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6109" r:id="rId1"/>
    <p:sldMasterId id="2147486112" r:id="rId2"/>
  </p:sldMasterIdLst>
  <p:notesMasterIdLst>
    <p:notesMasterId r:id="rId25"/>
  </p:notesMasterIdLst>
  <p:handoutMasterIdLst>
    <p:handoutMasterId r:id="rId26"/>
  </p:handoutMasterIdLst>
  <p:sldIdLst>
    <p:sldId id="6527" r:id="rId3"/>
    <p:sldId id="6545" r:id="rId4"/>
    <p:sldId id="6549" r:id="rId5"/>
    <p:sldId id="6552" r:id="rId6"/>
    <p:sldId id="6567" r:id="rId7"/>
    <p:sldId id="6570" r:id="rId8"/>
    <p:sldId id="6550" r:id="rId9"/>
    <p:sldId id="6573" r:id="rId10"/>
    <p:sldId id="6543" r:id="rId11"/>
    <p:sldId id="6544" r:id="rId12"/>
    <p:sldId id="6535" r:id="rId13"/>
    <p:sldId id="6564" r:id="rId14"/>
    <p:sldId id="6572" r:id="rId15"/>
    <p:sldId id="6557" r:id="rId16"/>
    <p:sldId id="6574" r:id="rId17"/>
    <p:sldId id="6569" r:id="rId18"/>
    <p:sldId id="6577" r:id="rId19"/>
    <p:sldId id="6571" r:id="rId20"/>
    <p:sldId id="6554" r:id="rId21"/>
    <p:sldId id="6576" r:id="rId22"/>
    <p:sldId id="6560" r:id="rId23"/>
    <p:sldId id="6562" r:id="rId24"/>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6885"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377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0655"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754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4425" algn="l" defTabSz="913770" rtl="0" eaLnBrk="1" latinLnBrk="0" hangingPunct="1">
      <a:defRPr kumimoji="1" kern="1200">
        <a:solidFill>
          <a:schemeClr val="tx1"/>
        </a:solidFill>
        <a:latin typeface="Arial" charset="0"/>
        <a:ea typeface="HGP創英角ｺﾞｼｯｸUB" pitchFamily="50" charset="-128"/>
        <a:cs typeface="+mn-cs"/>
      </a:defRPr>
    </a:lvl6pPr>
    <a:lvl7pPr marL="2741310" algn="l" defTabSz="913770" rtl="0" eaLnBrk="1" latinLnBrk="0" hangingPunct="1">
      <a:defRPr kumimoji="1" kern="1200">
        <a:solidFill>
          <a:schemeClr val="tx1"/>
        </a:solidFill>
        <a:latin typeface="Arial" charset="0"/>
        <a:ea typeface="HGP創英角ｺﾞｼｯｸUB" pitchFamily="50" charset="-128"/>
        <a:cs typeface="+mn-cs"/>
      </a:defRPr>
    </a:lvl7pPr>
    <a:lvl8pPr marL="3198160" algn="l" defTabSz="913770" rtl="0" eaLnBrk="1" latinLnBrk="0" hangingPunct="1">
      <a:defRPr kumimoji="1" kern="1200">
        <a:solidFill>
          <a:schemeClr val="tx1"/>
        </a:solidFill>
        <a:latin typeface="Arial" charset="0"/>
        <a:ea typeface="HGP創英角ｺﾞｼｯｸUB" pitchFamily="50" charset="-128"/>
        <a:cs typeface="+mn-cs"/>
      </a:defRPr>
    </a:lvl8pPr>
    <a:lvl9pPr marL="3655076" algn="l" defTabSz="91377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5" orient="horz" pos="4110" userDrawn="1">
          <p15:clr>
            <a:srgbClr val="A4A3A4"/>
          </p15:clr>
        </p15:guide>
        <p15:guide id="6" pos="249" userDrawn="1">
          <p15:clr>
            <a:srgbClr val="A4A3A4"/>
          </p15:clr>
        </p15:guide>
        <p15:guide id="8" orient="horz" pos="845" userDrawn="1">
          <p15:clr>
            <a:srgbClr val="A4A3A4"/>
          </p15:clr>
        </p15:guide>
        <p15:guide id="10" pos="5556" userDrawn="1">
          <p15:clr>
            <a:srgbClr val="A4A3A4"/>
          </p15:clr>
        </p15:guide>
        <p15:guide id="11" orient="horz" pos="572" userDrawn="1">
          <p15:clr>
            <a:srgbClr val="A4A3A4"/>
          </p15:clr>
        </p15:guide>
        <p15:guide id="12"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村林　智"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3399"/>
    <a:srgbClr val="336600"/>
    <a:srgbClr val="0099FF"/>
    <a:srgbClr val="669900"/>
    <a:srgbClr val="E6E6E6"/>
    <a:srgbClr val="800000"/>
    <a:srgbClr val="FF6699"/>
    <a:srgbClr val="6600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0" autoAdjust="0"/>
    <p:restoredTop sz="94109" autoAdjust="0"/>
  </p:normalViewPr>
  <p:slideViewPr>
    <p:cSldViewPr snapToObjects="1">
      <p:cViewPr varScale="1">
        <p:scale>
          <a:sx n="94" d="100"/>
          <a:sy n="94" d="100"/>
        </p:scale>
        <p:origin x="979" y="91"/>
      </p:cViewPr>
      <p:guideLst>
        <p:guide orient="horz" pos="4110"/>
        <p:guide pos="249"/>
        <p:guide orient="horz" pos="845"/>
        <p:guide pos="5556"/>
        <p:guide orient="horz" pos="5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2300"/>
    </p:cViewPr>
  </p:sorterViewPr>
  <p:notesViewPr>
    <p:cSldViewPr snapToObjects="1">
      <p:cViewPr varScale="1">
        <p:scale>
          <a:sx n="64" d="100"/>
          <a:sy n="64" d="100"/>
        </p:scale>
        <p:origin x="3402" y="84"/>
      </p:cViewPr>
      <p:guideLst>
        <p:guide orient="horz" pos="3107"/>
        <p:guide pos="212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18532769193336"/>
          <c:y val="2.8468207443007404E-2"/>
          <c:w val="0.90351049868766409"/>
          <c:h val="0.90296774972094007"/>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Sheet1!$B$2:$C$2</c:f>
              <c:numCache>
                <c:formatCode>General</c:formatCode>
                <c:ptCount val="2"/>
                <c:pt idx="0">
                  <c:v>60</c:v>
                </c:pt>
                <c:pt idx="1">
                  <c:v>70</c:v>
                </c:pt>
              </c:numCache>
            </c:numRef>
          </c:val>
          <c:smooth val="0"/>
          <c:extLst>
            <c:ext xmlns:c16="http://schemas.microsoft.com/office/drawing/2014/chart" uri="{C3380CC4-5D6E-409C-BE32-E72D297353CC}">
              <c16:uniqueId val="{00000000-CE99-4E87-ABDB-5BD47EC084FC}"/>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Sheet1!$B$3:$C$3</c:f>
              <c:numCache>
                <c:formatCode>General</c:formatCode>
                <c:ptCount val="2"/>
                <c:pt idx="0">
                  <c:v>59</c:v>
                </c:pt>
                <c:pt idx="1">
                  <c:v>69</c:v>
                </c:pt>
              </c:numCache>
            </c:numRef>
          </c:val>
          <c:smooth val="0"/>
          <c:extLst>
            <c:ext xmlns:c16="http://schemas.microsoft.com/office/drawing/2014/chart" uri="{C3380CC4-5D6E-409C-BE32-E72D297353CC}">
              <c16:uniqueId val="{00000001-CE99-4E87-ABDB-5BD47EC084FC}"/>
            </c:ext>
          </c:extLst>
        </c:ser>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Sheet1!$B$4:$C$4</c:f>
              <c:numCache>
                <c:formatCode>General</c:formatCode>
                <c:ptCount val="2"/>
                <c:pt idx="0">
                  <c:v>54</c:v>
                </c:pt>
                <c:pt idx="1">
                  <c:v>58</c:v>
                </c:pt>
              </c:numCache>
            </c:numRef>
          </c:val>
          <c:smooth val="0"/>
          <c:extLst>
            <c:ext xmlns:c16="http://schemas.microsoft.com/office/drawing/2014/chart" uri="{C3380CC4-5D6E-409C-BE32-E72D297353CC}">
              <c16:uniqueId val="{00000002-CE99-4E87-ABDB-5BD47EC084FC}"/>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Sheet1!$B$5:$C$5</c:f>
              <c:numCache>
                <c:formatCode>General</c:formatCode>
                <c:ptCount val="2"/>
                <c:pt idx="0">
                  <c:v>53</c:v>
                </c:pt>
                <c:pt idx="1">
                  <c:v>57</c:v>
                </c:pt>
              </c:numCache>
            </c:numRef>
          </c:val>
          <c:smooth val="0"/>
          <c:extLst>
            <c:ext xmlns:c16="http://schemas.microsoft.com/office/drawing/2014/chart" uri="{C3380CC4-5D6E-409C-BE32-E72D297353CC}">
              <c16:uniqueId val="{00000003-CE99-4E87-ABDB-5BD47EC084FC}"/>
            </c:ext>
          </c:extLst>
        </c:ser>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f>Sheet1!$B$6:$C$6</c:f>
              <c:numCache>
                <c:formatCode>General</c:formatCode>
                <c:ptCount val="2"/>
                <c:pt idx="0">
                  <c:v>50</c:v>
                </c:pt>
                <c:pt idx="1">
                  <c:v>57</c:v>
                </c:pt>
              </c:numCache>
            </c:numRef>
          </c:val>
          <c:smooth val="0"/>
          <c:extLst>
            <c:ext xmlns:c16="http://schemas.microsoft.com/office/drawing/2014/chart" uri="{C3380CC4-5D6E-409C-BE32-E72D297353CC}">
              <c16:uniqueId val="{00000004-CE99-4E87-ABDB-5BD47EC084FC}"/>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val>
            <c:numRef>
              <c:f>Sheet1!$B$7:$C$7</c:f>
              <c:numCache>
                <c:formatCode>General</c:formatCode>
                <c:ptCount val="2"/>
                <c:pt idx="0">
                  <c:v>48</c:v>
                </c:pt>
                <c:pt idx="1">
                  <c:v>45</c:v>
                </c:pt>
              </c:numCache>
            </c:numRef>
          </c:val>
          <c:smooth val="0"/>
          <c:extLst>
            <c:ext xmlns:c16="http://schemas.microsoft.com/office/drawing/2014/chart" uri="{C3380CC4-5D6E-409C-BE32-E72D297353CC}">
              <c16:uniqueId val="{00000005-CE99-4E87-ABDB-5BD47EC084FC}"/>
            </c:ext>
          </c:extLst>
        </c:ser>
        <c:ser>
          <c:idx val="6"/>
          <c:order val="6"/>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val>
            <c:numRef>
              <c:f>Sheet1!$B$8:$C$8</c:f>
              <c:numCache>
                <c:formatCode>General</c:formatCode>
                <c:ptCount val="2"/>
                <c:pt idx="0">
                  <c:v>30</c:v>
                </c:pt>
                <c:pt idx="1">
                  <c:v>50</c:v>
                </c:pt>
              </c:numCache>
            </c:numRef>
          </c:val>
          <c:smooth val="0"/>
          <c:extLst>
            <c:ext xmlns:c16="http://schemas.microsoft.com/office/drawing/2014/chart" uri="{C3380CC4-5D6E-409C-BE32-E72D297353CC}">
              <c16:uniqueId val="{00000006-CE99-4E87-ABDB-5BD47EC084FC}"/>
            </c:ext>
          </c:extLst>
        </c:ser>
        <c:ser>
          <c:idx val="7"/>
          <c:order val="7"/>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val>
            <c:numRef>
              <c:f>Sheet1!$B$9:$C$9</c:f>
              <c:numCache>
                <c:formatCode>General</c:formatCode>
                <c:ptCount val="2"/>
                <c:pt idx="0">
                  <c:v>35</c:v>
                </c:pt>
                <c:pt idx="1">
                  <c:v>45</c:v>
                </c:pt>
              </c:numCache>
            </c:numRef>
          </c:val>
          <c:smooth val="0"/>
          <c:extLst>
            <c:ext xmlns:c16="http://schemas.microsoft.com/office/drawing/2014/chart" uri="{C3380CC4-5D6E-409C-BE32-E72D297353CC}">
              <c16:uniqueId val="{00000007-CE99-4E87-ABDB-5BD47EC084FC}"/>
            </c:ext>
          </c:extLst>
        </c:ser>
        <c:ser>
          <c:idx val="8"/>
          <c:order val="8"/>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val>
            <c:numRef>
              <c:f>Sheet1!$B$10:$C$10</c:f>
              <c:numCache>
                <c:formatCode>General</c:formatCode>
                <c:ptCount val="2"/>
                <c:pt idx="0">
                  <c:v>30</c:v>
                </c:pt>
                <c:pt idx="1">
                  <c:v>35</c:v>
                </c:pt>
              </c:numCache>
            </c:numRef>
          </c:val>
          <c:smooth val="0"/>
          <c:extLst>
            <c:ext xmlns:c16="http://schemas.microsoft.com/office/drawing/2014/chart" uri="{C3380CC4-5D6E-409C-BE32-E72D297353CC}">
              <c16:uniqueId val="{00000008-CE99-4E87-ABDB-5BD47EC084FC}"/>
            </c:ext>
          </c:extLst>
        </c:ser>
        <c:ser>
          <c:idx val="9"/>
          <c:order val="9"/>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val>
            <c:numRef>
              <c:f>Sheet1!$B$11:$C$11</c:f>
              <c:numCache>
                <c:formatCode>General</c:formatCode>
                <c:ptCount val="2"/>
                <c:pt idx="0">
                  <c:v>30</c:v>
                </c:pt>
                <c:pt idx="1">
                  <c:v>27</c:v>
                </c:pt>
              </c:numCache>
            </c:numRef>
          </c:val>
          <c:smooth val="0"/>
          <c:extLst>
            <c:ext xmlns:c16="http://schemas.microsoft.com/office/drawing/2014/chart" uri="{C3380CC4-5D6E-409C-BE32-E72D297353CC}">
              <c16:uniqueId val="{00000009-CE99-4E87-ABDB-5BD47EC084FC}"/>
            </c:ext>
          </c:extLst>
        </c:ser>
        <c:ser>
          <c:idx val="10"/>
          <c:order val="10"/>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val>
            <c:numRef>
              <c:f>Sheet1!$B$12:$C$12</c:f>
              <c:numCache>
                <c:formatCode>General</c:formatCode>
                <c:ptCount val="2"/>
                <c:pt idx="0">
                  <c:v>20</c:v>
                </c:pt>
                <c:pt idx="1">
                  <c:v>25</c:v>
                </c:pt>
              </c:numCache>
            </c:numRef>
          </c:val>
          <c:smooth val="0"/>
          <c:extLst>
            <c:ext xmlns:c16="http://schemas.microsoft.com/office/drawing/2014/chart" uri="{C3380CC4-5D6E-409C-BE32-E72D297353CC}">
              <c16:uniqueId val="{0000000A-CE99-4E87-ABDB-5BD47EC084FC}"/>
            </c:ext>
          </c:extLst>
        </c:ser>
        <c:ser>
          <c:idx val="11"/>
          <c:order val="11"/>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val>
            <c:numRef>
              <c:f>Sheet1!$B$13:$C$13</c:f>
              <c:numCache>
                <c:formatCode>General</c:formatCode>
                <c:ptCount val="2"/>
                <c:pt idx="0">
                  <c:v>17</c:v>
                </c:pt>
                <c:pt idx="1">
                  <c:v>20</c:v>
                </c:pt>
              </c:numCache>
            </c:numRef>
          </c:val>
          <c:smooth val="0"/>
          <c:extLst>
            <c:ext xmlns:c16="http://schemas.microsoft.com/office/drawing/2014/chart" uri="{C3380CC4-5D6E-409C-BE32-E72D297353CC}">
              <c16:uniqueId val="{0000000B-CE99-4E87-ABDB-5BD47EC084FC}"/>
            </c:ext>
          </c:extLst>
        </c:ser>
        <c:ser>
          <c:idx val="12"/>
          <c:order val="12"/>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val>
            <c:numRef>
              <c:f>Sheet1!$B$14:$C$14</c:f>
              <c:numCache>
                <c:formatCode>General</c:formatCode>
                <c:ptCount val="2"/>
                <c:pt idx="0">
                  <c:v>15</c:v>
                </c:pt>
                <c:pt idx="1">
                  <c:v>18</c:v>
                </c:pt>
              </c:numCache>
            </c:numRef>
          </c:val>
          <c:smooth val="0"/>
          <c:extLst>
            <c:ext xmlns:c16="http://schemas.microsoft.com/office/drawing/2014/chart" uri="{C3380CC4-5D6E-409C-BE32-E72D297353CC}">
              <c16:uniqueId val="{0000000C-CE99-4E87-ABDB-5BD47EC084FC}"/>
            </c:ext>
          </c:extLst>
        </c:ser>
        <c:ser>
          <c:idx val="13"/>
          <c:order val="13"/>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val>
            <c:numRef>
              <c:f>Sheet1!$B$15:$C$15</c:f>
              <c:numCache>
                <c:formatCode>General</c:formatCode>
                <c:ptCount val="2"/>
                <c:pt idx="0">
                  <c:v>10</c:v>
                </c:pt>
                <c:pt idx="1">
                  <c:v>19</c:v>
                </c:pt>
              </c:numCache>
            </c:numRef>
          </c:val>
          <c:smooth val="0"/>
          <c:extLst>
            <c:ext xmlns:c16="http://schemas.microsoft.com/office/drawing/2014/chart" uri="{C3380CC4-5D6E-409C-BE32-E72D297353CC}">
              <c16:uniqueId val="{0000000D-CE99-4E87-ABDB-5BD47EC084FC}"/>
            </c:ext>
          </c:extLst>
        </c:ser>
        <c:ser>
          <c:idx val="14"/>
          <c:order val="14"/>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val>
            <c:numRef>
              <c:f>Sheet1!$B$16:$C$16</c:f>
              <c:numCache>
                <c:formatCode>General</c:formatCode>
                <c:ptCount val="2"/>
                <c:pt idx="0">
                  <c:v>9</c:v>
                </c:pt>
                <c:pt idx="1">
                  <c:v>15</c:v>
                </c:pt>
              </c:numCache>
            </c:numRef>
          </c:val>
          <c:smooth val="0"/>
          <c:extLst>
            <c:ext xmlns:c16="http://schemas.microsoft.com/office/drawing/2014/chart" uri="{C3380CC4-5D6E-409C-BE32-E72D297353CC}">
              <c16:uniqueId val="{0000000E-CE99-4E87-ABDB-5BD47EC084FC}"/>
            </c:ext>
          </c:extLst>
        </c:ser>
        <c:dLbls>
          <c:showLegendKey val="0"/>
          <c:showVal val="0"/>
          <c:showCatName val="0"/>
          <c:showSerName val="0"/>
          <c:showPercent val="0"/>
          <c:showBubbleSize val="0"/>
        </c:dLbls>
        <c:marker val="1"/>
        <c:smooth val="0"/>
        <c:axId val="524009920"/>
        <c:axId val="307984376"/>
      </c:lineChart>
      <c:catAx>
        <c:axId val="524009920"/>
        <c:scaling>
          <c:orientation val="minMax"/>
        </c:scaling>
        <c:delete val="1"/>
        <c:axPos val="b"/>
        <c:numFmt formatCode="General" sourceLinked="1"/>
        <c:majorTickMark val="none"/>
        <c:minorTickMark val="none"/>
        <c:tickLblPos val="nextTo"/>
        <c:crossAx val="307984376"/>
        <c:crosses val="autoZero"/>
        <c:auto val="1"/>
        <c:lblAlgn val="ctr"/>
        <c:lblOffset val="100"/>
        <c:noMultiLvlLbl val="0"/>
      </c:catAx>
      <c:valAx>
        <c:axId val="307984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24009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14303511185208"/>
          <c:y val="2.7634437485567792E-2"/>
          <c:w val="0.80189687480722405"/>
          <c:h val="0.89869306278902927"/>
        </c:manualLayout>
      </c:layou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Sheet1!$B$2:$C$2</c:f>
              <c:numCache>
                <c:formatCode>General</c:formatCode>
                <c:ptCount val="2"/>
                <c:pt idx="0">
                  <c:v>40</c:v>
                </c:pt>
                <c:pt idx="1">
                  <c:v>40</c:v>
                </c:pt>
              </c:numCache>
            </c:numRef>
          </c:val>
          <c:smooth val="0"/>
          <c:extLst>
            <c:ext xmlns:c16="http://schemas.microsoft.com/office/drawing/2014/chart" uri="{C3380CC4-5D6E-409C-BE32-E72D297353CC}">
              <c16:uniqueId val="{00000000-0CD8-466A-99FD-285BB2280DE6}"/>
            </c:ext>
          </c:extLst>
        </c:ser>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Sheet1!$B$3:$C$3</c:f>
              <c:numCache>
                <c:formatCode>General</c:formatCode>
                <c:ptCount val="2"/>
                <c:pt idx="0">
                  <c:v>33</c:v>
                </c:pt>
                <c:pt idx="1">
                  <c:v>40</c:v>
                </c:pt>
              </c:numCache>
            </c:numRef>
          </c:val>
          <c:smooth val="0"/>
          <c:extLst>
            <c:ext xmlns:c16="http://schemas.microsoft.com/office/drawing/2014/chart" uri="{C3380CC4-5D6E-409C-BE32-E72D297353CC}">
              <c16:uniqueId val="{00000001-0CD8-466A-99FD-285BB2280DE6}"/>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Sheet1!$B$4:$C$4</c:f>
              <c:numCache>
                <c:formatCode>General</c:formatCode>
                <c:ptCount val="2"/>
                <c:pt idx="0">
                  <c:v>30</c:v>
                </c:pt>
                <c:pt idx="1">
                  <c:v>37</c:v>
                </c:pt>
              </c:numCache>
            </c:numRef>
          </c:val>
          <c:smooth val="0"/>
          <c:extLst>
            <c:ext xmlns:c16="http://schemas.microsoft.com/office/drawing/2014/chart" uri="{C3380CC4-5D6E-409C-BE32-E72D297353CC}">
              <c16:uniqueId val="{00000002-0CD8-466A-99FD-285BB2280DE6}"/>
            </c:ext>
          </c:extLst>
        </c:ser>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f>Sheet1!$B$5:$C$5</c:f>
              <c:numCache>
                <c:formatCode>General</c:formatCode>
                <c:ptCount val="2"/>
                <c:pt idx="0">
                  <c:v>30</c:v>
                </c:pt>
                <c:pt idx="1">
                  <c:v>34</c:v>
                </c:pt>
              </c:numCache>
            </c:numRef>
          </c:val>
          <c:smooth val="0"/>
          <c:extLst>
            <c:ext xmlns:c16="http://schemas.microsoft.com/office/drawing/2014/chart" uri="{C3380CC4-5D6E-409C-BE32-E72D297353CC}">
              <c16:uniqueId val="{00000003-0CD8-466A-99FD-285BB2280DE6}"/>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val>
            <c:numRef>
              <c:f>Sheet1!$B$6:$C$6</c:f>
              <c:numCache>
                <c:formatCode>General</c:formatCode>
                <c:ptCount val="2"/>
                <c:pt idx="0">
                  <c:v>29</c:v>
                </c:pt>
                <c:pt idx="1">
                  <c:v>33</c:v>
                </c:pt>
              </c:numCache>
            </c:numRef>
          </c:val>
          <c:smooth val="0"/>
          <c:extLst>
            <c:ext xmlns:c16="http://schemas.microsoft.com/office/drawing/2014/chart" uri="{C3380CC4-5D6E-409C-BE32-E72D297353CC}">
              <c16:uniqueId val="{00000004-0CD8-466A-99FD-285BB2280DE6}"/>
            </c:ext>
          </c:extLst>
        </c:ser>
        <c:ser>
          <c:idx val="6"/>
          <c:order val="6"/>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val>
            <c:numRef>
              <c:f>Sheet1!$B$7:$C$7</c:f>
              <c:numCache>
                <c:formatCode>General</c:formatCode>
                <c:ptCount val="2"/>
                <c:pt idx="0">
                  <c:v>28</c:v>
                </c:pt>
                <c:pt idx="1">
                  <c:v>35</c:v>
                </c:pt>
              </c:numCache>
            </c:numRef>
          </c:val>
          <c:smooth val="0"/>
          <c:extLst>
            <c:ext xmlns:c16="http://schemas.microsoft.com/office/drawing/2014/chart" uri="{C3380CC4-5D6E-409C-BE32-E72D297353CC}">
              <c16:uniqueId val="{00000005-0CD8-466A-99FD-285BB2280DE6}"/>
            </c:ext>
          </c:extLst>
        </c:ser>
        <c:ser>
          <c:idx val="7"/>
          <c:order val="7"/>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val>
            <c:numRef>
              <c:f>Sheet1!$B$8:$C$8</c:f>
              <c:numCache>
                <c:formatCode>General</c:formatCode>
                <c:ptCount val="2"/>
                <c:pt idx="0">
                  <c:v>27</c:v>
                </c:pt>
                <c:pt idx="1">
                  <c:v>30</c:v>
                </c:pt>
              </c:numCache>
            </c:numRef>
          </c:val>
          <c:smooth val="0"/>
          <c:extLst>
            <c:ext xmlns:c16="http://schemas.microsoft.com/office/drawing/2014/chart" uri="{C3380CC4-5D6E-409C-BE32-E72D297353CC}">
              <c16:uniqueId val="{00000006-0CD8-466A-99FD-285BB2280DE6}"/>
            </c:ext>
          </c:extLst>
        </c:ser>
        <c:ser>
          <c:idx val="8"/>
          <c:order val="8"/>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val>
            <c:numRef>
              <c:f>Sheet1!$B$9:$C$9</c:f>
              <c:numCache>
                <c:formatCode>General</c:formatCode>
                <c:ptCount val="2"/>
                <c:pt idx="0">
                  <c:v>26</c:v>
                </c:pt>
                <c:pt idx="1">
                  <c:v>28</c:v>
                </c:pt>
              </c:numCache>
            </c:numRef>
          </c:val>
          <c:smooth val="0"/>
          <c:extLst>
            <c:ext xmlns:c16="http://schemas.microsoft.com/office/drawing/2014/chart" uri="{C3380CC4-5D6E-409C-BE32-E72D297353CC}">
              <c16:uniqueId val="{00000007-0CD8-466A-99FD-285BB2280DE6}"/>
            </c:ext>
          </c:extLst>
        </c:ser>
        <c:ser>
          <c:idx val="9"/>
          <c:order val="9"/>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val>
            <c:numRef>
              <c:f>Sheet1!$B$10:$C$10</c:f>
              <c:numCache>
                <c:formatCode>General</c:formatCode>
                <c:ptCount val="2"/>
                <c:pt idx="0">
                  <c:v>25</c:v>
                </c:pt>
                <c:pt idx="1">
                  <c:v>30</c:v>
                </c:pt>
              </c:numCache>
            </c:numRef>
          </c:val>
          <c:smooth val="0"/>
          <c:extLst>
            <c:ext xmlns:c16="http://schemas.microsoft.com/office/drawing/2014/chart" uri="{C3380CC4-5D6E-409C-BE32-E72D297353CC}">
              <c16:uniqueId val="{00000008-0CD8-466A-99FD-285BB2280DE6}"/>
            </c:ext>
          </c:extLst>
        </c:ser>
        <c:ser>
          <c:idx val="10"/>
          <c:order val="10"/>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val>
            <c:numRef>
              <c:f>Sheet1!$B$11:$C$11</c:f>
              <c:numCache>
                <c:formatCode>General</c:formatCode>
                <c:ptCount val="2"/>
                <c:pt idx="0">
                  <c:v>17</c:v>
                </c:pt>
                <c:pt idx="1">
                  <c:v>20</c:v>
                </c:pt>
              </c:numCache>
            </c:numRef>
          </c:val>
          <c:smooth val="0"/>
          <c:extLst>
            <c:ext xmlns:c16="http://schemas.microsoft.com/office/drawing/2014/chart" uri="{C3380CC4-5D6E-409C-BE32-E72D297353CC}">
              <c16:uniqueId val="{00000009-0CD8-466A-99FD-285BB2280DE6}"/>
            </c:ext>
          </c:extLst>
        </c:ser>
        <c:ser>
          <c:idx val="11"/>
          <c:order val="11"/>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val>
            <c:numRef>
              <c:f>Sheet1!$B$12:$C$12</c:f>
              <c:numCache>
                <c:formatCode>General</c:formatCode>
                <c:ptCount val="2"/>
                <c:pt idx="0">
                  <c:v>15</c:v>
                </c:pt>
                <c:pt idx="1">
                  <c:v>17</c:v>
                </c:pt>
              </c:numCache>
            </c:numRef>
          </c:val>
          <c:smooth val="0"/>
          <c:extLst>
            <c:ext xmlns:c16="http://schemas.microsoft.com/office/drawing/2014/chart" uri="{C3380CC4-5D6E-409C-BE32-E72D297353CC}">
              <c16:uniqueId val="{0000000A-0CD8-466A-99FD-285BB2280DE6}"/>
            </c:ext>
          </c:extLst>
        </c:ser>
        <c:ser>
          <c:idx val="12"/>
          <c:order val="12"/>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val>
            <c:numRef>
              <c:f>Sheet1!$B$13:$C$13</c:f>
              <c:numCache>
                <c:formatCode>General</c:formatCode>
                <c:ptCount val="2"/>
                <c:pt idx="0">
                  <c:v>12</c:v>
                </c:pt>
                <c:pt idx="1">
                  <c:v>27</c:v>
                </c:pt>
              </c:numCache>
            </c:numRef>
          </c:val>
          <c:smooth val="0"/>
          <c:extLst>
            <c:ext xmlns:c16="http://schemas.microsoft.com/office/drawing/2014/chart" uri="{C3380CC4-5D6E-409C-BE32-E72D297353CC}">
              <c16:uniqueId val="{0000000B-0CD8-466A-99FD-285BB2280DE6}"/>
            </c:ext>
          </c:extLst>
        </c:ser>
        <c:ser>
          <c:idx val="13"/>
          <c:order val="13"/>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val>
            <c:numRef>
              <c:f>Sheet1!$B$14:$C$14</c:f>
              <c:numCache>
                <c:formatCode>General</c:formatCode>
                <c:ptCount val="2"/>
                <c:pt idx="0">
                  <c:v>11</c:v>
                </c:pt>
                <c:pt idx="1">
                  <c:v>17</c:v>
                </c:pt>
              </c:numCache>
            </c:numRef>
          </c:val>
          <c:smooth val="0"/>
          <c:extLst>
            <c:ext xmlns:c16="http://schemas.microsoft.com/office/drawing/2014/chart" uri="{C3380CC4-5D6E-409C-BE32-E72D297353CC}">
              <c16:uniqueId val="{0000000C-0CD8-466A-99FD-285BB2280DE6}"/>
            </c:ext>
          </c:extLst>
        </c:ser>
        <c:ser>
          <c:idx val="14"/>
          <c:order val="14"/>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val>
            <c:numRef>
              <c:f>Sheet1!$B$15:$C$15</c:f>
              <c:numCache>
                <c:formatCode>General</c:formatCode>
                <c:ptCount val="2"/>
                <c:pt idx="0">
                  <c:v>10</c:v>
                </c:pt>
                <c:pt idx="1">
                  <c:v>10</c:v>
                </c:pt>
              </c:numCache>
            </c:numRef>
          </c:val>
          <c:smooth val="0"/>
          <c:extLst>
            <c:ext xmlns:c16="http://schemas.microsoft.com/office/drawing/2014/chart" uri="{C3380CC4-5D6E-409C-BE32-E72D297353CC}">
              <c16:uniqueId val="{0000000D-0CD8-466A-99FD-285BB2280DE6}"/>
            </c:ext>
          </c:extLst>
        </c:ser>
        <c:ser>
          <c:idx val="15"/>
          <c:order val="15"/>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val>
            <c:numRef>
              <c:f>Sheet1!$B$16:$C$16</c:f>
              <c:numCache>
                <c:formatCode>General</c:formatCode>
                <c:ptCount val="2"/>
                <c:pt idx="0">
                  <c:v>5</c:v>
                </c:pt>
                <c:pt idx="1">
                  <c:v>10</c:v>
                </c:pt>
              </c:numCache>
            </c:numRef>
          </c:val>
          <c:smooth val="0"/>
          <c:extLst>
            <c:ext xmlns:c16="http://schemas.microsoft.com/office/drawing/2014/chart" uri="{C3380CC4-5D6E-409C-BE32-E72D297353CC}">
              <c16:uniqueId val="{0000000E-0CD8-466A-99FD-285BB2280DE6}"/>
            </c:ext>
          </c:extLst>
        </c:ser>
        <c:dLbls>
          <c:showLegendKey val="0"/>
          <c:showVal val="0"/>
          <c:showCatName val="0"/>
          <c:showSerName val="0"/>
          <c:showPercent val="0"/>
          <c:showBubbleSize val="0"/>
        </c:dLbls>
        <c:marker val="1"/>
        <c:smooth val="0"/>
        <c:axId val="307985160"/>
        <c:axId val="307985552"/>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val>
                  <c:numRef>
                    <c:extLst>
                      <c:ext uri="{02D57815-91ED-43cb-92C2-25804820EDAC}">
                        <c15:formulaRef>
                          <c15:sqref>Sheet1!$B$1:$C$1</c15:sqref>
                        </c15:formulaRef>
                      </c:ext>
                    </c:extLst>
                    <c:numCache>
                      <c:formatCode>General</c:formatCode>
                      <c:ptCount val="2"/>
                    </c:numCache>
                  </c:numRef>
                </c:val>
                <c:smooth val="0"/>
                <c:extLst>
                  <c:ext xmlns:c16="http://schemas.microsoft.com/office/drawing/2014/chart" uri="{C3380CC4-5D6E-409C-BE32-E72D297353CC}">
                    <c16:uniqueId val="{0000000F-0CD8-466A-99FD-285BB2280DE6}"/>
                  </c:ext>
                </c:extLst>
              </c15:ser>
            </c15:filteredLineSeries>
          </c:ext>
        </c:extLst>
      </c:lineChart>
      <c:catAx>
        <c:axId val="307985160"/>
        <c:scaling>
          <c:orientation val="minMax"/>
        </c:scaling>
        <c:delete val="1"/>
        <c:axPos val="b"/>
        <c:numFmt formatCode="General" sourceLinked="1"/>
        <c:majorTickMark val="none"/>
        <c:minorTickMark val="none"/>
        <c:tickLblPos val="nextTo"/>
        <c:crossAx val="307985552"/>
        <c:crosses val="autoZero"/>
        <c:auto val="1"/>
        <c:lblAlgn val="ctr"/>
        <c:lblOffset val="100"/>
        <c:noMultiLvlLbl val="0"/>
      </c:catAx>
      <c:valAx>
        <c:axId val="307985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07985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1434" tIns="45717" rIns="91434" bIns="45717"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ltLang="ja-JP" dirty="0"/>
          </a:p>
        </p:txBody>
      </p:sp>
      <p:sp>
        <p:nvSpPr>
          <p:cNvPr id="16387" name="Rectangle 3"/>
          <p:cNvSpPr>
            <a:spLocks noGrp="1" noChangeArrowheads="1"/>
          </p:cNvSpPr>
          <p:nvPr>
            <p:ph type="dt" sz="quarter" idx="1"/>
          </p:nvPr>
        </p:nvSpPr>
        <p:spPr bwMode="auto">
          <a:xfrm>
            <a:off x="3814763" y="0"/>
            <a:ext cx="2919412" cy="493713"/>
          </a:xfrm>
          <a:prstGeom prst="rect">
            <a:avLst/>
          </a:prstGeom>
          <a:noFill/>
          <a:ln>
            <a:noFill/>
          </a:ln>
          <a:effectLst/>
          <a:extLst/>
        </p:spPr>
        <p:txBody>
          <a:bodyPr vert="horz" wrap="square" lIns="91434" tIns="45717" rIns="91434" bIns="45717"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ltLang="ja-JP" dirty="0"/>
          </a:p>
        </p:txBody>
      </p:sp>
      <p:sp>
        <p:nvSpPr>
          <p:cNvPr id="16388" name="Rectangle 4"/>
          <p:cNvSpPr>
            <a:spLocks noGrp="1" noChangeArrowheads="1"/>
          </p:cNvSpPr>
          <p:nvPr>
            <p:ph type="ftr" sz="quarter" idx="2"/>
          </p:nvPr>
        </p:nvSpPr>
        <p:spPr bwMode="auto">
          <a:xfrm>
            <a:off x="0" y="9371013"/>
            <a:ext cx="2919413" cy="493712"/>
          </a:xfrm>
          <a:prstGeom prst="rect">
            <a:avLst/>
          </a:prstGeom>
          <a:noFill/>
          <a:ln>
            <a:noFill/>
          </a:ln>
          <a:effectLst/>
          <a:extLst/>
        </p:spPr>
        <p:txBody>
          <a:bodyPr vert="horz" wrap="square" lIns="91434" tIns="45717" rIns="91434" bIns="45717"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ltLang="ja-JP" dirty="0"/>
          </a:p>
        </p:txBody>
      </p:sp>
      <p:sp>
        <p:nvSpPr>
          <p:cNvPr id="16389" name="Rectangle 5"/>
          <p:cNvSpPr>
            <a:spLocks noGrp="1" noChangeArrowheads="1"/>
          </p:cNvSpPr>
          <p:nvPr>
            <p:ph type="sldNum" sz="quarter" idx="3"/>
          </p:nvPr>
        </p:nvSpPr>
        <p:spPr bwMode="auto">
          <a:xfrm>
            <a:off x="3814763" y="9371013"/>
            <a:ext cx="2919412" cy="493712"/>
          </a:xfrm>
          <a:prstGeom prst="rect">
            <a:avLst/>
          </a:prstGeom>
          <a:noFill/>
          <a:ln>
            <a:noFill/>
          </a:ln>
          <a:effectLst/>
          <a:extLst/>
        </p:spPr>
        <p:txBody>
          <a:bodyPr vert="horz" wrap="square" lIns="91434" tIns="45717" rIns="91434" bIns="45717"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BA694C75-7A50-4F70-99A5-0581B31839BD}" type="slidenum">
              <a:rPr lang="en-US" altLang="ja-JP"/>
              <a:pPr>
                <a:defRPr/>
              </a:pPr>
              <a:t>‹#›</a:t>
            </a:fld>
            <a:endParaRPr lang="en-US" altLang="ja-JP" dirty="0"/>
          </a:p>
        </p:txBody>
      </p:sp>
    </p:spTree>
    <p:extLst>
      <p:ext uri="{BB962C8B-B14F-4D97-AF65-F5344CB8AC3E}">
        <p14:creationId xmlns:p14="http://schemas.microsoft.com/office/powerpoint/2010/main" val="32642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1434" tIns="45717" rIns="91434" bIns="45717"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ltLang="ja-JP" dirty="0"/>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1434" tIns="45717" rIns="91434" bIns="45717"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ltLang="ja-JP" dirty="0"/>
          </a:p>
        </p:txBody>
      </p:sp>
      <p:sp>
        <p:nvSpPr>
          <p:cNvPr id="10244" name="Rectangle 4"/>
          <p:cNvSpPr>
            <a:spLocks noGrp="1" noRot="1" noChangeAspect="1" noChangeArrowheads="1" noTextEdit="1"/>
          </p:cNvSpPr>
          <p:nvPr>
            <p:ph type="sldImg" idx="2"/>
          </p:nvPr>
        </p:nvSpPr>
        <p:spPr bwMode="auto">
          <a:xfrm>
            <a:off x="900113" y="739775"/>
            <a:ext cx="4935537" cy="37004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1434" tIns="45717" rIns="91434" bIns="45717" numCol="1" anchor="t" anchorCtr="0" compatLnSpc="1">
            <a:prstTxWarp prst="textNoShape">
              <a:avLst/>
            </a:prstTxWarp>
          </a:bodyPr>
          <a:lstStyle/>
          <a:p>
            <a:pPr lvl="0"/>
            <a:r>
              <a:rPr lang="ja-JP" altLang="en-US" noProof="0"/>
              <a:t>マスタ</a:t>
            </a:r>
            <a:r>
              <a:rPr lang="en-US" altLang="ja-JP" noProof="0"/>
              <a:t> </a:t>
            </a:r>
            <a:r>
              <a:rPr lang="ja-JP" altLang="en-US" noProof="0"/>
              <a:t>テキストの書式設定</a:t>
            </a:r>
            <a:endParaRPr lang="en-US" altLang="ja-JP" noProof="0"/>
          </a:p>
          <a:p>
            <a:pPr lvl="1"/>
            <a:r>
              <a:rPr lang="ja-JP" altLang="en-US" noProof="0"/>
              <a:t>第</a:t>
            </a:r>
            <a:r>
              <a:rPr lang="en-US" altLang="ja-JP" noProof="0"/>
              <a:t> 2 </a:t>
            </a:r>
            <a:r>
              <a:rPr lang="ja-JP" altLang="en-US" noProof="0"/>
              <a:t>レベル</a:t>
            </a:r>
            <a:endParaRPr lang="en-US" altLang="ja-JP" noProof="0"/>
          </a:p>
          <a:p>
            <a:pPr lvl="2"/>
            <a:r>
              <a:rPr lang="ja-JP" altLang="en-US" noProof="0"/>
              <a:t>第</a:t>
            </a:r>
            <a:r>
              <a:rPr lang="en-US" altLang="ja-JP" noProof="0"/>
              <a:t> 3 </a:t>
            </a:r>
            <a:r>
              <a:rPr lang="ja-JP" altLang="en-US" noProof="0"/>
              <a:t>レベル</a:t>
            </a:r>
            <a:endParaRPr lang="en-US" altLang="ja-JP" noProof="0"/>
          </a:p>
          <a:p>
            <a:pPr lvl="3"/>
            <a:r>
              <a:rPr lang="ja-JP" altLang="en-US" noProof="0"/>
              <a:t>第</a:t>
            </a:r>
            <a:r>
              <a:rPr lang="en-US" altLang="ja-JP" noProof="0"/>
              <a:t> 4 </a:t>
            </a:r>
            <a:r>
              <a:rPr lang="ja-JP" altLang="en-US" noProof="0"/>
              <a:t>レベル</a:t>
            </a:r>
            <a:endParaRPr lang="en-US" altLang="ja-JP" noProof="0"/>
          </a:p>
          <a:p>
            <a:pPr lvl="4"/>
            <a:r>
              <a:rPr lang="ja-JP" altLang="en-US" noProof="0"/>
              <a:t>第</a:t>
            </a:r>
            <a:r>
              <a:rPr lang="en-US" altLang="ja-JP" noProof="0"/>
              <a:t> 5 </a:t>
            </a:r>
            <a:r>
              <a:rPr lang="ja-JP" altLang="en-US" noProof="0"/>
              <a:t>レベル</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1434" tIns="45717" rIns="91434" bIns="45717"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ltLang="ja-JP" dirty="0"/>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1434" tIns="45717" rIns="91434" bIns="45717"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542D0734-3C24-46D1-988A-CF680CFB86B8}" type="slidenum">
              <a:rPr lang="en-US" altLang="ja-JP"/>
              <a:pPr>
                <a:defRPr/>
              </a:pPr>
              <a:t>‹#›</a:t>
            </a:fld>
            <a:endParaRPr lang="en-US" altLang="ja-JP" dirty="0"/>
          </a:p>
        </p:txBody>
      </p:sp>
    </p:spTree>
    <p:extLst>
      <p:ext uri="{BB962C8B-B14F-4D97-AF65-F5344CB8AC3E}">
        <p14:creationId xmlns:p14="http://schemas.microsoft.com/office/powerpoint/2010/main" val="955487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0"/>
        <a:cs typeface="ＭＳ Ｐ明朝" charset="0"/>
      </a:defRPr>
    </a:lvl1pPr>
    <a:lvl2pPr marL="456885" algn="l" rtl="0" eaLnBrk="0" fontAlgn="base" hangingPunct="0">
      <a:spcBef>
        <a:spcPct val="30000"/>
      </a:spcBef>
      <a:spcAft>
        <a:spcPct val="0"/>
      </a:spcAft>
      <a:defRPr kumimoji="1" sz="1200" kern="1200">
        <a:solidFill>
          <a:schemeClr val="tx1"/>
        </a:solidFill>
        <a:latin typeface="Arial" charset="0"/>
        <a:ea typeface="ＭＳ Ｐ明朝" charset="0"/>
        <a:cs typeface="ＭＳ Ｐ明朝" charset="0"/>
      </a:defRPr>
    </a:lvl2pPr>
    <a:lvl3pPr marL="913770" algn="l" rtl="0" eaLnBrk="0" fontAlgn="base" hangingPunct="0">
      <a:spcBef>
        <a:spcPct val="30000"/>
      </a:spcBef>
      <a:spcAft>
        <a:spcPct val="0"/>
      </a:spcAft>
      <a:defRPr kumimoji="1" sz="1200" kern="1200">
        <a:solidFill>
          <a:schemeClr val="tx1"/>
        </a:solidFill>
        <a:latin typeface="Arial" charset="0"/>
        <a:ea typeface="ＭＳ Ｐ明朝" charset="0"/>
        <a:cs typeface="ＭＳ Ｐ明朝" charset="0"/>
      </a:defRPr>
    </a:lvl3pPr>
    <a:lvl4pPr marL="1370655" algn="l" rtl="0" eaLnBrk="0" fontAlgn="base" hangingPunct="0">
      <a:spcBef>
        <a:spcPct val="30000"/>
      </a:spcBef>
      <a:spcAft>
        <a:spcPct val="0"/>
      </a:spcAft>
      <a:defRPr kumimoji="1" sz="1200" kern="1200">
        <a:solidFill>
          <a:schemeClr val="tx1"/>
        </a:solidFill>
        <a:latin typeface="Arial" charset="0"/>
        <a:ea typeface="ＭＳ Ｐ明朝" charset="0"/>
        <a:cs typeface="ＭＳ Ｐ明朝" charset="0"/>
      </a:defRPr>
    </a:lvl4pPr>
    <a:lvl5pPr marL="1827540" algn="l" rtl="0" eaLnBrk="0" fontAlgn="base" hangingPunct="0">
      <a:spcBef>
        <a:spcPct val="30000"/>
      </a:spcBef>
      <a:spcAft>
        <a:spcPct val="0"/>
      </a:spcAft>
      <a:defRPr kumimoji="1" sz="1200" kern="1200">
        <a:solidFill>
          <a:schemeClr val="tx1"/>
        </a:solidFill>
        <a:latin typeface="Arial" charset="0"/>
        <a:ea typeface="ＭＳ Ｐ明朝" charset="0"/>
        <a:cs typeface="ＭＳ Ｐ明朝" charset="0"/>
      </a:defRPr>
    </a:lvl5pPr>
    <a:lvl6pPr marL="2284425" algn="l" defTabSz="456885" rtl="0" eaLnBrk="1" latinLnBrk="0" hangingPunct="1">
      <a:defRPr kumimoji="1" sz="1200" kern="1200">
        <a:solidFill>
          <a:schemeClr val="tx1"/>
        </a:solidFill>
        <a:latin typeface="+mn-lt"/>
        <a:ea typeface="+mn-ea"/>
        <a:cs typeface="+mn-cs"/>
      </a:defRPr>
    </a:lvl6pPr>
    <a:lvl7pPr marL="2741310" algn="l" defTabSz="456885" rtl="0" eaLnBrk="1" latinLnBrk="0" hangingPunct="1">
      <a:defRPr kumimoji="1" sz="1200" kern="1200">
        <a:solidFill>
          <a:schemeClr val="tx1"/>
        </a:solidFill>
        <a:latin typeface="+mn-lt"/>
        <a:ea typeface="+mn-ea"/>
        <a:cs typeface="+mn-cs"/>
      </a:defRPr>
    </a:lvl7pPr>
    <a:lvl8pPr marL="3198160" algn="l" defTabSz="456885" rtl="0" eaLnBrk="1" latinLnBrk="0" hangingPunct="1">
      <a:defRPr kumimoji="1" sz="1200" kern="1200">
        <a:solidFill>
          <a:schemeClr val="tx1"/>
        </a:solidFill>
        <a:latin typeface="+mn-lt"/>
        <a:ea typeface="+mn-ea"/>
        <a:cs typeface="+mn-cs"/>
      </a:defRPr>
    </a:lvl8pPr>
    <a:lvl9pPr marL="3655076" algn="l" defTabSz="45688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1</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389107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10</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414788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11</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85656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12</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marL="0" indent="0" eaLnBrk="1" hangingPunct="1">
              <a:spcAft>
                <a:spcPts val="600"/>
              </a:spcAft>
              <a:defRPr/>
            </a:pPr>
            <a:r>
              <a:rPr lang="ja-JP" altLang="en-US" sz="1200" b="0" dirty="0" smtClean="0">
                <a:solidFill>
                  <a:schemeClr val="tx1">
                    <a:lumMod val="65000"/>
                    <a:lumOff val="35000"/>
                  </a:schemeClr>
                </a:solidFill>
                <a:latin typeface="メイリオ" pitchFamily="50" charset="-128"/>
                <a:ea typeface="メイリオ" pitchFamily="50" charset="-128"/>
                <a:cs typeface="メイリオ" pitchFamily="50" charset="-128"/>
              </a:rPr>
              <a:t>業種　有料老人ホーム</a:t>
            </a:r>
            <a:endParaRPr lang="en-US" altLang="ja-JP" sz="1200" b="0" dirty="0" smtClean="0">
              <a:solidFill>
                <a:schemeClr val="tx1">
                  <a:lumMod val="65000"/>
                  <a:lumOff val="35000"/>
                </a:schemeClr>
              </a:solidFill>
              <a:latin typeface="メイリオ" pitchFamily="50" charset="-128"/>
              <a:ea typeface="メイリオ" pitchFamily="50" charset="-128"/>
              <a:cs typeface="メイリオ" pitchFamily="50" charset="-128"/>
            </a:endParaRPr>
          </a:p>
          <a:p>
            <a:pPr marL="0" indent="0" eaLnBrk="1" hangingPunct="1">
              <a:spcAft>
                <a:spcPts val="600"/>
              </a:spcAft>
              <a:defRPr/>
            </a:pPr>
            <a:r>
              <a:rPr lang="ja-JP" altLang="en-US" sz="1200" b="0" dirty="0" smtClean="0">
                <a:solidFill>
                  <a:schemeClr val="tx1">
                    <a:lumMod val="65000"/>
                    <a:lumOff val="35000"/>
                  </a:schemeClr>
                </a:solidFill>
                <a:latin typeface="メイリオ" pitchFamily="50" charset="-128"/>
                <a:ea typeface="メイリオ" pitchFamily="50" charset="-128"/>
                <a:cs typeface="メイリオ" pitchFamily="50" charset="-128"/>
              </a:rPr>
              <a:t>導入時期　</a:t>
            </a:r>
            <a:r>
              <a:rPr lang="en-US" altLang="ja-JP" sz="1200" b="0" dirty="0" smtClean="0">
                <a:solidFill>
                  <a:schemeClr val="tx1">
                    <a:lumMod val="65000"/>
                    <a:lumOff val="35000"/>
                  </a:schemeClr>
                </a:solidFill>
                <a:latin typeface="メイリオ" pitchFamily="50" charset="-128"/>
                <a:ea typeface="メイリオ" pitchFamily="50" charset="-128"/>
                <a:cs typeface="メイリオ" pitchFamily="50" charset="-128"/>
              </a:rPr>
              <a:t>2015</a:t>
            </a:r>
            <a:r>
              <a:rPr lang="ja-JP" altLang="en-US" sz="1200" b="0" dirty="0" smtClean="0">
                <a:solidFill>
                  <a:schemeClr val="tx1">
                    <a:lumMod val="65000"/>
                    <a:lumOff val="35000"/>
                  </a:schemeClr>
                </a:solidFill>
                <a:latin typeface="メイリオ" pitchFamily="50" charset="-128"/>
                <a:ea typeface="メイリオ" pitchFamily="50" charset="-128"/>
                <a:cs typeface="メイリオ" pitchFamily="50" charset="-128"/>
              </a:rPr>
              <a:t>年</a:t>
            </a:r>
            <a:r>
              <a:rPr lang="en-US" altLang="ja-JP" sz="1200" b="0" dirty="0" smtClean="0">
                <a:solidFill>
                  <a:schemeClr val="tx1">
                    <a:lumMod val="65000"/>
                    <a:lumOff val="35000"/>
                  </a:schemeClr>
                </a:solidFill>
                <a:latin typeface="メイリオ" pitchFamily="50" charset="-128"/>
                <a:ea typeface="メイリオ" pitchFamily="50" charset="-128"/>
                <a:cs typeface="メイリオ" pitchFamily="50" charset="-128"/>
              </a:rPr>
              <a:t>9</a:t>
            </a:r>
            <a:r>
              <a:rPr lang="ja-JP" altLang="en-US" sz="1200" b="0" dirty="0" smtClean="0">
                <a:solidFill>
                  <a:schemeClr val="tx1">
                    <a:lumMod val="65000"/>
                    <a:lumOff val="35000"/>
                  </a:schemeClr>
                </a:solidFill>
                <a:latin typeface="メイリオ" pitchFamily="50" charset="-128"/>
                <a:ea typeface="メイリオ" pitchFamily="50" charset="-128"/>
                <a:cs typeface="メイリオ" pitchFamily="50" charset="-128"/>
              </a:rPr>
              <a:t>月</a:t>
            </a:r>
            <a:endParaRPr lang="en-US" altLang="ja-JP" sz="1200" b="0" dirty="0" smtClean="0">
              <a:solidFill>
                <a:schemeClr val="tx1">
                  <a:lumMod val="65000"/>
                  <a:lumOff val="3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02941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13</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88740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14</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316274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15</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2287734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16</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3636049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17</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1137747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18</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1773534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19</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33217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2</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91858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20</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3971424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21</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16465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3</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25692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4</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250457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5</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218374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6</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179073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7</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244582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8</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372337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34" tIns="45717" rIns="91434" bIns="45717" anchor="b"/>
          <a:lstStyle/>
          <a:p>
            <a:pPr algn="r"/>
            <a:fld id="{CFCD1FC6-48B0-4DEC-B3DE-0AD9135E14F1}" type="slidenum">
              <a:rPr lang="en-US" altLang="ja-JP" sz="1200">
                <a:solidFill>
                  <a:srgbClr val="000000"/>
                </a:solidFill>
                <a:ea typeface="ＭＳ Ｐゴシック" charset="-128"/>
                <a:sym typeface="ヒラギノ角ゴ Pro W3" charset="0"/>
              </a:rPr>
              <a:pPr algn="r"/>
              <a:t>9</a:t>
            </a:fld>
            <a:endParaRPr lang="en-US" altLang="ja-JP" sz="1200" dirty="0">
              <a:solidFill>
                <a:srgbClr val="000000"/>
              </a:solidFill>
              <a:ea typeface="ＭＳ Ｐゴシック" charset="-128"/>
              <a:sym typeface="ヒラギノ角ゴ Pro W3" charset="0"/>
            </a:endParaRPr>
          </a:p>
        </p:txBody>
      </p:sp>
      <p:sp>
        <p:nvSpPr>
          <p:cNvPr id="1257474" name="Rectangle 2"/>
          <p:cNvSpPr>
            <a:spLocks noGrp="1" noRot="1" noChangeAspect="1" noChangeArrowheads="1" noTextEdit="1"/>
          </p:cNvSpPr>
          <p:nvPr>
            <p:ph type="sldImg"/>
          </p:nvPr>
        </p:nvSpPr>
        <p:spPr>
          <a:xfrm>
            <a:off x="900113" y="739775"/>
            <a:ext cx="4935537" cy="3700463"/>
          </a:xfrm>
          <a:ln/>
        </p:spPr>
      </p:sp>
      <p:sp>
        <p:nvSpPr>
          <p:cNvPr id="1257475" name="Rectangle 3"/>
          <p:cNvSpPr>
            <a:spLocks noGrp="1" noChangeArrowheads="1"/>
          </p:cNvSpPr>
          <p:nvPr>
            <p:ph type="body" idx="1"/>
          </p:nvPr>
        </p:nvSpPr>
        <p:spPr>
          <a:noFill/>
        </p:spPr>
        <p:txBody>
          <a:bodyPr/>
          <a:lstStyle/>
          <a:p>
            <a:pPr eaLnBrk="1" hangingPunct="1"/>
            <a:endParaRPr lang="ja-JP" altLang="en-US" dirty="0" smtClean="0">
              <a:ea typeface="ＭＳ Ｐ明朝" pitchFamily="18" charset="-128"/>
            </a:endParaRPr>
          </a:p>
        </p:txBody>
      </p:sp>
    </p:spTree>
    <p:extLst>
      <p:ext uri="{BB962C8B-B14F-4D97-AF65-F5344CB8AC3E}">
        <p14:creationId xmlns:p14="http://schemas.microsoft.com/office/powerpoint/2010/main" val="378932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07799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E77075-A48F-4F25-8620-9C1877CBF1CD}" type="datetimeFigureOut">
              <a:rPr kumimoji="1" lang="ja-JP" altLang="en-US" smtClean="0"/>
              <a:t>2020/8/24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4409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E77075-A48F-4F25-8620-9C1877CBF1CD}" type="datetimeFigureOut">
              <a:rPr kumimoji="1" lang="ja-JP" altLang="en-US" smtClean="0"/>
              <a:t>2020/8/24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1851361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E77075-A48F-4F25-8620-9C1877CBF1CD}" type="datetimeFigureOut">
              <a:rPr kumimoji="1" lang="ja-JP" altLang="en-US" smtClean="0"/>
              <a:t>2020/8/24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2148712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E77075-A48F-4F25-8620-9C1877CBF1CD}" type="datetimeFigureOut">
              <a:rPr kumimoji="1" lang="ja-JP" altLang="en-US" smtClean="0"/>
              <a:t>2020/8/24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144991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Line 34"/>
          <p:cNvSpPr>
            <a:spLocks noChangeShapeType="1"/>
          </p:cNvSpPr>
          <p:nvPr userDrawn="1"/>
        </p:nvSpPr>
        <p:spPr bwMode="auto">
          <a:xfrm>
            <a:off x="250825" y="628358"/>
            <a:ext cx="8893175" cy="0"/>
          </a:xfrm>
          <a:prstGeom prst="line">
            <a:avLst/>
          </a:prstGeom>
          <a:noFill/>
          <a:ln w="12700">
            <a:solidFill>
              <a:srgbClr val="333333"/>
            </a:solidFill>
            <a:round/>
            <a:headEnd/>
            <a:tailEnd/>
          </a:ln>
          <a:effectLst/>
          <a:extLst/>
        </p:spPr>
        <p:txBody>
          <a:bodyPr lIns="91436" tIns="45716" rIns="91436" bIns="45716"/>
          <a:lstStyle/>
          <a:p>
            <a:pPr>
              <a:defRPr/>
            </a:pPr>
            <a:endParaRPr lang="ja-JP" altLang="en-US" dirty="0">
              <a:solidFill>
                <a:srgbClr val="000000"/>
              </a:solidFill>
              <a:ea typeface="ＭＳ Ｐゴシック" pitchFamily="50" charset="-128"/>
              <a:sym typeface="ヒラギノ角ゴ Pro W3" charset="0"/>
            </a:endParaRPr>
          </a:p>
        </p:txBody>
      </p:sp>
    </p:spTree>
    <p:extLst>
      <p:ext uri="{BB962C8B-B14F-4D97-AF65-F5344CB8AC3E}">
        <p14:creationId xmlns:p14="http://schemas.microsoft.com/office/powerpoint/2010/main" val="245810537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E77075-A48F-4F25-8620-9C1877CBF1CD}" type="datetimeFigureOut">
              <a:rPr kumimoji="1" lang="ja-JP" altLang="en-US" smtClean="0"/>
              <a:t>2020/8/24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245618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E77075-A48F-4F25-8620-9C1877CBF1CD}" type="datetimeFigureOut">
              <a:rPr kumimoji="1" lang="ja-JP" altLang="en-US" smtClean="0"/>
              <a:t>2020/8/24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91818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FE77075-A48F-4F25-8620-9C1877CBF1CD}" type="datetimeFigureOut">
              <a:rPr kumimoji="1" lang="ja-JP" altLang="en-US" smtClean="0"/>
              <a:t>2020/8/24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360338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FE77075-A48F-4F25-8620-9C1877CBF1CD}" type="datetimeFigureOut">
              <a:rPr kumimoji="1" lang="ja-JP" altLang="en-US" smtClean="0"/>
              <a:t>2020/8/24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71474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FE77075-A48F-4F25-8620-9C1877CBF1CD}" type="datetimeFigureOut">
              <a:rPr kumimoji="1" lang="ja-JP" altLang="en-US" smtClean="0"/>
              <a:t>2020/8/24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114898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FE77075-A48F-4F25-8620-9C1877CBF1CD}" type="datetimeFigureOut">
              <a:rPr kumimoji="1" lang="ja-JP" altLang="en-US" smtClean="0"/>
              <a:t>2020/8/24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80886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FE77075-A48F-4F25-8620-9C1877CBF1CD}" type="datetimeFigureOut">
              <a:rPr kumimoji="1" lang="ja-JP" altLang="en-US" smtClean="0"/>
              <a:t>2020/8/24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2314400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fs\特定業務\コーポレート本部_広報\広報\20_マネジメントフォーラム・インセンティブツアー\05_2015\09_StartUp関連\base3改.pn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l="2118" r="12666" b="4527"/>
          <a:stretch/>
        </p:blipFill>
        <p:spPr bwMode="auto">
          <a:xfrm>
            <a:off x="-1" y="4458"/>
            <a:ext cx="9144001" cy="685354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userDrawn="1"/>
        </p:nvSpPr>
        <p:spPr bwMode="auto">
          <a:xfrm>
            <a:off x="-11457" y="-5377"/>
            <a:ext cx="9144000" cy="6858000"/>
          </a:xfrm>
          <a:prstGeom prst="rect">
            <a:avLst/>
          </a:prstGeom>
          <a:solidFill>
            <a:schemeClr val="bg1">
              <a:alpha val="40000"/>
            </a:schemeClr>
          </a:solidFill>
          <a:ln w="25400" cap="flat" cmpd="sng" algn="ctr">
            <a:noFill/>
            <a:prstDash val="solid"/>
            <a:round/>
            <a:headEnd type="none" w="med" len="med"/>
            <a:tailEnd type="none" w="med" len="med"/>
          </a:ln>
          <a:effectLst/>
          <a:extLst/>
        </p:spPr>
        <p:txBody>
          <a:bodyPr vert="horz" wrap="square" lIns="82296" tIns="41148" rIns="82296" bIns="41148" numCol="1" rtlCol="0" anchor="t" anchorCtr="0" compatLnSpc="1">
            <a:prstTxWarp prst="textNoShape">
              <a:avLst/>
            </a:prstTxWarp>
          </a:bodyPr>
          <a:lstStyle/>
          <a:p>
            <a:pPr algn="ctr" defTabSz="822960"/>
            <a:endParaRPr kumimoji="0" lang="ja-JP" altLang="en-US" sz="3800" dirty="0" smtClean="0">
              <a:solidFill>
                <a:srgbClr val="000000"/>
              </a:solidFill>
              <a:latin typeface="ヒラギノ角ゴ Pro W3" charset="0"/>
              <a:ea typeface="ヒラギノ角ゴ Pro W3" charset="0"/>
              <a:cs typeface="ヒラギノ角ゴ Pro W3" charset="0"/>
              <a:sym typeface="ヒラギノ角ゴ Pro W3" charset="0"/>
            </a:endParaRPr>
          </a:p>
        </p:txBody>
      </p:sp>
      <p:pic>
        <p:nvPicPr>
          <p:cNvPr id="7" name="図 6"/>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0352" y="80628"/>
            <a:ext cx="1295636" cy="444887"/>
          </a:xfrm>
          <a:prstGeom prst="rect">
            <a:avLst/>
          </a:prstGeom>
        </p:spPr>
      </p:pic>
    </p:spTree>
    <p:extLst>
      <p:ext uri="{BB962C8B-B14F-4D97-AF65-F5344CB8AC3E}">
        <p14:creationId xmlns:p14="http://schemas.microsoft.com/office/powerpoint/2010/main" val="2254354456"/>
      </p:ext>
    </p:extLst>
  </p:cSld>
  <p:clrMap bg1="lt1" tx1="dk1" bg2="lt2" tx2="dk2" accent1="accent1" accent2="accent2" accent3="accent3" accent4="accent4" accent5="accent5" accent6="accent6" hlink="hlink" folHlink="folHlink"/>
  <p:sldLayoutIdLst>
    <p:sldLayoutId id="2147486110" r:id="rId1"/>
    <p:sldLayoutId id="2147486111" r:id="rId2"/>
  </p:sldLayoutIdLst>
  <p:transition/>
  <p:timing>
    <p:tnLst>
      <p:par>
        <p:cTn id="1" dur="indefinite" restart="never" nodeType="tmRoot"/>
      </p:par>
    </p:tnLst>
  </p:timing>
  <p:txStyles>
    <p:titleStyle>
      <a:lvl1pPr algn="ctr" rtl="0" eaLnBrk="0" fontAlgn="base" hangingPunct="0">
        <a:spcBef>
          <a:spcPct val="0"/>
        </a:spcBef>
        <a:spcAft>
          <a:spcPct val="0"/>
        </a:spcAft>
        <a:defRPr sz="58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5pPr>
      <a:lvl6pPr marL="41148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82296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23444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64592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algn="ctr" rtl="0" eaLnBrk="0" fontAlgn="base" hangingPunct="0">
        <a:spcBef>
          <a:spcPct val="0"/>
        </a:spcBef>
        <a:spcAft>
          <a:spcPct val="0"/>
        </a:spcAft>
        <a:defRPr sz="2500" kern="1200">
          <a:solidFill>
            <a:schemeClr val="tx1"/>
          </a:solidFill>
          <a:latin typeface="+mn-lt"/>
          <a:ea typeface="+mn-ea"/>
          <a:cs typeface="+mn-cs"/>
          <a:sym typeface="Gill Sans" charset="0"/>
        </a:defRPr>
      </a:lvl1pPr>
      <a:lvl2pPr marL="410052" algn="ctr" rtl="0" eaLnBrk="0" fontAlgn="base" hangingPunct="0">
        <a:spcBef>
          <a:spcPct val="0"/>
        </a:spcBef>
        <a:spcAft>
          <a:spcPct val="0"/>
        </a:spcAft>
        <a:defRPr sz="2500" kern="1200">
          <a:solidFill>
            <a:schemeClr val="tx1"/>
          </a:solidFill>
          <a:latin typeface="+mn-lt"/>
          <a:ea typeface="+mn-ea"/>
          <a:cs typeface="+mn-cs"/>
          <a:sym typeface="Gill Sans" charset="0"/>
        </a:defRPr>
      </a:lvl2pPr>
      <a:lvl3pPr marL="821532" algn="ctr" rtl="0" eaLnBrk="0" fontAlgn="base" hangingPunct="0">
        <a:spcBef>
          <a:spcPct val="0"/>
        </a:spcBef>
        <a:spcAft>
          <a:spcPct val="0"/>
        </a:spcAft>
        <a:defRPr sz="2500" kern="1200">
          <a:solidFill>
            <a:schemeClr val="tx1"/>
          </a:solidFill>
          <a:latin typeface="+mn-lt"/>
          <a:ea typeface="+mn-ea"/>
          <a:cs typeface="+mn-cs"/>
          <a:sym typeface="Gill Sans" charset="0"/>
        </a:defRPr>
      </a:lvl3pPr>
      <a:lvl4pPr marL="1233012" algn="ctr" rtl="0" eaLnBrk="0" fontAlgn="base" hangingPunct="0">
        <a:spcBef>
          <a:spcPct val="0"/>
        </a:spcBef>
        <a:spcAft>
          <a:spcPct val="0"/>
        </a:spcAft>
        <a:defRPr sz="2500" kern="1200">
          <a:solidFill>
            <a:schemeClr val="tx1"/>
          </a:solidFill>
          <a:latin typeface="+mn-lt"/>
          <a:ea typeface="+mn-ea"/>
          <a:cs typeface="+mn-cs"/>
          <a:sym typeface="Gill Sans" charset="0"/>
        </a:defRPr>
      </a:lvl4pPr>
      <a:lvl5pPr marL="1644492" algn="ctr" rtl="0" eaLnBrk="0" fontAlgn="base" hangingPunct="0">
        <a:spcBef>
          <a:spcPct val="0"/>
        </a:spcBef>
        <a:spcAft>
          <a:spcPct val="0"/>
        </a:spcAft>
        <a:defRPr sz="2500" kern="1200">
          <a:solidFill>
            <a:schemeClr val="tx1"/>
          </a:solidFill>
          <a:latin typeface="+mn-lt"/>
          <a:ea typeface="+mn-ea"/>
          <a:cs typeface="+mn-cs"/>
          <a:sym typeface="Gill Sans" charset="0"/>
        </a:defRPr>
      </a:lvl5pPr>
      <a:lvl6pPr marL="2263140" indent="-205740" algn="l" defTabSz="822960" rtl="0" eaLnBrk="1" latinLnBrk="0" hangingPunct="1">
        <a:lnSpc>
          <a:spcPct val="90000"/>
        </a:lnSpc>
        <a:spcBef>
          <a:spcPts val="450"/>
        </a:spcBef>
        <a:buFont typeface="Arial" panose="020B0604020202020204" pitchFamily="34" charset="0"/>
        <a:buChar char="•"/>
        <a:defRPr kumimoji="1" sz="160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kumimoji="1" sz="160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kumimoji="1" sz="160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822960" rtl="0" eaLnBrk="1" latinLnBrk="0" hangingPunct="1">
        <a:defRPr kumimoji="1" sz="1600" kern="1200">
          <a:solidFill>
            <a:schemeClr val="tx1"/>
          </a:solidFill>
          <a:latin typeface="+mn-lt"/>
          <a:ea typeface="+mn-ea"/>
          <a:cs typeface="+mn-cs"/>
        </a:defRPr>
      </a:lvl1pPr>
      <a:lvl2pPr marL="411480" algn="l" defTabSz="822960" rtl="0" eaLnBrk="1" latinLnBrk="0" hangingPunct="1">
        <a:defRPr kumimoji="1" sz="1600" kern="1200">
          <a:solidFill>
            <a:schemeClr val="tx1"/>
          </a:solidFill>
          <a:latin typeface="+mn-lt"/>
          <a:ea typeface="+mn-ea"/>
          <a:cs typeface="+mn-cs"/>
        </a:defRPr>
      </a:lvl2pPr>
      <a:lvl3pPr marL="822960" algn="l" defTabSz="822960" rtl="0" eaLnBrk="1" latinLnBrk="0" hangingPunct="1">
        <a:defRPr kumimoji="1" sz="1600" kern="1200">
          <a:solidFill>
            <a:schemeClr val="tx1"/>
          </a:solidFill>
          <a:latin typeface="+mn-lt"/>
          <a:ea typeface="+mn-ea"/>
          <a:cs typeface="+mn-cs"/>
        </a:defRPr>
      </a:lvl3pPr>
      <a:lvl4pPr marL="1234440" algn="l" defTabSz="822960" rtl="0" eaLnBrk="1" latinLnBrk="0" hangingPunct="1">
        <a:defRPr kumimoji="1" sz="1600" kern="1200">
          <a:solidFill>
            <a:schemeClr val="tx1"/>
          </a:solidFill>
          <a:latin typeface="+mn-lt"/>
          <a:ea typeface="+mn-ea"/>
          <a:cs typeface="+mn-cs"/>
        </a:defRPr>
      </a:lvl4pPr>
      <a:lvl5pPr marL="1645920" algn="l" defTabSz="822960" rtl="0" eaLnBrk="1" latinLnBrk="0" hangingPunct="1">
        <a:defRPr kumimoji="1" sz="1600" kern="1200">
          <a:solidFill>
            <a:schemeClr val="tx1"/>
          </a:solidFill>
          <a:latin typeface="+mn-lt"/>
          <a:ea typeface="+mn-ea"/>
          <a:cs typeface="+mn-cs"/>
        </a:defRPr>
      </a:lvl5pPr>
      <a:lvl6pPr marL="2057400" algn="l" defTabSz="822960" rtl="0" eaLnBrk="1" latinLnBrk="0" hangingPunct="1">
        <a:defRPr kumimoji="1" sz="1600" kern="1200">
          <a:solidFill>
            <a:schemeClr val="tx1"/>
          </a:solidFill>
          <a:latin typeface="+mn-lt"/>
          <a:ea typeface="+mn-ea"/>
          <a:cs typeface="+mn-cs"/>
        </a:defRPr>
      </a:lvl6pPr>
      <a:lvl7pPr marL="2468880" algn="l" defTabSz="822960" rtl="0" eaLnBrk="1" latinLnBrk="0" hangingPunct="1">
        <a:defRPr kumimoji="1" sz="1600" kern="1200">
          <a:solidFill>
            <a:schemeClr val="tx1"/>
          </a:solidFill>
          <a:latin typeface="+mn-lt"/>
          <a:ea typeface="+mn-ea"/>
          <a:cs typeface="+mn-cs"/>
        </a:defRPr>
      </a:lvl7pPr>
      <a:lvl8pPr marL="2880360" algn="l" defTabSz="822960" rtl="0" eaLnBrk="1" latinLnBrk="0" hangingPunct="1">
        <a:defRPr kumimoji="1" sz="1600" kern="1200">
          <a:solidFill>
            <a:schemeClr val="tx1"/>
          </a:solidFill>
          <a:latin typeface="+mn-lt"/>
          <a:ea typeface="+mn-ea"/>
          <a:cs typeface="+mn-cs"/>
        </a:defRPr>
      </a:lvl8pPr>
      <a:lvl9pPr marL="3291840" algn="l" defTabSz="822960" rtl="0" eaLnBrk="1" latinLnBrk="0" hangingPunct="1">
        <a:defRPr kumimoji="1"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77075-A48F-4F25-8620-9C1877CBF1CD}" type="datetimeFigureOut">
              <a:rPr kumimoji="1" lang="ja-JP" altLang="en-US" smtClean="0"/>
              <a:t>2020/8/24</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869AB-0F80-4134-AAB4-9BCA2A9AB03E}" type="slidenum">
              <a:rPr kumimoji="1" lang="ja-JP" altLang="en-US" smtClean="0"/>
              <a:t>‹#›</a:t>
            </a:fld>
            <a:endParaRPr kumimoji="1" lang="ja-JP" altLang="en-US"/>
          </a:p>
        </p:txBody>
      </p:sp>
    </p:spTree>
    <p:extLst>
      <p:ext uri="{BB962C8B-B14F-4D97-AF65-F5344CB8AC3E}">
        <p14:creationId xmlns:p14="http://schemas.microsoft.com/office/powerpoint/2010/main" val="3225279210"/>
      </p:ext>
    </p:extLst>
  </p:cSld>
  <p:clrMap bg1="lt1" tx1="dk1" bg2="lt2" tx2="dk2" accent1="accent1" accent2="accent2" accent3="accent3" accent4="accent4" accent5="accent5" accent6="accent6" hlink="hlink" folHlink="folHlink"/>
  <p:sldLayoutIdLst>
    <p:sldLayoutId id="2147486113" r:id="rId1"/>
    <p:sldLayoutId id="2147486114" r:id="rId2"/>
    <p:sldLayoutId id="2147486115" r:id="rId3"/>
    <p:sldLayoutId id="2147486116" r:id="rId4"/>
    <p:sldLayoutId id="2147486117" r:id="rId5"/>
    <p:sldLayoutId id="2147486118" r:id="rId6"/>
    <p:sldLayoutId id="2147486119" r:id="rId7"/>
    <p:sldLayoutId id="2147486120" r:id="rId8"/>
    <p:sldLayoutId id="2147486121" r:id="rId9"/>
    <p:sldLayoutId id="2147486122" r:id="rId10"/>
    <p:sldLayoutId id="214748612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jpeg"/></Relationships>
</file>

<file path=ppt/slides/_rels/slide1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pn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1"/>
          <p:cNvSpPr>
            <a:spLocks noChangeArrowheads="1"/>
          </p:cNvSpPr>
          <p:nvPr/>
        </p:nvSpPr>
        <p:spPr bwMode="auto">
          <a:xfrm>
            <a:off x="2660187" y="5326063"/>
            <a:ext cx="3823625" cy="6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sym typeface="ヒラギノ角ゴ Pro W3" charset="0"/>
              </a:rPr>
              <a:t>2018</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sym typeface="ヒラギノ角ゴ Pro W3" charset="0"/>
              </a:rPr>
              <a:t>年●月●日</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sym typeface="ヒラギノ角ゴ Pro W3" charset="0"/>
            </a:endParaRPr>
          </a:p>
          <a:p>
            <a:pPr algn="ctr" eaLnBrk="1" hangingPunct="1"/>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sym typeface="ヒラギノ角ゴ Pro W3" charset="0"/>
              </a:rPr>
              <a:t>株式会社 </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sym typeface="ヒラギノ角ゴ Pro W3" charset="0"/>
              </a:rPr>
              <a:t>USEN</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sym typeface="ヒラギノ角ゴ Pro W3" charset="0"/>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0394" y="3525441"/>
            <a:ext cx="1808441" cy="1225611"/>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3" y="3499571"/>
            <a:ext cx="1858288" cy="1238858"/>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5347" y="3489717"/>
            <a:ext cx="1955404" cy="1261335"/>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7654" y="3501008"/>
            <a:ext cx="1837192" cy="1237421"/>
          </a:xfrm>
          <a:prstGeom prst="rect">
            <a:avLst/>
          </a:prstGeom>
        </p:spPr>
      </p:pic>
      <p:pic>
        <p:nvPicPr>
          <p:cNvPr id="20" name="図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8495" y="3500512"/>
            <a:ext cx="1941463" cy="1250540"/>
          </a:xfrm>
          <a:prstGeom prst="rect">
            <a:avLst/>
          </a:prstGeom>
        </p:spPr>
      </p:pic>
      <p:sp>
        <p:nvSpPr>
          <p:cNvPr id="10" name="Rectangle 7"/>
          <p:cNvSpPr>
            <a:spLocks/>
          </p:cNvSpPr>
          <p:nvPr/>
        </p:nvSpPr>
        <p:spPr bwMode="auto">
          <a:xfrm>
            <a:off x="350250" y="2392170"/>
            <a:ext cx="8469900" cy="103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r>
              <a:rPr lang="ja-JP" altLang="en-US" sz="3600" dirty="0" smtClean="0">
                <a:solidFill>
                  <a:schemeClr val="tx1">
                    <a:lumMod val="75000"/>
                    <a:lumOff val="25000"/>
                  </a:schemeClr>
                </a:solidFill>
                <a:latin typeface="メイリオ" panose="020B0604030504040204" pitchFamily="50" charset="-128"/>
                <a:ea typeface="メイリオ" panose="020B0604030504040204" pitchFamily="50" charset="-128"/>
              </a:rPr>
              <a:t>介護・医療施設の新しい“カタチ”</a:t>
            </a:r>
            <a:endParaRPr kumimoji="0"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Rectangle 7"/>
          <p:cNvSpPr>
            <a:spLocks/>
          </p:cNvSpPr>
          <p:nvPr/>
        </p:nvSpPr>
        <p:spPr bwMode="auto">
          <a:xfrm>
            <a:off x="395288" y="908720"/>
            <a:ext cx="8469900" cy="4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○○○御中</a:t>
            </a:r>
            <a:endParaRPr kumimoji="0"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吹き出し 11"/>
          <p:cNvSpPr/>
          <p:nvPr/>
        </p:nvSpPr>
        <p:spPr bwMode="auto">
          <a:xfrm>
            <a:off x="9255176" y="1916832"/>
            <a:ext cx="2967690" cy="1531218"/>
          </a:xfrm>
          <a:prstGeom prst="wedgeRoundRectCallout">
            <a:avLst>
              <a:gd name="adj1" fmla="val -40096"/>
              <a:gd name="adj2" fmla="val 66748"/>
              <a:gd name="adj3" fmla="val 16667"/>
            </a:avLst>
          </a:prstGeom>
          <a:solidFill>
            <a:schemeClr val="bg1">
              <a:lumMod val="85000"/>
            </a:schemeClr>
          </a:solidFill>
          <a:ln>
            <a:solidFill>
              <a:schemeClr val="tx1">
                <a:lumMod val="65000"/>
                <a:lumOff val="35000"/>
              </a:schemeClr>
            </a:solidFill>
          </a:ln>
          <a:effectLst/>
          <a:extLst/>
        </p:spPr>
        <p:txBody>
          <a:bodyPr vert="horz" wrap="square" lIns="91440" tIns="45720" rIns="91440" bIns="45720" numCol="1" rtlCol="0" anchor="ctr" anchorCtr="0" compatLnSpc="1">
            <a:prstTxWarp prst="textNoShape">
              <a:avLst/>
            </a:prstTxWarp>
            <a:normAutofit/>
          </a:bodyPr>
          <a:lstStyle/>
          <a:p>
            <a:pPr marL="182563" marR="0" indent="-182563" algn="l" defTabSz="914400" rtl="0" eaLnBrk="1" fontAlgn="base" latinLnBrk="0" hangingPunct="1">
              <a:lnSpc>
                <a:spcPct val="150000"/>
              </a:lnSpc>
              <a:spcBef>
                <a:spcPts val="0"/>
              </a:spcBef>
              <a:spcAft>
                <a:spcPts val="600"/>
              </a:spcAft>
              <a:buClrTx/>
              <a:buSzTx/>
              <a:buFont typeface="Wingdings" panose="05000000000000000000" pitchFamily="2" charset="2"/>
              <a:buChar char="l"/>
              <a:tabLst/>
            </a:pP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相手先に応じて、不要な頁やパーツは削除し、提案したい部分だけ残して利用下さい。</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854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8" name="正方形/長方形 1256457"/>
          <p:cNvSpPr/>
          <p:nvPr/>
        </p:nvSpPr>
        <p:spPr bwMode="auto">
          <a:xfrm>
            <a:off x="0" y="656691"/>
            <a:ext cx="9144000" cy="6201309"/>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287" y="3836419"/>
            <a:ext cx="4284476" cy="1146117"/>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952" y="5140881"/>
            <a:ext cx="4414641" cy="1343926"/>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6750" y="3881453"/>
            <a:ext cx="4486648" cy="1386637"/>
          </a:xfrm>
          <a:prstGeom prst="rect">
            <a:avLst/>
          </a:prstGeom>
        </p:spPr>
      </p:pic>
      <p:pic>
        <p:nvPicPr>
          <p:cNvPr id="6" name="図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9297" y="5157192"/>
            <a:ext cx="2264879" cy="1413542"/>
          </a:xfrm>
          <a:prstGeom prst="rect">
            <a:avLst/>
          </a:prstGeom>
        </p:spPr>
      </p:pic>
      <p:pic>
        <p:nvPicPr>
          <p:cNvPr id="15" name="図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9506" y="979450"/>
            <a:ext cx="4409791" cy="1221417"/>
          </a:xfrm>
          <a:prstGeom prst="rect">
            <a:avLst/>
          </a:prstGeom>
        </p:spPr>
      </p:pic>
      <p:pic>
        <p:nvPicPr>
          <p:cNvPr id="21" name="図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9506" y="2355684"/>
            <a:ext cx="4360942" cy="1385426"/>
          </a:xfrm>
          <a:prstGeom prst="rect">
            <a:avLst/>
          </a:prstGeom>
        </p:spPr>
      </p:pic>
      <p:pic>
        <p:nvPicPr>
          <p:cNvPr id="24" name="図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58754" y="1023798"/>
            <a:ext cx="4379810" cy="1313156"/>
          </a:xfrm>
          <a:prstGeom prst="rect">
            <a:avLst/>
          </a:prstGeom>
        </p:spPr>
      </p:pic>
      <p:pic>
        <p:nvPicPr>
          <p:cNvPr id="25" name="図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63763" y="2326991"/>
            <a:ext cx="4374800" cy="1270103"/>
          </a:xfrm>
          <a:prstGeom prst="rect">
            <a:avLst/>
          </a:prstGeom>
        </p:spPr>
      </p:pic>
      <p:sp>
        <p:nvSpPr>
          <p:cNvPr id="13" name="Rectangle 2"/>
          <p:cNvSpPr txBox="1">
            <a:spLocks noChangeArrowheads="1"/>
          </p:cNvSpPr>
          <p:nvPr/>
        </p:nvSpPr>
        <p:spPr bwMode="auto">
          <a:xfrm>
            <a:off x="275848" y="172707"/>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en-US" altLang="ja-JP" sz="2400" i="0" dirty="0" smtClean="0"/>
              <a:t>BGM</a:t>
            </a:r>
            <a:r>
              <a:rPr lang="ja-JP" altLang="en-US" sz="2400" i="0" dirty="0" smtClean="0"/>
              <a:t>おすすめ</a:t>
            </a:r>
            <a:r>
              <a:rPr lang="ja-JP" altLang="en-US" sz="2400" i="0" dirty="0"/>
              <a:t>チャンネル</a:t>
            </a:r>
            <a:r>
              <a:rPr lang="ja-JP" altLang="en-US" sz="2400" i="0" dirty="0" smtClean="0"/>
              <a:t>一覧②</a:t>
            </a:r>
            <a:endParaRPr lang="ja-JP" altLang="en-US" sz="2400" i="0" kern="0" dirty="0">
              <a:solidFill>
                <a:schemeClr val="tx1">
                  <a:lumMod val="75000"/>
                  <a:lumOff val="25000"/>
                </a:schemeClr>
              </a:solidFill>
              <a:latin typeface="メイリオ"/>
              <a:ea typeface="メイリオ"/>
              <a:cs typeface="メイリオ"/>
              <a:sym typeface="ヒラギノ角ゴ Pro W3" charset="0"/>
            </a:endParaRPr>
          </a:p>
        </p:txBody>
      </p:sp>
      <p:sp>
        <p:nvSpPr>
          <p:cNvPr id="14" name="Rectangle 6"/>
          <p:cNvSpPr txBox="1">
            <a:spLocks noGrp="1" noChangeArrowheads="1"/>
          </p:cNvSpPr>
          <p:nvPr/>
        </p:nvSpPr>
        <p:spPr bwMode="auto">
          <a:xfrm>
            <a:off x="4307788" y="6453335"/>
            <a:ext cx="514350" cy="231775"/>
          </a:xfrm>
          <a:prstGeom prst="rect">
            <a:avLst/>
          </a:prstGeom>
          <a:noFill/>
          <a:ln w="9525">
            <a:noFill/>
            <a:miter lim="800000"/>
            <a:headEnd/>
            <a:tailEnd/>
          </a:ln>
        </p:spPr>
        <p:txBody>
          <a:bodyPr lIns="91436" tIns="45716" rIns="91436" bIns="45716"/>
          <a:lstStyle/>
          <a:p>
            <a:pPr algn="ctr"/>
            <a:r>
              <a:rPr lang="en-US" altLang="ja-JP" sz="1200" dirty="0" smtClean="0">
                <a:solidFill>
                  <a:srgbClr val="000000"/>
                </a:solidFill>
                <a:ea typeface="ＭＳ Ｐゴシック" charset="-128"/>
                <a:sym typeface="ヒラギノ角ゴ Pro W3" charset="0"/>
              </a:rPr>
              <a:t>9</a:t>
            </a:r>
            <a:endParaRPr lang="en-US" altLang="ja-JP" sz="1200" dirty="0">
              <a:solidFill>
                <a:srgbClr val="000000"/>
              </a:solidFill>
              <a:ea typeface="ＭＳ Ｐゴシック" charset="-128"/>
              <a:sym typeface="ヒラギノ角ゴ Pro W3" charset="0"/>
            </a:endParaRPr>
          </a:p>
        </p:txBody>
      </p:sp>
    </p:spTree>
    <p:extLst>
      <p:ext uri="{BB962C8B-B14F-4D97-AF65-F5344CB8AC3E}">
        <p14:creationId xmlns:p14="http://schemas.microsoft.com/office/powerpoint/2010/main" val="27619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291167" y="224644"/>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en-US" altLang="ja-JP" sz="2400" i="0" kern="0" dirty="0" smtClean="0">
                <a:solidFill>
                  <a:schemeClr val="tx1">
                    <a:lumMod val="75000"/>
                    <a:lumOff val="25000"/>
                  </a:schemeClr>
                </a:solidFill>
                <a:sym typeface="ヒラギノ角ゴ Pro W3" charset="0"/>
              </a:rPr>
              <a:t>BGM</a:t>
            </a:r>
            <a:r>
              <a:rPr lang="ja-JP" altLang="en-US" sz="2400" i="0" kern="0" dirty="0" smtClean="0">
                <a:solidFill>
                  <a:schemeClr val="tx1">
                    <a:lumMod val="75000"/>
                    <a:lumOff val="25000"/>
                  </a:schemeClr>
                </a:solidFill>
                <a:sym typeface="ヒラギノ角ゴ Pro W3" charset="0"/>
              </a:rPr>
              <a:t>　一日のタイムスケジュール（例）</a:t>
            </a:r>
            <a:endParaRPr lang="ja-JP" altLang="en-US" sz="2400" i="0" kern="0" dirty="0">
              <a:solidFill>
                <a:schemeClr val="tx1">
                  <a:lumMod val="75000"/>
                  <a:lumOff val="25000"/>
                </a:schemeClr>
              </a:solidFill>
              <a:sym typeface="ヒラギノ角ゴ Pro W3" charset="0"/>
            </a:endParaRPr>
          </a:p>
        </p:txBody>
      </p:sp>
      <p:sp>
        <p:nvSpPr>
          <p:cNvPr id="17" name="正方形/長方形 16"/>
          <p:cNvSpPr/>
          <p:nvPr/>
        </p:nvSpPr>
        <p:spPr>
          <a:xfrm>
            <a:off x="981880" y="5210539"/>
            <a:ext cx="7161196" cy="1173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295" tIns="41148" rIns="82295" bIns="41148" rtlCol="0" anchor="ctr"/>
          <a:lstStyle/>
          <a:p>
            <a:pPr algn="ctr" eaLnBrk="0" hangingPunct="0"/>
            <a:endParaRPr lang="ja-JP" altLang="en-US" sz="3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endParaRPr>
          </a:p>
        </p:txBody>
      </p:sp>
      <p:sp>
        <p:nvSpPr>
          <p:cNvPr id="10" name="Rectangle 6"/>
          <p:cNvSpPr txBox="1">
            <a:spLocks noGrp="1" noChangeArrowheads="1"/>
          </p:cNvSpPr>
          <p:nvPr/>
        </p:nvSpPr>
        <p:spPr bwMode="auto">
          <a:xfrm>
            <a:off x="4307788" y="6453335"/>
            <a:ext cx="514350" cy="231775"/>
          </a:xfrm>
          <a:prstGeom prst="rect">
            <a:avLst/>
          </a:prstGeom>
          <a:noFill/>
          <a:ln w="9525">
            <a:noFill/>
            <a:miter lim="800000"/>
            <a:headEnd/>
            <a:tailEnd/>
          </a:ln>
        </p:spPr>
        <p:txBody>
          <a:bodyPr lIns="91436" tIns="45716" rIns="91436" bIns="45716"/>
          <a:lstStyle/>
          <a:p>
            <a:pPr algn="ctr"/>
            <a:r>
              <a:rPr lang="en-US" altLang="ja-JP" sz="1200" dirty="0">
                <a:solidFill>
                  <a:schemeClr val="tx1">
                    <a:lumMod val="75000"/>
                    <a:lumOff val="25000"/>
                  </a:schemeClr>
                </a:solidFill>
                <a:ea typeface="ＭＳ Ｐゴシック" charset="-128"/>
                <a:sym typeface="ヒラギノ角ゴ Pro W3" charset="0"/>
              </a:rPr>
              <a:t>10</a:t>
            </a:r>
          </a:p>
        </p:txBody>
      </p:sp>
      <p:sp>
        <p:nvSpPr>
          <p:cNvPr id="12" name="Rectangle 7"/>
          <p:cNvSpPr>
            <a:spLocks/>
          </p:cNvSpPr>
          <p:nvPr/>
        </p:nvSpPr>
        <p:spPr bwMode="auto">
          <a:xfrm>
            <a:off x="399037" y="895796"/>
            <a:ext cx="8748464" cy="38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医療・介護施設の</a:t>
            </a:r>
            <a:r>
              <a:rPr kumimoji="0"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t>1</a:t>
            </a:r>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日～</a:t>
            </a:r>
            <a:r>
              <a:rPr kumimoji="0"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t>BGM</a:t>
            </a:r>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で生活にリズムを～</a:t>
            </a:r>
            <a:endParaRPr kumimoji="0"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269845530"/>
              </p:ext>
            </p:extLst>
          </p:nvPr>
        </p:nvGraphicFramePr>
        <p:xfrm>
          <a:off x="288079" y="1346623"/>
          <a:ext cx="8568397" cy="5036613"/>
        </p:xfrm>
        <a:graphic>
          <a:graphicData uri="http://schemas.openxmlformats.org/drawingml/2006/table">
            <a:tbl>
              <a:tblPr firstRow="1" bandRow="1">
                <a:tableStyleId>{5940675A-B579-460E-94D1-54222C63F5DA}</a:tableStyleId>
              </a:tblPr>
              <a:tblGrid>
                <a:gridCol w="395489">
                  <a:extLst>
                    <a:ext uri="{9D8B030D-6E8A-4147-A177-3AD203B41FA5}">
                      <a16:colId xmlns:a16="http://schemas.microsoft.com/office/drawing/2014/main" val="1469164772"/>
                    </a:ext>
                  </a:extLst>
                </a:gridCol>
                <a:gridCol w="684076">
                  <a:extLst>
                    <a:ext uri="{9D8B030D-6E8A-4147-A177-3AD203B41FA5}">
                      <a16:colId xmlns:a16="http://schemas.microsoft.com/office/drawing/2014/main" val="526142440"/>
                    </a:ext>
                  </a:extLst>
                </a:gridCol>
                <a:gridCol w="1584176">
                  <a:extLst>
                    <a:ext uri="{9D8B030D-6E8A-4147-A177-3AD203B41FA5}">
                      <a16:colId xmlns:a16="http://schemas.microsoft.com/office/drawing/2014/main" val="3230773903"/>
                    </a:ext>
                  </a:extLst>
                </a:gridCol>
                <a:gridCol w="2448272">
                  <a:extLst>
                    <a:ext uri="{9D8B030D-6E8A-4147-A177-3AD203B41FA5}">
                      <a16:colId xmlns:a16="http://schemas.microsoft.com/office/drawing/2014/main" val="4037853803"/>
                    </a:ext>
                  </a:extLst>
                </a:gridCol>
                <a:gridCol w="3456384">
                  <a:extLst>
                    <a:ext uri="{9D8B030D-6E8A-4147-A177-3AD203B41FA5}">
                      <a16:colId xmlns:a16="http://schemas.microsoft.com/office/drawing/2014/main" val="3814069236"/>
                    </a:ext>
                  </a:extLst>
                </a:gridCol>
              </a:tblGrid>
              <a:tr h="246173">
                <a:tc>
                  <a:txBody>
                    <a:bodyPr/>
                    <a:lstStyle/>
                    <a:p>
                      <a:pPr algn="ctr"/>
                      <a:endParaRPr kumimoji="1" lang="ja-JP" altLang="en-US" sz="1000" b="1" dirty="0">
                        <a:latin typeface="メイリオ" panose="020B0604030504040204" pitchFamily="50" charset="-128"/>
                        <a:ea typeface="メイリオ" panose="020B0604030504040204" pitchFamily="50" charset="-128"/>
                      </a:endParaRPr>
                    </a:p>
                  </a:txBody>
                  <a:tcPr>
                    <a:solidFill>
                      <a:schemeClr val="accent5">
                        <a:lumMod val="90000"/>
                      </a:schemeClr>
                    </a:solidFill>
                  </a:tcPr>
                </a:tc>
                <a:tc>
                  <a:txBody>
                    <a:bodyPr/>
                    <a:lstStyle/>
                    <a:p>
                      <a:pPr algn="ctr"/>
                      <a:r>
                        <a:rPr kumimoji="1" lang="en-US" altLang="ja-JP" sz="1000" b="1" dirty="0" smtClean="0">
                          <a:latin typeface="メイリオ" panose="020B0604030504040204" pitchFamily="50" charset="-128"/>
                          <a:ea typeface="メイリオ" panose="020B0604030504040204" pitchFamily="50" charset="-128"/>
                        </a:rPr>
                        <a:t>CH</a:t>
                      </a:r>
                      <a:endParaRPr kumimoji="1" lang="ja-JP" altLang="en-US" sz="1000" b="1" dirty="0">
                        <a:latin typeface="メイリオ" panose="020B0604030504040204" pitchFamily="50" charset="-128"/>
                        <a:ea typeface="メイリオ" panose="020B0604030504040204" pitchFamily="50" charset="-128"/>
                      </a:endParaRPr>
                    </a:p>
                  </a:txBody>
                  <a:tcPr>
                    <a:solidFill>
                      <a:schemeClr val="accent5">
                        <a:lumMod val="90000"/>
                      </a:schemeClr>
                    </a:solidFill>
                  </a:tcPr>
                </a:tc>
                <a:tc>
                  <a:txBody>
                    <a:bodyPr/>
                    <a:lstStyle/>
                    <a:p>
                      <a:pPr algn="ctr"/>
                      <a:r>
                        <a:rPr kumimoji="1" lang="en-US" altLang="ja-JP" sz="1000" b="1" dirty="0" smtClean="0">
                          <a:latin typeface="メイリオ" panose="020B0604030504040204" pitchFamily="50" charset="-128"/>
                          <a:ea typeface="メイリオ" panose="020B0604030504040204" pitchFamily="50" charset="-128"/>
                        </a:rPr>
                        <a:t>CH</a:t>
                      </a:r>
                      <a:r>
                        <a:rPr kumimoji="1" lang="ja-JP" altLang="en-US" sz="1000" b="1" dirty="0" smtClean="0">
                          <a:latin typeface="メイリオ" panose="020B0604030504040204" pitchFamily="50" charset="-128"/>
                          <a:ea typeface="メイリオ" panose="020B0604030504040204" pitchFamily="50" charset="-128"/>
                        </a:rPr>
                        <a:t>名称</a:t>
                      </a:r>
                      <a:endParaRPr kumimoji="1" lang="ja-JP" altLang="en-US" sz="1000" b="1" dirty="0">
                        <a:latin typeface="メイリオ" panose="020B0604030504040204" pitchFamily="50" charset="-128"/>
                        <a:ea typeface="メイリオ" panose="020B0604030504040204" pitchFamily="50" charset="-128"/>
                      </a:endParaRPr>
                    </a:p>
                  </a:txBody>
                  <a:tcPr>
                    <a:solidFill>
                      <a:schemeClr val="accent5">
                        <a:lumMod val="90000"/>
                      </a:schemeClr>
                    </a:solidFill>
                  </a:tcPr>
                </a:tc>
                <a:tc>
                  <a:txBody>
                    <a:bodyPr/>
                    <a:lstStyle/>
                    <a:p>
                      <a:pPr algn="ctr"/>
                      <a:r>
                        <a:rPr kumimoji="1" lang="ja-JP" altLang="en-US" sz="1000" b="1" dirty="0" smtClean="0">
                          <a:latin typeface="メイリオ" panose="020B0604030504040204" pitchFamily="50" charset="-128"/>
                          <a:ea typeface="メイリオ" panose="020B0604030504040204" pitchFamily="50" charset="-128"/>
                        </a:rPr>
                        <a:t>番組内容</a:t>
                      </a:r>
                      <a:endParaRPr kumimoji="1" lang="ja-JP" altLang="en-US" sz="1000" b="1" dirty="0">
                        <a:latin typeface="メイリオ" panose="020B0604030504040204" pitchFamily="50" charset="-128"/>
                        <a:ea typeface="メイリオ" panose="020B0604030504040204" pitchFamily="50" charset="-128"/>
                      </a:endParaRPr>
                    </a:p>
                  </a:txBody>
                  <a:tcPr>
                    <a:solidFill>
                      <a:schemeClr val="accent5">
                        <a:lumMod val="90000"/>
                      </a:schemeClr>
                    </a:solidFill>
                  </a:tcPr>
                </a:tc>
                <a:tc>
                  <a:txBody>
                    <a:bodyPr/>
                    <a:lstStyle/>
                    <a:p>
                      <a:pPr algn="ctr"/>
                      <a:r>
                        <a:rPr kumimoji="1" lang="ja-JP" altLang="en-US" sz="1000" b="1" dirty="0" smtClean="0">
                          <a:latin typeface="メイリオ" panose="020B0604030504040204" pitchFamily="50" charset="-128"/>
                          <a:ea typeface="メイリオ" panose="020B0604030504040204" pitchFamily="50" charset="-128"/>
                        </a:rPr>
                        <a:t>効果</a:t>
                      </a:r>
                      <a:endParaRPr kumimoji="1" lang="en-US" altLang="ja-JP" sz="1000" b="1" dirty="0" smtClean="0">
                        <a:latin typeface="メイリオ" panose="020B0604030504040204" pitchFamily="50" charset="-128"/>
                        <a:ea typeface="メイリオ" panose="020B0604030504040204" pitchFamily="50" charset="-128"/>
                      </a:endParaRPr>
                    </a:p>
                  </a:txBody>
                  <a:tcPr>
                    <a:solidFill>
                      <a:schemeClr val="accent5">
                        <a:lumMod val="90000"/>
                      </a:schemeClr>
                    </a:solidFill>
                  </a:tcPr>
                </a:tc>
                <a:extLst>
                  <a:ext uri="{0D108BD9-81ED-4DB2-BD59-A6C34878D82A}">
                    <a16:rowId xmlns:a16="http://schemas.microsoft.com/office/drawing/2014/main" val="2681142670"/>
                  </a:ext>
                </a:extLst>
              </a:tr>
              <a:tr h="370840">
                <a:tc rowSpan="2">
                  <a:txBody>
                    <a:bodyPr/>
                    <a:lstStyle/>
                    <a:p>
                      <a:pPr algn="ct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起床</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・朝食</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a:txBody>
                    <a:bodyPr/>
                    <a:lstStyle/>
                    <a:p>
                      <a:pPr algn="ct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C-21</a:t>
                      </a:r>
                    </a:p>
                  </a:txBody>
                  <a:tcPr>
                    <a:solidFill>
                      <a:srgbClr val="FFFFCC">
                        <a:alpha val="54000"/>
                      </a:srgbClr>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モーニング</a:t>
                      </a: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BGM</a:t>
                      </a:r>
                    </a:p>
                  </a:txBody>
                  <a:tcPr>
                    <a:solidFill>
                      <a:srgbClr val="FFFFCC">
                        <a:alpha val="54000"/>
                      </a:srgbClr>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アコースティックな曲に</a:t>
                      </a:r>
                      <a:r>
                        <a:rPr kumimoji="1" lang="ja-JP" altLang="en-US" sz="1000" b="1" dirty="0" smtClean="0">
                          <a:solidFill>
                            <a:schemeClr val="tx1">
                              <a:lumMod val="95000"/>
                              <a:lumOff val="5000"/>
                            </a:schemeClr>
                          </a:solidFill>
                          <a:latin typeface="メイリオ" panose="020B0604030504040204" pitchFamily="50" charset="-128"/>
                          <a:ea typeface="メイリオ" panose="020B0604030504040204" pitchFamily="50" charset="-128"/>
                        </a:rPr>
                        <a:t>小鳥の声</a:t>
                      </a: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をミックス高原の朝を思わせる楽曲</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rowSpan="2">
                  <a:txBody>
                    <a:bodyPr/>
                    <a:lstStyle/>
                    <a:p>
                      <a:pPr algn="l"/>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起床の</a:t>
                      </a: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30</a:t>
                      </a: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分前から小さな音で音楽をかけると</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l"/>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自然に近い</a:t>
                      </a:r>
                      <a:r>
                        <a:rPr kumimoji="1" lang="ja-JP" altLang="en-US" sz="1000" b="1" dirty="0" smtClean="0">
                          <a:solidFill>
                            <a:schemeClr val="tx1">
                              <a:lumMod val="95000"/>
                              <a:lumOff val="5000"/>
                            </a:schemeClr>
                          </a:solidFill>
                          <a:latin typeface="メイリオ" panose="020B0604030504040204" pitchFamily="50" charset="-128"/>
                          <a:ea typeface="メイリオ" panose="020B0604030504040204" pitchFamily="50" charset="-128"/>
                        </a:rPr>
                        <a:t>心地よい状態で目覚める</a:t>
                      </a: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ことができます。</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l"/>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l"/>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1</a:t>
                      </a: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日のはじまりは軽快で明るい曲で</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l"/>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気分を上げながら始めることができます。</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extLst>
                  <a:ext uri="{0D108BD9-81ED-4DB2-BD59-A6C34878D82A}">
                    <a16:rowId xmlns:a16="http://schemas.microsoft.com/office/drawing/2014/main" val="503694524"/>
                  </a:ext>
                </a:extLst>
              </a:tr>
              <a:tr h="370840">
                <a:tc vMerge="1">
                  <a:txBody>
                    <a:bodyPr/>
                    <a:lstStyle/>
                    <a:p>
                      <a:endParaRPr kumimoji="1" lang="ja-JP" altLang="en-US" dirty="0"/>
                    </a:p>
                  </a:txBody>
                  <a:tcPr/>
                </a:tc>
                <a:tc>
                  <a:txBody>
                    <a:bodyPr/>
                    <a:lstStyle/>
                    <a:p>
                      <a:pPr algn="ct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H-08</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イージーリスニング・</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カジュアル</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軽快なポップオーケストラ</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健やかな朝をお届け</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solidFill>
                      <a:schemeClr val="bg1"/>
                    </a:solidFill>
                  </a:tcPr>
                </a:tc>
                <a:extLst>
                  <a:ext uri="{0D108BD9-81ED-4DB2-BD59-A6C34878D82A}">
                    <a16:rowId xmlns:a16="http://schemas.microsoft.com/office/drawing/2014/main" val="2345203084"/>
                  </a:ext>
                </a:extLst>
              </a:tr>
              <a:tr h="370840">
                <a:tc rowSpan="2">
                  <a:txBody>
                    <a:bodyPr/>
                    <a:lstStyle/>
                    <a:p>
                      <a:pPr algn="ct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昼食</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a:txBody>
                    <a:bodyPr/>
                    <a:lstStyle/>
                    <a:p>
                      <a:pPr algn="ct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A-10</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くつろぎの</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イージーリスニング</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優雅なイージーリスニング</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rowSpan="2">
                  <a:txBody>
                    <a:bodyPr/>
                    <a:lstStyle/>
                    <a:p>
                      <a:pPr algn="l"/>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明るく優雅な</a:t>
                      </a: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BGM</a:t>
                      </a: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を流すことで、ゆったりとした昼食の時間を過ごしてもらえます。</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l"/>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l"/>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周りの雑音も</a:t>
                      </a:r>
                      <a:r>
                        <a:rPr kumimoji="1" lang="ja-JP" altLang="en-US" sz="1000" b="1" dirty="0" smtClean="0">
                          <a:solidFill>
                            <a:schemeClr val="tx1">
                              <a:lumMod val="95000"/>
                              <a:lumOff val="5000"/>
                            </a:schemeClr>
                          </a:solidFill>
                          <a:latin typeface="メイリオ" panose="020B0604030504040204" pitchFamily="50" charset="-128"/>
                          <a:ea typeface="メイリオ" panose="020B0604030504040204" pitchFamily="50" charset="-128"/>
                        </a:rPr>
                        <a:t>マスキング効果</a:t>
                      </a: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で遮断するので各々の時間を楽しむことができます。</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extLst>
                  <a:ext uri="{0D108BD9-81ED-4DB2-BD59-A6C34878D82A}">
                    <a16:rowId xmlns:a16="http://schemas.microsoft.com/office/drawing/2014/main" val="735176238"/>
                  </a:ext>
                </a:extLst>
              </a:tr>
              <a:tr h="370840">
                <a:tc vMerge="1">
                  <a:txBody>
                    <a:bodyPr/>
                    <a:lstStyle/>
                    <a:p>
                      <a:endParaRPr kumimoji="1" lang="ja-JP" altLang="en-US" dirty="0"/>
                    </a:p>
                  </a:txBody>
                  <a:tcPr/>
                </a:tc>
                <a:tc>
                  <a:txBody>
                    <a:bodyPr/>
                    <a:lstStyle/>
                    <a:p>
                      <a:pPr algn="ct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H-16</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カジュアル・クラシック</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クラシックの名曲を聴きやすく</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編集したイージーリスニング</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solidFill>
                      <a:schemeClr val="bg1"/>
                    </a:solidFill>
                  </a:tcPr>
                </a:tc>
                <a:extLst>
                  <a:ext uri="{0D108BD9-81ED-4DB2-BD59-A6C34878D82A}">
                    <a16:rowId xmlns:a16="http://schemas.microsoft.com/office/drawing/2014/main" val="3872231259"/>
                  </a:ext>
                </a:extLst>
              </a:tr>
              <a:tr h="370840">
                <a:tc rowSpan="2">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午後の</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ひととき</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1000"/>
                      </a:srgbClr>
                    </a:solidFill>
                  </a:tcPr>
                </a:tc>
                <a:tc>
                  <a:txBody>
                    <a:bodyPr/>
                    <a:lstStyle/>
                    <a:p>
                      <a:pPr algn="ct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J-06</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1000"/>
                      </a:srgbClr>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童謡</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1000"/>
                      </a:srgbClr>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童謡</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1000"/>
                      </a:srgbClr>
                    </a:solidFill>
                  </a:tcPr>
                </a:tc>
                <a:tc rowSpan="2">
                  <a:txBody>
                    <a:bodyPr/>
                    <a:lstStyle/>
                    <a:p>
                      <a:pPr algn="l"/>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ティータイムは楽しい気持ちになってもらう</a:t>
                      </a: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BGM</a:t>
                      </a: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をセレクト。音楽に合わせて</a:t>
                      </a:r>
                      <a:r>
                        <a:rPr kumimoji="1" lang="ja-JP" altLang="en-US" sz="1000" b="1" dirty="0" smtClean="0">
                          <a:solidFill>
                            <a:schemeClr val="tx1">
                              <a:lumMod val="95000"/>
                              <a:lumOff val="5000"/>
                            </a:schemeClr>
                          </a:solidFill>
                          <a:latin typeface="メイリオ" panose="020B0604030504040204" pitchFamily="50" charset="-128"/>
                          <a:ea typeface="メイリオ" panose="020B0604030504040204" pitchFamily="50" charset="-128"/>
                        </a:rPr>
                        <a:t>口ずさんだり、踊ったり</a:t>
                      </a: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充実した時間を過ごしてもらえます。</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1000"/>
                      </a:srgbClr>
                    </a:solidFill>
                  </a:tcPr>
                </a:tc>
                <a:extLst>
                  <a:ext uri="{0D108BD9-81ED-4DB2-BD59-A6C34878D82A}">
                    <a16:rowId xmlns:a16="http://schemas.microsoft.com/office/drawing/2014/main" val="1419331586"/>
                  </a:ext>
                </a:extLst>
              </a:tr>
              <a:tr h="370840">
                <a:tc vMerge="1">
                  <a:txBody>
                    <a:bodyPr/>
                    <a:lstStyle/>
                    <a:p>
                      <a:endParaRPr kumimoji="1" lang="ja-JP" altLang="en-US" dirty="0"/>
                    </a:p>
                  </a:txBody>
                  <a:tcPr/>
                </a:tc>
                <a:tc>
                  <a:txBody>
                    <a:bodyPr/>
                    <a:lstStyle/>
                    <a:p>
                      <a:pPr algn="ct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A-27</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1000"/>
                      </a:srgbClr>
                    </a:solidFill>
                  </a:tcPr>
                </a:tc>
                <a:tc>
                  <a:txBody>
                    <a:bodyPr/>
                    <a:lstStyle/>
                    <a:p>
                      <a:pPr algn="ct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USEN</a:t>
                      </a: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リクエスト</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b="0" dirty="0" smtClean="0">
                          <a:solidFill>
                            <a:schemeClr val="tx1">
                              <a:lumMod val="95000"/>
                              <a:lumOff val="5000"/>
                            </a:schemeClr>
                          </a:solidFill>
                          <a:latin typeface="メイリオ" panose="020B0604030504040204" pitchFamily="50" charset="-128"/>
                          <a:ea typeface="メイリオ" panose="020B0604030504040204" pitchFamily="50" charset="-128"/>
                        </a:rPr>
                        <a:t>演歌</a:t>
                      </a:r>
                      <a:r>
                        <a:rPr kumimoji="1" lang="en-US" altLang="ja-JP" sz="1000" b="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1000" b="0" dirty="0" smtClean="0">
                          <a:solidFill>
                            <a:schemeClr val="tx1">
                              <a:lumMod val="95000"/>
                              <a:lumOff val="5000"/>
                            </a:schemeClr>
                          </a:solidFill>
                          <a:latin typeface="メイリオ" panose="020B0604030504040204" pitchFamily="50" charset="-128"/>
                          <a:ea typeface="メイリオ" panose="020B0604030504040204" pitchFamily="50" charset="-128"/>
                        </a:rPr>
                        <a:t>歌謡曲</a:t>
                      </a:r>
                      <a:r>
                        <a:rPr kumimoji="1" lang="en-US" altLang="ja-JP" sz="1000" b="0" dirty="0" smtClean="0">
                          <a:solidFill>
                            <a:schemeClr val="tx1">
                              <a:lumMod val="95000"/>
                              <a:lumOff val="5000"/>
                            </a:schemeClr>
                          </a:solidFill>
                          <a:latin typeface="メイリオ" panose="020B0604030504040204" pitchFamily="50" charset="-128"/>
                          <a:ea typeface="メイリオ" panose="020B0604030504040204" pitchFamily="50" charset="-128"/>
                        </a:rPr>
                        <a:t>HOT20</a:t>
                      </a:r>
                      <a:endParaRPr kumimoji="1" lang="ja-JP" altLang="en-US" sz="1000" b="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1000"/>
                      </a:srgbClr>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リクエスト集計・ヒットランキング</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1000"/>
                      </a:srgbClr>
                    </a:solidFill>
                  </a:tcP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solidFill>
                      <a:schemeClr val="bg1"/>
                    </a:solidFill>
                  </a:tcPr>
                </a:tc>
                <a:extLst>
                  <a:ext uri="{0D108BD9-81ED-4DB2-BD59-A6C34878D82A}">
                    <a16:rowId xmlns:a16="http://schemas.microsoft.com/office/drawing/2014/main" val="1276077612"/>
                  </a:ext>
                </a:extLst>
              </a:tr>
              <a:tr h="370840">
                <a:tc rowSpan="2">
                  <a:txBody>
                    <a:bodyPr/>
                    <a:lstStyle/>
                    <a:p>
                      <a:pPr algn="ct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夕食</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a:txBody>
                    <a:bodyPr/>
                    <a:lstStyle/>
                    <a:p>
                      <a:pPr algn="ct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A-12</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やさしいクラシック</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クラシックのスタンダードチャンネル</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rowSpan="2">
                  <a:txBody>
                    <a:bodyPr/>
                    <a:lstStyle/>
                    <a:p>
                      <a:pPr algn="l"/>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夕食時間はくつろいでいただけるように誰からも愛される優雅な</a:t>
                      </a: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BGM</a:t>
                      </a: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をセレクト。</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l"/>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l"/>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l"/>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l"/>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extLst>
                  <a:ext uri="{0D108BD9-81ED-4DB2-BD59-A6C34878D82A}">
                    <a16:rowId xmlns:a16="http://schemas.microsoft.com/office/drawing/2014/main" val="2733861786"/>
                  </a:ext>
                </a:extLst>
              </a:tr>
              <a:tr h="370840">
                <a:tc vMerge="1">
                  <a:txBody>
                    <a:bodyPr/>
                    <a:lstStyle/>
                    <a:p>
                      <a:endParaRPr kumimoji="1" lang="ja-JP" altLang="en-US" dirty="0"/>
                    </a:p>
                  </a:txBody>
                  <a:tcPr/>
                </a:tc>
                <a:tc>
                  <a:txBody>
                    <a:bodyPr/>
                    <a:lstStyle/>
                    <a:p>
                      <a:pPr algn="ct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I-26</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ピアノ</a:t>
                      </a: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BGM</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スタンダートな洋楽のピアノ演奏曲</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chemeClr val="bg1"/>
                    </a:solidFill>
                  </a:tcP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solidFill>
                      <a:schemeClr val="bg1"/>
                    </a:solidFill>
                  </a:tcPr>
                </a:tc>
                <a:extLst>
                  <a:ext uri="{0D108BD9-81ED-4DB2-BD59-A6C34878D82A}">
                    <a16:rowId xmlns:a16="http://schemas.microsoft.com/office/drawing/2014/main" val="2729390085"/>
                  </a:ext>
                </a:extLst>
              </a:tr>
              <a:tr h="370840">
                <a:tc rowSpan="2">
                  <a:txBody>
                    <a:bodyPr/>
                    <a:lstStyle/>
                    <a:p>
                      <a:pPr algn="ct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就寝前</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a:txBody>
                    <a:bodyPr/>
                    <a:lstStyle/>
                    <a:p>
                      <a:pPr algn="ct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J-12</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アコースティック</a:t>
                      </a:r>
                      <a:endPar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アンサンブル童謡</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童謡を弦楽アンサンブルでお届け</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rowSpan="2">
                  <a:txBody>
                    <a:bodyPr/>
                    <a:lstStyle/>
                    <a:p>
                      <a:pPr algn="l"/>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優しい</a:t>
                      </a: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BGM</a:t>
                      </a: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で穏やかな気持ちで就寝前のひとときを過ごしていただけます。</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extLst>
                  <a:ext uri="{0D108BD9-81ED-4DB2-BD59-A6C34878D82A}">
                    <a16:rowId xmlns:a16="http://schemas.microsoft.com/office/drawing/2014/main" val="2972041780"/>
                  </a:ext>
                </a:extLst>
              </a:tr>
              <a:tr h="370840">
                <a:tc vMerge="1">
                  <a:txBody>
                    <a:bodyPr/>
                    <a:lstStyle/>
                    <a:p>
                      <a:endParaRPr kumimoji="1" lang="ja-JP" altLang="en-US" dirty="0"/>
                    </a:p>
                  </a:txBody>
                  <a:tcPr/>
                </a:tc>
                <a:tc>
                  <a:txBody>
                    <a:bodyPr/>
                    <a:lstStyle/>
                    <a:p>
                      <a:pPr algn="ctr"/>
                      <a:r>
                        <a:rPr kumimoji="1" lang="en-US" altLang="ja-JP" sz="1000" dirty="0" smtClean="0">
                          <a:solidFill>
                            <a:schemeClr val="tx1">
                              <a:lumMod val="95000"/>
                              <a:lumOff val="5000"/>
                            </a:schemeClr>
                          </a:solidFill>
                          <a:latin typeface="メイリオ" panose="020B0604030504040204" pitchFamily="50" charset="-128"/>
                          <a:ea typeface="メイリオ" panose="020B0604030504040204" pitchFamily="50" charset="-128"/>
                        </a:rPr>
                        <a:t>H-19</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ファンシー・オルゴール</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a:txBody>
                    <a:bodyPr/>
                    <a:lstStyle/>
                    <a:p>
                      <a:pPr algn="ctr"/>
                      <a:r>
                        <a:rPr kumimoji="1" lang="ja-JP" altLang="en-US" sz="1000" dirty="0" smtClean="0">
                          <a:solidFill>
                            <a:schemeClr val="tx1">
                              <a:lumMod val="95000"/>
                              <a:lumOff val="5000"/>
                            </a:schemeClr>
                          </a:solidFill>
                          <a:latin typeface="メイリオ" panose="020B0604030504040204" pitchFamily="50" charset="-128"/>
                          <a:ea typeface="メイリオ" panose="020B0604030504040204" pitchFamily="50" charset="-128"/>
                        </a:rPr>
                        <a:t>オルゴールの素敵な音色をお届け</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solidFill>
                      <a:srgbClr val="FFFFCC">
                        <a:alpha val="54000"/>
                      </a:srgbClr>
                    </a:solidFill>
                  </a:tcP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solidFill>
                      <a:schemeClr val="bg1"/>
                    </a:solidFill>
                  </a:tcPr>
                </a:tc>
                <a:extLst>
                  <a:ext uri="{0D108BD9-81ED-4DB2-BD59-A6C34878D82A}">
                    <a16:rowId xmlns:a16="http://schemas.microsoft.com/office/drawing/2014/main" val="3228127809"/>
                  </a:ext>
                </a:extLst>
              </a:tr>
            </a:tbl>
          </a:graphicData>
        </a:graphic>
      </p:graphicFrame>
      <p:pic>
        <p:nvPicPr>
          <p:cNvPr id="7" name="図 6"/>
          <p:cNvPicPr>
            <a:picLocks noChangeAspect="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7991021" y="2064717"/>
            <a:ext cx="499019" cy="314486"/>
          </a:xfrm>
          <a:prstGeom prst="rect">
            <a:avLst/>
          </a:prstGeom>
        </p:spPr>
      </p:pic>
      <p:pic>
        <p:nvPicPr>
          <p:cNvPr id="15" name="図 14"/>
          <p:cNvPicPr>
            <a:picLocks noChangeAspect="1"/>
          </p:cNvPicPr>
          <p:nvPr/>
        </p:nvPicPr>
        <p:blipFill>
          <a:blip r:embed="rId4"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7335025" y="3770776"/>
            <a:ext cx="1061716" cy="885792"/>
          </a:xfrm>
          <a:prstGeom prst="rect">
            <a:avLst/>
          </a:prstGeom>
        </p:spPr>
      </p:pic>
      <p:pic>
        <p:nvPicPr>
          <p:cNvPr id="19" name="図 18"/>
          <p:cNvPicPr>
            <a:picLocks noChangeAspect="1"/>
          </p:cNvPicPr>
          <p:nvPr/>
        </p:nvPicPr>
        <p:blipFill>
          <a:blip r:embed="rId5"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4307788" y="4129789"/>
            <a:ext cx="803884" cy="413367"/>
          </a:xfrm>
          <a:prstGeom prst="rect">
            <a:avLst/>
          </a:prstGeom>
        </p:spPr>
      </p:pic>
      <p:pic>
        <p:nvPicPr>
          <p:cNvPr id="21" name="図 20"/>
          <p:cNvPicPr>
            <a:picLocks noChangeAspect="1"/>
          </p:cNvPicPr>
          <p:nvPr/>
        </p:nvPicPr>
        <p:blipFill>
          <a:blip r:embed="rId6"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a:xfrm>
            <a:off x="4248351" y="5067804"/>
            <a:ext cx="863321" cy="615212"/>
          </a:xfrm>
          <a:prstGeom prst="rect">
            <a:avLst/>
          </a:prstGeom>
        </p:spPr>
      </p:pic>
      <p:sp>
        <p:nvSpPr>
          <p:cNvPr id="25" name="テキスト ボックス 24"/>
          <p:cNvSpPr txBox="1"/>
          <p:nvPr/>
        </p:nvSpPr>
        <p:spPr>
          <a:xfrm>
            <a:off x="8433997" y="1965973"/>
            <a:ext cx="467608" cy="276999"/>
          </a:xfrm>
          <a:prstGeom prst="rect">
            <a:avLst/>
          </a:prstGeom>
          <a:noFill/>
        </p:spPr>
        <p:txBody>
          <a:bodyPr wrap="square" rtlCol="0">
            <a:spAutoFit/>
          </a:bodyPr>
          <a:lstStyle/>
          <a:p>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図 22"/>
          <p:cNvPicPr>
            <a:picLocks noChangeAspect="1"/>
          </p:cNvPicPr>
          <p:nvPr/>
        </p:nvPicPr>
        <p:blipFill rotWithShape="1">
          <a:blip r:embed="rId7"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7723042" y="6024267"/>
            <a:ext cx="1204557" cy="616688"/>
          </a:xfrm>
          <a:prstGeom prst="rect">
            <a:avLst/>
          </a:prstGeom>
        </p:spPr>
      </p:pic>
      <p:sp>
        <p:nvSpPr>
          <p:cNvPr id="26" name="テキスト ボックス 25"/>
          <p:cNvSpPr txBox="1"/>
          <p:nvPr/>
        </p:nvSpPr>
        <p:spPr>
          <a:xfrm>
            <a:off x="8067729" y="5963419"/>
            <a:ext cx="467608" cy="276999"/>
          </a:xfrm>
          <a:prstGeom prst="rect">
            <a:avLst/>
          </a:prstGeom>
          <a:noFill/>
        </p:spPr>
        <p:txBody>
          <a:bodyPr wrap="square" rtlCol="0">
            <a:spAutoFit/>
          </a:bodyPr>
          <a:lstStyle/>
          <a:p>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7610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49" name="Rectangle 6"/>
          <p:cNvSpPr txBox="1">
            <a:spLocks noGrp="1" noChangeArrowheads="1"/>
          </p:cNvSpPr>
          <p:nvPr/>
        </p:nvSpPr>
        <p:spPr bwMode="auto">
          <a:xfrm>
            <a:off x="4305303" y="6489340"/>
            <a:ext cx="514350" cy="231775"/>
          </a:xfrm>
          <a:prstGeom prst="rect">
            <a:avLst/>
          </a:prstGeom>
          <a:noFill/>
          <a:ln w="9525">
            <a:noFill/>
            <a:miter lim="800000"/>
            <a:headEnd/>
            <a:tailEnd/>
          </a:ln>
        </p:spPr>
        <p:txBody>
          <a:bodyPr lIns="91436" tIns="45716" rIns="91436" bIns="45716"/>
          <a:lstStyle/>
          <a:p>
            <a:pPr algn="ctr"/>
            <a:fld id="{0C1C8EC0-E948-4AA9-83FC-35D11616DD09}" type="slidenum">
              <a:rPr lang="en-US" altLang="ja-JP" sz="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rPr>
              <a:pPr algn="ctr"/>
              <a:t>11</a:t>
            </a:fld>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endParaRPr>
          </a:p>
        </p:txBody>
      </p:sp>
      <p:sp>
        <p:nvSpPr>
          <p:cNvPr id="16" name="Rectangle 2"/>
          <p:cNvSpPr txBox="1">
            <a:spLocks noChangeArrowheads="1"/>
          </p:cNvSpPr>
          <p:nvPr/>
        </p:nvSpPr>
        <p:spPr bwMode="auto">
          <a:xfrm>
            <a:off x="300513" y="173570"/>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ja-JP" altLang="en-US" sz="2400" dirty="0">
                <a:solidFill>
                  <a:schemeClr val="tx1">
                    <a:lumMod val="75000"/>
                    <a:lumOff val="25000"/>
                  </a:schemeClr>
                </a:solidFill>
              </a:rPr>
              <a:t>思いどおりの</a:t>
            </a:r>
            <a:r>
              <a:rPr lang="en-US" altLang="ja-JP" sz="2400" dirty="0" smtClean="0">
                <a:solidFill>
                  <a:schemeClr val="tx1">
                    <a:lumMod val="75000"/>
                    <a:lumOff val="25000"/>
                  </a:schemeClr>
                </a:solidFill>
              </a:rPr>
              <a:t>BGM</a:t>
            </a:r>
            <a:r>
              <a:rPr lang="ja-JP" altLang="en-US" sz="2400" dirty="0" smtClean="0">
                <a:solidFill>
                  <a:schemeClr val="tx1">
                    <a:lumMod val="75000"/>
                    <a:lumOff val="25000"/>
                  </a:schemeClr>
                </a:solidFill>
              </a:rPr>
              <a:t>チャンネルが作れる</a:t>
            </a:r>
            <a:endParaRPr lang="ja-JP" altLang="en-US" sz="2400" dirty="0">
              <a:solidFill>
                <a:schemeClr val="tx1">
                  <a:lumMod val="75000"/>
                  <a:lumOff val="25000"/>
                </a:schemeClr>
              </a:solidFill>
            </a:endParaRPr>
          </a:p>
        </p:txBody>
      </p:sp>
      <p:sp>
        <p:nvSpPr>
          <p:cNvPr id="17" name="正方形/長方形 16"/>
          <p:cNvSpPr/>
          <p:nvPr/>
        </p:nvSpPr>
        <p:spPr>
          <a:xfrm>
            <a:off x="981880" y="5048738"/>
            <a:ext cx="7161196" cy="1173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295" tIns="41148" rIns="82295" bIns="41148" rtlCol="0" anchor="ctr"/>
          <a:lstStyle/>
          <a:p>
            <a:pPr algn="ctr" eaLnBrk="0" hangingPunct="0"/>
            <a:endParaRPr lang="ja-JP" altLang="en-US" sz="380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sym typeface="ヒラギノ角ゴ Pro W3" charset="0"/>
            </a:endParaRPr>
          </a:p>
        </p:txBody>
      </p:sp>
      <p:sp>
        <p:nvSpPr>
          <p:cNvPr id="3" name="正方形/長方形 2"/>
          <p:cNvSpPr/>
          <p:nvPr/>
        </p:nvSpPr>
        <p:spPr>
          <a:xfrm>
            <a:off x="302936" y="926873"/>
            <a:ext cx="7639528" cy="461665"/>
          </a:xfrm>
          <a:prstGeom prst="rect">
            <a:avLst/>
          </a:prstGeom>
        </p:spPr>
        <p:txBody>
          <a:bodyPr wrap="square">
            <a:spAutoFit/>
          </a:bodyPr>
          <a:lstStyle/>
          <a:p>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OTORAKU</a:t>
            </a:r>
            <a:endPar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rcRect r="4319"/>
          <a:stretch/>
        </p:blipFill>
        <p:spPr>
          <a:xfrm>
            <a:off x="4974171" y="1345902"/>
            <a:ext cx="3845979" cy="2085975"/>
          </a:xfrm>
          <a:prstGeom prst="rect">
            <a:avLst/>
          </a:prstGeom>
        </p:spPr>
      </p:pic>
      <p:sp>
        <p:nvSpPr>
          <p:cNvPr id="7" name="正方形/長方形 6"/>
          <p:cNvSpPr/>
          <p:nvPr/>
        </p:nvSpPr>
        <p:spPr>
          <a:xfrm>
            <a:off x="382287" y="1655007"/>
            <a:ext cx="4297725" cy="977191"/>
          </a:xfrm>
          <a:prstGeom prst="rect">
            <a:avLst/>
          </a:prstGeom>
        </p:spPr>
        <p:txBody>
          <a:bodyPr wrap="square">
            <a:spAutoFit/>
          </a:bodyPr>
          <a:lstStyle/>
          <a:p>
            <a:pPr>
              <a:lnSpc>
                <a:spcPts val="2300"/>
              </a:lnSpc>
            </a:pPr>
            <a:r>
              <a:rPr lang="ja-JP" altLang="en-US" sz="1400" dirty="0" smtClean="0">
                <a:solidFill>
                  <a:schemeClr val="tx1">
                    <a:lumMod val="95000"/>
                    <a:lumOff val="5000"/>
                  </a:schemeClr>
                </a:solidFill>
                <a:latin typeface="メイリオ" panose="020B0604030504040204" pitchFamily="50" charset="-128"/>
                <a:ea typeface="メイリオ" panose="020B0604030504040204" pitchFamily="50" charset="-128"/>
              </a:rPr>
              <a:t>唱歌</a:t>
            </a:r>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や昭和の流行歌はもちろん、シニア専門の回想音楽集まで</a:t>
            </a:r>
            <a:r>
              <a:rPr lang="ja-JP" altLang="en-US" sz="1400" dirty="0" smtClean="0">
                <a:solidFill>
                  <a:schemeClr val="tx1">
                    <a:lumMod val="95000"/>
                    <a:lumOff val="5000"/>
                  </a:schemeClr>
                </a:solidFill>
                <a:latin typeface="メイリオ" panose="020B0604030504040204" pitchFamily="50" charset="-128"/>
                <a:ea typeface="メイリオ" panose="020B0604030504040204" pitchFamily="50" charset="-128"/>
              </a:rPr>
              <a:t>、豊富</a:t>
            </a:r>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かつ多様な楽曲が配信されます</a:t>
            </a:r>
            <a:r>
              <a:rPr lang="ja-JP" altLang="en-US" sz="1400" dirty="0" smtClean="0">
                <a:solidFill>
                  <a:schemeClr val="tx1">
                    <a:lumMod val="95000"/>
                    <a:lumOff val="5000"/>
                  </a:schemeClr>
                </a:solidFill>
                <a:latin typeface="メイリオ" panose="020B0604030504040204" pitchFamily="50" charset="-128"/>
                <a:ea typeface="メイリオ" panose="020B0604030504040204" pitchFamily="50" charset="-128"/>
              </a:rPr>
              <a:t>。施設</a:t>
            </a:r>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に合ったBGMを、楽しく思い通りに作れます。</a:t>
            </a:r>
          </a:p>
        </p:txBody>
      </p:sp>
      <p:pic>
        <p:nvPicPr>
          <p:cNvPr id="9" name="図 8"/>
          <p:cNvPicPr>
            <a:picLocks noChangeAspect="1"/>
          </p:cNvPicPr>
          <p:nvPr/>
        </p:nvPicPr>
        <p:blipFill>
          <a:blip r:embed="rId4"/>
          <a:stretch>
            <a:fillRect/>
          </a:stretch>
        </p:blipFill>
        <p:spPr>
          <a:xfrm>
            <a:off x="4551758" y="3773472"/>
            <a:ext cx="1666875" cy="2324100"/>
          </a:xfrm>
          <a:prstGeom prst="rect">
            <a:avLst/>
          </a:prstGeom>
        </p:spPr>
      </p:pic>
      <p:pic>
        <p:nvPicPr>
          <p:cNvPr id="10" name="図 9"/>
          <p:cNvPicPr>
            <a:picLocks noChangeAspect="1"/>
          </p:cNvPicPr>
          <p:nvPr/>
        </p:nvPicPr>
        <p:blipFill>
          <a:blip r:embed="rId5"/>
          <a:stretch>
            <a:fillRect/>
          </a:stretch>
        </p:blipFill>
        <p:spPr>
          <a:xfrm>
            <a:off x="395288" y="3645024"/>
            <a:ext cx="6210300" cy="2790825"/>
          </a:xfrm>
          <a:prstGeom prst="rect">
            <a:avLst/>
          </a:prstGeom>
        </p:spPr>
      </p:pic>
      <p:pic>
        <p:nvPicPr>
          <p:cNvPr id="12" name="図 11"/>
          <p:cNvPicPr>
            <a:picLocks noChangeAspect="1"/>
          </p:cNvPicPr>
          <p:nvPr/>
        </p:nvPicPr>
        <p:blipFill>
          <a:blip r:embed="rId6"/>
          <a:stretch>
            <a:fillRect/>
          </a:stretch>
        </p:blipFill>
        <p:spPr>
          <a:xfrm>
            <a:off x="6804675" y="3652180"/>
            <a:ext cx="1914525" cy="2819400"/>
          </a:xfrm>
          <a:prstGeom prst="rect">
            <a:avLst/>
          </a:prstGeom>
        </p:spPr>
      </p:pic>
    </p:spTree>
    <p:extLst>
      <p:ext uri="{BB962C8B-B14F-4D97-AF65-F5344CB8AC3E}">
        <p14:creationId xmlns:p14="http://schemas.microsoft.com/office/powerpoint/2010/main" val="212981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353506" y="171244"/>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en-US" altLang="ja-JP" sz="2400" i="0" kern="0" dirty="0" smtClean="0">
                <a:solidFill>
                  <a:schemeClr val="tx1">
                    <a:lumMod val="75000"/>
                    <a:lumOff val="25000"/>
                  </a:schemeClr>
                </a:solidFill>
                <a:latin typeface="メイリオ"/>
                <a:ea typeface="メイリオ"/>
                <a:cs typeface="メイリオ"/>
                <a:sym typeface="ヒラギノ角ゴ Pro W3" charset="0"/>
              </a:rPr>
              <a:t>BGM</a:t>
            </a:r>
            <a:r>
              <a:rPr lang="ja-JP" altLang="en-US" sz="2400" i="0" kern="0" dirty="0" smtClean="0">
                <a:solidFill>
                  <a:schemeClr val="tx1">
                    <a:lumMod val="75000"/>
                    <a:lumOff val="25000"/>
                  </a:schemeClr>
                </a:solidFill>
                <a:latin typeface="メイリオ"/>
                <a:ea typeface="メイリオ"/>
                <a:cs typeface="メイリオ"/>
                <a:sym typeface="ヒラギノ角ゴ Pro W3" charset="0"/>
              </a:rPr>
              <a:t>　導入事例</a:t>
            </a:r>
            <a:endParaRPr lang="ja-JP" altLang="en-US" sz="2400" i="0" kern="0" dirty="0">
              <a:solidFill>
                <a:schemeClr val="tx1">
                  <a:lumMod val="75000"/>
                  <a:lumOff val="25000"/>
                </a:schemeClr>
              </a:solidFill>
              <a:latin typeface="メイリオ"/>
              <a:ea typeface="メイリオ"/>
              <a:cs typeface="メイリオ"/>
              <a:sym typeface="ヒラギノ角ゴ Pro W3" charset="0"/>
            </a:endParaRPr>
          </a:p>
        </p:txBody>
      </p:sp>
      <p:sp>
        <p:nvSpPr>
          <p:cNvPr id="14" name="Rectangle 6"/>
          <p:cNvSpPr txBox="1">
            <a:spLocks noGrp="1" noChangeArrowheads="1"/>
          </p:cNvSpPr>
          <p:nvPr/>
        </p:nvSpPr>
        <p:spPr bwMode="auto">
          <a:xfrm>
            <a:off x="4307788" y="6473589"/>
            <a:ext cx="514350" cy="231775"/>
          </a:xfrm>
          <a:prstGeom prst="rect">
            <a:avLst/>
          </a:prstGeom>
          <a:noFill/>
          <a:ln w="9525">
            <a:noFill/>
            <a:miter lim="800000"/>
            <a:headEnd/>
            <a:tailEnd/>
          </a:ln>
        </p:spPr>
        <p:txBody>
          <a:bodyPr lIns="91436" tIns="45716" rIns="91436" bIns="45716"/>
          <a:lstStyle/>
          <a:p>
            <a:pPr algn="ctr"/>
            <a:r>
              <a:rPr lang="en-US" altLang="ja-JP" sz="1200" dirty="0" smtClean="0">
                <a:solidFill>
                  <a:srgbClr val="000000"/>
                </a:solidFill>
                <a:latin typeface="メイリオ" panose="020B0604030504040204" pitchFamily="50" charset="-128"/>
                <a:ea typeface="メイリオ" panose="020B0604030504040204" pitchFamily="50" charset="-128"/>
                <a:sym typeface="ヒラギノ角ゴ Pro W3" charset="0"/>
              </a:rPr>
              <a:t>12</a:t>
            </a:r>
            <a:endParaRPr lang="en-US" altLang="ja-JP" sz="1200" dirty="0">
              <a:solidFill>
                <a:srgbClr val="000000"/>
              </a:solidFill>
              <a:latin typeface="メイリオ" panose="020B0604030504040204" pitchFamily="50" charset="-128"/>
              <a:ea typeface="メイリオ" panose="020B0604030504040204" pitchFamily="50" charset="-128"/>
              <a:sym typeface="ヒラギノ角ゴ Pro W3" charset="0"/>
            </a:endParaRPr>
          </a:p>
        </p:txBody>
      </p:sp>
      <p:sp>
        <p:nvSpPr>
          <p:cNvPr id="16" name="テキスト ボックス 3"/>
          <p:cNvSpPr txBox="1">
            <a:spLocks noChangeArrowheads="1"/>
          </p:cNvSpPr>
          <p:nvPr/>
        </p:nvSpPr>
        <p:spPr bwMode="auto">
          <a:xfrm>
            <a:off x="718560" y="4812114"/>
            <a:ext cx="7792140" cy="164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marL="0" indent="0"/>
            <a:r>
              <a:rPr lang="ja-JP" altLang="ja-JP" sz="1300" b="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「施設の利用者様に対して少しでも心地よい環境を作れたら・・」</a:t>
            </a:r>
            <a:r>
              <a:rPr lang="ja-JP"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という社長のご意向があったため、</a:t>
            </a:r>
            <a:r>
              <a:rPr lang="ja-JP" altLang="en-US"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アプリサービスである「</a:t>
            </a:r>
            <a:r>
              <a:rPr lang="en-US"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OTORAKU</a:t>
            </a:r>
            <a:r>
              <a:rPr lang="ja-JP" altLang="en-US"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導入いただきました。</a:t>
            </a:r>
            <a:endParaRPr lang="en-US"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endParaRPr lang="en-US"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r>
              <a:rPr lang="ja-JP"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職員自ら</a:t>
            </a:r>
            <a:r>
              <a:rPr lang="en-US"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のプレイリストを作成できるため、</a:t>
            </a:r>
            <a:r>
              <a:rPr lang="en-US"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としての利用はもちろん、曲を流しながらレクリエーションで歌を歌ったり、体操の時間の音楽でも活用頂ける点を気に入って頂きました。</a:t>
            </a:r>
            <a:endParaRPr lang="en-US"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endParaRPr lang="ja-JP"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r>
              <a:rPr lang="ja-JP"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入居者の方から</a:t>
            </a:r>
            <a:r>
              <a:rPr lang="ja-JP" altLang="en-US"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曲</a:t>
            </a:r>
            <a:r>
              <a:rPr lang="ja-JP" altLang="en-US" sz="13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リクエストを</a:t>
            </a:r>
            <a:r>
              <a:rPr lang="ja-JP" altLang="en-US"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たくさん</a:t>
            </a:r>
            <a:r>
              <a:rPr lang="ja-JP"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頂</a:t>
            </a:r>
            <a:r>
              <a:rPr lang="ja-JP" altLang="en-US"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き</a:t>
            </a:r>
            <a:r>
              <a:rPr lang="ja-JP" altLang="ja-JP" sz="13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好きな楽曲だけを集めた</a:t>
            </a:r>
            <a:r>
              <a:rPr lang="ja-JP" altLang="ja-JP" sz="1200" b="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オリジナルプレイリスト</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を作って楽しんでいただいてます。</a:t>
            </a:r>
            <a:endParaRPr lang="en-US" altLang="ja-JP" sz="1200" b="0" dirty="0">
              <a:solidFill>
                <a:schemeClr val="tx1">
                  <a:lumMod val="75000"/>
                  <a:lumOff val="25000"/>
                </a:schemeClr>
              </a:solidFill>
              <a:latin typeface="メイリオ" pitchFamily="50" charset="-128"/>
              <a:ea typeface="メイリオ" pitchFamily="50" charset="-128"/>
              <a:cs typeface="メイリオ" pitchFamily="50" charset="-128"/>
            </a:endParaRPr>
          </a:p>
        </p:txBody>
      </p:sp>
      <p:grpSp>
        <p:nvGrpSpPr>
          <p:cNvPr id="2" name="グループ化 1"/>
          <p:cNvGrpSpPr/>
          <p:nvPr/>
        </p:nvGrpSpPr>
        <p:grpSpPr>
          <a:xfrm>
            <a:off x="1980828" y="1700906"/>
            <a:ext cx="5256583" cy="2616133"/>
            <a:chOff x="3459795" y="1261999"/>
            <a:chExt cx="6032539" cy="3303910"/>
          </a:xfrm>
        </p:grpSpPr>
        <p:pic>
          <p:nvPicPr>
            <p:cNvPr id="17" name="図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459795" y="1261999"/>
              <a:ext cx="3534734" cy="265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3"/>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l="19228" t="7111" r="15627" b="20834"/>
            <a:stretch>
              <a:fillRect/>
            </a:stretch>
          </p:blipFill>
          <p:spPr bwMode="auto">
            <a:xfrm>
              <a:off x="6360394" y="1966932"/>
              <a:ext cx="3131940" cy="259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テキスト ボックス 3"/>
          <p:cNvSpPr txBox="1">
            <a:spLocks noChangeArrowheads="1"/>
          </p:cNvSpPr>
          <p:nvPr/>
        </p:nvSpPr>
        <p:spPr bwMode="auto">
          <a:xfrm>
            <a:off x="87954" y="934119"/>
            <a:ext cx="7148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marL="0" indent="0" eaLnBrk="1" hangingPunct="1"/>
            <a:r>
              <a:rPr lang="ja-JP" altLang="en-US" sz="2400" dirty="0" smtClean="0">
                <a:solidFill>
                  <a:schemeClr val="tx1">
                    <a:lumMod val="65000"/>
                    <a:lumOff val="35000"/>
                  </a:schemeClr>
                </a:solidFill>
                <a:latin typeface="メイリオ" pitchFamily="50" charset="-128"/>
                <a:ea typeface="メイリオ" pitchFamily="50" charset="-128"/>
                <a:cs typeface="メイリオ" pitchFamily="50" charset="-128"/>
              </a:rPr>
              <a:t>　おかげ</a:t>
            </a:r>
            <a:r>
              <a:rPr lang="ja-JP" altLang="en-US" sz="2400" dirty="0">
                <a:solidFill>
                  <a:schemeClr val="tx1">
                    <a:lumMod val="65000"/>
                    <a:lumOff val="35000"/>
                  </a:schemeClr>
                </a:solidFill>
                <a:latin typeface="メイリオ" pitchFamily="50" charset="-128"/>
                <a:ea typeface="メイリオ" pitchFamily="50" charset="-128"/>
                <a:cs typeface="メイリオ" pitchFamily="50" charset="-128"/>
              </a:rPr>
              <a:t>庵　一つ</a:t>
            </a:r>
            <a:r>
              <a:rPr lang="ja-JP" altLang="en-US" sz="2400" dirty="0" smtClean="0">
                <a:solidFill>
                  <a:schemeClr val="tx1">
                    <a:lumMod val="65000"/>
                    <a:lumOff val="35000"/>
                  </a:schemeClr>
                </a:solidFill>
                <a:latin typeface="メイリオ" pitchFamily="50" charset="-128"/>
                <a:ea typeface="メイリオ" pitchFamily="50" charset="-128"/>
                <a:cs typeface="メイリオ" pitchFamily="50" charset="-128"/>
              </a:rPr>
              <a:t>山 様　（名古屋市）</a:t>
            </a:r>
            <a:endParaRPr lang="en-US" altLang="ja-JP" sz="2400" dirty="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3" name="正方形/長方形 2"/>
          <p:cNvSpPr/>
          <p:nvPr/>
        </p:nvSpPr>
        <p:spPr>
          <a:xfrm>
            <a:off x="395288" y="4372651"/>
            <a:ext cx="3789768" cy="369332"/>
          </a:xfrm>
          <a:prstGeom prst="rect">
            <a:avLst/>
          </a:prstGeom>
        </p:spPr>
        <p:txBody>
          <a:bodyPr wrap="square">
            <a:spAutoFit/>
          </a:bodyPr>
          <a:lstStyle/>
          <a:p>
            <a:r>
              <a:rPr lang="ja-JP" altLang="en-US" b="1" dirty="0" smtClean="0">
                <a:solidFill>
                  <a:srgbClr val="663300"/>
                </a:solidFill>
                <a:latin typeface="メイリオ" panose="020B0604030504040204" pitchFamily="50" charset="-128"/>
                <a:ea typeface="メイリオ" panose="020B0604030504040204" pitchFamily="50" charset="-128"/>
              </a:rPr>
              <a:t>オリジナルプレイリストが大好評</a:t>
            </a:r>
            <a:endParaRPr lang="ja-JP" altLang="en-US" b="1" dirty="0">
              <a:solidFill>
                <a:srgbClr val="6633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737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6"/>
          <p:cNvSpPr txBox="1">
            <a:spLocks noGrp="1" noChangeArrowheads="1"/>
          </p:cNvSpPr>
          <p:nvPr/>
        </p:nvSpPr>
        <p:spPr bwMode="auto">
          <a:xfrm>
            <a:off x="4309678" y="6473589"/>
            <a:ext cx="514350" cy="231775"/>
          </a:xfrm>
          <a:prstGeom prst="rect">
            <a:avLst/>
          </a:prstGeom>
          <a:noFill/>
          <a:ln w="9525">
            <a:noFill/>
            <a:miter lim="800000"/>
            <a:headEnd/>
            <a:tailEnd/>
          </a:ln>
        </p:spPr>
        <p:txBody>
          <a:bodyPr lIns="91436" tIns="45716" rIns="91436" bIns="45716"/>
          <a:lstStyle/>
          <a:p>
            <a:pPr algn="ctr"/>
            <a:fld id="{43EE5B4E-0AE3-4EA4-B8CD-2CB2FCC7F57F}" type="slidenum">
              <a:rPr lang="en-US" altLang="ja-JP" sz="1200">
                <a:solidFill>
                  <a:srgbClr val="000000"/>
                </a:solidFill>
                <a:latin typeface="メイリオ" panose="020B0604030504040204" pitchFamily="50" charset="-128"/>
                <a:ea typeface="メイリオ" panose="020B0604030504040204" pitchFamily="50" charset="-128"/>
                <a:sym typeface="ヒラギノ角ゴ Pro W3" charset="0"/>
              </a:rPr>
              <a:pPr algn="ctr"/>
              <a:t>13</a:t>
            </a:fld>
            <a:endParaRPr lang="en-US" altLang="ja-JP" sz="1200" dirty="0">
              <a:solidFill>
                <a:srgbClr val="000000"/>
              </a:solidFill>
              <a:latin typeface="メイリオ" panose="020B0604030504040204" pitchFamily="50" charset="-128"/>
              <a:ea typeface="メイリオ" panose="020B0604030504040204" pitchFamily="50" charset="-128"/>
              <a:sym typeface="ヒラギノ角ゴ Pro W3" charset="0"/>
            </a:endParaRPr>
          </a:p>
        </p:txBody>
      </p:sp>
      <p:sp>
        <p:nvSpPr>
          <p:cNvPr id="16" name="Rectangle 2"/>
          <p:cNvSpPr txBox="1">
            <a:spLocks noChangeArrowheads="1"/>
          </p:cNvSpPr>
          <p:nvPr/>
        </p:nvSpPr>
        <p:spPr bwMode="auto">
          <a:xfrm>
            <a:off x="395288" y="188640"/>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r>
              <a:rPr lang="en-US" altLang="ja-JP" sz="2400" i="0" dirty="0" smtClean="0"/>
              <a:t>BGM</a:t>
            </a:r>
            <a:r>
              <a:rPr lang="ja-JP" altLang="en-US" sz="2400" i="0" dirty="0" smtClean="0"/>
              <a:t>　</a:t>
            </a:r>
            <a:r>
              <a:rPr lang="en-US" altLang="ja-JP" sz="2400" i="0" dirty="0" smtClean="0"/>
              <a:t>Twitter</a:t>
            </a:r>
            <a:r>
              <a:rPr lang="ja-JP" altLang="en-US" sz="2400" i="0" dirty="0"/>
              <a:t>のみんなの声</a:t>
            </a:r>
            <a:endParaRPr kumimoji="0" lang="en-US" altLang="ja-JP" sz="2400" i="0" dirty="0">
              <a:solidFill>
                <a:schemeClr val="tx1">
                  <a:lumMod val="75000"/>
                  <a:lumOff val="25000"/>
                </a:schemeClr>
              </a:solidFill>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7319" y="171363"/>
            <a:ext cx="471453" cy="390725"/>
          </a:xfrm>
          <a:prstGeom prst="rect">
            <a:avLst/>
          </a:prstGeom>
        </p:spPr>
      </p:pic>
      <p:grpSp>
        <p:nvGrpSpPr>
          <p:cNvPr id="11" name="グループ化 10"/>
          <p:cNvGrpSpPr/>
          <p:nvPr/>
        </p:nvGrpSpPr>
        <p:grpSpPr>
          <a:xfrm>
            <a:off x="293775" y="933537"/>
            <a:ext cx="8850225" cy="5191875"/>
            <a:chOff x="293775" y="933537"/>
            <a:chExt cx="8850225" cy="5191875"/>
          </a:xfrm>
        </p:grpSpPr>
        <p:sp>
          <p:nvSpPr>
            <p:cNvPr id="22" name="Rectangle 7"/>
            <p:cNvSpPr>
              <a:spLocks/>
            </p:cNvSpPr>
            <p:nvPr/>
          </p:nvSpPr>
          <p:spPr bwMode="auto">
            <a:xfrm>
              <a:off x="395536" y="933537"/>
              <a:ext cx="8748464" cy="464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endParaRPr kumimoji="0"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3775" y="1332186"/>
              <a:ext cx="3857625" cy="2592288"/>
            </a:xfrm>
            <a:prstGeom prst="rect">
              <a:avLst/>
            </a:prstGeom>
          </p:spPr>
        </p:pic>
        <p:pic>
          <p:nvPicPr>
            <p:cNvPr id="3" name="図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58226" y="1299397"/>
              <a:ext cx="3944668" cy="1224136"/>
            </a:xfrm>
            <a:prstGeom prst="rect">
              <a:avLst/>
            </a:prstGeom>
          </p:spPr>
        </p:pic>
        <p:pic>
          <p:nvPicPr>
            <p:cNvPr id="4" name="図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45269" y="2461590"/>
              <a:ext cx="3857625" cy="1188132"/>
            </a:xfrm>
            <a:prstGeom prst="rect">
              <a:avLst/>
            </a:prstGeom>
          </p:spPr>
        </p:pic>
        <p:pic>
          <p:nvPicPr>
            <p:cNvPr id="5" name="図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233126" y="3657144"/>
              <a:ext cx="3857625" cy="1116124"/>
            </a:xfrm>
            <a:prstGeom prst="rect">
              <a:avLst/>
            </a:prstGeom>
          </p:spPr>
        </p:pic>
        <p:pic>
          <p:nvPicPr>
            <p:cNvPr id="7" name="図 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4638" y="4300261"/>
              <a:ext cx="3857625" cy="1296144"/>
            </a:xfrm>
            <a:prstGeom prst="rect">
              <a:avLst/>
            </a:prstGeom>
          </p:spPr>
        </p:pic>
        <p:pic>
          <p:nvPicPr>
            <p:cNvPr id="8" name="図 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245269" y="4865272"/>
              <a:ext cx="3857625" cy="1260140"/>
            </a:xfrm>
            <a:prstGeom prst="rect">
              <a:avLst/>
            </a:prstGeom>
          </p:spPr>
        </p:pic>
        <p:sp>
          <p:nvSpPr>
            <p:cNvPr id="6" name="正方形/長方形 5"/>
            <p:cNvSpPr/>
            <p:nvPr/>
          </p:nvSpPr>
          <p:spPr bwMode="auto">
            <a:xfrm>
              <a:off x="1043608" y="1332186"/>
              <a:ext cx="1944216" cy="294808"/>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3" name="正方形/長方形 12"/>
            <p:cNvSpPr/>
            <p:nvPr/>
          </p:nvSpPr>
          <p:spPr bwMode="auto">
            <a:xfrm>
              <a:off x="1055714" y="1520079"/>
              <a:ext cx="1266966" cy="294808"/>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4" name="正方形/長方形 13"/>
            <p:cNvSpPr/>
            <p:nvPr/>
          </p:nvSpPr>
          <p:spPr bwMode="auto">
            <a:xfrm>
              <a:off x="4932040" y="3739083"/>
              <a:ext cx="1692188" cy="185391"/>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5" name="正方形/長方形 14"/>
            <p:cNvSpPr/>
            <p:nvPr/>
          </p:nvSpPr>
          <p:spPr bwMode="auto">
            <a:xfrm>
              <a:off x="1055714" y="4283227"/>
              <a:ext cx="1944216" cy="196283"/>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7" name="正方形/長方形 16"/>
            <p:cNvSpPr/>
            <p:nvPr/>
          </p:nvSpPr>
          <p:spPr bwMode="auto">
            <a:xfrm>
              <a:off x="4841546" y="1350759"/>
              <a:ext cx="1944216" cy="196283"/>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8" name="正方形/長方形 17"/>
            <p:cNvSpPr/>
            <p:nvPr/>
          </p:nvSpPr>
          <p:spPr bwMode="auto">
            <a:xfrm>
              <a:off x="5013457" y="2538293"/>
              <a:ext cx="1332148" cy="180074"/>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9" name="正方形/長方形 18"/>
            <p:cNvSpPr/>
            <p:nvPr/>
          </p:nvSpPr>
          <p:spPr bwMode="auto">
            <a:xfrm>
              <a:off x="5013458" y="5011357"/>
              <a:ext cx="2006814" cy="166417"/>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0" name="楕円 9"/>
            <p:cNvSpPr/>
            <p:nvPr/>
          </p:nvSpPr>
          <p:spPr bwMode="auto">
            <a:xfrm>
              <a:off x="4314164" y="1350759"/>
              <a:ext cx="527382" cy="626526"/>
            </a:xfrm>
            <a:prstGeom prst="ellipse">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20" name="正方形/長方形 19"/>
            <p:cNvSpPr/>
            <p:nvPr/>
          </p:nvSpPr>
          <p:spPr bwMode="auto">
            <a:xfrm>
              <a:off x="1055714" y="3304172"/>
              <a:ext cx="1944216" cy="196283"/>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21" name="正方形/長方形 20"/>
            <p:cNvSpPr/>
            <p:nvPr/>
          </p:nvSpPr>
          <p:spPr bwMode="auto">
            <a:xfrm>
              <a:off x="1042254" y="4469234"/>
              <a:ext cx="1944216" cy="196283"/>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grpSp>
    </p:spTree>
    <p:extLst>
      <p:ext uri="{BB962C8B-B14F-4D97-AF65-F5344CB8AC3E}">
        <p14:creationId xmlns:p14="http://schemas.microsoft.com/office/powerpoint/2010/main" val="115183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49" name="Rectangle 6"/>
          <p:cNvSpPr txBox="1">
            <a:spLocks noGrp="1" noChangeArrowheads="1"/>
          </p:cNvSpPr>
          <p:nvPr/>
        </p:nvSpPr>
        <p:spPr bwMode="auto">
          <a:xfrm>
            <a:off x="4305303" y="6489340"/>
            <a:ext cx="514350" cy="231775"/>
          </a:xfrm>
          <a:prstGeom prst="rect">
            <a:avLst/>
          </a:prstGeom>
          <a:noFill/>
          <a:ln w="9525">
            <a:noFill/>
            <a:miter lim="800000"/>
            <a:headEnd/>
            <a:tailEnd/>
          </a:ln>
        </p:spPr>
        <p:txBody>
          <a:bodyPr lIns="91436" tIns="45716" rIns="91436" bIns="45716"/>
          <a:lstStyle/>
          <a:p>
            <a:pPr algn="ctr"/>
            <a:fld id="{0C1C8EC0-E948-4AA9-83FC-35D11616DD09}" type="slidenum">
              <a:rPr lang="en-US" altLang="ja-JP" sz="1200">
                <a:solidFill>
                  <a:srgbClr val="000000"/>
                </a:solidFill>
                <a:latin typeface="メイリオ" panose="020B0604030504040204" pitchFamily="50" charset="-128"/>
                <a:ea typeface="メイリオ" panose="020B0604030504040204" pitchFamily="50" charset="-128"/>
                <a:sym typeface="ヒラギノ角ゴ Pro W3" charset="0"/>
              </a:rPr>
              <a:pPr algn="ctr"/>
              <a:t>14</a:t>
            </a:fld>
            <a:endParaRPr lang="en-US" altLang="ja-JP" sz="1200" dirty="0">
              <a:solidFill>
                <a:srgbClr val="000000"/>
              </a:solidFill>
              <a:latin typeface="メイリオ" panose="020B0604030504040204" pitchFamily="50" charset="-128"/>
              <a:ea typeface="メイリオ" panose="020B0604030504040204" pitchFamily="50" charset="-128"/>
              <a:sym typeface="ヒラギノ角ゴ Pro W3" charset="0"/>
            </a:endParaRPr>
          </a:p>
        </p:txBody>
      </p:sp>
      <p:sp>
        <p:nvSpPr>
          <p:cNvPr id="16" name="Rectangle 2"/>
          <p:cNvSpPr txBox="1">
            <a:spLocks noChangeArrowheads="1"/>
          </p:cNvSpPr>
          <p:nvPr/>
        </p:nvSpPr>
        <p:spPr bwMode="auto">
          <a:xfrm>
            <a:off x="323528" y="187219"/>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r>
              <a:rPr kumimoji="0" lang="ja-JP" altLang="en-US" sz="2400" dirty="0" smtClean="0">
                <a:solidFill>
                  <a:srgbClr val="000000">
                    <a:lumMod val="75000"/>
                    <a:lumOff val="25000"/>
                  </a:srgbClr>
                </a:solidFill>
              </a:rPr>
              <a:t>コメント（アナウンス）放送</a:t>
            </a:r>
            <a:endParaRPr lang="en-US" altLang="ja-JP" sz="2400" dirty="0">
              <a:solidFill>
                <a:srgbClr val="000000">
                  <a:lumMod val="75000"/>
                  <a:lumOff val="25000"/>
                </a:srgbClr>
              </a:solidFill>
            </a:endParaRPr>
          </a:p>
        </p:txBody>
      </p:sp>
      <p:sp>
        <p:nvSpPr>
          <p:cNvPr id="17" name="テキスト ボックス 16"/>
          <p:cNvSpPr txBox="1"/>
          <p:nvPr/>
        </p:nvSpPr>
        <p:spPr>
          <a:xfrm>
            <a:off x="400293" y="765292"/>
            <a:ext cx="8419857" cy="584775"/>
          </a:xfrm>
          <a:prstGeom prst="rect">
            <a:avLst/>
          </a:prstGeom>
          <a:noFill/>
          <a:ln>
            <a:noFill/>
          </a:ln>
        </p:spPr>
        <p:txBody>
          <a:bodyPr wrap="square" rtlCol="0">
            <a:spAutoFit/>
          </a:bodyPr>
          <a:lstStyle/>
          <a:p>
            <a:pPr algn="ctr"/>
            <a:r>
              <a:rPr lang="ja-JP" altLang="en-US" sz="1600" b="1" dirty="0" smtClean="0">
                <a:solidFill>
                  <a:srgbClr val="663300"/>
                </a:solidFill>
                <a:latin typeface="メイリオ" panose="020B0604030504040204" pitchFamily="50" charset="-128"/>
                <a:ea typeface="メイリオ" panose="020B0604030504040204" pitchFamily="50" charset="-128"/>
              </a:rPr>
              <a:t>当日の連絡事項、注意喚起などのコメント放送</a:t>
            </a:r>
            <a:endParaRPr lang="en-US" altLang="ja-JP" sz="1600" b="1" dirty="0" smtClean="0">
              <a:solidFill>
                <a:srgbClr val="663300"/>
              </a:solidFill>
              <a:latin typeface="メイリオ" panose="020B0604030504040204" pitchFamily="50" charset="-128"/>
              <a:ea typeface="メイリオ" panose="020B0604030504040204" pitchFamily="50" charset="-128"/>
            </a:endParaRPr>
          </a:p>
          <a:p>
            <a:pPr algn="ctr"/>
            <a:r>
              <a:rPr lang="ja-JP" altLang="en-US" sz="1600" b="1" dirty="0" smtClean="0">
                <a:solidFill>
                  <a:srgbClr val="663300"/>
                </a:solidFill>
                <a:latin typeface="メイリオ" panose="020B0604030504040204" pitchFamily="50" charset="-128"/>
                <a:ea typeface="メイリオ" panose="020B0604030504040204" pitchFamily="50" charset="-128"/>
              </a:rPr>
              <a:t>汎用コメントはもちろん、施設独自のオリジナルコメントも流すことができます。</a:t>
            </a:r>
            <a:endParaRPr lang="en-US" altLang="ja-JP" sz="1600" b="1" dirty="0">
              <a:solidFill>
                <a:srgbClr val="663300"/>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4562478" y="1847524"/>
            <a:ext cx="4288166" cy="1754326"/>
          </a:xfrm>
          <a:prstGeom prst="rect">
            <a:avLst/>
          </a:prstGeom>
        </p:spPr>
        <p:txBody>
          <a:bodyPr wrap="square">
            <a:spAutoFit/>
          </a:bodyPr>
          <a:lstStyle/>
          <a:p>
            <a:r>
              <a:rPr lang="en-US" altLang="ja-JP" b="1" dirty="0" smtClean="0">
                <a:solidFill>
                  <a:srgbClr val="663300"/>
                </a:solidFill>
                <a:latin typeface="メイリオ" panose="020B0604030504040204" pitchFamily="50" charset="-128"/>
                <a:ea typeface="メイリオ" panose="020B0604030504040204" pitchFamily="50" charset="-128"/>
              </a:rPr>
              <a:t>EZ-</a:t>
            </a:r>
            <a:r>
              <a:rPr lang="en-US" altLang="ja-JP" b="1" dirty="0" err="1" smtClean="0">
                <a:solidFill>
                  <a:srgbClr val="663300"/>
                </a:solidFill>
                <a:latin typeface="メイリオ" panose="020B0604030504040204" pitchFamily="50" charset="-128"/>
                <a:ea typeface="メイリオ" panose="020B0604030504040204" pitchFamily="50" charset="-128"/>
              </a:rPr>
              <a:t>MESSEⅡ</a:t>
            </a:r>
            <a:r>
              <a:rPr lang="ja-JP" altLang="en-US" b="1" dirty="0" smtClean="0">
                <a:solidFill>
                  <a:srgbClr val="663300"/>
                </a:solidFill>
                <a:latin typeface="メイリオ" panose="020B0604030504040204" pitchFamily="50" charset="-128"/>
                <a:ea typeface="メイリオ" panose="020B0604030504040204" pitchFamily="50" charset="-128"/>
              </a:rPr>
              <a:t>で、</a:t>
            </a:r>
            <a:endParaRPr lang="en-US" altLang="ja-JP" b="1" dirty="0" smtClean="0">
              <a:solidFill>
                <a:srgbClr val="663300"/>
              </a:solidFill>
              <a:latin typeface="メイリオ" panose="020B0604030504040204" pitchFamily="50" charset="-128"/>
              <a:ea typeface="メイリオ" panose="020B0604030504040204" pitchFamily="50" charset="-128"/>
            </a:endParaRPr>
          </a:p>
          <a:p>
            <a:r>
              <a:rPr lang="ja-JP" altLang="en-US" b="1" dirty="0" smtClean="0">
                <a:solidFill>
                  <a:srgbClr val="663300"/>
                </a:solidFill>
                <a:latin typeface="メイリオ" panose="020B0604030504040204" pitchFamily="50" charset="-128"/>
                <a:ea typeface="メイリオ" panose="020B0604030504040204" pitchFamily="50" charset="-128"/>
              </a:rPr>
              <a:t>イベントや一日の流れの管理を</a:t>
            </a:r>
            <a:endParaRPr lang="en-US" altLang="ja-JP" b="1" dirty="0" smtClean="0">
              <a:solidFill>
                <a:srgbClr val="663300"/>
              </a:solidFill>
              <a:latin typeface="メイリオ" panose="020B0604030504040204" pitchFamily="50" charset="-128"/>
              <a:ea typeface="メイリオ" panose="020B0604030504040204" pitchFamily="50" charset="-128"/>
            </a:endParaRPr>
          </a:p>
          <a:p>
            <a:endParaRPr lang="en-US" altLang="ja-JP" sz="1600" b="1" dirty="0">
              <a:latin typeface="+mn-ea"/>
              <a:ea typeface="メイリオ" panose="020B0604030504040204" pitchFamily="50" charset="-128"/>
              <a:cs typeface="Meiryo UI"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Meiryo UI" panose="020B0604030504040204" pitchFamily="50" charset="-128"/>
              </a:rPr>
              <a:t>EZ-MESSEⅡ</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は、</a:t>
            </a:r>
            <a:r>
              <a:rPr lang="en-US" altLang="ja-JP" sz="1400" dirty="0" smtClean="0">
                <a:latin typeface="メイリオ" panose="020B0604030504040204" pitchFamily="50" charset="-128"/>
                <a:ea typeface="メイリオ" panose="020B0604030504040204" pitchFamily="50" charset="-128"/>
                <a:cs typeface="Meiryo UI" panose="020B0604030504040204" pitchFamily="50" charset="-128"/>
              </a:rPr>
              <a:t>262</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種のプロのナレーター</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の音声</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で収録した福祉施設向けコメント</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やチャイムがあらかじめ収録</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されており、</a:t>
            </a:r>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聞きやすく伝えやすい</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運用が可能です。</a:t>
            </a:r>
          </a:p>
        </p:txBody>
      </p:sp>
      <p:pic>
        <p:nvPicPr>
          <p:cNvPr id="9" name="Picture 5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663" y="1523328"/>
            <a:ext cx="3854317" cy="496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4562478" y="4039505"/>
            <a:ext cx="4288166" cy="523220"/>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cs typeface="Meiryo UI" panose="020B0604030504040204" pitchFamily="50" charset="-128"/>
              </a:rPr>
              <a:t>コメント放送機能付きチューナー</a:t>
            </a:r>
            <a:endParaRPr lang="en-US" altLang="ja-JP" sz="1400" dirty="0" smtClean="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Meiryo UI" panose="020B0604030504040204" pitchFamily="50" charset="-128"/>
              </a:rPr>
              <a:t>【</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EZ-</a:t>
            </a:r>
            <a:r>
              <a:rPr lang="en-US" altLang="ja-JP" sz="1400" dirty="0" err="1">
                <a:latin typeface="メイリオ" panose="020B0604030504040204" pitchFamily="50" charset="-128"/>
                <a:ea typeface="メイリオ" panose="020B0604030504040204" pitchFamily="50" charset="-128"/>
                <a:cs typeface="Meiryo UI" panose="020B0604030504040204" pitchFamily="50" charset="-128"/>
              </a:rPr>
              <a:t>MESSEⅡ</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a:t>
            </a:r>
            <a:endParaRPr lang="ja-JP" altLang="en-US" sz="1400" dirty="0">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13" name="図 12"/>
          <p:cNvPicPr/>
          <p:nvPr/>
        </p:nvPicPr>
        <p:blipFill>
          <a:blip r:embed="rId4">
            <a:extLst>
              <a:ext uri="{28A0092B-C50C-407E-A947-70E740481C1C}">
                <a14:useLocalDpi xmlns:a14="http://schemas.microsoft.com/office/drawing/2010/main" val="0"/>
              </a:ext>
            </a:extLst>
          </a:blip>
          <a:srcRect/>
          <a:stretch>
            <a:fillRect/>
          </a:stretch>
        </p:blipFill>
        <p:spPr bwMode="auto">
          <a:xfrm>
            <a:off x="5171698" y="4632383"/>
            <a:ext cx="3069725" cy="925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940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txBox="1">
            <a:spLocks noChangeArrowheads="1"/>
          </p:cNvSpPr>
          <p:nvPr/>
        </p:nvSpPr>
        <p:spPr bwMode="auto">
          <a:xfrm>
            <a:off x="2555776" y="2924944"/>
            <a:ext cx="4112936" cy="620836"/>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algn="ctr"/>
            <a:r>
              <a:rPr lang="ja-JP" altLang="en-US" sz="3200" dirty="0" smtClean="0">
                <a:solidFill>
                  <a:srgbClr val="000000">
                    <a:lumMod val="75000"/>
                    <a:lumOff val="25000"/>
                  </a:srgbClr>
                </a:solidFill>
              </a:rPr>
              <a:t>コスト削減サービス</a:t>
            </a:r>
            <a:endParaRPr lang="en-US" altLang="ja-JP" sz="3200" dirty="0">
              <a:solidFill>
                <a:srgbClr val="000000">
                  <a:lumMod val="75000"/>
                  <a:lumOff val="25000"/>
                </a:srgbClr>
              </a:solidFill>
            </a:endParaRPr>
          </a:p>
        </p:txBody>
      </p:sp>
    </p:spTree>
    <p:extLst>
      <p:ext uri="{BB962C8B-B14F-4D97-AF65-F5344CB8AC3E}">
        <p14:creationId xmlns:p14="http://schemas.microsoft.com/office/powerpoint/2010/main" val="285855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365790" y="220643"/>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ja-JP" altLang="en-US" sz="2400" i="0" kern="0" dirty="0" smtClean="0">
                <a:solidFill>
                  <a:schemeClr val="tx1">
                    <a:lumMod val="75000"/>
                    <a:lumOff val="25000"/>
                  </a:schemeClr>
                </a:solidFill>
                <a:latin typeface="メイリオ"/>
                <a:ea typeface="メイリオ"/>
                <a:cs typeface="メイリオ"/>
                <a:sym typeface="ヒラギノ角ゴ Pro W3" charset="0"/>
              </a:rPr>
              <a:t>固定費のコスト削減①</a:t>
            </a:r>
            <a:endParaRPr lang="ja-JP" altLang="en-US" sz="2400" i="0" kern="0" dirty="0">
              <a:solidFill>
                <a:schemeClr val="tx1">
                  <a:lumMod val="75000"/>
                  <a:lumOff val="25000"/>
                </a:schemeClr>
              </a:solidFill>
              <a:latin typeface="メイリオ"/>
              <a:ea typeface="メイリオ"/>
              <a:cs typeface="メイリオ"/>
              <a:sym typeface="ヒラギノ角ゴ Pro W3" charset="0"/>
            </a:endParaRPr>
          </a:p>
        </p:txBody>
      </p:sp>
      <p:sp>
        <p:nvSpPr>
          <p:cNvPr id="22" name="Rectangle 7"/>
          <p:cNvSpPr>
            <a:spLocks/>
          </p:cNvSpPr>
          <p:nvPr/>
        </p:nvSpPr>
        <p:spPr bwMode="auto">
          <a:xfrm>
            <a:off x="560361" y="962045"/>
            <a:ext cx="8388932" cy="38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t"/>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電力</a:t>
            </a:r>
            <a:r>
              <a:rPr lang="ja-JP" altLang="en-US" sz="2000" b="1" dirty="0" smtClean="0">
                <a:solidFill>
                  <a:srgbClr val="663300"/>
                </a:solidFill>
                <a:latin typeface="メイリオ" panose="020B0604030504040204" pitchFamily="50" charset="-128"/>
                <a:ea typeface="メイリオ" panose="020B0604030504040204" pitchFamily="50" charset="-128"/>
              </a:rPr>
              <a:t>　　　　　　　　</a:t>
            </a:r>
            <a:endParaRPr lang="en-US" altLang="ja-JP" sz="2000" b="1"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755576" y="1397432"/>
            <a:ext cx="7956884" cy="584775"/>
          </a:xfrm>
          <a:prstGeom prst="rect">
            <a:avLst/>
          </a:prstGeom>
          <a:noFill/>
          <a:ln>
            <a:noFill/>
          </a:ln>
        </p:spPr>
        <p:txBody>
          <a:bodyPr wrap="square" rtlCol="0">
            <a:spAutoFit/>
          </a:bodyPr>
          <a:lstStyle/>
          <a:p>
            <a:r>
              <a:rPr lang="ja-JP" altLang="en-US" sz="1600" b="1" dirty="0">
                <a:solidFill>
                  <a:srgbClr val="663300"/>
                </a:solidFill>
                <a:latin typeface="メイリオ" panose="020B0604030504040204" pitchFamily="50" charset="-128"/>
                <a:ea typeface="メイリオ" panose="020B0604030504040204" pitchFamily="50" charset="-128"/>
              </a:rPr>
              <a:t>新電力サービスへの切替で、電気料金が安くなる可能性が</a:t>
            </a:r>
            <a:r>
              <a:rPr lang="ja-JP" altLang="en-US" sz="1600" b="1" dirty="0" smtClean="0">
                <a:solidFill>
                  <a:srgbClr val="663300"/>
                </a:solidFill>
                <a:latin typeface="メイリオ" panose="020B0604030504040204" pitchFamily="50" charset="-128"/>
                <a:ea typeface="メイリオ" panose="020B0604030504040204" pitchFamily="50" charset="-128"/>
              </a:rPr>
              <a:t>あります。</a:t>
            </a:r>
            <a:endParaRPr lang="ja-JP" altLang="en-US" sz="1600" b="1" dirty="0">
              <a:solidFill>
                <a:srgbClr val="663300"/>
              </a:solidFill>
              <a:latin typeface="メイリオ" panose="020B0604030504040204" pitchFamily="50" charset="-128"/>
              <a:ea typeface="メイリオ" panose="020B0604030504040204" pitchFamily="50" charset="-128"/>
            </a:endParaRPr>
          </a:p>
          <a:p>
            <a:r>
              <a:rPr lang="ja-JP" altLang="en-US" sz="1600" b="1" dirty="0" smtClean="0">
                <a:solidFill>
                  <a:srgbClr val="663300"/>
                </a:solidFill>
                <a:latin typeface="メイリオ" panose="020B0604030504040204" pitchFamily="50" charset="-128"/>
                <a:ea typeface="メイリオ" panose="020B0604030504040204" pitchFamily="50" charset="-128"/>
              </a:rPr>
              <a:t>送電設備はそのままで安定感のある供給を保証しています。</a:t>
            </a:r>
            <a:endParaRPr lang="en-US" altLang="ja-JP" sz="1600" b="1" dirty="0" smtClean="0">
              <a:solidFill>
                <a:srgbClr val="663300"/>
              </a:solidFill>
              <a:latin typeface="メイリオ" panose="020B0604030504040204" pitchFamily="50" charset="-128"/>
              <a:ea typeface="メイリオ" panose="020B0604030504040204" pitchFamily="50" charset="-128"/>
            </a:endParaRPr>
          </a:p>
        </p:txBody>
      </p:sp>
      <p:pic>
        <p:nvPicPr>
          <p:cNvPr id="48" name="Picture 15" descr="C:\Users\m-tachikawa\AppData\Local\Microsoft\Windows\Temporary Internet Files\Content.IE5\50MZ4908\MC900371024[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000446">
            <a:off x="1713026" y="936037"/>
            <a:ext cx="571695" cy="48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正方形/長方形 59"/>
          <p:cNvSpPr/>
          <p:nvPr/>
        </p:nvSpPr>
        <p:spPr>
          <a:xfrm>
            <a:off x="966805" y="5593334"/>
            <a:ext cx="7529631" cy="830997"/>
          </a:xfrm>
          <a:prstGeom prst="rect">
            <a:avLst/>
          </a:prstGeom>
        </p:spPr>
        <p:txBody>
          <a:bodyPr wrap="square">
            <a:spAutoFit/>
          </a:bodyP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基本料金の単価をお客様の使い方に応じて低減いたします</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電力量</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料金</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電力会社と</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原則同一</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・燃料費調整額、再生可能エネルギー発電促進賦課金については、地域電力会社と同額を別途頂戴します</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Shape 337"/>
          <p:cNvSpPr/>
          <p:nvPr/>
        </p:nvSpPr>
        <p:spPr>
          <a:xfrm>
            <a:off x="2154543" y="5147722"/>
            <a:ext cx="1913639" cy="3180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defTabSz="457200">
              <a:lnSpc>
                <a:spcPct val="80000"/>
              </a:lnSpc>
              <a:defRPr sz="2000">
                <a:latin typeface="ヒラギノ角ゴ ProN W6"/>
                <a:ea typeface="ヒラギノ角ゴ ProN W6"/>
                <a:cs typeface="ヒラギノ角ゴ ProN W6"/>
                <a:sym typeface="ヒラギノ角ゴ ProN W6"/>
              </a:defRPr>
            </a:lvl1pPr>
          </a:lstStyle>
          <a:p>
            <a:pPr lvl="0" algn="ctr">
              <a:lnSpc>
                <a:spcPct val="100000"/>
              </a:lnSpc>
              <a:defRPr sz="1800"/>
            </a:pPr>
            <a:r>
              <a:rPr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現在の電気料金</a:t>
            </a:r>
            <a:endParaRPr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Shape 337"/>
          <p:cNvSpPr/>
          <p:nvPr/>
        </p:nvSpPr>
        <p:spPr>
          <a:xfrm>
            <a:off x="5168339" y="5147722"/>
            <a:ext cx="1721873" cy="3180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defTabSz="457200">
              <a:lnSpc>
                <a:spcPct val="80000"/>
              </a:lnSpc>
              <a:defRPr sz="2000">
                <a:latin typeface="ヒラギノ角ゴ ProN W6"/>
                <a:ea typeface="ヒラギノ角ゴ ProN W6"/>
                <a:cs typeface="ヒラギノ角ゴ ProN W6"/>
                <a:sym typeface="ヒラギノ角ゴ ProN W6"/>
              </a:defRPr>
            </a:lvl1pPr>
          </a:lstStyle>
          <a:p>
            <a:pPr lvl="0" algn="ctr">
              <a:lnSpc>
                <a:spcPct val="100000"/>
              </a:lnSpc>
              <a:defRPr sz="1800"/>
            </a:pP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新電力料金</a:t>
            </a:r>
            <a:endParaRPr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Shape 339"/>
          <p:cNvSpPr/>
          <p:nvPr/>
        </p:nvSpPr>
        <p:spPr>
          <a:xfrm>
            <a:off x="1037530" y="6165303"/>
            <a:ext cx="7070039" cy="27186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defTabSz="457200">
              <a:defRPr sz="1800"/>
            </a:pPr>
            <a:r>
              <a:rPr sz="1100" dirty="0" smtClean="0">
                <a:solidFill>
                  <a:srgbClr val="FF6699"/>
                </a:solidFill>
                <a:latin typeface="メイリオ" panose="020B0604030504040204" pitchFamily="50" charset="-128"/>
                <a:ea typeface="メイリオ" panose="020B0604030504040204" pitchFamily="50" charset="-128"/>
                <a:cs typeface="メイリオ" panose="020B0604030504040204" pitchFamily="50" charset="-128"/>
                <a:sym typeface="ヒラギノ角ゴ ProN W6"/>
              </a:rPr>
              <a:t>※</a:t>
            </a:r>
            <a:r>
              <a:rPr lang="ja-JP" altLang="en-US" sz="1100" dirty="0" smtClean="0">
                <a:solidFill>
                  <a:srgbClr val="FF6699"/>
                </a:solidFill>
                <a:latin typeface="メイリオ" panose="020B0604030504040204" pitchFamily="50" charset="-128"/>
                <a:ea typeface="メイリオ" panose="020B0604030504040204" pitchFamily="50" charset="-128"/>
                <a:cs typeface="メイリオ" panose="020B0604030504040204" pitchFamily="50" charset="-128"/>
                <a:sym typeface="ヒラギノ角ゴ ProN W6"/>
              </a:rPr>
              <a:t>お客さまの電気のご使用状況によっては電気料金の低減が見込めない場合もございます</a:t>
            </a:r>
            <a:endParaRPr sz="1100" dirty="0">
              <a:solidFill>
                <a:srgbClr val="FF6699"/>
              </a:solidFill>
              <a:latin typeface="メイリオ" panose="020B0604030504040204" pitchFamily="50" charset="-128"/>
              <a:ea typeface="メイリオ" panose="020B0604030504040204" pitchFamily="50" charset="-128"/>
              <a:cs typeface="メイリオ" panose="020B0604030504040204" pitchFamily="50" charset="-128"/>
              <a:sym typeface="ヒラギノ角ゴ ProN W6"/>
            </a:endParaRPr>
          </a:p>
        </p:txBody>
      </p:sp>
      <p:grpSp>
        <p:nvGrpSpPr>
          <p:cNvPr id="1256469" name="グループ化 1256468"/>
          <p:cNvGrpSpPr/>
          <p:nvPr/>
        </p:nvGrpSpPr>
        <p:grpSpPr>
          <a:xfrm>
            <a:off x="2369291" y="2472061"/>
            <a:ext cx="4457548" cy="2577119"/>
            <a:chOff x="548354" y="2322945"/>
            <a:chExt cx="4457548" cy="2577119"/>
          </a:xfrm>
        </p:grpSpPr>
        <p:grpSp>
          <p:nvGrpSpPr>
            <p:cNvPr id="1256464" name="グループ化 1256463"/>
            <p:cNvGrpSpPr/>
            <p:nvPr/>
          </p:nvGrpSpPr>
          <p:grpSpPr>
            <a:xfrm>
              <a:off x="548354" y="4237102"/>
              <a:ext cx="1563877" cy="662962"/>
              <a:chOff x="594683" y="4803745"/>
              <a:chExt cx="1563877" cy="662962"/>
            </a:xfrm>
          </p:grpSpPr>
          <p:sp>
            <p:nvSpPr>
              <p:cNvPr id="61" name="円柱 1"/>
              <p:cNvSpPr>
                <a:spLocks noChangeArrowheads="1"/>
              </p:cNvSpPr>
              <p:nvPr/>
            </p:nvSpPr>
            <p:spPr bwMode="auto">
              <a:xfrm>
                <a:off x="594683" y="4803745"/>
                <a:ext cx="1563877" cy="615962"/>
              </a:xfrm>
              <a:prstGeom prst="can">
                <a:avLst>
                  <a:gd name="adj" fmla="val 32356"/>
                </a:avLst>
              </a:prstGeom>
              <a:solidFill>
                <a:schemeClr val="accent5">
                  <a:lumMod val="50000"/>
                </a:schemeClr>
              </a:solidFill>
              <a:ln w="9525" algn="ctr">
                <a:noFill/>
                <a:round/>
                <a:headEnd/>
                <a:tailEnd/>
              </a:ln>
            </p:spPr>
            <p:txBody>
              <a:bodyPr wrap="square" lIns="90000" tIns="46800" rIns="90000" bIns="46800" anchor="ctr">
                <a:spAutoFit/>
              </a:bodyPr>
              <a:lstStyle>
                <a:lvl1pPr>
                  <a:defRPr kumimoji="1" sz="2400" b="1">
                    <a:solidFill>
                      <a:schemeClr val="tx1"/>
                    </a:solidFill>
                    <a:latin typeface="Arial" charset="0"/>
                    <a:ea typeface="ＭＳ Ｐゴシック" charset="-128"/>
                  </a:defRPr>
                </a:lvl1pPr>
                <a:lvl2pPr marL="742950" indent="-285750">
                  <a:defRPr kumimoji="1" sz="2400" b="1">
                    <a:solidFill>
                      <a:schemeClr val="tx1"/>
                    </a:solidFill>
                    <a:latin typeface="Arial" charset="0"/>
                    <a:ea typeface="ＭＳ Ｐゴシック" charset="-128"/>
                  </a:defRPr>
                </a:lvl2pPr>
                <a:lvl3pPr marL="1143000" indent="-228600">
                  <a:defRPr kumimoji="1" sz="2400" b="1">
                    <a:solidFill>
                      <a:schemeClr val="tx1"/>
                    </a:solidFill>
                    <a:latin typeface="Arial" charset="0"/>
                    <a:ea typeface="ＭＳ Ｐゴシック" charset="-128"/>
                  </a:defRPr>
                </a:lvl3pPr>
                <a:lvl4pPr marL="1600200" indent="-228600">
                  <a:defRPr kumimoji="1" sz="2400" b="1">
                    <a:solidFill>
                      <a:schemeClr val="tx1"/>
                    </a:solidFill>
                    <a:latin typeface="Arial" charset="0"/>
                    <a:ea typeface="ＭＳ Ｐゴシック" charset="-128"/>
                  </a:defRPr>
                </a:lvl4pPr>
                <a:lvl5pPr marL="2057400" indent="-228600">
                  <a:defRPr kumimoji="1"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b="1">
                    <a:solidFill>
                      <a:schemeClr val="tx1"/>
                    </a:solidFill>
                    <a:latin typeface="Arial" charset="0"/>
                    <a:ea typeface="ＭＳ Ｐゴシック" charset="-128"/>
                  </a:defRPr>
                </a:lvl9pPr>
              </a:lstStyle>
              <a:p>
                <a:pPr algn="ctr" eaLnBrk="1" hangingPunct="1">
                  <a:lnSpc>
                    <a:spcPct val="110000"/>
                  </a:lnSpc>
                  <a:spcBef>
                    <a:spcPct val="50000"/>
                  </a:spcBef>
                  <a:buClr>
                    <a:srgbClr val="CC3399"/>
                  </a:buClr>
                  <a:buFont typeface="Wingdings" pitchFamily="2" charset="2"/>
                  <a:buNone/>
                </a:pPr>
                <a:endParaRPr lang="ja-JP" altLang="en-US" dirty="0"/>
              </a:p>
            </p:txBody>
          </p:sp>
          <p:sp>
            <p:nvSpPr>
              <p:cNvPr id="69" name="Text Box 5"/>
              <p:cNvSpPr txBox="1">
                <a:spLocks noChangeArrowheads="1"/>
              </p:cNvSpPr>
              <p:nvPr/>
            </p:nvSpPr>
            <p:spPr bwMode="auto">
              <a:xfrm>
                <a:off x="797560" y="4987472"/>
                <a:ext cx="1180122" cy="47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rgbClr val="FF6D4B"/>
                  </a:buClr>
                  <a:buFont typeface="Wingdings" pitchFamily="2" charset="2"/>
                  <a:buBlip>
                    <a:blip r:embed="rId4"/>
                  </a:buBlip>
                  <a:defRPr kumimoji="1" sz="2400" b="1">
                    <a:solidFill>
                      <a:schemeClr val="tx2"/>
                    </a:solidFill>
                    <a:latin typeface="Arial" charset="0"/>
                    <a:ea typeface="HG丸ｺﾞｼｯｸM-PRO" pitchFamily="50" charset="-128"/>
                  </a:defRPr>
                </a:lvl1pPr>
                <a:lvl2pPr marL="742950" indent="-285750">
                  <a:spcBef>
                    <a:spcPct val="20000"/>
                  </a:spcBef>
                  <a:buClr>
                    <a:schemeClr val="tx2"/>
                  </a:buClr>
                  <a:buFont typeface="Wingdings" pitchFamily="2" charset="2"/>
                  <a:buBlip>
                    <a:blip r:embed="rId5"/>
                  </a:buBlip>
                  <a:defRPr kumimoji="1" sz="2000" b="1">
                    <a:solidFill>
                      <a:schemeClr val="tx2"/>
                    </a:solidFill>
                    <a:latin typeface="Arial" charset="0"/>
                    <a:ea typeface="HG丸ｺﾞｼｯｸM-PRO" pitchFamily="50" charset="-128"/>
                  </a:defRPr>
                </a:lvl2pPr>
                <a:lvl3pPr marL="1143000" indent="-228600">
                  <a:spcBef>
                    <a:spcPct val="20000"/>
                  </a:spcBef>
                  <a:buClr>
                    <a:srgbClr val="FF6D4B"/>
                  </a:buClr>
                  <a:buFont typeface="Wingdings" pitchFamily="2" charset="2"/>
                  <a:buBlip>
                    <a:blip r:embed="rId6"/>
                  </a:buBlip>
                  <a:defRPr kumimoji="1" b="1">
                    <a:solidFill>
                      <a:schemeClr val="tx2"/>
                    </a:solidFill>
                    <a:latin typeface="Arial" charset="0"/>
                    <a:ea typeface="HG丸ｺﾞｼｯｸM-PRO" pitchFamily="50" charset="-128"/>
                  </a:defRPr>
                </a:lvl3pPr>
                <a:lvl4pPr marL="1600200" indent="-228600">
                  <a:spcBef>
                    <a:spcPct val="20000"/>
                  </a:spcBef>
                  <a:buClr>
                    <a:srgbClr val="FF6D4B"/>
                  </a:buClr>
                  <a:buFont typeface="Wingdings" pitchFamily="2" charset="2"/>
                  <a:buBlip>
                    <a:blip r:embed="rId6"/>
                  </a:buBlip>
                  <a:defRPr kumimoji="1" sz="1600" b="1">
                    <a:solidFill>
                      <a:schemeClr val="tx2"/>
                    </a:solidFill>
                    <a:latin typeface="Arial" charset="0"/>
                    <a:ea typeface="HG丸ｺﾞｼｯｸM-PRO" pitchFamily="50" charset="-128"/>
                  </a:defRPr>
                </a:lvl4pPr>
                <a:lvl5pPr marL="2057400" indent="-228600">
                  <a:spcBef>
                    <a:spcPct val="20000"/>
                  </a:spcBef>
                  <a:buClr>
                    <a:srgbClr val="FF6D4B"/>
                  </a:buClr>
                  <a:buFont typeface="Wingdings" pitchFamily="2" charset="2"/>
                  <a:buBlip>
                    <a:blip r:embed="rId6"/>
                  </a:buBlip>
                  <a:defRPr sz="1400" b="1">
                    <a:solidFill>
                      <a:schemeClr val="tx2"/>
                    </a:solidFill>
                    <a:latin typeface="Arial" charset="0"/>
                    <a:ea typeface="HG丸ｺﾞｼｯｸM-PRO" pitchFamily="50" charset="-128"/>
                  </a:defRPr>
                </a:lvl5pPr>
                <a:lvl6pPr marL="25146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6pPr>
                <a:lvl7pPr marL="29718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7pPr>
                <a:lvl8pPr marL="34290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8pPr>
                <a:lvl9pPr marL="38862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9pPr>
              </a:lstStyle>
              <a:p>
                <a:pPr algn="ctr" eaLnBrk="1" hangingPunct="1">
                  <a:spcBef>
                    <a:spcPct val="50000"/>
                  </a:spcBef>
                  <a:buClrTx/>
                  <a:buFontTx/>
                  <a:buNone/>
                </a:pPr>
                <a:r>
                  <a:rPr lang="ja-JP" altLang="en-US" sz="1000" b="0" dirty="0">
                    <a:solidFill>
                      <a:schemeClr val="bg1"/>
                    </a:solidFill>
                    <a:latin typeface="メイリオ" panose="020B0604030504040204" pitchFamily="50" charset="-128"/>
                    <a:ea typeface="メイリオ" panose="020B0604030504040204" pitchFamily="50" charset="-128"/>
                  </a:rPr>
                  <a:t>燃料費調整</a:t>
                </a:r>
                <a:r>
                  <a:rPr lang="ja-JP" altLang="en-US" sz="1000" b="0" dirty="0" smtClean="0">
                    <a:solidFill>
                      <a:schemeClr val="bg1"/>
                    </a:solidFill>
                    <a:latin typeface="メイリオ" panose="020B0604030504040204" pitchFamily="50" charset="-128"/>
                    <a:ea typeface="メイリオ" panose="020B0604030504040204" pitchFamily="50" charset="-128"/>
                  </a:rPr>
                  <a:t>額</a:t>
                </a:r>
                <a:endParaRPr lang="en-US" altLang="ja-JP" sz="1000" b="0" dirty="0" smtClean="0">
                  <a:solidFill>
                    <a:schemeClr val="bg1"/>
                  </a:solidFill>
                  <a:latin typeface="メイリオ" panose="020B0604030504040204" pitchFamily="50" charset="-128"/>
                  <a:ea typeface="メイリオ" panose="020B0604030504040204" pitchFamily="50" charset="-128"/>
                </a:endParaRPr>
              </a:p>
              <a:p>
                <a:pPr algn="ctr" eaLnBrk="1" hangingPunct="1">
                  <a:spcBef>
                    <a:spcPct val="50000"/>
                  </a:spcBef>
                  <a:buClrTx/>
                  <a:buFontTx/>
                  <a:buNone/>
                </a:pPr>
                <a:r>
                  <a:rPr lang="ja-JP" altLang="en-US" sz="1000" b="0" dirty="0" smtClean="0">
                    <a:solidFill>
                      <a:schemeClr val="bg1"/>
                    </a:solidFill>
                    <a:latin typeface="メイリオ" panose="020B0604030504040204" pitchFamily="50" charset="-128"/>
                    <a:ea typeface="メイリオ" panose="020B0604030504040204" pitchFamily="50" charset="-128"/>
                  </a:rPr>
                  <a:t>＋再エネ</a:t>
                </a:r>
                <a:r>
                  <a:rPr lang="ja-JP" altLang="en-US" sz="1000" b="0" dirty="0">
                    <a:solidFill>
                      <a:schemeClr val="bg1"/>
                    </a:solidFill>
                    <a:latin typeface="メイリオ" panose="020B0604030504040204" pitchFamily="50" charset="-128"/>
                    <a:ea typeface="メイリオ" panose="020B0604030504040204" pitchFamily="50" charset="-128"/>
                  </a:rPr>
                  <a:t>賦課金</a:t>
                </a:r>
                <a:endParaRPr lang="en-US" altLang="ja-JP" sz="1000" b="0" dirty="0">
                  <a:solidFill>
                    <a:schemeClr val="bg1"/>
                  </a:solidFill>
                  <a:latin typeface="メイリオ" panose="020B0604030504040204" pitchFamily="50" charset="-128"/>
                  <a:ea typeface="メイリオ" panose="020B0604030504040204" pitchFamily="50" charset="-128"/>
                </a:endParaRPr>
              </a:p>
            </p:txBody>
          </p:sp>
        </p:grpSp>
        <p:cxnSp>
          <p:nvCxnSpPr>
            <p:cNvPr id="74" name="直線コネクタ 25"/>
            <p:cNvCxnSpPr>
              <a:cxnSpLocks noChangeShapeType="1"/>
            </p:cNvCxnSpPr>
            <p:nvPr/>
          </p:nvCxnSpPr>
          <p:spPr bwMode="auto">
            <a:xfrm>
              <a:off x="2111069" y="4346241"/>
              <a:ext cx="1373445" cy="563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26"/>
            <p:cNvCxnSpPr>
              <a:cxnSpLocks noChangeShapeType="1"/>
            </p:cNvCxnSpPr>
            <p:nvPr/>
          </p:nvCxnSpPr>
          <p:spPr bwMode="auto">
            <a:xfrm>
              <a:off x="2112231" y="2511334"/>
              <a:ext cx="1332576" cy="425764"/>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コネクタ 25"/>
            <p:cNvCxnSpPr>
              <a:cxnSpLocks noChangeShapeType="1"/>
            </p:cNvCxnSpPr>
            <p:nvPr/>
          </p:nvCxnSpPr>
          <p:spPr bwMode="auto">
            <a:xfrm>
              <a:off x="2100657" y="4755760"/>
              <a:ext cx="1383857"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4" name="グループ化 103"/>
            <p:cNvGrpSpPr/>
            <p:nvPr/>
          </p:nvGrpSpPr>
          <p:grpSpPr>
            <a:xfrm>
              <a:off x="548354" y="3165127"/>
              <a:ext cx="1573225" cy="1264410"/>
              <a:chOff x="594683" y="3731770"/>
              <a:chExt cx="1573225" cy="1264410"/>
            </a:xfrm>
          </p:grpSpPr>
          <p:sp>
            <p:nvSpPr>
              <p:cNvPr id="105" name="円柱 3"/>
              <p:cNvSpPr>
                <a:spLocks noChangeArrowheads="1"/>
              </p:cNvSpPr>
              <p:nvPr/>
            </p:nvSpPr>
            <p:spPr bwMode="auto">
              <a:xfrm>
                <a:off x="594683" y="3731770"/>
                <a:ext cx="1573225" cy="1264410"/>
              </a:xfrm>
              <a:prstGeom prst="can">
                <a:avLst>
                  <a:gd name="adj" fmla="val 15481"/>
                </a:avLst>
              </a:prstGeom>
              <a:solidFill>
                <a:schemeClr val="accent6">
                  <a:lumMod val="60000"/>
                  <a:lumOff val="40000"/>
                  <a:alpha val="75000"/>
                </a:schemeClr>
              </a:solidFill>
              <a:ln w="9525" algn="ctr">
                <a:noFill/>
                <a:round/>
                <a:headEnd/>
                <a:tailEnd/>
              </a:ln>
            </p:spPr>
            <p:txBody>
              <a:bodyPr wrap="square" lIns="90000" tIns="46800" rIns="90000" bIns="46800" anchor="ctr">
                <a:spAutoFit/>
              </a:bodyPr>
              <a:lstStyle>
                <a:lvl1pPr>
                  <a:defRPr kumimoji="1" sz="2400" b="1">
                    <a:solidFill>
                      <a:schemeClr val="tx1"/>
                    </a:solidFill>
                    <a:latin typeface="Arial" charset="0"/>
                    <a:ea typeface="ＭＳ Ｐゴシック" charset="-128"/>
                  </a:defRPr>
                </a:lvl1pPr>
                <a:lvl2pPr marL="742950" indent="-285750">
                  <a:defRPr kumimoji="1" sz="2400" b="1">
                    <a:solidFill>
                      <a:schemeClr val="tx1"/>
                    </a:solidFill>
                    <a:latin typeface="Arial" charset="0"/>
                    <a:ea typeface="ＭＳ Ｐゴシック" charset="-128"/>
                  </a:defRPr>
                </a:lvl2pPr>
                <a:lvl3pPr marL="1143000" indent="-228600">
                  <a:defRPr kumimoji="1" sz="2400" b="1">
                    <a:solidFill>
                      <a:schemeClr val="tx1"/>
                    </a:solidFill>
                    <a:latin typeface="Arial" charset="0"/>
                    <a:ea typeface="ＭＳ Ｐゴシック" charset="-128"/>
                  </a:defRPr>
                </a:lvl3pPr>
                <a:lvl4pPr marL="1600200" indent="-228600">
                  <a:defRPr kumimoji="1" sz="2400" b="1">
                    <a:solidFill>
                      <a:schemeClr val="tx1"/>
                    </a:solidFill>
                    <a:latin typeface="Arial" charset="0"/>
                    <a:ea typeface="ＭＳ Ｐゴシック" charset="-128"/>
                  </a:defRPr>
                </a:lvl4pPr>
                <a:lvl5pPr marL="2057400" indent="-228600">
                  <a:defRPr kumimoji="1"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b="1">
                    <a:solidFill>
                      <a:schemeClr val="tx1"/>
                    </a:solidFill>
                    <a:latin typeface="Arial" charset="0"/>
                    <a:ea typeface="ＭＳ Ｐゴシック" charset="-128"/>
                  </a:defRPr>
                </a:lvl9pPr>
              </a:lstStyle>
              <a:p>
                <a:pPr algn="ctr" eaLnBrk="1" hangingPunct="1">
                  <a:lnSpc>
                    <a:spcPct val="110000"/>
                  </a:lnSpc>
                  <a:spcBef>
                    <a:spcPct val="50000"/>
                  </a:spcBef>
                  <a:buClr>
                    <a:srgbClr val="CC3399"/>
                  </a:buClr>
                  <a:buFont typeface="Wingdings" pitchFamily="2" charset="2"/>
                  <a:buNone/>
                </a:pPr>
                <a:endParaRPr lang="ja-JP" altLang="en-US" dirty="0"/>
              </a:p>
            </p:txBody>
          </p:sp>
          <p:sp>
            <p:nvSpPr>
              <p:cNvPr id="106" name="Text Box 5"/>
              <p:cNvSpPr txBox="1">
                <a:spLocks noChangeArrowheads="1"/>
              </p:cNvSpPr>
              <p:nvPr/>
            </p:nvSpPr>
            <p:spPr bwMode="auto">
              <a:xfrm>
                <a:off x="600863" y="4116233"/>
                <a:ext cx="1459654" cy="7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rgbClr val="FF6D4B"/>
                  </a:buClr>
                  <a:buFont typeface="Wingdings" pitchFamily="2" charset="2"/>
                  <a:buBlip>
                    <a:blip r:embed="rId4"/>
                  </a:buBlip>
                  <a:defRPr kumimoji="1" sz="2400" b="1">
                    <a:solidFill>
                      <a:schemeClr val="tx2"/>
                    </a:solidFill>
                    <a:latin typeface="Arial" charset="0"/>
                    <a:ea typeface="HG丸ｺﾞｼｯｸM-PRO" pitchFamily="50" charset="-128"/>
                  </a:defRPr>
                </a:lvl1pPr>
                <a:lvl2pPr marL="742950" indent="-285750">
                  <a:spcBef>
                    <a:spcPct val="20000"/>
                  </a:spcBef>
                  <a:buClr>
                    <a:schemeClr val="tx2"/>
                  </a:buClr>
                  <a:buFont typeface="Wingdings" pitchFamily="2" charset="2"/>
                  <a:buBlip>
                    <a:blip r:embed="rId5"/>
                  </a:buBlip>
                  <a:defRPr kumimoji="1" sz="2000" b="1">
                    <a:solidFill>
                      <a:schemeClr val="tx2"/>
                    </a:solidFill>
                    <a:latin typeface="Arial" charset="0"/>
                    <a:ea typeface="HG丸ｺﾞｼｯｸM-PRO" pitchFamily="50" charset="-128"/>
                  </a:defRPr>
                </a:lvl2pPr>
                <a:lvl3pPr marL="1143000" indent="-228600">
                  <a:spcBef>
                    <a:spcPct val="20000"/>
                  </a:spcBef>
                  <a:buClr>
                    <a:srgbClr val="FF6D4B"/>
                  </a:buClr>
                  <a:buFont typeface="Wingdings" pitchFamily="2" charset="2"/>
                  <a:buBlip>
                    <a:blip r:embed="rId6"/>
                  </a:buBlip>
                  <a:defRPr kumimoji="1" b="1">
                    <a:solidFill>
                      <a:schemeClr val="tx2"/>
                    </a:solidFill>
                    <a:latin typeface="Arial" charset="0"/>
                    <a:ea typeface="HG丸ｺﾞｼｯｸM-PRO" pitchFamily="50" charset="-128"/>
                  </a:defRPr>
                </a:lvl3pPr>
                <a:lvl4pPr marL="1600200" indent="-228600">
                  <a:spcBef>
                    <a:spcPct val="20000"/>
                  </a:spcBef>
                  <a:buClr>
                    <a:srgbClr val="FF6D4B"/>
                  </a:buClr>
                  <a:buFont typeface="Wingdings" pitchFamily="2" charset="2"/>
                  <a:buBlip>
                    <a:blip r:embed="rId6"/>
                  </a:buBlip>
                  <a:defRPr kumimoji="1" sz="1600" b="1">
                    <a:solidFill>
                      <a:schemeClr val="tx2"/>
                    </a:solidFill>
                    <a:latin typeface="Arial" charset="0"/>
                    <a:ea typeface="HG丸ｺﾞｼｯｸM-PRO" pitchFamily="50" charset="-128"/>
                  </a:defRPr>
                </a:lvl4pPr>
                <a:lvl5pPr marL="2057400" indent="-228600">
                  <a:spcBef>
                    <a:spcPct val="20000"/>
                  </a:spcBef>
                  <a:buClr>
                    <a:srgbClr val="FF6D4B"/>
                  </a:buClr>
                  <a:buFont typeface="Wingdings" pitchFamily="2" charset="2"/>
                  <a:buBlip>
                    <a:blip r:embed="rId6"/>
                  </a:buBlip>
                  <a:defRPr sz="1400" b="1">
                    <a:solidFill>
                      <a:schemeClr val="tx2"/>
                    </a:solidFill>
                    <a:latin typeface="Arial" charset="0"/>
                    <a:ea typeface="HG丸ｺﾞｼｯｸM-PRO" pitchFamily="50" charset="-128"/>
                  </a:defRPr>
                </a:lvl5pPr>
                <a:lvl6pPr marL="25146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6pPr>
                <a:lvl7pPr marL="29718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7pPr>
                <a:lvl8pPr marL="34290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8pPr>
                <a:lvl9pPr marL="38862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9pPr>
              </a:lstStyle>
              <a:p>
                <a:pPr algn="ctr" eaLnBrk="1" hangingPunct="1">
                  <a:lnSpc>
                    <a:spcPct val="120000"/>
                  </a:lnSpc>
                  <a:spcBef>
                    <a:spcPct val="50000"/>
                  </a:spcBef>
                  <a:buClrTx/>
                  <a:buFontTx/>
                  <a:buNone/>
                </a:pPr>
                <a:r>
                  <a:rPr lang="ja-JP" altLang="en-US" sz="1400" b="0" dirty="0">
                    <a:solidFill>
                      <a:schemeClr val="bg1"/>
                    </a:solidFill>
                    <a:latin typeface="メイリオ" panose="020B0604030504040204" pitchFamily="50" charset="-128"/>
                    <a:ea typeface="メイリオ" panose="020B0604030504040204" pitchFamily="50" charset="-128"/>
                  </a:rPr>
                  <a:t>電力量</a:t>
                </a:r>
                <a:r>
                  <a:rPr lang="ja-JP" altLang="en-US" sz="1400" b="0" dirty="0" smtClean="0">
                    <a:solidFill>
                      <a:schemeClr val="bg1"/>
                    </a:solidFill>
                    <a:latin typeface="メイリオ" panose="020B0604030504040204" pitchFamily="50" charset="-128"/>
                    <a:ea typeface="メイリオ" panose="020B0604030504040204" pitchFamily="50" charset="-128"/>
                  </a:rPr>
                  <a:t>料金</a:t>
                </a:r>
                <a:endParaRPr lang="en-US" altLang="ja-JP" sz="1400" b="0" dirty="0" smtClean="0">
                  <a:solidFill>
                    <a:schemeClr val="bg1"/>
                  </a:solidFill>
                  <a:latin typeface="メイリオ" panose="020B0604030504040204" pitchFamily="50" charset="-128"/>
                  <a:ea typeface="メイリオ" panose="020B0604030504040204" pitchFamily="50" charset="-128"/>
                </a:endParaRPr>
              </a:p>
              <a:p>
                <a:pPr algn="ctr" eaLnBrk="1" hangingPunct="1">
                  <a:lnSpc>
                    <a:spcPct val="120000"/>
                  </a:lnSpc>
                  <a:spcBef>
                    <a:spcPct val="50000"/>
                  </a:spcBef>
                  <a:buClrTx/>
                  <a:buFontTx/>
                  <a:buNone/>
                </a:pPr>
                <a:r>
                  <a:rPr lang="ja-JP" altLang="en-US" sz="1400" b="0" dirty="0" smtClean="0">
                    <a:solidFill>
                      <a:schemeClr val="bg1"/>
                    </a:solidFill>
                    <a:latin typeface="メイリオ" panose="020B0604030504040204" pitchFamily="50" charset="-128"/>
                    <a:ea typeface="メイリオ" panose="020B0604030504040204" pitchFamily="50" charset="-128"/>
                  </a:rPr>
                  <a:t>（従量課金）</a:t>
                </a:r>
                <a:endParaRPr lang="ja-JP" altLang="en-US" sz="1400" b="0" dirty="0">
                  <a:solidFill>
                    <a:schemeClr val="bg1"/>
                  </a:solidFill>
                  <a:latin typeface="メイリオ" panose="020B0604030504040204" pitchFamily="50" charset="-128"/>
                  <a:ea typeface="メイリオ" panose="020B0604030504040204" pitchFamily="50" charset="-128"/>
                </a:endParaRPr>
              </a:p>
            </p:txBody>
          </p:sp>
        </p:grpSp>
        <p:sp>
          <p:nvSpPr>
            <p:cNvPr id="107" name="円柱 5"/>
            <p:cNvSpPr>
              <a:spLocks noChangeArrowheads="1"/>
            </p:cNvSpPr>
            <p:nvPr/>
          </p:nvSpPr>
          <p:spPr bwMode="auto">
            <a:xfrm>
              <a:off x="554533" y="2322945"/>
              <a:ext cx="1557697" cy="1124691"/>
            </a:xfrm>
            <a:prstGeom prst="can">
              <a:avLst>
                <a:gd name="adj" fmla="val 29900"/>
              </a:avLst>
            </a:prstGeom>
            <a:solidFill>
              <a:schemeClr val="accent1">
                <a:lumMod val="75000"/>
              </a:schemeClr>
            </a:solidFill>
            <a:ln w="9525" algn="ctr">
              <a:noFill/>
              <a:round/>
              <a:headEnd/>
              <a:tailEnd/>
            </a:ln>
          </p:spPr>
          <p:txBody>
            <a:bodyPr wrap="square" lIns="90000" tIns="46800" rIns="90000" bIns="46800" anchor="ctr">
              <a:spAutoFit/>
            </a:bodyPr>
            <a:lstStyle>
              <a:lvl1pPr>
                <a:defRPr kumimoji="1" sz="2400" b="1">
                  <a:solidFill>
                    <a:schemeClr val="tx1"/>
                  </a:solidFill>
                  <a:latin typeface="Arial" charset="0"/>
                  <a:ea typeface="ＭＳ Ｐゴシック" charset="-128"/>
                </a:defRPr>
              </a:lvl1pPr>
              <a:lvl2pPr marL="742950" indent="-285750">
                <a:defRPr kumimoji="1" sz="2400" b="1">
                  <a:solidFill>
                    <a:schemeClr val="tx1"/>
                  </a:solidFill>
                  <a:latin typeface="Arial" charset="0"/>
                  <a:ea typeface="ＭＳ Ｐゴシック" charset="-128"/>
                </a:defRPr>
              </a:lvl2pPr>
              <a:lvl3pPr marL="1143000" indent="-228600">
                <a:defRPr kumimoji="1" sz="2400" b="1">
                  <a:solidFill>
                    <a:schemeClr val="tx1"/>
                  </a:solidFill>
                  <a:latin typeface="Arial" charset="0"/>
                  <a:ea typeface="ＭＳ Ｐゴシック" charset="-128"/>
                </a:defRPr>
              </a:lvl3pPr>
              <a:lvl4pPr marL="1600200" indent="-228600">
                <a:defRPr kumimoji="1" sz="2400" b="1">
                  <a:solidFill>
                    <a:schemeClr val="tx1"/>
                  </a:solidFill>
                  <a:latin typeface="Arial" charset="0"/>
                  <a:ea typeface="ＭＳ Ｐゴシック" charset="-128"/>
                </a:defRPr>
              </a:lvl4pPr>
              <a:lvl5pPr marL="2057400" indent="-228600">
                <a:defRPr kumimoji="1"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b="1">
                  <a:solidFill>
                    <a:schemeClr val="tx1"/>
                  </a:solidFill>
                  <a:latin typeface="Arial" charset="0"/>
                  <a:ea typeface="ＭＳ Ｐゴシック" charset="-128"/>
                </a:defRPr>
              </a:lvl9pPr>
            </a:lstStyle>
            <a:p>
              <a:pPr algn="ctr" eaLnBrk="1" hangingPunct="1">
                <a:lnSpc>
                  <a:spcPct val="110000"/>
                </a:lnSpc>
                <a:spcBef>
                  <a:spcPct val="50000"/>
                </a:spcBef>
                <a:buClr>
                  <a:srgbClr val="CC3399"/>
                </a:buClr>
                <a:buFont typeface="Wingdings" pitchFamily="2" charset="2"/>
                <a:buNone/>
              </a:pPr>
              <a:endParaRPr lang="en-US" altLang="ja-JP" sz="800" dirty="0">
                <a:solidFill>
                  <a:schemeClr val="tx1">
                    <a:lumMod val="75000"/>
                    <a:lumOff val="25000"/>
                  </a:schemeClr>
                </a:solidFill>
              </a:endParaRPr>
            </a:p>
            <a:p>
              <a:pPr algn="ctr" eaLnBrk="1" hangingPunct="1">
                <a:lnSpc>
                  <a:spcPct val="110000"/>
                </a:lnSpc>
                <a:spcBef>
                  <a:spcPct val="50000"/>
                </a:spcBef>
                <a:buClr>
                  <a:srgbClr val="CC3399"/>
                </a:buClr>
                <a:buFont typeface="Wingdings" pitchFamily="2" charset="2"/>
                <a:buNone/>
              </a:pPr>
              <a:endParaRPr lang="en-US" altLang="ja-JP" sz="800" dirty="0" smtClean="0">
                <a:solidFill>
                  <a:schemeClr val="tx1">
                    <a:lumMod val="75000"/>
                    <a:lumOff val="25000"/>
                  </a:schemeClr>
                </a:solidFill>
              </a:endParaRPr>
            </a:p>
            <a:p>
              <a:pPr algn="ctr" eaLnBrk="1" hangingPunct="1">
                <a:lnSpc>
                  <a:spcPct val="110000"/>
                </a:lnSpc>
                <a:spcBef>
                  <a:spcPct val="50000"/>
                </a:spcBef>
                <a:buClr>
                  <a:srgbClr val="CC3399"/>
                </a:buClr>
                <a:buFont typeface="Wingdings" pitchFamily="2" charset="2"/>
                <a:buNone/>
              </a:pPr>
              <a:endParaRPr lang="en-US" altLang="ja-JP" sz="800" dirty="0" smtClean="0">
                <a:solidFill>
                  <a:schemeClr val="tx1">
                    <a:lumMod val="75000"/>
                    <a:lumOff val="25000"/>
                  </a:schemeClr>
                </a:solidFill>
              </a:endParaRPr>
            </a:p>
          </p:txBody>
        </p:sp>
        <p:sp>
          <p:nvSpPr>
            <p:cNvPr id="108" name="Text Box 5"/>
            <p:cNvSpPr txBox="1">
              <a:spLocks noChangeArrowheads="1"/>
            </p:cNvSpPr>
            <p:nvPr/>
          </p:nvSpPr>
          <p:spPr bwMode="auto">
            <a:xfrm>
              <a:off x="657563" y="2849362"/>
              <a:ext cx="1369785" cy="35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6D4B"/>
                </a:buClr>
                <a:buFont typeface="Wingdings" pitchFamily="2" charset="2"/>
                <a:buBlip>
                  <a:blip r:embed="rId4"/>
                </a:buBlip>
                <a:defRPr kumimoji="1" sz="2400" b="1">
                  <a:solidFill>
                    <a:schemeClr val="tx2"/>
                  </a:solidFill>
                  <a:latin typeface="Arial" charset="0"/>
                  <a:ea typeface="HG丸ｺﾞｼｯｸM-PRO" pitchFamily="50" charset="-128"/>
                </a:defRPr>
              </a:lvl1pPr>
              <a:lvl2pPr marL="742950" indent="-285750">
                <a:spcBef>
                  <a:spcPct val="20000"/>
                </a:spcBef>
                <a:buClr>
                  <a:schemeClr val="tx2"/>
                </a:buClr>
                <a:buFont typeface="Wingdings" pitchFamily="2" charset="2"/>
                <a:buBlip>
                  <a:blip r:embed="rId5"/>
                </a:buBlip>
                <a:defRPr kumimoji="1" sz="2000" b="1">
                  <a:solidFill>
                    <a:schemeClr val="tx2"/>
                  </a:solidFill>
                  <a:latin typeface="Arial" charset="0"/>
                  <a:ea typeface="HG丸ｺﾞｼｯｸM-PRO" pitchFamily="50" charset="-128"/>
                </a:defRPr>
              </a:lvl2pPr>
              <a:lvl3pPr marL="1143000" indent="-228600">
                <a:spcBef>
                  <a:spcPct val="20000"/>
                </a:spcBef>
                <a:buClr>
                  <a:srgbClr val="FF6D4B"/>
                </a:buClr>
                <a:buFont typeface="Wingdings" pitchFamily="2" charset="2"/>
                <a:buBlip>
                  <a:blip r:embed="rId6"/>
                </a:buBlip>
                <a:defRPr kumimoji="1" b="1">
                  <a:solidFill>
                    <a:schemeClr val="tx2"/>
                  </a:solidFill>
                  <a:latin typeface="Arial" charset="0"/>
                  <a:ea typeface="HG丸ｺﾞｼｯｸM-PRO" pitchFamily="50" charset="-128"/>
                </a:defRPr>
              </a:lvl3pPr>
              <a:lvl4pPr marL="1600200" indent="-228600">
                <a:spcBef>
                  <a:spcPct val="20000"/>
                </a:spcBef>
                <a:buClr>
                  <a:srgbClr val="FF6D4B"/>
                </a:buClr>
                <a:buFont typeface="Wingdings" pitchFamily="2" charset="2"/>
                <a:buBlip>
                  <a:blip r:embed="rId6"/>
                </a:buBlip>
                <a:defRPr kumimoji="1" sz="1600" b="1">
                  <a:solidFill>
                    <a:schemeClr val="tx2"/>
                  </a:solidFill>
                  <a:latin typeface="Arial" charset="0"/>
                  <a:ea typeface="HG丸ｺﾞｼｯｸM-PRO" pitchFamily="50" charset="-128"/>
                </a:defRPr>
              </a:lvl4pPr>
              <a:lvl5pPr marL="2057400" indent="-228600">
                <a:spcBef>
                  <a:spcPct val="20000"/>
                </a:spcBef>
                <a:buClr>
                  <a:srgbClr val="FF6D4B"/>
                </a:buClr>
                <a:buFont typeface="Wingdings" pitchFamily="2" charset="2"/>
                <a:buBlip>
                  <a:blip r:embed="rId6"/>
                </a:buBlip>
                <a:defRPr sz="1400" b="1">
                  <a:solidFill>
                    <a:schemeClr val="tx2"/>
                  </a:solidFill>
                  <a:latin typeface="Arial" charset="0"/>
                  <a:ea typeface="HG丸ｺﾞｼｯｸM-PRO" pitchFamily="50" charset="-128"/>
                </a:defRPr>
              </a:lvl5pPr>
              <a:lvl6pPr marL="25146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6pPr>
              <a:lvl7pPr marL="29718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7pPr>
              <a:lvl8pPr marL="34290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8pPr>
              <a:lvl9pPr marL="38862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9pPr>
            </a:lstStyle>
            <a:p>
              <a:pPr algn="ctr" eaLnBrk="1" hangingPunct="1">
                <a:lnSpc>
                  <a:spcPct val="120000"/>
                </a:lnSpc>
                <a:spcBef>
                  <a:spcPct val="50000"/>
                </a:spcBef>
                <a:buClrTx/>
                <a:buFontTx/>
                <a:buNone/>
              </a:pPr>
              <a:r>
                <a:rPr lang="ja-JP" altLang="en-US" sz="1400" b="0" dirty="0">
                  <a:solidFill>
                    <a:schemeClr val="bg1"/>
                  </a:solidFill>
                  <a:latin typeface="メイリオ" panose="020B0604030504040204" pitchFamily="50" charset="-128"/>
                  <a:ea typeface="メイリオ" panose="020B0604030504040204" pitchFamily="50" charset="-128"/>
                </a:rPr>
                <a:t>基本料金</a:t>
              </a:r>
            </a:p>
          </p:txBody>
        </p:sp>
        <p:grpSp>
          <p:nvGrpSpPr>
            <p:cNvPr id="109" name="グループ化 108"/>
            <p:cNvGrpSpPr/>
            <p:nvPr/>
          </p:nvGrpSpPr>
          <p:grpSpPr>
            <a:xfrm>
              <a:off x="3466348" y="4237102"/>
              <a:ext cx="1539554" cy="662962"/>
              <a:chOff x="619006" y="4803745"/>
              <a:chExt cx="1539554" cy="662962"/>
            </a:xfrm>
          </p:grpSpPr>
          <p:sp>
            <p:nvSpPr>
              <p:cNvPr id="110" name="円柱 1"/>
              <p:cNvSpPr>
                <a:spLocks noChangeArrowheads="1"/>
              </p:cNvSpPr>
              <p:nvPr/>
            </p:nvSpPr>
            <p:spPr bwMode="auto">
              <a:xfrm>
                <a:off x="619006" y="4803745"/>
                <a:ext cx="1539554" cy="615962"/>
              </a:xfrm>
              <a:prstGeom prst="can">
                <a:avLst>
                  <a:gd name="adj" fmla="val 32356"/>
                </a:avLst>
              </a:prstGeom>
              <a:solidFill>
                <a:schemeClr val="accent5">
                  <a:lumMod val="50000"/>
                </a:schemeClr>
              </a:solidFill>
              <a:ln w="9525" algn="ctr">
                <a:noFill/>
                <a:round/>
                <a:headEnd/>
                <a:tailEnd/>
              </a:ln>
            </p:spPr>
            <p:txBody>
              <a:bodyPr wrap="none" lIns="90000" tIns="46800" rIns="90000" bIns="46800" anchor="ctr">
                <a:spAutoFit/>
              </a:bodyPr>
              <a:lstStyle>
                <a:lvl1pPr>
                  <a:defRPr kumimoji="1" sz="2400" b="1">
                    <a:solidFill>
                      <a:schemeClr val="tx1"/>
                    </a:solidFill>
                    <a:latin typeface="Arial" charset="0"/>
                    <a:ea typeface="ＭＳ Ｐゴシック" charset="-128"/>
                  </a:defRPr>
                </a:lvl1pPr>
                <a:lvl2pPr marL="742950" indent="-285750">
                  <a:defRPr kumimoji="1" sz="2400" b="1">
                    <a:solidFill>
                      <a:schemeClr val="tx1"/>
                    </a:solidFill>
                    <a:latin typeface="Arial" charset="0"/>
                    <a:ea typeface="ＭＳ Ｐゴシック" charset="-128"/>
                  </a:defRPr>
                </a:lvl2pPr>
                <a:lvl3pPr marL="1143000" indent="-228600">
                  <a:defRPr kumimoji="1" sz="2400" b="1">
                    <a:solidFill>
                      <a:schemeClr val="tx1"/>
                    </a:solidFill>
                    <a:latin typeface="Arial" charset="0"/>
                    <a:ea typeface="ＭＳ Ｐゴシック" charset="-128"/>
                  </a:defRPr>
                </a:lvl3pPr>
                <a:lvl4pPr marL="1600200" indent="-228600">
                  <a:defRPr kumimoji="1" sz="2400" b="1">
                    <a:solidFill>
                      <a:schemeClr val="tx1"/>
                    </a:solidFill>
                    <a:latin typeface="Arial" charset="0"/>
                    <a:ea typeface="ＭＳ Ｐゴシック" charset="-128"/>
                  </a:defRPr>
                </a:lvl4pPr>
                <a:lvl5pPr marL="2057400" indent="-228600">
                  <a:defRPr kumimoji="1"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b="1">
                    <a:solidFill>
                      <a:schemeClr val="tx1"/>
                    </a:solidFill>
                    <a:latin typeface="Arial" charset="0"/>
                    <a:ea typeface="ＭＳ Ｐゴシック" charset="-128"/>
                  </a:defRPr>
                </a:lvl9pPr>
              </a:lstStyle>
              <a:p>
                <a:pPr algn="ctr" eaLnBrk="1" hangingPunct="1">
                  <a:lnSpc>
                    <a:spcPct val="110000"/>
                  </a:lnSpc>
                  <a:spcBef>
                    <a:spcPct val="50000"/>
                  </a:spcBef>
                  <a:buClr>
                    <a:srgbClr val="CC3399"/>
                  </a:buClr>
                  <a:buFont typeface="Wingdings" pitchFamily="2" charset="2"/>
                  <a:buNone/>
                </a:pPr>
                <a:endParaRPr lang="ja-JP" altLang="en-US" dirty="0"/>
              </a:p>
            </p:txBody>
          </p:sp>
          <p:sp>
            <p:nvSpPr>
              <p:cNvPr id="111" name="Text Box 5"/>
              <p:cNvSpPr txBox="1">
                <a:spLocks noChangeArrowheads="1"/>
              </p:cNvSpPr>
              <p:nvPr/>
            </p:nvSpPr>
            <p:spPr bwMode="auto">
              <a:xfrm>
                <a:off x="797560" y="4987472"/>
                <a:ext cx="1180122" cy="47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rgbClr val="FF6D4B"/>
                  </a:buClr>
                  <a:buFont typeface="Wingdings" pitchFamily="2" charset="2"/>
                  <a:buBlip>
                    <a:blip r:embed="rId4"/>
                  </a:buBlip>
                  <a:defRPr kumimoji="1" sz="2400" b="1">
                    <a:solidFill>
                      <a:schemeClr val="tx2"/>
                    </a:solidFill>
                    <a:latin typeface="Arial" charset="0"/>
                    <a:ea typeface="HG丸ｺﾞｼｯｸM-PRO" pitchFamily="50" charset="-128"/>
                  </a:defRPr>
                </a:lvl1pPr>
                <a:lvl2pPr marL="742950" indent="-285750">
                  <a:spcBef>
                    <a:spcPct val="20000"/>
                  </a:spcBef>
                  <a:buClr>
                    <a:schemeClr val="tx2"/>
                  </a:buClr>
                  <a:buFont typeface="Wingdings" pitchFamily="2" charset="2"/>
                  <a:buBlip>
                    <a:blip r:embed="rId5"/>
                  </a:buBlip>
                  <a:defRPr kumimoji="1" sz="2000" b="1">
                    <a:solidFill>
                      <a:schemeClr val="tx2"/>
                    </a:solidFill>
                    <a:latin typeface="Arial" charset="0"/>
                    <a:ea typeface="HG丸ｺﾞｼｯｸM-PRO" pitchFamily="50" charset="-128"/>
                  </a:defRPr>
                </a:lvl2pPr>
                <a:lvl3pPr marL="1143000" indent="-228600">
                  <a:spcBef>
                    <a:spcPct val="20000"/>
                  </a:spcBef>
                  <a:buClr>
                    <a:srgbClr val="FF6D4B"/>
                  </a:buClr>
                  <a:buFont typeface="Wingdings" pitchFamily="2" charset="2"/>
                  <a:buBlip>
                    <a:blip r:embed="rId6"/>
                  </a:buBlip>
                  <a:defRPr kumimoji="1" b="1">
                    <a:solidFill>
                      <a:schemeClr val="tx2"/>
                    </a:solidFill>
                    <a:latin typeface="Arial" charset="0"/>
                    <a:ea typeface="HG丸ｺﾞｼｯｸM-PRO" pitchFamily="50" charset="-128"/>
                  </a:defRPr>
                </a:lvl3pPr>
                <a:lvl4pPr marL="1600200" indent="-228600">
                  <a:spcBef>
                    <a:spcPct val="20000"/>
                  </a:spcBef>
                  <a:buClr>
                    <a:srgbClr val="FF6D4B"/>
                  </a:buClr>
                  <a:buFont typeface="Wingdings" pitchFamily="2" charset="2"/>
                  <a:buBlip>
                    <a:blip r:embed="rId6"/>
                  </a:buBlip>
                  <a:defRPr kumimoji="1" sz="1600" b="1">
                    <a:solidFill>
                      <a:schemeClr val="tx2"/>
                    </a:solidFill>
                    <a:latin typeface="Arial" charset="0"/>
                    <a:ea typeface="HG丸ｺﾞｼｯｸM-PRO" pitchFamily="50" charset="-128"/>
                  </a:defRPr>
                </a:lvl4pPr>
                <a:lvl5pPr marL="2057400" indent="-228600">
                  <a:spcBef>
                    <a:spcPct val="20000"/>
                  </a:spcBef>
                  <a:buClr>
                    <a:srgbClr val="FF6D4B"/>
                  </a:buClr>
                  <a:buFont typeface="Wingdings" pitchFamily="2" charset="2"/>
                  <a:buBlip>
                    <a:blip r:embed="rId6"/>
                  </a:buBlip>
                  <a:defRPr sz="1400" b="1">
                    <a:solidFill>
                      <a:schemeClr val="tx2"/>
                    </a:solidFill>
                    <a:latin typeface="Arial" charset="0"/>
                    <a:ea typeface="HG丸ｺﾞｼｯｸM-PRO" pitchFamily="50" charset="-128"/>
                  </a:defRPr>
                </a:lvl5pPr>
                <a:lvl6pPr marL="25146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6pPr>
                <a:lvl7pPr marL="29718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7pPr>
                <a:lvl8pPr marL="34290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8pPr>
                <a:lvl9pPr marL="38862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9pPr>
              </a:lstStyle>
              <a:p>
                <a:pPr algn="ctr" eaLnBrk="1" hangingPunct="1">
                  <a:spcBef>
                    <a:spcPct val="50000"/>
                  </a:spcBef>
                  <a:buClrTx/>
                  <a:buFontTx/>
                  <a:buNone/>
                </a:pPr>
                <a:r>
                  <a:rPr lang="ja-JP" altLang="en-US" sz="1000" b="0" dirty="0">
                    <a:solidFill>
                      <a:schemeClr val="bg1"/>
                    </a:solidFill>
                    <a:latin typeface="メイリオ" panose="020B0604030504040204" pitchFamily="50" charset="-128"/>
                    <a:ea typeface="メイリオ" panose="020B0604030504040204" pitchFamily="50" charset="-128"/>
                  </a:rPr>
                  <a:t>燃料費調整</a:t>
                </a:r>
                <a:r>
                  <a:rPr lang="ja-JP" altLang="en-US" sz="1000" b="0" dirty="0" smtClean="0">
                    <a:solidFill>
                      <a:schemeClr val="bg1"/>
                    </a:solidFill>
                    <a:latin typeface="メイリオ" panose="020B0604030504040204" pitchFamily="50" charset="-128"/>
                    <a:ea typeface="メイリオ" panose="020B0604030504040204" pitchFamily="50" charset="-128"/>
                  </a:rPr>
                  <a:t>額</a:t>
                </a:r>
                <a:endParaRPr lang="en-US" altLang="ja-JP" sz="1000" b="0" dirty="0" smtClean="0">
                  <a:solidFill>
                    <a:schemeClr val="bg1"/>
                  </a:solidFill>
                  <a:latin typeface="メイリオ" panose="020B0604030504040204" pitchFamily="50" charset="-128"/>
                  <a:ea typeface="メイリオ" panose="020B0604030504040204" pitchFamily="50" charset="-128"/>
                </a:endParaRPr>
              </a:p>
              <a:p>
                <a:pPr algn="ctr" eaLnBrk="1" hangingPunct="1">
                  <a:spcBef>
                    <a:spcPct val="50000"/>
                  </a:spcBef>
                  <a:buClrTx/>
                  <a:buFontTx/>
                  <a:buNone/>
                </a:pPr>
                <a:r>
                  <a:rPr lang="ja-JP" altLang="en-US" sz="1000" b="0" dirty="0" smtClean="0">
                    <a:solidFill>
                      <a:schemeClr val="bg1"/>
                    </a:solidFill>
                    <a:latin typeface="メイリオ" panose="020B0604030504040204" pitchFamily="50" charset="-128"/>
                    <a:ea typeface="メイリオ" panose="020B0604030504040204" pitchFamily="50" charset="-128"/>
                  </a:rPr>
                  <a:t>＋再エネ</a:t>
                </a:r>
                <a:r>
                  <a:rPr lang="ja-JP" altLang="en-US" sz="1000" b="0" dirty="0">
                    <a:solidFill>
                      <a:schemeClr val="bg1"/>
                    </a:solidFill>
                    <a:latin typeface="メイリオ" panose="020B0604030504040204" pitchFamily="50" charset="-128"/>
                    <a:ea typeface="メイリオ" panose="020B0604030504040204" pitchFamily="50" charset="-128"/>
                  </a:rPr>
                  <a:t>賦課金</a:t>
                </a:r>
                <a:endParaRPr lang="en-US" altLang="ja-JP" sz="1000" b="0" dirty="0">
                  <a:solidFill>
                    <a:schemeClr val="bg1"/>
                  </a:solidFill>
                  <a:latin typeface="メイリオ" panose="020B0604030504040204" pitchFamily="50" charset="-128"/>
                  <a:ea typeface="メイリオ" panose="020B0604030504040204" pitchFamily="50" charset="-128"/>
                </a:endParaRPr>
              </a:p>
            </p:txBody>
          </p:sp>
        </p:grpSp>
        <p:grpSp>
          <p:nvGrpSpPr>
            <p:cNvPr id="112" name="グループ化 111"/>
            <p:cNvGrpSpPr/>
            <p:nvPr/>
          </p:nvGrpSpPr>
          <p:grpSpPr>
            <a:xfrm>
              <a:off x="3461365" y="3154617"/>
              <a:ext cx="1543375" cy="1264410"/>
              <a:chOff x="614023" y="3721260"/>
              <a:chExt cx="1543375" cy="1264410"/>
            </a:xfrm>
          </p:grpSpPr>
          <p:sp>
            <p:nvSpPr>
              <p:cNvPr id="113" name="円柱 3"/>
              <p:cNvSpPr>
                <a:spLocks noChangeArrowheads="1"/>
              </p:cNvSpPr>
              <p:nvPr/>
            </p:nvSpPr>
            <p:spPr bwMode="auto">
              <a:xfrm>
                <a:off x="617844" y="3721260"/>
                <a:ext cx="1539554" cy="1264410"/>
              </a:xfrm>
              <a:prstGeom prst="can">
                <a:avLst>
                  <a:gd name="adj" fmla="val 15481"/>
                </a:avLst>
              </a:prstGeom>
              <a:solidFill>
                <a:schemeClr val="accent6">
                  <a:lumMod val="60000"/>
                  <a:lumOff val="40000"/>
                  <a:alpha val="78000"/>
                </a:schemeClr>
              </a:solidFill>
              <a:ln w="9525" algn="ctr">
                <a:noFill/>
                <a:round/>
                <a:headEnd/>
                <a:tailEnd/>
              </a:ln>
            </p:spPr>
            <p:txBody>
              <a:bodyPr wrap="none" lIns="90000" tIns="46800" rIns="90000" bIns="46800" anchor="ctr">
                <a:spAutoFit/>
              </a:bodyPr>
              <a:lstStyle>
                <a:lvl1pPr>
                  <a:defRPr kumimoji="1" sz="2400" b="1">
                    <a:solidFill>
                      <a:schemeClr val="tx1"/>
                    </a:solidFill>
                    <a:latin typeface="Arial" charset="0"/>
                    <a:ea typeface="ＭＳ Ｐゴシック" charset="-128"/>
                  </a:defRPr>
                </a:lvl1pPr>
                <a:lvl2pPr marL="742950" indent="-285750">
                  <a:defRPr kumimoji="1" sz="2400" b="1">
                    <a:solidFill>
                      <a:schemeClr val="tx1"/>
                    </a:solidFill>
                    <a:latin typeface="Arial" charset="0"/>
                    <a:ea typeface="ＭＳ Ｐゴシック" charset="-128"/>
                  </a:defRPr>
                </a:lvl2pPr>
                <a:lvl3pPr marL="1143000" indent="-228600">
                  <a:defRPr kumimoji="1" sz="2400" b="1">
                    <a:solidFill>
                      <a:schemeClr val="tx1"/>
                    </a:solidFill>
                    <a:latin typeface="Arial" charset="0"/>
                    <a:ea typeface="ＭＳ Ｐゴシック" charset="-128"/>
                  </a:defRPr>
                </a:lvl3pPr>
                <a:lvl4pPr marL="1600200" indent="-228600">
                  <a:defRPr kumimoji="1" sz="2400" b="1">
                    <a:solidFill>
                      <a:schemeClr val="tx1"/>
                    </a:solidFill>
                    <a:latin typeface="Arial" charset="0"/>
                    <a:ea typeface="ＭＳ Ｐゴシック" charset="-128"/>
                  </a:defRPr>
                </a:lvl4pPr>
                <a:lvl5pPr marL="2057400" indent="-228600">
                  <a:defRPr kumimoji="1"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b="1">
                    <a:solidFill>
                      <a:schemeClr val="tx1"/>
                    </a:solidFill>
                    <a:latin typeface="Arial" charset="0"/>
                    <a:ea typeface="ＭＳ Ｐゴシック" charset="-128"/>
                  </a:defRPr>
                </a:lvl9pPr>
              </a:lstStyle>
              <a:p>
                <a:pPr algn="ctr" eaLnBrk="1" hangingPunct="1">
                  <a:lnSpc>
                    <a:spcPct val="110000"/>
                  </a:lnSpc>
                  <a:spcBef>
                    <a:spcPct val="50000"/>
                  </a:spcBef>
                  <a:buClr>
                    <a:srgbClr val="CC3399"/>
                  </a:buClr>
                  <a:buFont typeface="Wingdings" pitchFamily="2" charset="2"/>
                  <a:buNone/>
                </a:pPr>
                <a:endParaRPr lang="ja-JP" altLang="en-US" dirty="0"/>
              </a:p>
            </p:txBody>
          </p:sp>
          <p:sp>
            <p:nvSpPr>
              <p:cNvPr id="114" name="Text Box 5"/>
              <p:cNvSpPr txBox="1">
                <a:spLocks noChangeArrowheads="1"/>
              </p:cNvSpPr>
              <p:nvPr/>
            </p:nvSpPr>
            <p:spPr bwMode="auto">
              <a:xfrm>
                <a:off x="614023" y="4116233"/>
                <a:ext cx="1459654" cy="7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rgbClr val="FF6D4B"/>
                  </a:buClr>
                  <a:buFont typeface="Wingdings" pitchFamily="2" charset="2"/>
                  <a:buBlip>
                    <a:blip r:embed="rId4"/>
                  </a:buBlip>
                  <a:defRPr kumimoji="1" sz="2400" b="1">
                    <a:solidFill>
                      <a:schemeClr val="tx2"/>
                    </a:solidFill>
                    <a:latin typeface="Arial" charset="0"/>
                    <a:ea typeface="HG丸ｺﾞｼｯｸM-PRO" pitchFamily="50" charset="-128"/>
                  </a:defRPr>
                </a:lvl1pPr>
                <a:lvl2pPr marL="742950" indent="-285750">
                  <a:spcBef>
                    <a:spcPct val="20000"/>
                  </a:spcBef>
                  <a:buClr>
                    <a:schemeClr val="tx2"/>
                  </a:buClr>
                  <a:buFont typeface="Wingdings" pitchFamily="2" charset="2"/>
                  <a:buBlip>
                    <a:blip r:embed="rId5"/>
                  </a:buBlip>
                  <a:defRPr kumimoji="1" sz="2000" b="1">
                    <a:solidFill>
                      <a:schemeClr val="tx2"/>
                    </a:solidFill>
                    <a:latin typeface="Arial" charset="0"/>
                    <a:ea typeface="HG丸ｺﾞｼｯｸM-PRO" pitchFamily="50" charset="-128"/>
                  </a:defRPr>
                </a:lvl2pPr>
                <a:lvl3pPr marL="1143000" indent="-228600">
                  <a:spcBef>
                    <a:spcPct val="20000"/>
                  </a:spcBef>
                  <a:buClr>
                    <a:srgbClr val="FF6D4B"/>
                  </a:buClr>
                  <a:buFont typeface="Wingdings" pitchFamily="2" charset="2"/>
                  <a:buBlip>
                    <a:blip r:embed="rId6"/>
                  </a:buBlip>
                  <a:defRPr kumimoji="1" b="1">
                    <a:solidFill>
                      <a:schemeClr val="tx2"/>
                    </a:solidFill>
                    <a:latin typeface="Arial" charset="0"/>
                    <a:ea typeface="HG丸ｺﾞｼｯｸM-PRO" pitchFamily="50" charset="-128"/>
                  </a:defRPr>
                </a:lvl3pPr>
                <a:lvl4pPr marL="1600200" indent="-228600">
                  <a:spcBef>
                    <a:spcPct val="20000"/>
                  </a:spcBef>
                  <a:buClr>
                    <a:srgbClr val="FF6D4B"/>
                  </a:buClr>
                  <a:buFont typeface="Wingdings" pitchFamily="2" charset="2"/>
                  <a:buBlip>
                    <a:blip r:embed="rId6"/>
                  </a:buBlip>
                  <a:defRPr kumimoji="1" sz="1600" b="1">
                    <a:solidFill>
                      <a:schemeClr val="tx2"/>
                    </a:solidFill>
                    <a:latin typeface="Arial" charset="0"/>
                    <a:ea typeface="HG丸ｺﾞｼｯｸM-PRO" pitchFamily="50" charset="-128"/>
                  </a:defRPr>
                </a:lvl4pPr>
                <a:lvl5pPr marL="2057400" indent="-228600">
                  <a:spcBef>
                    <a:spcPct val="20000"/>
                  </a:spcBef>
                  <a:buClr>
                    <a:srgbClr val="FF6D4B"/>
                  </a:buClr>
                  <a:buFont typeface="Wingdings" pitchFamily="2" charset="2"/>
                  <a:buBlip>
                    <a:blip r:embed="rId6"/>
                  </a:buBlip>
                  <a:defRPr sz="1400" b="1">
                    <a:solidFill>
                      <a:schemeClr val="tx2"/>
                    </a:solidFill>
                    <a:latin typeface="Arial" charset="0"/>
                    <a:ea typeface="HG丸ｺﾞｼｯｸM-PRO" pitchFamily="50" charset="-128"/>
                  </a:defRPr>
                </a:lvl5pPr>
                <a:lvl6pPr marL="25146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6pPr>
                <a:lvl7pPr marL="29718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7pPr>
                <a:lvl8pPr marL="34290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8pPr>
                <a:lvl9pPr marL="38862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9pPr>
              </a:lstStyle>
              <a:p>
                <a:pPr algn="ctr" eaLnBrk="1" hangingPunct="1">
                  <a:lnSpc>
                    <a:spcPct val="120000"/>
                  </a:lnSpc>
                  <a:spcBef>
                    <a:spcPct val="50000"/>
                  </a:spcBef>
                  <a:buClrTx/>
                  <a:buFontTx/>
                  <a:buNone/>
                </a:pPr>
                <a:r>
                  <a:rPr lang="ja-JP" altLang="en-US" sz="1400" b="0" dirty="0">
                    <a:solidFill>
                      <a:schemeClr val="bg1"/>
                    </a:solidFill>
                    <a:latin typeface="メイリオ" panose="020B0604030504040204" pitchFamily="50" charset="-128"/>
                    <a:ea typeface="メイリオ" panose="020B0604030504040204" pitchFamily="50" charset="-128"/>
                  </a:rPr>
                  <a:t>電力量</a:t>
                </a:r>
                <a:r>
                  <a:rPr lang="ja-JP" altLang="en-US" sz="1400" b="0" dirty="0" smtClean="0">
                    <a:solidFill>
                      <a:schemeClr val="bg1"/>
                    </a:solidFill>
                    <a:latin typeface="メイリオ" panose="020B0604030504040204" pitchFamily="50" charset="-128"/>
                    <a:ea typeface="メイリオ" panose="020B0604030504040204" pitchFamily="50" charset="-128"/>
                  </a:rPr>
                  <a:t>料金</a:t>
                </a:r>
                <a:endParaRPr lang="en-US" altLang="ja-JP" sz="1400" b="0" dirty="0" smtClean="0">
                  <a:solidFill>
                    <a:schemeClr val="bg1"/>
                  </a:solidFill>
                  <a:latin typeface="メイリオ" panose="020B0604030504040204" pitchFamily="50" charset="-128"/>
                  <a:ea typeface="メイリオ" panose="020B0604030504040204" pitchFamily="50" charset="-128"/>
                </a:endParaRPr>
              </a:p>
              <a:p>
                <a:pPr algn="ctr" eaLnBrk="1" hangingPunct="1">
                  <a:lnSpc>
                    <a:spcPct val="120000"/>
                  </a:lnSpc>
                  <a:spcBef>
                    <a:spcPct val="50000"/>
                  </a:spcBef>
                  <a:buClrTx/>
                  <a:buFontTx/>
                  <a:buNone/>
                </a:pPr>
                <a:r>
                  <a:rPr lang="ja-JP" altLang="en-US" sz="1400" b="0" dirty="0" smtClean="0">
                    <a:solidFill>
                      <a:schemeClr val="bg1"/>
                    </a:solidFill>
                    <a:latin typeface="メイリオ" panose="020B0604030504040204" pitchFamily="50" charset="-128"/>
                    <a:ea typeface="メイリオ" panose="020B0604030504040204" pitchFamily="50" charset="-128"/>
                  </a:rPr>
                  <a:t>（従量課金）</a:t>
                </a:r>
                <a:endParaRPr lang="ja-JP" altLang="en-US" sz="1400" b="0" dirty="0">
                  <a:solidFill>
                    <a:schemeClr val="bg1"/>
                  </a:solidFill>
                  <a:latin typeface="メイリオ" panose="020B0604030504040204" pitchFamily="50" charset="-128"/>
                  <a:ea typeface="メイリオ" panose="020B0604030504040204" pitchFamily="50" charset="-128"/>
                </a:endParaRPr>
              </a:p>
            </p:txBody>
          </p:sp>
        </p:grpSp>
        <p:sp>
          <p:nvSpPr>
            <p:cNvPr id="115" name="円柱 5"/>
            <p:cNvSpPr>
              <a:spLocks noChangeArrowheads="1"/>
            </p:cNvSpPr>
            <p:nvPr/>
          </p:nvSpPr>
          <p:spPr bwMode="auto">
            <a:xfrm>
              <a:off x="3464250" y="2723989"/>
              <a:ext cx="1540717" cy="796210"/>
            </a:xfrm>
            <a:prstGeom prst="can">
              <a:avLst>
                <a:gd name="adj" fmla="val 50000"/>
              </a:avLst>
            </a:prstGeom>
            <a:solidFill>
              <a:schemeClr val="accent1">
                <a:lumMod val="75000"/>
              </a:schemeClr>
            </a:solidFill>
            <a:ln w="9525" algn="ctr">
              <a:noFill/>
              <a:round/>
              <a:headEnd/>
              <a:tailEnd/>
            </a:ln>
          </p:spPr>
          <p:txBody>
            <a:bodyPr wrap="square" lIns="90000" tIns="46800" rIns="90000" bIns="46800" anchor="ctr">
              <a:spAutoFit/>
            </a:bodyPr>
            <a:lstStyle>
              <a:lvl1pPr>
                <a:defRPr kumimoji="1" sz="2400" b="1">
                  <a:solidFill>
                    <a:schemeClr val="tx1"/>
                  </a:solidFill>
                  <a:latin typeface="Arial" charset="0"/>
                  <a:ea typeface="ＭＳ Ｐゴシック" charset="-128"/>
                </a:defRPr>
              </a:lvl1pPr>
              <a:lvl2pPr marL="742950" indent="-285750">
                <a:defRPr kumimoji="1" sz="2400" b="1">
                  <a:solidFill>
                    <a:schemeClr val="tx1"/>
                  </a:solidFill>
                  <a:latin typeface="Arial" charset="0"/>
                  <a:ea typeface="ＭＳ Ｐゴシック" charset="-128"/>
                </a:defRPr>
              </a:lvl2pPr>
              <a:lvl3pPr marL="1143000" indent="-228600">
                <a:defRPr kumimoji="1" sz="2400" b="1">
                  <a:solidFill>
                    <a:schemeClr val="tx1"/>
                  </a:solidFill>
                  <a:latin typeface="Arial" charset="0"/>
                  <a:ea typeface="ＭＳ Ｐゴシック" charset="-128"/>
                </a:defRPr>
              </a:lvl3pPr>
              <a:lvl4pPr marL="1600200" indent="-228600">
                <a:defRPr kumimoji="1" sz="2400" b="1">
                  <a:solidFill>
                    <a:schemeClr val="tx1"/>
                  </a:solidFill>
                  <a:latin typeface="Arial" charset="0"/>
                  <a:ea typeface="ＭＳ Ｐゴシック" charset="-128"/>
                </a:defRPr>
              </a:lvl4pPr>
              <a:lvl5pPr marL="2057400" indent="-228600">
                <a:defRPr kumimoji="1"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b="1">
                  <a:solidFill>
                    <a:schemeClr val="tx1"/>
                  </a:solidFill>
                  <a:latin typeface="Arial" charset="0"/>
                  <a:ea typeface="ＭＳ Ｐゴシック" charset="-128"/>
                </a:defRPr>
              </a:lvl9pPr>
            </a:lstStyle>
            <a:p>
              <a:pPr algn="ctr" eaLnBrk="1" hangingPunct="1">
                <a:lnSpc>
                  <a:spcPct val="110000"/>
                </a:lnSpc>
                <a:spcBef>
                  <a:spcPct val="50000"/>
                </a:spcBef>
                <a:buClr>
                  <a:srgbClr val="CC3399"/>
                </a:buClr>
                <a:buFont typeface="Wingdings" pitchFamily="2" charset="2"/>
                <a:buNone/>
              </a:pPr>
              <a:endParaRPr lang="ja-JP" altLang="en-US" dirty="0">
                <a:solidFill>
                  <a:schemeClr val="tx1">
                    <a:lumMod val="75000"/>
                    <a:lumOff val="25000"/>
                  </a:schemeClr>
                </a:solidFill>
              </a:endParaRPr>
            </a:p>
          </p:txBody>
        </p:sp>
        <p:sp>
          <p:nvSpPr>
            <p:cNvPr id="116" name="Text Box 5"/>
            <p:cNvSpPr txBox="1">
              <a:spLocks noChangeArrowheads="1"/>
            </p:cNvSpPr>
            <p:nvPr/>
          </p:nvSpPr>
          <p:spPr bwMode="auto">
            <a:xfrm>
              <a:off x="3523447" y="3151057"/>
              <a:ext cx="1369785" cy="35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rgbClr val="FF6D4B"/>
                </a:buClr>
                <a:buFont typeface="Wingdings" pitchFamily="2" charset="2"/>
                <a:buBlip>
                  <a:blip r:embed="rId4"/>
                </a:buBlip>
                <a:defRPr kumimoji="1" sz="2400" b="1">
                  <a:solidFill>
                    <a:schemeClr val="tx2"/>
                  </a:solidFill>
                  <a:latin typeface="Arial" charset="0"/>
                  <a:ea typeface="HG丸ｺﾞｼｯｸM-PRO" pitchFamily="50" charset="-128"/>
                </a:defRPr>
              </a:lvl1pPr>
              <a:lvl2pPr marL="742950" indent="-285750">
                <a:spcBef>
                  <a:spcPct val="20000"/>
                </a:spcBef>
                <a:buClr>
                  <a:schemeClr val="tx2"/>
                </a:buClr>
                <a:buFont typeface="Wingdings" pitchFamily="2" charset="2"/>
                <a:buBlip>
                  <a:blip r:embed="rId5"/>
                </a:buBlip>
                <a:defRPr kumimoji="1" sz="2000" b="1">
                  <a:solidFill>
                    <a:schemeClr val="tx2"/>
                  </a:solidFill>
                  <a:latin typeface="Arial" charset="0"/>
                  <a:ea typeface="HG丸ｺﾞｼｯｸM-PRO" pitchFamily="50" charset="-128"/>
                </a:defRPr>
              </a:lvl2pPr>
              <a:lvl3pPr marL="1143000" indent="-228600">
                <a:spcBef>
                  <a:spcPct val="20000"/>
                </a:spcBef>
                <a:buClr>
                  <a:srgbClr val="FF6D4B"/>
                </a:buClr>
                <a:buFont typeface="Wingdings" pitchFamily="2" charset="2"/>
                <a:buBlip>
                  <a:blip r:embed="rId6"/>
                </a:buBlip>
                <a:defRPr kumimoji="1" b="1">
                  <a:solidFill>
                    <a:schemeClr val="tx2"/>
                  </a:solidFill>
                  <a:latin typeface="Arial" charset="0"/>
                  <a:ea typeface="HG丸ｺﾞｼｯｸM-PRO" pitchFamily="50" charset="-128"/>
                </a:defRPr>
              </a:lvl3pPr>
              <a:lvl4pPr marL="1600200" indent="-228600">
                <a:spcBef>
                  <a:spcPct val="20000"/>
                </a:spcBef>
                <a:buClr>
                  <a:srgbClr val="FF6D4B"/>
                </a:buClr>
                <a:buFont typeface="Wingdings" pitchFamily="2" charset="2"/>
                <a:buBlip>
                  <a:blip r:embed="rId6"/>
                </a:buBlip>
                <a:defRPr kumimoji="1" sz="1600" b="1">
                  <a:solidFill>
                    <a:schemeClr val="tx2"/>
                  </a:solidFill>
                  <a:latin typeface="Arial" charset="0"/>
                  <a:ea typeface="HG丸ｺﾞｼｯｸM-PRO" pitchFamily="50" charset="-128"/>
                </a:defRPr>
              </a:lvl4pPr>
              <a:lvl5pPr marL="2057400" indent="-228600">
                <a:spcBef>
                  <a:spcPct val="20000"/>
                </a:spcBef>
                <a:buClr>
                  <a:srgbClr val="FF6D4B"/>
                </a:buClr>
                <a:buFont typeface="Wingdings" pitchFamily="2" charset="2"/>
                <a:buBlip>
                  <a:blip r:embed="rId6"/>
                </a:buBlip>
                <a:defRPr sz="1400" b="1">
                  <a:solidFill>
                    <a:schemeClr val="tx2"/>
                  </a:solidFill>
                  <a:latin typeface="Arial" charset="0"/>
                  <a:ea typeface="HG丸ｺﾞｼｯｸM-PRO" pitchFamily="50" charset="-128"/>
                </a:defRPr>
              </a:lvl5pPr>
              <a:lvl6pPr marL="25146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6pPr>
              <a:lvl7pPr marL="29718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7pPr>
              <a:lvl8pPr marL="34290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8pPr>
              <a:lvl9pPr marL="3886200" indent="-228600" eaLnBrk="0" fontAlgn="base" hangingPunct="0">
                <a:spcBef>
                  <a:spcPct val="20000"/>
                </a:spcBef>
                <a:spcAft>
                  <a:spcPct val="0"/>
                </a:spcAft>
                <a:buClr>
                  <a:srgbClr val="FF6D4B"/>
                </a:buClr>
                <a:buFont typeface="Wingdings" pitchFamily="2" charset="2"/>
                <a:buBlip>
                  <a:blip r:embed="rId6"/>
                </a:buBlip>
                <a:defRPr sz="1400" b="1">
                  <a:solidFill>
                    <a:schemeClr val="tx2"/>
                  </a:solidFill>
                  <a:latin typeface="Arial" charset="0"/>
                  <a:ea typeface="HG丸ｺﾞｼｯｸM-PRO" pitchFamily="50" charset="-128"/>
                </a:defRPr>
              </a:lvl9pPr>
            </a:lstStyle>
            <a:p>
              <a:pPr algn="ctr" eaLnBrk="1" hangingPunct="1">
                <a:lnSpc>
                  <a:spcPct val="120000"/>
                </a:lnSpc>
                <a:spcBef>
                  <a:spcPct val="50000"/>
                </a:spcBef>
                <a:buClrTx/>
                <a:buFontTx/>
                <a:buNone/>
              </a:pPr>
              <a:r>
                <a:rPr lang="ja-JP" altLang="en-US" sz="1400" b="0" dirty="0">
                  <a:solidFill>
                    <a:schemeClr val="bg1"/>
                  </a:solidFill>
                  <a:latin typeface="メイリオ" panose="020B0604030504040204" pitchFamily="50" charset="-128"/>
                  <a:ea typeface="メイリオ" panose="020B0604030504040204" pitchFamily="50" charset="-128"/>
                </a:rPr>
                <a:t>基本料金</a:t>
              </a:r>
            </a:p>
          </p:txBody>
        </p:sp>
        <p:cxnSp>
          <p:nvCxnSpPr>
            <p:cNvPr id="121" name="直線コネクタ 25"/>
            <p:cNvCxnSpPr>
              <a:cxnSpLocks noChangeShapeType="1"/>
            </p:cNvCxnSpPr>
            <p:nvPr/>
          </p:nvCxnSpPr>
          <p:spPr bwMode="auto">
            <a:xfrm>
              <a:off x="2111069" y="3350500"/>
              <a:ext cx="1373445" cy="563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2" name="テキスト ボックス 121"/>
          <p:cNvSpPr txBox="1"/>
          <p:nvPr/>
        </p:nvSpPr>
        <p:spPr>
          <a:xfrm>
            <a:off x="3345688" y="2078719"/>
            <a:ext cx="2433580" cy="307777"/>
          </a:xfrm>
          <a:prstGeom prst="rect">
            <a:avLst/>
          </a:prstGeom>
          <a:noFill/>
          <a:ln>
            <a:noFill/>
          </a:ln>
        </p:spPr>
        <p:txBody>
          <a:bodyPr wrap="square" rtlCol="0">
            <a:spAutoFit/>
          </a:bodyPr>
          <a:lstStyle/>
          <a:p>
            <a:pPr algn="ctr"/>
            <a:r>
              <a:rPr lang="ja-JP" altLang="en-US" sz="1400" b="1" dirty="0" smtClean="0">
                <a:solidFill>
                  <a:srgbClr val="FF3399"/>
                </a:solidFill>
                <a:latin typeface="メイリオ" panose="020B0604030504040204" pitchFamily="50" charset="-128"/>
                <a:ea typeface="メイリオ" panose="020B0604030504040204" pitchFamily="50" charset="-128"/>
              </a:rPr>
              <a:t>ランニングコスト比較</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sp>
        <p:nvSpPr>
          <p:cNvPr id="37" name="Rectangle 6"/>
          <p:cNvSpPr txBox="1">
            <a:spLocks noGrp="1" noChangeArrowheads="1"/>
          </p:cNvSpPr>
          <p:nvPr/>
        </p:nvSpPr>
        <p:spPr bwMode="auto">
          <a:xfrm>
            <a:off x="4305303" y="6473589"/>
            <a:ext cx="514350" cy="231775"/>
          </a:xfrm>
          <a:prstGeom prst="rect">
            <a:avLst/>
          </a:prstGeom>
          <a:noFill/>
          <a:ln w="9525">
            <a:noFill/>
            <a:miter lim="800000"/>
            <a:headEnd/>
            <a:tailEnd/>
          </a:ln>
        </p:spPr>
        <p:txBody>
          <a:bodyPr lIns="91436" tIns="45716" rIns="91436" bIns="45716"/>
          <a:lstStyle/>
          <a:p>
            <a:pPr algn="ctr"/>
            <a:r>
              <a:rPr lang="en-US" altLang="ja-JP" sz="1200" smtClean="0">
                <a:solidFill>
                  <a:srgbClr val="000000"/>
                </a:solidFill>
                <a:latin typeface="メイリオ" panose="020B0604030504040204" pitchFamily="50" charset="-128"/>
                <a:ea typeface="メイリオ" panose="020B0604030504040204" pitchFamily="50" charset="-128"/>
                <a:sym typeface="ヒラギノ角ゴ Pro W3" charset="0"/>
              </a:rPr>
              <a:t>15</a:t>
            </a:r>
            <a:endParaRPr lang="en-US" altLang="ja-JP" sz="1200" dirty="0">
              <a:solidFill>
                <a:srgbClr val="000000"/>
              </a:solidFill>
              <a:latin typeface="メイリオ" panose="020B0604030504040204" pitchFamily="50" charset="-128"/>
              <a:ea typeface="メイリオ" panose="020B0604030504040204" pitchFamily="50" charset="-128"/>
              <a:sym typeface="ヒラギノ角ゴ Pro W3" charset="0"/>
            </a:endParaRPr>
          </a:p>
        </p:txBody>
      </p:sp>
      <p:cxnSp>
        <p:nvCxnSpPr>
          <p:cNvPr id="38" name="直線コネクタ 37"/>
          <p:cNvCxnSpPr/>
          <p:nvPr/>
        </p:nvCxnSpPr>
        <p:spPr>
          <a:xfrm>
            <a:off x="935596" y="5002180"/>
            <a:ext cx="7289839" cy="0"/>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49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6"/>
          <p:cNvSpPr txBox="1">
            <a:spLocks noGrp="1" noChangeArrowheads="1"/>
          </p:cNvSpPr>
          <p:nvPr/>
        </p:nvSpPr>
        <p:spPr bwMode="auto">
          <a:xfrm>
            <a:off x="4322763" y="6467631"/>
            <a:ext cx="514350" cy="231775"/>
          </a:xfrm>
          <a:prstGeom prst="rect">
            <a:avLst/>
          </a:prstGeom>
          <a:noFill/>
          <a:ln w="9525">
            <a:noFill/>
            <a:miter lim="800000"/>
            <a:headEnd/>
            <a:tailEnd/>
          </a:ln>
        </p:spPr>
        <p:txBody>
          <a:bodyPr lIns="91436" tIns="45716" rIns="91436" bIns="45716"/>
          <a:lstStyle/>
          <a:p>
            <a:pPr algn="ctr"/>
            <a:r>
              <a:rPr lang="en-US" altLang="ja-JP" sz="1200" dirty="0" smtClean="0">
                <a:solidFill>
                  <a:srgbClr val="000000"/>
                </a:solidFill>
                <a:latin typeface="メイリオ" panose="020B0604030504040204" pitchFamily="50" charset="-128"/>
                <a:ea typeface="メイリオ" panose="020B0604030504040204" pitchFamily="50" charset="-128"/>
                <a:sym typeface="ヒラギノ角ゴ Pro W3" charset="0"/>
              </a:rPr>
              <a:t>16</a:t>
            </a:r>
            <a:endParaRPr lang="en-US" altLang="ja-JP" sz="1200" dirty="0">
              <a:solidFill>
                <a:srgbClr val="000000"/>
              </a:solidFill>
              <a:latin typeface="メイリオ" panose="020B0604030504040204" pitchFamily="50" charset="-128"/>
              <a:ea typeface="メイリオ" panose="020B0604030504040204" pitchFamily="50" charset="-128"/>
              <a:sym typeface="ヒラギノ角ゴ Pro W3" charset="0"/>
            </a:endParaRPr>
          </a:p>
        </p:txBody>
      </p:sp>
      <p:sp>
        <p:nvSpPr>
          <p:cNvPr id="16" name="Rectangle 2"/>
          <p:cNvSpPr txBox="1">
            <a:spLocks noChangeArrowheads="1"/>
          </p:cNvSpPr>
          <p:nvPr/>
        </p:nvSpPr>
        <p:spPr bwMode="auto">
          <a:xfrm>
            <a:off x="313958" y="210180"/>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ja-JP" altLang="en-US" sz="2500" i="0" kern="0" dirty="0" smtClean="0">
                <a:solidFill>
                  <a:schemeClr val="tx1">
                    <a:lumMod val="75000"/>
                    <a:lumOff val="25000"/>
                  </a:schemeClr>
                </a:solidFill>
                <a:latin typeface="メイリオ"/>
                <a:ea typeface="メイリオ"/>
                <a:cs typeface="メイリオ"/>
                <a:sym typeface="ヒラギノ角ゴ Pro W3" charset="0"/>
              </a:rPr>
              <a:t>固定費のコスト削減</a:t>
            </a:r>
            <a:r>
              <a:rPr lang="ja-JP" altLang="en-US" sz="2500" i="0" kern="0" dirty="0">
                <a:solidFill>
                  <a:schemeClr val="tx1">
                    <a:lumMod val="75000"/>
                    <a:lumOff val="25000"/>
                  </a:schemeClr>
                </a:solidFill>
                <a:latin typeface="メイリオ"/>
                <a:ea typeface="メイリオ"/>
                <a:cs typeface="メイリオ"/>
                <a:sym typeface="ヒラギノ角ゴ Pro W3" charset="0"/>
              </a:rPr>
              <a:t>②</a:t>
            </a:r>
          </a:p>
        </p:txBody>
      </p:sp>
      <p:sp>
        <p:nvSpPr>
          <p:cNvPr id="22" name="Rectangle 7"/>
          <p:cNvSpPr>
            <a:spLocks/>
          </p:cNvSpPr>
          <p:nvPr/>
        </p:nvSpPr>
        <p:spPr bwMode="auto">
          <a:xfrm>
            <a:off x="635467" y="866857"/>
            <a:ext cx="8388932" cy="40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t"/>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kumimoji="0"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t>LED</a:t>
            </a:r>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照明</a:t>
            </a:r>
            <a:endParaRPr kumimoji="0"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en-US" altLang="ja-JP" sz="1800" b="1" dirty="0" smtClean="0">
              <a:solidFill>
                <a:srgbClr val="00B050"/>
              </a:solidFill>
              <a:latin typeface="メイリオ" panose="020B0604030504040204" pitchFamily="50" charset="-128"/>
              <a:ea typeface="メイリオ" panose="020B0604030504040204" pitchFamily="50" charset="-128"/>
            </a:endParaRPr>
          </a:p>
          <a:p>
            <a:pPr algn="l"/>
            <a:endParaRPr lang="en-US" altLang="ja-JP" sz="1700" b="1" dirty="0" smtClean="0">
              <a:solidFill>
                <a:srgbClr val="663300"/>
              </a:solidFill>
              <a:latin typeface="メイリオ" panose="020B0604030504040204" pitchFamily="50" charset="-128"/>
              <a:ea typeface="メイリオ" panose="020B0604030504040204" pitchFamily="50" charset="-128"/>
            </a:endParaRPr>
          </a:p>
          <a:p>
            <a:pPr algn="l"/>
            <a:endParaRPr lang="en-US" altLang="ja-JP" sz="1700" b="1" dirty="0" smtClean="0">
              <a:solidFill>
                <a:srgbClr val="663300"/>
              </a:solidFill>
              <a:latin typeface="メイリオ" panose="020B0604030504040204" pitchFamily="50" charset="-128"/>
              <a:ea typeface="メイリオ" panose="020B0604030504040204" pitchFamily="50" charset="-128"/>
            </a:endParaRPr>
          </a:p>
          <a:p>
            <a:pPr algn="l"/>
            <a:endParaRPr lang="en-US" altLang="ja-JP" sz="1700" b="1" dirty="0" smtClean="0">
              <a:solidFill>
                <a:srgbClr val="663300"/>
              </a:solidFill>
              <a:latin typeface="メイリオ" panose="020B0604030504040204" pitchFamily="50" charset="-128"/>
              <a:ea typeface="メイリオ" panose="020B0604030504040204" pitchFamily="50" charset="-128"/>
            </a:endParaRPr>
          </a:p>
          <a:p>
            <a:pPr algn="l"/>
            <a:endParaRPr lang="en-US" altLang="ja-JP" sz="2000" b="1" dirty="0" smtClean="0">
              <a:solidFill>
                <a:srgbClr val="663300"/>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635467" y="1440266"/>
            <a:ext cx="8515060" cy="1446550"/>
          </a:xfrm>
          <a:prstGeom prst="rect">
            <a:avLst/>
          </a:prstGeom>
          <a:noFill/>
          <a:ln>
            <a:noFill/>
          </a:ln>
        </p:spPr>
        <p:txBody>
          <a:bodyPr wrap="square" rtlCol="0">
            <a:spAutoFit/>
          </a:bodyPr>
          <a:lstStyle/>
          <a:p>
            <a:r>
              <a:rPr lang="en-US" altLang="ja-JP" sz="1600" b="1" dirty="0" smtClean="0">
                <a:solidFill>
                  <a:srgbClr val="663300"/>
                </a:solidFill>
                <a:latin typeface="メイリオ" panose="020B0604030504040204" pitchFamily="50" charset="-128"/>
                <a:ea typeface="メイリオ" panose="020B0604030504040204" pitchFamily="50" charset="-128"/>
              </a:rPr>
              <a:t>LED</a:t>
            </a:r>
            <a:r>
              <a:rPr lang="ja-JP" altLang="en-US" sz="1600" b="1" dirty="0" smtClean="0">
                <a:solidFill>
                  <a:srgbClr val="663300"/>
                </a:solidFill>
                <a:latin typeface="メイリオ" panose="020B0604030504040204" pitchFamily="50" charset="-128"/>
                <a:ea typeface="メイリオ" panose="020B0604030504040204" pitchFamily="50" charset="-128"/>
              </a:rPr>
              <a:t>の照明レンタルなら初期費用</a:t>
            </a:r>
            <a:r>
              <a:rPr lang="en-US" altLang="ja-JP" sz="1600" b="1" dirty="0" smtClean="0">
                <a:solidFill>
                  <a:srgbClr val="663300"/>
                </a:solidFill>
                <a:latin typeface="メイリオ" panose="020B0604030504040204" pitchFamily="50" charset="-128"/>
                <a:ea typeface="メイリオ" panose="020B0604030504040204" pitchFamily="50" charset="-128"/>
              </a:rPr>
              <a:t>0</a:t>
            </a:r>
            <a:r>
              <a:rPr lang="ja-JP" altLang="en-US" sz="1600" b="1" dirty="0" smtClean="0">
                <a:solidFill>
                  <a:srgbClr val="663300"/>
                </a:solidFill>
                <a:latin typeface="メイリオ" panose="020B0604030504040204" pitchFamily="50" charset="-128"/>
                <a:ea typeface="メイリオ" panose="020B0604030504040204" pitchFamily="50" charset="-128"/>
              </a:rPr>
              <a:t>円、導入して</a:t>
            </a:r>
            <a:r>
              <a:rPr lang="ja-JP" altLang="en-US" sz="1600" b="1" u="sng" dirty="0" smtClean="0">
                <a:solidFill>
                  <a:srgbClr val="663300"/>
                </a:solidFill>
                <a:latin typeface="メイリオ" panose="020B0604030504040204" pitchFamily="50" charset="-128"/>
                <a:ea typeface="メイリオ" panose="020B0604030504040204" pitchFamily="50" charset="-128"/>
              </a:rPr>
              <a:t>５年後にはお客様のものになります</a:t>
            </a:r>
            <a:r>
              <a:rPr lang="ja-JP" altLang="en-US" sz="1600" b="1" dirty="0" smtClean="0">
                <a:solidFill>
                  <a:srgbClr val="663300"/>
                </a:solidFill>
                <a:latin typeface="メイリオ" panose="020B0604030504040204" pitchFamily="50" charset="-128"/>
                <a:ea typeface="メイリオ" panose="020B0604030504040204" pitchFamily="50" charset="-128"/>
              </a:rPr>
              <a:t>。</a:t>
            </a:r>
            <a:endParaRPr lang="en-US" altLang="ja-JP" sz="1600" b="1" dirty="0" smtClean="0">
              <a:solidFill>
                <a:srgbClr val="663300"/>
              </a:solidFill>
              <a:latin typeface="メイリオ" panose="020B0604030504040204" pitchFamily="50" charset="-128"/>
              <a:ea typeface="メイリオ" panose="020B0604030504040204" pitchFamily="50" charset="-128"/>
            </a:endParaRPr>
          </a:p>
          <a:p>
            <a:r>
              <a:rPr lang="ja-JP" altLang="en-US" sz="1600" b="1" dirty="0" smtClean="0">
                <a:solidFill>
                  <a:srgbClr val="663300"/>
                </a:solidFill>
                <a:latin typeface="メイリオ" panose="020B0604030504040204" pitchFamily="50" charset="-128"/>
                <a:ea typeface="メイリオ" panose="020B0604030504040204" pitchFamily="50" charset="-128"/>
              </a:rPr>
              <a:t>一括購入すると初期費用が高く、リースでは継続的にコストが発生します。</a:t>
            </a:r>
            <a:endParaRPr lang="en-US" altLang="ja-JP" sz="1600" b="1" dirty="0" smtClean="0">
              <a:solidFill>
                <a:srgbClr val="663300"/>
              </a:solidFill>
              <a:latin typeface="メイリオ" panose="020B0604030504040204" pitchFamily="50" charset="-128"/>
              <a:ea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電気</a:t>
            </a:r>
            <a:r>
              <a:rPr lang="ja-JP" altLang="en-US" sz="1400" dirty="0">
                <a:latin typeface="メイリオ" panose="020B0604030504040204" pitchFamily="50" charset="-128"/>
                <a:ea typeface="メイリオ" panose="020B0604030504040204" pitchFamily="50" charset="-128"/>
              </a:rPr>
              <a:t>の使用量が多い施設では、</a:t>
            </a:r>
            <a:r>
              <a:rPr lang="en-US" altLang="ja-JP" sz="1400" dirty="0">
                <a:latin typeface="メイリオ" panose="020B0604030504040204" pitchFamily="50" charset="-128"/>
                <a:ea typeface="メイリオ" panose="020B0604030504040204" pitchFamily="50" charset="-128"/>
              </a:rPr>
              <a:t>LED</a:t>
            </a:r>
            <a:r>
              <a:rPr lang="ja-JP" altLang="en-US" sz="1400" dirty="0">
                <a:latin typeface="メイリオ" panose="020B0604030504040204" pitchFamily="50" charset="-128"/>
                <a:ea typeface="メイリオ" panose="020B0604030504040204" pitchFamily="50" charset="-128"/>
              </a:rPr>
              <a:t>電球への交換がおすすめ！</a:t>
            </a:r>
            <a:endParaRPr lang="en-US" altLang="ja-JP" sz="1400" dirty="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USEN</a:t>
            </a:r>
            <a:r>
              <a:rPr lang="ja-JP" altLang="en-US" sz="1400" dirty="0">
                <a:latin typeface="メイリオ" panose="020B0604030504040204" pitchFamily="50" charset="-128"/>
                <a:ea typeface="メイリオ" panose="020B0604030504040204" pitchFamily="50" charset="-128"/>
              </a:rPr>
              <a:t>が紹介する</a:t>
            </a:r>
            <a:r>
              <a:rPr lang="en-US" altLang="ja-JP" sz="1400" dirty="0">
                <a:latin typeface="メイリオ" panose="020B0604030504040204" pitchFamily="50" charset="-128"/>
                <a:ea typeface="メイリオ" panose="020B0604030504040204" pitchFamily="50" charset="-128"/>
              </a:rPr>
              <a:t>LED</a:t>
            </a:r>
            <a:r>
              <a:rPr lang="ja-JP" altLang="en-US" sz="1400" dirty="0">
                <a:latin typeface="メイリオ" panose="020B0604030504040204" pitchFamily="50" charset="-128"/>
                <a:ea typeface="メイリオ" panose="020B0604030504040204" pitchFamily="50" charset="-128"/>
              </a:rPr>
              <a:t>レンタルサービスは</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r>
              <a:rPr lang="ja-JP" altLang="en-US" sz="1400" b="1" dirty="0" smtClean="0">
                <a:latin typeface="メイリオ" panose="020B0604030504040204" pitchFamily="50" charset="-128"/>
                <a:ea typeface="メイリオ" panose="020B0604030504040204" pitchFamily="50" charset="-128"/>
              </a:rPr>
              <a:t>初期</a:t>
            </a:r>
            <a:r>
              <a:rPr lang="ja-JP" altLang="en-US" sz="1400" b="1" dirty="0">
                <a:latin typeface="メイリオ" panose="020B0604030504040204" pitchFamily="50" charset="-128"/>
                <a:ea typeface="メイリオ" panose="020B0604030504040204" pitchFamily="50" charset="-128"/>
              </a:rPr>
              <a:t>投資０円</a:t>
            </a:r>
            <a:r>
              <a:rPr lang="ja-JP" altLang="en-US" sz="1400" dirty="0">
                <a:latin typeface="メイリオ" panose="020B0604030504040204" pitchFamily="50" charset="-128"/>
                <a:ea typeface="メイリオ" panose="020B0604030504040204" pitchFamily="50" charset="-128"/>
              </a:rPr>
              <a:t>で翌月からコスト削減が可能に</a:t>
            </a:r>
            <a:r>
              <a:rPr lang="ja-JP" altLang="en-US" sz="1400" dirty="0" smtClean="0">
                <a:latin typeface="メイリオ" panose="020B0604030504040204" pitchFamily="50" charset="-128"/>
                <a:ea typeface="メイリオ" panose="020B0604030504040204" pitchFamily="50" charset="-128"/>
              </a:rPr>
              <a:t>なります。</a:t>
            </a:r>
            <a:endParaRPr lang="en-US" altLang="ja-JP" sz="1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4948" y="879030"/>
            <a:ext cx="612651" cy="542231"/>
          </a:xfrm>
          <a:prstGeom prst="rect">
            <a:avLst/>
          </a:prstGeom>
        </p:spPr>
      </p:pic>
      <p:pic>
        <p:nvPicPr>
          <p:cNvPr id="13" name="図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29308" y="2037310"/>
            <a:ext cx="1439201" cy="1626626"/>
          </a:xfrm>
          <a:prstGeom prst="rect">
            <a:avLst/>
          </a:prstGeom>
        </p:spPr>
      </p:pic>
      <p:sp>
        <p:nvSpPr>
          <p:cNvPr id="20" name="テキスト ボックス 19"/>
          <p:cNvSpPr txBox="1"/>
          <p:nvPr/>
        </p:nvSpPr>
        <p:spPr>
          <a:xfrm>
            <a:off x="2932277" y="3360375"/>
            <a:ext cx="3950995"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初期費用ゼロ＆ランニングコスト削減</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cxnSp>
        <p:nvCxnSpPr>
          <p:cNvPr id="23" name="直線コネクタ 22"/>
          <p:cNvCxnSpPr/>
          <p:nvPr/>
        </p:nvCxnSpPr>
        <p:spPr>
          <a:xfrm>
            <a:off x="935596" y="6105912"/>
            <a:ext cx="7289839" cy="0"/>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590292" y="6217883"/>
            <a:ext cx="543739" cy="30777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現在</a:t>
            </a:r>
            <a:endPar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3769322" y="6236482"/>
            <a:ext cx="1553630" cy="30777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導入～</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年目まで</a:t>
            </a:r>
            <a:endPar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1303751" y="3841619"/>
            <a:ext cx="1296000" cy="2254961"/>
          </a:xfrm>
          <a:prstGeom prst="rect">
            <a:avLst/>
          </a:prstGeom>
          <a:solidFill>
            <a:schemeClr val="accent1">
              <a:lumMod val="75000"/>
            </a:schemeClr>
          </a:solidFill>
          <a:ln>
            <a:no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smtClean="0"/>
          </a:p>
        </p:txBody>
      </p:sp>
      <p:sp>
        <p:nvSpPr>
          <p:cNvPr id="27" name="正方形/長方形 26"/>
          <p:cNvSpPr/>
          <p:nvPr/>
        </p:nvSpPr>
        <p:spPr>
          <a:xfrm>
            <a:off x="3926438" y="3841619"/>
            <a:ext cx="1296000" cy="2250530"/>
          </a:xfrm>
          <a:prstGeom prst="rect">
            <a:avLst/>
          </a:prstGeom>
          <a:solidFill>
            <a:schemeClr val="bg1"/>
          </a:solidFill>
          <a:ln w="12700">
            <a:solidFill>
              <a:schemeClr val="bg1">
                <a:lumMod val="75000"/>
              </a:schemeClr>
            </a:solidFill>
            <a:prstDash val="dash"/>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smtClean="0"/>
          </a:p>
        </p:txBody>
      </p:sp>
      <p:sp>
        <p:nvSpPr>
          <p:cNvPr id="28" name="正方形/長方形 27"/>
          <p:cNvSpPr/>
          <p:nvPr/>
        </p:nvSpPr>
        <p:spPr>
          <a:xfrm>
            <a:off x="6249472" y="3841619"/>
            <a:ext cx="1296000" cy="2250530"/>
          </a:xfrm>
          <a:prstGeom prst="rect">
            <a:avLst/>
          </a:prstGeom>
          <a:solidFill>
            <a:schemeClr val="bg1"/>
          </a:solidFill>
          <a:ln w="12700">
            <a:solidFill>
              <a:schemeClr val="bg1">
                <a:lumMod val="65000"/>
              </a:schemeClr>
            </a:solidFill>
            <a:prstDash val="dash"/>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smtClean="0"/>
          </a:p>
        </p:txBody>
      </p:sp>
      <p:sp>
        <p:nvSpPr>
          <p:cNvPr id="29" name="正方形/長方形 28"/>
          <p:cNvSpPr/>
          <p:nvPr/>
        </p:nvSpPr>
        <p:spPr>
          <a:xfrm>
            <a:off x="1303751" y="3836507"/>
            <a:ext cx="1296000" cy="524906"/>
          </a:xfrm>
          <a:prstGeom prst="rect">
            <a:avLst/>
          </a:prstGeom>
          <a:solidFill>
            <a:srgbClr val="C00000">
              <a:alpha val="78000"/>
            </a:srgbClr>
          </a:solidFill>
          <a:ln>
            <a:no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smtClean="0"/>
          </a:p>
        </p:txBody>
      </p:sp>
      <p:sp>
        <p:nvSpPr>
          <p:cNvPr id="31" name="正方形/長方形 30"/>
          <p:cNvSpPr/>
          <p:nvPr/>
        </p:nvSpPr>
        <p:spPr>
          <a:xfrm>
            <a:off x="1427653" y="3936199"/>
            <a:ext cx="1082348" cy="30777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電球交換代</a:t>
            </a:r>
            <a:endParaRPr lang="ja-JP" altLang="en-US" sz="1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1598450" y="4966884"/>
            <a:ext cx="723275" cy="52322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照明</a:t>
            </a:r>
            <a:endParaRPr lang="en-US" altLang="ja-JP" sz="1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電気代</a:t>
            </a:r>
          </a:p>
        </p:txBody>
      </p:sp>
      <p:sp>
        <p:nvSpPr>
          <p:cNvPr id="33" name="正方形/長方形 32"/>
          <p:cNvSpPr/>
          <p:nvPr/>
        </p:nvSpPr>
        <p:spPr>
          <a:xfrm>
            <a:off x="3923003" y="4440753"/>
            <a:ext cx="1296000" cy="821950"/>
          </a:xfrm>
          <a:prstGeom prst="rect">
            <a:avLst/>
          </a:prstGeom>
          <a:solidFill>
            <a:srgbClr val="336600">
              <a:alpha val="54000"/>
            </a:srgbClr>
          </a:solidFill>
          <a:ln>
            <a:no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smtClean="0"/>
          </a:p>
        </p:txBody>
      </p:sp>
      <p:sp>
        <p:nvSpPr>
          <p:cNvPr id="34" name="正方形/長方形 33"/>
          <p:cNvSpPr/>
          <p:nvPr/>
        </p:nvSpPr>
        <p:spPr>
          <a:xfrm>
            <a:off x="3932334" y="5259802"/>
            <a:ext cx="1296000" cy="832347"/>
          </a:xfrm>
          <a:prstGeom prst="rect">
            <a:avLst/>
          </a:prstGeom>
          <a:solidFill>
            <a:schemeClr val="accent1">
              <a:lumMod val="75000"/>
            </a:schemeClr>
          </a:solidFill>
          <a:ln>
            <a:no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smtClean="0"/>
          </a:p>
        </p:txBody>
      </p:sp>
      <p:sp>
        <p:nvSpPr>
          <p:cNvPr id="35" name="正方形/長方形 34"/>
          <p:cNvSpPr/>
          <p:nvPr/>
        </p:nvSpPr>
        <p:spPr>
          <a:xfrm>
            <a:off x="4184500" y="5439989"/>
            <a:ext cx="723275" cy="52322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照明</a:t>
            </a:r>
            <a:endParaRPr lang="en-US" altLang="ja-JP" sz="1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電気代</a:t>
            </a:r>
          </a:p>
        </p:txBody>
      </p:sp>
      <p:sp>
        <p:nvSpPr>
          <p:cNvPr id="36" name="正方形/長方形 35"/>
          <p:cNvSpPr/>
          <p:nvPr/>
        </p:nvSpPr>
        <p:spPr>
          <a:xfrm>
            <a:off x="4036450" y="4727202"/>
            <a:ext cx="1082348" cy="30777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レンタル料</a:t>
            </a:r>
            <a:endParaRPr lang="ja-JP" altLang="en-US" sz="1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下矢印 36"/>
          <p:cNvSpPr/>
          <p:nvPr/>
        </p:nvSpPr>
        <p:spPr>
          <a:xfrm>
            <a:off x="3974854" y="3836507"/>
            <a:ext cx="1224000" cy="604246"/>
          </a:xfrm>
          <a:prstGeom prst="downArrow">
            <a:avLst>
              <a:gd name="adj1" fmla="val 50000"/>
              <a:gd name="adj2" fmla="val 33262"/>
            </a:avLst>
          </a:prstGeom>
          <a:solidFill>
            <a:schemeClr val="accent6">
              <a:lumMod val="20000"/>
              <a:lumOff val="80000"/>
            </a:schemeClr>
          </a:solidFill>
          <a:ln>
            <a:no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smtClean="0"/>
          </a:p>
        </p:txBody>
      </p:sp>
      <p:sp>
        <p:nvSpPr>
          <p:cNvPr id="38" name="正方形/長方形 37"/>
          <p:cNvSpPr/>
          <p:nvPr/>
        </p:nvSpPr>
        <p:spPr>
          <a:xfrm>
            <a:off x="4027119" y="3987250"/>
            <a:ext cx="1082348" cy="30777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dirty="0" smtClean="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コスト削減</a:t>
            </a:r>
            <a:endParaRPr lang="ja-JP" altLang="en-US" sz="1400" b="1"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6263567" y="5263937"/>
            <a:ext cx="1296000" cy="832347"/>
          </a:xfrm>
          <a:prstGeom prst="rect">
            <a:avLst/>
          </a:prstGeom>
          <a:solidFill>
            <a:schemeClr val="accent1">
              <a:lumMod val="75000"/>
            </a:schemeClr>
          </a:solidFill>
          <a:ln>
            <a:no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smtClean="0"/>
          </a:p>
        </p:txBody>
      </p:sp>
      <p:sp>
        <p:nvSpPr>
          <p:cNvPr id="40" name="正方形/長方形 39"/>
          <p:cNvSpPr/>
          <p:nvPr/>
        </p:nvSpPr>
        <p:spPr>
          <a:xfrm>
            <a:off x="6554711" y="5490104"/>
            <a:ext cx="723275" cy="52322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照明</a:t>
            </a:r>
            <a:endParaRPr lang="en-US" altLang="ja-JP" sz="1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電気代</a:t>
            </a:r>
          </a:p>
        </p:txBody>
      </p:sp>
      <p:sp>
        <p:nvSpPr>
          <p:cNvPr id="41" name="下矢印 40"/>
          <p:cNvSpPr/>
          <p:nvPr/>
        </p:nvSpPr>
        <p:spPr>
          <a:xfrm>
            <a:off x="6318641" y="3836211"/>
            <a:ext cx="1224000" cy="1440980"/>
          </a:xfrm>
          <a:prstGeom prst="downArrow">
            <a:avLst>
              <a:gd name="adj1" fmla="val 50000"/>
              <a:gd name="adj2" fmla="val 29976"/>
            </a:avLst>
          </a:prstGeom>
          <a:solidFill>
            <a:schemeClr val="accent6">
              <a:lumMod val="20000"/>
              <a:lumOff val="80000"/>
            </a:schemeClr>
          </a:solidFill>
          <a:ln>
            <a:no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smtClean="0"/>
          </a:p>
        </p:txBody>
      </p:sp>
      <p:sp>
        <p:nvSpPr>
          <p:cNvPr id="42" name="正方形/長方形 41"/>
          <p:cNvSpPr/>
          <p:nvPr/>
        </p:nvSpPr>
        <p:spPr>
          <a:xfrm>
            <a:off x="6360382" y="4317964"/>
            <a:ext cx="1082348" cy="30777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dirty="0" smtClean="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コスト削減</a:t>
            </a:r>
            <a:endParaRPr lang="ja-JP" altLang="en-US" sz="1400" b="1"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円形吹き出し 42"/>
          <p:cNvSpPr/>
          <p:nvPr/>
        </p:nvSpPr>
        <p:spPr>
          <a:xfrm>
            <a:off x="2754433" y="4875559"/>
            <a:ext cx="1071478" cy="1001360"/>
          </a:xfrm>
          <a:prstGeom prst="wedgeEllipseCallout">
            <a:avLst>
              <a:gd name="adj1" fmla="val 71474"/>
              <a:gd name="adj2" fmla="val 5661"/>
            </a:avLst>
          </a:prstGeom>
          <a:solidFill>
            <a:schemeClr val="bg1">
              <a:alpha val="75000"/>
            </a:schemeClr>
          </a:solidFill>
          <a:ln>
            <a:solidFill>
              <a:schemeClr val="tx1"/>
            </a:solidFill>
            <a:prstDash val="dash"/>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smtClean="0"/>
          </a:p>
        </p:txBody>
      </p:sp>
      <p:sp>
        <p:nvSpPr>
          <p:cNvPr id="44" name="正方形/長方形 43"/>
          <p:cNvSpPr/>
          <p:nvPr/>
        </p:nvSpPr>
        <p:spPr>
          <a:xfrm>
            <a:off x="2754063" y="5077372"/>
            <a:ext cx="1210588" cy="738664"/>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照明電気代</a:t>
            </a:r>
            <a:endPar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4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90</a:t>
            </a:r>
            <a:r>
              <a:rPr lang="ja-JP" altLang="en-US" sz="14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ダウン</a:t>
            </a:r>
            <a:endPar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7" name="直線コネクタ 46"/>
          <p:cNvCxnSpPr/>
          <p:nvPr/>
        </p:nvCxnSpPr>
        <p:spPr>
          <a:xfrm>
            <a:off x="2656297" y="3851919"/>
            <a:ext cx="1294973" cy="619934"/>
          </a:xfrm>
          <a:prstGeom prst="line">
            <a:avLst/>
          </a:prstGeom>
          <a:ln w="22225">
            <a:solidFill>
              <a:schemeClr val="accent6"/>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285890" y="4471853"/>
            <a:ext cx="963582" cy="787949"/>
          </a:xfrm>
          <a:prstGeom prst="line">
            <a:avLst/>
          </a:prstGeom>
          <a:ln w="22225">
            <a:solidFill>
              <a:schemeClr val="accent6"/>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6493824" y="6217883"/>
            <a:ext cx="835485" cy="30777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年目～</a:t>
            </a:r>
            <a:endPar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7559567" y="5007022"/>
            <a:ext cx="1260140" cy="523220"/>
          </a:xfrm>
          <a:prstGeom prst="rect">
            <a:avLst/>
          </a:prstGeom>
          <a:noFill/>
          <a:ln>
            <a:noFill/>
          </a:ln>
        </p:spPr>
        <p:txBody>
          <a:bodyPr wrap="square" rtlCol="0">
            <a:spAutoFit/>
          </a:bodyPr>
          <a:lstStyle/>
          <a:p>
            <a:r>
              <a:rPr lang="ja-JP" altLang="en-US" sz="1400" b="1" dirty="0" smtClean="0">
                <a:solidFill>
                  <a:srgbClr val="FF0000"/>
                </a:solidFill>
                <a:latin typeface="メイリオ" panose="020B0604030504040204" pitchFamily="50" charset="-128"/>
                <a:ea typeface="メイリオ" panose="020B0604030504040204" pitchFamily="50" charset="-128"/>
              </a:rPr>
              <a:t>レンタル料が</a:t>
            </a:r>
            <a:endParaRPr lang="en-US" altLang="ja-JP" sz="1400" b="1" dirty="0" smtClean="0">
              <a:solidFill>
                <a:srgbClr val="FF0000"/>
              </a:solidFill>
              <a:latin typeface="メイリオ" panose="020B0604030504040204" pitchFamily="50" charset="-128"/>
              <a:ea typeface="メイリオ" panose="020B0604030504040204" pitchFamily="50" charset="-128"/>
            </a:endParaRPr>
          </a:p>
          <a:p>
            <a:r>
              <a:rPr lang="ja-JP" altLang="en-US" sz="1400" b="1" dirty="0" smtClean="0">
                <a:solidFill>
                  <a:srgbClr val="FF0000"/>
                </a:solidFill>
                <a:latin typeface="メイリオ" panose="020B0604030504040204" pitchFamily="50" charset="-128"/>
                <a:ea typeface="メイリオ" panose="020B0604030504040204" pitchFamily="50" charset="-128"/>
              </a:rPr>
              <a:t>不要に</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2179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6"/>
          <p:cNvSpPr txBox="1">
            <a:spLocks noGrp="1" noChangeArrowheads="1"/>
          </p:cNvSpPr>
          <p:nvPr/>
        </p:nvSpPr>
        <p:spPr bwMode="auto">
          <a:xfrm>
            <a:off x="4305303" y="6489340"/>
            <a:ext cx="514350" cy="231775"/>
          </a:xfrm>
          <a:prstGeom prst="rect">
            <a:avLst/>
          </a:prstGeom>
          <a:noFill/>
          <a:ln w="9525">
            <a:noFill/>
            <a:miter lim="800000"/>
            <a:headEnd/>
            <a:tailEnd/>
          </a:ln>
        </p:spPr>
        <p:txBody>
          <a:bodyPr lIns="91436" tIns="45716" rIns="91436" bIns="45716"/>
          <a:lstStyle/>
          <a:p>
            <a:pPr algn="ctr"/>
            <a:r>
              <a:rPr lang="en-US" altLang="ja-JP" sz="1200" dirty="0" smtClean="0">
                <a:solidFill>
                  <a:srgbClr val="000000"/>
                </a:solidFill>
                <a:latin typeface="メイリオ" panose="020B0604030504040204" pitchFamily="50" charset="-128"/>
                <a:ea typeface="メイリオ" panose="020B0604030504040204" pitchFamily="50" charset="-128"/>
                <a:sym typeface="ヒラギノ角ゴ Pro W3" charset="0"/>
              </a:rPr>
              <a:t>17</a:t>
            </a:r>
            <a:endParaRPr lang="en-US" altLang="ja-JP" sz="1200" dirty="0">
              <a:solidFill>
                <a:srgbClr val="000000"/>
              </a:solidFill>
              <a:latin typeface="メイリオ" panose="020B0604030504040204" pitchFamily="50" charset="-128"/>
              <a:ea typeface="メイリオ" panose="020B0604030504040204" pitchFamily="50" charset="-128"/>
              <a:sym typeface="ヒラギノ角ゴ Pro W3" charset="0"/>
            </a:endParaRPr>
          </a:p>
        </p:txBody>
      </p:sp>
      <p:sp>
        <p:nvSpPr>
          <p:cNvPr id="16" name="Rectangle 2"/>
          <p:cNvSpPr txBox="1">
            <a:spLocks noChangeArrowheads="1"/>
          </p:cNvSpPr>
          <p:nvPr/>
        </p:nvSpPr>
        <p:spPr bwMode="auto">
          <a:xfrm>
            <a:off x="287762" y="171894"/>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en-US" altLang="ja-JP" sz="2500" i="0" kern="0" dirty="0" smtClean="0">
                <a:solidFill>
                  <a:schemeClr val="tx1">
                    <a:lumMod val="75000"/>
                    <a:lumOff val="25000"/>
                  </a:schemeClr>
                </a:solidFill>
                <a:cs typeface="メイリオ"/>
                <a:sym typeface="ヒラギノ角ゴ Pro W3" charset="0"/>
              </a:rPr>
              <a:t>USEN</a:t>
            </a:r>
            <a:r>
              <a:rPr lang="ja-JP" altLang="en-US" sz="2500" i="0" kern="0" dirty="0" smtClean="0">
                <a:solidFill>
                  <a:schemeClr val="tx1">
                    <a:lumMod val="75000"/>
                    <a:lumOff val="25000"/>
                  </a:schemeClr>
                </a:solidFill>
                <a:cs typeface="メイリオ"/>
                <a:sym typeface="ヒラギノ角ゴ Pro W3" charset="0"/>
              </a:rPr>
              <a:t>だからできる総合提案</a:t>
            </a:r>
            <a:endParaRPr lang="ja-JP" altLang="en-US" sz="2500" i="0" kern="0" dirty="0">
              <a:solidFill>
                <a:schemeClr val="tx1">
                  <a:lumMod val="75000"/>
                  <a:lumOff val="25000"/>
                </a:schemeClr>
              </a:solidFill>
              <a:cs typeface="メイリオ"/>
              <a:sym typeface="ヒラギノ角ゴ Pro W3" charset="0"/>
            </a:endParaRPr>
          </a:p>
        </p:txBody>
      </p:sp>
      <p:sp>
        <p:nvSpPr>
          <p:cNvPr id="22" name="Rectangle 7"/>
          <p:cNvSpPr>
            <a:spLocks/>
          </p:cNvSpPr>
          <p:nvPr/>
        </p:nvSpPr>
        <p:spPr bwMode="auto">
          <a:xfrm>
            <a:off x="395536" y="719319"/>
            <a:ext cx="8424614" cy="76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r>
              <a:rPr lang="ja-JP" altLang="en-US" sz="1800" b="1" dirty="0">
                <a:solidFill>
                  <a:srgbClr val="663300"/>
                </a:solidFill>
                <a:latin typeface="メイリオ" panose="020B0604030504040204" pitchFamily="50" charset="-128"/>
                <a:ea typeface="メイリオ" panose="020B0604030504040204" pitchFamily="50" charset="-128"/>
              </a:rPr>
              <a:t>全国</a:t>
            </a:r>
            <a:r>
              <a:rPr lang="en-US" altLang="ja-JP" sz="1800" b="1" dirty="0">
                <a:solidFill>
                  <a:srgbClr val="663300"/>
                </a:solidFill>
                <a:latin typeface="メイリオ" panose="020B0604030504040204" pitchFamily="50" charset="-128"/>
                <a:ea typeface="メイリオ" panose="020B0604030504040204" pitchFamily="50" charset="-128"/>
              </a:rPr>
              <a:t>700</a:t>
            </a:r>
            <a:r>
              <a:rPr lang="ja-JP" altLang="en-US" sz="1800" b="1" dirty="0">
                <a:solidFill>
                  <a:srgbClr val="663300"/>
                </a:solidFill>
                <a:latin typeface="メイリオ" panose="020B0604030504040204" pitchFamily="50" charset="-128"/>
                <a:ea typeface="メイリオ" panose="020B0604030504040204" pitchFamily="50" charset="-128"/>
              </a:rPr>
              <a:t>名以上の技術員による安心のサポート</a:t>
            </a:r>
            <a:r>
              <a:rPr lang="ja-JP" altLang="en-US" sz="1800" b="1" dirty="0" smtClean="0">
                <a:solidFill>
                  <a:srgbClr val="663300"/>
                </a:solidFill>
                <a:latin typeface="メイリオ" panose="020B0604030504040204" pitchFamily="50" charset="-128"/>
                <a:ea typeface="メイリオ" panose="020B0604030504040204" pitchFamily="50" charset="-128"/>
              </a:rPr>
              <a:t>体制</a:t>
            </a:r>
            <a:endParaRPr lang="ja-JP" altLang="en-US" sz="1800" dirty="0">
              <a:solidFill>
                <a:srgbClr val="663300"/>
              </a:solidFill>
              <a:latin typeface="メイリオ" panose="020B0604030504040204" pitchFamily="50" charset="-128"/>
              <a:ea typeface="メイリオ" panose="020B0604030504040204" pitchFamily="50" charset="-128"/>
            </a:endParaRPr>
          </a:p>
          <a:p>
            <a:r>
              <a:rPr lang="ja-JP" altLang="en-US" sz="1800" b="1" dirty="0">
                <a:solidFill>
                  <a:srgbClr val="663300"/>
                </a:solidFill>
                <a:latin typeface="メイリオ" panose="020B0604030504040204" pitchFamily="50" charset="-128"/>
                <a:ea typeface="メイリオ" panose="020B0604030504040204" pitchFamily="50" charset="-128"/>
              </a:rPr>
              <a:t>設備導入から保守作業まで、ワンストップで</a:t>
            </a:r>
            <a:r>
              <a:rPr lang="ja-JP" altLang="en-US" sz="1800" b="1" dirty="0" smtClean="0">
                <a:solidFill>
                  <a:srgbClr val="663300"/>
                </a:solidFill>
                <a:latin typeface="メイリオ" panose="020B0604030504040204" pitchFamily="50" charset="-128"/>
                <a:ea typeface="メイリオ" panose="020B0604030504040204" pitchFamily="50" charset="-128"/>
              </a:rPr>
              <a:t>対応</a:t>
            </a:r>
            <a:endParaRPr lang="en-US" altLang="ja-JP" sz="1800" b="1" dirty="0">
              <a:solidFill>
                <a:srgbClr val="663300"/>
              </a:solidFill>
              <a:latin typeface="メイリオ" panose="020B0604030504040204" pitchFamily="50" charset="-128"/>
              <a:ea typeface="メイリオ" panose="020B0604030504040204" pitchFamily="50" charset="-128"/>
            </a:endParaRPr>
          </a:p>
        </p:txBody>
      </p:sp>
      <p:sp>
        <p:nvSpPr>
          <p:cNvPr id="10" name="Rectangle 7"/>
          <p:cNvSpPr>
            <a:spLocks/>
          </p:cNvSpPr>
          <p:nvPr/>
        </p:nvSpPr>
        <p:spPr bwMode="auto">
          <a:xfrm>
            <a:off x="441492" y="1742916"/>
            <a:ext cx="4743458" cy="384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USEN</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技術の</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概要</a:t>
            </a:r>
            <a:endPar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zh-TW"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事業所数</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zh-TW" sz="1200" dirty="0" smtClean="0">
                <a:solidFill>
                  <a:schemeClr val="tx1">
                    <a:lumMod val="75000"/>
                    <a:lumOff val="25000"/>
                  </a:schemeClr>
                </a:solidFill>
                <a:latin typeface="メイリオ" panose="020B0604030504040204" pitchFamily="50" charset="-128"/>
                <a:ea typeface="メイリオ" panose="020B0604030504040204" pitchFamily="50" charset="-128"/>
              </a:rPr>
              <a:t>148</a:t>
            </a:r>
            <a:r>
              <a:rPr lang="zh-TW"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箇所</a:t>
            </a:r>
            <a:endParaRPr lang="en-US" altLang="zh-TW" sz="1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エンジニア数　</a:t>
            </a:r>
            <a:r>
              <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rPr>
              <a:t>700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名</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以上</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■資格保有者</a:t>
            </a:r>
          </a:p>
          <a:p>
            <a:pPr algn="l"/>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　電気</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工事士：</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550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名以上・工事担任者：</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390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名</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以上</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■車両装備普通工事車両：</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500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台・高所作業車：</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60</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台</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■保有測定器等</a:t>
            </a:r>
          </a:p>
          <a:p>
            <a:pPr algn="l"/>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　スペクトラムアナライザー</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500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台</a:t>
            </a:r>
          </a:p>
          <a:p>
            <a:pPr algn="l"/>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　光</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ファイバ融着器</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20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台</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OTDR10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台</a:t>
            </a:r>
          </a:p>
          <a:p>
            <a:pPr algn="l"/>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　ケーブル</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TDR10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台・ノート</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PC200</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台</a:t>
            </a:r>
          </a:p>
          <a:p>
            <a:pPr algn="l"/>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グループ</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会社</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概要</a:t>
            </a:r>
            <a:endPar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■社名：株式会社</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USEN</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テクノサービス</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■建築業</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許可</a:t>
            </a:r>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zh-TW"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電気工</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事業：東京都知事許可（般</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-27</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143269</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号</a:t>
            </a:r>
          </a:p>
          <a:p>
            <a:pPr algn="l"/>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zh-TW"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電気</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通信工事業：東京都知事許可（般</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-27</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143269</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号</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Rectangle 7"/>
          <p:cNvSpPr>
            <a:spLocks/>
          </p:cNvSpPr>
          <p:nvPr/>
        </p:nvSpPr>
        <p:spPr bwMode="auto">
          <a:xfrm>
            <a:off x="4549691" y="1584418"/>
            <a:ext cx="4457570" cy="249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lang="zh-TW"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請負</a:t>
            </a:r>
            <a:r>
              <a:rPr lang="zh-TW"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可能</a:t>
            </a:r>
            <a:r>
              <a:rPr lang="zh-TW"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業務</a:t>
            </a:r>
            <a:endParaRPr lang="zh-TW"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■音響</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工事</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LED</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照明、省エネ機器等の設置・球</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交換</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■LAN</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配線や</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Wi-Fi</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環境</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整備</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■防犯カメラ設置・</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TV</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共聴設備の構築・地デジアンテナの設置</a:t>
            </a:r>
          </a:p>
          <a:p>
            <a:pPr algn="l"/>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店舗などへの定期保守訪問や緊急時の駆けつけ</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メンテナンス</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■各種</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ICT</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機器などのキッティング、電気・電子機器再生作業</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256456" name="グループ化 1256455"/>
          <p:cNvGrpSpPr/>
          <p:nvPr/>
        </p:nvGrpSpPr>
        <p:grpSpPr>
          <a:xfrm>
            <a:off x="5079828" y="4076056"/>
            <a:ext cx="3549128" cy="2517574"/>
            <a:chOff x="5276317" y="4032840"/>
            <a:chExt cx="3549128" cy="2517574"/>
          </a:xfrm>
        </p:grpSpPr>
        <p:sp>
          <p:nvSpPr>
            <p:cNvPr id="2" name="楕円 1"/>
            <p:cNvSpPr/>
            <p:nvPr/>
          </p:nvSpPr>
          <p:spPr bwMode="auto">
            <a:xfrm>
              <a:off x="5955158" y="4089253"/>
              <a:ext cx="1080120" cy="1024066"/>
            </a:xfrm>
            <a:prstGeom prst="ellipse">
              <a:avLst/>
            </a:prstGeom>
            <a:solidFill>
              <a:srgbClr val="FF66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250000"/>
                </a:lnSpc>
                <a:spcBef>
                  <a:spcPct val="0"/>
                </a:spcBef>
                <a:spcAft>
                  <a:spcPct val="0"/>
                </a:spcAft>
                <a:buClrTx/>
                <a:buSzTx/>
                <a:buFontTx/>
                <a:buNone/>
                <a:tabLst/>
              </a:pPr>
              <a:r>
                <a:rPr kumimoji="0" lang="ja-JP" altLang="en-US" sz="14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ご提案</a:t>
              </a:r>
            </a:p>
          </p:txBody>
        </p:sp>
        <p:sp>
          <p:nvSpPr>
            <p:cNvPr id="17" name="楕円 16"/>
            <p:cNvSpPr/>
            <p:nvPr/>
          </p:nvSpPr>
          <p:spPr bwMode="auto">
            <a:xfrm>
              <a:off x="5276317" y="5115860"/>
              <a:ext cx="786592" cy="745150"/>
            </a:xfrm>
            <a:prstGeom prst="ellipse">
              <a:avLst/>
            </a:prstGeom>
            <a:solidFill>
              <a:schemeClr val="accent1">
                <a:lumMod val="5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2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修理</a:t>
              </a:r>
            </a:p>
          </p:txBody>
        </p:sp>
        <p:sp>
          <p:nvSpPr>
            <p:cNvPr id="20" name="楕円 19"/>
            <p:cNvSpPr/>
            <p:nvPr/>
          </p:nvSpPr>
          <p:spPr bwMode="auto">
            <a:xfrm>
              <a:off x="6952104" y="5144482"/>
              <a:ext cx="786592" cy="745150"/>
            </a:xfrm>
            <a:prstGeom prst="ellipse">
              <a:avLst/>
            </a:prstGeom>
            <a:solidFill>
              <a:srgbClr val="669900"/>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2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設置</a:t>
              </a:r>
              <a:r>
                <a:rPr kumimoji="0" lang="ja-JP" altLang="en-US" sz="1400" b="1" i="0" u="none" strike="noStrike" cap="none" normalizeH="0" baseline="0" dirty="0" err="1"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う</a:t>
              </a:r>
              <a:endParaRPr kumimoji="0" lang="ja-JP" altLang="en-US" sz="14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sp>
          <p:nvSpPr>
            <p:cNvPr id="21" name="楕円 20"/>
            <p:cNvSpPr/>
            <p:nvPr/>
          </p:nvSpPr>
          <p:spPr bwMode="auto">
            <a:xfrm>
              <a:off x="6101922" y="5805264"/>
              <a:ext cx="786592" cy="745150"/>
            </a:xfrm>
            <a:prstGeom prst="ellipse">
              <a:avLst/>
            </a:prstGeom>
            <a:solidFill>
              <a:schemeClr val="accent6">
                <a:lumMod val="60000"/>
                <a:lumOff val="4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2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保守</a:t>
              </a:r>
            </a:p>
          </p:txBody>
        </p:sp>
        <p:sp>
          <p:nvSpPr>
            <p:cNvPr id="3" name="角丸四角形 2"/>
            <p:cNvSpPr/>
            <p:nvPr/>
          </p:nvSpPr>
          <p:spPr bwMode="auto">
            <a:xfrm>
              <a:off x="7760331" y="4032840"/>
              <a:ext cx="1065114" cy="218234"/>
            </a:xfrm>
            <a:prstGeom prst="roundRect">
              <a:avLst/>
            </a:prstGeom>
            <a:solidFill>
              <a:srgbClr val="FF66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音楽放送</a:t>
              </a:r>
            </a:p>
          </p:txBody>
        </p:sp>
        <p:sp>
          <p:nvSpPr>
            <p:cNvPr id="23" name="角丸四角形 22"/>
            <p:cNvSpPr/>
            <p:nvPr/>
          </p:nvSpPr>
          <p:spPr bwMode="auto">
            <a:xfrm>
              <a:off x="7760331" y="4277083"/>
              <a:ext cx="1065114" cy="196033"/>
            </a:xfrm>
            <a:prstGeom prst="roundRect">
              <a:avLst/>
            </a:prstGeom>
            <a:solidFill>
              <a:srgbClr val="FF66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050" b="1" dirty="0">
                  <a:solidFill>
                    <a:schemeClr val="bg1"/>
                  </a:solidFill>
                  <a:latin typeface="メイリオ" panose="020B0604030504040204" pitchFamily="50" charset="-128"/>
                  <a:ea typeface="メイリオ" panose="020B0604030504040204" pitchFamily="50" charset="-128"/>
                  <a:cs typeface="ヒラギノ角ゴ Pro W3" charset="0"/>
                  <a:sym typeface="ヒラギノ角ゴ Pro W3" charset="0"/>
                </a:rPr>
                <a:t>コメント</a:t>
              </a:r>
              <a:r>
                <a:rPr kumimoji="0" lang="ja-JP" altLang="en-US" sz="105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放送</a:t>
              </a:r>
            </a:p>
          </p:txBody>
        </p:sp>
        <p:sp>
          <p:nvSpPr>
            <p:cNvPr id="24" name="角丸四角形 23"/>
            <p:cNvSpPr/>
            <p:nvPr/>
          </p:nvSpPr>
          <p:spPr bwMode="auto">
            <a:xfrm>
              <a:off x="7760331" y="4493107"/>
              <a:ext cx="1065114" cy="196033"/>
            </a:xfrm>
            <a:prstGeom prst="roundRect">
              <a:avLst/>
            </a:prstGeom>
            <a:solidFill>
              <a:srgbClr val="FF66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監視カメラ</a:t>
              </a:r>
            </a:p>
          </p:txBody>
        </p:sp>
        <p:sp>
          <p:nvSpPr>
            <p:cNvPr id="25" name="角丸四角形 24"/>
            <p:cNvSpPr/>
            <p:nvPr/>
          </p:nvSpPr>
          <p:spPr bwMode="auto">
            <a:xfrm>
              <a:off x="7760331" y="4709131"/>
              <a:ext cx="1065114" cy="196033"/>
            </a:xfrm>
            <a:prstGeom prst="roundRect">
              <a:avLst/>
            </a:prstGeom>
            <a:solidFill>
              <a:srgbClr val="FF66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05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Wi-Fi</a:t>
              </a:r>
              <a:endParaRPr kumimoji="0" lang="ja-JP" altLang="en-US" sz="105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sp>
          <p:nvSpPr>
            <p:cNvPr id="27" name="角丸四角形 26"/>
            <p:cNvSpPr/>
            <p:nvPr/>
          </p:nvSpPr>
          <p:spPr bwMode="auto">
            <a:xfrm>
              <a:off x="7760331" y="4919827"/>
              <a:ext cx="1065114" cy="196033"/>
            </a:xfrm>
            <a:prstGeom prst="roundRect">
              <a:avLst/>
            </a:prstGeom>
            <a:solidFill>
              <a:srgbClr val="FF66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電力</a:t>
              </a:r>
            </a:p>
          </p:txBody>
        </p:sp>
        <p:sp>
          <p:nvSpPr>
            <p:cNvPr id="28" name="角丸四角形 27"/>
            <p:cNvSpPr/>
            <p:nvPr/>
          </p:nvSpPr>
          <p:spPr bwMode="auto">
            <a:xfrm>
              <a:off x="7760331" y="5135851"/>
              <a:ext cx="1065114" cy="196033"/>
            </a:xfrm>
            <a:prstGeom prst="roundRect">
              <a:avLst/>
            </a:prstGeom>
            <a:solidFill>
              <a:srgbClr val="FF66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05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LED</a:t>
              </a:r>
              <a:endParaRPr kumimoji="0" lang="ja-JP" altLang="en-US" sz="105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cxnSp>
          <p:nvCxnSpPr>
            <p:cNvPr id="5" name="直線コネクタ 4"/>
            <p:cNvCxnSpPr>
              <a:stCxn id="2" idx="6"/>
              <a:endCxn id="3" idx="1"/>
            </p:cNvCxnSpPr>
            <p:nvPr/>
          </p:nvCxnSpPr>
          <p:spPr bwMode="auto">
            <a:xfrm flipV="1">
              <a:off x="7035278" y="4141957"/>
              <a:ext cx="725053" cy="459329"/>
            </a:xfrm>
            <a:prstGeom prst="line">
              <a:avLst/>
            </a:prstGeom>
            <a:solidFill>
              <a:schemeClr val="accent1"/>
            </a:solidFill>
            <a:ln w="25400" cap="flat" cmpd="sng" algn="ctr">
              <a:solidFill>
                <a:srgbClr val="FF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線コネクタ 7"/>
            <p:cNvCxnSpPr>
              <a:stCxn id="2" idx="6"/>
              <a:endCxn id="23" idx="1"/>
            </p:cNvCxnSpPr>
            <p:nvPr/>
          </p:nvCxnSpPr>
          <p:spPr bwMode="auto">
            <a:xfrm flipV="1">
              <a:off x="7035278" y="4375100"/>
              <a:ext cx="725053" cy="226186"/>
            </a:xfrm>
            <a:prstGeom prst="line">
              <a:avLst/>
            </a:prstGeom>
            <a:solidFill>
              <a:schemeClr val="accent1"/>
            </a:solidFill>
            <a:ln w="25400" cap="flat" cmpd="sng" algn="ctr">
              <a:solidFill>
                <a:srgbClr val="FF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a:stCxn id="2" idx="6"/>
              <a:endCxn id="24" idx="1"/>
            </p:cNvCxnSpPr>
            <p:nvPr/>
          </p:nvCxnSpPr>
          <p:spPr bwMode="auto">
            <a:xfrm flipV="1">
              <a:off x="7035278" y="4591124"/>
              <a:ext cx="725053" cy="10162"/>
            </a:xfrm>
            <a:prstGeom prst="line">
              <a:avLst/>
            </a:prstGeom>
            <a:solidFill>
              <a:schemeClr val="accent1"/>
            </a:solidFill>
            <a:ln w="25400" cap="flat" cmpd="sng" algn="ctr">
              <a:solidFill>
                <a:srgbClr val="FF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6448" name="直線コネクタ 1256447"/>
            <p:cNvCxnSpPr>
              <a:stCxn id="2" idx="6"/>
              <a:endCxn id="25" idx="1"/>
            </p:cNvCxnSpPr>
            <p:nvPr/>
          </p:nvCxnSpPr>
          <p:spPr bwMode="auto">
            <a:xfrm>
              <a:off x="7035278" y="4601286"/>
              <a:ext cx="725053" cy="205862"/>
            </a:xfrm>
            <a:prstGeom prst="line">
              <a:avLst/>
            </a:prstGeom>
            <a:solidFill>
              <a:schemeClr val="accent1"/>
            </a:solidFill>
            <a:ln w="25400" cap="flat" cmpd="sng" algn="ctr">
              <a:solidFill>
                <a:srgbClr val="FF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6452" name="直線コネクタ 1256451"/>
            <p:cNvCxnSpPr>
              <a:stCxn id="2" idx="6"/>
              <a:endCxn id="27" idx="1"/>
            </p:cNvCxnSpPr>
            <p:nvPr/>
          </p:nvCxnSpPr>
          <p:spPr bwMode="auto">
            <a:xfrm>
              <a:off x="7035278" y="4601286"/>
              <a:ext cx="725053" cy="416558"/>
            </a:xfrm>
            <a:prstGeom prst="line">
              <a:avLst/>
            </a:prstGeom>
            <a:solidFill>
              <a:schemeClr val="accent1"/>
            </a:solidFill>
            <a:ln w="25400" cap="flat" cmpd="sng" algn="ctr">
              <a:solidFill>
                <a:srgbClr val="FF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6454" name="直線コネクタ 1256453"/>
            <p:cNvCxnSpPr>
              <a:stCxn id="2" idx="6"/>
              <a:endCxn id="28" idx="1"/>
            </p:cNvCxnSpPr>
            <p:nvPr/>
          </p:nvCxnSpPr>
          <p:spPr bwMode="auto">
            <a:xfrm>
              <a:off x="7035278" y="4601286"/>
              <a:ext cx="725053" cy="632582"/>
            </a:xfrm>
            <a:prstGeom prst="line">
              <a:avLst/>
            </a:prstGeom>
            <a:solidFill>
              <a:schemeClr val="accent1"/>
            </a:solidFill>
            <a:ln w="25400" cap="flat" cmpd="sng" algn="ctr">
              <a:solidFill>
                <a:srgbClr val="FF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6455" name="右矢印 1256454"/>
            <p:cNvSpPr/>
            <p:nvPr/>
          </p:nvSpPr>
          <p:spPr bwMode="auto">
            <a:xfrm rot="2912560">
              <a:off x="6925997" y="5019825"/>
              <a:ext cx="204125" cy="192070"/>
            </a:xfrm>
            <a:prstGeom prst="rightArrow">
              <a:avLst/>
            </a:prstGeom>
            <a:solidFill>
              <a:srgbClr val="FF66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40" name="右矢印 39"/>
            <p:cNvSpPr/>
            <p:nvPr/>
          </p:nvSpPr>
          <p:spPr bwMode="auto">
            <a:xfrm rot="13500000">
              <a:off x="5944339" y="5777299"/>
              <a:ext cx="204125" cy="192070"/>
            </a:xfrm>
            <a:prstGeom prst="rightArrow">
              <a:avLst/>
            </a:prstGeom>
            <a:solidFill>
              <a:schemeClr val="accent6">
                <a:lumMod val="60000"/>
                <a:lumOff val="4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41" name="右矢印 40"/>
            <p:cNvSpPr/>
            <p:nvPr/>
          </p:nvSpPr>
          <p:spPr bwMode="auto">
            <a:xfrm rot="9000000">
              <a:off x="6845643" y="5785184"/>
              <a:ext cx="204125" cy="192070"/>
            </a:xfrm>
            <a:prstGeom prst="rightArrow">
              <a:avLst/>
            </a:prstGeom>
            <a:solidFill>
              <a:srgbClr val="669900"/>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43" name="右矢印 42"/>
            <p:cNvSpPr/>
            <p:nvPr/>
          </p:nvSpPr>
          <p:spPr bwMode="auto">
            <a:xfrm rot="19800000">
              <a:off x="5920669" y="5003633"/>
              <a:ext cx="204125" cy="192070"/>
            </a:xfrm>
            <a:prstGeom prst="rightArrow">
              <a:avLst/>
            </a:prstGeom>
            <a:solidFill>
              <a:schemeClr val="accent5">
                <a:lumMod val="5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grpSp>
    </p:spTree>
    <p:extLst>
      <p:ext uri="{BB962C8B-B14F-4D97-AF65-F5344CB8AC3E}">
        <p14:creationId xmlns:p14="http://schemas.microsoft.com/office/powerpoint/2010/main" val="416860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49" name="Rectangle 6"/>
          <p:cNvSpPr txBox="1">
            <a:spLocks noGrp="1" noChangeArrowheads="1"/>
          </p:cNvSpPr>
          <p:nvPr/>
        </p:nvSpPr>
        <p:spPr bwMode="auto">
          <a:xfrm>
            <a:off x="4305303" y="6453336"/>
            <a:ext cx="514350" cy="231775"/>
          </a:xfrm>
          <a:prstGeom prst="rect">
            <a:avLst/>
          </a:prstGeom>
          <a:noFill/>
          <a:ln w="9525">
            <a:noFill/>
            <a:miter lim="800000"/>
            <a:headEnd/>
            <a:tailEnd/>
          </a:ln>
        </p:spPr>
        <p:txBody>
          <a:bodyPr lIns="91436" tIns="45716" rIns="91436" bIns="45716"/>
          <a:lstStyle/>
          <a:p>
            <a:pPr algn="ctr"/>
            <a:fld id="{0C1C8EC0-E948-4AA9-83FC-35D11616DD09}" type="slidenum">
              <a:rPr lang="en-US" altLang="ja-JP" sz="1200">
                <a:solidFill>
                  <a:srgbClr val="000000"/>
                </a:solidFill>
                <a:ea typeface="ＭＳ Ｐゴシック" charset="-128"/>
                <a:sym typeface="ヒラギノ角ゴ Pro W3" charset="0"/>
              </a:rPr>
              <a:pPr algn="ctr"/>
              <a:t>1</a:t>
            </a:fld>
            <a:endParaRPr lang="en-US" altLang="ja-JP" sz="1200" dirty="0">
              <a:solidFill>
                <a:srgbClr val="000000"/>
              </a:solidFill>
              <a:ea typeface="ＭＳ Ｐゴシック" charset="-128"/>
              <a:sym typeface="ヒラギノ角ゴ Pro W3" charset="0"/>
            </a:endParaRPr>
          </a:p>
        </p:txBody>
      </p:sp>
      <p:sp>
        <p:nvSpPr>
          <p:cNvPr id="16" name="Rectangle 2"/>
          <p:cNvSpPr txBox="1">
            <a:spLocks noChangeArrowheads="1"/>
          </p:cNvSpPr>
          <p:nvPr/>
        </p:nvSpPr>
        <p:spPr bwMode="auto">
          <a:xfrm>
            <a:off x="287524" y="211035"/>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ja-JP" altLang="en-US" sz="2400" i="0" kern="0" dirty="0" smtClean="0">
                <a:solidFill>
                  <a:schemeClr val="tx1">
                    <a:lumMod val="75000"/>
                    <a:lumOff val="25000"/>
                  </a:schemeClr>
                </a:solidFill>
                <a:latin typeface="メイリオ"/>
                <a:ea typeface="メイリオ"/>
                <a:cs typeface="メイリオ"/>
                <a:sym typeface="ヒラギノ角ゴ Pro W3" charset="0"/>
              </a:rPr>
              <a:t>はじめに</a:t>
            </a:r>
            <a:endParaRPr lang="ja-JP" altLang="en-US" sz="2400" i="0" kern="0" dirty="0">
              <a:solidFill>
                <a:schemeClr val="tx1">
                  <a:lumMod val="75000"/>
                  <a:lumOff val="25000"/>
                </a:schemeClr>
              </a:solidFill>
              <a:latin typeface="メイリオ"/>
              <a:ea typeface="メイリオ"/>
              <a:cs typeface="メイリオ"/>
              <a:sym typeface="ヒラギノ角ゴ Pro W3" charset="0"/>
            </a:endParaRPr>
          </a:p>
        </p:txBody>
      </p:sp>
      <p:sp>
        <p:nvSpPr>
          <p:cNvPr id="22" name="Rectangle 7"/>
          <p:cNvSpPr>
            <a:spLocks/>
          </p:cNvSpPr>
          <p:nvPr/>
        </p:nvSpPr>
        <p:spPr bwMode="auto">
          <a:xfrm>
            <a:off x="472284" y="469326"/>
            <a:ext cx="8180387" cy="543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r>
              <a:rPr kumimoji="0"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介護や医療の現場に安心・安全で快適な環境を</a:t>
            </a:r>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ご提供</a:t>
            </a:r>
            <a:endParaRPr kumimoji="0"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　</a:t>
            </a:r>
            <a:endParaRPr lang="en-US" altLang="ja-JP" sz="18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800"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700" dirty="0" smtClean="0">
                <a:solidFill>
                  <a:schemeClr val="tx1">
                    <a:lumMod val="75000"/>
                    <a:lumOff val="25000"/>
                  </a:schemeClr>
                </a:solidFill>
                <a:latin typeface="メイリオ" panose="020B0604030504040204" pitchFamily="50" charset="-128"/>
                <a:ea typeface="メイリオ" panose="020B0604030504040204" pitchFamily="50" charset="-128"/>
              </a:rPr>
              <a:t>USEN</a:t>
            </a:r>
            <a:r>
              <a:rPr lang="ja-JP" altLang="en-US" sz="1700" dirty="0">
                <a:solidFill>
                  <a:schemeClr val="tx1">
                    <a:lumMod val="75000"/>
                    <a:lumOff val="25000"/>
                  </a:schemeClr>
                </a:solidFill>
                <a:latin typeface="メイリオ" panose="020B0604030504040204" pitchFamily="50" charset="-128"/>
                <a:ea typeface="メイリオ" panose="020B0604030504040204" pitchFamily="50" charset="-128"/>
              </a:rPr>
              <a:t>は、高齢者や心身に失調や障害のある人たちが安心し快適に過ごす為の施設創りをお手伝いする数多くのソリューションをご用意しております</a:t>
            </a:r>
            <a:r>
              <a:rPr lang="ja-JP" altLang="en-US" sz="17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7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ja-JP" altLang="en-US" sz="17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700" dirty="0" smtClean="0">
                <a:solidFill>
                  <a:schemeClr val="tx1">
                    <a:lumMod val="75000"/>
                    <a:lumOff val="25000"/>
                  </a:schemeClr>
                </a:solidFill>
                <a:latin typeface="メイリオ" panose="020B0604030504040204" pitchFamily="50" charset="-128"/>
                <a:ea typeface="メイリオ" panose="020B0604030504040204" pitchFamily="50" charset="-128"/>
              </a:rPr>
              <a:t>　インターネットカメラ</a:t>
            </a:r>
            <a:r>
              <a:rPr lang="ja-JP" altLang="en-US" sz="1700" dirty="0">
                <a:solidFill>
                  <a:schemeClr val="tx1">
                    <a:lumMod val="75000"/>
                    <a:lumOff val="25000"/>
                  </a:schemeClr>
                </a:solidFill>
                <a:latin typeface="メイリオ" panose="020B0604030504040204" pitchFamily="50" charset="-128"/>
                <a:ea typeface="メイリオ" panose="020B0604030504040204" pitchFamily="50" charset="-128"/>
              </a:rPr>
              <a:t>では、入所者様の様子を常時確認することが</a:t>
            </a:r>
            <a:r>
              <a:rPr lang="ja-JP" altLang="en-US" sz="1700" dirty="0" smtClean="0">
                <a:solidFill>
                  <a:schemeClr val="tx1">
                    <a:lumMod val="75000"/>
                    <a:lumOff val="25000"/>
                  </a:schemeClr>
                </a:solidFill>
                <a:latin typeface="メイリオ" panose="020B0604030504040204" pitchFamily="50" charset="-128"/>
                <a:ea typeface="メイリオ" panose="020B0604030504040204" pitchFamily="50" charset="-128"/>
              </a:rPr>
              <a:t>でき、</a:t>
            </a:r>
            <a:endParaRPr lang="en-US" altLang="ja-JP" sz="17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700" dirty="0" smtClean="0">
                <a:solidFill>
                  <a:schemeClr val="tx1">
                    <a:lumMod val="75000"/>
                    <a:lumOff val="25000"/>
                  </a:schemeClr>
                </a:solidFill>
                <a:latin typeface="メイリオ" panose="020B0604030504040204" pitchFamily="50" charset="-128"/>
                <a:ea typeface="メイリオ" panose="020B0604030504040204" pitchFamily="50" charset="-128"/>
              </a:rPr>
              <a:t>わずかな</a:t>
            </a:r>
            <a:r>
              <a:rPr lang="ja-JP" altLang="en-US" sz="1700" dirty="0">
                <a:solidFill>
                  <a:schemeClr val="tx1">
                    <a:lumMod val="75000"/>
                    <a:lumOff val="25000"/>
                  </a:schemeClr>
                </a:solidFill>
                <a:latin typeface="メイリオ" panose="020B0604030504040204" pitchFamily="50" charset="-128"/>
                <a:ea typeface="メイリオ" panose="020B0604030504040204" pitchFamily="50" charset="-128"/>
              </a:rPr>
              <a:t>異変にも迅速に対応することができます</a:t>
            </a:r>
            <a:r>
              <a:rPr lang="ja-JP" altLang="en-US" sz="17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7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ja-JP" altLang="en-US" sz="17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7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700" dirty="0" smtClean="0">
                <a:solidFill>
                  <a:schemeClr val="tx1">
                    <a:lumMod val="75000"/>
                    <a:lumOff val="25000"/>
                  </a:schemeClr>
                </a:solidFill>
                <a:latin typeface="メイリオ" panose="020B0604030504040204" pitchFamily="50" charset="-128"/>
                <a:ea typeface="メイリオ" panose="020B0604030504040204" pitchFamily="50" charset="-128"/>
              </a:rPr>
              <a:t>BGM</a:t>
            </a:r>
            <a:r>
              <a:rPr lang="ja-JP" altLang="en-US" sz="1700" dirty="0" smtClean="0">
                <a:solidFill>
                  <a:schemeClr val="tx1">
                    <a:lumMod val="75000"/>
                    <a:lumOff val="25000"/>
                  </a:schemeClr>
                </a:solidFill>
                <a:latin typeface="メイリオ" panose="020B0604030504040204" pitchFamily="50" charset="-128"/>
                <a:ea typeface="メイリオ" panose="020B0604030504040204" pitchFamily="50" charset="-128"/>
              </a:rPr>
              <a:t>サービスでは、音楽の持つ心理的、生理的、社会的な働きを活用し、心身の障害の回復や機能の維持・改善、生活の質の向上、行動の変容などに取り組むと同時に、レクリエーションとして「日常」に取り入れることにより</a:t>
            </a:r>
            <a:endParaRPr lang="en-US" altLang="ja-JP" sz="17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700" dirty="0" smtClean="0">
                <a:solidFill>
                  <a:schemeClr val="tx1">
                    <a:lumMod val="75000"/>
                    <a:lumOff val="25000"/>
                  </a:schemeClr>
                </a:solidFill>
                <a:latin typeface="メイリオ" panose="020B0604030504040204" pitchFamily="50" charset="-128"/>
                <a:ea typeface="メイリオ" panose="020B0604030504040204" pitchFamily="50" charset="-128"/>
              </a:rPr>
              <a:t>豊かな施設</a:t>
            </a:r>
            <a:r>
              <a:rPr lang="ja-JP" altLang="en-US" sz="1700" dirty="0">
                <a:solidFill>
                  <a:schemeClr val="tx1">
                    <a:lumMod val="75000"/>
                    <a:lumOff val="25000"/>
                  </a:schemeClr>
                </a:solidFill>
                <a:latin typeface="メイリオ" panose="020B0604030504040204" pitchFamily="50" charset="-128"/>
                <a:ea typeface="メイリオ" panose="020B0604030504040204" pitchFamily="50" charset="-128"/>
              </a:rPr>
              <a:t>ライフをお届けします</a:t>
            </a:r>
            <a:r>
              <a:rPr lang="ja-JP" altLang="en-US" sz="17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7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en-US" altLang="ja-JP" sz="17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kumimoji="0" lang="ja-JP" altLang="en-US" sz="1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施設の課題に応じて、お役立て頂ければ幸いです。</a:t>
            </a:r>
            <a:endParaRPr kumimoji="0" lang="en-US" altLang="ja-JP" sz="17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0152" y="4473116"/>
            <a:ext cx="2489675" cy="1867257"/>
          </a:xfrm>
          <a:prstGeom prst="rect">
            <a:avLst/>
          </a:prstGeom>
        </p:spPr>
      </p:pic>
    </p:spTree>
    <p:extLst>
      <p:ext uri="{BB962C8B-B14F-4D97-AF65-F5344CB8AC3E}">
        <p14:creationId xmlns:p14="http://schemas.microsoft.com/office/powerpoint/2010/main" val="137970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2816284" y="2924944"/>
            <a:ext cx="3492388" cy="1116124"/>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algn="ctr"/>
            <a:r>
              <a:rPr lang="en-US" altLang="ja-JP" sz="2400" dirty="0" smtClean="0">
                <a:solidFill>
                  <a:srgbClr val="000000">
                    <a:lumMod val="75000"/>
                    <a:lumOff val="25000"/>
                  </a:srgbClr>
                </a:solidFill>
              </a:rPr>
              <a:t>【</a:t>
            </a:r>
            <a:r>
              <a:rPr lang="ja-JP" altLang="en-US" sz="2400" dirty="0" smtClean="0">
                <a:solidFill>
                  <a:srgbClr val="000000">
                    <a:lumMod val="75000"/>
                    <a:lumOff val="25000"/>
                  </a:srgbClr>
                </a:solidFill>
              </a:rPr>
              <a:t>参考資料</a:t>
            </a:r>
            <a:r>
              <a:rPr lang="en-US" altLang="ja-JP" sz="2400" dirty="0" smtClean="0">
                <a:solidFill>
                  <a:srgbClr val="000000">
                    <a:lumMod val="75000"/>
                    <a:lumOff val="25000"/>
                  </a:srgbClr>
                </a:solidFill>
              </a:rPr>
              <a:t>】</a:t>
            </a:r>
          </a:p>
          <a:p>
            <a:pPr algn="ctr"/>
            <a:r>
              <a:rPr lang="ja-JP" altLang="en-US" sz="3600" dirty="0">
                <a:solidFill>
                  <a:srgbClr val="000000">
                    <a:lumMod val="75000"/>
                    <a:lumOff val="25000"/>
                  </a:srgbClr>
                </a:solidFill>
              </a:rPr>
              <a:t>音</a:t>
            </a:r>
            <a:r>
              <a:rPr lang="ja-JP" altLang="en-US" sz="3600" dirty="0" smtClean="0">
                <a:solidFill>
                  <a:srgbClr val="000000">
                    <a:lumMod val="75000"/>
                    <a:lumOff val="25000"/>
                  </a:srgbClr>
                </a:solidFill>
              </a:rPr>
              <a:t>の効果</a:t>
            </a:r>
            <a:r>
              <a:rPr lang="ja-JP" altLang="en-US" sz="3600" dirty="0">
                <a:solidFill>
                  <a:srgbClr val="000000">
                    <a:lumMod val="75000"/>
                    <a:lumOff val="25000"/>
                  </a:srgbClr>
                </a:solidFill>
              </a:rPr>
              <a:t>効能</a:t>
            </a:r>
            <a:endParaRPr lang="en-US" altLang="ja-JP" sz="3600" dirty="0">
              <a:solidFill>
                <a:srgbClr val="000000">
                  <a:lumMod val="75000"/>
                  <a:lumOff val="25000"/>
                </a:srgbClr>
              </a:solidFill>
            </a:endParaRPr>
          </a:p>
        </p:txBody>
      </p:sp>
    </p:spTree>
    <p:extLst>
      <p:ext uri="{BB962C8B-B14F-4D97-AF65-F5344CB8AC3E}">
        <p14:creationId xmlns:p14="http://schemas.microsoft.com/office/powerpoint/2010/main" val="324854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49" name="Rectangle 6"/>
          <p:cNvSpPr txBox="1">
            <a:spLocks noGrp="1" noChangeArrowheads="1"/>
          </p:cNvSpPr>
          <p:nvPr/>
        </p:nvSpPr>
        <p:spPr bwMode="auto">
          <a:xfrm>
            <a:off x="4305303" y="6473589"/>
            <a:ext cx="514350" cy="231775"/>
          </a:xfrm>
          <a:prstGeom prst="rect">
            <a:avLst/>
          </a:prstGeom>
          <a:noFill/>
          <a:ln w="9525">
            <a:noFill/>
            <a:miter lim="800000"/>
            <a:headEnd/>
            <a:tailEnd/>
          </a:ln>
        </p:spPr>
        <p:txBody>
          <a:bodyPr lIns="91436" tIns="45716" rIns="91436" bIns="45716"/>
          <a:lstStyle/>
          <a:p>
            <a:pPr algn="ctr"/>
            <a:r>
              <a:rPr lang="en-US" altLang="ja-JP" sz="1200" dirty="0" smtClean="0">
                <a:solidFill>
                  <a:srgbClr val="000000"/>
                </a:solidFill>
                <a:latin typeface="メイリオ" panose="020B0604030504040204" pitchFamily="50" charset="-128"/>
                <a:ea typeface="メイリオ" panose="020B0604030504040204" pitchFamily="50" charset="-128"/>
                <a:sym typeface="ヒラギノ角ゴ Pro W3" charset="0"/>
              </a:rPr>
              <a:t>19</a:t>
            </a:r>
            <a:endParaRPr lang="en-US" altLang="ja-JP" sz="1200" dirty="0">
              <a:solidFill>
                <a:srgbClr val="000000"/>
              </a:solidFill>
              <a:latin typeface="メイリオ" panose="020B0604030504040204" pitchFamily="50" charset="-128"/>
              <a:ea typeface="メイリオ" panose="020B0604030504040204" pitchFamily="50" charset="-128"/>
              <a:sym typeface="ヒラギノ角ゴ Pro W3" charset="0"/>
            </a:endParaRPr>
          </a:p>
        </p:txBody>
      </p:sp>
      <p:sp>
        <p:nvSpPr>
          <p:cNvPr id="16" name="Rectangle 2"/>
          <p:cNvSpPr txBox="1">
            <a:spLocks noChangeArrowheads="1"/>
          </p:cNvSpPr>
          <p:nvPr/>
        </p:nvSpPr>
        <p:spPr bwMode="auto">
          <a:xfrm>
            <a:off x="198285" y="226681"/>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en-US" altLang="ja-JP" sz="2500" i="0" kern="0" dirty="0" smtClean="0">
                <a:solidFill>
                  <a:schemeClr val="tx1">
                    <a:lumMod val="75000"/>
                    <a:lumOff val="25000"/>
                  </a:schemeClr>
                </a:solidFill>
                <a:latin typeface="メイリオ"/>
                <a:ea typeface="メイリオ"/>
                <a:cs typeface="メイリオ"/>
                <a:sym typeface="ヒラギノ角ゴ Pro W3" charset="0"/>
              </a:rPr>
              <a:t>《</a:t>
            </a:r>
            <a:r>
              <a:rPr lang="ja-JP" altLang="en-US" sz="2500" i="0" kern="0" dirty="0" smtClean="0">
                <a:solidFill>
                  <a:schemeClr val="tx1">
                    <a:lumMod val="75000"/>
                    <a:lumOff val="25000"/>
                  </a:schemeClr>
                </a:solidFill>
                <a:latin typeface="メイリオ"/>
                <a:ea typeface="メイリオ"/>
                <a:cs typeface="メイリオ"/>
                <a:sym typeface="ヒラギノ角ゴ Pro W3" charset="0"/>
              </a:rPr>
              <a:t>参考</a:t>
            </a:r>
            <a:r>
              <a:rPr lang="en-US" altLang="ja-JP" sz="2500" i="0" kern="0" dirty="0" smtClean="0">
                <a:solidFill>
                  <a:schemeClr val="tx1">
                    <a:lumMod val="75000"/>
                    <a:lumOff val="25000"/>
                  </a:schemeClr>
                </a:solidFill>
                <a:latin typeface="メイリオ"/>
                <a:ea typeface="メイリオ"/>
                <a:cs typeface="メイリオ"/>
                <a:sym typeface="ヒラギノ角ゴ Pro W3" charset="0"/>
              </a:rPr>
              <a:t>》</a:t>
            </a:r>
            <a:r>
              <a:rPr lang="ja-JP" altLang="en-US" sz="2500" i="0" kern="0" dirty="0">
                <a:solidFill>
                  <a:schemeClr val="tx1">
                    <a:lumMod val="75000"/>
                    <a:lumOff val="25000"/>
                  </a:schemeClr>
                </a:solidFill>
                <a:latin typeface="メイリオ"/>
                <a:ea typeface="メイリオ"/>
                <a:cs typeface="メイリオ"/>
                <a:sym typeface="ヒラギノ角ゴ Pro W3" charset="0"/>
              </a:rPr>
              <a:t>音楽の</a:t>
            </a:r>
            <a:r>
              <a:rPr lang="ja-JP" altLang="en-US" sz="2500" i="0" kern="0" dirty="0" smtClean="0">
                <a:solidFill>
                  <a:schemeClr val="tx1">
                    <a:lumMod val="75000"/>
                    <a:lumOff val="25000"/>
                  </a:schemeClr>
                </a:solidFill>
                <a:latin typeface="メイリオ"/>
                <a:ea typeface="メイリオ"/>
                <a:cs typeface="メイリオ"/>
                <a:sym typeface="ヒラギノ角ゴ Pro W3" charset="0"/>
              </a:rPr>
              <a:t>効果：脳機能の活性化</a:t>
            </a:r>
            <a:endParaRPr lang="ja-JP" altLang="en-US" sz="2500" i="0" kern="0" dirty="0">
              <a:solidFill>
                <a:schemeClr val="tx1">
                  <a:lumMod val="75000"/>
                  <a:lumOff val="25000"/>
                </a:schemeClr>
              </a:solidFill>
              <a:latin typeface="メイリオ"/>
              <a:ea typeface="メイリオ"/>
              <a:cs typeface="メイリオ"/>
              <a:sym typeface="ヒラギノ角ゴ Pro W3" charset="0"/>
            </a:endParaRPr>
          </a:p>
        </p:txBody>
      </p:sp>
      <p:sp>
        <p:nvSpPr>
          <p:cNvPr id="17" name="Rectangle 7"/>
          <p:cNvSpPr>
            <a:spLocks/>
          </p:cNvSpPr>
          <p:nvPr/>
        </p:nvSpPr>
        <p:spPr bwMode="auto">
          <a:xfrm>
            <a:off x="399037" y="895796"/>
            <a:ext cx="8748464" cy="38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kumimoji="0" lang="ja-JP" altLang="en-US" sz="2600" b="1" dirty="0">
                <a:solidFill>
                  <a:schemeClr val="tx1">
                    <a:lumMod val="75000"/>
                    <a:lumOff val="25000"/>
                  </a:schemeClr>
                </a:solidFill>
                <a:latin typeface="メイリオ" panose="020B0604030504040204" pitchFamily="50" charset="-128"/>
                <a:ea typeface="メイリオ" panose="020B0604030504040204" pitchFamily="50" charset="-128"/>
              </a:rPr>
              <a:t>音楽の聴取による生理反応</a:t>
            </a:r>
            <a:endParaRPr lang="en-US" altLang="ja-JP" sz="2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469043" y="2835729"/>
            <a:ext cx="1783370" cy="307777"/>
          </a:xfrm>
          <a:prstGeom prst="rect">
            <a:avLst/>
          </a:prstGeom>
          <a:noFill/>
          <a:ln>
            <a:noFill/>
          </a:ln>
        </p:spPr>
        <p:txBody>
          <a:bodyPr wrap="square" rtlCol="0">
            <a:spAutoFit/>
          </a:bodyPr>
          <a:lstStyle/>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「脳血流との変化」</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45418" y="1303251"/>
            <a:ext cx="8515060" cy="738664"/>
          </a:xfrm>
          <a:prstGeom prst="rect">
            <a:avLst/>
          </a:prstGeom>
          <a:no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音楽</a:t>
            </a:r>
            <a:r>
              <a:rPr lang="ja-JP" altLang="en-US" sz="1400" dirty="0">
                <a:latin typeface="メイリオ" panose="020B0604030504040204" pitchFamily="50" charset="-128"/>
                <a:ea typeface="メイリオ" panose="020B0604030504040204" pitchFamily="50" charset="-128"/>
              </a:rPr>
              <a:t>を繰り返す実験の元、脳の血流の変化と交換神経の変化</a:t>
            </a:r>
            <a:r>
              <a:rPr lang="ja-JP" altLang="en-US" sz="1400" dirty="0" smtClean="0">
                <a:latin typeface="メイリオ" panose="020B0604030504040204" pitchFamily="50" charset="-128"/>
                <a:ea typeface="メイリオ" panose="020B0604030504040204" pitchFamily="50" charset="-128"/>
              </a:rPr>
              <a:t>を計測</a:t>
            </a:r>
            <a:r>
              <a:rPr lang="ja-JP" altLang="en-US" sz="1400" dirty="0">
                <a:latin typeface="メイリオ" panose="020B0604030504040204" pitchFamily="50" charset="-128"/>
                <a:ea typeface="メイリオ" panose="020B0604030504040204" pitchFamily="50" charset="-128"/>
              </a:rPr>
              <a:t>した結果</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音楽</a:t>
            </a:r>
            <a:r>
              <a:rPr lang="ja-JP" altLang="en-US" sz="1400" dirty="0">
                <a:latin typeface="メイリオ" panose="020B0604030504040204" pitchFamily="50" charset="-128"/>
                <a:ea typeface="メイリオ" panose="020B0604030504040204" pitchFamily="50" charset="-128"/>
              </a:rPr>
              <a:t>を聴く</a:t>
            </a:r>
            <a:r>
              <a:rPr lang="ja-JP" altLang="en-US" sz="1400" dirty="0" smtClean="0">
                <a:latin typeface="メイリオ" panose="020B0604030504040204" pitchFamily="50" charset="-128"/>
                <a:ea typeface="メイリオ" panose="020B0604030504040204" pitchFamily="50" charset="-128"/>
              </a:rPr>
              <a:t>と脳機能が活性化することがわかりました。</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音楽の好みによって、交換神経の活性度が変化することもわかりました。</a:t>
            </a:r>
            <a:endParaRPr lang="en-US" altLang="ja-JP" sz="1400" dirty="0" smtClean="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336558" y="6030527"/>
            <a:ext cx="4125791" cy="461665"/>
          </a:xfrm>
          <a:prstGeom prst="rect">
            <a:avLst/>
          </a:prstGeom>
          <a:noFill/>
          <a:ln>
            <a:noFill/>
          </a:ln>
        </p:spPr>
        <p:txBody>
          <a:bodyPr wrap="square" rtlCol="0">
            <a:spAutoFit/>
          </a:bodyPr>
          <a:lstStyle/>
          <a:p>
            <a:r>
              <a:rPr lang="ja-JP" altLang="en-US" sz="800" dirty="0" smtClean="0">
                <a:latin typeface="メイリオ" panose="020B0604030504040204" pitchFamily="50" charset="-128"/>
                <a:ea typeface="メイリオ" panose="020B0604030504040204" pitchFamily="50" charset="-128"/>
              </a:rPr>
              <a:t>被験者：男性</a:t>
            </a:r>
            <a:r>
              <a:rPr lang="en-US" altLang="ja-JP" sz="800" dirty="0" smtClean="0">
                <a:latin typeface="メイリオ" panose="020B0604030504040204" pitchFamily="50" charset="-128"/>
                <a:ea typeface="メイリオ" panose="020B0604030504040204" pitchFamily="50" charset="-128"/>
              </a:rPr>
              <a:t>10</a:t>
            </a:r>
            <a:r>
              <a:rPr lang="ja-JP" altLang="en-US" sz="800" dirty="0" smtClean="0">
                <a:latin typeface="メイリオ" panose="020B0604030504040204" pitchFamily="50" charset="-128"/>
                <a:ea typeface="メイリオ" panose="020B0604030504040204" pitchFamily="50" charset="-128"/>
              </a:rPr>
              <a:t>名</a:t>
            </a:r>
            <a:endParaRPr lang="en-US" altLang="ja-JP" sz="800" dirty="0" smtClean="0">
              <a:latin typeface="メイリオ" panose="020B0604030504040204" pitchFamily="50" charset="-128"/>
              <a:ea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rPr>
              <a:t>仕様楽曲：①嗜好に合う曲②疾走感、高揚感を感じる曲③容易に歌唱可能である曲</a:t>
            </a:r>
            <a:endParaRPr lang="en-US" altLang="ja-JP" sz="800" dirty="0" smtClean="0">
              <a:latin typeface="メイリオ" panose="020B0604030504040204" pitchFamily="50" charset="-128"/>
              <a:ea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rPr>
              <a:t>上記三曲を聴くパターンと謳うパターン実験</a:t>
            </a:r>
            <a:endParaRPr lang="en-US" altLang="ja-JP" sz="800" dirty="0">
              <a:latin typeface="メイリオ" panose="020B0604030504040204" pitchFamily="50" charset="-128"/>
              <a:ea typeface="メイリオ" panose="020B0604030504040204" pitchFamily="50" charset="-128"/>
            </a:endParaRPr>
          </a:p>
        </p:txBody>
      </p:sp>
      <p:cxnSp>
        <p:nvCxnSpPr>
          <p:cNvPr id="1256457" name="直線コネクタ 1256456"/>
          <p:cNvCxnSpPr/>
          <p:nvPr/>
        </p:nvCxnSpPr>
        <p:spPr bwMode="auto">
          <a:xfrm>
            <a:off x="1281840" y="4538583"/>
            <a:ext cx="372878" cy="521649"/>
          </a:xfrm>
          <a:prstGeom prst="line">
            <a:avLst/>
          </a:prstGeom>
          <a:solidFill>
            <a:schemeClr val="accent1"/>
          </a:solidFill>
          <a:ln w="25400" cap="flat" cmpd="sng" algn="ctr">
            <a:solidFill>
              <a:srgbClr val="FF3399"/>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直線コネクタ 85"/>
          <p:cNvCxnSpPr/>
          <p:nvPr/>
        </p:nvCxnSpPr>
        <p:spPr bwMode="auto">
          <a:xfrm flipV="1">
            <a:off x="1873829" y="4244587"/>
            <a:ext cx="342770" cy="815645"/>
          </a:xfrm>
          <a:prstGeom prst="line">
            <a:avLst/>
          </a:prstGeom>
          <a:solidFill>
            <a:schemeClr val="accent1"/>
          </a:solidFill>
          <a:ln w="25400" cap="flat" cmpd="sng" algn="ctr">
            <a:solidFill>
              <a:srgbClr val="FF3399"/>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直線コネクタ 88"/>
          <p:cNvCxnSpPr/>
          <p:nvPr/>
        </p:nvCxnSpPr>
        <p:spPr bwMode="auto">
          <a:xfrm flipH="1" flipV="1">
            <a:off x="2435710" y="4244587"/>
            <a:ext cx="378491" cy="381034"/>
          </a:xfrm>
          <a:prstGeom prst="line">
            <a:avLst/>
          </a:prstGeom>
          <a:solidFill>
            <a:schemeClr val="accent1"/>
          </a:solidFill>
          <a:ln w="25400" cap="flat" cmpd="sng" algn="ctr">
            <a:solidFill>
              <a:srgbClr val="FF3399"/>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p:cNvCxnSpPr/>
          <p:nvPr/>
        </p:nvCxnSpPr>
        <p:spPr bwMode="auto">
          <a:xfrm flipH="1">
            <a:off x="3031769" y="4067226"/>
            <a:ext cx="441289" cy="558395"/>
          </a:xfrm>
          <a:prstGeom prst="line">
            <a:avLst/>
          </a:prstGeom>
          <a:solidFill>
            <a:schemeClr val="accent1"/>
          </a:solidFill>
          <a:ln w="25400" cap="flat" cmpd="sng" algn="ctr">
            <a:solidFill>
              <a:srgbClr val="FF3399"/>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56453" name="グループ化 1256452"/>
          <p:cNvGrpSpPr/>
          <p:nvPr/>
        </p:nvGrpSpPr>
        <p:grpSpPr>
          <a:xfrm>
            <a:off x="923826" y="3578558"/>
            <a:ext cx="2902763" cy="1898753"/>
            <a:chOff x="4002213" y="2797727"/>
            <a:chExt cx="2902763" cy="1898753"/>
          </a:xfrm>
        </p:grpSpPr>
        <p:cxnSp>
          <p:nvCxnSpPr>
            <p:cNvPr id="1256452" name="直線コネクタ 1256451"/>
            <p:cNvCxnSpPr/>
            <p:nvPr/>
          </p:nvCxnSpPr>
          <p:spPr bwMode="auto">
            <a:xfrm>
              <a:off x="4002213" y="2797727"/>
              <a:ext cx="2902763" cy="0"/>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a:off x="4002213" y="3097451"/>
              <a:ext cx="2902763" cy="0"/>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p:cNvCxnSpPr/>
            <p:nvPr/>
          </p:nvCxnSpPr>
          <p:spPr bwMode="auto">
            <a:xfrm>
              <a:off x="4002213" y="3429000"/>
              <a:ext cx="2892090" cy="5524"/>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p:cNvCxnSpPr/>
            <p:nvPr/>
          </p:nvCxnSpPr>
          <p:spPr bwMode="auto">
            <a:xfrm>
              <a:off x="4002213" y="3756482"/>
              <a:ext cx="2893165" cy="0"/>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p:cNvCxnSpPr/>
            <p:nvPr/>
          </p:nvCxnSpPr>
          <p:spPr bwMode="auto">
            <a:xfrm>
              <a:off x="4002213" y="4074298"/>
              <a:ext cx="2902763" cy="0"/>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線コネクタ 58"/>
            <p:cNvCxnSpPr/>
            <p:nvPr/>
          </p:nvCxnSpPr>
          <p:spPr bwMode="auto">
            <a:xfrm>
              <a:off x="4002213" y="4365104"/>
              <a:ext cx="2902763" cy="0"/>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コネクタ 59"/>
            <p:cNvCxnSpPr/>
            <p:nvPr/>
          </p:nvCxnSpPr>
          <p:spPr bwMode="auto">
            <a:xfrm>
              <a:off x="4002213" y="4696480"/>
              <a:ext cx="2902763" cy="0"/>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p:cNvCxnSpPr/>
            <p:nvPr/>
          </p:nvCxnSpPr>
          <p:spPr bwMode="auto">
            <a:xfrm>
              <a:off x="4525970" y="2797727"/>
              <a:ext cx="0" cy="1898753"/>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線コネクタ 66"/>
            <p:cNvCxnSpPr/>
            <p:nvPr/>
          </p:nvCxnSpPr>
          <p:spPr bwMode="auto">
            <a:xfrm>
              <a:off x="5125410" y="2797727"/>
              <a:ext cx="0" cy="1898753"/>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71"/>
            <p:cNvCxnSpPr/>
            <p:nvPr/>
          </p:nvCxnSpPr>
          <p:spPr bwMode="auto">
            <a:xfrm>
              <a:off x="5707029" y="2797727"/>
              <a:ext cx="0" cy="1898753"/>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コネクタ 72"/>
            <p:cNvCxnSpPr/>
            <p:nvPr/>
          </p:nvCxnSpPr>
          <p:spPr bwMode="auto">
            <a:xfrm>
              <a:off x="6306469" y="2797727"/>
              <a:ext cx="0" cy="1898753"/>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p:cNvCxnSpPr/>
            <p:nvPr/>
          </p:nvCxnSpPr>
          <p:spPr bwMode="auto">
            <a:xfrm>
              <a:off x="4002213" y="2797727"/>
              <a:ext cx="0" cy="1898753"/>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線コネクタ 80"/>
            <p:cNvCxnSpPr/>
            <p:nvPr/>
          </p:nvCxnSpPr>
          <p:spPr bwMode="auto">
            <a:xfrm>
              <a:off x="6895378" y="2797727"/>
              <a:ext cx="0" cy="1898753"/>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56458" name="グループ化 1256457"/>
          <p:cNvGrpSpPr/>
          <p:nvPr/>
        </p:nvGrpSpPr>
        <p:grpSpPr>
          <a:xfrm>
            <a:off x="308496" y="3461866"/>
            <a:ext cx="694851" cy="2173359"/>
            <a:chOff x="71500" y="2531101"/>
            <a:chExt cx="694851" cy="2173359"/>
          </a:xfrm>
        </p:grpSpPr>
        <p:sp>
          <p:nvSpPr>
            <p:cNvPr id="1256455" name="テキスト ボックス 1256454"/>
            <p:cNvSpPr txBox="1"/>
            <p:nvPr/>
          </p:nvSpPr>
          <p:spPr>
            <a:xfrm>
              <a:off x="303227" y="3483601"/>
              <a:ext cx="369562" cy="253916"/>
            </a:xfrm>
            <a:prstGeom prst="rect">
              <a:avLst/>
            </a:prstGeom>
            <a:noFill/>
          </p:spPr>
          <p:txBody>
            <a:bodyPr wrap="square" rtlCol="0">
              <a:spAutoFit/>
            </a:bodyPr>
            <a:lstStyle/>
            <a:p>
              <a:r>
                <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０</a:t>
              </a:r>
            </a:p>
          </p:txBody>
        </p:sp>
        <p:sp>
          <p:nvSpPr>
            <p:cNvPr id="64" name="テキスト ボックス 63"/>
            <p:cNvSpPr txBox="1"/>
            <p:nvPr/>
          </p:nvSpPr>
          <p:spPr>
            <a:xfrm>
              <a:off x="179512" y="3186421"/>
              <a:ext cx="515339" cy="253916"/>
            </a:xfrm>
            <a:prstGeom prst="rect">
              <a:avLst/>
            </a:prstGeom>
            <a:noFill/>
          </p:spPr>
          <p:txBody>
            <a:bodyPr wrap="square" rtlCol="0">
              <a:spAutoFit/>
            </a:bodyPr>
            <a:lstStyle/>
            <a:p>
              <a:r>
                <a:rPr lang="en-US" altLang="ja-JP" sz="105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0.5</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223229" y="2858761"/>
              <a:ext cx="384082" cy="253916"/>
            </a:xfrm>
            <a:prstGeom prst="rect">
              <a:avLst/>
            </a:prstGeom>
            <a:noFill/>
          </p:spPr>
          <p:txBody>
            <a:bodyPr wrap="squar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65"/>
            <p:cNvSpPr txBox="1"/>
            <p:nvPr/>
          </p:nvSpPr>
          <p:spPr>
            <a:xfrm>
              <a:off x="201482" y="2531101"/>
              <a:ext cx="515339" cy="253916"/>
            </a:xfrm>
            <a:prstGeom prst="rect">
              <a:avLst/>
            </a:prstGeom>
            <a:noFill/>
          </p:spPr>
          <p:txBody>
            <a:bodyPr wrap="square" rtlCol="0">
              <a:spAutoFit/>
            </a:bodyPr>
            <a:lstStyle/>
            <a:p>
              <a:r>
                <a:rPr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1.5</a:t>
              </a:r>
            </a:p>
          </p:txBody>
        </p:sp>
        <p:sp>
          <p:nvSpPr>
            <p:cNvPr id="68" name="テキスト ボックス 67"/>
            <p:cNvSpPr txBox="1"/>
            <p:nvPr/>
          </p:nvSpPr>
          <p:spPr>
            <a:xfrm>
              <a:off x="108165" y="3802465"/>
              <a:ext cx="623351" cy="253916"/>
            </a:xfrm>
            <a:prstGeom prst="rect">
              <a:avLst/>
            </a:prstGeom>
            <a:noFill/>
          </p:spPr>
          <p:txBody>
            <a:bodyPr wrap="square" rtlCol="0">
              <a:spAutoFit/>
            </a:bodyPr>
            <a:lstStyle/>
            <a:p>
              <a:r>
                <a:rPr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-0.5</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p:cNvSpPr txBox="1"/>
            <p:nvPr/>
          </p:nvSpPr>
          <p:spPr>
            <a:xfrm>
              <a:off x="223228" y="4101001"/>
              <a:ext cx="515339" cy="253916"/>
            </a:xfrm>
            <a:prstGeom prst="rect">
              <a:avLst/>
            </a:prstGeom>
            <a:noFill/>
          </p:spPr>
          <p:txBody>
            <a:bodyPr wrap="square" rtlCol="0">
              <a:spAutoFit/>
            </a:bodyPr>
            <a:lstStyle/>
            <a:p>
              <a:r>
                <a:rPr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69"/>
            <p:cNvSpPr txBox="1"/>
            <p:nvPr/>
          </p:nvSpPr>
          <p:spPr>
            <a:xfrm>
              <a:off x="71500" y="4450544"/>
              <a:ext cx="694851" cy="253916"/>
            </a:xfrm>
            <a:prstGeom prst="rect">
              <a:avLst/>
            </a:prstGeom>
            <a:noFill/>
          </p:spPr>
          <p:txBody>
            <a:bodyPr wrap="square" rtlCol="0">
              <a:spAutoFit/>
            </a:bodyPr>
            <a:lstStyle/>
            <a:p>
              <a:r>
                <a:rPr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256476" name="グループ化 1256475"/>
          <p:cNvGrpSpPr/>
          <p:nvPr/>
        </p:nvGrpSpPr>
        <p:grpSpPr>
          <a:xfrm>
            <a:off x="902593" y="5533709"/>
            <a:ext cx="2928366" cy="253916"/>
            <a:chOff x="758405" y="4621687"/>
            <a:chExt cx="2928366" cy="253916"/>
          </a:xfrm>
        </p:grpSpPr>
        <p:sp>
          <p:nvSpPr>
            <p:cNvPr id="96" name="テキスト ボックス 95"/>
            <p:cNvSpPr txBox="1"/>
            <p:nvPr/>
          </p:nvSpPr>
          <p:spPr>
            <a:xfrm>
              <a:off x="758405" y="4621687"/>
              <a:ext cx="501227" cy="253916"/>
            </a:xfrm>
            <a:prstGeom prst="rect">
              <a:avLst/>
            </a:prstGeom>
            <a:noFill/>
          </p:spPr>
          <p:txBody>
            <a:bodyPr wrap="square" rtlCol="0">
              <a:spAutoFit/>
            </a:bodyPr>
            <a:lstStyle/>
            <a:p>
              <a:r>
                <a:rPr lang="ja-JP" altLang="en-US" sz="105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無音</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テキスト ボックス 96"/>
            <p:cNvSpPr txBox="1"/>
            <p:nvPr/>
          </p:nvSpPr>
          <p:spPr>
            <a:xfrm>
              <a:off x="1953221" y="4621687"/>
              <a:ext cx="501227" cy="253916"/>
            </a:xfrm>
            <a:prstGeom prst="rect">
              <a:avLst/>
            </a:prstGeom>
            <a:noFill/>
          </p:spPr>
          <p:txBody>
            <a:bodyPr wrap="square" rtlCol="0">
              <a:spAutoFit/>
            </a:bodyPr>
            <a:lstStyle/>
            <a:p>
              <a:r>
                <a:rPr lang="ja-JP" altLang="en-US" sz="105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無音</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テキスト ボックス 97"/>
            <p:cNvSpPr txBox="1"/>
            <p:nvPr/>
          </p:nvSpPr>
          <p:spPr>
            <a:xfrm>
              <a:off x="3185544" y="4621687"/>
              <a:ext cx="501227" cy="253916"/>
            </a:xfrm>
            <a:prstGeom prst="rect">
              <a:avLst/>
            </a:prstGeom>
            <a:noFill/>
          </p:spPr>
          <p:txBody>
            <a:bodyPr wrap="square" rtlCol="0">
              <a:spAutoFit/>
            </a:bodyPr>
            <a:lstStyle/>
            <a:p>
              <a:r>
                <a:rPr lang="ja-JP" altLang="en-US" sz="105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無音</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テキスト ボックス 98"/>
            <p:cNvSpPr txBox="1"/>
            <p:nvPr/>
          </p:nvSpPr>
          <p:spPr>
            <a:xfrm>
              <a:off x="1386293" y="4621687"/>
              <a:ext cx="501227" cy="253916"/>
            </a:xfrm>
            <a:prstGeom prst="rect">
              <a:avLst/>
            </a:prstGeom>
            <a:noFill/>
          </p:spPr>
          <p:txBody>
            <a:bodyPr wrap="squar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聴取</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 name="テキスト ボックス 99"/>
            <p:cNvSpPr txBox="1"/>
            <p:nvPr/>
          </p:nvSpPr>
          <p:spPr>
            <a:xfrm>
              <a:off x="2600294" y="4621687"/>
              <a:ext cx="501227" cy="253916"/>
            </a:xfrm>
            <a:prstGeom prst="rect">
              <a:avLst/>
            </a:prstGeom>
            <a:noFill/>
          </p:spPr>
          <p:txBody>
            <a:bodyPr wrap="squar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聴取</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3" name="グループ化 42"/>
          <p:cNvGrpSpPr/>
          <p:nvPr/>
        </p:nvGrpSpPr>
        <p:grpSpPr>
          <a:xfrm>
            <a:off x="6865187" y="790282"/>
            <a:ext cx="2112526" cy="2301040"/>
            <a:chOff x="7187133" y="4319287"/>
            <a:chExt cx="1988242" cy="2304396"/>
          </a:xfrm>
        </p:grpSpPr>
        <p:pic>
          <p:nvPicPr>
            <p:cNvPr id="2" name="図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7133" y="4750940"/>
              <a:ext cx="1988242" cy="1872743"/>
            </a:xfrm>
            <a:prstGeom prst="rect">
              <a:avLst/>
            </a:prstGeom>
          </p:spPr>
        </p:pic>
        <p:pic>
          <p:nvPicPr>
            <p:cNvPr id="108" name="図 10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1254" y="4319287"/>
              <a:ext cx="813165" cy="572615"/>
            </a:xfrm>
            <a:prstGeom prst="rect">
              <a:avLst/>
            </a:prstGeom>
          </p:spPr>
        </p:pic>
      </p:grpSp>
      <p:sp>
        <p:nvSpPr>
          <p:cNvPr id="74" name="正方形/長方形 73"/>
          <p:cNvSpPr/>
          <p:nvPr/>
        </p:nvSpPr>
        <p:spPr bwMode="auto">
          <a:xfrm>
            <a:off x="3473058" y="3584939"/>
            <a:ext cx="193911" cy="964574"/>
          </a:xfrm>
          <a:prstGeom prst="rect">
            <a:avLst/>
          </a:prstGeom>
          <a:solidFill>
            <a:srgbClr val="663300">
              <a:alpha val="68000"/>
            </a:srgbClr>
          </a:solidFill>
          <a:ln w="25400" cap="flat" cmpd="sng" algn="ctr">
            <a:solidFill>
              <a:srgbClr val="663300">
                <a:alpha val="35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75" name="正方形/長方形 74"/>
          <p:cNvSpPr/>
          <p:nvPr/>
        </p:nvSpPr>
        <p:spPr bwMode="auto">
          <a:xfrm>
            <a:off x="2814201" y="4215355"/>
            <a:ext cx="217568" cy="820531"/>
          </a:xfrm>
          <a:prstGeom prst="rect">
            <a:avLst/>
          </a:prstGeom>
          <a:solidFill>
            <a:srgbClr val="663300">
              <a:alpha val="68000"/>
            </a:srgbClr>
          </a:solidFill>
          <a:ln w="25400" cap="flat" cmpd="sng" algn="ctr">
            <a:solidFill>
              <a:srgbClr val="663300">
                <a:alpha val="35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76" name="正方形/長方形 75"/>
          <p:cNvSpPr/>
          <p:nvPr/>
        </p:nvSpPr>
        <p:spPr bwMode="auto">
          <a:xfrm>
            <a:off x="1654718" y="4848449"/>
            <a:ext cx="219111" cy="423566"/>
          </a:xfrm>
          <a:prstGeom prst="rect">
            <a:avLst/>
          </a:prstGeom>
          <a:solidFill>
            <a:srgbClr val="663300">
              <a:alpha val="68000"/>
            </a:srgbClr>
          </a:solidFill>
          <a:ln w="25400" cap="flat" cmpd="sng" algn="ctr">
            <a:solidFill>
              <a:srgbClr val="663300">
                <a:alpha val="35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77" name="正方形/長方形 76"/>
          <p:cNvSpPr/>
          <p:nvPr/>
        </p:nvSpPr>
        <p:spPr bwMode="auto">
          <a:xfrm>
            <a:off x="1062729" y="4215356"/>
            <a:ext cx="219111" cy="646453"/>
          </a:xfrm>
          <a:prstGeom prst="rect">
            <a:avLst/>
          </a:prstGeom>
          <a:solidFill>
            <a:srgbClr val="663300">
              <a:alpha val="68000"/>
            </a:srgbClr>
          </a:solidFill>
          <a:ln w="25400" cap="flat" cmpd="sng" algn="ctr">
            <a:solidFill>
              <a:srgbClr val="663300">
                <a:alpha val="35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79" name="正方形/長方形 78"/>
          <p:cNvSpPr/>
          <p:nvPr/>
        </p:nvSpPr>
        <p:spPr bwMode="auto">
          <a:xfrm>
            <a:off x="2216599" y="4032804"/>
            <a:ext cx="219111" cy="423566"/>
          </a:xfrm>
          <a:prstGeom prst="rect">
            <a:avLst/>
          </a:prstGeom>
          <a:solidFill>
            <a:srgbClr val="663300">
              <a:alpha val="68000"/>
            </a:srgbClr>
          </a:solidFill>
          <a:ln w="25400" cap="flat" cmpd="sng" algn="ctr">
            <a:solidFill>
              <a:srgbClr val="663300">
                <a:alpha val="35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grpSp>
        <p:nvGrpSpPr>
          <p:cNvPr id="159" name="グループ化 158"/>
          <p:cNvGrpSpPr/>
          <p:nvPr/>
        </p:nvGrpSpPr>
        <p:grpSpPr>
          <a:xfrm>
            <a:off x="5000526" y="3578558"/>
            <a:ext cx="2902763" cy="1898753"/>
            <a:chOff x="4002213" y="2797727"/>
            <a:chExt cx="2902763" cy="1898753"/>
          </a:xfrm>
        </p:grpSpPr>
        <p:cxnSp>
          <p:nvCxnSpPr>
            <p:cNvPr id="174" name="直線コネクタ 173"/>
            <p:cNvCxnSpPr/>
            <p:nvPr/>
          </p:nvCxnSpPr>
          <p:spPr bwMode="auto">
            <a:xfrm>
              <a:off x="4002213" y="2797727"/>
              <a:ext cx="2902763" cy="0"/>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線コネクタ 174"/>
            <p:cNvCxnSpPr/>
            <p:nvPr/>
          </p:nvCxnSpPr>
          <p:spPr bwMode="auto">
            <a:xfrm>
              <a:off x="4002213" y="3097451"/>
              <a:ext cx="2902763" cy="0"/>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コネクタ 175"/>
            <p:cNvCxnSpPr/>
            <p:nvPr/>
          </p:nvCxnSpPr>
          <p:spPr bwMode="auto">
            <a:xfrm>
              <a:off x="4002213" y="3429000"/>
              <a:ext cx="2902763" cy="0"/>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直線コネクタ 176"/>
            <p:cNvCxnSpPr/>
            <p:nvPr/>
          </p:nvCxnSpPr>
          <p:spPr bwMode="auto">
            <a:xfrm>
              <a:off x="4002213" y="3756482"/>
              <a:ext cx="2902763" cy="0"/>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直線コネクタ 177"/>
            <p:cNvCxnSpPr/>
            <p:nvPr/>
          </p:nvCxnSpPr>
          <p:spPr bwMode="auto">
            <a:xfrm>
              <a:off x="4002213" y="4074298"/>
              <a:ext cx="2902763" cy="0"/>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直線コネクタ 178"/>
            <p:cNvCxnSpPr/>
            <p:nvPr/>
          </p:nvCxnSpPr>
          <p:spPr bwMode="auto">
            <a:xfrm>
              <a:off x="4002213" y="4365104"/>
              <a:ext cx="2902763" cy="0"/>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直線コネクタ 179"/>
            <p:cNvCxnSpPr/>
            <p:nvPr/>
          </p:nvCxnSpPr>
          <p:spPr bwMode="auto">
            <a:xfrm>
              <a:off x="4002213" y="4696480"/>
              <a:ext cx="2902763" cy="0"/>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直線コネクタ 181"/>
            <p:cNvCxnSpPr/>
            <p:nvPr/>
          </p:nvCxnSpPr>
          <p:spPr bwMode="auto">
            <a:xfrm>
              <a:off x="5125410" y="2797727"/>
              <a:ext cx="0" cy="1898753"/>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直線コネクタ 182"/>
            <p:cNvCxnSpPr/>
            <p:nvPr/>
          </p:nvCxnSpPr>
          <p:spPr bwMode="auto">
            <a:xfrm>
              <a:off x="5661919" y="2797727"/>
              <a:ext cx="0" cy="1898753"/>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直線コネクタ 183"/>
            <p:cNvCxnSpPr/>
            <p:nvPr/>
          </p:nvCxnSpPr>
          <p:spPr bwMode="auto">
            <a:xfrm>
              <a:off x="6454007" y="2797727"/>
              <a:ext cx="0" cy="1898753"/>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線コネクタ 184"/>
            <p:cNvCxnSpPr/>
            <p:nvPr/>
          </p:nvCxnSpPr>
          <p:spPr bwMode="auto">
            <a:xfrm>
              <a:off x="4002213" y="2797727"/>
              <a:ext cx="0" cy="1898753"/>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直線コネクタ 185"/>
            <p:cNvCxnSpPr/>
            <p:nvPr/>
          </p:nvCxnSpPr>
          <p:spPr bwMode="auto">
            <a:xfrm>
              <a:off x="6895378" y="2797727"/>
              <a:ext cx="0" cy="1898753"/>
            </a:xfrm>
            <a:prstGeom prst="line">
              <a:avLst/>
            </a:prstGeom>
            <a:solidFill>
              <a:schemeClr val="accent1"/>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直線コネクタ 195"/>
            <p:cNvCxnSpPr/>
            <p:nvPr/>
          </p:nvCxnSpPr>
          <p:spPr bwMode="auto">
            <a:xfrm>
              <a:off x="5985955" y="2797727"/>
              <a:ext cx="0" cy="1898753"/>
            </a:xfrm>
            <a:prstGeom prst="line">
              <a:avLst/>
            </a:prstGeom>
            <a:solidFill>
              <a:schemeClr val="accent1"/>
            </a:solidFill>
            <a:ln w="31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0" name="グループ化 159"/>
          <p:cNvGrpSpPr/>
          <p:nvPr/>
        </p:nvGrpSpPr>
        <p:grpSpPr>
          <a:xfrm>
            <a:off x="4629664" y="3789526"/>
            <a:ext cx="770428" cy="1845699"/>
            <a:chOff x="315968" y="2858761"/>
            <a:chExt cx="770428" cy="1845699"/>
          </a:xfrm>
        </p:grpSpPr>
        <p:sp>
          <p:nvSpPr>
            <p:cNvPr id="168" name="テキスト ボックス 167"/>
            <p:cNvSpPr txBox="1"/>
            <p:nvPr/>
          </p:nvSpPr>
          <p:spPr>
            <a:xfrm>
              <a:off x="409582" y="3483601"/>
              <a:ext cx="369562" cy="253916"/>
            </a:xfrm>
            <a:prstGeom prst="rect">
              <a:avLst/>
            </a:prstGeom>
            <a:noFill/>
          </p:spPr>
          <p:txBody>
            <a:bodyPr wrap="square" rtlCol="0">
              <a:spAutoFit/>
            </a:bodyPr>
            <a:lstStyle/>
            <a:p>
              <a:r>
                <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６</a:t>
              </a:r>
            </a:p>
          </p:txBody>
        </p:sp>
        <p:sp>
          <p:nvSpPr>
            <p:cNvPr id="169" name="テキスト ボックス 168"/>
            <p:cNvSpPr txBox="1"/>
            <p:nvPr/>
          </p:nvSpPr>
          <p:spPr>
            <a:xfrm>
              <a:off x="409530" y="3186421"/>
              <a:ext cx="515339" cy="253916"/>
            </a:xfrm>
            <a:prstGeom prst="rect">
              <a:avLst/>
            </a:prstGeom>
            <a:noFill/>
          </p:spPr>
          <p:txBody>
            <a:bodyPr wrap="squar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８</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0" name="テキスト ボックス 169"/>
            <p:cNvSpPr txBox="1"/>
            <p:nvPr/>
          </p:nvSpPr>
          <p:spPr>
            <a:xfrm>
              <a:off x="315968" y="2858761"/>
              <a:ext cx="515339" cy="253916"/>
            </a:xfrm>
            <a:prstGeom prst="rect">
              <a:avLst/>
            </a:prstGeom>
            <a:noFill/>
          </p:spPr>
          <p:txBody>
            <a:bodyPr wrap="squar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1" name="テキスト ボックス 170"/>
            <p:cNvSpPr txBox="1"/>
            <p:nvPr/>
          </p:nvSpPr>
          <p:spPr>
            <a:xfrm>
              <a:off x="405311" y="3802465"/>
              <a:ext cx="623351" cy="253916"/>
            </a:xfrm>
            <a:prstGeom prst="rect">
              <a:avLst/>
            </a:prstGeom>
            <a:noFill/>
          </p:spPr>
          <p:txBody>
            <a:bodyPr wrap="squar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2" name="テキスト ボックス 171"/>
            <p:cNvSpPr txBox="1"/>
            <p:nvPr/>
          </p:nvSpPr>
          <p:spPr>
            <a:xfrm>
              <a:off x="407747" y="4101001"/>
              <a:ext cx="515339" cy="253916"/>
            </a:xfrm>
            <a:prstGeom prst="rect">
              <a:avLst/>
            </a:prstGeom>
            <a:noFill/>
          </p:spPr>
          <p:txBody>
            <a:bodyPr wrap="squar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3" name="テキスト ボックス 172"/>
            <p:cNvSpPr txBox="1"/>
            <p:nvPr/>
          </p:nvSpPr>
          <p:spPr>
            <a:xfrm>
              <a:off x="391545" y="4450544"/>
              <a:ext cx="694851" cy="253916"/>
            </a:xfrm>
            <a:prstGeom prst="rect">
              <a:avLst/>
            </a:prstGeom>
            <a:noFill/>
          </p:spPr>
          <p:txBody>
            <a:bodyPr wrap="squar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０</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53" name="グループ化 152"/>
          <p:cNvGrpSpPr/>
          <p:nvPr/>
        </p:nvGrpSpPr>
        <p:grpSpPr>
          <a:xfrm>
            <a:off x="5365689" y="5533709"/>
            <a:ext cx="2541970" cy="253916"/>
            <a:chOff x="1144801" y="4621687"/>
            <a:chExt cx="2541970" cy="253916"/>
          </a:xfrm>
        </p:grpSpPr>
        <p:sp>
          <p:nvSpPr>
            <p:cNvPr id="154" name="テキスト ボックス 153"/>
            <p:cNvSpPr txBox="1"/>
            <p:nvPr/>
          </p:nvSpPr>
          <p:spPr>
            <a:xfrm>
              <a:off x="1144801" y="4621687"/>
              <a:ext cx="501227" cy="253916"/>
            </a:xfrm>
            <a:prstGeom prst="rect">
              <a:avLst/>
            </a:prstGeom>
            <a:noFill/>
          </p:spPr>
          <p:txBody>
            <a:bodyPr wrap="square" rtlCol="0">
              <a:spAutoFit/>
            </a:bodyPr>
            <a:lstStyle/>
            <a:p>
              <a:r>
                <a:rPr lang="ja-JP" altLang="en-US" sz="105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無音</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5" name="テキスト ボックス 154"/>
            <p:cNvSpPr txBox="1"/>
            <p:nvPr/>
          </p:nvSpPr>
          <p:spPr>
            <a:xfrm>
              <a:off x="2377030" y="4621687"/>
              <a:ext cx="501227" cy="253916"/>
            </a:xfrm>
            <a:prstGeom prst="rect">
              <a:avLst/>
            </a:prstGeom>
            <a:noFill/>
          </p:spPr>
          <p:txBody>
            <a:bodyPr wrap="square" rtlCol="0">
              <a:spAutoFit/>
            </a:bodyPr>
            <a:lstStyle/>
            <a:p>
              <a:r>
                <a:rPr lang="ja-JP" altLang="en-US" sz="105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無音</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6" name="テキスト ボックス 155"/>
            <p:cNvSpPr txBox="1"/>
            <p:nvPr/>
          </p:nvSpPr>
          <p:spPr>
            <a:xfrm>
              <a:off x="3185544" y="4621687"/>
              <a:ext cx="501227" cy="253916"/>
            </a:xfrm>
            <a:prstGeom prst="rect">
              <a:avLst/>
            </a:prstGeom>
            <a:noFill/>
          </p:spPr>
          <p:txBody>
            <a:bodyPr wrap="square" rtlCol="0">
              <a:spAutoFit/>
            </a:bodyPr>
            <a:lstStyle/>
            <a:p>
              <a:r>
                <a:rPr lang="ja-JP" altLang="en-US" sz="105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無音</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7" name="テキスト ボックス 156"/>
            <p:cNvSpPr txBox="1"/>
            <p:nvPr/>
          </p:nvSpPr>
          <p:spPr>
            <a:xfrm>
              <a:off x="1965669" y="4621687"/>
              <a:ext cx="501227" cy="253916"/>
            </a:xfrm>
            <a:prstGeom prst="rect">
              <a:avLst/>
            </a:prstGeom>
            <a:noFill/>
          </p:spPr>
          <p:txBody>
            <a:bodyPr wrap="squar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聴取</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8" name="テキスト ボックス 157"/>
            <p:cNvSpPr txBox="1"/>
            <p:nvPr/>
          </p:nvSpPr>
          <p:spPr>
            <a:xfrm>
              <a:off x="2781287" y="4621687"/>
              <a:ext cx="501227" cy="253916"/>
            </a:xfrm>
            <a:prstGeom prst="rect">
              <a:avLst/>
            </a:prstGeom>
            <a:noFill/>
          </p:spPr>
          <p:txBody>
            <a:bodyPr wrap="squar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聴取</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93" name="フリーフォーム 192"/>
          <p:cNvSpPr/>
          <p:nvPr/>
        </p:nvSpPr>
        <p:spPr bwMode="auto">
          <a:xfrm>
            <a:off x="5008547" y="4249552"/>
            <a:ext cx="1696794" cy="967970"/>
          </a:xfrm>
          <a:custGeom>
            <a:avLst/>
            <a:gdLst>
              <a:gd name="connsiteX0" fmla="*/ 0 w 1583055"/>
              <a:gd name="connsiteY0" fmla="*/ 474829 h 572474"/>
              <a:gd name="connsiteX1" fmla="*/ 7620 w 1583055"/>
              <a:gd name="connsiteY1" fmla="*/ 484354 h 572474"/>
              <a:gd name="connsiteX2" fmla="*/ 9525 w 1583055"/>
              <a:gd name="connsiteY2" fmla="*/ 490069 h 572474"/>
              <a:gd name="connsiteX3" fmla="*/ 20955 w 1583055"/>
              <a:gd name="connsiteY3" fmla="*/ 501499 h 572474"/>
              <a:gd name="connsiteX4" fmla="*/ 28575 w 1583055"/>
              <a:gd name="connsiteY4" fmla="*/ 509119 h 572474"/>
              <a:gd name="connsiteX5" fmla="*/ 32385 w 1583055"/>
              <a:gd name="connsiteY5" fmla="*/ 514834 h 572474"/>
              <a:gd name="connsiteX6" fmla="*/ 38100 w 1583055"/>
              <a:gd name="connsiteY6" fmla="*/ 509119 h 572474"/>
              <a:gd name="connsiteX7" fmla="*/ 51435 w 1583055"/>
              <a:gd name="connsiteY7" fmla="*/ 490069 h 572474"/>
              <a:gd name="connsiteX8" fmla="*/ 55245 w 1583055"/>
              <a:gd name="connsiteY8" fmla="*/ 484354 h 572474"/>
              <a:gd name="connsiteX9" fmla="*/ 60960 w 1583055"/>
              <a:gd name="connsiteY9" fmla="*/ 472924 h 572474"/>
              <a:gd name="connsiteX10" fmla="*/ 66675 w 1583055"/>
              <a:gd name="connsiteY10" fmla="*/ 461494 h 572474"/>
              <a:gd name="connsiteX11" fmla="*/ 68580 w 1583055"/>
              <a:gd name="connsiteY11" fmla="*/ 451969 h 572474"/>
              <a:gd name="connsiteX12" fmla="*/ 70485 w 1583055"/>
              <a:gd name="connsiteY12" fmla="*/ 457684 h 572474"/>
              <a:gd name="connsiteX13" fmla="*/ 76200 w 1583055"/>
              <a:gd name="connsiteY13" fmla="*/ 484354 h 572474"/>
              <a:gd name="connsiteX14" fmla="*/ 80010 w 1583055"/>
              <a:gd name="connsiteY14" fmla="*/ 499594 h 572474"/>
              <a:gd name="connsiteX15" fmla="*/ 81915 w 1583055"/>
              <a:gd name="connsiteY15" fmla="*/ 516739 h 572474"/>
              <a:gd name="connsiteX16" fmla="*/ 85725 w 1583055"/>
              <a:gd name="connsiteY16" fmla="*/ 528169 h 572474"/>
              <a:gd name="connsiteX17" fmla="*/ 87630 w 1583055"/>
              <a:gd name="connsiteY17" fmla="*/ 533884 h 572474"/>
              <a:gd name="connsiteX18" fmla="*/ 89535 w 1583055"/>
              <a:gd name="connsiteY18" fmla="*/ 539599 h 572474"/>
              <a:gd name="connsiteX19" fmla="*/ 97155 w 1583055"/>
              <a:gd name="connsiteY19" fmla="*/ 543409 h 572474"/>
              <a:gd name="connsiteX20" fmla="*/ 110490 w 1583055"/>
              <a:gd name="connsiteY20" fmla="*/ 533884 h 572474"/>
              <a:gd name="connsiteX21" fmla="*/ 120015 w 1583055"/>
              <a:gd name="connsiteY21" fmla="*/ 520549 h 572474"/>
              <a:gd name="connsiteX22" fmla="*/ 125730 w 1583055"/>
              <a:gd name="connsiteY22" fmla="*/ 516739 h 572474"/>
              <a:gd name="connsiteX23" fmla="*/ 127635 w 1583055"/>
              <a:gd name="connsiteY23" fmla="*/ 509119 h 572474"/>
              <a:gd name="connsiteX24" fmla="*/ 133350 w 1583055"/>
              <a:gd name="connsiteY24" fmla="*/ 503404 h 572474"/>
              <a:gd name="connsiteX25" fmla="*/ 137160 w 1583055"/>
              <a:gd name="connsiteY25" fmla="*/ 497689 h 572474"/>
              <a:gd name="connsiteX26" fmla="*/ 140970 w 1583055"/>
              <a:gd name="connsiteY26" fmla="*/ 484354 h 572474"/>
              <a:gd name="connsiteX27" fmla="*/ 144780 w 1583055"/>
              <a:gd name="connsiteY27" fmla="*/ 469114 h 572474"/>
              <a:gd name="connsiteX28" fmla="*/ 160020 w 1583055"/>
              <a:gd name="connsiteY28" fmla="*/ 480544 h 572474"/>
              <a:gd name="connsiteX29" fmla="*/ 167640 w 1583055"/>
              <a:gd name="connsiteY29" fmla="*/ 486259 h 572474"/>
              <a:gd name="connsiteX30" fmla="*/ 173355 w 1583055"/>
              <a:gd name="connsiteY30" fmla="*/ 493879 h 572474"/>
              <a:gd name="connsiteX31" fmla="*/ 184785 w 1583055"/>
              <a:gd name="connsiteY31" fmla="*/ 501499 h 572474"/>
              <a:gd name="connsiteX32" fmla="*/ 196215 w 1583055"/>
              <a:gd name="connsiteY32" fmla="*/ 512929 h 572474"/>
              <a:gd name="connsiteX33" fmla="*/ 200025 w 1583055"/>
              <a:gd name="connsiteY33" fmla="*/ 520549 h 572474"/>
              <a:gd name="connsiteX34" fmla="*/ 213360 w 1583055"/>
              <a:gd name="connsiteY34" fmla="*/ 530074 h 572474"/>
              <a:gd name="connsiteX35" fmla="*/ 217170 w 1583055"/>
              <a:gd name="connsiteY35" fmla="*/ 535789 h 572474"/>
              <a:gd name="connsiteX36" fmla="*/ 228600 w 1583055"/>
              <a:gd name="connsiteY36" fmla="*/ 543409 h 572474"/>
              <a:gd name="connsiteX37" fmla="*/ 240030 w 1583055"/>
              <a:gd name="connsiteY37" fmla="*/ 531979 h 572474"/>
              <a:gd name="connsiteX38" fmla="*/ 249555 w 1583055"/>
              <a:gd name="connsiteY38" fmla="*/ 518644 h 572474"/>
              <a:gd name="connsiteX39" fmla="*/ 259080 w 1583055"/>
              <a:gd name="connsiteY39" fmla="*/ 503404 h 572474"/>
              <a:gd name="connsiteX40" fmla="*/ 262890 w 1583055"/>
              <a:gd name="connsiteY40" fmla="*/ 497689 h 572474"/>
              <a:gd name="connsiteX41" fmla="*/ 266700 w 1583055"/>
              <a:gd name="connsiteY41" fmla="*/ 486259 h 572474"/>
              <a:gd name="connsiteX42" fmla="*/ 270510 w 1583055"/>
              <a:gd name="connsiteY42" fmla="*/ 478639 h 572474"/>
              <a:gd name="connsiteX43" fmla="*/ 278130 w 1583055"/>
              <a:gd name="connsiteY43" fmla="*/ 459589 h 572474"/>
              <a:gd name="connsiteX44" fmla="*/ 281940 w 1583055"/>
              <a:gd name="connsiteY44" fmla="*/ 436729 h 572474"/>
              <a:gd name="connsiteX45" fmla="*/ 283845 w 1583055"/>
              <a:gd name="connsiteY45" fmla="*/ 442444 h 572474"/>
              <a:gd name="connsiteX46" fmla="*/ 289560 w 1583055"/>
              <a:gd name="connsiteY46" fmla="*/ 450064 h 572474"/>
              <a:gd name="connsiteX47" fmla="*/ 297180 w 1583055"/>
              <a:gd name="connsiteY47" fmla="*/ 463399 h 572474"/>
              <a:gd name="connsiteX48" fmla="*/ 302895 w 1583055"/>
              <a:gd name="connsiteY48" fmla="*/ 467209 h 572474"/>
              <a:gd name="connsiteX49" fmla="*/ 308610 w 1583055"/>
              <a:gd name="connsiteY49" fmla="*/ 472924 h 572474"/>
              <a:gd name="connsiteX50" fmla="*/ 314325 w 1583055"/>
              <a:gd name="connsiteY50" fmla="*/ 448159 h 572474"/>
              <a:gd name="connsiteX51" fmla="*/ 318135 w 1583055"/>
              <a:gd name="connsiteY51" fmla="*/ 425299 h 572474"/>
              <a:gd name="connsiteX52" fmla="*/ 323850 w 1583055"/>
              <a:gd name="connsiteY52" fmla="*/ 333859 h 572474"/>
              <a:gd name="connsiteX53" fmla="*/ 325755 w 1583055"/>
              <a:gd name="connsiteY53" fmla="*/ 219559 h 572474"/>
              <a:gd name="connsiteX54" fmla="*/ 327660 w 1583055"/>
              <a:gd name="connsiteY54" fmla="*/ 208129 h 572474"/>
              <a:gd name="connsiteX55" fmla="*/ 329565 w 1583055"/>
              <a:gd name="connsiteY55" fmla="*/ 202414 h 572474"/>
              <a:gd name="connsiteX56" fmla="*/ 331470 w 1583055"/>
              <a:gd name="connsiteY56" fmla="*/ 168124 h 572474"/>
              <a:gd name="connsiteX57" fmla="*/ 335280 w 1583055"/>
              <a:gd name="connsiteY57" fmla="*/ 160504 h 572474"/>
              <a:gd name="connsiteX58" fmla="*/ 337185 w 1583055"/>
              <a:gd name="connsiteY58" fmla="*/ 154789 h 572474"/>
              <a:gd name="connsiteX59" fmla="*/ 340995 w 1583055"/>
              <a:gd name="connsiteY59" fmla="*/ 171934 h 572474"/>
              <a:gd name="connsiteX60" fmla="*/ 342900 w 1583055"/>
              <a:gd name="connsiteY60" fmla="*/ 177649 h 572474"/>
              <a:gd name="connsiteX61" fmla="*/ 346710 w 1583055"/>
              <a:gd name="connsiteY61" fmla="*/ 192889 h 572474"/>
              <a:gd name="connsiteX62" fmla="*/ 346710 w 1583055"/>
              <a:gd name="connsiteY62" fmla="*/ 192889 h 572474"/>
              <a:gd name="connsiteX63" fmla="*/ 350520 w 1583055"/>
              <a:gd name="connsiteY63" fmla="*/ 213844 h 572474"/>
              <a:gd name="connsiteX64" fmla="*/ 354330 w 1583055"/>
              <a:gd name="connsiteY64" fmla="*/ 219559 h 572474"/>
              <a:gd name="connsiteX65" fmla="*/ 356235 w 1583055"/>
              <a:gd name="connsiteY65" fmla="*/ 236704 h 572474"/>
              <a:gd name="connsiteX66" fmla="*/ 358140 w 1583055"/>
              <a:gd name="connsiteY66" fmla="*/ 242419 h 572474"/>
              <a:gd name="connsiteX67" fmla="*/ 360045 w 1583055"/>
              <a:gd name="connsiteY67" fmla="*/ 255754 h 572474"/>
              <a:gd name="connsiteX68" fmla="*/ 361950 w 1583055"/>
              <a:gd name="connsiteY68" fmla="*/ 261469 h 572474"/>
              <a:gd name="connsiteX69" fmla="*/ 365760 w 1583055"/>
              <a:gd name="connsiteY69" fmla="*/ 274804 h 572474"/>
              <a:gd name="connsiteX70" fmla="*/ 369570 w 1583055"/>
              <a:gd name="connsiteY70" fmla="*/ 284329 h 572474"/>
              <a:gd name="connsiteX71" fmla="*/ 375285 w 1583055"/>
              <a:gd name="connsiteY71" fmla="*/ 290044 h 572474"/>
              <a:gd name="connsiteX72" fmla="*/ 379095 w 1583055"/>
              <a:gd name="connsiteY72" fmla="*/ 307189 h 572474"/>
              <a:gd name="connsiteX73" fmla="*/ 384810 w 1583055"/>
              <a:gd name="connsiteY73" fmla="*/ 314809 h 572474"/>
              <a:gd name="connsiteX74" fmla="*/ 392430 w 1583055"/>
              <a:gd name="connsiteY74" fmla="*/ 318619 h 572474"/>
              <a:gd name="connsiteX75" fmla="*/ 396240 w 1583055"/>
              <a:gd name="connsiteY75" fmla="*/ 324334 h 572474"/>
              <a:gd name="connsiteX76" fmla="*/ 401955 w 1583055"/>
              <a:gd name="connsiteY76" fmla="*/ 328144 h 572474"/>
              <a:gd name="connsiteX77" fmla="*/ 405765 w 1583055"/>
              <a:gd name="connsiteY77" fmla="*/ 335764 h 572474"/>
              <a:gd name="connsiteX78" fmla="*/ 415290 w 1583055"/>
              <a:gd name="connsiteY78" fmla="*/ 349099 h 572474"/>
              <a:gd name="connsiteX79" fmla="*/ 422910 w 1583055"/>
              <a:gd name="connsiteY79" fmla="*/ 360529 h 572474"/>
              <a:gd name="connsiteX80" fmla="*/ 426720 w 1583055"/>
              <a:gd name="connsiteY80" fmla="*/ 530074 h 572474"/>
              <a:gd name="connsiteX81" fmla="*/ 432435 w 1583055"/>
              <a:gd name="connsiteY81" fmla="*/ 547219 h 572474"/>
              <a:gd name="connsiteX82" fmla="*/ 440055 w 1583055"/>
              <a:gd name="connsiteY82" fmla="*/ 558649 h 572474"/>
              <a:gd name="connsiteX83" fmla="*/ 447675 w 1583055"/>
              <a:gd name="connsiteY83" fmla="*/ 560554 h 572474"/>
              <a:gd name="connsiteX84" fmla="*/ 462915 w 1583055"/>
              <a:gd name="connsiteY84" fmla="*/ 551029 h 572474"/>
              <a:gd name="connsiteX85" fmla="*/ 470535 w 1583055"/>
              <a:gd name="connsiteY85" fmla="*/ 547219 h 572474"/>
              <a:gd name="connsiteX86" fmla="*/ 483870 w 1583055"/>
              <a:gd name="connsiteY86" fmla="*/ 539599 h 572474"/>
              <a:gd name="connsiteX87" fmla="*/ 489585 w 1583055"/>
              <a:gd name="connsiteY87" fmla="*/ 537694 h 572474"/>
              <a:gd name="connsiteX88" fmla="*/ 502920 w 1583055"/>
              <a:gd name="connsiteY88" fmla="*/ 533884 h 572474"/>
              <a:gd name="connsiteX89" fmla="*/ 508635 w 1583055"/>
              <a:gd name="connsiteY89" fmla="*/ 531979 h 572474"/>
              <a:gd name="connsiteX90" fmla="*/ 529590 w 1583055"/>
              <a:gd name="connsiteY90" fmla="*/ 522454 h 572474"/>
              <a:gd name="connsiteX91" fmla="*/ 531495 w 1583055"/>
              <a:gd name="connsiteY91" fmla="*/ 528169 h 572474"/>
              <a:gd name="connsiteX92" fmla="*/ 552450 w 1583055"/>
              <a:gd name="connsiteY92" fmla="*/ 528169 h 572474"/>
              <a:gd name="connsiteX93" fmla="*/ 558165 w 1583055"/>
              <a:gd name="connsiteY93" fmla="*/ 524359 h 572474"/>
              <a:gd name="connsiteX94" fmla="*/ 563880 w 1583055"/>
              <a:gd name="connsiteY94" fmla="*/ 518644 h 572474"/>
              <a:gd name="connsiteX95" fmla="*/ 571500 w 1583055"/>
              <a:gd name="connsiteY95" fmla="*/ 516739 h 572474"/>
              <a:gd name="connsiteX96" fmla="*/ 581025 w 1583055"/>
              <a:gd name="connsiteY96" fmla="*/ 516739 h 572474"/>
              <a:gd name="connsiteX97" fmla="*/ 584835 w 1583055"/>
              <a:gd name="connsiteY97" fmla="*/ 509119 h 572474"/>
              <a:gd name="connsiteX98" fmla="*/ 586740 w 1583055"/>
              <a:gd name="connsiteY98" fmla="*/ 501499 h 572474"/>
              <a:gd name="connsiteX99" fmla="*/ 590550 w 1583055"/>
              <a:gd name="connsiteY99" fmla="*/ 486259 h 572474"/>
              <a:gd name="connsiteX100" fmla="*/ 594360 w 1583055"/>
              <a:gd name="connsiteY100" fmla="*/ 427204 h 572474"/>
              <a:gd name="connsiteX101" fmla="*/ 600075 w 1583055"/>
              <a:gd name="connsiteY101" fmla="*/ 408154 h 572474"/>
              <a:gd name="connsiteX102" fmla="*/ 601980 w 1583055"/>
              <a:gd name="connsiteY102" fmla="*/ 402439 h 572474"/>
              <a:gd name="connsiteX103" fmla="*/ 603885 w 1583055"/>
              <a:gd name="connsiteY103" fmla="*/ 396724 h 572474"/>
              <a:gd name="connsiteX104" fmla="*/ 607695 w 1583055"/>
              <a:gd name="connsiteY104" fmla="*/ 381484 h 572474"/>
              <a:gd name="connsiteX105" fmla="*/ 611505 w 1583055"/>
              <a:gd name="connsiteY105" fmla="*/ 360529 h 572474"/>
              <a:gd name="connsiteX106" fmla="*/ 615315 w 1583055"/>
              <a:gd name="connsiteY106" fmla="*/ 351004 h 572474"/>
              <a:gd name="connsiteX107" fmla="*/ 621030 w 1583055"/>
              <a:gd name="connsiteY107" fmla="*/ 345289 h 572474"/>
              <a:gd name="connsiteX108" fmla="*/ 622935 w 1583055"/>
              <a:gd name="connsiteY108" fmla="*/ 339574 h 572474"/>
              <a:gd name="connsiteX109" fmla="*/ 626745 w 1583055"/>
              <a:gd name="connsiteY109" fmla="*/ 333859 h 572474"/>
              <a:gd name="connsiteX110" fmla="*/ 628650 w 1583055"/>
              <a:gd name="connsiteY110" fmla="*/ 307189 h 572474"/>
              <a:gd name="connsiteX111" fmla="*/ 632460 w 1583055"/>
              <a:gd name="connsiteY111" fmla="*/ 280519 h 572474"/>
              <a:gd name="connsiteX112" fmla="*/ 657225 w 1583055"/>
              <a:gd name="connsiteY112" fmla="*/ 284329 h 572474"/>
              <a:gd name="connsiteX113" fmla="*/ 659130 w 1583055"/>
              <a:gd name="connsiteY113" fmla="*/ 291949 h 572474"/>
              <a:gd name="connsiteX114" fmla="*/ 664845 w 1583055"/>
              <a:gd name="connsiteY114" fmla="*/ 307189 h 572474"/>
              <a:gd name="connsiteX115" fmla="*/ 668655 w 1583055"/>
              <a:gd name="connsiteY115" fmla="*/ 318619 h 572474"/>
              <a:gd name="connsiteX116" fmla="*/ 670560 w 1583055"/>
              <a:gd name="connsiteY116" fmla="*/ 341479 h 572474"/>
              <a:gd name="connsiteX117" fmla="*/ 672465 w 1583055"/>
              <a:gd name="connsiteY117" fmla="*/ 351004 h 572474"/>
              <a:gd name="connsiteX118" fmla="*/ 674370 w 1583055"/>
              <a:gd name="connsiteY118" fmla="*/ 410059 h 572474"/>
              <a:gd name="connsiteX119" fmla="*/ 676275 w 1583055"/>
              <a:gd name="connsiteY119" fmla="*/ 434824 h 572474"/>
              <a:gd name="connsiteX120" fmla="*/ 681990 w 1583055"/>
              <a:gd name="connsiteY120" fmla="*/ 457684 h 572474"/>
              <a:gd name="connsiteX121" fmla="*/ 683895 w 1583055"/>
              <a:gd name="connsiteY121" fmla="*/ 465304 h 572474"/>
              <a:gd name="connsiteX122" fmla="*/ 691515 w 1583055"/>
              <a:gd name="connsiteY122" fmla="*/ 453874 h 572474"/>
              <a:gd name="connsiteX123" fmla="*/ 702945 w 1583055"/>
              <a:gd name="connsiteY123" fmla="*/ 434824 h 572474"/>
              <a:gd name="connsiteX124" fmla="*/ 710565 w 1583055"/>
              <a:gd name="connsiteY124" fmla="*/ 429109 h 572474"/>
              <a:gd name="connsiteX125" fmla="*/ 720090 w 1583055"/>
              <a:gd name="connsiteY125" fmla="*/ 415774 h 572474"/>
              <a:gd name="connsiteX126" fmla="*/ 725805 w 1583055"/>
              <a:gd name="connsiteY126" fmla="*/ 446254 h 572474"/>
              <a:gd name="connsiteX127" fmla="*/ 727710 w 1583055"/>
              <a:gd name="connsiteY127" fmla="*/ 469114 h 572474"/>
              <a:gd name="connsiteX128" fmla="*/ 731520 w 1583055"/>
              <a:gd name="connsiteY128" fmla="*/ 482449 h 572474"/>
              <a:gd name="connsiteX129" fmla="*/ 733425 w 1583055"/>
              <a:gd name="connsiteY129" fmla="*/ 491974 h 572474"/>
              <a:gd name="connsiteX130" fmla="*/ 739140 w 1583055"/>
              <a:gd name="connsiteY130" fmla="*/ 501499 h 572474"/>
              <a:gd name="connsiteX131" fmla="*/ 742950 w 1583055"/>
              <a:gd name="connsiteY131" fmla="*/ 511024 h 572474"/>
              <a:gd name="connsiteX132" fmla="*/ 750570 w 1583055"/>
              <a:gd name="connsiteY132" fmla="*/ 522454 h 572474"/>
              <a:gd name="connsiteX133" fmla="*/ 760095 w 1583055"/>
              <a:gd name="connsiteY133" fmla="*/ 535789 h 572474"/>
              <a:gd name="connsiteX134" fmla="*/ 765810 w 1583055"/>
              <a:gd name="connsiteY134" fmla="*/ 455779 h 572474"/>
              <a:gd name="connsiteX135" fmla="*/ 763905 w 1583055"/>
              <a:gd name="connsiteY135" fmla="*/ 411964 h 572474"/>
              <a:gd name="connsiteX136" fmla="*/ 762000 w 1583055"/>
              <a:gd name="connsiteY136" fmla="*/ 392914 h 572474"/>
              <a:gd name="connsiteX137" fmla="*/ 760095 w 1583055"/>
              <a:gd name="connsiteY137" fmla="*/ 278614 h 572474"/>
              <a:gd name="connsiteX138" fmla="*/ 756285 w 1583055"/>
              <a:gd name="connsiteY138" fmla="*/ 187174 h 572474"/>
              <a:gd name="connsiteX139" fmla="*/ 758190 w 1583055"/>
              <a:gd name="connsiteY139" fmla="*/ 36679 h 572474"/>
              <a:gd name="connsiteX140" fmla="*/ 760095 w 1583055"/>
              <a:gd name="connsiteY140" fmla="*/ 44299 h 572474"/>
              <a:gd name="connsiteX141" fmla="*/ 763905 w 1583055"/>
              <a:gd name="connsiteY141" fmla="*/ 51919 h 572474"/>
              <a:gd name="connsiteX142" fmla="*/ 777240 w 1583055"/>
              <a:gd name="connsiteY142" fmla="*/ 69064 h 572474"/>
              <a:gd name="connsiteX143" fmla="*/ 782955 w 1583055"/>
              <a:gd name="connsiteY143" fmla="*/ 80494 h 572474"/>
              <a:gd name="connsiteX144" fmla="*/ 788670 w 1583055"/>
              <a:gd name="connsiteY144" fmla="*/ 99544 h 572474"/>
              <a:gd name="connsiteX145" fmla="*/ 792480 w 1583055"/>
              <a:gd name="connsiteY145" fmla="*/ 131929 h 572474"/>
              <a:gd name="connsiteX146" fmla="*/ 796290 w 1583055"/>
              <a:gd name="connsiteY146" fmla="*/ 137644 h 572474"/>
              <a:gd name="connsiteX147" fmla="*/ 800100 w 1583055"/>
              <a:gd name="connsiteY147" fmla="*/ 105259 h 572474"/>
              <a:gd name="connsiteX148" fmla="*/ 805815 w 1583055"/>
              <a:gd name="connsiteY148" fmla="*/ 50014 h 572474"/>
              <a:gd name="connsiteX149" fmla="*/ 807720 w 1583055"/>
              <a:gd name="connsiteY149" fmla="*/ 17629 h 572474"/>
              <a:gd name="connsiteX150" fmla="*/ 809625 w 1583055"/>
              <a:gd name="connsiteY150" fmla="*/ 484 h 572474"/>
              <a:gd name="connsiteX151" fmla="*/ 813435 w 1583055"/>
              <a:gd name="connsiteY151" fmla="*/ 8104 h 572474"/>
              <a:gd name="connsiteX152" fmla="*/ 815340 w 1583055"/>
              <a:gd name="connsiteY152" fmla="*/ 15724 h 572474"/>
              <a:gd name="connsiteX153" fmla="*/ 819150 w 1583055"/>
              <a:gd name="connsiteY153" fmla="*/ 27154 h 572474"/>
              <a:gd name="connsiteX154" fmla="*/ 822960 w 1583055"/>
              <a:gd name="connsiteY154" fmla="*/ 36679 h 572474"/>
              <a:gd name="connsiteX155" fmla="*/ 828675 w 1583055"/>
              <a:gd name="connsiteY155" fmla="*/ 61444 h 572474"/>
              <a:gd name="connsiteX156" fmla="*/ 832485 w 1583055"/>
              <a:gd name="connsiteY156" fmla="*/ 227179 h 572474"/>
              <a:gd name="connsiteX157" fmla="*/ 838200 w 1583055"/>
              <a:gd name="connsiteY157" fmla="*/ 278614 h 572474"/>
              <a:gd name="connsiteX158" fmla="*/ 840105 w 1583055"/>
              <a:gd name="connsiteY158" fmla="*/ 284329 h 572474"/>
              <a:gd name="connsiteX159" fmla="*/ 842010 w 1583055"/>
              <a:gd name="connsiteY159" fmla="*/ 295759 h 572474"/>
              <a:gd name="connsiteX160" fmla="*/ 845820 w 1583055"/>
              <a:gd name="connsiteY160" fmla="*/ 301474 h 572474"/>
              <a:gd name="connsiteX161" fmla="*/ 849630 w 1583055"/>
              <a:gd name="connsiteY161" fmla="*/ 314809 h 572474"/>
              <a:gd name="connsiteX162" fmla="*/ 851535 w 1583055"/>
              <a:gd name="connsiteY162" fmla="*/ 320524 h 572474"/>
              <a:gd name="connsiteX163" fmla="*/ 853440 w 1583055"/>
              <a:gd name="connsiteY163" fmla="*/ 480544 h 572474"/>
              <a:gd name="connsiteX164" fmla="*/ 855345 w 1583055"/>
              <a:gd name="connsiteY164" fmla="*/ 490069 h 572474"/>
              <a:gd name="connsiteX165" fmla="*/ 859155 w 1583055"/>
              <a:gd name="connsiteY165" fmla="*/ 526264 h 572474"/>
              <a:gd name="connsiteX166" fmla="*/ 861060 w 1583055"/>
              <a:gd name="connsiteY166" fmla="*/ 571984 h 572474"/>
              <a:gd name="connsiteX167" fmla="*/ 864870 w 1583055"/>
              <a:gd name="connsiteY167" fmla="*/ 566269 h 572474"/>
              <a:gd name="connsiteX168" fmla="*/ 870585 w 1583055"/>
              <a:gd name="connsiteY168" fmla="*/ 560554 h 572474"/>
              <a:gd name="connsiteX169" fmla="*/ 876300 w 1583055"/>
              <a:gd name="connsiteY169" fmla="*/ 552934 h 572474"/>
              <a:gd name="connsiteX170" fmla="*/ 880110 w 1583055"/>
              <a:gd name="connsiteY170" fmla="*/ 547219 h 572474"/>
              <a:gd name="connsiteX171" fmla="*/ 885825 w 1583055"/>
              <a:gd name="connsiteY171" fmla="*/ 543409 h 572474"/>
              <a:gd name="connsiteX172" fmla="*/ 897255 w 1583055"/>
              <a:gd name="connsiteY172" fmla="*/ 530074 h 572474"/>
              <a:gd name="connsiteX173" fmla="*/ 901065 w 1583055"/>
              <a:gd name="connsiteY173" fmla="*/ 524359 h 572474"/>
              <a:gd name="connsiteX174" fmla="*/ 906780 w 1583055"/>
              <a:gd name="connsiteY174" fmla="*/ 528169 h 572474"/>
              <a:gd name="connsiteX175" fmla="*/ 908685 w 1583055"/>
              <a:gd name="connsiteY175" fmla="*/ 533884 h 572474"/>
              <a:gd name="connsiteX176" fmla="*/ 910590 w 1583055"/>
              <a:gd name="connsiteY176" fmla="*/ 528169 h 572474"/>
              <a:gd name="connsiteX177" fmla="*/ 912495 w 1583055"/>
              <a:gd name="connsiteY177" fmla="*/ 520549 h 572474"/>
              <a:gd name="connsiteX178" fmla="*/ 916305 w 1583055"/>
              <a:gd name="connsiteY178" fmla="*/ 514834 h 572474"/>
              <a:gd name="connsiteX179" fmla="*/ 920115 w 1583055"/>
              <a:gd name="connsiteY179" fmla="*/ 507214 h 572474"/>
              <a:gd name="connsiteX180" fmla="*/ 925830 w 1583055"/>
              <a:gd name="connsiteY180" fmla="*/ 490069 h 572474"/>
              <a:gd name="connsiteX181" fmla="*/ 929640 w 1583055"/>
              <a:gd name="connsiteY181" fmla="*/ 478639 h 572474"/>
              <a:gd name="connsiteX182" fmla="*/ 939165 w 1583055"/>
              <a:gd name="connsiteY182" fmla="*/ 490069 h 572474"/>
              <a:gd name="connsiteX183" fmla="*/ 946785 w 1583055"/>
              <a:gd name="connsiteY183" fmla="*/ 501499 h 572474"/>
              <a:gd name="connsiteX184" fmla="*/ 950595 w 1583055"/>
              <a:gd name="connsiteY184" fmla="*/ 507214 h 572474"/>
              <a:gd name="connsiteX185" fmla="*/ 971550 w 1583055"/>
              <a:gd name="connsiteY185" fmla="*/ 505309 h 572474"/>
              <a:gd name="connsiteX186" fmla="*/ 1028700 w 1583055"/>
              <a:gd name="connsiteY186" fmla="*/ 503404 h 572474"/>
              <a:gd name="connsiteX187" fmla="*/ 1030605 w 1583055"/>
              <a:gd name="connsiteY187" fmla="*/ 484354 h 572474"/>
              <a:gd name="connsiteX188" fmla="*/ 1032510 w 1583055"/>
              <a:gd name="connsiteY188" fmla="*/ 352909 h 572474"/>
              <a:gd name="connsiteX189" fmla="*/ 1036320 w 1583055"/>
              <a:gd name="connsiteY189" fmla="*/ 347194 h 572474"/>
              <a:gd name="connsiteX190" fmla="*/ 1042035 w 1583055"/>
              <a:gd name="connsiteY190" fmla="*/ 343384 h 572474"/>
              <a:gd name="connsiteX191" fmla="*/ 1045845 w 1583055"/>
              <a:gd name="connsiteY191" fmla="*/ 330049 h 572474"/>
              <a:gd name="connsiteX192" fmla="*/ 1049655 w 1583055"/>
              <a:gd name="connsiteY192" fmla="*/ 316714 h 572474"/>
              <a:gd name="connsiteX193" fmla="*/ 1053465 w 1583055"/>
              <a:gd name="connsiteY193" fmla="*/ 261469 h 572474"/>
              <a:gd name="connsiteX194" fmla="*/ 1057275 w 1583055"/>
              <a:gd name="connsiteY194" fmla="*/ 131929 h 572474"/>
              <a:gd name="connsiteX195" fmla="*/ 1061085 w 1583055"/>
              <a:gd name="connsiteY195" fmla="*/ 120499 h 572474"/>
              <a:gd name="connsiteX196" fmla="*/ 1062990 w 1583055"/>
              <a:gd name="connsiteY196" fmla="*/ 114784 h 572474"/>
              <a:gd name="connsiteX197" fmla="*/ 1070610 w 1583055"/>
              <a:gd name="connsiteY197" fmla="*/ 110974 h 572474"/>
              <a:gd name="connsiteX198" fmla="*/ 1074420 w 1583055"/>
              <a:gd name="connsiteY198" fmla="*/ 105259 h 572474"/>
              <a:gd name="connsiteX199" fmla="*/ 1080135 w 1583055"/>
              <a:gd name="connsiteY199" fmla="*/ 122404 h 572474"/>
              <a:gd name="connsiteX200" fmla="*/ 1083945 w 1583055"/>
              <a:gd name="connsiteY200" fmla="*/ 202414 h 572474"/>
              <a:gd name="connsiteX201" fmla="*/ 1087755 w 1583055"/>
              <a:gd name="connsiteY201" fmla="*/ 242419 h 572474"/>
              <a:gd name="connsiteX202" fmla="*/ 1091565 w 1583055"/>
              <a:gd name="connsiteY202" fmla="*/ 305284 h 572474"/>
              <a:gd name="connsiteX203" fmla="*/ 1093470 w 1583055"/>
              <a:gd name="connsiteY203" fmla="*/ 335764 h 572474"/>
              <a:gd name="connsiteX204" fmla="*/ 1101090 w 1583055"/>
              <a:gd name="connsiteY204" fmla="*/ 352909 h 572474"/>
              <a:gd name="connsiteX205" fmla="*/ 1112520 w 1583055"/>
              <a:gd name="connsiteY205" fmla="*/ 360529 h 572474"/>
              <a:gd name="connsiteX206" fmla="*/ 1116330 w 1583055"/>
              <a:gd name="connsiteY206" fmla="*/ 352909 h 572474"/>
              <a:gd name="connsiteX207" fmla="*/ 1118235 w 1583055"/>
              <a:gd name="connsiteY207" fmla="*/ 339574 h 572474"/>
              <a:gd name="connsiteX208" fmla="*/ 1122045 w 1583055"/>
              <a:gd name="connsiteY208" fmla="*/ 326239 h 572474"/>
              <a:gd name="connsiteX209" fmla="*/ 1123950 w 1583055"/>
              <a:gd name="connsiteY209" fmla="*/ 295759 h 572474"/>
              <a:gd name="connsiteX210" fmla="*/ 1129665 w 1583055"/>
              <a:gd name="connsiteY210" fmla="*/ 293854 h 572474"/>
              <a:gd name="connsiteX211" fmla="*/ 1131570 w 1583055"/>
              <a:gd name="connsiteY211" fmla="*/ 299569 h 572474"/>
              <a:gd name="connsiteX212" fmla="*/ 1139190 w 1583055"/>
              <a:gd name="connsiteY212" fmla="*/ 314809 h 572474"/>
              <a:gd name="connsiteX213" fmla="*/ 1144905 w 1583055"/>
              <a:gd name="connsiteY213" fmla="*/ 335764 h 572474"/>
              <a:gd name="connsiteX214" fmla="*/ 1150620 w 1583055"/>
              <a:gd name="connsiteY214" fmla="*/ 341479 h 572474"/>
              <a:gd name="connsiteX215" fmla="*/ 1158240 w 1583055"/>
              <a:gd name="connsiteY215" fmla="*/ 356719 h 572474"/>
              <a:gd name="connsiteX216" fmla="*/ 1163955 w 1583055"/>
              <a:gd name="connsiteY216" fmla="*/ 358624 h 572474"/>
              <a:gd name="connsiteX217" fmla="*/ 1169670 w 1583055"/>
              <a:gd name="connsiteY217" fmla="*/ 370054 h 572474"/>
              <a:gd name="connsiteX218" fmla="*/ 1175385 w 1583055"/>
              <a:gd name="connsiteY218" fmla="*/ 373864 h 572474"/>
              <a:gd name="connsiteX219" fmla="*/ 1177290 w 1583055"/>
              <a:gd name="connsiteY219" fmla="*/ 379579 h 572474"/>
              <a:gd name="connsiteX220" fmla="*/ 1184910 w 1583055"/>
              <a:gd name="connsiteY220" fmla="*/ 391009 h 572474"/>
              <a:gd name="connsiteX221" fmla="*/ 1186815 w 1583055"/>
              <a:gd name="connsiteY221" fmla="*/ 438634 h 572474"/>
              <a:gd name="connsiteX222" fmla="*/ 1196340 w 1583055"/>
              <a:gd name="connsiteY222" fmla="*/ 455779 h 572474"/>
              <a:gd name="connsiteX223" fmla="*/ 1205865 w 1583055"/>
              <a:gd name="connsiteY223" fmla="*/ 469114 h 572474"/>
              <a:gd name="connsiteX224" fmla="*/ 1209675 w 1583055"/>
              <a:gd name="connsiteY224" fmla="*/ 474829 h 572474"/>
              <a:gd name="connsiteX225" fmla="*/ 1213485 w 1583055"/>
              <a:gd name="connsiteY225" fmla="*/ 469114 h 572474"/>
              <a:gd name="connsiteX226" fmla="*/ 1215390 w 1583055"/>
              <a:gd name="connsiteY226" fmla="*/ 461494 h 572474"/>
              <a:gd name="connsiteX227" fmla="*/ 1219200 w 1583055"/>
              <a:gd name="connsiteY227" fmla="*/ 450064 h 572474"/>
              <a:gd name="connsiteX228" fmla="*/ 1221105 w 1583055"/>
              <a:gd name="connsiteY228" fmla="*/ 427204 h 572474"/>
              <a:gd name="connsiteX229" fmla="*/ 1224915 w 1583055"/>
              <a:gd name="connsiteY229" fmla="*/ 341479 h 572474"/>
              <a:gd name="connsiteX230" fmla="*/ 1230630 w 1583055"/>
              <a:gd name="connsiteY230" fmla="*/ 354814 h 572474"/>
              <a:gd name="connsiteX231" fmla="*/ 1234440 w 1583055"/>
              <a:gd name="connsiteY231" fmla="*/ 377674 h 572474"/>
              <a:gd name="connsiteX232" fmla="*/ 1238250 w 1583055"/>
              <a:gd name="connsiteY232" fmla="*/ 385294 h 572474"/>
              <a:gd name="connsiteX233" fmla="*/ 1240155 w 1583055"/>
              <a:gd name="connsiteY233" fmla="*/ 392914 h 572474"/>
              <a:gd name="connsiteX234" fmla="*/ 1243965 w 1583055"/>
              <a:gd name="connsiteY234" fmla="*/ 400534 h 572474"/>
              <a:gd name="connsiteX235" fmla="*/ 1245870 w 1583055"/>
              <a:gd name="connsiteY235" fmla="*/ 406249 h 572474"/>
              <a:gd name="connsiteX236" fmla="*/ 1247775 w 1583055"/>
              <a:gd name="connsiteY236" fmla="*/ 413869 h 572474"/>
              <a:gd name="connsiteX237" fmla="*/ 1257300 w 1583055"/>
              <a:gd name="connsiteY237" fmla="*/ 425299 h 572474"/>
              <a:gd name="connsiteX238" fmla="*/ 1266825 w 1583055"/>
              <a:gd name="connsiteY238" fmla="*/ 438634 h 572474"/>
              <a:gd name="connsiteX239" fmla="*/ 1276350 w 1583055"/>
              <a:gd name="connsiteY239" fmla="*/ 455779 h 572474"/>
              <a:gd name="connsiteX240" fmla="*/ 1280160 w 1583055"/>
              <a:gd name="connsiteY240" fmla="*/ 461494 h 572474"/>
              <a:gd name="connsiteX241" fmla="*/ 1282065 w 1583055"/>
              <a:gd name="connsiteY241" fmla="*/ 467209 h 572474"/>
              <a:gd name="connsiteX242" fmla="*/ 1285875 w 1583055"/>
              <a:gd name="connsiteY242" fmla="*/ 472924 h 572474"/>
              <a:gd name="connsiteX243" fmla="*/ 1287780 w 1583055"/>
              <a:gd name="connsiteY243" fmla="*/ 478639 h 572474"/>
              <a:gd name="connsiteX244" fmla="*/ 1291590 w 1583055"/>
              <a:gd name="connsiteY244" fmla="*/ 497689 h 572474"/>
              <a:gd name="connsiteX245" fmla="*/ 1295400 w 1583055"/>
              <a:gd name="connsiteY245" fmla="*/ 509119 h 572474"/>
              <a:gd name="connsiteX246" fmla="*/ 1308735 w 1583055"/>
              <a:gd name="connsiteY246" fmla="*/ 499594 h 572474"/>
              <a:gd name="connsiteX247" fmla="*/ 1310640 w 1583055"/>
              <a:gd name="connsiteY247" fmla="*/ 493879 h 572474"/>
              <a:gd name="connsiteX248" fmla="*/ 1316355 w 1583055"/>
              <a:gd name="connsiteY248" fmla="*/ 499594 h 572474"/>
              <a:gd name="connsiteX249" fmla="*/ 1323975 w 1583055"/>
              <a:gd name="connsiteY249" fmla="*/ 518644 h 572474"/>
              <a:gd name="connsiteX250" fmla="*/ 1329690 w 1583055"/>
              <a:gd name="connsiteY250" fmla="*/ 522454 h 572474"/>
              <a:gd name="connsiteX251" fmla="*/ 1331595 w 1583055"/>
              <a:gd name="connsiteY251" fmla="*/ 530074 h 572474"/>
              <a:gd name="connsiteX252" fmla="*/ 1343025 w 1583055"/>
              <a:gd name="connsiteY252" fmla="*/ 541504 h 572474"/>
              <a:gd name="connsiteX253" fmla="*/ 1350645 w 1583055"/>
              <a:gd name="connsiteY253" fmla="*/ 530074 h 572474"/>
              <a:gd name="connsiteX254" fmla="*/ 1363980 w 1583055"/>
              <a:gd name="connsiteY254" fmla="*/ 512929 h 572474"/>
              <a:gd name="connsiteX255" fmla="*/ 1369695 w 1583055"/>
              <a:gd name="connsiteY255" fmla="*/ 501499 h 572474"/>
              <a:gd name="connsiteX256" fmla="*/ 1373505 w 1583055"/>
              <a:gd name="connsiteY256" fmla="*/ 493879 h 572474"/>
              <a:gd name="connsiteX257" fmla="*/ 1377315 w 1583055"/>
              <a:gd name="connsiteY257" fmla="*/ 488164 h 572474"/>
              <a:gd name="connsiteX258" fmla="*/ 1379220 w 1583055"/>
              <a:gd name="connsiteY258" fmla="*/ 482449 h 572474"/>
              <a:gd name="connsiteX259" fmla="*/ 1386840 w 1583055"/>
              <a:gd name="connsiteY259" fmla="*/ 471019 h 572474"/>
              <a:gd name="connsiteX260" fmla="*/ 1390650 w 1583055"/>
              <a:gd name="connsiteY260" fmla="*/ 465304 h 572474"/>
              <a:gd name="connsiteX261" fmla="*/ 1398270 w 1583055"/>
              <a:gd name="connsiteY261" fmla="*/ 467209 h 572474"/>
              <a:gd name="connsiteX262" fmla="*/ 1405890 w 1583055"/>
              <a:gd name="connsiteY262" fmla="*/ 478639 h 572474"/>
              <a:gd name="connsiteX263" fmla="*/ 1407795 w 1583055"/>
              <a:gd name="connsiteY263" fmla="*/ 461494 h 572474"/>
              <a:gd name="connsiteX264" fmla="*/ 1409700 w 1583055"/>
              <a:gd name="connsiteY264" fmla="*/ 389104 h 572474"/>
              <a:gd name="connsiteX265" fmla="*/ 1413510 w 1583055"/>
              <a:gd name="connsiteY265" fmla="*/ 377674 h 572474"/>
              <a:gd name="connsiteX266" fmla="*/ 1415415 w 1583055"/>
              <a:gd name="connsiteY266" fmla="*/ 358624 h 572474"/>
              <a:gd name="connsiteX267" fmla="*/ 1417320 w 1583055"/>
              <a:gd name="connsiteY267" fmla="*/ 328144 h 572474"/>
              <a:gd name="connsiteX268" fmla="*/ 1419225 w 1583055"/>
              <a:gd name="connsiteY268" fmla="*/ 312904 h 572474"/>
              <a:gd name="connsiteX269" fmla="*/ 1423035 w 1583055"/>
              <a:gd name="connsiteY269" fmla="*/ 305284 h 572474"/>
              <a:gd name="connsiteX270" fmla="*/ 1424940 w 1583055"/>
              <a:gd name="connsiteY270" fmla="*/ 299569 h 572474"/>
              <a:gd name="connsiteX271" fmla="*/ 1442085 w 1583055"/>
              <a:gd name="connsiteY271" fmla="*/ 312904 h 572474"/>
              <a:gd name="connsiteX272" fmla="*/ 1451610 w 1583055"/>
              <a:gd name="connsiteY272" fmla="*/ 314809 h 572474"/>
              <a:gd name="connsiteX273" fmla="*/ 1457325 w 1583055"/>
              <a:gd name="connsiteY273" fmla="*/ 318619 h 572474"/>
              <a:gd name="connsiteX274" fmla="*/ 1464945 w 1583055"/>
              <a:gd name="connsiteY274" fmla="*/ 322429 h 572474"/>
              <a:gd name="connsiteX275" fmla="*/ 1472565 w 1583055"/>
              <a:gd name="connsiteY275" fmla="*/ 330049 h 572474"/>
              <a:gd name="connsiteX276" fmla="*/ 1478280 w 1583055"/>
              <a:gd name="connsiteY276" fmla="*/ 333859 h 572474"/>
              <a:gd name="connsiteX277" fmla="*/ 1487805 w 1583055"/>
              <a:gd name="connsiteY277" fmla="*/ 351004 h 572474"/>
              <a:gd name="connsiteX278" fmla="*/ 1491615 w 1583055"/>
              <a:gd name="connsiteY278" fmla="*/ 362434 h 572474"/>
              <a:gd name="connsiteX279" fmla="*/ 1495425 w 1583055"/>
              <a:gd name="connsiteY279" fmla="*/ 368149 h 572474"/>
              <a:gd name="connsiteX280" fmla="*/ 1497330 w 1583055"/>
              <a:gd name="connsiteY280" fmla="*/ 375769 h 572474"/>
              <a:gd name="connsiteX281" fmla="*/ 1504950 w 1583055"/>
              <a:gd name="connsiteY281" fmla="*/ 398629 h 572474"/>
              <a:gd name="connsiteX282" fmla="*/ 1510665 w 1583055"/>
              <a:gd name="connsiteY282" fmla="*/ 402439 h 572474"/>
              <a:gd name="connsiteX283" fmla="*/ 1520190 w 1583055"/>
              <a:gd name="connsiteY283" fmla="*/ 421489 h 572474"/>
              <a:gd name="connsiteX284" fmla="*/ 1522095 w 1583055"/>
              <a:gd name="connsiteY284" fmla="*/ 486259 h 572474"/>
              <a:gd name="connsiteX285" fmla="*/ 1525905 w 1583055"/>
              <a:gd name="connsiteY285" fmla="*/ 507214 h 572474"/>
              <a:gd name="connsiteX286" fmla="*/ 1527810 w 1583055"/>
              <a:gd name="connsiteY286" fmla="*/ 514834 h 572474"/>
              <a:gd name="connsiteX287" fmla="*/ 1533525 w 1583055"/>
              <a:gd name="connsiteY287" fmla="*/ 518644 h 572474"/>
              <a:gd name="connsiteX288" fmla="*/ 1539240 w 1583055"/>
              <a:gd name="connsiteY288" fmla="*/ 514834 h 572474"/>
              <a:gd name="connsiteX289" fmla="*/ 1558290 w 1583055"/>
              <a:gd name="connsiteY289" fmla="*/ 495784 h 572474"/>
              <a:gd name="connsiteX290" fmla="*/ 1581150 w 1583055"/>
              <a:gd name="connsiteY290" fmla="*/ 474829 h 572474"/>
              <a:gd name="connsiteX291" fmla="*/ 1583055 w 1583055"/>
              <a:gd name="connsiteY291" fmla="*/ 471019 h 57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1583055" h="572474">
                <a:moveTo>
                  <a:pt x="0" y="474829"/>
                </a:moveTo>
                <a:cubicBezTo>
                  <a:pt x="2540" y="478004"/>
                  <a:pt x="5465" y="480906"/>
                  <a:pt x="7620" y="484354"/>
                </a:cubicBezTo>
                <a:cubicBezTo>
                  <a:pt x="8684" y="486057"/>
                  <a:pt x="8292" y="488484"/>
                  <a:pt x="9525" y="490069"/>
                </a:cubicBezTo>
                <a:cubicBezTo>
                  <a:pt x="12833" y="494322"/>
                  <a:pt x="20955" y="501499"/>
                  <a:pt x="20955" y="501499"/>
                </a:cubicBezTo>
                <a:cubicBezTo>
                  <a:pt x="25111" y="513968"/>
                  <a:pt x="19339" y="501730"/>
                  <a:pt x="28575" y="509119"/>
                </a:cubicBezTo>
                <a:cubicBezTo>
                  <a:pt x="30363" y="510549"/>
                  <a:pt x="31115" y="512929"/>
                  <a:pt x="32385" y="514834"/>
                </a:cubicBezTo>
                <a:cubicBezTo>
                  <a:pt x="34290" y="512929"/>
                  <a:pt x="36347" y="511164"/>
                  <a:pt x="38100" y="509119"/>
                </a:cubicBezTo>
                <a:cubicBezTo>
                  <a:pt x="42331" y="504183"/>
                  <a:pt x="48156" y="494987"/>
                  <a:pt x="51435" y="490069"/>
                </a:cubicBezTo>
                <a:cubicBezTo>
                  <a:pt x="52705" y="488164"/>
                  <a:pt x="54521" y="486526"/>
                  <a:pt x="55245" y="484354"/>
                </a:cubicBezTo>
                <a:cubicBezTo>
                  <a:pt x="60033" y="469989"/>
                  <a:pt x="53574" y="487696"/>
                  <a:pt x="60960" y="472924"/>
                </a:cubicBezTo>
                <a:cubicBezTo>
                  <a:pt x="68847" y="457150"/>
                  <a:pt x="55756" y="477872"/>
                  <a:pt x="66675" y="461494"/>
                </a:cubicBezTo>
                <a:cubicBezTo>
                  <a:pt x="67310" y="458319"/>
                  <a:pt x="66290" y="454259"/>
                  <a:pt x="68580" y="451969"/>
                </a:cubicBezTo>
                <a:cubicBezTo>
                  <a:pt x="70000" y="450549"/>
                  <a:pt x="70126" y="455708"/>
                  <a:pt x="70485" y="457684"/>
                </a:cubicBezTo>
                <a:cubicBezTo>
                  <a:pt x="75291" y="484118"/>
                  <a:pt x="68886" y="462412"/>
                  <a:pt x="76200" y="484354"/>
                </a:cubicBezTo>
                <a:cubicBezTo>
                  <a:pt x="78416" y="491002"/>
                  <a:pt x="78861" y="491548"/>
                  <a:pt x="80010" y="499594"/>
                </a:cubicBezTo>
                <a:cubicBezTo>
                  <a:pt x="80823" y="505286"/>
                  <a:pt x="80787" y="511100"/>
                  <a:pt x="81915" y="516739"/>
                </a:cubicBezTo>
                <a:cubicBezTo>
                  <a:pt x="82703" y="520677"/>
                  <a:pt x="84455" y="524359"/>
                  <a:pt x="85725" y="528169"/>
                </a:cubicBezTo>
                <a:lnTo>
                  <a:pt x="87630" y="533884"/>
                </a:lnTo>
                <a:cubicBezTo>
                  <a:pt x="88265" y="535789"/>
                  <a:pt x="87739" y="538701"/>
                  <a:pt x="89535" y="539599"/>
                </a:cubicBezTo>
                <a:lnTo>
                  <a:pt x="97155" y="543409"/>
                </a:lnTo>
                <a:cubicBezTo>
                  <a:pt x="112014" y="528550"/>
                  <a:pt x="92938" y="546421"/>
                  <a:pt x="110490" y="533884"/>
                </a:cubicBezTo>
                <a:cubicBezTo>
                  <a:pt x="121506" y="526015"/>
                  <a:pt x="111529" y="530732"/>
                  <a:pt x="120015" y="520549"/>
                </a:cubicBezTo>
                <a:cubicBezTo>
                  <a:pt x="121481" y="518790"/>
                  <a:pt x="123825" y="518009"/>
                  <a:pt x="125730" y="516739"/>
                </a:cubicBezTo>
                <a:cubicBezTo>
                  <a:pt x="126365" y="514199"/>
                  <a:pt x="126336" y="511392"/>
                  <a:pt x="127635" y="509119"/>
                </a:cubicBezTo>
                <a:cubicBezTo>
                  <a:pt x="128972" y="506780"/>
                  <a:pt x="131625" y="505474"/>
                  <a:pt x="133350" y="503404"/>
                </a:cubicBezTo>
                <a:cubicBezTo>
                  <a:pt x="134816" y="501645"/>
                  <a:pt x="136136" y="499737"/>
                  <a:pt x="137160" y="497689"/>
                </a:cubicBezTo>
                <a:cubicBezTo>
                  <a:pt x="138683" y="494644"/>
                  <a:pt x="140156" y="487202"/>
                  <a:pt x="140970" y="484354"/>
                </a:cubicBezTo>
                <a:cubicBezTo>
                  <a:pt x="144875" y="470686"/>
                  <a:pt x="140907" y="488479"/>
                  <a:pt x="144780" y="469114"/>
                </a:cubicBezTo>
                <a:lnTo>
                  <a:pt x="160020" y="480544"/>
                </a:lnTo>
                <a:cubicBezTo>
                  <a:pt x="162560" y="482449"/>
                  <a:pt x="165735" y="483719"/>
                  <a:pt x="167640" y="486259"/>
                </a:cubicBezTo>
                <a:cubicBezTo>
                  <a:pt x="169545" y="488799"/>
                  <a:pt x="170982" y="491770"/>
                  <a:pt x="173355" y="493879"/>
                </a:cubicBezTo>
                <a:cubicBezTo>
                  <a:pt x="176777" y="496921"/>
                  <a:pt x="181547" y="498261"/>
                  <a:pt x="184785" y="501499"/>
                </a:cubicBezTo>
                <a:cubicBezTo>
                  <a:pt x="188595" y="505309"/>
                  <a:pt x="193805" y="508110"/>
                  <a:pt x="196215" y="512929"/>
                </a:cubicBezTo>
                <a:cubicBezTo>
                  <a:pt x="197485" y="515469"/>
                  <a:pt x="198177" y="518393"/>
                  <a:pt x="200025" y="520549"/>
                </a:cubicBezTo>
                <a:cubicBezTo>
                  <a:pt x="201600" y="522387"/>
                  <a:pt x="210683" y="528289"/>
                  <a:pt x="213360" y="530074"/>
                </a:cubicBezTo>
                <a:cubicBezTo>
                  <a:pt x="214630" y="531979"/>
                  <a:pt x="215447" y="534281"/>
                  <a:pt x="217170" y="535789"/>
                </a:cubicBezTo>
                <a:cubicBezTo>
                  <a:pt x="220616" y="538804"/>
                  <a:pt x="228600" y="543409"/>
                  <a:pt x="228600" y="543409"/>
                </a:cubicBezTo>
                <a:cubicBezTo>
                  <a:pt x="232410" y="539599"/>
                  <a:pt x="237041" y="536462"/>
                  <a:pt x="240030" y="531979"/>
                </a:cubicBezTo>
                <a:cubicBezTo>
                  <a:pt x="249009" y="518510"/>
                  <a:pt x="237740" y="535184"/>
                  <a:pt x="249555" y="518644"/>
                </a:cubicBezTo>
                <a:cubicBezTo>
                  <a:pt x="253908" y="512550"/>
                  <a:pt x="254631" y="510522"/>
                  <a:pt x="259080" y="503404"/>
                </a:cubicBezTo>
                <a:cubicBezTo>
                  <a:pt x="260293" y="501462"/>
                  <a:pt x="261960" y="499781"/>
                  <a:pt x="262890" y="497689"/>
                </a:cubicBezTo>
                <a:cubicBezTo>
                  <a:pt x="264521" y="494019"/>
                  <a:pt x="264904" y="489851"/>
                  <a:pt x="266700" y="486259"/>
                </a:cubicBezTo>
                <a:cubicBezTo>
                  <a:pt x="267970" y="483719"/>
                  <a:pt x="269455" y="481276"/>
                  <a:pt x="270510" y="478639"/>
                </a:cubicBezTo>
                <a:cubicBezTo>
                  <a:pt x="279926" y="455099"/>
                  <a:pt x="269195" y="477459"/>
                  <a:pt x="278130" y="459589"/>
                </a:cubicBezTo>
                <a:cubicBezTo>
                  <a:pt x="279400" y="451969"/>
                  <a:pt x="279497" y="444058"/>
                  <a:pt x="281940" y="436729"/>
                </a:cubicBezTo>
                <a:cubicBezTo>
                  <a:pt x="282575" y="434824"/>
                  <a:pt x="282849" y="440701"/>
                  <a:pt x="283845" y="442444"/>
                </a:cubicBezTo>
                <a:cubicBezTo>
                  <a:pt x="285420" y="445201"/>
                  <a:pt x="287877" y="447372"/>
                  <a:pt x="289560" y="450064"/>
                </a:cubicBezTo>
                <a:cubicBezTo>
                  <a:pt x="292050" y="454048"/>
                  <a:pt x="293684" y="459903"/>
                  <a:pt x="297180" y="463399"/>
                </a:cubicBezTo>
                <a:cubicBezTo>
                  <a:pt x="298799" y="465018"/>
                  <a:pt x="301136" y="465743"/>
                  <a:pt x="302895" y="467209"/>
                </a:cubicBezTo>
                <a:cubicBezTo>
                  <a:pt x="304965" y="468934"/>
                  <a:pt x="306705" y="471019"/>
                  <a:pt x="308610" y="472924"/>
                </a:cubicBezTo>
                <a:cubicBezTo>
                  <a:pt x="316310" y="461374"/>
                  <a:pt x="311217" y="470950"/>
                  <a:pt x="314325" y="448159"/>
                </a:cubicBezTo>
                <a:cubicBezTo>
                  <a:pt x="315369" y="440505"/>
                  <a:pt x="317519" y="433000"/>
                  <a:pt x="318135" y="425299"/>
                </a:cubicBezTo>
                <a:cubicBezTo>
                  <a:pt x="323111" y="363102"/>
                  <a:pt x="321253" y="393585"/>
                  <a:pt x="323850" y="333859"/>
                </a:cubicBezTo>
                <a:cubicBezTo>
                  <a:pt x="324485" y="295759"/>
                  <a:pt x="324601" y="257647"/>
                  <a:pt x="325755" y="219559"/>
                </a:cubicBezTo>
                <a:cubicBezTo>
                  <a:pt x="325872" y="215698"/>
                  <a:pt x="326822" y="211900"/>
                  <a:pt x="327660" y="208129"/>
                </a:cubicBezTo>
                <a:cubicBezTo>
                  <a:pt x="328096" y="206169"/>
                  <a:pt x="328930" y="204319"/>
                  <a:pt x="329565" y="202414"/>
                </a:cubicBezTo>
                <a:cubicBezTo>
                  <a:pt x="330200" y="190984"/>
                  <a:pt x="329923" y="179467"/>
                  <a:pt x="331470" y="168124"/>
                </a:cubicBezTo>
                <a:cubicBezTo>
                  <a:pt x="331854" y="165310"/>
                  <a:pt x="334161" y="163114"/>
                  <a:pt x="335280" y="160504"/>
                </a:cubicBezTo>
                <a:cubicBezTo>
                  <a:pt x="336071" y="158658"/>
                  <a:pt x="336550" y="156694"/>
                  <a:pt x="337185" y="154789"/>
                </a:cubicBezTo>
                <a:cubicBezTo>
                  <a:pt x="341473" y="167654"/>
                  <a:pt x="336525" y="151818"/>
                  <a:pt x="340995" y="171934"/>
                </a:cubicBezTo>
                <a:cubicBezTo>
                  <a:pt x="341431" y="173894"/>
                  <a:pt x="342372" y="175712"/>
                  <a:pt x="342900" y="177649"/>
                </a:cubicBezTo>
                <a:cubicBezTo>
                  <a:pt x="344278" y="182701"/>
                  <a:pt x="345440" y="187809"/>
                  <a:pt x="346710" y="192889"/>
                </a:cubicBezTo>
                <a:lnTo>
                  <a:pt x="346710" y="192889"/>
                </a:lnTo>
                <a:cubicBezTo>
                  <a:pt x="346924" y="194173"/>
                  <a:pt x="349721" y="211714"/>
                  <a:pt x="350520" y="213844"/>
                </a:cubicBezTo>
                <a:cubicBezTo>
                  <a:pt x="351324" y="215988"/>
                  <a:pt x="353060" y="217654"/>
                  <a:pt x="354330" y="219559"/>
                </a:cubicBezTo>
                <a:cubicBezTo>
                  <a:pt x="354965" y="225274"/>
                  <a:pt x="355290" y="231032"/>
                  <a:pt x="356235" y="236704"/>
                </a:cubicBezTo>
                <a:cubicBezTo>
                  <a:pt x="356565" y="238685"/>
                  <a:pt x="357746" y="240450"/>
                  <a:pt x="358140" y="242419"/>
                </a:cubicBezTo>
                <a:cubicBezTo>
                  <a:pt x="359021" y="246822"/>
                  <a:pt x="359164" y="251351"/>
                  <a:pt x="360045" y="255754"/>
                </a:cubicBezTo>
                <a:cubicBezTo>
                  <a:pt x="360439" y="257723"/>
                  <a:pt x="361398" y="259538"/>
                  <a:pt x="361950" y="261469"/>
                </a:cubicBezTo>
                <a:cubicBezTo>
                  <a:pt x="364352" y="269876"/>
                  <a:pt x="363019" y="267496"/>
                  <a:pt x="365760" y="274804"/>
                </a:cubicBezTo>
                <a:cubicBezTo>
                  <a:pt x="366961" y="278006"/>
                  <a:pt x="367758" y="281429"/>
                  <a:pt x="369570" y="284329"/>
                </a:cubicBezTo>
                <a:cubicBezTo>
                  <a:pt x="370998" y="286614"/>
                  <a:pt x="373380" y="288139"/>
                  <a:pt x="375285" y="290044"/>
                </a:cubicBezTo>
                <a:cubicBezTo>
                  <a:pt x="375485" y="291046"/>
                  <a:pt x="378198" y="305395"/>
                  <a:pt x="379095" y="307189"/>
                </a:cubicBezTo>
                <a:cubicBezTo>
                  <a:pt x="380515" y="310029"/>
                  <a:pt x="382399" y="312743"/>
                  <a:pt x="384810" y="314809"/>
                </a:cubicBezTo>
                <a:cubicBezTo>
                  <a:pt x="386966" y="316657"/>
                  <a:pt x="389890" y="317349"/>
                  <a:pt x="392430" y="318619"/>
                </a:cubicBezTo>
                <a:cubicBezTo>
                  <a:pt x="393700" y="320524"/>
                  <a:pt x="394621" y="322715"/>
                  <a:pt x="396240" y="324334"/>
                </a:cubicBezTo>
                <a:cubicBezTo>
                  <a:pt x="397859" y="325953"/>
                  <a:pt x="400489" y="326385"/>
                  <a:pt x="401955" y="328144"/>
                </a:cubicBezTo>
                <a:cubicBezTo>
                  <a:pt x="403773" y="330326"/>
                  <a:pt x="404260" y="333356"/>
                  <a:pt x="405765" y="335764"/>
                </a:cubicBezTo>
                <a:cubicBezTo>
                  <a:pt x="407922" y="339216"/>
                  <a:pt x="413275" y="345069"/>
                  <a:pt x="415290" y="349099"/>
                </a:cubicBezTo>
                <a:cubicBezTo>
                  <a:pt x="420804" y="360127"/>
                  <a:pt x="412076" y="349695"/>
                  <a:pt x="422910" y="360529"/>
                </a:cubicBezTo>
                <a:cubicBezTo>
                  <a:pt x="428963" y="439214"/>
                  <a:pt x="422106" y="343218"/>
                  <a:pt x="426720" y="530074"/>
                </a:cubicBezTo>
                <a:cubicBezTo>
                  <a:pt x="426880" y="536549"/>
                  <a:pt x="429196" y="541821"/>
                  <a:pt x="432435" y="547219"/>
                </a:cubicBezTo>
                <a:cubicBezTo>
                  <a:pt x="434791" y="551146"/>
                  <a:pt x="435613" y="557538"/>
                  <a:pt x="440055" y="558649"/>
                </a:cubicBezTo>
                <a:lnTo>
                  <a:pt x="447675" y="560554"/>
                </a:lnTo>
                <a:cubicBezTo>
                  <a:pt x="452755" y="557379"/>
                  <a:pt x="457557" y="553708"/>
                  <a:pt x="462915" y="551029"/>
                </a:cubicBezTo>
                <a:cubicBezTo>
                  <a:pt x="465455" y="549759"/>
                  <a:pt x="468069" y="548628"/>
                  <a:pt x="470535" y="547219"/>
                </a:cubicBezTo>
                <a:cubicBezTo>
                  <a:pt x="480101" y="541753"/>
                  <a:pt x="472357" y="544533"/>
                  <a:pt x="483870" y="539599"/>
                </a:cubicBezTo>
                <a:cubicBezTo>
                  <a:pt x="485716" y="538808"/>
                  <a:pt x="487662" y="538271"/>
                  <a:pt x="489585" y="537694"/>
                </a:cubicBezTo>
                <a:cubicBezTo>
                  <a:pt x="494013" y="536366"/>
                  <a:pt x="498492" y="535212"/>
                  <a:pt x="502920" y="533884"/>
                </a:cubicBezTo>
                <a:cubicBezTo>
                  <a:pt x="504843" y="533307"/>
                  <a:pt x="506807" y="532810"/>
                  <a:pt x="508635" y="531979"/>
                </a:cubicBezTo>
                <a:cubicBezTo>
                  <a:pt x="532060" y="521331"/>
                  <a:pt x="516228" y="526908"/>
                  <a:pt x="529590" y="522454"/>
                </a:cubicBezTo>
                <a:cubicBezTo>
                  <a:pt x="530225" y="524359"/>
                  <a:pt x="530075" y="526749"/>
                  <a:pt x="531495" y="528169"/>
                </a:cubicBezTo>
                <a:cubicBezTo>
                  <a:pt x="535802" y="532476"/>
                  <a:pt x="551190" y="528327"/>
                  <a:pt x="552450" y="528169"/>
                </a:cubicBezTo>
                <a:cubicBezTo>
                  <a:pt x="554355" y="526899"/>
                  <a:pt x="556406" y="525825"/>
                  <a:pt x="558165" y="524359"/>
                </a:cubicBezTo>
                <a:cubicBezTo>
                  <a:pt x="560235" y="522634"/>
                  <a:pt x="561541" y="519981"/>
                  <a:pt x="563880" y="518644"/>
                </a:cubicBezTo>
                <a:cubicBezTo>
                  <a:pt x="566153" y="517345"/>
                  <a:pt x="568960" y="517374"/>
                  <a:pt x="571500" y="516739"/>
                </a:cubicBezTo>
                <a:cubicBezTo>
                  <a:pt x="582558" y="500153"/>
                  <a:pt x="566921" y="519560"/>
                  <a:pt x="581025" y="516739"/>
                </a:cubicBezTo>
                <a:cubicBezTo>
                  <a:pt x="583810" y="516182"/>
                  <a:pt x="583838" y="511778"/>
                  <a:pt x="584835" y="509119"/>
                </a:cubicBezTo>
                <a:cubicBezTo>
                  <a:pt x="585754" y="506668"/>
                  <a:pt x="586021" y="504016"/>
                  <a:pt x="586740" y="501499"/>
                </a:cubicBezTo>
                <a:cubicBezTo>
                  <a:pt x="590645" y="487831"/>
                  <a:pt x="586677" y="505624"/>
                  <a:pt x="590550" y="486259"/>
                </a:cubicBezTo>
                <a:cubicBezTo>
                  <a:pt x="591820" y="466574"/>
                  <a:pt x="589576" y="446341"/>
                  <a:pt x="594360" y="427204"/>
                </a:cubicBezTo>
                <a:cubicBezTo>
                  <a:pt x="597239" y="415688"/>
                  <a:pt x="595437" y="422068"/>
                  <a:pt x="600075" y="408154"/>
                </a:cubicBezTo>
                <a:lnTo>
                  <a:pt x="601980" y="402439"/>
                </a:lnTo>
                <a:cubicBezTo>
                  <a:pt x="602615" y="400534"/>
                  <a:pt x="603491" y="398693"/>
                  <a:pt x="603885" y="396724"/>
                </a:cubicBezTo>
                <a:cubicBezTo>
                  <a:pt x="606184" y="385230"/>
                  <a:pt x="604766" y="390271"/>
                  <a:pt x="607695" y="381484"/>
                </a:cubicBezTo>
                <a:cubicBezTo>
                  <a:pt x="608687" y="374543"/>
                  <a:pt x="609259" y="367266"/>
                  <a:pt x="611505" y="360529"/>
                </a:cubicBezTo>
                <a:cubicBezTo>
                  <a:pt x="612586" y="357285"/>
                  <a:pt x="613503" y="353904"/>
                  <a:pt x="615315" y="351004"/>
                </a:cubicBezTo>
                <a:cubicBezTo>
                  <a:pt x="616743" y="348719"/>
                  <a:pt x="619125" y="347194"/>
                  <a:pt x="621030" y="345289"/>
                </a:cubicBezTo>
                <a:cubicBezTo>
                  <a:pt x="621665" y="343384"/>
                  <a:pt x="622037" y="341370"/>
                  <a:pt x="622935" y="339574"/>
                </a:cubicBezTo>
                <a:cubicBezTo>
                  <a:pt x="623959" y="337526"/>
                  <a:pt x="626347" y="336114"/>
                  <a:pt x="626745" y="333859"/>
                </a:cubicBezTo>
                <a:cubicBezTo>
                  <a:pt x="628294" y="325082"/>
                  <a:pt x="627878" y="316068"/>
                  <a:pt x="628650" y="307189"/>
                </a:cubicBezTo>
                <a:cubicBezTo>
                  <a:pt x="630042" y="291177"/>
                  <a:pt x="629917" y="293232"/>
                  <a:pt x="632460" y="280519"/>
                </a:cubicBezTo>
                <a:cubicBezTo>
                  <a:pt x="640715" y="281789"/>
                  <a:pt x="649548" y="281039"/>
                  <a:pt x="657225" y="284329"/>
                </a:cubicBezTo>
                <a:cubicBezTo>
                  <a:pt x="659631" y="285360"/>
                  <a:pt x="658411" y="289432"/>
                  <a:pt x="659130" y="291949"/>
                </a:cubicBezTo>
                <a:cubicBezTo>
                  <a:pt x="661017" y="298554"/>
                  <a:pt x="662161" y="299808"/>
                  <a:pt x="664845" y="307189"/>
                </a:cubicBezTo>
                <a:cubicBezTo>
                  <a:pt x="666217" y="310963"/>
                  <a:pt x="667385" y="314809"/>
                  <a:pt x="668655" y="318619"/>
                </a:cubicBezTo>
                <a:cubicBezTo>
                  <a:pt x="669290" y="326239"/>
                  <a:pt x="669667" y="333885"/>
                  <a:pt x="670560" y="341479"/>
                </a:cubicBezTo>
                <a:cubicBezTo>
                  <a:pt x="670938" y="344695"/>
                  <a:pt x="672285" y="347771"/>
                  <a:pt x="672465" y="351004"/>
                </a:cubicBezTo>
                <a:cubicBezTo>
                  <a:pt x="673557" y="370669"/>
                  <a:pt x="673476" y="390384"/>
                  <a:pt x="674370" y="410059"/>
                </a:cubicBezTo>
                <a:cubicBezTo>
                  <a:pt x="674746" y="418330"/>
                  <a:pt x="674967" y="426649"/>
                  <a:pt x="676275" y="434824"/>
                </a:cubicBezTo>
                <a:cubicBezTo>
                  <a:pt x="677516" y="442580"/>
                  <a:pt x="680085" y="450064"/>
                  <a:pt x="681990" y="457684"/>
                </a:cubicBezTo>
                <a:lnTo>
                  <a:pt x="683895" y="465304"/>
                </a:lnTo>
                <a:cubicBezTo>
                  <a:pt x="686435" y="461494"/>
                  <a:pt x="689467" y="457970"/>
                  <a:pt x="691515" y="453874"/>
                </a:cubicBezTo>
                <a:cubicBezTo>
                  <a:pt x="694929" y="447046"/>
                  <a:pt x="697691" y="440735"/>
                  <a:pt x="702945" y="434824"/>
                </a:cubicBezTo>
                <a:cubicBezTo>
                  <a:pt x="705054" y="432451"/>
                  <a:pt x="708320" y="431354"/>
                  <a:pt x="710565" y="429109"/>
                </a:cubicBezTo>
                <a:cubicBezTo>
                  <a:pt x="712928" y="426746"/>
                  <a:pt x="717927" y="419019"/>
                  <a:pt x="720090" y="415774"/>
                </a:cubicBezTo>
                <a:cubicBezTo>
                  <a:pt x="720923" y="419941"/>
                  <a:pt x="725063" y="439572"/>
                  <a:pt x="725805" y="446254"/>
                </a:cubicBezTo>
                <a:cubicBezTo>
                  <a:pt x="726649" y="453854"/>
                  <a:pt x="726762" y="461527"/>
                  <a:pt x="727710" y="469114"/>
                </a:cubicBezTo>
                <a:cubicBezTo>
                  <a:pt x="728601" y="476241"/>
                  <a:pt x="729938" y="476123"/>
                  <a:pt x="731520" y="482449"/>
                </a:cubicBezTo>
                <a:cubicBezTo>
                  <a:pt x="732305" y="485590"/>
                  <a:pt x="732222" y="488968"/>
                  <a:pt x="733425" y="491974"/>
                </a:cubicBezTo>
                <a:cubicBezTo>
                  <a:pt x="734800" y="495412"/>
                  <a:pt x="737484" y="498187"/>
                  <a:pt x="739140" y="501499"/>
                </a:cubicBezTo>
                <a:cubicBezTo>
                  <a:pt x="740669" y="504558"/>
                  <a:pt x="741313" y="508022"/>
                  <a:pt x="742950" y="511024"/>
                </a:cubicBezTo>
                <a:cubicBezTo>
                  <a:pt x="745143" y="515044"/>
                  <a:pt x="748869" y="518202"/>
                  <a:pt x="750570" y="522454"/>
                </a:cubicBezTo>
                <a:cubicBezTo>
                  <a:pt x="755230" y="534105"/>
                  <a:pt x="751535" y="530082"/>
                  <a:pt x="760095" y="535789"/>
                </a:cubicBezTo>
                <a:cubicBezTo>
                  <a:pt x="765171" y="482494"/>
                  <a:pt x="763268" y="509164"/>
                  <a:pt x="765810" y="455779"/>
                </a:cubicBezTo>
                <a:cubicBezTo>
                  <a:pt x="765175" y="441174"/>
                  <a:pt x="764789" y="426556"/>
                  <a:pt x="763905" y="411964"/>
                </a:cubicBezTo>
                <a:cubicBezTo>
                  <a:pt x="763519" y="405594"/>
                  <a:pt x="762182" y="399293"/>
                  <a:pt x="762000" y="392914"/>
                </a:cubicBezTo>
                <a:cubicBezTo>
                  <a:pt x="760912" y="354824"/>
                  <a:pt x="760942" y="316710"/>
                  <a:pt x="760095" y="278614"/>
                </a:cubicBezTo>
                <a:cubicBezTo>
                  <a:pt x="759079" y="232886"/>
                  <a:pt x="758484" y="226763"/>
                  <a:pt x="756285" y="187174"/>
                </a:cubicBezTo>
                <a:cubicBezTo>
                  <a:pt x="756920" y="137009"/>
                  <a:pt x="756853" y="86830"/>
                  <a:pt x="758190" y="36679"/>
                </a:cubicBezTo>
                <a:cubicBezTo>
                  <a:pt x="758260" y="34062"/>
                  <a:pt x="759176" y="41848"/>
                  <a:pt x="760095" y="44299"/>
                </a:cubicBezTo>
                <a:cubicBezTo>
                  <a:pt x="761092" y="46958"/>
                  <a:pt x="762289" y="49584"/>
                  <a:pt x="763905" y="51919"/>
                </a:cubicBezTo>
                <a:cubicBezTo>
                  <a:pt x="768026" y="57872"/>
                  <a:pt x="777240" y="69064"/>
                  <a:pt x="777240" y="69064"/>
                </a:cubicBezTo>
                <a:cubicBezTo>
                  <a:pt x="782028" y="83429"/>
                  <a:pt x="775569" y="65722"/>
                  <a:pt x="782955" y="80494"/>
                </a:cubicBezTo>
                <a:cubicBezTo>
                  <a:pt x="787132" y="88848"/>
                  <a:pt x="786885" y="90621"/>
                  <a:pt x="788670" y="99544"/>
                </a:cubicBezTo>
                <a:cubicBezTo>
                  <a:pt x="788842" y="101440"/>
                  <a:pt x="790569" y="126195"/>
                  <a:pt x="792480" y="131929"/>
                </a:cubicBezTo>
                <a:cubicBezTo>
                  <a:pt x="793204" y="134101"/>
                  <a:pt x="795020" y="135739"/>
                  <a:pt x="796290" y="137644"/>
                </a:cubicBezTo>
                <a:cubicBezTo>
                  <a:pt x="801060" y="123335"/>
                  <a:pt x="797847" y="134546"/>
                  <a:pt x="800100" y="105259"/>
                </a:cubicBezTo>
                <a:cubicBezTo>
                  <a:pt x="803896" y="55917"/>
                  <a:pt x="800084" y="72937"/>
                  <a:pt x="805815" y="50014"/>
                </a:cubicBezTo>
                <a:cubicBezTo>
                  <a:pt x="806450" y="39219"/>
                  <a:pt x="806891" y="28411"/>
                  <a:pt x="807720" y="17629"/>
                </a:cubicBezTo>
                <a:cubicBezTo>
                  <a:pt x="808161" y="11896"/>
                  <a:pt x="806667" y="5415"/>
                  <a:pt x="809625" y="484"/>
                </a:cubicBezTo>
                <a:cubicBezTo>
                  <a:pt x="811086" y="-1951"/>
                  <a:pt x="812438" y="5445"/>
                  <a:pt x="813435" y="8104"/>
                </a:cubicBezTo>
                <a:cubicBezTo>
                  <a:pt x="814354" y="10555"/>
                  <a:pt x="814588" y="13216"/>
                  <a:pt x="815340" y="15724"/>
                </a:cubicBezTo>
                <a:cubicBezTo>
                  <a:pt x="816494" y="19571"/>
                  <a:pt x="817778" y="23380"/>
                  <a:pt x="819150" y="27154"/>
                </a:cubicBezTo>
                <a:cubicBezTo>
                  <a:pt x="820319" y="30368"/>
                  <a:pt x="821954" y="33411"/>
                  <a:pt x="822960" y="36679"/>
                </a:cubicBezTo>
                <a:cubicBezTo>
                  <a:pt x="825586" y="45213"/>
                  <a:pt x="826961" y="52873"/>
                  <a:pt x="828675" y="61444"/>
                </a:cubicBezTo>
                <a:cubicBezTo>
                  <a:pt x="834868" y="135760"/>
                  <a:pt x="828406" y="51798"/>
                  <a:pt x="832485" y="227179"/>
                </a:cubicBezTo>
                <a:cubicBezTo>
                  <a:pt x="832651" y="234303"/>
                  <a:pt x="837412" y="276251"/>
                  <a:pt x="838200" y="278614"/>
                </a:cubicBezTo>
                <a:cubicBezTo>
                  <a:pt x="838835" y="280519"/>
                  <a:pt x="839669" y="282369"/>
                  <a:pt x="840105" y="284329"/>
                </a:cubicBezTo>
                <a:cubicBezTo>
                  <a:pt x="840943" y="288100"/>
                  <a:pt x="840789" y="292095"/>
                  <a:pt x="842010" y="295759"/>
                </a:cubicBezTo>
                <a:cubicBezTo>
                  <a:pt x="842734" y="297931"/>
                  <a:pt x="844796" y="299426"/>
                  <a:pt x="845820" y="301474"/>
                </a:cubicBezTo>
                <a:cubicBezTo>
                  <a:pt x="847343" y="304519"/>
                  <a:pt x="848816" y="311961"/>
                  <a:pt x="849630" y="314809"/>
                </a:cubicBezTo>
                <a:cubicBezTo>
                  <a:pt x="850182" y="316740"/>
                  <a:pt x="850900" y="318619"/>
                  <a:pt x="851535" y="320524"/>
                </a:cubicBezTo>
                <a:cubicBezTo>
                  <a:pt x="852170" y="373864"/>
                  <a:pt x="852242" y="427214"/>
                  <a:pt x="853440" y="480544"/>
                </a:cubicBezTo>
                <a:cubicBezTo>
                  <a:pt x="853513" y="483781"/>
                  <a:pt x="855038" y="486846"/>
                  <a:pt x="855345" y="490069"/>
                </a:cubicBezTo>
                <a:cubicBezTo>
                  <a:pt x="858864" y="527020"/>
                  <a:pt x="853737" y="510011"/>
                  <a:pt x="859155" y="526264"/>
                </a:cubicBezTo>
                <a:cubicBezTo>
                  <a:pt x="859790" y="541504"/>
                  <a:pt x="858903" y="556884"/>
                  <a:pt x="861060" y="571984"/>
                </a:cubicBezTo>
                <a:cubicBezTo>
                  <a:pt x="861384" y="574251"/>
                  <a:pt x="863404" y="568028"/>
                  <a:pt x="864870" y="566269"/>
                </a:cubicBezTo>
                <a:cubicBezTo>
                  <a:pt x="866595" y="564199"/>
                  <a:pt x="868832" y="562599"/>
                  <a:pt x="870585" y="560554"/>
                </a:cubicBezTo>
                <a:cubicBezTo>
                  <a:pt x="872651" y="558143"/>
                  <a:pt x="874455" y="555518"/>
                  <a:pt x="876300" y="552934"/>
                </a:cubicBezTo>
                <a:cubicBezTo>
                  <a:pt x="877631" y="551071"/>
                  <a:pt x="878491" y="548838"/>
                  <a:pt x="880110" y="547219"/>
                </a:cubicBezTo>
                <a:cubicBezTo>
                  <a:pt x="881729" y="545600"/>
                  <a:pt x="883920" y="544679"/>
                  <a:pt x="885825" y="543409"/>
                </a:cubicBezTo>
                <a:cubicBezTo>
                  <a:pt x="894572" y="530289"/>
                  <a:pt x="883397" y="546242"/>
                  <a:pt x="897255" y="530074"/>
                </a:cubicBezTo>
                <a:cubicBezTo>
                  <a:pt x="898745" y="528336"/>
                  <a:pt x="899795" y="526264"/>
                  <a:pt x="901065" y="524359"/>
                </a:cubicBezTo>
                <a:cubicBezTo>
                  <a:pt x="902970" y="525629"/>
                  <a:pt x="905350" y="526381"/>
                  <a:pt x="906780" y="528169"/>
                </a:cubicBezTo>
                <a:cubicBezTo>
                  <a:pt x="908034" y="529737"/>
                  <a:pt x="906677" y="533884"/>
                  <a:pt x="908685" y="533884"/>
                </a:cubicBezTo>
                <a:cubicBezTo>
                  <a:pt x="910693" y="533884"/>
                  <a:pt x="910038" y="530100"/>
                  <a:pt x="910590" y="528169"/>
                </a:cubicBezTo>
                <a:cubicBezTo>
                  <a:pt x="911309" y="525652"/>
                  <a:pt x="911464" y="522955"/>
                  <a:pt x="912495" y="520549"/>
                </a:cubicBezTo>
                <a:cubicBezTo>
                  <a:pt x="913397" y="518445"/>
                  <a:pt x="915169" y="516822"/>
                  <a:pt x="916305" y="514834"/>
                </a:cubicBezTo>
                <a:cubicBezTo>
                  <a:pt x="917714" y="512368"/>
                  <a:pt x="918845" y="509754"/>
                  <a:pt x="920115" y="507214"/>
                </a:cubicBezTo>
                <a:cubicBezTo>
                  <a:pt x="923776" y="488909"/>
                  <a:pt x="919520" y="505843"/>
                  <a:pt x="925830" y="490069"/>
                </a:cubicBezTo>
                <a:cubicBezTo>
                  <a:pt x="927322" y="486340"/>
                  <a:pt x="929640" y="478639"/>
                  <a:pt x="929640" y="478639"/>
                </a:cubicBezTo>
                <a:cubicBezTo>
                  <a:pt x="943255" y="499061"/>
                  <a:pt x="922052" y="468067"/>
                  <a:pt x="939165" y="490069"/>
                </a:cubicBezTo>
                <a:cubicBezTo>
                  <a:pt x="941976" y="493683"/>
                  <a:pt x="944245" y="497689"/>
                  <a:pt x="946785" y="501499"/>
                </a:cubicBezTo>
                <a:lnTo>
                  <a:pt x="950595" y="507214"/>
                </a:lnTo>
                <a:cubicBezTo>
                  <a:pt x="957580" y="506579"/>
                  <a:pt x="964545" y="505651"/>
                  <a:pt x="971550" y="505309"/>
                </a:cubicBezTo>
                <a:cubicBezTo>
                  <a:pt x="990588" y="504380"/>
                  <a:pt x="1010737" y="509778"/>
                  <a:pt x="1028700" y="503404"/>
                </a:cubicBezTo>
                <a:cubicBezTo>
                  <a:pt x="1034714" y="501270"/>
                  <a:pt x="1029970" y="490704"/>
                  <a:pt x="1030605" y="484354"/>
                </a:cubicBezTo>
                <a:cubicBezTo>
                  <a:pt x="1031240" y="440539"/>
                  <a:pt x="1030686" y="396691"/>
                  <a:pt x="1032510" y="352909"/>
                </a:cubicBezTo>
                <a:cubicBezTo>
                  <a:pt x="1032605" y="350621"/>
                  <a:pt x="1034701" y="348813"/>
                  <a:pt x="1036320" y="347194"/>
                </a:cubicBezTo>
                <a:cubicBezTo>
                  <a:pt x="1037939" y="345575"/>
                  <a:pt x="1040130" y="344654"/>
                  <a:pt x="1042035" y="343384"/>
                </a:cubicBezTo>
                <a:cubicBezTo>
                  <a:pt x="1047990" y="319563"/>
                  <a:pt x="1040379" y="349180"/>
                  <a:pt x="1045845" y="330049"/>
                </a:cubicBezTo>
                <a:cubicBezTo>
                  <a:pt x="1050629" y="313305"/>
                  <a:pt x="1045087" y="330417"/>
                  <a:pt x="1049655" y="316714"/>
                </a:cubicBezTo>
                <a:cubicBezTo>
                  <a:pt x="1053302" y="291184"/>
                  <a:pt x="1052090" y="302730"/>
                  <a:pt x="1053465" y="261469"/>
                </a:cubicBezTo>
                <a:cubicBezTo>
                  <a:pt x="1054904" y="218294"/>
                  <a:pt x="1043614" y="172911"/>
                  <a:pt x="1057275" y="131929"/>
                </a:cubicBezTo>
                <a:lnTo>
                  <a:pt x="1061085" y="120499"/>
                </a:lnTo>
                <a:cubicBezTo>
                  <a:pt x="1061720" y="118594"/>
                  <a:pt x="1061194" y="115682"/>
                  <a:pt x="1062990" y="114784"/>
                </a:cubicBezTo>
                <a:lnTo>
                  <a:pt x="1070610" y="110974"/>
                </a:lnTo>
                <a:cubicBezTo>
                  <a:pt x="1071880" y="109069"/>
                  <a:pt x="1072199" y="104704"/>
                  <a:pt x="1074420" y="105259"/>
                </a:cubicBezTo>
                <a:cubicBezTo>
                  <a:pt x="1077741" y="106089"/>
                  <a:pt x="1079882" y="121138"/>
                  <a:pt x="1080135" y="122404"/>
                </a:cubicBezTo>
                <a:cubicBezTo>
                  <a:pt x="1083491" y="229784"/>
                  <a:pt x="1079624" y="150566"/>
                  <a:pt x="1083945" y="202414"/>
                </a:cubicBezTo>
                <a:cubicBezTo>
                  <a:pt x="1087060" y="239792"/>
                  <a:pt x="1084141" y="217122"/>
                  <a:pt x="1087755" y="242419"/>
                </a:cubicBezTo>
                <a:cubicBezTo>
                  <a:pt x="1091066" y="305323"/>
                  <a:pt x="1088108" y="253426"/>
                  <a:pt x="1091565" y="305284"/>
                </a:cubicBezTo>
                <a:cubicBezTo>
                  <a:pt x="1092242" y="315441"/>
                  <a:pt x="1092548" y="325626"/>
                  <a:pt x="1093470" y="335764"/>
                </a:cubicBezTo>
                <a:cubicBezTo>
                  <a:pt x="1094406" y="346062"/>
                  <a:pt x="1093628" y="347106"/>
                  <a:pt x="1101090" y="352909"/>
                </a:cubicBezTo>
                <a:cubicBezTo>
                  <a:pt x="1104704" y="355720"/>
                  <a:pt x="1112520" y="360529"/>
                  <a:pt x="1112520" y="360529"/>
                </a:cubicBezTo>
                <a:cubicBezTo>
                  <a:pt x="1113790" y="357989"/>
                  <a:pt x="1115583" y="355649"/>
                  <a:pt x="1116330" y="352909"/>
                </a:cubicBezTo>
                <a:cubicBezTo>
                  <a:pt x="1117511" y="348577"/>
                  <a:pt x="1117432" y="343992"/>
                  <a:pt x="1118235" y="339574"/>
                </a:cubicBezTo>
                <a:cubicBezTo>
                  <a:pt x="1119192" y="334312"/>
                  <a:pt x="1120413" y="331136"/>
                  <a:pt x="1122045" y="326239"/>
                </a:cubicBezTo>
                <a:cubicBezTo>
                  <a:pt x="1122680" y="316079"/>
                  <a:pt x="1121618" y="305668"/>
                  <a:pt x="1123950" y="295759"/>
                </a:cubicBezTo>
                <a:cubicBezTo>
                  <a:pt x="1124410" y="293804"/>
                  <a:pt x="1127869" y="292956"/>
                  <a:pt x="1129665" y="293854"/>
                </a:cubicBezTo>
                <a:cubicBezTo>
                  <a:pt x="1131461" y="294752"/>
                  <a:pt x="1131018" y="297638"/>
                  <a:pt x="1131570" y="299569"/>
                </a:cubicBezTo>
                <a:cubicBezTo>
                  <a:pt x="1134862" y="311092"/>
                  <a:pt x="1131155" y="304096"/>
                  <a:pt x="1139190" y="314809"/>
                </a:cubicBezTo>
                <a:cubicBezTo>
                  <a:pt x="1139934" y="318529"/>
                  <a:pt x="1142488" y="333347"/>
                  <a:pt x="1144905" y="335764"/>
                </a:cubicBezTo>
                <a:lnTo>
                  <a:pt x="1150620" y="341479"/>
                </a:lnTo>
                <a:cubicBezTo>
                  <a:pt x="1152346" y="348385"/>
                  <a:pt x="1152105" y="351606"/>
                  <a:pt x="1158240" y="356719"/>
                </a:cubicBezTo>
                <a:cubicBezTo>
                  <a:pt x="1159783" y="358005"/>
                  <a:pt x="1162050" y="357989"/>
                  <a:pt x="1163955" y="358624"/>
                </a:cubicBezTo>
                <a:cubicBezTo>
                  <a:pt x="1165504" y="363272"/>
                  <a:pt x="1165977" y="366361"/>
                  <a:pt x="1169670" y="370054"/>
                </a:cubicBezTo>
                <a:cubicBezTo>
                  <a:pt x="1171289" y="371673"/>
                  <a:pt x="1173480" y="372594"/>
                  <a:pt x="1175385" y="373864"/>
                </a:cubicBezTo>
                <a:cubicBezTo>
                  <a:pt x="1176020" y="375769"/>
                  <a:pt x="1176315" y="377824"/>
                  <a:pt x="1177290" y="379579"/>
                </a:cubicBezTo>
                <a:cubicBezTo>
                  <a:pt x="1179514" y="383582"/>
                  <a:pt x="1184910" y="391009"/>
                  <a:pt x="1184910" y="391009"/>
                </a:cubicBezTo>
                <a:cubicBezTo>
                  <a:pt x="1185545" y="406884"/>
                  <a:pt x="1185683" y="422787"/>
                  <a:pt x="1186815" y="438634"/>
                </a:cubicBezTo>
                <a:cubicBezTo>
                  <a:pt x="1187217" y="444267"/>
                  <a:pt x="1194335" y="452771"/>
                  <a:pt x="1196340" y="455779"/>
                </a:cubicBezTo>
                <a:cubicBezTo>
                  <a:pt x="1205319" y="469248"/>
                  <a:pt x="1194050" y="452574"/>
                  <a:pt x="1205865" y="469114"/>
                </a:cubicBezTo>
                <a:cubicBezTo>
                  <a:pt x="1207196" y="470977"/>
                  <a:pt x="1208405" y="472924"/>
                  <a:pt x="1209675" y="474829"/>
                </a:cubicBezTo>
                <a:cubicBezTo>
                  <a:pt x="1210945" y="472924"/>
                  <a:pt x="1212583" y="471218"/>
                  <a:pt x="1213485" y="469114"/>
                </a:cubicBezTo>
                <a:cubicBezTo>
                  <a:pt x="1214516" y="466708"/>
                  <a:pt x="1214638" y="464002"/>
                  <a:pt x="1215390" y="461494"/>
                </a:cubicBezTo>
                <a:cubicBezTo>
                  <a:pt x="1216544" y="457647"/>
                  <a:pt x="1217930" y="453874"/>
                  <a:pt x="1219200" y="450064"/>
                </a:cubicBezTo>
                <a:cubicBezTo>
                  <a:pt x="1219835" y="442444"/>
                  <a:pt x="1220703" y="434840"/>
                  <a:pt x="1221105" y="427204"/>
                </a:cubicBezTo>
                <a:cubicBezTo>
                  <a:pt x="1222608" y="398640"/>
                  <a:pt x="1224915" y="341479"/>
                  <a:pt x="1224915" y="341479"/>
                </a:cubicBezTo>
                <a:cubicBezTo>
                  <a:pt x="1226980" y="345610"/>
                  <a:pt x="1229696" y="350142"/>
                  <a:pt x="1230630" y="354814"/>
                </a:cubicBezTo>
                <a:cubicBezTo>
                  <a:pt x="1232145" y="362389"/>
                  <a:pt x="1232566" y="370180"/>
                  <a:pt x="1234440" y="377674"/>
                </a:cubicBezTo>
                <a:cubicBezTo>
                  <a:pt x="1235129" y="380429"/>
                  <a:pt x="1237253" y="382635"/>
                  <a:pt x="1238250" y="385294"/>
                </a:cubicBezTo>
                <a:cubicBezTo>
                  <a:pt x="1239169" y="387745"/>
                  <a:pt x="1239236" y="390463"/>
                  <a:pt x="1240155" y="392914"/>
                </a:cubicBezTo>
                <a:cubicBezTo>
                  <a:pt x="1241152" y="395573"/>
                  <a:pt x="1242846" y="397924"/>
                  <a:pt x="1243965" y="400534"/>
                </a:cubicBezTo>
                <a:cubicBezTo>
                  <a:pt x="1244756" y="402380"/>
                  <a:pt x="1245318" y="404318"/>
                  <a:pt x="1245870" y="406249"/>
                </a:cubicBezTo>
                <a:cubicBezTo>
                  <a:pt x="1246589" y="408766"/>
                  <a:pt x="1246744" y="411463"/>
                  <a:pt x="1247775" y="413869"/>
                </a:cubicBezTo>
                <a:cubicBezTo>
                  <a:pt x="1249764" y="418510"/>
                  <a:pt x="1253867" y="421866"/>
                  <a:pt x="1257300" y="425299"/>
                </a:cubicBezTo>
                <a:cubicBezTo>
                  <a:pt x="1261063" y="436588"/>
                  <a:pt x="1256494" y="425720"/>
                  <a:pt x="1266825" y="438634"/>
                </a:cubicBezTo>
                <a:cubicBezTo>
                  <a:pt x="1282842" y="458656"/>
                  <a:pt x="1269803" y="442685"/>
                  <a:pt x="1276350" y="455779"/>
                </a:cubicBezTo>
                <a:cubicBezTo>
                  <a:pt x="1277374" y="457827"/>
                  <a:pt x="1279136" y="459446"/>
                  <a:pt x="1280160" y="461494"/>
                </a:cubicBezTo>
                <a:cubicBezTo>
                  <a:pt x="1281058" y="463290"/>
                  <a:pt x="1281167" y="465413"/>
                  <a:pt x="1282065" y="467209"/>
                </a:cubicBezTo>
                <a:cubicBezTo>
                  <a:pt x="1283089" y="469257"/>
                  <a:pt x="1284851" y="470876"/>
                  <a:pt x="1285875" y="472924"/>
                </a:cubicBezTo>
                <a:cubicBezTo>
                  <a:pt x="1286773" y="474720"/>
                  <a:pt x="1287228" y="476708"/>
                  <a:pt x="1287780" y="478639"/>
                </a:cubicBezTo>
                <a:cubicBezTo>
                  <a:pt x="1294112" y="500801"/>
                  <a:pt x="1284105" y="467750"/>
                  <a:pt x="1291590" y="497689"/>
                </a:cubicBezTo>
                <a:cubicBezTo>
                  <a:pt x="1292564" y="501585"/>
                  <a:pt x="1295400" y="509119"/>
                  <a:pt x="1295400" y="509119"/>
                </a:cubicBezTo>
                <a:cubicBezTo>
                  <a:pt x="1301359" y="506139"/>
                  <a:pt x="1304873" y="505386"/>
                  <a:pt x="1308735" y="499594"/>
                </a:cubicBezTo>
                <a:cubicBezTo>
                  <a:pt x="1309849" y="497923"/>
                  <a:pt x="1310005" y="495784"/>
                  <a:pt x="1310640" y="493879"/>
                </a:cubicBezTo>
                <a:cubicBezTo>
                  <a:pt x="1312545" y="495784"/>
                  <a:pt x="1315047" y="497239"/>
                  <a:pt x="1316355" y="499594"/>
                </a:cubicBezTo>
                <a:cubicBezTo>
                  <a:pt x="1319908" y="505990"/>
                  <a:pt x="1319186" y="512897"/>
                  <a:pt x="1323975" y="518644"/>
                </a:cubicBezTo>
                <a:cubicBezTo>
                  <a:pt x="1325441" y="520403"/>
                  <a:pt x="1327785" y="521184"/>
                  <a:pt x="1329690" y="522454"/>
                </a:cubicBezTo>
                <a:cubicBezTo>
                  <a:pt x="1330325" y="524994"/>
                  <a:pt x="1330094" y="527929"/>
                  <a:pt x="1331595" y="530074"/>
                </a:cubicBezTo>
                <a:cubicBezTo>
                  <a:pt x="1334685" y="534488"/>
                  <a:pt x="1343025" y="541504"/>
                  <a:pt x="1343025" y="541504"/>
                </a:cubicBezTo>
                <a:cubicBezTo>
                  <a:pt x="1345565" y="537694"/>
                  <a:pt x="1347407" y="533312"/>
                  <a:pt x="1350645" y="530074"/>
                </a:cubicBezTo>
                <a:cubicBezTo>
                  <a:pt x="1355576" y="525143"/>
                  <a:pt x="1361701" y="519765"/>
                  <a:pt x="1363980" y="512929"/>
                </a:cubicBezTo>
                <a:cubicBezTo>
                  <a:pt x="1367473" y="502451"/>
                  <a:pt x="1363786" y="511839"/>
                  <a:pt x="1369695" y="501499"/>
                </a:cubicBezTo>
                <a:cubicBezTo>
                  <a:pt x="1371104" y="499033"/>
                  <a:pt x="1372096" y="496345"/>
                  <a:pt x="1373505" y="493879"/>
                </a:cubicBezTo>
                <a:cubicBezTo>
                  <a:pt x="1374641" y="491891"/>
                  <a:pt x="1376291" y="490212"/>
                  <a:pt x="1377315" y="488164"/>
                </a:cubicBezTo>
                <a:cubicBezTo>
                  <a:pt x="1378213" y="486368"/>
                  <a:pt x="1378245" y="484204"/>
                  <a:pt x="1379220" y="482449"/>
                </a:cubicBezTo>
                <a:cubicBezTo>
                  <a:pt x="1381444" y="478446"/>
                  <a:pt x="1384300" y="474829"/>
                  <a:pt x="1386840" y="471019"/>
                </a:cubicBezTo>
                <a:lnTo>
                  <a:pt x="1390650" y="465304"/>
                </a:lnTo>
                <a:cubicBezTo>
                  <a:pt x="1393190" y="465939"/>
                  <a:pt x="1396300" y="465485"/>
                  <a:pt x="1398270" y="467209"/>
                </a:cubicBezTo>
                <a:cubicBezTo>
                  <a:pt x="1401716" y="470224"/>
                  <a:pt x="1405890" y="478639"/>
                  <a:pt x="1405890" y="478639"/>
                </a:cubicBezTo>
                <a:cubicBezTo>
                  <a:pt x="1406525" y="472924"/>
                  <a:pt x="1407551" y="467239"/>
                  <a:pt x="1407795" y="461494"/>
                </a:cubicBezTo>
                <a:cubicBezTo>
                  <a:pt x="1408821" y="437377"/>
                  <a:pt x="1408058" y="413186"/>
                  <a:pt x="1409700" y="389104"/>
                </a:cubicBezTo>
                <a:cubicBezTo>
                  <a:pt x="1409973" y="385097"/>
                  <a:pt x="1413510" y="377674"/>
                  <a:pt x="1413510" y="377674"/>
                </a:cubicBezTo>
                <a:cubicBezTo>
                  <a:pt x="1414145" y="371324"/>
                  <a:pt x="1414926" y="364987"/>
                  <a:pt x="1415415" y="358624"/>
                </a:cubicBezTo>
                <a:cubicBezTo>
                  <a:pt x="1416196" y="348474"/>
                  <a:pt x="1416475" y="338289"/>
                  <a:pt x="1417320" y="328144"/>
                </a:cubicBezTo>
                <a:cubicBezTo>
                  <a:pt x="1417745" y="323042"/>
                  <a:pt x="1417983" y="317871"/>
                  <a:pt x="1419225" y="312904"/>
                </a:cubicBezTo>
                <a:cubicBezTo>
                  <a:pt x="1419914" y="310149"/>
                  <a:pt x="1421916" y="307894"/>
                  <a:pt x="1423035" y="305284"/>
                </a:cubicBezTo>
                <a:cubicBezTo>
                  <a:pt x="1423826" y="303438"/>
                  <a:pt x="1424305" y="301474"/>
                  <a:pt x="1424940" y="299569"/>
                </a:cubicBezTo>
                <a:cubicBezTo>
                  <a:pt x="1434562" y="309191"/>
                  <a:pt x="1432461" y="310498"/>
                  <a:pt x="1442085" y="312904"/>
                </a:cubicBezTo>
                <a:cubicBezTo>
                  <a:pt x="1445226" y="313689"/>
                  <a:pt x="1448435" y="314174"/>
                  <a:pt x="1451610" y="314809"/>
                </a:cubicBezTo>
                <a:cubicBezTo>
                  <a:pt x="1453515" y="316079"/>
                  <a:pt x="1455337" y="317483"/>
                  <a:pt x="1457325" y="318619"/>
                </a:cubicBezTo>
                <a:cubicBezTo>
                  <a:pt x="1459791" y="320028"/>
                  <a:pt x="1462673" y="320725"/>
                  <a:pt x="1464945" y="322429"/>
                </a:cubicBezTo>
                <a:cubicBezTo>
                  <a:pt x="1467819" y="324584"/>
                  <a:pt x="1469838" y="327711"/>
                  <a:pt x="1472565" y="330049"/>
                </a:cubicBezTo>
                <a:cubicBezTo>
                  <a:pt x="1474303" y="331539"/>
                  <a:pt x="1476375" y="332589"/>
                  <a:pt x="1478280" y="333859"/>
                </a:cubicBezTo>
                <a:cubicBezTo>
                  <a:pt x="1482776" y="351842"/>
                  <a:pt x="1476058" y="329467"/>
                  <a:pt x="1487805" y="351004"/>
                </a:cubicBezTo>
                <a:cubicBezTo>
                  <a:pt x="1489728" y="354530"/>
                  <a:pt x="1489387" y="359092"/>
                  <a:pt x="1491615" y="362434"/>
                </a:cubicBezTo>
                <a:lnTo>
                  <a:pt x="1495425" y="368149"/>
                </a:lnTo>
                <a:cubicBezTo>
                  <a:pt x="1496060" y="370689"/>
                  <a:pt x="1496817" y="373202"/>
                  <a:pt x="1497330" y="375769"/>
                </a:cubicBezTo>
                <a:cubicBezTo>
                  <a:pt x="1498884" y="383537"/>
                  <a:pt x="1498868" y="392547"/>
                  <a:pt x="1504950" y="398629"/>
                </a:cubicBezTo>
                <a:cubicBezTo>
                  <a:pt x="1506569" y="400248"/>
                  <a:pt x="1508760" y="401169"/>
                  <a:pt x="1510665" y="402439"/>
                </a:cubicBezTo>
                <a:cubicBezTo>
                  <a:pt x="1519737" y="416047"/>
                  <a:pt x="1517174" y="409427"/>
                  <a:pt x="1520190" y="421489"/>
                </a:cubicBezTo>
                <a:cubicBezTo>
                  <a:pt x="1520825" y="443079"/>
                  <a:pt x="1521068" y="464684"/>
                  <a:pt x="1522095" y="486259"/>
                </a:cubicBezTo>
                <a:cubicBezTo>
                  <a:pt x="1522906" y="503282"/>
                  <a:pt x="1522908" y="496725"/>
                  <a:pt x="1525905" y="507214"/>
                </a:cubicBezTo>
                <a:cubicBezTo>
                  <a:pt x="1526624" y="509731"/>
                  <a:pt x="1526358" y="512656"/>
                  <a:pt x="1527810" y="514834"/>
                </a:cubicBezTo>
                <a:cubicBezTo>
                  <a:pt x="1529080" y="516739"/>
                  <a:pt x="1531620" y="517374"/>
                  <a:pt x="1533525" y="518644"/>
                </a:cubicBezTo>
                <a:cubicBezTo>
                  <a:pt x="1535430" y="517374"/>
                  <a:pt x="1537558" y="516387"/>
                  <a:pt x="1539240" y="514834"/>
                </a:cubicBezTo>
                <a:cubicBezTo>
                  <a:pt x="1545839" y="508743"/>
                  <a:pt x="1551106" y="501172"/>
                  <a:pt x="1558290" y="495784"/>
                </a:cubicBezTo>
                <a:cubicBezTo>
                  <a:pt x="1572607" y="485046"/>
                  <a:pt x="1572237" y="487307"/>
                  <a:pt x="1581150" y="474829"/>
                </a:cubicBezTo>
                <a:cubicBezTo>
                  <a:pt x="1581975" y="473674"/>
                  <a:pt x="1582420" y="472289"/>
                  <a:pt x="1583055" y="471019"/>
                </a:cubicBezTo>
              </a:path>
            </a:pathLst>
          </a:custGeom>
          <a:noFill/>
          <a:ln w="19050" cap="flat" cmpd="sng" algn="ctr">
            <a:solidFill>
              <a:srgbClr val="66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99" name="フリーフォーム 198"/>
          <p:cNvSpPr/>
          <p:nvPr/>
        </p:nvSpPr>
        <p:spPr bwMode="auto">
          <a:xfrm>
            <a:off x="6705342" y="4221546"/>
            <a:ext cx="1188349" cy="963102"/>
          </a:xfrm>
          <a:custGeom>
            <a:avLst/>
            <a:gdLst>
              <a:gd name="connsiteX0" fmla="*/ 0 w 1270635"/>
              <a:gd name="connsiteY0" fmla="*/ 506730 h 569595"/>
              <a:gd name="connsiteX1" fmla="*/ 1905 w 1270635"/>
              <a:gd name="connsiteY1" fmla="*/ 497205 h 569595"/>
              <a:gd name="connsiteX2" fmla="*/ 3810 w 1270635"/>
              <a:gd name="connsiteY2" fmla="*/ 491490 h 569595"/>
              <a:gd name="connsiteX3" fmla="*/ 15240 w 1270635"/>
              <a:gd name="connsiteY3" fmla="*/ 487680 h 569595"/>
              <a:gd name="connsiteX4" fmla="*/ 22860 w 1270635"/>
              <a:gd name="connsiteY4" fmla="*/ 483870 h 569595"/>
              <a:gd name="connsiteX5" fmla="*/ 30480 w 1270635"/>
              <a:gd name="connsiteY5" fmla="*/ 472440 h 569595"/>
              <a:gd name="connsiteX6" fmla="*/ 32385 w 1270635"/>
              <a:gd name="connsiteY6" fmla="*/ 466725 h 569595"/>
              <a:gd name="connsiteX7" fmla="*/ 38100 w 1270635"/>
              <a:gd name="connsiteY7" fmla="*/ 455295 h 569595"/>
              <a:gd name="connsiteX8" fmla="*/ 41910 w 1270635"/>
              <a:gd name="connsiteY8" fmla="*/ 520065 h 569595"/>
              <a:gd name="connsiteX9" fmla="*/ 43815 w 1270635"/>
              <a:gd name="connsiteY9" fmla="*/ 525780 h 569595"/>
              <a:gd name="connsiteX10" fmla="*/ 45720 w 1270635"/>
              <a:gd name="connsiteY10" fmla="*/ 533400 h 569595"/>
              <a:gd name="connsiteX11" fmla="*/ 53340 w 1270635"/>
              <a:gd name="connsiteY11" fmla="*/ 520065 h 569595"/>
              <a:gd name="connsiteX12" fmla="*/ 59055 w 1270635"/>
              <a:gd name="connsiteY12" fmla="*/ 514350 h 569595"/>
              <a:gd name="connsiteX13" fmla="*/ 62865 w 1270635"/>
              <a:gd name="connsiteY13" fmla="*/ 508635 h 569595"/>
              <a:gd name="connsiteX14" fmla="*/ 64770 w 1270635"/>
              <a:gd name="connsiteY14" fmla="*/ 493395 h 569595"/>
              <a:gd name="connsiteX15" fmla="*/ 70485 w 1270635"/>
              <a:gd name="connsiteY15" fmla="*/ 499110 h 569595"/>
              <a:gd name="connsiteX16" fmla="*/ 78105 w 1270635"/>
              <a:gd name="connsiteY16" fmla="*/ 510540 h 569595"/>
              <a:gd name="connsiteX17" fmla="*/ 83820 w 1270635"/>
              <a:gd name="connsiteY17" fmla="*/ 523875 h 569595"/>
              <a:gd name="connsiteX18" fmla="*/ 87630 w 1270635"/>
              <a:gd name="connsiteY18" fmla="*/ 529590 h 569595"/>
              <a:gd name="connsiteX19" fmla="*/ 93345 w 1270635"/>
              <a:gd name="connsiteY19" fmla="*/ 533400 h 569595"/>
              <a:gd name="connsiteX20" fmla="*/ 95250 w 1270635"/>
              <a:gd name="connsiteY20" fmla="*/ 541020 h 569595"/>
              <a:gd name="connsiteX21" fmla="*/ 97155 w 1270635"/>
              <a:gd name="connsiteY21" fmla="*/ 533400 h 569595"/>
              <a:gd name="connsiteX22" fmla="*/ 99060 w 1270635"/>
              <a:gd name="connsiteY22" fmla="*/ 506730 h 569595"/>
              <a:gd name="connsiteX23" fmla="*/ 100965 w 1270635"/>
              <a:gd name="connsiteY23" fmla="*/ 245745 h 569595"/>
              <a:gd name="connsiteX24" fmla="*/ 102870 w 1270635"/>
              <a:gd name="connsiteY24" fmla="*/ 230505 h 569595"/>
              <a:gd name="connsiteX25" fmla="*/ 106680 w 1270635"/>
              <a:gd name="connsiteY25" fmla="*/ 175260 h 569595"/>
              <a:gd name="connsiteX26" fmla="*/ 112395 w 1270635"/>
              <a:gd name="connsiteY26" fmla="*/ 140970 h 569595"/>
              <a:gd name="connsiteX27" fmla="*/ 116205 w 1270635"/>
              <a:gd name="connsiteY27" fmla="*/ 108585 h 569595"/>
              <a:gd name="connsiteX28" fmla="*/ 120015 w 1270635"/>
              <a:gd name="connsiteY28" fmla="*/ 102870 h 569595"/>
              <a:gd name="connsiteX29" fmla="*/ 125730 w 1270635"/>
              <a:gd name="connsiteY29" fmla="*/ 112395 h 569595"/>
              <a:gd name="connsiteX30" fmla="*/ 127635 w 1270635"/>
              <a:gd name="connsiteY30" fmla="*/ 118110 h 569595"/>
              <a:gd name="connsiteX31" fmla="*/ 131445 w 1270635"/>
              <a:gd name="connsiteY31" fmla="*/ 135255 h 569595"/>
              <a:gd name="connsiteX32" fmla="*/ 133350 w 1270635"/>
              <a:gd name="connsiteY32" fmla="*/ 140970 h 569595"/>
              <a:gd name="connsiteX33" fmla="*/ 135255 w 1270635"/>
              <a:gd name="connsiteY33" fmla="*/ 156210 h 569595"/>
              <a:gd name="connsiteX34" fmla="*/ 137160 w 1270635"/>
              <a:gd name="connsiteY34" fmla="*/ 177165 h 569595"/>
              <a:gd name="connsiteX35" fmla="*/ 142875 w 1270635"/>
              <a:gd name="connsiteY35" fmla="*/ 201930 h 569595"/>
              <a:gd name="connsiteX36" fmla="*/ 146685 w 1270635"/>
              <a:gd name="connsiteY36" fmla="*/ 186690 h 569595"/>
              <a:gd name="connsiteX37" fmla="*/ 148590 w 1270635"/>
              <a:gd name="connsiteY37" fmla="*/ 177165 h 569595"/>
              <a:gd name="connsiteX38" fmla="*/ 158115 w 1270635"/>
              <a:gd name="connsiteY38" fmla="*/ 163830 h 569595"/>
              <a:gd name="connsiteX39" fmla="*/ 161925 w 1270635"/>
              <a:gd name="connsiteY39" fmla="*/ 150495 h 569595"/>
              <a:gd name="connsiteX40" fmla="*/ 163830 w 1270635"/>
              <a:gd name="connsiteY40" fmla="*/ 144780 h 569595"/>
              <a:gd name="connsiteX41" fmla="*/ 167640 w 1270635"/>
              <a:gd name="connsiteY41" fmla="*/ 228600 h 569595"/>
              <a:gd name="connsiteX42" fmla="*/ 169545 w 1270635"/>
              <a:gd name="connsiteY42" fmla="*/ 241935 h 569595"/>
              <a:gd name="connsiteX43" fmla="*/ 171450 w 1270635"/>
              <a:gd name="connsiteY43" fmla="*/ 280035 h 569595"/>
              <a:gd name="connsiteX44" fmla="*/ 177165 w 1270635"/>
              <a:gd name="connsiteY44" fmla="*/ 316230 h 569595"/>
              <a:gd name="connsiteX45" fmla="*/ 180975 w 1270635"/>
              <a:gd name="connsiteY45" fmla="*/ 335280 h 569595"/>
              <a:gd name="connsiteX46" fmla="*/ 188595 w 1270635"/>
              <a:gd name="connsiteY46" fmla="*/ 346710 h 569595"/>
              <a:gd name="connsiteX47" fmla="*/ 190500 w 1270635"/>
              <a:gd name="connsiteY47" fmla="*/ 360045 h 569595"/>
              <a:gd name="connsiteX48" fmla="*/ 192405 w 1270635"/>
              <a:gd name="connsiteY48" fmla="*/ 365760 h 569595"/>
              <a:gd name="connsiteX49" fmla="*/ 194310 w 1270635"/>
              <a:gd name="connsiteY49" fmla="*/ 381000 h 569595"/>
              <a:gd name="connsiteX50" fmla="*/ 196215 w 1270635"/>
              <a:gd name="connsiteY50" fmla="*/ 434340 h 569595"/>
              <a:gd name="connsiteX51" fmla="*/ 198120 w 1270635"/>
              <a:gd name="connsiteY51" fmla="*/ 440055 h 569595"/>
              <a:gd name="connsiteX52" fmla="*/ 200025 w 1270635"/>
              <a:gd name="connsiteY52" fmla="*/ 455295 h 569595"/>
              <a:gd name="connsiteX53" fmla="*/ 205740 w 1270635"/>
              <a:gd name="connsiteY53" fmla="*/ 462915 h 569595"/>
              <a:gd name="connsiteX54" fmla="*/ 226695 w 1270635"/>
              <a:gd name="connsiteY54" fmla="*/ 464820 h 569595"/>
              <a:gd name="connsiteX55" fmla="*/ 240030 w 1270635"/>
              <a:gd name="connsiteY55" fmla="*/ 455295 h 569595"/>
              <a:gd name="connsiteX56" fmla="*/ 249555 w 1270635"/>
              <a:gd name="connsiteY56" fmla="*/ 449580 h 569595"/>
              <a:gd name="connsiteX57" fmla="*/ 255270 w 1270635"/>
              <a:gd name="connsiteY57" fmla="*/ 445770 h 569595"/>
              <a:gd name="connsiteX58" fmla="*/ 260985 w 1270635"/>
              <a:gd name="connsiteY58" fmla="*/ 453390 h 569595"/>
              <a:gd name="connsiteX59" fmla="*/ 262890 w 1270635"/>
              <a:gd name="connsiteY59" fmla="*/ 472440 h 569595"/>
              <a:gd name="connsiteX60" fmla="*/ 264795 w 1270635"/>
              <a:gd name="connsiteY60" fmla="*/ 499110 h 569595"/>
              <a:gd name="connsiteX61" fmla="*/ 268605 w 1270635"/>
              <a:gd name="connsiteY61" fmla="*/ 542925 h 569595"/>
              <a:gd name="connsiteX62" fmla="*/ 272415 w 1270635"/>
              <a:gd name="connsiteY62" fmla="*/ 554355 h 569595"/>
              <a:gd name="connsiteX63" fmla="*/ 278130 w 1270635"/>
              <a:gd name="connsiteY63" fmla="*/ 569595 h 569595"/>
              <a:gd name="connsiteX64" fmla="*/ 289560 w 1270635"/>
              <a:gd name="connsiteY64" fmla="*/ 567690 h 569595"/>
              <a:gd name="connsiteX65" fmla="*/ 295275 w 1270635"/>
              <a:gd name="connsiteY65" fmla="*/ 556260 h 569595"/>
              <a:gd name="connsiteX66" fmla="*/ 302895 w 1270635"/>
              <a:gd name="connsiteY66" fmla="*/ 535305 h 569595"/>
              <a:gd name="connsiteX67" fmla="*/ 306705 w 1270635"/>
              <a:gd name="connsiteY67" fmla="*/ 520065 h 569595"/>
              <a:gd name="connsiteX68" fmla="*/ 312420 w 1270635"/>
              <a:gd name="connsiteY68" fmla="*/ 499110 h 569595"/>
              <a:gd name="connsiteX69" fmla="*/ 316230 w 1270635"/>
              <a:gd name="connsiteY69" fmla="*/ 478155 h 569595"/>
              <a:gd name="connsiteX70" fmla="*/ 318135 w 1270635"/>
              <a:gd name="connsiteY70" fmla="*/ 447675 h 569595"/>
              <a:gd name="connsiteX71" fmla="*/ 321945 w 1270635"/>
              <a:gd name="connsiteY71" fmla="*/ 361950 h 569595"/>
              <a:gd name="connsiteX72" fmla="*/ 323850 w 1270635"/>
              <a:gd name="connsiteY72" fmla="*/ 312420 h 569595"/>
              <a:gd name="connsiteX73" fmla="*/ 325755 w 1270635"/>
              <a:gd name="connsiteY73" fmla="*/ 287655 h 569595"/>
              <a:gd name="connsiteX74" fmla="*/ 333375 w 1270635"/>
              <a:gd name="connsiteY74" fmla="*/ 262890 h 569595"/>
              <a:gd name="connsiteX75" fmla="*/ 340995 w 1270635"/>
              <a:gd name="connsiteY75" fmla="*/ 247650 h 569595"/>
              <a:gd name="connsiteX76" fmla="*/ 348615 w 1270635"/>
              <a:gd name="connsiteY76" fmla="*/ 245745 h 569595"/>
              <a:gd name="connsiteX77" fmla="*/ 354330 w 1270635"/>
              <a:gd name="connsiteY77" fmla="*/ 259080 h 569595"/>
              <a:gd name="connsiteX78" fmla="*/ 356235 w 1270635"/>
              <a:gd name="connsiteY78" fmla="*/ 274320 h 569595"/>
              <a:gd name="connsiteX79" fmla="*/ 358140 w 1270635"/>
              <a:gd name="connsiteY79" fmla="*/ 287655 h 569595"/>
              <a:gd name="connsiteX80" fmla="*/ 363855 w 1270635"/>
              <a:gd name="connsiteY80" fmla="*/ 325755 h 569595"/>
              <a:gd name="connsiteX81" fmla="*/ 367665 w 1270635"/>
              <a:gd name="connsiteY81" fmla="*/ 352425 h 569595"/>
              <a:gd name="connsiteX82" fmla="*/ 371475 w 1270635"/>
              <a:gd name="connsiteY82" fmla="*/ 363855 h 569595"/>
              <a:gd name="connsiteX83" fmla="*/ 375285 w 1270635"/>
              <a:gd name="connsiteY83" fmla="*/ 369570 h 569595"/>
              <a:gd name="connsiteX84" fmla="*/ 379095 w 1270635"/>
              <a:gd name="connsiteY84" fmla="*/ 382905 h 569595"/>
              <a:gd name="connsiteX85" fmla="*/ 384810 w 1270635"/>
              <a:gd name="connsiteY85" fmla="*/ 386715 h 569595"/>
              <a:gd name="connsiteX86" fmla="*/ 388620 w 1270635"/>
              <a:gd name="connsiteY86" fmla="*/ 398145 h 569595"/>
              <a:gd name="connsiteX87" fmla="*/ 390525 w 1270635"/>
              <a:gd name="connsiteY87" fmla="*/ 403860 h 569595"/>
              <a:gd name="connsiteX88" fmla="*/ 392430 w 1270635"/>
              <a:gd name="connsiteY88" fmla="*/ 415290 h 569595"/>
              <a:gd name="connsiteX89" fmla="*/ 394335 w 1270635"/>
              <a:gd name="connsiteY89" fmla="*/ 461010 h 569595"/>
              <a:gd name="connsiteX90" fmla="*/ 396240 w 1270635"/>
              <a:gd name="connsiteY90" fmla="*/ 520065 h 569595"/>
              <a:gd name="connsiteX91" fmla="*/ 401955 w 1270635"/>
              <a:gd name="connsiteY91" fmla="*/ 521970 h 569595"/>
              <a:gd name="connsiteX92" fmla="*/ 415290 w 1270635"/>
              <a:gd name="connsiteY92" fmla="*/ 529590 h 569595"/>
              <a:gd name="connsiteX93" fmla="*/ 430530 w 1270635"/>
              <a:gd name="connsiteY93" fmla="*/ 535305 h 569595"/>
              <a:gd name="connsiteX94" fmla="*/ 436245 w 1270635"/>
              <a:gd name="connsiteY94" fmla="*/ 531495 h 569595"/>
              <a:gd name="connsiteX95" fmla="*/ 441960 w 1270635"/>
              <a:gd name="connsiteY95" fmla="*/ 516255 h 569595"/>
              <a:gd name="connsiteX96" fmla="*/ 449580 w 1270635"/>
              <a:gd name="connsiteY96" fmla="*/ 501015 h 569595"/>
              <a:gd name="connsiteX97" fmla="*/ 453390 w 1270635"/>
              <a:gd name="connsiteY97" fmla="*/ 495300 h 569595"/>
              <a:gd name="connsiteX98" fmla="*/ 459105 w 1270635"/>
              <a:gd name="connsiteY98" fmla="*/ 493395 h 569595"/>
              <a:gd name="connsiteX99" fmla="*/ 464820 w 1270635"/>
              <a:gd name="connsiteY99" fmla="*/ 499110 h 569595"/>
              <a:gd name="connsiteX100" fmla="*/ 466725 w 1270635"/>
              <a:gd name="connsiteY100" fmla="*/ 504825 h 569595"/>
              <a:gd name="connsiteX101" fmla="*/ 470535 w 1270635"/>
              <a:gd name="connsiteY101" fmla="*/ 512445 h 569595"/>
              <a:gd name="connsiteX102" fmla="*/ 472440 w 1270635"/>
              <a:gd name="connsiteY102" fmla="*/ 521970 h 569595"/>
              <a:gd name="connsiteX103" fmla="*/ 474345 w 1270635"/>
              <a:gd name="connsiteY103" fmla="*/ 535305 h 569595"/>
              <a:gd name="connsiteX104" fmla="*/ 481965 w 1270635"/>
              <a:gd name="connsiteY104" fmla="*/ 550545 h 569595"/>
              <a:gd name="connsiteX105" fmla="*/ 487680 w 1270635"/>
              <a:gd name="connsiteY105" fmla="*/ 535305 h 569595"/>
              <a:gd name="connsiteX106" fmla="*/ 489585 w 1270635"/>
              <a:gd name="connsiteY106" fmla="*/ 520065 h 569595"/>
              <a:gd name="connsiteX107" fmla="*/ 493395 w 1270635"/>
              <a:gd name="connsiteY107" fmla="*/ 360045 h 569595"/>
              <a:gd name="connsiteX108" fmla="*/ 495300 w 1270635"/>
              <a:gd name="connsiteY108" fmla="*/ 302895 h 569595"/>
              <a:gd name="connsiteX109" fmla="*/ 497205 w 1270635"/>
              <a:gd name="connsiteY109" fmla="*/ 285750 h 569595"/>
              <a:gd name="connsiteX110" fmla="*/ 501015 w 1270635"/>
              <a:gd name="connsiteY110" fmla="*/ 278130 h 569595"/>
              <a:gd name="connsiteX111" fmla="*/ 510540 w 1270635"/>
              <a:gd name="connsiteY111" fmla="*/ 295275 h 569595"/>
              <a:gd name="connsiteX112" fmla="*/ 518160 w 1270635"/>
              <a:gd name="connsiteY112" fmla="*/ 304800 h 569595"/>
              <a:gd name="connsiteX113" fmla="*/ 527685 w 1270635"/>
              <a:gd name="connsiteY113" fmla="*/ 316230 h 569595"/>
              <a:gd name="connsiteX114" fmla="*/ 529590 w 1270635"/>
              <a:gd name="connsiteY114" fmla="*/ 321945 h 569595"/>
              <a:gd name="connsiteX115" fmla="*/ 535305 w 1270635"/>
              <a:gd name="connsiteY115" fmla="*/ 333375 h 569595"/>
              <a:gd name="connsiteX116" fmla="*/ 539115 w 1270635"/>
              <a:gd name="connsiteY116" fmla="*/ 350520 h 569595"/>
              <a:gd name="connsiteX117" fmla="*/ 544830 w 1270635"/>
              <a:gd name="connsiteY117" fmla="*/ 356235 h 569595"/>
              <a:gd name="connsiteX118" fmla="*/ 552450 w 1270635"/>
              <a:gd name="connsiteY118" fmla="*/ 367665 h 569595"/>
              <a:gd name="connsiteX119" fmla="*/ 558165 w 1270635"/>
              <a:gd name="connsiteY119" fmla="*/ 386715 h 569595"/>
              <a:gd name="connsiteX120" fmla="*/ 560070 w 1270635"/>
              <a:gd name="connsiteY120" fmla="*/ 409575 h 569595"/>
              <a:gd name="connsiteX121" fmla="*/ 561975 w 1270635"/>
              <a:gd name="connsiteY121" fmla="*/ 421005 h 569595"/>
              <a:gd name="connsiteX122" fmla="*/ 565785 w 1270635"/>
              <a:gd name="connsiteY122" fmla="*/ 491490 h 569595"/>
              <a:gd name="connsiteX123" fmla="*/ 567690 w 1270635"/>
              <a:gd name="connsiteY123" fmla="*/ 497205 h 569595"/>
              <a:gd name="connsiteX124" fmla="*/ 573405 w 1270635"/>
              <a:gd name="connsiteY124" fmla="*/ 434340 h 569595"/>
              <a:gd name="connsiteX125" fmla="*/ 575310 w 1270635"/>
              <a:gd name="connsiteY125" fmla="*/ 428625 h 569595"/>
              <a:gd name="connsiteX126" fmla="*/ 577215 w 1270635"/>
              <a:gd name="connsiteY126" fmla="*/ 411480 h 569595"/>
              <a:gd name="connsiteX127" fmla="*/ 581025 w 1270635"/>
              <a:gd name="connsiteY127" fmla="*/ 360045 h 569595"/>
              <a:gd name="connsiteX128" fmla="*/ 586740 w 1270635"/>
              <a:gd name="connsiteY128" fmla="*/ 314325 h 569595"/>
              <a:gd name="connsiteX129" fmla="*/ 594360 w 1270635"/>
              <a:gd name="connsiteY129" fmla="*/ 295275 h 569595"/>
              <a:gd name="connsiteX130" fmla="*/ 600075 w 1270635"/>
              <a:gd name="connsiteY130" fmla="*/ 287655 h 569595"/>
              <a:gd name="connsiteX131" fmla="*/ 611505 w 1270635"/>
              <a:gd name="connsiteY131" fmla="*/ 283845 h 569595"/>
              <a:gd name="connsiteX132" fmla="*/ 617220 w 1270635"/>
              <a:gd name="connsiteY132" fmla="*/ 287655 h 569595"/>
              <a:gd name="connsiteX133" fmla="*/ 636270 w 1270635"/>
              <a:gd name="connsiteY133" fmla="*/ 280035 h 569595"/>
              <a:gd name="connsiteX134" fmla="*/ 641985 w 1270635"/>
              <a:gd name="connsiteY134" fmla="*/ 213360 h 569595"/>
              <a:gd name="connsiteX135" fmla="*/ 645795 w 1270635"/>
              <a:gd name="connsiteY135" fmla="*/ 344805 h 569595"/>
              <a:gd name="connsiteX136" fmla="*/ 651510 w 1270635"/>
              <a:gd name="connsiteY136" fmla="*/ 400050 h 569595"/>
              <a:gd name="connsiteX137" fmla="*/ 655320 w 1270635"/>
              <a:gd name="connsiteY137" fmla="*/ 497205 h 569595"/>
              <a:gd name="connsiteX138" fmla="*/ 659130 w 1270635"/>
              <a:gd name="connsiteY138" fmla="*/ 436245 h 569595"/>
              <a:gd name="connsiteX139" fmla="*/ 666750 w 1270635"/>
              <a:gd name="connsiteY139" fmla="*/ 411480 h 569595"/>
              <a:gd name="connsiteX140" fmla="*/ 668655 w 1270635"/>
              <a:gd name="connsiteY140" fmla="*/ 405765 h 569595"/>
              <a:gd name="connsiteX141" fmla="*/ 674370 w 1270635"/>
              <a:gd name="connsiteY141" fmla="*/ 403860 h 569595"/>
              <a:gd name="connsiteX142" fmla="*/ 699135 w 1270635"/>
              <a:gd name="connsiteY142" fmla="*/ 400050 h 569595"/>
              <a:gd name="connsiteX143" fmla="*/ 706755 w 1270635"/>
              <a:gd name="connsiteY143" fmla="*/ 382905 h 569595"/>
              <a:gd name="connsiteX144" fmla="*/ 712470 w 1270635"/>
              <a:gd name="connsiteY144" fmla="*/ 373380 h 569595"/>
              <a:gd name="connsiteX145" fmla="*/ 721995 w 1270635"/>
              <a:gd name="connsiteY145" fmla="*/ 346710 h 569595"/>
              <a:gd name="connsiteX146" fmla="*/ 725805 w 1270635"/>
              <a:gd name="connsiteY146" fmla="*/ 321945 h 569595"/>
              <a:gd name="connsiteX147" fmla="*/ 729615 w 1270635"/>
              <a:gd name="connsiteY147" fmla="*/ 249555 h 569595"/>
              <a:gd name="connsiteX148" fmla="*/ 737235 w 1270635"/>
              <a:gd name="connsiteY148" fmla="*/ 268605 h 569595"/>
              <a:gd name="connsiteX149" fmla="*/ 742950 w 1270635"/>
              <a:gd name="connsiteY149" fmla="*/ 283845 h 569595"/>
              <a:gd name="connsiteX150" fmla="*/ 744855 w 1270635"/>
              <a:gd name="connsiteY150" fmla="*/ 297180 h 569595"/>
              <a:gd name="connsiteX151" fmla="*/ 746760 w 1270635"/>
              <a:gd name="connsiteY151" fmla="*/ 302895 h 569595"/>
              <a:gd name="connsiteX152" fmla="*/ 752475 w 1270635"/>
              <a:gd name="connsiteY152" fmla="*/ 306705 h 569595"/>
              <a:gd name="connsiteX153" fmla="*/ 754380 w 1270635"/>
              <a:gd name="connsiteY153" fmla="*/ 312420 h 569595"/>
              <a:gd name="connsiteX154" fmla="*/ 765810 w 1270635"/>
              <a:gd name="connsiteY154" fmla="*/ 318135 h 569595"/>
              <a:gd name="connsiteX155" fmla="*/ 771525 w 1270635"/>
              <a:gd name="connsiteY155" fmla="*/ 436245 h 569595"/>
              <a:gd name="connsiteX156" fmla="*/ 775335 w 1270635"/>
              <a:gd name="connsiteY156" fmla="*/ 468630 h 569595"/>
              <a:gd name="connsiteX157" fmla="*/ 779145 w 1270635"/>
              <a:gd name="connsiteY157" fmla="*/ 476250 h 569595"/>
              <a:gd name="connsiteX158" fmla="*/ 784860 w 1270635"/>
              <a:gd name="connsiteY158" fmla="*/ 506730 h 569595"/>
              <a:gd name="connsiteX159" fmla="*/ 786765 w 1270635"/>
              <a:gd name="connsiteY159" fmla="*/ 514350 h 569595"/>
              <a:gd name="connsiteX160" fmla="*/ 792480 w 1270635"/>
              <a:gd name="connsiteY160" fmla="*/ 550545 h 569595"/>
              <a:gd name="connsiteX161" fmla="*/ 794385 w 1270635"/>
              <a:gd name="connsiteY161" fmla="*/ 560070 h 569595"/>
              <a:gd name="connsiteX162" fmla="*/ 798195 w 1270635"/>
              <a:gd name="connsiteY162" fmla="*/ 529590 h 569595"/>
              <a:gd name="connsiteX163" fmla="*/ 809625 w 1270635"/>
              <a:gd name="connsiteY163" fmla="*/ 502920 h 569595"/>
              <a:gd name="connsiteX164" fmla="*/ 813435 w 1270635"/>
              <a:gd name="connsiteY164" fmla="*/ 476250 h 569595"/>
              <a:gd name="connsiteX165" fmla="*/ 815340 w 1270635"/>
              <a:gd name="connsiteY165" fmla="*/ 466725 h 569595"/>
              <a:gd name="connsiteX166" fmla="*/ 817245 w 1270635"/>
              <a:gd name="connsiteY166" fmla="*/ 441960 h 569595"/>
              <a:gd name="connsiteX167" fmla="*/ 821055 w 1270635"/>
              <a:gd name="connsiteY167" fmla="*/ 426720 h 569595"/>
              <a:gd name="connsiteX168" fmla="*/ 824865 w 1270635"/>
              <a:gd name="connsiteY168" fmla="*/ 413385 h 569595"/>
              <a:gd name="connsiteX169" fmla="*/ 828675 w 1270635"/>
              <a:gd name="connsiteY169" fmla="*/ 407670 h 569595"/>
              <a:gd name="connsiteX170" fmla="*/ 830580 w 1270635"/>
              <a:gd name="connsiteY170" fmla="*/ 400050 h 569595"/>
              <a:gd name="connsiteX171" fmla="*/ 851535 w 1270635"/>
              <a:gd name="connsiteY171" fmla="*/ 401955 h 569595"/>
              <a:gd name="connsiteX172" fmla="*/ 859155 w 1270635"/>
              <a:gd name="connsiteY172" fmla="*/ 417195 h 569595"/>
              <a:gd name="connsiteX173" fmla="*/ 864870 w 1270635"/>
              <a:gd name="connsiteY173" fmla="*/ 424815 h 569595"/>
              <a:gd name="connsiteX174" fmla="*/ 868680 w 1270635"/>
              <a:gd name="connsiteY174" fmla="*/ 432435 h 569595"/>
              <a:gd name="connsiteX175" fmla="*/ 876300 w 1270635"/>
              <a:gd name="connsiteY175" fmla="*/ 443865 h 569595"/>
              <a:gd name="connsiteX176" fmla="*/ 880110 w 1270635"/>
              <a:gd name="connsiteY176" fmla="*/ 449580 h 569595"/>
              <a:gd name="connsiteX177" fmla="*/ 885825 w 1270635"/>
              <a:gd name="connsiteY177" fmla="*/ 451485 h 569595"/>
              <a:gd name="connsiteX178" fmla="*/ 891540 w 1270635"/>
              <a:gd name="connsiteY178" fmla="*/ 472440 h 569595"/>
              <a:gd name="connsiteX179" fmla="*/ 895350 w 1270635"/>
              <a:gd name="connsiteY179" fmla="*/ 491490 h 569595"/>
              <a:gd name="connsiteX180" fmla="*/ 899160 w 1270635"/>
              <a:gd name="connsiteY180" fmla="*/ 510540 h 569595"/>
              <a:gd name="connsiteX181" fmla="*/ 902970 w 1270635"/>
              <a:gd name="connsiteY181" fmla="*/ 516255 h 569595"/>
              <a:gd name="connsiteX182" fmla="*/ 904875 w 1270635"/>
              <a:gd name="connsiteY182" fmla="*/ 521970 h 569595"/>
              <a:gd name="connsiteX183" fmla="*/ 910590 w 1270635"/>
              <a:gd name="connsiteY183" fmla="*/ 525780 h 569595"/>
              <a:gd name="connsiteX184" fmla="*/ 923925 w 1270635"/>
              <a:gd name="connsiteY184" fmla="*/ 521970 h 569595"/>
              <a:gd name="connsiteX185" fmla="*/ 941070 w 1270635"/>
              <a:gd name="connsiteY185" fmla="*/ 506730 h 569595"/>
              <a:gd name="connsiteX186" fmla="*/ 960120 w 1270635"/>
              <a:gd name="connsiteY186" fmla="*/ 481965 h 569595"/>
              <a:gd name="connsiteX187" fmla="*/ 962025 w 1270635"/>
              <a:gd name="connsiteY187" fmla="*/ 472440 h 569595"/>
              <a:gd name="connsiteX188" fmla="*/ 969645 w 1270635"/>
              <a:gd name="connsiteY188" fmla="*/ 457200 h 569595"/>
              <a:gd name="connsiteX189" fmla="*/ 971550 w 1270635"/>
              <a:gd name="connsiteY189" fmla="*/ 451485 h 569595"/>
              <a:gd name="connsiteX190" fmla="*/ 973455 w 1270635"/>
              <a:gd name="connsiteY190" fmla="*/ 438150 h 569595"/>
              <a:gd name="connsiteX191" fmla="*/ 975360 w 1270635"/>
              <a:gd name="connsiteY191" fmla="*/ 480060 h 569595"/>
              <a:gd name="connsiteX192" fmla="*/ 977265 w 1270635"/>
              <a:gd name="connsiteY192" fmla="*/ 489585 h 569595"/>
              <a:gd name="connsiteX193" fmla="*/ 984885 w 1270635"/>
              <a:gd name="connsiteY193" fmla="*/ 501015 h 569595"/>
              <a:gd name="connsiteX194" fmla="*/ 988695 w 1270635"/>
              <a:gd name="connsiteY194" fmla="*/ 508635 h 569595"/>
              <a:gd name="connsiteX195" fmla="*/ 990600 w 1270635"/>
              <a:gd name="connsiteY195" fmla="*/ 514350 h 569595"/>
              <a:gd name="connsiteX196" fmla="*/ 996315 w 1270635"/>
              <a:gd name="connsiteY196" fmla="*/ 516255 h 569595"/>
              <a:gd name="connsiteX197" fmla="*/ 1000125 w 1270635"/>
              <a:gd name="connsiteY197" fmla="*/ 499110 h 569595"/>
              <a:gd name="connsiteX198" fmla="*/ 1003935 w 1270635"/>
              <a:gd name="connsiteY198" fmla="*/ 462915 h 569595"/>
              <a:gd name="connsiteX199" fmla="*/ 1005840 w 1270635"/>
              <a:gd name="connsiteY199" fmla="*/ 445770 h 569595"/>
              <a:gd name="connsiteX200" fmla="*/ 1009650 w 1270635"/>
              <a:gd name="connsiteY200" fmla="*/ 422910 h 569595"/>
              <a:gd name="connsiteX201" fmla="*/ 1007745 w 1270635"/>
              <a:gd name="connsiteY201" fmla="*/ 300990 h 569595"/>
              <a:gd name="connsiteX202" fmla="*/ 1005840 w 1270635"/>
              <a:gd name="connsiteY202" fmla="*/ 293370 h 569595"/>
              <a:gd name="connsiteX203" fmla="*/ 1007745 w 1270635"/>
              <a:gd name="connsiteY203" fmla="*/ 182880 h 569595"/>
              <a:gd name="connsiteX204" fmla="*/ 1011555 w 1270635"/>
              <a:gd name="connsiteY204" fmla="*/ 142875 h 569595"/>
              <a:gd name="connsiteX205" fmla="*/ 1013460 w 1270635"/>
              <a:gd name="connsiteY205" fmla="*/ 102870 h 569595"/>
              <a:gd name="connsiteX206" fmla="*/ 1019175 w 1270635"/>
              <a:gd name="connsiteY206" fmla="*/ 85725 h 569595"/>
              <a:gd name="connsiteX207" fmla="*/ 1022985 w 1270635"/>
              <a:gd name="connsiteY207" fmla="*/ 70485 h 569595"/>
              <a:gd name="connsiteX208" fmla="*/ 1032510 w 1270635"/>
              <a:gd name="connsiteY208" fmla="*/ 72390 h 569595"/>
              <a:gd name="connsiteX209" fmla="*/ 1036320 w 1270635"/>
              <a:gd name="connsiteY209" fmla="*/ 80010 h 569595"/>
              <a:gd name="connsiteX210" fmla="*/ 1045845 w 1270635"/>
              <a:gd name="connsiteY210" fmla="*/ 93345 h 569595"/>
              <a:gd name="connsiteX211" fmla="*/ 1057275 w 1270635"/>
              <a:gd name="connsiteY211" fmla="*/ 129540 h 569595"/>
              <a:gd name="connsiteX212" fmla="*/ 1059180 w 1270635"/>
              <a:gd name="connsiteY212" fmla="*/ 135255 h 569595"/>
              <a:gd name="connsiteX213" fmla="*/ 1062990 w 1270635"/>
              <a:gd name="connsiteY213" fmla="*/ 76200 h 569595"/>
              <a:gd name="connsiteX214" fmla="*/ 1066800 w 1270635"/>
              <a:gd name="connsiteY214" fmla="*/ 57150 h 569595"/>
              <a:gd name="connsiteX215" fmla="*/ 1068705 w 1270635"/>
              <a:gd name="connsiteY215" fmla="*/ 40005 h 569595"/>
              <a:gd name="connsiteX216" fmla="*/ 1072515 w 1270635"/>
              <a:gd name="connsiteY216" fmla="*/ 30480 h 569595"/>
              <a:gd name="connsiteX217" fmla="*/ 1074420 w 1270635"/>
              <a:gd name="connsiteY217" fmla="*/ 24765 h 569595"/>
              <a:gd name="connsiteX218" fmla="*/ 1083945 w 1270635"/>
              <a:gd name="connsiteY218" fmla="*/ 13335 h 569595"/>
              <a:gd name="connsiteX219" fmla="*/ 1085850 w 1270635"/>
              <a:gd name="connsiteY219" fmla="*/ 5715 h 569595"/>
              <a:gd name="connsiteX220" fmla="*/ 1087755 w 1270635"/>
              <a:gd name="connsiteY220" fmla="*/ 0 h 569595"/>
              <a:gd name="connsiteX221" fmla="*/ 1091565 w 1270635"/>
              <a:gd name="connsiteY221" fmla="*/ 5715 h 569595"/>
              <a:gd name="connsiteX222" fmla="*/ 1093470 w 1270635"/>
              <a:gd name="connsiteY222" fmla="*/ 340995 h 569595"/>
              <a:gd name="connsiteX223" fmla="*/ 1095375 w 1270635"/>
              <a:gd name="connsiteY223" fmla="*/ 358140 h 569595"/>
              <a:gd name="connsiteX224" fmla="*/ 1097280 w 1270635"/>
              <a:gd name="connsiteY224" fmla="*/ 377190 h 569595"/>
              <a:gd name="connsiteX225" fmla="*/ 1099185 w 1270635"/>
              <a:gd name="connsiteY225" fmla="*/ 405765 h 569595"/>
              <a:gd name="connsiteX226" fmla="*/ 1102995 w 1270635"/>
              <a:gd name="connsiteY226" fmla="*/ 432435 h 569595"/>
              <a:gd name="connsiteX227" fmla="*/ 1106805 w 1270635"/>
              <a:gd name="connsiteY227" fmla="*/ 438150 h 569595"/>
              <a:gd name="connsiteX228" fmla="*/ 1108710 w 1270635"/>
              <a:gd name="connsiteY228" fmla="*/ 443865 h 569595"/>
              <a:gd name="connsiteX229" fmla="*/ 1114425 w 1270635"/>
              <a:gd name="connsiteY229" fmla="*/ 447675 h 569595"/>
              <a:gd name="connsiteX230" fmla="*/ 1133475 w 1270635"/>
              <a:gd name="connsiteY230" fmla="*/ 451485 h 569595"/>
              <a:gd name="connsiteX231" fmla="*/ 1137285 w 1270635"/>
              <a:gd name="connsiteY231" fmla="*/ 459105 h 569595"/>
              <a:gd name="connsiteX232" fmla="*/ 1139190 w 1270635"/>
              <a:gd name="connsiteY232" fmla="*/ 491490 h 569595"/>
              <a:gd name="connsiteX233" fmla="*/ 1146810 w 1270635"/>
              <a:gd name="connsiteY233" fmla="*/ 480060 h 569595"/>
              <a:gd name="connsiteX234" fmla="*/ 1163955 w 1270635"/>
              <a:gd name="connsiteY234" fmla="*/ 462915 h 569595"/>
              <a:gd name="connsiteX235" fmla="*/ 1169670 w 1270635"/>
              <a:gd name="connsiteY235" fmla="*/ 453390 h 569595"/>
              <a:gd name="connsiteX236" fmla="*/ 1173480 w 1270635"/>
              <a:gd name="connsiteY236" fmla="*/ 447675 h 569595"/>
              <a:gd name="connsiteX237" fmla="*/ 1184910 w 1270635"/>
              <a:gd name="connsiteY237" fmla="*/ 441960 h 569595"/>
              <a:gd name="connsiteX238" fmla="*/ 1203960 w 1270635"/>
              <a:gd name="connsiteY238" fmla="*/ 462915 h 569595"/>
              <a:gd name="connsiteX239" fmla="*/ 1205865 w 1270635"/>
              <a:gd name="connsiteY239" fmla="*/ 470535 h 569595"/>
              <a:gd name="connsiteX240" fmla="*/ 1211580 w 1270635"/>
              <a:gd name="connsiteY240" fmla="*/ 474345 h 569595"/>
              <a:gd name="connsiteX241" fmla="*/ 1217295 w 1270635"/>
              <a:gd name="connsiteY241" fmla="*/ 491490 h 569595"/>
              <a:gd name="connsiteX242" fmla="*/ 1219200 w 1270635"/>
              <a:gd name="connsiteY242" fmla="*/ 497205 h 569595"/>
              <a:gd name="connsiteX243" fmla="*/ 1224915 w 1270635"/>
              <a:gd name="connsiteY243" fmla="*/ 504825 h 569595"/>
              <a:gd name="connsiteX244" fmla="*/ 1228725 w 1270635"/>
              <a:gd name="connsiteY244" fmla="*/ 510540 h 569595"/>
              <a:gd name="connsiteX245" fmla="*/ 1249680 w 1270635"/>
              <a:gd name="connsiteY245" fmla="*/ 512445 h 569595"/>
              <a:gd name="connsiteX246" fmla="*/ 1270635 w 1270635"/>
              <a:gd name="connsiteY246" fmla="*/ 514350 h 5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70635" h="569595">
                <a:moveTo>
                  <a:pt x="0" y="506730"/>
                </a:moveTo>
                <a:cubicBezTo>
                  <a:pt x="635" y="503555"/>
                  <a:pt x="1120" y="500346"/>
                  <a:pt x="1905" y="497205"/>
                </a:cubicBezTo>
                <a:cubicBezTo>
                  <a:pt x="2392" y="495257"/>
                  <a:pt x="2176" y="492657"/>
                  <a:pt x="3810" y="491490"/>
                </a:cubicBezTo>
                <a:cubicBezTo>
                  <a:pt x="7078" y="489156"/>
                  <a:pt x="11648" y="489476"/>
                  <a:pt x="15240" y="487680"/>
                </a:cubicBezTo>
                <a:lnTo>
                  <a:pt x="22860" y="483870"/>
                </a:lnTo>
                <a:cubicBezTo>
                  <a:pt x="25400" y="480060"/>
                  <a:pt x="29032" y="476784"/>
                  <a:pt x="30480" y="472440"/>
                </a:cubicBezTo>
                <a:cubicBezTo>
                  <a:pt x="31115" y="470535"/>
                  <a:pt x="31487" y="468521"/>
                  <a:pt x="32385" y="466725"/>
                </a:cubicBezTo>
                <a:cubicBezTo>
                  <a:pt x="39771" y="451953"/>
                  <a:pt x="33312" y="469660"/>
                  <a:pt x="38100" y="455295"/>
                </a:cubicBezTo>
                <a:cubicBezTo>
                  <a:pt x="38612" y="466554"/>
                  <a:pt x="39795" y="504205"/>
                  <a:pt x="41910" y="520065"/>
                </a:cubicBezTo>
                <a:cubicBezTo>
                  <a:pt x="42175" y="522055"/>
                  <a:pt x="43263" y="523849"/>
                  <a:pt x="43815" y="525780"/>
                </a:cubicBezTo>
                <a:cubicBezTo>
                  <a:pt x="44534" y="528297"/>
                  <a:pt x="45085" y="530860"/>
                  <a:pt x="45720" y="533400"/>
                </a:cubicBezTo>
                <a:cubicBezTo>
                  <a:pt x="61184" y="517936"/>
                  <a:pt x="43106" y="537974"/>
                  <a:pt x="53340" y="520065"/>
                </a:cubicBezTo>
                <a:cubicBezTo>
                  <a:pt x="54677" y="517726"/>
                  <a:pt x="57330" y="516420"/>
                  <a:pt x="59055" y="514350"/>
                </a:cubicBezTo>
                <a:cubicBezTo>
                  <a:pt x="60521" y="512591"/>
                  <a:pt x="61595" y="510540"/>
                  <a:pt x="62865" y="508635"/>
                </a:cubicBezTo>
                <a:cubicBezTo>
                  <a:pt x="63500" y="503555"/>
                  <a:pt x="61572" y="497393"/>
                  <a:pt x="64770" y="493395"/>
                </a:cubicBezTo>
                <a:cubicBezTo>
                  <a:pt x="66453" y="491291"/>
                  <a:pt x="68831" y="496983"/>
                  <a:pt x="70485" y="499110"/>
                </a:cubicBezTo>
                <a:cubicBezTo>
                  <a:pt x="73296" y="502724"/>
                  <a:pt x="76657" y="506196"/>
                  <a:pt x="78105" y="510540"/>
                </a:cubicBezTo>
                <a:cubicBezTo>
                  <a:pt x="80242" y="516952"/>
                  <a:pt x="80054" y="517284"/>
                  <a:pt x="83820" y="523875"/>
                </a:cubicBezTo>
                <a:cubicBezTo>
                  <a:pt x="84956" y="525863"/>
                  <a:pt x="86011" y="527971"/>
                  <a:pt x="87630" y="529590"/>
                </a:cubicBezTo>
                <a:cubicBezTo>
                  <a:pt x="89249" y="531209"/>
                  <a:pt x="91440" y="532130"/>
                  <a:pt x="93345" y="533400"/>
                </a:cubicBezTo>
                <a:cubicBezTo>
                  <a:pt x="93980" y="535940"/>
                  <a:pt x="92632" y="541020"/>
                  <a:pt x="95250" y="541020"/>
                </a:cubicBezTo>
                <a:cubicBezTo>
                  <a:pt x="97868" y="541020"/>
                  <a:pt x="96866" y="536002"/>
                  <a:pt x="97155" y="533400"/>
                </a:cubicBezTo>
                <a:cubicBezTo>
                  <a:pt x="98139" y="524542"/>
                  <a:pt x="98425" y="515620"/>
                  <a:pt x="99060" y="506730"/>
                </a:cubicBezTo>
                <a:cubicBezTo>
                  <a:pt x="99695" y="419735"/>
                  <a:pt x="99765" y="332734"/>
                  <a:pt x="100965" y="245745"/>
                </a:cubicBezTo>
                <a:cubicBezTo>
                  <a:pt x="101036" y="240626"/>
                  <a:pt x="102456" y="235608"/>
                  <a:pt x="102870" y="230505"/>
                </a:cubicBezTo>
                <a:cubicBezTo>
                  <a:pt x="104362" y="212107"/>
                  <a:pt x="102203" y="193168"/>
                  <a:pt x="106680" y="175260"/>
                </a:cubicBezTo>
                <a:cubicBezTo>
                  <a:pt x="110067" y="161714"/>
                  <a:pt x="110603" y="160677"/>
                  <a:pt x="112395" y="140970"/>
                </a:cubicBezTo>
                <a:cubicBezTo>
                  <a:pt x="112567" y="139074"/>
                  <a:pt x="114294" y="114319"/>
                  <a:pt x="116205" y="108585"/>
                </a:cubicBezTo>
                <a:cubicBezTo>
                  <a:pt x="116929" y="106413"/>
                  <a:pt x="118745" y="104775"/>
                  <a:pt x="120015" y="102870"/>
                </a:cubicBezTo>
                <a:cubicBezTo>
                  <a:pt x="121920" y="106045"/>
                  <a:pt x="124074" y="109083"/>
                  <a:pt x="125730" y="112395"/>
                </a:cubicBezTo>
                <a:cubicBezTo>
                  <a:pt x="126628" y="114191"/>
                  <a:pt x="127083" y="116179"/>
                  <a:pt x="127635" y="118110"/>
                </a:cubicBezTo>
                <a:cubicBezTo>
                  <a:pt x="131546" y="131799"/>
                  <a:pt x="127517" y="119542"/>
                  <a:pt x="131445" y="135255"/>
                </a:cubicBezTo>
                <a:cubicBezTo>
                  <a:pt x="131932" y="137203"/>
                  <a:pt x="132715" y="139065"/>
                  <a:pt x="133350" y="140970"/>
                </a:cubicBezTo>
                <a:cubicBezTo>
                  <a:pt x="133985" y="146050"/>
                  <a:pt x="134719" y="151119"/>
                  <a:pt x="135255" y="156210"/>
                </a:cubicBezTo>
                <a:cubicBezTo>
                  <a:pt x="135989" y="163185"/>
                  <a:pt x="136168" y="170222"/>
                  <a:pt x="137160" y="177165"/>
                </a:cubicBezTo>
                <a:cubicBezTo>
                  <a:pt x="139262" y="191878"/>
                  <a:pt x="139574" y="192027"/>
                  <a:pt x="142875" y="201930"/>
                </a:cubicBezTo>
                <a:cubicBezTo>
                  <a:pt x="144145" y="196850"/>
                  <a:pt x="145658" y="191825"/>
                  <a:pt x="146685" y="186690"/>
                </a:cubicBezTo>
                <a:cubicBezTo>
                  <a:pt x="147320" y="183515"/>
                  <a:pt x="147453" y="180197"/>
                  <a:pt x="148590" y="177165"/>
                </a:cubicBezTo>
                <a:cubicBezTo>
                  <a:pt x="149286" y="175308"/>
                  <a:pt x="157786" y="164268"/>
                  <a:pt x="158115" y="163830"/>
                </a:cubicBezTo>
                <a:cubicBezTo>
                  <a:pt x="162683" y="150127"/>
                  <a:pt x="157141" y="167239"/>
                  <a:pt x="161925" y="150495"/>
                </a:cubicBezTo>
                <a:cubicBezTo>
                  <a:pt x="162477" y="148564"/>
                  <a:pt x="163195" y="146685"/>
                  <a:pt x="163830" y="144780"/>
                </a:cubicBezTo>
                <a:cubicBezTo>
                  <a:pt x="172069" y="177737"/>
                  <a:pt x="164002" y="143113"/>
                  <a:pt x="167640" y="228600"/>
                </a:cubicBezTo>
                <a:cubicBezTo>
                  <a:pt x="167831" y="233086"/>
                  <a:pt x="168910" y="237490"/>
                  <a:pt x="169545" y="241935"/>
                </a:cubicBezTo>
                <a:cubicBezTo>
                  <a:pt x="170180" y="254635"/>
                  <a:pt x="170394" y="267363"/>
                  <a:pt x="171450" y="280035"/>
                </a:cubicBezTo>
                <a:cubicBezTo>
                  <a:pt x="173705" y="307095"/>
                  <a:pt x="172376" y="301863"/>
                  <a:pt x="177165" y="316230"/>
                </a:cubicBezTo>
                <a:cubicBezTo>
                  <a:pt x="177638" y="319543"/>
                  <a:pt x="178417" y="330676"/>
                  <a:pt x="180975" y="335280"/>
                </a:cubicBezTo>
                <a:cubicBezTo>
                  <a:pt x="183199" y="339283"/>
                  <a:pt x="188595" y="346710"/>
                  <a:pt x="188595" y="346710"/>
                </a:cubicBezTo>
                <a:cubicBezTo>
                  <a:pt x="189230" y="351155"/>
                  <a:pt x="189619" y="355642"/>
                  <a:pt x="190500" y="360045"/>
                </a:cubicBezTo>
                <a:cubicBezTo>
                  <a:pt x="190894" y="362014"/>
                  <a:pt x="192046" y="363784"/>
                  <a:pt x="192405" y="365760"/>
                </a:cubicBezTo>
                <a:cubicBezTo>
                  <a:pt x="193321" y="370797"/>
                  <a:pt x="193675" y="375920"/>
                  <a:pt x="194310" y="381000"/>
                </a:cubicBezTo>
                <a:cubicBezTo>
                  <a:pt x="194945" y="398780"/>
                  <a:pt x="195070" y="416586"/>
                  <a:pt x="196215" y="434340"/>
                </a:cubicBezTo>
                <a:cubicBezTo>
                  <a:pt x="196344" y="436344"/>
                  <a:pt x="197761" y="438079"/>
                  <a:pt x="198120" y="440055"/>
                </a:cubicBezTo>
                <a:cubicBezTo>
                  <a:pt x="199036" y="445092"/>
                  <a:pt x="198406" y="450438"/>
                  <a:pt x="200025" y="455295"/>
                </a:cubicBezTo>
                <a:cubicBezTo>
                  <a:pt x="201029" y="458307"/>
                  <a:pt x="203835" y="460375"/>
                  <a:pt x="205740" y="462915"/>
                </a:cubicBezTo>
                <a:cubicBezTo>
                  <a:pt x="209523" y="474263"/>
                  <a:pt x="206224" y="470669"/>
                  <a:pt x="226695" y="464820"/>
                </a:cubicBezTo>
                <a:cubicBezTo>
                  <a:pt x="236479" y="462025"/>
                  <a:pt x="232540" y="460913"/>
                  <a:pt x="240030" y="455295"/>
                </a:cubicBezTo>
                <a:cubicBezTo>
                  <a:pt x="242992" y="453073"/>
                  <a:pt x="246415" y="451542"/>
                  <a:pt x="249555" y="449580"/>
                </a:cubicBezTo>
                <a:cubicBezTo>
                  <a:pt x="251497" y="448367"/>
                  <a:pt x="253365" y="447040"/>
                  <a:pt x="255270" y="445770"/>
                </a:cubicBezTo>
                <a:cubicBezTo>
                  <a:pt x="257175" y="448310"/>
                  <a:pt x="260113" y="450337"/>
                  <a:pt x="260985" y="453390"/>
                </a:cubicBezTo>
                <a:cubicBezTo>
                  <a:pt x="262738" y="459526"/>
                  <a:pt x="262360" y="466080"/>
                  <a:pt x="262890" y="472440"/>
                </a:cubicBezTo>
                <a:cubicBezTo>
                  <a:pt x="263630" y="481322"/>
                  <a:pt x="264075" y="490227"/>
                  <a:pt x="264795" y="499110"/>
                </a:cubicBezTo>
                <a:cubicBezTo>
                  <a:pt x="265980" y="513722"/>
                  <a:pt x="263969" y="529017"/>
                  <a:pt x="268605" y="542925"/>
                </a:cubicBezTo>
                <a:cubicBezTo>
                  <a:pt x="269875" y="546735"/>
                  <a:pt x="271043" y="550581"/>
                  <a:pt x="272415" y="554355"/>
                </a:cubicBezTo>
                <a:cubicBezTo>
                  <a:pt x="281527" y="579412"/>
                  <a:pt x="272468" y="552610"/>
                  <a:pt x="278130" y="569595"/>
                </a:cubicBezTo>
                <a:cubicBezTo>
                  <a:pt x="281940" y="568960"/>
                  <a:pt x="286105" y="569417"/>
                  <a:pt x="289560" y="567690"/>
                </a:cubicBezTo>
                <a:cubicBezTo>
                  <a:pt x="292888" y="566026"/>
                  <a:pt x="294046" y="559129"/>
                  <a:pt x="295275" y="556260"/>
                </a:cubicBezTo>
                <a:cubicBezTo>
                  <a:pt x="302038" y="540480"/>
                  <a:pt x="296864" y="557923"/>
                  <a:pt x="302895" y="535305"/>
                </a:cubicBezTo>
                <a:cubicBezTo>
                  <a:pt x="304244" y="530245"/>
                  <a:pt x="305327" y="525117"/>
                  <a:pt x="306705" y="520065"/>
                </a:cubicBezTo>
                <a:cubicBezTo>
                  <a:pt x="309495" y="509835"/>
                  <a:pt x="310133" y="515118"/>
                  <a:pt x="312420" y="499110"/>
                </a:cubicBezTo>
                <a:cubicBezTo>
                  <a:pt x="314695" y="483183"/>
                  <a:pt x="313236" y="490131"/>
                  <a:pt x="316230" y="478155"/>
                </a:cubicBezTo>
                <a:cubicBezTo>
                  <a:pt x="316865" y="467995"/>
                  <a:pt x="317720" y="457846"/>
                  <a:pt x="318135" y="447675"/>
                </a:cubicBezTo>
                <a:cubicBezTo>
                  <a:pt x="321724" y="359732"/>
                  <a:pt x="317769" y="412061"/>
                  <a:pt x="321945" y="361950"/>
                </a:cubicBezTo>
                <a:cubicBezTo>
                  <a:pt x="322580" y="345440"/>
                  <a:pt x="323004" y="328921"/>
                  <a:pt x="323850" y="312420"/>
                </a:cubicBezTo>
                <a:cubicBezTo>
                  <a:pt x="324274" y="304151"/>
                  <a:pt x="324788" y="295878"/>
                  <a:pt x="325755" y="287655"/>
                </a:cubicBezTo>
                <a:cubicBezTo>
                  <a:pt x="326387" y="282284"/>
                  <a:pt x="333123" y="263898"/>
                  <a:pt x="333375" y="262890"/>
                </a:cubicBezTo>
                <a:cubicBezTo>
                  <a:pt x="334918" y="256718"/>
                  <a:pt x="335082" y="251874"/>
                  <a:pt x="340995" y="247650"/>
                </a:cubicBezTo>
                <a:cubicBezTo>
                  <a:pt x="343125" y="246128"/>
                  <a:pt x="346075" y="246380"/>
                  <a:pt x="348615" y="245745"/>
                </a:cubicBezTo>
                <a:cubicBezTo>
                  <a:pt x="350492" y="249498"/>
                  <a:pt x="353529" y="254675"/>
                  <a:pt x="354330" y="259080"/>
                </a:cubicBezTo>
                <a:cubicBezTo>
                  <a:pt x="355246" y="264117"/>
                  <a:pt x="355558" y="269245"/>
                  <a:pt x="356235" y="274320"/>
                </a:cubicBezTo>
                <a:cubicBezTo>
                  <a:pt x="356828" y="278771"/>
                  <a:pt x="357440" y="283220"/>
                  <a:pt x="358140" y="287655"/>
                </a:cubicBezTo>
                <a:cubicBezTo>
                  <a:pt x="361753" y="310537"/>
                  <a:pt x="361680" y="306182"/>
                  <a:pt x="363855" y="325755"/>
                </a:cubicBezTo>
                <a:cubicBezTo>
                  <a:pt x="365413" y="339773"/>
                  <a:pt x="364462" y="341747"/>
                  <a:pt x="367665" y="352425"/>
                </a:cubicBezTo>
                <a:cubicBezTo>
                  <a:pt x="368819" y="356272"/>
                  <a:pt x="369247" y="360513"/>
                  <a:pt x="371475" y="363855"/>
                </a:cubicBezTo>
                <a:lnTo>
                  <a:pt x="375285" y="369570"/>
                </a:lnTo>
                <a:cubicBezTo>
                  <a:pt x="375409" y="370068"/>
                  <a:pt x="378101" y="381663"/>
                  <a:pt x="379095" y="382905"/>
                </a:cubicBezTo>
                <a:cubicBezTo>
                  <a:pt x="380525" y="384693"/>
                  <a:pt x="382905" y="385445"/>
                  <a:pt x="384810" y="386715"/>
                </a:cubicBezTo>
                <a:lnTo>
                  <a:pt x="388620" y="398145"/>
                </a:lnTo>
                <a:cubicBezTo>
                  <a:pt x="389255" y="400050"/>
                  <a:pt x="390195" y="401879"/>
                  <a:pt x="390525" y="403860"/>
                </a:cubicBezTo>
                <a:lnTo>
                  <a:pt x="392430" y="415290"/>
                </a:lnTo>
                <a:cubicBezTo>
                  <a:pt x="393065" y="430530"/>
                  <a:pt x="393781" y="445767"/>
                  <a:pt x="394335" y="461010"/>
                </a:cubicBezTo>
                <a:cubicBezTo>
                  <a:pt x="395051" y="480692"/>
                  <a:pt x="393797" y="500522"/>
                  <a:pt x="396240" y="520065"/>
                </a:cubicBezTo>
                <a:cubicBezTo>
                  <a:pt x="396489" y="522058"/>
                  <a:pt x="400109" y="521179"/>
                  <a:pt x="401955" y="521970"/>
                </a:cubicBezTo>
                <a:cubicBezTo>
                  <a:pt x="425333" y="531989"/>
                  <a:pt x="396158" y="520024"/>
                  <a:pt x="415290" y="529590"/>
                </a:cubicBezTo>
                <a:cubicBezTo>
                  <a:pt x="419846" y="531868"/>
                  <a:pt x="425584" y="533656"/>
                  <a:pt x="430530" y="535305"/>
                </a:cubicBezTo>
                <a:cubicBezTo>
                  <a:pt x="432435" y="534035"/>
                  <a:pt x="434779" y="533254"/>
                  <a:pt x="436245" y="531495"/>
                </a:cubicBezTo>
                <a:cubicBezTo>
                  <a:pt x="441656" y="525001"/>
                  <a:pt x="438969" y="523433"/>
                  <a:pt x="441960" y="516255"/>
                </a:cubicBezTo>
                <a:cubicBezTo>
                  <a:pt x="444144" y="511012"/>
                  <a:pt x="446430" y="505741"/>
                  <a:pt x="449580" y="501015"/>
                </a:cubicBezTo>
                <a:cubicBezTo>
                  <a:pt x="450850" y="499110"/>
                  <a:pt x="451602" y="496730"/>
                  <a:pt x="453390" y="495300"/>
                </a:cubicBezTo>
                <a:cubicBezTo>
                  <a:pt x="454958" y="494046"/>
                  <a:pt x="457200" y="494030"/>
                  <a:pt x="459105" y="493395"/>
                </a:cubicBezTo>
                <a:cubicBezTo>
                  <a:pt x="461010" y="495300"/>
                  <a:pt x="463326" y="496868"/>
                  <a:pt x="464820" y="499110"/>
                </a:cubicBezTo>
                <a:cubicBezTo>
                  <a:pt x="465934" y="500781"/>
                  <a:pt x="465934" y="502979"/>
                  <a:pt x="466725" y="504825"/>
                </a:cubicBezTo>
                <a:cubicBezTo>
                  <a:pt x="467844" y="507435"/>
                  <a:pt x="469265" y="509905"/>
                  <a:pt x="470535" y="512445"/>
                </a:cubicBezTo>
                <a:cubicBezTo>
                  <a:pt x="471170" y="515620"/>
                  <a:pt x="471908" y="518776"/>
                  <a:pt x="472440" y="521970"/>
                </a:cubicBezTo>
                <a:cubicBezTo>
                  <a:pt x="473178" y="526399"/>
                  <a:pt x="472925" y="531045"/>
                  <a:pt x="474345" y="535305"/>
                </a:cubicBezTo>
                <a:cubicBezTo>
                  <a:pt x="476141" y="540693"/>
                  <a:pt x="481965" y="550545"/>
                  <a:pt x="481965" y="550545"/>
                </a:cubicBezTo>
                <a:cubicBezTo>
                  <a:pt x="482283" y="549751"/>
                  <a:pt x="487182" y="538043"/>
                  <a:pt x="487680" y="535305"/>
                </a:cubicBezTo>
                <a:cubicBezTo>
                  <a:pt x="488596" y="530268"/>
                  <a:pt x="488950" y="525145"/>
                  <a:pt x="489585" y="520065"/>
                </a:cubicBezTo>
                <a:cubicBezTo>
                  <a:pt x="494570" y="355571"/>
                  <a:pt x="487837" y="585159"/>
                  <a:pt x="493395" y="360045"/>
                </a:cubicBezTo>
                <a:cubicBezTo>
                  <a:pt x="493865" y="340990"/>
                  <a:pt x="494324" y="321931"/>
                  <a:pt x="495300" y="302895"/>
                </a:cubicBezTo>
                <a:cubicBezTo>
                  <a:pt x="495594" y="297152"/>
                  <a:pt x="495912" y="291353"/>
                  <a:pt x="497205" y="285750"/>
                </a:cubicBezTo>
                <a:cubicBezTo>
                  <a:pt x="497844" y="282983"/>
                  <a:pt x="499745" y="280670"/>
                  <a:pt x="501015" y="278130"/>
                </a:cubicBezTo>
                <a:cubicBezTo>
                  <a:pt x="504188" y="284475"/>
                  <a:pt x="506354" y="289295"/>
                  <a:pt x="510540" y="295275"/>
                </a:cubicBezTo>
                <a:cubicBezTo>
                  <a:pt x="512872" y="298606"/>
                  <a:pt x="515483" y="301740"/>
                  <a:pt x="518160" y="304800"/>
                </a:cubicBezTo>
                <a:cubicBezTo>
                  <a:pt x="523075" y="310417"/>
                  <a:pt x="524436" y="309732"/>
                  <a:pt x="527685" y="316230"/>
                </a:cubicBezTo>
                <a:cubicBezTo>
                  <a:pt x="528583" y="318026"/>
                  <a:pt x="528774" y="320110"/>
                  <a:pt x="529590" y="321945"/>
                </a:cubicBezTo>
                <a:cubicBezTo>
                  <a:pt x="531320" y="325838"/>
                  <a:pt x="533400" y="329565"/>
                  <a:pt x="535305" y="333375"/>
                </a:cubicBezTo>
                <a:cubicBezTo>
                  <a:pt x="535420" y="333951"/>
                  <a:pt x="538287" y="349071"/>
                  <a:pt x="539115" y="350520"/>
                </a:cubicBezTo>
                <a:cubicBezTo>
                  <a:pt x="540452" y="352859"/>
                  <a:pt x="542925" y="354330"/>
                  <a:pt x="544830" y="356235"/>
                </a:cubicBezTo>
                <a:cubicBezTo>
                  <a:pt x="551132" y="375142"/>
                  <a:pt x="540558" y="346260"/>
                  <a:pt x="552450" y="367665"/>
                </a:cubicBezTo>
                <a:cubicBezTo>
                  <a:pt x="554558" y="371460"/>
                  <a:pt x="556935" y="381796"/>
                  <a:pt x="558165" y="386715"/>
                </a:cubicBezTo>
                <a:cubicBezTo>
                  <a:pt x="558800" y="394335"/>
                  <a:pt x="559226" y="401975"/>
                  <a:pt x="560070" y="409575"/>
                </a:cubicBezTo>
                <a:cubicBezTo>
                  <a:pt x="560497" y="413414"/>
                  <a:pt x="561772" y="417148"/>
                  <a:pt x="561975" y="421005"/>
                </a:cubicBezTo>
                <a:cubicBezTo>
                  <a:pt x="563253" y="445296"/>
                  <a:pt x="560009" y="468385"/>
                  <a:pt x="565785" y="491490"/>
                </a:cubicBezTo>
                <a:cubicBezTo>
                  <a:pt x="566272" y="493438"/>
                  <a:pt x="567055" y="495300"/>
                  <a:pt x="567690" y="497205"/>
                </a:cubicBezTo>
                <a:cubicBezTo>
                  <a:pt x="569317" y="464675"/>
                  <a:pt x="568118" y="462536"/>
                  <a:pt x="573405" y="434340"/>
                </a:cubicBezTo>
                <a:cubicBezTo>
                  <a:pt x="573775" y="432366"/>
                  <a:pt x="574675" y="430530"/>
                  <a:pt x="575310" y="428625"/>
                </a:cubicBezTo>
                <a:cubicBezTo>
                  <a:pt x="575945" y="422910"/>
                  <a:pt x="576737" y="417210"/>
                  <a:pt x="577215" y="411480"/>
                </a:cubicBezTo>
                <a:cubicBezTo>
                  <a:pt x="578643" y="394347"/>
                  <a:pt x="579395" y="377160"/>
                  <a:pt x="581025" y="360045"/>
                </a:cubicBezTo>
                <a:cubicBezTo>
                  <a:pt x="585025" y="318041"/>
                  <a:pt x="580599" y="332748"/>
                  <a:pt x="586740" y="314325"/>
                </a:cubicBezTo>
                <a:cubicBezTo>
                  <a:pt x="589991" y="288316"/>
                  <a:pt x="583910" y="305725"/>
                  <a:pt x="594360" y="295275"/>
                </a:cubicBezTo>
                <a:cubicBezTo>
                  <a:pt x="596605" y="293030"/>
                  <a:pt x="597433" y="289416"/>
                  <a:pt x="600075" y="287655"/>
                </a:cubicBezTo>
                <a:cubicBezTo>
                  <a:pt x="603417" y="285427"/>
                  <a:pt x="611505" y="283845"/>
                  <a:pt x="611505" y="283845"/>
                </a:cubicBezTo>
                <a:cubicBezTo>
                  <a:pt x="613410" y="285115"/>
                  <a:pt x="614942" y="287427"/>
                  <a:pt x="617220" y="287655"/>
                </a:cubicBezTo>
                <a:cubicBezTo>
                  <a:pt x="629689" y="288902"/>
                  <a:pt x="629500" y="286805"/>
                  <a:pt x="636270" y="280035"/>
                </a:cubicBezTo>
                <a:cubicBezTo>
                  <a:pt x="643196" y="245406"/>
                  <a:pt x="639821" y="267456"/>
                  <a:pt x="641985" y="213360"/>
                </a:cubicBezTo>
                <a:cubicBezTo>
                  <a:pt x="643255" y="257175"/>
                  <a:pt x="643562" y="301029"/>
                  <a:pt x="645795" y="344805"/>
                </a:cubicBezTo>
                <a:cubicBezTo>
                  <a:pt x="646738" y="363294"/>
                  <a:pt x="650483" y="381565"/>
                  <a:pt x="651510" y="400050"/>
                </a:cubicBezTo>
                <a:cubicBezTo>
                  <a:pt x="654578" y="455272"/>
                  <a:pt x="653068" y="422898"/>
                  <a:pt x="655320" y="497205"/>
                </a:cubicBezTo>
                <a:cubicBezTo>
                  <a:pt x="656786" y="466428"/>
                  <a:pt x="656422" y="461967"/>
                  <a:pt x="659130" y="436245"/>
                </a:cubicBezTo>
                <a:cubicBezTo>
                  <a:pt x="661534" y="413403"/>
                  <a:pt x="658372" y="428236"/>
                  <a:pt x="666750" y="411480"/>
                </a:cubicBezTo>
                <a:cubicBezTo>
                  <a:pt x="667648" y="409684"/>
                  <a:pt x="667235" y="407185"/>
                  <a:pt x="668655" y="405765"/>
                </a:cubicBezTo>
                <a:cubicBezTo>
                  <a:pt x="670075" y="404345"/>
                  <a:pt x="672410" y="404296"/>
                  <a:pt x="674370" y="403860"/>
                </a:cubicBezTo>
                <a:cubicBezTo>
                  <a:pt x="679128" y="402803"/>
                  <a:pt x="694881" y="400658"/>
                  <a:pt x="699135" y="400050"/>
                </a:cubicBezTo>
                <a:cubicBezTo>
                  <a:pt x="718089" y="368460"/>
                  <a:pt x="695543" y="408132"/>
                  <a:pt x="706755" y="382905"/>
                </a:cubicBezTo>
                <a:cubicBezTo>
                  <a:pt x="708259" y="379521"/>
                  <a:pt x="711033" y="376792"/>
                  <a:pt x="712470" y="373380"/>
                </a:cubicBezTo>
                <a:cubicBezTo>
                  <a:pt x="716133" y="364680"/>
                  <a:pt x="718820" y="355600"/>
                  <a:pt x="721995" y="346710"/>
                </a:cubicBezTo>
                <a:cubicBezTo>
                  <a:pt x="722951" y="340972"/>
                  <a:pt x="725315" y="327338"/>
                  <a:pt x="725805" y="321945"/>
                </a:cubicBezTo>
                <a:cubicBezTo>
                  <a:pt x="727723" y="300844"/>
                  <a:pt x="728764" y="269124"/>
                  <a:pt x="729615" y="249555"/>
                </a:cubicBezTo>
                <a:cubicBezTo>
                  <a:pt x="733950" y="262559"/>
                  <a:pt x="728560" y="246918"/>
                  <a:pt x="737235" y="268605"/>
                </a:cubicBezTo>
                <a:cubicBezTo>
                  <a:pt x="739250" y="273642"/>
                  <a:pt x="741045" y="278765"/>
                  <a:pt x="742950" y="283845"/>
                </a:cubicBezTo>
                <a:cubicBezTo>
                  <a:pt x="743585" y="288290"/>
                  <a:pt x="743974" y="292777"/>
                  <a:pt x="744855" y="297180"/>
                </a:cubicBezTo>
                <a:cubicBezTo>
                  <a:pt x="745249" y="299149"/>
                  <a:pt x="745506" y="301327"/>
                  <a:pt x="746760" y="302895"/>
                </a:cubicBezTo>
                <a:cubicBezTo>
                  <a:pt x="748190" y="304683"/>
                  <a:pt x="750570" y="305435"/>
                  <a:pt x="752475" y="306705"/>
                </a:cubicBezTo>
                <a:cubicBezTo>
                  <a:pt x="753110" y="308610"/>
                  <a:pt x="753126" y="310852"/>
                  <a:pt x="754380" y="312420"/>
                </a:cubicBezTo>
                <a:cubicBezTo>
                  <a:pt x="757066" y="315777"/>
                  <a:pt x="762045" y="316880"/>
                  <a:pt x="765810" y="318135"/>
                </a:cubicBezTo>
                <a:cubicBezTo>
                  <a:pt x="778150" y="367497"/>
                  <a:pt x="768132" y="322575"/>
                  <a:pt x="771525" y="436245"/>
                </a:cubicBezTo>
                <a:cubicBezTo>
                  <a:pt x="771696" y="441961"/>
                  <a:pt x="772034" y="459827"/>
                  <a:pt x="775335" y="468630"/>
                </a:cubicBezTo>
                <a:cubicBezTo>
                  <a:pt x="776332" y="471289"/>
                  <a:pt x="777875" y="473710"/>
                  <a:pt x="779145" y="476250"/>
                </a:cubicBezTo>
                <a:cubicBezTo>
                  <a:pt x="781050" y="486410"/>
                  <a:pt x="782353" y="496702"/>
                  <a:pt x="784860" y="506730"/>
                </a:cubicBezTo>
                <a:cubicBezTo>
                  <a:pt x="785495" y="509270"/>
                  <a:pt x="786283" y="511777"/>
                  <a:pt x="786765" y="514350"/>
                </a:cubicBezTo>
                <a:cubicBezTo>
                  <a:pt x="794501" y="555607"/>
                  <a:pt x="787630" y="521444"/>
                  <a:pt x="792480" y="550545"/>
                </a:cubicBezTo>
                <a:cubicBezTo>
                  <a:pt x="793012" y="553739"/>
                  <a:pt x="793750" y="556895"/>
                  <a:pt x="794385" y="560070"/>
                </a:cubicBezTo>
                <a:cubicBezTo>
                  <a:pt x="795655" y="549910"/>
                  <a:pt x="793115" y="538480"/>
                  <a:pt x="798195" y="529590"/>
                </a:cubicBezTo>
                <a:cubicBezTo>
                  <a:pt x="805220" y="517296"/>
                  <a:pt x="807017" y="516613"/>
                  <a:pt x="809625" y="502920"/>
                </a:cubicBezTo>
                <a:cubicBezTo>
                  <a:pt x="811305" y="494098"/>
                  <a:pt x="811674" y="485056"/>
                  <a:pt x="813435" y="476250"/>
                </a:cubicBezTo>
                <a:lnTo>
                  <a:pt x="815340" y="466725"/>
                </a:lnTo>
                <a:cubicBezTo>
                  <a:pt x="815975" y="458470"/>
                  <a:pt x="816331" y="450189"/>
                  <a:pt x="817245" y="441960"/>
                </a:cubicBezTo>
                <a:cubicBezTo>
                  <a:pt x="818301" y="432453"/>
                  <a:pt x="818897" y="434274"/>
                  <a:pt x="821055" y="426720"/>
                </a:cubicBezTo>
                <a:cubicBezTo>
                  <a:pt x="821869" y="423872"/>
                  <a:pt x="823342" y="416430"/>
                  <a:pt x="824865" y="413385"/>
                </a:cubicBezTo>
                <a:cubicBezTo>
                  <a:pt x="825889" y="411337"/>
                  <a:pt x="827405" y="409575"/>
                  <a:pt x="828675" y="407670"/>
                </a:cubicBezTo>
                <a:cubicBezTo>
                  <a:pt x="829310" y="405130"/>
                  <a:pt x="828944" y="402094"/>
                  <a:pt x="830580" y="400050"/>
                </a:cubicBezTo>
                <a:cubicBezTo>
                  <a:pt x="834734" y="394857"/>
                  <a:pt x="851371" y="401914"/>
                  <a:pt x="851535" y="401955"/>
                </a:cubicBezTo>
                <a:cubicBezTo>
                  <a:pt x="854075" y="407035"/>
                  <a:pt x="855747" y="412651"/>
                  <a:pt x="859155" y="417195"/>
                </a:cubicBezTo>
                <a:cubicBezTo>
                  <a:pt x="861060" y="419735"/>
                  <a:pt x="863187" y="422123"/>
                  <a:pt x="864870" y="424815"/>
                </a:cubicBezTo>
                <a:cubicBezTo>
                  <a:pt x="866375" y="427223"/>
                  <a:pt x="867219" y="430000"/>
                  <a:pt x="868680" y="432435"/>
                </a:cubicBezTo>
                <a:cubicBezTo>
                  <a:pt x="871036" y="436362"/>
                  <a:pt x="873760" y="440055"/>
                  <a:pt x="876300" y="443865"/>
                </a:cubicBezTo>
                <a:cubicBezTo>
                  <a:pt x="877570" y="445770"/>
                  <a:pt x="877938" y="448856"/>
                  <a:pt x="880110" y="449580"/>
                </a:cubicBezTo>
                <a:lnTo>
                  <a:pt x="885825" y="451485"/>
                </a:lnTo>
                <a:cubicBezTo>
                  <a:pt x="892910" y="462112"/>
                  <a:pt x="888378" y="453469"/>
                  <a:pt x="891540" y="472440"/>
                </a:cubicBezTo>
                <a:cubicBezTo>
                  <a:pt x="892605" y="478828"/>
                  <a:pt x="894434" y="485079"/>
                  <a:pt x="895350" y="491490"/>
                </a:cubicBezTo>
                <a:cubicBezTo>
                  <a:pt x="896052" y="496404"/>
                  <a:pt x="896500" y="505220"/>
                  <a:pt x="899160" y="510540"/>
                </a:cubicBezTo>
                <a:cubicBezTo>
                  <a:pt x="900184" y="512588"/>
                  <a:pt x="901946" y="514207"/>
                  <a:pt x="902970" y="516255"/>
                </a:cubicBezTo>
                <a:cubicBezTo>
                  <a:pt x="903868" y="518051"/>
                  <a:pt x="903621" y="520402"/>
                  <a:pt x="904875" y="521970"/>
                </a:cubicBezTo>
                <a:cubicBezTo>
                  <a:pt x="906305" y="523758"/>
                  <a:pt x="908685" y="524510"/>
                  <a:pt x="910590" y="525780"/>
                </a:cubicBezTo>
                <a:cubicBezTo>
                  <a:pt x="915035" y="524510"/>
                  <a:pt x="919716" y="523883"/>
                  <a:pt x="923925" y="521970"/>
                </a:cubicBezTo>
                <a:cubicBezTo>
                  <a:pt x="928569" y="519859"/>
                  <a:pt x="938589" y="509593"/>
                  <a:pt x="941070" y="506730"/>
                </a:cubicBezTo>
                <a:cubicBezTo>
                  <a:pt x="953110" y="492838"/>
                  <a:pt x="953103" y="492491"/>
                  <a:pt x="960120" y="481965"/>
                </a:cubicBezTo>
                <a:cubicBezTo>
                  <a:pt x="960755" y="478790"/>
                  <a:pt x="960863" y="475462"/>
                  <a:pt x="962025" y="472440"/>
                </a:cubicBezTo>
                <a:cubicBezTo>
                  <a:pt x="964064" y="467139"/>
                  <a:pt x="967849" y="462588"/>
                  <a:pt x="969645" y="457200"/>
                </a:cubicBezTo>
                <a:lnTo>
                  <a:pt x="971550" y="451485"/>
                </a:lnTo>
                <a:cubicBezTo>
                  <a:pt x="972185" y="447040"/>
                  <a:pt x="972862" y="433699"/>
                  <a:pt x="973455" y="438150"/>
                </a:cubicBezTo>
                <a:cubicBezTo>
                  <a:pt x="975303" y="452012"/>
                  <a:pt x="974327" y="466114"/>
                  <a:pt x="975360" y="480060"/>
                </a:cubicBezTo>
                <a:cubicBezTo>
                  <a:pt x="975599" y="483289"/>
                  <a:pt x="975925" y="486637"/>
                  <a:pt x="977265" y="489585"/>
                </a:cubicBezTo>
                <a:cubicBezTo>
                  <a:pt x="979160" y="493754"/>
                  <a:pt x="982837" y="496919"/>
                  <a:pt x="984885" y="501015"/>
                </a:cubicBezTo>
                <a:cubicBezTo>
                  <a:pt x="986155" y="503555"/>
                  <a:pt x="987576" y="506025"/>
                  <a:pt x="988695" y="508635"/>
                </a:cubicBezTo>
                <a:cubicBezTo>
                  <a:pt x="989486" y="510481"/>
                  <a:pt x="989180" y="512930"/>
                  <a:pt x="990600" y="514350"/>
                </a:cubicBezTo>
                <a:cubicBezTo>
                  <a:pt x="992020" y="515770"/>
                  <a:pt x="994410" y="515620"/>
                  <a:pt x="996315" y="516255"/>
                </a:cubicBezTo>
                <a:cubicBezTo>
                  <a:pt x="999275" y="507374"/>
                  <a:pt x="998209" y="511563"/>
                  <a:pt x="1000125" y="499110"/>
                </a:cubicBezTo>
                <a:cubicBezTo>
                  <a:pt x="1003240" y="478865"/>
                  <a:pt x="1001439" y="489127"/>
                  <a:pt x="1003935" y="462915"/>
                </a:cubicBezTo>
                <a:cubicBezTo>
                  <a:pt x="1004480" y="457191"/>
                  <a:pt x="1005027" y="451462"/>
                  <a:pt x="1005840" y="445770"/>
                </a:cubicBezTo>
                <a:cubicBezTo>
                  <a:pt x="1006932" y="438123"/>
                  <a:pt x="1009650" y="422910"/>
                  <a:pt x="1009650" y="422910"/>
                </a:cubicBezTo>
                <a:cubicBezTo>
                  <a:pt x="1009015" y="382270"/>
                  <a:pt x="1008940" y="341617"/>
                  <a:pt x="1007745" y="300990"/>
                </a:cubicBezTo>
                <a:cubicBezTo>
                  <a:pt x="1007668" y="298373"/>
                  <a:pt x="1005840" y="295988"/>
                  <a:pt x="1005840" y="293370"/>
                </a:cubicBezTo>
                <a:cubicBezTo>
                  <a:pt x="1005840" y="256535"/>
                  <a:pt x="1006763" y="219702"/>
                  <a:pt x="1007745" y="182880"/>
                </a:cubicBezTo>
                <a:cubicBezTo>
                  <a:pt x="1008544" y="152921"/>
                  <a:pt x="1007332" y="159766"/>
                  <a:pt x="1011555" y="142875"/>
                </a:cubicBezTo>
                <a:cubicBezTo>
                  <a:pt x="1012190" y="129540"/>
                  <a:pt x="1011696" y="116103"/>
                  <a:pt x="1013460" y="102870"/>
                </a:cubicBezTo>
                <a:cubicBezTo>
                  <a:pt x="1014256" y="96899"/>
                  <a:pt x="1017270" y="91440"/>
                  <a:pt x="1019175" y="85725"/>
                </a:cubicBezTo>
                <a:cubicBezTo>
                  <a:pt x="1022104" y="76938"/>
                  <a:pt x="1020686" y="81979"/>
                  <a:pt x="1022985" y="70485"/>
                </a:cubicBezTo>
                <a:cubicBezTo>
                  <a:pt x="1026160" y="71120"/>
                  <a:pt x="1029875" y="70508"/>
                  <a:pt x="1032510" y="72390"/>
                </a:cubicBezTo>
                <a:cubicBezTo>
                  <a:pt x="1034821" y="74041"/>
                  <a:pt x="1034669" y="77699"/>
                  <a:pt x="1036320" y="80010"/>
                </a:cubicBezTo>
                <a:cubicBezTo>
                  <a:pt x="1043315" y="89803"/>
                  <a:pt x="1041597" y="81133"/>
                  <a:pt x="1045845" y="93345"/>
                </a:cubicBezTo>
                <a:cubicBezTo>
                  <a:pt x="1050002" y="105295"/>
                  <a:pt x="1053439" y="117483"/>
                  <a:pt x="1057275" y="129540"/>
                </a:cubicBezTo>
                <a:cubicBezTo>
                  <a:pt x="1057884" y="131454"/>
                  <a:pt x="1059180" y="135255"/>
                  <a:pt x="1059180" y="135255"/>
                </a:cubicBezTo>
                <a:cubicBezTo>
                  <a:pt x="1065503" y="109964"/>
                  <a:pt x="1059306" y="136978"/>
                  <a:pt x="1062990" y="76200"/>
                </a:cubicBezTo>
                <a:cubicBezTo>
                  <a:pt x="1063364" y="70034"/>
                  <a:pt x="1065288" y="63198"/>
                  <a:pt x="1066800" y="57150"/>
                </a:cubicBezTo>
                <a:cubicBezTo>
                  <a:pt x="1067435" y="51435"/>
                  <a:pt x="1067500" y="45628"/>
                  <a:pt x="1068705" y="40005"/>
                </a:cubicBezTo>
                <a:cubicBezTo>
                  <a:pt x="1069422" y="36661"/>
                  <a:pt x="1071314" y="33682"/>
                  <a:pt x="1072515" y="30480"/>
                </a:cubicBezTo>
                <a:cubicBezTo>
                  <a:pt x="1073220" y="28600"/>
                  <a:pt x="1073522" y="26561"/>
                  <a:pt x="1074420" y="24765"/>
                </a:cubicBezTo>
                <a:cubicBezTo>
                  <a:pt x="1077072" y="19461"/>
                  <a:pt x="1079732" y="17548"/>
                  <a:pt x="1083945" y="13335"/>
                </a:cubicBezTo>
                <a:cubicBezTo>
                  <a:pt x="1084580" y="10795"/>
                  <a:pt x="1085131" y="8232"/>
                  <a:pt x="1085850" y="5715"/>
                </a:cubicBezTo>
                <a:cubicBezTo>
                  <a:pt x="1086402" y="3784"/>
                  <a:pt x="1085747" y="0"/>
                  <a:pt x="1087755" y="0"/>
                </a:cubicBezTo>
                <a:cubicBezTo>
                  <a:pt x="1090045" y="0"/>
                  <a:pt x="1090295" y="3810"/>
                  <a:pt x="1091565" y="5715"/>
                </a:cubicBezTo>
                <a:cubicBezTo>
                  <a:pt x="1092200" y="117475"/>
                  <a:pt x="1092262" y="229240"/>
                  <a:pt x="1093470" y="340995"/>
                </a:cubicBezTo>
                <a:cubicBezTo>
                  <a:pt x="1093532" y="346745"/>
                  <a:pt x="1094773" y="352421"/>
                  <a:pt x="1095375" y="358140"/>
                </a:cubicBezTo>
                <a:cubicBezTo>
                  <a:pt x="1096043" y="364487"/>
                  <a:pt x="1096771" y="370829"/>
                  <a:pt x="1097280" y="377190"/>
                </a:cubicBezTo>
                <a:cubicBezTo>
                  <a:pt x="1098041" y="386706"/>
                  <a:pt x="1098358" y="396255"/>
                  <a:pt x="1099185" y="405765"/>
                </a:cubicBezTo>
                <a:cubicBezTo>
                  <a:pt x="1099303" y="407117"/>
                  <a:pt x="1101958" y="429325"/>
                  <a:pt x="1102995" y="432435"/>
                </a:cubicBezTo>
                <a:cubicBezTo>
                  <a:pt x="1103719" y="434607"/>
                  <a:pt x="1105781" y="436102"/>
                  <a:pt x="1106805" y="438150"/>
                </a:cubicBezTo>
                <a:cubicBezTo>
                  <a:pt x="1107703" y="439946"/>
                  <a:pt x="1107456" y="442297"/>
                  <a:pt x="1108710" y="443865"/>
                </a:cubicBezTo>
                <a:cubicBezTo>
                  <a:pt x="1110140" y="445653"/>
                  <a:pt x="1112321" y="446773"/>
                  <a:pt x="1114425" y="447675"/>
                </a:cubicBezTo>
                <a:cubicBezTo>
                  <a:pt x="1118042" y="449225"/>
                  <a:pt x="1130896" y="451055"/>
                  <a:pt x="1133475" y="451485"/>
                </a:cubicBezTo>
                <a:cubicBezTo>
                  <a:pt x="1134745" y="454025"/>
                  <a:pt x="1136883" y="456294"/>
                  <a:pt x="1137285" y="459105"/>
                </a:cubicBezTo>
                <a:cubicBezTo>
                  <a:pt x="1138814" y="469810"/>
                  <a:pt x="1134715" y="481646"/>
                  <a:pt x="1139190" y="491490"/>
                </a:cubicBezTo>
                <a:cubicBezTo>
                  <a:pt x="1141085" y="495659"/>
                  <a:pt x="1143234" y="482921"/>
                  <a:pt x="1146810" y="480060"/>
                </a:cubicBezTo>
                <a:cubicBezTo>
                  <a:pt x="1156624" y="472209"/>
                  <a:pt x="1156681" y="473306"/>
                  <a:pt x="1163955" y="462915"/>
                </a:cubicBezTo>
                <a:cubicBezTo>
                  <a:pt x="1166078" y="459882"/>
                  <a:pt x="1167708" y="456530"/>
                  <a:pt x="1169670" y="453390"/>
                </a:cubicBezTo>
                <a:cubicBezTo>
                  <a:pt x="1170883" y="451448"/>
                  <a:pt x="1171861" y="449294"/>
                  <a:pt x="1173480" y="447675"/>
                </a:cubicBezTo>
                <a:cubicBezTo>
                  <a:pt x="1177173" y="443982"/>
                  <a:pt x="1180262" y="443509"/>
                  <a:pt x="1184910" y="441960"/>
                </a:cubicBezTo>
                <a:cubicBezTo>
                  <a:pt x="1201769" y="458819"/>
                  <a:pt x="1196165" y="451222"/>
                  <a:pt x="1203960" y="462915"/>
                </a:cubicBezTo>
                <a:cubicBezTo>
                  <a:pt x="1204595" y="465455"/>
                  <a:pt x="1204413" y="468357"/>
                  <a:pt x="1205865" y="470535"/>
                </a:cubicBezTo>
                <a:cubicBezTo>
                  <a:pt x="1207135" y="472440"/>
                  <a:pt x="1210484" y="472335"/>
                  <a:pt x="1211580" y="474345"/>
                </a:cubicBezTo>
                <a:cubicBezTo>
                  <a:pt x="1214465" y="479634"/>
                  <a:pt x="1215390" y="485775"/>
                  <a:pt x="1217295" y="491490"/>
                </a:cubicBezTo>
                <a:cubicBezTo>
                  <a:pt x="1217930" y="493395"/>
                  <a:pt x="1217995" y="495599"/>
                  <a:pt x="1219200" y="497205"/>
                </a:cubicBezTo>
                <a:cubicBezTo>
                  <a:pt x="1221105" y="499745"/>
                  <a:pt x="1223070" y="502241"/>
                  <a:pt x="1224915" y="504825"/>
                </a:cubicBezTo>
                <a:cubicBezTo>
                  <a:pt x="1226246" y="506688"/>
                  <a:pt x="1226537" y="509867"/>
                  <a:pt x="1228725" y="510540"/>
                </a:cubicBezTo>
                <a:cubicBezTo>
                  <a:pt x="1235429" y="512603"/>
                  <a:pt x="1242709" y="511670"/>
                  <a:pt x="1249680" y="512445"/>
                </a:cubicBezTo>
                <a:cubicBezTo>
                  <a:pt x="1270058" y="514709"/>
                  <a:pt x="1255963" y="514350"/>
                  <a:pt x="1270635" y="514350"/>
                </a:cubicBezTo>
              </a:path>
            </a:pathLst>
          </a:custGeom>
          <a:noFill/>
          <a:ln w="19050" cap="flat" cmpd="sng" algn="ctr">
            <a:solidFill>
              <a:srgbClr val="66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256451" name="下矢印 1256450"/>
          <p:cNvSpPr/>
          <p:nvPr/>
        </p:nvSpPr>
        <p:spPr bwMode="auto">
          <a:xfrm>
            <a:off x="2782249" y="3926772"/>
            <a:ext cx="285101" cy="265421"/>
          </a:xfrm>
          <a:prstGeom prst="downArrow">
            <a:avLst/>
          </a:prstGeom>
          <a:solidFill>
            <a:srgbClr val="FF33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201" name="下矢印 200"/>
          <p:cNvSpPr/>
          <p:nvPr/>
        </p:nvSpPr>
        <p:spPr bwMode="auto">
          <a:xfrm>
            <a:off x="1629068" y="4363021"/>
            <a:ext cx="285101" cy="265421"/>
          </a:xfrm>
          <a:prstGeom prst="downArrow">
            <a:avLst/>
          </a:prstGeom>
          <a:solidFill>
            <a:srgbClr val="FF33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256454" name="楕円 1256453"/>
          <p:cNvSpPr/>
          <p:nvPr/>
        </p:nvSpPr>
        <p:spPr bwMode="auto">
          <a:xfrm>
            <a:off x="1209634" y="3231847"/>
            <a:ext cx="2263423" cy="590038"/>
          </a:xfrm>
          <a:prstGeom prst="ellipse">
            <a:avLst/>
          </a:prstGeom>
          <a:solidFill>
            <a:schemeClr val="bg1"/>
          </a:solidFill>
          <a:ln w="9525" cap="flat" cmpd="sng" algn="ctr">
            <a:solidFill>
              <a:srgbClr val="FF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音楽を聴くと</a:t>
            </a:r>
            <a:endParaRPr kumimoji="0" lang="en-US" altLang="ja-JP"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脳血流が下がる</a:t>
            </a:r>
          </a:p>
        </p:txBody>
      </p:sp>
      <p:sp>
        <p:nvSpPr>
          <p:cNvPr id="203" name="下矢印 202"/>
          <p:cNvSpPr/>
          <p:nvPr/>
        </p:nvSpPr>
        <p:spPr bwMode="auto">
          <a:xfrm>
            <a:off x="7049693" y="4298090"/>
            <a:ext cx="285101" cy="265421"/>
          </a:xfrm>
          <a:prstGeom prst="downArrow">
            <a:avLst/>
          </a:prstGeom>
          <a:solidFill>
            <a:srgbClr val="FF33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204" name="下矢印 203"/>
          <p:cNvSpPr/>
          <p:nvPr/>
        </p:nvSpPr>
        <p:spPr bwMode="auto">
          <a:xfrm>
            <a:off x="6342628" y="4476355"/>
            <a:ext cx="285101" cy="265421"/>
          </a:xfrm>
          <a:prstGeom prst="downArrow">
            <a:avLst/>
          </a:prstGeom>
          <a:solidFill>
            <a:srgbClr val="FF3399"/>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205" name="楕円 204"/>
          <p:cNvSpPr/>
          <p:nvPr/>
        </p:nvSpPr>
        <p:spPr bwMode="auto">
          <a:xfrm>
            <a:off x="5092840" y="3199709"/>
            <a:ext cx="2774795" cy="777731"/>
          </a:xfrm>
          <a:prstGeom prst="ellipse">
            <a:avLst/>
          </a:prstGeom>
          <a:solidFill>
            <a:schemeClr val="bg1"/>
          </a:solidFill>
          <a:ln w="9525" cap="flat" cmpd="sng" algn="ctr">
            <a:solidFill>
              <a:srgbClr val="FF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音楽を聴くと</a:t>
            </a:r>
            <a:endParaRPr kumimoji="0" lang="en-US" altLang="ja-JP"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400" dirty="0" smtClean="0">
                <a:solidFill>
                  <a:srgbClr val="FF3399"/>
                </a:solidFill>
                <a:latin typeface="メイリオ" panose="020B0604030504040204" pitchFamily="50" charset="-128"/>
                <a:ea typeface="メイリオ" panose="020B0604030504040204" pitchFamily="50" charset="-128"/>
                <a:cs typeface="ヒラギノ角ゴ Pro W3" charset="0"/>
                <a:sym typeface="ヒラギノ角ゴ Pro W3" charset="0"/>
              </a:rPr>
              <a:t>交感神経</a:t>
            </a:r>
            <a:r>
              <a:rPr kumimoji="0" lang="ja-JP" altLang="en-US"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の動きが抑えられる</a:t>
            </a:r>
          </a:p>
        </p:txBody>
      </p:sp>
      <p:grpSp>
        <p:nvGrpSpPr>
          <p:cNvPr id="206" name="グループ化 205"/>
          <p:cNvGrpSpPr/>
          <p:nvPr/>
        </p:nvGrpSpPr>
        <p:grpSpPr>
          <a:xfrm>
            <a:off x="5932660" y="5804642"/>
            <a:ext cx="2519009" cy="253916"/>
            <a:chOff x="1711772" y="4621687"/>
            <a:chExt cx="2519009" cy="253916"/>
          </a:xfrm>
        </p:grpSpPr>
        <p:sp>
          <p:nvSpPr>
            <p:cNvPr id="207" name="テキスト ボックス 206"/>
            <p:cNvSpPr txBox="1"/>
            <p:nvPr/>
          </p:nvSpPr>
          <p:spPr>
            <a:xfrm>
              <a:off x="1711772" y="4621687"/>
              <a:ext cx="501227" cy="253916"/>
            </a:xfrm>
            <a:prstGeom prst="rect">
              <a:avLst/>
            </a:prstGeom>
            <a:noFill/>
          </p:spPr>
          <p:txBody>
            <a:bodyPr wrap="square" rtlCol="0">
              <a:spAutoFit/>
            </a:bodyPr>
            <a:lstStyle/>
            <a:p>
              <a:r>
                <a:rPr kumimoji="1"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500</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8" name="テキスト ボックス 207"/>
            <p:cNvSpPr txBox="1"/>
            <p:nvPr/>
          </p:nvSpPr>
          <p:spPr>
            <a:xfrm>
              <a:off x="2698480" y="4621687"/>
              <a:ext cx="584034" cy="253916"/>
            </a:xfrm>
            <a:prstGeom prst="rect">
              <a:avLst/>
            </a:prstGeom>
            <a:noFill/>
          </p:spPr>
          <p:txBody>
            <a:bodyPr wrap="square" rtlCol="0">
              <a:spAutoFit/>
            </a:bodyPr>
            <a:lstStyle/>
            <a:p>
              <a:r>
                <a:rPr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1000</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2" name="テキスト ボックス 211"/>
            <p:cNvSpPr txBox="1"/>
            <p:nvPr/>
          </p:nvSpPr>
          <p:spPr>
            <a:xfrm>
              <a:off x="3646747" y="4621687"/>
              <a:ext cx="584034" cy="253916"/>
            </a:xfrm>
            <a:prstGeom prst="rect">
              <a:avLst/>
            </a:prstGeom>
            <a:noFill/>
          </p:spPr>
          <p:txBody>
            <a:bodyPr wrap="squar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（秒）</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13" name="テキスト ボックス 212"/>
          <p:cNvSpPr txBox="1"/>
          <p:nvPr/>
        </p:nvSpPr>
        <p:spPr>
          <a:xfrm>
            <a:off x="345161" y="2107635"/>
            <a:ext cx="6324331" cy="523220"/>
          </a:xfrm>
          <a:prstGeom prst="rect">
            <a:avLst/>
          </a:prstGeom>
          <a:noFill/>
          <a:ln>
            <a:solidFill>
              <a:schemeClr val="bg1">
                <a:lumMod val="50000"/>
              </a:schemeClr>
            </a:solidFill>
          </a:ln>
        </p:spPr>
        <p:txBody>
          <a:bodyPr wrap="square" rtlCol="0">
            <a:spAutoFit/>
          </a:bodyPr>
          <a:lstStyle/>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音楽を聴くと脳血流量が減少し、交感神経の動きが抑えられ</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、無音になると脳血流量が増え、交感神経の動きも活発になる。これが脳を</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活性化</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させる。</a:t>
            </a:r>
            <a:endPar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4" name="テキスト ボックス 213"/>
          <p:cNvSpPr txBox="1"/>
          <p:nvPr/>
        </p:nvSpPr>
        <p:spPr>
          <a:xfrm>
            <a:off x="5527888" y="2825756"/>
            <a:ext cx="1846300" cy="307777"/>
          </a:xfrm>
          <a:prstGeom prst="rect">
            <a:avLst/>
          </a:prstGeom>
          <a:noFill/>
          <a:ln>
            <a:noFill/>
          </a:ln>
        </p:spPr>
        <p:txBody>
          <a:bodyPr wrap="square" rtlCol="0">
            <a:spAutoFit/>
          </a:bodyPr>
          <a:lstStyle/>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「交換神経の変化」</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3074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6"/>
          <p:cNvSpPr txBox="1">
            <a:spLocks noGrp="1" noChangeArrowheads="1"/>
          </p:cNvSpPr>
          <p:nvPr/>
        </p:nvSpPr>
        <p:spPr bwMode="auto">
          <a:xfrm>
            <a:off x="4305303" y="6489340"/>
            <a:ext cx="514350" cy="231775"/>
          </a:xfrm>
          <a:prstGeom prst="rect">
            <a:avLst/>
          </a:prstGeom>
          <a:noFill/>
          <a:ln w="9525">
            <a:noFill/>
            <a:miter lim="800000"/>
            <a:headEnd/>
            <a:tailEnd/>
          </a:ln>
        </p:spPr>
        <p:txBody>
          <a:bodyPr lIns="91436" tIns="45716" rIns="91436" bIns="45716"/>
          <a:lstStyle/>
          <a:p>
            <a:pPr algn="ctr"/>
            <a:r>
              <a:rPr lang="en-US" altLang="ja-JP" sz="1200" dirty="0" smtClean="0">
                <a:solidFill>
                  <a:srgbClr val="000000"/>
                </a:solidFill>
                <a:latin typeface="メイリオ" panose="020B0604030504040204" pitchFamily="50" charset="-128"/>
                <a:ea typeface="メイリオ" panose="020B0604030504040204" pitchFamily="50" charset="-128"/>
                <a:sym typeface="ヒラギノ角ゴ Pro W3" charset="0"/>
              </a:rPr>
              <a:t>20</a:t>
            </a:r>
            <a:endParaRPr lang="en-US" altLang="ja-JP" sz="1200" dirty="0">
              <a:solidFill>
                <a:srgbClr val="000000"/>
              </a:solidFill>
              <a:latin typeface="メイリオ" panose="020B0604030504040204" pitchFamily="50" charset="-128"/>
              <a:ea typeface="メイリオ" panose="020B0604030504040204" pitchFamily="50" charset="-128"/>
              <a:sym typeface="ヒラギノ角ゴ Pro W3" charset="0"/>
            </a:endParaRPr>
          </a:p>
        </p:txBody>
      </p:sp>
      <p:sp>
        <p:nvSpPr>
          <p:cNvPr id="16" name="Rectangle 2"/>
          <p:cNvSpPr txBox="1">
            <a:spLocks noChangeArrowheads="1"/>
          </p:cNvSpPr>
          <p:nvPr/>
        </p:nvSpPr>
        <p:spPr bwMode="auto">
          <a:xfrm>
            <a:off x="179512" y="215876"/>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en-US" altLang="ja-JP" sz="2500" i="0" kern="0" dirty="0" smtClean="0">
                <a:solidFill>
                  <a:schemeClr val="tx1">
                    <a:lumMod val="75000"/>
                    <a:lumOff val="25000"/>
                  </a:schemeClr>
                </a:solidFill>
                <a:latin typeface="メイリオ"/>
                <a:ea typeface="メイリオ"/>
                <a:cs typeface="メイリオ"/>
                <a:sym typeface="ヒラギノ角ゴ Pro W3" charset="0"/>
              </a:rPr>
              <a:t>《</a:t>
            </a:r>
            <a:r>
              <a:rPr lang="ja-JP" altLang="en-US" sz="2500" i="0" kern="0" dirty="0" smtClean="0">
                <a:solidFill>
                  <a:schemeClr val="tx1">
                    <a:lumMod val="75000"/>
                    <a:lumOff val="25000"/>
                  </a:schemeClr>
                </a:solidFill>
                <a:latin typeface="メイリオ"/>
                <a:ea typeface="メイリオ"/>
                <a:cs typeface="メイリオ"/>
                <a:sym typeface="ヒラギノ角ゴ Pro W3" charset="0"/>
              </a:rPr>
              <a:t>参考</a:t>
            </a:r>
            <a:r>
              <a:rPr lang="en-US" altLang="ja-JP" sz="2500" i="0" kern="0" dirty="0" smtClean="0">
                <a:solidFill>
                  <a:schemeClr val="tx1">
                    <a:lumMod val="75000"/>
                    <a:lumOff val="25000"/>
                  </a:schemeClr>
                </a:solidFill>
                <a:latin typeface="メイリオ"/>
                <a:ea typeface="メイリオ"/>
                <a:cs typeface="メイリオ"/>
                <a:sym typeface="ヒラギノ角ゴ Pro W3" charset="0"/>
              </a:rPr>
              <a:t>》</a:t>
            </a:r>
            <a:r>
              <a:rPr lang="ja-JP" altLang="en-US" sz="2500" i="0" kern="0" dirty="0" smtClean="0">
                <a:solidFill>
                  <a:schemeClr val="tx1">
                    <a:lumMod val="75000"/>
                    <a:lumOff val="25000"/>
                  </a:schemeClr>
                </a:solidFill>
                <a:latin typeface="メイリオ"/>
                <a:ea typeface="メイリオ"/>
                <a:cs typeface="メイリオ"/>
                <a:sym typeface="ヒラギノ角ゴ Pro W3" charset="0"/>
              </a:rPr>
              <a:t>音楽の効果：免疫力向上</a:t>
            </a:r>
            <a:endParaRPr lang="ja-JP" altLang="en-US" sz="2500" i="0" kern="0" dirty="0">
              <a:solidFill>
                <a:schemeClr val="tx1">
                  <a:lumMod val="75000"/>
                  <a:lumOff val="25000"/>
                </a:schemeClr>
              </a:solidFill>
              <a:latin typeface="メイリオ"/>
              <a:ea typeface="メイリオ"/>
              <a:cs typeface="メイリオ"/>
              <a:sym typeface="ヒラギノ角ゴ Pro W3" charset="0"/>
            </a:endParaRPr>
          </a:p>
        </p:txBody>
      </p:sp>
      <p:sp>
        <p:nvSpPr>
          <p:cNvPr id="8" name="Rectangle 7"/>
          <p:cNvSpPr>
            <a:spLocks/>
          </p:cNvSpPr>
          <p:nvPr/>
        </p:nvSpPr>
        <p:spPr bwMode="auto">
          <a:xfrm>
            <a:off x="399037" y="895796"/>
            <a:ext cx="8748464" cy="38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kumimoji="0" lang="ja-JP" altLang="en-US" sz="2600" b="1" dirty="0">
                <a:solidFill>
                  <a:schemeClr val="tx1">
                    <a:lumMod val="75000"/>
                    <a:lumOff val="25000"/>
                  </a:schemeClr>
                </a:solidFill>
                <a:latin typeface="メイリオ" panose="020B0604030504040204" pitchFamily="50" charset="-128"/>
                <a:ea typeface="メイリオ" panose="020B0604030504040204" pitchFamily="50" charset="-128"/>
              </a:rPr>
              <a:t>音楽の聴取による生理反応</a:t>
            </a:r>
            <a:endParaRPr lang="en-US" altLang="ja-JP" sz="2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45418" y="1303251"/>
            <a:ext cx="8515060" cy="1169551"/>
          </a:xfrm>
          <a:prstGeom prst="rect">
            <a:avLst/>
          </a:prstGeom>
          <a:no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音楽療法前後の</a:t>
            </a:r>
            <a:r>
              <a:rPr lang="en-US" altLang="ja-JP" sz="1400" dirty="0" smtClean="0">
                <a:latin typeface="メイリオ" panose="020B0604030504040204" pitchFamily="50" charset="-128"/>
                <a:ea typeface="メイリオ" panose="020B0604030504040204" pitchFamily="50" charset="-128"/>
              </a:rPr>
              <a:t>NK(</a:t>
            </a:r>
            <a:r>
              <a:rPr lang="ja-JP" altLang="en-US" sz="1400" dirty="0" smtClean="0">
                <a:latin typeface="メイリオ" panose="020B0604030504040204" pitchFamily="50" charset="-128"/>
                <a:ea typeface="メイリオ" panose="020B0604030504040204" pitchFamily="50" charset="-128"/>
              </a:rPr>
              <a:t>ナチュラルキラー）細胞の活性及び量を計測し、</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音楽療法の科学的メカニズムを調査しました。</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すると、音楽療法後には、被験者</a:t>
            </a:r>
            <a:r>
              <a:rPr lang="en-US" altLang="ja-JP" sz="1400" dirty="0" smtClean="0">
                <a:latin typeface="メイリオ" panose="020B0604030504040204" pitchFamily="50" charset="-128"/>
                <a:ea typeface="メイリオ" panose="020B0604030504040204" pitchFamily="50" charset="-128"/>
              </a:rPr>
              <a:t>19</a:t>
            </a:r>
            <a:r>
              <a:rPr lang="ja-JP" altLang="en-US" sz="1400" dirty="0" smtClean="0">
                <a:latin typeface="メイリオ" panose="020B0604030504040204" pitchFamily="50" charset="-128"/>
                <a:ea typeface="メイリオ" panose="020B0604030504040204" pitchFamily="50" charset="-128"/>
              </a:rPr>
              <a:t>名のうち</a:t>
            </a:r>
            <a:r>
              <a:rPr lang="en-US" altLang="ja-JP" sz="1400" dirty="0" smtClean="0">
                <a:latin typeface="メイリオ" panose="020B0604030504040204" pitchFamily="50" charset="-128"/>
                <a:ea typeface="メイリオ" panose="020B0604030504040204" pitchFamily="50" charset="-128"/>
              </a:rPr>
              <a:t>17</a:t>
            </a:r>
            <a:r>
              <a:rPr lang="ja-JP" altLang="en-US" sz="1400" dirty="0" smtClean="0">
                <a:latin typeface="メイリオ" panose="020B0604030504040204" pitchFamily="50" charset="-128"/>
                <a:ea typeface="メイリオ" panose="020B0604030504040204" pitchFamily="50" charset="-128"/>
              </a:rPr>
              <a:t>名の</a:t>
            </a:r>
            <a:r>
              <a:rPr lang="en-US" altLang="ja-JP" sz="1400" dirty="0" smtClean="0">
                <a:latin typeface="メイリオ" panose="020B0604030504040204" pitchFamily="50" charset="-128"/>
                <a:ea typeface="メイリオ" panose="020B0604030504040204" pitchFamily="50" charset="-128"/>
              </a:rPr>
              <a:t>NK</a:t>
            </a:r>
            <a:r>
              <a:rPr lang="ja-JP" altLang="en-US" sz="1400" dirty="0" smtClean="0">
                <a:latin typeface="メイリオ" panose="020B0604030504040204" pitchFamily="50" charset="-128"/>
                <a:ea typeface="メイリオ" panose="020B0604030504040204" pitchFamily="50" charset="-128"/>
              </a:rPr>
              <a:t>細胞が有意に活性化し、</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16</a:t>
            </a:r>
            <a:r>
              <a:rPr lang="ja-JP" altLang="en-US" sz="1400" dirty="0" smtClean="0">
                <a:latin typeface="メイリオ" panose="020B0604030504040204" pitchFamily="50" charset="-128"/>
                <a:ea typeface="メイリオ" panose="020B0604030504040204" pitchFamily="50" charset="-128"/>
              </a:rPr>
              <a:t>名の</a:t>
            </a:r>
            <a:r>
              <a:rPr lang="en-US" altLang="ja-JP" sz="1400" dirty="0" smtClean="0">
                <a:latin typeface="メイリオ" panose="020B0604030504040204" pitchFamily="50" charset="-128"/>
                <a:ea typeface="メイリオ" panose="020B0604030504040204" pitchFamily="50" charset="-128"/>
              </a:rPr>
              <a:t>NK</a:t>
            </a:r>
            <a:r>
              <a:rPr lang="ja-JP" altLang="en-US" sz="1400" dirty="0" smtClean="0">
                <a:latin typeface="メイリオ" panose="020B0604030504040204" pitchFamily="50" charset="-128"/>
                <a:ea typeface="メイリオ" panose="020B0604030504040204" pitchFamily="50" charset="-128"/>
              </a:rPr>
              <a:t>細胞の量が上昇。音楽療法には免疫効果を上げる効果があることが</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わかりました。</a:t>
            </a:r>
            <a:endParaRPr lang="en-US" altLang="ja-JP" sz="1400"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36558" y="6166109"/>
            <a:ext cx="4125791" cy="338554"/>
          </a:xfrm>
          <a:prstGeom prst="rect">
            <a:avLst/>
          </a:prstGeom>
          <a:noFill/>
          <a:ln>
            <a:noFill/>
          </a:ln>
        </p:spPr>
        <p:txBody>
          <a:bodyPr wrap="square" rtlCol="0">
            <a:spAutoFit/>
          </a:bodyPr>
          <a:lstStyle/>
          <a:p>
            <a:r>
              <a:rPr lang="ja-JP" altLang="en-US" sz="800" dirty="0" smtClean="0">
                <a:latin typeface="メイリオ" panose="020B0604030504040204" pitchFamily="50" charset="-128"/>
                <a:ea typeface="メイリオ" panose="020B0604030504040204" pitchFamily="50" charset="-128"/>
              </a:rPr>
              <a:t>被験者：</a:t>
            </a:r>
            <a:r>
              <a:rPr lang="en-US" altLang="ja-JP" sz="800" dirty="0" smtClean="0">
                <a:latin typeface="メイリオ" panose="020B0604030504040204" pitchFamily="50" charset="-128"/>
                <a:ea typeface="メイリオ" panose="020B0604030504040204" pitchFamily="50" charset="-128"/>
              </a:rPr>
              <a:t>68</a:t>
            </a:r>
            <a:r>
              <a:rPr lang="ja-JP" altLang="en-US" sz="800" dirty="0" smtClean="0">
                <a:latin typeface="メイリオ" panose="020B0604030504040204" pitchFamily="50" charset="-128"/>
                <a:ea typeface="メイリオ" panose="020B0604030504040204" pitchFamily="50" charset="-128"/>
              </a:rPr>
              <a:t>歳から</a:t>
            </a:r>
            <a:r>
              <a:rPr lang="en-US" altLang="ja-JP" sz="800" dirty="0" smtClean="0">
                <a:latin typeface="メイリオ" panose="020B0604030504040204" pitchFamily="50" charset="-128"/>
                <a:ea typeface="メイリオ" panose="020B0604030504040204" pitchFamily="50" charset="-128"/>
              </a:rPr>
              <a:t>94</a:t>
            </a:r>
            <a:r>
              <a:rPr lang="ja-JP" altLang="en-US" sz="800" dirty="0" smtClean="0">
                <a:latin typeface="メイリオ" panose="020B0604030504040204" pitchFamily="50" charset="-128"/>
                <a:ea typeface="メイリオ" panose="020B0604030504040204" pitchFamily="50" charset="-128"/>
              </a:rPr>
              <a:t>歳までの男女</a:t>
            </a:r>
            <a:r>
              <a:rPr lang="en-US" altLang="ja-JP" sz="800" dirty="0" smtClean="0">
                <a:latin typeface="メイリオ" panose="020B0604030504040204" pitchFamily="50" charset="-128"/>
                <a:ea typeface="メイリオ" panose="020B0604030504040204" pitchFamily="50" charset="-128"/>
              </a:rPr>
              <a:t>19</a:t>
            </a:r>
            <a:r>
              <a:rPr lang="ja-JP" altLang="en-US" sz="800" dirty="0" smtClean="0">
                <a:latin typeface="メイリオ" panose="020B0604030504040204" pitchFamily="50" charset="-128"/>
                <a:ea typeface="メイリオ" panose="020B0604030504040204" pitchFamily="50" charset="-128"/>
              </a:rPr>
              <a:t>名</a:t>
            </a:r>
            <a:endParaRPr lang="en-US" altLang="ja-JP" sz="800" dirty="0" smtClean="0">
              <a:latin typeface="メイリオ" panose="020B0604030504040204" pitchFamily="50" charset="-128"/>
              <a:ea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rPr>
              <a:t>音楽療法内容：週</a:t>
            </a:r>
            <a:r>
              <a:rPr lang="en-US" altLang="ja-JP" sz="800" dirty="0" smtClean="0">
                <a:latin typeface="メイリオ" panose="020B0604030504040204" pitchFamily="50" charset="-128"/>
                <a:ea typeface="メイリオ" panose="020B0604030504040204" pitchFamily="50" charset="-128"/>
              </a:rPr>
              <a:t>1</a:t>
            </a:r>
            <a:r>
              <a:rPr lang="ja-JP" altLang="en-US" sz="800" dirty="0" smtClean="0">
                <a:latin typeface="メイリオ" panose="020B0604030504040204" pitchFamily="50" charset="-128"/>
                <a:ea typeface="メイリオ" panose="020B0604030504040204" pitchFamily="50" charset="-128"/>
              </a:rPr>
              <a:t>回、約</a:t>
            </a:r>
            <a:r>
              <a:rPr lang="en-US" altLang="ja-JP" sz="800" dirty="0" smtClean="0">
                <a:latin typeface="メイリオ" panose="020B0604030504040204" pitchFamily="50" charset="-128"/>
                <a:ea typeface="メイリオ" panose="020B0604030504040204" pitchFamily="50" charset="-128"/>
              </a:rPr>
              <a:t>1</a:t>
            </a:r>
            <a:r>
              <a:rPr lang="ja-JP" altLang="en-US" sz="800" dirty="0" smtClean="0">
                <a:latin typeface="メイリオ" panose="020B0604030504040204" pitchFamily="50" charset="-128"/>
                <a:ea typeface="メイリオ" panose="020B0604030504040204" pitchFamily="50" charset="-128"/>
              </a:rPr>
              <a:t>時間、計</a:t>
            </a:r>
            <a:r>
              <a:rPr lang="en-US" altLang="ja-JP" sz="800" dirty="0" smtClean="0">
                <a:latin typeface="メイリオ" panose="020B0604030504040204" pitchFamily="50" charset="-128"/>
                <a:ea typeface="メイリオ" panose="020B0604030504040204" pitchFamily="50" charset="-128"/>
              </a:rPr>
              <a:t>12</a:t>
            </a:r>
            <a:r>
              <a:rPr lang="ja-JP" altLang="en-US" sz="800" dirty="0" smtClean="0">
                <a:latin typeface="メイリオ" panose="020B0604030504040204" pitchFamily="50" charset="-128"/>
                <a:ea typeface="メイリオ" panose="020B0604030504040204" pitchFamily="50" charset="-128"/>
              </a:rPr>
              <a:t>回、歌唱、音楽演奏、発声、体操など</a:t>
            </a:r>
            <a:endParaRPr lang="en-US" altLang="ja-JP" sz="800" dirty="0" smtClean="0">
              <a:latin typeface="メイリオ" panose="020B0604030504040204" pitchFamily="50" charset="-128"/>
              <a:ea typeface="メイリオ" panose="020B0604030504040204" pitchFamily="50" charset="-128"/>
            </a:endParaRPr>
          </a:p>
        </p:txBody>
      </p:sp>
      <p:sp>
        <p:nvSpPr>
          <p:cNvPr id="93" name="テキスト ボックス 92"/>
          <p:cNvSpPr txBox="1"/>
          <p:nvPr/>
        </p:nvSpPr>
        <p:spPr>
          <a:xfrm>
            <a:off x="5499591" y="3115872"/>
            <a:ext cx="1846300" cy="307777"/>
          </a:xfrm>
          <a:prstGeom prst="rect">
            <a:avLst/>
          </a:prstGeom>
          <a:noFill/>
          <a:ln>
            <a:noFill/>
          </a:ln>
        </p:spPr>
        <p:txBody>
          <a:bodyPr wrap="square" rtlCol="0">
            <a:spAutoFit/>
          </a:bodyPr>
          <a:lstStyle/>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NK</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細胞の量」</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6595987" y="828252"/>
            <a:ext cx="2160215" cy="2250224"/>
          </a:xfrm>
          <a:prstGeom prst="rect">
            <a:avLst/>
          </a:prstGeom>
        </p:spPr>
      </p:pic>
      <p:grpSp>
        <p:nvGrpSpPr>
          <p:cNvPr id="4" name="グループ化 3"/>
          <p:cNvGrpSpPr/>
          <p:nvPr/>
        </p:nvGrpSpPr>
        <p:grpSpPr>
          <a:xfrm>
            <a:off x="567339" y="3120949"/>
            <a:ext cx="4269984" cy="3112234"/>
            <a:chOff x="567339" y="2887546"/>
            <a:chExt cx="4269984" cy="3112234"/>
          </a:xfrm>
        </p:grpSpPr>
        <p:sp>
          <p:nvSpPr>
            <p:cNvPr id="9" name="テキスト ボックス 8"/>
            <p:cNvSpPr txBox="1"/>
            <p:nvPr/>
          </p:nvSpPr>
          <p:spPr>
            <a:xfrm>
              <a:off x="1010809" y="2887546"/>
              <a:ext cx="1925912" cy="307777"/>
            </a:xfrm>
            <a:prstGeom prst="rect">
              <a:avLst/>
            </a:prstGeom>
            <a:noFill/>
            <a:ln>
              <a:noFill/>
            </a:ln>
          </p:spPr>
          <p:txBody>
            <a:bodyPr wrap="square" rtlCol="0">
              <a:spAutoFit/>
            </a:bodyPr>
            <a:lstStyle/>
            <a:p>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NK</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細胞の活性度」</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9" name="グループ化 38"/>
            <p:cNvGrpSpPr/>
            <p:nvPr/>
          </p:nvGrpSpPr>
          <p:grpSpPr>
            <a:xfrm>
              <a:off x="1247290" y="5736575"/>
              <a:ext cx="1685169" cy="263205"/>
              <a:chOff x="725357" y="4612398"/>
              <a:chExt cx="1685169" cy="263205"/>
            </a:xfrm>
          </p:grpSpPr>
          <p:sp>
            <p:nvSpPr>
              <p:cNvPr id="40" name="テキスト ボックス 39"/>
              <p:cNvSpPr txBox="1"/>
              <p:nvPr/>
            </p:nvSpPr>
            <p:spPr>
              <a:xfrm>
                <a:off x="725357" y="4621687"/>
                <a:ext cx="726475" cy="253916"/>
              </a:xfrm>
              <a:prstGeom prst="rect">
                <a:avLst/>
              </a:prstGeom>
              <a:noFill/>
            </p:spPr>
            <p:txBody>
              <a:bodyPr wrap="square" rtlCol="0">
                <a:spAutoFit/>
              </a:bodyPr>
              <a:lstStyle/>
              <a:p>
                <a:r>
                  <a:rPr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Befor</a:t>
                </a:r>
                <a:r>
                  <a:rPr lang="en-US" altLang="ja-JP" sz="105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e</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1717842" y="4612398"/>
                <a:ext cx="692684" cy="253916"/>
              </a:xfrm>
              <a:prstGeom prst="rect">
                <a:avLst/>
              </a:prstGeom>
              <a:noFill/>
            </p:spPr>
            <p:txBody>
              <a:bodyPr wrap="square" rtlCol="0">
                <a:spAutoFit/>
              </a:bodyPr>
              <a:lstStyle/>
              <a:p>
                <a:r>
                  <a:rPr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After</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141" name="グラフ 140"/>
            <p:cNvGraphicFramePr>
              <a:graphicFrameLocks/>
            </p:cNvGraphicFramePr>
            <p:nvPr>
              <p:extLst>
                <p:ext uri="{D42A27DB-BD31-4B8C-83A1-F6EECF244321}">
                  <p14:modId xmlns:p14="http://schemas.microsoft.com/office/powerpoint/2010/main" val="1316637989"/>
                </p:ext>
              </p:extLst>
            </p:nvPr>
          </p:nvGraphicFramePr>
          <p:xfrm>
            <a:off x="783922" y="3156814"/>
            <a:ext cx="2285012" cy="2669996"/>
          </p:xfrm>
          <a:graphic>
            <a:graphicData uri="http://schemas.openxmlformats.org/drawingml/2006/chart">
              <c:chart xmlns:c="http://schemas.openxmlformats.org/drawingml/2006/chart" xmlns:r="http://schemas.openxmlformats.org/officeDocument/2006/relationships" r:id="rId5"/>
            </a:graphicData>
          </a:graphic>
        </p:graphicFrame>
        <p:sp>
          <p:nvSpPr>
            <p:cNvPr id="144" name="テキスト ボックス 143"/>
            <p:cNvSpPr txBox="1"/>
            <p:nvPr/>
          </p:nvSpPr>
          <p:spPr>
            <a:xfrm>
              <a:off x="567339" y="2923482"/>
              <a:ext cx="794209" cy="253916"/>
            </a:xfrm>
            <a:prstGeom prst="rect">
              <a:avLst/>
            </a:prstGeom>
            <a:noFill/>
            <a:ln>
              <a:noFill/>
            </a:ln>
          </p:spPr>
          <p:txBody>
            <a:bodyPr wrap="square" rtlCol="0">
              <a:spAutoFit/>
            </a:bodyPr>
            <a:lstStyle/>
            <a:p>
              <a:r>
                <a:rPr lang="ja-JP" altLang="en-US"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7" name="楕円 146"/>
            <p:cNvSpPr/>
            <p:nvPr/>
          </p:nvSpPr>
          <p:spPr bwMode="auto">
            <a:xfrm>
              <a:off x="2940722" y="3174599"/>
              <a:ext cx="1896601" cy="1023250"/>
            </a:xfrm>
            <a:prstGeom prst="ellipse">
              <a:avLst/>
            </a:prstGeom>
            <a:solidFill>
              <a:schemeClr val="bg1"/>
            </a:solidFill>
            <a:ln w="9525" cap="flat" cmpd="sng" algn="ctr">
              <a:solidFill>
                <a:srgbClr val="FF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音楽を聴くと</a:t>
              </a:r>
              <a:endParaRPr kumimoji="0" lang="en-US" altLang="ja-JP"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NK</a:t>
              </a:r>
              <a:r>
                <a:rPr kumimoji="0" lang="ja-JP" altLang="en-US"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細胞が活性化される人が多数</a:t>
              </a:r>
            </a:p>
          </p:txBody>
        </p:sp>
      </p:grpSp>
      <p:graphicFrame>
        <p:nvGraphicFramePr>
          <p:cNvPr id="23" name="グラフ 22"/>
          <p:cNvGraphicFramePr>
            <a:graphicFrameLocks/>
          </p:cNvGraphicFramePr>
          <p:nvPr>
            <p:extLst>
              <p:ext uri="{D42A27DB-BD31-4B8C-83A1-F6EECF244321}">
                <p14:modId xmlns:p14="http://schemas.microsoft.com/office/powerpoint/2010/main" val="4120850454"/>
              </p:ext>
            </p:extLst>
          </p:nvPr>
        </p:nvGraphicFramePr>
        <p:xfrm>
          <a:off x="5023957" y="3390217"/>
          <a:ext cx="2496422" cy="2758587"/>
        </p:xfrm>
        <a:graphic>
          <a:graphicData uri="http://schemas.openxmlformats.org/drawingml/2006/chart">
            <c:chart xmlns:c="http://schemas.openxmlformats.org/drawingml/2006/chart" xmlns:r="http://schemas.openxmlformats.org/officeDocument/2006/relationships" r:id="rId6"/>
          </a:graphicData>
        </a:graphic>
      </p:graphicFrame>
      <p:grpSp>
        <p:nvGrpSpPr>
          <p:cNvPr id="27" name="グループ化 26"/>
          <p:cNvGrpSpPr/>
          <p:nvPr/>
        </p:nvGrpSpPr>
        <p:grpSpPr>
          <a:xfrm>
            <a:off x="5604801" y="5964901"/>
            <a:ext cx="1685169" cy="263205"/>
            <a:chOff x="725357" y="4612398"/>
            <a:chExt cx="1685169" cy="263205"/>
          </a:xfrm>
        </p:grpSpPr>
        <p:sp>
          <p:nvSpPr>
            <p:cNvPr id="28" name="テキスト ボックス 27"/>
            <p:cNvSpPr txBox="1"/>
            <p:nvPr/>
          </p:nvSpPr>
          <p:spPr>
            <a:xfrm>
              <a:off x="725357" y="4621687"/>
              <a:ext cx="726475" cy="253916"/>
            </a:xfrm>
            <a:prstGeom prst="rect">
              <a:avLst/>
            </a:prstGeom>
            <a:noFill/>
          </p:spPr>
          <p:txBody>
            <a:bodyPr wrap="square" rtlCol="0">
              <a:spAutoFit/>
            </a:bodyPr>
            <a:lstStyle/>
            <a:p>
              <a:r>
                <a:rPr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Befor</a:t>
              </a:r>
              <a:r>
                <a:rPr lang="en-US" altLang="ja-JP" sz="105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e</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1717842" y="4612398"/>
              <a:ext cx="692684" cy="253916"/>
            </a:xfrm>
            <a:prstGeom prst="rect">
              <a:avLst/>
            </a:prstGeom>
            <a:noFill/>
          </p:spPr>
          <p:txBody>
            <a:bodyPr wrap="square" rtlCol="0">
              <a:spAutoFit/>
            </a:bodyPr>
            <a:lstStyle/>
            <a:p>
              <a:r>
                <a:rPr lang="en-US" altLang="ja-JP"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After</a:t>
              </a:r>
              <a:endPar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1" name="楕円 30"/>
          <p:cNvSpPr/>
          <p:nvPr/>
        </p:nvSpPr>
        <p:spPr bwMode="auto">
          <a:xfrm>
            <a:off x="6994123" y="3438953"/>
            <a:ext cx="1997373" cy="992300"/>
          </a:xfrm>
          <a:prstGeom prst="ellipse">
            <a:avLst/>
          </a:prstGeom>
          <a:solidFill>
            <a:schemeClr val="bg1"/>
          </a:solidFill>
          <a:ln w="9525" cap="flat" cmpd="sng" algn="ctr">
            <a:solidFill>
              <a:srgbClr val="FF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音楽を聴くと</a:t>
            </a:r>
            <a:endParaRPr kumimoji="0" lang="en-US" altLang="ja-JP"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NK</a:t>
            </a:r>
            <a:r>
              <a:rPr kumimoji="0" lang="ja-JP" altLang="en-US"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細胞の量が増える方が</a:t>
            </a:r>
            <a:endParaRPr kumimoji="0" lang="en-US" altLang="ja-JP"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400" i="0" u="none" strike="noStrike" cap="none" normalizeH="0" baseline="0" dirty="0" smtClean="0">
                <a:ln>
                  <a:noFill/>
                </a:ln>
                <a:solidFill>
                  <a:srgbClr val="FF3399"/>
                </a:solidFill>
                <a:effectLst/>
                <a:latin typeface="メイリオ" panose="020B0604030504040204" pitchFamily="50" charset="-128"/>
                <a:ea typeface="メイリオ" panose="020B0604030504040204" pitchFamily="50" charset="-128"/>
                <a:cs typeface="ヒラギノ角ゴ Pro W3" charset="0"/>
                <a:sym typeface="ヒラギノ角ゴ Pro W3" charset="0"/>
              </a:rPr>
              <a:t>大半</a:t>
            </a:r>
          </a:p>
        </p:txBody>
      </p:sp>
      <p:sp>
        <p:nvSpPr>
          <p:cNvPr id="32" name="テキスト ボックス 31"/>
          <p:cNvSpPr txBox="1"/>
          <p:nvPr/>
        </p:nvSpPr>
        <p:spPr>
          <a:xfrm>
            <a:off x="4907111" y="3151808"/>
            <a:ext cx="794209" cy="253916"/>
          </a:xfrm>
          <a:prstGeom prst="rect">
            <a:avLst/>
          </a:prstGeom>
          <a:noFill/>
          <a:ln>
            <a:noFill/>
          </a:ln>
        </p:spPr>
        <p:txBody>
          <a:bodyPr wrap="square" rtlCol="0">
            <a:spAutoFit/>
          </a:bodyPr>
          <a:lstStyle/>
          <a:p>
            <a:r>
              <a:rPr lang="ja-JP" altLang="en-US" sz="10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345418" y="2468487"/>
            <a:ext cx="5205764" cy="461665"/>
          </a:xfrm>
          <a:prstGeom prst="rect">
            <a:avLst/>
          </a:prstGeom>
          <a:noFill/>
          <a:ln>
            <a:noFill/>
          </a:ln>
        </p:spPr>
        <p:txBody>
          <a:bodyPr wrap="square" rtlCol="0">
            <a:spAutoFit/>
          </a:bodyPr>
          <a:lstStyle/>
          <a:p>
            <a:r>
              <a:rPr lang="en-US" altLang="ja-JP" sz="800" b="1" dirty="0" smtClean="0">
                <a:latin typeface="メイリオ" panose="020B0604030504040204" pitchFamily="50" charset="-128"/>
                <a:ea typeface="メイリオ" panose="020B0604030504040204" pitchFamily="50" charset="-128"/>
              </a:rPr>
              <a:t>※NK(</a:t>
            </a:r>
            <a:r>
              <a:rPr lang="ja-JP" altLang="en-US" sz="800" b="1" dirty="0" smtClean="0">
                <a:latin typeface="メイリオ" panose="020B0604030504040204" pitchFamily="50" charset="-128"/>
                <a:ea typeface="メイリオ" panose="020B0604030504040204" pitchFamily="50" charset="-128"/>
              </a:rPr>
              <a:t>ナチュラルキラー）細胞</a:t>
            </a:r>
            <a:r>
              <a:rPr lang="ja-JP" altLang="en-US" sz="800" dirty="0" smtClean="0">
                <a:latin typeface="メイリオ" panose="020B0604030504040204" pitchFamily="50" charset="-128"/>
                <a:ea typeface="メイリオ" panose="020B0604030504040204" pitchFamily="50" charset="-128"/>
              </a:rPr>
              <a:t>とは</a:t>
            </a:r>
            <a:r>
              <a:rPr lang="en-US" altLang="ja-JP" sz="800" dirty="0" smtClean="0">
                <a:latin typeface="メイリオ" panose="020B0604030504040204" pitchFamily="50" charset="-128"/>
                <a:ea typeface="メイリオ" panose="020B0604030504040204" pitchFamily="50" charset="-128"/>
              </a:rPr>
              <a:t>…</a:t>
            </a:r>
          </a:p>
          <a:p>
            <a:r>
              <a:rPr lang="ja-JP" altLang="en-US" sz="800" dirty="0" smtClean="0">
                <a:latin typeface="メイリオ" panose="020B0604030504040204" pitchFamily="50" charset="-128"/>
                <a:ea typeface="メイリオ" panose="020B0604030504040204" pitchFamily="50" charset="-128"/>
              </a:rPr>
              <a:t>がん細胞やウィルス感染細胞などを見つけ次第攻撃するリンパ球です。</a:t>
            </a:r>
            <a:endParaRPr lang="en-US" altLang="ja-JP" sz="800" dirty="0" smtClean="0">
              <a:latin typeface="メイリオ" panose="020B0604030504040204" pitchFamily="50" charset="-128"/>
              <a:ea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rPr>
              <a:t>免疫力を高める役割です。</a:t>
            </a:r>
            <a:endParaRPr lang="en-US" altLang="ja-JP" sz="800" dirty="0" smtClean="0">
              <a:latin typeface="メイリオ" panose="020B0604030504040204" pitchFamily="50" charset="-128"/>
              <a:ea typeface="メイリオ" panose="020B0604030504040204" pitchFamily="50" charset="-128"/>
            </a:endParaRPr>
          </a:p>
        </p:txBody>
      </p:sp>
      <p:sp>
        <p:nvSpPr>
          <p:cNvPr id="36" name="下矢印 35"/>
          <p:cNvSpPr/>
          <p:nvPr/>
        </p:nvSpPr>
        <p:spPr bwMode="auto">
          <a:xfrm rot="14331014">
            <a:off x="1896905" y="4086256"/>
            <a:ext cx="285101" cy="1108603"/>
          </a:xfrm>
          <a:prstGeom prst="downArrow">
            <a:avLst/>
          </a:prstGeom>
          <a:solidFill>
            <a:srgbClr val="FF3399">
              <a:alpha val="57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26" name="下矢印 25"/>
          <p:cNvSpPr/>
          <p:nvPr/>
        </p:nvSpPr>
        <p:spPr bwMode="auto">
          <a:xfrm rot="14331014">
            <a:off x="6252958" y="4086255"/>
            <a:ext cx="285101" cy="1108603"/>
          </a:xfrm>
          <a:prstGeom prst="downArrow">
            <a:avLst/>
          </a:prstGeom>
          <a:solidFill>
            <a:srgbClr val="FF3399">
              <a:alpha val="5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Tree>
    <p:extLst>
      <p:ext uri="{BB962C8B-B14F-4D97-AF65-F5344CB8AC3E}">
        <p14:creationId xmlns:p14="http://schemas.microsoft.com/office/powerpoint/2010/main" val="167692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6"/>
          <p:cNvSpPr txBox="1">
            <a:spLocks noGrp="1" noChangeArrowheads="1"/>
          </p:cNvSpPr>
          <p:nvPr/>
        </p:nvSpPr>
        <p:spPr bwMode="auto">
          <a:xfrm>
            <a:off x="4340658" y="6463443"/>
            <a:ext cx="457659" cy="221381"/>
          </a:xfrm>
          <a:prstGeom prst="rect">
            <a:avLst/>
          </a:prstGeom>
          <a:noFill/>
          <a:ln w="9525">
            <a:noFill/>
            <a:miter lim="800000"/>
            <a:headEnd/>
            <a:tailEnd/>
          </a:ln>
        </p:spPr>
        <p:txBody>
          <a:bodyPr lIns="91436" tIns="45716" rIns="91436" bIns="45716"/>
          <a:lstStyle/>
          <a:p>
            <a:pPr algn="ctr"/>
            <a:fld id="{43EE5B4E-0AE3-4EA4-B8CD-2CB2FCC7F57F}" type="slidenum">
              <a:rPr lang="en-US" altLang="ja-JP" sz="1200">
                <a:solidFill>
                  <a:schemeClr val="tx1">
                    <a:lumMod val="75000"/>
                    <a:lumOff val="25000"/>
                  </a:schemeClr>
                </a:solidFill>
                <a:ea typeface="ＭＳ Ｐゴシック" charset="-128"/>
                <a:sym typeface="ヒラギノ角ゴ Pro W3" charset="0"/>
              </a:rPr>
              <a:pPr algn="ctr"/>
              <a:t>2</a:t>
            </a:fld>
            <a:endParaRPr lang="en-US" altLang="ja-JP" sz="1200" dirty="0">
              <a:solidFill>
                <a:schemeClr val="tx1">
                  <a:lumMod val="75000"/>
                  <a:lumOff val="25000"/>
                </a:schemeClr>
              </a:solidFill>
              <a:ea typeface="ＭＳ Ｐゴシック" charset="-128"/>
              <a:sym typeface="ヒラギノ角ゴ Pro W3" charset="0"/>
            </a:endParaRPr>
          </a:p>
        </p:txBody>
      </p:sp>
      <p:sp>
        <p:nvSpPr>
          <p:cNvPr id="16" name="Rectangle 2"/>
          <p:cNvSpPr txBox="1">
            <a:spLocks noChangeArrowheads="1"/>
          </p:cNvSpPr>
          <p:nvPr/>
        </p:nvSpPr>
        <p:spPr bwMode="auto">
          <a:xfrm>
            <a:off x="331363" y="187951"/>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ja-JP" altLang="en-US" sz="2400" i="0" kern="0" dirty="0" smtClean="0">
                <a:solidFill>
                  <a:schemeClr val="tx1">
                    <a:lumMod val="75000"/>
                    <a:lumOff val="25000"/>
                  </a:schemeClr>
                </a:solidFill>
                <a:latin typeface="メイリオ"/>
                <a:ea typeface="メイリオ"/>
                <a:cs typeface="メイリオ"/>
                <a:sym typeface="ヒラギノ角ゴ Pro W3" charset="0"/>
              </a:rPr>
              <a:t>提供サービス</a:t>
            </a:r>
            <a:endParaRPr lang="ja-JP" altLang="en-US" sz="2400" i="0" kern="0" dirty="0">
              <a:solidFill>
                <a:schemeClr val="tx1">
                  <a:lumMod val="75000"/>
                  <a:lumOff val="25000"/>
                </a:schemeClr>
              </a:solidFill>
              <a:latin typeface="メイリオ"/>
              <a:ea typeface="メイリオ"/>
              <a:cs typeface="メイリオ"/>
              <a:sym typeface="ヒラギノ角ゴ Pro W3" charset="0"/>
            </a:endParaRPr>
          </a:p>
        </p:txBody>
      </p:sp>
      <p:sp>
        <p:nvSpPr>
          <p:cNvPr id="5" name="正方形/長方形 4"/>
          <p:cNvSpPr/>
          <p:nvPr/>
        </p:nvSpPr>
        <p:spPr>
          <a:xfrm>
            <a:off x="-14837" y="992171"/>
            <a:ext cx="9144000" cy="461665"/>
          </a:xfrm>
          <a:prstGeom prst="rect">
            <a:avLst/>
          </a:prstGeom>
        </p:spPr>
        <p:txBody>
          <a:bodyPr wrap="square">
            <a:spAutoFit/>
          </a:bodyPr>
          <a:lstStyle/>
          <a:p>
            <a:pPr algn="ctr"/>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老人ホームや介護施設の利便性を高める設備のご提案</a:t>
            </a:r>
            <a:endParaRPr kumimoji="0"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3" name="グループ化 12"/>
          <p:cNvGrpSpPr/>
          <p:nvPr/>
        </p:nvGrpSpPr>
        <p:grpSpPr>
          <a:xfrm>
            <a:off x="768813" y="2461515"/>
            <a:ext cx="7780572" cy="4146771"/>
            <a:chOff x="-65997" y="1598142"/>
            <a:chExt cx="9380510" cy="4966924"/>
          </a:xfrm>
        </p:grpSpPr>
        <p:grpSp>
          <p:nvGrpSpPr>
            <p:cNvPr id="1256452" name="グループ化 1256451"/>
            <p:cNvGrpSpPr/>
            <p:nvPr/>
          </p:nvGrpSpPr>
          <p:grpSpPr>
            <a:xfrm>
              <a:off x="568823" y="2503716"/>
              <a:ext cx="6798626" cy="3321692"/>
              <a:chOff x="1648609" y="1536821"/>
              <a:chExt cx="6798626" cy="3980319"/>
            </a:xfrm>
          </p:grpSpPr>
          <p:cxnSp>
            <p:nvCxnSpPr>
              <p:cNvPr id="17" name="直線コネクタ 16"/>
              <p:cNvCxnSpPr/>
              <p:nvPr/>
            </p:nvCxnSpPr>
            <p:spPr bwMode="auto">
              <a:xfrm>
                <a:off x="2879812" y="1536821"/>
                <a:ext cx="0" cy="292495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正方形/長方形 19"/>
              <p:cNvSpPr/>
              <p:nvPr/>
            </p:nvSpPr>
            <p:spPr bwMode="auto">
              <a:xfrm>
                <a:off x="2879812" y="1536821"/>
                <a:ext cx="5567423" cy="2924950"/>
              </a:xfrm>
              <a:prstGeom prst="rect">
                <a:avLst/>
              </a:prstGeom>
              <a:solidFill>
                <a:schemeClr val="bg1"/>
              </a:solidFill>
              <a:ln w="25400"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cxnSp>
            <p:nvCxnSpPr>
              <p:cNvPr id="31" name="直線コネクタ 30"/>
              <p:cNvCxnSpPr/>
              <p:nvPr/>
            </p:nvCxnSpPr>
            <p:spPr bwMode="auto">
              <a:xfrm flipH="1">
                <a:off x="1648609" y="4461771"/>
                <a:ext cx="1246736" cy="1055369"/>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flipH="1">
                <a:off x="1648609" y="1542054"/>
                <a:ext cx="1246736" cy="1055369"/>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コネクタ 28"/>
              <p:cNvCxnSpPr/>
              <p:nvPr/>
            </p:nvCxnSpPr>
            <p:spPr bwMode="auto">
              <a:xfrm>
                <a:off x="1648609" y="2597423"/>
                <a:ext cx="0" cy="2919717"/>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6451" name="直線コネクタ 1256450"/>
              <p:cNvCxnSpPr/>
              <p:nvPr/>
            </p:nvCxnSpPr>
            <p:spPr bwMode="auto">
              <a:xfrm>
                <a:off x="1648609" y="5517140"/>
                <a:ext cx="5551890"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56456" name="図 1256455"/>
            <p:cNvPicPr>
              <a:picLocks noChangeAspect="1"/>
            </p:cNvPicPr>
            <p:nvPr/>
          </p:nvPicPr>
          <p:blipFill>
            <a:blip r:embed="rId3" cstate="email">
              <a:clrChange>
                <a:clrFrom>
                  <a:srgbClr val="F9F9F9"/>
                </a:clrFrom>
                <a:clrTo>
                  <a:srgbClr val="F9F9F9">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748949">
              <a:off x="661522" y="3349893"/>
              <a:ext cx="924783" cy="536971"/>
            </a:xfrm>
            <a:prstGeom prst="rect">
              <a:avLst/>
            </a:prstGeom>
          </p:spPr>
        </p:pic>
        <p:pic>
          <p:nvPicPr>
            <p:cNvPr id="1256463" name="図 1256462"/>
            <p:cNvPicPr>
              <a:picLocks noChangeAspect="1"/>
            </p:cNvPicPr>
            <p:nvPr/>
          </p:nvPicPr>
          <p:blipFill>
            <a:blip r:embed="rId4"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713527" y="4079645"/>
              <a:ext cx="1608565" cy="1616012"/>
            </a:xfrm>
            <a:prstGeom prst="rect">
              <a:avLst/>
            </a:prstGeom>
          </p:spPr>
        </p:pic>
        <p:pic>
          <p:nvPicPr>
            <p:cNvPr id="4" name="図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4546" y="3965957"/>
              <a:ext cx="1572556" cy="1448848"/>
            </a:xfrm>
            <a:prstGeom prst="rect">
              <a:avLst/>
            </a:prstGeom>
          </p:spPr>
        </p:pic>
        <p:cxnSp>
          <p:nvCxnSpPr>
            <p:cNvPr id="44" name="直線コネクタ 43"/>
            <p:cNvCxnSpPr/>
            <p:nvPr/>
          </p:nvCxnSpPr>
          <p:spPr bwMode="auto">
            <a:xfrm flipH="1">
              <a:off x="6120713" y="4963489"/>
              <a:ext cx="1246736" cy="880736"/>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グループ化 10"/>
            <p:cNvGrpSpPr/>
            <p:nvPr/>
          </p:nvGrpSpPr>
          <p:grpSpPr>
            <a:xfrm>
              <a:off x="5289334" y="1969084"/>
              <a:ext cx="1890610" cy="1309946"/>
              <a:chOff x="3017241" y="1867026"/>
              <a:chExt cx="1890610" cy="1309946"/>
            </a:xfrm>
          </p:grpSpPr>
          <p:pic>
            <p:nvPicPr>
              <p:cNvPr id="1256457" name="図 125645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47730" y="2528693"/>
                <a:ext cx="1460121" cy="648279"/>
              </a:xfrm>
              <a:prstGeom prst="rect">
                <a:avLst/>
              </a:prstGeom>
            </p:spPr>
          </p:pic>
          <p:sp>
            <p:nvSpPr>
              <p:cNvPr id="8" name="円形吹き出し 7"/>
              <p:cNvSpPr/>
              <p:nvPr/>
            </p:nvSpPr>
            <p:spPr bwMode="auto">
              <a:xfrm>
                <a:off x="3017241" y="1867026"/>
                <a:ext cx="1812297" cy="421637"/>
              </a:xfrm>
              <a:prstGeom prst="wedgeEllipseCallout">
                <a:avLst>
                  <a:gd name="adj1" fmla="val 2552"/>
                  <a:gd name="adj2" fmla="val 67191"/>
                </a:avLst>
              </a:prstGeom>
              <a:solidFill>
                <a:schemeClr val="accent5"/>
              </a:solidFill>
              <a:ln w="381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sp>
            <p:nvSpPr>
              <p:cNvPr id="70" name="テキスト ボックス 69"/>
              <p:cNvSpPr txBox="1"/>
              <p:nvPr/>
            </p:nvSpPr>
            <p:spPr>
              <a:xfrm>
                <a:off x="3291704" y="1927316"/>
                <a:ext cx="1508274" cy="368649"/>
              </a:xfrm>
              <a:prstGeom prst="rect">
                <a:avLst/>
              </a:prstGeom>
              <a:noFill/>
            </p:spPr>
            <p:txBody>
              <a:bodyPr wrap="square" rtlCol="0">
                <a:spAutoFit/>
              </a:bodyPr>
              <a:lstStyle/>
              <a:p>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rPr>
                  <a:t>LED</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照明</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71" name="円形吹き出し 70"/>
            <p:cNvSpPr/>
            <p:nvPr/>
          </p:nvSpPr>
          <p:spPr bwMode="auto">
            <a:xfrm>
              <a:off x="7480546" y="1598142"/>
              <a:ext cx="1303425" cy="421637"/>
            </a:xfrm>
            <a:prstGeom prst="wedgeEllipseCallout">
              <a:avLst>
                <a:gd name="adj1" fmla="val 3526"/>
                <a:gd name="adj2" fmla="val 106950"/>
              </a:avLst>
            </a:prstGeom>
            <a:solidFill>
              <a:srgbClr val="FFFFCC"/>
            </a:solidFill>
            <a:ln w="38100" cap="flat" cmpd="sng" algn="ctr">
              <a:solidFill>
                <a:srgbClr val="FF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sp>
          <p:nvSpPr>
            <p:cNvPr id="72" name="テキスト ボックス 71"/>
            <p:cNvSpPr txBox="1"/>
            <p:nvPr/>
          </p:nvSpPr>
          <p:spPr>
            <a:xfrm>
              <a:off x="7692536" y="1642110"/>
              <a:ext cx="894301" cy="368649"/>
            </a:xfrm>
            <a:prstGeom prst="rect">
              <a:avLst/>
            </a:prstGeom>
            <a:noFill/>
          </p:spPr>
          <p:txBody>
            <a:bodyPr wrap="square" rtlCol="0">
              <a:spAutoFit/>
            </a:bodyPr>
            <a:lstStyle/>
            <a:p>
              <a:pPr algn="ct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電力</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3" name="円形吹き出し 72"/>
            <p:cNvSpPr/>
            <p:nvPr/>
          </p:nvSpPr>
          <p:spPr bwMode="auto">
            <a:xfrm>
              <a:off x="-65997" y="2785190"/>
              <a:ext cx="1805527" cy="421637"/>
            </a:xfrm>
            <a:prstGeom prst="wedgeEllipseCallout">
              <a:avLst>
                <a:gd name="adj1" fmla="val 2552"/>
                <a:gd name="adj2" fmla="val 67191"/>
              </a:avLst>
            </a:prstGeom>
            <a:solidFill>
              <a:schemeClr val="accent5"/>
            </a:solidFill>
            <a:ln w="38100" cap="flat" cmpd="sng" algn="ctr">
              <a:solidFill>
                <a:srgbClr val="3366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sp>
          <p:nvSpPr>
            <p:cNvPr id="74" name="テキスト ボックス 73"/>
            <p:cNvSpPr txBox="1"/>
            <p:nvPr/>
          </p:nvSpPr>
          <p:spPr>
            <a:xfrm>
              <a:off x="74916" y="2856022"/>
              <a:ext cx="1694107" cy="368649"/>
            </a:xfrm>
            <a:prstGeom prst="rect">
              <a:avLst/>
            </a:prstGeom>
            <a:noFill/>
          </p:spPr>
          <p:txBody>
            <a:bodyPr wrap="square" rtlCol="0">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防犯カメラ</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1924054" y="3585278"/>
              <a:ext cx="2118935" cy="427210"/>
              <a:chOff x="2082290" y="3637828"/>
              <a:chExt cx="1740672" cy="427210"/>
            </a:xfrm>
          </p:grpSpPr>
          <p:sp>
            <p:nvSpPr>
              <p:cNvPr id="83" name="円形吹き出し 82"/>
              <p:cNvSpPr/>
              <p:nvPr/>
            </p:nvSpPr>
            <p:spPr bwMode="auto">
              <a:xfrm>
                <a:off x="2082290" y="3637828"/>
                <a:ext cx="1740672" cy="421637"/>
              </a:xfrm>
              <a:prstGeom prst="wedgeEllipseCallout">
                <a:avLst>
                  <a:gd name="adj1" fmla="val 2552"/>
                  <a:gd name="adj2" fmla="val 67191"/>
                </a:avLst>
              </a:prstGeom>
              <a:solidFill>
                <a:srgbClr val="FFCCCC"/>
              </a:solidFill>
              <a:ln w="38100" cap="flat" cmpd="sng" algn="ctr">
                <a:solidFill>
                  <a:srgbClr val="CC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sp>
            <p:nvSpPr>
              <p:cNvPr id="84" name="テキスト ボックス 83"/>
              <p:cNvSpPr txBox="1"/>
              <p:nvPr/>
            </p:nvSpPr>
            <p:spPr>
              <a:xfrm>
                <a:off x="2301896" y="3696388"/>
                <a:ext cx="1521066" cy="368650"/>
              </a:xfrm>
              <a:prstGeom prst="rect">
                <a:avLst/>
              </a:prstGeom>
              <a:noFill/>
            </p:spPr>
            <p:txBody>
              <a:bodyPr wrap="square" rtlCol="0">
                <a:spAutoFit/>
              </a:bodyPr>
              <a:lstStyle/>
              <a:p>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フリー </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rPr>
                  <a:t>Wi-Fi</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pic>
          <p:nvPicPr>
            <p:cNvPr id="1256453" name="図 1256452"/>
            <p:cNvPicPr>
              <a:picLocks noChangeAspect="1"/>
            </p:cNvPicPr>
            <p:nvPr/>
          </p:nvPicPr>
          <p:blipFill>
            <a:blip r:embed="rId7">
              <a:duotone>
                <a:schemeClr val="bg2">
                  <a:shade val="45000"/>
                  <a:satMod val="135000"/>
                </a:schemeClr>
                <a:prstClr val="white"/>
              </a:duotone>
            </a:blip>
            <a:stretch>
              <a:fillRect/>
            </a:stretch>
          </p:blipFill>
          <p:spPr>
            <a:xfrm>
              <a:off x="2121063" y="2541339"/>
              <a:ext cx="423859" cy="629366"/>
            </a:xfrm>
            <a:prstGeom prst="rect">
              <a:avLst/>
            </a:prstGeom>
            <a:ln>
              <a:noFill/>
            </a:ln>
          </p:spPr>
        </p:pic>
        <p:sp>
          <p:nvSpPr>
            <p:cNvPr id="1256455" name="テキスト ボックス 1256454"/>
            <p:cNvSpPr txBox="1"/>
            <p:nvPr/>
          </p:nvSpPr>
          <p:spPr>
            <a:xfrm>
              <a:off x="3565299" y="2690019"/>
              <a:ext cx="1990998" cy="626703"/>
            </a:xfrm>
            <a:prstGeom prst="rect">
              <a:avLst/>
            </a:prstGeom>
            <a:noFill/>
          </p:spPr>
          <p:txBody>
            <a:bodyPr wrap="square" rtlCol="0">
              <a:spAutoFit/>
            </a:bodyPr>
            <a:lstStyle/>
            <a:p>
              <a:r>
                <a:rPr lang="ja-JP" altLang="en-US" sz="2800" b="1"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b="1"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円形吹き出し 89"/>
            <p:cNvSpPr/>
            <p:nvPr/>
          </p:nvSpPr>
          <p:spPr bwMode="auto">
            <a:xfrm rot="10800000">
              <a:off x="2621866" y="1697416"/>
              <a:ext cx="2018967" cy="762600"/>
            </a:xfrm>
            <a:prstGeom prst="wedgeEllipseCallout">
              <a:avLst>
                <a:gd name="adj1" fmla="val 214"/>
                <a:gd name="adj2" fmla="val -64403"/>
              </a:avLst>
            </a:prstGeom>
            <a:solidFill>
              <a:srgbClr val="FFCC99"/>
            </a:solidFill>
            <a:ln w="38100" cap="flat" cmpd="sng" algn="ctr">
              <a:solidFill>
                <a:srgbClr val="FF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sp>
          <p:nvSpPr>
            <p:cNvPr id="91" name="テキスト ボックス 90"/>
            <p:cNvSpPr txBox="1"/>
            <p:nvPr/>
          </p:nvSpPr>
          <p:spPr>
            <a:xfrm>
              <a:off x="2843597" y="1771635"/>
              <a:ext cx="1646875" cy="626703"/>
            </a:xfrm>
            <a:prstGeom prst="rect">
              <a:avLst/>
            </a:prstGeom>
            <a:noFill/>
          </p:spPr>
          <p:txBody>
            <a:bodyPr wrap="square" rtlCol="0">
              <a:spAutoFit/>
            </a:bodyPr>
            <a:lstStyle/>
            <a:p>
              <a:pPr algn="ctr"/>
              <a:r>
                <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rPr>
                <a:t>BGM</a:t>
              </a: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コメント放送</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22" name="グループ化 21"/>
            <p:cNvGrpSpPr/>
            <p:nvPr/>
          </p:nvGrpSpPr>
          <p:grpSpPr>
            <a:xfrm rot="1285856">
              <a:off x="2717862" y="2702320"/>
              <a:ext cx="581970" cy="631439"/>
              <a:chOff x="6941877" y="3018550"/>
              <a:chExt cx="1111860" cy="631439"/>
            </a:xfrm>
          </p:grpSpPr>
          <p:cxnSp>
            <p:nvCxnSpPr>
              <p:cNvPr id="10" name="直線コネクタ 9"/>
              <p:cNvCxnSpPr/>
              <p:nvPr/>
            </p:nvCxnSpPr>
            <p:spPr bwMode="auto">
              <a:xfrm flipV="1">
                <a:off x="6941877" y="3018550"/>
                <a:ext cx="1111860" cy="242819"/>
              </a:xfrm>
              <a:prstGeom prst="line">
                <a:avLst/>
              </a:prstGeom>
              <a:ln>
                <a:solidFill>
                  <a:schemeClr val="bg2">
                    <a:lumMod val="50000"/>
                  </a:schemeClr>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94" name="直線コネクタ 93"/>
              <p:cNvCxnSpPr/>
              <p:nvPr/>
            </p:nvCxnSpPr>
            <p:spPr bwMode="auto">
              <a:xfrm flipH="1" flipV="1">
                <a:off x="6941877" y="3407170"/>
                <a:ext cx="1111860" cy="242819"/>
              </a:xfrm>
              <a:prstGeom prst="line">
                <a:avLst/>
              </a:prstGeom>
              <a:ln>
                <a:solidFill>
                  <a:schemeClr val="bg2">
                    <a:lumMod val="50000"/>
                  </a:schemeClr>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grpSp>
        <p:sp>
          <p:nvSpPr>
            <p:cNvPr id="23" name="テキスト ボックス 22"/>
            <p:cNvSpPr txBox="1"/>
            <p:nvPr/>
          </p:nvSpPr>
          <p:spPr>
            <a:xfrm rot="829696">
              <a:off x="2631130" y="3017999"/>
              <a:ext cx="1505907" cy="276486"/>
            </a:xfrm>
            <a:prstGeom prst="rect">
              <a:avLst/>
            </a:prstGeom>
            <a:noFill/>
          </p:spPr>
          <p:txBody>
            <a:bodyPr wrap="none" rtlCol="0">
              <a:spAutoFit/>
            </a:bodyPr>
            <a:lstStyle/>
            <a:p>
              <a:r>
                <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Have</a:t>
              </a:r>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good</a:t>
              </a:r>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day!</a:t>
              </a:r>
              <a:endPar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6755745" y="4242648"/>
              <a:ext cx="2558768" cy="2322418"/>
              <a:chOff x="62119" y="4456090"/>
              <a:chExt cx="2558768" cy="2322418"/>
            </a:xfrm>
          </p:grpSpPr>
          <p:sp>
            <p:nvSpPr>
              <p:cNvPr id="1256466" name="楕円 1256465"/>
              <p:cNvSpPr/>
              <p:nvPr/>
            </p:nvSpPr>
            <p:spPr bwMode="auto">
              <a:xfrm>
                <a:off x="62119" y="4854856"/>
                <a:ext cx="2090607" cy="1923652"/>
              </a:xfrm>
              <a:prstGeom prst="ellipse">
                <a:avLst/>
              </a:prstGeom>
              <a:solidFill>
                <a:schemeClr val="bg1">
                  <a:lumMod val="85000"/>
                </a:schemeClr>
              </a:solidFill>
              <a:ln w="571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grpSp>
            <p:nvGrpSpPr>
              <p:cNvPr id="108" name="グループ化 107"/>
              <p:cNvGrpSpPr/>
              <p:nvPr/>
            </p:nvGrpSpPr>
            <p:grpSpPr>
              <a:xfrm>
                <a:off x="265603" y="4456090"/>
                <a:ext cx="2355284" cy="2112457"/>
                <a:chOff x="162882" y="3289744"/>
                <a:chExt cx="2355284" cy="2112457"/>
              </a:xfrm>
            </p:grpSpPr>
            <p:pic>
              <p:nvPicPr>
                <p:cNvPr id="109" name="図 10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7961" y="3863592"/>
                  <a:ext cx="1373144" cy="1538609"/>
                </a:xfrm>
                <a:prstGeom prst="rect">
                  <a:avLst/>
                </a:prstGeom>
              </p:spPr>
            </p:pic>
            <p:sp>
              <p:nvSpPr>
                <p:cNvPr id="110" name="円形吹き出し 109"/>
                <p:cNvSpPr/>
                <p:nvPr/>
              </p:nvSpPr>
              <p:spPr bwMode="auto">
                <a:xfrm>
                  <a:off x="162882" y="3289744"/>
                  <a:ext cx="2355284" cy="628584"/>
                </a:xfrm>
                <a:prstGeom prst="wedgeEllipseCallout">
                  <a:avLst>
                    <a:gd name="adj1" fmla="val 2552"/>
                    <a:gd name="adj2" fmla="val 67191"/>
                  </a:avLst>
                </a:prstGeom>
                <a:solidFill>
                  <a:srgbClr val="CCFFCC"/>
                </a:solidFill>
                <a:ln w="38100" cap="flat" cmpd="sng" algn="ctr">
                  <a:solidFill>
                    <a:srgbClr val="66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sp>
              <p:nvSpPr>
                <p:cNvPr id="111" name="テキスト ボックス 110"/>
                <p:cNvSpPr txBox="1"/>
                <p:nvPr/>
              </p:nvSpPr>
              <p:spPr>
                <a:xfrm>
                  <a:off x="337962" y="3306641"/>
                  <a:ext cx="2045423" cy="626703"/>
                </a:xfrm>
                <a:prstGeom prst="rect">
                  <a:avLst/>
                </a:prstGeom>
                <a:noFill/>
              </p:spPr>
              <p:txBody>
                <a:bodyPr wrap="square" rtlCol="0">
                  <a:spAutoFit/>
                </a:bodyPr>
                <a:lstStyle/>
                <a:p>
                  <a:pPr algn="ct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スタッフの</a:t>
                  </a:r>
                  <a:endPar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メンタルケア</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2" name="ハート 111"/>
                <p:cNvSpPr/>
                <p:nvPr/>
              </p:nvSpPr>
              <p:spPr bwMode="auto">
                <a:xfrm>
                  <a:off x="1108885" y="4737862"/>
                  <a:ext cx="551426" cy="429585"/>
                </a:xfrm>
                <a:prstGeom prst="heart">
                  <a:avLst/>
                </a:prstGeom>
                <a:solidFill>
                  <a:srgbClr val="6699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grpSp>
        </p:grpSp>
        <p:pic>
          <p:nvPicPr>
            <p:cNvPr id="6" name="図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968653" y="2260798"/>
              <a:ext cx="651379" cy="1858724"/>
            </a:xfrm>
            <a:prstGeom prst="rect">
              <a:avLst/>
            </a:prstGeom>
          </p:spPr>
        </p:pic>
        <p:sp>
          <p:nvSpPr>
            <p:cNvPr id="9" name="フリーフォーム 8"/>
            <p:cNvSpPr/>
            <p:nvPr/>
          </p:nvSpPr>
          <p:spPr bwMode="auto">
            <a:xfrm>
              <a:off x="7429456" y="2589806"/>
              <a:ext cx="833192" cy="657205"/>
            </a:xfrm>
            <a:custGeom>
              <a:avLst/>
              <a:gdLst>
                <a:gd name="connsiteX0" fmla="*/ 787400 w 787400"/>
                <a:gd name="connsiteY0" fmla="*/ 0 h 563503"/>
                <a:gd name="connsiteX1" fmla="*/ 723900 w 787400"/>
                <a:gd name="connsiteY1" fmla="*/ 165100 h 563503"/>
                <a:gd name="connsiteX2" fmla="*/ 647700 w 787400"/>
                <a:gd name="connsiteY2" fmla="*/ 393700 h 563503"/>
                <a:gd name="connsiteX3" fmla="*/ 584200 w 787400"/>
                <a:gd name="connsiteY3" fmla="*/ 431800 h 563503"/>
                <a:gd name="connsiteX4" fmla="*/ 469900 w 787400"/>
                <a:gd name="connsiteY4" fmla="*/ 444500 h 563503"/>
                <a:gd name="connsiteX5" fmla="*/ 304800 w 787400"/>
                <a:gd name="connsiteY5" fmla="*/ 495300 h 563503"/>
                <a:gd name="connsiteX6" fmla="*/ 190500 w 787400"/>
                <a:gd name="connsiteY6" fmla="*/ 558800 h 563503"/>
                <a:gd name="connsiteX7" fmla="*/ 76200 w 787400"/>
                <a:gd name="connsiteY7" fmla="*/ 558800 h 563503"/>
                <a:gd name="connsiteX8" fmla="*/ 0 w 787400"/>
                <a:gd name="connsiteY8" fmla="*/ 558800 h 563503"/>
                <a:gd name="connsiteX9" fmla="*/ 12700 w 787400"/>
                <a:gd name="connsiteY9" fmla="*/ 558800 h 5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7400" h="563503">
                  <a:moveTo>
                    <a:pt x="787400" y="0"/>
                  </a:moveTo>
                  <a:cubicBezTo>
                    <a:pt x="767291" y="49741"/>
                    <a:pt x="747183" y="99483"/>
                    <a:pt x="723900" y="165100"/>
                  </a:cubicBezTo>
                  <a:cubicBezTo>
                    <a:pt x="700617" y="230717"/>
                    <a:pt x="670983" y="349250"/>
                    <a:pt x="647700" y="393700"/>
                  </a:cubicBezTo>
                  <a:cubicBezTo>
                    <a:pt x="624417" y="438150"/>
                    <a:pt x="613833" y="423333"/>
                    <a:pt x="584200" y="431800"/>
                  </a:cubicBezTo>
                  <a:cubicBezTo>
                    <a:pt x="554567" y="440267"/>
                    <a:pt x="516467" y="433917"/>
                    <a:pt x="469900" y="444500"/>
                  </a:cubicBezTo>
                  <a:cubicBezTo>
                    <a:pt x="423333" y="455083"/>
                    <a:pt x="351367" y="476250"/>
                    <a:pt x="304800" y="495300"/>
                  </a:cubicBezTo>
                  <a:cubicBezTo>
                    <a:pt x="258233" y="514350"/>
                    <a:pt x="228600" y="548217"/>
                    <a:pt x="190500" y="558800"/>
                  </a:cubicBezTo>
                  <a:cubicBezTo>
                    <a:pt x="152400" y="569383"/>
                    <a:pt x="76200" y="558800"/>
                    <a:pt x="76200" y="558800"/>
                  </a:cubicBezTo>
                  <a:lnTo>
                    <a:pt x="0" y="558800"/>
                  </a:lnTo>
                  <a:lnTo>
                    <a:pt x="12700" y="558800"/>
                  </a:lnTo>
                </a:path>
              </a:pathLst>
            </a:custGeom>
            <a:ln w="19050">
              <a:solidFill>
                <a:schemeClr val="bg1">
                  <a:lumMod val="75000"/>
                </a:schemeClr>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ヒラギノ角ゴ Pro W3" charset="0"/>
                <a:sym typeface="ヒラギノ角ゴ Pro W3" charset="0"/>
              </a:endParaRPr>
            </a:p>
          </p:txBody>
        </p:sp>
        <p:pic>
          <p:nvPicPr>
            <p:cNvPr id="7" name="図 6"/>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22683" y="3662918"/>
              <a:ext cx="3009956" cy="1888390"/>
            </a:xfrm>
            <a:prstGeom prst="rect">
              <a:avLst/>
            </a:prstGeom>
          </p:spPr>
        </p:pic>
      </p:grpSp>
      <p:sp>
        <p:nvSpPr>
          <p:cNvPr id="14" name="正方形/長方形 13"/>
          <p:cNvSpPr/>
          <p:nvPr/>
        </p:nvSpPr>
        <p:spPr>
          <a:xfrm>
            <a:off x="5851835" y="1652054"/>
            <a:ext cx="2572009" cy="400110"/>
          </a:xfrm>
          <a:prstGeom prst="rect">
            <a:avLst/>
          </a:prstGeom>
        </p:spPr>
        <p:txBody>
          <a:bodyPr wrap="square">
            <a:spAutoFit/>
          </a:bodyPr>
          <a:lstStyle/>
          <a:p>
            <a:pPr>
              <a:lnSpc>
                <a:spcPts val="2400"/>
              </a:lnSpc>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働きやすい職場づくり</a:t>
            </a:r>
            <a:endParaRPr lang="ja-JP" alt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11"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66510" y="1707736"/>
            <a:ext cx="274034" cy="253602"/>
          </a:xfrm>
          <a:prstGeom prst="rect">
            <a:avLst/>
          </a:prstGeom>
        </p:spPr>
      </p:pic>
      <p:pic>
        <p:nvPicPr>
          <p:cNvPr id="49" name="図 48"/>
          <p:cNvPicPr>
            <a:picLocks noChangeAspect="1"/>
          </p:cNvPicPr>
          <p:nvPr/>
        </p:nvPicPr>
        <p:blipFill>
          <a:blip r:embed="rId11"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275856" y="1700808"/>
            <a:ext cx="274034" cy="253602"/>
          </a:xfrm>
          <a:prstGeom prst="rect">
            <a:avLst/>
          </a:prstGeom>
        </p:spPr>
      </p:pic>
      <p:pic>
        <p:nvPicPr>
          <p:cNvPr id="50" name="図 49"/>
          <p:cNvPicPr>
            <a:picLocks noChangeAspect="1"/>
          </p:cNvPicPr>
          <p:nvPr/>
        </p:nvPicPr>
        <p:blipFill>
          <a:blip r:embed="rId1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495765" y="1711149"/>
            <a:ext cx="283056" cy="261951"/>
          </a:xfrm>
          <a:prstGeom prst="rect">
            <a:avLst/>
          </a:prstGeom>
        </p:spPr>
      </p:pic>
      <p:pic>
        <p:nvPicPr>
          <p:cNvPr id="51" name="図 50"/>
          <p:cNvPicPr>
            <a:picLocks noChangeAspect="1"/>
          </p:cNvPicPr>
          <p:nvPr/>
        </p:nvPicPr>
        <p:blipFill>
          <a:blip r:embed="rId11"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52623" y="2095278"/>
            <a:ext cx="274034" cy="253602"/>
          </a:xfrm>
          <a:prstGeom prst="rect">
            <a:avLst/>
          </a:prstGeom>
        </p:spPr>
      </p:pic>
      <p:pic>
        <p:nvPicPr>
          <p:cNvPr id="52" name="図 51"/>
          <p:cNvPicPr>
            <a:picLocks noChangeAspect="1"/>
          </p:cNvPicPr>
          <p:nvPr/>
        </p:nvPicPr>
        <p:blipFill>
          <a:blip r:embed="rId11"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811149" y="2084503"/>
            <a:ext cx="274034" cy="253602"/>
          </a:xfrm>
          <a:prstGeom prst="rect">
            <a:avLst/>
          </a:prstGeom>
        </p:spPr>
      </p:pic>
      <p:sp>
        <p:nvSpPr>
          <p:cNvPr id="53" name="正方形/長方形 52"/>
          <p:cNvSpPr/>
          <p:nvPr/>
        </p:nvSpPr>
        <p:spPr>
          <a:xfrm>
            <a:off x="3671900" y="1667108"/>
            <a:ext cx="1727169" cy="400110"/>
          </a:xfrm>
          <a:prstGeom prst="rect">
            <a:avLst/>
          </a:prstGeom>
        </p:spPr>
        <p:txBody>
          <a:bodyPr wrap="square">
            <a:spAutoFit/>
          </a:bodyPr>
          <a:lstStyle/>
          <a:p>
            <a:pPr>
              <a:lnSpc>
                <a:spcPts val="2400"/>
              </a:lnSpc>
            </a:pP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rPr>
              <a:t>IT</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環境の整備</a:t>
            </a:r>
            <a:endParaRPr lang="ja-JP" alt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5107287" y="2031964"/>
            <a:ext cx="1438240" cy="400110"/>
          </a:xfrm>
          <a:prstGeom prst="rect">
            <a:avLst/>
          </a:prstGeom>
        </p:spPr>
        <p:txBody>
          <a:bodyPr wrap="square">
            <a:spAutoFit/>
          </a:bodyPr>
          <a:lstStyle/>
          <a:p>
            <a:pPr>
              <a:lnSpc>
                <a:spcPts val="2400"/>
              </a:lnSpc>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コスト</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削減</a:t>
            </a:r>
          </a:p>
        </p:txBody>
      </p:sp>
      <p:sp>
        <p:nvSpPr>
          <p:cNvPr id="55" name="正方形/長方形 54"/>
          <p:cNvSpPr/>
          <p:nvPr/>
        </p:nvSpPr>
        <p:spPr>
          <a:xfrm>
            <a:off x="2671240" y="2031964"/>
            <a:ext cx="1590969" cy="400110"/>
          </a:xfrm>
          <a:prstGeom prst="rect">
            <a:avLst/>
          </a:prstGeom>
        </p:spPr>
        <p:txBody>
          <a:bodyPr wrap="square">
            <a:spAutoFit/>
          </a:bodyPr>
          <a:lstStyle/>
          <a:p>
            <a:pPr>
              <a:lnSpc>
                <a:spcPts val="2400"/>
              </a:lnSpc>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癒しサポート</a:t>
            </a:r>
            <a:endParaRPr lang="ja-JP" alt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6" name="正方形/長方形 55"/>
          <p:cNvSpPr/>
          <p:nvPr/>
        </p:nvSpPr>
        <p:spPr>
          <a:xfrm>
            <a:off x="1740544" y="1641052"/>
            <a:ext cx="1218480" cy="400110"/>
          </a:xfrm>
          <a:prstGeom prst="rect">
            <a:avLst/>
          </a:prstGeom>
        </p:spPr>
        <p:txBody>
          <a:bodyPr wrap="square">
            <a:spAutoFit/>
          </a:bodyPr>
          <a:lstStyle/>
          <a:p>
            <a:pPr>
              <a:lnSpc>
                <a:spcPts val="2400"/>
              </a:lnSpc>
            </a:pP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安全対策</a:t>
            </a:r>
            <a:endParaRPr lang="ja-JP" alt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5418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6"/>
          <p:cNvSpPr txBox="1">
            <a:spLocks noGrp="1" noChangeArrowheads="1"/>
          </p:cNvSpPr>
          <p:nvPr/>
        </p:nvSpPr>
        <p:spPr bwMode="auto">
          <a:xfrm>
            <a:off x="4309678" y="6453336"/>
            <a:ext cx="514350" cy="231775"/>
          </a:xfrm>
          <a:prstGeom prst="rect">
            <a:avLst/>
          </a:prstGeom>
          <a:noFill/>
          <a:ln w="9525">
            <a:noFill/>
            <a:miter lim="800000"/>
            <a:headEnd/>
            <a:tailEnd/>
          </a:ln>
        </p:spPr>
        <p:txBody>
          <a:bodyPr lIns="91436" tIns="45716" rIns="91436" bIns="45716"/>
          <a:lstStyle/>
          <a:p>
            <a:pPr algn="ctr"/>
            <a:fld id="{43EE5B4E-0AE3-4EA4-B8CD-2CB2FCC7F57F}" type="slidenum">
              <a:rPr lang="en-US" altLang="ja-JP" sz="1200">
                <a:solidFill>
                  <a:srgbClr val="000000"/>
                </a:solidFill>
                <a:ea typeface="ＭＳ Ｐゴシック" charset="-128"/>
                <a:sym typeface="ヒラギノ角ゴ Pro W3" charset="0"/>
              </a:rPr>
              <a:pPr algn="ctr"/>
              <a:t>3</a:t>
            </a:fld>
            <a:endParaRPr lang="en-US" altLang="ja-JP" sz="1200" dirty="0">
              <a:solidFill>
                <a:srgbClr val="000000"/>
              </a:solidFill>
              <a:ea typeface="ＭＳ Ｐゴシック" charset="-128"/>
              <a:sym typeface="ヒラギノ角ゴ Pro W3" charset="0"/>
            </a:endParaRPr>
          </a:p>
        </p:txBody>
      </p:sp>
      <p:sp>
        <p:nvSpPr>
          <p:cNvPr id="16" name="Rectangle 2"/>
          <p:cNvSpPr txBox="1">
            <a:spLocks noChangeArrowheads="1"/>
          </p:cNvSpPr>
          <p:nvPr/>
        </p:nvSpPr>
        <p:spPr bwMode="auto">
          <a:xfrm>
            <a:off x="251520" y="208124"/>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ja-JP" altLang="en-US" sz="2400" i="0" kern="0" dirty="0">
                <a:solidFill>
                  <a:schemeClr val="tx1">
                    <a:lumMod val="75000"/>
                    <a:lumOff val="25000"/>
                  </a:schemeClr>
                </a:solidFill>
                <a:latin typeface="メイリオ"/>
                <a:ea typeface="メイリオ"/>
                <a:cs typeface="メイリオ"/>
                <a:sym typeface="ヒラギノ角ゴ Pro W3" charset="0"/>
              </a:rPr>
              <a:t>入居者の安全対策、外部からの不審者対策</a:t>
            </a:r>
          </a:p>
        </p:txBody>
      </p:sp>
      <p:sp>
        <p:nvSpPr>
          <p:cNvPr id="22" name="Rectangle 7"/>
          <p:cNvSpPr>
            <a:spLocks/>
          </p:cNvSpPr>
          <p:nvPr/>
        </p:nvSpPr>
        <p:spPr bwMode="auto">
          <a:xfrm>
            <a:off x="512016" y="1577183"/>
            <a:ext cx="8524479" cy="7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インターネットカメラ</a:t>
            </a:r>
            <a:endParaRPr kumimoji="0"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kumimoji="0" lang="en-US" altLang="ja-JP" sz="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en-US" altLang="ja-JP" sz="1800" b="1" dirty="0" smtClean="0">
              <a:solidFill>
                <a:srgbClr val="00B050"/>
              </a:solidFill>
              <a:latin typeface="メイリオ" panose="020B0604030504040204" pitchFamily="50" charset="-128"/>
              <a:ea typeface="メイリオ" panose="020B0604030504040204" pitchFamily="50" charset="-128"/>
            </a:endParaRPr>
          </a:p>
          <a:p>
            <a:pPr algn="l"/>
            <a:r>
              <a:rPr lang="ja-JP" altLang="en-US" sz="2000" b="1" dirty="0" smtClean="0">
                <a:solidFill>
                  <a:srgbClr val="663300"/>
                </a:solidFill>
                <a:latin typeface="メイリオ" panose="020B0604030504040204" pitchFamily="50" charset="-128"/>
                <a:ea typeface="メイリオ" panose="020B0604030504040204" pitchFamily="50" charset="-128"/>
              </a:rPr>
              <a:t>　入居者の体調不良、トラブル、徘徊などの異変に即座に対応</a:t>
            </a:r>
            <a:endParaRPr lang="en-US" altLang="ja-JP" sz="2000" b="1" dirty="0" smtClean="0">
              <a:solidFill>
                <a:srgbClr val="663300"/>
              </a:solidFill>
              <a:latin typeface="メイリオ" panose="020B0604030504040204" pitchFamily="50" charset="-128"/>
              <a:ea typeface="メイリオ" panose="020B0604030504040204" pitchFamily="50" charset="-128"/>
            </a:endParaRPr>
          </a:p>
          <a:p>
            <a:pPr algn="l"/>
            <a:endParaRPr lang="en-US" altLang="ja-JP" sz="1800" b="1" dirty="0" smtClean="0">
              <a:latin typeface="メイリオ" panose="020B0604030504040204" pitchFamily="50" charset="-128"/>
              <a:ea typeface="メイリオ" panose="020B0604030504040204" pitchFamily="50" charset="-128"/>
            </a:endParaRPr>
          </a:p>
          <a:p>
            <a:pPr algn="l"/>
            <a:endParaRPr lang="en-US" altLang="ja-JP" sz="1800" b="1"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9395" y="2780716"/>
            <a:ext cx="1491654" cy="1422890"/>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0727" y="2743242"/>
            <a:ext cx="1569039" cy="1477462"/>
          </a:xfrm>
          <a:prstGeom prst="rect">
            <a:avLst/>
          </a:prstGeom>
        </p:spPr>
      </p:pic>
      <p:pic>
        <p:nvPicPr>
          <p:cNvPr id="7" name="図 6"/>
          <p:cNvPicPr>
            <a:picLocks noChangeAspect="1"/>
          </p:cNvPicPr>
          <p:nvPr/>
        </p:nvPicPr>
        <p:blipFill>
          <a:blip r:embed="rId5"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4610969" y="939405"/>
            <a:ext cx="464643" cy="446848"/>
          </a:xfrm>
          <a:prstGeom prst="rect">
            <a:avLst/>
          </a:prstGeom>
        </p:spPr>
      </p:pic>
      <p:pic>
        <p:nvPicPr>
          <p:cNvPr id="8" name="図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2609" y="5168935"/>
            <a:ext cx="1159521" cy="1350951"/>
          </a:xfrm>
          <a:prstGeom prst="rect">
            <a:avLst/>
          </a:prstGeom>
        </p:spPr>
      </p:pic>
      <p:pic>
        <p:nvPicPr>
          <p:cNvPr id="9" name="図 8"/>
          <p:cNvPicPr>
            <a:picLocks noChangeAspect="1"/>
          </p:cNvPicPr>
          <p:nvPr/>
        </p:nvPicPr>
        <p:blipFill>
          <a:blip r:embed="rId7"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flipH="1">
            <a:off x="2461934" y="5141912"/>
            <a:ext cx="1245712" cy="1373776"/>
          </a:xfrm>
          <a:prstGeom prst="rect">
            <a:avLst/>
          </a:prstGeom>
        </p:spPr>
      </p:pic>
      <p:sp>
        <p:nvSpPr>
          <p:cNvPr id="2" name="テキスト ボックス 1"/>
          <p:cNvSpPr txBox="1"/>
          <p:nvPr/>
        </p:nvSpPr>
        <p:spPr>
          <a:xfrm>
            <a:off x="698514" y="1429616"/>
            <a:ext cx="7627501" cy="523220"/>
          </a:xfrm>
          <a:prstGeom prst="rect">
            <a:avLst/>
          </a:prstGeom>
          <a:noFill/>
          <a:ln>
            <a:noFill/>
          </a:ln>
        </p:spPr>
        <p:txBody>
          <a:bodyPr wrap="square" rtlCol="0">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離れた場所からでも施設内の様子を</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24</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時間モニタリングできます。</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スマートフォン、タブレット、パソコンで簡単に接続し操作が可能です</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780013" y="2437147"/>
            <a:ext cx="2968404"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体調や状態の急変に迅速な対応</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90437" y="2862388"/>
            <a:ext cx="1704669" cy="1297443"/>
          </a:xfrm>
          <a:prstGeom prst="rect">
            <a:avLst/>
          </a:prstGeom>
        </p:spPr>
      </p:pic>
      <p:sp>
        <p:nvSpPr>
          <p:cNvPr id="32" name="テキスト ボックス 31"/>
          <p:cNvSpPr txBox="1"/>
          <p:nvPr/>
        </p:nvSpPr>
        <p:spPr>
          <a:xfrm>
            <a:off x="4220023" y="2437146"/>
            <a:ext cx="1899065"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施設内トラブル回避</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6590694" y="2424201"/>
            <a:ext cx="1401980"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徘徊の防止</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698514" y="4833516"/>
            <a:ext cx="1430881"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不審者を監視</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2592589" y="4833516"/>
            <a:ext cx="1149416"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施設の防犯</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sp>
        <p:nvSpPr>
          <p:cNvPr id="43" name="Rectangle 7"/>
          <p:cNvSpPr>
            <a:spLocks/>
          </p:cNvSpPr>
          <p:nvPr/>
        </p:nvSpPr>
        <p:spPr bwMode="auto">
          <a:xfrm>
            <a:off x="512017" y="4329100"/>
            <a:ext cx="8388932" cy="38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endParaRPr lang="en-US" altLang="ja-JP" sz="2000" b="1" dirty="0" smtClean="0">
              <a:solidFill>
                <a:srgbClr val="663300"/>
              </a:solidFill>
              <a:latin typeface="メイリオ" panose="020B0604030504040204" pitchFamily="50" charset="-128"/>
              <a:ea typeface="メイリオ" panose="020B0604030504040204" pitchFamily="50" charset="-128"/>
            </a:endParaRPr>
          </a:p>
          <a:p>
            <a:pPr algn="l"/>
            <a:r>
              <a:rPr lang="ja-JP" altLang="en-US" sz="2000" b="1" dirty="0" smtClean="0">
                <a:solidFill>
                  <a:srgbClr val="663300"/>
                </a:solidFill>
                <a:latin typeface="メイリオ" panose="020B0604030504040204" pitchFamily="50" charset="-128"/>
                <a:ea typeface="メイリオ" panose="020B0604030504040204" pitchFamily="50" charset="-128"/>
              </a:rPr>
              <a:t>外部不審者を監視することができる！</a:t>
            </a:r>
            <a:endParaRPr lang="en-US" altLang="ja-JP" sz="1800" b="1" dirty="0" smtClean="0">
              <a:latin typeface="メイリオ" panose="020B0604030504040204" pitchFamily="50" charset="-128"/>
              <a:ea typeface="メイリオ" panose="020B0604030504040204" pitchFamily="50" charset="-128"/>
            </a:endParaRPr>
          </a:p>
        </p:txBody>
      </p:sp>
      <p:pic>
        <p:nvPicPr>
          <p:cNvPr id="1256448" name="図 125644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5985" y="2789318"/>
            <a:ext cx="1808230" cy="1563290"/>
          </a:xfrm>
          <a:prstGeom prst="rect">
            <a:avLst/>
          </a:prstGeom>
        </p:spPr>
      </p:pic>
      <p:pic>
        <p:nvPicPr>
          <p:cNvPr id="10" name="図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76603" y="4939552"/>
            <a:ext cx="3915058" cy="1566566"/>
          </a:xfrm>
          <a:prstGeom prst="rect">
            <a:avLst/>
          </a:prstGeom>
        </p:spPr>
      </p:pic>
    </p:spTree>
    <p:extLst>
      <p:ext uri="{BB962C8B-B14F-4D97-AF65-F5344CB8AC3E}">
        <p14:creationId xmlns:p14="http://schemas.microsoft.com/office/powerpoint/2010/main" val="315636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6"/>
          <p:cNvSpPr txBox="1">
            <a:spLocks noGrp="1" noChangeArrowheads="1"/>
          </p:cNvSpPr>
          <p:nvPr/>
        </p:nvSpPr>
        <p:spPr bwMode="auto">
          <a:xfrm>
            <a:off x="4322763" y="6453336"/>
            <a:ext cx="514350" cy="231775"/>
          </a:xfrm>
          <a:prstGeom prst="rect">
            <a:avLst/>
          </a:prstGeom>
          <a:noFill/>
          <a:ln w="9525">
            <a:noFill/>
            <a:miter lim="800000"/>
            <a:headEnd/>
            <a:tailEnd/>
          </a:ln>
        </p:spPr>
        <p:txBody>
          <a:bodyPr lIns="91436" tIns="45716" rIns="91436" bIns="45716"/>
          <a:lstStyle/>
          <a:p>
            <a:pPr algn="ctr"/>
            <a:fld id="{43EE5B4E-0AE3-4EA4-B8CD-2CB2FCC7F57F}" type="slidenum">
              <a:rPr lang="en-US" altLang="ja-JP" sz="1200">
                <a:solidFill>
                  <a:srgbClr val="000000"/>
                </a:solidFill>
                <a:ea typeface="ＭＳ Ｐゴシック" charset="-128"/>
                <a:sym typeface="ヒラギノ角ゴ Pro W3" charset="0"/>
              </a:rPr>
              <a:pPr algn="ctr"/>
              <a:t>4</a:t>
            </a:fld>
            <a:endParaRPr lang="en-US" altLang="ja-JP" sz="1200" dirty="0">
              <a:solidFill>
                <a:srgbClr val="000000"/>
              </a:solidFill>
              <a:ea typeface="ＭＳ Ｐゴシック" charset="-128"/>
              <a:sym typeface="ヒラギノ角ゴ Pro W3" charset="0"/>
            </a:endParaRPr>
          </a:p>
        </p:txBody>
      </p:sp>
      <p:sp>
        <p:nvSpPr>
          <p:cNvPr id="16" name="Rectangle 2"/>
          <p:cNvSpPr txBox="1">
            <a:spLocks noChangeArrowheads="1"/>
          </p:cNvSpPr>
          <p:nvPr/>
        </p:nvSpPr>
        <p:spPr bwMode="auto">
          <a:xfrm>
            <a:off x="305222" y="207107"/>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ja-JP" altLang="en-US" sz="2400" i="0" kern="0" dirty="0" smtClean="0">
                <a:solidFill>
                  <a:schemeClr val="tx1">
                    <a:lumMod val="75000"/>
                    <a:lumOff val="25000"/>
                  </a:schemeClr>
                </a:solidFill>
                <a:latin typeface="メイリオ"/>
                <a:ea typeface="メイリオ"/>
                <a:cs typeface="メイリオ"/>
                <a:sym typeface="ヒラギノ角ゴ Pro W3" charset="0"/>
              </a:rPr>
              <a:t>コミュニケーションを円滑にする</a:t>
            </a:r>
            <a:r>
              <a:rPr lang="en-US" altLang="ja-JP" sz="2400" i="0" kern="0" dirty="0" smtClean="0">
                <a:solidFill>
                  <a:schemeClr val="tx1">
                    <a:lumMod val="75000"/>
                    <a:lumOff val="25000"/>
                  </a:schemeClr>
                </a:solidFill>
                <a:latin typeface="メイリオ"/>
                <a:ea typeface="メイリオ"/>
                <a:cs typeface="メイリオ"/>
                <a:sym typeface="ヒラギノ角ゴ Pro W3" charset="0"/>
              </a:rPr>
              <a:t>IT</a:t>
            </a:r>
            <a:r>
              <a:rPr lang="ja-JP" altLang="en-US" sz="2400" i="0" kern="0" dirty="0" smtClean="0">
                <a:solidFill>
                  <a:schemeClr val="tx1">
                    <a:lumMod val="75000"/>
                    <a:lumOff val="25000"/>
                  </a:schemeClr>
                </a:solidFill>
                <a:latin typeface="メイリオ"/>
                <a:ea typeface="メイリオ"/>
                <a:cs typeface="メイリオ"/>
                <a:sym typeface="ヒラギノ角ゴ Pro W3" charset="0"/>
              </a:rPr>
              <a:t>環境</a:t>
            </a:r>
            <a:endParaRPr lang="ja-JP" altLang="en-US" sz="2400" i="0" kern="0" dirty="0">
              <a:solidFill>
                <a:schemeClr val="tx1">
                  <a:lumMod val="75000"/>
                  <a:lumOff val="25000"/>
                </a:schemeClr>
              </a:solidFill>
              <a:latin typeface="メイリオ"/>
              <a:ea typeface="メイリオ"/>
              <a:cs typeface="メイリオ"/>
              <a:sym typeface="ヒラギノ角ゴ Pro W3" charset="0"/>
            </a:endParaRPr>
          </a:p>
        </p:txBody>
      </p:sp>
      <p:sp>
        <p:nvSpPr>
          <p:cNvPr id="22" name="Rectangle 7"/>
          <p:cNvSpPr>
            <a:spLocks/>
          </p:cNvSpPr>
          <p:nvPr/>
        </p:nvSpPr>
        <p:spPr bwMode="auto">
          <a:xfrm>
            <a:off x="431218" y="968110"/>
            <a:ext cx="8388932" cy="53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フリー</a:t>
            </a:r>
            <a:r>
              <a:rPr kumimoji="0"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t>Wi-Fi</a:t>
            </a:r>
            <a:endParaRPr lang="en-US" altLang="ja-JP" sz="2400" b="1" dirty="0" smtClean="0">
              <a:solidFill>
                <a:srgbClr val="663300"/>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449428" y="1532522"/>
            <a:ext cx="8694572" cy="307777"/>
          </a:xfrm>
          <a:prstGeom prst="rect">
            <a:avLst/>
          </a:prstGeom>
          <a:noFill/>
          <a:ln>
            <a:noFill/>
          </a:ln>
        </p:spPr>
        <p:txBody>
          <a:bodyPr wrap="square" rtlCol="0">
            <a:spAutoFit/>
          </a:bodyPr>
          <a:lstStyle/>
          <a:p>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rPr>
              <a:t>USEN</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の</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Wi-Fi</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サービス「</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USEN SPOT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はどの</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キャリア</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でも、どんな端末</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でも、誰でも無料</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で使えます。</a:t>
            </a:r>
            <a:endPar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1141903" y="3775268"/>
            <a:ext cx="3060340"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動画で円滑なコミュニケーション</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pic>
        <p:nvPicPr>
          <p:cNvPr id="26" name="図 2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34843" y="4302366"/>
            <a:ext cx="2886256" cy="2164691"/>
          </a:xfrm>
          <a:prstGeom prst="rect">
            <a:avLst/>
          </a:prstGeom>
        </p:spPr>
      </p:pic>
      <p:pic>
        <p:nvPicPr>
          <p:cNvPr id="29" name="図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5836" y="936334"/>
            <a:ext cx="565811" cy="458037"/>
          </a:xfrm>
          <a:prstGeom prst="rect">
            <a:avLst/>
          </a:prstGeom>
        </p:spPr>
      </p:pic>
      <p:sp>
        <p:nvSpPr>
          <p:cNvPr id="57" name="テキスト ボックス 56"/>
          <p:cNvSpPr txBox="1"/>
          <p:nvPr/>
        </p:nvSpPr>
        <p:spPr>
          <a:xfrm>
            <a:off x="5504281" y="3775268"/>
            <a:ext cx="2788020"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面会家族にも嬉しいネット環境</a:t>
            </a:r>
            <a:endParaRPr lang="en-US" altLang="ja-JP" sz="1400" b="1" dirty="0" smtClean="0">
              <a:solidFill>
                <a:srgbClr val="FF3399"/>
              </a:solidFill>
              <a:latin typeface="メイリオ" panose="020B0604030504040204" pitchFamily="50" charset="-128"/>
              <a:ea typeface="メイリオ" panose="020B0604030504040204" pitchFamily="50" charset="-128"/>
            </a:endParaRPr>
          </a:p>
        </p:txBody>
      </p:sp>
      <p:pic>
        <p:nvPicPr>
          <p:cNvPr id="23" name="図 22"/>
          <p:cNvPicPr>
            <a:picLocks noChangeAspect="1"/>
          </p:cNvPicPr>
          <p:nvPr/>
        </p:nvPicPr>
        <p:blipFill>
          <a:blip r:embed="rId5" cstate="email">
            <a:clrChange>
              <a:clrFrom>
                <a:srgbClr val="F9CDC4"/>
              </a:clrFrom>
              <a:clrTo>
                <a:srgbClr val="F9CDC4">
                  <a:alpha val="0"/>
                </a:srgbClr>
              </a:clrTo>
            </a:clrChange>
            <a:extLst>
              <a:ext uri="{28A0092B-C50C-407E-A947-70E740481C1C}">
                <a14:useLocalDpi xmlns:a14="http://schemas.microsoft.com/office/drawing/2010/main"/>
              </a:ext>
            </a:extLst>
          </a:blip>
          <a:stretch>
            <a:fillRect/>
          </a:stretch>
        </p:blipFill>
        <p:spPr>
          <a:xfrm>
            <a:off x="5328084" y="4330913"/>
            <a:ext cx="2916873" cy="2027712"/>
          </a:xfrm>
          <a:prstGeom prst="rect">
            <a:avLst/>
          </a:prstGeom>
        </p:spPr>
      </p:pic>
      <p:pic>
        <p:nvPicPr>
          <p:cNvPr id="3" name="図 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47664" y="1898920"/>
            <a:ext cx="6209452" cy="836151"/>
          </a:xfrm>
          <a:prstGeom prst="rect">
            <a:avLst/>
          </a:prstGeom>
        </p:spPr>
      </p:pic>
      <p:sp>
        <p:nvSpPr>
          <p:cNvPr id="28" name="Rectangle 7"/>
          <p:cNvSpPr>
            <a:spLocks/>
          </p:cNvSpPr>
          <p:nvPr/>
        </p:nvSpPr>
        <p:spPr bwMode="auto">
          <a:xfrm>
            <a:off x="503548" y="2924944"/>
            <a:ext cx="8388932" cy="66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r>
              <a:rPr lang="ja-JP" altLang="en-US" sz="1800" b="1" dirty="0" smtClean="0">
                <a:solidFill>
                  <a:srgbClr val="663300"/>
                </a:solidFill>
                <a:latin typeface="メイリオ" panose="020B0604030504040204" pitchFamily="50" charset="-128"/>
                <a:ea typeface="メイリオ" panose="020B0604030504040204" pitchFamily="50" charset="-128"/>
              </a:rPr>
              <a:t>これからの入居者の方には、ますます必要となってくるネット環境</a:t>
            </a:r>
            <a:endParaRPr lang="en-US" altLang="ja-JP" sz="1800" b="1" dirty="0" smtClean="0">
              <a:solidFill>
                <a:srgbClr val="663300"/>
              </a:solidFill>
              <a:latin typeface="メイリオ" panose="020B0604030504040204" pitchFamily="50" charset="-128"/>
              <a:ea typeface="メイリオ" panose="020B0604030504040204" pitchFamily="50" charset="-128"/>
            </a:endParaRPr>
          </a:p>
          <a:p>
            <a:r>
              <a:rPr lang="ja-JP" altLang="en-US" sz="1800" b="1" dirty="0" smtClean="0">
                <a:solidFill>
                  <a:srgbClr val="663300"/>
                </a:solidFill>
                <a:latin typeface="メイリオ" panose="020B0604030504040204" pitchFamily="50" charset="-128"/>
                <a:ea typeface="メイリオ" panose="020B0604030504040204" pitchFamily="50" charset="-128"/>
              </a:rPr>
              <a:t>家族</a:t>
            </a:r>
            <a:r>
              <a:rPr lang="ja-JP" altLang="en-US" sz="1800" b="1" dirty="0">
                <a:solidFill>
                  <a:srgbClr val="663300"/>
                </a:solidFill>
                <a:latin typeface="メイリオ" panose="020B0604030504040204" pitchFamily="50" charset="-128"/>
                <a:ea typeface="メイリオ" panose="020B0604030504040204" pitchFamily="50" charset="-128"/>
              </a:rPr>
              <a:t>と入居者との</a:t>
            </a:r>
            <a:r>
              <a:rPr lang="ja-JP" altLang="en-US" sz="1800" b="1" dirty="0" smtClean="0">
                <a:solidFill>
                  <a:srgbClr val="663300"/>
                </a:solidFill>
                <a:latin typeface="メイリオ" panose="020B0604030504040204" pitchFamily="50" charset="-128"/>
                <a:ea typeface="メイリオ" panose="020B0604030504040204" pitchFamily="50" charset="-128"/>
              </a:rPr>
              <a:t>コミュニケーションも円滑に</a:t>
            </a:r>
            <a:endParaRPr lang="en-US" altLang="ja-JP" sz="1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2736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6"/>
          <p:cNvSpPr txBox="1">
            <a:spLocks noGrp="1" noChangeArrowheads="1"/>
          </p:cNvSpPr>
          <p:nvPr/>
        </p:nvSpPr>
        <p:spPr bwMode="auto">
          <a:xfrm>
            <a:off x="4322763" y="6453336"/>
            <a:ext cx="514350" cy="231775"/>
          </a:xfrm>
          <a:prstGeom prst="rect">
            <a:avLst/>
          </a:prstGeom>
          <a:noFill/>
          <a:ln w="9525">
            <a:noFill/>
            <a:miter lim="800000"/>
            <a:headEnd/>
            <a:tailEnd/>
          </a:ln>
        </p:spPr>
        <p:txBody>
          <a:bodyPr lIns="91436" tIns="45716" rIns="91436" bIns="45716"/>
          <a:lstStyle/>
          <a:p>
            <a:pPr algn="ctr"/>
            <a:fld id="{43EE5B4E-0AE3-4EA4-B8CD-2CB2FCC7F57F}" type="slidenum">
              <a:rPr lang="en-US" altLang="ja-JP" sz="1200">
                <a:solidFill>
                  <a:srgbClr val="000000"/>
                </a:solidFill>
                <a:ea typeface="ＭＳ Ｐゴシック" charset="-128"/>
                <a:sym typeface="ヒラギノ角ゴ Pro W3" charset="0"/>
              </a:rPr>
              <a:pPr algn="ctr"/>
              <a:t>5</a:t>
            </a:fld>
            <a:endParaRPr lang="en-US" altLang="ja-JP" sz="1200" dirty="0">
              <a:solidFill>
                <a:srgbClr val="000000"/>
              </a:solidFill>
              <a:ea typeface="ＭＳ Ｐゴシック" charset="-128"/>
              <a:sym typeface="ヒラギノ角ゴ Pro W3" charset="0"/>
            </a:endParaRPr>
          </a:p>
        </p:txBody>
      </p:sp>
      <p:sp>
        <p:nvSpPr>
          <p:cNvPr id="16" name="Rectangle 2"/>
          <p:cNvSpPr txBox="1">
            <a:spLocks noChangeArrowheads="1"/>
          </p:cNvSpPr>
          <p:nvPr/>
        </p:nvSpPr>
        <p:spPr bwMode="auto">
          <a:xfrm>
            <a:off x="315288" y="210656"/>
            <a:ext cx="7596844"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ja-JP" altLang="en-US" sz="2400" i="0" kern="0" dirty="0" smtClean="0">
                <a:solidFill>
                  <a:schemeClr val="tx1">
                    <a:lumMod val="75000"/>
                    <a:lumOff val="25000"/>
                  </a:schemeClr>
                </a:solidFill>
                <a:latin typeface="メイリオ"/>
                <a:ea typeface="メイリオ"/>
                <a:cs typeface="メイリオ"/>
                <a:sym typeface="ヒラギノ角ゴ Pro W3" charset="0"/>
              </a:rPr>
              <a:t>従業員が働きやすい職場づくり</a:t>
            </a:r>
            <a:endParaRPr lang="en-US" altLang="ja-JP" sz="2400" i="0" kern="0" dirty="0">
              <a:solidFill>
                <a:schemeClr val="tx1">
                  <a:lumMod val="75000"/>
                  <a:lumOff val="25000"/>
                </a:schemeClr>
              </a:solidFill>
              <a:latin typeface="メイリオ"/>
              <a:ea typeface="メイリオ"/>
              <a:cs typeface="メイリオ"/>
              <a:sym typeface="ヒラギノ角ゴ Pro W3" charset="0"/>
            </a:endParaRPr>
          </a:p>
        </p:txBody>
      </p:sp>
      <p:sp>
        <p:nvSpPr>
          <p:cNvPr id="22" name="Rectangle 7"/>
          <p:cNvSpPr>
            <a:spLocks/>
          </p:cNvSpPr>
          <p:nvPr/>
        </p:nvSpPr>
        <p:spPr bwMode="auto">
          <a:xfrm>
            <a:off x="500163" y="939034"/>
            <a:ext cx="8388932" cy="48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スタッフのメンタルケア</a:t>
            </a:r>
            <a:endParaRPr lang="en-US" altLang="ja-JP" sz="2400" b="1" dirty="0">
              <a:solidFill>
                <a:srgbClr val="663300"/>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437099" y="1463334"/>
            <a:ext cx="8239358" cy="523220"/>
          </a:xfrm>
          <a:prstGeom prst="rect">
            <a:avLst/>
          </a:prstGeom>
          <a:noFill/>
          <a:ln>
            <a:noFill/>
          </a:ln>
        </p:spPr>
        <p:txBody>
          <a:bodyPr wrap="square" rtlCol="0">
            <a:spAutoFit/>
          </a:bodyPr>
          <a:lstStyle/>
          <a:p>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ストレスチェック・メンタルヘルスの研修・従業員への情報提供など、法令順守の活動を一元化し、さらに使いやすさを実現した</a:t>
            </a:r>
            <a:r>
              <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rPr>
              <a:t>ASP</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rPr>
              <a:t>サービス。</a:t>
            </a:r>
            <a:r>
              <a:rPr lang="ja-JP" altLang="en-US" sz="1400" kern="0" dirty="0">
                <a:solidFill>
                  <a:schemeClr val="tx1">
                    <a:lumMod val="75000"/>
                    <a:lumOff val="25000"/>
                  </a:schemeClr>
                </a:solidFill>
                <a:latin typeface="メイリオ"/>
                <a:ea typeface="メイリオ"/>
                <a:cs typeface="メイリオ"/>
                <a:sym typeface="ヒラギノ角ゴ Pro W3" charset="0"/>
              </a:rPr>
              <a:t>メンタルケアスキル対策の</a:t>
            </a:r>
            <a:r>
              <a:rPr lang="ja-JP" altLang="en-US" sz="1400" kern="0" dirty="0" smtClean="0">
                <a:solidFill>
                  <a:schemeClr val="tx1">
                    <a:lumMod val="75000"/>
                    <a:lumOff val="25000"/>
                  </a:schemeClr>
                </a:solidFill>
                <a:latin typeface="メイリオ"/>
                <a:ea typeface="メイリオ"/>
                <a:cs typeface="メイリオ"/>
                <a:sym typeface="ヒラギノ角ゴ Pro W3" charset="0"/>
              </a:rPr>
              <a:t>ワンストップサービスです。</a:t>
            </a:r>
            <a:endParaRPr lang="en-US" altLang="ja-JP" sz="1400" kern="0" dirty="0" smtClean="0">
              <a:solidFill>
                <a:schemeClr val="tx1">
                  <a:lumMod val="75000"/>
                  <a:lumOff val="25000"/>
                </a:schemeClr>
              </a:solidFill>
              <a:latin typeface="メイリオ"/>
              <a:ea typeface="メイリオ"/>
              <a:cs typeface="メイリオ"/>
              <a:sym typeface="ヒラギノ角ゴ Pro W3" charset="0"/>
            </a:endParaRPr>
          </a:p>
        </p:txBody>
      </p:sp>
      <p:sp>
        <p:nvSpPr>
          <p:cNvPr id="31" name="テキスト ボックス 30"/>
          <p:cNvSpPr txBox="1"/>
          <p:nvPr/>
        </p:nvSpPr>
        <p:spPr>
          <a:xfrm>
            <a:off x="500163" y="2411663"/>
            <a:ext cx="6703811"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ストレスチェックから組織分析までを一貫して対応</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sp>
        <p:nvSpPr>
          <p:cNvPr id="14" name="ハート 13"/>
          <p:cNvSpPr/>
          <p:nvPr/>
        </p:nvSpPr>
        <p:spPr bwMode="auto">
          <a:xfrm>
            <a:off x="4579938" y="964765"/>
            <a:ext cx="437832" cy="357577"/>
          </a:xfrm>
          <a:prstGeom prst="heart">
            <a:avLst/>
          </a:prstGeom>
          <a:solidFill>
            <a:srgbClr val="669900"/>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92D050"/>
              </a:solidFill>
              <a:effectLst/>
              <a:latin typeface="ヒラギノ角ゴ Pro W3" charset="0"/>
              <a:ea typeface="ヒラギノ角ゴ Pro W3" charset="0"/>
              <a:cs typeface="ヒラギノ角ゴ Pro W3" charset="0"/>
              <a:sym typeface="ヒラギノ角ゴ Pro W3" charset="0"/>
            </a:endParaRPr>
          </a:p>
        </p:txBody>
      </p:sp>
      <p:sp>
        <p:nvSpPr>
          <p:cNvPr id="7" name="フローチャート: 他ページ結合子 6"/>
          <p:cNvSpPr/>
          <p:nvPr/>
        </p:nvSpPr>
        <p:spPr bwMode="auto">
          <a:xfrm rot="16200000">
            <a:off x="1550501" y="1831181"/>
            <a:ext cx="900102" cy="2732919"/>
          </a:xfrm>
          <a:prstGeom prst="flowChartOffpageConnector">
            <a:avLst/>
          </a:prstGeom>
          <a:solidFill>
            <a:schemeClr val="bg1"/>
          </a:solidFill>
          <a:ln w="317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8" name="テキスト ボックス 17"/>
          <p:cNvSpPr txBox="1"/>
          <p:nvPr/>
        </p:nvSpPr>
        <p:spPr>
          <a:xfrm>
            <a:off x="671045" y="2791958"/>
            <a:ext cx="2387264" cy="738664"/>
          </a:xfrm>
          <a:prstGeom prst="rect">
            <a:avLst/>
          </a:prstGeom>
          <a:noFill/>
        </p:spPr>
        <p:txBody>
          <a:bodyPr wrap="square" rtlCol="0">
            <a:spAutoFit/>
          </a:bodyPr>
          <a:lstStyle/>
          <a:p>
            <a:r>
              <a:rPr kumimoji="1" lang="ja-JP" altLang="en-US" sz="1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１．ストレスチェック</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従業員様のストレス</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具合をチェック</a:t>
            </a:r>
            <a:endParaRPr kumimoji="1"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フローチャート: 他ページ結合子 19"/>
          <p:cNvSpPr/>
          <p:nvPr/>
        </p:nvSpPr>
        <p:spPr bwMode="auto">
          <a:xfrm rot="16200000">
            <a:off x="4284419" y="1792511"/>
            <a:ext cx="900102" cy="2732919"/>
          </a:xfrm>
          <a:prstGeom prst="flowChartOffpageConnector">
            <a:avLst/>
          </a:prstGeom>
          <a:solidFill>
            <a:schemeClr val="bg1"/>
          </a:solidFill>
          <a:ln w="317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21" name="テキスト ボックス 20"/>
          <p:cNvSpPr txBox="1"/>
          <p:nvPr/>
        </p:nvSpPr>
        <p:spPr>
          <a:xfrm>
            <a:off x="3511070" y="2791958"/>
            <a:ext cx="2047861" cy="738664"/>
          </a:xfrm>
          <a:prstGeom prst="rect">
            <a:avLst/>
          </a:prstGeom>
          <a:solidFill>
            <a:schemeClr val="bg1"/>
          </a:solidFill>
          <a:ln>
            <a:noFill/>
          </a:ln>
        </p:spPr>
        <p:txBody>
          <a:bodyPr wrap="square" rtlCol="0">
            <a:spAutoFit/>
          </a:bodyPr>
          <a:lstStyle/>
          <a:p>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．面接</a:t>
            </a:r>
            <a:endParaRPr kumimoji="1" lang="en-US" altLang="ja-JP" sz="1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高ストレス者への</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医師面接等を実施</a:t>
            </a:r>
            <a:endParaRPr kumimoji="1"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フローチャート: 他ページ結合子 22"/>
          <p:cNvSpPr/>
          <p:nvPr/>
        </p:nvSpPr>
        <p:spPr bwMode="auto">
          <a:xfrm rot="16200000">
            <a:off x="7017339" y="1790999"/>
            <a:ext cx="900102" cy="2732919"/>
          </a:xfrm>
          <a:prstGeom prst="flowChartOffpageConnector">
            <a:avLst/>
          </a:prstGeom>
          <a:solidFill>
            <a:schemeClr val="bg1"/>
          </a:solidFill>
          <a:ln w="317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24" name="テキスト ボックス 23"/>
          <p:cNvSpPr txBox="1"/>
          <p:nvPr/>
        </p:nvSpPr>
        <p:spPr>
          <a:xfrm>
            <a:off x="6410632" y="2791958"/>
            <a:ext cx="1689760" cy="738664"/>
          </a:xfrm>
          <a:prstGeom prst="rect">
            <a:avLst/>
          </a:prstGeom>
          <a:noFill/>
        </p:spPr>
        <p:txBody>
          <a:bodyPr wrap="square" rtlCol="0">
            <a:spAutoFit/>
          </a:bodyPr>
          <a:lstStyle/>
          <a:p>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1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．組織分析</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傾向を分析し</a:t>
            </a:r>
            <a:endPar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職場改善へ</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6"/>
          <p:cNvGrpSpPr/>
          <p:nvPr/>
        </p:nvGrpSpPr>
        <p:grpSpPr>
          <a:xfrm>
            <a:off x="634092" y="4375884"/>
            <a:ext cx="3479618" cy="2210688"/>
            <a:chOff x="1747891" y="3687875"/>
            <a:chExt cx="5149743" cy="3004017"/>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7891" y="3687875"/>
              <a:ext cx="5149743" cy="3004017"/>
            </a:xfrm>
            <a:prstGeom prst="rect">
              <a:avLst/>
            </a:prstGeom>
          </p:spPr>
        </p:pic>
        <p:sp>
          <p:nvSpPr>
            <p:cNvPr id="25" name="ハート 24"/>
            <p:cNvSpPr/>
            <p:nvPr/>
          </p:nvSpPr>
          <p:spPr bwMode="auto">
            <a:xfrm>
              <a:off x="4051593" y="4902061"/>
              <a:ext cx="713936" cy="441949"/>
            </a:xfrm>
            <a:prstGeom prst="heart">
              <a:avLst/>
            </a:prstGeom>
            <a:solidFill>
              <a:schemeClr val="bg1"/>
            </a:solidFill>
            <a:ln w="57150" cap="flat" cmpd="sng" algn="ctr">
              <a:solidFill>
                <a:srgbClr val="66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92D050"/>
                </a:solidFill>
                <a:effectLst/>
                <a:latin typeface="ヒラギノ角ゴ Pro W3" charset="0"/>
                <a:ea typeface="ヒラギノ角ゴ Pro W3" charset="0"/>
                <a:cs typeface="ヒラギノ角ゴ Pro W3" charset="0"/>
                <a:sym typeface="ヒラギノ角ゴ Pro W3" charset="0"/>
              </a:endParaRPr>
            </a:p>
          </p:txBody>
        </p:sp>
        <p:sp>
          <p:nvSpPr>
            <p:cNvPr id="8" name="正方形/長方形 7"/>
            <p:cNvSpPr/>
            <p:nvPr/>
          </p:nvSpPr>
          <p:spPr>
            <a:xfrm>
              <a:off x="3262646" y="4098188"/>
              <a:ext cx="2186105" cy="433322"/>
            </a:xfrm>
            <a:prstGeom prst="rect">
              <a:avLst/>
            </a:prstGeom>
          </p:spPr>
          <p:txBody>
            <a:bodyPr wrap="none">
              <a:spAutoFit/>
            </a:bodyPr>
            <a:lstStyle/>
            <a:p>
              <a:r>
                <a:rPr lang="ja-JP" altLang="en-US" sz="1400" b="1" dirty="0" smtClean="0">
                  <a:solidFill>
                    <a:srgbClr val="669900"/>
                  </a:solidFill>
                  <a:latin typeface="メイリオ" panose="020B0604030504040204" pitchFamily="50" charset="-128"/>
                  <a:ea typeface="メイリオ" panose="020B0604030504040204" pitchFamily="50" charset="-128"/>
                </a:rPr>
                <a:t>こころ</a:t>
              </a:r>
              <a:r>
                <a:rPr lang="ja-JP" altLang="en-US" sz="1400" b="1" dirty="0">
                  <a:solidFill>
                    <a:srgbClr val="669900"/>
                  </a:solidFill>
                  <a:latin typeface="メイリオ" panose="020B0604030504040204" pitchFamily="50" charset="-128"/>
                  <a:ea typeface="メイリオ" panose="020B0604030504040204" pitchFamily="50" charset="-128"/>
                </a:rPr>
                <a:t>の</a:t>
              </a:r>
              <a:r>
                <a:rPr lang="ja-JP" altLang="en-US" sz="1400" b="1" dirty="0" smtClean="0">
                  <a:solidFill>
                    <a:srgbClr val="669900"/>
                  </a:solidFill>
                  <a:latin typeface="メイリオ" panose="020B0604030504040204" pitchFamily="50" charset="-128"/>
                  <a:ea typeface="メイリオ" panose="020B0604030504040204" pitchFamily="50" charset="-128"/>
                </a:rPr>
                <a:t>保健室</a:t>
              </a:r>
              <a:endParaRPr lang="ja-JP" altLang="en-US" sz="1400" b="1" dirty="0">
                <a:solidFill>
                  <a:srgbClr val="669900"/>
                </a:solidFill>
                <a:latin typeface="メイリオ" panose="020B0604030504040204" pitchFamily="50" charset="-128"/>
                <a:ea typeface="メイリオ" panose="020B0604030504040204" pitchFamily="50" charset="-128"/>
              </a:endParaRPr>
            </a:p>
          </p:txBody>
        </p:sp>
      </p:grpSp>
      <p:sp>
        <p:nvSpPr>
          <p:cNvPr id="43" name="テキスト ボックス 42"/>
          <p:cNvSpPr txBox="1"/>
          <p:nvPr/>
        </p:nvSpPr>
        <p:spPr>
          <a:xfrm>
            <a:off x="5219443" y="4991096"/>
            <a:ext cx="3614407" cy="523220"/>
          </a:xfrm>
          <a:prstGeom prst="rect">
            <a:avLst/>
          </a:prstGeom>
          <a:noFill/>
        </p:spPr>
        <p:txBody>
          <a:bodyPr wrap="square" rtlCol="0">
            <a:spAutoFit/>
          </a:bodyPr>
          <a:lstStyle/>
          <a:p>
            <a:r>
              <a:rPr lang="ja-JP" altLang="en-US" sz="1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利用者ごとのセグメントでデータの管理</a:t>
            </a:r>
            <a:endParaRPr lang="en-US" altLang="ja-JP" sz="1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今後の組織改善に活用できる。</a:t>
            </a:r>
            <a:endParaRPr lang="en-US" altLang="ja-JP" sz="1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56448" name="右矢印 1256447"/>
          <p:cNvSpPr/>
          <p:nvPr/>
        </p:nvSpPr>
        <p:spPr bwMode="auto">
          <a:xfrm>
            <a:off x="4338537" y="4991096"/>
            <a:ext cx="656080" cy="572383"/>
          </a:xfrm>
          <a:prstGeom prst="rightArrow">
            <a:avLst/>
          </a:prstGeom>
          <a:solidFill>
            <a:srgbClr val="669900"/>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28" name="テキスト ボックス 27"/>
          <p:cNvSpPr txBox="1"/>
          <p:nvPr/>
        </p:nvSpPr>
        <p:spPr>
          <a:xfrm>
            <a:off x="698514" y="4136020"/>
            <a:ext cx="2328054"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調査データを蓄積できる</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sp>
        <p:nvSpPr>
          <p:cNvPr id="29" name="Rectangle 7"/>
          <p:cNvSpPr>
            <a:spLocks/>
          </p:cNvSpPr>
          <p:nvPr/>
        </p:nvSpPr>
        <p:spPr bwMode="auto">
          <a:xfrm>
            <a:off x="518658" y="3695106"/>
            <a:ext cx="8388932" cy="38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endParaRPr lang="en-US" altLang="ja-JP" sz="2000" b="1" dirty="0" smtClean="0">
              <a:solidFill>
                <a:srgbClr val="663300"/>
              </a:solidFill>
              <a:latin typeface="メイリオ" panose="020B0604030504040204" pitchFamily="50" charset="-128"/>
              <a:ea typeface="メイリオ" panose="020B0604030504040204" pitchFamily="50" charset="-128"/>
            </a:endParaRPr>
          </a:p>
          <a:p>
            <a:pPr algn="l"/>
            <a:r>
              <a:rPr lang="ja-JP" altLang="en-US" sz="2000" b="1" dirty="0" smtClean="0">
                <a:solidFill>
                  <a:srgbClr val="663300"/>
                </a:solidFill>
                <a:latin typeface="メイリオ" panose="020B0604030504040204" pitchFamily="50" charset="-128"/>
                <a:ea typeface="メイリオ" panose="020B0604030504040204" pitchFamily="50" charset="-128"/>
              </a:rPr>
              <a:t>組織を分析し課題を見つけ改善することができる</a:t>
            </a:r>
            <a:endParaRPr lang="en-US" altLang="ja-JP" sz="1800" b="1"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3931" y="5609785"/>
            <a:ext cx="630070" cy="846931"/>
          </a:xfrm>
          <a:prstGeom prst="rect">
            <a:avLst/>
          </a:prstGeom>
        </p:spPr>
      </p:pic>
      <p:pic>
        <p:nvPicPr>
          <p:cNvPr id="6" name="図 5"/>
          <p:cNvPicPr>
            <a:picLocks noChangeAspect="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217094" y="6010689"/>
            <a:ext cx="451247" cy="541496"/>
          </a:xfrm>
          <a:prstGeom prst="rect">
            <a:avLst/>
          </a:prstGeom>
        </p:spPr>
      </p:pic>
      <p:pic>
        <p:nvPicPr>
          <p:cNvPr id="30" name="図 29"/>
          <p:cNvPicPr>
            <a:picLocks noChangeAspect="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621540" y="6010689"/>
            <a:ext cx="451247" cy="541496"/>
          </a:xfrm>
          <a:prstGeom prst="rect">
            <a:avLst/>
          </a:prstGeom>
        </p:spPr>
      </p:pic>
      <p:pic>
        <p:nvPicPr>
          <p:cNvPr id="32" name="図 31"/>
          <p:cNvPicPr>
            <a:picLocks noChangeAspect="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027940" y="6010689"/>
            <a:ext cx="451247" cy="541496"/>
          </a:xfrm>
          <a:prstGeom prst="rect">
            <a:avLst/>
          </a:prstGeom>
        </p:spPr>
      </p:pic>
      <p:sp>
        <p:nvSpPr>
          <p:cNvPr id="26" name="Rectangle 7"/>
          <p:cNvSpPr>
            <a:spLocks/>
          </p:cNvSpPr>
          <p:nvPr/>
        </p:nvSpPr>
        <p:spPr bwMode="auto">
          <a:xfrm>
            <a:off x="532540" y="1966008"/>
            <a:ext cx="8388932" cy="38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endParaRPr lang="en-US" altLang="ja-JP" sz="2000" b="1" dirty="0" smtClean="0">
              <a:solidFill>
                <a:srgbClr val="663300"/>
              </a:solidFill>
              <a:latin typeface="メイリオ" panose="020B0604030504040204" pitchFamily="50" charset="-128"/>
              <a:ea typeface="メイリオ" panose="020B0604030504040204" pitchFamily="50" charset="-128"/>
            </a:endParaRPr>
          </a:p>
          <a:p>
            <a:pPr algn="l"/>
            <a:r>
              <a:rPr lang="ja-JP" altLang="en-US" sz="2000" b="1" dirty="0">
                <a:solidFill>
                  <a:srgbClr val="663300"/>
                </a:solidFill>
                <a:latin typeface="メイリオ" panose="020B0604030504040204" pitchFamily="50" charset="-128"/>
                <a:ea typeface="メイリオ" panose="020B0604030504040204" pitchFamily="50" charset="-128"/>
              </a:rPr>
              <a:t>職員のメンタルケアによって健康な状態で勤務ができる</a:t>
            </a:r>
            <a:endParaRPr lang="en-US" altLang="ja-JP" sz="2000" b="1" dirty="0">
              <a:solidFill>
                <a:srgbClr val="6633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769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49" name="Rectangle 6"/>
          <p:cNvSpPr txBox="1">
            <a:spLocks noGrp="1" noChangeArrowheads="1"/>
          </p:cNvSpPr>
          <p:nvPr/>
        </p:nvSpPr>
        <p:spPr bwMode="auto">
          <a:xfrm>
            <a:off x="4315493" y="6452755"/>
            <a:ext cx="514350" cy="231775"/>
          </a:xfrm>
          <a:prstGeom prst="rect">
            <a:avLst/>
          </a:prstGeom>
          <a:noFill/>
          <a:ln w="9525">
            <a:noFill/>
            <a:miter lim="800000"/>
            <a:headEnd/>
            <a:tailEnd/>
          </a:ln>
        </p:spPr>
        <p:txBody>
          <a:bodyPr lIns="91436" tIns="45716" rIns="91436" bIns="45716"/>
          <a:lstStyle/>
          <a:p>
            <a:pPr algn="ctr"/>
            <a:fld id="{0C1C8EC0-E948-4AA9-83FC-35D11616DD09}" type="slidenum">
              <a:rPr lang="en-US" altLang="ja-JP" sz="1200">
                <a:solidFill>
                  <a:srgbClr val="000000"/>
                </a:solidFill>
                <a:ea typeface="ＭＳ Ｐゴシック" charset="-128"/>
                <a:sym typeface="ヒラギノ角ゴ Pro W3" charset="0"/>
              </a:rPr>
              <a:pPr algn="ctr"/>
              <a:t>6</a:t>
            </a:fld>
            <a:endParaRPr lang="en-US" altLang="ja-JP" sz="1200" dirty="0">
              <a:solidFill>
                <a:srgbClr val="000000"/>
              </a:solidFill>
              <a:ea typeface="ＭＳ Ｐゴシック" charset="-128"/>
              <a:sym typeface="ヒラギノ角ゴ Pro W3" charset="0"/>
            </a:endParaRPr>
          </a:p>
        </p:txBody>
      </p:sp>
      <p:sp>
        <p:nvSpPr>
          <p:cNvPr id="16" name="Rectangle 2"/>
          <p:cNvSpPr txBox="1">
            <a:spLocks noChangeArrowheads="1"/>
          </p:cNvSpPr>
          <p:nvPr/>
        </p:nvSpPr>
        <p:spPr bwMode="auto">
          <a:xfrm>
            <a:off x="323528" y="215876"/>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en-US" altLang="ja-JP" sz="2400" i="0" kern="0" dirty="0" smtClean="0">
                <a:solidFill>
                  <a:schemeClr val="tx1">
                    <a:lumMod val="75000"/>
                    <a:lumOff val="25000"/>
                  </a:schemeClr>
                </a:solidFill>
                <a:latin typeface="メイリオ"/>
                <a:ea typeface="メイリオ"/>
                <a:cs typeface="メイリオ"/>
                <a:sym typeface="ヒラギノ角ゴ Pro W3" charset="0"/>
              </a:rPr>
              <a:t>BGM</a:t>
            </a:r>
            <a:r>
              <a:rPr lang="ja-JP" altLang="en-US" sz="2400" i="0" kern="0" dirty="0" smtClean="0">
                <a:solidFill>
                  <a:schemeClr val="tx1">
                    <a:lumMod val="75000"/>
                    <a:lumOff val="25000"/>
                  </a:schemeClr>
                </a:solidFill>
                <a:latin typeface="メイリオ"/>
                <a:ea typeface="メイリオ"/>
                <a:cs typeface="メイリオ"/>
                <a:sym typeface="ヒラギノ角ゴ Pro W3" charset="0"/>
              </a:rPr>
              <a:t>がもたらす様々な効果</a:t>
            </a:r>
            <a:endParaRPr lang="ja-JP" altLang="en-US" sz="2400" i="0" kern="0" dirty="0">
              <a:solidFill>
                <a:schemeClr val="tx1">
                  <a:lumMod val="75000"/>
                  <a:lumOff val="25000"/>
                </a:schemeClr>
              </a:solidFill>
              <a:latin typeface="メイリオ"/>
              <a:ea typeface="メイリオ"/>
              <a:cs typeface="メイリオ"/>
              <a:sym typeface="ヒラギノ角ゴ Pro W3" charset="0"/>
            </a:endParaRPr>
          </a:p>
        </p:txBody>
      </p:sp>
      <p:sp>
        <p:nvSpPr>
          <p:cNvPr id="22" name="Rectangle 7"/>
          <p:cNvSpPr>
            <a:spLocks/>
          </p:cNvSpPr>
          <p:nvPr/>
        </p:nvSpPr>
        <p:spPr bwMode="auto">
          <a:xfrm>
            <a:off x="490105" y="947062"/>
            <a:ext cx="8748464" cy="38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kumimoji="0"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t>BGM</a:t>
            </a:r>
            <a:r>
              <a:rPr kumimoji="0"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による５つの</a:t>
            </a:r>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効果</a:t>
            </a:r>
            <a:endPar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19286" y="1393612"/>
            <a:ext cx="8421114" cy="523220"/>
          </a:xfrm>
          <a:prstGeom prst="rect">
            <a:avLst/>
          </a:prstGeom>
          <a:noFill/>
          <a:ln>
            <a:noFill/>
          </a:ln>
        </p:spPr>
        <p:txBody>
          <a:bodyPr wrap="square" rtlCol="0">
            <a:spAutoFit/>
          </a:bodyPr>
          <a:lstStyle/>
          <a:p>
            <a:r>
              <a:rPr lang="en-US" altLang="ja-JP" sz="1400" dirty="0" smtClean="0">
                <a:solidFill>
                  <a:schemeClr val="tx1">
                    <a:lumMod val="65000"/>
                    <a:lumOff val="35000"/>
                  </a:schemeClr>
                </a:solidFill>
                <a:latin typeface="メイリオ" panose="020B0604030504040204" pitchFamily="50" charset="-128"/>
                <a:ea typeface="メイリオ" panose="020B0604030504040204" pitchFamily="50" charset="-128"/>
              </a:rPr>
              <a:t>BGM</a:t>
            </a:r>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は、リラックス効果や健康サポート、娯楽といった活用ができます。</a:t>
            </a:r>
            <a:endParaRPr lang="en-US" altLang="ja-JP" sz="14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入居者とその家族、スタッフの皆様にむけて居心地</a:t>
            </a: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の</a:t>
            </a:r>
            <a:r>
              <a:rPr lang="ja-JP" altLang="en-US" sz="1400" dirty="0" smtClean="0">
                <a:solidFill>
                  <a:schemeClr val="tx1">
                    <a:lumMod val="65000"/>
                    <a:lumOff val="35000"/>
                  </a:schemeClr>
                </a:solidFill>
                <a:latin typeface="メイリオ" panose="020B0604030504040204" pitchFamily="50" charset="-128"/>
                <a:ea typeface="メイリオ" panose="020B0604030504040204" pitchFamily="50" charset="-128"/>
              </a:rPr>
              <a:t>良い施設づくりを実現します。</a:t>
            </a:r>
            <a:endParaRPr lang="en-US" altLang="ja-JP" sz="1400" dirty="0" smtClean="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1" name="角丸四角形 50"/>
          <p:cNvSpPr/>
          <p:nvPr/>
        </p:nvSpPr>
        <p:spPr bwMode="auto">
          <a:xfrm>
            <a:off x="750888" y="1983602"/>
            <a:ext cx="7853560" cy="534624"/>
          </a:xfrm>
          <a:prstGeom prst="round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52" name="テキスト ボックス 51"/>
          <p:cNvSpPr txBox="1"/>
          <p:nvPr/>
        </p:nvSpPr>
        <p:spPr>
          <a:xfrm>
            <a:off x="3055144" y="2111705"/>
            <a:ext cx="6084354" cy="276999"/>
          </a:xfrm>
          <a:prstGeom prst="rect">
            <a:avLst/>
          </a:prstGeom>
          <a:noFill/>
          <a:ln>
            <a:noFill/>
          </a:ln>
        </p:spPr>
        <p:txBody>
          <a:bodyPr wrap="square" rtlCol="0">
            <a:spAutoFit/>
          </a:bodyPr>
          <a:lstStyle/>
          <a:p>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rPr>
              <a:t>音楽</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の持つ癒し効果</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rPr>
              <a:t>で入居者</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やスタッフのストレス緩和に</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rPr>
              <a:t>活用</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787789" y="2111705"/>
            <a:ext cx="1799303"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癒しで心のケア</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pic>
        <p:nvPicPr>
          <p:cNvPr id="55" name="図 54"/>
          <p:cNvPicPr>
            <a:picLocks noChangeAspect="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2569109" y="2069523"/>
            <a:ext cx="359274" cy="387835"/>
          </a:xfrm>
          <a:prstGeom prst="rect">
            <a:avLst/>
          </a:prstGeom>
        </p:spPr>
      </p:pic>
      <p:sp>
        <p:nvSpPr>
          <p:cNvPr id="61" name="角丸四角形 60"/>
          <p:cNvSpPr/>
          <p:nvPr/>
        </p:nvSpPr>
        <p:spPr bwMode="auto">
          <a:xfrm>
            <a:off x="750888" y="2899989"/>
            <a:ext cx="7853560" cy="534624"/>
          </a:xfrm>
          <a:prstGeom prst="round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62" name="テキスト ボックス 61"/>
          <p:cNvSpPr txBox="1"/>
          <p:nvPr/>
        </p:nvSpPr>
        <p:spPr>
          <a:xfrm>
            <a:off x="3055144" y="3028093"/>
            <a:ext cx="4685208" cy="276999"/>
          </a:xfrm>
          <a:prstGeom prst="rect">
            <a:avLst/>
          </a:prstGeom>
          <a:noFill/>
          <a:ln>
            <a:noFill/>
          </a:ln>
        </p:spPr>
        <p:txBody>
          <a:bodyPr wrap="square" rtlCol="0">
            <a:spAutoFit/>
          </a:bodyPr>
          <a:lstStyle/>
          <a:p>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rPr>
              <a:t>入居見学の方や面会の家族の方に対して、施設のイメージを向上</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787789" y="3028093"/>
            <a:ext cx="1799303"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施設のイメージ</a:t>
            </a:r>
            <a:r>
              <a:rPr lang="en-US" altLang="ja-JP" sz="1400" b="1" dirty="0" smtClean="0">
                <a:solidFill>
                  <a:srgbClr val="FF3399"/>
                </a:solidFill>
                <a:latin typeface="メイリオ" panose="020B0604030504040204" pitchFamily="50" charset="-128"/>
                <a:ea typeface="メイリオ" panose="020B0604030504040204" pitchFamily="50" charset="-128"/>
              </a:rPr>
              <a:t>U</a:t>
            </a:r>
            <a:r>
              <a:rPr lang="en-US" altLang="ja-JP" sz="1400" b="1" dirty="0">
                <a:solidFill>
                  <a:srgbClr val="FF3399"/>
                </a:solidFill>
                <a:latin typeface="メイリオ" panose="020B0604030504040204" pitchFamily="50" charset="-128"/>
                <a:ea typeface="メイリオ" panose="020B0604030504040204" pitchFamily="50" charset="-128"/>
              </a:rPr>
              <a:t>P</a:t>
            </a:r>
          </a:p>
        </p:txBody>
      </p:sp>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5141" y="2946000"/>
            <a:ext cx="365617" cy="450558"/>
          </a:xfrm>
          <a:prstGeom prst="rect">
            <a:avLst/>
          </a:prstGeom>
        </p:spPr>
      </p:pic>
      <p:sp>
        <p:nvSpPr>
          <p:cNvPr id="67" name="角丸四角形 66"/>
          <p:cNvSpPr/>
          <p:nvPr/>
        </p:nvSpPr>
        <p:spPr bwMode="auto">
          <a:xfrm>
            <a:off x="750888" y="3816376"/>
            <a:ext cx="7853560" cy="534624"/>
          </a:xfrm>
          <a:prstGeom prst="round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68" name="テキスト ボックス 67"/>
          <p:cNvSpPr txBox="1"/>
          <p:nvPr/>
        </p:nvSpPr>
        <p:spPr>
          <a:xfrm>
            <a:off x="3055144" y="3973744"/>
            <a:ext cx="6084354" cy="276999"/>
          </a:xfrm>
          <a:prstGeom prst="rect">
            <a:avLst/>
          </a:prstGeom>
          <a:noFill/>
          <a:ln>
            <a:noFill/>
          </a:ln>
        </p:spPr>
        <p:txBody>
          <a:bodyPr wrap="square" rtlCol="0">
            <a:spAutoFit/>
          </a:bodyPr>
          <a:lstStyle/>
          <a:p>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脳の活性化、免疫</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rPr>
              <a:t>機能、ストレス軽減、体質改善などを</a:t>
            </a:r>
            <a:r>
              <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rPr>
              <a:t>UP</a:t>
            </a:r>
          </a:p>
        </p:txBody>
      </p:sp>
      <p:sp>
        <p:nvSpPr>
          <p:cNvPr id="69" name="テキスト ボックス 68"/>
          <p:cNvSpPr txBox="1"/>
          <p:nvPr/>
        </p:nvSpPr>
        <p:spPr>
          <a:xfrm>
            <a:off x="787789" y="3973744"/>
            <a:ext cx="1799303"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健康サポート</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sp>
        <p:nvSpPr>
          <p:cNvPr id="71" name="ハート 70"/>
          <p:cNvSpPr/>
          <p:nvPr/>
        </p:nvSpPr>
        <p:spPr bwMode="auto">
          <a:xfrm>
            <a:off x="2634237" y="4018425"/>
            <a:ext cx="256537" cy="231960"/>
          </a:xfrm>
          <a:prstGeom prst="heart">
            <a:avLst/>
          </a:prstGeom>
          <a:solidFill>
            <a:schemeClr val="bg1"/>
          </a:solidFill>
          <a:ln w="38100" cap="flat" cmpd="sng" algn="ctr">
            <a:solidFill>
              <a:srgbClr val="66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92D050"/>
              </a:solidFill>
              <a:effectLst/>
              <a:latin typeface="ヒラギノ角ゴ Pro W3" charset="0"/>
              <a:ea typeface="ヒラギノ角ゴ Pro W3" charset="0"/>
              <a:cs typeface="ヒラギノ角ゴ Pro W3" charset="0"/>
              <a:sym typeface="ヒラギノ角ゴ Pro W3" charset="0"/>
            </a:endParaRPr>
          </a:p>
        </p:txBody>
      </p:sp>
      <p:sp>
        <p:nvSpPr>
          <p:cNvPr id="72" name="角丸四角形 71"/>
          <p:cNvSpPr/>
          <p:nvPr/>
        </p:nvSpPr>
        <p:spPr bwMode="auto">
          <a:xfrm>
            <a:off x="750888" y="4732763"/>
            <a:ext cx="7853560" cy="534624"/>
          </a:xfrm>
          <a:prstGeom prst="round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73" name="テキスト ボックス 72"/>
          <p:cNvSpPr txBox="1"/>
          <p:nvPr/>
        </p:nvSpPr>
        <p:spPr>
          <a:xfrm>
            <a:off x="3055144" y="4899143"/>
            <a:ext cx="6084354" cy="276999"/>
          </a:xfrm>
          <a:prstGeom prst="rect">
            <a:avLst/>
          </a:prstGeom>
          <a:noFill/>
          <a:ln>
            <a:noFill/>
          </a:ln>
        </p:spPr>
        <p:txBody>
          <a:bodyPr wrap="square" rtlCol="0">
            <a:spAutoFit/>
          </a:bodyPr>
          <a:lstStyle/>
          <a:p>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rPr>
              <a:t>お誕生日ソング、懐かしの曲からインスト曲まで幅広くご用意</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787789" y="4899143"/>
            <a:ext cx="1799303"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娯楽、生活の彩り</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sp>
        <p:nvSpPr>
          <p:cNvPr id="76" name="テキスト ボックス 75"/>
          <p:cNvSpPr txBox="1"/>
          <p:nvPr/>
        </p:nvSpPr>
        <p:spPr>
          <a:xfrm>
            <a:off x="2533410" y="4857107"/>
            <a:ext cx="467608" cy="369332"/>
          </a:xfrm>
          <a:prstGeom prst="rect">
            <a:avLst/>
          </a:prstGeom>
          <a:noFill/>
        </p:spPr>
        <p:txBody>
          <a:bodyPr wrap="square" rtlCol="0">
            <a:spAutoFit/>
          </a:bodyPr>
          <a:lstStyle/>
          <a:p>
            <a:r>
              <a:rPr lang="ja-JP" altLang="en-US" b="1" dirty="0" smtClean="0">
                <a:solidFill>
                  <a:srgbClr val="8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smtClean="0">
              <a:solidFill>
                <a:srgbClr val="8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bwMode="auto">
          <a:xfrm>
            <a:off x="750888" y="5649151"/>
            <a:ext cx="7853560" cy="534624"/>
          </a:xfrm>
          <a:prstGeom prst="round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dirty="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78" name="テキスト ボックス 77"/>
          <p:cNvSpPr txBox="1"/>
          <p:nvPr/>
        </p:nvSpPr>
        <p:spPr>
          <a:xfrm>
            <a:off x="3055144" y="5777254"/>
            <a:ext cx="6084354" cy="276999"/>
          </a:xfrm>
          <a:prstGeom prst="rect">
            <a:avLst/>
          </a:prstGeom>
          <a:noFill/>
          <a:ln>
            <a:noFill/>
          </a:ln>
        </p:spPr>
        <p:txBody>
          <a:bodyPr wrap="square" rtlCol="0">
            <a:spAutoFit/>
          </a:bodyPr>
          <a:lstStyle/>
          <a:p>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春</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はお花見、夏は海水浴、秋はお月見</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、冬</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雪景色、施設内の季節感を演出</a:t>
            </a:r>
            <a:endPar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テキスト ボックス 78"/>
          <p:cNvSpPr txBox="1"/>
          <p:nvPr/>
        </p:nvSpPr>
        <p:spPr>
          <a:xfrm>
            <a:off x="787789" y="5777254"/>
            <a:ext cx="1799303" cy="307777"/>
          </a:xfrm>
          <a:prstGeom prst="rect">
            <a:avLst/>
          </a:prstGeom>
          <a:noFill/>
          <a:ln>
            <a:noFill/>
          </a:ln>
        </p:spPr>
        <p:txBody>
          <a:bodyPr wrap="square" rtlCol="0">
            <a:spAutoFit/>
          </a:bodyPr>
          <a:lstStyle/>
          <a:p>
            <a:r>
              <a:rPr lang="ja-JP" altLang="en-US" sz="1400" b="1" dirty="0" smtClean="0">
                <a:solidFill>
                  <a:srgbClr val="FF3399"/>
                </a:solidFill>
                <a:latin typeface="メイリオ" panose="020B0604030504040204" pitchFamily="50" charset="-128"/>
                <a:ea typeface="メイリオ" panose="020B0604030504040204" pitchFamily="50" charset="-128"/>
              </a:rPr>
              <a:t>季節感を演出</a:t>
            </a:r>
            <a:endParaRPr lang="en-US" altLang="ja-JP" sz="1400" b="1" dirty="0">
              <a:solidFill>
                <a:srgbClr val="FF3399"/>
              </a:solidFill>
              <a:latin typeface="メイリオ" panose="020B0604030504040204" pitchFamily="50" charset="-128"/>
              <a:ea typeface="メイリオ" panose="020B0604030504040204" pitchFamily="50" charset="-128"/>
            </a:endParaRPr>
          </a:p>
        </p:txBody>
      </p:sp>
      <p:pic>
        <p:nvPicPr>
          <p:cNvPr id="81" name="Picture 2" descr="http://i44.tinypic.com/mkgjm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91633" y="5766267"/>
            <a:ext cx="509385" cy="34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30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49" name="Rectangle 6"/>
          <p:cNvSpPr txBox="1">
            <a:spLocks noGrp="1" noChangeArrowheads="1"/>
          </p:cNvSpPr>
          <p:nvPr/>
        </p:nvSpPr>
        <p:spPr bwMode="auto">
          <a:xfrm>
            <a:off x="4305303" y="6445250"/>
            <a:ext cx="514350" cy="231775"/>
          </a:xfrm>
          <a:prstGeom prst="rect">
            <a:avLst/>
          </a:prstGeom>
          <a:noFill/>
          <a:ln w="9525">
            <a:noFill/>
            <a:miter lim="800000"/>
            <a:headEnd/>
            <a:tailEnd/>
          </a:ln>
        </p:spPr>
        <p:txBody>
          <a:bodyPr lIns="91436" tIns="45716" rIns="91436" bIns="45716"/>
          <a:lstStyle/>
          <a:p>
            <a:pPr algn="ctr"/>
            <a:fld id="{0C1C8EC0-E948-4AA9-83FC-35D11616DD09}" type="slidenum">
              <a:rPr lang="en-US" altLang="ja-JP" sz="1200">
                <a:solidFill>
                  <a:srgbClr val="000000"/>
                </a:solidFill>
                <a:ea typeface="ＭＳ Ｐゴシック" charset="-128"/>
                <a:sym typeface="ヒラギノ角ゴ Pro W3" charset="0"/>
              </a:rPr>
              <a:pPr algn="ctr"/>
              <a:t>7</a:t>
            </a:fld>
            <a:endParaRPr lang="en-US" altLang="ja-JP" sz="1200" dirty="0">
              <a:solidFill>
                <a:srgbClr val="000000"/>
              </a:solidFill>
              <a:ea typeface="ＭＳ Ｐゴシック" charset="-128"/>
              <a:sym typeface="ヒラギノ角ゴ Pro W3" charset="0"/>
            </a:endParaRPr>
          </a:p>
        </p:txBody>
      </p:sp>
      <p:sp>
        <p:nvSpPr>
          <p:cNvPr id="16" name="Rectangle 2"/>
          <p:cNvSpPr txBox="1">
            <a:spLocks noChangeArrowheads="1"/>
          </p:cNvSpPr>
          <p:nvPr/>
        </p:nvSpPr>
        <p:spPr bwMode="auto">
          <a:xfrm>
            <a:off x="278082" y="225273"/>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en-US" altLang="ja-JP" sz="2400" i="0" kern="0" dirty="0" smtClean="0">
                <a:solidFill>
                  <a:schemeClr val="tx1">
                    <a:lumMod val="75000"/>
                    <a:lumOff val="25000"/>
                  </a:schemeClr>
                </a:solidFill>
                <a:latin typeface="メイリオ"/>
                <a:ea typeface="メイリオ"/>
                <a:cs typeface="メイリオ"/>
                <a:sym typeface="ヒラギノ角ゴ Pro W3" charset="0"/>
              </a:rPr>
              <a:t>BGM</a:t>
            </a:r>
            <a:r>
              <a:rPr lang="ja-JP" altLang="en-US" sz="2400" i="0" kern="0" dirty="0" smtClean="0">
                <a:solidFill>
                  <a:schemeClr val="tx1">
                    <a:lumMod val="75000"/>
                    <a:lumOff val="25000"/>
                  </a:schemeClr>
                </a:solidFill>
                <a:latin typeface="メイリオ"/>
                <a:ea typeface="メイリオ"/>
                <a:cs typeface="メイリオ"/>
                <a:sym typeface="ヒラギノ角ゴ Pro W3" charset="0"/>
              </a:rPr>
              <a:t>による健康効果</a:t>
            </a:r>
            <a:endParaRPr lang="ja-JP" altLang="en-US" sz="2400" i="0" kern="0" dirty="0">
              <a:solidFill>
                <a:schemeClr val="tx1">
                  <a:lumMod val="75000"/>
                  <a:lumOff val="25000"/>
                </a:schemeClr>
              </a:solidFill>
              <a:latin typeface="メイリオ"/>
              <a:ea typeface="メイリオ"/>
              <a:cs typeface="メイリオ"/>
              <a:sym typeface="ヒラギノ角ゴ Pro W3" charset="0"/>
            </a:endParaRPr>
          </a:p>
        </p:txBody>
      </p:sp>
      <p:sp>
        <p:nvSpPr>
          <p:cNvPr id="22" name="Rectangle 7"/>
          <p:cNvSpPr>
            <a:spLocks/>
          </p:cNvSpPr>
          <p:nvPr/>
        </p:nvSpPr>
        <p:spPr bwMode="auto">
          <a:xfrm>
            <a:off x="399037" y="1030781"/>
            <a:ext cx="8748464" cy="38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kumimoji="0" lang="ja-JP" altLang="en-US" sz="2600" b="1" dirty="0" smtClean="0">
                <a:solidFill>
                  <a:schemeClr val="tx1">
                    <a:lumMod val="75000"/>
                    <a:lumOff val="25000"/>
                  </a:schemeClr>
                </a:solidFill>
                <a:latin typeface="メイリオ" panose="020B0604030504040204" pitchFamily="50" charset="-128"/>
                <a:ea typeface="メイリオ" panose="020B0604030504040204" pitchFamily="50" charset="-128"/>
              </a:rPr>
              <a:t>効果に関する研究</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551174" y="1473226"/>
            <a:ext cx="8125282" cy="2002642"/>
          </a:xfrm>
          <a:prstGeom prst="roundRect">
            <a:avLst>
              <a:gd name="adj" fmla="val 6905"/>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1866367" y="3835908"/>
            <a:ext cx="1441922" cy="587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和合教授</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考察</a:t>
            </a: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1248257" y="5023072"/>
            <a:ext cx="8076271" cy="901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音楽を高齢者施設等で</a:t>
            </a:r>
            <a:r>
              <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BGM</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を活用することは、</a:t>
            </a:r>
            <a:endPar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高齢者の健康寿命の延伸に大いに役立つものと期待されます。</a:t>
            </a:r>
            <a:endParaRPr kumimoji="1" lang="en-US" altLang="ja-JP"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1763688" y="2524480"/>
            <a:ext cx="6586301" cy="793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唾液の成分変化により、口腔内の免疫力が高まり、誤嚥性肺炎の防止に</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役立つ</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■唾液の分泌が高まり、ドライマウスの改善、歯周病の予防に役立つ</a:t>
            </a:r>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036" y="3915989"/>
            <a:ext cx="1530042" cy="192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角丸四角形 35"/>
          <p:cNvSpPr/>
          <p:nvPr/>
        </p:nvSpPr>
        <p:spPr>
          <a:xfrm>
            <a:off x="779759" y="1747325"/>
            <a:ext cx="900100" cy="324891"/>
          </a:xfrm>
          <a:prstGeom prst="roundRect">
            <a:avLst>
              <a:gd name="adj" fmla="val 4822"/>
            </a:avLst>
          </a:prstGeom>
          <a:solidFill>
            <a:srgbClr val="FFFF99"/>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ストレス</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779759" y="2199589"/>
            <a:ext cx="900100" cy="324891"/>
          </a:xfrm>
          <a:prstGeom prst="roundRect">
            <a:avLst>
              <a:gd name="adj" fmla="val 4822"/>
            </a:avLst>
          </a:prstGeom>
          <a:solidFill>
            <a:srgbClr val="CC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体温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角丸四角形 38"/>
          <p:cNvSpPr/>
          <p:nvPr/>
        </p:nvSpPr>
        <p:spPr>
          <a:xfrm>
            <a:off x="779759" y="2648280"/>
            <a:ext cx="900100" cy="532730"/>
          </a:xfrm>
          <a:prstGeom prst="roundRect">
            <a:avLst>
              <a:gd name="adj" fmla="val 4822"/>
            </a:avLst>
          </a:prstGeom>
          <a:solidFill>
            <a:srgbClr val="FFCC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唾液</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1763688" y="1581485"/>
            <a:ext cx="4388830" cy="656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■ストレスが減少し同時に認知症の改善にも役立つ</a:t>
            </a:r>
            <a:endParaRPr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1763688" y="2035708"/>
            <a:ext cx="5244763" cy="634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■体温の上昇により、体の冷え症が改善し免疫力がアップ</a:t>
            </a:r>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1740878" y="4257017"/>
            <a:ext cx="7295618" cy="587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有効</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な音楽に聴き入ることで</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、高齢者</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で問題になっている認知症、誤嚥性</a:t>
            </a:r>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肺炎、免疫力の低下、</a:t>
            </a:r>
            <a:endParaRPr lang="en-US" altLang="ja-JP"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a:r>
              <a:rPr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冷え性、便秘症などが改善できれば、</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音楽療法は高齢者の健康を守る上で有効なツールになる。</a:t>
            </a:r>
            <a:endPar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角丸四角形 42"/>
          <p:cNvSpPr/>
          <p:nvPr/>
        </p:nvSpPr>
        <p:spPr>
          <a:xfrm>
            <a:off x="1867582" y="3915989"/>
            <a:ext cx="6982405" cy="928031"/>
          </a:xfrm>
          <a:prstGeom prst="roundRect">
            <a:avLst>
              <a:gd name="adj" fmla="val 6905"/>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1756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395288" y="1433533"/>
            <a:ext cx="8424862" cy="2658088"/>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endParaRPr>
          </a:p>
        </p:txBody>
      </p:sp>
      <p:sp>
        <p:nvSpPr>
          <p:cNvPr id="16" name="Rectangle 2"/>
          <p:cNvSpPr txBox="1">
            <a:spLocks noChangeArrowheads="1"/>
          </p:cNvSpPr>
          <p:nvPr/>
        </p:nvSpPr>
        <p:spPr bwMode="auto">
          <a:xfrm>
            <a:off x="254110" y="217784"/>
            <a:ext cx="7237412" cy="404812"/>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b="1" i="1">
                <a:solidFill>
                  <a:srgbClr val="404040"/>
                </a:solidFill>
                <a:latin typeface="メイリオ" pitchFamily="50" charset="-128"/>
                <a:ea typeface="メイリオ" pitchFamily="50" charset="-128"/>
                <a:cs typeface="メイリオ" pitchFamily="50" charset="-128"/>
              </a:defRPr>
            </a:lvl5pPr>
            <a:lvl6pPr marL="457074"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6pPr>
            <a:lvl7pPr marL="914148"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7pPr>
            <a:lvl8pPr marL="1371222"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8pPr>
            <a:lvl9pPr marL="1828296" algn="l" rtl="0" fontAlgn="base">
              <a:spcBef>
                <a:spcPct val="0"/>
              </a:spcBef>
              <a:spcAft>
                <a:spcPct val="0"/>
              </a:spcAft>
              <a:defRPr kumimoji="1" sz="2000" b="1">
                <a:solidFill>
                  <a:schemeClr val="tx2"/>
                </a:solidFill>
                <a:latin typeface="Arial" charset="0"/>
                <a:ea typeface="ＭＳ Ｐゴシック" charset="0"/>
                <a:cs typeface="ＭＳ Ｐゴシック" charset="0"/>
              </a:defRPr>
            </a:lvl9pPr>
          </a:lstStyle>
          <a:p>
            <a:pPr eaLnBrk="1" hangingPunct="1"/>
            <a:r>
              <a:rPr lang="en-US" altLang="ja-JP" sz="2400" i="0" dirty="0" smtClean="0"/>
              <a:t>BGM</a:t>
            </a:r>
            <a:r>
              <a:rPr lang="ja-JP" altLang="en-US" sz="2400" i="0" dirty="0" smtClean="0"/>
              <a:t>おすすめ</a:t>
            </a:r>
            <a:r>
              <a:rPr lang="ja-JP" altLang="en-US" sz="2400" i="0" dirty="0"/>
              <a:t>チャンネル</a:t>
            </a:r>
            <a:r>
              <a:rPr lang="ja-JP" altLang="en-US" sz="2400" i="0" dirty="0" smtClean="0"/>
              <a:t>一覧①</a:t>
            </a:r>
            <a:endParaRPr lang="ja-JP" altLang="en-US" sz="2400" i="0" kern="0" dirty="0">
              <a:solidFill>
                <a:schemeClr val="tx1">
                  <a:lumMod val="75000"/>
                  <a:lumOff val="25000"/>
                </a:schemeClr>
              </a:solidFill>
              <a:latin typeface="メイリオ"/>
              <a:ea typeface="メイリオ"/>
              <a:cs typeface="メイリオ"/>
              <a:sym typeface="ヒラギノ角ゴ Pro W3" charset="0"/>
            </a:endParaRPr>
          </a:p>
        </p:txBody>
      </p:sp>
      <p:pic>
        <p:nvPicPr>
          <p:cNvPr id="31" name="図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829" y="4128574"/>
            <a:ext cx="4360942" cy="1432656"/>
          </a:xfrm>
          <a:prstGeom prst="rect">
            <a:avLst/>
          </a:prstGeom>
        </p:spPr>
      </p:pic>
      <p:pic>
        <p:nvPicPr>
          <p:cNvPr id="1256448" name="図 12564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110" y="5205907"/>
            <a:ext cx="4413962" cy="1463453"/>
          </a:xfrm>
          <a:prstGeom prst="rect">
            <a:avLst/>
          </a:prstGeom>
        </p:spPr>
      </p:pic>
      <p:pic>
        <p:nvPicPr>
          <p:cNvPr id="1256453" name="図 125645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7984" y="4112379"/>
            <a:ext cx="4677488" cy="1271875"/>
          </a:xfrm>
          <a:prstGeom prst="rect">
            <a:avLst/>
          </a:prstGeom>
        </p:spPr>
      </p:pic>
      <p:pic>
        <p:nvPicPr>
          <p:cNvPr id="1256454" name="図 125645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66606" y="5248119"/>
            <a:ext cx="4429100" cy="1244936"/>
          </a:xfrm>
          <a:prstGeom prst="rect">
            <a:avLst/>
          </a:prstGeom>
        </p:spPr>
      </p:pic>
      <p:sp>
        <p:nvSpPr>
          <p:cNvPr id="48" name="Rectangle 6"/>
          <p:cNvSpPr txBox="1">
            <a:spLocks noGrp="1" noChangeArrowheads="1"/>
          </p:cNvSpPr>
          <p:nvPr/>
        </p:nvSpPr>
        <p:spPr bwMode="auto">
          <a:xfrm>
            <a:off x="4307788" y="6453335"/>
            <a:ext cx="514350" cy="231775"/>
          </a:xfrm>
          <a:prstGeom prst="rect">
            <a:avLst/>
          </a:prstGeom>
          <a:noFill/>
          <a:ln w="9525">
            <a:noFill/>
            <a:miter lim="800000"/>
            <a:headEnd/>
            <a:tailEnd/>
          </a:ln>
        </p:spPr>
        <p:txBody>
          <a:bodyPr lIns="91436" tIns="45716" rIns="91436" bIns="45716"/>
          <a:lstStyle/>
          <a:p>
            <a:pPr algn="ctr"/>
            <a:r>
              <a:rPr lang="en-US" altLang="ja-JP" sz="1200" dirty="0">
                <a:solidFill>
                  <a:srgbClr val="000000"/>
                </a:solidFill>
                <a:ea typeface="ＭＳ Ｐゴシック" charset="-128"/>
                <a:sym typeface="ヒラギノ角ゴ Pro W3" charset="0"/>
              </a:rPr>
              <a:t>8</a:t>
            </a:r>
          </a:p>
        </p:txBody>
      </p:sp>
      <p:sp>
        <p:nvSpPr>
          <p:cNvPr id="51" name="Rectangle 7"/>
          <p:cNvSpPr>
            <a:spLocks/>
          </p:cNvSpPr>
          <p:nvPr/>
        </p:nvSpPr>
        <p:spPr bwMode="auto">
          <a:xfrm>
            <a:off x="395288" y="975285"/>
            <a:ext cx="8748464" cy="38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lvl1pPr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1pPr>
            <a:lvl2pPr marL="742950" indent="-28575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2pPr>
            <a:lvl3pPr marL="11430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3pPr>
            <a:lvl4pPr marL="16002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4pPr>
            <a:lvl5pPr marL="2057400" indent="-228600" algn="ctr">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5pPr>
            <a:lvl6pPr marL="25146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6pPr>
            <a:lvl7pPr marL="29718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7pPr>
            <a:lvl8pPr marL="34290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8pPr>
            <a:lvl9pPr marL="3886200" indent="-228600" algn="ctr" eaLnBrk="0" fontAlgn="base" hangingPunct="0">
              <a:spcBef>
                <a:spcPct val="0"/>
              </a:spcBef>
              <a:spcAft>
                <a:spcPct val="0"/>
              </a:spcAft>
              <a:tabLst>
                <a:tab pos="901700" algn="l"/>
              </a:tabLst>
              <a:defRPr sz="4200">
                <a:solidFill>
                  <a:srgbClr val="000000"/>
                </a:solidFill>
                <a:latin typeface="ヒラギノ角ゴ Pro W3" charset="0"/>
                <a:ea typeface="ヒラギノ角ゴ Pro W3" charset="0"/>
                <a:cs typeface="ヒラギノ角ゴ Pro W3" charset="0"/>
                <a:sym typeface="ヒラギノ角ゴ Pro W3" charset="0"/>
              </a:defRPr>
            </a:lvl9pPr>
          </a:lstStyle>
          <a:p>
            <a:pPr algn="l"/>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施設空間に最適な</a:t>
            </a:r>
            <a:r>
              <a:rPr kumimoji="0"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t>BGM</a:t>
            </a:r>
            <a:r>
              <a:rPr kumimoji="0"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を多数ご用意</a:t>
            </a:r>
            <a:endParaRPr kumimoji="0"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403207" y="1518287"/>
            <a:ext cx="8309253" cy="2378765"/>
            <a:chOff x="403207" y="1518287"/>
            <a:chExt cx="8309253" cy="2378765"/>
          </a:xfrm>
        </p:grpSpPr>
        <p:pic>
          <p:nvPicPr>
            <p:cNvPr id="38" name="Picture 4" descr="http://www.minnanokaigo.com/a_sphoto/data/P2PIC-2013060410095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5632" y="2787024"/>
              <a:ext cx="1475147" cy="1097267"/>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p:cNvSpPr/>
            <p:nvPr/>
          </p:nvSpPr>
          <p:spPr>
            <a:xfrm>
              <a:off x="403207" y="1536841"/>
              <a:ext cx="1825455" cy="1041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お誕生日のバースデーソング</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もちろん</a:t>
              </a:r>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好きな曲を好きなタイミングで流すことができるので、レクリエーションに最適です。</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9" name="グループ化 48"/>
            <p:cNvGrpSpPr/>
            <p:nvPr/>
          </p:nvGrpSpPr>
          <p:grpSpPr>
            <a:xfrm>
              <a:off x="2727691" y="2784873"/>
              <a:ext cx="1340253" cy="1112179"/>
              <a:chOff x="-1055241" y="3380763"/>
              <a:chExt cx="2447224" cy="2471085"/>
            </a:xfrm>
          </p:grpSpPr>
          <p:pic>
            <p:nvPicPr>
              <p:cNvPr id="50" name="Picture 10" descr="http://blogs.c.yimg.jp/res/blog-20-73/rahyale/folder/939940/45/33904645/img_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3896" y="4618264"/>
                <a:ext cx="1238087" cy="123358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http://mm.columbia.jp/img_package/CA28/930/ca2893500.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55241" y="3380763"/>
                <a:ext cx="1227780" cy="122777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http://blogs.c.yimg.jp/res/blog-ae-85/xqjng092/folder/187249/06/24576406/img_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3896" y="3380763"/>
                <a:ext cx="1238087" cy="123750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5" descr="C:\Users\yu-ohta\Desktop\無題.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55241" y="4579984"/>
                <a:ext cx="1227780" cy="1239147"/>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正方形/長方形 55"/>
            <p:cNvSpPr/>
            <p:nvPr/>
          </p:nvSpPr>
          <p:spPr>
            <a:xfrm>
              <a:off x="2509624" y="1518287"/>
              <a:ext cx="1880654" cy="1239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プレイバック</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回想</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をキーワードに各利用者が懐かしい曲のプレイリストが作成できます。音楽の趣味が一緒だと嬉しいもの。話が盛り上がります。</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7" name="Picture 2" descr="http://i44.tinypic.com/mkgjmd.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567771" y="2794403"/>
              <a:ext cx="1595573" cy="1079802"/>
            </a:xfrm>
            <a:prstGeom prst="rect">
              <a:avLst/>
            </a:prstGeom>
            <a:noFill/>
            <a:extLst>
              <a:ext uri="{909E8E84-426E-40DD-AFC4-6F175D3DCCD1}">
                <a14:hiddenFill xmlns:a14="http://schemas.microsoft.com/office/drawing/2010/main">
                  <a:solidFill>
                    <a:srgbClr val="FFFFFF"/>
                  </a:solidFill>
                </a14:hiddenFill>
              </a:ext>
            </a:extLst>
          </p:spPr>
        </p:pic>
        <p:sp>
          <p:nvSpPr>
            <p:cNvPr id="58" name="正方形/長方形 57"/>
            <p:cNvSpPr/>
            <p:nvPr/>
          </p:nvSpPr>
          <p:spPr>
            <a:xfrm>
              <a:off x="4482389" y="1527898"/>
              <a:ext cx="1899289" cy="1230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春のお花見、夏の花火、秋はお月見、冬の雪景色。そんな季節感を演出することで、館内で四季を楽しめます。年間行事と合わせることで、効果が高まります。</a:t>
              </a:r>
              <a:endPar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9" name="Picture 4" descr="http://cdn.amanaimages.com/preview640/10341003639.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805764" y="2787024"/>
              <a:ext cx="1639617" cy="1084138"/>
            </a:xfrm>
            <a:prstGeom prst="rect">
              <a:avLst/>
            </a:prstGeom>
            <a:noFill/>
            <a:extLst>
              <a:ext uri="{909E8E84-426E-40DD-AFC4-6F175D3DCCD1}">
                <a14:hiddenFill xmlns:a14="http://schemas.microsoft.com/office/drawing/2010/main">
                  <a:solidFill>
                    <a:srgbClr val="FFFFFF"/>
                  </a:solidFill>
                </a14:hiddenFill>
              </a:ext>
            </a:extLst>
          </p:spPr>
        </p:pic>
        <p:sp>
          <p:nvSpPr>
            <p:cNvPr id="60" name="正方形/長方形 59"/>
            <p:cNvSpPr/>
            <p:nvPr/>
          </p:nvSpPr>
          <p:spPr>
            <a:xfrm>
              <a:off x="6723489" y="1560906"/>
              <a:ext cx="1988971" cy="116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音楽は副作用のない良薬であることが、医学的に解明されています。音やリズムが脳や心臓に働きかけることで、免疫を高めたり、リラックス効果をもたらします。</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223882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_Default - 1_白紙">
  <a:themeElements>
    <a:clrScheme name="">
      <a:dk1>
        <a:srgbClr val="000000"/>
      </a:dk1>
      <a:lt1>
        <a:srgbClr val="FFFFFF"/>
      </a:lt1>
      <a:dk2>
        <a:srgbClr val="000000"/>
      </a:dk2>
      <a:lt2>
        <a:srgbClr val="B3B3B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白紙">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ja-JP"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ja-JP" sz="4200" b="0" i="0" u="none" strike="noStrike" cap="none" normalizeH="0" baseline="0" smtClean="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lnDef>
    <a:txDef>
      <a:spPr>
        <a:noFill/>
      </a:spPr>
      <a:bodyPr wrap="none" rtlCol="0">
        <a:spAutoFit/>
      </a:bodyPr>
      <a:lstStyle>
        <a:defPPr>
          <a:defRPr kumimoji="1" sz="20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Default - 1_白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31288</TotalTime>
  <Words>2161</Words>
  <Application>Microsoft Office PowerPoint</Application>
  <PresentationFormat>画面に合わせる (4:3)</PresentationFormat>
  <Paragraphs>412</Paragraphs>
  <Slides>22</Slides>
  <Notes>21</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22</vt:i4>
      </vt:variant>
    </vt:vector>
  </HeadingPairs>
  <TitlesOfParts>
    <vt:vector size="37" baseType="lpstr">
      <vt:lpstr>Gill Sans</vt:lpstr>
      <vt:lpstr>HGP創英角ｺﾞｼｯｸUB</vt:lpstr>
      <vt:lpstr>Meiryo UI</vt:lpstr>
      <vt:lpstr>ＭＳ Ｐゴシック</vt:lpstr>
      <vt:lpstr>ＭＳ Ｐ明朝</vt:lpstr>
      <vt:lpstr>ヒラギノ角ゴ Pro W3</vt:lpstr>
      <vt:lpstr>ヒラギノ角ゴ ProN W3</vt:lpstr>
      <vt:lpstr>ヒラギノ角ゴ ProN W6</vt:lpstr>
      <vt:lpstr>メイリオ</vt:lpstr>
      <vt:lpstr>Arial</vt:lpstr>
      <vt:lpstr>Calibri</vt:lpstr>
      <vt:lpstr>Calibri Light</vt:lpstr>
      <vt:lpstr>Wingdings</vt:lpstr>
      <vt:lpstr>2_Default - 1_白紙</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eigyou-honbu@tk.usen.co.jp</dc:creator>
  <cp:lastModifiedBy>大谷　美哉</cp:lastModifiedBy>
  <cp:revision>4146</cp:revision>
  <cp:lastPrinted>2016-04-19T08:39:13Z</cp:lastPrinted>
  <dcterms:created xsi:type="dcterms:W3CDTF">2011-11-10T06:39:29Z</dcterms:created>
  <dcterms:modified xsi:type="dcterms:W3CDTF">2020-08-24T01:52:52Z</dcterms:modified>
</cp:coreProperties>
</file>