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14"/>
  </p:notesMasterIdLst>
  <p:handoutMasterIdLst>
    <p:handoutMasterId r:id="rId15"/>
  </p:handoutMasterIdLst>
  <p:sldIdLst>
    <p:sldId id="429" r:id="rId2"/>
    <p:sldId id="427" r:id="rId3"/>
    <p:sldId id="428" r:id="rId4"/>
    <p:sldId id="418" r:id="rId5"/>
    <p:sldId id="419" r:id="rId6"/>
    <p:sldId id="420" r:id="rId7"/>
    <p:sldId id="421" r:id="rId8"/>
    <p:sldId id="422" r:id="rId9"/>
    <p:sldId id="423" r:id="rId10"/>
    <p:sldId id="424" r:id="rId11"/>
    <p:sldId id="425" r:id="rId12"/>
    <p:sldId id="426" r:id="rId1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orient="horz" pos="4110" userDrawn="1">
          <p15:clr>
            <a:srgbClr val="A4A3A4"/>
          </p15:clr>
        </p15:guide>
        <p15:guide id="3" orient="horz" pos="2296">
          <p15:clr>
            <a:srgbClr val="A4A3A4"/>
          </p15:clr>
        </p15:guide>
        <p15:guide id="4" orient="horz" pos="1389">
          <p15:clr>
            <a:srgbClr val="A4A3A4"/>
          </p15:clr>
        </p15:guide>
        <p15:guide id="5" orient="horz" pos="3203">
          <p15:clr>
            <a:srgbClr val="A4A3A4"/>
          </p15:clr>
        </p15:guide>
        <p15:guide id="6" orient="horz" pos="482" userDrawn="1">
          <p15:clr>
            <a:srgbClr val="A4A3A4"/>
          </p15:clr>
        </p15:guide>
        <p15:guide id="7" pos="2880">
          <p15:clr>
            <a:srgbClr val="A4A3A4"/>
          </p15:clr>
        </p15:guide>
        <p15:guide id="9" pos="5602">
          <p15:clr>
            <a:srgbClr val="A4A3A4"/>
          </p15:clr>
        </p15:guide>
        <p15:guide id="10" pos="4241" userDrawn="1">
          <p15:clr>
            <a:srgbClr val="A4A3A4"/>
          </p15:clr>
        </p15:guide>
        <p15:guide id="11" pos="1519" userDrawn="1">
          <p15:clr>
            <a:srgbClr val="A4A3A4"/>
          </p15:clr>
        </p15:guide>
        <p15:guide id="12" pos="158">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ACC6"/>
    <a:srgbClr val="4F81BD"/>
    <a:srgbClr val="3DAED6"/>
    <a:srgbClr val="C00000"/>
    <a:srgbClr val="535252"/>
    <a:srgbClr val="EB7000"/>
    <a:srgbClr val="E9F1F5"/>
    <a:srgbClr val="EBF7FB"/>
    <a:srgbClr val="D4D5D5"/>
    <a:srgbClr val="FACF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11" autoAdjust="0"/>
    <p:restoredTop sz="85176" autoAdjust="0"/>
  </p:normalViewPr>
  <p:slideViewPr>
    <p:cSldViewPr showGuides="1">
      <p:cViewPr varScale="1">
        <p:scale>
          <a:sx n="99" d="100"/>
          <a:sy n="99" d="100"/>
        </p:scale>
        <p:origin x="1061" y="106"/>
      </p:cViewPr>
      <p:guideLst>
        <p:guide orient="horz"/>
        <p:guide orient="horz" pos="4110"/>
        <p:guide orient="horz" pos="2296"/>
        <p:guide orient="horz" pos="1389"/>
        <p:guide orient="horz" pos="3203"/>
        <p:guide orient="horz" pos="482"/>
        <p:guide pos="2880"/>
        <p:guide pos="5602"/>
        <p:guide pos="4241"/>
        <p:guide pos="1519"/>
        <p:guide pos="158"/>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6" d="100"/>
          <a:sy n="66" d="100"/>
        </p:scale>
        <p:origin x="-3288" y="-108"/>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6" cy="496967"/>
          </a:xfrm>
          <a:prstGeom prst="rect">
            <a:avLst/>
          </a:prstGeom>
        </p:spPr>
        <p:txBody>
          <a:bodyPr vert="horz" lIns="91559" tIns="45779" rIns="91559" bIns="4577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9" y="0"/>
            <a:ext cx="2949786" cy="496967"/>
          </a:xfrm>
          <a:prstGeom prst="rect">
            <a:avLst/>
          </a:prstGeom>
        </p:spPr>
        <p:txBody>
          <a:bodyPr vert="horz" lIns="91559" tIns="45779" rIns="91559" bIns="45779" rtlCol="0"/>
          <a:lstStyle>
            <a:lvl1pPr algn="r">
              <a:defRPr sz="1200"/>
            </a:lvl1pPr>
          </a:lstStyle>
          <a:p>
            <a:fld id="{AC6B81F2-73B5-4503-B09A-6A1507AF6DAE}" type="datetimeFigureOut">
              <a:rPr kumimoji="1" lang="ja-JP" altLang="en-US" smtClean="0"/>
              <a:t>2019/9/24</a:t>
            </a:fld>
            <a:endParaRPr kumimoji="1" lang="ja-JP" altLang="en-US"/>
          </a:p>
        </p:txBody>
      </p:sp>
      <p:sp>
        <p:nvSpPr>
          <p:cNvPr id="4" name="フッター プレースホルダー 3"/>
          <p:cNvSpPr>
            <a:spLocks noGrp="1"/>
          </p:cNvSpPr>
          <p:nvPr>
            <p:ph type="ftr" sz="quarter" idx="2"/>
          </p:nvPr>
        </p:nvSpPr>
        <p:spPr>
          <a:xfrm>
            <a:off x="1" y="9440646"/>
            <a:ext cx="2949786" cy="496967"/>
          </a:xfrm>
          <a:prstGeom prst="rect">
            <a:avLst/>
          </a:prstGeom>
        </p:spPr>
        <p:txBody>
          <a:bodyPr vert="horz" lIns="91559" tIns="45779" rIns="91559" bIns="4577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9" y="9440646"/>
            <a:ext cx="2949786" cy="496967"/>
          </a:xfrm>
          <a:prstGeom prst="rect">
            <a:avLst/>
          </a:prstGeom>
        </p:spPr>
        <p:txBody>
          <a:bodyPr vert="horz" lIns="91559" tIns="45779" rIns="91559" bIns="45779" rtlCol="0" anchor="b"/>
          <a:lstStyle>
            <a:lvl1pPr algn="r">
              <a:defRPr sz="1200"/>
            </a:lvl1pPr>
          </a:lstStyle>
          <a:p>
            <a:fld id="{36D0D9BA-9B38-4148-B125-46CF271CD522}" type="slidenum">
              <a:rPr kumimoji="1" lang="ja-JP" altLang="en-US" smtClean="0"/>
              <a:t>‹#›</a:t>
            </a:fld>
            <a:endParaRPr kumimoji="1" lang="ja-JP" altLang="en-US"/>
          </a:p>
        </p:txBody>
      </p:sp>
    </p:spTree>
    <p:extLst>
      <p:ext uri="{BB962C8B-B14F-4D97-AF65-F5344CB8AC3E}">
        <p14:creationId xmlns:p14="http://schemas.microsoft.com/office/powerpoint/2010/main" val="15215565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6" cy="496967"/>
          </a:xfrm>
          <a:prstGeom prst="rect">
            <a:avLst/>
          </a:prstGeom>
        </p:spPr>
        <p:txBody>
          <a:bodyPr vert="horz" lIns="91559" tIns="45779" rIns="91559" bIns="4577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6967"/>
          </a:xfrm>
          <a:prstGeom prst="rect">
            <a:avLst/>
          </a:prstGeom>
        </p:spPr>
        <p:txBody>
          <a:bodyPr vert="horz" lIns="91559" tIns="45779" rIns="91559" bIns="45779" rtlCol="0"/>
          <a:lstStyle>
            <a:lvl1pPr algn="r">
              <a:defRPr sz="1200"/>
            </a:lvl1pPr>
          </a:lstStyle>
          <a:p>
            <a:fld id="{7C70AAF0-C30F-489C-BC53-826BC389F80B}" type="datetimeFigureOut">
              <a:rPr kumimoji="1" lang="ja-JP" altLang="en-US" smtClean="0"/>
              <a:t>2019/9/24</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7450"/>
          </a:xfrm>
          <a:prstGeom prst="rect">
            <a:avLst/>
          </a:prstGeom>
          <a:noFill/>
          <a:ln w="12700">
            <a:solidFill>
              <a:prstClr val="black"/>
            </a:solidFill>
          </a:ln>
        </p:spPr>
        <p:txBody>
          <a:bodyPr vert="horz" lIns="91559" tIns="45779" rIns="91559" bIns="45779" rtlCol="0" anchor="ctr"/>
          <a:lstStyle/>
          <a:p>
            <a:endParaRPr lang="ja-JP" altLang="en-US"/>
          </a:p>
        </p:txBody>
      </p:sp>
      <p:sp>
        <p:nvSpPr>
          <p:cNvPr id="5" name="ノート プレースホルダー 4"/>
          <p:cNvSpPr>
            <a:spLocks noGrp="1"/>
          </p:cNvSpPr>
          <p:nvPr>
            <p:ph type="body" sz="quarter" idx="3"/>
          </p:nvPr>
        </p:nvSpPr>
        <p:spPr>
          <a:xfrm>
            <a:off x="680721" y="4721186"/>
            <a:ext cx="5445760" cy="4472702"/>
          </a:xfrm>
          <a:prstGeom prst="rect">
            <a:avLst/>
          </a:prstGeom>
        </p:spPr>
        <p:txBody>
          <a:bodyPr vert="horz" lIns="91559" tIns="45779" rIns="91559" bIns="4577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6"/>
            <a:ext cx="2949786" cy="496967"/>
          </a:xfrm>
          <a:prstGeom prst="rect">
            <a:avLst/>
          </a:prstGeom>
        </p:spPr>
        <p:txBody>
          <a:bodyPr vert="horz" lIns="91559" tIns="45779" rIns="91559" bIns="4577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6"/>
            <a:ext cx="2949786" cy="496967"/>
          </a:xfrm>
          <a:prstGeom prst="rect">
            <a:avLst/>
          </a:prstGeom>
        </p:spPr>
        <p:txBody>
          <a:bodyPr vert="horz" lIns="91559" tIns="45779" rIns="91559" bIns="45779" rtlCol="0" anchor="b"/>
          <a:lstStyle>
            <a:lvl1pPr algn="r">
              <a:defRPr sz="1200"/>
            </a:lvl1pPr>
          </a:lstStyle>
          <a:p>
            <a:fld id="{BC4D92A2-1CE2-44BE-B8B8-7B5DFE26041D}" type="slidenum">
              <a:rPr kumimoji="1" lang="ja-JP" altLang="en-US" smtClean="0"/>
              <a:t>‹#›</a:t>
            </a:fld>
            <a:endParaRPr kumimoji="1" lang="ja-JP" altLang="en-US"/>
          </a:p>
        </p:txBody>
      </p:sp>
    </p:spTree>
    <p:extLst>
      <p:ext uri="{BB962C8B-B14F-4D97-AF65-F5344CB8AC3E}">
        <p14:creationId xmlns:p14="http://schemas.microsoft.com/office/powerpoint/2010/main" val="33570121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2195736" y="280570"/>
            <a:ext cx="6697439" cy="3168352"/>
          </a:xfrm>
        </p:spPr>
        <p:txBody>
          <a:bodyPr anchor="ctr">
            <a:noAutofit/>
          </a:bodyPr>
          <a:lstStyle>
            <a:lvl1pPr algn="r">
              <a:defRPr sz="2700">
                <a:solidFill>
                  <a:srgbClr val="535252"/>
                </a:solidFill>
                <a:latin typeface="Meiryo UI" panose="020B0604030504040204" pitchFamily="50" charset="-128"/>
                <a:ea typeface="Meiryo UI" panose="020B0604030504040204" pitchFamily="50" charset="-128"/>
              </a:defRPr>
            </a:lvl1pPr>
          </a:lstStyle>
          <a:p>
            <a:r>
              <a:rPr kumimoji="1" lang="ja-JP" altLang="en-US" dirty="0" smtClean="0"/>
              <a:t>マスター タイトルの書式設定</a:t>
            </a:r>
            <a:endParaRPr kumimoji="1" lang="ja-JP" altLang="en-US" dirty="0"/>
          </a:p>
        </p:txBody>
      </p:sp>
      <p:sp>
        <p:nvSpPr>
          <p:cNvPr id="3" name="サブタイトル 2"/>
          <p:cNvSpPr>
            <a:spLocks noGrp="1"/>
          </p:cNvSpPr>
          <p:nvPr>
            <p:ph type="subTitle" idx="1"/>
          </p:nvPr>
        </p:nvSpPr>
        <p:spPr>
          <a:xfrm>
            <a:off x="2411414" y="3861050"/>
            <a:ext cx="6481762" cy="2663581"/>
          </a:xfrm>
        </p:spPr>
        <p:txBody>
          <a:bodyPr anchor="b">
            <a:normAutofit/>
          </a:bodyPr>
          <a:lstStyle>
            <a:lvl1pPr marL="0" indent="0" algn="r">
              <a:buNone/>
              <a:defRPr sz="1800">
                <a:solidFill>
                  <a:srgbClr val="535252"/>
                </a:solidFill>
                <a:latin typeface="Meiryo UI" panose="020B0604030504040204" pitchFamily="50" charset="-128"/>
                <a:ea typeface="Meiryo UI" panose="020B0604030504040204" pitchFamily="50" charset="-128"/>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kumimoji="1" lang="ja-JP" altLang="en-US" dirty="0" smtClean="0"/>
              <a:t>マスター サブタイトルの書式設定</a:t>
            </a:r>
            <a:endParaRPr kumimoji="1" lang="ja-JP" altLang="en-US" dirty="0"/>
          </a:p>
        </p:txBody>
      </p:sp>
      <p:sp>
        <p:nvSpPr>
          <p:cNvPr id="4" name="AutoShape 2" descr="USEN"/>
          <p:cNvSpPr>
            <a:spLocks noChangeAspect="1" noChangeArrowheads="1"/>
          </p:cNvSpPr>
          <p:nvPr userDrawn="1"/>
        </p:nvSpPr>
        <p:spPr bwMode="auto">
          <a:xfrm>
            <a:off x="116681" y="-144463"/>
            <a:ext cx="2286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ja-JP" altLang="en-US" sz="1350"/>
          </a:p>
        </p:txBody>
      </p:sp>
    </p:spTree>
    <p:extLst>
      <p:ext uri="{BB962C8B-B14F-4D97-AF65-F5344CB8AC3E}">
        <p14:creationId xmlns:p14="http://schemas.microsoft.com/office/powerpoint/2010/main" val="57730797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457200" y="6356353"/>
            <a:ext cx="2133600" cy="365125"/>
          </a:xfrm>
          <a:prstGeom prst="rect">
            <a:avLst/>
          </a:prstGeom>
        </p:spPr>
        <p:txBody>
          <a:bodyPr/>
          <a:lstStyle/>
          <a:p>
            <a:fld id="{4CD62F3C-6273-48CA-83A9-FBB07CFA3C6E}" type="datetime1">
              <a:rPr kumimoji="1" lang="ja-JP" altLang="en-US" smtClean="0"/>
              <a:t>2019/9/24</a:t>
            </a:fld>
            <a:endParaRPr kumimoji="1" lang="ja-JP" altLang="en-US"/>
          </a:p>
        </p:txBody>
      </p:sp>
      <p:sp>
        <p:nvSpPr>
          <p:cNvPr id="5" name="フッター プレースホルダー 4"/>
          <p:cNvSpPr>
            <a:spLocks noGrp="1"/>
          </p:cNvSpPr>
          <p:nvPr>
            <p:ph type="ftr" sz="quarter" idx="11"/>
          </p:nvPr>
        </p:nvSpPr>
        <p:spPr>
          <a:xfrm>
            <a:off x="3124200" y="6356353"/>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E42129F-C267-4CDE-8E58-7F88385188F1}" type="slidenum">
              <a:rPr kumimoji="1" lang="ja-JP" altLang="en-US" smtClean="0"/>
              <a:t>‹#›</a:t>
            </a:fld>
            <a:endParaRPr kumimoji="1" lang="ja-JP" altLang="en-US"/>
          </a:p>
        </p:txBody>
      </p:sp>
    </p:spTree>
    <p:extLst>
      <p:ext uri="{BB962C8B-B14F-4D97-AF65-F5344CB8AC3E}">
        <p14:creationId xmlns:p14="http://schemas.microsoft.com/office/powerpoint/2010/main" val="3665732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1"/>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1"/>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457200" y="6356353"/>
            <a:ext cx="2133600" cy="365125"/>
          </a:xfrm>
          <a:prstGeom prst="rect">
            <a:avLst/>
          </a:prstGeom>
        </p:spPr>
        <p:txBody>
          <a:bodyPr/>
          <a:lstStyle/>
          <a:p>
            <a:fld id="{B7154E3F-6EB0-402B-ABB4-54B5C3F21C63}" type="datetime1">
              <a:rPr kumimoji="1" lang="ja-JP" altLang="en-US" smtClean="0"/>
              <a:t>2019/9/24</a:t>
            </a:fld>
            <a:endParaRPr kumimoji="1" lang="ja-JP" altLang="en-US"/>
          </a:p>
        </p:txBody>
      </p:sp>
      <p:sp>
        <p:nvSpPr>
          <p:cNvPr id="5" name="フッター プレースホルダー 4"/>
          <p:cNvSpPr>
            <a:spLocks noGrp="1"/>
          </p:cNvSpPr>
          <p:nvPr>
            <p:ph type="ftr" sz="quarter" idx="11"/>
          </p:nvPr>
        </p:nvSpPr>
        <p:spPr>
          <a:xfrm>
            <a:off x="3124200" y="6356353"/>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E42129F-C267-4CDE-8E58-7F88385188F1}" type="slidenum">
              <a:rPr kumimoji="1" lang="ja-JP" altLang="en-US" smtClean="0"/>
              <a:t>‹#›</a:t>
            </a:fld>
            <a:endParaRPr kumimoji="1" lang="ja-JP" altLang="en-US"/>
          </a:p>
        </p:txBody>
      </p:sp>
    </p:spTree>
    <p:extLst>
      <p:ext uri="{BB962C8B-B14F-4D97-AF65-F5344CB8AC3E}">
        <p14:creationId xmlns:p14="http://schemas.microsoft.com/office/powerpoint/2010/main" val="1780117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250826" y="0"/>
            <a:ext cx="7561535" cy="620688"/>
          </a:xfrm>
          <a:noFill/>
          <a:ln>
            <a:noFill/>
          </a:ln>
        </p:spPr>
        <p:txBody>
          <a:bodyPr anchor="ctr"/>
          <a:lstStyle>
            <a:lvl1pPr marL="0" indent="0" algn="l">
              <a:defRPr sz="2100">
                <a:solidFill>
                  <a:srgbClr val="535252"/>
                </a:solidFill>
                <a:latin typeface="Meiryo UI" panose="020B0604030504040204" pitchFamily="50" charset="-128"/>
                <a:ea typeface="Meiryo UI" panose="020B0604030504040204" pitchFamily="50" charset="-128"/>
              </a:defRPr>
            </a:lvl1pPr>
          </a:lstStyle>
          <a:p>
            <a:r>
              <a:rPr kumimoji="1" lang="ja-JP" altLang="en-US" dirty="0" smtClean="0"/>
              <a:t>マスター タイトルの書式設定</a:t>
            </a:r>
            <a:endParaRPr kumimoji="1" lang="ja-JP" altLang="en-US" dirty="0"/>
          </a:p>
        </p:txBody>
      </p:sp>
      <p:sp>
        <p:nvSpPr>
          <p:cNvPr id="3" name="コンテンツ プレースホルダー 2"/>
          <p:cNvSpPr>
            <a:spLocks noGrp="1"/>
          </p:cNvSpPr>
          <p:nvPr>
            <p:ph idx="1"/>
          </p:nvPr>
        </p:nvSpPr>
        <p:spPr>
          <a:xfrm>
            <a:off x="250826" y="765174"/>
            <a:ext cx="8642350" cy="5759451"/>
          </a:xfrm>
        </p:spPr>
        <p:txBody>
          <a:bodyPr/>
          <a:lstStyle>
            <a:lvl1pPr marL="257175" indent="-257175">
              <a:buClr>
                <a:srgbClr val="535252"/>
              </a:buClr>
              <a:buFont typeface="Wingdings" panose="05000000000000000000" pitchFamily="2" charset="2"/>
              <a:buChar char="l"/>
              <a:defRPr sz="1800">
                <a:solidFill>
                  <a:srgbClr val="535252"/>
                </a:solidFill>
                <a:latin typeface="Meiryo UI" panose="020B0604030504040204" pitchFamily="50" charset="-128"/>
                <a:ea typeface="Meiryo UI" panose="020B0604030504040204" pitchFamily="50" charset="-128"/>
              </a:defRPr>
            </a:lvl1pPr>
            <a:lvl2pPr marL="557213" indent="-214313">
              <a:buClr>
                <a:srgbClr val="535252"/>
              </a:buClr>
              <a:buFont typeface="Wingdings" panose="05000000000000000000" pitchFamily="2" charset="2"/>
              <a:buChar char="l"/>
              <a:defRPr sz="1500">
                <a:solidFill>
                  <a:srgbClr val="535252"/>
                </a:solidFill>
                <a:latin typeface="Meiryo UI" panose="020B0604030504040204" pitchFamily="50" charset="-128"/>
                <a:ea typeface="Meiryo UI" panose="020B0604030504040204" pitchFamily="50" charset="-128"/>
              </a:defRPr>
            </a:lvl2pPr>
            <a:lvl3pPr marL="857250" indent="-171450">
              <a:buClr>
                <a:srgbClr val="535252"/>
              </a:buClr>
              <a:buFont typeface="Wingdings" panose="05000000000000000000" pitchFamily="2" charset="2"/>
              <a:buChar char="l"/>
              <a:defRPr sz="1200">
                <a:solidFill>
                  <a:srgbClr val="535252"/>
                </a:solidFill>
                <a:latin typeface="Meiryo UI" panose="020B0604030504040204" pitchFamily="50" charset="-128"/>
                <a:ea typeface="Meiryo UI" panose="020B0604030504040204" pitchFamily="50" charset="-128"/>
              </a:defRPr>
            </a:lvl3pPr>
            <a:lvl4pPr marL="1200150" indent="-171450">
              <a:buClr>
                <a:srgbClr val="535252"/>
              </a:buClr>
              <a:buFont typeface="Wingdings" panose="05000000000000000000" pitchFamily="2" charset="2"/>
              <a:buChar char="l"/>
              <a:defRPr>
                <a:solidFill>
                  <a:srgbClr val="535252"/>
                </a:solidFill>
                <a:latin typeface="Meiryo UI" panose="020B0604030504040204" pitchFamily="50" charset="-128"/>
                <a:ea typeface="Meiryo UI" panose="020B0604030504040204" pitchFamily="50" charset="-128"/>
              </a:defRPr>
            </a:lvl4pPr>
            <a:lvl5pPr marL="1543050" indent="-171450">
              <a:buClr>
                <a:srgbClr val="535252"/>
              </a:buClr>
              <a:buFont typeface="Wingdings" panose="05000000000000000000" pitchFamily="2" charset="2"/>
              <a:buChar char="l"/>
              <a:defRPr>
                <a:solidFill>
                  <a:srgbClr val="535252"/>
                </a:solidFill>
                <a:latin typeface="Meiryo UI" panose="020B0604030504040204" pitchFamily="50" charset="-128"/>
                <a:ea typeface="Meiryo UI" panose="020B0604030504040204" pitchFamily="50" charset="-128"/>
              </a:defRPr>
            </a:lvl5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スライド番号プレースホルダー 5"/>
          <p:cNvSpPr>
            <a:spLocks noGrp="1"/>
          </p:cNvSpPr>
          <p:nvPr>
            <p:ph type="sldNum" sz="quarter" idx="12"/>
          </p:nvPr>
        </p:nvSpPr>
        <p:spPr>
          <a:xfrm>
            <a:off x="8460432" y="6597652"/>
            <a:ext cx="683568" cy="260351"/>
          </a:xfrm>
        </p:spPr>
        <p:txBody>
          <a:bodyPr/>
          <a:lstStyle>
            <a:lvl1pPr>
              <a:defRPr sz="1050" b="1">
                <a:solidFill>
                  <a:srgbClr val="535252"/>
                </a:solidFill>
                <a:latin typeface="Meiryo UI" panose="020B0604030504040204" pitchFamily="50" charset="-128"/>
                <a:ea typeface="Meiryo UI" panose="020B0604030504040204" pitchFamily="50" charset="-128"/>
              </a:defRPr>
            </a:lvl1pPr>
          </a:lstStyle>
          <a:p>
            <a:fld id="{4E42129F-C267-4CDE-8E58-7F88385188F1}" type="slidenum">
              <a:rPr lang="ja-JP" altLang="en-US" smtClean="0"/>
              <a:pPr/>
              <a:t>‹#›</a:t>
            </a:fld>
            <a:endParaRPr lang="ja-JP" altLang="en-US" dirty="0"/>
          </a:p>
        </p:txBody>
      </p:sp>
      <p:cxnSp>
        <p:nvCxnSpPr>
          <p:cNvPr id="5" name="直線コネクタ 4"/>
          <p:cNvCxnSpPr/>
          <p:nvPr userDrawn="1"/>
        </p:nvCxnSpPr>
        <p:spPr>
          <a:xfrm>
            <a:off x="-2380" y="620688"/>
            <a:ext cx="9146381" cy="0"/>
          </a:xfrm>
          <a:prstGeom prst="line">
            <a:avLst/>
          </a:prstGeom>
          <a:ln w="12700">
            <a:solidFill>
              <a:srgbClr val="535252"/>
            </a:solidFill>
            <a:tailEnd type="non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829596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110">
          <p15:clr>
            <a:srgbClr val="FBAE40"/>
          </p15:clr>
        </p15:guide>
        <p15:guide id="2" pos="3840">
          <p15:clr>
            <a:srgbClr val="FBAE40"/>
          </p15:clr>
        </p15:guide>
        <p15:guide id="3" orient="horz" pos="482">
          <p15:clr>
            <a:srgbClr val="FBAE40"/>
          </p15:clr>
        </p15:guide>
        <p15:guide id="4" pos="211">
          <p15:clr>
            <a:srgbClr val="FBAE40"/>
          </p15:clr>
        </p15:guide>
        <p15:guide id="5" pos="7469">
          <p15:clr>
            <a:srgbClr val="FBAE40"/>
          </p15:clr>
        </p15:guide>
        <p15:guide id="6" pos="2025">
          <p15:clr>
            <a:srgbClr val="FBAE40"/>
          </p15:clr>
        </p15:guide>
        <p15:guide id="7" pos="5655">
          <p15:clr>
            <a:srgbClr val="FBAE40"/>
          </p15:clr>
        </p15:guide>
        <p15:guide id="8" orient="horz" pos="1389">
          <p15:clr>
            <a:srgbClr val="FBAE40"/>
          </p15:clr>
        </p15:guide>
        <p15:guide id="9" orient="horz" pos="2296">
          <p15:clr>
            <a:srgbClr val="FBAE40"/>
          </p15:clr>
        </p15:guide>
        <p15:guide id="10" orient="horz" pos="3203">
          <p15:clr>
            <a:srgbClr val="FBAE40"/>
          </p15:clr>
        </p15:guide>
        <p15:guide id="11" pos="4747">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50826" y="2183201"/>
            <a:ext cx="8642350" cy="1461825"/>
          </a:xfrm>
        </p:spPr>
        <p:txBody>
          <a:bodyPr anchor="b"/>
          <a:lstStyle>
            <a:lvl1pPr algn="ctr">
              <a:defRPr sz="3000" b="0" cap="all">
                <a:solidFill>
                  <a:srgbClr val="535252"/>
                </a:solidFill>
                <a:latin typeface="Meiryo UI" panose="020B0604030504040204" pitchFamily="50" charset="-128"/>
                <a:ea typeface="Meiryo UI" panose="020B0604030504040204" pitchFamily="50" charset="-128"/>
              </a:defRPr>
            </a:lvl1p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251519" y="5084765"/>
            <a:ext cx="8640000" cy="1440581"/>
          </a:xfrm>
        </p:spPr>
        <p:txBody>
          <a:bodyPr anchor="b"/>
          <a:lstStyle>
            <a:lvl1pPr marL="0" indent="0" algn="ctr">
              <a:buNone/>
              <a:defRPr sz="1500">
                <a:solidFill>
                  <a:srgbClr val="535252"/>
                </a:solidFill>
                <a:latin typeface="Meiryo UI" panose="020B0604030504040204" pitchFamily="50" charset="-128"/>
                <a:ea typeface="Meiryo UI" panose="020B0604030504040204" pitchFamily="50" charset="-128"/>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kumimoji="1" lang="ja-JP" altLang="en-US" smtClean="0"/>
              <a:t>マスター テキストの書式設定</a:t>
            </a:r>
          </a:p>
        </p:txBody>
      </p:sp>
      <p:cxnSp>
        <p:nvCxnSpPr>
          <p:cNvPr id="7" name="直線コネクタ 6"/>
          <p:cNvCxnSpPr/>
          <p:nvPr userDrawn="1"/>
        </p:nvCxnSpPr>
        <p:spPr>
          <a:xfrm>
            <a:off x="-2380" y="3645024"/>
            <a:ext cx="9146381" cy="0"/>
          </a:xfrm>
          <a:prstGeom prst="line">
            <a:avLst/>
          </a:prstGeom>
          <a:ln w="12700">
            <a:solidFill>
              <a:srgbClr val="535252"/>
            </a:solidFill>
            <a:tailEnd type="none" w="lg" len="med"/>
          </a:ln>
        </p:spPr>
        <p:style>
          <a:lnRef idx="1">
            <a:schemeClr val="accent1"/>
          </a:lnRef>
          <a:fillRef idx="0">
            <a:schemeClr val="accent1"/>
          </a:fillRef>
          <a:effectRef idx="0">
            <a:schemeClr val="accent1"/>
          </a:effectRef>
          <a:fontRef idx="minor">
            <a:schemeClr val="tx1"/>
          </a:fontRef>
        </p:style>
      </p:cxnSp>
      <p:sp>
        <p:nvSpPr>
          <p:cNvPr id="9" name="スライド番号プレースホルダー 5"/>
          <p:cNvSpPr>
            <a:spLocks noGrp="1"/>
          </p:cNvSpPr>
          <p:nvPr>
            <p:ph type="sldNum" sz="quarter" idx="12"/>
          </p:nvPr>
        </p:nvSpPr>
        <p:spPr>
          <a:xfrm>
            <a:off x="8460432" y="6597652"/>
            <a:ext cx="683568" cy="260351"/>
          </a:xfrm>
        </p:spPr>
        <p:txBody>
          <a:bodyPr/>
          <a:lstStyle>
            <a:lvl1pPr>
              <a:defRPr sz="1050" b="1">
                <a:solidFill>
                  <a:srgbClr val="535252"/>
                </a:solidFill>
                <a:latin typeface="Meiryo UI" panose="020B0604030504040204" pitchFamily="50" charset="-128"/>
                <a:ea typeface="Meiryo UI" panose="020B0604030504040204" pitchFamily="50" charset="-128"/>
              </a:defRPr>
            </a:lvl1pPr>
          </a:lstStyle>
          <a:p>
            <a:fld id="{4E42129F-C267-4CDE-8E58-7F88385188F1}" type="slidenum">
              <a:rPr lang="ja-JP" altLang="en-US" smtClean="0"/>
              <a:pPr/>
              <a:t>‹#›</a:t>
            </a:fld>
            <a:endParaRPr lang="ja-JP" altLang="en-US" dirty="0"/>
          </a:p>
        </p:txBody>
      </p:sp>
      <p:sp>
        <p:nvSpPr>
          <p:cNvPr id="11" name="正方形/長方形 10"/>
          <p:cNvSpPr/>
          <p:nvPr userDrawn="1"/>
        </p:nvSpPr>
        <p:spPr>
          <a:xfrm>
            <a:off x="1" y="6597352"/>
            <a:ext cx="4284663" cy="26064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750" b="1" dirty="0" smtClean="0">
                <a:solidFill>
                  <a:srgbClr val="535252"/>
                </a:solidFill>
                <a:latin typeface="Meiryo UI" panose="020B0604030504040204" pitchFamily="50" charset="-128"/>
                <a:ea typeface="Meiryo UI" panose="020B0604030504040204" pitchFamily="50" charset="-128"/>
              </a:rPr>
              <a:t>Strictly Confidential</a:t>
            </a:r>
            <a:endParaRPr kumimoji="1" lang="ja-JP" altLang="en-US" sz="750" b="1" dirty="0" smtClean="0">
              <a:solidFill>
                <a:srgbClr val="535252"/>
              </a:solidFill>
              <a:latin typeface="Meiryo UI" panose="020B0604030504040204" pitchFamily="50" charset="-128"/>
              <a:ea typeface="Meiryo UI" panose="020B0604030504040204" pitchFamily="50" charset="-128"/>
            </a:endParaRPr>
          </a:p>
        </p:txBody>
      </p:sp>
      <p:pic>
        <p:nvPicPr>
          <p:cNvPr id="10" name="図 9"/>
          <p:cNvPicPr>
            <a:picLocks noChangeAspect="1"/>
          </p:cNvPicPr>
          <p:nvPr userDrawn="1"/>
        </p:nvPicPr>
        <p:blipFill>
          <a:blip r:embed="rId2"/>
          <a:stretch>
            <a:fillRect/>
          </a:stretch>
        </p:blipFill>
        <p:spPr>
          <a:xfrm>
            <a:off x="7947405" y="84336"/>
            <a:ext cx="1107094" cy="464344"/>
          </a:xfrm>
          <a:prstGeom prst="rect">
            <a:avLst/>
          </a:prstGeom>
        </p:spPr>
      </p:pic>
    </p:spTree>
    <p:extLst>
      <p:ext uri="{BB962C8B-B14F-4D97-AF65-F5344CB8AC3E}">
        <p14:creationId xmlns:p14="http://schemas.microsoft.com/office/powerpoint/2010/main" val="268317488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3"/>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3"/>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a:xfrm>
            <a:off x="457200" y="6356353"/>
            <a:ext cx="2133600" cy="365125"/>
          </a:xfrm>
          <a:prstGeom prst="rect">
            <a:avLst/>
          </a:prstGeom>
        </p:spPr>
        <p:txBody>
          <a:bodyPr/>
          <a:lstStyle/>
          <a:p>
            <a:fld id="{4407F753-8338-4EBC-A7ED-C62781418BB9}" type="datetime1">
              <a:rPr kumimoji="1" lang="ja-JP" altLang="en-US" smtClean="0"/>
              <a:t>2019/9/24</a:t>
            </a:fld>
            <a:endParaRPr kumimoji="1" lang="ja-JP" altLang="en-US"/>
          </a:p>
        </p:txBody>
      </p:sp>
      <p:sp>
        <p:nvSpPr>
          <p:cNvPr id="6" name="フッター プレースホルダー 5"/>
          <p:cNvSpPr>
            <a:spLocks noGrp="1"/>
          </p:cNvSpPr>
          <p:nvPr>
            <p:ph type="ftr" sz="quarter" idx="11"/>
          </p:nvPr>
        </p:nvSpPr>
        <p:spPr>
          <a:xfrm>
            <a:off x="3124200" y="6356353"/>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E42129F-C267-4CDE-8E58-7F88385188F1}" type="slidenum">
              <a:rPr kumimoji="1" lang="ja-JP" altLang="en-US" smtClean="0"/>
              <a:t>‹#›</a:t>
            </a:fld>
            <a:endParaRPr kumimoji="1" lang="ja-JP" altLang="en-US"/>
          </a:p>
        </p:txBody>
      </p:sp>
    </p:spTree>
    <p:extLst>
      <p:ext uri="{BB962C8B-B14F-4D97-AF65-F5344CB8AC3E}">
        <p14:creationId xmlns:p14="http://schemas.microsoft.com/office/powerpoint/2010/main" val="339604935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5"/>
            <a:ext cx="4040188" cy="63976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8" y="1535115"/>
            <a:ext cx="4041775" cy="63976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8"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a:xfrm>
            <a:off x="457200" y="6356353"/>
            <a:ext cx="2133600" cy="365125"/>
          </a:xfrm>
          <a:prstGeom prst="rect">
            <a:avLst/>
          </a:prstGeom>
        </p:spPr>
        <p:txBody>
          <a:bodyPr/>
          <a:lstStyle/>
          <a:p>
            <a:fld id="{6CAFC6B8-D88A-432F-86CF-41313C902265}" type="datetime1">
              <a:rPr kumimoji="1" lang="ja-JP" altLang="en-US" smtClean="0"/>
              <a:t>2019/9/24</a:t>
            </a:fld>
            <a:endParaRPr kumimoji="1" lang="ja-JP" altLang="en-US"/>
          </a:p>
        </p:txBody>
      </p:sp>
      <p:sp>
        <p:nvSpPr>
          <p:cNvPr id="8" name="フッター プレースホルダー 7"/>
          <p:cNvSpPr>
            <a:spLocks noGrp="1"/>
          </p:cNvSpPr>
          <p:nvPr>
            <p:ph type="ftr" sz="quarter" idx="11"/>
          </p:nvPr>
        </p:nvSpPr>
        <p:spPr>
          <a:xfrm>
            <a:off x="3124200" y="6356353"/>
            <a:ext cx="2895600" cy="365125"/>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E42129F-C267-4CDE-8E58-7F88385188F1}" type="slidenum">
              <a:rPr kumimoji="1" lang="ja-JP" altLang="en-US" smtClean="0"/>
              <a:t>‹#›</a:t>
            </a:fld>
            <a:endParaRPr kumimoji="1" lang="ja-JP" altLang="en-US"/>
          </a:p>
        </p:txBody>
      </p:sp>
    </p:spTree>
    <p:extLst>
      <p:ext uri="{BB962C8B-B14F-4D97-AF65-F5344CB8AC3E}">
        <p14:creationId xmlns:p14="http://schemas.microsoft.com/office/powerpoint/2010/main" val="201924414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a:xfrm>
            <a:off x="457200" y="6356353"/>
            <a:ext cx="2133600" cy="365125"/>
          </a:xfrm>
          <a:prstGeom prst="rect">
            <a:avLst/>
          </a:prstGeom>
        </p:spPr>
        <p:txBody>
          <a:bodyPr/>
          <a:lstStyle/>
          <a:p>
            <a:fld id="{D7195C16-0750-4C6A-8BF2-7820F8C51A65}" type="datetime1">
              <a:rPr kumimoji="1" lang="ja-JP" altLang="en-US" smtClean="0"/>
              <a:t>2019/9/24</a:t>
            </a:fld>
            <a:endParaRPr kumimoji="1" lang="ja-JP" altLang="en-US"/>
          </a:p>
        </p:txBody>
      </p:sp>
      <p:sp>
        <p:nvSpPr>
          <p:cNvPr id="4" name="フッター プレースホルダー 3"/>
          <p:cNvSpPr>
            <a:spLocks noGrp="1"/>
          </p:cNvSpPr>
          <p:nvPr>
            <p:ph type="ftr" sz="quarter" idx="11"/>
          </p:nvPr>
        </p:nvSpPr>
        <p:spPr>
          <a:xfrm>
            <a:off x="3124200" y="6356353"/>
            <a:ext cx="2895600" cy="365125"/>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E42129F-C267-4CDE-8E58-7F88385188F1}" type="slidenum">
              <a:rPr kumimoji="1" lang="ja-JP" altLang="en-US" smtClean="0"/>
              <a:t>‹#›</a:t>
            </a:fld>
            <a:endParaRPr kumimoji="1" lang="ja-JP" altLang="en-US"/>
          </a:p>
        </p:txBody>
      </p:sp>
    </p:spTree>
    <p:extLst>
      <p:ext uri="{BB962C8B-B14F-4D97-AF65-F5344CB8AC3E}">
        <p14:creationId xmlns:p14="http://schemas.microsoft.com/office/powerpoint/2010/main" val="104172474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457200" y="6356353"/>
            <a:ext cx="2133600" cy="365125"/>
          </a:xfrm>
          <a:prstGeom prst="rect">
            <a:avLst/>
          </a:prstGeom>
        </p:spPr>
        <p:txBody>
          <a:bodyPr/>
          <a:lstStyle/>
          <a:p>
            <a:fld id="{5ECF4D3E-8075-4F56-9200-8E0D0CA33677}" type="datetime1">
              <a:rPr kumimoji="1" lang="ja-JP" altLang="en-US" smtClean="0"/>
              <a:t>2019/9/24</a:t>
            </a:fld>
            <a:endParaRPr kumimoji="1" lang="ja-JP" altLang="en-US"/>
          </a:p>
        </p:txBody>
      </p:sp>
      <p:sp>
        <p:nvSpPr>
          <p:cNvPr id="3" name="フッター プレースホルダー 2"/>
          <p:cNvSpPr>
            <a:spLocks noGrp="1"/>
          </p:cNvSpPr>
          <p:nvPr>
            <p:ph type="ftr" sz="quarter" idx="11"/>
          </p:nvPr>
        </p:nvSpPr>
        <p:spPr>
          <a:xfrm>
            <a:off x="3124200" y="6356353"/>
            <a:ext cx="2895600" cy="365125"/>
          </a:xfrm>
          <a:prstGeom prst="rect">
            <a:avLst/>
          </a:prstGeom>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E42129F-C267-4CDE-8E58-7F88385188F1}" type="slidenum">
              <a:rPr kumimoji="1" lang="ja-JP" altLang="en-US" smtClean="0"/>
              <a:t>‹#›</a:t>
            </a:fld>
            <a:endParaRPr kumimoji="1" lang="ja-JP" altLang="en-US"/>
          </a:p>
        </p:txBody>
      </p:sp>
    </p:spTree>
    <p:extLst>
      <p:ext uri="{BB962C8B-B14F-4D97-AF65-F5344CB8AC3E}">
        <p14:creationId xmlns:p14="http://schemas.microsoft.com/office/powerpoint/2010/main" val="4043091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1"/>
            <a:ext cx="3008313" cy="1162051"/>
          </a:xfrm>
        </p:spPr>
        <p:txBody>
          <a:bodyPr anchor="b"/>
          <a:lstStyle>
            <a:lvl1pPr algn="l">
              <a:defRPr sz="15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4"/>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2" y="1435103"/>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a:xfrm>
            <a:off x="457200" y="6356353"/>
            <a:ext cx="2133600" cy="365125"/>
          </a:xfrm>
          <a:prstGeom prst="rect">
            <a:avLst/>
          </a:prstGeom>
        </p:spPr>
        <p:txBody>
          <a:bodyPr/>
          <a:lstStyle/>
          <a:p>
            <a:fld id="{9A6757E2-8DB8-4103-97A4-242E18EF26CE}" type="datetime1">
              <a:rPr kumimoji="1" lang="ja-JP" altLang="en-US" smtClean="0"/>
              <a:t>2019/9/24</a:t>
            </a:fld>
            <a:endParaRPr kumimoji="1" lang="ja-JP" altLang="en-US"/>
          </a:p>
        </p:txBody>
      </p:sp>
      <p:sp>
        <p:nvSpPr>
          <p:cNvPr id="6" name="フッター プレースホルダー 5"/>
          <p:cNvSpPr>
            <a:spLocks noGrp="1"/>
          </p:cNvSpPr>
          <p:nvPr>
            <p:ph type="ftr" sz="quarter" idx="11"/>
          </p:nvPr>
        </p:nvSpPr>
        <p:spPr>
          <a:xfrm>
            <a:off x="3124200" y="6356353"/>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E42129F-C267-4CDE-8E58-7F88385188F1}" type="slidenum">
              <a:rPr kumimoji="1" lang="ja-JP" altLang="en-US" smtClean="0"/>
              <a:t>‹#›</a:t>
            </a:fld>
            <a:endParaRPr kumimoji="1" lang="ja-JP" altLang="en-US"/>
          </a:p>
        </p:txBody>
      </p:sp>
    </p:spTree>
    <p:extLst>
      <p:ext uri="{BB962C8B-B14F-4D97-AF65-F5344CB8AC3E}">
        <p14:creationId xmlns:p14="http://schemas.microsoft.com/office/powerpoint/2010/main" val="2734690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2"/>
            <a:ext cx="5486400" cy="566739"/>
          </a:xfrm>
        </p:spPr>
        <p:txBody>
          <a:bodyPr anchor="b"/>
          <a:lstStyle>
            <a:lvl1pPr algn="l">
              <a:defRPr sz="15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1792288" y="5367340"/>
            <a:ext cx="5486400" cy="8048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a:xfrm>
            <a:off x="457200" y="6356353"/>
            <a:ext cx="2133600" cy="365125"/>
          </a:xfrm>
          <a:prstGeom prst="rect">
            <a:avLst/>
          </a:prstGeom>
        </p:spPr>
        <p:txBody>
          <a:bodyPr/>
          <a:lstStyle/>
          <a:p>
            <a:fld id="{3B7A9D7D-C4E1-494F-9138-E4518EC9EA5A}" type="datetime1">
              <a:rPr kumimoji="1" lang="ja-JP" altLang="en-US" smtClean="0"/>
              <a:t>2019/9/24</a:t>
            </a:fld>
            <a:endParaRPr kumimoji="1" lang="ja-JP" altLang="en-US"/>
          </a:p>
        </p:txBody>
      </p:sp>
      <p:sp>
        <p:nvSpPr>
          <p:cNvPr id="6" name="フッター プレースホルダー 5"/>
          <p:cNvSpPr>
            <a:spLocks noGrp="1"/>
          </p:cNvSpPr>
          <p:nvPr>
            <p:ph type="ftr" sz="quarter" idx="11"/>
          </p:nvPr>
        </p:nvSpPr>
        <p:spPr>
          <a:xfrm>
            <a:off x="3124200" y="6356353"/>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E42129F-C267-4CDE-8E58-7F88385188F1}" type="slidenum">
              <a:rPr kumimoji="1" lang="ja-JP" altLang="en-US" smtClean="0"/>
              <a:t>‹#›</a:t>
            </a:fld>
            <a:endParaRPr kumimoji="1" lang="ja-JP" altLang="en-US"/>
          </a:p>
        </p:txBody>
      </p:sp>
    </p:spTree>
    <p:extLst>
      <p:ext uri="{BB962C8B-B14F-4D97-AF65-F5344CB8AC3E}">
        <p14:creationId xmlns:p14="http://schemas.microsoft.com/office/powerpoint/2010/main" val="2794738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50826" y="274640"/>
            <a:ext cx="8642350" cy="1570037"/>
          </a:xfrm>
          <a:prstGeom prst="rect">
            <a:avLst/>
          </a:prstGeom>
        </p:spPr>
        <p:txBody>
          <a:bodyPr vert="horz" lIns="91440" tIns="45720" rIns="91440" bIns="45720" rtlCol="0" anchor="ctr">
            <a:no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250826" y="1844677"/>
            <a:ext cx="8642350" cy="4752975"/>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スライド番号プレースホルダー 5"/>
          <p:cNvSpPr>
            <a:spLocks noGrp="1"/>
          </p:cNvSpPr>
          <p:nvPr>
            <p:ph type="sldNum" sz="quarter" idx="4"/>
          </p:nvPr>
        </p:nvSpPr>
        <p:spPr>
          <a:xfrm>
            <a:off x="8676456" y="6597652"/>
            <a:ext cx="467544" cy="260351"/>
          </a:xfrm>
          <a:prstGeom prst="rect">
            <a:avLst/>
          </a:prstGeom>
        </p:spPr>
        <p:txBody>
          <a:bodyPr vert="horz" lIns="91440" tIns="45720" rIns="91440" bIns="45720" rtlCol="0" anchor="ctr"/>
          <a:lstStyle>
            <a:lvl1pPr algn="r">
              <a:defRPr sz="1050">
                <a:solidFill>
                  <a:schemeClr val="tx1">
                    <a:tint val="75000"/>
                  </a:schemeClr>
                </a:solidFill>
                <a:latin typeface="+mn-ea"/>
                <a:ea typeface="+mn-ea"/>
              </a:defRPr>
            </a:lvl1pPr>
          </a:lstStyle>
          <a:p>
            <a:fld id="{4E42129F-C267-4CDE-8E58-7F88385188F1}" type="slidenum">
              <a:rPr lang="ja-JP" altLang="en-US" smtClean="0"/>
              <a:pPr/>
              <a:t>‹#›</a:t>
            </a:fld>
            <a:endParaRPr lang="ja-JP" altLang="en-US"/>
          </a:p>
        </p:txBody>
      </p:sp>
    </p:spTree>
    <p:extLst>
      <p:ext uri="{BB962C8B-B14F-4D97-AF65-F5344CB8AC3E}">
        <p14:creationId xmlns:p14="http://schemas.microsoft.com/office/powerpoint/2010/main" val="33300553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ctr" defTabSz="685800" rtl="0" eaLnBrk="1" latinLnBrk="0" hangingPunct="1">
        <a:spcBef>
          <a:spcPct val="0"/>
        </a:spcBef>
        <a:buNone/>
        <a:defRPr kumimoji="1" sz="4050" kern="1200">
          <a:solidFill>
            <a:schemeClr val="tx1"/>
          </a:solidFill>
          <a:latin typeface="HGP創英角ｺﾞｼｯｸUB" panose="020B0900000000000000" pitchFamily="50" charset="-128"/>
          <a:ea typeface="HGP創英角ｺﾞｼｯｸUB" panose="020B0900000000000000" pitchFamily="50" charset="-128"/>
          <a:cs typeface="+mj-cs"/>
        </a:defRPr>
      </a:lvl1pPr>
    </p:titleStyle>
    <p:bodyStyle>
      <a:lvl1pPr marL="257175" indent="-257175" algn="l" defTabSz="6858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895780" y="2355140"/>
            <a:ext cx="5301762" cy="10018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2800" b="1"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パンフレット記載事項に関する</a:t>
            </a:r>
            <a:r>
              <a:rPr lang="ja-JP" altLang="en-US" sz="2800" b="1"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想定質問集</a:t>
            </a:r>
            <a:endParaRPr lang="ja-JP" altLang="en-US" sz="280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7737231" y="131887"/>
            <a:ext cx="1327638" cy="59787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rgbClr val="404040"/>
                </a:solidFill>
                <a:latin typeface="Meiryo UI" panose="020B0604030504040204" pitchFamily="50" charset="-128"/>
                <a:ea typeface="Meiryo UI" panose="020B0604030504040204" pitchFamily="50" charset="-128"/>
              </a:rPr>
              <a:t>Ver.1.0</a:t>
            </a:r>
            <a:endParaRPr kumimoji="1" lang="ja-JP" altLang="en-US" dirty="0">
              <a:solidFill>
                <a:srgbClr val="404040"/>
              </a:solidFill>
              <a:latin typeface="Meiryo UI" panose="020B0604030504040204" pitchFamily="50" charset="-128"/>
              <a:ea typeface="Meiryo UI" panose="020B0604030504040204" pitchFamily="50" charset="-128"/>
            </a:endParaRPr>
          </a:p>
        </p:txBody>
      </p:sp>
      <p:sp>
        <p:nvSpPr>
          <p:cNvPr id="11" name="サブタイトル 4"/>
          <p:cNvSpPr>
            <a:spLocks noGrp="1"/>
          </p:cNvSpPr>
          <p:nvPr>
            <p:ph type="subTitle" idx="1"/>
          </p:nvPr>
        </p:nvSpPr>
        <p:spPr>
          <a:xfrm>
            <a:off x="1835696" y="5897169"/>
            <a:ext cx="6934200" cy="708419"/>
          </a:xfrm>
        </p:spPr>
        <p:txBody>
          <a:bodyPr/>
          <a:lstStyle/>
          <a:p>
            <a:r>
              <a:rPr kumimoji="1" lang="en-US" altLang="ja-JP" dirty="0" smtClean="0"/>
              <a:t>2019</a:t>
            </a:r>
            <a:r>
              <a:rPr kumimoji="1" lang="ja-JP" altLang="en-US" dirty="0" smtClean="0"/>
              <a:t>年</a:t>
            </a:r>
            <a:r>
              <a:rPr kumimoji="1" lang="en-US" altLang="ja-JP" dirty="0" smtClean="0"/>
              <a:t>9</a:t>
            </a:r>
            <a:r>
              <a:rPr kumimoji="1" lang="ja-JP" altLang="en-US" dirty="0" smtClean="0"/>
              <a:t>月</a:t>
            </a:r>
            <a:r>
              <a:rPr kumimoji="1" lang="en-US" altLang="ja-JP" dirty="0" smtClean="0"/>
              <a:t>25</a:t>
            </a:r>
            <a:r>
              <a:rPr kumimoji="1" lang="ja-JP" altLang="en-US" dirty="0" smtClean="0"/>
              <a:t>日</a:t>
            </a:r>
            <a:endParaRPr kumimoji="1" lang="en-US" altLang="ja-JP" dirty="0" smtClean="0"/>
          </a:p>
          <a:p>
            <a:r>
              <a:rPr lang="ja-JP" altLang="en-US" dirty="0"/>
              <a:t>営業</a:t>
            </a:r>
            <a:r>
              <a:rPr lang="ja-JP" altLang="en-US" dirty="0" smtClean="0"/>
              <a:t>企画部</a:t>
            </a:r>
            <a:endParaRPr kumimoji="1" lang="ja-JP" altLang="en-US" dirty="0"/>
          </a:p>
        </p:txBody>
      </p:sp>
      <p:sp>
        <p:nvSpPr>
          <p:cNvPr id="5" name="正方形/長方形 4"/>
          <p:cNvSpPr/>
          <p:nvPr/>
        </p:nvSpPr>
        <p:spPr>
          <a:xfrm>
            <a:off x="118583" y="83820"/>
            <a:ext cx="1462454" cy="347662"/>
          </a:xfrm>
          <a:prstGeom prst="rect">
            <a:avLst/>
          </a:prstGeom>
          <a:solidFill>
            <a:schemeClr val="tx1">
              <a:lumMod val="65000"/>
              <a:lumOff val="3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社内限・取扱い注意</a:t>
            </a:r>
          </a:p>
        </p:txBody>
      </p:sp>
      <p:sp>
        <p:nvSpPr>
          <p:cNvPr id="6" name="正方形/長方形 5"/>
          <p:cNvSpPr/>
          <p:nvPr/>
        </p:nvSpPr>
        <p:spPr>
          <a:xfrm>
            <a:off x="0" y="3470910"/>
            <a:ext cx="9091887" cy="9525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50000"/>
              </a:spcBef>
              <a:spcAft>
                <a:spcPct val="0"/>
              </a:spcAft>
              <a:defRPr/>
            </a:pPr>
            <a:endParaRPr lang="ja-JP" altLang="en-US" sz="2000" dirty="0">
              <a:solidFill>
                <a:srgbClr val="FFFFFF"/>
              </a:solidFill>
              <a:ea typeface="メイリオ" panose="020B0604030504040204" pitchFamily="50" charset="-128"/>
            </a:endParaRPr>
          </a:p>
        </p:txBody>
      </p:sp>
      <p:pic>
        <p:nvPicPr>
          <p:cNvPr id="7" name="図 6"/>
          <p:cNvPicPr>
            <a:picLocks noChangeAspect="1"/>
          </p:cNvPicPr>
          <p:nvPr/>
        </p:nvPicPr>
        <p:blipFill>
          <a:blip r:embed="rId2"/>
          <a:stretch>
            <a:fillRect/>
          </a:stretch>
        </p:blipFill>
        <p:spPr>
          <a:xfrm>
            <a:off x="3203848" y="1404082"/>
            <a:ext cx="2816596" cy="951058"/>
          </a:xfrm>
          <a:prstGeom prst="rect">
            <a:avLst/>
          </a:prstGeom>
        </p:spPr>
      </p:pic>
    </p:spTree>
    <p:extLst>
      <p:ext uri="{BB962C8B-B14F-4D97-AF65-F5344CB8AC3E}">
        <p14:creationId xmlns:p14="http://schemas.microsoft.com/office/powerpoint/2010/main" val="38101576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p:cNvSpPr>
            <a:spLocks noGrp="1"/>
          </p:cNvSpPr>
          <p:nvPr>
            <p:ph type="title"/>
          </p:nvPr>
        </p:nvSpPr>
        <p:spPr/>
        <p:txBody>
          <a:bodyPr/>
          <a:lstStyle/>
          <a:p>
            <a:r>
              <a:rPr kumimoji="1" lang="ja-JP" altLang="en-US" dirty="0" smtClean="0"/>
              <a:t>想定質問　</a:t>
            </a:r>
            <a:r>
              <a:rPr kumimoji="1" lang="ja-JP" altLang="en-US" dirty="0" err="1" smtClean="0"/>
              <a:t>ー</a:t>
            </a:r>
            <a:r>
              <a:rPr kumimoji="1" lang="ja-JP" altLang="en-US" dirty="0" smtClean="0"/>
              <a:t>受入機関編</a:t>
            </a:r>
            <a:r>
              <a:rPr kumimoji="1" lang="ja-JP" altLang="en-US" dirty="0" err="1" smtClean="0"/>
              <a:t>ー</a:t>
            </a:r>
            <a:endParaRPr kumimoji="1" lang="ja-JP" altLang="en-US" dirty="0"/>
          </a:p>
        </p:txBody>
      </p:sp>
      <p:sp>
        <p:nvSpPr>
          <p:cNvPr id="7" name="フッター プレースホルダー 6"/>
          <p:cNvSpPr>
            <a:spLocks noGrp="1"/>
          </p:cNvSpPr>
          <p:nvPr>
            <p:ph type="ftr" sz="quarter" idx="4294967295"/>
          </p:nvPr>
        </p:nvSpPr>
        <p:spPr>
          <a:xfrm>
            <a:off x="0" y="6454775"/>
            <a:ext cx="4644008" cy="287338"/>
          </a:xfrm>
        </p:spPr>
        <p:txBody>
          <a:bodyPr/>
          <a:lstStyle/>
          <a:p>
            <a:pPr algn="l"/>
            <a:r>
              <a:rPr lang="en-US" altLang="ja-JP" dirty="0"/>
              <a:t>USEN-NEXT GROUP © All Right Reserved.</a:t>
            </a:r>
            <a:endParaRPr lang="ja-JP" altLang="en-US" dirty="0"/>
          </a:p>
        </p:txBody>
      </p:sp>
      <p:cxnSp>
        <p:nvCxnSpPr>
          <p:cNvPr id="12" name="直線コネクタ 11"/>
          <p:cNvCxnSpPr/>
          <p:nvPr/>
        </p:nvCxnSpPr>
        <p:spPr>
          <a:xfrm>
            <a:off x="609397" y="3380581"/>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14" name="楕円 13"/>
          <p:cNvSpPr/>
          <p:nvPr/>
        </p:nvSpPr>
        <p:spPr>
          <a:xfrm>
            <a:off x="975876" y="3503043"/>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cxnSp>
        <p:nvCxnSpPr>
          <p:cNvPr id="16" name="直線コネクタ 15"/>
          <p:cNvCxnSpPr/>
          <p:nvPr/>
        </p:nvCxnSpPr>
        <p:spPr>
          <a:xfrm>
            <a:off x="608219" y="4507699"/>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18" name="楕円 17"/>
          <p:cNvSpPr/>
          <p:nvPr/>
        </p:nvSpPr>
        <p:spPr>
          <a:xfrm>
            <a:off x="974698" y="4661519"/>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cxnSp>
        <p:nvCxnSpPr>
          <p:cNvPr id="20" name="直線コネクタ 19"/>
          <p:cNvCxnSpPr/>
          <p:nvPr/>
        </p:nvCxnSpPr>
        <p:spPr>
          <a:xfrm>
            <a:off x="613083" y="5465069"/>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22" name="楕円 21"/>
          <p:cNvSpPr/>
          <p:nvPr/>
        </p:nvSpPr>
        <p:spPr>
          <a:xfrm>
            <a:off x="979562" y="5589272"/>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4294967295"/>
          </p:nvPr>
        </p:nvSpPr>
        <p:spPr/>
        <p:txBody>
          <a:bodyPr/>
          <a:lstStyle/>
          <a:p>
            <a:r>
              <a:rPr lang="ja-JP" altLang="en-US" dirty="0" smtClean="0"/>
              <a:t>９</a:t>
            </a:r>
            <a:endParaRPr lang="ja-JP" altLang="en-US" dirty="0"/>
          </a:p>
        </p:txBody>
      </p:sp>
      <p:sp>
        <p:nvSpPr>
          <p:cNvPr id="37" name="TextBox 6"/>
          <p:cNvSpPr txBox="1"/>
          <p:nvPr/>
        </p:nvSpPr>
        <p:spPr>
          <a:xfrm>
            <a:off x="605713" y="4199922"/>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Q19. </a:t>
            </a:r>
            <a:r>
              <a:rPr kumimoji="0" lang="ja-JP" altLang="en-US" sz="1400" b="1" dirty="0" smtClean="0">
                <a:solidFill>
                  <a:srgbClr val="1CA6D9"/>
                </a:solidFill>
                <a:latin typeface="Meiryo UI" panose="020B0604030504040204" pitchFamily="50" charset="-128"/>
                <a:ea typeface="Meiryo UI" panose="020B0604030504040204" pitchFamily="50" charset="-128"/>
              </a:rPr>
              <a:t>特定技能外国人を雇うより留学生（アルバイト）の方がコストが安いのではないか。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sp>
        <p:nvSpPr>
          <p:cNvPr id="30" name="TextBox 6"/>
          <p:cNvSpPr txBox="1"/>
          <p:nvPr/>
        </p:nvSpPr>
        <p:spPr>
          <a:xfrm>
            <a:off x="1262698" y="3509771"/>
            <a:ext cx="7200000" cy="646331"/>
          </a:xfrm>
          <a:prstGeom prst="rect">
            <a:avLst/>
          </a:prstGeom>
          <a:noFill/>
        </p:spPr>
        <p:txBody>
          <a:bodyPr wrap="square" rtlCol="0">
            <a:spAutoFit/>
          </a:bodyPr>
          <a:lstStyle/>
          <a:p>
            <a:pPr fontAlgn="auto">
              <a:spcBef>
                <a:spcPts val="0"/>
              </a:spcBef>
              <a:spcAft>
                <a:spcPts val="0"/>
              </a:spcAft>
            </a:pPr>
            <a:r>
              <a:rPr kumimoji="0" lang="ja-JP" altLang="en-US" sz="1200" dirty="0">
                <a:solidFill>
                  <a:schemeClr val="tx1">
                    <a:lumMod val="95000"/>
                    <a:lumOff val="5000"/>
                  </a:schemeClr>
                </a:solidFill>
                <a:latin typeface="Meiryo UI" panose="020B0604030504040204" pitchFamily="50" charset="-128"/>
                <a:ea typeface="Meiryo UI" panose="020B0604030504040204" pitchFamily="50" charset="-128"/>
              </a:rPr>
              <a:t>労働基準法や社会保険、税金に関する法令の遵守はもとより、特定技能で働く外国人と同じ業務に従事</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する従業員（日本人）を会社都合により解雇させて</a:t>
            </a:r>
            <a:r>
              <a:rPr kumimoji="0" lang="ja-JP" altLang="en-US" sz="1200" dirty="0">
                <a:solidFill>
                  <a:schemeClr val="tx1">
                    <a:lumMod val="95000"/>
                    <a:lumOff val="5000"/>
                  </a:schemeClr>
                </a:solidFill>
                <a:latin typeface="Meiryo UI" panose="020B0604030504040204" pitchFamily="50" charset="-128"/>
                <a:ea typeface="Meiryo UI" panose="020B0604030504040204" pitchFamily="50" charset="-128"/>
              </a:rPr>
              <a:t>いないこと</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、特定技能外国人の行方</a:t>
            </a:r>
            <a:r>
              <a:rPr kumimoji="0" lang="ja-JP" altLang="en-US" sz="1200" dirty="0">
                <a:solidFill>
                  <a:schemeClr val="tx1">
                    <a:lumMod val="95000"/>
                    <a:lumOff val="5000"/>
                  </a:schemeClr>
                </a:solidFill>
                <a:latin typeface="Meiryo UI" panose="020B0604030504040204" pitchFamily="50" charset="-128"/>
                <a:ea typeface="Meiryo UI" panose="020B0604030504040204" pitchFamily="50" charset="-128"/>
              </a:rPr>
              <a:t>不明者を発生させていない</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ことが求められます。また企業の財務状況（債務超過）や決算内容（赤字決算の継続）等が判断基準のひとつとなります。</a:t>
            </a:r>
            <a:endParaRPr kumimoji="0" lang="ja-JP" altLang="en-US" sz="1200" dirty="0">
              <a:solidFill>
                <a:schemeClr val="tx1">
                  <a:lumMod val="95000"/>
                  <a:lumOff val="5000"/>
                </a:schemeClr>
              </a:solidFill>
              <a:latin typeface="Meiryo UI" panose="020B0604030504040204" pitchFamily="50" charset="-128"/>
              <a:ea typeface="Meiryo UI" panose="020B0604030504040204" pitchFamily="50" charset="-128"/>
            </a:endParaRPr>
          </a:p>
        </p:txBody>
      </p:sp>
      <p:sp>
        <p:nvSpPr>
          <p:cNvPr id="27" name="TextBox 6"/>
          <p:cNvSpPr txBox="1"/>
          <p:nvPr/>
        </p:nvSpPr>
        <p:spPr>
          <a:xfrm>
            <a:off x="1262698" y="4654877"/>
            <a:ext cx="7341950" cy="646331"/>
          </a:xfrm>
          <a:prstGeom prst="rect">
            <a:avLst/>
          </a:prstGeom>
          <a:noFill/>
        </p:spPr>
        <p:txBody>
          <a:bodyPr wrap="square" rtlCol="0">
            <a:spAutoFit/>
          </a:bodyPr>
          <a:lstStyle/>
          <a:p>
            <a:pPr fontAlgn="auto">
              <a:spcBef>
                <a:spcPts val="0"/>
              </a:spcBef>
              <a:spcAft>
                <a:spcPts val="0"/>
              </a:spcAft>
            </a:pP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コスト的には留学生（アルバイト）の方が安いのですが、労働時間は週</a:t>
            </a:r>
            <a:r>
              <a:rPr kumimoji="0" lang="en-US" altLang="ja-JP" sz="1200" dirty="0" smtClean="0">
                <a:solidFill>
                  <a:schemeClr val="tx1">
                    <a:lumMod val="95000"/>
                    <a:lumOff val="5000"/>
                  </a:schemeClr>
                </a:solidFill>
                <a:latin typeface="Meiryo UI" panose="020B0604030504040204" pitchFamily="50" charset="-128"/>
                <a:ea typeface="Meiryo UI" panose="020B0604030504040204" pitchFamily="50" charset="-128"/>
              </a:rPr>
              <a:t>28</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時間が上限でそれを超える残業などをさせた場合、不法就労となり企業に罰則が与えられます。一方、特定技能の場合は正社員と同様に週</a:t>
            </a:r>
            <a:r>
              <a:rPr kumimoji="0" lang="en-US" altLang="ja-JP" sz="1200" dirty="0" smtClean="0">
                <a:solidFill>
                  <a:schemeClr val="tx1">
                    <a:lumMod val="95000"/>
                    <a:lumOff val="5000"/>
                  </a:schemeClr>
                </a:solidFill>
                <a:latin typeface="Meiryo UI" panose="020B0604030504040204" pitchFamily="50" charset="-128"/>
                <a:ea typeface="Meiryo UI" panose="020B0604030504040204" pitchFamily="50" charset="-128"/>
              </a:rPr>
              <a:t>40</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時間で、</a:t>
            </a:r>
            <a:r>
              <a:rPr kumimoji="0" lang="en-US" altLang="ja-JP" sz="1200" dirty="0" smtClean="0">
                <a:solidFill>
                  <a:schemeClr val="tx1">
                    <a:lumMod val="95000"/>
                    <a:lumOff val="5000"/>
                  </a:schemeClr>
                </a:solidFill>
                <a:latin typeface="Meiryo UI" panose="020B0604030504040204" pitchFamily="50" charset="-128"/>
                <a:ea typeface="Meiryo UI" panose="020B0604030504040204" pitchFamily="50" charset="-128"/>
              </a:rPr>
              <a:t>1</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人当たりの生産性を高めることができます。また、将来の幹部候補にもなりえますので、結果として安定的な運営が可能となります。</a:t>
            </a:r>
            <a:endParaRPr kumimoji="0" lang="ja-JP" altLang="en-US" sz="1200" dirty="0">
              <a:solidFill>
                <a:schemeClr val="tx1">
                  <a:lumMod val="95000"/>
                  <a:lumOff val="5000"/>
                </a:schemeClr>
              </a:solidFill>
              <a:latin typeface="Meiryo UI" panose="020B0604030504040204" pitchFamily="50" charset="-128"/>
              <a:ea typeface="Meiryo UI" panose="020B0604030504040204" pitchFamily="50" charset="-128"/>
            </a:endParaRPr>
          </a:p>
        </p:txBody>
      </p:sp>
      <p:sp>
        <p:nvSpPr>
          <p:cNvPr id="28" name="TextBox 6"/>
          <p:cNvSpPr txBox="1"/>
          <p:nvPr/>
        </p:nvSpPr>
        <p:spPr>
          <a:xfrm>
            <a:off x="616940" y="3056971"/>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Q18. </a:t>
            </a:r>
            <a:r>
              <a:rPr kumimoji="0" lang="ja-JP" altLang="en-US" sz="1400" b="1" dirty="0" smtClean="0">
                <a:solidFill>
                  <a:srgbClr val="1CA6D9"/>
                </a:solidFill>
                <a:latin typeface="Meiryo UI" panose="020B0604030504040204" pitchFamily="50" charset="-128"/>
                <a:ea typeface="Meiryo UI" panose="020B0604030504040204" pitchFamily="50" charset="-128"/>
              </a:rPr>
              <a:t>雇用する企業（受入機関）の条件はどのようなものがあるのか。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cxnSp>
        <p:nvCxnSpPr>
          <p:cNvPr id="19" name="直線コネクタ 18"/>
          <p:cNvCxnSpPr/>
          <p:nvPr/>
        </p:nvCxnSpPr>
        <p:spPr>
          <a:xfrm>
            <a:off x="616940" y="2273859"/>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21" name="楕円 20"/>
          <p:cNvSpPr/>
          <p:nvPr/>
        </p:nvSpPr>
        <p:spPr>
          <a:xfrm>
            <a:off x="984672" y="2376716"/>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25" name="TextBox 6"/>
          <p:cNvSpPr txBox="1"/>
          <p:nvPr/>
        </p:nvSpPr>
        <p:spPr>
          <a:xfrm>
            <a:off x="615687" y="1970936"/>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Q17. </a:t>
            </a:r>
            <a:r>
              <a:rPr kumimoji="0" lang="ja-JP" altLang="en-US" sz="1400" b="1" dirty="0" smtClean="0">
                <a:solidFill>
                  <a:srgbClr val="1CA6D9"/>
                </a:solidFill>
                <a:latin typeface="Meiryo UI" panose="020B0604030504040204" pitchFamily="50" charset="-128"/>
                <a:ea typeface="Meiryo UI" panose="020B0604030504040204" pitchFamily="50" charset="-128"/>
              </a:rPr>
              <a:t>雇用を開始した後に業務を変更する場合にはどのような手続きが必要なのか。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sp>
        <p:nvSpPr>
          <p:cNvPr id="26" name="TextBox 6"/>
          <p:cNvSpPr txBox="1"/>
          <p:nvPr/>
        </p:nvSpPr>
        <p:spPr>
          <a:xfrm>
            <a:off x="1351739" y="2359374"/>
            <a:ext cx="7341950" cy="646331"/>
          </a:xfrm>
          <a:prstGeom prst="rect">
            <a:avLst/>
          </a:prstGeom>
          <a:noFill/>
        </p:spPr>
        <p:txBody>
          <a:bodyPr wrap="square" rtlCol="0">
            <a:spAutoFit/>
          </a:bodyPr>
          <a:lstStyle/>
          <a:p>
            <a:pPr fontAlgn="auto">
              <a:spcBef>
                <a:spcPts val="0"/>
              </a:spcBef>
              <a:spcAft>
                <a:spcPts val="0"/>
              </a:spcAft>
            </a:pPr>
            <a:r>
              <a:rPr kumimoji="0" lang="ja-JP" altLang="en-US" sz="1200" dirty="0">
                <a:solidFill>
                  <a:schemeClr val="tx1">
                    <a:lumMod val="95000"/>
                    <a:lumOff val="5000"/>
                  </a:schemeClr>
                </a:solidFill>
                <a:latin typeface="Meiryo UI" panose="020B0604030504040204" pitchFamily="50" charset="-128"/>
                <a:ea typeface="Meiryo UI" panose="020B0604030504040204" pitchFamily="50" charset="-128"/>
              </a:rPr>
              <a:t>特定産業分野の範囲内</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で業務</a:t>
            </a:r>
            <a:r>
              <a:rPr kumimoji="0" lang="ja-JP" altLang="en-US" sz="1200" dirty="0">
                <a:solidFill>
                  <a:schemeClr val="tx1">
                    <a:lumMod val="95000"/>
                    <a:lumOff val="5000"/>
                  </a:schemeClr>
                </a:solidFill>
                <a:latin typeface="Meiryo UI" panose="020B0604030504040204" pitchFamily="50" charset="-128"/>
                <a:ea typeface="Meiryo UI" panose="020B0604030504040204" pitchFamily="50" charset="-128"/>
              </a:rPr>
              <a:t>を変更する場合に</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は、特定</a:t>
            </a:r>
            <a:r>
              <a:rPr kumimoji="0" lang="ja-JP" altLang="en-US" sz="1200" dirty="0">
                <a:solidFill>
                  <a:schemeClr val="tx1">
                    <a:lumMod val="95000"/>
                    <a:lumOff val="5000"/>
                  </a:schemeClr>
                </a:solidFill>
                <a:latin typeface="Meiryo UI" panose="020B0604030504040204" pitchFamily="50" charset="-128"/>
                <a:ea typeface="Meiryo UI" panose="020B0604030504040204" pitchFamily="50" charset="-128"/>
              </a:rPr>
              <a:t>技能雇用契約の変更に係る届出を行う</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必要があります。</a:t>
            </a:r>
            <a:endParaRPr kumimoji="0" lang="en-US" altLang="ja-JP" sz="1200" dirty="0" smtClean="0">
              <a:solidFill>
                <a:schemeClr val="tx1">
                  <a:lumMod val="95000"/>
                  <a:lumOff val="5000"/>
                </a:schemeClr>
              </a:solidFill>
              <a:latin typeface="Meiryo UI" panose="020B0604030504040204" pitchFamily="50" charset="-128"/>
              <a:ea typeface="Meiryo UI" panose="020B0604030504040204" pitchFamily="50" charset="-128"/>
            </a:endParaRPr>
          </a:p>
          <a:p>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また、特定</a:t>
            </a:r>
            <a:r>
              <a:rPr kumimoji="0" lang="ja-JP" altLang="en-US" sz="1200" dirty="0">
                <a:solidFill>
                  <a:schemeClr val="tx1">
                    <a:lumMod val="95000"/>
                    <a:lumOff val="5000"/>
                  </a:schemeClr>
                </a:solidFill>
                <a:latin typeface="Meiryo UI" panose="020B0604030504040204" pitchFamily="50" charset="-128"/>
                <a:ea typeface="Meiryo UI" panose="020B0604030504040204" pitchFamily="50" charset="-128"/>
              </a:rPr>
              <a:t>産業</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分野が異なる</a:t>
            </a:r>
            <a:r>
              <a:rPr kumimoji="0" lang="ja-JP" altLang="en-US" sz="1200" dirty="0">
                <a:solidFill>
                  <a:schemeClr val="tx1">
                    <a:lumMod val="95000"/>
                    <a:lumOff val="5000"/>
                  </a:schemeClr>
                </a:solidFill>
                <a:latin typeface="Meiryo UI" panose="020B0604030504040204" pitchFamily="50" charset="-128"/>
                <a:ea typeface="Meiryo UI" panose="020B0604030504040204" pitchFamily="50" charset="-128"/>
              </a:rPr>
              <a:t>分野の業務に変更する場合は、改めて該当する技能測定試験等の受験が必要です</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a:t>
            </a:r>
            <a:endParaRPr kumimoji="0" lang="en-US" altLang="ja-JP" sz="1200" dirty="0" smtClean="0">
              <a:solidFill>
                <a:schemeClr val="tx1">
                  <a:lumMod val="95000"/>
                  <a:lumOff val="5000"/>
                </a:schemeClr>
              </a:solidFill>
              <a:latin typeface="Meiryo UI" panose="020B0604030504040204" pitchFamily="50" charset="-128"/>
              <a:ea typeface="Meiryo UI" panose="020B0604030504040204" pitchFamily="50" charset="-128"/>
            </a:endParaRPr>
          </a:p>
          <a:p>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また</a:t>
            </a:r>
            <a:r>
              <a:rPr kumimoji="0" lang="ja-JP" altLang="en-US" sz="1200" dirty="0">
                <a:solidFill>
                  <a:schemeClr val="tx1">
                    <a:lumMod val="95000"/>
                    <a:lumOff val="5000"/>
                  </a:schemeClr>
                </a:solidFill>
                <a:latin typeface="Meiryo UI" panose="020B0604030504040204" pitchFamily="50" charset="-128"/>
                <a:ea typeface="Meiryo UI" panose="020B0604030504040204" pitchFamily="50" charset="-128"/>
              </a:rPr>
              <a:t>、出入国在留管理庁へ特定技能在留資格の変更許可申請が必要となります</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a:t>
            </a:r>
            <a:endParaRPr kumimoji="0" lang="ja-JP" altLang="en-US" sz="1200" dirty="0">
              <a:solidFill>
                <a:schemeClr val="tx1">
                  <a:lumMod val="95000"/>
                  <a:lumOff val="5000"/>
                </a:schemeClr>
              </a:solidFill>
              <a:latin typeface="Meiryo UI" panose="020B0604030504040204" pitchFamily="50" charset="-128"/>
              <a:ea typeface="Meiryo UI" panose="020B0604030504040204" pitchFamily="50" charset="-128"/>
            </a:endParaRPr>
          </a:p>
        </p:txBody>
      </p:sp>
      <p:sp>
        <p:nvSpPr>
          <p:cNvPr id="23" name="TextBox 6"/>
          <p:cNvSpPr txBox="1"/>
          <p:nvPr/>
        </p:nvSpPr>
        <p:spPr>
          <a:xfrm>
            <a:off x="606966" y="732586"/>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Q16</a:t>
            </a:r>
            <a:r>
              <a:rPr kumimoji="0" lang="ja-JP" altLang="en-US" sz="1400" b="1" dirty="0" smtClean="0">
                <a:solidFill>
                  <a:srgbClr val="1CA6D9"/>
                </a:solidFill>
                <a:latin typeface="Meiryo UI" panose="020B0604030504040204" pitchFamily="50" charset="-128"/>
                <a:ea typeface="Meiryo UI" panose="020B0604030504040204" pitchFamily="50" charset="-128"/>
              </a:rPr>
              <a:t>特定技能外国人が失業した場合、失業保険は支給されるのか。</a:t>
            </a:r>
            <a:r>
              <a:rPr kumimoji="0" lang="en-US" altLang="ja-JP" sz="1400" b="1" dirty="0" smtClean="0">
                <a:solidFill>
                  <a:srgbClr val="1CA6D9"/>
                </a:solidFill>
                <a:latin typeface="Meiryo UI" panose="020B0604030504040204" pitchFamily="50" charset="-128"/>
                <a:ea typeface="Meiryo UI" panose="020B0604030504040204" pitchFamily="50" charset="-128"/>
              </a:rPr>
              <a:t> </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cxnSp>
        <p:nvCxnSpPr>
          <p:cNvPr id="29" name="直線コネクタ 28"/>
          <p:cNvCxnSpPr/>
          <p:nvPr/>
        </p:nvCxnSpPr>
        <p:spPr>
          <a:xfrm>
            <a:off x="606966" y="1114658"/>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31" name="楕円 30"/>
          <p:cNvSpPr/>
          <p:nvPr/>
        </p:nvSpPr>
        <p:spPr>
          <a:xfrm>
            <a:off x="974698" y="1262911"/>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32" name="TextBox 6"/>
          <p:cNvSpPr txBox="1"/>
          <p:nvPr/>
        </p:nvSpPr>
        <p:spPr>
          <a:xfrm>
            <a:off x="1341765" y="1270501"/>
            <a:ext cx="7200000" cy="646331"/>
          </a:xfrm>
          <a:prstGeom prst="rect">
            <a:avLst/>
          </a:prstGeom>
          <a:noFill/>
        </p:spPr>
        <p:txBody>
          <a:bodyPr wrap="square" rtlCol="0">
            <a:spAutoFit/>
          </a:bodyPr>
          <a:lstStyle/>
          <a:p>
            <a:pPr fontAlgn="auto">
              <a:spcBef>
                <a:spcPts val="0"/>
              </a:spcBef>
              <a:spcAft>
                <a:spcPts val="0"/>
              </a:spcAft>
            </a:pPr>
            <a:r>
              <a:rPr kumimoji="0" lang="ja-JP" altLang="en-US" sz="1200" dirty="0">
                <a:solidFill>
                  <a:schemeClr val="tx1">
                    <a:lumMod val="95000"/>
                    <a:lumOff val="5000"/>
                  </a:schemeClr>
                </a:solidFill>
                <a:latin typeface="Meiryo UI" panose="020B0604030504040204" pitchFamily="50" charset="-128"/>
                <a:ea typeface="Meiryo UI" panose="020B0604030504040204" pitchFamily="50" charset="-128"/>
              </a:rPr>
              <a:t>特定技能外国人が失業した場合であっても</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、就職</a:t>
            </a:r>
            <a:r>
              <a:rPr kumimoji="0" lang="ja-JP" altLang="en-US" sz="1200" dirty="0">
                <a:solidFill>
                  <a:schemeClr val="tx1">
                    <a:lumMod val="95000"/>
                    <a:lumOff val="5000"/>
                  </a:schemeClr>
                </a:solidFill>
                <a:latin typeface="Meiryo UI" panose="020B0604030504040204" pitchFamily="50" charset="-128"/>
                <a:ea typeface="Meiryo UI" panose="020B0604030504040204" pitchFamily="50" charset="-128"/>
              </a:rPr>
              <a:t>活動を行うのであれば、少なくとも在留期間内は在留することが可能です</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。ただし、</a:t>
            </a:r>
            <a:r>
              <a:rPr kumimoji="0" lang="ja-JP" altLang="en-US" sz="1200" dirty="0">
                <a:solidFill>
                  <a:schemeClr val="tx1">
                    <a:lumMod val="95000"/>
                    <a:lumOff val="5000"/>
                  </a:schemeClr>
                </a:solidFill>
                <a:latin typeface="Meiryo UI" panose="020B0604030504040204" pitchFamily="50" charset="-128"/>
                <a:ea typeface="Meiryo UI" panose="020B0604030504040204" pitchFamily="50" charset="-128"/>
              </a:rPr>
              <a:t>３か月以上就職先を探すことなく在留しているなど、正当な理由なく３か月以上「特定技能」に係る在留活動を行っていない場合は、在留資格が取り消されることがあります。</a:t>
            </a:r>
          </a:p>
        </p:txBody>
      </p:sp>
    </p:spTree>
    <p:extLst>
      <p:ext uri="{BB962C8B-B14F-4D97-AF65-F5344CB8AC3E}">
        <p14:creationId xmlns:p14="http://schemas.microsoft.com/office/powerpoint/2010/main" val="2961057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p:cNvSpPr>
            <a:spLocks noGrp="1"/>
          </p:cNvSpPr>
          <p:nvPr>
            <p:ph type="title"/>
          </p:nvPr>
        </p:nvSpPr>
        <p:spPr/>
        <p:txBody>
          <a:bodyPr/>
          <a:lstStyle/>
          <a:p>
            <a:r>
              <a:rPr kumimoji="1" lang="ja-JP" altLang="en-US" dirty="0" smtClean="0"/>
              <a:t>想定質問  </a:t>
            </a:r>
            <a:r>
              <a:rPr kumimoji="1" lang="ja-JP" altLang="en-US" dirty="0" err="1" smtClean="0"/>
              <a:t>ー</a:t>
            </a:r>
            <a:r>
              <a:rPr kumimoji="1" lang="ja-JP" altLang="en-US" dirty="0" smtClean="0"/>
              <a:t>登録支援機関</a:t>
            </a:r>
            <a:r>
              <a:rPr kumimoji="1" lang="en-US" altLang="ja-JP" dirty="0" smtClean="0"/>
              <a:t>(NI</a:t>
            </a:r>
            <a:r>
              <a:rPr kumimoji="1" lang="ja-JP" altLang="en-US" dirty="0" smtClean="0"/>
              <a:t>社）編</a:t>
            </a:r>
            <a:r>
              <a:rPr kumimoji="1" lang="ja-JP" altLang="en-US" dirty="0" err="1" smtClean="0"/>
              <a:t>ー</a:t>
            </a:r>
            <a:endParaRPr kumimoji="1" lang="ja-JP" altLang="en-US" dirty="0"/>
          </a:p>
        </p:txBody>
      </p:sp>
      <p:sp>
        <p:nvSpPr>
          <p:cNvPr id="7" name="フッター プレースホルダー 6"/>
          <p:cNvSpPr>
            <a:spLocks noGrp="1"/>
          </p:cNvSpPr>
          <p:nvPr>
            <p:ph type="ftr" sz="quarter" idx="4294967295"/>
          </p:nvPr>
        </p:nvSpPr>
        <p:spPr>
          <a:xfrm>
            <a:off x="0" y="6454775"/>
            <a:ext cx="4644008" cy="287338"/>
          </a:xfrm>
        </p:spPr>
        <p:txBody>
          <a:bodyPr/>
          <a:lstStyle/>
          <a:p>
            <a:pPr algn="l"/>
            <a:r>
              <a:rPr lang="en-US" altLang="ja-JP" dirty="0"/>
              <a:t>USEN-NEXT GROUP © All Right Reserved.</a:t>
            </a:r>
            <a:endParaRPr lang="ja-JP" altLang="en-US" dirty="0"/>
          </a:p>
        </p:txBody>
      </p:sp>
      <p:cxnSp>
        <p:nvCxnSpPr>
          <p:cNvPr id="12" name="直線コネクタ 11"/>
          <p:cNvCxnSpPr/>
          <p:nvPr/>
        </p:nvCxnSpPr>
        <p:spPr>
          <a:xfrm>
            <a:off x="609397" y="3961888"/>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14" name="楕円 13"/>
          <p:cNvSpPr/>
          <p:nvPr/>
        </p:nvSpPr>
        <p:spPr>
          <a:xfrm>
            <a:off x="975876" y="4070504"/>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cxnSp>
        <p:nvCxnSpPr>
          <p:cNvPr id="16" name="直線コネクタ 15"/>
          <p:cNvCxnSpPr/>
          <p:nvPr/>
        </p:nvCxnSpPr>
        <p:spPr>
          <a:xfrm>
            <a:off x="606966" y="5049784"/>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18" name="楕円 17"/>
          <p:cNvSpPr/>
          <p:nvPr/>
        </p:nvSpPr>
        <p:spPr>
          <a:xfrm>
            <a:off x="974698" y="5223748"/>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cxnSp>
        <p:nvCxnSpPr>
          <p:cNvPr id="20" name="直線コネクタ 19"/>
          <p:cNvCxnSpPr/>
          <p:nvPr/>
        </p:nvCxnSpPr>
        <p:spPr>
          <a:xfrm>
            <a:off x="613083" y="5938223"/>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22" name="楕円 21"/>
          <p:cNvSpPr/>
          <p:nvPr/>
        </p:nvSpPr>
        <p:spPr>
          <a:xfrm>
            <a:off x="979562" y="6062426"/>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4294967295"/>
          </p:nvPr>
        </p:nvSpPr>
        <p:spPr/>
        <p:txBody>
          <a:bodyPr/>
          <a:lstStyle/>
          <a:p>
            <a:r>
              <a:rPr lang="ja-JP" altLang="en-US" dirty="0" smtClean="0"/>
              <a:t>１０</a:t>
            </a:r>
            <a:endParaRPr lang="ja-JP" altLang="en-US" dirty="0"/>
          </a:p>
        </p:txBody>
      </p:sp>
      <p:sp>
        <p:nvSpPr>
          <p:cNvPr id="25" name="TextBox 6"/>
          <p:cNvSpPr txBox="1"/>
          <p:nvPr/>
        </p:nvSpPr>
        <p:spPr>
          <a:xfrm>
            <a:off x="631626" y="3601493"/>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Q3. </a:t>
            </a:r>
            <a:r>
              <a:rPr kumimoji="0" lang="ja-JP" altLang="en-US" sz="1400" b="1" dirty="0" smtClean="0">
                <a:solidFill>
                  <a:srgbClr val="1CA6D9"/>
                </a:solidFill>
                <a:latin typeface="Meiryo UI" panose="020B0604030504040204" pitchFamily="50" charset="-128"/>
                <a:ea typeface="Meiryo UI" panose="020B0604030504040204" pitchFamily="50" charset="-128"/>
              </a:rPr>
              <a:t>面接はだれが実施するのか。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sp>
        <p:nvSpPr>
          <p:cNvPr id="26" name="TextBox 6"/>
          <p:cNvSpPr txBox="1"/>
          <p:nvPr/>
        </p:nvSpPr>
        <p:spPr>
          <a:xfrm>
            <a:off x="1326966" y="4078813"/>
            <a:ext cx="7349490" cy="646331"/>
          </a:xfrm>
          <a:prstGeom prst="rect">
            <a:avLst/>
          </a:prstGeom>
          <a:noFill/>
        </p:spPr>
        <p:txBody>
          <a:bodyPr wrap="square" rtlCol="0">
            <a:spAutoFit/>
          </a:bodyPr>
          <a:lstStyle/>
          <a:p>
            <a:pPr fontAlgn="auto">
              <a:spcBef>
                <a:spcPts val="0"/>
              </a:spcBef>
              <a:spcAft>
                <a:spcPts val="0"/>
              </a:spcAft>
            </a:pPr>
            <a:r>
              <a:rPr kumimoji="0" lang="ja-JP" altLang="en-US" sz="1200" dirty="0" smtClean="0">
                <a:latin typeface="Meiryo UI" panose="020B0604030504040204" pitchFamily="50" charset="-128"/>
                <a:ea typeface="Meiryo UI" panose="020B0604030504040204" pitchFamily="50" charset="-128"/>
              </a:rPr>
              <a:t>最終面接は受入機関の担当者が実施します。</a:t>
            </a:r>
            <a:endParaRPr kumimoji="0" lang="en-US" altLang="ja-JP" sz="1200" dirty="0" smtClean="0">
              <a:latin typeface="Meiryo UI" panose="020B0604030504040204" pitchFamily="50" charset="-128"/>
              <a:ea typeface="Meiryo UI" panose="020B0604030504040204" pitchFamily="50" charset="-128"/>
            </a:endParaRPr>
          </a:p>
          <a:p>
            <a:pPr fontAlgn="auto">
              <a:spcBef>
                <a:spcPts val="0"/>
              </a:spcBef>
              <a:spcAft>
                <a:spcPts val="0"/>
              </a:spcAft>
            </a:pPr>
            <a:r>
              <a:rPr kumimoji="0" lang="en-US" altLang="ja-JP" sz="1200" dirty="0" smtClean="0">
                <a:latin typeface="Meiryo UI" panose="020B0604030504040204" pitchFamily="50" charset="-128"/>
                <a:ea typeface="Meiryo UI" panose="020B0604030504040204" pitchFamily="50" charset="-128"/>
              </a:rPr>
              <a:t>NI</a:t>
            </a:r>
            <a:r>
              <a:rPr kumimoji="0" lang="ja-JP" altLang="en-US" sz="1200" dirty="0" smtClean="0">
                <a:latin typeface="Meiryo UI" panose="020B0604030504040204" pitchFamily="50" charset="-128"/>
                <a:ea typeface="Meiryo UI" panose="020B0604030504040204" pitchFamily="50" charset="-128"/>
              </a:rPr>
              <a:t>社からの紹介の場合は、同国出身の担当者</a:t>
            </a:r>
            <a:r>
              <a:rPr kumimoji="0" lang="ja-JP" altLang="en-US" sz="1200" dirty="0">
                <a:latin typeface="Meiryo UI" panose="020B0604030504040204" pitchFamily="50" charset="-128"/>
                <a:ea typeface="Meiryo UI" panose="020B0604030504040204" pitchFamily="50" charset="-128"/>
              </a:rPr>
              <a:t>が母国語で行います</a:t>
            </a:r>
            <a:r>
              <a:rPr kumimoji="0" lang="ja-JP" altLang="en-US" sz="1200" dirty="0" smtClean="0">
                <a:latin typeface="Meiryo UI" panose="020B0604030504040204" pitchFamily="50" charset="-128"/>
                <a:ea typeface="Meiryo UI" panose="020B0604030504040204" pitchFamily="50" charset="-128"/>
              </a:rPr>
              <a:t>。しがって、能力だけでなく人物的信頼度をも把握し、適切な方を紹介できます。</a:t>
            </a:r>
            <a:endParaRPr kumimoji="0" lang="ja-JP" altLang="en-US" sz="1200" dirty="0">
              <a:latin typeface="Meiryo UI" panose="020B0604030504040204" pitchFamily="50" charset="-128"/>
              <a:ea typeface="Meiryo UI" panose="020B0604030504040204" pitchFamily="50" charset="-128"/>
            </a:endParaRPr>
          </a:p>
        </p:txBody>
      </p:sp>
      <p:sp>
        <p:nvSpPr>
          <p:cNvPr id="27" name="TextBox 6"/>
          <p:cNvSpPr txBox="1"/>
          <p:nvPr/>
        </p:nvSpPr>
        <p:spPr>
          <a:xfrm>
            <a:off x="605803" y="4724796"/>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Q4. </a:t>
            </a:r>
            <a:r>
              <a:rPr kumimoji="0" lang="ja-JP" altLang="en-US" sz="1400" b="1" dirty="0" smtClean="0">
                <a:solidFill>
                  <a:srgbClr val="1CA6D9"/>
                </a:solidFill>
                <a:latin typeface="Meiryo UI" panose="020B0604030504040204" pitchFamily="50" charset="-128"/>
                <a:ea typeface="Meiryo UI" panose="020B0604030504040204" pitchFamily="50" charset="-128"/>
              </a:rPr>
              <a:t>賃貸契約の保証人を代行（</a:t>
            </a:r>
            <a:r>
              <a:rPr kumimoji="0" lang="en-US" altLang="ja-JP" sz="1400" b="1" dirty="0" smtClean="0">
                <a:solidFill>
                  <a:srgbClr val="1CA6D9"/>
                </a:solidFill>
                <a:latin typeface="Meiryo UI" panose="020B0604030504040204" pitchFamily="50" charset="-128"/>
                <a:ea typeface="Meiryo UI" panose="020B0604030504040204" pitchFamily="50" charset="-128"/>
              </a:rPr>
              <a:t>NI</a:t>
            </a:r>
            <a:r>
              <a:rPr kumimoji="0" lang="ja-JP" altLang="en-US" sz="1400" b="1" dirty="0" smtClean="0">
                <a:solidFill>
                  <a:srgbClr val="1CA6D9"/>
                </a:solidFill>
                <a:latin typeface="Meiryo UI" panose="020B0604030504040204" pitchFamily="50" charset="-128"/>
                <a:ea typeface="Meiryo UI" panose="020B0604030504040204" pitchFamily="50" charset="-128"/>
              </a:rPr>
              <a:t>社）してもらう場合、別途料金がかかるのか。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sp>
        <p:nvSpPr>
          <p:cNvPr id="30" name="TextBox 6"/>
          <p:cNvSpPr txBox="1"/>
          <p:nvPr/>
        </p:nvSpPr>
        <p:spPr>
          <a:xfrm>
            <a:off x="1326966" y="5240233"/>
            <a:ext cx="7200000" cy="276999"/>
          </a:xfrm>
          <a:prstGeom prst="rect">
            <a:avLst/>
          </a:prstGeom>
          <a:noFill/>
        </p:spPr>
        <p:txBody>
          <a:bodyPr wrap="square" rtlCol="0">
            <a:spAutoFit/>
          </a:bodyPr>
          <a:lstStyle/>
          <a:p>
            <a:pPr fontAlgn="auto">
              <a:spcBef>
                <a:spcPts val="0"/>
              </a:spcBef>
              <a:spcAft>
                <a:spcPts val="0"/>
              </a:spcAft>
            </a:pPr>
            <a:r>
              <a:rPr kumimoji="0" lang="en-US" altLang="ja-JP" sz="1200" dirty="0" smtClean="0">
                <a:latin typeface="Meiryo UI" panose="020B0604030504040204" pitchFamily="50" charset="-128"/>
                <a:ea typeface="Meiryo UI" panose="020B0604030504040204" pitchFamily="50" charset="-128"/>
              </a:rPr>
              <a:t>NI</a:t>
            </a:r>
            <a:r>
              <a:rPr kumimoji="0" lang="ja-JP" altLang="en-US" sz="1200" dirty="0" smtClean="0">
                <a:latin typeface="Meiryo UI" panose="020B0604030504040204" pitchFamily="50" charset="-128"/>
                <a:ea typeface="Meiryo UI" panose="020B0604030504040204" pitchFamily="50" charset="-128"/>
              </a:rPr>
              <a:t>指定の物件であれば保証人代行料はかかりませんが、保証料はかかります。</a:t>
            </a:r>
            <a:endParaRPr kumimoji="0" lang="ja-JP" altLang="en-US" sz="1200" dirty="0">
              <a:latin typeface="Meiryo UI" panose="020B0604030504040204" pitchFamily="50" charset="-128"/>
              <a:ea typeface="Meiryo UI" panose="020B0604030504040204" pitchFamily="50" charset="-128"/>
            </a:endParaRPr>
          </a:p>
        </p:txBody>
      </p:sp>
      <p:sp>
        <p:nvSpPr>
          <p:cNvPr id="32" name="TextBox 6"/>
          <p:cNvSpPr txBox="1"/>
          <p:nvPr/>
        </p:nvSpPr>
        <p:spPr>
          <a:xfrm>
            <a:off x="606966" y="5592049"/>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Q5. </a:t>
            </a:r>
            <a:r>
              <a:rPr kumimoji="0" lang="ja-JP" altLang="en-US" sz="1400" b="1" dirty="0" smtClean="0">
                <a:solidFill>
                  <a:srgbClr val="1CA6D9"/>
                </a:solidFill>
                <a:latin typeface="Meiryo UI" panose="020B0604030504040204" pitchFamily="50" charset="-128"/>
                <a:ea typeface="Meiryo UI" panose="020B0604030504040204" pitchFamily="50" charset="-128"/>
              </a:rPr>
              <a:t>日本語学習は具体的にどのように提供されるのか。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sp>
        <p:nvSpPr>
          <p:cNvPr id="33" name="TextBox 6"/>
          <p:cNvSpPr txBox="1"/>
          <p:nvPr/>
        </p:nvSpPr>
        <p:spPr>
          <a:xfrm>
            <a:off x="1334599" y="6104329"/>
            <a:ext cx="7200000" cy="276999"/>
          </a:xfrm>
          <a:prstGeom prst="rect">
            <a:avLst/>
          </a:prstGeom>
          <a:noFill/>
        </p:spPr>
        <p:txBody>
          <a:bodyPr wrap="square" rtlCol="0">
            <a:spAutoFit/>
          </a:bodyPr>
          <a:lstStyle/>
          <a:p>
            <a:pPr fontAlgn="auto">
              <a:spcBef>
                <a:spcPts val="0"/>
              </a:spcBef>
              <a:spcAft>
                <a:spcPts val="0"/>
              </a:spcAft>
            </a:pPr>
            <a:r>
              <a:rPr kumimoji="0" lang="en-US" altLang="ja-JP" sz="1200" dirty="0" smtClean="0">
                <a:latin typeface="Meiryo UI" panose="020B0604030504040204" pitchFamily="50" charset="-128"/>
                <a:ea typeface="Meiryo UI" panose="020B0604030504040204" pitchFamily="50" charset="-128"/>
              </a:rPr>
              <a:t>NI</a:t>
            </a:r>
            <a:r>
              <a:rPr kumimoji="0" lang="ja-JP" altLang="en-US" sz="1200" dirty="0" smtClean="0">
                <a:latin typeface="Meiryo UI" panose="020B0604030504040204" pitchFamily="50" charset="-128"/>
                <a:ea typeface="Meiryo UI" panose="020B0604030504040204" pitchFamily="50" charset="-128"/>
              </a:rPr>
              <a:t>社の場合は</a:t>
            </a:r>
            <a:r>
              <a:rPr kumimoji="0" lang="en-US" altLang="ja-JP" sz="1200" dirty="0" smtClean="0">
                <a:latin typeface="Meiryo UI" panose="020B0604030504040204" pitchFamily="50" charset="-128"/>
                <a:ea typeface="Meiryo UI" panose="020B0604030504040204" pitchFamily="50" charset="-128"/>
              </a:rPr>
              <a:t>E</a:t>
            </a:r>
            <a:r>
              <a:rPr kumimoji="0" lang="ja-JP" altLang="en-US" sz="1200" dirty="0" smtClean="0">
                <a:latin typeface="Meiryo UI" panose="020B0604030504040204" pitchFamily="50" charset="-128"/>
                <a:ea typeface="Meiryo UI" panose="020B0604030504040204" pitchFamily="50" charset="-128"/>
              </a:rPr>
              <a:t>ラーニングが無料提供されます（アプリシステムローンチ後）。</a:t>
            </a:r>
            <a:endParaRPr kumimoji="0" lang="en-US" altLang="ja-JP" sz="1200" dirty="0" smtClean="0">
              <a:latin typeface="Meiryo UI" panose="020B0604030504040204" pitchFamily="50" charset="-128"/>
              <a:ea typeface="Meiryo UI" panose="020B0604030504040204" pitchFamily="50" charset="-128"/>
            </a:endParaRPr>
          </a:p>
        </p:txBody>
      </p:sp>
      <p:cxnSp>
        <p:nvCxnSpPr>
          <p:cNvPr id="28" name="直線コネクタ 27"/>
          <p:cNvCxnSpPr/>
          <p:nvPr/>
        </p:nvCxnSpPr>
        <p:spPr>
          <a:xfrm>
            <a:off x="605803" y="2416390"/>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29" name="楕円 28"/>
          <p:cNvSpPr/>
          <p:nvPr/>
        </p:nvSpPr>
        <p:spPr>
          <a:xfrm>
            <a:off x="972282" y="2549575"/>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31" name="TextBox 6"/>
          <p:cNvSpPr txBox="1"/>
          <p:nvPr/>
        </p:nvSpPr>
        <p:spPr>
          <a:xfrm>
            <a:off x="613083" y="2096396"/>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Q2. </a:t>
            </a:r>
            <a:r>
              <a:rPr kumimoji="0" lang="ja-JP" altLang="en-US" sz="1400" b="1" dirty="0" smtClean="0">
                <a:solidFill>
                  <a:srgbClr val="1CA6D9"/>
                </a:solidFill>
                <a:latin typeface="Meiryo UI" panose="020B0604030504040204" pitchFamily="50" charset="-128"/>
                <a:ea typeface="Meiryo UI" panose="020B0604030504040204" pitchFamily="50" charset="-128"/>
              </a:rPr>
              <a:t>登録支援機関（</a:t>
            </a:r>
            <a:r>
              <a:rPr kumimoji="0" lang="en-US" altLang="ja-JP" sz="1400" b="1" dirty="0" smtClean="0">
                <a:solidFill>
                  <a:srgbClr val="1CA6D9"/>
                </a:solidFill>
                <a:latin typeface="Meiryo UI" panose="020B0604030504040204" pitchFamily="50" charset="-128"/>
                <a:ea typeface="Meiryo UI" panose="020B0604030504040204" pitchFamily="50" charset="-128"/>
              </a:rPr>
              <a:t>Next Innovation</a:t>
            </a:r>
            <a:r>
              <a:rPr kumimoji="0" lang="ja-JP" altLang="en-US" sz="1400" b="1" dirty="0" smtClean="0">
                <a:solidFill>
                  <a:srgbClr val="1CA6D9"/>
                </a:solidFill>
                <a:latin typeface="Meiryo UI" panose="020B0604030504040204" pitchFamily="50" charset="-128"/>
                <a:ea typeface="Meiryo UI" panose="020B0604030504040204" pitchFamily="50" charset="-128"/>
              </a:rPr>
              <a:t>）とはどのような会社ですか。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sp>
        <p:nvSpPr>
          <p:cNvPr id="3" name="正方形/長方形 2"/>
          <p:cNvSpPr/>
          <p:nvPr/>
        </p:nvSpPr>
        <p:spPr>
          <a:xfrm>
            <a:off x="1334598" y="2499689"/>
            <a:ext cx="7217028" cy="646331"/>
          </a:xfrm>
          <a:prstGeom prst="rect">
            <a:avLst/>
          </a:prstGeom>
        </p:spPr>
        <p:txBody>
          <a:bodyPr wrap="square">
            <a:spAutoFit/>
          </a:bodyPr>
          <a:lstStyle/>
          <a:p>
            <a:r>
              <a:rPr lang="en-US" altLang="ja-JP" sz="1200" dirty="0">
                <a:latin typeface="Meiryo UI" panose="020B0604030504040204" pitchFamily="50" charset="-128"/>
                <a:ea typeface="Meiryo UI" panose="020B0604030504040204" pitchFamily="50" charset="-128"/>
              </a:rPr>
              <a:t>USEN-NEXT GROUP</a:t>
            </a:r>
            <a:r>
              <a:rPr lang="ja-JP" altLang="en-US" sz="1200" dirty="0">
                <a:latin typeface="Meiryo UI" panose="020B0604030504040204" pitchFamily="50" charset="-128"/>
                <a:ea typeface="Meiryo UI" panose="020B0604030504040204" pitchFamily="50" charset="-128"/>
              </a:rPr>
              <a:t>の１社で外国人材総合支援サービス「</a:t>
            </a:r>
            <a:r>
              <a:rPr lang="en-US" altLang="ja-JP" sz="1200" dirty="0">
                <a:latin typeface="Meiryo UI" panose="020B0604030504040204" pitchFamily="50" charset="-128"/>
                <a:ea typeface="Meiryo UI" panose="020B0604030504040204" pitchFamily="50" charset="-128"/>
              </a:rPr>
              <a:t>Stay Worker</a:t>
            </a:r>
            <a:r>
              <a:rPr lang="ja-JP" altLang="en-US" sz="1200" dirty="0">
                <a:latin typeface="Meiryo UI" panose="020B0604030504040204" pitchFamily="50" charset="-128"/>
                <a:ea typeface="Meiryo UI" panose="020B0604030504040204" pitchFamily="50" charset="-128"/>
              </a:rPr>
              <a:t>」 を展開</a:t>
            </a:r>
            <a:r>
              <a:rPr lang="ja-JP" altLang="en-US" sz="1200" dirty="0" smtClean="0">
                <a:latin typeface="Meiryo UI" panose="020B0604030504040204" pitchFamily="50" charset="-128"/>
                <a:ea typeface="Meiryo UI" panose="020B0604030504040204" pitchFamily="50" charset="-128"/>
              </a:rPr>
              <a:t>しています。</a:t>
            </a:r>
            <a:endParaRPr lang="ja-JP" altLang="en-US"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「外国人材紹介」から特定技能外国人の「受入機関申請代行サービス」や「支援実施業務受託サービス」まで</a:t>
            </a:r>
            <a:r>
              <a:rPr lang="ja-JP" altLang="en-US" sz="1200" dirty="0" smtClean="0">
                <a:latin typeface="Meiryo UI" panose="020B0604030504040204" pitchFamily="50" charset="-128"/>
                <a:ea typeface="Meiryo UI" panose="020B0604030504040204" pitchFamily="50" charset="-128"/>
              </a:rPr>
              <a:t>フルサポートする会社</a:t>
            </a:r>
            <a:r>
              <a:rPr lang="ja-JP" altLang="en-US" sz="1200" dirty="0">
                <a:latin typeface="Meiryo UI" panose="020B0604030504040204" pitchFamily="50" charset="-128"/>
                <a:ea typeface="Meiryo UI" panose="020B0604030504040204" pitchFamily="50" charset="-128"/>
              </a:rPr>
              <a:t>です。</a:t>
            </a:r>
          </a:p>
        </p:txBody>
      </p:sp>
      <p:cxnSp>
        <p:nvCxnSpPr>
          <p:cNvPr id="37" name="直線コネクタ 36"/>
          <p:cNvCxnSpPr/>
          <p:nvPr/>
        </p:nvCxnSpPr>
        <p:spPr>
          <a:xfrm>
            <a:off x="631626" y="1124744"/>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38" name="楕円 37"/>
          <p:cNvSpPr/>
          <p:nvPr/>
        </p:nvSpPr>
        <p:spPr>
          <a:xfrm>
            <a:off x="998105" y="1303408"/>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39" name="TextBox 6"/>
          <p:cNvSpPr txBox="1"/>
          <p:nvPr/>
        </p:nvSpPr>
        <p:spPr>
          <a:xfrm>
            <a:off x="631626" y="815509"/>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a:t>
            </a:r>
            <a:r>
              <a:rPr kumimoji="0" lang="ja-JP" altLang="en-US" sz="1400" b="1" dirty="0" smtClean="0">
                <a:solidFill>
                  <a:srgbClr val="1CA6D9"/>
                </a:solidFill>
                <a:latin typeface="Meiryo UI" panose="020B0604030504040204" pitchFamily="50" charset="-128"/>
                <a:ea typeface="Meiryo UI" panose="020B0604030504040204" pitchFamily="50" charset="-128"/>
              </a:rPr>
              <a:t>１</a:t>
            </a:r>
            <a:r>
              <a:rPr kumimoji="0" lang="en-US" altLang="ja-JP" sz="1400" b="1" dirty="0" smtClean="0">
                <a:solidFill>
                  <a:srgbClr val="1CA6D9"/>
                </a:solidFill>
                <a:latin typeface="Meiryo UI" panose="020B0604030504040204" pitchFamily="50" charset="-128"/>
                <a:ea typeface="Meiryo UI" panose="020B0604030504040204" pitchFamily="50" charset="-128"/>
              </a:rPr>
              <a:t>. </a:t>
            </a:r>
            <a:r>
              <a:rPr kumimoji="0" lang="ja-JP" altLang="en-US" sz="1400" b="1" dirty="0" smtClean="0">
                <a:solidFill>
                  <a:srgbClr val="1CA6D9"/>
                </a:solidFill>
                <a:latin typeface="Meiryo UI" panose="020B0604030504040204" pitchFamily="50" charset="-128"/>
                <a:ea typeface="Meiryo UI" panose="020B0604030504040204" pitchFamily="50" charset="-128"/>
              </a:rPr>
              <a:t>登録支援機関とは何ですか。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sp>
        <p:nvSpPr>
          <p:cNvPr id="4" name="正方形/長方形 3"/>
          <p:cNvSpPr/>
          <p:nvPr/>
        </p:nvSpPr>
        <p:spPr>
          <a:xfrm>
            <a:off x="1321621" y="1180946"/>
            <a:ext cx="7204181" cy="830997"/>
          </a:xfrm>
          <a:prstGeom prst="rect">
            <a:avLst/>
          </a:prstGeom>
        </p:spPr>
        <p:txBody>
          <a:bodyPr wrap="square">
            <a:spAutoFit/>
          </a:bodyPr>
          <a:lstStyle/>
          <a:p>
            <a:pPr>
              <a:spcAft>
                <a:spcPts val="0"/>
              </a:spcAft>
            </a:pP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特定技能</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1</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号外国人を雇用する受入機関（企業等）が受入申請時に義務化される</a:t>
            </a:r>
            <a:r>
              <a:rPr lang="ja-JP"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特定技能支援を委託できる認定機関となります。</a:t>
            </a:r>
            <a:endParaRPr lang="ja-JP"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spcAft>
                <a:spcPts val="0"/>
              </a:spcAft>
            </a:pP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よって、特定技能受入申請時に登録支援機関との委託契約書を添付することで、当該受入機関の支援実施や支援報告等の義務事項から除外されます。</a:t>
            </a:r>
            <a:endParaRPr lang="ja-JP"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5" name="正方形/長方形 4"/>
          <p:cNvSpPr/>
          <p:nvPr/>
        </p:nvSpPr>
        <p:spPr>
          <a:xfrm>
            <a:off x="1321621" y="3056893"/>
            <a:ext cx="7090177" cy="461665"/>
          </a:xfrm>
          <a:prstGeom prst="rect">
            <a:avLst/>
          </a:prstGeom>
        </p:spPr>
        <p:txBody>
          <a:bodyPr wrap="square">
            <a:spAutoFit/>
          </a:bodyPr>
          <a:lstStyle/>
          <a:p>
            <a:pPr>
              <a:spcAft>
                <a:spcPts val="0"/>
              </a:spcAft>
            </a:pP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【事業認定資格】</a:t>
            </a:r>
            <a:endParaRPr lang="ja-JP"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spcAft>
                <a:spcPts val="0"/>
              </a:spcAft>
            </a:pP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登録支援機関：</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19</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登</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a:t>
            </a:r>
            <a:r>
              <a:rPr lang="en-US" altLang="ja-JP" sz="1200"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000555</a:t>
            </a:r>
            <a:r>
              <a:rPr lang="ja-JP" altLang="en-US" sz="1200"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a:t>
            </a:r>
            <a:r>
              <a:rPr lang="ja-JP" altLang="ja-JP"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人材</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紹介：</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13-</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ユ</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a:t>
            </a:r>
            <a:r>
              <a:rPr lang="en-US" altLang="ja-JP" sz="1200"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309611</a:t>
            </a:r>
            <a:r>
              <a:rPr lang="ja-JP" altLang="en-US" sz="1200"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a:t>
            </a:r>
            <a:r>
              <a:rPr lang="ja-JP" altLang="ja-JP"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人材</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派遣：派</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13-310950</a:t>
            </a:r>
            <a:endParaRPr lang="ja-JP"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p:txBody>
      </p:sp>
    </p:spTree>
    <p:extLst>
      <p:ext uri="{BB962C8B-B14F-4D97-AF65-F5344CB8AC3E}">
        <p14:creationId xmlns:p14="http://schemas.microsoft.com/office/powerpoint/2010/main" val="817464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p:cNvSpPr>
            <a:spLocks noGrp="1"/>
          </p:cNvSpPr>
          <p:nvPr>
            <p:ph type="title"/>
          </p:nvPr>
        </p:nvSpPr>
        <p:spPr/>
        <p:txBody>
          <a:bodyPr/>
          <a:lstStyle/>
          <a:p>
            <a:r>
              <a:rPr kumimoji="1" lang="ja-JP" altLang="en-US" dirty="0" smtClean="0"/>
              <a:t>想定質問  </a:t>
            </a:r>
            <a:r>
              <a:rPr kumimoji="1" lang="ja-JP" altLang="en-US" dirty="0" err="1" smtClean="0"/>
              <a:t>ー</a:t>
            </a:r>
            <a:r>
              <a:rPr kumimoji="1" lang="ja-JP" altLang="en-US" dirty="0" smtClean="0"/>
              <a:t>登録支援機関</a:t>
            </a:r>
            <a:r>
              <a:rPr kumimoji="1" lang="en-US" altLang="ja-JP" dirty="0" smtClean="0"/>
              <a:t>(NI</a:t>
            </a:r>
            <a:r>
              <a:rPr kumimoji="1" lang="ja-JP" altLang="en-US" dirty="0" smtClean="0"/>
              <a:t>社）編</a:t>
            </a:r>
            <a:r>
              <a:rPr kumimoji="1" lang="ja-JP" altLang="en-US" dirty="0" err="1" smtClean="0"/>
              <a:t>ー</a:t>
            </a:r>
            <a:endParaRPr kumimoji="1" lang="ja-JP" altLang="en-US" dirty="0"/>
          </a:p>
        </p:txBody>
      </p:sp>
      <p:sp>
        <p:nvSpPr>
          <p:cNvPr id="7" name="フッター プレースホルダー 6"/>
          <p:cNvSpPr>
            <a:spLocks noGrp="1"/>
          </p:cNvSpPr>
          <p:nvPr>
            <p:ph type="ftr" sz="quarter" idx="4294967295"/>
          </p:nvPr>
        </p:nvSpPr>
        <p:spPr>
          <a:xfrm>
            <a:off x="0" y="6454775"/>
            <a:ext cx="4644008" cy="287338"/>
          </a:xfrm>
        </p:spPr>
        <p:txBody>
          <a:bodyPr/>
          <a:lstStyle/>
          <a:p>
            <a:pPr algn="l"/>
            <a:r>
              <a:rPr lang="en-US" altLang="ja-JP" dirty="0"/>
              <a:t>USEN-NEXT GROUP © All Right Reserved.</a:t>
            </a:r>
            <a:endParaRPr lang="ja-JP" altLang="en-US" dirty="0"/>
          </a:p>
        </p:txBody>
      </p:sp>
      <p:cxnSp>
        <p:nvCxnSpPr>
          <p:cNvPr id="12" name="直線コネクタ 11"/>
          <p:cNvCxnSpPr/>
          <p:nvPr/>
        </p:nvCxnSpPr>
        <p:spPr>
          <a:xfrm>
            <a:off x="609397" y="4556027"/>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14" name="楕円 13"/>
          <p:cNvSpPr/>
          <p:nvPr/>
        </p:nvSpPr>
        <p:spPr>
          <a:xfrm>
            <a:off x="975876" y="4678489"/>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cxnSp>
        <p:nvCxnSpPr>
          <p:cNvPr id="16" name="直線コネクタ 15"/>
          <p:cNvCxnSpPr/>
          <p:nvPr/>
        </p:nvCxnSpPr>
        <p:spPr>
          <a:xfrm>
            <a:off x="606966" y="5758609"/>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18" name="楕円 17"/>
          <p:cNvSpPr/>
          <p:nvPr/>
        </p:nvSpPr>
        <p:spPr>
          <a:xfrm>
            <a:off x="974698" y="5932573"/>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4294967295"/>
          </p:nvPr>
        </p:nvSpPr>
        <p:spPr/>
        <p:txBody>
          <a:bodyPr/>
          <a:lstStyle/>
          <a:p>
            <a:r>
              <a:rPr lang="ja-JP" altLang="en-US" dirty="0" smtClean="0"/>
              <a:t>１１</a:t>
            </a:r>
            <a:endParaRPr lang="ja-JP" altLang="en-US" dirty="0"/>
          </a:p>
        </p:txBody>
      </p:sp>
      <p:sp>
        <p:nvSpPr>
          <p:cNvPr id="28" name="TextBox 6"/>
          <p:cNvSpPr txBox="1"/>
          <p:nvPr/>
        </p:nvSpPr>
        <p:spPr>
          <a:xfrm>
            <a:off x="596097" y="4219630"/>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Q9.  </a:t>
            </a:r>
            <a:r>
              <a:rPr kumimoji="0" lang="ja-JP" altLang="en-US" sz="1400" b="1" dirty="0" smtClean="0">
                <a:solidFill>
                  <a:srgbClr val="1CA6D9"/>
                </a:solidFill>
                <a:latin typeface="Meiryo UI" panose="020B0604030504040204" pitchFamily="50" charset="-128"/>
                <a:ea typeface="Meiryo UI" panose="020B0604030504040204" pitchFamily="50" charset="-128"/>
              </a:rPr>
              <a:t>雇用する企業の就業規則等の説明（文章）はどのように行うのか。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sp>
        <p:nvSpPr>
          <p:cNvPr id="29" name="TextBox 6"/>
          <p:cNvSpPr txBox="1"/>
          <p:nvPr/>
        </p:nvSpPr>
        <p:spPr>
          <a:xfrm>
            <a:off x="1262698" y="4701388"/>
            <a:ext cx="7200000" cy="276999"/>
          </a:xfrm>
          <a:prstGeom prst="rect">
            <a:avLst/>
          </a:prstGeom>
          <a:noFill/>
        </p:spPr>
        <p:txBody>
          <a:bodyPr wrap="square" rtlCol="0">
            <a:spAutoFit/>
          </a:bodyPr>
          <a:lstStyle/>
          <a:p>
            <a:pPr fontAlgn="auto">
              <a:spcBef>
                <a:spcPts val="0"/>
              </a:spcBef>
              <a:spcAft>
                <a:spcPts val="0"/>
              </a:spcAft>
            </a:pPr>
            <a:r>
              <a:rPr kumimoji="0" lang="ja-JP" altLang="en-US" sz="1200" dirty="0" smtClean="0">
                <a:latin typeface="Meiryo UI" panose="020B0604030504040204" pitchFamily="50" charset="-128"/>
                <a:ea typeface="Meiryo UI" panose="020B0604030504040204" pitchFamily="50" charset="-128"/>
              </a:rPr>
              <a:t>登録支援機関である</a:t>
            </a:r>
            <a:r>
              <a:rPr kumimoji="0" lang="en-US" altLang="ja-JP" sz="1200" dirty="0" smtClean="0">
                <a:latin typeface="Meiryo UI" panose="020B0604030504040204" pitchFamily="50" charset="-128"/>
                <a:ea typeface="Meiryo UI" panose="020B0604030504040204" pitchFamily="50" charset="-128"/>
              </a:rPr>
              <a:t>NI</a:t>
            </a:r>
            <a:r>
              <a:rPr kumimoji="0" lang="ja-JP" altLang="en-US" sz="1200" dirty="0" smtClean="0">
                <a:latin typeface="Meiryo UI" panose="020B0604030504040204" pitchFamily="50" charset="-128"/>
                <a:ea typeface="Meiryo UI" panose="020B0604030504040204" pitchFamily="50" charset="-128"/>
              </a:rPr>
              <a:t>社は、母国語に翻訳して説明を行います。（受入機関が自ら行ってもそれが義務となります）</a:t>
            </a:r>
            <a:endParaRPr kumimoji="0" lang="ja-JP" altLang="en-US" sz="1200" dirty="0">
              <a:latin typeface="Meiryo UI" panose="020B0604030504040204" pitchFamily="50" charset="-128"/>
              <a:ea typeface="Meiryo UI" panose="020B0604030504040204" pitchFamily="50" charset="-128"/>
            </a:endParaRPr>
          </a:p>
        </p:txBody>
      </p:sp>
      <p:sp>
        <p:nvSpPr>
          <p:cNvPr id="31" name="TextBox 6"/>
          <p:cNvSpPr txBox="1"/>
          <p:nvPr/>
        </p:nvSpPr>
        <p:spPr>
          <a:xfrm>
            <a:off x="613253" y="5345366"/>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Q10.  </a:t>
            </a:r>
            <a:r>
              <a:rPr kumimoji="0" lang="ja-JP" altLang="en-US" sz="1400" b="1" dirty="0" smtClean="0">
                <a:solidFill>
                  <a:srgbClr val="1CA6D9"/>
                </a:solidFill>
                <a:latin typeface="Meiryo UI" panose="020B0604030504040204" pitchFamily="50" charset="-128"/>
                <a:ea typeface="Meiryo UI" panose="020B0604030504040204" pitchFamily="50" charset="-128"/>
              </a:rPr>
              <a:t>海外や遠方にいる外国人との面接や定期面談はどのように行うのか。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sp>
        <p:nvSpPr>
          <p:cNvPr id="37" name="TextBox 6"/>
          <p:cNvSpPr txBox="1"/>
          <p:nvPr/>
        </p:nvSpPr>
        <p:spPr>
          <a:xfrm>
            <a:off x="1317350" y="5928061"/>
            <a:ext cx="7200000" cy="276999"/>
          </a:xfrm>
          <a:prstGeom prst="rect">
            <a:avLst/>
          </a:prstGeom>
          <a:noFill/>
        </p:spPr>
        <p:txBody>
          <a:bodyPr wrap="square" rtlCol="0">
            <a:spAutoFit/>
          </a:bodyPr>
          <a:lstStyle/>
          <a:p>
            <a:pPr fontAlgn="auto">
              <a:spcBef>
                <a:spcPts val="0"/>
              </a:spcBef>
              <a:spcAft>
                <a:spcPts val="0"/>
              </a:spcAft>
            </a:pPr>
            <a:r>
              <a:rPr kumimoji="0" lang="en-US" altLang="ja-JP" sz="1200" dirty="0" smtClean="0">
                <a:solidFill>
                  <a:schemeClr val="tx1">
                    <a:lumMod val="95000"/>
                    <a:lumOff val="5000"/>
                  </a:schemeClr>
                </a:solidFill>
                <a:latin typeface="Meiryo UI" panose="020B0604030504040204" pitchFamily="50" charset="-128"/>
                <a:ea typeface="Meiryo UI" panose="020B0604030504040204" pitchFamily="50" charset="-128"/>
              </a:rPr>
              <a:t>NI</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社の場合、</a:t>
            </a:r>
            <a:r>
              <a:rPr kumimoji="0" lang="ja-JP" altLang="en-US" sz="1200" dirty="0" smtClean="0">
                <a:latin typeface="Meiryo UI" panose="020B0604030504040204" pitchFamily="50" charset="-128"/>
                <a:ea typeface="Meiryo UI" panose="020B0604030504040204" pitchFamily="50" charset="-128"/>
              </a:rPr>
              <a:t>テレビ電話システムもしくは現地にて行います。（定期面談は基本、現地にて実施します）</a:t>
            </a:r>
            <a:endParaRPr kumimoji="0" lang="ja-JP" altLang="en-US" sz="1200" dirty="0">
              <a:latin typeface="Meiryo UI" panose="020B0604030504040204" pitchFamily="50" charset="-128"/>
              <a:ea typeface="Meiryo UI" panose="020B0604030504040204" pitchFamily="50" charset="-128"/>
            </a:endParaRPr>
          </a:p>
        </p:txBody>
      </p:sp>
      <p:cxnSp>
        <p:nvCxnSpPr>
          <p:cNvPr id="19" name="直線コネクタ 18"/>
          <p:cNvCxnSpPr/>
          <p:nvPr/>
        </p:nvCxnSpPr>
        <p:spPr>
          <a:xfrm>
            <a:off x="596992" y="3358146"/>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21" name="楕円 20"/>
          <p:cNvSpPr/>
          <p:nvPr/>
        </p:nvSpPr>
        <p:spPr>
          <a:xfrm>
            <a:off x="970840" y="3505325"/>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25" name="TextBox 6"/>
          <p:cNvSpPr txBox="1"/>
          <p:nvPr/>
        </p:nvSpPr>
        <p:spPr>
          <a:xfrm>
            <a:off x="606966" y="3020522"/>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Q8. </a:t>
            </a:r>
            <a:r>
              <a:rPr kumimoji="0" lang="ja-JP" altLang="en-US" sz="1400" b="1" dirty="0" smtClean="0">
                <a:solidFill>
                  <a:srgbClr val="1CA6D9"/>
                </a:solidFill>
                <a:latin typeface="Meiryo UI" panose="020B0604030504040204" pitchFamily="50" charset="-128"/>
                <a:ea typeface="Meiryo UI" panose="020B0604030504040204" pitchFamily="50" charset="-128"/>
              </a:rPr>
              <a:t>定期面談は誰が誰に対してどのように行うのか。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sp>
        <p:nvSpPr>
          <p:cNvPr id="26" name="TextBox 6"/>
          <p:cNvSpPr txBox="1"/>
          <p:nvPr/>
        </p:nvSpPr>
        <p:spPr>
          <a:xfrm>
            <a:off x="1316992" y="3503154"/>
            <a:ext cx="6840347" cy="646331"/>
          </a:xfrm>
          <a:prstGeom prst="rect">
            <a:avLst/>
          </a:prstGeom>
          <a:noFill/>
        </p:spPr>
        <p:txBody>
          <a:bodyPr wrap="square" rtlCol="0">
            <a:spAutoFit/>
          </a:bodyPr>
          <a:lstStyle/>
          <a:p>
            <a:pPr fontAlgn="auto">
              <a:spcBef>
                <a:spcPts val="0"/>
              </a:spcBef>
              <a:spcAft>
                <a:spcPts val="0"/>
              </a:spcAft>
            </a:pPr>
            <a:r>
              <a:rPr kumimoji="0" lang="en-US" altLang="ja-JP" sz="1200" dirty="0" smtClean="0">
                <a:solidFill>
                  <a:schemeClr val="tx1">
                    <a:lumMod val="95000"/>
                    <a:lumOff val="5000"/>
                  </a:schemeClr>
                </a:solidFill>
                <a:latin typeface="Meiryo UI" panose="020B0604030504040204" pitchFamily="50" charset="-128"/>
                <a:ea typeface="Meiryo UI" panose="020B0604030504040204" pitchFamily="50" charset="-128"/>
              </a:rPr>
              <a:t>NI</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社の場合、担当者が、毎年１月、４月、７月、</a:t>
            </a:r>
            <a:r>
              <a:rPr kumimoji="0" lang="en-US" altLang="ja-JP" sz="1200" dirty="0" smtClean="0">
                <a:solidFill>
                  <a:schemeClr val="tx1">
                    <a:lumMod val="95000"/>
                    <a:lumOff val="5000"/>
                  </a:schemeClr>
                </a:solidFill>
                <a:latin typeface="Meiryo UI" panose="020B0604030504040204" pitchFamily="50" charset="-128"/>
                <a:ea typeface="Meiryo UI" panose="020B0604030504040204" pitchFamily="50" charset="-128"/>
              </a:rPr>
              <a:t>10</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月に</a:t>
            </a:r>
            <a:r>
              <a:rPr kumimoji="0" lang="ja-JP" altLang="en-US" sz="1200" dirty="0" smtClean="0">
                <a:latin typeface="Meiryo UI" panose="020B0604030504040204" pitchFamily="50" charset="-128"/>
                <a:ea typeface="Meiryo UI" panose="020B0604030504040204" pitchFamily="50" charset="-128"/>
              </a:rPr>
              <a:t>外国人本人と監督する</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上司に対して、それぞれ個別に「支援内容」や「就業状況」等のヒアリングを行います。</a:t>
            </a:r>
            <a:endParaRPr kumimoji="0" lang="en-US" altLang="ja-JP" sz="1200" dirty="0" smtClean="0">
              <a:solidFill>
                <a:schemeClr val="tx1">
                  <a:lumMod val="95000"/>
                  <a:lumOff val="5000"/>
                </a:schemeClr>
              </a:solidFill>
              <a:latin typeface="Meiryo UI" panose="020B0604030504040204" pitchFamily="50" charset="-128"/>
              <a:ea typeface="Meiryo UI" panose="020B0604030504040204" pitchFamily="50" charset="-128"/>
            </a:endParaRPr>
          </a:p>
          <a:p>
            <a:pPr fontAlgn="auto">
              <a:spcBef>
                <a:spcPts val="0"/>
              </a:spcBef>
              <a:spcAft>
                <a:spcPts val="0"/>
              </a:spcAft>
            </a:pP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（尚、双方のヒアリング内容に相違があった場合は、</a:t>
            </a:r>
            <a:r>
              <a:rPr kumimoji="0" lang="en-US" altLang="ja-JP" sz="1200" dirty="0" smtClean="0">
                <a:solidFill>
                  <a:schemeClr val="tx1">
                    <a:lumMod val="95000"/>
                    <a:lumOff val="5000"/>
                  </a:schemeClr>
                </a:solidFill>
                <a:latin typeface="Meiryo UI" panose="020B0604030504040204" pitchFamily="50" charset="-128"/>
                <a:ea typeface="Meiryo UI" panose="020B0604030504040204" pitchFamily="50" charset="-128"/>
              </a:rPr>
              <a:t>NI</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社が調整を行います）</a:t>
            </a:r>
            <a:endParaRPr kumimoji="0" lang="ja-JP" altLang="en-US" sz="1200" dirty="0">
              <a:solidFill>
                <a:schemeClr val="tx1">
                  <a:lumMod val="95000"/>
                  <a:lumOff val="5000"/>
                </a:schemeClr>
              </a:solidFill>
              <a:latin typeface="Meiryo UI" panose="020B0604030504040204" pitchFamily="50" charset="-128"/>
              <a:ea typeface="Meiryo UI" panose="020B0604030504040204" pitchFamily="50" charset="-128"/>
            </a:endParaRPr>
          </a:p>
        </p:txBody>
      </p:sp>
      <p:cxnSp>
        <p:nvCxnSpPr>
          <p:cNvPr id="23" name="直線コネクタ 22"/>
          <p:cNvCxnSpPr/>
          <p:nvPr/>
        </p:nvCxnSpPr>
        <p:spPr>
          <a:xfrm>
            <a:off x="613253" y="1088617"/>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27" name="楕円 26"/>
          <p:cNvSpPr/>
          <p:nvPr/>
        </p:nvSpPr>
        <p:spPr>
          <a:xfrm>
            <a:off x="971011" y="1268792"/>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30" name="TextBox 6"/>
          <p:cNvSpPr txBox="1"/>
          <p:nvPr/>
        </p:nvSpPr>
        <p:spPr>
          <a:xfrm>
            <a:off x="602561" y="734531"/>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Q6. </a:t>
            </a:r>
            <a:r>
              <a:rPr kumimoji="0" lang="ja-JP" altLang="en-US" sz="1400" b="1" dirty="0" smtClean="0">
                <a:solidFill>
                  <a:srgbClr val="1CA6D9"/>
                </a:solidFill>
                <a:latin typeface="Meiryo UI" panose="020B0604030504040204" pitchFamily="50" charset="-128"/>
                <a:ea typeface="Meiryo UI" panose="020B0604030504040204" pitchFamily="50" charset="-128"/>
              </a:rPr>
              <a:t>仕事やそれ以外での相談・苦情の具体的な対応方法はどのように行うのか。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sp>
        <p:nvSpPr>
          <p:cNvPr id="32" name="TextBox 6"/>
          <p:cNvSpPr txBox="1"/>
          <p:nvPr/>
        </p:nvSpPr>
        <p:spPr>
          <a:xfrm>
            <a:off x="1316992" y="1259163"/>
            <a:ext cx="7200000" cy="461665"/>
          </a:xfrm>
          <a:prstGeom prst="rect">
            <a:avLst/>
          </a:prstGeom>
          <a:noFill/>
        </p:spPr>
        <p:txBody>
          <a:bodyPr wrap="square" rtlCol="0">
            <a:spAutoFit/>
          </a:bodyPr>
          <a:lstStyle/>
          <a:p>
            <a:pPr fontAlgn="auto">
              <a:spcBef>
                <a:spcPts val="0"/>
              </a:spcBef>
              <a:spcAft>
                <a:spcPts val="0"/>
              </a:spcAft>
            </a:pPr>
            <a:r>
              <a:rPr kumimoji="0" lang="en-US" altLang="ja-JP" sz="1200" dirty="0" smtClean="0">
                <a:solidFill>
                  <a:schemeClr val="tx1">
                    <a:lumMod val="95000"/>
                    <a:lumOff val="5000"/>
                  </a:schemeClr>
                </a:solidFill>
                <a:latin typeface="Meiryo UI" panose="020B0604030504040204" pitchFamily="50" charset="-128"/>
                <a:ea typeface="Meiryo UI" panose="020B0604030504040204" pitchFamily="50" charset="-128"/>
              </a:rPr>
              <a:t>NI</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社の場合、</a:t>
            </a:r>
            <a:r>
              <a:rPr kumimoji="0" lang="ja-JP" altLang="en-US" sz="1200" dirty="0" smtClean="0">
                <a:latin typeface="Meiryo UI" panose="020B0604030504040204" pitchFamily="50" charset="-128"/>
                <a:ea typeface="Meiryo UI" panose="020B0604030504040204" pitchFamily="50" charset="-128"/>
              </a:rPr>
              <a:t>電話及びチャットにて母国語（</a:t>
            </a:r>
            <a:r>
              <a:rPr kumimoji="0" lang="en-US" altLang="ja-JP" sz="1200" dirty="0" smtClean="0">
                <a:latin typeface="Meiryo UI" panose="020B0604030504040204" pitchFamily="50" charset="-128"/>
                <a:ea typeface="Meiryo UI" panose="020B0604030504040204" pitchFamily="50" charset="-128"/>
              </a:rPr>
              <a:t>10</a:t>
            </a:r>
            <a:r>
              <a:rPr kumimoji="0" lang="ja-JP" altLang="en-US" sz="1200" dirty="0" smtClean="0">
                <a:latin typeface="Meiryo UI" panose="020B0604030504040204" pitchFamily="50" charset="-128"/>
                <a:ea typeface="Meiryo UI" panose="020B0604030504040204" pitchFamily="50" charset="-128"/>
              </a:rPr>
              <a:t>か国／</a:t>
            </a:r>
            <a:r>
              <a:rPr lang="ja-JP" altLang="en-US" sz="1200" dirty="0">
                <a:latin typeface="Meiryo UI" panose="020B0604030504040204" pitchFamily="50" charset="-128"/>
                <a:ea typeface="Meiryo UI" panose="020B0604030504040204" pitchFamily="50" charset="-128"/>
              </a:rPr>
              <a:t>英語・中国語・韓国語・ベトナム語・ネパール語・モンゴル語・スペイン語・ポルトガル語・ミャンマー語・ヒンディー語</a:t>
            </a:r>
            <a:r>
              <a:rPr kumimoji="0" lang="ja-JP" altLang="en-US" sz="1200" dirty="0" smtClean="0">
                <a:latin typeface="Meiryo UI" panose="020B0604030504040204" pitchFamily="50" charset="-128"/>
                <a:ea typeface="Meiryo UI" panose="020B0604030504040204" pitchFamily="50" charset="-128"/>
              </a:rPr>
              <a:t>）に対応した専門のオペレーターが</a:t>
            </a:r>
            <a:r>
              <a:rPr kumimoji="0" lang="en-US" altLang="ja-JP" sz="1200" dirty="0" smtClean="0">
                <a:latin typeface="Meiryo UI" panose="020B0604030504040204" pitchFamily="50" charset="-128"/>
                <a:ea typeface="Meiryo UI" panose="020B0604030504040204" pitchFamily="50" charset="-128"/>
              </a:rPr>
              <a:t>24</a:t>
            </a:r>
            <a:r>
              <a:rPr kumimoji="0" lang="ja-JP" altLang="en-US" sz="1200" dirty="0" smtClean="0">
                <a:latin typeface="Meiryo UI" panose="020B0604030504040204" pitchFamily="50" charset="-128"/>
                <a:ea typeface="Meiryo UI" panose="020B0604030504040204" pitchFamily="50" charset="-128"/>
              </a:rPr>
              <a:t>時間</a:t>
            </a:r>
            <a:r>
              <a:rPr kumimoji="0" lang="en-US" altLang="ja-JP" sz="1200" dirty="0" smtClean="0">
                <a:latin typeface="Meiryo UI" panose="020B0604030504040204" pitchFamily="50" charset="-128"/>
                <a:ea typeface="Meiryo UI" panose="020B0604030504040204" pitchFamily="50" charset="-128"/>
              </a:rPr>
              <a:t>365</a:t>
            </a:r>
            <a:r>
              <a:rPr kumimoji="0" lang="ja-JP" altLang="en-US" sz="1200" dirty="0" smtClean="0">
                <a:latin typeface="Meiryo UI" panose="020B0604030504040204" pitchFamily="50" charset="-128"/>
                <a:ea typeface="Meiryo UI" panose="020B0604030504040204" pitchFamily="50" charset="-128"/>
              </a:rPr>
              <a:t>日対応します。</a:t>
            </a:r>
            <a:endParaRPr kumimoji="0" lang="ja-JP" altLang="en-US" sz="1200" dirty="0">
              <a:latin typeface="Meiryo UI" panose="020B0604030504040204" pitchFamily="50" charset="-128"/>
              <a:ea typeface="Meiryo UI" panose="020B0604030504040204" pitchFamily="50" charset="-128"/>
            </a:endParaRPr>
          </a:p>
        </p:txBody>
      </p:sp>
      <p:cxnSp>
        <p:nvCxnSpPr>
          <p:cNvPr id="39" name="直線コネクタ 38"/>
          <p:cNvCxnSpPr/>
          <p:nvPr/>
        </p:nvCxnSpPr>
        <p:spPr>
          <a:xfrm>
            <a:off x="635405" y="2275695"/>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40" name="楕円 39"/>
          <p:cNvSpPr/>
          <p:nvPr/>
        </p:nvSpPr>
        <p:spPr>
          <a:xfrm>
            <a:off x="1001884" y="2399898"/>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41" name="TextBox 6"/>
          <p:cNvSpPr txBox="1"/>
          <p:nvPr/>
        </p:nvSpPr>
        <p:spPr>
          <a:xfrm>
            <a:off x="613464" y="1939539"/>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00B0F0"/>
                </a:solidFill>
                <a:latin typeface="Meiryo UI" panose="020B0604030504040204" pitchFamily="50" charset="-128"/>
                <a:ea typeface="Meiryo UI" panose="020B0604030504040204" pitchFamily="50" charset="-128"/>
              </a:rPr>
              <a:t>Q7. </a:t>
            </a:r>
            <a:r>
              <a:rPr kumimoji="0" lang="ja-JP" altLang="en-US" sz="1400" b="1" dirty="0" smtClean="0">
                <a:solidFill>
                  <a:srgbClr val="00B0F0"/>
                </a:solidFill>
                <a:latin typeface="Meiryo UI" panose="020B0604030504040204" pitchFamily="50" charset="-128"/>
                <a:ea typeface="Meiryo UI" panose="020B0604030504040204" pitchFamily="50" charset="-128"/>
              </a:rPr>
              <a:t>登録支援機関としての対応地域は？</a:t>
            </a:r>
            <a:endParaRPr kumimoji="0" lang="en-US" altLang="ja-JP" sz="1400" b="1" dirty="0">
              <a:solidFill>
                <a:srgbClr val="00B0F0"/>
              </a:solidFill>
              <a:latin typeface="Meiryo UI" panose="020B0604030504040204" pitchFamily="50" charset="-128"/>
              <a:ea typeface="Meiryo UI" panose="020B0604030504040204" pitchFamily="50" charset="-128"/>
            </a:endParaRPr>
          </a:p>
        </p:txBody>
      </p:sp>
      <p:sp>
        <p:nvSpPr>
          <p:cNvPr id="42" name="TextBox 6"/>
          <p:cNvSpPr txBox="1"/>
          <p:nvPr/>
        </p:nvSpPr>
        <p:spPr>
          <a:xfrm>
            <a:off x="1323814" y="2484583"/>
            <a:ext cx="7200000" cy="276999"/>
          </a:xfrm>
          <a:prstGeom prst="rect">
            <a:avLst/>
          </a:prstGeom>
          <a:noFill/>
        </p:spPr>
        <p:txBody>
          <a:bodyPr wrap="square" rtlCol="0">
            <a:spAutoFit/>
          </a:bodyPr>
          <a:lstStyle/>
          <a:p>
            <a:pPr fontAlgn="auto">
              <a:spcBef>
                <a:spcPts val="0"/>
              </a:spcBef>
              <a:spcAft>
                <a:spcPts val="0"/>
              </a:spcAft>
            </a:pPr>
            <a:r>
              <a:rPr kumimoji="0" lang="en-US" altLang="ja-JP" sz="1200" dirty="0" smtClean="0">
                <a:latin typeface="Meiryo UI" panose="020B0604030504040204" pitchFamily="50" charset="-128"/>
                <a:ea typeface="Meiryo UI" panose="020B0604030504040204" pitchFamily="50" charset="-128"/>
              </a:rPr>
              <a:t>NI</a:t>
            </a:r>
            <a:r>
              <a:rPr kumimoji="0" lang="ja-JP" altLang="en-US" sz="1200" dirty="0" smtClean="0">
                <a:latin typeface="Meiryo UI" panose="020B0604030504040204" pitchFamily="50" charset="-128"/>
                <a:ea typeface="Meiryo UI" panose="020B0604030504040204" pitchFamily="50" charset="-128"/>
              </a:rPr>
              <a:t>社の場合、全国主要都市対応いたします。</a:t>
            </a:r>
            <a:endParaRPr kumimoji="0"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89582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p:cNvSpPr>
            <a:spLocks noGrp="1"/>
          </p:cNvSpPr>
          <p:nvPr>
            <p:ph type="title"/>
          </p:nvPr>
        </p:nvSpPr>
        <p:spPr/>
        <p:txBody>
          <a:bodyPr/>
          <a:lstStyle/>
          <a:p>
            <a:r>
              <a:rPr kumimoji="1" lang="ja-JP" altLang="en-US" dirty="0" smtClean="0"/>
              <a:t>想定質問　</a:t>
            </a:r>
            <a:r>
              <a:rPr kumimoji="1" lang="ja-JP" altLang="en-US" dirty="0" err="1" smtClean="0"/>
              <a:t>ー</a:t>
            </a:r>
            <a:r>
              <a:rPr kumimoji="1" lang="ja-JP" altLang="en-US" dirty="0" smtClean="0"/>
              <a:t>入管法編</a:t>
            </a:r>
            <a:r>
              <a:rPr kumimoji="1" lang="ja-JP" altLang="en-US" dirty="0" err="1" smtClean="0"/>
              <a:t>ー</a:t>
            </a:r>
            <a:endParaRPr kumimoji="1" lang="ja-JP" altLang="en-US" dirty="0"/>
          </a:p>
        </p:txBody>
      </p:sp>
      <p:sp>
        <p:nvSpPr>
          <p:cNvPr id="11" name="TextBox 6"/>
          <p:cNvSpPr txBox="1"/>
          <p:nvPr/>
        </p:nvSpPr>
        <p:spPr>
          <a:xfrm>
            <a:off x="613254" y="692696"/>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a:t>
            </a:r>
            <a:r>
              <a:rPr kumimoji="0" lang="ja-JP" altLang="en-US" sz="1400" b="1" dirty="0" smtClean="0">
                <a:solidFill>
                  <a:srgbClr val="1CA6D9"/>
                </a:solidFill>
                <a:latin typeface="Meiryo UI" panose="020B0604030504040204" pitchFamily="50" charset="-128"/>
                <a:ea typeface="Meiryo UI" panose="020B0604030504040204" pitchFamily="50" charset="-128"/>
              </a:rPr>
              <a:t>１</a:t>
            </a:r>
            <a:r>
              <a:rPr kumimoji="0" lang="en-US" altLang="ja-JP" sz="1400" b="1" dirty="0" smtClean="0">
                <a:solidFill>
                  <a:srgbClr val="1CA6D9"/>
                </a:solidFill>
                <a:latin typeface="Meiryo UI" panose="020B0604030504040204" pitchFamily="50" charset="-128"/>
                <a:ea typeface="Meiryo UI" panose="020B0604030504040204" pitchFamily="50" charset="-128"/>
              </a:rPr>
              <a:t>. </a:t>
            </a:r>
            <a:r>
              <a:rPr kumimoji="0" lang="ja-JP" altLang="en-US" sz="1400" b="1" dirty="0" smtClean="0">
                <a:solidFill>
                  <a:srgbClr val="1CA6D9"/>
                </a:solidFill>
                <a:latin typeface="Meiryo UI" panose="020B0604030504040204" pitchFamily="50" charset="-128"/>
                <a:ea typeface="Meiryo UI" panose="020B0604030504040204" pitchFamily="50" charset="-128"/>
              </a:rPr>
              <a:t>改正入管法（出入国管理法）とは何ですか。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cxnSp>
        <p:nvCxnSpPr>
          <p:cNvPr id="12" name="直線コネクタ 11"/>
          <p:cNvCxnSpPr/>
          <p:nvPr/>
        </p:nvCxnSpPr>
        <p:spPr>
          <a:xfrm>
            <a:off x="609397" y="1000473"/>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14" name="楕円 13"/>
          <p:cNvSpPr/>
          <p:nvPr/>
        </p:nvSpPr>
        <p:spPr>
          <a:xfrm>
            <a:off x="975876" y="1196684"/>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27" name="TextBox 6"/>
          <p:cNvSpPr txBox="1"/>
          <p:nvPr/>
        </p:nvSpPr>
        <p:spPr>
          <a:xfrm>
            <a:off x="643099" y="2203055"/>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a:t>
            </a:r>
            <a:r>
              <a:rPr kumimoji="0" lang="ja-JP" altLang="en-US" sz="1400" b="1" dirty="0" smtClean="0">
                <a:solidFill>
                  <a:srgbClr val="1CA6D9"/>
                </a:solidFill>
                <a:latin typeface="Meiryo UI" panose="020B0604030504040204" pitchFamily="50" charset="-128"/>
                <a:ea typeface="Meiryo UI" panose="020B0604030504040204" pitchFamily="50" charset="-128"/>
              </a:rPr>
              <a:t>２</a:t>
            </a:r>
            <a:r>
              <a:rPr kumimoji="0" lang="en-US" altLang="ja-JP" sz="1400" b="1" dirty="0" smtClean="0">
                <a:solidFill>
                  <a:srgbClr val="1CA6D9"/>
                </a:solidFill>
                <a:latin typeface="Meiryo UI" panose="020B0604030504040204" pitchFamily="50" charset="-128"/>
                <a:ea typeface="Meiryo UI" panose="020B0604030504040204" pitchFamily="50" charset="-128"/>
              </a:rPr>
              <a:t>. </a:t>
            </a:r>
            <a:r>
              <a:rPr kumimoji="0" lang="ja-JP" altLang="en-US" sz="1400" b="1" dirty="0" smtClean="0">
                <a:solidFill>
                  <a:srgbClr val="1CA6D9"/>
                </a:solidFill>
                <a:latin typeface="Meiryo UI" panose="020B0604030504040204" pitchFamily="50" charset="-128"/>
                <a:ea typeface="Meiryo UI" panose="020B0604030504040204" pitchFamily="50" charset="-128"/>
              </a:rPr>
              <a:t>在留資格の種類は何ですか。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cxnSp>
        <p:nvCxnSpPr>
          <p:cNvPr id="28" name="直線コネクタ 27"/>
          <p:cNvCxnSpPr/>
          <p:nvPr/>
        </p:nvCxnSpPr>
        <p:spPr>
          <a:xfrm>
            <a:off x="639242" y="2510832"/>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30" name="楕円 29"/>
          <p:cNvSpPr/>
          <p:nvPr/>
        </p:nvSpPr>
        <p:spPr>
          <a:xfrm>
            <a:off x="1005721" y="2707043"/>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3" name="正方形/長方形 2"/>
          <p:cNvSpPr/>
          <p:nvPr/>
        </p:nvSpPr>
        <p:spPr>
          <a:xfrm>
            <a:off x="1331640" y="1151391"/>
            <a:ext cx="7056784" cy="1015663"/>
          </a:xfrm>
          <a:prstGeom prst="rect">
            <a:avLst/>
          </a:prstGeom>
        </p:spPr>
        <p:txBody>
          <a:bodyPr wrap="square">
            <a:spAutoFit/>
          </a:bodyPr>
          <a:lstStyle/>
          <a:p>
            <a:pPr>
              <a:spcAft>
                <a:spcPts val="0"/>
              </a:spcAft>
            </a:pP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改正入管法とは、「出入国管理及び難民認定法」における法務省設置法の一部を改正する法律として</a:t>
            </a:r>
            <a:r>
              <a:rPr lang="ja-JP" altLang="ja-JP"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200"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2018</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年</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12</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月</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8</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日、第</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197</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回国会（臨時会）において同月</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14</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日に公布され、翌年</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2019</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年</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4</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月</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1</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日より施行されました。</a:t>
            </a:r>
            <a:endParaRPr lang="ja-JP"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spcAft>
                <a:spcPts val="0"/>
              </a:spcAft>
            </a:pP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目的としては深刻な人手不足の状況に対応するため、これまで外国人労働者は、「専門的・技術的分野」に限定でしたが</a:t>
            </a:r>
            <a:r>
              <a:rPr lang="ja-JP" altLang="ja-JP"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、熟練</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していない労働者を含めて受け入れることとし、その在留資格として新たに設けられた資格が「特定技能（</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1</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号、</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2</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号）」です。</a:t>
            </a:r>
            <a:endParaRPr lang="ja-JP"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4" name="正方形/長方形 3"/>
          <p:cNvSpPr/>
          <p:nvPr/>
        </p:nvSpPr>
        <p:spPr>
          <a:xfrm>
            <a:off x="1331640" y="2703016"/>
            <a:ext cx="7416824" cy="3970318"/>
          </a:xfrm>
          <a:prstGeom prst="rect">
            <a:avLst/>
          </a:prstGeom>
        </p:spPr>
        <p:txBody>
          <a:bodyPr wrap="square">
            <a:spAutoFit/>
          </a:bodyPr>
          <a:lstStyle/>
          <a:p>
            <a:pPr>
              <a:spcAft>
                <a:spcPts val="0"/>
              </a:spcAft>
            </a:pPr>
            <a:r>
              <a:rPr lang="ja-JP" altLang="ja-JP"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現在</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2019</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年</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8</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月）、合計</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28</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種類の在留資格があります。</a:t>
            </a:r>
            <a:endParaRPr lang="ja-JP"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spcAft>
                <a:spcPts val="0"/>
              </a:spcAft>
            </a:pPr>
            <a:r>
              <a:rPr lang="ja-JP" altLang="ja-JP" sz="1200" dirty="0">
                <a:solidFill>
                  <a:srgbClr val="000000"/>
                </a:solidFill>
                <a:latin typeface="Meiryo UI" panose="020B0604030504040204" pitchFamily="50" charset="-128"/>
                <a:ea typeface="Meiryo UI" panose="020B0604030504040204" pitchFamily="50" charset="-128"/>
                <a:cs typeface="ＭＳ 明朝" panose="02020609040205080304" pitchFamily="17" charset="-128"/>
              </a:rPr>
              <a:t>①</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就労できる在留資格が</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18</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種類（</a:t>
            </a:r>
            <a:r>
              <a:rPr lang="en-US" altLang="ja-JP" sz="1200" dirty="0">
                <a:latin typeface="Meiryo UI" panose="020B0604030504040204" pitchFamily="50" charset="-128"/>
                <a:ea typeface="Meiryo UI" panose="020B0604030504040204" pitchFamily="50" charset="-128"/>
                <a:cs typeface="ＭＳ Ｐゴシック" panose="020B0600070205080204" pitchFamily="50" charset="-128"/>
              </a:rPr>
              <a:t> </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「技術・人文知識・国際業務」</a:t>
            </a:r>
            <a:r>
              <a:rPr lang="en-US" altLang="ja-JP" sz="1200" dirty="0">
                <a:latin typeface="Meiryo UI" panose="020B0604030504040204" pitchFamily="50" charset="-128"/>
                <a:ea typeface="Meiryo UI" panose="020B0604030504040204" pitchFamily="50" charset="-128"/>
                <a:cs typeface="ＭＳ Ｐゴシック" panose="020B0600070205080204" pitchFamily="50" charset="-128"/>
              </a:rPr>
              <a:t> </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「高度専門職（</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1</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号、</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2</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号）」「技能実習」「外交」「教授」「報道」「医療」「法律・会計業務」「教育」「特定技能」などで</a:t>
            </a:r>
            <a:r>
              <a:rPr lang="ja-JP" altLang="ja-JP"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、資格</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ごとに就労できる仕事の制限と一部を除き多くに在留期限がある）</a:t>
            </a:r>
            <a:endParaRPr lang="ja-JP"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spcAft>
                <a:spcPts val="0"/>
              </a:spcAft>
            </a:pPr>
            <a:r>
              <a:rPr lang="ja-JP" altLang="ja-JP" sz="1200" u="sng" dirty="0" smtClean="0">
                <a:solidFill>
                  <a:srgbClr val="000000"/>
                </a:solidFill>
                <a:latin typeface="Meiryo UI" panose="020B0604030504040204" pitchFamily="50" charset="-128"/>
                <a:ea typeface="Meiryo UI" panose="020B0604030504040204" pitchFamily="50" charset="-128"/>
                <a:cs typeface="ＭＳ 明朝" panose="02020609040205080304" pitchFamily="17" charset="-128"/>
              </a:rPr>
              <a:t>②</a:t>
            </a:r>
            <a:r>
              <a:rPr lang="ja-JP" altLang="ja-JP" sz="1200" u="sng"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就労できない在留資格が</a:t>
            </a:r>
            <a:r>
              <a:rPr lang="en-US" altLang="ja-JP" sz="1200" u="sng"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5</a:t>
            </a:r>
            <a:r>
              <a:rPr lang="ja-JP" altLang="ja-JP" sz="1200" u="sng"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種類（「留学」「短期滞在」「家族滞在」「文化活動」「研修」。「短期滞在」以外は資格外活動許可を取得することにより</a:t>
            </a:r>
            <a:r>
              <a:rPr lang="ja-JP" altLang="ja-JP" sz="1200" u="sng"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、その</a:t>
            </a:r>
            <a:r>
              <a:rPr lang="ja-JP" altLang="ja-JP" sz="1200" u="sng"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規定範囲内で可能。それぞれ在留期限がある）</a:t>
            </a:r>
            <a:endParaRPr lang="ja-JP" altLang="ja-JP" sz="1200" u="sng" dirty="0">
              <a:latin typeface="Meiryo UI" panose="020B0604030504040204" pitchFamily="50" charset="-128"/>
              <a:ea typeface="Meiryo UI" panose="020B0604030504040204" pitchFamily="50" charset="-128"/>
              <a:cs typeface="ＭＳ Ｐゴシック" panose="020B0600070205080204" pitchFamily="50" charset="-128"/>
            </a:endParaRPr>
          </a:p>
          <a:p>
            <a:pPr>
              <a:spcAft>
                <a:spcPts val="0"/>
              </a:spcAft>
            </a:pPr>
            <a:r>
              <a:rPr lang="ja-JP" altLang="ja-JP" sz="1200" dirty="0" smtClean="0">
                <a:solidFill>
                  <a:srgbClr val="000000"/>
                </a:solidFill>
                <a:latin typeface="Meiryo UI" panose="020B0604030504040204" pitchFamily="50" charset="-128"/>
                <a:ea typeface="Meiryo UI" panose="020B0604030504040204" pitchFamily="50" charset="-128"/>
                <a:cs typeface="ＭＳ 明朝" panose="02020609040205080304" pitchFamily="17" charset="-128"/>
              </a:rPr>
              <a:t>③</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内容により就労可否が決定される在留資格が</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1</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種類（「特定活動」在留期限有り）</a:t>
            </a:r>
            <a:endParaRPr lang="ja-JP"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spcAft>
                <a:spcPts val="0"/>
              </a:spcAft>
            </a:pPr>
            <a:r>
              <a:rPr lang="ja-JP" altLang="ja-JP" sz="1200" dirty="0" smtClean="0">
                <a:solidFill>
                  <a:srgbClr val="000000"/>
                </a:solidFill>
                <a:latin typeface="Meiryo UI" panose="020B0604030504040204" pitchFamily="50" charset="-128"/>
                <a:ea typeface="Meiryo UI" panose="020B0604030504040204" pitchFamily="50" charset="-128"/>
                <a:cs typeface="ＭＳ 明朝" panose="02020609040205080304" pitchFamily="17" charset="-128"/>
              </a:rPr>
              <a:t>④</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身分又は地位に基づく在留資格が</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4</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種類（「永住者」「日本人の配偶者等」「永住者の配偶者等」「定住者」で就労制限がありません。「永住者」を除き在留期限有り</a:t>
            </a:r>
            <a:r>
              <a:rPr lang="ja-JP" altLang="ja-JP"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200" dirty="0">
                <a:latin typeface="Meiryo UI" panose="020B0604030504040204" pitchFamily="50" charset="-128"/>
                <a:ea typeface="Meiryo UI" panose="020B0604030504040204" pitchFamily="50" charset="-128"/>
                <a:cs typeface="ＭＳ Ｐゴシック" panose="020B0600070205080204" pitchFamily="50" charset="-128"/>
              </a:rPr>
              <a:t> </a:t>
            </a:r>
            <a:endParaRPr lang="ja-JP"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spcAft>
                <a:spcPts val="0"/>
              </a:spcAft>
            </a:pPr>
            <a:r>
              <a:rPr lang="ja-JP" altLang="ja-JP" sz="1200" u="sng"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例えば、「留学生」という在留資格は</a:t>
            </a:r>
            <a:r>
              <a:rPr lang="ja-JP" altLang="ja-JP" sz="1200" u="sng" dirty="0">
                <a:solidFill>
                  <a:srgbClr val="000000"/>
                </a:solidFill>
                <a:latin typeface="Meiryo UI" panose="020B0604030504040204" pitchFamily="50" charset="-128"/>
                <a:ea typeface="Meiryo UI" panose="020B0604030504040204" pitchFamily="50" charset="-128"/>
                <a:cs typeface="ＭＳ 明朝" panose="02020609040205080304" pitchFamily="17" charset="-128"/>
              </a:rPr>
              <a:t>②</a:t>
            </a:r>
            <a:r>
              <a:rPr lang="ja-JP" altLang="ja-JP" sz="1200" u="sng"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に分類され就労ができません。</a:t>
            </a:r>
            <a:endParaRPr lang="ja-JP" altLang="ja-JP" sz="1200" u="sng" dirty="0">
              <a:latin typeface="Meiryo UI" panose="020B0604030504040204" pitchFamily="50" charset="-128"/>
              <a:ea typeface="Meiryo UI" panose="020B0604030504040204" pitchFamily="50" charset="-128"/>
              <a:cs typeface="ＭＳ Ｐゴシック" panose="020B0600070205080204" pitchFamily="50" charset="-128"/>
            </a:endParaRPr>
          </a:p>
          <a:p>
            <a:pPr>
              <a:spcAft>
                <a:spcPts val="0"/>
              </a:spcAft>
            </a:pPr>
            <a:r>
              <a:rPr lang="ja-JP" altLang="ja-JP" sz="1200" u="sng"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但し資格外活動を申請することにより、週に</a:t>
            </a:r>
            <a:r>
              <a:rPr lang="en-US" altLang="ja-JP" sz="1200" u="sng"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28</a:t>
            </a:r>
            <a:r>
              <a:rPr lang="ja-JP" altLang="ja-JP" sz="1200" u="sng"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時間を上限として就労できます。つまりアルバイト職になります。</a:t>
            </a:r>
            <a:endParaRPr lang="ja-JP" altLang="ja-JP" sz="1200" u="sng" dirty="0">
              <a:latin typeface="Meiryo UI" panose="020B0604030504040204" pitchFamily="50" charset="-128"/>
              <a:ea typeface="Meiryo UI" panose="020B0604030504040204" pitchFamily="50" charset="-128"/>
              <a:cs typeface="ＭＳ Ｐゴシック" panose="020B0600070205080204" pitchFamily="50" charset="-128"/>
            </a:endParaRPr>
          </a:p>
          <a:p>
            <a:pPr>
              <a:spcAft>
                <a:spcPts val="0"/>
              </a:spcAft>
            </a:pPr>
            <a:r>
              <a:rPr lang="ja-JP" altLang="ja-JP"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また</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、母国の大学卒業、もしくは日本の大学・大学院、専門学校を卒業した方の多くが取得しようとする在留資格が</a:t>
            </a:r>
            <a:endParaRPr lang="ja-JP"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spcAft>
                <a:spcPts val="0"/>
              </a:spcAft>
            </a:pP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「技術・人文知識・国際業務」という在留資格で</a:t>
            </a:r>
            <a:r>
              <a:rPr lang="ja-JP" altLang="ja-JP" sz="1200" dirty="0">
                <a:solidFill>
                  <a:srgbClr val="000000"/>
                </a:solidFill>
                <a:latin typeface="Meiryo UI" panose="020B0604030504040204" pitchFamily="50" charset="-128"/>
                <a:ea typeface="Meiryo UI" panose="020B0604030504040204" pitchFamily="50" charset="-128"/>
                <a:cs typeface="ＭＳ 明朝" panose="02020609040205080304" pitchFamily="17" charset="-128"/>
              </a:rPr>
              <a:t>①</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に分類されます。但し就労できる仕事は学校で専攻した内容に即した仕事</a:t>
            </a:r>
            <a:r>
              <a:rPr lang="ja-JP" altLang="ja-JP"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、もしく</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は外国文化に基盤を有する思考が必要とされる仕事に限定されるため、飲食店やホテルや小売や建設や工場などの</a:t>
            </a:r>
            <a:r>
              <a:rPr lang="ja-JP" altLang="ja-JP"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、サービス業</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や現業職の仕事には就けません。もちろん資格要件は母国の大学卒業、もしくは日本の大学・大学院、専門学校の卒業が必須となります。</a:t>
            </a:r>
            <a:endParaRPr lang="ja-JP"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spcAft>
                <a:spcPts val="0"/>
              </a:spcAft>
            </a:pPr>
            <a:r>
              <a:rPr lang="en-US" altLang="ja-JP" sz="1200" dirty="0" smtClean="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一般的に会社勤めのホワイトカラーの職種は</a:t>
            </a:r>
            <a:r>
              <a:rPr lang="ja-JP" altLang="ja-JP" sz="1200" dirty="0">
                <a:solidFill>
                  <a:srgbClr val="000000"/>
                </a:solidFill>
                <a:latin typeface="Meiryo UI" panose="020B0604030504040204" pitchFamily="50" charset="-128"/>
                <a:ea typeface="Meiryo UI" panose="020B0604030504040204" pitchFamily="50" charset="-128"/>
                <a:cs typeface="ＭＳ 明朝" panose="02020609040205080304" pitchFamily="17" charset="-128"/>
              </a:rPr>
              <a:t>①</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の分類の中の「技術・人文知識・国際業務」と「高度専門職」になります。</a:t>
            </a:r>
            <a:endParaRPr lang="ja-JP"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spcAft>
                <a:spcPts val="0"/>
              </a:spcAft>
            </a:pP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実際にはこの「技術・人文知識・国際業務」で在留資格申請時の内容とは異なり、店舗の接客サービスや清掃や調理を就労させているケースがあり</a:t>
            </a:r>
            <a:r>
              <a:rPr lang="ja-JP" altLang="ja-JP"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、出入国</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在留管理局（入管）が知れば不法就労となります。</a:t>
            </a:r>
            <a:endParaRPr lang="ja-JP"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spcAft>
                <a:spcPts val="0"/>
              </a:spcAft>
            </a:pP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そうなれば、当該外国人は帰国させられ再び日本で就労することは困難となり、雇用企業側も処罰され先</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5</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年間は外国人雇用はできなくなります</a:t>
            </a:r>
            <a:r>
              <a:rPr lang="ja-JP" altLang="ja-JP"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昨今、新聞記事にもありますように厳しくなり、よく摘発されています）</a:t>
            </a:r>
            <a:endParaRPr lang="ja-JP"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3" name="スライド番号プレースホルダー 1"/>
          <p:cNvSpPr>
            <a:spLocks noGrp="1"/>
          </p:cNvSpPr>
          <p:nvPr>
            <p:ph type="sldNum" sz="quarter" idx="4294967295"/>
          </p:nvPr>
        </p:nvSpPr>
        <p:spPr>
          <a:xfrm>
            <a:off x="8676456" y="6589185"/>
            <a:ext cx="467544" cy="260351"/>
          </a:xfrm>
        </p:spPr>
        <p:txBody>
          <a:bodyPr/>
          <a:lstStyle/>
          <a:p>
            <a:r>
              <a:rPr lang="ja-JP" altLang="en-US" dirty="0" smtClean="0"/>
              <a:t>１</a:t>
            </a:r>
            <a:endParaRPr lang="ja-JP" altLang="en-US" dirty="0"/>
          </a:p>
        </p:txBody>
      </p:sp>
    </p:spTree>
    <p:extLst>
      <p:ext uri="{BB962C8B-B14F-4D97-AF65-F5344CB8AC3E}">
        <p14:creationId xmlns:p14="http://schemas.microsoft.com/office/powerpoint/2010/main" val="575424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p:cNvSpPr>
            <a:spLocks noGrp="1"/>
          </p:cNvSpPr>
          <p:nvPr>
            <p:ph type="title"/>
          </p:nvPr>
        </p:nvSpPr>
        <p:spPr/>
        <p:txBody>
          <a:bodyPr/>
          <a:lstStyle/>
          <a:p>
            <a:r>
              <a:rPr kumimoji="1" lang="ja-JP" altLang="en-US" dirty="0" smtClean="0"/>
              <a:t>想定質問　</a:t>
            </a:r>
            <a:r>
              <a:rPr kumimoji="1" lang="ja-JP" altLang="en-US" dirty="0" err="1" smtClean="0"/>
              <a:t>ー</a:t>
            </a:r>
            <a:r>
              <a:rPr kumimoji="1" lang="ja-JP" altLang="en-US" dirty="0" smtClean="0"/>
              <a:t>入管法編</a:t>
            </a:r>
            <a:r>
              <a:rPr kumimoji="1" lang="ja-JP" altLang="en-US" dirty="0" err="1" smtClean="0"/>
              <a:t>ー</a:t>
            </a:r>
            <a:endParaRPr kumimoji="1" lang="ja-JP" altLang="en-US" dirty="0"/>
          </a:p>
        </p:txBody>
      </p:sp>
      <p:cxnSp>
        <p:nvCxnSpPr>
          <p:cNvPr id="16" name="直線コネクタ 15"/>
          <p:cNvCxnSpPr/>
          <p:nvPr/>
        </p:nvCxnSpPr>
        <p:spPr>
          <a:xfrm>
            <a:off x="649169" y="1219829"/>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18" name="楕円 17"/>
          <p:cNvSpPr/>
          <p:nvPr/>
        </p:nvSpPr>
        <p:spPr>
          <a:xfrm>
            <a:off x="1015648" y="1416040"/>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29" name="TextBox 6"/>
          <p:cNvSpPr txBox="1"/>
          <p:nvPr/>
        </p:nvSpPr>
        <p:spPr>
          <a:xfrm>
            <a:off x="683195" y="908720"/>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a:t>
            </a:r>
            <a:r>
              <a:rPr kumimoji="0" lang="ja-JP" altLang="en-US" sz="1400" b="1" dirty="0" smtClean="0">
                <a:solidFill>
                  <a:srgbClr val="1CA6D9"/>
                </a:solidFill>
                <a:latin typeface="Meiryo UI" panose="020B0604030504040204" pitchFamily="50" charset="-128"/>
                <a:ea typeface="Meiryo UI" panose="020B0604030504040204" pitchFamily="50" charset="-128"/>
              </a:rPr>
              <a:t>３</a:t>
            </a:r>
            <a:r>
              <a:rPr kumimoji="0" lang="en-US" altLang="ja-JP" sz="1400" b="1" dirty="0" smtClean="0">
                <a:solidFill>
                  <a:srgbClr val="1CA6D9"/>
                </a:solidFill>
                <a:latin typeface="Meiryo UI" panose="020B0604030504040204" pitchFamily="50" charset="-128"/>
                <a:ea typeface="Meiryo UI" panose="020B0604030504040204" pitchFamily="50" charset="-128"/>
              </a:rPr>
              <a:t>. </a:t>
            </a:r>
            <a:r>
              <a:rPr kumimoji="0" lang="ja-JP" altLang="en-US" sz="1400" b="1" dirty="0" smtClean="0">
                <a:solidFill>
                  <a:srgbClr val="1CA6D9"/>
                </a:solidFill>
                <a:latin typeface="Meiryo UI" panose="020B0604030504040204" pitchFamily="50" charset="-128"/>
                <a:ea typeface="Meiryo UI" panose="020B0604030504040204" pitchFamily="50" charset="-128"/>
              </a:rPr>
              <a:t>在留資格の中で特定技能とその目的は何ですか。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sp>
        <p:nvSpPr>
          <p:cNvPr id="2" name="正方形/長方形 1"/>
          <p:cNvSpPr/>
          <p:nvPr/>
        </p:nvSpPr>
        <p:spPr>
          <a:xfrm>
            <a:off x="1475656" y="1416040"/>
            <a:ext cx="7021505" cy="1200329"/>
          </a:xfrm>
          <a:prstGeom prst="rect">
            <a:avLst/>
          </a:prstGeom>
        </p:spPr>
        <p:txBody>
          <a:bodyPr wrap="square">
            <a:spAutoFit/>
          </a:bodyPr>
          <a:lstStyle/>
          <a:p>
            <a:pPr>
              <a:spcAft>
                <a:spcPts val="0"/>
              </a:spcAft>
            </a:pP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現在、日本は人材不足の加速が止まらず特に現業職やサービス職の分野は人手不足による倒産が毎年増加し社会的重要課題となり</a:t>
            </a:r>
            <a:r>
              <a:rPr lang="ja-JP" altLang="ja-JP"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、また、</a:t>
            </a:r>
            <a:r>
              <a:rPr lang="en-US" altLang="ja-JP"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Q2</a:t>
            </a:r>
            <a:r>
              <a:rPr lang="ja-JP" altLang="en-US"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にある</a:t>
            </a:r>
            <a:r>
              <a:rPr lang="ja-JP" altLang="ja-JP"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よう</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な企業側の不法就労等もあることから、</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14</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業種に限定して新たな在留資格「特定技能（</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1</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号、</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2</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号）」が設けられました。</a:t>
            </a:r>
            <a:endParaRPr lang="ja-JP"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spcAft>
                <a:spcPts val="0"/>
              </a:spcAft>
            </a:pP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※14</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業種：介護、ビルクリーニング、素形材産業、産業機械製造業、電気・電子情報関連産業、建設、造船・舶用工業、自動車整備、航空、宿泊</a:t>
            </a:r>
            <a:r>
              <a:rPr lang="ja-JP" altLang="ja-JP"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、農業</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、漁業、飲食料品製造業、外食）</a:t>
            </a:r>
            <a:endParaRPr lang="ja-JP"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spcAft>
                <a:spcPts val="0"/>
              </a:spcAft>
            </a:pP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業種は今後増える予定です。</a:t>
            </a:r>
            <a:endParaRPr lang="ja-JP"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7" name="スライド番号プレースホルダー 1"/>
          <p:cNvSpPr>
            <a:spLocks noGrp="1"/>
          </p:cNvSpPr>
          <p:nvPr>
            <p:ph type="sldNum" sz="quarter" idx="4294967295"/>
          </p:nvPr>
        </p:nvSpPr>
        <p:spPr>
          <a:xfrm>
            <a:off x="8676456" y="6589185"/>
            <a:ext cx="467544" cy="260351"/>
          </a:xfrm>
        </p:spPr>
        <p:txBody>
          <a:bodyPr/>
          <a:lstStyle/>
          <a:p>
            <a:r>
              <a:rPr lang="ja-JP" altLang="en-US" dirty="0" smtClean="0"/>
              <a:t>２</a:t>
            </a:r>
            <a:endParaRPr lang="ja-JP" altLang="en-US" dirty="0"/>
          </a:p>
        </p:txBody>
      </p:sp>
    </p:spTree>
    <p:extLst>
      <p:ext uri="{BB962C8B-B14F-4D97-AF65-F5344CB8AC3E}">
        <p14:creationId xmlns:p14="http://schemas.microsoft.com/office/powerpoint/2010/main" val="1873013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p:cNvSpPr>
            <a:spLocks noGrp="1"/>
          </p:cNvSpPr>
          <p:nvPr>
            <p:ph type="title"/>
          </p:nvPr>
        </p:nvSpPr>
        <p:spPr/>
        <p:txBody>
          <a:bodyPr/>
          <a:lstStyle/>
          <a:p>
            <a:r>
              <a:rPr kumimoji="1" lang="ja-JP" altLang="en-US" dirty="0" smtClean="0"/>
              <a:t>想定質問　</a:t>
            </a:r>
            <a:r>
              <a:rPr kumimoji="1" lang="ja-JP" altLang="en-US" dirty="0" err="1" smtClean="0"/>
              <a:t>ー</a:t>
            </a:r>
            <a:r>
              <a:rPr kumimoji="1" lang="ja-JP" altLang="en-US" dirty="0" smtClean="0"/>
              <a:t>特定技能編</a:t>
            </a:r>
            <a:r>
              <a:rPr kumimoji="1" lang="ja-JP" altLang="en-US" dirty="0" err="1" smtClean="0"/>
              <a:t>ー</a:t>
            </a:r>
            <a:endParaRPr kumimoji="1" lang="ja-JP" altLang="en-US" dirty="0"/>
          </a:p>
        </p:txBody>
      </p:sp>
      <p:sp>
        <p:nvSpPr>
          <p:cNvPr id="11" name="TextBox 6"/>
          <p:cNvSpPr txBox="1"/>
          <p:nvPr/>
        </p:nvSpPr>
        <p:spPr>
          <a:xfrm>
            <a:off x="613254" y="836712"/>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a:t>
            </a:r>
            <a:r>
              <a:rPr kumimoji="0" lang="ja-JP" altLang="en-US" sz="1400" b="1" dirty="0" smtClean="0">
                <a:solidFill>
                  <a:srgbClr val="1CA6D9"/>
                </a:solidFill>
                <a:latin typeface="Meiryo UI" panose="020B0604030504040204" pitchFamily="50" charset="-128"/>
                <a:ea typeface="Meiryo UI" panose="020B0604030504040204" pitchFamily="50" charset="-128"/>
              </a:rPr>
              <a:t>１</a:t>
            </a:r>
            <a:r>
              <a:rPr kumimoji="0" lang="en-US" altLang="ja-JP" sz="1400" b="1" dirty="0" smtClean="0">
                <a:solidFill>
                  <a:srgbClr val="1CA6D9"/>
                </a:solidFill>
                <a:latin typeface="Meiryo UI" panose="020B0604030504040204" pitchFamily="50" charset="-128"/>
                <a:ea typeface="Meiryo UI" panose="020B0604030504040204" pitchFamily="50" charset="-128"/>
              </a:rPr>
              <a:t>. </a:t>
            </a:r>
            <a:r>
              <a:rPr kumimoji="0" lang="ja-JP" altLang="en-US" sz="1400" b="1" dirty="0" smtClean="0">
                <a:solidFill>
                  <a:srgbClr val="1CA6D9"/>
                </a:solidFill>
                <a:latin typeface="Meiryo UI" panose="020B0604030504040204" pitchFamily="50" charset="-128"/>
                <a:ea typeface="Meiryo UI" panose="020B0604030504040204" pitchFamily="50" charset="-128"/>
              </a:rPr>
              <a:t>特定技能１号とは何ですか。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cxnSp>
        <p:nvCxnSpPr>
          <p:cNvPr id="12" name="直線コネクタ 11"/>
          <p:cNvCxnSpPr/>
          <p:nvPr/>
        </p:nvCxnSpPr>
        <p:spPr>
          <a:xfrm>
            <a:off x="609397" y="1144489"/>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14" name="楕円 13"/>
          <p:cNvSpPr/>
          <p:nvPr/>
        </p:nvSpPr>
        <p:spPr>
          <a:xfrm>
            <a:off x="975876" y="1340700"/>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15" name="TextBox 6"/>
          <p:cNvSpPr txBox="1"/>
          <p:nvPr/>
        </p:nvSpPr>
        <p:spPr>
          <a:xfrm>
            <a:off x="612076" y="3573116"/>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Q3. </a:t>
            </a:r>
            <a:r>
              <a:rPr kumimoji="0" lang="ja-JP" altLang="en-US" sz="1400" b="1" dirty="0" smtClean="0">
                <a:solidFill>
                  <a:srgbClr val="1CA6D9"/>
                </a:solidFill>
                <a:latin typeface="Meiryo UI" panose="020B0604030504040204" pitchFamily="50" charset="-128"/>
                <a:ea typeface="Meiryo UI" panose="020B0604030504040204" pitchFamily="50" charset="-128"/>
              </a:rPr>
              <a:t>特定技能の資格には年齢制限などはあるのか。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cxnSp>
        <p:nvCxnSpPr>
          <p:cNvPr id="16" name="直線コネクタ 15"/>
          <p:cNvCxnSpPr/>
          <p:nvPr/>
        </p:nvCxnSpPr>
        <p:spPr>
          <a:xfrm>
            <a:off x="608219" y="3880893"/>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17" name="TextBox 6"/>
          <p:cNvSpPr txBox="1"/>
          <p:nvPr/>
        </p:nvSpPr>
        <p:spPr>
          <a:xfrm>
            <a:off x="1332053" y="4005064"/>
            <a:ext cx="7200000" cy="276999"/>
          </a:xfrm>
          <a:prstGeom prst="rect">
            <a:avLst/>
          </a:prstGeom>
          <a:noFill/>
        </p:spPr>
        <p:txBody>
          <a:bodyPr wrap="square" rtlCol="0">
            <a:spAutoFit/>
          </a:bodyPr>
          <a:lstStyle/>
          <a:p>
            <a:pPr fontAlgn="auto">
              <a:spcBef>
                <a:spcPts val="0"/>
              </a:spcBef>
              <a:spcAft>
                <a:spcPts val="0"/>
              </a:spcAft>
            </a:pP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満</a:t>
            </a:r>
            <a:r>
              <a:rPr kumimoji="0" lang="en-US" altLang="ja-JP" sz="1200" dirty="0" smtClean="0">
                <a:solidFill>
                  <a:schemeClr val="tx1">
                    <a:lumMod val="95000"/>
                    <a:lumOff val="5000"/>
                  </a:schemeClr>
                </a:solidFill>
                <a:latin typeface="Meiryo UI" panose="020B0604030504040204" pitchFamily="50" charset="-128"/>
                <a:ea typeface="Meiryo UI" panose="020B0604030504040204" pitchFamily="50" charset="-128"/>
              </a:rPr>
              <a:t>18</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歳以上で学歴は不問です。</a:t>
            </a:r>
            <a:endParaRPr kumimoji="0" lang="ja-JP" altLang="en-US" sz="1200" dirty="0">
              <a:solidFill>
                <a:schemeClr val="tx1">
                  <a:lumMod val="95000"/>
                  <a:lumOff val="5000"/>
                </a:schemeClr>
              </a:solidFill>
              <a:latin typeface="Meiryo UI" panose="020B0604030504040204" pitchFamily="50" charset="-128"/>
              <a:ea typeface="Meiryo UI" panose="020B0604030504040204" pitchFamily="50" charset="-128"/>
            </a:endParaRPr>
          </a:p>
        </p:txBody>
      </p:sp>
      <p:sp>
        <p:nvSpPr>
          <p:cNvPr id="18" name="楕円 17"/>
          <p:cNvSpPr/>
          <p:nvPr/>
        </p:nvSpPr>
        <p:spPr>
          <a:xfrm>
            <a:off x="974698" y="4005064"/>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19" name="TextBox 6"/>
          <p:cNvSpPr txBox="1"/>
          <p:nvPr/>
        </p:nvSpPr>
        <p:spPr>
          <a:xfrm>
            <a:off x="616940" y="4335555"/>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Q4. </a:t>
            </a:r>
            <a:r>
              <a:rPr kumimoji="0" lang="ja-JP" altLang="en-US" sz="1400" b="1" dirty="0" smtClean="0">
                <a:solidFill>
                  <a:srgbClr val="1CA6D9"/>
                </a:solidFill>
                <a:latin typeface="Meiryo UI" panose="020B0604030504040204" pitchFamily="50" charset="-128"/>
                <a:ea typeface="Meiryo UI" panose="020B0604030504040204" pitchFamily="50" charset="-128"/>
              </a:rPr>
              <a:t>在留期間終了後（５年後）は特定技能２号に変更できるのか。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cxnSp>
        <p:nvCxnSpPr>
          <p:cNvPr id="20" name="直線コネクタ 19"/>
          <p:cNvCxnSpPr/>
          <p:nvPr/>
        </p:nvCxnSpPr>
        <p:spPr>
          <a:xfrm>
            <a:off x="613083" y="4643332"/>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21" name="TextBox 6"/>
          <p:cNvSpPr txBox="1"/>
          <p:nvPr/>
        </p:nvSpPr>
        <p:spPr>
          <a:xfrm>
            <a:off x="1336916" y="4839543"/>
            <a:ext cx="7339539" cy="461665"/>
          </a:xfrm>
          <a:prstGeom prst="rect">
            <a:avLst/>
          </a:prstGeom>
          <a:noFill/>
        </p:spPr>
        <p:txBody>
          <a:bodyPr wrap="square" rtlCol="0">
            <a:spAutoFit/>
          </a:bodyPr>
          <a:lstStyle/>
          <a:p>
            <a:pPr fontAlgn="auto">
              <a:spcBef>
                <a:spcPts val="0"/>
              </a:spcBef>
              <a:spcAft>
                <a:spcPts val="0"/>
              </a:spcAft>
            </a:pP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対象特定業種分類で、熟練した技術を持つことを特定技能評価試験で証明することが必要です。</a:t>
            </a:r>
            <a:endParaRPr kumimoji="0" lang="en-US" altLang="ja-JP" sz="1200" dirty="0" smtClean="0">
              <a:solidFill>
                <a:schemeClr val="tx1">
                  <a:lumMod val="95000"/>
                  <a:lumOff val="5000"/>
                </a:schemeClr>
              </a:solidFill>
              <a:latin typeface="Meiryo UI" panose="020B0604030504040204" pitchFamily="50" charset="-128"/>
              <a:ea typeface="Meiryo UI" panose="020B0604030504040204" pitchFamily="50" charset="-128"/>
            </a:endParaRPr>
          </a:p>
          <a:p>
            <a:pPr fontAlgn="auto">
              <a:spcBef>
                <a:spcPts val="0"/>
              </a:spcBef>
              <a:spcAft>
                <a:spcPts val="0"/>
              </a:spcAft>
            </a:pP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（尚、</a:t>
            </a:r>
            <a:r>
              <a:rPr kumimoji="0" lang="ja-JP" altLang="en-US" sz="1200" dirty="0" smtClean="0">
                <a:latin typeface="Meiryo UI" panose="020B0604030504040204" pitchFamily="50" charset="-128"/>
                <a:ea typeface="Meiryo UI" panose="020B0604030504040204" pitchFamily="50" charset="-128"/>
              </a:rPr>
              <a:t>現在</a:t>
            </a:r>
            <a:r>
              <a:rPr kumimoji="0" lang="en-US" altLang="ja-JP" sz="1200" dirty="0" smtClean="0">
                <a:latin typeface="Meiryo UI" panose="020B0604030504040204" pitchFamily="50" charset="-128"/>
                <a:ea typeface="Meiryo UI" panose="020B0604030504040204" pitchFamily="50" charset="-128"/>
              </a:rPr>
              <a:t>2</a:t>
            </a:r>
            <a:r>
              <a:rPr kumimoji="0" lang="ja-JP" altLang="en-US" sz="1200" dirty="0" smtClean="0">
                <a:latin typeface="Meiryo UI" panose="020B0604030504040204" pitchFamily="50" charset="-128"/>
                <a:ea typeface="Meiryo UI" panose="020B0604030504040204" pitchFamily="50" charset="-128"/>
              </a:rPr>
              <a:t>号が設定されている業種は建設</a:t>
            </a:r>
            <a:r>
              <a:rPr kumimoji="0" lang="ja-JP" altLang="en-US" sz="1200" dirty="0">
                <a:latin typeface="Meiryo UI" panose="020B0604030504040204" pitchFamily="50" charset="-128"/>
                <a:ea typeface="Meiryo UI" panose="020B0604030504040204" pitchFamily="50" charset="-128"/>
              </a:rPr>
              <a:t>、造船・</a:t>
            </a:r>
            <a:r>
              <a:rPr kumimoji="0" lang="ja-JP" altLang="en-US" sz="1200" dirty="0" smtClean="0">
                <a:latin typeface="Meiryo UI" panose="020B0604030504040204" pitchFamily="50" charset="-128"/>
                <a:ea typeface="Meiryo UI" panose="020B0604030504040204" pitchFamily="50" charset="-128"/>
              </a:rPr>
              <a:t>舶用工業だが、</a:t>
            </a:r>
            <a:r>
              <a:rPr kumimoji="0" lang="ja-JP" altLang="en-US" sz="1200" dirty="0" smtClean="0">
                <a:solidFill>
                  <a:prstClr val="black">
                    <a:lumMod val="95000"/>
                    <a:lumOff val="5000"/>
                  </a:prstClr>
                </a:solidFill>
                <a:latin typeface="Meiryo UI" panose="020B0604030504040204" pitchFamily="50" charset="-128"/>
                <a:ea typeface="Meiryo UI" panose="020B0604030504040204" pitchFamily="50" charset="-128"/>
              </a:rPr>
              <a:t>今後他の産業分類に拡大されると思われます</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a:t>
            </a:r>
            <a:endParaRPr kumimoji="0" lang="en-US" altLang="ja-JP" sz="1200" dirty="0">
              <a:solidFill>
                <a:schemeClr val="tx1">
                  <a:lumMod val="95000"/>
                  <a:lumOff val="5000"/>
                </a:schemeClr>
              </a:solidFill>
              <a:latin typeface="Meiryo UI" panose="020B0604030504040204" pitchFamily="50" charset="-128"/>
              <a:ea typeface="Meiryo UI" panose="020B0604030504040204" pitchFamily="50" charset="-128"/>
            </a:endParaRPr>
          </a:p>
        </p:txBody>
      </p:sp>
      <p:sp>
        <p:nvSpPr>
          <p:cNvPr id="22" name="楕円 21"/>
          <p:cNvSpPr/>
          <p:nvPr/>
        </p:nvSpPr>
        <p:spPr>
          <a:xfrm>
            <a:off x="979562" y="4839543"/>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4294967295"/>
          </p:nvPr>
        </p:nvSpPr>
        <p:spPr/>
        <p:txBody>
          <a:bodyPr/>
          <a:lstStyle/>
          <a:p>
            <a:endParaRPr lang="ja-JP" altLang="en-US" dirty="0"/>
          </a:p>
        </p:txBody>
      </p:sp>
      <p:sp>
        <p:nvSpPr>
          <p:cNvPr id="33" name="TextBox 6"/>
          <p:cNvSpPr txBox="1"/>
          <p:nvPr/>
        </p:nvSpPr>
        <p:spPr>
          <a:xfrm>
            <a:off x="606966" y="5341300"/>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Q5. </a:t>
            </a:r>
            <a:r>
              <a:rPr kumimoji="0" lang="ja-JP" altLang="en-US" sz="1400" b="1" dirty="0" smtClean="0">
                <a:solidFill>
                  <a:srgbClr val="1CA6D9"/>
                </a:solidFill>
                <a:latin typeface="Meiryo UI" panose="020B0604030504040204" pitchFamily="50" charset="-128"/>
                <a:ea typeface="Meiryo UI" panose="020B0604030504040204" pitchFamily="50" charset="-128"/>
              </a:rPr>
              <a:t>特定技能</a:t>
            </a:r>
            <a:r>
              <a:rPr kumimoji="0" lang="ja-JP" altLang="en-US" sz="1400" b="1" dirty="0" smtClean="0">
                <a:solidFill>
                  <a:srgbClr val="4BACC6"/>
                </a:solidFill>
                <a:latin typeface="Meiryo UI" panose="020B0604030504040204" pitchFamily="50" charset="-128"/>
                <a:ea typeface="Meiryo UI" panose="020B0604030504040204" pitchFamily="50" charset="-128"/>
              </a:rPr>
              <a:t>認定試験と</a:t>
            </a:r>
            <a:r>
              <a:rPr kumimoji="0" lang="ja-JP" altLang="en-US" sz="1400" b="1" dirty="0" smtClean="0">
                <a:solidFill>
                  <a:srgbClr val="1CA6D9"/>
                </a:solidFill>
                <a:latin typeface="Meiryo UI" panose="020B0604030504040204" pitchFamily="50" charset="-128"/>
                <a:ea typeface="Meiryo UI" panose="020B0604030504040204" pitchFamily="50" charset="-128"/>
              </a:rPr>
              <a:t>はどのような内容なのか。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cxnSp>
        <p:nvCxnSpPr>
          <p:cNvPr id="36" name="直線コネクタ 35"/>
          <p:cNvCxnSpPr/>
          <p:nvPr/>
        </p:nvCxnSpPr>
        <p:spPr>
          <a:xfrm>
            <a:off x="616940" y="5733256"/>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40" name="楕円 39"/>
          <p:cNvSpPr/>
          <p:nvPr/>
        </p:nvSpPr>
        <p:spPr>
          <a:xfrm>
            <a:off x="974698" y="5877297"/>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44" name="TextBox 6"/>
          <p:cNvSpPr txBox="1"/>
          <p:nvPr/>
        </p:nvSpPr>
        <p:spPr>
          <a:xfrm>
            <a:off x="1307841" y="5807005"/>
            <a:ext cx="7368614" cy="646331"/>
          </a:xfrm>
          <a:prstGeom prst="rect">
            <a:avLst/>
          </a:prstGeom>
          <a:noFill/>
        </p:spPr>
        <p:txBody>
          <a:bodyPr wrap="square" rtlCol="0">
            <a:spAutoFit/>
          </a:bodyPr>
          <a:lstStyle/>
          <a:p>
            <a:pPr fontAlgn="auto">
              <a:spcBef>
                <a:spcPts val="0"/>
              </a:spcBef>
              <a:spcAft>
                <a:spcPts val="0"/>
              </a:spcAft>
            </a:pP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特定技能認定試験には、「業務技能水準」と「日本語能力水準」があり、</a:t>
            </a:r>
            <a:r>
              <a:rPr kumimoji="0" lang="ja-JP" altLang="en-US" sz="1200" dirty="0" smtClean="0">
                <a:latin typeface="Meiryo UI" panose="020B0604030504040204" pitchFamily="50" charset="-128"/>
                <a:ea typeface="Meiryo UI" panose="020B0604030504040204" pitchFamily="50" charset="-128"/>
              </a:rPr>
              <a:t>前者は「技能測定試験」で各産業分野（</a:t>
            </a:r>
            <a:r>
              <a:rPr kumimoji="0" lang="en-US" altLang="ja-JP" sz="1200" dirty="0" smtClean="0">
                <a:latin typeface="Meiryo UI" panose="020B0604030504040204" pitchFamily="50" charset="-128"/>
                <a:ea typeface="Meiryo UI" panose="020B0604030504040204" pitchFamily="50" charset="-128"/>
              </a:rPr>
              <a:t>14</a:t>
            </a:r>
            <a:r>
              <a:rPr kumimoji="0" lang="ja-JP" altLang="en-US" sz="1200" dirty="0" smtClean="0">
                <a:latin typeface="Meiryo UI" panose="020B0604030504040204" pitchFamily="50" charset="-128"/>
                <a:ea typeface="Meiryo UI" panose="020B0604030504040204" pitchFamily="50" charset="-128"/>
              </a:rPr>
              <a:t>分類）毎に別れており、後者は「日本語能力試験（</a:t>
            </a:r>
            <a:r>
              <a:rPr kumimoji="0" lang="en-US" altLang="ja-JP" sz="1200" dirty="0" smtClean="0">
                <a:latin typeface="Meiryo UI" panose="020B0604030504040204" pitchFamily="50" charset="-128"/>
                <a:ea typeface="Meiryo UI" panose="020B0604030504040204" pitchFamily="50" charset="-128"/>
              </a:rPr>
              <a:t>JLPT</a:t>
            </a:r>
            <a:r>
              <a:rPr kumimoji="0" lang="ja-JP" altLang="en-US" sz="1200" dirty="0" smtClean="0">
                <a:latin typeface="Meiryo UI" panose="020B0604030504040204" pitchFamily="50" charset="-128"/>
                <a:ea typeface="Meiryo UI" panose="020B0604030504040204" pitchFamily="50" charset="-128"/>
              </a:rPr>
              <a:t>：</a:t>
            </a:r>
            <a:r>
              <a:rPr kumimoji="0" lang="en-US" altLang="ja-JP" sz="1200" dirty="0" smtClean="0">
                <a:latin typeface="Meiryo UI" panose="020B0604030504040204" pitchFamily="50" charset="-128"/>
                <a:ea typeface="Meiryo UI" panose="020B0604030504040204" pitchFamily="50" charset="-128"/>
              </a:rPr>
              <a:t>N1</a:t>
            </a:r>
            <a:r>
              <a:rPr kumimoji="0" lang="ja-JP" altLang="en-US" sz="1200" dirty="0" smtClean="0">
                <a:latin typeface="Meiryo UI" panose="020B0604030504040204" pitchFamily="50" charset="-128"/>
                <a:ea typeface="Meiryo UI" panose="020B0604030504040204" pitchFamily="50" charset="-128"/>
              </a:rPr>
              <a:t>～</a:t>
            </a:r>
            <a:r>
              <a:rPr kumimoji="0" lang="en-US" altLang="ja-JP" sz="1200" dirty="0" smtClean="0">
                <a:latin typeface="Meiryo UI" panose="020B0604030504040204" pitchFamily="50" charset="-128"/>
                <a:ea typeface="Meiryo UI" panose="020B0604030504040204" pitchFamily="50" charset="-128"/>
              </a:rPr>
              <a:t>N5</a:t>
            </a:r>
            <a:r>
              <a:rPr kumimoji="0" lang="ja-JP" altLang="en-US" sz="1200" dirty="0" smtClean="0">
                <a:latin typeface="Meiryo UI" panose="020B0604030504040204" pitchFamily="50" charset="-128"/>
                <a:ea typeface="Meiryo UI" panose="020B0604030504040204" pitchFamily="50" charset="-128"/>
              </a:rPr>
              <a:t>）」もしくは「国際交流基金日本語基礎テスト（</a:t>
            </a:r>
            <a:r>
              <a:rPr kumimoji="0" lang="en-US" altLang="ja-JP" sz="1200" dirty="0" smtClean="0">
                <a:latin typeface="Meiryo UI" panose="020B0604030504040204" pitchFamily="50" charset="-128"/>
                <a:ea typeface="Meiryo UI" panose="020B0604030504040204" pitchFamily="50" charset="-128"/>
              </a:rPr>
              <a:t>JFT</a:t>
            </a:r>
            <a:r>
              <a:rPr kumimoji="0" lang="ja-JP" altLang="en-US" sz="1200" dirty="0" smtClean="0">
                <a:latin typeface="Meiryo UI" panose="020B0604030504040204" pitchFamily="50" charset="-128"/>
                <a:ea typeface="Meiryo UI" panose="020B0604030504040204" pitchFamily="50" charset="-128"/>
              </a:rPr>
              <a:t>）」。この両者の合格及び要件資格により認定される。</a:t>
            </a:r>
            <a:endParaRPr kumimoji="0" lang="en-US" altLang="ja-JP" sz="1200" dirty="0">
              <a:latin typeface="Meiryo UI" panose="020B0604030504040204" pitchFamily="50" charset="-128"/>
              <a:ea typeface="Meiryo UI" panose="020B0604030504040204" pitchFamily="50" charset="-128"/>
            </a:endParaRPr>
          </a:p>
        </p:txBody>
      </p:sp>
      <p:sp>
        <p:nvSpPr>
          <p:cNvPr id="26" name="フッター プレースホルダー 6"/>
          <p:cNvSpPr txBox="1">
            <a:spLocks/>
          </p:cNvSpPr>
          <p:nvPr/>
        </p:nvSpPr>
        <p:spPr>
          <a:xfrm>
            <a:off x="20470" y="6490831"/>
            <a:ext cx="4644008" cy="287338"/>
          </a:xfr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t>USEN-NEXT GROUP © All Right Reserved.</a:t>
            </a:r>
            <a:endParaRPr lang="ja-JP" altLang="en-US" dirty="0"/>
          </a:p>
        </p:txBody>
      </p:sp>
      <p:sp>
        <p:nvSpPr>
          <p:cNvPr id="27" name="TextBox 6"/>
          <p:cNvSpPr txBox="1"/>
          <p:nvPr/>
        </p:nvSpPr>
        <p:spPr>
          <a:xfrm>
            <a:off x="643099" y="2323986"/>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a:t>
            </a:r>
            <a:r>
              <a:rPr kumimoji="0" lang="ja-JP" altLang="en-US" sz="1400" b="1" dirty="0" smtClean="0">
                <a:solidFill>
                  <a:srgbClr val="1CA6D9"/>
                </a:solidFill>
                <a:latin typeface="Meiryo UI" panose="020B0604030504040204" pitchFamily="50" charset="-128"/>
                <a:ea typeface="Meiryo UI" panose="020B0604030504040204" pitchFamily="50" charset="-128"/>
              </a:rPr>
              <a:t>２</a:t>
            </a:r>
            <a:r>
              <a:rPr kumimoji="0" lang="en-US" altLang="ja-JP" sz="1400" b="1" dirty="0" smtClean="0">
                <a:solidFill>
                  <a:srgbClr val="1CA6D9"/>
                </a:solidFill>
                <a:latin typeface="Meiryo UI" panose="020B0604030504040204" pitchFamily="50" charset="-128"/>
                <a:ea typeface="Meiryo UI" panose="020B0604030504040204" pitchFamily="50" charset="-128"/>
              </a:rPr>
              <a:t>. </a:t>
            </a:r>
            <a:r>
              <a:rPr kumimoji="0" lang="ja-JP" altLang="en-US" sz="1400" b="1" dirty="0" smtClean="0">
                <a:solidFill>
                  <a:srgbClr val="1CA6D9"/>
                </a:solidFill>
                <a:latin typeface="Meiryo UI" panose="020B0604030504040204" pitchFamily="50" charset="-128"/>
                <a:ea typeface="Meiryo UI" panose="020B0604030504040204" pitchFamily="50" charset="-128"/>
              </a:rPr>
              <a:t>特定技能</a:t>
            </a:r>
            <a:r>
              <a:rPr kumimoji="0" lang="en-US" altLang="ja-JP" sz="1400" b="1" dirty="0" smtClean="0">
                <a:solidFill>
                  <a:srgbClr val="1CA6D9"/>
                </a:solidFill>
                <a:latin typeface="Meiryo UI" panose="020B0604030504040204" pitchFamily="50" charset="-128"/>
                <a:ea typeface="Meiryo UI" panose="020B0604030504040204" pitchFamily="50" charset="-128"/>
              </a:rPr>
              <a:t>2</a:t>
            </a:r>
            <a:r>
              <a:rPr kumimoji="0" lang="ja-JP" altLang="en-US" sz="1400" b="1" dirty="0" smtClean="0">
                <a:solidFill>
                  <a:srgbClr val="1CA6D9"/>
                </a:solidFill>
                <a:latin typeface="Meiryo UI" panose="020B0604030504040204" pitchFamily="50" charset="-128"/>
                <a:ea typeface="Meiryo UI" panose="020B0604030504040204" pitchFamily="50" charset="-128"/>
              </a:rPr>
              <a:t>号とは何ですか。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cxnSp>
        <p:nvCxnSpPr>
          <p:cNvPr id="28" name="直線コネクタ 27"/>
          <p:cNvCxnSpPr/>
          <p:nvPr/>
        </p:nvCxnSpPr>
        <p:spPr>
          <a:xfrm>
            <a:off x="639242" y="2631763"/>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30" name="楕円 29"/>
          <p:cNvSpPr/>
          <p:nvPr/>
        </p:nvSpPr>
        <p:spPr>
          <a:xfrm>
            <a:off x="1005721" y="2827974"/>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4" name="正方形/長方形 3"/>
          <p:cNvSpPr/>
          <p:nvPr/>
        </p:nvSpPr>
        <p:spPr>
          <a:xfrm>
            <a:off x="1332053" y="1232715"/>
            <a:ext cx="7261023" cy="1015663"/>
          </a:xfrm>
          <a:prstGeom prst="rect">
            <a:avLst/>
          </a:prstGeom>
        </p:spPr>
        <p:txBody>
          <a:bodyPr wrap="square">
            <a:spAutoFit/>
          </a:bodyPr>
          <a:lstStyle/>
          <a:p>
            <a:pPr>
              <a:spcAft>
                <a:spcPts val="0"/>
              </a:spcAft>
            </a:pP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特定産業分野（</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14</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業種分野）毎に対して、一定の業務能力（産業分野毎の技能測定試験で判定）</a:t>
            </a:r>
            <a:r>
              <a:rPr lang="ja-JP" altLang="ja-JP"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と日本語</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能力（</a:t>
            </a:r>
            <a:r>
              <a:rPr lang="ja-JP"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「日本語能力試験（</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JLPT</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N1</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N5</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）」もしくは「国際交流基金日本語基礎テスト（</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JFT</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）のいずれかの産業分野毎に求めるレベル以上）</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の両方を取得し</a:t>
            </a:r>
            <a:r>
              <a:rPr lang="ja-JP" altLang="ja-JP"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、特定</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技能在留資格（変更）</a:t>
            </a:r>
            <a:r>
              <a:rPr lang="ja-JP" altLang="ja-JP"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申請</a:t>
            </a:r>
            <a:r>
              <a:rPr lang="ja-JP" altLang="en-US"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特定</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技能受入機関</a:t>
            </a:r>
            <a:r>
              <a:rPr lang="ja-JP" altLang="ja-JP"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申請が</a:t>
            </a:r>
            <a:r>
              <a:rPr lang="ja-JP" altLang="ja-JP" sz="1200" dirty="0" smtClean="0">
                <a:latin typeface="Meiryo UI" panose="020B0604030504040204" pitchFamily="50" charset="-128"/>
                <a:ea typeface="Meiryo UI" panose="020B0604030504040204" pitchFamily="50" charset="-128"/>
                <a:cs typeface="ＭＳ Ｐゴシック" panose="020B0600070205080204" pitchFamily="50" charset="-128"/>
              </a:rPr>
              <a:t> </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出入国在留管理局（入管）に認可されて与えられる在留資格です。</a:t>
            </a:r>
            <a:endParaRPr lang="ja-JP"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spcAft>
                <a:spcPts val="0"/>
              </a:spcAft>
            </a:pP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在留期限は最長</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5</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年。家族帯同不可。特定技能支援実施対象。</a:t>
            </a:r>
            <a:endParaRPr lang="ja-JP"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5" name="正方形/長方形 4"/>
          <p:cNvSpPr/>
          <p:nvPr/>
        </p:nvSpPr>
        <p:spPr>
          <a:xfrm>
            <a:off x="1345518" y="2664518"/>
            <a:ext cx="7155594" cy="830997"/>
          </a:xfrm>
          <a:prstGeom prst="rect">
            <a:avLst/>
          </a:prstGeom>
        </p:spPr>
        <p:txBody>
          <a:bodyPr wrap="square">
            <a:spAutoFit/>
          </a:bodyPr>
          <a:lstStyle/>
          <a:p>
            <a:pPr>
              <a:spcAft>
                <a:spcPts val="0"/>
              </a:spcAft>
            </a:pP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特定技能１号の条件よりも「熟練した技能」を持ち（試験が設定され合格認定）且つ特定技能在留資格（変更）申請（特定技能受入機関申請）</a:t>
            </a:r>
            <a:r>
              <a:rPr lang="ja-JP" altLang="ja-JP"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が出入国</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在留管理局（入管）に認可されて与えられる在留資格です</a:t>
            </a:r>
            <a:r>
              <a:rPr lang="ja-JP" altLang="ja-JP"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a:spcAft>
                <a:spcPts val="0"/>
              </a:spcAft>
            </a:pPr>
            <a:r>
              <a:rPr lang="ja-JP" altLang="ja-JP"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尚</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14</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業種の内現在は「建設」と「造船・舶用工業」のみ。（今後拡大の見込み）</a:t>
            </a:r>
            <a:endParaRPr lang="ja-JP"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spcAft>
                <a:spcPts val="0"/>
              </a:spcAft>
            </a:pP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在留期限は</a:t>
            </a:r>
            <a:r>
              <a:rPr lang="ja-JP" altLang="ja-JP" sz="1200" dirty="0" err="1">
                <a:solidFill>
                  <a:srgbClr val="000000"/>
                </a:solidFill>
                <a:latin typeface="Meiryo UI" panose="020B0604030504040204" pitchFamily="50" charset="-128"/>
                <a:ea typeface="Meiryo UI" panose="020B0604030504040204" pitchFamily="50" charset="-128"/>
                <a:cs typeface="Times New Roman" panose="02020603050405020304" pitchFamily="18" charset="0"/>
              </a:rPr>
              <a:t>無し</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、家族帯同有り。特定技能支援実施対象外。</a:t>
            </a:r>
            <a:endParaRPr lang="ja-JP"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29" name="スライド番号プレースホルダー 1"/>
          <p:cNvSpPr>
            <a:spLocks noGrp="1"/>
          </p:cNvSpPr>
          <p:nvPr>
            <p:ph type="sldNum" sz="quarter" idx="4294967295"/>
          </p:nvPr>
        </p:nvSpPr>
        <p:spPr>
          <a:xfrm>
            <a:off x="8676456" y="6589185"/>
            <a:ext cx="467544" cy="260351"/>
          </a:xfrm>
        </p:spPr>
        <p:txBody>
          <a:bodyPr/>
          <a:lstStyle/>
          <a:p>
            <a:r>
              <a:rPr lang="ja-JP" altLang="en-US" dirty="0" smtClean="0"/>
              <a:t>３</a:t>
            </a:r>
            <a:endParaRPr lang="ja-JP" altLang="en-US" dirty="0"/>
          </a:p>
        </p:txBody>
      </p:sp>
    </p:spTree>
    <p:extLst>
      <p:ext uri="{BB962C8B-B14F-4D97-AF65-F5344CB8AC3E}">
        <p14:creationId xmlns:p14="http://schemas.microsoft.com/office/powerpoint/2010/main" val="3713195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p:cNvSpPr>
            <a:spLocks noGrp="1"/>
          </p:cNvSpPr>
          <p:nvPr>
            <p:ph type="title"/>
          </p:nvPr>
        </p:nvSpPr>
        <p:spPr/>
        <p:txBody>
          <a:bodyPr/>
          <a:lstStyle/>
          <a:p>
            <a:r>
              <a:rPr kumimoji="1" lang="ja-JP" altLang="en-US" dirty="0" smtClean="0"/>
              <a:t>想定質問　</a:t>
            </a:r>
            <a:r>
              <a:rPr kumimoji="1" lang="ja-JP" altLang="en-US" dirty="0" err="1" smtClean="0"/>
              <a:t>ー</a:t>
            </a:r>
            <a:r>
              <a:rPr kumimoji="1" lang="ja-JP" altLang="en-US" dirty="0" smtClean="0"/>
              <a:t>特定技能編</a:t>
            </a:r>
            <a:r>
              <a:rPr kumimoji="1" lang="ja-JP" altLang="en-US" dirty="0" err="1" smtClean="0"/>
              <a:t>ー</a:t>
            </a:r>
            <a:endParaRPr kumimoji="1" lang="ja-JP" altLang="en-US" dirty="0"/>
          </a:p>
        </p:txBody>
      </p:sp>
      <p:sp>
        <p:nvSpPr>
          <p:cNvPr id="7" name="フッター プレースホルダー 6"/>
          <p:cNvSpPr>
            <a:spLocks noGrp="1"/>
          </p:cNvSpPr>
          <p:nvPr>
            <p:ph type="ftr" sz="quarter" idx="4294967295"/>
          </p:nvPr>
        </p:nvSpPr>
        <p:spPr>
          <a:xfrm>
            <a:off x="0" y="6454775"/>
            <a:ext cx="4644008" cy="287338"/>
          </a:xfrm>
        </p:spPr>
        <p:txBody>
          <a:bodyPr/>
          <a:lstStyle/>
          <a:p>
            <a:pPr algn="l"/>
            <a:r>
              <a:rPr lang="en-US" altLang="ja-JP" dirty="0"/>
              <a:t>USEN-NEXT GROUP © All Right Reserved.</a:t>
            </a:r>
            <a:endParaRPr lang="ja-JP" altLang="en-US" dirty="0"/>
          </a:p>
        </p:txBody>
      </p:sp>
      <p:sp>
        <p:nvSpPr>
          <p:cNvPr id="11" name="TextBox 6"/>
          <p:cNvSpPr txBox="1"/>
          <p:nvPr/>
        </p:nvSpPr>
        <p:spPr>
          <a:xfrm>
            <a:off x="613254" y="2174843"/>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Q7. </a:t>
            </a:r>
            <a:r>
              <a:rPr kumimoji="0" lang="ja-JP" altLang="en-US" sz="1400" b="1" dirty="0" smtClean="0">
                <a:solidFill>
                  <a:srgbClr val="1CA6D9"/>
                </a:solidFill>
                <a:latin typeface="Meiryo UI" panose="020B0604030504040204" pitchFamily="50" charset="-128"/>
                <a:ea typeface="Meiryo UI" panose="020B0604030504040204" pitchFamily="50" charset="-128"/>
              </a:rPr>
              <a:t>特定技能１号の特定産業分野は今後増えるのか。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cxnSp>
        <p:nvCxnSpPr>
          <p:cNvPr id="12" name="直線コネクタ 11"/>
          <p:cNvCxnSpPr/>
          <p:nvPr/>
        </p:nvCxnSpPr>
        <p:spPr>
          <a:xfrm>
            <a:off x="609397" y="2482620"/>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13" name="TextBox 6"/>
          <p:cNvSpPr txBox="1"/>
          <p:nvPr/>
        </p:nvSpPr>
        <p:spPr>
          <a:xfrm>
            <a:off x="1333231" y="2575465"/>
            <a:ext cx="7200000" cy="461665"/>
          </a:xfrm>
          <a:prstGeom prst="rect">
            <a:avLst/>
          </a:prstGeom>
          <a:noFill/>
        </p:spPr>
        <p:txBody>
          <a:bodyPr wrap="square" rtlCol="0">
            <a:spAutoFit/>
          </a:bodyPr>
          <a:lstStyle/>
          <a:p>
            <a:pPr fontAlgn="auto">
              <a:spcBef>
                <a:spcPts val="0"/>
              </a:spcBef>
              <a:spcAft>
                <a:spcPts val="0"/>
              </a:spcAft>
            </a:pP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政府は今後５年間に</a:t>
            </a:r>
            <a:r>
              <a:rPr kumimoji="0" lang="en-US" altLang="ja-JP" sz="1200" dirty="0" smtClean="0">
                <a:solidFill>
                  <a:schemeClr val="tx1">
                    <a:lumMod val="95000"/>
                    <a:lumOff val="5000"/>
                  </a:schemeClr>
                </a:solidFill>
                <a:latin typeface="Meiryo UI" panose="020B0604030504040204" pitchFamily="50" charset="-128"/>
                <a:ea typeface="Meiryo UI" panose="020B0604030504040204" pitchFamily="50" charset="-128"/>
              </a:rPr>
              <a:t>14</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業種で最大</a:t>
            </a:r>
            <a:r>
              <a:rPr kumimoji="0" lang="en-US" altLang="ja-JP" sz="1200" dirty="0" smtClean="0">
                <a:solidFill>
                  <a:schemeClr val="tx1">
                    <a:lumMod val="95000"/>
                    <a:lumOff val="5000"/>
                  </a:schemeClr>
                </a:solidFill>
                <a:latin typeface="Meiryo UI" panose="020B0604030504040204" pitchFamily="50" charset="-128"/>
                <a:ea typeface="Meiryo UI" panose="020B0604030504040204" pitchFamily="50" charset="-128"/>
              </a:rPr>
              <a:t>34</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万人の受け入れを見込んでおり、今後の人手不足の状況により、２年ごとに見直しが行われ、特定産業分野も増える可能性が高いと思われます。</a:t>
            </a:r>
            <a:endParaRPr kumimoji="0" lang="ja-JP" altLang="en-US" sz="1200" dirty="0">
              <a:solidFill>
                <a:schemeClr val="tx1">
                  <a:lumMod val="95000"/>
                  <a:lumOff val="5000"/>
                </a:schemeClr>
              </a:solidFill>
              <a:latin typeface="Meiryo UI" panose="020B0604030504040204" pitchFamily="50" charset="-128"/>
              <a:ea typeface="Meiryo UI" panose="020B0604030504040204" pitchFamily="50" charset="-128"/>
            </a:endParaRPr>
          </a:p>
        </p:txBody>
      </p:sp>
      <p:sp>
        <p:nvSpPr>
          <p:cNvPr id="14" name="楕円 13"/>
          <p:cNvSpPr/>
          <p:nvPr/>
        </p:nvSpPr>
        <p:spPr>
          <a:xfrm>
            <a:off x="975876" y="2678831"/>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15" name="TextBox 6"/>
          <p:cNvSpPr txBox="1"/>
          <p:nvPr/>
        </p:nvSpPr>
        <p:spPr>
          <a:xfrm>
            <a:off x="612076" y="3181146"/>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Q8. </a:t>
            </a:r>
            <a:r>
              <a:rPr kumimoji="0" lang="ja-JP" altLang="en-US" sz="1400" b="1" dirty="0" smtClean="0">
                <a:solidFill>
                  <a:srgbClr val="1CA6D9"/>
                </a:solidFill>
                <a:latin typeface="Meiryo UI" panose="020B0604030504040204" pitchFamily="50" charset="-128"/>
                <a:ea typeface="Meiryo UI" panose="020B0604030504040204" pitchFamily="50" charset="-128"/>
              </a:rPr>
              <a:t>特定技能１号と２号の違いは何ですか。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cxnSp>
        <p:nvCxnSpPr>
          <p:cNvPr id="16" name="直線コネクタ 15"/>
          <p:cNvCxnSpPr/>
          <p:nvPr/>
        </p:nvCxnSpPr>
        <p:spPr>
          <a:xfrm>
            <a:off x="608219" y="3488923"/>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17" name="TextBox 6"/>
          <p:cNvSpPr txBox="1"/>
          <p:nvPr/>
        </p:nvSpPr>
        <p:spPr>
          <a:xfrm>
            <a:off x="1332053" y="3541186"/>
            <a:ext cx="7200000" cy="461665"/>
          </a:xfrm>
          <a:prstGeom prst="rect">
            <a:avLst/>
          </a:prstGeom>
          <a:noFill/>
        </p:spPr>
        <p:txBody>
          <a:bodyPr wrap="square" rtlCol="0">
            <a:spAutoFit/>
          </a:bodyPr>
          <a:lstStyle/>
          <a:p>
            <a:pPr fontAlgn="auto">
              <a:spcBef>
                <a:spcPts val="0"/>
              </a:spcBef>
              <a:spcAft>
                <a:spcPts val="0"/>
              </a:spcAft>
            </a:pP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大きくは、在留期間が特定技能１号は最長５年で家族の帯同はできませんが、２号は在留期間の上限が</a:t>
            </a:r>
            <a:r>
              <a:rPr kumimoji="0" lang="ja-JP" altLang="en-US" sz="1200" dirty="0" smtClean="0">
                <a:latin typeface="Meiryo UI" panose="020B0604030504040204" pitchFamily="50" charset="-128"/>
                <a:ea typeface="Meiryo UI" panose="020B0604030504040204" pitchFamily="50" charset="-128"/>
              </a:rPr>
              <a:t>無く、</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家族（配偶者・子）の帯同が可能になります。</a:t>
            </a:r>
            <a:endParaRPr kumimoji="0" lang="ja-JP" altLang="en-US" sz="1200" dirty="0">
              <a:solidFill>
                <a:schemeClr val="tx1">
                  <a:lumMod val="95000"/>
                  <a:lumOff val="5000"/>
                </a:schemeClr>
              </a:solidFill>
              <a:latin typeface="Meiryo UI" panose="020B0604030504040204" pitchFamily="50" charset="-128"/>
              <a:ea typeface="Meiryo UI" panose="020B0604030504040204" pitchFamily="50" charset="-128"/>
            </a:endParaRPr>
          </a:p>
        </p:txBody>
      </p:sp>
      <p:sp>
        <p:nvSpPr>
          <p:cNvPr id="18" name="楕円 17"/>
          <p:cNvSpPr/>
          <p:nvPr/>
        </p:nvSpPr>
        <p:spPr>
          <a:xfrm>
            <a:off x="974698" y="3613194"/>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19" name="TextBox 6"/>
          <p:cNvSpPr txBox="1"/>
          <p:nvPr/>
        </p:nvSpPr>
        <p:spPr>
          <a:xfrm>
            <a:off x="616940" y="4146799"/>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Q9. </a:t>
            </a:r>
            <a:r>
              <a:rPr kumimoji="0" lang="ja-JP" altLang="en-US" sz="1400" b="1" dirty="0" smtClean="0">
                <a:solidFill>
                  <a:srgbClr val="1CA6D9"/>
                </a:solidFill>
                <a:latin typeface="Meiryo UI" panose="020B0604030504040204" pitchFamily="50" charset="-128"/>
                <a:ea typeface="Meiryo UI" panose="020B0604030504040204" pitchFamily="50" charset="-128"/>
              </a:rPr>
              <a:t>在留資格の確認はどのようにするのか。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cxnSp>
        <p:nvCxnSpPr>
          <p:cNvPr id="20" name="直線コネクタ 19"/>
          <p:cNvCxnSpPr/>
          <p:nvPr/>
        </p:nvCxnSpPr>
        <p:spPr>
          <a:xfrm>
            <a:off x="613083" y="4454576"/>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21" name="TextBox 6"/>
          <p:cNvSpPr txBox="1"/>
          <p:nvPr/>
        </p:nvSpPr>
        <p:spPr>
          <a:xfrm>
            <a:off x="1259632" y="4510389"/>
            <a:ext cx="7200000" cy="1015663"/>
          </a:xfrm>
          <a:prstGeom prst="rect">
            <a:avLst/>
          </a:prstGeom>
          <a:noFill/>
        </p:spPr>
        <p:txBody>
          <a:bodyPr wrap="square" rtlCol="0">
            <a:spAutoFit/>
          </a:bodyPr>
          <a:lstStyle/>
          <a:p>
            <a:pPr fontAlgn="auto">
              <a:spcBef>
                <a:spcPts val="0"/>
              </a:spcBef>
              <a:spcAft>
                <a:spcPts val="0"/>
              </a:spcAft>
            </a:pP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在留資格を有していることの証明書は「在留カード」となります。</a:t>
            </a:r>
            <a:endParaRPr kumimoji="0" lang="en-US" altLang="ja-JP" sz="1200" dirty="0" smtClean="0">
              <a:solidFill>
                <a:schemeClr val="tx1">
                  <a:lumMod val="95000"/>
                  <a:lumOff val="5000"/>
                </a:schemeClr>
              </a:solidFill>
              <a:latin typeface="Meiryo UI" panose="020B0604030504040204" pitchFamily="50" charset="-128"/>
              <a:ea typeface="Meiryo UI" panose="020B0604030504040204" pitchFamily="50" charset="-128"/>
            </a:endParaRPr>
          </a:p>
          <a:p>
            <a:pPr fontAlgn="auto">
              <a:spcBef>
                <a:spcPts val="0"/>
              </a:spcBef>
              <a:spcAft>
                <a:spcPts val="0"/>
              </a:spcAft>
            </a:pP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ちなみに「在留カード」は改ざん</a:t>
            </a:r>
            <a:r>
              <a:rPr kumimoji="0" lang="ja-JP" altLang="en-US" sz="1200" dirty="0" smtClean="0">
                <a:latin typeface="Meiryo UI" panose="020B0604030504040204" pitchFamily="50" charset="-128"/>
                <a:ea typeface="Meiryo UI" panose="020B0604030504040204" pitchFamily="50" charset="-128"/>
              </a:rPr>
              <a:t>や偽造が多く目検では判明できないため、</a:t>
            </a:r>
            <a:r>
              <a:rPr kumimoji="0" lang="en-US" altLang="ja-JP" sz="1200" dirty="0" smtClean="0">
                <a:latin typeface="Meiryo UI" panose="020B0604030504040204" pitchFamily="50" charset="-128"/>
                <a:ea typeface="Meiryo UI" panose="020B0604030504040204" pitchFamily="50" charset="-128"/>
              </a:rPr>
              <a:t>NI</a:t>
            </a:r>
            <a:r>
              <a:rPr kumimoji="0" lang="ja-JP" altLang="en-US" sz="1200" dirty="0" smtClean="0">
                <a:latin typeface="Meiryo UI" panose="020B0604030504040204" pitchFamily="50" charset="-128"/>
                <a:ea typeface="Meiryo UI" panose="020B0604030504040204" pitchFamily="50" charset="-128"/>
              </a:rPr>
              <a:t>社より紹介する人材においては、</a:t>
            </a:r>
            <a:r>
              <a:rPr kumimoji="0" lang="en-US" altLang="ja-JP" sz="1200" dirty="0" smtClean="0">
                <a:latin typeface="Meiryo UI" panose="020B0604030504040204" pitchFamily="50" charset="-128"/>
                <a:ea typeface="Meiryo UI" panose="020B0604030504040204" pitchFamily="50" charset="-128"/>
              </a:rPr>
              <a:t>NI</a:t>
            </a:r>
            <a:r>
              <a:rPr kumimoji="0" lang="ja-JP" altLang="en-US" sz="1200" dirty="0" smtClean="0">
                <a:latin typeface="Meiryo UI" panose="020B0604030504040204" pitchFamily="50" charset="-128"/>
                <a:ea typeface="Meiryo UI" panose="020B0604030504040204" pitchFamily="50" charset="-128"/>
              </a:rPr>
              <a:t>社で事前面談し、カード内の</a:t>
            </a:r>
            <a:r>
              <a:rPr kumimoji="0" lang="en-US" altLang="ja-JP" sz="1200" dirty="0" smtClean="0">
                <a:latin typeface="Meiryo UI" panose="020B0604030504040204" pitchFamily="50" charset="-128"/>
                <a:ea typeface="Meiryo UI" panose="020B0604030504040204" pitchFamily="50" charset="-128"/>
              </a:rPr>
              <a:t>IC</a:t>
            </a:r>
            <a:r>
              <a:rPr kumimoji="0" lang="ja-JP" altLang="en-US" sz="1200" dirty="0" smtClean="0">
                <a:latin typeface="Meiryo UI" panose="020B0604030504040204" pitchFamily="50" charset="-128"/>
                <a:ea typeface="Meiryo UI" panose="020B0604030504040204" pitchFamily="50" charset="-128"/>
              </a:rPr>
              <a:t>チップに内蔵されている画像データを読み込み、本人とのチェックと本人が持つ在留カードの番号を入出国在留管理庁のデータベースにある番号と照合して二重チェックを行い、採用企業側における不法就労リスクを回避しています。（不法就労者を雇用した企業は</a:t>
            </a:r>
            <a:r>
              <a:rPr kumimoji="0" lang="en-US" altLang="ja-JP" sz="1200" dirty="0" smtClean="0">
                <a:latin typeface="Meiryo UI" panose="020B0604030504040204" pitchFamily="50" charset="-128"/>
                <a:ea typeface="Meiryo UI" panose="020B0604030504040204" pitchFamily="50" charset="-128"/>
              </a:rPr>
              <a:t>3</a:t>
            </a:r>
            <a:r>
              <a:rPr kumimoji="0" lang="ja-JP" altLang="en-US" sz="1200" dirty="0" smtClean="0">
                <a:latin typeface="Meiryo UI" panose="020B0604030504040204" pitchFamily="50" charset="-128"/>
                <a:ea typeface="Meiryo UI" panose="020B0604030504040204" pitchFamily="50" charset="-128"/>
              </a:rPr>
              <a:t>年以下の懲役若しくは</a:t>
            </a:r>
            <a:r>
              <a:rPr kumimoji="0" lang="en-US" altLang="ja-JP" sz="1200" dirty="0" smtClean="0">
                <a:latin typeface="Meiryo UI" panose="020B0604030504040204" pitchFamily="50" charset="-128"/>
                <a:ea typeface="Meiryo UI" panose="020B0604030504040204" pitchFamily="50" charset="-128"/>
              </a:rPr>
              <a:t>30</a:t>
            </a:r>
            <a:r>
              <a:rPr kumimoji="0" lang="ja-JP" altLang="en-US" sz="1200" dirty="0">
                <a:latin typeface="Meiryo UI" panose="020B0604030504040204" pitchFamily="50" charset="-128"/>
                <a:ea typeface="Meiryo UI" panose="020B0604030504040204" pitchFamily="50" charset="-128"/>
              </a:rPr>
              <a:t>万</a:t>
            </a:r>
            <a:r>
              <a:rPr kumimoji="0" lang="ja-JP" altLang="en-US" sz="1200" dirty="0" smtClean="0">
                <a:latin typeface="Meiryo UI" panose="020B0604030504040204" pitchFamily="50" charset="-128"/>
                <a:ea typeface="Meiryo UI" panose="020B0604030504040204" pitchFamily="50" charset="-128"/>
              </a:rPr>
              <a:t>円以下の罰金が科されます</a:t>
            </a:r>
            <a:r>
              <a:rPr kumimoji="0" lang="ja-JP" altLang="en-US" sz="1200" dirty="0">
                <a:latin typeface="Meiryo UI" panose="020B0604030504040204" pitchFamily="50" charset="-128"/>
                <a:ea typeface="Meiryo UI" panose="020B0604030504040204" pitchFamily="50" charset="-128"/>
              </a:rPr>
              <a:t>）</a:t>
            </a:r>
            <a:endParaRPr kumimoji="0" lang="en-US" altLang="ja-JP" sz="1200" dirty="0">
              <a:latin typeface="Meiryo UI" panose="020B0604030504040204" pitchFamily="50" charset="-128"/>
              <a:ea typeface="Meiryo UI" panose="020B0604030504040204" pitchFamily="50" charset="-128"/>
            </a:endParaRPr>
          </a:p>
        </p:txBody>
      </p:sp>
      <p:sp>
        <p:nvSpPr>
          <p:cNvPr id="22" name="楕円 21"/>
          <p:cNvSpPr/>
          <p:nvPr/>
        </p:nvSpPr>
        <p:spPr>
          <a:xfrm>
            <a:off x="979562" y="4650787"/>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4294967295"/>
          </p:nvPr>
        </p:nvSpPr>
        <p:spPr>
          <a:xfrm>
            <a:off x="8676456" y="6589185"/>
            <a:ext cx="467544" cy="260351"/>
          </a:xfrm>
        </p:spPr>
        <p:txBody>
          <a:bodyPr/>
          <a:lstStyle/>
          <a:p>
            <a:r>
              <a:rPr lang="ja-JP" altLang="en-US" dirty="0" smtClean="0"/>
              <a:t>４</a:t>
            </a:r>
            <a:endParaRPr lang="ja-JP" altLang="en-US" dirty="0"/>
          </a:p>
        </p:txBody>
      </p:sp>
      <p:sp>
        <p:nvSpPr>
          <p:cNvPr id="33" name="TextBox 6"/>
          <p:cNvSpPr txBox="1"/>
          <p:nvPr/>
        </p:nvSpPr>
        <p:spPr>
          <a:xfrm>
            <a:off x="605713" y="5458797"/>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Q10.</a:t>
            </a:r>
            <a:r>
              <a:rPr kumimoji="0" lang="ja-JP" altLang="en-US" sz="1400" b="1" dirty="0" smtClean="0">
                <a:solidFill>
                  <a:srgbClr val="1CA6D9"/>
                </a:solidFill>
                <a:latin typeface="Meiryo UI" panose="020B0604030504040204" pitchFamily="50" charset="-128"/>
                <a:ea typeface="Meiryo UI" panose="020B0604030504040204" pitchFamily="50" charset="-128"/>
              </a:rPr>
              <a:t>　特定技能の派遣社員を雇うことは可能なのか</a:t>
            </a:r>
            <a:r>
              <a:rPr kumimoji="0" lang="en-US" altLang="ja-JP" sz="1400" b="1" dirty="0" smtClean="0">
                <a:solidFill>
                  <a:srgbClr val="1CA6D9"/>
                </a:solidFill>
                <a:latin typeface="Meiryo UI" panose="020B0604030504040204" pitchFamily="50" charset="-128"/>
                <a:ea typeface="Meiryo UI" panose="020B0604030504040204" pitchFamily="50" charset="-128"/>
              </a:rPr>
              <a:t> </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cxnSp>
        <p:nvCxnSpPr>
          <p:cNvPr id="36" name="直線コネクタ 35"/>
          <p:cNvCxnSpPr/>
          <p:nvPr/>
        </p:nvCxnSpPr>
        <p:spPr>
          <a:xfrm>
            <a:off x="616940" y="5733342"/>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23" name="楕円 22"/>
          <p:cNvSpPr/>
          <p:nvPr/>
        </p:nvSpPr>
        <p:spPr>
          <a:xfrm>
            <a:off x="974698" y="5809172"/>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27" name="TextBox 6"/>
          <p:cNvSpPr txBox="1"/>
          <p:nvPr/>
        </p:nvSpPr>
        <p:spPr>
          <a:xfrm>
            <a:off x="1268987" y="5847655"/>
            <a:ext cx="7200000" cy="461665"/>
          </a:xfrm>
          <a:prstGeom prst="rect">
            <a:avLst/>
          </a:prstGeom>
          <a:noFill/>
        </p:spPr>
        <p:txBody>
          <a:bodyPr wrap="square" rtlCol="0">
            <a:spAutoFit/>
          </a:bodyPr>
          <a:lstStyle/>
          <a:p>
            <a:pPr fontAlgn="auto">
              <a:spcBef>
                <a:spcPts val="0"/>
              </a:spcBef>
              <a:spcAft>
                <a:spcPts val="0"/>
              </a:spcAft>
            </a:pP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原則、認められません。</a:t>
            </a:r>
            <a:r>
              <a:rPr kumimoji="0" lang="ja-JP" altLang="en-US" sz="1200" dirty="0">
                <a:solidFill>
                  <a:schemeClr val="tx1">
                    <a:lumMod val="95000"/>
                    <a:lumOff val="5000"/>
                  </a:schemeClr>
                </a:solidFill>
                <a:latin typeface="Meiryo UI" panose="020B0604030504040204" pitchFamily="50" charset="-128"/>
                <a:ea typeface="Meiryo UI" panose="020B0604030504040204" pitchFamily="50" charset="-128"/>
              </a:rPr>
              <a:t>　</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特定技能受入機関として認められた企業等と特定技能外国人の直接雇用契約となります。</a:t>
            </a:r>
            <a:endParaRPr kumimoji="0" lang="en-US" altLang="ja-JP" sz="1200" dirty="0" smtClean="0">
              <a:solidFill>
                <a:schemeClr val="tx1">
                  <a:lumMod val="95000"/>
                  <a:lumOff val="5000"/>
                </a:schemeClr>
              </a:solidFill>
              <a:latin typeface="Meiryo UI" panose="020B0604030504040204" pitchFamily="50" charset="-128"/>
              <a:ea typeface="Meiryo UI" panose="020B0604030504040204" pitchFamily="50" charset="-128"/>
            </a:endParaRPr>
          </a:p>
          <a:p>
            <a:pPr fontAlgn="auto">
              <a:spcBef>
                <a:spcPts val="0"/>
              </a:spcBef>
              <a:spcAft>
                <a:spcPts val="0"/>
              </a:spcAft>
            </a:pP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（農業と漁業は派遣契約での雇用が可能です）</a:t>
            </a:r>
            <a:endParaRPr kumimoji="0" lang="ja-JP" altLang="en-US" sz="1200" dirty="0">
              <a:solidFill>
                <a:schemeClr val="tx1">
                  <a:lumMod val="95000"/>
                  <a:lumOff val="5000"/>
                </a:schemeClr>
              </a:solidFill>
              <a:latin typeface="Meiryo UI" panose="020B0604030504040204" pitchFamily="50" charset="-128"/>
              <a:ea typeface="Meiryo UI" panose="020B0604030504040204" pitchFamily="50" charset="-128"/>
            </a:endParaRPr>
          </a:p>
        </p:txBody>
      </p:sp>
      <p:sp>
        <p:nvSpPr>
          <p:cNvPr id="26" name="TextBox 6"/>
          <p:cNvSpPr txBox="1"/>
          <p:nvPr/>
        </p:nvSpPr>
        <p:spPr>
          <a:xfrm>
            <a:off x="683381" y="741344"/>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Q6. </a:t>
            </a:r>
            <a:r>
              <a:rPr kumimoji="0" lang="ja-JP" altLang="en-US" sz="1400" b="1" dirty="0" smtClean="0">
                <a:solidFill>
                  <a:srgbClr val="1CA6D9"/>
                </a:solidFill>
                <a:latin typeface="Meiryo UI" panose="020B0604030504040204" pitchFamily="50" charset="-128"/>
                <a:ea typeface="Meiryo UI" panose="020B0604030504040204" pitchFamily="50" charset="-128"/>
              </a:rPr>
              <a:t>日本語能力試験</a:t>
            </a:r>
            <a:r>
              <a:rPr kumimoji="0" lang="ja-JP" altLang="en-US" sz="1400" b="1" dirty="0" smtClean="0">
                <a:solidFill>
                  <a:srgbClr val="4BACC6"/>
                </a:solidFill>
                <a:latin typeface="Meiryo UI" panose="020B0604030504040204" pitchFamily="50" charset="-128"/>
                <a:ea typeface="Meiryo UI" panose="020B0604030504040204" pitchFamily="50" charset="-128"/>
              </a:rPr>
              <a:t>（</a:t>
            </a:r>
            <a:r>
              <a:rPr kumimoji="0" lang="en-US" altLang="ja-JP" sz="1400" b="1" dirty="0" smtClean="0">
                <a:solidFill>
                  <a:srgbClr val="4BACC6"/>
                </a:solidFill>
                <a:latin typeface="Meiryo UI" panose="020B0604030504040204" pitchFamily="50" charset="-128"/>
                <a:ea typeface="Meiryo UI" panose="020B0604030504040204" pitchFamily="50" charset="-128"/>
              </a:rPr>
              <a:t>JLPT</a:t>
            </a:r>
            <a:r>
              <a:rPr kumimoji="0" lang="ja-JP" altLang="en-US" sz="1400" b="1" dirty="0" smtClean="0">
                <a:solidFill>
                  <a:srgbClr val="4BACC6"/>
                </a:solidFill>
                <a:latin typeface="Meiryo UI" panose="020B0604030504040204" pitchFamily="50" charset="-128"/>
                <a:ea typeface="Meiryo UI" panose="020B0604030504040204" pitchFamily="50" charset="-128"/>
              </a:rPr>
              <a:t>）とは</a:t>
            </a:r>
            <a:r>
              <a:rPr kumimoji="0" lang="ja-JP" altLang="en-US" sz="1400" b="1" dirty="0" smtClean="0">
                <a:solidFill>
                  <a:srgbClr val="1CA6D9"/>
                </a:solidFill>
                <a:latin typeface="Meiryo UI" panose="020B0604030504040204" pitchFamily="50" charset="-128"/>
                <a:ea typeface="Meiryo UI" panose="020B0604030504040204" pitchFamily="50" charset="-128"/>
              </a:rPr>
              <a:t>どのような内容なのか。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cxnSp>
        <p:nvCxnSpPr>
          <p:cNvPr id="30" name="直線コネクタ 29"/>
          <p:cNvCxnSpPr/>
          <p:nvPr/>
        </p:nvCxnSpPr>
        <p:spPr>
          <a:xfrm>
            <a:off x="683381" y="1029376"/>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31" name="楕円 30"/>
          <p:cNvSpPr/>
          <p:nvPr/>
        </p:nvSpPr>
        <p:spPr>
          <a:xfrm>
            <a:off x="1051113" y="1260493"/>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32" name="TextBox 6"/>
          <p:cNvSpPr txBox="1"/>
          <p:nvPr/>
        </p:nvSpPr>
        <p:spPr>
          <a:xfrm>
            <a:off x="1409744" y="1134483"/>
            <a:ext cx="7200000" cy="830997"/>
          </a:xfrm>
          <a:prstGeom prst="rect">
            <a:avLst/>
          </a:prstGeom>
          <a:noFill/>
        </p:spPr>
        <p:txBody>
          <a:bodyPr wrap="square" rtlCol="0">
            <a:spAutoFit/>
          </a:bodyPr>
          <a:lstStyle/>
          <a:p>
            <a:pPr fontAlgn="auto">
              <a:spcBef>
                <a:spcPts val="0"/>
              </a:spcBef>
              <a:spcAft>
                <a:spcPts val="0"/>
              </a:spcAft>
            </a:pPr>
            <a:r>
              <a:rPr kumimoji="0" lang="en-US" altLang="ja-JP" sz="1200" dirty="0" smtClean="0">
                <a:latin typeface="Meiryo UI" panose="020B0604030504040204" pitchFamily="50" charset="-128"/>
                <a:ea typeface="Meiryo UI" panose="020B0604030504040204" pitchFamily="50" charset="-128"/>
              </a:rPr>
              <a:t>N1</a:t>
            </a:r>
            <a:r>
              <a:rPr kumimoji="0" lang="ja-JP" altLang="en-US" sz="1200" dirty="0" smtClean="0">
                <a:latin typeface="Meiryo UI" panose="020B0604030504040204" pitchFamily="50" charset="-128"/>
                <a:ea typeface="Meiryo UI" panose="020B0604030504040204" pitchFamily="50" charset="-128"/>
              </a:rPr>
              <a:t>～</a:t>
            </a:r>
            <a:r>
              <a:rPr kumimoji="0" lang="en-US" altLang="ja-JP" sz="1200" dirty="0" smtClean="0">
                <a:latin typeface="Meiryo UI" panose="020B0604030504040204" pitchFamily="50" charset="-128"/>
                <a:ea typeface="Meiryo UI" panose="020B0604030504040204" pitchFamily="50" charset="-128"/>
              </a:rPr>
              <a:t>N5</a:t>
            </a:r>
            <a:r>
              <a:rPr kumimoji="0" lang="ja-JP" altLang="en-US" sz="1200" dirty="0" smtClean="0">
                <a:latin typeface="Meiryo UI" panose="020B0604030504040204" pitchFamily="50" charset="-128"/>
                <a:ea typeface="Meiryo UI" panose="020B0604030504040204" pitchFamily="50" charset="-128"/>
              </a:rPr>
              <a:t>レベルがあり、</a:t>
            </a:r>
            <a:r>
              <a:rPr kumimoji="0" lang="en-US" altLang="ja-JP" sz="1200" dirty="0" smtClean="0">
                <a:latin typeface="Meiryo UI" panose="020B0604030504040204" pitchFamily="50" charset="-128"/>
                <a:ea typeface="Meiryo UI" panose="020B0604030504040204" pitchFamily="50" charset="-128"/>
              </a:rPr>
              <a:t>N1</a:t>
            </a:r>
            <a:r>
              <a:rPr kumimoji="0" lang="ja-JP" altLang="en-US" sz="1200" dirty="0" smtClean="0">
                <a:latin typeface="Meiryo UI" panose="020B0604030504040204" pitchFamily="50" charset="-128"/>
                <a:ea typeface="Meiryo UI" panose="020B0604030504040204" pitchFamily="50" charset="-128"/>
              </a:rPr>
              <a:t>は幅広い場面で使われる日本語を理解でき、日本の大学試験受験を理解できるレベル。</a:t>
            </a:r>
            <a:r>
              <a:rPr kumimoji="0" lang="en-US" altLang="ja-JP" sz="1200" dirty="0" smtClean="0">
                <a:latin typeface="Meiryo UI" panose="020B0604030504040204" pitchFamily="50" charset="-128"/>
                <a:ea typeface="Meiryo UI" panose="020B0604030504040204" pitchFamily="50" charset="-128"/>
              </a:rPr>
              <a:t>N5</a:t>
            </a:r>
            <a:r>
              <a:rPr kumimoji="0" lang="ja-JP" altLang="en-US" sz="1200" dirty="0" smtClean="0">
                <a:latin typeface="Meiryo UI" panose="020B0604030504040204" pitchFamily="50" charset="-128"/>
                <a:ea typeface="Meiryo UI" panose="020B0604030504040204" pitchFamily="50" charset="-128"/>
              </a:rPr>
              <a:t>や</a:t>
            </a:r>
            <a:r>
              <a:rPr kumimoji="0" lang="en-US" altLang="ja-JP" sz="1200" dirty="0" smtClean="0">
                <a:latin typeface="Meiryo UI" panose="020B0604030504040204" pitchFamily="50" charset="-128"/>
                <a:ea typeface="Meiryo UI" panose="020B0604030504040204" pitchFamily="50" charset="-128"/>
              </a:rPr>
              <a:t>N4</a:t>
            </a:r>
            <a:r>
              <a:rPr kumimoji="0" lang="ja-JP" altLang="en-US" sz="1200" dirty="0" smtClean="0">
                <a:latin typeface="Meiryo UI" panose="020B0604030504040204" pitchFamily="50" charset="-128"/>
                <a:ea typeface="Meiryo UI" panose="020B0604030504040204" pitchFamily="50" charset="-128"/>
              </a:rPr>
              <a:t>は挨拶程度から日常生活で使用される日本語がある程度理解できるレベル。因みに</a:t>
            </a:r>
            <a:r>
              <a:rPr kumimoji="0" lang="en-US" altLang="ja-JP" sz="1200" dirty="0" smtClean="0">
                <a:latin typeface="Meiryo UI" panose="020B0604030504040204" pitchFamily="50" charset="-128"/>
                <a:ea typeface="Meiryo UI" panose="020B0604030504040204" pitchFamily="50" charset="-128"/>
              </a:rPr>
              <a:t>N4</a:t>
            </a:r>
            <a:r>
              <a:rPr kumimoji="0" lang="ja-JP" altLang="en-US" sz="1200" dirty="0" smtClean="0">
                <a:latin typeface="Meiryo UI" panose="020B0604030504040204" pitchFamily="50" charset="-128"/>
                <a:ea typeface="Meiryo UI" panose="020B0604030504040204" pitchFamily="50" charset="-128"/>
              </a:rPr>
              <a:t>の試験内容は日常生活で必要とされる基本的な日本語の「読解（ひらがな）試験」と「</a:t>
            </a:r>
            <a:r>
              <a:rPr kumimoji="0" lang="ja-JP" altLang="en-US" sz="1200" dirty="0">
                <a:latin typeface="Meiryo UI" panose="020B0604030504040204" pitchFamily="50" charset="-128"/>
                <a:ea typeface="Meiryo UI" panose="020B0604030504040204" pitchFamily="50" charset="-128"/>
              </a:rPr>
              <a:t>簡単</a:t>
            </a:r>
            <a:r>
              <a:rPr kumimoji="0" lang="ja-JP" altLang="en-US" sz="1200" dirty="0" smtClean="0">
                <a:latin typeface="Meiryo UI" panose="020B0604030504040204" pitchFamily="50" charset="-128"/>
                <a:ea typeface="Meiryo UI" panose="020B0604030504040204" pitchFamily="50" charset="-128"/>
              </a:rPr>
              <a:t>な会話試験」となります。</a:t>
            </a:r>
            <a:endParaRPr kumimoji="0" lang="en-US" altLang="ja-JP" sz="1200" dirty="0">
              <a:latin typeface="Meiryo UI" panose="020B0604030504040204" pitchFamily="50" charset="-128"/>
              <a:ea typeface="Meiryo UI" panose="020B0604030504040204" pitchFamily="50" charset="-128"/>
            </a:endParaRPr>
          </a:p>
          <a:p>
            <a:pPr fontAlgn="auto">
              <a:spcBef>
                <a:spcPts val="0"/>
              </a:spcBef>
              <a:spcAft>
                <a:spcPts val="0"/>
              </a:spcAft>
            </a:pPr>
            <a:endParaRPr kumimoji="0"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5165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p:cNvSpPr>
            <a:spLocks noGrp="1"/>
          </p:cNvSpPr>
          <p:nvPr>
            <p:ph type="title"/>
          </p:nvPr>
        </p:nvSpPr>
        <p:spPr/>
        <p:txBody>
          <a:bodyPr/>
          <a:lstStyle/>
          <a:p>
            <a:r>
              <a:rPr kumimoji="1" lang="ja-JP" altLang="en-US" dirty="0" smtClean="0"/>
              <a:t>想定質問  </a:t>
            </a:r>
            <a:r>
              <a:rPr kumimoji="1" lang="ja-JP" altLang="en-US" dirty="0" err="1" smtClean="0"/>
              <a:t>ー</a:t>
            </a:r>
            <a:r>
              <a:rPr kumimoji="1" lang="ja-JP" altLang="en-US" dirty="0" smtClean="0"/>
              <a:t>特定技能編</a:t>
            </a:r>
            <a:r>
              <a:rPr kumimoji="1" lang="ja-JP" altLang="en-US" dirty="0" err="1" smtClean="0"/>
              <a:t>ー</a:t>
            </a:r>
            <a:endParaRPr kumimoji="1" lang="ja-JP" altLang="en-US" dirty="0"/>
          </a:p>
        </p:txBody>
      </p:sp>
      <p:sp>
        <p:nvSpPr>
          <p:cNvPr id="7" name="フッター プレースホルダー 6"/>
          <p:cNvSpPr>
            <a:spLocks noGrp="1"/>
          </p:cNvSpPr>
          <p:nvPr>
            <p:ph type="ftr" sz="quarter" idx="4294967295"/>
          </p:nvPr>
        </p:nvSpPr>
        <p:spPr>
          <a:xfrm>
            <a:off x="0" y="6454775"/>
            <a:ext cx="4644008" cy="287338"/>
          </a:xfrm>
        </p:spPr>
        <p:txBody>
          <a:bodyPr/>
          <a:lstStyle/>
          <a:p>
            <a:pPr algn="l"/>
            <a:r>
              <a:rPr lang="en-US" altLang="ja-JP" dirty="0"/>
              <a:t>USEN-NEXT GROUP © All Right Reserved.</a:t>
            </a:r>
            <a:endParaRPr lang="ja-JP" altLang="en-US" dirty="0"/>
          </a:p>
        </p:txBody>
      </p:sp>
      <p:cxnSp>
        <p:nvCxnSpPr>
          <p:cNvPr id="12" name="直線コネクタ 11"/>
          <p:cNvCxnSpPr/>
          <p:nvPr/>
        </p:nvCxnSpPr>
        <p:spPr>
          <a:xfrm>
            <a:off x="609397" y="2270550"/>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14" name="楕円 13"/>
          <p:cNvSpPr/>
          <p:nvPr/>
        </p:nvSpPr>
        <p:spPr>
          <a:xfrm>
            <a:off x="975876" y="2466761"/>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cxnSp>
        <p:nvCxnSpPr>
          <p:cNvPr id="16" name="直線コネクタ 15"/>
          <p:cNvCxnSpPr/>
          <p:nvPr/>
        </p:nvCxnSpPr>
        <p:spPr>
          <a:xfrm>
            <a:off x="608219" y="3422406"/>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18" name="楕円 17"/>
          <p:cNvSpPr/>
          <p:nvPr/>
        </p:nvSpPr>
        <p:spPr>
          <a:xfrm>
            <a:off x="974698" y="3617278"/>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cxnSp>
        <p:nvCxnSpPr>
          <p:cNvPr id="20" name="直線コネクタ 19"/>
          <p:cNvCxnSpPr/>
          <p:nvPr/>
        </p:nvCxnSpPr>
        <p:spPr>
          <a:xfrm>
            <a:off x="606966" y="4481244"/>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22" name="楕円 21"/>
          <p:cNvSpPr/>
          <p:nvPr/>
        </p:nvSpPr>
        <p:spPr>
          <a:xfrm>
            <a:off x="991229" y="4652260"/>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4294967295"/>
          </p:nvPr>
        </p:nvSpPr>
        <p:spPr/>
        <p:txBody>
          <a:bodyPr/>
          <a:lstStyle/>
          <a:p>
            <a:r>
              <a:rPr lang="ja-JP" altLang="en-US" dirty="0" smtClean="0"/>
              <a:t>５</a:t>
            </a:r>
            <a:endParaRPr lang="en-US" altLang="ja-JP" dirty="0" smtClean="0"/>
          </a:p>
          <a:p>
            <a:endParaRPr lang="ja-JP" altLang="en-US" dirty="0"/>
          </a:p>
        </p:txBody>
      </p:sp>
      <p:cxnSp>
        <p:nvCxnSpPr>
          <p:cNvPr id="36" name="直線コネクタ 35"/>
          <p:cNvCxnSpPr/>
          <p:nvPr/>
        </p:nvCxnSpPr>
        <p:spPr>
          <a:xfrm>
            <a:off x="616940" y="5705380"/>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23" name="楕円 22"/>
          <p:cNvSpPr/>
          <p:nvPr/>
        </p:nvSpPr>
        <p:spPr>
          <a:xfrm>
            <a:off x="974698" y="5826995"/>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27" name="TextBox 6"/>
          <p:cNvSpPr txBox="1"/>
          <p:nvPr/>
        </p:nvSpPr>
        <p:spPr>
          <a:xfrm>
            <a:off x="611560" y="1962773"/>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Q12. </a:t>
            </a:r>
            <a:r>
              <a:rPr kumimoji="0" lang="ja-JP" altLang="en-US" sz="1400" b="1" dirty="0" smtClean="0">
                <a:solidFill>
                  <a:srgbClr val="1CA6D9"/>
                </a:solidFill>
                <a:latin typeface="Meiryo UI" panose="020B0604030504040204" pitchFamily="50" charset="-128"/>
                <a:ea typeface="Meiryo UI" panose="020B0604030504040204" pitchFamily="50" charset="-128"/>
              </a:rPr>
              <a:t>特定技能外国人が転職する場合、どのような手続きが必要なのか。</a:t>
            </a:r>
            <a:r>
              <a:rPr kumimoji="0" lang="en-US" altLang="ja-JP" sz="1400" b="1" dirty="0" smtClean="0">
                <a:solidFill>
                  <a:srgbClr val="1CA6D9"/>
                </a:solidFill>
                <a:latin typeface="Meiryo UI" panose="020B0604030504040204" pitchFamily="50" charset="-128"/>
                <a:ea typeface="Meiryo UI" panose="020B0604030504040204" pitchFamily="50" charset="-128"/>
              </a:rPr>
              <a:t> </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sp>
        <p:nvSpPr>
          <p:cNvPr id="29" name="TextBox 6"/>
          <p:cNvSpPr txBox="1"/>
          <p:nvPr/>
        </p:nvSpPr>
        <p:spPr>
          <a:xfrm>
            <a:off x="1333231" y="2393012"/>
            <a:ext cx="7200000" cy="646331"/>
          </a:xfrm>
          <a:prstGeom prst="rect">
            <a:avLst/>
          </a:prstGeom>
          <a:noFill/>
        </p:spPr>
        <p:txBody>
          <a:bodyPr wrap="square" rtlCol="0">
            <a:spAutoFit/>
          </a:bodyPr>
          <a:lstStyle/>
          <a:p>
            <a:pPr fontAlgn="auto">
              <a:spcBef>
                <a:spcPts val="0"/>
              </a:spcBef>
              <a:spcAft>
                <a:spcPts val="0"/>
              </a:spcAft>
            </a:pP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特定技能外国人が従事する業務に必要な技能を有していることが条件となるため、特定産業分類が変わる場合は該当する技能測定試験等の受験が必要です。また、出入国在留管理庁へ特定技能在留資格の変更許可申請が必要となります。</a:t>
            </a:r>
            <a:endParaRPr kumimoji="0" lang="ja-JP" altLang="en-US" sz="1200" dirty="0">
              <a:solidFill>
                <a:schemeClr val="tx1">
                  <a:lumMod val="95000"/>
                  <a:lumOff val="5000"/>
                </a:schemeClr>
              </a:solidFill>
              <a:latin typeface="Meiryo UI" panose="020B0604030504040204" pitchFamily="50" charset="-128"/>
              <a:ea typeface="Meiryo UI" panose="020B0604030504040204" pitchFamily="50" charset="-128"/>
            </a:endParaRPr>
          </a:p>
        </p:txBody>
      </p:sp>
      <p:sp>
        <p:nvSpPr>
          <p:cNvPr id="30" name="TextBox 6"/>
          <p:cNvSpPr txBox="1"/>
          <p:nvPr/>
        </p:nvSpPr>
        <p:spPr>
          <a:xfrm>
            <a:off x="616940" y="3077570"/>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Q13. </a:t>
            </a:r>
            <a:r>
              <a:rPr kumimoji="0" lang="ja-JP" altLang="en-US" sz="1400" b="1" dirty="0" smtClean="0">
                <a:solidFill>
                  <a:srgbClr val="1CA6D9"/>
                </a:solidFill>
                <a:latin typeface="Meiryo UI" panose="020B0604030504040204" pitchFamily="50" charset="-128"/>
                <a:ea typeface="Meiryo UI" panose="020B0604030504040204" pitchFamily="50" charset="-128"/>
              </a:rPr>
              <a:t>企業（受入機関）が特定技能外国人を受け入れられる人数に上限はあるのか。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sp>
        <p:nvSpPr>
          <p:cNvPr id="31" name="TextBox 6"/>
          <p:cNvSpPr txBox="1"/>
          <p:nvPr/>
        </p:nvSpPr>
        <p:spPr>
          <a:xfrm>
            <a:off x="1334507" y="3515523"/>
            <a:ext cx="7200000" cy="461665"/>
          </a:xfrm>
          <a:prstGeom prst="rect">
            <a:avLst/>
          </a:prstGeom>
          <a:noFill/>
        </p:spPr>
        <p:txBody>
          <a:bodyPr wrap="square" rtlCol="0">
            <a:spAutoFit/>
          </a:bodyPr>
          <a:lstStyle/>
          <a:p>
            <a:pPr fontAlgn="auto">
              <a:spcBef>
                <a:spcPts val="0"/>
              </a:spcBef>
              <a:spcAft>
                <a:spcPts val="0"/>
              </a:spcAft>
            </a:pP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受入機関ごとの上限はありません。</a:t>
            </a:r>
            <a:endParaRPr kumimoji="0" lang="en-US" altLang="ja-JP" sz="1200" dirty="0" smtClean="0">
              <a:solidFill>
                <a:schemeClr val="tx1">
                  <a:lumMod val="95000"/>
                  <a:lumOff val="5000"/>
                </a:schemeClr>
              </a:solidFill>
              <a:latin typeface="Meiryo UI" panose="020B0604030504040204" pitchFamily="50" charset="-128"/>
              <a:ea typeface="Meiryo UI" panose="020B0604030504040204" pitchFamily="50" charset="-128"/>
            </a:endParaRPr>
          </a:p>
          <a:p>
            <a:pPr fontAlgn="auto">
              <a:spcBef>
                <a:spcPts val="0"/>
              </a:spcBef>
              <a:spcAft>
                <a:spcPts val="0"/>
              </a:spcAft>
            </a:pP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但し、介護分野や建設分野については、日本人常勤職員の総数を超えないこととされています。</a:t>
            </a:r>
            <a:endParaRPr kumimoji="0" lang="ja-JP" altLang="en-US" sz="1200" dirty="0">
              <a:solidFill>
                <a:schemeClr val="tx1">
                  <a:lumMod val="95000"/>
                  <a:lumOff val="5000"/>
                </a:schemeClr>
              </a:solidFill>
              <a:latin typeface="Meiryo UI" panose="020B0604030504040204" pitchFamily="50" charset="-128"/>
              <a:ea typeface="Meiryo UI" panose="020B0604030504040204" pitchFamily="50" charset="-128"/>
            </a:endParaRPr>
          </a:p>
        </p:txBody>
      </p:sp>
      <p:sp>
        <p:nvSpPr>
          <p:cNvPr id="32" name="TextBox 6"/>
          <p:cNvSpPr txBox="1"/>
          <p:nvPr/>
        </p:nvSpPr>
        <p:spPr>
          <a:xfrm>
            <a:off x="616940" y="4153564"/>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Q14. </a:t>
            </a:r>
            <a:r>
              <a:rPr kumimoji="0" lang="ja-JP" altLang="en-US" sz="1400" b="1" dirty="0" smtClean="0">
                <a:solidFill>
                  <a:srgbClr val="1CA6D9"/>
                </a:solidFill>
                <a:latin typeface="Meiryo UI" panose="020B0604030504040204" pitchFamily="50" charset="-128"/>
                <a:ea typeface="Meiryo UI" panose="020B0604030504040204" pitchFamily="50" charset="-128"/>
              </a:rPr>
              <a:t>現在、外食の特定技能１号の資格所有者は何人いるのか、また今後の人数予測は何人なのか。</a:t>
            </a:r>
            <a:r>
              <a:rPr kumimoji="0" lang="en-US" altLang="ja-JP" sz="1400" b="1" dirty="0" smtClean="0">
                <a:solidFill>
                  <a:srgbClr val="1CA6D9"/>
                </a:solidFill>
                <a:latin typeface="Meiryo UI" panose="020B0604030504040204" pitchFamily="50" charset="-128"/>
                <a:ea typeface="Meiryo UI" panose="020B0604030504040204" pitchFamily="50" charset="-128"/>
              </a:rPr>
              <a:t> </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sp>
        <p:nvSpPr>
          <p:cNvPr id="34" name="TextBox 6"/>
          <p:cNvSpPr txBox="1"/>
          <p:nvPr/>
        </p:nvSpPr>
        <p:spPr>
          <a:xfrm>
            <a:off x="1317058" y="4612612"/>
            <a:ext cx="7200000" cy="646331"/>
          </a:xfrm>
          <a:prstGeom prst="rect">
            <a:avLst/>
          </a:prstGeom>
          <a:noFill/>
        </p:spPr>
        <p:txBody>
          <a:bodyPr wrap="square" rtlCol="0">
            <a:spAutoFit/>
          </a:bodyPr>
          <a:lstStyle/>
          <a:p>
            <a:pPr fontAlgn="auto">
              <a:spcBef>
                <a:spcPts val="0"/>
              </a:spcBef>
              <a:spcAft>
                <a:spcPts val="0"/>
              </a:spcAft>
            </a:pPr>
            <a:r>
              <a:rPr kumimoji="0" lang="ja-JP" altLang="en-US" sz="1200" dirty="0" smtClean="0">
                <a:latin typeface="Meiryo UI" panose="020B0604030504040204" pitchFamily="50" charset="-128"/>
                <a:ea typeface="Meiryo UI" panose="020B0604030504040204" pitchFamily="50" charset="-128"/>
              </a:rPr>
              <a:t>現時点で全国</a:t>
            </a:r>
            <a:r>
              <a:rPr kumimoji="0" lang="en-US" altLang="ja-JP" sz="1200" dirty="0" smtClean="0">
                <a:latin typeface="Meiryo UI" panose="020B0604030504040204" pitchFamily="50" charset="-128"/>
                <a:ea typeface="Meiryo UI" panose="020B0604030504040204" pitchFamily="50" charset="-128"/>
              </a:rPr>
              <a:t>1300</a:t>
            </a:r>
            <a:r>
              <a:rPr kumimoji="0" lang="ja-JP" altLang="en-US" sz="1200" dirty="0" smtClean="0">
                <a:latin typeface="Meiryo UI" panose="020B0604030504040204" pitchFamily="50" charset="-128"/>
                <a:ea typeface="Meiryo UI" panose="020B0604030504040204" pitchFamily="50" charset="-128"/>
              </a:rPr>
              <a:t>名ほどの合格者がいますが、特定技能外食で在留資格を得ようと考えている外国人はそのうち半分とされています。今後は試験開催日や開催場所も増えるため、人数は増えていきます。（政府は外食業分野では</a:t>
            </a:r>
            <a:r>
              <a:rPr kumimoji="0" lang="en-US" altLang="ja-JP" sz="1200" dirty="0" smtClean="0">
                <a:latin typeface="Meiryo UI" panose="020B0604030504040204" pitchFamily="50" charset="-128"/>
                <a:ea typeface="Meiryo UI" panose="020B0604030504040204" pitchFamily="50" charset="-128"/>
              </a:rPr>
              <a:t>5</a:t>
            </a:r>
            <a:r>
              <a:rPr kumimoji="0" lang="ja-JP" altLang="en-US" sz="1200" dirty="0" smtClean="0">
                <a:latin typeface="Meiryo UI" panose="020B0604030504040204" pitchFamily="50" charset="-128"/>
                <a:ea typeface="Meiryo UI" panose="020B0604030504040204" pitchFamily="50" charset="-128"/>
              </a:rPr>
              <a:t>万</a:t>
            </a:r>
            <a:r>
              <a:rPr kumimoji="0" lang="en-US" altLang="ja-JP" sz="1200" dirty="0" smtClean="0">
                <a:latin typeface="Meiryo UI" panose="020B0604030504040204" pitchFamily="50" charset="-128"/>
                <a:ea typeface="Meiryo UI" panose="020B0604030504040204" pitchFamily="50" charset="-128"/>
              </a:rPr>
              <a:t>3000</a:t>
            </a:r>
            <a:r>
              <a:rPr kumimoji="0" lang="ja-JP" altLang="en-US" sz="1200" dirty="0" smtClean="0">
                <a:latin typeface="Meiryo UI" panose="020B0604030504040204" pitchFamily="50" charset="-128"/>
                <a:ea typeface="Meiryo UI" panose="020B0604030504040204" pitchFamily="50" charset="-128"/>
              </a:rPr>
              <a:t>人を計画しています）</a:t>
            </a:r>
            <a:endParaRPr kumimoji="0" lang="ja-JP" altLang="en-US" sz="1200" dirty="0">
              <a:latin typeface="Meiryo UI" panose="020B0604030504040204" pitchFamily="50" charset="-128"/>
              <a:ea typeface="Meiryo UI" panose="020B0604030504040204" pitchFamily="50" charset="-128"/>
            </a:endParaRPr>
          </a:p>
        </p:txBody>
      </p:sp>
      <p:sp>
        <p:nvSpPr>
          <p:cNvPr id="35" name="TextBox 6"/>
          <p:cNvSpPr txBox="1"/>
          <p:nvPr/>
        </p:nvSpPr>
        <p:spPr>
          <a:xfrm>
            <a:off x="635738" y="5345340"/>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Q15. </a:t>
            </a:r>
            <a:r>
              <a:rPr kumimoji="0" lang="ja-JP" altLang="en-US" sz="1400" b="1" dirty="0" smtClean="0">
                <a:solidFill>
                  <a:srgbClr val="1CA6D9"/>
                </a:solidFill>
                <a:latin typeface="Meiryo UI" panose="020B0604030504040204" pitchFamily="50" charset="-128"/>
                <a:ea typeface="Meiryo UI" panose="020B0604030504040204" pitchFamily="50" charset="-128"/>
              </a:rPr>
              <a:t>特定技能外国人に内定を出してから雇用開始までに何日間かかるのか。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sp>
        <p:nvSpPr>
          <p:cNvPr id="39" name="TextBox 6"/>
          <p:cNvSpPr txBox="1"/>
          <p:nvPr/>
        </p:nvSpPr>
        <p:spPr>
          <a:xfrm>
            <a:off x="1305153" y="5847655"/>
            <a:ext cx="6831635" cy="461665"/>
          </a:xfrm>
          <a:prstGeom prst="rect">
            <a:avLst/>
          </a:prstGeom>
          <a:noFill/>
        </p:spPr>
        <p:txBody>
          <a:bodyPr wrap="square" rtlCol="0">
            <a:spAutoFit/>
          </a:bodyPr>
          <a:lstStyle/>
          <a:p>
            <a:pPr fontAlgn="auto">
              <a:spcBef>
                <a:spcPts val="0"/>
              </a:spcBef>
              <a:spcAft>
                <a:spcPts val="0"/>
              </a:spcAft>
            </a:pPr>
            <a:r>
              <a:rPr kumimoji="0" lang="ja-JP" altLang="en-US" sz="1200" dirty="0" smtClean="0">
                <a:latin typeface="Meiryo UI" panose="020B0604030504040204" pitchFamily="50" charset="-128"/>
                <a:ea typeface="Meiryo UI" panose="020B0604030504040204" pitchFamily="50" charset="-128"/>
              </a:rPr>
              <a:t>日本在住の外国人であれば、受入申請から結果が出るまで、現在</a:t>
            </a:r>
            <a:r>
              <a:rPr kumimoji="0" lang="en-US" altLang="ja-JP" sz="1200" dirty="0" smtClean="0">
                <a:latin typeface="Meiryo UI" panose="020B0604030504040204" pitchFamily="50" charset="-128"/>
                <a:ea typeface="Meiryo UI" panose="020B0604030504040204" pitchFamily="50" charset="-128"/>
              </a:rPr>
              <a:t>2</a:t>
            </a:r>
            <a:r>
              <a:rPr kumimoji="0" lang="ja-JP" altLang="en-US" sz="1200" dirty="0" err="1" smtClean="0">
                <a:latin typeface="Meiryo UI" panose="020B0604030504040204" pitchFamily="50" charset="-128"/>
                <a:ea typeface="Meiryo UI" panose="020B0604030504040204" pitchFamily="50" charset="-128"/>
              </a:rPr>
              <a:t>か月強の</a:t>
            </a:r>
            <a:r>
              <a:rPr kumimoji="0" lang="ja-JP" altLang="en-US" sz="1200" dirty="0" smtClean="0">
                <a:latin typeface="Meiryo UI" panose="020B0604030504040204" pitchFamily="50" charset="-128"/>
                <a:ea typeface="Meiryo UI" panose="020B0604030504040204" pitchFamily="50" charset="-128"/>
              </a:rPr>
              <a:t>時間を要しています。</a:t>
            </a:r>
            <a:endParaRPr kumimoji="0" lang="en-US" altLang="ja-JP" sz="1200" dirty="0" smtClean="0">
              <a:latin typeface="Meiryo UI" panose="020B0604030504040204" pitchFamily="50" charset="-128"/>
              <a:ea typeface="Meiryo UI" panose="020B0604030504040204" pitchFamily="50" charset="-128"/>
            </a:endParaRPr>
          </a:p>
          <a:p>
            <a:pPr fontAlgn="auto">
              <a:spcBef>
                <a:spcPts val="0"/>
              </a:spcBef>
              <a:spcAft>
                <a:spcPts val="0"/>
              </a:spcAft>
            </a:pPr>
            <a:r>
              <a:rPr kumimoji="0" lang="ja-JP" altLang="en-US" sz="1200" dirty="0" smtClean="0">
                <a:latin typeface="Meiryo UI" panose="020B0604030504040204" pitchFamily="50" charset="-128"/>
                <a:ea typeface="Meiryo UI" panose="020B0604030504040204" pitchFamily="50" charset="-128"/>
              </a:rPr>
              <a:t>海外から直接であれば更にかかります。（ちなみに現時点で海外では試験もまだ開始されていません）</a:t>
            </a:r>
            <a:endParaRPr kumimoji="0" lang="ja-JP" altLang="en-US" sz="1200" dirty="0">
              <a:latin typeface="Meiryo UI" panose="020B0604030504040204" pitchFamily="50" charset="-128"/>
              <a:ea typeface="Meiryo UI" panose="020B0604030504040204" pitchFamily="50" charset="-128"/>
            </a:endParaRPr>
          </a:p>
        </p:txBody>
      </p:sp>
      <p:cxnSp>
        <p:nvCxnSpPr>
          <p:cNvPr id="25" name="直線コネクタ 24"/>
          <p:cNvCxnSpPr/>
          <p:nvPr/>
        </p:nvCxnSpPr>
        <p:spPr>
          <a:xfrm>
            <a:off x="608144" y="1173515"/>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26" name="楕円 25"/>
          <p:cNvSpPr/>
          <p:nvPr/>
        </p:nvSpPr>
        <p:spPr>
          <a:xfrm>
            <a:off x="984276" y="1337958"/>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28" name="TextBox 6"/>
          <p:cNvSpPr txBox="1"/>
          <p:nvPr/>
        </p:nvSpPr>
        <p:spPr>
          <a:xfrm>
            <a:off x="613254" y="823997"/>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Q11. </a:t>
            </a:r>
            <a:r>
              <a:rPr kumimoji="0" lang="ja-JP" altLang="en-US" sz="1400" b="1" dirty="0" smtClean="0">
                <a:solidFill>
                  <a:srgbClr val="1CA6D9"/>
                </a:solidFill>
                <a:latin typeface="Meiryo UI" panose="020B0604030504040204" pitchFamily="50" charset="-128"/>
                <a:ea typeface="Meiryo UI" panose="020B0604030504040204" pitchFamily="50" charset="-128"/>
              </a:rPr>
              <a:t>雇用契約時に有期契約で採用することは可能なのか。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sp>
        <p:nvSpPr>
          <p:cNvPr id="33" name="TextBox 6"/>
          <p:cNvSpPr txBox="1"/>
          <p:nvPr/>
        </p:nvSpPr>
        <p:spPr>
          <a:xfrm>
            <a:off x="1260810" y="1361144"/>
            <a:ext cx="7200000" cy="276999"/>
          </a:xfrm>
          <a:prstGeom prst="rect">
            <a:avLst/>
          </a:prstGeom>
          <a:noFill/>
        </p:spPr>
        <p:txBody>
          <a:bodyPr wrap="square" rtlCol="0">
            <a:spAutoFit/>
          </a:bodyPr>
          <a:lstStyle/>
          <a:p>
            <a:pPr fontAlgn="auto">
              <a:spcBef>
                <a:spcPts val="0"/>
              </a:spcBef>
              <a:spcAft>
                <a:spcPts val="0"/>
              </a:spcAft>
            </a:pP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「特定技能１号」については、有期雇用契約で</a:t>
            </a:r>
            <a:r>
              <a:rPr kumimoji="0" lang="ja-JP" altLang="en-US" sz="1200" dirty="0" smtClean="0">
                <a:latin typeface="Meiryo UI" panose="020B0604030504040204" pitchFamily="50" charset="-128"/>
                <a:ea typeface="Meiryo UI" panose="020B0604030504040204" pitchFamily="50" charset="-128"/>
              </a:rPr>
              <a:t>在留資格期間更新毎の更新で通算</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５年までが可能となります。</a:t>
            </a:r>
            <a:endParaRPr kumimoji="0" lang="ja-JP" altLang="en-US" sz="1200" dirty="0">
              <a:solidFill>
                <a:schemeClr val="tx1">
                  <a:lumMod val="95000"/>
                  <a:lumOff val="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30608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p:cNvSpPr>
            <a:spLocks noGrp="1"/>
          </p:cNvSpPr>
          <p:nvPr>
            <p:ph type="title"/>
          </p:nvPr>
        </p:nvSpPr>
        <p:spPr/>
        <p:txBody>
          <a:bodyPr/>
          <a:lstStyle/>
          <a:p>
            <a:r>
              <a:rPr kumimoji="1" lang="ja-JP" altLang="en-US" dirty="0" smtClean="0"/>
              <a:t>想定質問  </a:t>
            </a:r>
            <a:r>
              <a:rPr kumimoji="1" lang="ja-JP" altLang="en-US" dirty="0" err="1" smtClean="0"/>
              <a:t>ー</a:t>
            </a:r>
            <a:r>
              <a:rPr kumimoji="1" lang="ja-JP" altLang="en-US" dirty="0" smtClean="0"/>
              <a:t>受入機関編ー</a:t>
            </a:r>
            <a:endParaRPr kumimoji="1" lang="ja-JP" altLang="en-US" dirty="0"/>
          </a:p>
        </p:txBody>
      </p:sp>
      <p:sp>
        <p:nvSpPr>
          <p:cNvPr id="7" name="フッター プレースホルダー 6"/>
          <p:cNvSpPr>
            <a:spLocks noGrp="1"/>
          </p:cNvSpPr>
          <p:nvPr>
            <p:ph type="ftr" sz="quarter" idx="4294967295"/>
          </p:nvPr>
        </p:nvSpPr>
        <p:spPr>
          <a:xfrm>
            <a:off x="0" y="6454775"/>
            <a:ext cx="4644008" cy="287338"/>
          </a:xfrm>
        </p:spPr>
        <p:txBody>
          <a:bodyPr/>
          <a:lstStyle/>
          <a:p>
            <a:pPr algn="l"/>
            <a:r>
              <a:rPr lang="en-US" altLang="ja-JP" dirty="0"/>
              <a:t>USEN-NEXT GROUP © All Right Reserved.</a:t>
            </a:r>
            <a:endParaRPr lang="ja-JP" altLang="en-US" dirty="0"/>
          </a:p>
        </p:txBody>
      </p:sp>
      <p:cxnSp>
        <p:nvCxnSpPr>
          <p:cNvPr id="12" name="直線コネクタ 11"/>
          <p:cNvCxnSpPr/>
          <p:nvPr/>
        </p:nvCxnSpPr>
        <p:spPr>
          <a:xfrm>
            <a:off x="583317" y="2112341"/>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14" name="楕円 13"/>
          <p:cNvSpPr/>
          <p:nvPr/>
        </p:nvSpPr>
        <p:spPr>
          <a:xfrm>
            <a:off x="975876" y="3576954"/>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cxnSp>
        <p:nvCxnSpPr>
          <p:cNvPr id="16" name="直線コネクタ 15"/>
          <p:cNvCxnSpPr/>
          <p:nvPr/>
        </p:nvCxnSpPr>
        <p:spPr>
          <a:xfrm>
            <a:off x="606966" y="4511285"/>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18" name="楕円 17"/>
          <p:cNvSpPr/>
          <p:nvPr/>
        </p:nvSpPr>
        <p:spPr>
          <a:xfrm>
            <a:off x="973909" y="4671676"/>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cxnSp>
        <p:nvCxnSpPr>
          <p:cNvPr id="20" name="直線コネクタ 19"/>
          <p:cNvCxnSpPr/>
          <p:nvPr/>
        </p:nvCxnSpPr>
        <p:spPr>
          <a:xfrm>
            <a:off x="548459" y="5793334"/>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22" name="楕円 21"/>
          <p:cNvSpPr/>
          <p:nvPr/>
        </p:nvSpPr>
        <p:spPr>
          <a:xfrm>
            <a:off x="980459" y="5922266"/>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4294967295"/>
          </p:nvPr>
        </p:nvSpPr>
        <p:spPr/>
        <p:txBody>
          <a:bodyPr/>
          <a:lstStyle/>
          <a:p>
            <a:r>
              <a:rPr lang="ja-JP" altLang="en-US" dirty="0" smtClean="0"/>
              <a:t>６</a:t>
            </a:r>
            <a:endParaRPr lang="ja-JP" altLang="en-US" dirty="0"/>
          </a:p>
        </p:txBody>
      </p:sp>
      <p:sp>
        <p:nvSpPr>
          <p:cNvPr id="39" name="TextBox 6"/>
          <p:cNvSpPr txBox="1"/>
          <p:nvPr/>
        </p:nvSpPr>
        <p:spPr>
          <a:xfrm>
            <a:off x="678347" y="1787864"/>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Q2. </a:t>
            </a:r>
            <a:r>
              <a:rPr kumimoji="0" lang="ja-JP" altLang="en-US" sz="1400" b="1" dirty="0" smtClean="0">
                <a:solidFill>
                  <a:srgbClr val="1CA6D9"/>
                </a:solidFill>
                <a:latin typeface="Meiryo UI" panose="020B0604030504040204" pitchFamily="50" charset="-128"/>
                <a:ea typeface="Meiryo UI" panose="020B0604030504040204" pitchFamily="50" charset="-128"/>
              </a:rPr>
              <a:t>特定技能受入申請とは何ですか。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sp>
        <p:nvSpPr>
          <p:cNvPr id="41" name="TextBox 6"/>
          <p:cNvSpPr txBox="1"/>
          <p:nvPr/>
        </p:nvSpPr>
        <p:spPr>
          <a:xfrm>
            <a:off x="639190" y="4225132"/>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Q4. </a:t>
            </a:r>
            <a:r>
              <a:rPr kumimoji="0" lang="ja-JP" altLang="en-US" sz="1400" b="1" dirty="0" smtClean="0">
                <a:solidFill>
                  <a:srgbClr val="1CA6D9"/>
                </a:solidFill>
                <a:latin typeface="Meiryo UI" panose="020B0604030504040204" pitchFamily="50" charset="-128"/>
                <a:ea typeface="Meiryo UI" panose="020B0604030504040204" pitchFamily="50" charset="-128"/>
              </a:rPr>
              <a:t>海外にいる外国人を雇用開始までの流れはどのようになるのか。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sp>
        <p:nvSpPr>
          <p:cNvPr id="42" name="TextBox 6"/>
          <p:cNvSpPr txBox="1"/>
          <p:nvPr/>
        </p:nvSpPr>
        <p:spPr>
          <a:xfrm>
            <a:off x="1333231" y="4616392"/>
            <a:ext cx="7483555" cy="830997"/>
          </a:xfrm>
          <a:prstGeom prst="rect">
            <a:avLst/>
          </a:prstGeom>
          <a:noFill/>
        </p:spPr>
        <p:txBody>
          <a:bodyPr wrap="square" rtlCol="0">
            <a:spAutoFit/>
          </a:bodyPr>
          <a:lstStyle/>
          <a:p>
            <a:pPr fontAlgn="auto">
              <a:spcBef>
                <a:spcPts val="0"/>
              </a:spcBef>
              <a:spcAft>
                <a:spcPts val="0"/>
              </a:spcAft>
            </a:pP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①海外の</a:t>
            </a:r>
            <a:r>
              <a:rPr kumimoji="0" lang="ja-JP" altLang="en-US" sz="1200" dirty="0" smtClean="0">
                <a:latin typeface="Meiryo UI" panose="020B0604030504040204" pitchFamily="50" charset="-128"/>
                <a:ea typeface="Meiryo UI" panose="020B0604030504040204" pitchFamily="50" charset="-128"/>
              </a:rPr>
              <a:t>送り出し機関から特定技能で雇用できる外国人を探す　②面接など行い特定技能雇用契約書（特定技能受入申請時に必要）を作成する。③「支援計画書」をと共に出入国在留管理庁へ在留資格「特定技能受入申請」を申請する　④申請</a:t>
            </a:r>
            <a:r>
              <a:rPr kumimoji="0" lang="ja-JP" altLang="en-US" sz="1200" dirty="0">
                <a:latin typeface="Meiryo UI" panose="020B0604030504040204" pitchFamily="50" charset="-128"/>
                <a:ea typeface="Meiryo UI" panose="020B0604030504040204" pitchFamily="50" charset="-128"/>
              </a:rPr>
              <a:t>が</a:t>
            </a:r>
            <a:r>
              <a:rPr kumimoji="0" lang="ja-JP" altLang="en-US" sz="1200" dirty="0" smtClean="0">
                <a:latin typeface="Meiryo UI" panose="020B0604030504040204" pitchFamily="50" charset="-128"/>
                <a:ea typeface="Meiryo UI" panose="020B0604030504040204" pitchFamily="50" charset="-128"/>
              </a:rPr>
              <a:t>承認後、特定技能外国人の入国し雇用開始　⑤雇用中、特定技能支援実施を行う　⑥</a:t>
            </a:r>
            <a:r>
              <a:rPr kumimoji="0" lang="en-US" altLang="ja-JP" sz="1200" dirty="0" smtClean="0">
                <a:latin typeface="Meiryo UI" panose="020B0604030504040204" pitchFamily="50" charset="-128"/>
                <a:ea typeface="Meiryo UI" panose="020B0604030504040204" pitchFamily="50" charset="-128"/>
              </a:rPr>
              <a:t>4</a:t>
            </a:r>
            <a:r>
              <a:rPr kumimoji="0" lang="ja-JP" altLang="en-US" sz="1200" dirty="0" smtClean="0">
                <a:latin typeface="Meiryo UI" panose="020B0604030504040204" pitchFamily="50" charset="-128"/>
                <a:ea typeface="Meiryo UI" panose="020B0604030504040204" pitchFamily="50" charset="-128"/>
              </a:rPr>
              <a:t>半期毎に支援報告書を</a:t>
            </a:r>
            <a:r>
              <a:rPr kumimoji="0" lang="ja-JP" altLang="en-US" sz="1200" dirty="0">
                <a:latin typeface="Meiryo UI" panose="020B0604030504040204" pitchFamily="50" charset="-128"/>
                <a:ea typeface="Meiryo UI" panose="020B0604030504040204" pitchFamily="50" charset="-128"/>
              </a:rPr>
              <a:t>出入国在留管理庁</a:t>
            </a:r>
            <a:r>
              <a:rPr kumimoji="0" lang="ja-JP" altLang="en-US" sz="1200" dirty="0" smtClean="0">
                <a:latin typeface="Meiryo UI" panose="020B0604030504040204" pitchFamily="50" charset="-128"/>
                <a:ea typeface="Meiryo UI" panose="020B0604030504040204" pitchFamily="50" charset="-128"/>
              </a:rPr>
              <a:t>へ提出。</a:t>
            </a:r>
            <a:endParaRPr kumimoji="0" lang="en-US" altLang="ja-JP" sz="1200" dirty="0">
              <a:latin typeface="Meiryo UI" panose="020B0604030504040204" pitchFamily="50" charset="-128"/>
              <a:ea typeface="Meiryo UI" panose="020B0604030504040204" pitchFamily="50" charset="-128"/>
            </a:endParaRPr>
          </a:p>
        </p:txBody>
      </p:sp>
      <p:sp>
        <p:nvSpPr>
          <p:cNvPr id="43" name="TextBox 6"/>
          <p:cNvSpPr txBox="1"/>
          <p:nvPr/>
        </p:nvSpPr>
        <p:spPr>
          <a:xfrm>
            <a:off x="683381" y="5519397"/>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Q5. </a:t>
            </a:r>
            <a:r>
              <a:rPr kumimoji="0" lang="ja-JP" altLang="en-US" sz="1400" b="1" dirty="0" smtClean="0">
                <a:solidFill>
                  <a:srgbClr val="1CA6D9"/>
                </a:solidFill>
                <a:latin typeface="Meiryo UI" panose="020B0604030504040204" pitchFamily="50" charset="-128"/>
                <a:ea typeface="Meiryo UI" panose="020B0604030504040204" pitchFamily="50" charset="-128"/>
              </a:rPr>
              <a:t>国内にいる外国人を雇用開始までの流れはどのようになるのか。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sp>
        <p:nvSpPr>
          <p:cNvPr id="44" name="TextBox 6"/>
          <p:cNvSpPr txBox="1"/>
          <p:nvPr/>
        </p:nvSpPr>
        <p:spPr>
          <a:xfrm>
            <a:off x="1360443" y="5951021"/>
            <a:ext cx="7483555" cy="646331"/>
          </a:xfrm>
          <a:prstGeom prst="rect">
            <a:avLst/>
          </a:prstGeom>
          <a:noFill/>
        </p:spPr>
        <p:txBody>
          <a:bodyPr wrap="square" rtlCol="0">
            <a:spAutoFit/>
          </a:bodyPr>
          <a:lstStyle/>
          <a:p>
            <a:pPr fontAlgn="auto">
              <a:spcBef>
                <a:spcPts val="0"/>
              </a:spcBef>
              <a:spcAft>
                <a:spcPts val="0"/>
              </a:spcAft>
            </a:pPr>
            <a:r>
              <a:rPr kumimoji="0" lang="ja-JP" altLang="en-US" sz="1200" dirty="0" smtClean="0">
                <a:latin typeface="Meiryo UI" panose="020B0604030504040204" pitchFamily="50" charset="-128"/>
                <a:ea typeface="Meiryo UI" panose="020B0604030504040204" pitchFamily="50" charset="-128"/>
              </a:rPr>
              <a:t>①留学生等から特定技能で雇用できる（技能測定試験合格と日本語能力試験：外食なら</a:t>
            </a:r>
            <a:r>
              <a:rPr kumimoji="0" lang="en-US" altLang="ja-JP" sz="1200" dirty="0" smtClean="0">
                <a:latin typeface="Meiryo UI" panose="020B0604030504040204" pitchFamily="50" charset="-128"/>
                <a:ea typeface="Meiryo UI" panose="020B0604030504040204" pitchFamily="50" charset="-128"/>
              </a:rPr>
              <a:t>N</a:t>
            </a:r>
            <a:r>
              <a:rPr kumimoji="0" lang="ja-JP" altLang="en-US" sz="1200" dirty="0" smtClean="0">
                <a:latin typeface="Meiryo UI" panose="020B0604030504040204" pitchFamily="50" charset="-128"/>
                <a:ea typeface="Meiryo UI" panose="020B0604030504040204" pitchFamily="50" charset="-128"/>
              </a:rPr>
              <a:t>４以上）外国人を探す　</a:t>
            </a:r>
            <a:r>
              <a:rPr kumimoji="0" lang="ja-JP" altLang="en-US" sz="1200" dirty="0">
                <a:latin typeface="Meiryo UI" panose="020B0604030504040204" pitchFamily="50" charset="-128"/>
                <a:ea typeface="Meiryo UI" panose="020B0604030504040204" pitchFamily="50" charset="-128"/>
              </a:rPr>
              <a:t>②面接など</a:t>
            </a:r>
            <a:r>
              <a:rPr kumimoji="0" lang="ja-JP" altLang="en-US" sz="1200" dirty="0" smtClean="0">
                <a:latin typeface="Meiryo UI" panose="020B0604030504040204" pitchFamily="50" charset="-128"/>
                <a:ea typeface="Meiryo UI" panose="020B0604030504040204" pitchFamily="50" charset="-128"/>
              </a:rPr>
              <a:t>行い</a:t>
            </a:r>
            <a:r>
              <a:rPr kumimoji="0" lang="ja-JP" altLang="en-US" sz="1200" dirty="0">
                <a:latin typeface="Meiryo UI" panose="020B0604030504040204" pitchFamily="50" charset="-128"/>
                <a:ea typeface="Meiryo UI" panose="020B0604030504040204" pitchFamily="50" charset="-128"/>
              </a:rPr>
              <a:t>特定技能雇用契約書</a:t>
            </a:r>
            <a:r>
              <a:rPr kumimoji="0" lang="ja-JP" altLang="en-US" sz="1200" dirty="0" smtClean="0">
                <a:latin typeface="Meiryo UI" panose="020B0604030504040204" pitchFamily="50" charset="-128"/>
                <a:ea typeface="Meiryo UI" panose="020B0604030504040204" pitchFamily="50" charset="-128"/>
              </a:rPr>
              <a:t>（</a:t>
            </a:r>
            <a:r>
              <a:rPr kumimoji="0" lang="ja-JP" altLang="en-US" sz="1200" dirty="0">
                <a:latin typeface="Meiryo UI" panose="020B0604030504040204" pitchFamily="50" charset="-128"/>
                <a:ea typeface="Meiryo UI" panose="020B0604030504040204" pitchFamily="50" charset="-128"/>
              </a:rPr>
              <a:t>特定技能受入申請時に必要）を作成する。以降</a:t>
            </a:r>
            <a:r>
              <a:rPr kumimoji="0" lang="ja-JP" altLang="en-US" sz="1200" dirty="0" smtClean="0">
                <a:latin typeface="Meiryo UI" panose="020B0604030504040204" pitchFamily="50" charset="-128"/>
                <a:ea typeface="Meiryo UI" panose="020B0604030504040204" pitchFamily="50" charset="-128"/>
              </a:rPr>
              <a:t>は</a:t>
            </a:r>
            <a:r>
              <a:rPr kumimoji="0" lang="en-US" altLang="ja-JP" sz="1200" dirty="0" smtClean="0">
                <a:latin typeface="Meiryo UI" panose="020B0604030504040204" pitchFamily="50" charset="-128"/>
                <a:ea typeface="Meiryo UI" panose="020B0604030504040204" pitchFamily="50" charset="-128"/>
              </a:rPr>
              <a:t>Q12</a:t>
            </a:r>
            <a:r>
              <a:rPr kumimoji="0" lang="ja-JP" altLang="en-US" sz="1200" dirty="0" smtClean="0">
                <a:latin typeface="Meiryo UI" panose="020B0604030504040204" pitchFamily="50" charset="-128"/>
                <a:ea typeface="Meiryo UI" panose="020B0604030504040204" pitchFamily="50" charset="-128"/>
              </a:rPr>
              <a:t>と同様）</a:t>
            </a:r>
            <a:endParaRPr kumimoji="0" lang="en-US" altLang="ja-JP" sz="1200" dirty="0">
              <a:latin typeface="Meiryo UI" panose="020B0604030504040204" pitchFamily="50" charset="-128"/>
              <a:ea typeface="Meiryo UI" panose="020B0604030504040204" pitchFamily="50" charset="-128"/>
            </a:endParaRPr>
          </a:p>
          <a:p>
            <a:pPr fontAlgn="auto">
              <a:spcBef>
                <a:spcPts val="0"/>
              </a:spcBef>
              <a:spcAft>
                <a:spcPts val="0"/>
              </a:spcAft>
            </a:pPr>
            <a:endParaRPr kumimoji="0" lang="en-US" altLang="ja-JP" sz="1200" dirty="0">
              <a:solidFill>
                <a:schemeClr val="tx1">
                  <a:lumMod val="95000"/>
                  <a:lumOff val="5000"/>
                </a:schemeClr>
              </a:solidFill>
              <a:latin typeface="Meiryo UI" panose="020B0604030504040204" pitchFamily="50" charset="-128"/>
              <a:ea typeface="Meiryo UI" panose="020B0604030504040204" pitchFamily="50" charset="-128"/>
            </a:endParaRPr>
          </a:p>
        </p:txBody>
      </p:sp>
      <p:cxnSp>
        <p:nvCxnSpPr>
          <p:cNvPr id="25" name="直線コネクタ 24"/>
          <p:cNvCxnSpPr/>
          <p:nvPr/>
        </p:nvCxnSpPr>
        <p:spPr>
          <a:xfrm>
            <a:off x="609397" y="1071557"/>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26" name="楕円 25"/>
          <p:cNvSpPr/>
          <p:nvPr/>
        </p:nvSpPr>
        <p:spPr>
          <a:xfrm>
            <a:off x="973909" y="1280800"/>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27" name="TextBox 6"/>
          <p:cNvSpPr txBox="1"/>
          <p:nvPr/>
        </p:nvSpPr>
        <p:spPr>
          <a:xfrm>
            <a:off x="683381" y="766869"/>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Q1. </a:t>
            </a:r>
            <a:r>
              <a:rPr kumimoji="0" lang="ja-JP" altLang="en-US" sz="1400" b="1" dirty="0" smtClean="0">
                <a:solidFill>
                  <a:srgbClr val="1CA6D9"/>
                </a:solidFill>
                <a:latin typeface="Meiryo UI" panose="020B0604030504040204" pitchFamily="50" charset="-128"/>
                <a:ea typeface="Meiryo UI" panose="020B0604030504040204" pitchFamily="50" charset="-128"/>
              </a:rPr>
              <a:t>特定技能受入機関とは何ですか。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sp>
        <p:nvSpPr>
          <p:cNvPr id="3" name="正方形/長方形 2"/>
          <p:cNvSpPr/>
          <p:nvPr/>
        </p:nvSpPr>
        <p:spPr>
          <a:xfrm>
            <a:off x="1333231" y="1240834"/>
            <a:ext cx="7237852" cy="461665"/>
          </a:xfrm>
          <a:prstGeom prst="rect">
            <a:avLst/>
          </a:prstGeom>
        </p:spPr>
        <p:txBody>
          <a:bodyPr wrap="square">
            <a:spAutoFit/>
          </a:bodyPr>
          <a:lstStyle/>
          <a:p>
            <a:pPr algn="just">
              <a:spcAft>
                <a:spcPts val="0"/>
              </a:spcAft>
            </a:pP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特定技能外国人を雇用する企業等で、外国人が「</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特定</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技能在留資格</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を取得するために欠かせない就労先となります。</a:t>
            </a:r>
          </a:p>
        </p:txBody>
      </p:sp>
      <p:cxnSp>
        <p:nvCxnSpPr>
          <p:cNvPr id="28" name="直線コネクタ 27"/>
          <p:cNvCxnSpPr/>
          <p:nvPr/>
        </p:nvCxnSpPr>
        <p:spPr>
          <a:xfrm>
            <a:off x="574522" y="3501008"/>
            <a:ext cx="8037266"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29" name="楕円 28"/>
          <p:cNvSpPr/>
          <p:nvPr/>
        </p:nvSpPr>
        <p:spPr>
          <a:xfrm>
            <a:off x="980459" y="2225578"/>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30" name="TextBox 6"/>
          <p:cNvSpPr txBox="1"/>
          <p:nvPr/>
        </p:nvSpPr>
        <p:spPr>
          <a:xfrm>
            <a:off x="690535" y="3152452"/>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Q3. </a:t>
            </a:r>
            <a:r>
              <a:rPr kumimoji="0" lang="ja-JP" altLang="en-US" sz="1400" b="1" dirty="0" smtClean="0">
                <a:solidFill>
                  <a:srgbClr val="1CA6D9"/>
                </a:solidFill>
                <a:latin typeface="Meiryo UI" panose="020B0604030504040204" pitchFamily="50" charset="-128"/>
                <a:ea typeface="Meiryo UI" panose="020B0604030504040204" pitchFamily="50" charset="-128"/>
              </a:rPr>
              <a:t>日本語があまりわからない外国人を採用して戦力になるのか。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sp>
        <p:nvSpPr>
          <p:cNvPr id="31" name="TextBox 6"/>
          <p:cNvSpPr txBox="1"/>
          <p:nvPr/>
        </p:nvSpPr>
        <p:spPr>
          <a:xfrm>
            <a:off x="1333231" y="3541788"/>
            <a:ext cx="7200000" cy="646331"/>
          </a:xfrm>
          <a:prstGeom prst="rect">
            <a:avLst/>
          </a:prstGeom>
          <a:noFill/>
        </p:spPr>
        <p:txBody>
          <a:bodyPr wrap="square" rtlCol="0">
            <a:spAutoFit/>
          </a:bodyPr>
          <a:lstStyle/>
          <a:p>
            <a:pPr fontAlgn="auto">
              <a:spcBef>
                <a:spcPts val="0"/>
              </a:spcBef>
              <a:spcAft>
                <a:spcPts val="0"/>
              </a:spcAft>
            </a:pP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今回の特定技能制度では、従来の大卒（日本語</a:t>
            </a:r>
            <a:r>
              <a:rPr kumimoji="0" lang="en-US" altLang="ja-JP" sz="1200" dirty="0" smtClean="0">
                <a:solidFill>
                  <a:schemeClr val="tx1">
                    <a:lumMod val="95000"/>
                    <a:lumOff val="5000"/>
                  </a:schemeClr>
                </a:solidFill>
                <a:latin typeface="Meiryo UI" panose="020B0604030504040204" pitchFamily="50" charset="-128"/>
                <a:ea typeface="Meiryo UI" panose="020B0604030504040204" pitchFamily="50" charset="-128"/>
              </a:rPr>
              <a:t>N1</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レベル）ではなかなか採用できない業種（産業分類）に対して、在留資格を与えることを目的としています。したがって、雇用支援のひとつとして、受入機関や登録支援機関は雇用期間中に「日本語学習の機会の提供」が義務付けられています。</a:t>
            </a:r>
            <a:endParaRPr kumimoji="0" lang="ja-JP" altLang="en-US" sz="1200" dirty="0">
              <a:solidFill>
                <a:schemeClr val="tx1">
                  <a:lumMod val="95000"/>
                  <a:lumOff val="5000"/>
                </a:schemeClr>
              </a:solidFill>
              <a:latin typeface="Meiryo UI" panose="020B0604030504040204" pitchFamily="50" charset="-128"/>
              <a:ea typeface="Meiryo UI" panose="020B0604030504040204" pitchFamily="50" charset="-128"/>
            </a:endParaRPr>
          </a:p>
        </p:txBody>
      </p:sp>
      <p:sp>
        <p:nvSpPr>
          <p:cNvPr id="5" name="正方形/長方形 4"/>
          <p:cNvSpPr/>
          <p:nvPr/>
        </p:nvSpPr>
        <p:spPr>
          <a:xfrm>
            <a:off x="1260013" y="2212923"/>
            <a:ext cx="7142874" cy="1107996"/>
          </a:xfrm>
          <a:prstGeom prst="rect">
            <a:avLst/>
          </a:prstGeom>
        </p:spPr>
        <p:txBody>
          <a:bodyPr wrap="square">
            <a:spAutoFit/>
          </a:bodyPr>
          <a:lstStyle/>
          <a:p>
            <a:pPr>
              <a:spcAft>
                <a:spcPts val="0"/>
              </a:spcAft>
            </a:pP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特定技能在留資格は外国人本人の特定技能在留資格（変更）申請と、受入機関（特定技能外国人を雇用する企業等）の申請に必要な提出資料を一緒</a:t>
            </a:r>
            <a:r>
              <a:rPr lang="ja-JP" altLang="ja-JP"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に出入国</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在留管理局（入管）に申請する必要があり、それを特定技能受入申請といいます</a:t>
            </a:r>
            <a:r>
              <a:rPr lang="ja-JP" altLang="ja-JP"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。また</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、特定技能</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1</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号の申請には受入機関が行う特定技能支援計画書が必須と</a:t>
            </a:r>
            <a:r>
              <a:rPr lang="ja-JP" altLang="ja-JP"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なり支援</a:t>
            </a:r>
            <a:r>
              <a:rPr lang="ja-JP" altLang="en-US"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実施</a:t>
            </a:r>
            <a:r>
              <a:rPr lang="ja-JP" altLang="ja-JP"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義務</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と</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3</a:t>
            </a:r>
            <a:r>
              <a:rPr lang="ja-JP"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カ月毎に支援実施報告を出入国在留管理局（入管）に提出義務があります。</a:t>
            </a:r>
            <a:r>
              <a:rPr lang="en-US" altLang="ja-JP"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a:t>
            </a:r>
            <a:endParaRPr lang="ja-JP"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spcAft>
                <a:spcPts val="0"/>
              </a:spcAft>
            </a:pPr>
            <a:endParaRPr lang="ja-JP" altLang="ja-JP" dirty="0">
              <a:latin typeface="ＭＳ Ｐゴシック" panose="020B0600070205080204" pitchFamily="50" charset="-128"/>
              <a:cs typeface="ＭＳ Ｐゴシック" panose="020B0600070205080204" pitchFamily="50" charset="-128"/>
            </a:endParaRPr>
          </a:p>
        </p:txBody>
      </p:sp>
    </p:spTree>
    <p:extLst>
      <p:ext uri="{BB962C8B-B14F-4D97-AF65-F5344CB8AC3E}">
        <p14:creationId xmlns:p14="http://schemas.microsoft.com/office/powerpoint/2010/main" val="3835836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p:cNvSpPr>
            <a:spLocks noGrp="1"/>
          </p:cNvSpPr>
          <p:nvPr>
            <p:ph type="title"/>
          </p:nvPr>
        </p:nvSpPr>
        <p:spPr/>
        <p:txBody>
          <a:bodyPr/>
          <a:lstStyle/>
          <a:p>
            <a:r>
              <a:rPr kumimoji="1" lang="ja-JP" altLang="en-US" dirty="0" smtClean="0"/>
              <a:t>想定質問　－受入機関編</a:t>
            </a:r>
            <a:r>
              <a:rPr kumimoji="1" lang="ja-JP" altLang="en-US" dirty="0" err="1" smtClean="0"/>
              <a:t>ー</a:t>
            </a:r>
            <a:endParaRPr kumimoji="1" lang="ja-JP" altLang="en-US" dirty="0"/>
          </a:p>
        </p:txBody>
      </p:sp>
      <p:sp>
        <p:nvSpPr>
          <p:cNvPr id="7" name="フッター プレースホルダー 6"/>
          <p:cNvSpPr>
            <a:spLocks noGrp="1"/>
          </p:cNvSpPr>
          <p:nvPr>
            <p:ph type="ftr" sz="quarter" idx="4294967295"/>
          </p:nvPr>
        </p:nvSpPr>
        <p:spPr>
          <a:xfrm>
            <a:off x="0" y="6454775"/>
            <a:ext cx="4644008" cy="287338"/>
          </a:xfrm>
        </p:spPr>
        <p:txBody>
          <a:bodyPr/>
          <a:lstStyle/>
          <a:p>
            <a:pPr algn="l"/>
            <a:r>
              <a:rPr lang="en-US" altLang="ja-JP" dirty="0"/>
              <a:t>USEN-NEXT GROUP © All Right Reserved.</a:t>
            </a:r>
            <a:endParaRPr lang="ja-JP" altLang="en-US" dirty="0"/>
          </a:p>
        </p:txBody>
      </p:sp>
      <p:cxnSp>
        <p:nvCxnSpPr>
          <p:cNvPr id="12" name="直線コネクタ 11"/>
          <p:cNvCxnSpPr/>
          <p:nvPr/>
        </p:nvCxnSpPr>
        <p:spPr>
          <a:xfrm>
            <a:off x="609397" y="3241613"/>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14" name="楕円 13"/>
          <p:cNvSpPr/>
          <p:nvPr/>
        </p:nvSpPr>
        <p:spPr>
          <a:xfrm>
            <a:off x="975876" y="3437824"/>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cxnSp>
        <p:nvCxnSpPr>
          <p:cNvPr id="16" name="直線コネクタ 15"/>
          <p:cNvCxnSpPr/>
          <p:nvPr/>
        </p:nvCxnSpPr>
        <p:spPr>
          <a:xfrm>
            <a:off x="608219" y="4320024"/>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18" name="楕円 17"/>
          <p:cNvSpPr/>
          <p:nvPr/>
        </p:nvSpPr>
        <p:spPr>
          <a:xfrm>
            <a:off x="974698" y="4516235"/>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cxnSp>
        <p:nvCxnSpPr>
          <p:cNvPr id="20" name="直線コネクタ 19"/>
          <p:cNvCxnSpPr/>
          <p:nvPr/>
        </p:nvCxnSpPr>
        <p:spPr>
          <a:xfrm>
            <a:off x="613083" y="5524315"/>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22" name="楕円 21"/>
          <p:cNvSpPr/>
          <p:nvPr/>
        </p:nvSpPr>
        <p:spPr>
          <a:xfrm>
            <a:off x="987962" y="5720639"/>
            <a:ext cx="283136" cy="287886"/>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4294967295"/>
          </p:nvPr>
        </p:nvSpPr>
        <p:spPr/>
        <p:txBody>
          <a:bodyPr/>
          <a:lstStyle/>
          <a:p>
            <a:r>
              <a:rPr lang="ja-JP" altLang="en-US" dirty="0" smtClean="0"/>
              <a:t>７</a:t>
            </a:r>
            <a:endParaRPr lang="ja-JP" altLang="en-US" dirty="0"/>
          </a:p>
        </p:txBody>
      </p:sp>
      <p:sp>
        <p:nvSpPr>
          <p:cNvPr id="27" name="TextBox 6"/>
          <p:cNvSpPr txBox="1"/>
          <p:nvPr/>
        </p:nvSpPr>
        <p:spPr>
          <a:xfrm>
            <a:off x="613254" y="2935609"/>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Q8. </a:t>
            </a:r>
            <a:r>
              <a:rPr kumimoji="0" lang="ja-JP" altLang="en-US" sz="1400" b="1" dirty="0" smtClean="0">
                <a:solidFill>
                  <a:srgbClr val="1CA6D9"/>
                </a:solidFill>
                <a:latin typeface="Meiryo UI" panose="020B0604030504040204" pitchFamily="50" charset="-128"/>
                <a:ea typeface="Meiryo UI" panose="020B0604030504040204" pitchFamily="50" charset="-128"/>
              </a:rPr>
              <a:t>日本人との交流促進とは具体的に何をするのか。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sp>
        <p:nvSpPr>
          <p:cNvPr id="28" name="TextBox 6"/>
          <p:cNvSpPr txBox="1"/>
          <p:nvPr/>
        </p:nvSpPr>
        <p:spPr>
          <a:xfrm>
            <a:off x="1333231" y="3365848"/>
            <a:ext cx="7200000" cy="461665"/>
          </a:xfrm>
          <a:prstGeom prst="rect">
            <a:avLst/>
          </a:prstGeom>
          <a:noFill/>
        </p:spPr>
        <p:txBody>
          <a:bodyPr wrap="square" rtlCol="0">
            <a:spAutoFit/>
          </a:bodyPr>
          <a:lstStyle/>
          <a:p>
            <a:pPr fontAlgn="auto">
              <a:spcBef>
                <a:spcPts val="0"/>
              </a:spcBef>
              <a:spcAft>
                <a:spcPts val="0"/>
              </a:spcAft>
            </a:pP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花火大会や</a:t>
            </a:r>
            <a:r>
              <a:rPr kumimoji="0" lang="ja-JP" altLang="en-US" sz="1200" dirty="0" smtClean="0">
                <a:latin typeface="Meiryo UI" panose="020B0604030504040204" pitchFamily="50" charset="-128"/>
                <a:ea typeface="Meiryo UI" panose="020B0604030504040204" pitchFamily="50" charset="-128"/>
              </a:rPr>
              <a:t>地域のお祭りや催事などのイベントなどの情報を提供し、日本文化や日本人社会との交流を促進します。</a:t>
            </a:r>
            <a:endParaRPr kumimoji="0" lang="en-US" altLang="ja-JP" sz="1200" dirty="0" smtClean="0">
              <a:latin typeface="Meiryo UI" panose="020B0604030504040204" pitchFamily="50" charset="-128"/>
              <a:ea typeface="Meiryo UI" panose="020B0604030504040204" pitchFamily="50" charset="-128"/>
            </a:endParaRPr>
          </a:p>
          <a:p>
            <a:pPr fontAlgn="auto">
              <a:spcBef>
                <a:spcPts val="0"/>
              </a:spcBef>
              <a:spcAft>
                <a:spcPts val="0"/>
              </a:spcAft>
            </a:pPr>
            <a:r>
              <a:rPr kumimoji="0" lang="ja-JP" altLang="en-US" sz="1200" dirty="0">
                <a:latin typeface="Meiryo UI" panose="020B0604030504040204" pitchFamily="50" charset="-128"/>
                <a:ea typeface="Meiryo UI" panose="020B0604030504040204" pitchFamily="50" charset="-128"/>
              </a:rPr>
              <a:t>特</a:t>
            </a:r>
            <a:r>
              <a:rPr kumimoji="0" lang="ja-JP" altLang="en-US" sz="1200" dirty="0" smtClean="0">
                <a:latin typeface="Meiryo UI" panose="020B0604030504040204" pitchFamily="50" charset="-128"/>
                <a:ea typeface="Meiryo UI" panose="020B0604030504040204" pitchFamily="50" charset="-128"/>
              </a:rPr>
              <a:t>に、強制的に参加してもらう必要はありません。</a:t>
            </a:r>
            <a:endParaRPr kumimoji="0" lang="ja-JP" altLang="en-US" sz="1200" dirty="0">
              <a:latin typeface="Meiryo UI" panose="020B0604030504040204" pitchFamily="50" charset="-128"/>
              <a:ea typeface="Meiryo UI" panose="020B0604030504040204" pitchFamily="50" charset="-128"/>
            </a:endParaRPr>
          </a:p>
        </p:txBody>
      </p:sp>
      <p:sp>
        <p:nvSpPr>
          <p:cNvPr id="29" name="TextBox 6"/>
          <p:cNvSpPr txBox="1"/>
          <p:nvPr/>
        </p:nvSpPr>
        <p:spPr>
          <a:xfrm>
            <a:off x="601258" y="4006415"/>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Q9. </a:t>
            </a:r>
            <a:r>
              <a:rPr kumimoji="0" lang="ja-JP" altLang="en-US" sz="1400" b="1" dirty="0" smtClean="0">
                <a:solidFill>
                  <a:srgbClr val="1CA6D9"/>
                </a:solidFill>
                <a:latin typeface="Meiryo UI" panose="020B0604030504040204" pitchFamily="50" charset="-128"/>
                <a:ea typeface="Meiryo UI" panose="020B0604030504040204" pitchFamily="50" charset="-128"/>
              </a:rPr>
              <a:t>採用した後に雇用契約を解除することは可能なのか。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sp>
        <p:nvSpPr>
          <p:cNvPr id="30" name="TextBox 6"/>
          <p:cNvSpPr txBox="1"/>
          <p:nvPr/>
        </p:nvSpPr>
        <p:spPr>
          <a:xfrm>
            <a:off x="1322511" y="4498154"/>
            <a:ext cx="7200000" cy="646331"/>
          </a:xfrm>
          <a:prstGeom prst="rect">
            <a:avLst/>
          </a:prstGeom>
          <a:noFill/>
        </p:spPr>
        <p:txBody>
          <a:bodyPr wrap="square" rtlCol="0">
            <a:spAutoFit/>
          </a:bodyPr>
          <a:lstStyle/>
          <a:p>
            <a:pPr fontAlgn="auto">
              <a:spcBef>
                <a:spcPts val="0"/>
              </a:spcBef>
              <a:spcAft>
                <a:spcPts val="0"/>
              </a:spcAft>
            </a:pP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会社の都合で雇用を解除する場合は、次の就職先を紹介または就職活動の支援をすることが必要です。</a:t>
            </a:r>
            <a:endParaRPr kumimoji="0" lang="en-US" altLang="ja-JP" sz="1200" dirty="0" smtClean="0">
              <a:solidFill>
                <a:schemeClr val="tx1">
                  <a:lumMod val="95000"/>
                  <a:lumOff val="5000"/>
                </a:schemeClr>
              </a:solidFill>
              <a:latin typeface="Meiryo UI" panose="020B0604030504040204" pitchFamily="50" charset="-128"/>
              <a:ea typeface="Meiryo UI" panose="020B0604030504040204" pitchFamily="50" charset="-128"/>
            </a:endParaRPr>
          </a:p>
          <a:p>
            <a:pPr fontAlgn="auto">
              <a:spcBef>
                <a:spcPts val="0"/>
              </a:spcBef>
              <a:spcAft>
                <a:spcPts val="0"/>
              </a:spcAft>
            </a:pP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また、事前に出入国在留管理庁に契約解除の届出を行い、解除後に特定技能雇用契約終了の届出が必要です。</a:t>
            </a:r>
            <a:endParaRPr kumimoji="0" lang="en-US" altLang="ja-JP" sz="1200" dirty="0" smtClean="0">
              <a:solidFill>
                <a:schemeClr val="tx1">
                  <a:lumMod val="95000"/>
                  <a:lumOff val="5000"/>
                </a:schemeClr>
              </a:solidFill>
              <a:latin typeface="Meiryo UI" panose="020B0604030504040204" pitchFamily="50" charset="-128"/>
              <a:ea typeface="Meiryo UI" panose="020B0604030504040204" pitchFamily="50" charset="-128"/>
            </a:endParaRPr>
          </a:p>
          <a:p>
            <a:pPr fontAlgn="auto">
              <a:spcBef>
                <a:spcPts val="0"/>
              </a:spcBef>
              <a:spcAft>
                <a:spcPts val="0"/>
              </a:spcAft>
            </a:pP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ちなみに、会社都合での契約解除した場合、次の特定技能の</a:t>
            </a:r>
            <a:r>
              <a:rPr kumimoji="0" lang="ja-JP" altLang="en-US" sz="1200" dirty="0" smtClean="0">
                <a:latin typeface="Meiryo UI" panose="020B0604030504040204" pitchFamily="50" charset="-128"/>
                <a:ea typeface="Meiryo UI" panose="020B0604030504040204" pitchFamily="50" charset="-128"/>
              </a:rPr>
              <a:t>受入申請認可は難しくなります。</a:t>
            </a:r>
            <a:endParaRPr kumimoji="0" lang="en-US" altLang="ja-JP" sz="1200" dirty="0">
              <a:latin typeface="Meiryo UI" panose="020B0604030504040204" pitchFamily="50" charset="-128"/>
              <a:ea typeface="Meiryo UI" panose="020B0604030504040204" pitchFamily="50" charset="-128"/>
            </a:endParaRPr>
          </a:p>
        </p:txBody>
      </p:sp>
      <p:sp>
        <p:nvSpPr>
          <p:cNvPr id="31" name="TextBox 6"/>
          <p:cNvSpPr txBox="1"/>
          <p:nvPr/>
        </p:nvSpPr>
        <p:spPr>
          <a:xfrm>
            <a:off x="616940" y="5216538"/>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Q10. </a:t>
            </a:r>
            <a:r>
              <a:rPr kumimoji="0" lang="ja-JP" altLang="en-US" sz="1400" b="1" dirty="0" smtClean="0">
                <a:solidFill>
                  <a:srgbClr val="1CA6D9"/>
                </a:solidFill>
                <a:latin typeface="Meiryo UI" panose="020B0604030504040204" pitchFamily="50" charset="-128"/>
                <a:ea typeface="Meiryo UI" panose="020B0604030504040204" pitchFamily="50" charset="-128"/>
              </a:rPr>
              <a:t>人事評価は日本人と同じであればマイナス（減給）評価も可能なのか。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sp>
        <p:nvSpPr>
          <p:cNvPr id="32" name="TextBox 6"/>
          <p:cNvSpPr txBox="1"/>
          <p:nvPr/>
        </p:nvSpPr>
        <p:spPr>
          <a:xfrm>
            <a:off x="1322511" y="5703639"/>
            <a:ext cx="6835483" cy="461665"/>
          </a:xfrm>
          <a:prstGeom prst="rect">
            <a:avLst/>
          </a:prstGeom>
          <a:noFill/>
        </p:spPr>
        <p:txBody>
          <a:bodyPr wrap="square" rtlCol="0">
            <a:spAutoFit/>
          </a:bodyPr>
          <a:lstStyle/>
          <a:p>
            <a:pPr fontAlgn="auto">
              <a:spcBef>
                <a:spcPts val="0"/>
              </a:spcBef>
              <a:spcAft>
                <a:spcPts val="0"/>
              </a:spcAft>
            </a:pP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基本、日本人と同様の評価基準となるためマイナス評価も可能ですが、 特定技能外国人本人が事前ガイダンス等で制度の内容を充分理解していることが前提になります。</a:t>
            </a:r>
            <a:endParaRPr kumimoji="0" lang="en-US" altLang="ja-JP" sz="1200" dirty="0">
              <a:solidFill>
                <a:schemeClr val="tx1">
                  <a:lumMod val="95000"/>
                  <a:lumOff val="5000"/>
                </a:schemeClr>
              </a:solidFill>
              <a:latin typeface="Meiryo UI" panose="020B0604030504040204" pitchFamily="50" charset="-128"/>
              <a:ea typeface="Meiryo UI" panose="020B0604030504040204" pitchFamily="50" charset="-128"/>
            </a:endParaRPr>
          </a:p>
        </p:txBody>
      </p:sp>
      <p:cxnSp>
        <p:nvCxnSpPr>
          <p:cNvPr id="25" name="直線コネクタ 24"/>
          <p:cNvCxnSpPr/>
          <p:nvPr/>
        </p:nvCxnSpPr>
        <p:spPr>
          <a:xfrm>
            <a:off x="623057" y="2086827"/>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26" name="楕円 25"/>
          <p:cNvSpPr/>
          <p:nvPr/>
        </p:nvSpPr>
        <p:spPr>
          <a:xfrm>
            <a:off x="996550" y="2265371"/>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33" name="TextBox 6"/>
          <p:cNvSpPr txBox="1"/>
          <p:nvPr/>
        </p:nvSpPr>
        <p:spPr>
          <a:xfrm>
            <a:off x="611560" y="1772816"/>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Q7. </a:t>
            </a:r>
            <a:r>
              <a:rPr kumimoji="0" lang="ja-JP" altLang="en-US" sz="1400" b="1" dirty="0" smtClean="0">
                <a:solidFill>
                  <a:srgbClr val="1CA6D9"/>
                </a:solidFill>
                <a:latin typeface="Meiryo UI" panose="020B0604030504040204" pitchFamily="50" charset="-128"/>
                <a:ea typeface="Meiryo UI" panose="020B0604030504040204" pitchFamily="50" charset="-128"/>
              </a:rPr>
              <a:t>生活オリエンテーションとはどのような内容になるのか。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sp>
        <p:nvSpPr>
          <p:cNvPr id="37" name="TextBox 6"/>
          <p:cNvSpPr txBox="1"/>
          <p:nvPr/>
        </p:nvSpPr>
        <p:spPr>
          <a:xfrm>
            <a:off x="1338193" y="2203677"/>
            <a:ext cx="7200000" cy="646331"/>
          </a:xfrm>
          <a:prstGeom prst="rect">
            <a:avLst/>
          </a:prstGeom>
          <a:noFill/>
        </p:spPr>
        <p:txBody>
          <a:bodyPr wrap="square" rtlCol="0">
            <a:spAutoFit/>
          </a:bodyPr>
          <a:lstStyle/>
          <a:p>
            <a:pPr fontAlgn="auto">
              <a:spcBef>
                <a:spcPts val="0"/>
              </a:spcBef>
              <a:spcAft>
                <a:spcPts val="0"/>
              </a:spcAft>
            </a:pPr>
            <a:r>
              <a:rPr kumimoji="0" lang="en-US" altLang="ja-JP" sz="1200" dirty="0" smtClean="0">
                <a:solidFill>
                  <a:schemeClr val="tx1">
                    <a:lumMod val="95000"/>
                    <a:lumOff val="5000"/>
                  </a:schemeClr>
                </a:solidFill>
                <a:latin typeface="Meiryo UI" panose="020B0604030504040204" pitchFamily="50" charset="-128"/>
                <a:ea typeface="Meiryo UI" panose="020B0604030504040204" pitchFamily="50" charset="-128"/>
              </a:rPr>
              <a:t>8</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時間以上、母国語など外国人が内容の理解できる言語（書面）で行う必要があります。</a:t>
            </a:r>
            <a:endParaRPr kumimoji="0" lang="en-US" altLang="ja-JP" sz="1200" dirty="0" smtClean="0">
              <a:solidFill>
                <a:schemeClr val="tx1">
                  <a:lumMod val="95000"/>
                  <a:lumOff val="5000"/>
                </a:schemeClr>
              </a:solidFill>
              <a:latin typeface="Meiryo UI" panose="020B0604030504040204" pitchFamily="50" charset="-128"/>
              <a:ea typeface="Meiryo UI" panose="020B0604030504040204" pitchFamily="50" charset="-128"/>
            </a:endParaRPr>
          </a:p>
          <a:p>
            <a:pPr fontAlgn="auto">
              <a:spcBef>
                <a:spcPts val="0"/>
              </a:spcBef>
              <a:spcAft>
                <a:spcPts val="0"/>
              </a:spcAft>
            </a:pP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内容は、「生活一般に関する情報」「国または地方公共団体に対する届け出その他手続きに関する情報提供」など</a:t>
            </a:r>
            <a:endParaRPr kumimoji="0" lang="en-US" altLang="ja-JP" sz="1200" dirty="0" smtClean="0">
              <a:solidFill>
                <a:schemeClr val="tx1">
                  <a:lumMod val="95000"/>
                  <a:lumOff val="5000"/>
                </a:schemeClr>
              </a:solidFill>
              <a:latin typeface="Meiryo UI" panose="020B0604030504040204" pitchFamily="50" charset="-128"/>
              <a:ea typeface="Meiryo UI" panose="020B0604030504040204" pitchFamily="50" charset="-128"/>
            </a:endParaRPr>
          </a:p>
          <a:p>
            <a:pPr fontAlgn="auto">
              <a:spcBef>
                <a:spcPts val="0"/>
              </a:spcBef>
              <a:spcAft>
                <a:spcPts val="0"/>
              </a:spcAft>
            </a:pP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６項目となります。</a:t>
            </a:r>
            <a:endParaRPr kumimoji="0" lang="ja-JP" altLang="en-US" sz="1200" dirty="0">
              <a:solidFill>
                <a:schemeClr val="tx1">
                  <a:lumMod val="95000"/>
                  <a:lumOff val="5000"/>
                </a:schemeClr>
              </a:solidFill>
              <a:latin typeface="Meiryo UI" panose="020B0604030504040204" pitchFamily="50" charset="-128"/>
              <a:ea typeface="Meiryo UI" panose="020B0604030504040204" pitchFamily="50" charset="-128"/>
            </a:endParaRPr>
          </a:p>
        </p:txBody>
      </p:sp>
      <p:cxnSp>
        <p:nvCxnSpPr>
          <p:cNvPr id="38" name="直線コネクタ 37"/>
          <p:cNvCxnSpPr/>
          <p:nvPr/>
        </p:nvCxnSpPr>
        <p:spPr>
          <a:xfrm>
            <a:off x="520718" y="1122047"/>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39" name="楕円 38"/>
          <p:cNvSpPr/>
          <p:nvPr/>
        </p:nvSpPr>
        <p:spPr>
          <a:xfrm>
            <a:off x="971632" y="1300592"/>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40" name="TextBox 6"/>
          <p:cNvSpPr txBox="1"/>
          <p:nvPr/>
        </p:nvSpPr>
        <p:spPr>
          <a:xfrm>
            <a:off x="611449" y="820505"/>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Q6. </a:t>
            </a:r>
            <a:r>
              <a:rPr kumimoji="0" lang="ja-JP" altLang="en-US" sz="1400" b="1" dirty="0" smtClean="0">
                <a:solidFill>
                  <a:srgbClr val="1CA6D9"/>
                </a:solidFill>
                <a:latin typeface="Meiryo UI" panose="020B0604030504040204" pitchFamily="50" charset="-128"/>
                <a:ea typeface="Meiryo UI" panose="020B0604030504040204" pitchFamily="50" charset="-128"/>
              </a:rPr>
              <a:t>事前ガイダンスとはどのような内容になるのか。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sp>
        <p:nvSpPr>
          <p:cNvPr id="41" name="TextBox 6"/>
          <p:cNvSpPr txBox="1"/>
          <p:nvPr/>
        </p:nvSpPr>
        <p:spPr>
          <a:xfrm>
            <a:off x="1245055" y="1266883"/>
            <a:ext cx="7200000" cy="461665"/>
          </a:xfrm>
          <a:prstGeom prst="rect">
            <a:avLst/>
          </a:prstGeom>
          <a:noFill/>
        </p:spPr>
        <p:txBody>
          <a:bodyPr wrap="square" rtlCol="0">
            <a:spAutoFit/>
          </a:bodyPr>
          <a:lstStyle/>
          <a:p>
            <a:pPr fontAlgn="auto">
              <a:spcBef>
                <a:spcPts val="0"/>
              </a:spcBef>
              <a:spcAft>
                <a:spcPts val="0"/>
              </a:spcAft>
            </a:pP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３時間以上、母国語など外国人が内容を理解できる言語（書面）で行う必要があります。</a:t>
            </a:r>
            <a:endParaRPr kumimoji="0" lang="en-US" altLang="ja-JP" sz="1200" dirty="0" smtClean="0">
              <a:solidFill>
                <a:schemeClr val="tx1">
                  <a:lumMod val="95000"/>
                  <a:lumOff val="5000"/>
                </a:schemeClr>
              </a:solidFill>
              <a:latin typeface="Meiryo UI" panose="020B0604030504040204" pitchFamily="50" charset="-128"/>
              <a:ea typeface="Meiryo UI" panose="020B0604030504040204" pitchFamily="50" charset="-128"/>
            </a:endParaRPr>
          </a:p>
          <a:p>
            <a:pPr fontAlgn="auto">
              <a:spcBef>
                <a:spcPts val="0"/>
              </a:spcBef>
              <a:spcAft>
                <a:spcPts val="0"/>
              </a:spcAft>
            </a:pP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内容は、「業務内容、報酬、労働条件」「日本で行うことのできる活動」など</a:t>
            </a:r>
            <a:r>
              <a:rPr kumimoji="0" lang="en-US" altLang="ja-JP" sz="1200" dirty="0" smtClean="0">
                <a:solidFill>
                  <a:schemeClr val="tx1">
                    <a:lumMod val="95000"/>
                    <a:lumOff val="5000"/>
                  </a:schemeClr>
                </a:solidFill>
                <a:latin typeface="Meiryo UI" panose="020B0604030504040204" pitchFamily="50" charset="-128"/>
                <a:ea typeface="Meiryo UI" panose="020B0604030504040204" pitchFamily="50" charset="-128"/>
              </a:rPr>
              <a:t>10</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項目となります。</a:t>
            </a:r>
            <a:endParaRPr kumimoji="0" lang="ja-JP" altLang="en-US" sz="1200" dirty="0">
              <a:solidFill>
                <a:schemeClr val="tx1">
                  <a:lumMod val="95000"/>
                  <a:lumOff val="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42083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p:cNvSpPr>
            <a:spLocks noGrp="1"/>
          </p:cNvSpPr>
          <p:nvPr>
            <p:ph type="title"/>
          </p:nvPr>
        </p:nvSpPr>
        <p:spPr/>
        <p:txBody>
          <a:bodyPr/>
          <a:lstStyle/>
          <a:p>
            <a:r>
              <a:rPr kumimoji="1" lang="ja-JP" altLang="en-US" dirty="0" smtClean="0"/>
              <a:t>想定質問　－受入機関編</a:t>
            </a:r>
            <a:r>
              <a:rPr kumimoji="1" lang="ja-JP" altLang="en-US" dirty="0" err="1" smtClean="0"/>
              <a:t>ー</a:t>
            </a:r>
            <a:endParaRPr kumimoji="1" lang="ja-JP" altLang="en-US" dirty="0"/>
          </a:p>
        </p:txBody>
      </p:sp>
      <p:sp>
        <p:nvSpPr>
          <p:cNvPr id="7" name="フッター プレースホルダー 6"/>
          <p:cNvSpPr>
            <a:spLocks noGrp="1"/>
          </p:cNvSpPr>
          <p:nvPr>
            <p:ph type="ftr" sz="quarter" idx="4294967295"/>
          </p:nvPr>
        </p:nvSpPr>
        <p:spPr>
          <a:xfrm>
            <a:off x="0" y="6454775"/>
            <a:ext cx="4644008" cy="287338"/>
          </a:xfrm>
        </p:spPr>
        <p:txBody>
          <a:bodyPr/>
          <a:lstStyle/>
          <a:p>
            <a:pPr algn="l"/>
            <a:r>
              <a:rPr lang="en-US" altLang="ja-JP" dirty="0"/>
              <a:t>USEN-NEXT GROUP © All Right Reserved.</a:t>
            </a:r>
            <a:endParaRPr lang="ja-JP" altLang="en-US" dirty="0"/>
          </a:p>
        </p:txBody>
      </p:sp>
      <p:sp>
        <p:nvSpPr>
          <p:cNvPr id="2" name="スライド番号プレースホルダー 1"/>
          <p:cNvSpPr>
            <a:spLocks noGrp="1"/>
          </p:cNvSpPr>
          <p:nvPr>
            <p:ph type="sldNum" sz="quarter" idx="4294967295"/>
          </p:nvPr>
        </p:nvSpPr>
        <p:spPr/>
        <p:txBody>
          <a:bodyPr/>
          <a:lstStyle/>
          <a:p>
            <a:r>
              <a:rPr lang="ja-JP" altLang="en-US" dirty="0" smtClean="0"/>
              <a:t>８</a:t>
            </a:r>
            <a:endParaRPr lang="ja-JP" altLang="en-US" dirty="0"/>
          </a:p>
        </p:txBody>
      </p:sp>
      <p:sp>
        <p:nvSpPr>
          <p:cNvPr id="29" name="TextBox 6"/>
          <p:cNvSpPr txBox="1"/>
          <p:nvPr/>
        </p:nvSpPr>
        <p:spPr>
          <a:xfrm>
            <a:off x="545559" y="2810130"/>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Q13. </a:t>
            </a:r>
            <a:r>
              <a:rPr kumimoji="0" lang="ja-JP" altLang="en-US" sz="1400" b="1" dirty="0" smtClean="0">
                <a:solidFill>
                  <a:srgbClr val="1CA6D9"/>
                </a:solidFill>
                <a:latin typeface="Meiryo UI" panose="020B0604030504040204" pitchFamily="50" charset="-128"/>
                <a:ea typeface="Meiryo UI" panose="020B0604030504040204" pitchFamily="50" charset="-128"/>
              </a:rPr>
              <a:t>特定技能外国人が長期入院して欠勤になる場合どのように対応するのか。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cxnSp>
        <p:nvCxnSpPr>
          <p:cNvPr id="30" name="直線コネクタ 29"/>
          <p:cNvCxnSpPr/>
          <p:nvPr/>
        </p:nvCxnSpPr>
        <p:spPr>
          <a:xfrm>
            <a:off x="540525" y="3147909"/>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31" name="楕円 30"/>
          <p:cNvSpPr/>
          <p:nvPr/>
        </p:nvSpPr>
        <p:spPr>
          <a:xfrm>
            <a:off x="907004" y="3344120"/>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32" name="TextBox 6"/>
          <p:cNvSpPr txBox="1"/>
          <p:nvPr/>
        </p:nvSpPr>
        <p:spPr>
          <a:xfrm>
            <a:off x="549246" y="3795981"/>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Q14. </a:t>
            </a:r>
            <a:r>
              <a:rPr kumimoji="0" lang="ja-JP" altLang="en-US" sz="1400" b="1" dirty="0" smtClean="0">
                <a:solidFill>
                  <a:srgbClr val="1CA6D9"/>
                </a:solidFill>
                <a:latin typeface="Meiryo UI" panose="020B0604030504040204" pitchFamily="50" charset="-128"/>
                <a:ea typeface="Meiryo UI" panose="020B0604030504040204" pitchFamily="50" charset="-128"/>
              </a:rPr>
              <a:t>特定技能外国人が行方不明になった場合どのように対応するのか。</a:t>
            </a:r>
            <a:r>
              <a:rPr kumimoji="0" lang="en-US" altLang="ja-JP" sz="1400" b="1" dirty="0" smtClean="0">
                <a:solidFill>
                  <a:srgbClr val="1CA6D9"/>
                </a:solidFill>
                <a:latin typeface="Meiryo UI" panose="020B0604030504040204" pitchFamily="50" charset="-128"/>
                <a:ea typeface="Meiryo UI" panose="020B0604030504040204" pitchFamily="50" charset="-128"/>
              </a:rPr>
              <a:t> </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cxnSp>
        <p:nvCxnSpPr>
          <p:cNvPr id="34" name="直線コネクタ 33"/>
          <p:cNvCxnSpPr/>
          <p:nvPr/>
        </p:nvCxnSpPr>
        <p:spPr>
          <a:xfrm>
            <a:off x="545389" y="4103758"/>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35" name="楕円 34"/>
          <p:cNvSpPr/>
          <p:nvPr/>
        </p:nvSpPr>
        <p:spPr>
          <a:xfrm>
            <a:off x="911868" y="4299969"/>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39" name="TextBox 6"/>
          <p:cNvSpPr txBox="1"/>
          <p:nvPr/>
        </p:nvSpPr>
        <p:spPr>
          <a:xfrm>
            <a:off x="539272" y="4873734"/>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Q15. </a:t>
            </a:r>
            <a:r>
              <a:rPr kumimoji="0" lang="ja-JP" altLang="en-US" sz="1400" b="1" dirty="0" smtClean="0">
                <a:solidFill>
                  <a:srgbClr val="1CA6D9"/>
                </a:solidFill>
                <a:latin typeface="Meiryo UI" panose="020B0604030504040204" pitchFamily="50" charset="-128"/>
                <a:ea typeface="Meiryo UI" panose="020B0604030504040204" pitchFamily="50" charset="-128"/>
              </a:rPr>
              <a:t>特定技能外国人が出入国する際の送迎はどこまで対応するのか。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cxnSp>
        <p:nvCxnSpPr>
          <p:cNvPr id="40" name="直線コネクタ 39"/>
          <p:cNvCxnSpPr/>
          <p:nvPr/>
        </p:nvCxnSpPr>
        <p:spPr>
          <a:xfrm>
            <a:off x="549246" y="5265690"/>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44" name="楕円 43"/>
          <p:cNvSpPr/>
          <p:nvPr/>
        </p:nvSpPr>
        <p:spPr>
          <a:xfrm>
            <a:off x="907004" y="5476076"/>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45" name="TextBox 6"/>
          <p:cNvSpPr txBox="1"/>
          <p:nvPr/>
        </p:nvSpPr>
        <p:spPr>
          <a:xfrm>
            <a:off x="1266812" y="3364395"/>
            <a:ext cx="7200000" cy="276999"/>
          </a:xfrm>
          <a:prstGeom prst="rect">
            <a:avLst/>
          </a:prstGeom>
          <a:noFill/>
        </p:spPr>
        <p:txBody>
          <a:bodyPr wrap="square" rtlCol="0">
            <a:spAutoFit/>
          </a:bodyPr>
          <a:lstStyle/>
          <a:p>
            <a:pPr fontAlgn="auto">
              <a:spcBef>
                <a:spcPts val="0"/>
              </a:spcBef>
              <a:spcAft>
                <a:spcPts val="0"/>
              </a:spcAft>
            </a:pPr>
            <a:r>
              <a:rPr kumimoji="0" lang="ja-JP" altLang="en-US" sz="1200" dirty="0" smtClean="0">
                <a:latin typeface="Meiryo UI" panose="020B0604030504040204" pitchFamily="50" charset="-128"/>
                <a:ea typeface="Meiryo UI" panose="020B0604030504040204" pitchFamily="50" charset="-128"/>
              </a:rPr>
              <a:t>受入企業の就業規則によりますが、日本人社員同様の扱いになります。</a:t>
            </a:r>
            <a:endParaRPr kumimoji="0" lang="ja-JP" altLang="en-US" sz="1200" dirty="0">
              <a:latin typeface="Meiryo UI" panose="020B0604030504040204" pitchFamily="50" charset="-128"/>
              <a:ea typeface="Meiryo UI" panose="020B0604030504040204" pitchFamily="50" charset="-128"/>
            </a:endParaRPr>
          </a:p>
        </p:txBody>
      </p:sp>
      <p:sp>
        <p:nvSpPr>
          <p:cNvPr id="46" name="TextBox 6"/>
          <p:cNvSpPr txBox="1"/>
          <p:nvPr/>
        </p:nvSpPr>
        <p:spPr>
          <a:xfrm>
            <a:off x="1266812" y="4305469"/>
            <a:ext cx="7200000" cy="276999"/>
          </a:xfrm>
          <a:prstGeom prst="rect">
            <a:avLst/>
          </a:prstGeom>
          <a:noFill/>
        </p:spPr>
        <p:txBody>
          <a:bodyPr wrap="square" rtlCol="0">
            <a:spAutoFit/>
          </a:bodyPr>
          <a:lstStyle/>
          <a:p>
            <a:pPr fontAlgn="auto">
              <a:spcBef>
                <a:spcPts val="0"/>
              </a:spcBef>
              <a:spcAft>
                <a:spcPts val="0"/>
              </a:spcAft>
            </a:pP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出入国</a:t>
            </a:r>
            <a:r>
              <a:rPr kumimoji="0" lang="ja-JP" altLang="en-US" sz="1200" dirty="0">
                <a:solidFill>
                  <a:schemeClr val="tx1">
                    <a:lumMod val="95000"/>
                    <a:lumOff val="5000"/>
                  </a:schemeClr>
                </a:solidFill>
                <a:latin typeface="Meiryo UI" panose="020B0604030504040204" pitchFamily="50" charset="-128"/>
                <a:ea typeface="Meiryo UI" panose="020B0604030504040204" pitchFamily="50" charset="-128"/>
              </a:rPr>
              <a:t>在留管理庁</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に特定</a:t>
            </a:r>
            <a:r>
              <a:rPr kumimoji="0" lang="ja-JP" altLang="en-US" sz="1200" dirty="0">
                <a:solidFill>
                  <a:schemeClr val="tx1">
                    <a:lumMod val="95000"/>
                    <a:lumOff val="5000"/>
                  </a:schemeClr>
                </a:solidFill>
                <a:latin typeface="Meiryo UI" panose="020B0604030504040204" pitchFamily="50" charset="-128"/>
                <a:ea typeface="Meiryo UI" panose="020B0604030504040204" pitchFamily="50" charset="-128"/>
              </a:rPr>
              <a:t>技能雇用契約終了</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の</a:t>
            </a:r>
            <a:r>
              <a:rPr kumimoji="0" lang="ja-JP" altLang="en-US" sz="1200" dirty="0" smtClean="0">
                <a:latin typeface="Meiryo UI" panose="020B0604030504040204" pitchFamily="50" charset="-128"/>
                <a:ea typeface="Meiryo UI" panose="020B0604030504040204" pitchFamily="50" charset="-128"/>
              </a:rPr>
              <a:t>事由と</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届出</a:t>
            </a:r>
            <a:r>
              <a:rPr kumimoji="0" lang="ja-JP" altLang="en-US" sz="1200" dirty="0">
                <a:solidFill>
                  <a:schemeClr val="tx1">
                    <a:lumMod val="95000"/>
                    <a:lumOff val="5000"/>
                  </a:schemeClr>
                </a:solidFill>
                <a:latin typeface="Meiryo UI" panose="020B0604030504040204" pitchFamily="50" charset="-128"/>
                <a:ea typeface="Meiryo UI" panose="020B0604030504040204" pitchFamily="50" charset="-128"/>
              </a:rPr>
              <a:t>が必要です</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a:t>
            </a:r>
            <a:endParaRPr kumimoji="0" lang="ja-JP" altLang="en-US" sz="1200" dirty="0">
              <a:solidFill>
                <a:schemeClr val="tx1">
                  <a:lumMod val="95000"/>
                  <a:lumOff val="5000"/>
                </a:schemeClr>
              </a:solidFill>
              <a:latin typeface="Meiryo UI" panose="020B0604030504040204" pitchFamily="50" charset="-128"/>
              <a:ea typeface="Meiryo UI" panose="020B0604030504040204" pitchFamily="50" charset="-128"/>
            </a:endParaRPr>
          </a:p>
        </p:txBody>
      </p:sp>
      <p:sp>
        <p:nvSpPr>
          <p:cNvPr id="47" name="TextBox 6"/>
          <p:cNvSpPr txBox="1"/>
          <p:nvPr/>
        </p:nvSpPr>
        <p:spPr>
          <a:xfrm>
            <a:off x="1270822" y="5474661"/>
            <a:ext cx="7200000" cy="461665"/>
          </a:xfrm>
          <a:prstGeom prst="rect">
            <a:avLst/>
          </a:prstGeom>
          <a:noFill/>
        </p:spPr>
        <p:txBody>
          <a:bodyPr wrap="square" rtlCol="0">
            <a:spAutoFit/>
          </a:bodyPr>
          <a:lstStyle/>
          <a:p>
            <a:pPr fontAlgn="auto">
              <a:spcBef>
                <a:spcPts val="0"/>
              </a:spcBef>
              <a:spcAft>
                <a:spcPts val="0"/>
              </a:spcAft>
            </a:pP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空港・港までの送迎を安全に行うために、社用車、公共交通機関、タクシー等で対応します。</a:t>
            </a:r>
            <a:endParaRPr kumimoji="0" lang="en-US" altLang="ja-JP" sz="1200" dirty="0" smtClean="0">
              <a:solidFill>
                <a:schemeClr val="tx1">
                  <a:lumMod val="95000"/>
                  <a:lumOff val="5000"/>
                </a:schemeClr>
              </a:solidFill>
              <a:latin typeface="Meiryo UI" panose="020B0604030504040204" pitchFamily="50" charset="-128"/>
              <a:ea typeface="Meiryo UI" panose="020B0604030504040204" pitchFamily="50" charset="-128"/>
            </a:endParaRPr>
          </a:p>
          <a:p>
            <a:pPr fontAlgn="auto">
              <a:spcBef>
                <a:spcPts val="0"/>
              </a:spcBef>
              <a:spcAft>
                <a:spcPts val="0"/>
              </a:spcAft>
            </a:pP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尚、その際の送迎費用は特定技能受入機関が負担することとなります。</a:t>
            </a:r>
            <a:endParaRPr kumimoji="0" lang="ja-JP" altLang="en-US" sz="1200" dirty="0">
              <a:solidFill>
                <a:schemeClr val="tx1">
                  <a:lumMod val="95000"/>
                  <a:lumOff val="5000"/>
                </a:schemeClr>
              </a:solidFill>
              <a:latin typeface="Meiryo UI" panose="020B0604030504040204" pitchFamily="50" charset="-128"/>
              <a:ea typeface="Meiryo UI" panose="020B0604030504040204" pitchFamily="50" charset="-128"/>
            </a:endParaRPr>
          </a:p>
        </p:txBody>
      </p:sp>
      <p:cxnSp>
        <p:nvCxnSpPr>
          <p:cNvPr id="25" name="直線コネクタ 24"/>
          <p:cNvCxnSpPr/>
          <p:nvPr/>
        </p:nvCxnSpPr>
        <p:spPr>
          <a:xfrm>
            <a:off x="476630" y="2175844"/>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26" name="楕円 25"/>
          <p:cNvSpPr/>
          <p:nvPr/>
        </p:nvSpPr>
        <p:spPr>
          <a:xfrm>
            <a:off x="917176" y="2375154"/>
            <a:ext cx="313178" cy="278267"/>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27" name="TextBox 6"/>
          <p:cNvSpPr txBox="1"/>
          <p:nvPr/>
        </p:nvSpPr>
        <p:spPr>
          <a:xfrm>
            <a:off x="553045" y="1914993"/>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Q12. </a:t>
            </a:r>
            <a:r>
              <a:rPr kumimoji="0" lang="ja-JP" altLang="en-US" sz="1400" b="1" dirty="0" smtClean="0">
                <a:solidFill>
                  <a:srgbClr val="1CA6D9"/>
                </a:solidFill>
                <a:latin typeface="Meiryo UI" panose="020B0604030504040204" pitchFamily="50" charset="-128"/>
                <a:ea typeface="Meiryo UI" panose="020B0604030504040204" pitchFamily="50" charset="-128"/>
              </a:rPr>
              <a:t>企業が入管法を順守しなかった場合（不法就労等）はどのような罰則になるのか。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sp>
        <p:nvSpPr>
          <p:cNvPr id="28" name="TextBox 6"/>
          <p:cNvSpPr txBox="1"/>
          <p:nvPr/>
        </p:nvSpPr>
        <p:spPr>
          <a:xfrm>
            <a:off x="1269246" y="2362664"/>
            <a:ext cx="7200000" cy="276999"/>
          </a:xfrm>
          <a:prstGeom prst="rect">
            <a:avLst/>
          </a:prstGeom>
          <a:noFill/>
        </p:spPr>
        <p:txBody>
          <a:bodyPr wrap="square" rtlCol="0">
            <a:spAutoFit/>
          </a:bodyPr>
          <a:lstStyle/>
          <a:p>
            <a:pPr fontAlgn="auto">
              <a:spcBef>
                <a:spcPts val="0"/>
              </a:spcBef>
              <a:spcAft>
                <a:spcPts val="0"/>
              </a:spcAft>
            </a:pP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３年以下の懲役もしくは</a:t>
            </a:r>
            <a:r>
              <a:rPr kumimoji="0" lang="en-US" altLang="ja-JP" sz="1200" dirty="0" smtClean="0">
                <a:solidFill>
                  <a:schemeClr val="tx1">
                    <a:lumMod val="95000"/>
                    <a:lumOff val="5000"/>
                  </a:schemeClr>
                </a:solidFill>
                <a:latin typeface="Meiryo UI" panose="020B0604030504040204" pitchFamily="50" charset="-128"/>
                <a:ea typeface="Meiryo UI" panose="020B0604030504040204" pitchFamily="50" charset="-128"/>
              </a:rPr>
              <a:t>300</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万円以下の罰金、またはこれを併科されることもあります。</a:t>
            </a:r>
            <a:endParaRPr kumimoji="0" lang="ja-JP" altLang="en-US" sz="1200" dirty="0">
              <a:solidFill>
                <a:schemeClr val="tx1">
                  <a:lumMod val="95000"/>
                  <a:lumOff val="5000"/>
                </a:schemeClr>
              </a:solidFill>
              <a:latin typeface="Meiryo UI" panose="020B0604030504040204" pitchFamily="50" charset="-128"/>
              <a:ea typeface="Meiryo UI" panose="020B0604030504040204" pitchFamily="50" charset="-128"/>
            </a:endParaRPr>
          </a:p>
        </p:txBody>
      </p:sp>
      <p:cxnSp>
        <p:nvCxnSpPr>
          <p:cNvPr id="33" name="直線コネクタ 32"/>
          <p:cNvCxnSpPr/>
          <p:nvPr/>
        </p:nvCxnSpPr>
        <p:spPr>
          <a:xfrm>
            <a:off x="553045" y="1166532"/>
            <a:ext cx="7920000" cy="0"/>
          </a:xfrm>
          <a:prstGeom prst="line">
            <a:avLst/>
          </a:prstGeom>
          <a:ln w="19050">
            <a:solidFill>
              <a:srgbClr val="1CA6D9"/>
            </a:solidFill>
          </a:ln>
        </p:spPr>
        <p:style>
          <a:lnRef idx="1">
            <a:schemeClr val="accent1"/>
          </a:lnRef>
          <a:fillRef idx="0">
            <a:schemeClr val="accent1"/>
          </a:fillRef>
          <a:effectRef idx="0">
            <a:schemeClr val="accent1"/>
          </a:effectRef>
          <a:fontRef idx="minor">
            <a:schemeClr val="tx1"/>
          </a:fontRef>
        </p:style>
      </p:cxnSp>
      <p:sp>
        <p:nvSpPr>
          <p:cNvPr id="36" name="楕円 35"/>
          <p:cNvSpPr/>
          <p:nvPr/>
        </p:nvSpPr>
        <p:spPr>
          <a:xfrm>
            <a:off x="910620" y="1351637"/>
            <a:ext cx="288000" cy="288000"/>
          </a:xfrm>
          <a:prstGeom prst="ellipse">
            <a:avLst/>
          </a:prstGeom>
          <a:solidFill>
            <a:srgbClr val="E865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A</a:t>
            </a:r>
            <a:endParaRPr kumimoji="1" lang="ja-JP" altLang="en-US" sz="1200" dirty="0">
              <a:latin typeface="Meiryo UI" panose="020B0604030504040204" pitchFamily="50" charset="-128"/>
              <a:ea typeface="Meiryo UI" panose="020B0604030504040204" pitchFamily="50" charset="-128"/>
            </a:endParaRPr>
          </a:p>
        </p:txBody>
      </p:sp>
      <p:sp>
        <p:nvSpPr>
          <p:cNvPr id="37" name="TextBox 6"/>
          <p:cNvSpPr txBox="1"/>
          <p:nvPr/>
        </p:nvSpPr>
        <p:spPr>
          <a:xfrm>
            <a:off x="543071" y="774576"/>
            <a:ext cx="7921253" cy="307777"/>
          </a:xfrm>
          <a:prstGeom prst="rect">
            <a:avLst/>
          </a:prstGeom>
          <a:noFill/>
        </p:spPr>
        <p:txBody>
          <a:bodyPr wrap="square" rtlCol="0">
            <a:spAutoFit/>
          </a:bodyPr>
          <a:lstStyle/>
          <a:p>
            <a:pPr fontAlgn="auto">
              <a:spcBef>
                <a:spcPts val="0"/>
              </a:spcBef>
              <a:spcAft>
                <a:spcPts val="0"/>
              </a:spcAft>
            </a:pPr>
            <a:r>
              <a:rPr kumimoji="0" lang="en-US" altLang="ja-JP" sz="1400" b="1" dirty="0" smtClean="0">
                <a:solidFill>
                  <a:srgbClr val="1CA6D9"/>
                </a:solidFill>
                <a:latin typeface="Meiryo UI" panose="020B0604030504040204" pitchFamily="50" charset="-128"/>
                <a:ea typeface="Meiryo UI" panose="020B0604030504040204" pitchFamily="50" charset="-128"/>
              </a:rPr>
              <a:t>Q11. </a:t>
            </a:r>
            <a:r>
              <a:rPr kumimoji="0" lang="ja-JP" altLang="en-US" sz="1400" b="1" dirty="0" smtClean="0">
                <a:solidFill>
                  <a:srgbClr val="1CA6D9"/>
                </a:solidFill>
                <a:latin typeface="Meiryo UI" panose="020B0604030504040204" pitchFamily="50" charset="-128"/>
                <a:ea typeface="Meiryo UI" panose="020B0604030504040204" pitchFamily="50" charset="-128"/>
              </a:rPr>
              <a:t>保険や税金は日本人と変わらないのか。</a:t>
            </a:r>
            <a:endParaRPr kumimoji="0" lang="en-US" altLang="ja-JP" sz="1400" b="1" dirty="0">
              <a:solidFill>
                <a:srgbClr val="1CA6D9"/>
              </a:solidFill>
              <a:latin typeface="Meiryo UI" panose="020B0604030504040204" pitchFamily="50" charset="-128"/>
              <a:ea typeface="Meiryo UI" panose="020B0604030504040204" pitchFamily="50" charset="-128"/>
            </a:endParaRPr>
          </a:p>
        </p:txBody>
      </p:sp>
      <p:sp>
        <p:nvSpPr>
          <p:cNvPr id="38" name="TextBox 6"/>
          <p:cNvSpPr txBox="1"/>
          <p:nvPr/>
        </p:nvSpPr>
        <p:spPr>
          <a:xfrm>
            <a:off x="1266812" y="1391428"/>
            <a:ext cx="6976821" cy="461665"/>
          </a:xfrm>
          <a:prstGeom prst="rect">
            <a:avLst/>
          </a:prstGeom>
          <a:noFill/>
        </p:spPr>
        <p:txBody>
          <a:bodyPr wrap="square" rtlCol="0">
            <a:spAutoFit/>
          </a:bodyPr>
          <a:lstStyle/>
          <a:p>
            <a:pPr fontAlgn="auto">
              <a:spcBef>
                <a:spcPts val="0"/>
              </a:spcBef>
              <a:spcAft>
                <a:spcPts val="0"/>
              </a:spcAft>
            </a:pP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基本、日本人と同様に「雇用保険」「健康保険」「介護保険（</a:t>
            </a:r>
            <a:r>
              <a:rPr kumimoji="0" lang="en-US" altLang="ja-JP" sz="1200" dirty="0" smtClean="0">
                <a:solidFill>
                  <a:schemeClr val="tx1">
                    <a:lumMod val="95000"/>
                    <a:lumOff val="5000"/>
                  </a:schemeClr>
                </a:solidFill>
                <a:latin typeface="Meiryo UI" panose="020B0604030504040204" pitchFamily="50" charset="-128"/>
                <a:ea typeface="Meiryo UI" panose="020B0604030504040204" pitchFamily="50" charset="-128"/>
              </a:rPr>
              <a:t>40</a:t>
            </a:r>
            <a:r>
              <a:rPr kumimoji="0"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歳以上）」「厚生年金保険」の</a:t>
            </a:r>
            <a:r>
              <a:rPr kumimoji="0" lang="ja-JP" altLang="en-US" sz="1200" dirty="0" smtClean="0">
                <a:latin typeface="Meiryo UI" panose="020B0604030504040204" pitchFamily="50" charset="-128"/>
                <a:ea typeface="Meiryo UI" panose="020B0604030504040204" pitchFamily="50" charset="-128"/>
              </a:rPr>
              <a:t>４つが必要となり、且つ現雇用している日本人と同様の待遇となります。</a:t>
            </a:r>
            <a:endParaRPr kumimoji="0" lang="en-US" altLang="ja-JP" sz="12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72979774"/>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rgbClr val="535252"/>
          </a:solidFill>
        </a:ln>
      </a:spPr>
      <a:bodyPr rtlCol="0" anchor="ctr"/>
      <a:lstStyle>
        <a:defPPr algn="ctr">
          <a:defRPr kumimoji="1" sz="1200" dirty="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rgbClr val="535252"/>
          </a:solidFill>
          <a:tailEnd type="none" w="lg" len="med"/>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16443</TotalTime>
  <Words>3451</Words>
  <Application>Microsoft Office PowerPoint</Application>
  <PresentationFormat>画面に合わせる (4:3)</PresentationFormat>
  <Paragraphs>216</Paragraphs>
  <Slides>12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12</vt:i4>
      </vt:variant>
    </vt:vector>
  </HeadingPairs>
  <TitlesOfParts>
    <vt:vector size="22" baseType="lpstr">
      <vt:lpstr>HGP創英角ｺﾞｼｯｸUB</vt:lpstr>
      <vt:lpstr>Meiryo UI</vt:lpstr>
      <vt:lpstr>ＭＳ Ｐゴシック</vt:lpstr>
      <vt:lpstr>ＭＳ 明朝</vt:lpstr>
      <vt:lpstr>メイリオ</vt:lpstr>
      <vt:lpstr>Arial</vt:lpstr>
      <vt:lpstr>Calibri</vt:lpstr>
      <vt:lpstr>Times New Roman</vt:lpstr>
      <vt:lpstr>Wingdings</vt:lpstr>
      <vt:lpstr>1_Office ​​テーマ</vt:lpstr>
      <vt:lpstr>PowerPoint プレゼンテーション</vt:lpstr>
      <vt:lpstr>想定質問　ー入管法編ー</vt:lpstr>
      <vt:lpstr>想定質問　ー入管法編ー</vt:lpstr>
      <vt:lpstr>想定質問　ー特定技能編ー</vt:lpstr>
      <vt:lpstr>想定質問　ー特定技能編ー</vt:lpstr>
      <vt:lpstr>想定質問  ー特定技能編ー</vt:lpstr>
      <vt:lpstr>想定質問  ー受入機関編ー</vt:lpstr>
      <vt:lpstr>想定質問　－受入機関編ー</vt:lpstr>
      <vt:lpstr>想定質問　－受入機関編ー</vt:lpstr>
      <vt:lpstr>想定質問　ー受入機関編ー</vt:lpstr>
      <vt:lpstr>想定質問  ー登録支援機関(NI社）編ー</vt:lpstr>
      <vt:lpstr>想定質問  ー登録支援機関(NI社）編ー</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Hidemi SHINODA</dc:creator>
  <cp:lastModifiedBy>加藤　章二</cp:lastModifiedBy>
  <cp:revision>1080</cp:revision>
  <cp:lastPrinted>2019-09-20T07:59:39Z</cp:lastPrinted>
  <dcterms:created xsi:type="dcterms:W3CDTF">2015-08-29T10:00:13Z</dcterms:created>
  <dcterms:modified xsi:type="dcterms:W3CDTF">2019-09-23T23:45:17Z</dcterms:modified>
</cp:coreProperties>
</file>