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23"/>
  </p:notesMasterIdLst>
  <p:sldIdLst>
    <p:sldId id="318" r:id="rId2"/>
    <p:sldId id="294" r:id="rId3"/>
    <p:sldId id="371" r:id="rId4"/>
    <p:sldId id="332" r:id="rId5"/>
    <p:sldId id="365" r:id="rId6"/>
    <p:sldId id="317" r:id="rId7"/>
    <p:sldId id="380" r:id="rId8"/>
    <p:sldId id="381" r:id="rId9"/>
    <p:sldId id="372" r:id="rId10"/>
    <p:sldId id="370" r:id="rId11"/>
    <p:sldId id="374" r:id="rId12"/>
    <p:sldId id="338" r:id="rId13"/>
    <p:sldId id="383" r:id="rId14"/>
    <p:sldId id="335" r:id="rId15"/>
    <p:sldId id="377" r:id="rId16"/>
    <p:sldId id="363" r:id="rId17"/>
    <p:sldId id="330" r:id="rId18"/>
    <p:sldId id="382" r:id="rId19"/>
    <p:sldId id="329" r:id="rId20"/>
    <p:sldId id="378" r:id="rId21"/>
    <p:sldId id="362" r:id="rId2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8B43314-771E-4620-9B53-445698D28301}">
          <p14:sldIdLst>
            <p14:sldId id="318"/>
            <p14:sldId id="294"/>
            <p14:sldId id="371"/>
          </p14:sldIdLst>
        </p14:section>
        <p14:section name="タイトルなしのセクション" id="{E1FEEF1A-CE7B-4209-ACBD-69C8E4D09448}">
          <p14:sldIdLst>
            <p14:sldId id="332"/>
            <p14:sldId id="365"/>
            <p14:sldId id="317"/>
            <p14:sldId id="380"/>
            <p14:sldId id="381"/>
            <p14:sldId id="372"/>
            <p14:sldId id="370"/>
            <p14:sldId id="374"/>
            <p14:sldId id="338"/>
            <p14:sldId id="383"/>
          </p14:sldIdLst>
        </p14:section>
        <p14:section name="タイトルなしのセクション" id="{A6B2C2CA-BF0B-4B5F-A200-119710B26F80}">
          <p14:sldIdLst>
            <p14:sldId id="335"/>
          </p14:sldIdLst>
        </p14:section>
        <p14:section name="タイトルなしのセクション" id="{A32A01EE-5606-49DB-9754-30C7F61F4A9A}">
          <p14:sldIdLst>
            <p14:sldId id="377"/>
            <p14:sldId id="363"/>
            <p14:sldId id="330"/>
            <p14:sldId id="382"/>
            <p14:sldId id="329"/>
            <p14:sldId id="378"/>
            <p14:sldId id="362"/>
          </p14:sldIdLst>
        </p14:section>
      </p14:sectionLst>
    </p:ext>
    <p:ext uri="{EFAFB233-063F-42B5-8137-9DF3F51BA10A}">
      <p15:sldGuideLst xmlns:p15="http://schemas.microsoft.com/office/powerpoint/2012/main">
        <p15:guide id="1" orient="horz" pos="391" userDrawn="1">
          <p15:clr>
            <a:srgbClr val="A4A3A4"/>
          </p15:clr>
        </p15:guide>
        <p15:guide id="2" pos="68" userDrawn="1">
          <p15:clr>
            <a:srgbClr val="A4A3A4"/>
          </p15:clr>
        </p15:guide>
        <p15:guide id="3" orient="horz" pos="3929" userDrawn="1">
          <p15:clr>
            <a:srgbClr val="A4A3A4"/>
          </p15:clr>
        </p15:guide>
        <p15:guide id="4" pos="2925" userDrawn="1">
          <p15:clr>
            <a:srgbClr val="A4A3A4"/>
          </p15:clr>
        </p15:guide>
        <p15:guide id="5" pos="56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DCE6F2"/>
    <a:srgbClr val="0070C0"/>
    <a:srgbClr val="7DB6EF"/>
    <a:srgbClr val="FC0C8F"/>
    <a:srgbClr val="4F81BD"/>
    <a:srgbClr val="EFF3EA"/>
    <a:srgbClr val="2862B6"/>
    <a:srgbClr val="31B1CA"/>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95434" autoAdjust="0"/>
  </p:normalViewPr>
  <p:slideViewPr>
    <p:cSldViewPr snapToGrid="0">
      <p:cViewPr varScale="1">
        <p:scale>
          <a:sx n="83" d="100"/>
          <a:sy n="83" d="100"/>
        </p:scale>
        <p:origin x="1181" y="77"/>
      </p:cViewPr>
      <p:guideLst>
        <p:guide orient="horz" pos="391"/>
        <p:guide pos="68"/>
        <p:guide orient="horz" pos="3929"/>
        <p:guide pos="2925"/>
        <p:guide pos="56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F636E759-DE31-454C-81EF-9CB2E84232A6}" type="datetimeFigureOut">
              <a:rPr kumimoji="1" lang="ja-JP" altLang="en-US" smtClean="0"/>
              <a:t>2020/3/13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3C1EC70C-B438-4224-896D-BCA004BEFE19}" type="slidenum">
              <a:rPr kumimoji="1" lang="ja-JP" altLang="en-US" smtClean="0"/>
              <a:t>‹#›</a:t>
            </a:fld>
            <a:endParaRPr kumimoji="1" lang="ja-JP" altLang="en-US"/>
          </a:p>
        </p:txBody>
      </p:sp>
    </p:spTree>
    <p:extLst>
      <p:ext uri="{BB962C8B-B14F-4D97-AF65-F5344CB8AC3E}">
        <p14:creationId xmlns:p14="http://schemas.microsoft.com/office/powerpoint/2010/main" val="3166762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22355">
              <a:defRPr/>
            </a:pPr>
            <a:fld id="{99D6237F-842C-4687-96FF-384437D2FEE1}" type="slidenum">
              <a:rPr kumimoji="1" lang="ja-JP" altLang="en-US">
                <a:solidFill>
                  <a:prstClr val="black"/>
                </a:solidFill>
                <a:latin typeface="Calibri"/>
                <a:ea typeface="メイリオ" panose="020B0604030504040204" pitchFamily="50" charset="-128"/>
              </a:rPr>
              <a:pPr defTabSz="922355">
                <a:defRPr/>
              </a:pPr>
              <a:t>1</a:t>
            </a:fld>
            <a:endParaRPr kumimoji="1" lang="ja-JP" altLang="en-US" dirty="0">
              <a:solidFill>
                <a:prstClr val="black"/>
              </a:solidFill>
              <a:latin typeface="Calibri"/>
              <a:ea typeface="メイリオ" panose="020B0604030504040204" pitchFamily="50" charset="-128"/>
            </a:endParaRPr>
          </a:p>
        </p:txBody>
      </p:sp>
    </p:spTree>
    <p:extLst>
      <p:ext uri="{BB962C8B-B14F-4D97-AF65-F5344CB8AC3E}">
        <p14:creationId xmlns:p14="http://schemas.microsoft.com/office/powerpoint/2010/main" val="393237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355">
              <a:defRPr/>
            </a:pPr>
            <a:fld id="{99D6237F-842C-4687-96FF-384437D2FEE1}" type="slidenum">
              <a:rPr kumimoji="1" lang="ja-JP" altLang="en-US">
                <a:solidFill>
                  <a:prstClr val="black"/>
                </a:solidFill>
                <a:latin typeface="Calibri"/>
                <a:ea typeface="メイリオ" panose="020B0604030504040204" pitchFamily="50" charset="-128"/>
              </a:rPr>
              <a:pPr defTabSz="922355">
                <a:defRPr/>
              </a:pPr>
              <a:t>15</a:t>
            </a:fld>
            <a:endParaRPr kumimoji="1" lang="ja-JP" altLang="en-US" dirty="0">
              <a:solidFill>
                <a:prstClr val="black"/>
              </a:solidFill>
              <a:latin typeface="Calibri"/>
              <a:ea typeface="メイリオ" panose="020B0604030504040204" pitchFamily="50" charset="-128"/>
            </a:endParaRPr>
          </a:p>
        </p:txBody>
      </p:sp>
    </p:spTree>
    <p:extLst>
      <p:ext uri="{BB962C8B-B14F-4D97-AF65-F5344CB8AC3E}">
        <p14:creationId xmlns:p14="http://schemas.microsoft.com/office/powerpoint/2010/main" val="354365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C1EC70C-B438-4224-896D-BCA004BEFE19}" type="slidenum">
              <a:rPr kumimoji="1" lang="ja-JP" altLang="en-US" smtClean="0"/>
              <a:t>16</a:t>
            </a:fld>
            <a:endParaRPr kumimoji="1" lang="ja-JP" altLang="en-US"/>
          </a:p>
        </p:txBody>
      </p:sp>
    </p:spTree>
    <p:extLst>
      <p:ext uri="{BB962C8B-B14F-4D97-AF65-F5344CB8AC3E}">
        <p14:creationId xmlns:p14="http://schemas.microsoft.com/office/powerpoint/2010/main" val="324126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C1EC70C-B438-4224-896D-BCA004BEFE19}" type="slidenum">
              <a:rPr kumimoji="1" lang="ja-JP" altLang="en-US" smtClean="0"/>
              <a:t>17</a:t>
            </a:fld>
            <a:endParaRPr kumimoji="1" lang="ja-JP" altLang="en-US"/>
          </a:p>
        </p:txBody>
      </p:sp>
    </p:spTree>
    <p:extLst>
      <p:ext uri="{BB962C8B-B14F-4D97-AF65-F5344CB8AC3E}">
        <p14:creationId xmlns:p14="http://schemas.microsoft.com/office/powerpoint/2010/main" val="394509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D6237F-842C-4687-96FF-384437D2FEE1}" type="slidenum">
              <a:rPr kumimoji="1" lang="ja-JP" altLang="en-US" smtClean="0"/>
              <a:t>4</a:t>
            </a:fld>
            <a:endParaRPr kumimoji="1" lang="ja-JP" altLang="en-US" dirty="0"/>
          </a:p>
        </p:txBody>
      </p:sp>
    </p:spTree>
    <p:extLst>
      <p:ext uri="{BB962C8B-B14F-4D97-AF65-F5344CB8AC3E}">
        <p14:creationId xmlns:p14="http://schemas.microsoft.com/office/powerpoint/2010/main" val="109299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355">
              <a:defRPr/>
            </a:pPr>
            <a:fld id="{99D6237F-842C-4687-96FF-384437D2FEE1}" type="slidenum">
              <a:rPr kumimoji="1" lang="ja-JP" altLang="en-US">
                <a:solidFill>
                  <a:prstClr val="black"/>
                </a:solidFill>
                <a:latin typeface="Calibri"/>
                <a:ea typeface="メイリオ" panose="020B0604030504040204" pitchFamily="50" charset="-128"/>
              </a:rPr>
              <a:pPr defTabSz="922355">
                <a:defRPr/>
              </a:pPr>
              <a:t>5</a:t>
            </a:fld>
            <a:endParaRPr kumimoji="1" lang="ja-JP" altLang="en-US" dirty="0">
              <a:solidFill>
                <a:prstClr val="black"/>
              </a:solidFill>
              <a:latin typeface="Calibri"/>
              <a:ea typeface="メイリオ" panose="020B0604030504040204" pitchFamily="50" charset="-128"/>
            </a:endParaRPr>
          </a:p>
        </p:txBody>
      </p:sp>
    </p:spTree>
    <p:extLst>
      <p:ext uri="{BB962C8B-B14F-4D97-AF65-F5344CB8AC3E}">
        <p14:creationId xmlns:p14="http://schemas.microsoft.com/office/powerpoint/2010/main" val="369070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D6237F-842C-4687-96FF-384437D2FEE1}" type="slidenum">
              <a:rPr kumimoji="1" lang="ja-JP" altLang="en-US" smtClean="0"/>
              <a:t>8</a:t>
            </a:fld>
            <a:endParaRPr kumimoji="1" lang="ja-JP" altLang="en-US" dirty="0"/>
          </a:p>
        </p:txBody>
      </p:sp>
    </p:spTree>
    <p:extLst>
      <p:ext uri="{BB962C8B-B14F-4D97-AF65-F5344CB8AC3E}">
        <p14:creationId xmlns:p14="http://schemas.microsoft.com/office/powerpoint/2010/main" val="142705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3C1EC70C-B438-4224-896D-BCA004BEFE19}" type="slidenum">
              <a:rPr kumimoji="1" lang="ja-JP" altLang="en-US" smtClean="0"/>
              <a:t>9</a:t>
            </a:fld>
            <a:endParaRPr kumimoji="1" lang="ja-JP" altLang="en-US"/>
          </a:p>
        </p:txBody>
      </p:sp>
    </p:spTree>
    <p:extLst>
      <p:ext uri="{BB962C8B-B14F-4D97-AF65-F5344CB8AC3E}">
        <p14:creationId xmlns:p14="http://schemas.microsoft.com/office/powerpoint/2010/main" val="51526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3C1EC70C-B438-4224-896D-BCA004BEFE19}" type="slidenum">
              <a:rPr kumimoji="1" lang="ja-JP" altLang="en-US" smtClean="0"/>
              <a:t>10</a:t>
            </a:fld>
            <a:endParaRPr kumimoji="1" lang="ja-JP" altLang="en-US"/>
          </a:p>
        </p:txBody>
      </p:sp>
    </p:spTree>
    <p:extLst>
      <p:ext uri="{BB962C8B-B14F-4D97-AF65-F5344CB8AC3E}">
        <p14:creationId xmlns:p14="http://schemas.microsoft.com/office/powerpoint/2010/main" val="333064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D6237F-842C-4687-96FF-384437D2FEE1}" type="slidenum">
              <a:rPr kumimoji="1" lang="ja-JP" altLang="en-US" smtClean="0"/>
              <a:t>12</a:t>
            </a:fld>
            <a:endParaRPr kumimoji="1" lang="ja-JP" altLang="en-US" dirty="0"/>
          </a:p>
        </p:txBody>
      </p:sp>
    </p:spTree>
    <p:extLst>
      <p:ext uri="{BB962C8B-B14F-4D97-AF65-F5344CB8AC3E}">
        <p14:creationId xmlns:p14="http://schemas.microsoft.com/office/powerpoint/2010/main" val="210260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B6D766-3939-4F9F-B2A7-B94C7911A4C9}" type="slidenum">
              <a:rPr kumimoji="1" lang="ja-JP" altLang="en-US" smtClean="0"/>
              <a:t>13</a:t>
            </a:fld>
            <a:endParaRPr kumimoji="1" lang="ja-JP" altLang="en-US"/>
          </a:p>
        </p:txBody>
      </p:sp>
    </p:spTree>
    <p:extLst>
      <p:ext uri="{BB962C8B-B14F-4D97-AF65-F5344CB8AC3E}">
        <p14:creationId xmlns:p14="http://schemas.microsoft.com/office/powerpoint/2010/main" val="1103207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355">
              <a:defRPr/>
            </a:pPr>
            <a:fld id="{99D6237F-842C-4687-96FF-384437D2FEE1}" type="slidenum">
              <a:rPr kumimoji="1" lang="ja-JP" altLang="en-US">
                <a:solidFill>
                  <a:prstClr val="black"/>
                </a:solidFill>
                <a:latin typeface="Calibri"/>
                <a:ea typeface="メイリオ" panose="020B0604030504040204" pitchFamily="50" charset="-128"/>
              </a:rPr>
              <a:pPr defTabSz="922355">
                <a:defRPr/>
              </a:pPr>
              <a:t>14</a:t>
            </a:fld>
            <a:endParaRPr kumimoji="1" lang="ja-JP" altLang="en-US" dirty="0">
              <a:solidFill>
                <a:prstClr val="black"/>
              </a:solidFill>
              <a:latin typeface="Calibri"/>
              <a:ea typeface="メイリオ" panose="020B0604030504040204" pitchFamily="50" charset="-128"/>
            </a:endParaRPr>
          </a:p>
        </p:txBody>
      </p:sp>
    </p:spTree>
    <p:extLst>
      <p:ext uri="{BB962C8B-B14F-4D97-AF65-F5344CB8AC3E}">
        <p14:creationId xmlns:p14="http://schemas.microsoft.com/office/powerpoint/2010/main" val="246755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3566160"/>
            <a:ext cx="7772400" cy="639762"/>
          </a:xfrm>
        </p:spPr>
        <p:txBody>
          <a:bodyPr/>
          <a:lstStyle>
            <a:lvl1pPr algn="ctr">
              <a:defRPr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71600" y="5532120"/>
            <a:ext cx="6400800" cy="986790"/>
          </a:xfrm>
        </p:spPr>
        <p:txBody>
          <a:bodyPr/>
          <a:lstStyle>
            <a:lvl1pPr marL="0" indent="0" algn="ctr">
              <a:buNone/>
              <a:defRPr sz="1600">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マスター サブタイトルの書式設定</a:t>
            </a:r>
            <a:endParaRPr lang="ja-JP" altLang="en-US" dirty="0"/>
          </a:p>
        </p:txBody>
      </p:sp>
      <p:sp>
        <p:nvSpPr>
          <p:cNvPr id="9" name="正方形/長方形 8"/>
          <p:cNvSpPr/>
          <p:nvPr userDrawn="1"/>
        </p:nvSpPr>
        <p:spPr>
          <a:xfrm>
            <a:off x="0" y="3470910"/>
            <a:ext cx="9091887" cy="952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ja-JP" altLang="en-US" sz="2000" dirty="0">
              <a:solidFill>
                <a:srgbClr val="FFFFFF"/>
              </a:solidFill>
              <a:ea typeface="メイリオ" panose="020B0604030504040204" pitchFamily="50" charset="-128"/>
            </a:endParaRPr>
          </a:p>
        </p:txBody>
      </p:sp>
      <p:sp>
        <p:nvSpPr>
          <p:cNvPr id="10" name="正方形/長方形 9"/>
          <p:cNvSpPr/>
          <p:nvPr userDrawn="1"/>
        </p:nvSpPr>
        <p:spPr>
          <a:xfrm>
            <a:off x="118583" y="83820"/>
            <a:ext cx="1462454" cy="347662"/>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社内限・取扱い注意</a:t>
            </a:r>
          </a:p>
        </p:txBody>
      </p:sp>
    </p:spTree>
    <p:extLst>
      <p:ext uri="{BB962C8B-B14F-4D97-AF65-F5344CB8AC3E}">
        <p14:creationId xmlns:p14="http://schemas.microsoft.com/office/powerpoint/2010/main" val="3817682856"/>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CA319A-0818-483F-BAB2-8A251B21BDA2}"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04367256"/>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96051" y="73025"/>
            <a:ext cx="2128838" cy="60198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07950" y="73025"/>
            <a:ext cx="6235700" cy="60198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56524C-AD6E-44A0-9CE4-AADC3EF0FFA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85531250"/>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32610" y="404580"/>
            <a:ext cx="8229600" cy="562002"/>
          </a:xfrm>
          <a:prstGeom prst="rect">
            <a:avLst/>
          </a:prstGeom>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40983523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6" name="タイトル プレースホルダー 1"/>
          <p:cNvSpPr>
            <a:spLocks noGrp="1"/>
          </p:cNvSpPr>
          <p:nvPr>
            <p:ph type="title"/>
          </p:nvPr>
        </p:nvSpPr>
        <p:spPr>
          <a:xfrm>
            <a:off x="87692" y="92784"/>
            <a:ext cx="8229600" cy="360000"/>
          </a:xfrm>
          <a:prstGeom prst="rect">
            <a:avLst/>
          </a:prstGeom>
        </p:spPr>
        <p:txBody>
          <a:bodyPr vert="horz" lIns="91440" tIns="45720" rIns="91440" bIns="45720" rtlCol="0" anchor="ctr">
            <a:normAutofit/>
          </a:bodyPr>
          <a:lstStyle>
            <a:lvl1pPr>
              <a:defRPr b="1">
                <a:solidFill>
                  <a:schemeClr val="tx1">
                    <a:lumMod val="65000"/>
                    <a:lumOff val="35000"/>
                  </a:schemeClr>
                </a:solidFill>
              </a:defRPr>
            </a:lvl1pPr>
          </a:lstStyle>
          <a:p>
            <a:r>
              <a:rPr kumimoji="1" lang="ja-JP" altLang="en-US" dirty="0" smtClean="0"/>
              <a:t>マスター タイトルの書式設定</a:t>
            </a:r>
            <a:endParaRPr kumimoji="1" lang="ja-JP" altLang="en-US" dirty="0"/>
          </a:p>
        </p:txBody>
      </p:sp>
      <p:sp>
        <p:nvSpPr>
          <p:cNvPr id="7" name="スライド番号プレースホルダー 2"/>
          <p:cNvSpPr>
            <a:spLocks noGrp="1"/>
          </p:cNvSpPr>
          <p:nvPr>
            <p:ph type="sldNum" sz="quarter" idx="4"/>
          </p:nvPr>
        </p:nvSpPr>
        <p:spPr>
          <a:xfrm>
            <a:off x="8360687" y="92784"/>
            <a:ext cx="717544" cy="360000"/>
          </a:xfrm>
          <a:prstGeom prst="rect">
            <a:avLst/>
          </a:prstGeom>
        </p:spPr>
        <p:txBody>
          <a:bodyPr vert="horz" lIns="91440" tIns="45720" rIns="91440" bIns="45720" rtlCol="0" anchor="ctr"/>
          <a:lstStyle>
            <a:lvl1pPr algn="r">
              <a:defRPr sz="1200">
                <a:solidFill>
                  <a:schemeClr val="tx1">
                    <a:lumMod val="65000"/>
                    <a:lumOff val="35000"/>
                  </a:schemeClr>
                </a:solidFill>
                <a:latin typeface="Meiryo UI" pitchFamily="50" charset="-128"/>
                <a:ea typeface="Meiryo UI" pitchFamily="50" charset="-128"/>
                <a:cs typeface="Meiryo UI" pitchFamily="50" charset="-128"/>
              </a:defRPr>
            </a:lvl1pPr>
          </a:lstStyle>
          <a:p>
            <a:fld id="{673A78B0-36B4-4927-85E1-8E04CD53EBD0}" type="slidenum">
              <a:rPr lang="ja-JP" altLang="en-US" smtClean="0"/>
              <a:pPr/>
              <a:t>‹#›</a:t>
            </a:fld>
            <a:endParaRPr lang="ja-JP" altLang="en-US" dirty="0"/>
          </a:p>
        </p:txBody>
      </p:sp>
    </p:spTree>
    <p:extLst>
      <p:ext uri="{BB962C8B-B14F-4D97-AF65-F5344CB8AC3E}">
        <p14:creationId xmlns:p14="http://schemas.microsoft.com/office/powerpoint/2010/main" val="2586826705"/>
      </p:ext>
    </p:extLst>
  </p:cSld>
  <p:clrMapOvr>
    <a:masterClrMapping/>
  </p:clrMapOvr>
  <p:transition>
    <p:zo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164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a:defRPr sz="1600">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11" name="Rectangle 6"/>
          <p:cNvSpPr>
            <a:spLocks noGrp="1" noChangeArrowheads="1"/>
          </p:cNvSpPr>
          <p:nvPr>
            <p:ph type="sldNum" sz="quarter" idx="4"/>
          </p:nvPr>
        </p:nvSpPr>
        <p:spPr>
          <a:xfrm>
            <a:off x="8567738" y="6541008"/>
            <a:ext cx="576262" cy="251907"/>
          </a:xfrm>
          <a:prstGeom prst="rect">
            <a:avLst/>
          </a:prstGeom>
          <a:ln/>
        </p:spPr>
        <p:txBody>
          <a:bodyPr/>
          <a:lstStyle>
            <a:lvl1pPr algn="r">
              <a:defRPr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0564CDE2-541C-456F-983B-81BA904507E4}" type="slidenum">
              <a:rPr lang="en-US" altLang="ja-JP" smtClean="0"/>
              <a:pPr>
                <a:defRPr/>
              </a:pPr>
              <a:t>‹#›</a:t>
            </a:fld>
            <a:endParaRPr lang="en-US" altLang="ja-JP" dirty="0"/>
          </a:p>
        </p:txBody>
      </p:sp>
      <p:sp>
        <p:nvSpPr>
          <p:cNvPr id="12" name="正方形/長方形 11"/>
          <p:cNvSpPr/>
          <p:nvPr userDrawn="1"/>
        </p:nvSpPr>
        <p:spPr>
          <a:xfrm>
            <a:off x="0" y="546100"/>
            <a:ext cx="9144000" cy="952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ja-JP" altLang="en-US" sz="2000" dirty="0">
              <a:solidFill>
                <a:srgbClr val="FFFFFF"/>
              </a:solidFill>
              <a:ea typeface="メイリオ" panose="020B0604030504040204" pitchFamily="50" charset="-128"/>
            </a:endParaRPr>
          </a:p>
        </p:txBody>
      </p:sp>
      <p:sp>
        <p:nvSpPr>
          <p:cNvPr id="13" name="正方形/長方形 12"/>
          <p:cNvSpPr/>
          <p:nvPr userDrawn="1"/>
        </p:nvSpPr>
        <p:spPr>
          <a:xfrm>
            <a:off x="118583" y="6541008"/>
            <a:ext cx="1301785" cy="251906"/>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社内限・取扱い注意</a:t>
            </a:r>
          </a:p>
        </p:txBody>
      </p:sp>
      <p:sp>
        <p:nvSpPr>
          <p:cNvPr id="8" name="タイトル 7"/>
          <p:cNvSpPr>
            <a:spLocks noGrp="1"/>
          </p:cNvSpPr>
          <p:nvPr>
            <p:ph type="title"/>
          </p:nvPr>
        </p:nvSpPr>
        <p:spPr>
          <a:xfrm>
            <a:off x="1519311" y="73025"/>
            <a:ext cx="6105378" cy="476250"/>
          </a:xfrm>
        </p:spPr>
        <p:txBody>
          <a:bodyPr/>
          <a:lstStyle>
            <a:lvl1pPr algn="ctr">
              <a:defRPr>
                <a:solidFill>
                  <a:schemeClr val="tx1">
                    <a:lumMod val="75000"/>
                    <a:lumOff val="25000"/>
                  </a:schemeClr>
                </a:solidFill>
                <a:latin typeface="メイリオ ボールド" panose="020B0804030504040204" pitchFamily="50" charset="-128"/>
                <a:ea typeface="メイリオ ボールド" panose="020B0804030504040204" pitchFamily="50" charset="-128"/>
                <a:cs typeface="メイリオ ボールド" panose="020B0804030504040204" pitchFamily="50" charset="-128"/>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825744521"/>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B928FE-E5E0-4DF3-BDCC-43558B1CABC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09737087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95288" y="908050"/>
            <a:ext cx="4038600" cy="5184775"/>
          </a:xfrm>
        </p:spPr>
        <p:txBody>
          <a:bodyPr/>
          <a:lstStyle>
            <a:lvl1pPr>
              <a:defRPr sz="2800">
                <a:latin typeface="メイリオ" panose="020B0604030504040204" pitchFamily="50" charset="-128"/>
                <a:ea typeface="メイリオ" panose="020B0604030504040204" pitchFamily="50" charset="-128"/>
                <a:cs typeface="メイリオ" panose="020B0604030504040204" pitchFamily="50" charset="-128"/>
              </a:defRPr>
            </a:lvl1pPr>
            <a:lvl2pPr>
              <a:defRPr sz="2400">
                <a:latin typeface="メイリオ" panose="020B0604030504040204" pitchFamily="50" charset="-128"/>
                <a:ea typeface="メイリオ" panose="020B0604030504040204" pitchFamily="50" charset="-128"/>
                <a:cs typeface="メイリオ" panose="020B0604030504040204" pitchFamily="50" charset="-128"/>
              </a:defRPr>
            </a:lvl2pPr>
            <a:lvl3pPr>
              <a:defRPr sz="2000">
                <a:latin typeface="メイリオ" panose="020B0604030504040204" pitchFamily="50" charset="-128"/>
                <a:ea typeface="メイリオ" panose="020B0604030504040204" pitchFamily="50" charset="-128"/>
                <a:cs typeface="メイリオ" panose="020B0604030504040204" pitchFamily="50" charset="-128"/>
              </a:defRPr>
            </a:lvl3pPr>
            <a:lvl4pPr>
              <a:defRPr sz="1800">
                <a:latin typeface="メイリオ" panose="020B0604030504040204" pitchFamily="50" charset="-128"/>
                <a:ea typeface="メイリオ" panose="020B0604030504040204" pitchFamily="50" charset="-128"/>
                <a:cs typeface="メイリオ" panose="020B0604030504040204" pitchFamily="50" charset="-128"/>
              </a:defRPr>
            </a:lvl4pPr>
            <a:lvl5pPr>
              <a:defRPr sz="1800">
                <a:latin typeface="メイリオ" panose="020B0604030504040204" pitchFamily="50" charset="-128"/>
                <a:ea typeface="メイリオ" panose="020B0604030504040204" pitchFamily="50" charset="-128"/>
                <a:cs typeface="メイリオ" panose="020B0604030504040204" pitchFamily="50" charset="-128"/>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586288" y="908050"/>
            <a:ext cx="40386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68517A-68F2-4085-8BE3-B45CBF0944F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817984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atin typeface="メイリオ" panose="020B0604030504040204" pitchFamily="50" charset="-128"/>
                <a:ea typeface="メイリオ" panose="020B0604030504040204" pitchFamily="50" charset="-128"/>
                <a:cs typeface="メイリオ" panose="020B0604030504040204" pitchFamily="50" charset="-128"/>
              </a:defRPr>
            </a:lvl1pPr>
            <a:lvl2pPr>
              <a:defRPr sz="2000">
                <a:latin typeface="メイリオ" panose="020B0604030504040204" pitchFamily="50" charset="-128"/>
                <a:ea typeface="メイリオ" panose="020B0604030504040204" pitchFamily="50" charset="-128"/>
                <a:cs typeface="メイリオ" panose="020B0604030504040204" pitchFamily="50" charset="-128"/>
              </a:defRPr>
            </a:lvl2pPr>
            <a:lvl3pPr>
              <a:defRPr sz="1800">
                <a:latin typeface="メイリオ" panose="020B0604030504040204" pitchFamily="50" charset="-128"/>
                <a:ea typeface="メイリオ" panose="020B0604030504040204" pitchFamily="50" charset="-128"/>
                <a:cs typeface="メイリオ" panose="020B0604030504040204" pitchFamily="50" charset="-128"/>
              </a:defRPr>
            </a:lvl3pPr>
            <a:lvl4pPr>
              <a:defRPr sz="1600">
                <a:latin typeface="メイリオ" panose="020B0604030504040204" pitchFamily="50" charset="-128"/>
                <a:ea typeface="メイリオ" panose="020B0604030504040204" pitchFamily="50" charset="-128"/>
                <a:cs typeface="メイリオ" panose="020B0604030504040204" pitchFamily="50" charset="-128"/>
              </a:defRPr>
            </a:lvl4pPr>
            <a:lvl5pPr>
              <a:defRPr sz="1600">
                <a:latin typeface="メイリオ" panose="020B0604030504040204" pitchFamily="50" charset="-128"/>
                <a:ea typeface="メイリオ" panose="020B0604030504040204" pitchFamily="50" charset="-128"/>
                <a:cs typeface="メイリオ" panose="020B0604030504040204" pitchFamily="50" charset="-128"/>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519E2-949F-438E-9872-FD1FC7BDEA5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8708309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CF26DE-E8F5-4624-9302-D22AB21D3CD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801188284"/>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96BFD03-1D7D-430D-BFFB-5B80CBE650A0}" type="slidenum">
              <a:rPr lang="en-US" altLang="ja-JP">
                <a:solidFill>
                  <a:srgbClr val="000000"/>
                </a:solidFill>
              </a:rPr>
              <a:pPr>
                <a:defRPr/>
              </a:pPr>
              <a:t>‹#›</a:t>
            </a:fld>
            <a:endParaRPr lang="en-US" altLang="ja-JP" dirty="0">
              <a:solidFill>
                <a:srgbClr val="000000"/>
              </a:solidFill>
            </a:endParaRPr>
          </a:p>
        </p:txBody>
      </p:sp>
      <p:sp>
        <p:nvSpPr>
          <p:cNvPr id="6" name="正方形/長方形 5"/>
          <p:cNvSpPr/>
          <p:nvPr userDrawn="1"/>
        </p:nvSpPr>
        <p:spPr>
          <a:xfrm>
            <a:off x="0" y="546100"/>
            <a:ext cx="9144000" cy="952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ja-JP" altLang="en-US" sz="2000" dirty="0">
              <a:solidFill>
                <a:srgbClr val="FFFFFF"/>
              </a:solidFill>
              <a:ea typeface="メイリオ" panose="020B0604030504040204" pitchFamily="50" charset="-128"/>
            </a:endParaRPr>
          </a:p>
        </p:txBody>
      </p:sp>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3609462816"/>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5" name="正方形/長方形 4"/>
          <p:cNvSpPr/>
          <p:nvPr userDrawn="1"/>
        </p:nvSpPr>
        <p:spPr>
          <a:xfrm>
            <a:off x="0" y="546100"/>
            <a:ext cx="9144000" cy="95250"/>
          </a:xfrm>
          <a:prstGeom prst="rect">
            <a:avLst/>
          </a:prstGeom>
          <a:gradFill flip="none" rotWithShape="1">
            <a:gsLst>
              <a:gs pos="40000">
                <a:srgbClr val="996633"/>
              </a:gs>
              <a:gs pos="100000">
                <a:srgbClr val="F0EBD5"/>
              </a:gs>
              <a:gs pos="100000">
                <a:srgbClr val="D1C39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ja-JP" altLang="en-US" sz="2000" dirty="0">
              <a:solidFill>
                <a:srgbClr val="FFFFFF"/>
              </a:solidFill>
              <a:ea typeface="メイリオ" panose="020B0604030504040204" pitchFamily="50" charset="-128"/>
            </a:endParaRPr>
          </a:p>
        </p:txBody>
      </p:sp>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C9402993-F4A5-42DB-AB25-82C1267A581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227922860"/>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7884F5-5374-4435-8D8F-AFDA53063F6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52857945"/>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73025"/>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95288" y="908050"/>
            <a:ext cx="8229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kumimoji="1" sz="1400">
                <a:solidFill>
                  <a:schemeClr val="tx1"/>
                </a:solidFill>
                <a:latin typeface="Arial" charset="0"/>
                <a:ea typeface="メイリオ" panose="020B0604030504040204" pitchFamily="50" charset="-128"/>
              </a:defRPr>
            </a:lvl1pPr>
          </a:lstStyle>
          <a:p>
            <a:pPr fontAlgn="base">
              <a:spcAft>
                <a:spcPct val="0"/>
              </a:spcAft>
              <a:defRPr/>
            </a:pPr>
            <a:endParaRPr lang="en-US" altLang="ja-JP" dirty="0">
              <a:solidFill>
                <a:srgbClr val="000000"/>
              </a:solidFill>
            </a:endParaRPr>
          </a:p>
        </p:txBody>
      </p:sp>
      <p:sp>
        <p:nvSpPr>
          <p:cNvPr id="48133" name="Rectangle 5"/>
          <p:cNvSpPr>
            <a:spLocks noGrp="1" noChangeArrowheads="1"/>
          </p:cNvSpPr>
          <p:nvPr>
            <p:ph type="ftr" sz="quarter" idx="3"/>
          </p:nvPr>
        </p:nvSpPr>
        <p:spPr bwMode="auto">
          <a:xfrm>
            <a:off x="250825" y="6245225"/>
            <a:ext cx="87137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kumimoji="1" sz="1400">
                <a:solidFill>
                  <a:schemeClr val="tx1"/>
                </a:solidFill>
                <a:latin typeface="Arial" charset="0"/>
                <a:ea typeface="メイリオ" panose="020B0604030504040204" pitchFamily="50" charset="-128"/>
              </a:defRPr>
            </a:lvl1pPr>
          </a:lstStyle>
          <a:p>
            <a:pPr fontAlgn="base">
              <a:spcAft>
                <a:spcPct val="0"/>
              </a:spcAft>
              <a:defRPr/>
            </a:pPr>
            <a:endParaRPr lang="en-US" altLang="ja-JP" dirty="0">
              <a:solidFill>
                <a:srgbClr val="000000"/>
              </a:solidFill>
            </a:endParaRPr>
          </a:p>
        </p:txBody>
      </p:sp>
      <p:sp>
        <p:nvSpPr>
          <p:cNvPr id="48134" name="Rectangle 6"/>
          <p:cNvSpPr>
            <a:spLocks noGrp="1" noChangeArrowheads="1"/>
          </p:cNvSpPr>
          <p:nvPr>
            <p:ph type="sldNum" sz="quarter" idx="4"/>
          </p:nvPr>
        </p:nvSpPr>
        <p:spPr bwMode="auto">
          <a:xfrm>
            <a:off x="8459788" y="6453190"/>
            <a:ext cx="57626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kumimoji="1" sz="1400">
                <a:solidFill>
                  <a:schemeClr val="tx1"/>
                </a:solidFill>
                <a:latin typeface="+mn-lt"/>
                <a:ea typeface="+mj-ea"/>
              </a:defRPr>
            </a:lvl1pPr>
          </a:lstStyle>
          <a:p>
            <a:pPr fontAlgn="base">
              <a:spcAft>
                <a:spcPct val="0"/>
              </a:spcAft>
              <a:defRPr/>
            </a:pPr>
            <a:fld id="{7DCD1176-5D80-4177-B40E-08A989562220}" type="slidenum">
              <a:rPr lang="en-US" altLang="ja-JP">
                <a:solidFill>
                  <a:srgbClr val="000000"/>
                </a:solidFill>
              </a:rPr>
              <a:pPr fontAlgn="base">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2959296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kumimoji="1" sz="2000">
          <a:solidFill>
            <a:schemeClr val="tx2"/>
          </a:solidFill>
          <a:latin typeface="+mj-lt"/>
          <a:ea typeface="+mj-ea"/>
          <a:cs typeface="+mj-cs"/>
        </a:defRPr>
      </a:lvl1pPr>
      <a:lvl2pPr algn="l" rtl="0" eaLnBrk="0" fontAlgn="base" hangingPunct="0">
        <a:spcBef>
          <a:spcPct val="0"/>
        </a:spcBef>
        <a:spcAft>
          <a:spcPct val="0"/>
        </a:spcAft>
        <a:defRPr kumimoji="1" sz="2000">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000">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000">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000">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000">
          <a:solidFill>
            <a:schemeClr val="tx2"/>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000">
          <a:solidFill>
            <a:schemeClr val="tx2"/>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000">
          <a:solidFill>
            <a:schemeClr val="tx2"/>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000">
          <a:solidFill>
            <a:schemeClr val="tx2"/>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1200">
          <a:solidFill>
            <a:schemeClr val="tx1"/>
          </a:solidFill>
          <a:latin typeface="+mn-lt"/>
          <a:ea typeface="メイリオ" panose="020B0604030504040204" pitchFamily="50" charset="-128"/>
          <a:cs typeface="+mn-cs"/>
        </a:defRPr>
      </a:lvl1pPr>
      <a:lvl2pPr marL="742950" indent="-285750" algn="l" rtl="0" eaLnBrk="0" fontAlgn="base" hangingPunct="0">
        <a:spcBef>
          <a:spcPct val="20000"/>
        </a:spcBef>
        <a:spcAft>
          <a:spcPct val="0"/>
        </a:spcAft>
        <a:buChar char="–"/>
        <a:defRPr kumimoji="1" sz="1200">
          <a:solidFill>
            <a:schemeClr val="tx1"/>
          </a:solidFill>
          <a:latin typeface="+mn-lt"/>
          <a:ea typeface="メイリオ" panose="020B0604030504040204" pitchFamily="50" charset="-128"/>
        </a:defRPr>
      </a:lvl2pPr>
      <a:lvl3pPr marL="1143000" indent="-228600" algn="l" rtl="0" eaLnBrk="0" fontAlgn="base" hangingPunct="0">
        <a:spcBef>
          <a:spcPct val="20000"/>
        </a:spcBef>
        <a:spcAft>
          <a:spcPct val="0"/>
        </a:spcAft>
        <a:buChar char="•"/>
        <a:defRPr kumimoji="1" sz="1200">
          <a:solidFill>
            <a:schemeClr val="tx1"/>
          </a:solidFill>
          <a:latin typeface="+mn-lt"/>
          <a:ea typeface="メイリオ" panose="020B0604030504040204" pitchFamily="50" charset="-128"/>
        </a:defRPr>
      </a:lvl3pPr>
      <a:lvl4pPr marL="1600200" indent="-228600" algn="l" rtl="0" eaLnBrk="0" fontAlgn="base" hangingPunct="0">
        <a:spcBef>
          <a:spcPct val="20000"/>
        </a:spcBef>
        <a:spcAft>
          <a:spcPct val="0"/>
        </a:spcAft>
        <a:buChar char="–"/>
        <a:defRPr kumimoji="1" sz="1200">
          <a:solidFill>
            <a:schemeClr val="tx1"/>
          </a:solidFill>
          <a:latin typeface="+mn-lt"/>
          <a:ea typeface="メイリオ" panose="020B0604030504040204" pitchFamily="50" charset="-128"/>
        </a:defRPr>
      </a:lvl4pPr>
      <a:lvl5pPr marL="2057400" indent="-228600" algn="l" rtl="0" eaLnBrk="0" fontAlgn="base" hangingPunct="0">
        <a:spcBef>
          <a:spcPct val="20000"/>
        </a:spcBef>
        <a:spcAft>
          <a:spcPct val="0"/>
        </a:spcAft>
        <a:buChar char="»"/>
        <a:defRPr kumimoji="1" sz="1200">
          <a:solidFill>
            <a:schemeClr val="tx1"/>
          </a:solidFill>
          <a:latin typeface="+mn-lt"/>
          <a:ea typeface="メイリオ" panose="020B0604030504040204" pitchFamily="50" charset="-128"/>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mailto:ni.ml@nexti.jp" TargetMode="External"/><Relationship Id="rId2" Type="http://schemas.openxmlformats.org/officeDocument/2006/relationships/hyperlink" Target="https://docs.google.com/forms/d/e/1FAIpQLSf1kHxBrRdC5uZKXxYL2-PYxt3TDVj85OrAKr_oQW6ZA-2A0w/viewform" TargetMode="External"/><Relationship Id="rId1" Type="http://schemas.openxmlformats.org/officeDocument/2006/relationships/slideLayout" Target="../slideLayouts/slideLayout2.xml"/><Relationship Id="rId4" Type="http://schemas.openxmlformats.org/officeDocument/2006/relationships/hyperlink" Target="mailto:stay-worker@usen.co.j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sw_kyouyuu@nexti.jp"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jlpt.jp/samples/forlearner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86434" y="2930979"/>
            <a:ext cx="5279781" cy="662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営業</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マニュアル</a:t>
            </a:r>
          </a:p>
        </p:txBody>
      </p:sp>
      <p:sp>
        <p:nvSpPr>
          <p:cNvPr id="3" name="正方形/長方形 2"/>
          <p:cNvSpPr/>
          <p:nvPr/>
        </p:nvSpPr>
        <p:spPr>
          <a:xfrm>
            <a:off x="7737231" y="131887"/>
            <a:ext cx="1327638" cy="597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404040"/>
                </a:solidFill>
                <a:latin typeface="Meiryo UI" panose="020B0604030504040204" pitchFamily="50" charset="-128"/>
                <a:ea typeface="Meiryo UI" panose="020B0604030504040204" pitchFamily="50" charset="-128"/>
              </a:rPr>
              <a:t>Ver.1.2</a:t>
            </a:r>
            <a:endParaRPr kumimoji="1" lang="ja-JP" altLang="en-US" dirty="0">
              <a:solidFill>
                <a:srgbClr val="404040"/>
              </a:solidFill>
              <a:latin typeface="Meiryo UI" panose="020B0604030504040204" pitchFamily="50" charset="-128"/>
              <a:ea typeface="Meiryo UI" panose="020B0604030504040204" pitchFamily="50" charset="-128"/>
            </a:endParaRPr>
          </a:p>
        </p:txBody>
      </p:sp>
      <p:sp>
        <p:nvSpPr>
          <p:cNvPr id="11" name="サブタイトル 4"/>
          <p:cNvSpPr>
            <a:spLocks noGrp="1"/>
          </p:cNvSpPr>
          <p:nvPr>
            <p:ph type="subTitle" idx="1"/>
          </p:nvPr>
        </p:nvSpPr>
        <p:spPr>
          <a:xfrm>
            <a:off x="1104900" y="5810490"/>
            <a:ext cx="6934200" cy="708419"/>
          </a:xfrm>
        </p:spPr>
        <p:txBody>
          <a:bodyPr/>
          <a:lstStyle/>
          <a:p>
            <a:r>
              <a:rPr kumimoji="1" lang="en-US" altLang="ja-JP" dirty="0" smtClean="0"/>
              <a:t>2020</a:t>
            </a:r>
            <a:r>
              <a:rPr kumimoji="1" lang="ja-JP" altLang="en-US" dirty="0" smtClean="0"/>
              <a:t>年</a:t>
            </a:r>
            <a:r>
              <a:rPr kumimoji="1" lang="en-US" altLang="ja-JP" dirty="0" smtClean="0"/>
              <a:t>3</a:t>
            </a:r>
            <a:r>
              <a:rPr kumimoji="1" lang="ja-JP" altLang="en-US" dirty="0" smtClean="0"/>
              <a:t>月</a:t>
            </a:r>
            <a:r>
              <a:rPr kumimoji="1" lang="en-US" altLang="ja-JP" dirty="0" smtClean="0"/>
              <a:t>16</a:t>
            </a:r>
            <a:r>
              <a:rPr kumimoji="1" lang="ja-JP" altLang="en-US" dirty="0" smtClean="0"/>
              <a:t>日</a:t>
            </a:r>
            <a:endParaRPr kumimoji="1" lang="en-US" altLang="ja-JP" dirty="0" smtClean="0"/>
          </a:p>
          <a:p>
            <a:r>
              <a:rPr lang="ja-JP" altLang="en-US" dirty="0"/>
              <a:t>営業</a:t>
            </a:r>
            <a:r>
              <a:rPr lang="ja-JP" altLang="en-US" dirty="0" smtClean="0"/>
              <a:t>企画部</a:t>
            </a:r>
            <a:endParaRPr kumimoji="1" lang="ja-JP" altLang="en-US" dirty="0"/>
          </a:p>
        </p:txBody>
      </p:sp>
      <p:pic>
        <p:nvPicPr>
          <p:cNvPr id="2" name="図 1"/>
          <p:cNvPicPr>
            <a:picLocks noChangeAspect="1"/>
          </p:cNvPicPr>
          <p:nvPr/>
        </p:nvPicPr>
        <p:blipFill>
          <a:blip r:embed="rId2"/>
          <a:stretch>
            <a:fillRect/>
          </a:stretch>
        </p:blipFill>
        <p:spPr>
          <a:xfrm>
            <a:off x="3243217" y="1906055"/>
            <a:ext cx="2815200" cy="955833"/>
          </a:xfrm>
          <a:prstGeom prst="rect">
            <a:avLst/>
          </a:prstGeom>
        </p:spPr>
      </p:pic>
    </p:spTree>
    <p:extLst>
      <p:ext uri="{BB962C8B-B14F-4D97-AF65-F5344CB8AC3E}">
        <p14:creationId xmlns:p14="http://schemas.microsoft.com/office/powerpoint/2010/main" val="982505639"/>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a:xfrm>
            <a:off x="1519311" y="97775"/>
            <a:ext cx="6105378" cy="476250"/>
          </a:xfrm>
        </p:spPr>
        <p:txBody>
          <a:bodyPr/>
          <a:lstStyle/>
          <a:p>
            <a:pPr eaLnBrk="1" hangingPunct="1"/>
            <a:r>
              <a:rPr lang="ja-JP" altLang="en-US" b="1" dirty="0" smtClean="0"/>
              <a:t>紹介</a:t>
            </a:r>
            <a:r>
              <a:rPr lang="ja-JP" altLang="en-US" b="1" dirty="0"/>
              <a:t>イメージ</a:t>
            </a:r>
          </a:p>
        </p:txBody>
      </p:sp>
      <p:sp>
        <p:nvSpPr>
          <p:cNvPr id="13" name="スライド番号プレースホルダー 9"/>
          <p:cNvSpPr txBox="1">
            <a:spLocks/>
          </p:cNvSpPr>
          <p:nvPr/>
        </p:nvSpPr>
        <p:spPr bwMode="auto">
          <a:xfrm>
            <a:off x="8567738" y="6541008"/>
            <a:ext cx="576262" cy="25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kumimoji="1" sz="12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b="0" dirty="0"/>
              <a:t>9</a:t>
            </a:r>
            <a:endParaRPr lang="ja-JP" altLang="en-US" b="0" dirty="0"/>
          </a:p>
        </p:txBody>
      </p:sp>
      <p:sp>
        <p:nvSpPr>
          <p:cNvPr id="47" name="角丸四角形 46"/>
          <p:cNvSpPr/>
          <p:nvPr/>
        </p:nvSpPr>
        <p:spPr>
          <a:xfrm>
            <a:off x="291590" y="914887"/>
            <a:ext cx="8644684" cy="1001340"/>
          </a:xfrm>
          <a:prstGeom prst="round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spcBef>
                <a:spcPts val="0"/>
              </a:spcBef>
              <a:spcAft>
                <a:spcPts val="600"/>
              </a:spcAft>
            </a:pPr>
            <a:r>
              <a:rPr lang="ja-JP" altLang="en-US" sz="20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求人決裁者・店舗オーナー</a:t>
            </a:r>
            <a:r>
              <a:rPr lang="ja-JP" altLang="en-US" sz="20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が</a:t>
            </a:r>
            <a:r>
              <a:rPr lang="ja-JP" altLang="en-US" sz="20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興味があれば、</a:t>
            </a:r>
            <a:endParaRPr lang="en-US" altLang="ja-JP" sz="20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p>
            <a:pPr algn="ctr">
              <a:spcBef>
                <a:spcPts val="0"/>
              </a:spcBef>
              <a:spcAft>
                <a:spcPts val="600"/>
              </a:spcAft>
            </a:pPr>
            <a:r>
              <a:rPr lang="en-US" altLang="ja-JP" sz="20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Next Innovation</a:t>
            </a:r>
            <a:r>
              <a:rPr lang="ja-JP" altLang="en-US" sz="20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へ案件紹介</a:t>
            </a:r>
            <a:endParaRPr lang="en-US" altLang="ja-JP" sz="20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8" name="角丸四角形 47"/>
          <p:cNvSpPr/>
          <p:nvPr/>
        </p:nvSpPr>
        <p:spPr>
          <a:xfrm>
            <a:off x="4546548" y="2388136"/>
            <a:ext cx="4389726" cy="858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171450" indent="-171450">
              <a:lnSpc>
                <a:spcPct val="150000"/>
              </a:lnSpc>
              <a:spcAft>
                <a:spcPts val="600"/>
              </a:spcAft>
              <a:buFont typeface="Arial" panose="020B0604020202020204" pitchFamily="34" charset="0"/>
              <a:buChar char="•"/>
            </a:pP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1" name="図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875" y="4981376"/>
            <a:ext cx="1155089" cy="1394072"/>
          </a:xfrm>
          <a:prstGeom prst="rect">
            <a:avLst/>
          </a:prstGeom>
        </p:spPr>
      </p:pic>
      <p:cxnSp>
        <p:nvCxnSpPr>
          <p:cNvPr id="52" name="直線矢印コネクタ 51"/>
          <p:cNvCxnSpPr/>
          <p:nvPr/>
        </p:nvCxnSpPr>
        <p:spPr>
          <a:xfrm flipH="1">
            <a:off x="2792892" y="3523582"/>
            <a:ext cx="3172776" cy="0"/>
          </a:xfrm>
          <a:prstGeom prst="straightConnector1">
            <a:avLst/>
          </a:prstGeom>
          <a:ln w="63500">
            <a:solidFill>
              <a:srgbClr val="4F81BD"/>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2827983" y="3307245"/>
            <a:ext cx="3171437" cy="117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812589" y="2839843"/>
            <a:ext cx="1244764" cy="369332"/>
          </a:xfrm>
          <a:prstGeom prst="rect">
            <a:avLst/>
          </a:prstGeom>
          <a:noFill/>
        </p:spPr>
        <p:txBody>
          <a:bodyPr wrap="square" rtlCol="0">
            <a:spAutoFit/>
          </a:bodyPr>
          <a:lstStyle/>
          <a:p>
            <a:r>
              <a:rPr kumimoji="1" lang="ja-JP" altLang="en-US" dirty="0" smtClean="0">
                <a:solidFill>
                  <a:srgbClr val="FF0000"/>
                </a:solidFill>
                <a:latin typeface="Meiryo UI" panose="020B0604030504040204" pitchFamily="50" charset="-128"/>
                <a:ea typeface="Meiryo UI" panose="020B0604030504040204" pitchFamily="50" charset="-128"/>
              </a:rPr>
              <a:t>①ヒヤリング</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3784546" y="3582638"/>
            <a:ext cx="1524003"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②</a:t>
            </a:r>
            <a:r>
              <a:rPr kumimoji="1" lang="ja-JP" altLang="en-US" dirty="0">
                <a:latin typeface="Meiryo UI" panose="020B0604030504040204" pitchFamily="50" charset="-128"/>
                <a:ea typeface="Meiryo UI" panose="020B0604030504040204" pitchFamily="50" charset="-128"/>
              </a:rPr>
              <a:t>詳細</a:t>
            </a:r>
            <a:r>
              <a:rPr kumimoji="1" lang="ja-JP" altLang="en-US" dirty="0" smtClean="0">
                <a:latin typeface="Meiryo UI" panose="020B0604030504040204" pitchFamily="50" charset="-128"/>
                <a:ea typeface="Meiryo UI" panose="020B0604030504040204" pitchFamily="50" charset="-128"/>
              </a:rPr>
              <a:t>希望</a:t>
            </a:r>
            <a:endParaRPr kumimoji="1" lang="ja-JP" altLang="en-US"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266284" y="4877186"/>
            <a:ext cx="2362417" cy="646331"/>
          </a:xfrm>
          <a:prstGeom prst="rect">
            <a:avLst/>
          </a:prstGeom>
          <a:noFill/>
        </p:spPr>
        <p:txBody>
          <a:bodyPr wrap="square" rtlCol="0">
            <a:spAutoFit/>
          </a:bodyPr>
          <a:lstStyle/>
          <a:p>
            <a:pPr algn="ctr"/>
            <a:r>
              <a:rPr lang="ja-JP" altLang="en-US" dirty="0" smtClean="0">
                <a:solidFill>
                  <a:srgbClr val="FF0000"/>
                </a:solidFill>
                <a:latin typeface="Meiryo UI" panose="020B0604030504040204" pitchFamily="50" charset="-128"/>
                <a:ea typeface="Meiryo UI" panose="020B0604030504040204" pitchFamily="50" charset="-128"/>
              </a:rPr>
              <a:t>③紹介フォームにて</a:t>
            </a:r>
            <a:endParaRPr lang="en-US" altLang="ja-JP" dirty="0" smtClean="0">
              <a:solidFill>
                <a:srgbClr val="FF0000"/>
              </a:solidFill>
              <a:latin typeface="Meiryo UI" panose="020B0604030504040204" pitchFamily="50" charset="-128"/>
              <a:ea typeface="Meiryo UI" panose="020B0604030504040204" pitchFamily="50" charset="-128"/>
            </a:endParaRPr>
          </a:p>
          <a:p>
            <a:pPr algn="ctr"/>
            <a:r>
              <a:rPr lang="ja-JP" altLang="en-US" dirty="0" smtClean="0">
                <a:solidFill>
                  <a:srgbClr val="FF0000"/>
                </a:solidFill>
                <a:latin typeface="Meiryo UI" panose="020B0604030504040204" pitchFamily="50" charset="-128"/>
                <a:ea typeface="Meiryo UI" panose="020B0604030504040204" pitchFamily="50" charset="-128"/>
              </a:rPr>
              <a:t>詳細記載して紹介</a:t>
            </a:r>
            <a:endParaRPr lang="en-US" altLang="ja-JP" dirty="0" smtClean="0">
              <a:solidFill>
                <a:srgbClr val="FF0000"/>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224837" y="2528225"/>
            <a:ext cx="1321196" cy="369332"/>
          </a:xfrm>
          <a:prstGeom prst="rect">
            <a:avLst/>
          </a:prstGeom>
          <a:noFill/>
        </p:spPr>
        <p:txBody>
          <a:bodyPr wrap="none" rtlCol="0">
            <a:spAutoFit/>
          </a:bodyPr>
          <a:lstStyle/>
          <a:p>
            <a:r>
              <a:rPr kumimoji="1" lang="en-US" altLang="ja-JP" b="1" dirty="0" smtClean="0">
                <a:latin typeface="メイリオ" panose="020B0604030504040204" pitchFamily="50" charset="-128"/>
                <a:ea typeface="メイリオ" panose="020B0604030504040204" pitchFamily="50" charset="-128"/>
              </a:rPr>
              <a:t>USEN</a:t>
            </a:r>
            <a:r>
              <a:rPr kumimoji="1" lang="ja-JP" altLang="en-US" b="1" dirty="0" smtClean="0">
                <a:latin typeface="メイリオ" panose="020B0604030504040204" pitchFamily="50" charset="-128"/>
                <a:ea typeface="メイリオ" panose="020B0604030504040204" pitchFamily="50" charset="-128"/>
              </a:rPr>
              <a:t>営業</a:t>
            </a:r>
            <a:endParaRPr kumimoji="1" lang="ja-JP" altLang="en-US" b="1" dirty="0">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3459583" y="6428572"/>
            <a:ext cx="2173928" cy="369332"/>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Next Innovation</a:t>
            </a:r>
            <a:endParaRPr kumimoji="1" lang="ja-JP" altLang="en-US" b="1" dirty="0">
              <a:latin typeface="メイリオ" panose="020B0604030504040204" pitchFamily="50" charset="-128"/>
              <a:ea typeface="メイリオ" panose="020B0604030504040204" pitchFamily="50" charset="-128"/>
            </a:endParaRPr>
          </a:p>
        </p:txBody>
      </p:sp>
      <p:pic>
        <p:nvPicPr>
          <p:cNvPr id="59" name="図 5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71066" y="3084799"/>
            <a:ext cx="1365010" cy="1365010"/>
          </a:xfrm>
          <a:prstGeom prst="rect">
            <a:avLst/>
          </a:prstGeom>
        </p:spPr>
      </p:pic>
      <p:sp>
        <p:nvSpPr>
          <p:cNvPr id="60" name="テキスト ボックス 59"/>
          <p:cNvSpPr txBox="1"/>
          <p:nvPr/>
        </p:nvSpPr>
        <p:spPr>
          <a:xfrm>
            <a:off x="6031945" y="2528225"/>
            <a:ext cx="2262158"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企業（求人決裁者）</a:t>
            </a:r>
            <a:endParaRPr kumimoji="1" lang="ja-JP" altLang="en-US" b="1" dirty="0">
              <a:latin typeface="メイリオ" panose="020B0604030504040204" pitchFamily="50" charset="-128"/>
              <a:ea typeface="メイリオ" panose="020B0604030504040204" pitchFamily="50" charset="-128"/>
            </a:endParaRPr>
          </a:p>
        </p:txBody>
      </p:sp>
      <p:cxnSp>
        <p:nvCxnSpPr>
          <p:cNvPr id="62" name="直線矢印コネクタ 61"/>
          <p:cNvCxnSpPr/>
          <p:nvPr/>
        </p:nvCxnSpPr>
        <p:spPr>
          <a:xfrm>
            <a:off x="2268248" y="4601938"/>
            <a:ext cx="1457257" cy="126368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V="1">
            <a:off x="5462233" y="4529695"/>
            <a:ext cx="1272953" cy="1335925"/>
          </a:xfrm>
          <a:prstGeom prst="straightConnector1">
            <a:avLst/>
          </a:prstGeom>
          <a:ln w="63500">
            <a:solidFill>
              <a:srgbClr val="4F81BD"/>
            </a:solidFill>
            <a:tailEnd type="triangle"/>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a:xfrm>
            <a:off x="5581222" y="5318436"/>
            <a:ext cx="3309372"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④訪問・オンライン商談</a:t>
            </a:r>
            <a:endParaRPr lang="en-US" altLang="ja-JP" dirty="0" smtClean="0">
              <a:latin typeface="Meiryo UI" panose="020B0604030504040204" pitchFamily="50" charset="-128"/>
              <a:ea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営業同行も可能</a:t>
            </a:r>
            <a:endParaRPr lang="en-US" altLang="ja-JP"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358153" y="2071827"/>
            <a:ext cx="6427694" cy="276999"/>
          </a:xfrm>
          <a:prstGeom prst="rect">
            <a:avLst/>
          </a:prstGeom>
        </p:spPr>
        <p:txBody>
          <a:bodyPr wrap="square">
            <a:spAutoFit/>
          </a:bodyPr>
          <a:lstStyle/>
          <a:p>
            <a:pPr algn="ctr">
              <a:spcBef>
                <a:spcPts val="0"/>
              </a:spcBef>
              <a:spcAft>
                <a:spcPts val="600"/>
              </a:spcAft>
            </a:pPr>
            <a:r>
              <a:rPr lang="ja-JP" altLang="en-US" sz="1200" b="1"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100" b="1"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※USEN</a:t>
            </a:r>
            <a:r>
              <a:rPr lang="ja-JP" altLang="en-US" sz="1100" b="1" dirty="0" smtClean="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はクロージング</a:t>
            </a:r>
            <a:r>
              <a:rPr lang="ja-JP" altLang="en-US" sz="1100" b="1"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は行わず</a:t>
            </a:r>
            <a:r>
              <a:rPr lang="ja-JP" altLang="en-US" sz="1100" b="1" dirty="0" smtClean="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、ヒヤリング</a:t>
            </a:r>
            <a:r>
              <a:rPr lang="ja-JP" altLang="en-US" sz="1100" b="1"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と紹介のみのスキーム</a:t>
            </a:r>
            <a:r>
              <a:rPr lang="ja-JP" altLang="en-US" sz="1100" b="1" dirty="0" smtClean="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です</a:t>
            </a:r>
            <a:endParaRPr lang="ja-JP" altLang="en-US" sz="1100" dirty="0"/>
          </a:p>
        </p:txBody>
      </p:sp>
      <p:pic>
        <p:nvPicPr>
          <p:cNvPr id="4" name="図 3"/>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42022"/>
          <a:stretch/>
        </p:blipFill>
        <p:spPr>
          <a:xfrm>
            <a:off x="995124" y="2916960"/>
            <a:ext cx="1888907" cy="1461445"/>
          </a:xfrm>
          <a:prstGeom prst="rect">
            <a:avLst/>
          </a:prstGeom>
        </p:spPr>
      </p:pic>
      <p:pic>
        <p:nvPicPr>
          <p:cNvPr id="5" name="図 4"/>
          <p:cNvPicPr>
            <a:picLocks noChangeAspect="1"/>
          </p:cNvPicPr>
          <p:nvPr/>
        </p:nvPicPr>
        <p:blipFill rotWithShape="1">
          <a:blip r:embed="rId6" cstate="print">
            <a:extLst>
              <a:ext uri="{28A0092B-C50C-407E-A947-70E740481C1C}">
                <a14:useLocalDpi xmlns:a14="http://schemas.microsoft.com/office/drawing/2010/main" val="0"/>
              </a:ext>
            </a:extLst>
          </a:blip>
          <a:srcRect b="47841"/>
          <a:stretch/>
        </p:blipFill>
        <p:spPr>
          <a:xfrm>
            <a:off x="5837238" y="2918397"/>
            <a:ext cx="1508029" cy="1460008"/>
          </a:xfrm>
          <a:prstGeom prst="rect">
            <a:avLst/>
          </a:prstGeom>
        </p:spPr>
      </p:pic>
    </p:spTree>
    <p:extLst>
      <p:ext uri="{BB962C8B-B14F-4D97-AF65-F5344CB8AC3E}">
        <p14:creationId xmlns:p14="http://schemas.microsoft.com/office/powerpoint/2010/main" val="1343903603"/>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descr="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a:xfrm>
            <a:off x="1519311" y="97775"/>
            <a:ext cx="6105378" cy="476250"/>
          </a:xfrm>
        </p:spPr>
        <p:txBody>
          <a:bodyPr/>
          <a:lstStyle/>
          <a:p>
            <a:pPr eaLnBrk="1" hangingPunct="1"/>
            <a:r>
              <a:rPr lang="ja-JP" altLang="en-US" b="1" dirty="0" smtClean="0"/>
              <a:t>紹介フロー</a:t>
            </a:r>
            <a:endParaRPr lang="ja-JP" altLang="en-US" b="1" dirty="0"/>
          </a:p>
        </p:txBody>
      </p:sp>
      <p:sp>
        <p:nvSpPr>
          <p:cNvPr id="13" name="スライド番号プレースホルダー 9"/>
          <p:cNvSpPr txBox="1">
            <a:spLocks/>
          </p:cNvSpPr>
          <p:nvPr/>
        </p:nvSpPr>
        <p:spPr bwMode="auto">
          <a:xfrm>
            <a:off x="8567738" y="6541008"/>
            <a:ext cx="576262" cy="25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kumimoji="1" sz="12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b="0" dirty="0" smtClean="0"/>
              <a:t>10</a:t>
            </a:r>
            <a:endParaRPr lang="ja-JP" altLang="en-US" b="0" dirty="0"/>
          </a:p>
        </p:txBody>
      </p:sp>
      <p:graphicFrame>
        <p:nvGraphicFramePr>
          <p:cNvPr id="47" name="表 46"/>
          <p:cNvGraphicFramePr>
            <a:graphicFrameLocks noGrp="1"/>
          </p:cNvGraphicFramePr>
          <p:nvPr>
            <p:extLst>
              <p:ext uri="{D42A27DB-BD31-4B8C-83A1-F6EECF244321}">
                <p14:modId xmlns:p14="http://schemas.microsoft.com/office/powerpoint/2010/main" val="4291400696"/>
              </p:ext>
            </p:extLst>
          </p:nvPr>
        </p:nvGraphicFramePr>
        <p:xfrm>
          <a:off x="986633" y="1130663"/>
          <a:ext cx="7731193" cy="3695337"/>
        </p:xfrm>
        <a:graphic>
          <a:graphicData uri="http://schemas.openxmlformats.org/drawingml/2006/table">
            <a:tbl>
              <a:tblPr firstRow="1" bandRow="1">
                <a:tableStyleId>{5C22544A-7EE6-4342-B048-85BDC9FD1C3A}</a:tableStyleId>
              </a:tblPr>
              <a:tblGrid>
                <a:gridCol w="1131978">
                  <a:extLst>
                    <a:ext uri="{9D8B030D-6E8A-4147-A177-3AD203B41FA5}">
                      <a16:colId xmlns:a16="http://schemas.microsoft.com/office/drawing/2014/main" val="3504034388"/>
                    </a:ext>
                  </a:extLst>
                </a:gridCol>
                <a:gridCol w="4022151">
                  <a:extLst>
                    <a:ext uri="{9D8B030D-6E8A-4147-A177-3AD203B41FA5}">
                      <a16:colId xmlns:a16="http://schemas.microsoft.com/office/drawing/2014/main" val="3980959537"/>
                    </a:ext>
                  </a:extLst>
                </a:gridCol>
                <a:gridCol w="2577064">
                  <a:extLst>
                    <a:ext uri="{9D8B030D-6E8A-4147-A177-3AD203B41FA5}">
                      <a16:colId xmlns:a16="http://schemas.microsoft.com/office/drawing/2014/main" val="4152901900"/>
                    </a:ext>
                  </a:extLst>
                </a:gridCol>
              </a:tblGrid>
              <a:tr h="610598">
                <a:tc>
                  <a:txBody>
                    <a:bodyPr/>
                    <a:lstStyle/>
                    <a:p>
                      <a:pPr algn="ctr"/>
                      <a:r>
                        <a:rPr kumimoji="1" lang="ja-JP" altLang="en-US" sz="1400" dirty="0" smtClean="0">
                          <a:latin typeface="メイリオ" panose="020B0604030504040204" pitchFamily="50" charset="-128"/>
                          <a:ea typeface="メイリオ" panose="020B0604030504040204" pitchFamily="50" charset="-128"/>
                        </a:rPr>
                        <a:t>項番</a:t>
                      </a:r>
                      <a:endParaRPr kumimoji="1" lang="ja-JP" altLang="en-US" sz="1400" dirty="0">
                        <a:latin typeface="メイリオ" panose="020B0604030504040204" pitchFamily="50" charset="-128"/>
                        <a:ea typeface="メイリオ" panose="020B0604030504040204" pitchFamily="50" charset="-128"/>
                      </a:endParaRPr>
                    </a:p>
                  </a:txBody>
                  <a:tcPr anchor="ctr">
                    <a:solidFill>
                      <a:schemeClr val="accent1">
                        <a:lumMod val="60000"/>
                        <a:lumOff val="40000"/>
                      </a:schemeClr>
                    </a:solidFill>
                  </a:tcPr>
                </a:tc>
                <a:tc>
                  <a:txBody>
                    <a:bodyPr/>
                    <a:lstStyle/>
                    <a:p>
                      <a:pPr algn="ctr"/>
                      <a:r>
                        <a:rPr kumimoji="1" lang="ja-JP" altLang="en-US" sz="1400" dirty="0" smtClean="0">
                          <a:latin typeface="メイリオ" panose="020B0604030504040204" pitchFamily="50" charset="-128"/>
                          <a:ea typeface="メイリオ" panose="020B0604030504040204" pitchFamily="50" charset="-128"/>
                        </a:rPr>
                        <a:t>アクション</a:t>
                      </a:r>
                      <a:endParaRPr kumimoji="1" lang="ja-JP" altLang="en-US" sz="1400" dirty="0">
                        <a:latin typeface="メイリオ" panose="020B0604030504040204" pitchFamily="50" charset="-128"/>
                        <a:ea typeface="メイリオ" panose="020B0604030504040204" pitchFamily="50" charset="-128"/>
                      </a:endParaRPr>
                    </a:p>
                  </a:txBody>
                  <a:tcPr anchor="ctr">
                    <a:solidFill>
                      <a:schemeClr val="accent1">
                        <a:lumMod val="60000"/>
                        <a:lumOff val="40000"/>
                      </a:schemeClr>
                    </a:solidFill>
                  </a:tcPr>
                </a:tc>
                <a:tc>
                  <a:txBody>
                    <a:bodyPr/>
                    <a:lstStyle/>
                    <a:p>
                      <a:pPr algn="ctr"/>
                      <a:r>
                        <a:rPr kumimoji="1" lang="ja-JP" altLang="en-US" sz="1400" dirty="0" smtClean="0">
                          <a:latin typeface="メイリオ" panose="020B0604030504040204" pitchFamily="50" charset="-128"/>
                          <a:ea typeface="メイリオ" panose="020B0604030504040204" pitchFamily="50" charset="-128"/>
                        </a:rPr>
                        <a:t>対応</a:t>
                      </a:r>
                      <a:endParaRPr kumimoji="1" lang="ja-JP" altLang="en-US" sz="1400" dirty="0">
                        <a:latin typeface="メイリオ" panose="020B0604030504040204" pitchFamily="50" charset="-128"/>
                        <a:ea typeface="メイリオ" panose="020B0604030504040204" pitchFamily="50" charset="-128"/>
                      </a:endParaRPr>
                    </a:p>
                  </a:txBody>
                  <a:tcPr anchor="ctr">
                    <a:solidFill>
                      <a:schemeClr val="accent1">
                        <a:lumMod val="60000"/>
                        <a:lumOff val="40000"/>
                      </a:schemeClr>
                    </a:solidFill>
                  </a:tcPr>
                </a:tc>
                <a:extLst>
                  <a:ext uri="{0D108BD9-81ED-4DB2-BD59-A6C34878D82A}">
                    <a16:rowId xmlns:a16="http://schemas.microsoft.com/office/drawing/2014/main" val="2557868952"/>
                  </a:ext>
                </a:extLst>
              </a:tr>
              <a:tr h="610598">
                <a:tc>
                  <a:txBody>
                    <a:bodyPr/>
                    <a:lstStyle/>
                    <a:p>
                      <a:pPr algn="ctr"/>
                      <a:r>
                        <a:rPr kumimoji="1" lang="ja-JP" altLang="en-US" sz="2400" dirty="0" smtClean="0">
                          <a:latin typeface="メイリオ" panose="020B0604030504040204" pitchFamily="50" charset="-128"/>
                          <a:ea typeface="メイリオ" panose="020B0604030504040204" pitchFamily="50" charset="-128"/>
                        </a:rPr>
                        <a:t>１</a:t>
                      </a:r>
                      <a:endParaRPr kumimoji="1" lang="en-US" altLang="ja-JP" sz="2400" dirty="0" smtClean="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rPr>
                        <a:t>ヒヤリング</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200162081"/>
                  </a:ext>
                </a:extLst>
              </a:tr>
              <a:tr h="610598">
                <a:tc>
                  <a:txBody>
                    <a:bodyPr/>
                    <a:lstStyle/>
                    <a:p>
                      <a:pPr algn="ctr"/>
                      <a:r>
                        <a:rPr kumimoji="1" lang="ja-JP" altLang="en-US" sz="2400" dirty="0" smtClean="0">
                          <a:latin typeface="メイリオ" panose="020B0604030504040204" pitchFamily="50" charset="-128"/>
                          <a:ea typeface="メイリオ" panose="020B0604030504040204" pitchFamily="50" charset="-128"/>
                        </a:rPr>
                        <a:t>２</a:t>
                      </a:r>
                      <a:endParaRPr kumimoji="1" lang="ja-JP" altLang="en-US" sz="2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rPr>
                        <a:t>紹介フォームにて企業を紹介</a:t>
                      </a:r>
                      <a:endParaRPr kumimoji="1" lang="en-US" altLang="ja-JP" sz="1400" dirty="0" smtClean="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93617142"/>
                  </a:ext>
                </a:extLst>
              </a:tr>
              <a:tr h="610598">
                <a:tc>
                  <a:txBody>
                    <a:bodyPr/>
                    <a:lstStyle/>
                    <a:p>
                      <a:pPr algn="ctr"/>
                      <a:r>
                        <a:rPr kumimoji="1" lang="ja-JP" altLang="en-US" sz="2400" dirty="0" smtClean="0">
                          <a:latin typeface="メイリオ" panose="020B0604030504040204" pitchFamily="50" charset="-128"/>
                          <a:ea typeface="メイリオ" panose="020B0604030504040204" pitchFamily="50" charset="-128"/>
                        </a:rPr>
                        <a:t>３</a:t>
                      </a:r>
                      <a:endParaRPr kumimoji="1" lang="ja-JP" altLang="en-US" sz="24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rPr>
                        <a:t>Next</a:t>
                      </a:r>
                      <a:r>
                        <a:rPr kumimoji="1" lang="ja-JP" altLang="en-US" sz="1400" dirty="0" smtClean="0">
                          <a:latin typeface="メイリオ" panose="020B0604030504040204" pitchFamily="50" charset="-128"/>
                          <a:ea typeface="メイリオ" panose="020B0604030504040204" pitchFamily="50" charset="-128"/>
                        </a:rPr>
                        <a:t> </a:t>
                      </a:r>
                      <a:r>
                        <a:rPr kumimoji="1" lang="en-US" altLang="ja-JP" sz="1400" dirty="0" smtClean="0">
                          <a:latin typeface="メイリオ" panose="020B0604030504040204" pitchFamily="50" charset="-128"/>
                          <a:ea typeface="メイリオ" panose="020B0604030504040204" pitchFamily="50" charset="-128"/>
                        </a:rPr>
                        <a:t>Innovation</a:t>
                      </a:r>
                      <a:r>
                        <a:rPr kumimoji="1" lang="en-US" altLang="ja-JP" sz="1400" baseline="0" dirty="0" smtClean="0">
                          <a:latin typeface="メイリオ" panose="020B0604030504040204" pitchFamily="50" charset="-128"/>
                          <a:ea typeface="メイリオ" panose="020B0604030504040204" pitchFamily="50" charset="-128"/>
                        </a:rPr>
                        <a:t> </a:t>
                      </a:r>
                      <a:r>
                        <a:rPr kumimoji="1" lang="ja-JP" altLang="en-US" sz="1400" dirty="0" smtClean="0">
                          <a:latin typeface="メイリオ" panose="020B0604030504040204" pitchFamily="50" charset="-128"/>
                          <a:ea typeface="メイリオ" panose="020B0604030504040204" pitchFamily="50" charset="-128"/>
                        </a:rPr>
                        <a:t>訪問・商談</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663641513"/>
                  </a:ext>
                </a:extLst>
              </a:tr>
              <a:tr h="610598">
                <a:tc>
                  <a:txBody>
                    <a:bodyPr/>
                    <a:lstStyle/>
                    <a:p>
                      <a:pPr algn="ctr"/>
                      <a:r>
                        <a:rPr kumimoji="1" lang="ja-JP" altLang="en-US" sz="2400" dirty="0" smtClean="0">
                          <a:latin typeface="メイリオ" panose="020B0604030504040204" pitchFamily="50" charset="-128"/>
                          <a:ea typeface="メイリオ" panose="020B0604030504040204" pitchFamily="50" charset="-128"/>
                        </a:rPr>
                        <a:t>４</a:t>
                      </a:r>
                      <a:endParaRPr kumimoji="1" lang="ja-JP" altLang="en-US" sz="2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rPr>
                        <a:t>受注</a:t>
                      </a:r>
                      <a:r>
                        <a:rPr kumimoji="1" lang="en-US" altLang="ja-JP" sz="1400" dirty="0" smtClean="0">
                          <a:latin typeface="メイリオ" panose="020B0604030504040204" pitchFamily="50" charset="-128"/>
                          <a:ea typeface="メイリオ" panose="020B0604030504040204" pitchFamily="50" charset="-128"/>
                        </a:rPr>
                        <a:t>or</a:t>
                      </a:r>
                      <a:r>
                        <a:rPr kumimoji="1" lang="ja-JP" altLang="en-US" sz="1400" dirty="0" smtClean="0">
                          <a:latin typeface="メイリオ" panose="020B0604030504040204" pitchFamily="50" charset="-128"/>
                          <a:ea typeface="メイリオ" panose="020B0604030504040204" pitchFamily="50" charset="-128"/>
                        </a:rPr>
                        <a:t>失注</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756229883"/>
                  </a:ext>
                </a:extLst>
              </a:tr>
              <a:tr h="642347">
                <a:tc>
                  <a:txBody>
                    <a:bodyPr/>
                    <a:lstStyle/>
                    <a:p>
                      <a:pPr algn="ctr"/>
                      <a:r>
                        <a:rPr kumimoji="1" lang="ja-JP" altLang="en-US" sz="2400" dirty="0" smtClean="0">
                          <a:latin typeface="メイリオ" panose="020B0604030504040204" pitchFamily="50" charset="-128"/>
                          <a:ea typeface="メイリオ" panose="020B0604030504040204" pitchFamily="50" charset="-128"/>
                        </a:rPr>
                        <a:t>５</a:t>
                      </a:r>
                      <a:endParaRPr kumimoji="1" lang="ja-JP" altLang="en-US" sz="2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rPr>
                        <a:t>月次で商談結果フィードバック</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274588301"/>
                  </a:ext>
                </a:extLst>
              </a:tr>
            </a:tbl>
          </a:graphicData>
        </a:graphic>
      </p:graphicFrame>
      <p:sp>
        <p:nvSpPr>
          <p:cNvPr id="48" name="正方形/長方形 47"/>
          <p:cNvSpPr/>
          <p:nvPr/>
        </p:nvSpPr>
        <p:spPr>
          <a:xfrm>
            <a:off x="986632" y="1701318"/>
            <a:ext cx="7731193" cy="12826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下矢印 48"/>
          <p:cNvSpPr/>
          <p:nvPr/>
        </p:nvSpPr>
        <p:spPr>
          <a:xfrm>
            <a:off x="392194" y="1701318"/>
            <a:ext cx="556337" cy="3092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38630" y="1779651"/>
            <a:ext cx="1540617" cy="529007"/>
          </a:xfrm>
          <a:prstGeom prst="rect">
            <a:avLst/>
          </a:prstGeom>
        </p:spPr>
      </p:pic>
      <p:pic>
        <p:nvPicPr>
          <p:cNvPr id="52" name="図 5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38630" y="2381829"/>
            <a:ext cx="1540617" cy="529007"/>
          </a:xfrm>
          <a:prstGeom prst="rect">
            <a:avLst/>
          </a:prstGeom>
        </p:spPr>
      </p:pic>
      <p:sp>
        <p:nvSpPr>
          <p:cNvPr id="55" name="正方形/長方形 54"/>
          <p:cNvSpPr/>
          <p:nvPr/>
        </p:nvSpPr>
        <p:spPr>
          <a:xfrm>
            <a:off x="986632" y="5252131"/>
            <a:ext cx="7731193" cy="1138773"/>
          </a:xfrm>
          <a:prstGeom prst="rect">
            <a:avLst/>
          </a:prstGeom>
        </p:spPr>
        <p:txBody>
          <a:bodyPr wrap="square">
            <a:spAutoFit/>
          </a:bodyPr>
          <a:lstStyle/>
          <a:p>
            <a:pPr algn="ctr"/>
            <a:r>
              <a:rPr lang="en-US" altLang="ja-JP" sz="2400" b="1" dirty="0">
                <a:latin typeface="メイリオ" panose="020B0604030504040204" pitchFamily="50" charset="-128"/>
                <a:ea typeface="メイリオ" panose="020B0604030504040204" pitchFamily="50" charset="-128"/>
              </a:rPr>
              <a:t>USEN</a:t>
            </a:r>
            <a:r>
              <a:rPr lang="ja-JP" altLang="en-US" sz="2400" b="1" dirty="0">
                <a:latin typeface="メイリオ" panose="020B0604030504040204" pitchFamily="50" charset="-128"/>
                <a:ea typeface="メイリオ" panose="020B0604030504040204" pitchFamily="50" charset="-128"/>
              </a:rPr>
              <a:t>が行う</a:t>
            </a:r>
            <a:r>
              <a:rPr lang="ja-JP" altLang="en-US" sz="2400" b="1" dirty="0" smtClean="0">
                <a:latin typeface="メイリオ" panose="020B0604030504040204" pitchFamily="50" charset="-128"/>
                <a:ea typeface="メイリオ" panose="020B0604030504040204" pitchFamily="50" charset="-128"/>
              </a:rPr>
              <a:t>作業は、</a:t>
            </a:r>
            <a:endParaRPr lang="en-US" altLang="ja-JP" sz="2400" b="1" dirty="0" smtClean="0">
              <a:latin typeface="メイリオ" panose="020B0604030504040204" pitchFamily="50" charset="-128"/>
              <a:ea typeface="メイリオ" panose="020B0604030504040204" pitchFamily="50" charset="-128"/>
            </a:endParaRPr>
          </a:p>
          <a:p>
            <a:pPr algn="ctr"/>
            <a:r>
              <a:rPr lang="ja-JP" altLang="en-US" sz="2400" b="1" dirty="0" smtClean="0">
                <a:solidFill>
                  <a:srgbClr val="FF0000"/>
                </a:solidFill>
                <a:latin typeface="メイリオ" panose="020B0604030504040204" pitchFamily="50" charset="-128"/>
                <a:ea typeface="メイリオ" panose="020B0604030504040204" pitchFamily="50" charset="-128"/>
              </a:rPr>
              <a:t>赤枠（ヒヤリング・紹介フォーム）</a:t>
            </a:r>
            <a:r>
              <a:rPr lang="ja-JP" altLang="en-US" sz="2000" b="1" dirty="0" smtClean="0">
                <a:latin typeface="メイリオ" panose="020B0604030504040204" pitchFamily="50" charset="-128"/>
                <a:ea typeface="メイリオ" panose="020B0604030504040204" pitchFamily="50" charset="-128"/>
              </a:rPr>
              <a:t>のみ</a:t>
            </a:r>
            <a:endParaRPr lang="en-US" altLang="ja-JP" sz="2000" b="1" dirty="0" smtClean="0">
              <a:latin typeface="メイリオ" panose="020B0604030504040204" pitchFamily="50" charset="-128"/>
              <a:ea typeface="メイリオ" panose="020B0604030504040204" pitchFamily="50" charset="-128"/>
            </a:endParaRPr>
          </a:p>
          <a:p>
            <a:pPr algn="ctr"/>
            <a:r>
              <a:rPr lang="ja-JP" altLang="en-US" sz="2000" b="1" dirty="0" smtClean="0">
                <a:latin typeface="メイリオ" panose="020B0604030504040204" pitchFamily="50" charset="-128"/>
                <a:ea typeface="メイリオ" panose="020B0604030504040204" pitchFamily="50" charset="-128"/>
              </a:rPr>
              <a:t>となります。</a:t>
            </a:r>
            <a:endParaRPr lang="ja-JP" altLang="en-US" sz="2000"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8630" y="3004789"/>
            <a:ext cx="1540617" cy="529007"/>
          </a:xfrm>
          <a:prstGeom prst="rect">
            <a:avLst/>
          </a:prstGeom>
        </p:spPr>
      </p:pic>
      <p:pic>
        <p:nvPicPr>
          <p:cNvPr id="58" name="図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8630" y="3592882"/>
            <a:ext cx="1540617" cy="529007"/>
          </a:xfrm>
          <a:prstGeom prst="rect">
            <a:avLst/>
          </a:prstGeom>
        </p:spPr>
      </p:pic>
      <p:pic>
        <p:nvPicPr>
          <p:cNvPr id="59" name="図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8630" y="4245555"/>
            <a:ext cx="1540617" cy="529007"/>
          </a:xfrm>
          <a:prstGeom prst="rect">
            <a:avLst/>
          </a:prstGeom>
        </p:spPr>
      </p:pic>
    </p:spTree>
    <p:extLst>
      <p:ext uri="{BB962C8B-B14F-4D97-AF65-F5344CB8AC3E}">
        <p14:creationId xmlns:p14="http://schemas.microsoft.com/office/powerpoint/2010/main" val="3572945300"/>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26"/>
          <p:cNvSpPr>
            <a:spLocks noGrp="1"/>
          </p:cNvSpPr>
          <p:nvPr>
            <p:ph type="sldNum" sz="quarter" idx="4"/>
          </p:nvPr>
        </p:nvSpPr>
        <p:spPr/>
        <p:txBody>
          <a:bodyPr/>
          <a:lstStyle/>
          <a:p>
            <a:fld id="{D1BCB65C-2EB9-44F3-A1F7-D69B5BFFB5F3}" type="slidenum">
              <a:rPr kumimoji="1" lang="ja-JP" altLang="en-US" b="0" smtClean="0"/>
              <a:t>11</a:t>
            </a:fld>
            <a:endParaRPr kumimoji="1" lang="ja-JP" altLang="en-US" b="0" dirty="0"/>
          </a:p>
        </p:txBody>
      </p:sp>
      <p:sp>
        <p:nvSpPr>
          <p:cNvPr id="2" name="タイトル 1"/>
          <p:cNvSpPr>
            <a:spLocks noGrp="1"/>
          </p:cNvSpPr>
          <p:nvPr>
            <p:ph type="title"/>
          </p:nvPr>
        </p:nvSpPr>
        <p:spPr/>
        <p:txBody>
          <a:bodyPr/>
          <a:lstStyle/>
          <a:p>
            <a:pPr eaLnBrk="1" hangingPunct="1"/>
            <a:r>
              <a:rPr lang="ja-JP" altLang="en-US" b="1" dirty="0" smtClean="0"/>
              <a:t>紹介フォーム</a:t>
            </a:r>
            <a:endParaRPr lang="ja-JP" altLang="en-US" b="1" dirty="0"/>
          </a:p>
        </p:txBody>
      </p:sp>
      <p:sp>
        <p:nvSpPr>
          <p:cNvPr id="17" name="Text Box 3"/>
          <p:cNvSpPr txBox="1">
            <a:spLocks noChangeArrowheads="1"/>
          </p:cNvSpPr>
          <p:nvPr/>
        </p:nvSpPr>
        <p:spPr bwMode="auto">
          <a:xfrm>
            <a:off x="597851" y="1076685"/>
            <a:ext cx="7830493" cy="4893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eaLnBrk="1" hangingPunct="1">
              <a:lnSpc>
                <a:spcPct val="150000"/>
              </a:lnSpc>
            </a:pPr>
            <a:r>
              <a:rPr lang="en-US" altLang="ja-JP" sz="1600" b="1" dirty="0" smtClean="0"/>
              <a:t>【</a:t>
            </a:r>
            <a:r>
              <a:rPr lang="en-US" altLang="ja-JP" sz="1600" b="1" dirty="0" err="1" smtClean="0"/>
              <a:t>Katemasu</a:t>
            </a:r>
            <a:r>
              <a:rPr lang="ja-JP" altLang="en-US" sz="1600" b="1" dirty="0" smtClean="0"/>
              <a:t>入力</a:t>
            </a:r>
            <a:r>
              <a:rPr lang="en-US" altLang="ja-JP" sz="1600" b="1" dirty="0" smtClean="0"/>
              <a:t>】</a:t>
            </a:r>
          </a:p>
          <a:p>
            <a:pPr>
              <a:lnSpc>
                <a:spcPct val="150000"/>
              </a:lnSpc>
            </a:pPr>
            <a:r>
              <a:rPr lang="ja-JP" altLang="en-US" sz="1600" b="1" dirty="0" smtClean="0"/>
              <a:t>Ｋ</a:t>
            </a:r>
            <a:r>
              <a:rPr lang="en-US" altLang="ja-JP" sz="1600" b="1" dirty="0" err="1" smtClean="0"/>
              <a:t>atemasu</a:t>
            </a:r>
            <a:r>
              <a:rPr lang="ja-JP" altLang="en-US" sz="1600" b="1" dirty="0"/>
              <a:t>のその他商材「</a:t>
            </a:r>
            <a:r>
              <a:rPr lang="en-US" altLang="ja-JP" sz="1600" b="1" dirty="0"/>
              <a:t>Stay Worker</a:t>
            </a:r>
            <a:r>
              <a:rPr lang="ja-JP" altLang="en-US" sz="1600" b="1" dirty="0"/>
              <a:t>」のステータスを２</a:t>
            </a:r>
            <a:r>
              <a:rPr lang="en-US" altLang="ja-JP" sz="1600" b="1" dirty="0" err="1"/>
              <a:t>nd</a:t>
            </a:r>
            <a:r>
              <a:rPr lang="ja-JP" altLang="en-US" sz="1600" b="1" dirty="0"/>
              <a:t>（または</a:t>
            </a:r>
            <a:r>
              <a:rPr lang="en-US" altLang="ja-JP" sz="1600" b="1" dirty="0"/>
              <a:t>3nd</a:t>
            </a:r>
            <a:r>
              <a:rPr lang="ja-JP" altLang="en-US" sz="1600" b="1" dirty="0"/>
              <a:t>）として、備考欄に「●月●日</a:t>
            </a:r>
            <a:r>
              <a:rPr lang="en-US" altLang="ja-JP" sz="1600" b="1" dirty="0"/>
              <a:t>NI</a:t>
            </a:r>
            <a:r>
              <a:rPr lang="ja-JP" altLang="en-US" sz="1600" b="1" dirty="0"/>
              <a:t>社紹介済み」と入力してください。</a:t>
            </a:r>
            <a:endParaRPr lang="en-US" altLang="ja-JP" sz="1600" b="1" dirty="0"/>
          </a:p>
          <a:p>
            <a:pPr eaLnBrk="1" hangingPunct="1">
              <a:lnSpc>
                <a:spcPct val="150000"/>
              </a:lnSpc>
            </a:pPr>
            <a:endParaRPr lang="en-US" altLang="ja-JP" sz="1600" b="1" dirty="0"/>
          </a:p>
          <a:p>
            <a:pPr eaLnBrk="1" hangingPunct="1">
              <a:lnSpc>
                <a:spcPct val="150000"/>
              </a:lnSpc>
            </a:pPr>
            <a:r>
              <a:rPr lang="en-US" altLang="ja-JP" sz="1600" b="1" dirty="0" smtClean="0"/>
              <a:t>【</a:t>
            </a:r>
            <a:r>
              <a:rPr lang="ja-JP" altLang="en-US" sz="1600" b="1" dirty="0" smtClean="0"/>
              <a:t>紹介フォーム</a:t>
            </a:r>
            <a:r>
              <a:rPr lang="en-US" altLang="ja-JP" sz="1600" b="1" dirty="0" smtClean="0"/>
              <a:t>】</a:t>
            </a:r>
          </a:p>
          <a:p>
            <a:pPr eaLnBrk="1" hangingPunct="1">
              <a:lnSpc>
                <a:spcPct val="150000"/>
              </a:lnSpc>
            </a:pPr>
            <a:r>
              <a:rPr lang="ja-JP" altLang="en-US" sz="1600" b="1" dirty="0" smtClean="0"/>
              <a:t>営業サポート</a:t>
            </a:r>
            <a:r>
              <a:rPr lang="en-US" altLang="ja-JP" sz="1600" b="1" dirty="0" smtClean="0"/>
              <a:t>WEB</a:t>
            </a:r>
            <a:r>
              <a:rPr lang="ja-JP" altLang="en-US" sz="1600" b="1" dirty="0" smtClean="0"/>
              <a:t>に記載しています</a:t>
            </a:r>
            <a:endParaRPr lang="en-US" altLang="ja-JP" sz="1600" b="1" dirty="0" smtClean="0"/>
          </a:p>
          <a:p>
            <a:pPr>
              <a:lnSpc>
                <a:spcPct val="150000"/>
              </a:lnSpc>
            </a:pPr>
            <a:r>
              <a:rPr lang="en-US" altLang="ja-JP" sz="1600" b="1" dirty="0" smtClean="0"/>
              <a:t>URL</a:t>
            </a:r>
            <a:r>
              <a:rPr lang="ja-JP" altLang="en-US" sz="1600" b="1" dirty="0" smtClean="0"/>
              <a:t>：</a:t>
            </a:r>
            <a:r>
              <a:rPr lang="en-US" altLang="ja-JP" sz="1600" b="1" dirty="0">
                <a:hlinkClick r:id="rId2"/>
              </a:rPr>
              <a:t>https://</a:t>
            </a:r>
            <a:r>
              <a:rPr lang="en-US" altLang="ja-JP" sz="1600" b="1" dirty="0" smtClean="0">
                <a:hlinkClick r:id="rId2"/>
              </a:rPr>
              <a:t>docs.google.com/forms/d/e/1FAIpQLSf1kHxBrRdC5uZKXxYL2-PYxt3TDVj85OrAKr_oQW6ZA-2A0w/viewform</a:t>
            </a:r>
            <a:endParaRPr lang="en-US" altLang="ja-JP" sz="1600" b="1" dirty="0" smtClean="0"/>
          </a:p>
          <a:p>
            <a:pPr eaLnBrk="1" hangingPunct="1">
              <a:lnSpc>
                <a:spcPct val="150000"/>
              </a:lnSpc>
            </a:pPr>
            <a:endParaRPr lang="en-US" altLang="ja-JP" sz="1600" b="1" dirty="0"/>
          </a:p>
          <a:p>
            <a:pPr eaLnBrk="1" hangingPunct="1">
              <a:lnSpc>
                <a:spcPct val="150000"/>
              </a:lnSpc>
            </a:pPr>
            <a:r>
              <a:rPr lang="en-US" altLang="ja-JP" sz="1600" b="1" dirty="0" smtClean="0"/>
              <a:t>【</a:t>
            </a:r>
            <a:r>
              <a:rPr lang="ja-JP" altLang="en-US" sz="1600" b="1" dirty="0" smtClean="0"/>
              <a:t>緊急時の場合</a:t>
            </a:r>
            <a:r>
              <a:rPr lang="en-US" altLang="ja-JP" sz="1600" b="1" dirty="0" smtClean="0"/>
              <a:t>】</a:t>
            </a:r>
          </a:p>
          <a:p>
            <a:pPr>
              <a:lnSpc>
                <a:spcPct val="150000"/>
              </a:lnSpc>
            </a:pPr>
            <a:r>
              <a:rPr lang="ja-JP" altLang="en-US" sz="1600" b="1" dirty="0" smtClean="0"/>
              <a:t>アドレス：</a:t>
            </a:r>
            <a:r>
              <a:rPr lang="en-US" altLang="ja-JP" sz="1600" b="1" dirty="0" smtClean="0"/>
              <a:t>TO</a:t>
            </a:r>
            <a:r>
              <a:rPr lang="ja-JP" altLang="en-US" sz="1600" b="1" dirty="0" smtClean="0"/>
              <a:t>　</a:t>
            </a:r>
            <a:r>
              <a:rPr lang="ja-JP" altLang="en-US" sz="1600" b="1" dirty="0">
                <a:hlinkClick r:id="rId3"/>
              </a:rPr>
              <a:t>ni.ml@nexti.jp</a:t>
            </a:r>
            <a:endParaRPr lang="en-US" altLang="ja-JP" sz="1600" b="1" dirty="0"/>
          </a:p>
          <a:p>
            <a:pPr>
              <a:lnSpc>
                <a:spcPct val="150000"/>
              </a:lnSpc>
            </a:pPr>
            <a:r>
              <a:rPr lang="ja-JP" altLang="en-US" sz="1600" b="1" dirty="0"/>
              <a:t>　</a:t>
            </a:r>
            <a:r>
              <a:rPr lang="ja-JP" altLang="en-US" sz="1600" b="1" dirty="0" smtClean="0"/>
              <a:t>　　　　</a:t>
            </a:r>
            <a:r>
              <a:rPr lang="en-US" altLang="ja-JP" sz="1600" b="1" dirty="0" smtClean="0"/>
              <a:t>CC</a:t>
            </a:r>
            <a:r>
              <a:rPr lang="ja-JP" altLang="en-US" sz="1600" b="1" dirty="0" smtClean="0"/>
              <a:t>　</a:t>
            </a:r>
            <a:r>
              <a:rPr lang="en-US" altLang="ja-JP" sz="1600" b="1" dirty="0" smtClean="0">
                <a:hlinkClick r:id="rId4"/>
              </a:rPr>
              <a:t>stay-worker@usen.co.jp</a:t>
            </a:r>
            <a:r>
              <a:rPr lang="ja-JP" altLang="en-US" sz="1600" b="1" dirty="0" smtClean="0"/>
              <a:t> （</a:t>
            </a:r>
            <a:r>
              <a:rPr lang="en-US" altLang="ja-JP" sz="1600" b="1" dirty="0"/>
              <a:t> Stay Worker </a:t>
            </a:r>
            <a:r>
              <a:rPr lang="ja-JP" altLang="en-US" sz="1600" b="1" dirty="0"/>
              <a:t>サポート</a:t>
            </a:r>
            <a:r>
              <a:rPr lang="en-US" altLang="ja-JP" sz="1600" b="1" dirty="0"/>
              <a:t>ML </a:t>
            </a:r>
            <a:r>
              <a:rPr lang="ja-JP" altLang="en-US" sz="1600" b="1" dirty="0" smtClean="0"/>
              <a:t>）</a:t>
            </a:r>
            <a:endParaRPr lang="en-US" altLang="ja-JP" sz="1600" b="1" dirty="0" smtClean="0"/>
          </a:p>
          <a:p>
            <a:pPr>
              <a:lnSpc>
                <a:spcPct val="150000"/>
              </a:lnSpc>
            </a:pPr>
            <a:r>
              <a:rPr lang="ja-JP" altLang="en-US" sz="1600" b="1" dirty="0" smtClean="0"/>
              <a:t>こちらにメールに詳細記載の上、御連絡下さい</a:t>
            </a:r>
            <a:endParaRPr lang="en-US" altLang="ja-JP" sz="1600" b="1" dirty="0" smtClean="0"/>
          </a:p>
        </p:txBody>
      </p:sp>
    </p:spTree>
    <p:extLst>
      <p:ext uri="{BB962C8B-B14F-4D97-AF65-F5344CB8AC3E}">
        <p14:creationId xmlns:p14="http://schemas.microsoft.com/office/powerpoint/2010/main" val="3124291957"/>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flipH="1">
            <a:off x="1016453" y="3424922"/>
            <a:ext cx="721165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idx="4294967295"/>
          </p:nvPr>
        </p:nvSpPr>
        <p:spPr>
          <a:xfrm>
            <a:off x="1396293" y="2948672"/>
            <a:ext cx="6344474" cy="476250"/>
          </a:xfrm>
        </p:spPr>
        <p:txBody>
          <a:bodyPr/>
          <a:lstStyle/>
          <a:p>
            <a:pPr algn="ctr" rtl="0" eaLnBrk="1" latinLnBrk="0" hangingPunct="1"/>
            <a:r>
              <a:rPr lang="ja-JP" altLang="en-US"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セールス</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関連</a:t>
            </a:r>
          </a:p>
        </p:txBody>
      </p:sp>
    </p:spTree>
    <p:extLst>
      <p:ext uri="{BB962C8B-B14F-4D97-AF65-F5344CB8AC3E}">
        <p14:creationId xmlns:p14="http://schemas.microsoft.com/office/powerpoint/2010/main" val="4039828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889583" y="2027569"/>
            <a:ext cx="2662203" cy="246221"/>
          </a:xfrm>
          <a:prstGeom prst="rect">
            <a:avLst/>
          </a:prstGeom>
        </p:spPr>
        <p:txBody>
          <a:bodyPr wrap="square" lIns="0" tIns="0" rIns="0" bIns="0">
            <a:spAutoFit/>
          </a:bodyP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パンフレット</a:t>
            </a:r>
          </a:p>
        </p:txBody>
      </p:sp>
      <p:sp>
        <p:nvSpPr>
          <p:cNvPr id="12" name="正方形/長方形 11"/>
          <p:cNvSpPr/>
          <p:nvPr/>
        </p:nvSpPr>
        <p:spPr>
          <a:xfrm>
            <a:off x="7502201" y="2001192"/>
            <a:ext cx="740835" cy="246221"/>
          </a:xfrm>
          <a:prstGeom prst="rect">
            <a:avLst/>
          </a:prstGeom>
        </p:spPr>
        <p:txBody>
          <a:bodyPr wrap="square" lIns="0" tIns="0" rIns="0" bIns="0">
            <a:spAutoFit/>
          </a:bodyP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チラシ</a:t>
            </a:r>
          </a:p>
        </p:txBody>
      </p:sp>
      <p:sp>
        <p:nvSpPr>
          <p:cNvPr id="15" name="正方形/長方形 14"/>
          <p:cNvSpPr/>
          <p:nvPr/>
        </p:nvSpPr>
        <p:spPr>
          <a:xfrm>
            <a:off x="3304372" y="917552"/>
            <a:ext cx="4938664" cy="646331"/>
          </a:xfrm>
          <a:prstGeom prst="rect">
            <a:avLst/>
          </a:prstGeom>
        </p:spPr>
        <p:txBody>
          <a:bodyPr wrap="square" lIns="0" tIns="0" rIns="0" bIns="0">
            <a:spAutoFit/>
          </a:bodyPr>
          <a:lstStyle/>
          <a:p>
            <a:pPr marL="171450" indent="-171450">
              <a:buFont typeface="Wingdings" panose="05000000000000000000" pitchFamily="2" charset="2"/>
              <a:buChar char="ü"/>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パンフレットと価格表はセットとなります。</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ü"/>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チラシは配布用となります。</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ü"/>
            </a:pP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Page </a:t>
            </a:r>
            <a:r>
              <a:rPr lang="en-US" altLang="ja-JP" sz="1400" dirty="0" err="1"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Pallete</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に格納しています。</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4"/>
          </p:nvPr>
        </p:nvSpPr>
        <p:spPr/>
        <p:txBody>
          <a:bodyPr/>
          <a:lstStyle/>
          <a:p>
            <a:fld id="{D1BCB65C-2EB9-44F3-A1F7-D69B5BFFB5F3}" type="slidenum">
              <a:rPr kumimoji="1" lang="ja-JP" altLang="en-US" b="0" smtClean="0"/>
              <a:t>13</a:t>
            </a:fld>
            <a:endParaRPr kumimoji="1" lang="ja-JP" altLang="en-US" b="0" dirty="0"/>
          </a:p>
        </p:txBody>
      </p:sp>
      <p:sp>
        <p:nvSpPr>
          <p:cNvPr id="4" name="タイトル 3"/>
          <p:cNvSpPr>
            <a:spLocks noGrp="1"/>
          </p:cNvSpPr>
          <p:nvPr>
            <p:ph type="title"/>
          </p:nvPr>
        </p:nvSpPr>
        <p:spPr/>
        <p:txBody>
          <a:bodyPr/>
          <a:lstStyle/>
          <a:p>
            <a:r>
              <a:rPr kumimoji="1" lang="ja-JP" altLang="en-US" dirty="0" smtClean="0"/>
              <a:t>営業ツール</a:t>
            </a:r>
            <a:endParaRPr kumimoji="1" lang="ja-JP" altLang="en-US" dirty="0"/>
          </a:p>
        </p:txBody>
      </p:sp>
      <p:sp>
        <p:nvSpPr>
          <p:cNvPr id="13" name="角丸四角形 12"/>
          <p:cNvSpPr/>
          <p:nvPr/>
        </p:nvSpPr>
        <p:spPr>
          <a:xfrm>
            <a:off x="502359" y="917552"/>
            <a:ext cx="2352159" cy="531708"/>
          </a:xfrm>
          <a:prstGeom prst="roundRect">
            <a:avLst/>
          </a:prstGeom>
          <a:solidFill>
            <a:srgbClr val="2862B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サービス紹介チラシ</a:t>
            </a:r>
          </a:p>
        </p:txBody>
      </p:sp>
      <p:sp>
        <p:nvSpPr>
          <p:cNvPr id="14" name="正方形/長方形 13"/>
          <p:cNvSpPr/>
          <p:nvPr/>
        </p:nvSpPr>
        <p:spPr>
          <a:xfrm>
            <a:off x="5265318" y="2018463"/>
            <a:ext cx="740835" cy="246221"/>
          </a:xfrm>
          <a:prstGeom prst="rect">
            <a:avLst/>
          </a:prstGeom>
        </p:spPr>
        <p:txBody>
          <a:bodyPr wrap="square" lIns="0" tIns="0" rIns="0" bIns="0">
            <a:spAutoFit/>
          </a:bodyPr>
          <a:lstStyle/>
          <a:p>
            <a:pPr algn="ct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価格表</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264535" y="2475700"/>
            <a:ext cx="3912300" cy="2821000"/>
          </a:xfrm>
          <a:prstGeom prst="rect">
            <a:avLst/>
          </a:prstGeom>
        </p:spPr>
      </p:pic>
      <p:pic>
        <p:nvPicPr>
          <p:cNvPr id="6" name="図 5"/>
          <p:cNvPicPr>
            <a:picLocks noChangeAspect="1"/>
          </p:cNvPicPr>
          <p:nvPr/>
        </p:nvPicPr>
        <p:blipFill>
          <a:blip r:embed="rId4"/>
          <a:stretch>
            <a:fillRect/>
          </a:stretch>
        </p:blipFill>
        <p:spPr>
          <a:xfrm>
            <a:off x="4662836" y="2475700"/>
            <a:ext cx="1945800" cy="2769334"/>
          </a:xfrm>
          <a:prstGeom prst="rect">
            <a:avLst/>
          </a:prstGeom>
        </p:spPr>
      </p:pic>
      <p:pic>
        <p:nvPicPr>
          <p:cNvPr id="7" name="図 6"/>
          <p:cNvPicPr>
            <a:picLocks noChangeAspect="1"/>
          </p:cNvPicPr>
          <p:nvPr/>
        </p:nvPicPr>
        <p:blipFill>
          <a:blip r:embed="rId5"/>
          <a:stretch>
            <a:fillRect/>
          </a:stretch>
        </p:blipFill>
        <p:spPr>
          <a:xfrm>
            <a:off x="6889369" y="2475700"/>
            <a:ext cx="1966500" cy="2743500"/>
          </a:xfrm>
          <a:prstGeom prst="rect">
            <a:avLst/>
          </a:prstGeom>
        </p:spPr>
      </p:pic>
    </p:spTree>
    <p:extLst>
      <p:ext uri="{BB962C8B-B14F-4D97-AF65-F5344CB8AC3E}">
        <p14:creationId xmlns:p14="http://schemas.microsoft.com/office/powerpoint/2010/main" val="3504709816"/>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7704" y="26206"/>
            <a:ext cx="5328592" cy="476250"/>
          </a:xfrm>
        </p:spPr>
        <p:txBody>
          <a:bodyPr/>
          <a:lstStyle/>
          <a:p>
            <a:pPr eaLnBrk="1" hangingPunct="1"/>
            <a:r>
              <a:rPr lang="ja-JP" altLang="en-US" b="1" dirty="0">
                <a:latin typeface="メイリオ" panose="020B0604030504040204" pitchFamily="50" charset="-128"/>
                <a:ea typeface="メイリオ" panose="020B0604030504040204" pitchFamily="50" charset="-128"/>
              </a:rPr>
              <a:t>料金表</a:t>
            </a:r>
          </a:p>
        </p:txBody>
      </p:sp>
      <p:sp>
        <p:nvSpPr>
          <p:cNvPr id="12" name="スライド番号プレースホルダー 9"/>
          <p:cNvSpPr txBox="1">
            <a:spLocks/>
          </p:cNvSpPr>
          <p:nvPr/>
        </p:nvSpPr>
        <p:spPr bwMode="auto">
          <a:xfrm>
            <a:off x="8567738" y="6541008"/>
            <a:ext cx="576262" cy="25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kumimoji="1" sz="12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4112E73-04EB-4D76-BF01-49CE7AC90B14}" type="slidenum">
              <a:rPr lang="ja-JP" altLang="en-US" b="0" smtClean="0"/>
              <a:t>14</a:t>
            </a:fld>
            <a:endParaRPr lang="ja-JP" altLang="en-US" b="0" dirty="0"/>
          </a:p>
        </p:txBody>
      </p:sp>
      <p:graphicFrame>
        <p:nvGraphicFramePr>
          <p:cNvPr id="13" name="Group 7"/>
          <p:cNvGraphicFramePr>
            <a:graphicFrameLocks noGrp="1"/>
          </p:cNvGraphicFramePr>
          <p:nvPr>
            <p:extLst>
              <p:ext uri="{D42A27DB-BD31-4B8C-83A1-F6EECF244321}">
                <p14:modId xmlns:p14="http://schemas.microsoft.com/office/powerpoint/2010/main" val="915318880"/>
              </p:ext>
            </p:extLst>
          </p:nvPr>
        </p:nvGraphicFramePr>
        <p:xfrm>
          <a:off x="553242" y="1131176"/>
          <a:ext cx="8014495" cy="2209940"/>
        </p:xfrm>
        <a:graphic>
          <a:graphicData uri="http://schemas.openxmlformats.org/drawingml/2006/table">
            <a:tbl>
              <a:tblPr/>
              <a:tblGrid>
                <a:gridCol w="3411344">
                  <a:extLst>
                    <a:ext uri="{9D8B030D-6E8A-4147-A177-3AD203B41FA5}">
                      <a16:colId xmlns:a16="http://schemas.microsoft.com/office/drawing/2014/main" val="1800794130"/>
                    </a:ext>
                  </a:extLst>
                </a:gridCol>
                <a:gridCol w="4603151">
                  <a:extLst>
                    <a:ext uri="{9D8B030D-6E8A-4147-A177-3AD203B41FA5}">
                      <a16:colId xmlns:a16="http://schemas.microsoft.com/office/drawing/2014/main" val="178133483"/>
                    </a:ext>
                  </a:extLst>
                </a:gridCol>
              </a:tblGrid>
              <a:tr h="327351">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ja-JP" altLang="en-US" sz="12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アルバイト・パートのご紹介</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16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50" charset="-128"/>
                      </a:endParaRP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extLst>
                  <a:ext uri="{0D108BD9-81ED-4DB2-BD59-A6C34878D82A}">
                    <a16:rowId xmlns:a16="http://schemas.microsoft.com/office/drawing/2014/main" val="3220084144"/>
                  </a:ext>
                </a:extLst>
              </a:tr>
              <a:tr h="351409">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ja-JP" altLang="en-US" sz="12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日本語能力レベル</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FFFFFF"/>
                          </a:solidFill>
                          <a:effectLst/>
                          <a:latin typeface="メイリオ" panose="020B0604030504040204" pitchFamily="50" charset="-128"/>
                          <a:ea typeface="メイリオ" panose="020B0604030504040204" pitchFamily="50" charset="-128"/>
                        </a:rPr>
                        <a:t>雇用紹介手数料</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extLst>
                  <a:ext uri="{0D108BD9-81ED-4DB2-BD59-A6C34878D82A}">
                    <a16:rowId xmlns:a16="http://schemas.microsoft.com/office/drawing/2014/main" val="330799494"/>
                  </a:ext>
                </a:extLst>
              </a:tr>
              <a:tr h="313580">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N1</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1</a:t>
                      </a:r>
                      <a:r>
                        <a:rPr kumimoji="0" lang="en-US" altLang="ja-JP"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2</a:t>
                      </a: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0,000円</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7472639"/>
                  </a:ext>
                </a:extLst>
              </a:tr>
              <a:tr h="313580">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N2</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vMerge="1">
                  <a:txBody>
                    <a:bodyPr/>
                    <a:lstStyle/>
                    <a:p>
                      <a:endParaRPr kumimoji="1" lang="ja-JP" altLang="en-US"/>
                    </a:p>
                  </a:txBody>
                  <a:tcPr/>
                </a:tc>
                <a:extLst>
                  <a:ext uri="{0D108BD9-81ED-4DB2-BD59-A6C34878D82A}">
                    <a16:rowId xmlns:a16="http://schemas.microsoft.com/office/drawing/2014/main" val="3191802878"/>
                  </a:ext>
                </a:extLst>
              </a:tr>
              <a:tr h="313580">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rPr>
                        <a:t>N3</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80,000円</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4972160"/>
                  </a:ext>
                </a:extLst>
              </a:tr>
              <a:tr h="313580">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N4</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rowSpan="2">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60,000円</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0636458"/>
                  </a:ext>
                </a:extLst>
              </a:tr>
              <a:tr h="177954">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N5</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106807514"/>
                  </a:ext>
                </a:extLst>
              </a:tr>
            </a:tbl>
          </a:graphicData>
        </a:graphic>
      </p:graphicFrame>
      <p:sp>
        <p:nvSpPr>
          <p:cNvPr id="14" name="Text Box 12"/>
          <p:cNvSpPr txBox="1">
            <a:spLocks noChangeArrowheads="1"/>
          </p:cNvSpPr>
          <p:nvPr/>
        </p:nvSpPr>
        <p:spPr bwMode="auto">
          <a:xfrm>
            <a:off x="307975" y="810520"/>
            <a:ext cx="252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ja-JP" sz="1600" b="1" kern="0" dirty="0" smtClean="0">
                <a:latin typeface="メイリオ" panose="020B0604030504040204" pitchFamily="50" charset="-128"/>
              </a:rPr>
              <a:t>1 </a:t>
            </a:r>
            <a:r>
              <a:rPr lang="ja-JP" altLang="en-US" sz="1600" b="1" kern="0" dirty="0" smtClean="0">
                <a:latin typeface="メイリオ" panose="020B0604030504040204" pitchFamily="50" charset="-128"/>
              </a:rPr>
              <a:t>外国人材紹介サービス</a:t>
            </a:r>
            <a:endParaRPr kumimoji="0" lang="ja-JP" altLang="en-US" sz="1600" b="1" i="0" u="none" strike="noStrike" kern="0" cap="none" spc="0" normalizeH="0" baseline="0" noProof="0" dirty="0" smtClean="0">
              <a:ln>
                <a:noFill/>
              </a:ln>
              <a:effectLst/>
              <a:uLnTx/>
              <a:uFillTx/>
              <a:latin typeface="メイリオ" panose="020B0604030504040204" pitchFamily="50" charset="-128"/>
            </a:endParaRPr>
          </a:p>
        </p:txBody>
      </p:sp>
      <p:sp>
        <p:nvSpPr>
          <p:cNvPr id="16" name="Text Box 14"/>
          <p:cNvSpPr txBox="1">
            <a:spLocks noChangeArrowheads="1"/>
          </p:cNvSpPr>
          <p:nvPr/>
        </p:nvSpPr>
        <p:spPr bwMode="auto">
          <a:xfrm>
            <a:off x="7890992" y="6361550"/>
            <a:ext cx="1110134"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en-US" sz="1100" i="0" u="none" strike="noStrike" kern="0" cap="none" spc="0" normalizeH="0" baseline="0" noProof="0" dirty="0" smtClean="0">
                <a:ln>
                  <a:noFill/>
                </a:ln>
                <a:solidFill>
                  <a:schemeClr val="tx1">
                    <a:lumMod val="75000"/>
                    <a:lumOff val="25000"/>
                  </a:schemeClr>
                </a:solidFill>
                <a:effectLst/>
                <a:uLnTx/>
                <a:uFillTx/>
                <a:latin typeface="メイリオ" panose="020B0604030504040204" pitchFamily="50" charset="-128"/>
              </a:rPr>
              <a:t>（税別）</a:t>
            </a:r>
          </a:p>
        </p:txBody>
      </p:sp>
      <p:graphicFrame>
        <p:nvGraphicFramePr>
          <p:cNvPr id="18" name="Group 7"/>
          <p:cNvGraphicFramePr>
            <a:graphicFrameLocks noGrp="1"/>
          </p:cNvGraphicFramePr>
          <p:nvPr>
            <p:extLst>
              <p:ext uri="{D42A27DB-BD31-4B8C-83A1-F6EECF244321}">
                <p14:modId xmlns:p14="http://schemas.microsoft.com/office/powerpoint/2010/main" val="676997389"/>
              </p:ext>
            </p:extLst>
          </p:nvPr>
        </p:nvGraphicFramePr>
        <p:xfrm>
          <a:off x="553242" y="3437869"/>
          <a:ext cx="8014494" cy="928840"/>
        </p:xfrm>
        <a:graphic>
          <a:graphicData uri="http://schemas.openxmlformats.org/drawingml/2006/table">
            <a:tbl>
              <a:tblPr/>
              <a:tblGrid>
                <a:gridCol w="3411343">
                  <a:extLst>
                    <a:ext uri="{9D8B030D-6E8A-4147-A177-3AD203B41FA5}">
                      <a16:colId xmlns:a16="http://schemas.microsoft.com/office/drawing/2014/main" val="1800794130"/>
                    </a:ext>
                  </a:extLst>
                </a:gridCol>
                <a:gridCol w="4603151">
                  <a:extLst>
                    <a:ext uri="{9D8B030D-6E8A-4147-A177-3AD203B41FA5}">
                      <a16:colId xmlns:a16="http://schemas.microsoft.com/office/drawing/2014/main" val="178133483"/>
                    </a:ext>
                  </a:extLst>
                </a:gridCol>
              </a:tblGrid>
              <a:tr h="317027">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ja-JP" altLang="en-US" sz="12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正社員（特定技能１号）のご紹介</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16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50" charset="-128"/>
                      </a:endParaRP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extLst>
                  <a:ext uri="{0D108BD9-81ED-4DB2-BD59-A6C34878D82A}">
                    <a16:rowId xmlns:a16="http://schemas.microsoft.com/office/drawing/2014/main" val="838900510"/>
                  </a:ext>
                </a:extLst>
              </a:tr>
              <a:tr h="331007">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ja-JP" altLang="en-US" sz="12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日本語能力レベル</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FFFFFF"/>
                          </a:solidFill>
                          <a:effectLst/>
                          <a:latin typeface="メイリオ" panose="020B0604030504040204" pitchFamily="50" charset="-128"/>
                          <a:ea typeface="メイリオ" panose="020B0604030504040204" pitchFamily="50" charset="-128"/>
                        </a:rPr>
                        <a:t>雇用紹介手数料</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extLst>
                  <a:ext uri="{0D108BD9-81ED-4DB2-BD59-A6C34878D82A}">
                    <a16:rowId xmlns:a16="http://schemas.microsoft.com/office/drawing/2014/main" val="330799494"/>
                  </a:ext>
                </a:extLst>
              </a:tr>
              <a:tr h="280806">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N4</a:t>
                      </a: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相当以上</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300,000</a:t>
                      </a: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万～</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7472639"/>
                  </a:ext>
                </a:extLst>
              </a:tr>
            </a:tbl>
          </a:graphicData>
        </a:graphic>
      </p:graphicFrame>
      <p:graphicFrame>
        <p:nvGraphicFramePr>
          <p:cNvPr id="20" name="Group 7"/>
          <p:cNvGraphicFramePr>
            <a:graphicFrameLocks noGrp="1"/>
          </p:cNvGraphicFramePr>
          <p:nvPr>
            <p:extLst>
              <p:ext uri="{D42A27DB-BD31-4B8C-83A1-F6EECF244321}">
                <p14:modId xmlns:p14="http://schemas.microsoft.com/office/powerpoint/2010/main" val="2682370691"/>
              </p:ext>
            </p:extLst>
          </p:nvPr>
        </p:nvGraphicFramePr>
        <p:xfrm>
          <a:off x="553242" y="4468536"/>
          <a:ext cx="8014494" cy="884727"/>
        </p:xfrm>
        <a:graphic>
          <a:graphicData uri="http://schemas.openxmlformats.org/drawingml/2006/table">
            <a:tbl>
              <a:tblPr/>
              <a:tblGrid>
                <a:gridCol w="3411343">
                  <a:extLst>
                    <a:ext uri="{9D8B030D-6E8A-4147-A177-3AD203B41FA5}">
                      <a16:colId xmlns:a16="http://schemas.microsoft.com/office/drawing/2014/main" val="1800794130"/>
                    </a:ext>
                  </a:extLst>
                </a:gridCol>
                <a:gridCol w="4603151">
                  <a:extLst>
                    <a:ext uri="{9D8B030D-6E8A-4147-A177-3AD203B41FA5}">
                      <a16:colId xmlns:a16="http://schemas.microsoft.com/office/drawing/2014/main" val="178133483"/>
                    </a:ext>
                  </a:extLst>
                </a:gridCol>
              </a:tblGrid>
              <a:tr h="247044">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ja-JP" altLang="en-US" sz="12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正社員（技術、人文知識・国際業務、その他）のご紹介</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16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50" charset="-128"/>
                      </a:endParaRP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extLst>
                  <a:ext uri="{0D108BD9-81ED-4DB2-BD59-A6C34878D82A}">
                    <a16:rowId xmlns:a16="http://schemas.microsoft.com/office/drawing/2014/main" val="838900510"/>
                  </a:ext>
                </a:extLst>
              </a:tr>
              <a:tr h="331007">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ja-JP" altLang="en-US" sz="12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日本語能力レベル</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FFFFFF"/>
                          </a:solidFill>
                          <a:effectLst/>
                          <a:latin typeface="メイリオ" panose="020B0604030504040204" pitchFamily="50" charset="-128"/>
                          <a:ea typeface="メイリオ" panose="020B0604030504040204" pitchFamily="50" charset="-128"/>
                        </a:rPr>
                        <a:t>雇用紹介手数料</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extLst>
                  <a:ext uri="{0D108BD9-81ED-4DB2-BD59-A6C34878D82A}">
                    <a16:rowId xmlns:a16="http://schemas.microsoft.com/office/drawing/2014/main" val="330799494"/>
                  </a:ext>
                </a:extLst>
              </a:tr>
              <a:tr h="196294">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N</a:t>
                      </a: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１相当以上</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採用時想定年収の</a:t>
                      </a:r>
                      <a:r>
                        <a:rPr kumimoji="0" lang="en-US" altLang="ja-JP"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30</a:t>
                      </a: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7472639"/>
                  </a:ext>
                </a:extLst>
              </a:tr>
            </a:tbl>
          </a:graphicData>
        </a:graphic>
      </p:graphicFrame>
      <p:graphicFrame>
        <p:nvGraphicFramePr>
          <p:cNvPr id="21" name="Group 7"/>
          <p:cNvGraphicFramePr>
            <a:graphicFrameLocks noGrp="1"/>
          </p:cNvGraphicFramePr>
          <p:nvPr>
            <p:extLst>
              <p:ext uri="{D42A27DB-BD31-4B8C-83A1-F6EECF244321}">
                <p14:modId xmlns:p14="http://schemas.microsoft.com/office/powerpoint/2010/main" val="3393831831"/>
              </p:ext>
            </p:extLst>
          </p:nvPr>
        </p:nvGraphicFramePr>
        <p:xfrm>
          <a:off x="553242" y="5460717"/>
          <a:ext cx="8014494" cy="884727"/>
        </p:xfrm>
        <a:graphic>
          <a:graphicData uri="http://schemas.openxmlformats.org/drawingml/2006/table">
            <a:tbl>
              <a:tblPr/>
              <a:tblGrid>
                <a:gridCol w="3411343">
                  <a:extLst>
                    <a:ext uri="{9D8B030D-6E8A-4147-A177-3AD203B41FA5}">
                      <a16:colId xmlns:a16="http://schemas.microsoft.com/office/drawing/2014/main" val="1800794130"/>
                    </a:ext>
                  </a:extLst>
                </a:gridCol>
                <a:gridCol w="4603151">
                  <a:extLst>
                    <a:ext uri="{9D8B030D-6E8A-4147-A177-3AD203B41FA5}">
                      <a16:colId xmlns:a16="http://schemas.microsoft.com/office/drawing/2014/main" val="178133483"/>
                    </a:ext>
                  </a:extLst>
                </a:gridCol>
              </a:tblGrid>
              <a:tr h="247044">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ja-JP" altLang="en-US" sz="12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正社員（</a:t>
                      </a:r>
                      <a:r>
                        <a:rPr kumimoji="0" lang="en-US" altLang="ja-JP" sz="12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46</a:t>
                      </a:r>
                      <a:r>
                        <a:rPr kumimoji="0" lang="ja-JP" altLang="en-US" sz="12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号特定活動）のご紹介</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16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50" charset="-128"/>
                      </a:endParaRP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extLst>
                  <a:ext uri="{0D108BD9-81ED-4DB2-BD59-A6C34878D82A}">
                    <a16:rowId xmlns:a16="http://schemas.microsoft.com/office/drawing/2014/main" val="838900510"/>
                  </a:ext>
                </a:extLst>
              </a:tr>
              <a:tr h="331007">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ja-JP" altLang="en-US" sz="12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日本語能力レベル</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FFFFFF"/>
                          </a:solidFill>
                          <a:effectLst/>
                          <a:latin typeface="メイリオ" panose="020B0604030504040204" pitchFamily="50" charset="-128"/>
                          <a:ea typeface="メイリオ" panose="020B0604030504040204" pitchFamily="50" charset="-128"/>
                        </a:rPr>
                        <a:t>雇用紹介手数料</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extLst>
                  <a:ext uri="{0D108BD9-81ED-4DB2-BD59-A6C34878D82A}">
                    <a16:rowId xmlns:a16="http://schemas.microsoft.com/office/drawing/2014/main" val="330799494"/>
                  </a:ext>
                </a:extLst>
              </a:tr>
              <a:tr h="262926">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ja-JP" sz="12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50" charset="-128"/>
                        </a:rPr>
                        <a:t>N</a:t>
                      </a:r>
                      <a:r>
                        <a:rPr kumimoji="0" lang="ja-JP" altLang="en-US" sz="12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50" charset="-128"/>
                        </a:rPr>
                        <a:t>１相当以上</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採用時想定年収の</a:t>
                      </a:r>
                      <a:r>
                        <a:rPr kumimoji="0" lang="en-US" altLang="ja-JP"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30</a:t>
                      </a:r>
                      <a:r>
                        <a:rPr kumimoji="0" lang="ja-JP" altLang="en-US" sz="12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7472639"/>
                  </a:ext>
                </a:extLst>
              </a:tr>
            </a:tbl>
          </a:graphicData>
        </a:graphic>
      </p:graphicFrame>
    </p:spTree>
    <p:extLst>
      <p:ext uri="{BB962C8B-B14F-4D97-AF65-F5344CB8AC3E}">
        <p14:creationId xmlns:p14="http://schemas.microsoft.com/office/powerpoint/2010/main" val="374013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7704" y="26206"/>
            <a:ext cx="5328592" cy="476250"/>
          </a:xfrm>
        </p:spPr>
        <p:txBody>
          <a:bodyPr/>
          <a:lstStyle/>
          <a:p>
            <a:pPr eaLnBrk="1" hangingPunct="1"/>
            <a:r>
              <a:rPr lang="ja-JP" altLang="en-US" b="1" dirty="0">
                <a:latin typeface="メイリオ" panose="020B0604030504040204" pitchFamily="50" charset="-128"/>
                <a:ea typeface="メイリオ" panose="020B0604030504040204" pitchFamily="50" charset="-128"/>
              </a:rPr>
              <a:t>料金表</a:t>
            </a:r>
          </a:p>
        </p:txBody>
      </p:sp>
      <p:sp>
        <p:nvSpPr>
          <p:cNvPr id="12" name="スライド番号プレースホルダー 9"/>
          <p:cNvSpPr txBox="1">
            <a:spLocks/>
          </p:cNvSpPr>
          <p:nvPr/>
        </p:nvSpPr>
        <p:spPr bwMode="auto">
          <a:xfrm>
            <a:off x="8567738" y="6541008"/>
            <a:ext cx="576262" cy="25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kumimoji="1" sz="12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4112E73-04EB-4D76-BF01-49CE7AC90B14}" type="slidenum">
              <a:rPr lang="ja-JP" altLang="en-US" b="0" smtClean="0"/>
              <a:t>15</a:t>
            </a:fld>
            <a:endParaRPr lang="ja-JP" altLang="en-US" b="0" dirty="0"/>
          </a:p>
        </p:txBody>
      </p:sp>
      <p:sp>
        <p:nvSpPr>
          <p:cNvPr id="16" name="Text Box 14"/>
          <p:cNvSpPr txBox="1">
            <a:spLocks noChangeArrowheads="1"/>
          </p:cNvSpPr>
          <p:nvPr/>
        </p:nvSpPr>
        <p:spPr bwMode="auto">
          <a:xfrm>
            <a:off x="307975" y="766335"/>
            <a:ext cx="3773487"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ja-JP" sz="1600" b="1" kern="0" dirty="0" smtClean="0">
                <a:solidFill>
                  <a:schemeClr val="tx1">
                    <a:lumMod val="75000"/>
                    <a:lumOff val="25000"/>
                  </a:schemeClr>
                </a:solidFill>
                <a:latin typeface="メイリオ" panose="020B0604030504040204" pitchFamily="50" charset="-128"/>
              </a:rPr>
              <a:t>2</a:t>
            </a:r>
            <a:r>
              <a:rPr lang="ja-JP" altLang="en-US" sz="1600" b="1" kern="0" dirty="0" smtClean="0">
                <a:solidFill>
                  <a:schemeClr val="tx1">
                    <a:lumMod val="75000"/>
                    <a:lumOff val="25000"/>
                  </a:schemeClr>
                </a:solidFill>
                <a:latin typeface="メイリオ" panose="020B0604030504040204" pitchFamily="50" charset="-128"/>
              </a:rPr>
              <a:t> 特定技能受入機関申請取次サービス</a:t>
            </a:r>
            <a:endParaRPr kumimoji="0" lang="ja-JP" altLang="en-US" sz="1600" b="1" i="0" u="none" strike="noStrike" kern="0" cap="none" spc="0" normalizeH="0" baseline="0" noProof="0" dirty="0" smtClean="0">
              <a:ln>
                <a:noFill/>
              </a:ln>
              <a:solidFill>
                <a:schemeClr val="tx1">
                  <a:lumMod val="75000"/>
                  <a:lumOff val="25000"/>
                </a:schemeClr>
              </a:solidFill>
              <a:effectLst/>
              <a:uLnTx/>
              <a:uFillTx/>
              <a:latin typeface="メイリオ" panose="020B0604030504040204" pitchFamily="50" charset="-128"/>
            </a:endParaRPr>
          </a:p>
        </p:txBody>
      </p:sp>
      <p:sp>
        <p:nvSpPr>
          <p:cNvPr id="17" name="Text Box 16"/>
          <p:cNvSpPr txBox="1">
            <a:spLocks noChangeArrowheads="1"/>
          </p:cNvSpPr>
          <p:nvPr/>
        </p:nvSpPr>
        <p:spPr bwMode="auto">
          <a:xfrm>
            <a:off x="307975" y="3265085"/>
            <a:ext cx="3684587"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ja-JP" sz="1600" b="1" kern="0" dirty="0" smtClean="0">
                <a:solidFill>
                  <a:schemeClr val="tx1">
                    <a:lumMod val="75000"/>
                    <a:lumOff val="25000"/>
                  </a:schemeClr>
                </a:solidFill>
                <a:latin typeface="メイリオ" panose="020B0604030504040204" pitchFamily="50" charset="-128"/>
              </a:rPr>
              <a:t>3</a:t>
            </a:r>
            <a:r>
              <a:rPr lang="ja-JP" altLang="en-US" sz="1600" b="1" kern="0" dirty="0" smtClean="0">
                <a:solidFill>
                  <a:schemeClr val="tx1">
                    <a:lumMod val="75000"/>
                    <a:lumOff val="25000"/>
                  </a:schemeClr>
                </a:solidFill>
                <a:latin typeface="メイリオ" panose="020B0604030504040204" pitchFamily="50" charset="-128"/>
              </a:rPr>
              <a:t> 特定技能支援実施業務受託サービス </a:t>
            </a:r>
            <a:endParaRPr kumimoji="0" lang="ja-JP" altLang="en-US" sz="1600" b="1" i="0" u="none" strike="noStrike" kern="0" cap="none" spc="0" normalizeH="0" baseline="0" noProof="0" dirty="0" smtClean="0">
              <a:ln>
                <a:noFill/>
              </a:ln>
              <a:solidFill>
                <a:schemeClr val="tx1">
                  <a:lumMod val="75000"/>
                  <a:lumOff val="25000"/>
                </a:schemeClr>
              </a:solidFill>
              <a:effectLst/>
              <a:uLnTx/>
              <a:uFillTx/>
              <a:latin typeface="メイリオ" panose="020B0604030504040204" pitchFamily="50" charset="-128"/>
            </a:endParaRPr>
          </a:p>
        </p:txBody>
      </p:sp>
      <p:graphicFrame>
        <p:nvGraphicFramePr>
          <p:cNvPr id="23" name="Group 7"/>
          <p:cNvGraphicFramePr>
            <a:graphicFrameLocks noGrp="1"/>
          </p:cNvGraphicFramePr>
          <p:nvPr>
            <p:extLst>
              <p:ext uri="{D42A27DB-BD31-4B8C-83A1-F6EECF244321}">
                <p14:modId xmlns:p14="http://schemas.microsoft.com/office/powerpoint/2010/main" val="968768110"/>
              </p:ext>
            </p:extLst>
          </p:nvPr>
        </p:nvGraphicFramePr>
        <p:xfrm>
          <a:off x="636191" y="1261625"/>
          <a:ext cx="8014494" cy="975752"/>
        </p:xfrm>
        <a:graphic>
          <a:graphicData uri="http://schemas.openxmlformats.org/drawingml/2006/table">
            <a:tbl>
              <a:tblPr/>
              <a:tblGrid>
                <a:gridCol w="3411343">
                  <a:extLst>
                    <a:ext uri="{9D8B030D-6E8A-4147-A177-3AD203B41FA5}">
                      <a16:colId xmlns:a16="http://schemas.microsoft.com/office/drawing/2014/main" val="1800794130"/>
                    </a:ext>
                  </a:extLst>
                </a:gridCol>
                <a:gridCol w="4603151">
                  <a:extLst>
                    <a:ext uri="{9D8B030D-6E8A-4147-A177-3AD203B41FA5}">
                      <a16:colId xmlns:a16="http://schemas.microsoft.com/office/drawing/2014/main" val="178133483"/>
                    </a:ext>
                  </a:extLst>
                </a:gridCol>
              </a:tblGrid>
              <a:tr h="485532">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zh-TW" altLang="en-US" sz="1400" b="1" i="0" u="none" strike="noStrike" kern="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rPr>
                        <a:t>新規特定技能受入機関申請</a:t>
                      </a:r>
                      <a:r>
                        <a:rPr kumimoji="0" lang="ja-JP" altLang="en-US" sz="1400" b="1" i="0" u="none" strike="noStrike" kern="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rPr>
                        <a:t>取次</a:t>
                      </a:r>
                      <a:endParaRPr kumimoji="0" lang="zh-TW" altLang="en-US" sz="1400" b="1" i="0" u="none" strike="noStrike" kern="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endParaRP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無料</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0799494"/>
                  </a:ext>
                </a:extLst>
              </a:tr>
              <a:tr h="280806">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4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rPr>
                        <a:t>更新時特定技能申請取次</a:t>
                      </a:r>
                      <a:endParaRPr kumimoji="0" lang="en-US" altLang="ja-JP" sz="14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0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rPr>
                        <a:t>（同人格同事業所同雇用条件）</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無料</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07472639"/>
                  </a:ext>
                </a:extLst>
              </a:tr>
            </a:tbl>
          </a:graphicData>
        </a:graphic>
      </p:graphicFrame>
      <p:sp>
        <p:nvSpPr>
          <p:cNvPr id="24" name="正方形/長方形 23"/>
          <p:cNvSpPr/>
          <p:nvPr/>
        </p:nvSpPr>
        <p:spPr>
          <a:xfrm>
            <a:off x="685470" y="2400750"/>
            <a:ext cx="7773059" cy="338554"/>
          </a:xfrm>
          <a:prstGeom prst="rect">
            <a:avLst/>
          </a:prstGeom>
        </p:spPr>
        <p:txBody>
          <a:bodyPr wrap="square" lIns="0" tIns="0" rIns="0" bIns="0">
            <a:spAutoFit/>
          </a:bodyPr>
          <a:lstStyle/>
          <a:p>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書類作成は行政書士が行います（全</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種 法務省</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HP2019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特定技能在留資格の取得が保証されるわけではありません</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5" name="Group 7"/>
          <p:cNvGraphicFramePr>
            <a:graphicFrameLocks noGrp="1"/>
          </p:cNvGraphicFramePr>
          <p:nvPr>
            <p:extLst>
              <p:ext uri="{D42A27DB-BD31-4B8C-83A1-F6EECF244321}">
                <p14:modId xmlns:p14="http://schemas.microsoft.com/office/powerpoint/2010/main" val="3596237786"/>
              </p:ext>
            </p:extLst>
          </p:nvPr>
        </p:nvGraphicFramePr>
        <p:xfrm>
          <a:off x="636191" y="3718246"/>
          <a:ext cx="8014494" cy="664965"/>
        </p:xfrm>
        <a:graphic>
          <a:graphicData uri="http://schemas.openxmlformats.org/drawingml/2006/table">
            <a:tbl>
              <a:tblPr/>
              <a:tblGrid>
                <a:gridCol w="3411343">
                  <a:extLst>
                    <a:ext uri="{9D8B030D-6E8A-4147-A177-3AD203B41FA5}">
                      <a16:colId xmlns:a16="http://schemas.microsoft.com/office/drawing/2014/main" val="1800794130"/>
                    </a:ext>
                  </a:extLst>
                </a:gridCol>
                <a:gridCol w="4603151">
                  <a:extLst>
                    <a:ext uri="{9D8B030D-6E8A-4147-A177-3AD203B41FA5}">
                      <a16:colId xmlns:a16="http://schemas.microsoft.com/office/drawing/2014/main" val="178133483"/>
                    </a:ext>
                  </a:extLst>
                </a:gridCol>
              </a:tblGrid>
              <a:tr h="357625">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ja-JP" altLang="en-US" sz="1400" b="1" i="0" u="none" strike="noStrike" kern="0" cap="none" spc="0" normalizeH="0" baseline="0" noProof="0" smtClean="0">
                          <a:ln>
                            <a:noFill/>
                          </a:ln>
                          <a:solidFill>
                            <a:schemeClr val="bg1"/>
                          </a:solidFill>
                          <a:effectLst/>
                          <a:uLnTx/>
                          <a:uFillTx/>
                          <a:latin typeface="メイリオ" panose="020B0604030504040204" pitchFamily="50" charset="-128"/>
                          <a:ea typeface="メイリオ" panose="020B0604030504040204" pitchFamily="50" charset="-128"/>
                        </a:rPr>
                        <a:t>初期プログラム設定費</a:t>
                      </a:r>
                      <a:endParaRPr kumimoji="0" lang="zh-TW" altLang="en-US" sz="1400" b="1" i="0" u="none" strike="noStrike" kern="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endParaRP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100,000</a:t>
                      </a:r>
                      <a:r>
                        <a:rPr kumimoji="0" lang="ja-JP" altLang="en-US"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円</a:t>
                      </a:r>
                      <a:r>
                        <a:rPr kumimoji="0" lang="en-US"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r>
                        <a:rPr kumimoji="0" lang="ja-JP" altLang="en-US"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人</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0799494"/>
                  </a:ext>
                </a:extLst>
              </a:tr>
              <a:tr h="280806">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4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rPr>
                        <a:t>月額基本料</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B6EF"/>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月額 </a:t>
                      </a:r>
                      <a:r>
                        <a:rPr kumimoji="0" lang="en-US"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25,000</a:t>
                      </a:r>
                      <a:r>
                        <a:rPr kumimoji="0" lang="ja-JP" altLang="en-US"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円</a:t>
                      </a:r>
                      <a:r>
                        <a:rPr kumimoji="0" lang="en-US"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r>
                        <a:rPr kumimoji="0" lang="ja-JP" altLang="en-US"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人</a:t>
                      </a:r>
                    </a:p>
                  </a:txBody>
                  <a:tcPr marL="90170" marR="90170" marT="46990" marB="469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07472639"/>
                  </a:ext>
                </a:extLst>
              </a:tr>
            </a:tbl>
          </a:graphicData>
        </a:graphic>
      </p:graphicFrame>
      <p:sp>
        <p:nvSpPr>
          <p:cNvPr id="28" name="Text Box 14"/>
          <p:cNvSpPr txBox="1">
            <a:spLocks noChangeArrowheads="1"/>
          </p:cNvSpPr>
          <p:nvPr/>
        </p:nvSpPr>
        <p:spPr bwMode="auto">
          <a:xfrm>
            <a:off x="8012671" y="4394649"/>
            <a:ext cx="1110134"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en-US" sz="1100" i="0" u="none" strike="noStrike" kern="0" cap="none" spc="0" normalizeH="0" baseline="0" noProof="0" dirty="0" smtClean="0">
                <a:ln>
                  <a:noFill/>
                </a:ln>
                <a:solidFill>
                  <a:schemeClr val="tx1">
                    <a:lumMod val="75000"/>
                    <a:lumOff val="25000"/>
                  </a:schemeClr>
                </a:solidFill>
                <a:effectLst/>
                <a:uLnTx/>
                <a:uFillTx/>
                <a:latin typeface="メイリオ" panose="020B0604030504040204" pitchFamily="50" charset="-128"/>
              </a:rPr>
              <a:t>（税別）</a:t>
            </a:r>
          </a:p>
        </p:txBody>
      </p:sp>
      <p:sp>
        <p:nvSpPr>
          <p:cNvPr id="29" name="正方形/長方形 28"/>
          <p:cNvSpPr/>
          <p:nvPr/>
        </p:nvSpPr>
        <p:spPr>
          <a:xfrm>
            <a:off x="685470" y="4546584"/>
            <a:ext cx="7773059" cy="507831"/>
          </a:xfrm>
          <a:prstGeom prst="rect">
            <a:avLst/>
          </a:prstGeom>
        </p:spPr>
        <p:txBody>
          <a:bodyPr wrap="square" lIns="0" tIns="0" rIns="0" bIns="0">
            <a:spAutoFit/>
          </a:bodyPr>
          <a:lstStyle/>
          <a:p>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出入国の送迎及び各種機関への同行に伴う交通費及び人件費、印紙等、実費相当費用は別途ご請求となります</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特定技能対象産業分野（</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業種）対応</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ヵ国語</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365</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時間（一部言語除く）対応</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1619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
          <p:cNvSpPr>
            <a:spLocks noChangeArrowheads="1"/>
          </p:cNvSpPr>
          <p:nvPr/>
        </p:nvSpPr>
        <p:spPr bwMode="auto">
          <a:xfrm>
            <a:off x="3636963" y="819292"/>
            <a:ext cx="2016125" cy="4343259"/>
          </a:xfrm>
          <a:prstGeom prst="rect">
            <a:avLst/>
          </a:prstGeom>
          <a:solidFill>
            <a:schemeClr val="bg1"/>
          </a:solidFill>
          <a:ln w="38100" cap="flat" cmpd="sng">
            <a:solidFill>
              <a:schemeClr val="accent1">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latin typeface="メイリオ" panose="020B0604030504040204" pitchFamily="50" charset="-128"/>
              <a:ea typeface="メイリオ" panose="020B0604030504040204" pitchFamily="50" charset="-128"/>
            </a:endParaRPr>
          </a:p>
        </p:txBody>
      </p:sp>
      <p:sp>
        <p:nvSpPr>
          <p:cNvPr id="9" name="スライド番号プレースホルダー 8"/>
          <p:cNvSpPr>
            <a:spLocks noGrp="1"/>
          </p:cNvSpPr>
          <p:nvPr>
            <p:ph type="sldNum" sz="quarter" idx="4"/>
          </p:nvPr>
        </p:nvSpPr>
        <p:spPr/>
        <p:txBody>
          <a:bodyPr/>
          <a:lstStyle/>
          <a:p>
            <a:fld id="{D1BCB65C-2EB9-44F3-A1F7-D69B5BFFB5F3}" type="slidenum">
              <a:rPr kumimoji="1" lang="ja-JP" altLang="en-US" b="0" smtClean="0"/>
              <a:t>16</a:t>
            </a:fld>
            <a:endParaRPr kumimoji="1" lang="ja-JP" altLang="en-US" b="0" dirty="0"/>
          </a:p>
        </p:txBody>
      </p:sp>
      <p:sp>
        <p:nvSpPr>
          <p:cNvPr id="2" name="タイトル 1"/>
          <p:cNvSpPr>
            <a:spLocks noGrp="1"/>
          </p:cNvSpPr>
          <p:nvPr>
            <p:ph type="title"/>
          </p:nvPr>
        </p:nvSpPr>
        <p:spPr/>
        <p:txBody>
          <a:bodyPr/>
          <a:lstStyle/>
          <a:p>
            <a:r>
              <a:rPr lang="ja-JP" altLang="en-US" dirty="0" smtClean="0"/>
              <a:t>外国人求人紹介サービス 請求 </a:t>
            </a:r>
            <a:r>
              <a:rPr lang="en-US" altLang="ja-JP" dirty="0" smtClean="0"/>
              <a:t>/ </a:t>
            </a:r>
            <a:r>
              <a:rPr lang="ja-JP" altLang="en-US" dirty="0" smtClean="0"/>
              <a:t>支払い</a:t>
            </a:r>
            <a:r>
              <a:rPr lang="ja-JP" altLang="en-US" dirty="0"/>
              <a:t>ルール</a:t>
            </a:r>
            <a:endParaRPr kumimoji="1" lang="ja-JP" altLang="en-US" dirty="0"/>
          </a:p>
        </p:txBody>
      </p:sp>
      <p:sp>
        <p:nvSpPr>
          <p:cNvPr id="45" name="Rectangle 2"/>
          <p:cNvSpPr>
            <a:spLocks noChangeArrowheads="1"/>
          </p:cNvSpPr>
          <p:nvPr/>
        </p:nvSpPr>
        <p:spPr bwMode="auto">
          <a:xfrm>
            <a:off x="755650" y="819293"/>
            <a:ext cx="2016125" cy="4343258"/>
          </a:xfrm>
          <a:prstGeom prst="rect">
            <a:avLst/>
          </a:prstGeom>
          <a:solidFill>
            <a:schemeClr val="bg1"/>
          </a:solidFill>
          <a:ln w="38100" cap="flat" cmpd="sng">
            <a:solidFill>
              <a:srgbClr val="1F497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55" name="Rectangle 4"/>
          <p:cNvSpPr>
            <a:spLocks noChangeArrowheads="1"/>
          </p:cNvSpPr>
          <p:nvPr/>
        </p:nvSpPr>
        <p:spPr bwMode="auto">
          <a:xfrm>
            <a:off x="6462711" y="838948"/>
            <a:ext cx="2016125" cy="4323603"/>
          </a:xfrm>
          <a:prstGeom prst="rect">
            <a:avLst/>
          </a:prstGeom>
          <a:solidFill>
            <a:schemeClr val="bg1"/>
          </a:solidFill>
          <a:ln w="38100"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57" name="Rectangle 5"/>
          <p:cNvSpPr>
            <a:spLocks noChangeArrowheads="1"/>
          </p:cNvSpPr>
          <p:nvPr/>
        </p:nvSpPr>
        <p:spPr bwMode="auto">
          <a:xfrm>
            <a:off x="755650" y="819291"/>
            <a:ext cx="2016125" cy="585499"/>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a:solidFill>
                  <a:schemeClr val="bg1"/>
                </a:solidFill>
                <a:latin typeface="メイリオ" panose="020B0604030504040204" pitchFamily="50" charset="-128"/>
                <a:ea typeface="メイリオ" panose="020B0604030504040204" pitchFamily="50" charset="-128"/>
              </a:rPr>
              <a:t>クライアント企業様</a:t>
            </a:r>
          </a:p>
        </p:txBody>
      </p:sp>
      <p:sp>
        <p:nvSpPr>
          <p:cNvPr id="61" name="Rectangle 6"/>
          <p:cNvSpPr>
            <a:spLocks noChangeArrowheads="1"/>
          </p:cNvSpPr>
          <p:nvPr/>
        </p:nvSpPr>
        <p:spPr bwMode="auto">
          <a:xfrm>
            <a:off x="3659186" y="829106"/>
            <a:ext cx="1981201" cy="575684"/>
          </a:xfrm>
          <a:prstGeom prst="rect">
            <a:avLst/>
          </a:prstGeom>
          <a:solidFill>
            <a:schemeClr val="accent1">
              <a:lumMod val="60000"/>
              <a:lumOff val="40000"/>
            </a:schemeClr>
          </a:solidFill>
          <a:ln>
            <a:noFill/>
          </a:ln>
          <a:effectLst/>
        </p:spPr>
        <p:txBody>
          <a:bodyPr wrap="none"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Next Innovation</a:t>
            </a:r>
          </a:p>
        </p:txBody>
      </p:sp>
      <p:sp>
        <p:nvSpPr>
          <p:cNvPr id="71" name="Rectangle 8"/>
          <p:cNvSpPr>
            <a:spLocks noChangeArrowheads="1"/>
          </p:cNvSpPr>
          <p:nvPr/>
        </p:nvSpPr>
        <p:spPr bwMode="auto">
          <a:xfrm>
            <a:off x="987425" y="1471753"/>
            <a:ext cx="1584325" cy="576263"/>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1200">
              <a:latin typeface="メイリオ" panose="020B0604030504040204" pitchFamily="50" charset="-128"/>
              <a:ea typeface="メイリオ" panose="020B0604030504040204" pitchFamily="50" charset="-128"/>
            </a:endParaRPr>
          </a:p>
        </p:txBody>
      </p:sp>
      <p:sp>
        <p:nvSpPr>
          <p:cNvPr id="72" name="Text Box 9"/>
          <p:cNvSpPr txBox="1">
            <a:spLocks noChangeArrowheads="1"/>
          </p:cNvSpPr>
          <p:nvPr/>
        </p:nvSpPr>
        <p:spPr bwMode="auto">
          <a:xfrm>
            <a:off x="987425" y="1471753"/>
            <a:ext cx="1595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400" dirty="0">
                <a:latin typeface="メイリオ" panose="020B0604030504040204" pitchFamily="50" charset="-128"/>
                <a:ea typeface="メイリオ" panose="020B0604030504040204" pitchFamily="50" charset="-128"/>
              </a:rPr>
              <a:t>①雇用開始(入社月=N)</a:t>
            </a:r>
          </a:p>
        </p:txBody>
      </p:sp>
      <p:sp>
        <p:nvSpPr>
          <p:cNvPr id="73" name="Rectangle 10"/>
          <p:cNvSpPr>
            <a:spLocks noChangeArrowheads="1"/>
          </p:cNvSpPr>
          <p:nvPr/>
        </p:nvSpPr>
        <p:spPr bwMode="auto">
          <a:xfrm>
            <a:off x="3854450" y="1493404"/>
            <a:ext cx="1584325" cy="1015663"/>
          </a:xfrm>
          <a:prstGeom prst="rect">
            <a:avLst/>
          </a:prstGeom>
          <a:noFill/>
          <a:ln w="9525" cap="flat"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1200">
              <a:latin typeface="メイリオ" panose="020B0604030504040204" pitchFamily="50" charset="-128"/>
              <a:ea typeface="メイリオ" panose="020B0604030504040204" pitchFamily="50" charset="-128"/>
            </a:endParaRPr>
          </a:p>
        </p:txBody>
      </p:sp>
      <p:sp>
        <p:nvSpPr>
          <p:cNvPr id="75" name="Rectangle 11"/>
          <p:cNvSpPr>
            <a:spLocks noChangeArrowheads="1"/>
          </p:cNvSpPr>
          <p:nvPr/>
        </p:nvSpPr>
        <p:spPr bwMode="auto">
          <a:xfrm>
            <a:off x="3851275" y="4583399"/>
            <a:ext cx="1584325" cy="460077"/>
          </a:xfrm>
          <a:prstGeom prst="rect">
            <a:avLst/>
          </a:prstGeom>
          <a:noFill/>
          <a:ln w="9525" cap="flat"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1200">
              <a:latin typeface="メイリオ" panose="020B0604030504040204" pitchFamily="50" charset="-128"/>
              <a:ea typeface="メイリオ" panose="020B0604030504040204" pitchFamily="50" charset="-128"/>
            </a:endParaRPr>
          </a:p>
        </p:txBody>
      </p:sp>
      <p:sp>
        <p:nvSpPr>
          <p:cNvPr id="76" name="Rectangle 12"/>
          <p:cNvSpPr>
            <a:spLocks noChangeArrowheads="1"/>
          </p:cNvSpPr>
          <p:nvPr/>
        </p:nvSpPr>
        <p:spPr bwMode="auto">
          <a:xfrm>
            <a:off x="3851275" y="3405335"/>
            <a:ext cx="1584325" cy="983589"/>
          </a:xfrm>
          <a:prstGeom prst="rect">
            <a:avLst/>
          </a:prstGeom>
          <a:noFill/>
          <a:ln w="9525" cap="flat"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1200">
              <a:latin typeface="メイリオ" panose="020B0604030504040204" pitchFamily="50" charset="-128"/>
              <a:ea typeface="メイリオ" panose="020B0604030504040204" pitchFamily="50" charset="-128"/>
            </a:endParaRPr>
          </a:p>
        </p:txBody>
      </p:sp>
      <p:sp>
        <p:nvSpPr>
          <p:cNvPr id="77" name="Text Box 13"/>
          <p:cNvSpPr txBox="1">
            <a:spLocks noChangeArrowheads="1"/>
          </p:cNvSpPr>
          <p:nvPr/>
        </p:nvSpPr>
        <p:spPr bwMode="auto">
          <a:xfrm>
            <a:off x="6664325" y="4056929"/>
            <a:ext cx="1584325"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200" dirty="0">
                <a:latin typeface="メイリオ" panose="020B0604030504040204" pitchFamily="50" charset="-128"/>
                <a:ea typeface="メイリオ" panose="020B0604030504040204" pitchFamily="50" charset="-128"/>
              </a:rPr>
              <a:t>⑦N月+1ヶ月+5営業日以内に請求書(N月+1ヶ月末日付請求、N月+2ヶ月末まで支払)をNIに発行</a:t>
            </a:r>
          </a:p>
        </p:txBody>
      </p:sp>
      <p:sp>
        <p:nvSpPr>
          <p:cNvPr id="78" name="Rectangle 14"/>
          <p:cNvSpPr>
            <a:spLocks noChangeArrowheads="1"/>
          </p:cNvSpPr>
          <p:nvPr/>
        </p:nvSpPr>
        <p:spPr bwMode="auto">
          <a:xfrm>
            <a:off x="6664325" y="4058517"/>
            <a:ext cx="1584325" cy="1005822"/>
          </a:xfrm>
          <a:prstGeom prst="rect">
            <a:avLst/>
          </a:prstGeom>
          <a:noFill/>
          <a:ln w="9525" cap="flat"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1200">
              <a:latin typeface="メイリオ" panose="020B0604030504040204" pitchFamily="50" charset="-128"/>
              <a:ea typeface="メイリオ" panose="020B0604030504040204" pitchFamily="50" charset="-128"/>
            </a:endParaRPr>
          </a:p>
        </p:txBody>
      </p:sp>
      <p:sp>
        <p:nvSpPr>
          <p:cNvPr id="79" name="Text Box 16"/>
          <p:cNvSpPr txBox="1">
            <a:spLocks noChangeArrowheads="1"/>
          </p:cNvSpPr>
          <p:nvPr/>
        </p:nvSpPr>
        <p:spPr bwMode="auto">
          <a:xfrm>
            <a:off x="3851275" y="1493404"/>
            <a:ext cx="1584325"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200" dirty="0">
                <a:latin typeface="メイリオ" panose="020B0604030504040204" pitchFamily="50" charset="-128"/>
                <a:ea typeface="メイリオ" panose="020B0604030504040204" pitchFamily="50" charset="-128"/>
              </a:rPr>
              <a:t>②N月末+5営業日以内にクライアント企業様へ請求書(N月末日付請求、N+1ヶ月末まで支払)を発行</a:t>
            </a:r>
          </a:p>
        </p:txBody>
      </p:sp>
      <p:sp>
        <p:nvSpPr>
          <p:cNvPr id="80" name="Text Box 17"/>
          <p:cNvSpPr txBox="1">
            <a:spLocks noChangeArrowheads="1"/>
          </p:cNvSpPr>
          <p:nvPr/>
        </p:nvSpPr>
        <p:spPr bwMode="auto">
          <a:xfrm>
            <a:off x="974725" y="2192478"/>
            <a:ext cx="159543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400">
                <a:latin typeface="メイリオ" panose="020B0604030504040204" pitchFamily="50" charset="-128"/>
                <a:ea typeface="メイリオ" panose="020B0604030504040204" pitchFamily="50" charset="-128"/>
              </a:rPr>
              <a:t>③N月+1ヶ月末までに支払</a:t>
            </a:r>
          </a:p>
        </p:txBody>
      </p:sp>
      <p:sp>
        <p:nvSpPr>
          <p:cNvPr id="81" name="Rectangle 18"/>
          <p:cNvSpPr>
            <a:spLocks noChangeArrowheads="1"/>
          </p:cNvSpPr>
          <p:nvPr/>
        </p:nvSpPr>
        <p:spPr bwMode="auto">
          <a:xfrm>
            <a:off x="974725" y="2192478"/>
            <a:ext cx="1584325" cy="517525"/>
          </a:xfrm>
          <a:prstGeom prst="rect">
            <a:avLst/>
          </a:prstGeom>
          <a:noFill/>
          <a:ln w="9525" cap="flat"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1200">
              <a:latin typeface="メイリオ" panose="020B0604030504040204" pitchFamily="50" charset="-128"/>
              <a:ea typeface="メイリオ" panose="020B0604030504040204" pitchFamily="50" charset="-128"/>
            </a:endParaRPr>
          </a:p>
        </p:txBody>
      </p:sp>
      <p:sp>
        <p:nvSpPr>
          <p:cNvPr id="82" name="Rectangle 19"/>
          <p:cNvSpPr>
            <a:spLocks noChangeArrowheads="1"/>
          </p:cNvSpPr>
          <p:nvPr/>
        </p:nvSpPr>
        <p:spPr bwMode="auto">
          <a:xfrm>
            <a:off x="3851275" y="2778991"/>
            <a:ext cx="1584325" cy="461665"/>
          </a:xfrm>
          <a:prstGeom prst="rect">
            <a:avLst/>
          </a:prstGeom>
          <a:noFill/>
          <a:ln w="9525" cap="flat"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1200">
              <a:latin typeface="メイリオ" panose="020B0604030504040204" pitchFamily="50" charset="-128"/>
              <a:ea typeface="メイリオ" panose="020B0604030504040204" pitchFamily="50" charset="-128"/>
            </a:endParaRPr>
          </a:p>
        </p:txBody>
      </p:sp>
      <p:sp>
        <p:nvSpPr>
          <p:cNvPr id="83" name="Text Box 20"/>
          <p:cNvSpPr txBox="1">
            <a:spLocks noChangeArrowheads="1"/>
          </p:cNvSpPr>
          <p:nvPr/>
        </p:nvSpPr>
        <p:spPr bwMode="auto">
          <a:xfrm>
            <a:off x="3854450" y="2778991"/>
            <a:ext cx="159543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200" dirty="0">
                <a:latin typeface="メイリオ" panose="020B0604030504040204" pitchFamily="50" charset="-128"/>
                <a:ea typeface="メイリオ" panose="020B0604030504040204" pitchFamily="50" charset="-128"/>
              </a:rPr>
              <a:t>④クライアント企業様からの入金</a:t>
            </a:r>
            <a:r>
              <a:rPr lang="ja-JP" altLang="en-US" sz="1200" dirty="0" smtClean="0">
                <a:latin typeface="メイリオ" panose="020B0604030504040204" pitchFamily="50" charset="-128"/>
                <a:ea typeface="メイリオ" panose="020B0604030504040204" pitchFamily="50" charset="-128"/>
              </a:rPr>
              <a:t>確認</a:t>
            </a:r>
            <a:endParaRPr lang="ja-JP" altLang="en-US" sz="1200" dirty="0">
              <a:latin typeface="メイリオ" panose="020B0604030504040204" pitchFamily="50" charset="-128"/>
              <a:ea typeface="メイリオ" panose="020B0604030504040204" pitchFamily="50" charset="-128"/>
            </a:endParaRPr>
          </a:p>
        </p:txBody>
      </p:sp>
      <p:sp>
        <p:nvSpPr>
          <p:cNvPr id="84" name="Text Box 21"/>
          <p:cNvSpPr txBox="1">
            <a:spLocks noChangeArrowheads="1"/>
          </p:cNvSpPr>
          <p:nvPr/>
        </p:nvSpPr>
        <p:spPr bwMode="auto">
          <a:xfrm>
            <a:off x="3854450" y="3405335"/>
            <a:ext cx="1595438"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200" dirty="0">
                <a:latin typeface="メイリオ" panose="020B0604030504040204" pitchFamily="50" charset="-128"/>
                <a:ea typeface="メイリオ" panose="020B0604030504040204" pitchFamily="50" charset="-128"/>
              </a:rPr>
              <a:t>⑤N月+1ヶ月末締めまでに入金のあったクライアント企業様の雇用情報をUSENに報告</a:t>
            </a:r>
            <a:endParaRPr lang="ja-JP" altLang="en-US" sz="1600" dirty="0">
              <a:latin typeface="メイリオ" panose="020B0604030504040204" pitchFamily="50" charset="-128"/>
              <a:ea typeface="メイリオ" panose="020B0604030504040204" pitchFamily="50" charset="-128"/>
            </a:endParaRPr>
          </a:p>
        </p:txBody>
      </p:sp>
      <p:sp>
        <p:nvSpPr>
          <p:cNvPr id="85" name="Text Box 22"/>
          <p:cNvSpPr txBox="1">
            <a:spLocks noChangeArrowheads="1"/>
          </p:cNvSpPr>
          <p:nvPr/>
        </p:nvSpPr>
        <p:spPr bwMode="auto">
          <a:xfrm>
            <a:off x="3851275" y="4581811"/>
            <a:ext cx="15970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200" dirty="0">
                <a:latin typeface="メイリオ" panose="020B0604030504040204" pitchFamily="50" charset="-128"/>
                <a:ea typeface="メイリオ" panose="020B0604030504040204" pitchFamily="50" charset="-128"/>
              </a:rPr>
              <a:t>⑧N月+2ヶ月末までにNIがUSENに支払</a:t>
            </a:r>
          </a:p>
        </p:txBody>
      </p:sp>
      <p:sp>
        <p:nvSpPr>
          <p:cNvPr id="86" name="AutoShape 23"/>
          <p:cNvSpPr>
            <a:spLocks noChangeArrowheads="1"/>
          </p:cNvSpPr>
          <p:nvPr/>
        </p:nvSpPr>
        <p:spPr bwMode="auto">
          <a:xfrm>
            <a:off x="2579688" y="1687652"/>
            <a:ext cx="1268412" cy="144463"/>
          </a:xfrm>
          <a:prstGeom prst="leftRightArrow">
            <a:avLst>
              <a:gd name="adj1" fmla="val 50000"/>
              <a:gd name="adj2" fmla="val 175604"/>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メイリオ" panose="020B0604030504040204" pitchFamily="50" charset="-128"/>
              <a:ea typeface="メイリオ" panose="020B0604030504040204" pitchFamily="50" charset="-128"/>
            </a:endParaRPr>
          </a:p>
        </p:txBody>
      </p:sp>
      <p:sp>
        <p:nvSpPr>
          <p:cNvPr id="87" name="AutoShape 24"/>
          <p:cNvSpPr>
            <a:spLocks noChangeArrowheads="1"/>
          </p:cNvSpPr>
          <p:nvPr/>
        </p:nvSpPr>
        <p:spPr bwMode="auto">
          <a:xfrm>
            <a:off x="5435600" y="4745183"/>
            <a:ext cx="1268413" cy="142875"/>
          </a:xfrm>
          <a:prstGeom prst="leftRightArrow">
            <a:avLst>
              <a:gd name="adj1" fmla="val 50000"/>
              <a:gd name="adj2" fmla="val 177556"/>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メイリオ" panose="020B0604030504040204" pitchFamily="50" charset="-128"/>
              <a:ea typeface="メイリオ" panose="020B0604030504040204" pitchFamily="50" charset="-128"/>
            </a:endParaRPr>
          </a:p>
        </p:txBody>
      </p:sp>
      <p:sp>
        <p:nvSpPr>
          <p:cNvPr id="88" name="Rectangle 25"/>
          <p:cNvSpPr>
            <a:spLocks noChangeArrowheads="1"/>
          </p:cNvSpPr>
          <p:nvPr/>
        </p:nvSpPr>
        <p:spPr bwMode="auto">
          <a:xfrm>
            <a:off x="6661150" y="3363047"/>
            <a:ext cx="1584325" cy="503237"/>
          </a:xfrm>
          <a:prstGeom prst="rect">
            <a:avLst/>
          </a:prstGeom>
          <a:noFill/>
          <a:ln w="9525" cap="flat"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1200">
              <a:latin typeface="メイリオ" panose="020B0604030504040204" pitchFamily="50" charset="-128"/>
              <a:ea typeface="メイリオ" panose="020B0604030504040204" pitchFamily="50" charset="-128"/>
            </a:endParaRPr>
          </a:p>
        </p:txBody>
      </p:sp>
      <p:sp>
        <p:nvSpPr>
          <p:cNvPr id="89" name="Text Box 26"/>
          <p:cNvSpPr txBox="1">
            <a:spLocks noChangeArrowheads="1"/>
          </p:cNvSpPr>
          <p:nvPr/>
        </p:nvSpPr>
        <p:spPr bwMode="auto">
          <a:xfrm>
            <a:off x="6661150" y="3351934"/>
            <a:ext cx="15843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200" dirty="0">
                <a:latin typeface="メイリオ" panose="020B0604030504040204" pitchFamily="50" charset="-128"/>
                <a:ea typeface="メイリオ" panose="020B0604030504040204" pitchFamily="50" charset="-128"/>
              </a:rPr>
              <a:t>⑥NIに対し請求書の</a:t>
            </a:r>
            <a:r>
              <a:rPr lang="ja-JP" altLang="en-US" sz="1200" dirty="0" smtClean="0">
                <a:latin typeface="メイリオ" panose="020B0604030504040204" pitchFamily="50" charset="-128"/>
                <a:ea typeface="メイリオ" panose="020B0604030504040204" pitchFamily="50" charset="-128"/>
              </a:rPr>
              <a:t>準備</a:t>
            </a:r>
            <a:endParaRPr lang="ja-JP" altLang="en-US" sz="1200" dirty="0">
              <a:latin typeface="メイリオ" panose="020B0604030504040204" pitchFamily="50" charset="-128"/>
              <a:ea typeface="メイリオ" panose="020B0604030504040204" pitchFamily="50" charset="-128"/>
            </a:endParaRPr>
          </a:p>
        </p:txBody>
      </p:sp>
      <p:sp>
        <p:nvSpPr>
          <p:cNvPr id="90" name="AutoShape 27"/>
          <p:cNvSpPr>
            <a:spLocks noChangeArrowheads="1"/>
          </p:cNvSpPr>
          <p:nvPr/>
        </p:nvSpPr>
        <p:spPr bwMode="auto">
          <a:xfrm>
            <a:off x="5448300" y="3550622"/>
            <a:ext cx="1212849" cy="141288"/>
          </a:xfrm>
          <a:prstGeom prst="rightArrow">
            <a:avLst>
              <a:gd name="adj1" fmla="val 50000"/>
              <a:gd name="adj2" fmla="val 214325"/>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メイリオ" panose="020B0604030504040204" pitchFamily="50" charset="-128"/>
              <a:ea typeface="メイリオ" panose="020B0604030504040204" pitchFamily="50" charset="-128"/>
            </a:endParaRPr>
          </a:p>
        </p:txBody>
      </p:sp>
      <p:sp>
        <p:nvSpPr>
          <p:cNvPr id="91" name="Rectangle 6"/>
          <p:cNvSpPr>
            <a:spLocks noChangeArrowheads="1"/>
          </p:cNvSpPr>
          <p:nvPr/>
        </p:nvSpPr>
        <p:spPr bwMode="auto">
          <a:xfrm>
            <a:off x="6462711" y="838948"/>
            <a:ext cx="2016125" cy="575684"/>
          </a:xfrm>
          <a:prstGeom prst="rect">
            <a:avLst/>
          </a:prstGeom>
          <a:solidFill>
            <a:schemeClr val="tx1"/>
          </a:solidFill>
          <a:ln>
            <a:noFill/>
          </a:ln>
          <a:effectLst/>
        </p:spPr>
        <p:txBody>
          <a:bodyPr wrap="none" anchor="ctr"/>
          <a:lstStyle/>
          <a:p>
            <a:pPr algn="ctr"/>
            <a:r>
              <a:rPr lang="en-US" altLang="ja-JP" sz="1600" b="1" dirty="0" smtClean="0">
                <a:solidFill>
                  <a:schemeClr val="bg1"/>
                </a:solidFill>
                <a:latin typeface="メイリオ" panose="020B0604030504040204" pitchFamily="50" charset="-128"/>
                <a:ea typeface="メイリオ" panose="020B0604030504040204" pitchFamily="50" charset="-128"/>
              </a:rPr>
              <a:t>USEN</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92" name="AutoShape 23"/>
          <p:cNvSpPr>
            <a:spLocks noChangeArrowheads="1"/>
          </p:cNvSpPr>
          <p:nvPr/>
        </p:nvSpPr>
        <p:spPr bwMode="auto">
          <a:xfrm>
            <a:off x="2586038" y="2207995"/>
            <a:ext cx="1268412" cy="144463"/>
          </a:xfrm>
          <a:prstGeom prst="leftRightArrow">
            <a:avLst>
              <a:gd name="adj1" fmla="val 50000"/>
              <a:gd name="adj2" fmla="val 175604"/>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メイリオ" panose="020B0604030504040204" pitchFamily="50" charset="-128"/>
              <a:ea typeface="メイリオ" panose="020B0604030504040204" pitchFamily="50" charset="-128"/>
            </a:endParaRPr>
          </a:p>
        </p:txBody>
      </p:sp>
      <p:sp>
        <p:nvSpPr>
          <p:cNvPr id="30" name="Text Box 4"/>
          <p:cNvSpPr txBox="1">
            <a:spLocks noChangeArrowheads="1"/>
          </p:cNvSpPr>
          <p:nvPr/>
        </p:nvSpPr>
        <p:spPr bwMode="auto">
          <a:xfrm>
            <a:off x="792957" y="5439259"/>
            <a:ext cx="7646194"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ja-JP" altLang="en-US" kern="0" dirty="0" smtClean="0">
                <a:solidFill>
                  <a:srgbClr val="000000"/>
                </a:solidFill>
              </a:rPr>
              <a:t>例）２月雇用開始→</a:t>
            </a:r>
            <a:r>
              <a:rPr lang="en-US" altLang="ja-JP" kern="0" dirty="0" smtClean="0">
                <a:solidFill>
                  <a:srgbClr val="000000"/>
                </a:solidFill>
              </a:rPr>
              <a:t>2</a:t>
            </a:r>
            <a:r>
              <a:rPr lang="ja-JP" altLang="en-US" kern="0" dirty="0" smtClean="0">
                <a:solidFill>
                  <a:srgbClr val="000000"/>
                </a:solidFill>
              </a:rPr>
              <a:t>月末請求に</a:t>
            </a:r>
            <a:r>
              <a:rPr lang="en-US" altLang="ja-JP" kern="0" dirty="0" smtClean="0">
                <a:solidFill>
                  <a:srgbClr val="000000"/>
                </a:solidFill>
              </a:rPr>
              <a:t>NI</a:t>
            </a:r>
            <a:r>
              <a:rPr lang="ja-JP" altLang="en-US" kern="0" dirty="0" smtClean="0">
                <a:solidFill>
                  <a:srgbClr val="000000"/>
                </a:solidFill>
              </a:rPr>
              <a:t>社請求書発行→３月クライアント入金</a:t>
            </a:r>
            <a:endParaRPr lang="en-US" altLang="ja-JP" kern="0" dirty="0" smtClean="0">
              <a:solidFill>
                <a:srgbClr val="000000"/>
              </a:solidFill>
            </a:endParaRPr>
          </a:p>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rPr>
              <a:t>　</a:t>
            </a:r>
            <a:r>
              <a:rPr kumimoji="0"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メイリオ" panose="020B0604030504040204" pitchFamily="50" charset="-128"/>
              </a:rPr>
              <a:t>　→</a:t>
            </a:r>
            <a:r>
              <a:rPr lang="ja-JP" altLang="en-US" kern="0" dirty="0">
                <a:solidFill>
                  <a:srgbClr val="000000"/>
                </a:solidFill>
              </a:rPr>
              <a:t>４</a:t>
            </a:r>
            <a:r>
              <a:rPr kumimoji="0"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メイリオ" panose="020B0604030504040204" pitchFamily="50" charset="-128"/>
              </a:rPr>
              <a:t>月</a:t>
            </a:r>
            <a:r>
              <a:rPr kumimoji="0" lang="en-US" altLang="ja-JP" sz="1800" b="0" i="0" u="none" strike="noStrike" kern="0" cap="none" spc="0" normalizeH="0" baseline="0" noProof="0" dirty="0" smtClean="0">
                <a:ln>
                  <a:noFill/>
                </a:ln>
                <a:solidFill>
                  <a:srgbClr val="000000"/>
                </a:solidFill>
                <a:effectLst/>
                <a:uLnTx/>
                <a:uFillTx/>
                <a:latin typeface="Arial" panose="020B0604020202020204" pitchFamily="34" charset="0"/>
                <a:ea typeface="メイリオ" panose="020B0604030504040204" pitchFamily="50" charset="-128"/>
              </a:rPr>
              <a:t>USEN</a:t>
            </a:r>
            <a:r>
              <a:rPr kumimoji="0"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メイリオ" panose="020B0604030504040204" pitchFamily="50" charset="-128"/>
              </a:rPr>
              <a:t>請求書発行（成績計上月）→</a:t>
            </a:r>
            <a:r>
              <a:rPr kumimoji="0" lang="en-US" altLang="ja-JP" sz="1800" b="0" i="0" u="none" strike="noStrike" kern="0" cap="none" spc="0" normalizeH="0" baseline="0" noProof="0" dirty="0" smtClean="0">
                <a:ln>
                  <a:noFill/>
                </a:ln>
                <a:solidFill>
                  <a:srgbClr val="000000"/>
                </a:solidFill>
                <a:effectLst/>
                <a:uLnTx/>
                <a:uFillTx/>
                <a:latin typeface="Arial" panose="020B0604020202020204" pitchFamily="34" charset="0"/>
                <a:ea typeface="メイリオ" panose="020B0604030504040204" pitchFamily="50" charset="-128"/>
              </a:rPr>
              <a:t>4</a:t>
            </a:r>
            <a:r>
              <a:rPr lang="ja-JP" altLang="en-US" kern="0" dirty="0" smtClean="0">
                <a:solidFill>
                  <a:srgbClr val="000000"/>
                </a:solidFill>
              </a:rPr>
              <a:t>月末</a:t>
            </a:r>
            <a:r>
              <a:rPr lang="en-US" altLang="ja-JP" kern="0" dirty="0" smtClean="0">
                <a:solidFill>
                  <a:srgbClr val="000000"/>
                </a:solidFill>
              </a:rPr>
              <a:t>NI</a:t>
            </a:r>
            <a:r>
              <a:rPr lang="ja-JP" altLang="en-US" kern="0" dirty="0" smtClean="0">
                <a:solidFill>
                  <a:srgbClr val="000000"/>
                </a:solidFill>
              </a:rPr>
              <a:t>社入金</a:t>
            </a:r>
            <a:endParaRPr kumimoji="0" lang="ja-JP"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3465836079"/>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直線コネクタ 85"/>
          <p:cNvCxnSpPr/>
          <p:nvPr/>
        </p:nvCxnSpPr>
        <p:spPr>
          <a:xfrm>
            <a:off x="6556744" y="800221"/>
            <a:ext cx="1180" cy="5992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730316" y="697656"/>
            <a:ext cx="11692" cy="6095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0" y="1484074"/>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pPr>
              <a:defRPr/>
            </a:pPr>
            <a:fld id="{0564CDE2-541C-456F-983B-81BA904507E4}" type="slidenum">
              <a:rPr lang="en-US" altLang="ja-JP" b="0" smtClean="0"/>
              <a:pPr>
                <a:defRPr/>
              </a:pPr>
              <a:t>17</a:t>
            </a:fld>
            <a:endParaRPr lang="en-US" altLang="ja-JP" b="0" dirty="0"/>
          </a:p>
        </p:txBody>
      </p:sp>
      <p:sp>
        <p:nvSpPr>
          <p:cNvPr id="4" name="タイトル 3"/>
          <p:cNvSpPr>
            <a:spLocks noGrp="1"/>
          </p:cNvSpPr>
          <p:nvPr>
            <p:ph type="title"/>
          </p:nvPr>
        </p:nvSpPr>
        <p:spPr/>
        <p:txBody>
          <a:bodyPr/>
          <a:lstStyle/>
          <a:p>
            <a:r>
              <a:rPr kumimoji="1" lang="ja-JP" altLang="en-US" dirty="0" smtClean="0"/>
              <a:t>業務フロー</a:t>
            </a:r>
            <a:endParaRPr kumimoji="1" lang="ja-JP" altLang="en-US" dirty="0"/>
          </a:p>
        </p:txBody>
      </p:sp>
      <p:sp>
        <p:nvSpPr>
          <p:cNvPr id="7" name="AutoShape 40"/>
          <p:cNvSpPr>
            <a:spLocks/>
          </p:cNvSpPr>
          <p:nvPr/>
        </p:nvSpPr>
        <p:spPr bwMode="auto">
          <a:xfrm>
            <a:off x="771701" y="1580216"/>
            <a:ext cx="524819" cy="358687"/>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紹介</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AutoShape 96"/>
          <p:cNvSpPr>
            <a:spLocks noChangeArrowheads="1"/>
          </p:cNvSpPr>
          <p:nvPr/>
        </p:nvSpPr>
        <p:spPr bwMode="auto">
          <a:xfrm>
            <a:off x="723556" y="1854768"/>
            <a:ext cx="438522" cy="348012"/>
          </a:xfrm>
          <a:prstGeom prst="foldedCorner">
            <a:avLst>
              <a:gd name="adj" fmla="val 12500"/>
            </a:avLst>
          </a:prstGeom>
          <a:solidFill>
            <a:schemeClr val="bg1"/>
          </a:solidFill>
          <a:ln w="12700">
            <a:solidFill>
              <a:srgbClr val="333333"/>
            </a:solidFill>
            <a:round/>
            <a:headEnd/>
            <a:tailEnd/>
          </a:ln>
        </p:spPr>
        <p:txBody>
          <a:bodyPr wrap="none" lIns="0" tIns="0" rIns="0" bIns="0" anchor="ctr"/>
          <a:lstStyle>
            <a:lvl1pPr algn="l" eaLnBrk="0" hangingPunct="0">
              <a:spcBef>
                <a:spcPct val="25000"/>
              </a:spcBef>
              <a:buFont typeface="Wingdings" pitchFamily="2" charset="2"/>
              <a:buChar char="n"/>
              <a:defRPr kumimoji="1" sz="1400">
                <a:solidFill>
                  <a:schemeClr val="tx1"/>
                </a:solidFill>
                <a:latin typeface="HGP創英角ｺﾞｼｯｸUB" pitchFamily="50" charset="-128"/>
                <a:ea typeface="HGP創英角ｺﾞｼｯｸUB" pitchFamily="50" charset="-128"/>
              </a:defRPr>
            </a:lvl1pPr>
            <a:lvl2pPr marL="742950" indent="-285750" algn="l" eaLnBrk="0" hangingPunct="0">
              <a:spcBef>
                <a:spcPct val="25000"/>
              </a:spcBef>
              <a:buFont typeface="Wingdings" pitchFamily="2" charset="2"/>
              <a:buChar char="Ø"/>
              <a:defRPr kumimoji="1" sz="1200">
                <a:solidFill>
                  <a:schemeClr val="tx1"/>
                </a:solidFill>
                <a:latin typeface="HGP創英角ｺﾞｼｯｸUB" pitchFamily="50" charset="-128"/>
                <a:ea typeface="HGP創英角ｺﾞｼｯｸUB" pitchFamily="50" charset="-128"/>
              </a:defRPr>
            </a:lvl2pPr>
            <a:lvl3pPr marL="1143000" indent="-228600" algn="l" eaLnBrk="0" hangingPunct="0">
              <a:spcBef>
                <a:spcPct val="25000"/>
              </a:spcBef>
              <a:buChar char="•"/>
              <a:defRPr kumimoji="1" sz="1000">
                <a:solidFill>
                  <a:schemeClr val="tx1"/>
                </a:solidFill>
                <a:latin typeface="HGP創英角ｺﾞｼｯｸUB" pitchFamily="50" charset="-128"/>
                <a:ea typeface="HGP創英角ｺﾞｼｯｸUB" pitchFamily="50" charset="-128"/>
              </a:defRPr>
            </a:lvl3pPr>
            <a:lvl4pPr marL="1600200" indent="-228600" algn="l" eaLnBrk="0" hangingPunct="0">
              <a:spcBef>
                <a:spcPct val="25000"/>
              </a:spcBef>
              <a:buChar char="–"/>
              <a:defRPr kumimoji="1" sz="900">
                <a:solidFill>
                  <a:schemeClr val="tx1"/>
                </a:solidFill>
                <a:latin typeface="HGP創英角ｺﾞｼｯｸUB" pitchFamily="50" charset="-128"/>
                <a:ea typeface="HGP創英角ｺﾞｼｯｸUB" pitchFamily="50" charset="-128"/>
              </a:defRPr>
            </a:lvl4pPr>
            <a:lvl5pPr marL="2057400" indent="-228600" algn="l" eaLnBrk="0" hangingPunct="0">
              <a:spcBef>
                <a:spcPct val="25000"/>
              </a:spcBef>
              <a:buChar char="»"/>
              <a:defRPr kumimoji="1" sz="8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9pPr>
          </a:lstStyle>
          <a:p>
            <a:pPr algn="ctr" eaLnBrk="1" hangingPunct="1">
              <a:spcBef>
                <a:spcPct val="0"/>
              </a:spcBef>
              <a:buFontTx/>
              <a:buNone/>
            </a:pPr>
            <a:r>
              <a:rPr lang="ja-JP" altLang="en-US" sz="700" dirty="0" smtClean="0">
                <a:latin typeface="Meiryo UI" pitchFamily="50" charset="-128"/>
                <a:ea typeface="Meiryo UI" pitchFamily="50" charset="-128"/>
                <a:cs typeface="Meiryo UI" pitchFamily="50" charset="-128"/>
              </a:rPr>
              <a:t>チラシ</a:t>
            </a:r>
            <a:endParaRPr lang="en-US" altLang="ja-JP" sz="7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700" dirty="0">
                <a:latin typeface="Meiryo UI" pitchFamily="50" charset="-128"/>
                <a:ea typeface="Meiryo UI" pitchFamily="50" charset="-128"/>
                <a:cs typeface="Meiryo UI" pitchFamily="50" charset="-128"/>
              </a:rPr>
              <a:t>パンフレット</a:t>
            </a:r>
            <a:endParaRPr lang="en-US" altLang="zh-TW" sz="700" dirty="0">
              <a:latin typeface="Meiryo UI" pitchFamily="50" charset="-128"/>
              <a:ea typeface="Meiryo UI" pitchFamily="50" charset="-128"/>
              <a:cs typeface="Meiryo UI" pitchFamily="50" charset="-128"/>
            </a:endParaRPr>
          </a:p>
        </p:txBody>
      </p:sp>
      <p:sp>
        <p:nvSpPr>
          <p:cNvPr id="9" name="角丸四角形 8"/>
          <p:cNvSpPr/>
          <p:nvPr/>
        </p:nvSpPr>
        <p:spPr>
          <a:xfrm>
            <a:off x="689096" y="692097"/>
            <a:ext cx="1985086" cy="2634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契約～入金まで</a:t>
            </a:r>
            <a:endParaRPr kumimoji="1" lang="ja-JP" altLang="en-US" sz="1200" dirty="0">
              <a:solidFill>
                <a:schemeClr val="tx1"/>
              </a:solidFill>
            </a:endParaRPr>
          </a:p>
        </p:txBody>
      </p:sp>
      <p:cxnSp>
        <p:nvCxnSpPr>
          <p:cNvPr id="10" name="直線コネクタ 9"/>
          <p:cNvCxnSpPr/>
          <p:nvPr/>
        </p:nvCxnSpPr>
        <p:spPr>
          <a:xfrm>
            <a:off x="673767" y="692097"/>
            <a:ext cx="8021" cy="57407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bwMode="auto">
          <a:xfrm>
            <a:off x="-231757" y="1114421"/>
            <a:ext cx="1154113" cy="24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algn="ctr" eaLnBrk="1" hangingPunct="1">
              <a:spcBef>
                <a:spcPts val="1050"/>
              </a:spcBef>
            </a:pPr>
            <a:r>
              <a:rPr lang="ja-JP" altLang="en-US" sz="1050" b="0" dirty="0" smtClean="0">
                <a:solidFill>
                  <a:schemeClr val="tx1"/>
                </a:solidFill>
                <a:latin typeface="Meiryo UI" pitchFamily="50" charset="-128"/>
                <a:ea typeface="Meiryo UI" pitchFamily="50" charset="-128"/>
                <a:cs typeface="Meiryo UI" pitchFamily="50" charset="-128"/>
                <a:sym typeface="ヒラギノ角ゴ ProN W6"/>
              </a:rPr>
              <a:t>クライアント</a:t>
            </a:r>
            <a:r>
              <a:rPr lang="ja-JP" altLang="en-US" sz="1400" dirty="0" smtClean="0">
                <a:solidFill>
                  <a:schemeClr val="tx1"/>
                </a:solidFill>
                <a:latin typeface="Meiryo UI" pitchFamily="50" charset="-128"/>
                <a:ea typeface="Meiryo UI" pitchFamily="50" charset="-128"/>
                <a:cs typeface="Meiryo UI" pitchFamily="50" charset="-128"/>
                <a:sym typeface="ヒラギノ角ゴ ProN W6"/>
              </a:rPr>
              <a:t>　　</a:t>
            </a:r>
            <a:endParaRPr lang="ja-JP" altLang="en-US" sz="1400" dirty="0">
              <a:solidFill>
                <a:schemeClr val="tx1"/>
              </a:solidFill>
              <a:latin typeface="Meiryo UI" pitchFamily="50" charset="-128"/>
              <a:ea typeface="Meiryo UI" pitchFamily="50" charset="-128"/>
              <a:cs typeface="Meiryo UI" pitchFamily="50" charset="-128"/>
              <a:sym typeface="ヒラギノ角ゴ ProN W6"/>
            </a:endParaRPr>
          </a:p>
        </p:txBody>
      </p:sp>
      <p:sp>
        <p:nvSpPr>
          <p:cNvPr id="12" name="Rectangle 10"/>
          <p:cNvSpPr>
            <a:spLocks/>
          </p:cNvSpPr>
          <p:nvPr/>
        </p:nvSpPr>
        <p:spPr bwMode="auto">
          <a:xfrm>
            <a:off x="-231758" y="1790744"/>
            <a:ext cx="1154113" cy="24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algn="ctr" eaLnBrk="1" hangingPunct="1">
              <a:spcBef>
                <a:spcPts val="1050"/>
              </a:spcBef>
            </a:pPr>
            <a:r>
              <a:rPr lang="ja-JP" altLang="en-US" sz="1050" b="0" dirty="0" smtClean="0">
                <a:solidFill>
                  <a:schemeClr val="tx1"/>
                </a:solidFill>
                <a:latin typeface="Meiryo UI" pitchFamily="50" charset="-128"/>
                <a:ea typeface="Meiryo UI" pitchFamily="50" charset="-128"/>
                <a:cs typeface="Meiryo UI" pitchFamily="50" charset="-128"/>
                <a:sym typeface="ヒラギノ角ゴ ProN W6"/>
              </a:rPr>
              <a:t>営業担当</a:t>
            </a:r>
            <a:r>
              <a:rPr lang="ja-JP" altLang="en-US" sz="1400" dirty="0" smtClean="0">
                <a:solidFill>
                  <a:schemeClr val="tx1"/>
                </a:solidFill>
                <a:latin typeface="Meiryo UI" pitchFamily="50" charset="-128"/>
                <a:ea typeface="Meiryo UI" pitchFamily="50" charset="-128"/>
                <a:cs typeface="Meiryo UI" pitchFamily="50" charset="-128"/>
                <a:sym typeface="ヒラギノ角ゴ ProN W6"/>
              </a:rPr>
              <a:t>　　</a:t>
            </a:r>
            <a:endParaRPr lang="ja-JP" altLang="en-US" sz="1400" dirty="0">
              <a:solidFill>
                <a:schemeClr val="tx1"/>
              </a:solidFill>
              <a:latin typeface="Meiryo UI" pitchFamily="50" charset="-128"/>
              <a:ea typeface="Meiryo UI" pitchFamily="50" charset="-128"/>
              <a:cs typeface="Meiryo UI" pitchFamily="50" charset="-128"/>
              <a:sym typeface="ヒラギノ角ゴ ProN W6"/>
            </a:endParaRPr>
          </a:p>
        </p:txBody>
      </p:sp>
      <p:sp>
        <p:nvSpPr>
          <p:cNvPr id="14" name="Rectangle 10"/>
          <p:cNvSpPr>
            <a:spLocks/>
          </p:cNvSpPr>
          <p:nvPr/>
        </p:nvSpPr>
        <p:spPr bwMode="auto">
          <a:xfrm>
            <a:off x="-231759" y="3194717"/>
            <a:ext cx="1154113" cy="24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algn="ctr" eaLnBrk="1" hangingPunct="1">
              <a:spcBef>
                <a:spcPts val="1050"/>
              </a:spcBef>
            </a:pPr>
            <a:r>
              <a:rPr lang="ja-JP" altLang="en-US" sz="1050" b="0" dirty="0">
                <a:solidFill>
                  <a:schemeClr val="tx1"/>
                </a:solidFill>
                <a:latin typeface="Meiryo UI" pitchFamily="50" charset="-128"/>
                <a:ea typeface="Meiryo UI" pitchFamily="50" charset="-128"/>
                <a:cs typeface="Meiryo UI" pitchFamily="50" charset="-128"/>
                <a:sym typeface="ヒラギノ角ゴ ProN W6"/>
              </a:rPr>
              <a:t>営業</a:t>
            </a:r>
            <a:endParaRPr lang="en-US" altLang="ja-JP" sz="1050" b="0" dirty="0" smtClean="0">
              <a:solidFill>
                <a:schemeClr val="tx1"/>
              </a:solidFill>
              <a:latin typeface="Meiryo UI" pitchFamily="50" charset="-128"/>
              <a:ea typeface="Meiryo UI" pitchFamily="50" charset="-128"/>
              <a:cs typeface="Meiryo UI" pitchFamily="50" charset="-128"/>
              <a:sym typeface="ヒラギノ角ゴ ProN W6"/>
            </a:endParaRPr>
          </a:p>
          <a:p>
            <a:pPr algn="ctr" eaLnBrk="1" hangingPunct="1">
              <a:spcBef>
                <a:spcPts val="1050"/>
              </a:spcBef>
            </a:pPr>
            <a:r>
              <a:rPr lang="ja-JP" altLang="en-US" sz="1050" b="0" dirty="0" smtClean="0">
                <a:solidFill>
                  <a:schemeClr val="tx1"/>
                </a:solidFill>
                <a:latin typeface="Meiryo UI" pitchFamily="50" charset="-128"/>
                <a:ea typeface="Meiryo UI" pitchFamily="50" charset="-128"/>
                <a:cs typeface="Meiryo UI" pitchFamily="50" charset="-128"/>
                <a:sym typeface="ヒラギノ角ゴ ProN W6"/>
              </a:rPr>
              <a:t>企画部</a:t>
            </a:r>
            <a:r>
              <a:rPr lang="ja-JP" altLang="en-US" sz="1400" dirty="0" smtClean="0">
                <a:solidFill>
                  <a:schemeClr val="tx1"/>
                </a:solidFill>
                <a:latin typeface="Meiryo UI" pitchFamily="50" charset="-128"/>
                <a:ea typeface="Meiryo UI" pitchFamily="50" charset="-128"/>
                <a:cs typeface="Meiryo UI" pitchFamily="50" charset="-128"/>
                <a:sym typeface="ヒラギノ角ゴ ProN W6"/>
              </a:rPr>
              <a:t>　　</a:t>
            </a:r>
            <a:endParaRPr lang="ja-JP" altLang="en-US" sz="1400" dirty="0">
              <a:solidFill>
                <a:schemeClr val="tx1"/>
              </a:solidFill>
              <a:latin typeface="Meiryo UI" pitchFamily="50" charset="-128"/>
              <a:ea typeface="Meiryo UI" pitchFamily="50" charset="-128"/>
              <a:cs typeface="Meiryo UI" pitchFamily="50" charset="-128"/>
              <a:sym typeface="ヒラギノ角ゴ ProN W6"/>
            </a:endParaRPr>
          </a:p>
        </p:txBody>
      </p:sp>
      <p:sp>
        <p:nvSpPr>
          <p:cNvPr id="15" name="Rectangle 10"/>
          <p:cNvSpPr>
            <a:spLocks/>
          </p:cNvSpPr>
          <p:nvPr/>
        </p:nvSpPr>
        <p:spPr bwMode="auto">
          <a:xfrm>
            <a:off x="-262164" y="4478303"/>
            <a:ext cx="1154113" cy="24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algn="ctr" eaLnBrk="1" hangingPunct="1">
              <a:spcBef>
                <a:spcPts val="1050"/>
              </a:spcBef>
            </a:pPr>
            <a:r>
              <a:rPr lang="ja-JP" altLang="en-US" sz="1400" dirty="0" smtClean="0">
                <a:solidFill>
                  <a:schemeClr val="tx1"/>
                </a:solidFill>
                <a:latin typeface="Meiryo UI" pitchFamily="50" charset="-128"/>
                <a:ea typeface="Meiryo UI" pitchFamily="50" charset="-128"/>
                <a:cs typeface="Meiryo UI" pitchFamily="50" charset="-128"/>
                <a:sym typeface="ヒラギノ角ゴ ProN W6"/>
              </a:rPr>
              <a:t>　　</a:t>
            </a:r>
            <a:endParaRPr lang="ja-JP" altLang="en-US" sz="1400" dirty="0">
              <a:solidFill>
                <a:schemeClr val="tx1"/>
              </a:solidFill>
              <a:latin typeface="Meiryo UI" pitchFamily="50" charset="-128"/>
              <a:ea typeface="Meiryo UI" pitchFamily="50" charset="-128"/>
              <a:cs typeface="Meiryo UI" pitchFamily="50" charset="-128"/>
              <a:sym typeface="ヒラギノ角ゴ ProN W6"/>
            </a:endParaRPr>
          </a:p>
        </p:txBody>
      </p:sp>
      <p:sp>
        <p:nvSpPr>
          <p:cNvPr id="17" name="Rectangle 10"/>
          <p:cNvSpPr>
            <a:spLocks/>
          </p:cNvSpPr>
          <p:nvPr/>
        </p:nvSpPr>
        <p:spPr bwMode="auto">
          <a:xfrm>
            <a:off x="-262165" y="5455593"/>
            <a:ext cx="1154113" cy="24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eaLnBrk="0" hangingPunct="0">
              <a:defRPr kumimoji="1" sz="2000" b="1">
                <a:solidFill>
                  <a:srgbClr val="FF0000"/>
                </a:solidFill>
                <a:latin typeface="Arial" pitchFamily="34" charset="0"/>
                <a:ea typeface="ＭＳ Ｐゴシック" pitchFamily="50" charset="-128"/>
              </a:defRPr>
            </a:lvl1pPr>
            <a:lvl2pPr marL="742950" indent="-285750" eaLnBrk="0" hangingPunct="0">
              <a:defRPr kumimoji="1" sz="2000" b="1">
                <a:solidFill>
                  <a:srgbClr val="FF0000"/>
                </a:solidFill>
                <a:latin typeface="Arial" pitchFamily="34" charset="0"/>
                <a:ea typeface="ＭＳ Ｐゴシック" pitchFamily="50" charset="-128"/>
              </a:defRPr>
            </a:lvl2pPr>
            <a:lvl3pPr marL="1143000" indent="-228600" eaLnBrk="0" hangingPunct="0">
              <a:defRPr kumimoji="1" sz="2000" b="1">
                <a:solidFill>
                  <a:srgbClr val="FF0000"/>
                </a:solidFill>
                <a:latin typeface="Arial" pitchFamily="34" charset="0"/>
                <a:ea typeface="ＭＳ Ｐゴシック" pitchFamily="50" charset="-128"/>
              </a:defRPr>
            </a:lvl3pPr>
            <a:lvl4pPr marL="1600200" indent="-228600" eaLnBrk="0" hangingPunct="0">
              <a:defRPr kumimoji="1" sz="2000" b="1">
                <a:solidFill>
                  <a:srgbClr val="FF0000"/>
                </a:solidFill>
                <a:latin typeface="Arial" pitchFamily="34" charset="0"/>
                <a:ea typeface="ＭＳ Ｐゴシック" pitchFamily="50" charset="-128"/>
              </a:defRPr>
            </a:lvl4pPr>
            <a:lvl5pPr marL="2057400" indent="-228600" eaLnBrk="0" hangingPunct="0">
              <a:defRPr kumimoji="1" sz="2000" b="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b="1">
                <a:solidFill>
                  <a:srgbClr val="FF0000"/>
                </a:solidFill>
                <a:latin typeface="Arial" pitchFamily="34" charset="0"/>
                <a:ea typeface="ＭＳ Ｐゴシック" pitchFamily="50" charset="-128"/>
              </a:defRPr>
            </a:lvl9pPr>
          </a:lstStyle>
          <a:p>
            <a:pPr algn="ctr" eaLnBrk="1" hangingPunct="1">
              <a:spcBef>
                <a:spcPts val="1050"/>
              </a:spcBef>
            </a:pPr>
            <a:r>
              <a:rPr lang="en-US" altLang="ja-JP" sz="1050" b="0" dirty="0" smtClean="0">
                <a:solidFill>
                  <a:schemeClr val="tx1"/>
                </a:solidFill>
                <a:latin typeface="Meiryo UI" pitchFamily="50" charset="-128"/>
                <a:ea typeface="Meiryo UI" pitchFamily="50" charset="-128"/>
                <a:cs typeface="Meiryo UI" pitchFamily="50" charset="-128"/>
                <a:sym typeface="ヒラギノ角ゴ ProN W6"/>
              </a:rPr>
              <a:t>NI</a:t>
            </a:r>
            <a:r>
              <a:rPr lang="ja-JP" altLang="en-US" sz="1400" dirty="0" smtClean="0">
                <a:solidFill>
                  <a:schemeClr val="tx1"/>
                </a:solidFill>
                <a:latin typeface="Meiryo UI" pitchFamily="50" charset="-128"/>
                <a:ea typeface="Meiryo UI" pitchFamily="50" charset="-128"/>
                <a:cs typeface="Meiryo UI" pitchFamily="50" charset="-128"/>
                <a:sym typeface="ヒラギノ角ゴ ProN W6"/>
              </a:rPr>
              <a:t>　　</a:t>
            </a:r>
            <a:endParaRPr lang="ja-JP" altLang="en-US" sz="1400" dirty="0">
              <a:solidFill>
                <a:schemeClr val="tx1"/>
              </a:solidFill>
              <a:latin typeface="Meiryo UI" pitchFamily="50" charset="-128"/>
              <a:ea typeface="Meiryo UI" pitchFamily="50" charset="-128"/>
              <a:cs typeface="Meiryo UI" pitchFamily="50" charset="-128"/>
              <a:sym typeface="ヒラギノ角ゴ ProN W6"/>
            </a:endParaRPr>
          </a:p>
        </p:txBody>
      </p:sp>
      <p:sp>
        <p:nvSpPr>
          <p:cNvPr id="19" name="AutoShape 40"/>
          <p:cNvSpPr>
            <a:spLocks/>
          </p:cNvSpPr>
          <p:nvPr/>
        </p:nvSpPr>
        <p:spPr bwMode="auto">
          <a:xfrm>
            <a:off x="768811" y="1029246"/>
            <a:ext cx="524819" cy="358687"/>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承諾</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AutoShape 40"/>
          <p:cNvSpPr>
            <a:spLocks/>
          </p:cNvSpPr>
          <p:nvPr/>
        </p:nvSpPr>
        <p:spPr bwMode="auto">
          <a:xfrm>
            <a:off x="1524442" y="1580216"/>
            <a:ext cx="594032" cy="358687"/>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ヒアリング</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AutoShape 96"/>
          <p:cNvSpPr>
            <a:spLocks noChangeArrowheads="1"/>
          </p:cNvSpPr>
          <p:nvPr/>
        </p:nvSpPr>
        <p:spPr bwMode="auto">
          <a:xfrm>
            <a:off x="1311822" y="1899841"/>
            <a:ext cx="438522" cy="348012"/>
          </a:xfrm>
          <a:prstGeom prst="foldedCorner">
            <a:avLst>
              <a:gd name="adj" fmla="val 238"/>
            </a:avLst>
          </a:prstGeom>
          <a:solidFill>
            <a:schemeClr val="bg1"/>
          </a:solidFill>
          <a:ln w="12700">
            <a:solidFill>
              <a:srgbClr val="333333"/>
            </a:solidFill>
            <a:round/>
            <a:headEnd/>
            <a:tailEnd/>
          </a:ln>
        </p:spPr>
        <p:txBody>
          <a:bodyPr wrap="none" lIns="0" tIns="0" rIns="0" bIns="0" anchor="ctr"/>
          <a:lstStyle>
            <a:lvl1pPr algn="l" eaLnBrk="0" hangingPunct="0">
              <a:spcBef>
                <a:spcPct val="25000"/>
              </a:spcBef>
              <a:buFont typeface="Wingdings" pitchFamily="2" charset="2"/>
              <a:buChar char="n"/>
              <a:defRPr kumimoji="1" sz="1400">
                <a:solidFill>
                  <a:schemeClr val="tx1"/>
                </a:solidFill>
                <a:latin typeface="HGP創英角ｺﾞｼｯｸUB" pitchFamily="50" charset="-128"/>
                <a:ea typeface="HGP創英角ｺﾞｼｯｸUB" pitchFamily="50" charset="-128"/>
              </a:defRPr>
            </a:lvl1pPr>
            <a:lvl2pPr marL="742950" indent="-285750" algn="l" eaLnBrk="0" hangingPunct="0">
              <a:spcBef>
                <a:spcPct val="25000"/>
              </a:spcBef>
              <a:buFont typeface="Wingdings" pitchFamily="2" charset="2"/>
              <a:buChar char="Ø"/>
              <a:defRPr kumimoji="1" sz="1200">
                <a:solidFill>
                  <a:schemeClr val="tx1"/>
                </a:solidFill>
                <a:latin typeface="HGP創英角ｺﾞｼｯｸUB" pitchFamily="50" charset="-128"/>
                <a:ea typeface="HGP創英角ｺﾞｼｯｸUB" pitchFamily="50" charset="-128"/>
              </a:defRPr>
            </a:lvl2pPr>
            <a:lvl3pPr marL="1143000" indent="-228600" algn="l" eaLnBrk="0" hangingPunct="0">
              <a:spcBef>
                <a:spcPct val="25000"/>
              </a:spcBef>
              <a:buChar char="•"/>
              <a:defRPr kumimoji="1" sz="1000">
                <a:solidFill>
                  <a:schemeClr val="tx1"/>
                </a:solidFill>
                <a:latin typeface="HGP創英角ｺﾞｼｯｸUB" pitchFamily="50" charset="-128"/>
                <a:ea typeface="HGP創英角ｺﾞｼｯｸUB" pitchFamily="50" charset="-128"/>
              </a:defRPr>
            </a:lvl3pPr>
            <a:lvl4pPr marL="1600200" indent="-228600" algn="l" eaLnBrk="0" hangingPunct="0">
              <a:spcBef>
                <a:spcPct val="25000"/>
              </a:spcBef>
              <a:buChar char="–"/>
              <a:defRPr kumimoji="1" sz="900">
                <a:solidFill>
                  <a:schemeClr val="tx1"/>
                </a:solidFill>
                <a:latin typeface="HGP創英角ｺﾞｼｯｸUB" pitchFamily="50" charset="-128"/>
                <a:ea typeface="HGP創英角ｺﾞｼｯｸUB" pitchFamily="50" charset="-128"/>
              </a:defRPr>
            </a:lvl4pPr>
            <a:lvl5pPr marL="2057400" indent="-228600" algn="l" eaLnBrk="0" hangingPunct="0">
              <a:spcBef>
                <a:spcPct val="25000"/>
              </a:spcBef>
              <a:buChar char="»"/>
              <a:defRPr kumimoji="1" sz="8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9pPr>
          </a:lstStyle>
          <a:p>
            <a:pPr algn="ctr" eaLnBrk="1" hangingPunct="1">
              <a:spcBef>
                <a:spcPct val="0"/>
              </a:spcBef>
              <a:buFontTx/>
              <a:buNone/>
            </a:pPr>
            <a:r>
              <a:rPr lang="ja-JP" altLang="en-US" sz="700" dirty="0" smtClean="0">
                <a:latin typeface="Meiryo UI" pitchFamily="50" charset="-128"/>
                <a:ea typeface="Meiryo UI" pitchFamily="50" charset="-128"/>
                <a:cs typeface="Meiryo UI" pitchFamily="50" charset="-128"/>
              </a:rPr>
              <a:t>紹介フォーム</a:t>
            </a:r>
            <a:endParaRPr lang="en-US" altLang="ja-JP" sz="7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700" dirty="0" err="1" smtClean="0">
                <a:latin typeface="Meiryo UI" pitchFamily="50" charset="-128"/>
                <a:ea typeface="Meiryo UI" pitchFamily="50" charset="-128"/>
                <a:cs typeface="Meiryo UI" pitchFamily="50" charset="-128"/>
              </a:rPr>
              <a:t>への</a:t>
            </a:r>
            <a:r>
              <a:rPr lang="ja-JP" altLang="en-US" sz="700" dirty="0" smtClean="0">
                <a:latin typeface="Meiryo UI" pitchFamily="50" charset="-128"/>
                <a:ea typeface="Meiryo UI" pitchFamily="50" charset="-128"/>
                <a:cs typeface="Meiryo UI" pitchFamily="50" charset="-128"/>
              </a:rPr>
              <a:t>入力</a:t>
            </a:r>
            <a:endParaRPr lang="en-US" altLang="zh-TW" sz="700" dirty="0">
              <a:latin typeface="Meiryo UI" pitchFamily="50" charset="-128"/>
              <a:ea typeface="Meiryo UI" pitchFamily="50" charset="-128"/>
              <a:cs typeface="Meiryo UI" pitchFamily="50" charset="-128"/>
            </a:endParaRPr>
          </a:p>
        </p:txBody>
      </p:sp>
      <p:cxnSp>
        <p:nvCxnSpPr>
          <p:cNvPr id="24" name="直線矢印コネクタ 23"/>
          <p:cNvCxnSpPr>
            <a:stCxn id="7" idx="0"/>
            <a:endCxn id="19" idx="2"/>
          </p:cNvCxnSpPr>
          <p:nvPr/>
        </p:nvCxnSpPr>
        <p:spPr>
          <a:xfrm flipH="1" flipV="1">
            <a:off x="1031221" y="1387933"/>
            <a:ext cx="2890" cy="192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カギ線コネクタ 25"/>
          <p:cNvCxnSpPr>
            <a:stCxn id="19" idx="3"/>
            <a:endCxn id="21" idx="0"/>
          </p:cNvCxnSpPr>
          <p:nvPr/>
        </p:nvCxnSpPr>
        <p:spPr>
          <a:xfrm>
            <a:off x="1293630" y="1208590"/>
            <a:ext cx="527828" cy="3716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0" y="2422537"/>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0" y="4719077"/>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AutoShape 40"/>
          <p:cNvSpPr>
            <a:spLocks/>
          </p:cNvSpPr>
          <p:nvPr/>
        </p:nvSpPr>
        <p:spPr bwMode="auto">
          <a:xfrm>
            <a:off x="1552755" y="5358281"/>
            <a:ext cx="524819" cy="358687"/>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確認</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AutoShape 96"/>
          <p:cNvSpPr>
            <a:spLocks noChangeArrowheads="1"/>
          </p:cNvSpPr>
          <p:nvPr/>
        </p:nvSpPr>
        <p:spPr bwMode="auto">
          <a:xfrm>
            <a:off x="1258879" y="5575980"/>
            <a:ext cx="438522" cy="348012"/>
          </a:xfrm>
          <a:prstGeom prst="foldedCorner">
            <a:avLst>
              <a:gd name="adj" fmla="val 0"/>
            </a:avLst>
          </a:prstGeom>
          <a:solidFill>
            <a:schemeClr val="bg1"/>
          </a:solidFill>
          <a:ln w="12700">
            <a:solidFill>
              <a:srgbClr val="333333"/>
            </a:solidFill>
            <a:round/>
            <a:headEnd/>
            <a:tailEnd/>
          </a:ln>
        </p:spPr>
        <p:txBody>
          <a:bodyPr wrap="none" lIns="0" tIns="0" rIns="0" bIns="0" anchor="ctr"/>
          <a:lstStyle>
            <a:lvl1pPr algn="l" eaLnBrk="0" hangingPunct="0">
              <a:spcBef>
                <a:spcPct val="25000"/>
              </a:spcBef>
              <a:buFont typeface="Wingdings" pitchFamily="2" charset="2"/>
              <a:buChar char="n"/>
              <a:defRPr kumimoji="1" sz="1400">
                <a:solidFill>
                  <a:schemeClr val="tx1"/>
                </a:solidFill>
                <a:latin typeface="HGP創英角ｺﾞｼｯｸUB" pitchFamily="50" charset="-128"/>
                <a:ea typeface="HGP創英角ｺﾞｼｯｸUB" pitchFamily="50" charset="-128"/>
              </a:defRPr>
            </a:lvl1pPr>
            <a:lvl2pPr marL="742950" indent="-285750" algn="l" eaLnBrk="0" hangingPunct="0">
              <a:spcBef>
                <a:spcPct val="25000"/>
              </a:spcBef>
              <a:buFont typeface="Wingdings" pitchFamily="2" charset="2"/>
              <a:buChar char="Ø"/>
              <a:defRPr kumimoji="1" sz="1200">
                <a:solidFill>
                  <a:schemeClr val="tx1"/>
                </a:solidFill>
                <a:latin typeface="HGP創英角ｺﾞｼｯｸUB" pitchFamily="50" charset="-128"/>
                <a:ea typeface="HGP創英角ｺﾞｼｯｸUB" pitchFamily="50" charset="-128"/>
              </a:defRPr>
            </a:lvl2pPr>
            <a:lvl3pPr marL="1143000" indent="-228600" algn="l" eaLnBrk="0" hangingPunct="0">
              <a:spcBef>
                <a:spcPct val="25000"/>
              </a:spcBef>
              <a:buChar char="•"/>
              <a:defRPr kumimoji="1" sz="1000">
                <a:solidFill>
                  <a:schemeClr val="tx1"/>
                </a:solidFill>
                <a:latin typeface="HGP創英角ｺﾞｼｯｸUB" pitchFamily="50" charset="-128"/>
                <a:ea typeface="HGP創英角ｺﾞｼｯｸUB" pitchFamily="50" charset="-128"/>
              </a:defRPr>
            </a:lvl3pPr>
            <a:lvl4pPr marL="1600200" indent="-228600" algn="l" eaLnBrk="0" hangingPunct="0">
              <a:spcBef>
                <a:spcPct val="25000"/>
              </a:spcBef>
              <a:buChar char="–"/>
              <a:defRPr kumimoji="1" sz="900">
                <a:solidFill>
                  <a:schemeClr val="tx1"/>
                </a:solidFill>
                <a:latin typeface="HGP創英角ｺﾞｼｯｸUB" pitchFamily="50" charset="-128"/>
                <a:ea typeface="HGP創英角ｺﾞｼｯｸUB" pitchFamily="50" charset="-128"/>
              </a:defRPr>
            </a:lvl4pPr>
            <a:lvl5pPr marL="2057400" indent="-228600" algn="l" eaLnBrk="0" hangingPunct="0">
              <a:spcBef>
                <a:spcPct val="25000"/>
              </a:spcBef>
              <a:buChar char="»"/>
              <a:defRPr kumimoji="1" sz="8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9pPr>
          </a:lstStyle>
          <a:p>
            <a:pPr algn="ctr" eaLnBrk="1" hangingPunct="1">
              <a:spcBef>
                <a:spcPct val="0"/>
              </a:spcBef>
              <a:buFontTx/>
              <a:buNone/>
            </a:pPr>
            <a:r>
              <a:rPr lang="ja-JP" altLang="en-US" sz="700" dirty="0" smtClean="0">
                <a:latin typeface="Meiryo UI" pitchFamily="50" charset="-128"/>
                <a:ea typeface="Meiryo UI" pitchFamily="50" charset="-128"/>
                <a:cs typeface="Meiryo UI" pitchFamily="50" charset="-128"/>
              </a:rPr>
              <a:t>紹介フォーム</a:t>
            </a:r>
            <a:endParaRPr lang="en-US" altLang="zh-TW" sz="700" dirty="0">
              <a:latin typeface="Meiryo UI" pitchFamily="50" charset="-128"/>
              <a:ea typeface="Meiryo UI" pitchFamily="50" charset="-128"/>
              <a:cs typeface="Meiryo UI" pitchFamily="50" charset="-128"/>
            </a:endParaRPr>
          </a:p>
        </p:txBody>
      </p:sp>
      <p:cxnSp>
        <p:nvCxnSpPr>
          <p:cNvPr id="36" name="直線矢印コネクタ 35"/>
          <p:cNvCxnSpPr>
            <a:stCxn id="21" idx="2"/>
            <a:endCxn id="33" idx="0"/>
          </p:cNvCxnSpPr>
          <p:nvPr/>
        </p:nvCxnSpPr>
        <p:spPr>
          <a:xfrm flipH="1">
            <a:off x="1815165" y="1938903"/>
            <a:ext cx="6293" cy="341937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2777718" y="695151"/>
            <a:ext cx="1489107" cy="2634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翌月第</a:t>
            </a:r>
            <a:r>
              <a:rPr kumimoji="1" lang="en-US" altLang="ja-JP" sz="1200" dirty="0" smtClean="0">
                <a:solidFill>
                  <a:schemeClr val="tx1"/>
                </a:solidFill>
              </a:rPr>
              <a:t>1</a:t>
            </a:r>
            <a:r>
              <a:rPr kumimoji="1" lang="ja-JP" altLang="en-US" sz="1200" dirty="0" smtClean="0">
                <a:solidFill>
                  <a:schemeClr val="tx1"/>
                </a:solidFill>
              </a:rPr>
              <a:t>営業日</a:t>
            </a:r>
            <a:endParaRPr kumimoji="1" lang="ja-JP" altLang="en-US" sz="1200" dirty="0">
              <a:solidFill>
                <a:schemeClr val="tx1"/>
              </a:solidFill>
            </a:endParaRPr>
          </a:p>
        </p:txBody>
      </p:sp>
      <p:sp>
        <p:nvSpPr>
          <p:cNvPr id="42" name="AutoShape 40"/>
          <p:cNvSpPr>
            <a:spLocks/>
          </p:cNvSpPr>
          <p:nvPr/>
        </p:nvSpPr>
        <p:spPr bwMode="auto">
          <a:xfrm>
            <a:off x="2170720" y="5371688"/>
            <a:ext cx="503462" cy="516710"/>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折衝</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契約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請求</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AutoShape 40"/>
          <p:cNvSpPr>
            <a:spLocks/>
          </p:cNvSpPr>
          <p:nvPr/>
        </p:nvSpPr>
        <p:spPr bwMode="auto">
          <a:xfrm>
            <a:off x="2248786" y="1062190"/>
            <a:ext cx="365673" cy="382118"/>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契約</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振込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5" name="直線矢印コネクタ 44"/>
          <p:cNvCxnSpPr/>
          <p:nvPr/>
        </p:nvCxnSpPr>
        <p:spPr>
          <a:xfrm flipV="1">
            <a:off x="2310157" y="1472801"/>
            <a:ext cx="0" cy="3898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43" idx="2"/>
            <a:endCxn id="42" idx="0"/>
          </p:cNvCxnSpPr>
          <p:nvPr/>
        </p:nvCxnSpPr>
        <p:spPr>
          <a:xfrm flipH="1">
            <a:off x="2422451" y="1444308"/>
            <a:ext cx="9172" cy="3927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線吹き出し 2 (枠付き) 38"/>
          <p:cNvSpPr/>
          <p:nvPr/>
        </p:nvSpPr>
        <p:spPr>
          <a:xfrm>
            <a:off x="83305" y="2459545"/>
            <a:ext cx="1432420" cy="510435"/>
          </a:xfrm>
          <a:prstGeom prst="borderCallout2">
            <a:avLst>
              <a:gd name="adj1" fmla="val 416"/>
              <a:gd name="adj2" fmla="val 81971"/>
              <a:gd name="adj3" fmla="val -16168"/>
              <a:gd name="adj4" fmla="val 79060"/>
              <a:gd name="adj5" fmla="val -39513"/>
              <a:gd name="adj6" fmla="val 91360"/>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緊急の場合は以下のメールへ</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ni.ml@nexti.jp</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CC</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Stay Worker </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サポート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ML</a:t>
            </a:r>
          </a:p>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stay-worker</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usen.co.jp</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9" name="AutoShape 40"/>
          <p:cNvSpPr>
            <a:spLocks/>
          </p:cNvSpPr>
          <p:nvPr/>
        </p:nvSpPr>
        <p:spPr bwMode="auto">
          <a:xfrm>
            <a:off x="2871677" y="5371688"/>
            <a:ext cx="524819" cy="536602"/>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成約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入金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報告</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AutoShape 40"/>
          <p:cNvSpPr>
            <a:spLocks/>
          </p:cNvSpPr>
          <p:nvPr/>
        </p:nvSpPr>
        <p:spPr bwMode="auto">
          <a:xfrm>
            <a:off x="2842476" y="3638547"/>
            <a:ext cx="1064423" cy="345730"/>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成約・入金情報受理→確認</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フローチャート : 磁気ディスク 75"/>
          <p:cNvSpPr>
            <a:spLocks noChangeArrowheads="1"/>
          </p:cNvSpPr>
          <p:nvPr/>
        </p:nvSpPr>
        <p:spPr bwMode="auto">
          <a:xfrm>
            <a:off x="3795469" y="3354527"/>
            <a:ext cx="580492" cy="415925"/>
          </a:xfrm>
          <a:prstGeom prst="flowChartMagneticDisk">
            <a:avLst/>
          </a:prstGeom>
          <a:solidFill>
            <a:srgbClr val="99FF33"/>
          </a:solidFill>
          <a:ln w="9525" algn="ctr">
            <a:solidFill>
              <a:schemeClr val="tx1"/>
            </a:solidFill>
            <a:round/>
            <a:headEnd/>
            <a:tailEnd/>
          </a:ln>
        </p:spPr>
        <p:txBody>
          <a:bodyPr wrap="none" anchor="ctr"/>
          <a:lstStyle>
            <a:lvl1pPr algn="l" eaLnBrk="0" hangingPunct="0">
              <a:spcBef>
                <a:spcPct val="25000"/>
              </a:spcBef>
              <a:buFont typeface="Wingdings" pitchFamily="2" charset="2"/>
              <a:buChar char="n"/>
              <a:defRPr kumimoji="1" sz="1400">
                <a:solidFill>
                  <a:schemeClr val="tx1"/>
                </a:solidFill>
                <a:latin typeface="HGP創英角ｺﾞｼｯｸUB" pitchFamily="50" charset="-128"/>
                <a:ea typeface="HGP創英角ｺﾞｼｯｸUB" pitchFamily="50" charset="-128"/>
              </a:defRPr>
            </a:lvl1pPr>
            <a:lvl2pPr marL="742950" indent="-285750" algn="l" eaLnBrk="0" hangingPunct="0">
              <a:spcBef>
                <a:spcPct val="25000"/>
              </a:spcBef>
              <a:buFont typeface="Wingdings" pitchFamily="2" charset="2"/>
              <a:buChar char="Ø"/>
              <a:defRPr kumimoji="1" sz="1200">
                <a:solidFill>
                  <a:schemeClr val="tx1"/>
                </a:solidFill>
                <a:latin typeface="HGP創英角ｺﾞｼｯｸUB" pitchFamily="50" charset="-128"/>
                <a:ea typeface="HGP創英角ｺﾞｼｯｸUB" pitchFamily="50" charset="-128"/>
              </a:defRPr>
            </a:lvl2pPr>
            <a:lvl3pPr marL="1143000" indent="-228600" algn="l" eaLnBrk="0" hangingPunct="0">
              <a:spcBef>
                <a:spcPct val="25000"/>
              </a:spcBef>
              <a:buChar char="•"/>
              <a:defRPr kumimoji="1" sz="1000">
                <a:solidFill>
                  <a:schemeClr val="tx1"/>
                </a:solidFill>
                <a:latin typeface="HGP創英角ｺﾞｼｯｸUB" pitchFamily="50" charset="-128"/>
                <a:ea typeface="HGP創英角ｺﾞｼｯｸUB" pitchFamily="50" charset="-128"/>
              </a:defRPr>
            </a:lvl3pPr>
            <a:lvl4pPr marL="1600200" indent="-228600" algn="l" eaLnBrk="0" hangingPunct="0">
              <a:spcBef>
                <a:spcPct val="25000"/>
              </a:spcBef>
              <a:buChar char="–"/>
              <a:defRPr kumimoji="1" sz="900">
                <a:solidFill>
                  <a:schemeClr val="tx1"/>
                </a:solidFill>
                <a:latin typeface="HGP創英角ｺﾞｼｯｸUB" pitchFamily="50" charset="-128"/>
                <a:ea typeface="HGP創英角ｺﾞｼｯｸUB" pitchFamily="50" charset="-128"/>
              </a:defRPr>
            </a:lvl4pPr>
            <a:lvl5pPr marL="2057400" indent="-228600" algn="l" eaLnBrk="0" hangingPunct="0">
              <a:spcBef>
                <a:spcPct val="25000"/>
              </a:spcBef>
              <a:buChar char="»"/>
              <a:defRPr kumimoji="1" sz="8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9pPr>
          </a:lstStyle>
          <a:p>
            <a:pPr algn="ctr" eaLnBrk="1" hangingPunct="1">
              <a:spcBef>
                <a:spcPct val="0"/>
              </a:spcBef>
              <a:buFontTx/>
              <a:buNone/>
            </a:pPr>
            <a:r>
              <a:rPr lang="ja-JP" altLang="en-US" sz="800" dirty="0" smtClean="0">
                <a:latin typeface="Meiryo UI" pitchFamily="50" charset="-128"/>
                <a:ea typeface="Meiryo UI" pitchFamily="50" charset="-128"/>
                <a:cs typeface="Meiryo UI" pitchFamily="50" charset="-128"/>
              </a:rPr>
              <a:t>管理データ</a:t>
            </a:r>
            <a:endParaRPr lang="en-US" altLang="ja-JP" sz="800" dirty="0">
              <a:latin typeface="Meiryo UI" pitchFamily="50" charset="-128"/>
              <a:ea typeface="Meiryo UI" pitchFamily="50" charset="-128"/>
              <a:cs typeface="Meiryo UI" pitchFamily="50" charset="-128"/>
            </a:endParaRPr>
          </a:p>
        </p:txBody>
      </p:sp>
      <p:pic>
        <p:nvPicPr>
          <p:cNvPr id="55" name="Picture 4" descr="http://msp.c.yimg.jp/yjimage?q=aiMTsqsXyLGFVROCHSdz24nco91yaDrvK3T7UPbcGRzvt4ugUV6BYvRBINZW1XBfx4PeJ_yFNqwEswsbLIKBYc56Kfmgc3f.wCE7Zkma8GL7EQ3slmVmhUoh44kZLdzy&amp;sig=12rlapvqc&amp;x=89&amp;y=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337" y="2802126"/>
            <a:ext cx="423862" cy="809625"/>
          </a:xfrm>
          <a:prstGeom prst="rect">
            <a:avLst/>
          </a:prstGeom>
          <a:noFill/>
          <a:extLst>
            <a:ext uri="{909E8E84-426E-40DD-AFC4-6F175D3DCCD1}">
              <a14:hiddenFill xmlns:a14="http://schemas.microsoft.com/office/drawing/2010/main">
                <a:solidFill>
                  <a:srgbClr val="FFFFFF"/>
                </a:solidFill>
              </a14:hiddenFill>
            </a:ext>
          </a:extLst>
        </p:spPr>
      </p:pic>
      <p:sp>
        <p:nvSpPr>
          <p:cNvPr id="52" name="AutoShape 96"/>
          <p:cNvSpPr>
            <a:spLocks noChangeArrowheads="1"/>
          </p:cNvSpPr>
          <p:nvPr/>
        </p:nvSpPr>
        <p:spPr bwMode="auto">
          <a:xfrm>
            <a:off x="3605997" y="3905868"/>
            <a:ext cx="438522" cy="348012"/>
          </a:xfrm>
          <a:prstGeom prst="foldedCorner">
            <a:avLst>
              <a:gd name="adj" fmla="val 0"/>
            </a:avLst>
          </a:prstGeom>
          <a:solidFill>
            <a:schemeClr val="bg1"/>
          </a:solidFill>
          <a:ln w="12700">
            <a:solidFill>
              <a:srgbClr val="333333"/>
            </a:solidFill>
            <a:round/>
            <a:headEnd/>
            <a:tailEnd/>
          </a:ln>
        </p:spPr>
        <p:txBody>
          <a:bodyPr wrap="none" lIns="0" tIns="0" rIns="0" bIns="0" anchor="ctr"/>
          <a:lstStyle>
            <a:lvl1pPr algn="l" eaLnBrk="0" hangingPunct="0">
              <a:spcBef>
                <a:spcPct val="25000"/>
              </a:spcBef>
              <a:buFont typeface="Wingdings" pitchFamily="2" charset="2"/>
              <a:buChar char="n"/>
              <a:defRPr kumimoji="1" sz="1400">
                <a:solidFill>
                  <a:schemeClr val="tx1"/>
                </a:solidFill>
                <a:latin typeface="HGP創英角ｺﾞｼｯｸUB" pitchFamily="50" charset="-128"/>
                <a:ea typeface="HGP創英角ｺﾞｼｯｸUB" pitchFamily="50" charset="-128"/>
              </a:defRPr>
            </a:lvl1pPr>
            <a:lvl2pPr marL="742950" indent="-285750" algn="l" eaLnBrk="0" hangingPunct="0">
              <a:spcBef>
                <a:spcPct val="25000"/>
              </a:spcBef>
              <a:buFont typeface="Wingdings" pitchFamily="2" charset="2"/>
              <a:buChar char="Ø"/>
              <a:defRPr kumimoji="1" sz="1200">
                <a:solidFill>
                  <a:schemeClr val="tx1"/>
                </a:solidFill>
                <a:latin typeface="HGP創英角ｺﾞｼｯｸUB" pitchFamily="50" charset="-128"/>
                <a:ea typeface="HGP創英角ｺﾞｼｯｸUB" pitchFamily="50" charset="-128"/>
              </a:defRPr>
            </a:lvl2pPr>
            <a:lvl3pPr marL="1143000" indent="-228600" algn="l" eaLnBrk="0" hangingPunct="0">
              <a:spcBef>
                <a:spcPct val="25000"/>
              </a:spcBef>
              <a:buChar char="•"/>
              <a:defRPr kumimoji="1" sz="1000">
                <a:solidFill>
                  <a:schemeClr val="tx1"/>
                </a:solidFill>
                <a:latin typeface="HGP創英角ｺﾞｼｯｸUB" pitchFamily="50" charset="-128"/>
                <a:ea typeface="HGP創英角ｺﾞｼｯｸUB" pitchFamily="50" charset="-128"/>
              </a:defRPr>
            </a:lvl3pPr>
            <a:lvl4pPr marL="1600200" indent="-228600" algn="l" eaLnBrk="0" hangingPunct="0">
              <a:spcBef>
                <a:spcPct val="25000"/>
              </a:spcBef>
              <a:buChar char="–"/>
              <a:defRPr kumimoji="1" sz="900">
                <a:solidFill>
                  <a:schemeClr val="tx1"/>
                </a:solidFill>
                <a:latin typeface="HGP創英角ｺﾞｼｯｸUB" pitchFamily="50" charset="-128"/>
                <a:ea typeface="HGP創英角ｺﾞｼｯｸUB" pitchFamily="50" charset="-128"/>
              </a:defRPr>
            </a:lvl4pPr>
            <a:lvl5pPr marL="2057400" indent="-228600" algn="l" eaLnBrk="0" hangingPunct="0">
              <a:spcBef>
                <a:spcPct val="25000"/>
              </a:spcBef>
              <a:buChar char="»"/>
              <a:defRPr kumimoji="1" sz="8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9pPr>
          </a:lstStyle>
          <a:p>
            <a:pPr algn="ctr" eaLnBrk="1" hangingPunct="1">
              <a:spcBef>
                <a:spcPct val="0"/>
              </a:spcBef>
              <a:buFontTx/>
              <a:buNone/>
            </a:pPr>
            <a:r>
              <a:rPr lang="ja-JP" altLang="en-US" sz="700" dirty="0" smtClean="0">
                <a:latin typeface="Meiryo UI" pitchFamily="50" charset="-128"/>
                <a:ea typeface="Meiryo UI" pitchFamily="50" charset="-128"/>
                <a:cs typeface="Meiryo UI" pitchFamily="50" charset="-128"/>
              </a:rPr>
              <a:t>入金</a:t>
            </a:r>
            <a:endParaRPr lang="en-US" altLang="ja-JP" sz="7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700" dirty="0">
                <a:latin typeface="Meiryo UI" pitchFamily="50" charset="-128"/>
                <a:ea typeface="Meiryo UI" pitchFamily="50" charset="-128"/>
                <a:cs typeface="Meiryo UI" pitchFamily="50" charset="-128"/>
              </a:rPr>
              <a:t>データ</a:t>
            </a:r>
            <a:endParaRPr lang="en-US" altLang="zh-TW" sz="700" dirty="0">
              <a:latin typeface="Meiryo UI" pitchFamily="50" charset="-128"/>
              <a:ea typeface="Meiryo UI" pitchFamily="50" charset="-128"/>
              <a:cs typeface="Meiryo UI" pitchFamily="50" charset="-128"/>
            </a:endParaRPr>
          </a:p>
        </p:txBody>
      </p:sp>
      <p:cxnSp>
        <p:nvCxnSpPr>
          <p:cNvPr id="57" name="カギ線コネクタ 56"/>
          <p:cNvCxnSpPr>
            <a:stCxn id="49" idx="0"/>
            <a:endCxn id="53" idx="2"/>
          </p:cNvCxnSpPr>
          <p:nvPr/>
        </p:nvCxnSpPr>
        <p:spPr>
          <a:xfrm rot="5400000" flipH="1" flipV="1">
            <a:off x="2560682" y="4557683"/>
            <a:ext cx="1387411" cy="2406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58" name="図 57"/>
          <p:cNvPicPr>
            <a:picLocks noChangeAspect="1"/>
          </p:cNvPicPr>
          <p:nvPr/>
        </p:nvPicPr>
        <p:blipFill>
          <a:blip r:embed="rId4"/>
          <a:stretch>
            <a:fillRect/>
          </a:stretch>
        </p:blipFill>
        <p:spPr>
          <a:xfrm>
            <a:off x="2756866" y="4214647"/>
            <a:ext cx="823031" cy="463336"/>
          </a:xfrm>
          <a:prstGeom prst="rect">
            <a:avLst/>
          </a:prstGeom>
        </p:spPr>
      </p:pic>
      <p:sp>
        <p:nvSpPr>
          <p:cNvPr id="60" name="AutoShape 40"/>
          <p:cNvSpPr>
            <a:spLocks/>
          </p:cNvSpPr>
          <p:nvPr/>
        </p:nvSpPr>
        <p:spPr bwMode="auto">
          <a:xfrm>
            <a:off x="3640689" y="5355206"/>
            <a:ext cx="524819" cy="358687"/>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確認</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2" name="カギ線コネクタ 61"/>
          <p:cNvCxnSpPr>
            <a:stCxn id="53" idx="3"/>
            <a:endCxn id="60" idx="0"/>
          </p:cNvCxnSpPr>
          <p:nvPr/>
        </p:nvCxnSpPr>
        <p:spPr>
          <a:xfrm flipH="1">
            <a:off x="3903099" y="3811412"/>
            <a:ext cx="3800" cy="1543794"/>
          </a:xfrm>
          <a:prstGeom prst="bentConnector4">
            <a:avLst>
              <a:gd name="adj1" fmla="val -6015789"/>
              <a:gd name="adj2" fmla="val 55599"/>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4115173" y="4026549"/>
            <a:ext cx="441146" cy="246221"/>
          </a:xfrm>
          <a:prstGeom prst="rect">
            <a:avLst/>
          </a:prstGeom>
          <a:noFill/>
        </p:spPr>
        <p:txBody>
          <a:bodyPr wrap="none" rtlCol="0">
            <a:spAutoFit/>
          </a:bodyPr>
          <a:lstStyle/>
          <a:p>
            <a:r>
              <a:rPr kumimoji="1" lang="ja-JP" altLang="en-US" sz="1000" dirty="0" smtClean="0"/>
              <a:t>承諾</a:t>
            </a:r>
            <a:endParaRPr kumimoji="1" lang="ja-JP" altLang="en-US" sz="1000" dirty="0"/>
          </a:p>
        </p:txBody>
      </p:sp>
      <p:grpSp>
        <p:nvGrpSpPr>
          <p:cNvPr id="64" name="グループ化 63"/>
          <p:cNvGrpSpPr/>
          <p:nvPr/>
        </p:nvGrpSpPr>
        <p:grpSpPr>
          <a:xfrm>
            <a:off x="3925123" y="4225946"/>
            <a:ext cx="819536" cy="463816"/>
            <a:chOff x="534611" y="4263217"/>
            <a:chExt cx="819536" cy="463816"/>
          </a:xfrm>
        </p:grpSpPr>
        <p:sp>
          <p:nvSpPr>
            <p:cNvPr id="65" name="角丸四角形 64"/>
            <p:cNvSpPr/>
            <p:nvPr/>
          </p:nvSpPr>
          <p:spPr>
            <a:xfrm>
              <a:off x="814388" y="4371975"/>
              <a:ext cx="285750" cy="247650"/>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kumimoji="1" lang="ja-JP" altLang="en-US" sz="1100" b="1" dirty="0" smtClean="0">
                <a:solidFill>
                  <a:schemeClr val="tx1">
                    <a:lumMod val="75000"/>
                    <a:lumOff val="25000"/>
                  </a:schemeClr>
                </a:solidFill>
                <a:latin typeface="HGSｺﾞｼｯｸM" panose="020B0600000000000000" pitchFamily="50" charset="-128"/>
                <a:ea typeface="HGSｺﾞｼｯｸM" panose="020B0600000000000000" pitchFamily="50" charset="-128"/>
              </a:endParaRPr>
            </a:p>
          </p:txBody>
        </p:sp>
        <p:pic>
          <p:nvPicPr>
            <p:cNvPr id="66" name="Picture 7" descr="http://applision.com/wp-content/uploads/2014/01/mail-icon-ios-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11" y="4263217"/>
              <a:ext cx="819536" cy="463816"/>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AutoShape 40"/>
          <p:cNvSpPr>
            <a:spLocks/>
          </p:cNvSpPr>
          <p:nvPr/>
        </p:nvSpPr>
        <p:spPr bwMode="auto">
          <a:xfrm>
            <a:off x="4470473" y="1724980"/>
            <a:ext cx="1350296" cy="586834"/>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営業サポート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WEB</a:t>
            </a:r>
          </a:p>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確認→</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AMS</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KAJITSU</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入力</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AutoShape 40"/>
          <p:cNvSpPr>
            <a:spLocks/>
          </p:cNvSpPr>
          <p:nvPr/>
        </p:nvSpPr>
        <p:spPr bwMode="auto">
          <a:xfrm>
            <a:off x="5672899" y="4123989"/>
            <a:ext cx="780751" cy="345730"/>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請求書発行</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AutoShape 40"/>
          <p:cNvSpPr>
            <a:spLocks/>
          </p:cNvSpPr>
          <p:nvPr/>
        </p:nvSpPr>
        <p:spPr bwMode="auto">
          <a:xfrm>
            <a:off x="5684236" y="5613978"/>
            <a:ext cx="780751" cy="345730"/>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請求書受理</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AutoShape 96"/>
          <p:cNvSpPr>
            <a:spLocks noChangeArrowheads="1"/>
          </p:cNvSpPr>
          <p:nvPr/>
        </p:nvSpPr>
        <p:spPr bwMode="auto">
          <a:xfrm>
            <a:off x="5382028" y="4356440"/>
            <a:ext cx="438522" cy="348012"/>
          </a:xfrm>
          <a:prstGeom prst="foldedCorner">
            <a:avLst>
              <a:gd name="adj" fmla="val 12500"/>
            </a:avLst>
          </a:prstGeom>
          <a:solidFill>
            <a:schemeClr val="bg1"/>
          </a:solidFill>
          <a:ln w="12700">
            <a:solidFill>
              <a:srgbClr val="333333"/>
            </a:solidFill>
            <a:round/>
            <a:headEnd/>
            <a:tailEnd/>
          </a:ln>
        </p:spPr>
        <p:txBody>
          <a:bodyPr wrap="none" lIns="0" tIns="0" rIns="0" bIns="0" anchor="ctr"/>
          <a:lstStyle>
            <a:lvl1pPr algn="l" eaLnBrk="0" hangingPunct="0">
              <a:spcBef>
                <a:spcPct val="25000"/>
              </a:spcBef>
              <a:buFont typeface="Wingdings" pitchFamily="2" charset="2"/>
              <a:buChar char="n"/>
              <a:defRPr kumimoji="1" sz="1400">
                <a:solidFill>
                  <a:schemeClr val="tx1"/>
                </a:solidFill>
                <a:latin typeface="HGP創英角ｺﾞｼｯｸUB" pitchFamily="50" charset="-128"/>
                <a:ea typeface="HGP創英角ｺﾞｼｯｸUB" pitchFamily="50" charset="-128"/>
              </a:defRPr>
            </a:lvl1pPr>
            <a:lvl2pPr marL="742950" indent="-285750" algn="l" eaLnBrk="0" hangingPunct="0">
              <a:spcBef>
                <a:spcPct val="25000"/>
              </a:spcBef>
              <a:buFont typeface="Wingdings" pitchFamily="2" charset="2"/>
              <a:buChar char="Ø"/>
              <a:defRPr kumimoji="1" sz="1200">
                <a:solidFill>
                  <a:schemeClr val="tx1"/>
                </a:solidFill>
                <a:latin typeface="HGP創英角ｺﾞｼｯｸUB" pitchFamily="50" charset="-128"/>
                <a:ea typeface="HGP創英角ｺﾞｼｯｸUB" pitchFamily="50" charset="-128"/>
              </a:defRPr>
            </a:lvl2pPr>
            <a:lvl3pPr marL="1143000" indent="-228600" algn="l" eaLnBrk="0" hangingPunct="0">
              <a:spcBef>
                <a:spcPct val="25000"/>
              </a:spcBef>
              <a:buChar char="•"/>
              <a:defRPr kumimoji="1" sz="1000">
                <a:solidFill>
                  <a:schemeClr val="tx1"/>
                </a:solidFill>
                <a:latin typeface="HGP創英角ｺﾞｼｯｸUB" pitchFamily="50" charset="-128"/>
                <a:ea typeface="HGP創英角ｺﾞｼｯｸUB" pitchFamily="50" charset="-128"/>
              </a:defRPr>
            </a:lvl3pPr>
            <a:lvl4pPr marL="1600200" indent="-228600" algn="l" eaLnBrk="0" hangingPunct="0">
              <a:spcBef>
                <a:spcPct val="25000"/>
              </a:spcBef>
              <a:buChar char="–"/>
              <a:defRPr kumimoji="1" sz="900">
                <a:solidFill>
                  <a:schemeClr val="tx1"/>
                </a:solidFill>
                <a:latin typeface="HGP創英角ｺﾞｼｯｸUB" pitchFamily="50" charset="-128"/>
                <a:ea typeface="HGP創英角ｺﾞｼｯｸUB" pitchFamily="50" charset="-128"/>
              </a:defRPr>
            </a:lvl4pPr>
            <a:lvl5pPr marL="2057400" indent="-228600" algn="l" eaLnBrk="0" hangingPunct="0">
              <a:spcBef>
                <a:spcPct val="25000"/>
              </a:spcBef>
              <a:buChar char="»"/>
              <a:defRPr kumimoji="1" sz="8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9pPr>
          </a:lstStyle>
          <a:p>
            <a:pPr algn="ctr" eaLnBrk="1" hangingPunct="1">
              <a:spcBef>
                <a:spcPct val="0"/>
              </a:spcBef>
              <a:buFontTx/>
              <a:buNone/>
            </a:pPr>
            <a:r>
              <a:rPr lang="ja-JP" altLang="en-US" sz="900" dirty="0" smtClean="0">
                <a:latin typeface="Meiryo UI" pitchFamily="50" charset="-128"/>
                <a:ea typeface="Meiryo UI" pitchFamily="50" charset="-128"/>
                <a:cs typeface="Meiryo UI" pitchFamily="50" charset="-128"/>
              </a:rPr>
              <a:t>請求書</a:t>
            </a:r>
            <a:endParaRPr lang="en-US" altLang="zh-TW" sz="900" dirty="0">
              <a:latin typeface="Meiryo UI" pitchFamily="50" charset="-128"/>
              <a:ea typeface="Meiryo UI" pitchFamily="50" charset="-128"/>
              <a:cs typeface="Meiryo UI" pitchFamily="50" charset="-128"/>
            </a:endParaRPr>
          </a:p>
        </p:txBody>
      </p:sp>
      <p:sp>
        <p:nvSpPr>
          <p:cNvPr id="71" name="テキスト ボックス 70"/>
          <p:cNvSpPr txBox="1"/>
          <p:nvPr/>
        </p:nvSpPr>
        <p:spPr>
          <a:xfrm>
            <a:off x="5663673" y="4831250"/>
            <a:ext cx="441146" cy="246221"/>
          </a:xfrm>
          <a:prstGeom prst="rect">
            <a:avLst/>
          </a:prstGeom>
          <a:noFill/>
        </p:spPr>
        <p:txBody>
          <a:bodyPr wrap="none" rtlCol="0">
            <a:spAutoFit/>
          </a:bodyPr>
          <a:lstStyle/>
          <a:p>
            <a:r>
              <a:rPr kumimoji="1" lang="ja-JP" altLang="en-US" sz="1000" dirty="0" smtClean="0"/>
              <a:t>郵送</a:t>
            </a:r>
            <a:endParaRPr kumimoji="1" lang="ja-JP" altLang="en-US" sz="1000" dirty="0"/>
          </a:p>
        </p:txBody>
      </p:sp>
      <p:sp>
        <p:nvSpPr>
          <p:cNvPr id="72" name="AutoShape 40"/>
          <p:cNvSpPr>
            <a:spLocks/>
          </p:cNvSpPr>
          <p:nvPr/>
        </p:nvSpPr>
        <p:spPr bwMode="auto">
          <a:xfrm>
            <a:off x="4688019" y="2868617"/>
            <a:ext cx="1025587" cy="604012"/>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業績データ作成・</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営業成績</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アップ</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3" name="Picture 2" descr="ams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6989" y="1475446"/>
            <a:ext cx="915141" cy="241042"/>
          </a:xfrm>
          <a:prstGeom prst="rect">
            <a:avLst/>
          </a:prstGeom>
          <a:noFill/>
          <a:extLst>
            <a:ext uri="{909E8E84-426E-40DD-AFC4-6F175D3DCCD1}">
              <a14:hiddenFill xmlns:a14="http://schemas.microsoft.com/office/drawing/2010/main">
                <a:solidFill>
                  <a:srgbClr val="FFFFFF"/>
                </a:solidFill>
              </a14:hiddenFill>
            </a:ext>
          </a:extLst>
        </p:spPr>
      </p:pic>
      <p:sp>
        <p:nvSpPr>
          <p:cNvPr id="74" name="AutoShape 96"/>
          <p:cNvSpPr>
            <a:spLocks noChangeArrowheads="1"/>
          </p:cNvSpPr>
          <p:nvPr/>
        </p:nvSpPr>
        <p:spPr bwMode="auto">
          <a:xfrm>
            <a:off x="5337736" y="5845612"/>
            <a:ext cx="438522" cy="348012"/>
          </a:xfrm>
          <a:prstGeom prst="foldedCorner">
            <a:avLst>
              <a:gd name="adj" fmla="val 12500"/>
            </a:avLst>
          </a:prstGeom>
          <a:solidFill>
            <a:schemeClr val="bg1"/>
          </a:solidFill>
          <a:ln w="12700">
            <a:solidFill>
              <a:srgbClr val="333333"/>
            </a:solidFill>
            <a:round/>
            <a:headEnd/>
            <a:tailEnd/>
          </a:ln>
        </p:spPr>
        <p:txBody>
          <a:bodyPr wrap="none" lIns="0" tIns="0" rIns="0" bIns="0" anchor="ctr"/>
          <a:lstStyle>
            <a:lvl1pPr algn="l" eaLnBrk="0" hangingPunct="0">
              <a:spcBef>
                <a:spcPct val="25000"/>
              </a:spcBef>
              <a:buFont typeface="Wingdings" pitchFamily="2" charset="2"/>
              <a:buChar char="n"/>
              <a:defRPr kumimoji="1" sz="1400">
                <a:solidFill>
                  <a:schemeClr val="tx1"/>
                </a:solidFill>
                <a:latin typeface="HGP創英角ｺﾞｼｯｸUB" pitchFamily="50" charset="-128"/>
                <a:ea typeface="HGP創英角ｺﾞｼｯｸUB" pitchFamily="50" charset="-128"/>
              </a:defRPr>
            </a:lvl1pPr>
            <a:lvl2pPr marL="742950" indent="-285750" algn="l" eaLnBrk="0" hangingPunct="0">
              <a:spcBef>
                <a:spcPct val="25000"/>
              </a:spcBef>
              <a:buFont typeface="Wingdings" pitchFamily="2" charset="2"/>
              <a:buChar char="Ø"/>
              <a:defRPr kumimoji="1" sz="1200">
                <a:solidFill>
                  <a:schemeClr val="tx1"/>
                </a:solidFill>
                <a:latin typeface="HGP創英角ｺﾞｼｯｸUB" pitchFamily="50" charset="-128"/>
                <a:ea typeface="HGP創英角ｺﾞｼｯｸUB" pitchFamily="50" charset="-128"/>
              </a:defRPr>
            </a:lvl2pPr>
            <a:lvl3pPr marL="1143000" indent="-228600" algn="l" eaLnBrk="0" hangingPunct="0">
              <a:spcBef>
                <a:spcPct val="25000"/>
              </a:spcBef>
              <a:buChar char="•"/>
              <a:defRPr kumimoji="1" sz="1000">
                <a:solidFill>
                  <a:schemeClr val="tx1"/>
                </a:solidFill>
                <a:latin typeface="HGP創英角ｺﾞｼｯｸUB" pitchFamily="50" charset="-128"/>
                <a:ea typeface="HGP創英角ｺﾞｼｯｸUB" pitchFamily="50" charset="-128"/>
              </a:defRPr>
            </a:lvl3pPr>
            <a:lvl4pPr marL="1600200" indent="-228600" algn="l" eaLnBrk="0" hangingPunct="0">
              <a:spcBef>
                <a:spcPct val="25000"/>
              </a:spcBef>
              <a:buChar char="–"/>
              <a:defRPr kumimoji="1" sz="900">
                <a:solidFill>
                  <a:schemeClr val="tx1"/>
                </a:solidFill>
                <a:latin typeface="HGP創英角ｺﾞｼｯｸUB" pitchFamily="50" charset="-128"/>
                <a:ea typeface="HGP創英角ｺﾞｼｯｸUB" pitchFamily="50" charset="-128"/>
              </a:defRPr>
            </a:lvl4pPr>
            <a:lvl5pPr marL="2057400" indent="-228600" algn="l" eaLnBrk="0" hangingPunct="0">
              <a:spcBef>
                <a:spcPct val="25000"/>
              </a:spcBef>
              <a:buChar char="»"/>
              <a:defRPr kumimoji="1" sz="8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5000"/>
              </a:spcBef>
              <a:spcAft>
                <a:spcPct val="0"/>
              </a:spcAft>
              <a:buChar char="»"/>
              <a:defRPr kumimoji="1" sz="800">
                <a:solidFill>
                  <a:schemeClr val="tx1"/>
                </a:solidFill>
                <a:latin typeface="HGP創英角ｺﾞｼｯｸUB" pitchFamily="50" charset="-128"/>
                <a:ea typeface="HGP創英角ｺﾞｼｯｸUB" pitchFamily="50" charset="-128"/>
              </a:defRPr>
            </a:lvl9pPr>
          </a:lstStyle>
          <a:p>
            <a:pPr algn="ctr" eaLnBrk="1" hangingPunct="1">
              <a:spcBef>
                <a:spcPct val="0"/>
              </a:spcBef>
              <a:buFontTx/>
              <a:buNone/>
            </a:pPr>
            <a:r>
              <a:rPr lang="ja-JP" altLang="en-US" sz="900" dirty="0" smtClean="0">
                <a:latin typeface="Meiryo UI" pitchFamily="50" charset="-128"/>
                <a:ea typeface="Meiryo UI" pitchFamily="50" charset="-128"/>
                <a:cs typeface="Meiryo UI" pitchFamily="50" charset="-128"/>
              </a:rPr>
              <a:t>請求書</a:t>
            </a:r>
            <a:endParaRPr lang="en-US" altLang="zh-TW" sz="900" dirty="0">
              <a:latin typeface="Meiryo UI" pitchFamily="50" charset="-128"/>
              <a:ea typeface="Meiryo UI" pitchFamily="50" charset="-128"/>
              <a:cs typeface="Meiryo UI" pitchFamily="50" charset="-128"/>
            </a:endParaRPr>
          </a:p>
        </p:txBody>
      </p:sp>
      <p:cxnSp>
        <p:nvCxnSpPr>
          <p:cNvPr id="75" name="直線矢印コネクタ 74"/>
          <p:cNvCxnSpPr>
            <a:stCxn id="68" idx="2"/>
            <a:endCxn id="69" idx="0"/>
          </p:cNvCxnSpPr>
          <p:nvPr/>
        </p:nvCxnSpPr>
        <p:spPr>
          <a:xfrm>
            <a:off x="6063275" y="4469719"/>
            <a:ext cx="11337" cy="1144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図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2590" y="1485906"/>
            <a:ext cx="934238" cy="206690"/>
          </a:xfrm>
          <a:prstGeom prst="rect">
            <a:avLst/>
          </a:prstGeom>
        </p:spPr>
      </p:pic>
      <p:cxnSp>
        <p:nvCxnSpPr>
          <p:cNvPr id="77" name="直線矢印コネクタ 76"/>
          <p:cNvCxnSpPr>
            <a:stCxn id="72" idx="0"/>
          </p:cNvCxnSpPr>
          <p:nvPr/>
        </p:nvCxnSpPr>
        <p:spPr>
          <a:xfrm flipH="1" flipV="1">
            <a:off x="5200812" y="2311814"/>
            <a:ext cx="1" cy="556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角丸四角形 77"/>
          <p:cNvSpPr/>
          <p:nvPr/>
        </p:nvSpPr>
        <p:spPr>
          <a:xfrm>
            <a:off x="4310423" y="692464"/>
            <a:ext cx="1119830" cy="271374"/>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第</a:t>
            </a:r>
            <a:r>
              <a:rPr kumimoji="1" lang="en-US" altLang="ja-JP" sz="1200" dirty="0" smtClean="0">
                <a:solidFill>
                  <a:schemeClr val="tx1"/>
                </a:solidFill>
              </a:rPr>
              <a:t>2</a:t>
            </a:r>
            <a:r>
              <a:rPr kumimoji="1" lang="ja-JP" altLang="en-US" sz="1200" dirty="0" smtClean="0">
                <a:solidFill>
                  <a:schemeClr val="tx1"/>
                </a:solidFill>
              </a:rPr>
              <a:t>営業日</a:t>
            </a:r>
            <a:endParaRPr kumimoji="1" lang="ja-JP" altLang="en-US" sz="1200" dirty="0">
              <a:solidFill>
                <a:schemeClr val="tx1"/>
              </a:solidFill>
            </a:endParaRPr>
          </a:p>
        </p:txBody>
      </p:sp>
      <p:cxnSp>
        <p:nvCxnSpPr>
          <p:cNvPr id="80" name="カギ線コネクタ 79"/>
          <p:cNvCxnSpPr>
            <a:endCxn id="72" idx="2"/>
          </p:cNvCxnSpPr>
          <p:nvPr/>
        </p:nvCxnSpPr>
        <p:spPr>
          <a:xfrm flipV="1">
            <a:off x="3903099" y="3472629"/>
            <a:ext cx="1297714" cy="2978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角丸四角形 81"/>
          <p:cNvSpPr/>
          <p:nvPr/>
        </p:nvSpPr>
        <p:spPr>
          <a:xfrm>
            <a:off x="5489709" y="684230"/>
            <a:ext cx="1039893" cy="27137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第</a:t>
            </a:r>
            <a:r>
              <a:rPr kumimoji="1" lang="en-US" altLang="ja-JP" sz="1200" dirty="0">
                <a:solidFill>
                  <a:schemeClr val="tx1"/>
                </a:solidFill>
              </a:rPr>
              <a:t>5</a:t>
            </a:r>
            <a:r>
              <a:rPr kumimoji="1" lang="ja-JP" altLang="en-US" sz="1200" dirty="0" smtClean="0">
                <a:solidFill>
                  <a:schemeClr val="tx1"/>
                </a:solidFill>
              </a:rPr>
              <a:t>営業日</a:t>
            </a:r>
            <a:endParaRPr kumimoji="1" lang="ja-JP" altLang="en-US" sz="1200" dirty="0">
              <a:solidFill>
                <a:schemeClr val="tx1"/>
              </a:solidFill>
            </a:endParaRPr>
          </a:p>
        </p:txBody>
      </p:sp>
      <p:sp>
        <p:nvSpPr>
          <p:cNvPr id="83" name="角丸四角形 82"/>
          <p:cNvSpPr/>
          <p:nvPr/>
        </p:nvSpPr>
        <p:spPr>
          <a:xfrm>
            <a:off x="6557924" y="687091"/>
            <a:ext cx="1294688" cy="2650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翌々月</a:t>
            </a:r>
            <a:r>
              <a:rPr kumimoji="1" lang="ja-JP" altLang="en-US" sz="1000" dirty="0" smtClean="0">
                <a:solidFill>
                  <a:schemeClr val="tx1"/>
                </a:solidFill>
              </a:rPr>
              <a:t>第</a:t>
            </a:r>
            <a:r>
              <a:rPr lang="en-US" altLang="ja-JP" sz="1000" dirty="0">
                <a:solidFill>
                  <a:schemeClr val="tx1"/>
                </a:solidFill>
              </a:rPr>
              <a:t>7</a:t>
            </a:r>
            <a:r>
              <a:rPr kumimoji="1" lang="ja-JP" altLang="en-US" sz="1000" dirty="0" smtClean="0">
                <a:solidFill>
                  <a:schemeClr val="tx1"/>
                </a:solidFill>
              </a:rPr>
              <a:t>営業日</a:t>
            </a:r>
            <a:endParaRPr kumimoji="1" lang="ja-JP" altLang="en-US" sz="1000" dirty="0">
              <a:solidFill>
                <a:schemeClr val="tx1"/>
              </a:solidFill>
            </a:endParaRPr>
          </a:p>
        </p:txBody>
      </p:sp>
      <p:sp>
        <p:nvSpPr>
          <p:cNvPr id="85" name="角丸四角形 84"/>
          <p:cNvSpPr/>
          <p:nvPr/>
        </p:nvSpPr>
        <p:spPr>
          <a:xfrm>
            <a:off x="7880935" y="688632"/>
            <a:ext cx="1193812" cy="2634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翌々翌月</a:t>
            </a:r>
            <a:endParaRPr lang="en-US" altLang="ja-JP" sz="1000" dirty="0" smtClean="0">
              <a:solidFill>
                <a:schemeClr val="tx1"/>
              </a:solidFill>
            </a:endParaRPr>
          </a:p>
          <a:p>
            <a:pPr algn="ctr"/>
            <a:r>
              <a:rPr kumimoji="1" lang="ja-JP" altLang="en-US" sz="1000" dirty="0" smtClean="0">
                <a:solidFill>
                  <a:schemeClr val="tx1"/>
                </a:solidFill>
              </a:rPr>
              <a:t>第</a:t>
            </a:r>
            <a:r>
              <a:rPr lang="en-US" altLang="ja-JP" sz="1000" dirty="0" smtClean="0">
                <a:solidFill>
                  <a:schemeClr val="tx1"/>
                </a:solidFill>
              </a:rPr>
              <a:t>3</a:t>
            </a:r>
            <a:r>
              <a:rPr kumimoji="1" lang="ja-JP" altLang="en-US" sz="1000" dirty="0" smtClean="0">
                <a:solidFill>
                  <a:schemeClr val="tx1"/>
                </a:solidFill>
              </a:rPr>
              <a:t>営業日</a:t>
            </a:r>
            <a:endParaRPr kumimoji="1" lang="ja-JP" altLang="en-US" sz="1000" dirty="0">
              <a:solidFill>
                <a:schemeClr val="tx1"/>
              </a:solidFill>
            </a:endParaRPr>
          </a:p>
        </p:txBody>
      </p:sp>
      <p:cxnSp>
        <p:nvCxnSpPr>
          <p:cNvPr id="87" name="直線コネクタ 86"/>
          <p:cNvCxnSpPr/>
          <p:nvPr/>
        </p:nvCxnSpPr>
        <p:spPr>
          <a:xfrm>
            <a:off x="7886844" y="778198"/>
            <a:ext cx="6659" cy="6004588"/>
          </a:xfrm>
          <a:prstGeom prst="line">
            <a:avLst/>
          </a:prstGeom>
        </p:spPr>
        <p:style>
          <a:lnRef idx="1">
            <a:schemeClr val="accent1"/>
          </a:lnRef>
          <a:fillRef idx="0">
            <a:schemeClr val="accent1"/>
          </a:fillRef>
          <a:effectRef idx="0">
            <a:schemeClr val="accent1"/>
          </a:effectRef>
          <a:fontRef idx="minor">
            <a:schemeClr val="tx1"/>
          </a:fontRef>
        </p:style>
      </p:cxnSp>
      <p:sp>
        <p:nvSpPr>
          <p:cNvPr id="89" name="線吹き出し 2 (枠付き) 88"/>
          <p:cNvSpPr/>
          <p:nvPr/>
        </p:nvSpPr>
        <p:spPr>
          <a:xfrm>
            <a:off x="5364218" y="3688769"/>
            <a:ext cx="1105970" cy="329871"/>
          </a:xfrm>
          <a:prstGeom prst="borderCallout2">
            <a:avLst>
              <a:gd name="adj1" fmla="val 92921"/>
              <a:gd name="adj2" fmla="val 47382"/>
              <a:gd name="adj3" fmla="val 119288"/>
              <a:gd name="adj4" fmla="val 36015"/>
              <a:gd name="adj5" fmla="val 123727"/>
              <a:gd name="adj6" fmla="val 52327"/>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発行日は入金月末</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支払期限は当月末</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AutoShape 40"/>
          <p:cNvSpPr>
            <a:spLocks/>
          </p:cNvSpPr>
          <p:nvPr/>
        </p:nvSpPr>
        <p:spPr bwMode="auto">
          <a:xfrm>
            <a:off x="6960340" y="6070754"/>
            <a:ext cx="882307" cy="345730"/>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手数料振込</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bwMode="auto">
          <a:xfrm>
            <a:off x="6612421" y="3072028"/>
            <a:ext cx="1230226" cy="480225"/>
          </a:xfrm>
          <a:prstGeom prst="roundRect">
            <a:avLst/>
          </a:prstGeom>
          <a:solidFill>
            <a:schemeClr val="accent6">
              <a:lumMod val="20000"/>
              <a:lumOff val="80000"/>
            </a:schemeClr>
          </a:solidFill>
          <a:ln w="9525">
            <a:solidFill>
              <a:schemeClr val="tx1"/>
            </a:solidFill>
            <a:prstDash val="solid"/>
            <a:round/>
            <a:headEnd/>
            <a:tailEnd/>
          </a:ln>
          <a:extLst/>
        </p:spPr>
        <p:txBody>
          <a:bodyPr lIns="0" tIns="0" rIns="0" bIns="0" rtlCol="0" anchor="ctr"/>
          <a:lstStyle/>
          <a:p>
            <a:pPr algn="ctr"/>
            <a:r>
              <a:rPr kumimoji="1" lang="ja-JP" altLang="en-US" sz="1100" dirty="0" smtClean="0">
                <a:latin typeface="Meiryo UI" panose="020B0604030504040204" pitchFamily="50" charset="-128"/>
                <a:ea typeface="Meiryo UI" panose="020B0604030504040204" pitchFamily="50" charset="-128"/>
              </a:rPr>
              <a:t>仕訳処理</a:t>
            </a:r>
            <a:endParaRPr kumimoji="1" lang="en-US" altLang="ja-JP" sz="1100" dirty="0" smtClean="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会計担当部署</a:t>
            </a:r>
            <a:endParaRPr kumimoji="1" lang="en-US" altLang="ja-JP" sz="1000" dirty="0" smtClean="0">
              <a:latin typeface="Meiryo UI" panose="020B0604030504040204" pitchFamily="50" charset="-128"/>
              <a:ea typeface="Meiryo UI" panose="020B0604030504040204" pitchFamily="50" charset="-128"/>
            </a:endParaRPr>
          </a:p>
        </p:txBody>
      </p:sp>
      <p:grpSp>
        <p:nvGrpSpPr>
          <p:cNvPr id="92" name="グループ化 91"/>
          <p:cNvGrpSpPr/>
          <p:nvPr/>
        </p:nvGrpSpPr>
        <p:grpSpPr>
          <a:xfrm>
            <a:off x="7035506" y="3549916"/>
            <a:ext cx="819536" cy="463816"/>
            <a:chOff x="534611" y="4263217"/>
            <a:chExt cx="819536" cy="463816"/>
          </a:xfrm>
        </p:grpSpPr>
        <p:sp>
          <p:nvSpPr>
            <p:cNvPr id="93" name="角丸四角形 92"/>
            <p:cNvSpPr/>
            <p:nvPr/>
          </p:nvSpPr>
          <p:spPr>
            <a:xfrm>
              <a:off x="814388" y="4371975"/>
              <a:ext cx="285750" cy="247650"/>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kumimoji="1" lang="ja-JP" altLang="en-US" sz="1100" b="1" dirty="0" smtClean="0">
                <a:solidFill>
                  <a:schemeClr val="tx1">
                    <a:lumMod val="75000"/>
                    <a:lumOff val="25000"/>
                  </a:schemeClr>
                </a:solidFill>
                <a:latin typeface="HGSｺﾞｼｯｸM" panose="020B0600000000000000" pitchFamily="50" charset="-128"/>
                <a:ea typeface="HGSｺﾞｼｯｸM" panose="020B0600000000000000" pitchFamily="50" charset="-128"/>
              </a:endParaRPr>
            </a:p>
          </p:txBody>
        </p:sp>
        <p:pic>
          <p:nvPicPr>
            <p:cNvPr id="94" name="Picture 7" descr="http://applision.com/wp-content/uploads/2014/01/mail-icon-ios-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11" y="4263217"/>
              <a:ext cx="819536" cy="46381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6" name="カギ線コネクタ 95"/>
          <p:cNvCxnSpPr>
            <a:stCxn id="69" idx="3"/>
            <a:endCxn id="90" idx="1"/>
          </p:cNvCxnSpPr>
          <p:nvPr/>
        </p:nvCxnSpPr>
        <p:spPr>
          <a:xfrm>
            <a:off x="6464987" y="5786843"/>
            <a:ext cx="495353" cy="4567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a:stCxn id="68" idx="3"/>
            <a:endCxn id="91" idx="2"/>
          </p:cNvCxnSpPr>
          <p:nvPr/>
        </p:nvCxnSpPr>
        <p:spPr>
          <a:xfrm flipV="1">
            <a:off x="6453650" y="3552253"/>
            <a:ext cx="773884" cy="7446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角丸四角形 98"/>
          <p:cNvSpPr/>
          <p:nvPr/>
        </p:nvSpPr>
        <p:spPr bwMode="auto">
          <a:xfrm>
            <a:off x="7913418" y="2496935"/>
            <a:ext cx="1161329" cy="2085419"/>
          </a:xfrm>
          <a:prstGeom prst="roundRect">
            <a:avLst/>
          </a:prstGeom>
          <a:solidFill>
            <a:schemeClr val="accent6">
              <a:lumMod val="20000"/>
              <a:lumOff val="80000"/>
            </a:schemeClr>
          </a:solidFill>
          <a:ln w="9525">
            <a:solidFill>
              <a:schemeClr val="accent6">
                <a:lumMod val="40000"/>
                <a:lumOff val="60000"/>
              </a:schemeClr>
            </a:solidFill>
            <a:round/>
            <a:headEnd/>
            <a:tailEnd/>
          </a:ln>
          <a:extLst/>
        </p:spPr>
        <p:txBody>
          <a:bodyPr lIns="0" tIns="0" rIns="0" bIns="0" rtlCol="0" anchor="ctr"/>
          <a:lstStyle/>
          <a:p>
            <a:pPr algn="ctr"/>
            <a:endParaRPr kumimoji="1" lang="ja-JP" altLang="en-US"/>
          </a:p>
        </p:txBody>
      </p:sp>
      <p:sp>
        <p:nvSpPr>
          <p:cNvPr id="100" name="AutoShape 40"/>
          <p:cNvSpPr>
            <a:spLocks/>
          </p:cNvSpPr>
          <p:nvPr/>
        </p:nvSpPr>
        <p:spPr bwMode="auto">
          <a:xfrm>
            <a:off x="8006236" y="4063316"/>
            <a:ext cx="882307" cy="345730"/>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入金</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確認</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AutoShape 40"/>
          <p:cNvSpPr>
            <a:spLocks/>
          </p:cNvSpPr>
          <p:nvPr/>
        </p:nvSpPr>
        <p:spPr bwMode="auto">
          <a:xfrm>
            <a:off x="7964449" y="2654136"/>
            <a:ext cx="960841" cy="781355"/>
          </a:xfrm>
          <a:prstGeom prst="roundRect">
            <a:avLst>
              <a:gd name="adj" fmla="val 18051"/>
            </a:avLst>
          </a:prstGeom>
          <a:solidFill>
            <a:schemeClr val="accent3">
              <a:lumMod val="20000"/>
              <a:lumOff val="80000"/>
            </a:schemeClr>
          </a:solidFill>
          <a:ln w="9525" cap="flat">
            <a:solidFill>
              <a:schemeClr val="tx1"/>
            </a:solidFill>
            <a:prstDash val="solid"/>
            <a:round/>
            <a:headEnd type="none" w="med" len="med"/>
            <a:tailEnd type="none" w="med" len="med"/>
          </a:ln>
          <a:effectLst>
            <a:outerShdw blurRad="63500" dist="101600" dir="2700000" algn="ctr" rotWithShape="0">
              <a:srgbClr val="969696">
                <a:alpha val="50000"/>
              </a:srgbClr>
            </a:outerShdw>
          </a:effectLst>
        </p:spPr>
        <p:txBody>
          <a:bodyPr lIns="0" tIns="0" rIns="0" bIns="0"/>
          <a:lstStyle/>
          <a:p>
            <a:pPr>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会計処理</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管轄支店に手数料売上</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その他で計上</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2" name="直線矢印コネクタ 101"/>
          <p:cNvCxnSpPr>
            <a:stCxn id="100" idx="0"/>
            <a:endCxn id="101" idx="2"/>
          </p:cNvCxnSpPr>
          <p:nvPr/>
        </p:nvCxnSpPr>
        <p:spPr>
          <a:xfrm flipH="1" flipV="1">
            <a:off x="8444870" y="3435491"/>
            <a:ext cx="2520" cy="627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カギ線コネクタ 102"/>
          <p:cNvCxnSpPr>
            <a:stCxn id="90" idx="3"/>
            <a:endCxn id="100" idx="2"/>
          </p:cNvCxnSpPr>
          <p:nvPr/>
        </p:nvCxnSpPr>
        <p:spPr>
          <a:xfrm flipV="1">
            <a:off x="7842647" y="4409046"/>
            <a:ext cx="604743" cy="183457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線吹き出し 2 (枠付き) 94"/>
          <p:cNvSpPr/>
          <p:nvPr/>
        </p:nvSpPr>
        <p:spPr>
          <a:xfrm>
            <a:off x="2810005" y="6202532"/>
            <a:ext cx="2274060" cy="452744"/>
          </a:xfrm>
          <a:prstGeom prst="borderCallout2">
            <a:avLst>
              <a:gd name="adj1" fmla="val -2570"/>
              <a:gd name="adj2" fmla="val 4836"/>
              <a:gd name="adj3" fmla="val -32589"/>
              <a:gd name="adj4" fmla="val -203"/>
              <a:gd name="adj5" fmla="val -79820"/>
              <a:gd name="adj6" fmla="val 2888"/>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①外国</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人材紹介</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サービスは</a:t>
            </a:r>
            <a:r>
              <a:rPr kumimoji="1"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入金ベース</a:t>
            </a:r>
            <a:endParaRPr kumimoji="1" lang="en-US" altLang="ja-JP"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②特定技能受入機関申請代行</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サービスは</a:t>
            </a:r>
            <a:r>
              <a:rPr kumimoji="1"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成約ベース</a:t>
            </a:r>
            <a:endParaRPr kumimoji="1" lang="en-US" altLang="ja-JP"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③特定技能支援実施業務受託サービス </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成約ベース</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58206915"/>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4"/>
          </p:nvPr>
        </p:nvSpPr>
        <p:spPr/>
        <p:txBody>
          <a:bodyPr/>
          <a:lstStyle/>
          <a:p>
            <a:fld id="{D1BCB65C-2EB9-44F3-A1F7-D69B5BFFB5F3}" type="slidenum">
              <a:rPr kumimoji="1" lang="ja-JP" altLang="en-US" b="0" smtClean="0"/>
              <a:t>18</a:t>
            </a:fld>
            <a:endParaRPr kumimoji="1" lang="ja-JP" altLang="en-US" b="0" dirty="0"/>
          </a:p>
        </p:txBody>
      </p:sp>
      <p:sp>
        <p:nvSpPr>
          <p:cNvPr id="2" name="タイトル 1"/>
          <p:cNvSpPr>
            <a:spLocks noGrp="1"/>
          </p:cNvSpPr>
          <p:nvPr>
            <p:ph type="title"/>
          </p:nvPr>
        </p:nvSpPr>
        <p:spPr/>
        <p:txBody>
          <a:bodyPr/>
          <a:lstStyle/>
          <a:p>
            <a:r>
              <a:rPr kumimoji="1" lang="ja-JP" altLang="en-US" dirty="0" smtClean="0"/>
              <a:t>営業評価</a:t>
            </a:r>
            <a:endParaRPr kumimoji="1" lang="ja-JP" altLang="en-US" dirty="0"/>
          </a:p>
        </p:txBody>
      </p:sp>
      <p:sp>
        <p:nvSpPr>
          <p:cNvPr id="10" name="角丸四角形 9"/>
          <p:cNvSpPr/>
          <p:nvPr/>
        </p:nvSpPr>
        <p:spPr>
          <a:xfrm>
            <a:off x="352775" y="695775"/>
            <a:ext cx="1796065" cy="531708"/>
          </a:xfrm>
          <a:prstGeom prst="round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評価内容</a:t>
            </a:r>
            <a:endParaRPr kumimoji="1" lang="zh-TW"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16625977"/>
              </p:ext>
            </p:extLst>
          </p:nvPr>
        </p:nvGraphicFramePr>
        <p:xfrm>
          <a:off x="439429" y="1350833"/>
          <a:ext cx="8403629" cy="4996050"/>
        </p:xfrm>
        <a:graphic>
          <a:graphicData uri="http://schemas.openxmlformats.org/drawingml/2006/table">
            <a:tbl>
              <a:tblPr firstRow="1" bandRow="1">
                <a:tableStyleId>{5C22544A-7EE6-4342-B048-85BDC9FD1C3A}</a:tableStyleId>
              </a:tblPr>
              <a:tblGrid>
                <a:gridCol w="1372068">
                  <a:extLst>
                    <a:ext uri="{9D8B030D-6E8A-4147-A177-3AD203B41FA5}">
                      <a16:colId xmlns:a16="http://schemas.microsoft.com/office/drawing/2014/main" val="3905577809"/>
                    </a:ext>
                  </a:extLst>
                </a:gridCol>
                <a:gridCol w="2290970">
                  <a:extLst>
                    <a:ext uri="{9D8B030D-6E8A-4147-A177-3AD203B41FA5}">
                      <a16:colId xmlns:a16="http://schemas.microsoft.com/office/drawing/2014/main" val="929304181"/>
                    </a:ext>
                  </a:extLst>
                </a:gridCol>
                <a:gridCol w="1321691">
                  <a:extLst>
                    <a:ext uri="{9D8B030D-6E8A-4147-A177-3AD203B41FA5}">
                      <a16:colId xmlns:a16="http://schemas.microsoft.com/office/drawing/2014/main" val="1537478641"/>
                    </a:ext>
                  </a:extLst>
                </a:gridCol>
                <a:gridCol w="1940054">
                  <a:extLst>
                    <a:ext uri="{9D8B030D-6E8A-4147-A177-3AD203B41FA5}">
                      <a16:colId xmlns:a16="http://schemas.microsoft.com/office/drawing/2014/main" val="1476485340"/>
                    </a:ext>
                  </a:extLst>
                </a:gridCol>
                <a:gridCol w="1478846">
                  <a:extLst>
                    <a:ext uri="{9D8B030D-6E8A-4147-A177-3AD203B41FA5}">
                      <a16:colId xmlns:a16="http://schemas.microsoft.com/office/drawing/2014/main" val="499357415"/>
                    </a:ext>
                  </a:extLst>
                </a:gridCol>
              </a:tblGrid>
              <a:tr h="390834">
                <a:tc>
                  <a:txBody>
                    <a:bodyPr/>
                    <a:lstStyle/>
                    <a:p>
                      <a:pPr algn="ctr"/>
                      <a:r>
                        <a:rPr kumimoji="1" lang="ja-JP" altLang="en-US" sz="1000" dirty="0" smtClean="0">
                          <a:latin typeface="メイリオ" panose="020B0604030504040204" pitchFamily="50" charset="-128"/>
                          <a:ea typeface="メイリオ" panose="020B0604030504040204" pitchFamily="50" charset="-128"/>
                        </a:rPr>
                        <a:t>サービス名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内訳</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日本語能力検定</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価格表</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latin typeface="メイリオ" panose="020B0604030504040204" pitchFamily="50" charset="-128"/>
                          <a:ea typeface="メイリオ" panose="020B0604030504040204" pitchFamily="50" charset="-128"/>
                        </a:rPr>
                        <a:t>AMS</a:t>
                      </a:r>
                      <a:r>
                        <a:rPr kumimoji="1" lang="ja-JP" altLang="en-US" sz="1000" dirty="0" smtClean="0">
                          <a:latin typeface="メイリオ" panose="020B0604030504040204" pitchFamily="50" charset="-128"/>
                          <a:ea typeface="メイリオ" panose="020B0604030504040204" pitchFamily="50" charset="-128"/>
                        </a:rPr>
                        <a:t>・</a:t>
                      </a:r>
                      <a:r>
                        <a:rPr kumimoji="1" lang="en-US" altLang="ja-JP" sz="1000" dirty="0" smtClean="0">
                          <a:latin typeface="メイリオ" panose="020B0604030504040204" pitchFamily="50" charset="-128"/>
                          <a:ea typeface="メイリオ" panose="020B0604030504040204" pitchFamily="50" charset="-128"/>
                        </a:rPr>
                        <a:t>KAJITSU</a:t>
                      </a:r>
                      <a:r>
                        <a:rPr kumimoji="1" lang="ja-JP" altLang="en-US" sz="1000" dirty="0" smtClean="0">
                          <a:latin typeface="メイリオ" panose="020B0604030504040204" pitchFamily="50" charset="-128"/>
                          <a:ea typeface="メイリオ" panose="020B0604030504040204" pitchFamily="50" charset="-128"/>
                        </a:rPr>
                        <a:t>入力金額</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127075"/>
                  </a:ext>
                </a:extLst>
              </a:tr>
              <a:tr h="390834">
                <a:tc rowSpan="8">
                  <a:txBody>
                    <a:bodyPr/>
                    <a:lstStyle/>
                    <a:p>
                      <a:pPr algn="ctr"/>
                      <a:r>
                        <a:rPr kumimoji="1" lang="ja-JP" altLang="en-US" sz="1000" dirty="0" smtClean="0">
                          <a:latin typeface="メイリオ" panose="020B0604030504040204" pitchFamily="50" charset="-128"/>
                          <a:ea typeface="メイリオ" panose="020B0604030504040204" pitchFamily="50" charset="-128"/>
                        </a:rPr>
                        <a:t>外国人材紹介</a:t>
                      </a:r>
                      <a:endParaRPr kumimoji="1" lang="en-US" altLang="ja-JP" sz="1000" dirty="0" smtClean="0">
                        <a:latin typeface="メイリオ" panose="020B0604030504040204" pitchFamily="50" charset="-128"/>
                        <a:ea typeface="メイリオ" panose="020B0604030504040204" pitchFamily="50" charset="-128"/>
                      </a:endParaRPr>
                    </a:p>
                    <a:p>
                      <a:pPr algn="ctr"/>
                      <a:r>
                        <a:rPr kumimoji="1" lang="ja-JP" altLang="en-US" sz="1000" dirty="0" smtClean="0">
                          <a:latin typeface="メイリオ" panose="020B0604030504040204" pitchFamily="50" charset="-128"/>
                          <a:ea typeface="メイリオ" panose="020B0604030504040204" pitchFamily="50" charset="-128"/>
                        </a:rPr>
                        <a:t>サービス</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a:r>
                        <a:rPr kumimoji="1" lang="ja-JP" altLang="en-US" sz="1000" dirty="0" smtClean="0">
                          <a:latin typeface="メイリオ" panose="020B0604030504040204" pitchFamily="50" charset="-128"/>
                          <a:ea typeface="メイリオ" panose="020B0604030504040204" pitchFamily="50" charset="-128"/>
                        </a:rPr>
                        <a:t>アルバイト・パートのご紹介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メイリオ" panose="020B0604030504040204" pitchFamily="50" charset="-128"/>
                          <a:ea typeface="メイリオ" panose="020B0604030504040204" pitchFamily="50" charset="-128"/>
                        </a:rPr>
                        <a:t>N1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smtClean="0">
                          <a:latin typeface="メイリオ" panose="020B0604030504040204" pitchFamily="50" charset="-128"/>
                          <a:ea typeface="メイリオ" panose="020B0604030504040204" pitchFamily="50" charset="-128"/>
                        </a:rPr>
                        <a:t>120,000</a:t>
                      </a:r>
                      <a:r>
                        <a:rPr kumimoji="1" lang="ja-JP" altLang="en-US" sz="1000" dirty="0" smtClean="0">
                          <a:latin typeface="メイリオ" panose="020B0604030504040204" pitchFamily="50" charset="-128"/>
                          <a:ea typeface="メイリオ" panose="020B0604030504040204" pitchFamily="50" charset="-128"/>
                        </a:rPr>
                        <a:t>円</a:t>
                      </a:r>
                      <a:endParaRPr kumimoji="1" lang="en-US" altLang="ja-JP" sz="10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r>
                        <a:rPr kumimoji="1" lang="ja-JP" altLang="en-US" sz="1000" dirty="0" smtClean="0">
                          <a:solidFill>
                            <a:srgbClr val="FF0000"/>
                          </a:solidFill>
                          <a:latin typeface="メイリオ" panose="020B0604030504040204" pitchFamily="50" charset="-128"/>
                          <a:ea typeface="メイリオ" panose="020B0604030504040204" pitchFamily="50" charset="-128"/>
                        </a:rPr>
                        <a:t>価格表の</a:t>
                      </a:r>
                      <a:r>
                        <a:rPr kumimoji="1" lang="en-US" altLang="ja-JP" sz="1000" dirty="0" smtClean="0">
                          <a:solidFill>
                            <a:srgbClr val="FF0000"/>
                          </a:solidFill>
                          <a:latin typeface="メイリオ" panose="020B0604030504040204" pitchFamily="50" charset="-128"/>
                          <a:ea typeface="メイリオ" panose="020B0604030504040204" pitchFamily="50" charset="-128"/>
                        </a:rPr>
                        <a:t>50</a:t>
                      </a:r>
                      <a:r>
                        <a:rPr kumimoji="1" lang="ja-JP" altLang="en-US" sz="1000" dirty="0" smtClean="0">
                          <a:solidFill>
                            <a:srgbClr val="FF0000"/>
                          </a:solidFill>
                          <a:latin typeface="メイリオ" panose="020B0604030504040204" pitchFamily="50" charset="-128"/>
                          <a:ea typeface="メイリオ" panose="020B0604030504040204" pitchFamily="50" charset="-128"/>
                        </a:rPr>
                        <a:t>％</a:t>
                      </a:r>
                      <a:endParaRPr kumimoji="1" lang="en-US" altLang="ja-JP" sz="1000"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sz="1000" smtClean="0">
                          <a:solidFill>
                            <a:srgbClr val="FF0000"/>
                          </a:solidFill>
                          <a:latin typeface="メイリオ" panose="020B0604030504040204" pitchFamily="50" charset="-128"/>
                          <a:ea typeface="メイリオ" panose="020B0604030504040204" pitchFamily="50" charset="-128"/>
                        </a:rPr>
                        <a:t>（変更）</a:t>
                      </a:r>
                      <a:endParaRPr kumimoji="1" lang="ja-JP" altLang="en-US" sz="1000"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471264"/>
                  </a:ext>
                </a:extLst>
              </a:tr>
              <a:tr h="390834">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latin typeface="メイリオ" panose="020B0604030504040204" pitchFamily="50" charset="-128"/>
                          <a:ea typeface="メイリオ" panose="020B0604030504040204" pitchFamily="50" charset="-128"/>
                        </a:rPr>
                        <a:t>N2</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メイリオ" panose="020B0604030504040204" pitchFamily="50" charset="-128"/>
                        <a:ea typeface="メイリオ" panose="020B0604030504040204" pitchFamily="50" charset="-128"/>
                      </a:endParaRPr>
                    </a:p>
                  </a:txBody>
                  <a:tcP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43111303"/>
                  </a:ext>
                </a:extLst>
              </a:tr>
              <a:tr h="390834">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latin typeface="メイリオ" panose="020B0604030504040204" pitchFamily="50" charset="-128"/>
                          <a:ea typeface="メイリオ" panose="020B0604030504040204" pitchFamily="50" charset="-128"/>
                        </a:rPr>
                        <a:t>N3</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メイリオ" panose="020B0604030504040204" pitchFamily="50" charset="-128"/>
                          <a:ea typeface="メイリオ" panose="020B0604030504040204" pitchFamily="50" charset="-128"/>
                        </a:rPr>
                        <a:t>80,000</a:t>
                      </a:r>
                      <a:r>
                        <a:rPr kumimoji="1" lang="ja-JP" altLang="en-US" sz="1000" dirty="0" smtClean="0">
                          <a:latin typeface="メイリオ" panose="020B0604030504040204" pitchFamily="50" charset="-128"/>
                          <a:ea typeface="メイリオ" panose="020B0604030504040204" pitchFamily="50" charset="-128"/>
                        </a:rPr>
                        <a:t>円</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972028107"/>
                  </a:ext>
                </a:extLst>
              </a:tr>
              <a:tr h="390834">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latin typeface="メイリオ" panose="020B0604030504040204" pitchFamily="50" charset="-128"/>
                          <a:ea typeface="メイリオ" panose="020B0604030504040204" pitchFamily="50" charset="-128"/>
                        </a:rPr>
                        <a:t>N4</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smtClean="0">
                          <a:latin typeface="メイリオ" panose="020B0604030504040204" pitchFamily="50" charset="-128"/>
                          <a:ea typeface="メイリオ" panose="020B0604030504040204" pitchFamily="50" charset="-128"/>
                        </a:rPr>
                        <a:t>60,000</a:t>
                      </a:r>
                      <a:r>
                        <a:rPr kumimoji="1" lang="ja-JP" altLang="en-US" sz="1000" dirty="0" smtClean="0">
                          <a:latin typeface="メイリオ" panose="020B0604030504040204" pitchFamily="50" charset="-128"/>
                          <a:ea typeface="メイリオ" panose="020B0604030504040204" pitchFamily="50" charset="-128"/>
                        </a:rPr>
                        <a:t>円</a:t>
                      </a:r>
                      <a:endParaRPr kumimoji="1" lang="en-US" altLang="ja-JP" sz="10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736695451"/>
                  </a:ext>
                </a:extLst>
              </a:tr>
              <a:tr h="379862">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latin typeface="メイリオ" panose="020B0604030504040204" pitchFamily="50" charset="-128"/>
                          <a:ea typeface="メイリオ" panose="020B0604030504040204" pitchFamily="50" charset="-128"/>
                        </a:rPr>
                        <a:t>N5</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587990057"/>
                  </a:ext>
                </a:extLst>
              </a:tr>
              <a:tr h="390834">
                <a:tc vMerge="1">
                  <a:txBody>
                    <a:bodyPr/>
                    <a:lstStyle/>
                    <a:p>
                      <a:pPr algn="ctr"/>
                      <a:endParaRPr kumimoji="1" lang="ja-JP" altLang="en-US" sz="12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正社員（特定技能１号）</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000" dirty="0" smtClean="0">
                          <a:latin typeface="メイリオ" panose="020B0604030504040204" pitchFamily="50" charset="-128"/>
                          <a:ea typeface="メイリオ" panose="020B0604030504040204" pitchFamily="50" charset="-128"/>
                        </a:rPr>
                        <a:t>N4</a:t>
                      </a:r>
                      <a:r>
                        <a:rPr lang="ja-JP" altLang="en-US" sz="1000" dirty="0" smtClean="0">
                          <a:latin typeface="メイリオ" panose="020B0604030504040204" pitchFamily="50" charset="-128"/>
                          <a:ea typeface="メイリオ" panose="020B0604030504040204" pitchFamily="50" charset="-128"/>
                        </a:rPr>
                        <a:t>相当以上</a:t>
                      </a:r>
                      <a:endParaRPr lang="en-US" altLang="ja-JP" sz="10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000" dirty="0" smtClean="0">
                          <a:latin typeface="メイリオ" panose="020B0604030504040204" pitchFamily="50" charset="-128"/>
                          <a:ea typeface="メイリオ" panose="020B0604030504040204" pitchFamily="50" charset="-128"/>
                        </a:rPr>
                        <a:t>300,000</a:t>
                      </a:r>
                      <a:r>
                        <a:rPr lang="ja-JP" altLang="en-US" sz="1000" dirty="0" smtClean="0">
                          <a:latin typeface="メイリオ" panose="020B0604030504040204" pitchFamily="50" charset="-128"/>
                          <a:ea typeface="メイリオ" panose="020B0604030504040204" pitchFamily="50" charset="-128"/>
                        </a:rPr>
                        <a:t>円～</a:t>
                      </a:r>
                      <a:endParaRPr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7084793"/>
                  </a:ext>
                </a:extLst>
              </a:tr>
              <a:tr h="417603">
                <a:tc vMerge="1">
                  <a:txBody>
                    <a:bodyPr/>
                    <a:lstStyle/>
                    <a:p>
                      <a:pPr algn="ctr"/>
                      <a:endParaRPr kumimoji="1" lang="ja-JP" altLang="en-US" sz="12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正社員（技術・人文知識・国際業務、その他）</a:t>
                      </a:r>
                      <a:endParaRPr kumimoji="1" lang="en-US" altLang="ja-JP" sz="10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メイリオ" panose="020B0604030504040204" pitchFamily="50" charset="-128"/>
                          <a:ea typeface="メイリオ" panose="020B0604030504040204" pitchFamily="50" charset="-128"/>
                        </a:rPr>
                        <a:t>N1</a:t>
                      </a:r>
                      <a:r>
                        <a:rPr kumimoji="1" lang="ja-JP" altLang="en-US" sz="1000" dirty="0" smtClean="0">
                          <a:latin typeface="メイリオ" panose="020B0604030504040204" pitchFamily="50" charset="-128"/>
                          <a:ea typeface="メイリオ" panose="020B0604030504040204" pitchFamily="50" charset="-128"/>
                        </a:rPr>
                        <a:t>相当</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採用想定時年収の</a:t>
                      </a:r>
                      <a:r>
                        <a:rPr kumimoji="1" lang="en-US" altLang="ja-JP" sz="1000" dirty="0" smtClean="0">
                          <a:latin typeface="メイリオ" panose="020B0604030504040204" pitchFamily="50" charset="-128"/>
                          <a:ea typeface="メイリオ" panose="020B0604030504040204" pitchFamily="50" charset="-128"/>
                        </a:rPr>
                        <a:t>30</a:t>
                      </a:r>
                      <a:r>
                        <a:rPr kumimoji="1" lang="ja-JP" altLang="en-US" sz="1000" dirty="0" smtClean="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829718"/>
                  </a:ext>
                </a:extLst>
              </a:tr>
              <a:tr h="417603">
                <a:tc vMerge="1">
                  <a:txBody>
                    <a:bodyPr/>
                    <a:lstStyle/>
                    <a:p>
                      <a:pPr algn="ctr"/>
                      <a:endParaRPr kumimoji="1" lang="ja-JP" altLang="en-US" sz="12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正社員（</a:t>
                      </a:r>
                      <a:r>
                        <a:rPr kumimoji="1" lang="en-US" altLang="ja-JP" sz="1000" dirty="0" smtClean="0">
                          <a:latin typeface="メイリオ" panose="020B0604030504040204" pitchFamily="50" charset="-128"/>
                          <a:ea typeface="メイリオ" panose="020B0604030504040204" pitchFamily="50" charset="-128"/>
                        </a:rPr>
                        <a:t>46</a:t>
                      </a:r>
                      <a:r>
                        <a:rPr kumimoji="1" lang="ja-JP" altLang="en-US" sz="1000" dirty="0" smtClean="0">
                          <a:latin typeface="メイリオ" panose="020B0604030504040204" pitchFamily="50" charset="-128"/>
                          <a:ea typeface="メイリオ" panose="020B0604030504040204" pitchFamily="50" charset="-128"/>
                        </a:rPr>
                        <a:t>号特定活動）</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メイリオ" panose="020B0604030504040204" pitchFamily="50" charset="-128"/>
                          <a:ea typeface="メイリオ" panose="020B0604030504040204" pitchFamily="50" charset="-128"/>
                        </a:rPr>
                        <a:t>N1</a:t>
                      </a:r>
                      <a:r>
                        <a:rPr kumimoji="1" lang="ja-JP" altLang="en-US" sz="1000" dirty="0" smtClean="0">
                          <a:latin typeface="メイリオ" panose="020B0604030504040204" pitchFamily="50" charset="-128"/>
                          <a:ea typeface="メイリオ" panose="020B0604030504040204" pitchFamily="50" charset="-128"/>
                        </a:rPr>
                        <a:t>相当</a:t>
                      </a:r>
                      <a:endParaRPr kumimoji="1" lang="en-US" altLang="ja-JP" sz="10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メイリオ" panose="020B0604030504040204" pitchFamily="50" charset="-128"/>
                          <a:ea typeface="メイリオ" panose="020B0604030504040204" pitchFamily="50" charset="-128"/>
                        </a:rPr>
                        <a:t>採用想定時年収の</a:t>
                      </a:r>
                      <a:r>
                        <a:rPr kumimoji="1" lang="en-US" altLang="ja-JP" sz="1000" dirty="0" smtClean="0">
                          <a:latin typeface="メイリオ" panose="020B0604030504040204" pitchFamily="50" charset="-128"/>
                          <a:ea typeface="メイリオ" panose="020B0604030504040204" pitchFamily="50" charset="-128"/>
                        </a:rPr>
                        <a:t>30</a:t>
                      </a:r>
                      <a:r>
                        <a:rPr kumimoji="1" lang="ja-JP" altLang="en-US" sz="1000" dirty="0" smtClean="0">
                          <a:latin typeface="メイリオ" panose="020B0604030504040204" pitchFamily="50" charset="-128"/>
                          <a:ea typeface="メイリオ"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257940"/>
                  </a:ext>
                </a:extLst>
              </a:tr>
              <a:tr h="417603">
                <a:tc rowSpan="2">
                  <a:txBody>
                    <a:bodyPr/>
                    <a:lstStyle/>
                    <a:p>
                      <a:pPr algn="ctr"/>
                      <a:r>
                        <a:rPr kumimoji="1" lang="ja-JP" altLang="en-US" sz="1000" dirty="0" smtClean="0">
                          <a:latin typeface="メイリオ" panose="020B0604030504040204" pitchFamily="50" charset="-128"/>
                          <a:ea typeface="メイリオ" panose="020B0604030504040204" pitchFamily="50" charset="-128"/>
                        </a:rPr>
                        <a:t>特定技能受入機関申請取次サービス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新規特定技能受入機関申請取次</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err="1" smtClean="0">
                          <a:latin typeface="メイリオ" panose="020B0604030504040204" pitchFamily="50" charset="-128"/>
                          <a:ea typeface="メイリオ" panose="020B0604030504040204" pitchFamily="50" charset="-128"/>
                        </a:rPr>
                        <a:t>ー</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無料</a:t>
                      </a:r>
                      <a:endParaRPr kumimoji="1" lang="en-US" altLang="ja-JP" sz="10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dirty="0" err="1" smtClean="0">
                          <a:solidFill>
                            <a:srgbClr val="FF0000"/>
                          </a:solidFill>
                          <a:latin typeface="メイリオ" panose="020B0604030504040204" pitchFamily="50" charset="-128"/>
                          <a:ea typeface="メイリオ" panose="020B0604030504040204" pitchFamily="50" charset="-128"/>
                        </a:rPr>
                        <a:t>ー</a:t>
                      </a:r>
                      <a:endParaRPr kumimoji="1" lang="en-US" altLang="ja-JP" sz="1000" dirty="0" smtClean="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86236"/>
                  </a:ext>
                </a:extLst>
              </a:tr>
              <a:tr h="354661">
                <a:tc vMerge="1">
                  <a:txBody>
                    <a:bodyPr/>
                    <a:lstStyle/>
                    <a:p>
                      <a:pPr algn="ctr"/>
                      <a:endParaRPr kumimoji="1" lang="ja-JP" altLang="en-US" sz="12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更新時特定技能申請取次</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err="1" smtClean="0">
                          <a:latin typeface="メイリオ" panose="020B0604030504040204" pitchFamily="50" charset="-128"/>
                          <a:ea typeface="メイリオ" panose="020B0604030504040204" pitchFamily="50" charset="-128"/>
                        </a:rPr>
                        <a:t>ー</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無料</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00"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7073823"/>
                  </a:ext>
                </a:extLst>
              </a:tr>
              <a:tr h="267474">
                <a:tc rowSpan="2">
                  <a:txBody>
                    <a:bodyPr/>
                    <a:lstStyle/>
                    <a:p>
                      <a:pPr algn="ctr"/>
                      <a:r>
                        <a:rPr kumimoji="1" lang="ja-JP" altLang="en-US" sz="1000" dirty="0" smtClean="0">
                          <a:latin typeface="メイリオ" panose="020B0604030504040204" pitchFamily="50" charset="-128"/>
                          <a:ea typeface="メイリオ" panose="020B0604030504040204" pitchFamily="50" charset="-128"/>
                        </a:rPr>
                        <a:t>特定技能支援実施業務受託サービス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初期プログラム設定費</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err="1" smtClean="0">
                          <a:latin typeface="メイリオ" panose="020B0604030504040204" pitchFamily="50" charset="-128"/>
                          <a:ea typeface="メイリオ" panose="020B0604030504040204" pitchFamily="50" charset="-128"/>
                        </a:rPr>
                        <a:t>ー</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メイリオ" panose="020B0604030504040204" pitchFamily="50" charset="-128"/>
                          <a:ea typeface="メイリオ" panose="020B0604030504040204" pitchFamily="50" charset="-128"/>
                        </a:rPr>
                        <a:t>100,000</a:t>
                      </a:r>
                      <a:r>
                        <a:rPr kumimoji="1" lang="ja-JP" altLang="en-US" sz="1000" dirty="0" smtClean="0">
                          <a:latin typeface="メイリオ" panose="020B0604030504040204" pitchFamily="50" charset="-128"/>
                          <a:ea typeface="メイリオ" panose="020B0604030504040204" pitchFamily="50" charset="-128"/>
                        </a:rPr>
                        <a:t>円</a:t>
                      </a:r>
                      <a:r>
                        <a:rPr kumimoji="1" lang="en-US" altLang="ja-JP" sz="1000" dirty="0" smtClean="0">
                          <a:latin typeface="メイリオ" panose="020B0604030504040204" pitchFamily="50" charset="-128"/>
                          <a:ea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rPr>
                        <a:t>人</a:t>
                      </a:r>
                      <a:endParaRPr kumimoji="1" lang="en-US" altLang="ja-JP" sz="10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smtClean="0">
                          <a:solidFill>
                            <a:srgbClr val="FF0000"/>
                          </a:solidFill>
                          <a:latin typeface="メイリオ" panose="020B0604030504040204" pitchFamily="50" charset="-128"/>
                          <a:ea typeface="メイリオ" panose="020B0604030504040204" pitchFamily="50" charset="-128"/>
                        </a:rPr>
                        <a:t>50,000</a:t>
                      </a:r>
                      <a:r>
                        <a:rPr kumimoji="1" lang="ja-JP" altLang="en-US" sz="1000" dirty="0" smtClean="0">
                          <a:solidFill>
                            <a:srgbClr val="FF0000"/>
                          </a:solidFill>
                          <a:latin typeface="メイリオ" panose="020B0604030504040204" pitchFamily="50" charset="-128"/>
                          <a:ea typeface="メイリオ" panose="020B0604030504040204" pitchFamily="50" charset="-128"/>
                        </a:rPr>
                        <a:t>円</a:t>
                      </a:r>
                      <a:r>
                        <a:rPr kumimoji="1" lang="en-US" altLang="ja-JP" sz="1000" dirty="0" smtClean="0">
                          <a:solidFill>
                            <a:srgbClr val="FF0000"/>
                          </a:solidFill>
                          <a:latin typeface="メイリオ" panose="020B0604030504040204" pitchFamily="50" charset="-128"/>
                          <a:ea typeface="メイリオ" panose="020B0604030504040204" pitchFamily="50" charset="-128"/>
                        </a:rPr>
                        <a:t>/</a:t>
                      </a:r>
                      <a:r>
                        <a:rPr kumimoji="1" lang="ja-JP" altLang="en-US" sz="1000" dirty="0" smtClean="0">
                          <a:solidFill>
                            <a:srgbClr val="FF0000"/>
                          </a:solidFill>
                          <a:latin typeface="メイリオ" panose="020B0604030504040204" pitchFamily="50" charset="-128"/>
                          <a:ea typeface="メイリオ" panose="020B0604030504040204" pitchFamily="50" charset="-128"/>
                        </a:rPr>
                        <a:t>人</a:t>
                      </a:r>
                      <a:endParaRPr kumimoji="1" lang="ja-JP" altLang="en-US" sz="1000"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268930"/>
                  </a:ext>
                </a:extLst>
              </a:tr>
              <a:tr h="390834">
                <a:tc vMerge="1">
                  <a:txBody>
                    <a:bodyPr/>
                    <a:lstStyle/>
                    <a:p>
                      <a:pPr algn="ctr"/>
                      <a:endParaRPr kumimoji="1" lang="ja-JP" altLang="en-US" sz="1200"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月額基本料</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err="1" smtClean="0">
                          <a:latin typeface="メイリオ" panose="020B0604030504040204" pitchFamily="50" charset="-128"/>
                          <a:ea typeface="メイリオ" panose="020B0604030504040204" pitchFamily="50" charset="-128"/>
                        </a:rPr>
                        <a:t>ー</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月々</a:t>
                      </a:r>
                      <a:r>
                        <a:rPr kumimoji="1" lang="en-US" altLang="ja-JP" sz="1000" dirty="0" smtClean="0">
                          <a:latin typeface="メイリオ" panose="020B0604030504040204" pitchFamily="50" charset="-128"/>
                          <a:ea typeface="メイリオ" panose="020B0604030504040204" pitchFamily="50" charset="-128"/>
                        </a:rPr>
                        <a:t>25,000</a:t>
                      </a:r>
                      <a:r>
                        <a:rPr kumimoji="1" lang="ja-JP" altLang="en-US" sz="1000" dirty="0" smtClean="0">
                          <a:latin typeface="メイリオ" panose="020B0604030504040204" pitchFamily="50" charset="-128"/>
                          <a:ea typeface="メイリオ" panose="020B0604030504040204" pitchFamily="50" charset="-128"/>
                        </a:rPr>
                        <a:t>円</a:t>
                      </a:r>
                      <a:r>
                        <a:rPr kumimoji="1" lang="en-US" altLang="ja-JP" sz="1000" dirty="0" smtClean="0">
                          <a:latin typeface="メイリオ" panose="020B0604030504040204" pitchFamily="50" charset="-128"/>
                          <a:ea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rPr>
                        <a:t>人</a:t>
                      </a:r>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00"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486582"/>
                  </a:ext>
                </a:extLst>
              </a:tr>
            </a:tbl>
          </a:graphicData>
        </a:graphic>
      </p:graphicFrame>
    </p:spTree>
    <p:extLst>
      <p:ext uri="{BB962C8B-B14F-4D97-AF65-F5344CB8AC3E}">
        <p14:creationId xmlns:p14="http://schemas.microsoft.com/office/powerpoint/2010/main" val="1185516558"/>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353907" y="1534867"/>
            <a:ext cx="908450" cy="3831818"/>
          </a:xfrm>
          <a:prstGeom prst="rect">
            <a:avLst/>
          </a:prstGeom>
          <a:noFill/>
        </p:spPr>
        <p:txBody>
          <a:bodyPr wrap="square" rtlCol="0">
            <a:spAutoFit/>
          </a:bodyPr>
          <a:lstStyle/>
          <a:p>
            <a:pPr marL="180975" algn="r" defTabSz="914400">
              <a:lnSpc>
                <a:spcPct val="150000"/>
              </a:lnSpc>
              <a:defRPr/>
            </a:pP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2</a:t>
            </a:r>
          </a:p>
          <a:p>
            <a:pPr marL="180975" algn="r" defTabSz="914400">
              <a:lnSpc>
                <a:spcPct val="150000"/>
              </a:lnSpc>
              <a:defRPr/>
            </a:pP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3</a:t>
            </a:r>
            <a:endParaRPr kumimoji="1" lang="en-US" altLang="ja-JP"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180975" algn="r" defTabSz="914400">
              <a:lnSpc>
                <a:spcPct val="150000"/>
              </a:lnSpc>
              <a:defRPr/>
            </a:pPr>
            <a:endParaRPr kumimoji="1" lang="en-US" altLang="ja-JP"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180975" algn="r" defTabSz="914400">
              <a:lnSpc>
                <a:spcPct val="150000"/>
              </a:lnSpc>
              <a:defRPr/>
            </a:pP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5</a:t>
            </a:r>
          </a:p>
          <a:p>
            <a:pPr marL="180975" algn="r" defTabSz="914400">
              <a:lnSpc>
                <a:spcPct val="150000"/>
              </a:lnSpc>
              <a:defRPr/>
            </a:pP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6</a:t>
            </a:r>
          </a:p>
          <a:p>
            <a:pPr marL="180975" algn="r" defTabSz="914400">
              <a:lnSpc>
                <a:spcPct val="150000"/>
              </a:lnSpc>
              <a:defRPr/>
            </a:pP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7</a:t>
            </a:r>
          </a:p>
          <a:p>
            <a:pPr marL="180975" algn="r" defTabSz="914400">
              <a:lnSpc>
                <a:spcPct val="150000"/>
              </a:lnSpc>
              <a:defRPr/>
            </a:pPr>
            <a:endParaRPr kumimoji="1" lang="en-US" altLang="ja-JP"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180975" algn="r" defTabSz="914400">
              <a:lnSpc>
                <a:spcPct val="150000"/>
              </a:lnSpc>
              <a:defRPr/>
            </a:pP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9</a:t>
            </a:r>
            <a:endParaRPr kumimoji="1" lang="en-US" altLang="ja-JP"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180975" algn="r" defTabSz="914400">
              <a:lnSpc>
                <a:spcPct val="150000"/>
              </a:lnSpc>
              <a:defRPr/>
            </a:pP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10</a:t>
            </a:r>
            <a:endPar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180975" algn="r" defTabSz="914400">
              <a:lnSpc>
                <a:spcPct val="150000"/>
              </a:lnSpc>
              <a:defRPr/>
            </a:pP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11</a:t>
            </a:r>
          </a:p>
          <a:p>
            <a:pPr marL="180975" algn="r" defTabSz="914400">
              <a:lnSpc>
                <a:spcPct val="150000"/>
              </a:lnSpc>
              <a:defRPr/>
            </a:pPr>
            <a:endParaRPr kumimoji="1" lang="en-US" altLang="ja-JP"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kumimoji="1" lang="ja-JP" altLang="en-US" dirty="0" smtClean="0"/>
              <a:t>目次</a:t>
            </a:r>
            <a:endParaRPr kumimoji="1" lang="ja-JP" altLang="en-US" dirty="0"/>
          </a:p>
        </p:txBody>
      </p:sp>
      <p:sp>
        <p:nvSpPr>
          <p:cNvPr id="4" name="コンテンツ プレースホルダー 3"/>
          <p:cNvSpPr>
            <a:spLocks noGrp="1"/>
          </p:cNvSpPr>
          <p:nvPr>
            <p:ph idx="1"/>
          </p:nvPr>
        </p:nvSpPr>
        <p:spPr>
          <a:xfrm>
            <a:off x="278725" y="1538088"/>
            <a:ext cx="3324888" cy="4134733"/>
          </a:xfrm>
        </p:spPr>
        <p:txBody>
          <a:bodyPr/>
          <a:lstStyle/>
          <a:p>
            <a:pPr marL="450850" indent="-269875" eaLnBrk="1" fontAlgn="auto" hangingPunct="1">
              <a:lnSpc>
                <a:spcPct val="150000"/>
              </a:lnSpc>
              <a:spcBef>
                <a:spcPts val="0"/>
              </a:spcBef>
              <a:spcAft>
                <a:spcPts val="0"/>
              </a:spcAft>
              <a:buFont typeface="Wingdings" panose="05000000000000000000" pitchFamily="2" charset="2"/>
              <a:buChar char="p"/>
              <a:defRPr/>
            </a:pPr>
            <a:r>
              <a:rPr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1400" b="1" kern="1200"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eaLnBrk="1" fontAlgn="auto" hangingPunct="1">
              <a:lnSpc>
                <a:spcPct val="150000"/>
              </a:lnSpc>
              <a:spcBef>
                <a:spcPts val="0"/>
              </a:spcBef>
              <a:spcAft>
                <a:spcPts val="0"/>
              </a:spcAft>
              <a:buFont typeface="Wingdings" panose="05000000000000000000" pitchFamily="2" charset="2"/>
              <a:buChar char="p"/>
              <a:defRPr/>
            </a:pPr>
            <a:r>
              <a:rPr lang="ja-JP" altLang="en-US" sz="1400" b="1" kern="1200"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日本語能力試験</a:t>
            </a:r>
            <a:endParaRPr lang="en-US" altLang="ja-JP" sz="1400" b="1" kern="120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180975" indent="0" eaLnBrk="1" fontAlgn="auto" hangingPunct="1">
              <a:lnSpc>
                <a:spcPct val="150000"/>
              </a:lnSpc>
              <a:spcBef>
                <a:spcPts val="0"/>
              </a:spcBef>
              <a:spcAft>
                <a:spcPts val="0"/>
              </a:spcAft>
              <a:buNone/>
              <a:defRP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◆サービス概要</a:t>
            </a:r>
            <a:endParaRPr lang="en-US" altLang="ja-JP" sz="18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69875" eaLnBrk="1" fontAlgn="auto" hangingPunct="1">
              <a:lnSpc>
                <a:spcPct val="150000"/>
              </a:lnSpc>
              <a:spcBef>
                <a:spcPts val="0"/>
              </a:spcBef>
              <a:spcAft>
                <a:spcPts val="0"/>
              </a:spcAft>
              <a:buFont typeface="Wingdings" panose="05000000000000000000" pitchFamily="2" charset="2"/>
              <a:buChar char="p"/>
              <a:defRPr/>
            </a:pPr>
            <a:r>
              <a:rPr lang="ja-JP" altLang="en-US" sz="1400" b="1" kern="1200"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外国人雇用における課題</a:t>
            </a:r>
            <a:endParaRPr lang="en-US" altLang="ja-JP" sz="1400" b="1" kern="1200"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eaLnBrk="1" fontAlgn="auto" hangingPunct="1">
              <a:lnSpc>
                <a:spcPct val="150000"/>
              </a:lnSpc>
              <a:spcBef>
                <a:spcPts val="0"/>
              </a:spcBef>
              <a:spcAft>
                <a:spcPts val="0"/>
              </a:spcAft>
              <a:buFont typeface="Wingdings" panose="05000000000000000000" pitchFamily="2" charset="2"/>
              <a:buChar char="p"/>
              <a:defRPr/>
            </a:pPr>
            <a:r>
              <a:rPr lang="ja-JP" altLang="en-US" sz="1400" b="1" kern="1200"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サービス概要１</a:t>
            </a:r>
            <a:endParaRPr lang="en-US" altLang="ja-JP" sz="1400" b="1" kern="1200"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eaLnBrk="1" fontAlgn="auto" hangingPunct="1">
              <a:lnSpc>
                <a:spcPct val="150000"/>
              </a:lnSpc>
              <a:spcBef>
                <a:spcPts val="0"/>
              </a:spcBef>
              <a:spcAft>
                <a:spcPts val="0"/>
              </a:spcAft>
              <a:buFont typeface="Wingdings" panose="05000000000000000000" pitchFamily="2" charset="2"/>
              <a:buChar char="p"/>
              <a:defRPr/>
            </a:pPr>
            <a:r>
              <a:rPr lang="ja-JP" altLang="en-US" sz="1400" b="1" kern="1200"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サービス概要２</a:t>
            </a:r>
            <a:endParaRPr lang="en-US" altLang="ja-JP" sz="1400" b="1" kern="1200"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180975" lvl="0" indent="0" eaLnBrk="1" fontAlgn="auto" hangingPunct="1">
              <a:lnSpc>
                <a:spcPct val="150000"/>
              </a:lnSpc>
              <a:spcBef>
                <a:spcPts val="0"/>
              </a:spcBef>
              <a:spcAft>
                <a:spcPts val="0"/>
              </a:spcAft>
              <a:buNone/>
              <a:defRPr/>
            </a:pPr>
            <a:r>
              <a:rPr lang="ja-JP" altLang="en-US" sz="1800" b="1" kern="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◆紹介方法</a:t>
            </a:r>
            <a:endParaRPr lang="ja-JP" altLang="en-US" sz="1400" b="1" kern="120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eaLnBrk="1" fontAlgn="auto" hangingPunct="1">
              <a:lnSpc>
                <a:spcPct val="150000"/>
              </a:lnSpc>
              <a:spcBef>
                <a:spcPts val="0"/>
              </a:spcBef>
              <a:spcAft>
                <a:spcPts val="0"/>
              </a:spcAft>
              <a:buFont typeface="Wingdings" panose="05000000000000000000" pitchFamily="2" charset="2"/>
              <a:buChar char="p"/>
              <a:defRPr/>
            </a:pPr>
            <a:r>
              <a:rPr lang="ja-JP" altLang="en-US" sz="1400" b="1" kern="1200"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紹介イメージ</a:t>
            </a:r>
            <a:endParaRPr lang="en-US" altLang="ja-JP" sz="1400" b="1" kern="1200"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eaLnBrk="1" fontAlgn="auto" hangingPunct="1">
              <a:lnSpc>
                <a:spcPct val="150000"/>
              </a:lnSpc>
              <a:spcBef>
                <a:spcPts val="0"/>
              </a:spcBef>
              <a:spcAft>
                <a:spcPts val="0"/>
              </a:spcAft>
              <a:buFont typeface="Wingdings" panose="05000000000000000000" pitchFamily="2" charset="2"/>
              <a:buChar char="p"/>
              <a:defRPr/>
            </a:pPr>
            <a:r>
              <a:rPr lang="ja-JP" altLang="en-US" sz="1400" b="1" kern="1200"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紹介フロー</a:t>
            </a:r>
            <a:endParaRPr lang="en-US" altLang="ja-JP" sz="1400" b="1" kern="1200"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eaLnBrk="1" fontAlgn="auto" hangingPunct="1">
              <a:lnSpc>
                <a:spcPct val="150000"/>
              </a:lnSpc>
              <a:spcBef>
                <a:spcPts val="0"/>
              </a:spcBef>
              <a:spcAft>
                <a:spcPts val="0"/>
              </a:spcAft>
              <a:buFont typeface="Wingdings" panose="05000000000000000000" pitchFamily="2" charset="2"/>
              <a:buChar char="p"/>
              <a:defRPr/>
            </a:pPr>
            <a:r>
              <a:rPr lang="ja-JP" altLang="en-US" sz="1400" b="1" kern="1200" dirty="0" smtClean="0">
                <a:solidFill>
                  <a:schemeClr val="tx1">
                    <a:lumMod val="50000"/>
                    <a:lumOff val="50000"/>
                  </a:schemeClr>
                </a:solidFill>
                <a:latin typeface="Meiryo UI" panose="020B0604030504040204" pitchFamily="50" charset="-128"/>
                <a:ea typeface="Meiryo UI" panose="020B0604030504040204" pitchFamily="50" charset="-128"/>
              </a:rPr>
              <a:t>紹介フォーム</a:t>
            </a:r>
            <a:endParaRPr lang="en-US" altLang="zh-TW" sz="1400" dirty="0">
              <a:solidFill>
                <a:schemeClr val="tx1">
                  <a:lumMod val="50000"/>
                  <a:lumOff val="50000"/>
                </a:schemeClr>
              </a:solidFill>
            </a:endParaRPr>
          </a:p>
          <a:p>
            <a:pPr marL="352425" indent="-171450" eaLnBrk="1" fontAlgn="auto" hangingPunct="1">
              <a:lnSpc>
                <a:spcPct val="150000"/>
              </a:lnSpc>
              <a:spcBef>
                <a:spcPts val="0"/>
              </a:spcBef>
              <a:spcAft>
                <a:spcPts val="0"/>
              </a:spcAft>
              <a:buFont typeface="Wingdings" panose="05000000000000000000" pitchFamily="2" charset="2"/>
              <a:buChar char="p"/>
              <a:defRPr/>
            </a:pPr>
            <a:endParaRPr lang="en-US" altLang="ja-JP" sz="1400" b="1" kern="120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995355" y="1951346"/>
            <a:ext cx="908450" cy="2677656"/>
          </a:xfrm>
          <a:prstGeom prst="rect">
            <a:avLst/>
          </a:prstGeom>
          <a:noFill/>
        </p:spPr>
        <p:txBody>
          <a:bodyPr wrap="square" rtlCol="0">
            <a:spAutoFit/>
          </a:bodyPr>
          <a:lstStyle/>
          <a:p>
            <a:pPr marL="180975" algn="r" defTabSz="914400">
              <a:lnSpc>
                <a:spcPct val="150000"/>
              </a:lnSpc>
              <a:defRPr/>
            </a:pP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13</a:t>
            </a:r>
            <a:endPar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180975" algn="r" defTabSz="914400">
              <a:lnSpc>
                <a:spcPct val="150000"/>
              </a:lnSpc>
              <a:defRPr/>
            </a:pP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14</a:t>
            </a:r>
            <a:endPar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180975" algn="r" defTabSz="914400">
              <a:lnSpc>
                <a:spcPct val="150000"/>
              </a:lnSpc>
              <a:defRPr/>
            </a:pP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15</a:t>
            </a:r>
            <a:endPar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180975" algn="r" defTabSz="914400">
              <a:lnSpc>
                <a:spcPct val="150000"/>
              </a:lnSpc>
              <a:defRPr/>
            </a:pP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16</a:t>
            </a:r>
            <a:endParaRPr kumimoji="1" lang="en-US" altLang="ja-JP"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180975" algn="r" defTabSz="914400">
              <a:lnSpc>
                <a:spcPct val="150000"/>
              </a:lnSpc>
              <a:defRPr/>
            </a:pP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17</a:t>
            </a:r>
          </a:p>
          <a:p>
            <a:pPr marL="180975" algn="r" defTabSz="914400">
              <a:lnSpc>
                <a:spcPct val="150000"/>
              </a:lnSpc>
              <a:defRPr/>
            </a:pP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18</a:t>
            </a:r>
          </a:p>
          <a:p>
            <a:pPr marL="180975" algn="r" defTabSz="914400">
              <a:lnSpc>
                <a:spcPct val="150000"/>
              </a:lnSpc>
              <a:defRPr/>
            </a:pP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19</a:t>
            </a:r>
          </a:p>
          <a:p>
            <a:pPr marL="180975" algn="r" defTabSz="914400">
              <a:lnSpc>
                <a:spcPct val="150000"/>
              </a:lnSpc>
              <a:defRPr/>
            </a:pPr>
            <a:r>
              <a:rPr kumimoji="1" lang="ja-JP" altLang="en-US" sz="14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20</a:t>
            </a:r>
          </a:p>
        </p:txBody>
      </p:sp>
      <p:sp>
        <p:nvSpPr>
          <p:cNvPr id="10" name="コンテンツ プレースホルダー 3"/>
          <p:cNvSpPr txBox="1">
            <a:spLocks/>
          </p:cNvSpPr>
          <p:nvPr/>
        </p:nvSpPr>
        <p:spPr bwMode="auto">
          <a:xfrm>
            <a:off x="4920173" y="1538088"/>
            <a:ext cx="3075182" cy="494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rtl="0" eaLnBrk="0" fontAlgn="base" hangingPunct="0">
              <a:spcBef>
                <a:spcPct val="20000"/>
              </a:spcBef>
              <a:spcAft>
                <a:spcPct val="0"/>
              </a:spcAft>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rtl="0" eaLnBrk="0" fontAlgn="base" hangingPunct="0">
              <a:spcBef>
                <a:spcPct val="20000"/>
              </a:spcBef>
              <a:spcAft>
                <a:spcPct val="0"/>
              </a:spcAft>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rtl="0" eaLnBrk="0" fontAlgn="base" hangingPunct="0">
              <a:spcBef>
                <a:spcPct val="20000"/>
              </a:spcBef>
              <a:spcAft>
                <a:spcPct val="0"/>
              </a:spcAft>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rtl="0" eaLnBrk="0" fontAlgn="base" hangingPunct="0">
              <a:spcBef>
                <a:spcPct val="20000"/>
              </a:spcBef>
              <a:spcAft>
                <a:spcPct val="0"/>
              </a:spcAft>
              <a:buChar cha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a:lstStyle>
          <a:p>
            <a:pPr marL="274638" indent="-274638" defTabSz="914400" eaLnBrk="1" fontAlgn="auto" hangingPunct="1">
              <a:lnSpc>
                <a:spcPct val="150000"/>
              </a:lnSpc>
              <a:spcBef>
                <a:spcPts val="600"/>
              </a:spcBef>
              <a:spcAft>
                <a:spcPts val="0"/>
              </a:spcAft>
              <a:buFont typeface="Wingdings" panose="05000000000000000000" pitchFamily="2" charset="2"/>
              <a:buChar char="u"/>
              <a:defRPr/>
            </a:pPr>
            <a:r>
              <a:rPr lang="ja-JP" altLang="en-US" sz="1800" b="1" kern="12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セールス関連</a:t>
            </a:r>
            <a:endParaRPr lang="ja-JP" altLang="ja-JP" sz="1800" b="1" kern="12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defTabSz="914400" eaLnBrk="1" fontAlgn="auto" hangingPunct="1">
              <a:lnSpc>
                <a:spcPct val="150000"/>
              </a:lnSpc>
              <a:spcBef>
                <a:spcPts val="0"/>
              </a:spcBef>
              <a:spcAft>
                <a:spcPts val="0"/>
              </a:spcAft>
              <a:buFont typeface="Wingdings" panose="05000000000000000000" pitchFamily="2" charset="2"/>
              <a:buChar char="p"/>
              <a:defRPr/>
            </a:pPr>
            <a:r>
              <a:rPr lang="ja-JP" altLang="en-US"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営業</a:t>
            </a:r>
            <a:r>
              <a:rPr lang="ja-JP" altLang="en-US" sz="1400" b="1"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ツール</a:t>
            </a:r>
            <a:endParaRPr lang="en-US" altLang="ja-JP"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defTabSz="914400" eaLnBrk="1" fontAlgn="auto" hangingPunct="1">
              <a:lnSpc>
                <a:spcPct val="150000"/>
              </a:lnSpc>
              <a:spcBef>
                <a:spcPts val="0"/>
              </a:spcBef>
              <a:spcAft>
                <a:spcPts val="0"/>
              </a:spcAft>
              <a:buFont typeface="Wingdings" panose="05000000000000000000" pitchFamily="2" charset="2"/>
              <a:buChar char="p"/>
              <a:defRPr/>
            </a:pPr>
            <a:r>
              <a:rPr lang="ja-JP" altLang="en-US"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料金表</a:t>
            </a:r>
            <a:endParaRPr lang="en-US" altLang="ja-JP"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defTabSz="914400" eaLnBrk="1" fontAlgn="auto" hangingPunct="1">
              <a:lnSpc>
                <a:spcPct val="150000"/>
              </a:lnSpc>
              <a:spcBef>
                <a:spcPts val="0"/>
              </a:spcBef>
              <a:spcAft>
                <a:spcPts val="0"/>
              </a:spcAft>
              <a:buFont typeface="Wingdings" panose="05000000000000000000" pitchFamily="2" charset="2"/>
              <a:buChar char="p"/>
              <a:defRPr/>
            </a:pPr>
            <a:r>
              <a:rPr lang="ja-JP" altLang="en-US"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料金表</a:t>
            </a:r>
            <a:endParaRPr lang="en-US" altLang="ja-JP"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defTabSz="914400" eaLnBrk="1" fontAlgn="auto" hangingPunct="1">
              <a:lnSpc>
                <a:spcPct val="150000"/>
              </a:lnSpc>
              <a:spcBef>
                <a:spcPts val="0"/>
              </a:spcBef>
              <a:spcAft>
                <a:spcPts val="0"/>
              </a:spcAft>
              <a:buFont typeface="Wingdings" panose="05000000000000000000" pitchFamily="2" charset="2"/>
              <a:buChar char="p"/>
              <a:defRPr/>
            </a:pPr>
            <a:r>
              <a:rPr lang="ja-JP" altLang="en-US"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請求</a:t>
            </a:r>
            <a:r>
              <a:rPr lang="en-US" altLang="ja-JP"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支払いルール</a:t>
            </a:r>
            <a:endParaRPr lang="en-US" altLang="zh-TW"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defTabSz="914400" eaLnBrk="1" fontAlgn="auto" hangingPunct="1">
              <a:lnSpc>
                <a:spcPct val="150000"/>
              </a:lnSpc>
              <a:spcBef>
                <a:spcPts val="0"/>
              </a:spcBef>
              <a:spcAft>
                <a:spcPts val="0"/>
              </a:spcAft>
              <a:buFont typeface="Wingdings" panose="05000000000000000000" pitchFamily="2" charset="2"/>
              <a:buChar char="p"/>
              <a:defRPr/>
            </a:pPr>
            <a:r>
              <a:rPr lang="ja-JP" altLang="en-US"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en-US" sz="1400" b="1"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フロ</a:t>
            </a:r>
            <a:r>
              <a:rPr lang="ja-JP" altLang="en-US"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ー</a:t>
            </a:r>
            <a:endParaRPr lang="en-US" altLang="ja-JP"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defTabSz="914400" eaLnBrk="1" fontAlgn="auto" hangingPunct="1">
              <a:lnSpc>
                <a:spcPct val="150000"/>
              </a:lnSpc>
              <a:spcBef>
                <a:spcPts val="0"/>
              </a:spcBef>
              <a:spcAft>
                <a:spcPts val="0"/>
              </a:spcAft>
              <a:buFont typeface="Wingdings" panose="05000000000000000000" pitchFamily="2" charset="2"/>
              <a:buChar char="p"/>
              <a:defRPr/>
            </a:pPr>
            <a:r>
              <a:rPr lang="ja-JP" altLang="en-US"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営業</a:t>
            </a:r>
            <a:r>
              <a:rPr lang="ja-JP" altLang="en-US" sz="1400" b="1"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defTabSz="914400" eaLnBrk="1" fontAlgn="auto" hangingPunct="1">
              <a:lnSpc>
                <a:spcPct val="150000"/>
              </a:lnSpc>
              <a:spcBef>
                <a:spcPts val="0"/>
              </a:spcBef>
              <a:spcAft>
                <a:spcPts val="0"/>
              </a:spcAft>
              <a:buFont typeface="Wingdings" panose="05000000000000000000" pitchFamily="2" charset="2"/>
              <a:buChar char="p"/>
              <a:defRPr/>
            </a:pPr>
            <a:r>
              <a:rPr lang="ja-JP" altLang="en-US"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営業</a:t>
            </a:r>
            <a:r>
              <a:rPr lang="ja-JP" altLang="en-US" sz="1400" b="1"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評価</a:t>
            </a:r>
            <a:endParaRPr lang="en-US" altLang="zh-TW"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marL="450850" indent="-269875" defTabSz="914400" eaLnBrk="1" fontAlgn="auto" hangingPunct="1">
              <a:lnSpc>
                <a:spcPct val="150000"/>
              </a:lnSpc>
              <a:spcBef>
                <a:spcPts val="0"/>
              </a:spcBef>
              <a:spcAft>
                <a:spcPts val="0"/>
              </a:spcAft>
              <a:buFont typeface="Wingdings" panose="05000000000000000000" pitchFamily="2" charset="2"/>
              <a:buChar char="p"/>
              <a:defRPr/>
            </a:pPr>
            <a:r>
              <a:rPr lang="ja-JP" altLang="en-US"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問い合わせ先</a:t>
            </a:r>
            <a:endParaRPr lang="en-US" altLang="zh-TW" sz="1400" b="1" dirty="0" smtClean="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114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805748" y="2370235"/>
            <a:ext cx="6544437" cy="480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営業サポート</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WEB</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に</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掲載し、営業</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成績対象案件</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に対象</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年月を記載</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します。</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スライド番号プレースホルダー 7"/>
          <p:cNvSpPr>
            <a:spLocks noGrp="1"/>
          </p:cNvSpPr>
          <p:nvPr>
            <p:ph type="sldNum" sz="quarter" idx="4"/>
          </p:nvPr>
        </p:nvSpPr>
        <p:spPr/>
        <p:txBody>
          <a:bodyPr/>
          <a:lstStyle/>
          <a:p>
            <a:fld id="{D1BCB65C-2EB9-44F3-A1F7-D69B5BFFB5F3}" type="slidenum">
              <a:rPr kumimoji="1" lang="ja-JP" altLang="en-US" b="0" smtClean="0"/>
              <a:t>19</a:t>
            </a:fld>
            <a:endParaRPr kumimoji="1" lang="ja-JP" altLang="en-US" b="0" dirty="0"/>
          </a:p>
        </p:txBody>
      </p:sp>
      <p:sp>
        <p:nvSpPr>
          <p:cNvPr id="2" name="タイトル 1"/>
          <p:cNvSpPr>
            <a:spLocks noGrp="1"/>
          </p:cNvSpPr>
          <p:nvPr>
            <p:ph type="title"/>
          </p:nvPr>
        </p:nvSpPr>
        <p:spPr/>
        <p:txBody>
          <a:bodyPr/>
          <a:lstStyle/>
          <a:p>
            <a:r>
              <a:rPr kumimoji="1" lang="ja-JP" altLang="en-US" dirty="0" smtClean="0"/>
              <a:t>営業評価</a:t>
            </a:r>
            <a:endParaRPr kumimoji="1" lang="ja-JP" altLang="en-US" dirty="0"/>
          </a:p>
        </p:txBody>
      </p:sp>
      <p:sp>
        <p:nvSpPr>
          <p:cNvPr id="11" name="角丸四角形 10"/>
          <p:cNvSpPr/>
          <p:nvPr/>
        </p:nvSpPr>
        <p:spPr>
          <a:xfrm>
            <a:off x="352775" y="1137313"/>
            <a:ext cx="1796065" cy="531708"/>
          </a:xfrm>
          <a:prstGeom prst="round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紹介案件確認方法</a:t>
            </a:r>
            <a:endParaRPr kumimoji="1" lang="zh-TW"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352775" y="2246888"/>
            <a:ext cx="1796065" cy="531708"/>
          </a:xfrm>
          <a:prstGeom prst="round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評価タイミング</a:t>
            </a:r>
            <a:endParaRPr kumimoji="1" lang="zh-TW"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352775" y="3122340"/>
            <a:ext cx="1796065" cy="531708"/>
          </a:xfrm>
          <a:prstGeom prst="round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AMS</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入力</a:t>
            </a:r>
            <a:endPar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（営業本部）</a:t>
            </a:r>
            <a:endParaRPr kumimoji="1" lang="zh-TW"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352775" y="5101201"/>
            <a:ext cx="1796065" cy="531708"/>
          </a:xfrm>
          <a:prstGeom prst="round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KAJITSU</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入力</a:t>
            </a:r>
            <a:endPar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（法人営業）</a:t>
            </a:r>
            <a:endParaRPr kumimoji="1" lang="zh-TW"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2805751" y="5117363"/>
            <a:ext cx="4818938" cy="525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商品区分</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:UNI</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S</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外　商品</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CD:050000001</a:t>
            </a:r>
          </a:p>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商品名</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その他 </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UNIS</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外 イニシャル売上　</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正方形/長方形 20"/>
          <p:cNvSpPr/>
          <p:nvPr/>
        </p:nvSpPr>
        <p:spPr>
          <a:xfrm>
            <a:off x="2805748" y="3088741"/>
            <a:ext cx="5998821" cy="6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商材・・・</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その他</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契約</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種別・・・その他</a:t>
            </a:r>
          </a:p>
          <a:p>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契約種別</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・紹介手数料商材</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イニシャル：「手数料商材」箇所に評価額を入力</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完成予定日：</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WEB</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掲載の成績データ成績対象月</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日（例）</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4/1</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）で入力</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管轄</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支店・・</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・管轄支店</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備考欄・・・</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Stay</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Worker</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と記入</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＊他項目は通常どおり入力</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2805749" y="3646071"/>
            <a:ext cx="5761987" cy="554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3" name="正方形/長方形 22"/>
          <p:cNvSpPr/>
          <p:nvPr/>
        </p:nvSpPr>
        <p:spPr>
          <a:xfrm>
            <a:off x="2805748" y="1153200"/>
            <a:ext cx="5606728" cy="527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営業サポート</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WEB</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に成績対象者・進捗状況を</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月次</a:t>
            </a:r>
            <a:r>
              <a:rPr lang="ja-JP" altLang="en-US" sz="1400" b="1" dirty="0" smtClean="0">
                <a:solidFill>
                  <a:schemeClr val="tx1"/>
                </a:solidFill>
                <a:latin typeface="メイリオ" panose="020B0604030504040204" pitchFamily="50" charset="-128"/>
                <a:ea typeface="メイリオ" panose="020B0604030504040204" pitchFamily="50" charset="-128"/>
              </a:rPr>
              <a:t>１</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営業日</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で掲載</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 各自</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AMS</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KAJITSU</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へ入力</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85253737"/>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4"/>
          </p:nvPr>
        </p:nvSpPr>
        <p:spPr/>
        <p:txBody>
          <a:bodyPr/>
          <a:lstStyle/>
          <a:p>
            <a:fld id="{1E25D945-B80E-4DCD-AFE5-763DFB7695AF}" type="slidenum">
              <a:rPr kumimoji="1" lang="ja-JP" altLang="en-US" b="0" smtClean="0"/>
              <a:t>20</a:t>
            </a:fld>
            <a:endParaRPr kumimoji="1" lang="ja-JP" altLang="en-US" b="0" dirty="0"/>
          </a:p>
        </p:txBody>
      </p:sp>
      <p:sp>
        <p:nvSpPr>
          <p:cNvPr id="2" name="タイトル 1"/>
          <p:cNvSpPr>
            <a:spLocks noGrp="1"/>
          </p:cNvSpPr>
          <p:nvPr>
            <p:ph type="title"/>
          </p:nvPr>
        </p:nvSpPr>
        <p:spPr/>
        <p:txBody>
          <a:bodyPr/>
          <a:lstStyle/>
          <a:p>
            <a:r>
              <a:rPr kumimoji="1" lang="ja-JP" altLang="en-US" dirty="0" smtClean="0"/>
              <a:t>問い合わせ</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557323555"/>
              </p:ext>
            </p:extLst>
          </p:nvPr>
        </p:nvGraphicFramePr>
        <p:xfrm>
          <a:off x="54652" y="1270054"/>
          <a:ext cx="8981398" cy="4338046"/>
        </p:xfrm>
        <a:graphic>
          <a:graphicData uri="http://schemas.openxmlformats.org/drawingml/2006/table">
            <a:tbl>
              <a:tblPr firstRow="1" bandRow="1">
                <a:tableStyleId>{F5AB1C69-6EDB-4FF4-983F-18BD219EF322}</a:tableStyleId>
              </a:tblPr>
              <a:tblGrid>
                <a:gridCol w="3644827">
                  <a:extLst>
                    <a:ext uri="{9D8B030D-6E8A-4147-A177-3AD203B41FA5}">
                      <a16:colId xmlns:a16="http://schemas.microsoft.com/office/drawing/2014/main" val="4221689794"/>
                    </a:ext>
                  </a:extLst>
                </a:gridCol>
                <a:gridCol w="1921936">
                  <a:extLst>
                    <a:ext uri="{9D8B030D-6E8A-4147-A177-3AD203B41FA5}">
                      <a16:colId xmlns:a16="http://schemas.microsoft.com/office/drawing/2014/main" val="1134157685"/>
                    </a:ext>
                  </a:extLst>
                </a:gridCol>
                <a:gridCol w="1065689">
                  <a:extLst>
                    <a:ext uri="{9D8B030D-6E8A-4147-A177-3AD203B41FA5}">
                      <a16:colId xmlns:a16="http://schemas.microsoft.com/office/drawing/2014/main" val="20002"/>
                    </a:ext>
                  </a:extLst>
                </a:gridCol>
                <a:gridCol w="2348946">
                  <a:extLst>
                    <a:ext uri="{9D8B030D-6E8A-4147-A177-3AD203B41FA5}">
                      <a16:colId xmlns:a16="http://schemas.microsoft.com/office/drawing/2014/main" val="20003"/>
                    </a:ext>
                  </a:extLst>
                </a:gridCol>
              </a:tblGrid>
              <a:tr h="523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内容</a:t>
                      </a:r>
                    </a:p>
                  </a:txBody>
                  <a:tcPr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問い合わせ先</a:t>
                      </a:r>
                      <a:endParaRPr kumimoji="1" lang="en-US" altLang="ja-JP"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連絡方法</a:t>
                      </a:r>
                      <a:endParaRPr kumimoji="1" lang="en-US" altLang="ja-JP"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連絡先</a:t>
                      </a:r>
                      <a:endParaRPr kumimoji="1" lang="en-US" altLang="ja-JP"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75000"/>
                      </a:schemeClr>
                    </a:solidFill>
                  </a:tcPr>
                </a:tc>
                <a:extLst>
                  <a:ext uri="{0D108BD9-81ED-4DB2-BD59-A6C34878D82A}">
                    <a16:rowId xmlns:a16="http://schemas.microsoft.com/office/drawing/2014/main" val="10000"/>
                  </a:ext>
                </a:extLst>
              </a:tr>
              <a:tr h="1259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ja-JP" sz="1200" b="1" dirty="0" smtClean="0">
                          <a:solidFill>
                            <a:schemeClr val="tx1">
                              <a:lumMod val="65000"/>
                              <a:lumOff val="35000"/>
                            </a:schemeClr>
                          </a:solidFill>
                          <a:latin typeface="メイリオ" panose="020B0604030504040204" pitchFamily="50" charset="-128"/>
                          <a:ea typeface="メイリオ" panose="020B0604030504040204" pitchFamily="50" charset="-128"/>
                        </a:rPr>
                        <a:t>契約</a:t>
                      </a:r>
                      <a:r>
                        <a:rPr lang="en-US" altLang="ja-JP" sz="12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ja-JP" sz="1200" b="1" dirty="0" smtClean="0">
                          <a:solidFill>
                            <a:schemeClr val="tx1">
                              <a:lumMod val="65000"/>
                              <a:lumOff val="35000"/>
                            </a:schemeClr>
                          </a:solidFill>
                          <a:latin typeface="メイリオ" panose="020B0604030504040204" pitchFamily="50" charset="-128"/>
                          <a:ea typeface="メイリオ" panose="020B0604030504040204" pitchFamily="50" charset="-128"/>
                        </a:rPr>
                        <a:t>営業</a:t>
                      </a:r>
                      <a:r>
                        <a:rPr lang="en-US" altLang="ja-JP" sz="12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200" b="1" dirty="0" smtClean="0">
                          <a:solidFill>
                            <a:schemeClr val="tx1">
                              <a:lumMod val="65000"/>
                              <a:lumOff val="35000"/>
                            </a:schemeClr>
                          </a:solidFill>
                          <a:latin typeface="メイリオ" panose="020B0604030504040204" pitchFamily="50" charset="-128"/>
                          <a:ea typeface="メイリオ" panose="020B0604030504040204" pitchFamily="50" charset="-128"/>
                        </a:rPr>
                        <a:t>商品</a:t>
                      </a:r>
                      <a:r>
                        <a:rPr lang="en-US" altLang="ja-JP" sz="12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ja-JP" sz="1200" b="1" dirty="0" smtClean="0">
                          <a:solidFill>
                            <a:schemeClr val="tx1">
                              <a:lumMod val="65000"/>
                              <a:lumOff val="35000"/>
                            </a:schemeClr>
                          </a:solidFill>
                          <a:latin typeface="メイリオ" panose="020B0604030504040204" pitchFamily="50" charset="-128"/>
                          <a:ea typeface="メイリオ" panose="020B0604030504040204" pitchFamily="50" charset="-128"/>
                        </a:rPr>
                        <a:t>サービス全般に</a:t>
                      </a:r>
                      <a:r>
                        <a:rPr lang="ja-JP" altLang="en-US" sz="1200" b="1" dirty="0" smtClean="0">
                          <a:solidFill>
                            <a:schemeClr val="tx1">
                              <a:lumMod val="65000"/>
                              <a:lumOff val="35000"/>
                            </a:schemeClr>
                          </a:solidFill>
                          <a:latin typeface="メイリオ" panose="020B0604030504040204" pitchFamily="50" charset="-128"/>
                          <a:ea typeface="メイリオ" panose="020B0604030504040204" pitchFamily="50" charset="-128"/>
                        </a:rPr>
                        <a:t>ついて</a:t>
                      </a:r>
                      <a:endParaRPr kumimoji="1" lang="ja-JP" altLang="en-US" sz="1200" b="1" i="0" u="none" strike="noStrike" kern="120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Next</a:t>
                      </a:r>
                      <a:r>
                        <a:rPr kumimoji="1" lang="ja-JP" altLang="en-US" sz="1400" b="1" i="0" u="none" strike="noStrike" kern="1200" cap="none" spc="0" normalizeH="0" baseline="0" noProof="0" dirty="0" smtClean="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smtClean="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Innovation</a:t>
                      </a:r>
                      <a:r>
                        <a:rPr kumimoji="1" lang="ja-JP" altLang="en-US" sz="1400" b="1" i="0" u="none" strike="noStrike" kern="1200" cap="none" spc="0" normalizeH="0" baseline="0" noProof="0" dirty="0" smtClean="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a:t>
                      </a:r>
                      <a:endParaRPr kumimoji="1" lang="en-US" altLang="ja-JP" sz="1400" b="1"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hlinkClick r:id="rId2"/>
                        </a:rPr>
                        <a:t>sw_kyouyuu@nexti.jp</a:t>
                      </a:r>
                      <a:endPar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416765089"/>
                  </a:ext>
                </a:extLst>
              </a:tr>
              <a:tr h="127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■業務フローに関して</a:t>
                      </a:r>
                    </a:p>
                  </a:txBody>
                  <a:tcPr anchor="ctr">
                    <a:solidFill>
                      <a:srgbClr val="DCE6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営業企画部</a:t>
                      </a:r>
                      <a:endParaRPr kumimoji="1" lang="en-US" altLang="ja-JP" sz="1400" b="1" i="0" u="none" strike="noStrike" kern="1200" cap="none" spc="0" normalizeH="0" baseline="0" noProof="0" dirty="0" smtClean="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営業企画課</a:t>
                      </a:r>
                      <a:endParaRPr kumimoji="1" lang="en-US" altLang="ja-JP" sz="1400" b="1"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DCE6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txBody>
                  <a:tcPr anchor="ctr">
                    <a:solidFill>
                      <a:srgbClr val="DCE6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rPr>
                        <a:t>03-3823-2111</a:t>
                      </a:r>
                    </a:p>
                  </a:txBody>
                  <a:tcPr anchor="ctr">
                    <a:solidFill>
                      <a:srgbClr val="DCE6F2"/>
                    </a:solidFill>
                  </a:tcPr>
                </a:tc>
                <a:extLst>
                  <a:ext uri="{0D108BD9-81ED-4DB2-BD59-A6C34878D82A}">
                    <a16:rowId xmlns:a16="http://schemas.microsoft.com/office/drawing/2014/main" val="2491878676"/>
                  </a:ext>
                </a:extLst>
              </a:tr>
              <a:tr h="127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■業績・営業評価について </a:t>
                      </a:r>
                    </a:p>
                  </a:txBody>
                  <a:tcPr anchor="ctr">
                    <a:solidFill>
                      <a:srgbClr val="DCE6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業績管理課 </a:t>
                      </a:r>
                      <a:endParaRPr kumimoji="1" lang="en-US" altLang="ja-JP" sz="1400" b="1"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DCE6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txBody>
                  <a:tcPr anchor="ctr">
                    <a:solidFill>
                      <a:srgbClr val="DCE6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rPr>
                        <a:t>03-6823-7090</a:t>
                      </a:r>
                    </a:p>
                  </a:txBody>
                  <a:tcPr anchor="ctr">
                    <a:solidFill>
                      <a:srgbClr val="DCE6F2"/>
                    </a:solidFill>
                  </a:tcPr>
                </a:tc>
                <a:extLst>
                  <a:ext uri="{0D108BD9-81ED-4DB2-BD59-A6C34878D82A}">
                    <a16:rowId xmlns:a16="http://schemas.microsoft.com/office/drawing/2014/main" val="1327896619"/>
                  </a:ext>
                </a:extLst>
              </a:tr>
            </a:tbl>
          </a:graphicData>
        </a:graphic>
      </p:graphicFrame>
      <p:pic>
        <p:nvPicPr>
          <p:cNvPr id="5122" name="Picture 2" descr="ãmailãTELãã®ç»åæ¤ç´¢çµæ"/>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1171" y="3206270"/>
            <a:ext cx="702259" cy="812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ãmailãTELãã®ç»åæ¤ç´¢çµæ"/>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38842" y="1955149"/>
            <a:ext cx="704588" cy="8006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ãmailãTELãã®ç»åæ¤ç´¢çµæ"/>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38842" y="4556580"/>
            <a:ext cx="702259"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148885"/>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a:defRPr/>
            </a:pPr>
            <a:fld id="{0564CDE2-541C-456F-983B-81BA904507E4}" type="slidenum">
              <a:rPr lang="en-US" altLang="ja-JP" b="0" smtClean="0">
                <a:latin typeface="Meiryo UI" panose="020B0604030504040204" pitchFamily="50" charset="-128"/>
                <a:ea typeface="Meiryo UI" panose="020B0604030504040204" pitchFamily="50" charset="-128"/>
              </a:rPr>
              <a:pPr>
                <a:defRPr/>
              </a:pPr>
              <a:t>2</a:t>
            </a:fld>
            <a:endParaRPr lang="en-US" altLang="ja-JP" b="0" dirty="0">
              <a:latin typeface="Meiryo UI" panose="020B0604030504040204" pitchFamily="50" charset="-128"/>
              <a:ea typeface="Meiryo UI" panose="020B0604030504040204" pitchFamily="50" charset="-128"/>
            </a:endParaRPr>
          </a:p>
        </p:txBody>
      </p:sp>
      <p:sp>
        <p:nvSpPr>
          <p:cNvPr id="4" name="タイトル 3"/>
          <p:cNvSpPr>
            <a:spLocks noGrp="1"/>
          </p:cNvSpPr>
          <p:nvPr>
            <p:ph type="title"/>
          </p:nvPr>
        </p:nvSpPr>
        <p:spPr/>
        <p:txBody>
          <a:bodyPr/>
          <a:lstStyle/>
          <a:p>
            <a:r>
              <a:rPr kumimoji="1" lang="ja-JP" altLang="en-US" b="1" dirty="0" smtClean="0">
                <a:latin typeface="Meiryo UI" panose="020B0604030504040204" pitchFamily="50" charset="-128"/>
                <a:ea typeface="Meiryo UI" panose="020B0604030504040204" pitchFamily="50" charset="-128"/>
              </a:rPr>
              <a:t>はじめに</a:t>
            </a:r>
            <a:endParaRPr kumimoji="1" lang="ja-JP" altLang="en-US" b="1" dirty="0">
              <a:latin typeface="Meiryo UI" panose="020B0604030504040204" pitchFamily="50" charset="-128"/>
              <a:ea typeface="Meiryo UI" panose="020B0604030504040204" pitchFamily="50" charset="-128"/>
            </a:endParaRPr>
          </a:p>
        </p:txBody>
      </p:sp>
      <p:sp>
        <p:nvSpPr>
          <p:cNvPr id="5" name="Text Box 2"/>
          <p:cNvSpPr txBox="1">
            <a:spLocks noChangeArrowheads="1"/>
          </p:cNvSpPr>
          <p:nvPr/>
        </p:nvSpPr>
        <p:spPr bwMode="auto">
          <a:xfrm>
            <a:off x="252413" y="1381703"/>
            <a:ext cx="84502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ja-JP" altLang="en-US" dirty="0">
                <a:latin typeface="Meiryo UI" panose="020B0604030504040204" pitchFamily="50" charset="-128"/>
                <a:ea typeface="Meiryo UI" panose="020B0604030504040204" pitchFamily="50" charset="-128"/>
              </a:rPr>
              <a:t>2017年10月時点の外国人労働者数は128万人。</a:t>
            </a:r>
            <a:r>
              <a:rPr lang="ja-JP" altLang="en-US" dirty="0">
                <a:solidFill>
                  <a:srgbClr val="FF0000"/>
                </a:solidFill>
                <a:latin typeface="Meiryo UI" panose="020B0604030504040204" pitchFamily="50" charset="-128"/>
                <a:ea typeface="Meiryo UI" panose="020B0604030504040204" pitchFamily="50" charset="-128"/>
              </a:rPr>
              <a:t>2008年から9年間で2.6倍</a:t>
            </a:r>
            <a:r>
              <a:rPr lang="ja-JP" altLang="en-US" dirty="0">
                <a:latin typeface="Meiryo UI" panose="020B0604030504040204" pitchFamily="50" charset="-128"/>
                <a:ea typeface="Meiryo UI" panose="020B0604030504040204" pitchFamily="50" charset="-128"/>
              </a:rPr>
              <a:t>と急増。</a:t>
            </a:r>
          </a:p>
          <a:p>
            <a:pPr>
              <a:lnSpc>
                <a:spcPct val="110000"/>
              </a:lnSpc>
            </a:pPr>
            <a:r>
              <a:rPr lang="ja-JP" altLang="en-US" dirty="0">
                <a:latin typeface="Meiryo UI" panose="020B0604030504040204" pitchFamily="50" charset="-128"/>
                <a:ea typeface="Meiryo UI" panose="020B0604030504040204" pitchFamily="50" charset="-128"/>
              </a:rPr>
              <a:t>過去5年間に増えた</a:t>
            </a:r>
            <a:r>
              <a:rPr lang="ja-JP" altLang="en-US" dirty="0">
                <a:solidFill>
                  <a:srgbClr val="FF0000"/>
                </a:solidFill>
                <a:latin typeface="Meiryo UI" panose="020B0604030504040204" pitchFamily="50" charset="-128"/>
                <a:ea typeface="Meiryo UI" panose="020B0604030504040204" pitchFamily="50" charset="-128"/>
              </a:rPr>
              <a:t>雇用者全体のうち2割が外国人労働者</a:t>
            </a:r>
            <a:r>
              <a:rPr lang="ja-JP" altLang="en-US" dirty="0">
                <a:latin typeface="Meiryo UI" panose="020B0604030504040204" pitchFamily="50" charset="-128"/>
                <a:ea typeface="Meiryo UI" panose="020B0604030504040204" pitchFamily="50" charset="-128"/>
              </a:rPr>
              <a:t>となる</a:t>
            </a:r>
            <a:r>
              <a:rPr lang="ja-JP" altLang="en-US" dirty="0" smtClean="0">
                <a:latin typeface="Meiryo UI" panose="020B0604030504040204" pitchFamily="50" charset="-128"/>
                <a:ea typeface="Meiryo UI" panose="020B0604030504040204" pitchFamily="50" charset="-128"/>
              </a:rPr>
              <a:t>。</a:t>
            </a:r>
            <a:endParaRPr lang="ja-JP" altLang="en-US" sz="1000" dirty="0">
              <a:solidFill>
                <a:srgbClr val="FF3300"/>
              </a:solidFill>
              <a:latin typeface="Meiryo UI" panose="020B0604030504040204" pitchFamily="50" charset="-128"/>
              <a:ea typeface="Meiryo UI" panose="020B0604030504040204" pitchFamily="50" charset="-128"/>
            </a:endParaRPr>
          </a:p>
        </p:txBody>
      </p:sp>
      <p:sp>
        <p:nvSpPr>
          <p:cNvPr id="7" name="Text Box 4"/>
          <p:cNvSpPr txBox="1">
            <a:spLocks noChangeArrowheads="1"/>
          </p:cNvSpPr>
          <p:nvPr/>
        </p:nvSpPr>
        <p:spPr bwMode="auto">
          <a:xfrm>
            <a:off x="1668185" y="2564786"/>
            <a:ext cx="7418388" cy="37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ja-JP" altLang="en-US" sz="1400" b="1" dirty="0">
                <a:latin typeface="Meiryo UI" panose="020B0604030504040204" pitchFamily="50" charset="-128"/>
                <a:ea typeface="Meiryo UI" panose="020B0604030504040204" pitchFamily="50" charset="-128"/>
              </a:rPr>
              <a:t>平成29年5月1日現在の留学生数 </a:t>
            </a:r>
            <a:r>
              <a:rPr lang="ja-JP" altLang="en-US" sz="1400" b="1" dirty="0">
                <a:solidFill>
                  <a:srgbClr val="FF0000"/>
                </a:solidFill>
                <a:latin typeface="Meiryo UI" panose="020B0604030504040204" pitchFamily="50" charset="-128"/>
                <a:ea typeface="Meiryo UI" panose="020B0604030504040204" pitchFamily="50" charset="-128"/>
              </a:rPr>
              <a:t>267,042人</a:t>
            </a:r>
            <a:r>
              <a:rPr lang="ja-JP" altLang="en-US" sz="1400" b="1" dirty="0">
                <a:latin typeface="Meiryo UI" panose="020B0604030504040204" pitchFamily="50" charset="-128"/>
                <a:ea typeface="Meiryo UI" panose="020B0604030504040204" pitchFamily="50" charset="-128"/>
              </a:rPr>
              <a:t>　(前年比 27,755人(11.6%)増</a:t>
            </a:r>
            <a:r>
              <a:rPr lang="ja-JP" altLang="en-US" sz="1400" b="1" dirty="0" smtClean="0">
                <a:latin typeface="Meiryo UI" panose="020B0604030504040204" pitchFamily="50" charset="-128"/>
                <a:ea typeface="Meiryo UI" panose="020B0604030504040204" pitchFamily="50" charset="-128"/>
              </a:rPr>
              <a:t>)</a:t>
            </a:r>
            <a:endParaRPr lang="ja-JP" altLang="en-US" sz="800" dirty="0">
              <a:solidFill>
                <a:srgbClr val="FF3300"/>
              </a:solidFill>
              <a:latin typeface="Meiryo UI" panose="020B0604030504040204" pitchFamily="50" charset="-128"/>
              <a:ea typeface="Meiryo UI" panose="020B0604030504040204" pitchFamily="50" charset="-128"/>
            </a:endParaRPr>
          </a:p>
        </p:txBody>
      </p:sp>
      <p:sp>
        <p:nvSpPr>
          <p:cNvPr id="8" name="Text Box 5"/>
          <p:cNvSpPr txBox="1">
            <a:spLocks noChangeArrowheads="1"/>
          </p:cNvSpPr>
          <p:nvPr/>
        </p:nvSpPr>
        <p:spPr bwMode="auto">
          <a:xfrm>
            <a:off x="252413" y="2570883"/>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a:latin typeface="Meiryo UI" panose="020B0604030504040204" pitchFamily="50" charset="-128"/>
                <a:ea typeface="Meiryo UI" panose="020B0604030504040204" pitchFamily="50" charset="-128"/>
              </a:rPr>
              <a:t>【留学生総数】</a:t>
            </a:r>
          </a:p>
        </p:txBody>
      </p:sp>
      <p:sp>
        <p:nvSpPr>
          <p:cNvPr id="9" name="Text Box 7"/>
          <p:cNvSpPr txBox="1">
            <a:spLocks noChangeArrowheads="1"/>
          </p:cNvSpPr>
          <p:nvPr/>
        </p:nvSpPr>
        <p:spPr bwMode="auto">
          <a:xfrm>
            <a:off x="271746" y="2234335"/>
            <a:ext cx="31686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メイリオ" panose="020B0604030504040204" pitchFamily="50" charset="-128"/>
              </a:defRPr>
            </a:lvl1pPr>
            <a:lvl2pPr marL="742950" indent="-285750">
              <a:defRPr>
                <a:solidFill>
                  <a:schemeClr val="tx1"/>
                </a:solidFill>
                <a:latin typeface="Arial" panose="020B0604020202020204" pitchFamily="34" charset="0"/>
                <a:ea typeface="メイリオ" panose="020B0604030504040204" pitchFamily="50" charset="-128"/>
              </a:defRPr>
            </a:lvl2pPr>
            <a:lvl3pPr marL="1143000" indent="-228600">
              <a:defRPr>
                <a:solidFill>
                  <a:schemeClr val="tx1"/>
                </a:solidFill>
                <a:latin typeface="Arial" panose="020B0604020202020204" pitchFamily="34" charset="0"/>
                <a:ea typeface="メイリオ" panose="020B0604030504040204" pitchFamily="50" charset="-128"/>
              </a:defRPr>
            </a:lvl3pPr>
            <a:lvl4pPr marL="1600200" indent="-228600">
              <a:defRPr>
                <a:solidFill>
                  <a:schemeClr val="tx1"/>
                </a:solidFill>
                <a:latin typeface="Arial" panose="020B0604020202020204" pitchFamily="34" charset="0"/>
                <a:ea typeface="メイリオ" panose="020B0604030504040204" pitchFamily="50" charset="-128"/>
              </a:defRPr>
            </a:lvl4pPr>
            <a:lvl5pPr marL="2057400" indent="-22860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eaLnBrk="1" hangingPunct="1"/>
            <a:r>
              <a:rPr lang="ja-JP" altLang="en-US" sz="2000" b="1" dirty="0">
                <a:solidFill>
                  <a:srgbClr val="4F81BD"/>
                </a:solidFill>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留学生受け入れの概況</a:t>
            </a:r>
          </a:p>
        </p:txBody>
      </p:sp>
      <p:sp>
        <p:nvSpPr>
          <p:cNvPr id="10" name="AutoShape 7"/>
          <p:cNvSpPr>
            <a:spLocks noChangeArrowheads="1"/>
          </p:cNvSpPr>
          <p:nvPr/>
        </p:nvSpPr>
        <p:spPr bwMode="auto">
          <a:xfrm rot="16200000" flipH="1">
            <a:off x="3663154" y="-223047"/>
            <a:ext cx="1833568" cy="8366125"/>
          </a:xfrm>
          <a:prstGeom prst="homePlate">
            <a:avLst>
              <a:gd name="adj" fmla="val 25000"/>
            </a:avLst>
          </a:prstGeom>
          <a:solidFill>
            <a:schemeClr val="accent1">
              <a:lumMod val="40000"/>
              <a:lumOff val="60000"/>
            </a:schemeClr>
          </a:solidFill>
          <a:ln>
            <a:noFill/>
          </a:ln>
          <a:effectLst/>
          <a:extLst/>
        </p:spPr>
        <p:txBody>
          <a:bodyPr anchor="ctr"/>
          <a:lstStyle/>
          <a:p>
            <a:endParaRPr lang="ja-JP" altLang="en-US">
              <a:latin typeface="Meiryo UI" panose="020B0604030504040204" pitchFamily="50" charset="-128"/>
              <a:ea typeface="Meiryo UI" panose="020B0604030504040204" pitchFamily="50" charset="-128"/>
            </a:endParaRPr>
          </a:p>
        </p:txBody>
      </p:sp>
      <p:sp>
        <p:nvSpPr>
          <p:cNvPr id="11" name="Rectangle 8"/>
          <p:cNvSpPr>
            <a:spLocks noChangeArrowheads="1"/>
          </p:cNvSpPr>
          <p:nvPr/>
        </p:nvSpPr>
        <p:spPr bwMode="auto">
          <a:xfrm>
            <a:off x="612775" y="3167057"/>
            <a:ext cx="7991475" cy="4397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Meiryo UI" panose="020B0604030504040204" pitchFamily="50" charset="-128"/>
              <a:ea typeface="Meiryo UI" panose="020B0604030504040204" pitchFamily="50" charset="-128"/>
            </a:endParaRPr>
          </a:p>
        </p:txBody>
      </p:sp>
      <p:sp>
        <p:nvSpPr>
          <p:cNvPr id="12" name="Text Box 7"/>
          <p:cNvSpPr txBox="1">
            <a:spLocks noChangeArrowheads="1"/>
          </p:cNvSpPr>
          <p:nvPr/>
        </p:nvSpPr>
        <p:spPr bwMode="auto">
          <a:xfrm>
            <a:off x="1835150" y="3209919"/>
            <a:ext cx="53292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メイリオ" panose="020B0604030504040204" pitchFamily="50" charset="-128"/>
              </a:defRPr>
            </a:lvl1pPr>
            <a:lvl2pPr marL="742950" indent="-285750">
              <a:defRPr>
                <a:solidFill>
                  <a:schemeClr val="tx1"/>
                </a:solidFill>
                <a:latin typeface="Arial" panose="020B0604020202020204" pitchFamily="34" charset="0"/>
                <a:ea typeface="メイリオ" panose="020B0604030504040204" pitchFamily="50" charset="-128"/>
              </a:defRPr>
            </a:lvl2pPr>
            <a:lvl3pPr marL="1143000" indent="-228600">
              <a:defRPr>
                <a:solidFill>
                  <a:schemeClr val="tx1"/>
                </a:solidFill>
                <a:latin typeface="Arial" panose="020B0604020202020204" pitchFamily="34" charset="0"/>
                <a:ea typeface="メイリオ" panose="020B0604030504040204" pitchFamily="50" charset="-128"/>
              </a:defRPr>
            </a:lvl3pPr>
            <a:lvl4pPr marL="1600200" indent="-228600">
              <a:defRPr>
                <a:solidFill>
                  <a:schemeClr val="tx1"/>
                </a:solidFill>
                <a:latin typeface="Arial" panose="020B0604020202020204" pitchFamily="34" charset="0"/>
                <a:ea typeface="メイリオ" panose="020B0604030504040204" pitchFamily="50" charset="-128"/>
              </a:defRPr>
            </a:lvl4pPr>
            <a:lvl5pPr marL="2057400" indent="-22860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algn="dist" eaLnBrk="1" hangingPunct="1"/>
            <a:r>
              <a:rPr lang="ja-JP" altLang="en-US" sz="2000" b="1" dirty="0">
                <a:latin typeface="Meiryo UI" panose="020B0604030504040204" pitchFamily="50" charset="-128"/>
                <a:ea typeface="Meiryo UI" panose="020B0604030504040204" pitchFamily="50" charset="-128"/>
              </a:rPr>
              <a:t>外国人留学生の増加は</a:t>
            </a:r>
            <a:r>
              <a:rPr lang="ja-JP" altLang="en-US" sz="2000" b="1" dirty="0">
                <a:solidFill>
                  <a:srgbClr val="FF0000"/>
                </a:solidFill>
                <a:latin typeface="Meiryo UI" panose="020B0604030504040204" pitchFamily="50" charset="-128"/>
                <a:ea typeface="Meiryo UI" panose="020B0604030504040204" pitchFamily="50" charset="-128"/>
              </a:rPr>
              <a:t>国の施策</a:t>
            </a:r>
            <a:endParaRPr lang="ja-JP" altLang="en-US" sz="1000" b="1" dirty="0">
              <a:solidFill>
                <a:srgbClr val="FF0000"/>
              </a:solidFill>
              <a:latin typeface="Meiryo UI" panose="020B0604030504040204" pitchFamily="50" charset="-128"/>
              <a:ea typeface="Meiryo UI" panose="020B0604030504040204" pitchFamily="50" charset="-128"/>
            </a:endParaRPr>
          </a:p>
        </p:txBody>
      </p:sp>
      <p:sp>
        <p:nvSpPr>
          <p:cNvPr id="13" name="Text Box 10"/>
          <p:cNvSpPr txBox="1">
            <a:spLocks noChangeArrowheads="1"/>
          </p:cNvSpPr>
          <p:nvPr/>
        </p:nvSpPr>
        <p:spPr bwMode="auto">
          <a:xfrm>
            <a:off x="1561322" y="3608517"/>
            <a:ext cx="6037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a:latin typeface="Meiryo UI" panose="020B0604030504040204" pitchFamily="50" charset="-128"/>
                <a:ea typeface="Meiryo UI" panose="020B0604030504040204" pitchFamily="50" charset="-128"/>
              </a:rPr>
              <a:t>日本政府は2008年に「留学生30万人計画」を打ち出しており</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solidFill>
                  <a:srgbClr val="FF0000"/>
                </a:solidFill>
                <a:latin typeface="Meiryo UI" panose="020B0604030504040204" pitchFamily="50" charset="-128"/>
                <a:ea typeface="Meiryo UI" panose="020B0604030504040204" pitchFamily="50" charset="-128"/>
              </a:rPr>
              <a:t>2020年</a:t>
            </a:r>
            <a:r>
              <a:rPr lang="ja-JP" altLang="en-US" sz="1600" b="1" dirty="0">
                <a:solidFill>
                  <a:srgbClr val="FF0000"/>
                </a:solidFill>
                <a:latin typeface="Meiryo UI" panose="020B0604030504040204" pitchFamily="50" charset="-128"/>
                <a:ea typeface="Meiryo UI" panose="020B0604030504040204" pitchFamily="50" charset="-128"/>
              </a:rPr>
              <a:t>までに30万人の外国人</a:t>
            </a:r>
            <a:r>
              <a:rPr lang="ja-JP" altLang="en-US" sz="1600" b="1" dirty="0" smtClean="0">
                <a:solidFill>
                  <a:srgbClr val="FF0000"/>
                </a:solidFill>
                <a:latin typeface="Meiryo UI" panose="020B0604030504040204" pitchFamily="50" charset="-128"/>
                <a:ea typeface="Meiryo UI" panose="020B0604030504040204" pitchFamily="50" charset="-128"/>
              </a:rPr>
              <a:t>留学生数</a:t>
            </a:r>
            <a:r>
              <a:rPr lang="ja-JP" altLang="en-US" sz="1600" b="1" dirty="0">
                <a:solidFill>
                  <a:srgbClr val="FF0000"/>
                </a:solidFill>
                <a:latin typeface="Meiryo UI" panose="020B0604030504040204" pitchFamily="50" charset="-128"/>
                <a:ea typeface="Meiryo UI" panose="020B0604030504040204" pitchFamily="50" charset="-128"/>
              </a:rPr>
              <a:t>を増やす計画</a:t>
            </a:r>
            <a:r>
              <a:rPr lang="ja-JP" altLang="en-US" sz="1600" b="1" dirty="0">
                <a:latin typeface="Meiryo UI" panose="020B0604030504040204" pitchFamily="50" charset="-128"/>
                <a:ea typeface="Meiryo UI" panose="020B0604030504040204" pitchFamily="50" charset="-128"/>
              </a:rPr>
              <a:t>をしている。</a:t>
            </a:r>
          </a:p>
          <a:p>
            <a:r>
              <a:rPr lang="ja-JP" altLang="en-US" sz="1600" b="1" dirty="0">
                <a:latin typeface="Meiryo UI" panose="020B0604030504040204" pitchFamily="50" charset="-128"/>
                <a:ea typeface="Meiryo UI" panose="020B0604030504040204" pitchFamily="50" charset="-128"/>
              </a:rPr>
              <a:t>今後も政府主導で外国人留学生の受入れは拡大していく見込み。</a:t>
            </a:r>
          </a:p>
        </p:txBody>
      </p:sp>
      <p:sp>
        <p:nvSpPr>
          <p:cNvPr id="14" name="AutoShape 11"/>
          <p:cNvSpPr>
            <a:spLocks noChangeArrowheads="1"/>
          </p:cNvSpPr>
          <p:nvPr/>
        </p:nvSpPr>
        <p:spPr bwMode="auto">
          <a:xfrm>
            <a:off x="254000" y="5003071"/>
            <a:ext cx="8696325" cy="1023937"/>
          </a:xfrm>
          <a:prstGeom prst="roundRect">
            <a:avLst>
              <a:gd name="adj" fmla="val 16667"/>
            </a:avLst>
          </a:prstGeom>
          <a:solidFill>
            <a:schemeClr val="accent1">
              <a:lumMod val="40000"/>
              <a:lumOff val="60000"/>
            </a:schemeClr>
          </a:solidFill>
          <a:ln>
            <a:noFill/>
          </a:ln>
          <a:effectLst/>
          <a:extLst/>
        </p:spPr>
        <p:txBody>
          <a:bodyPr anchor="ctr"/>
          <a:lstStyle/>
          <a:p>
            <a:endParaRPr lang="ja-JP" altLang="en-US">
              <a:latin typeface="Meiryo UI" panose="020B0604030504040204" pitchFamily="50" charset="-128"/>
              <a:ea typeface="Meiryo UI" panose="020B0604030504040204" pitchFamily="50" charset="-128"/>
            </a:endParaRPr>
          </a:p>
        </p:txBody>
      </p:sp>
      <p:sp>
        <p:nvSpPr>
          <p:cNvPr id="15" name="AutoShape 12"/>
          <p:cNvSpPr>
            <a:spLocks noChangeArrowheads="1"/>
          </p:cNvSpPr>
          <p:nvPr/>
        </p:nvSpPr>
        <p:spPr bwMode="auto">
          <a:xfrm>
            <a:off x="358775" y="5090383"/>
            <a:ext cx="8494713" cy="86360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Meiryo UI" panose="020B0604030504040204" pitchFamily="50" charset="-128"/>
              <a:ea typeface="Meiryo UI" panose="020B0604030504040204" pitchFamily="50" charset="-128"/>
            </a:endParaRPr>
          </a:p>
        </p:txBody>
      </p:sp>
      <p:sp>
        <p:nvSpPr>
          <p:cNvPr id="16" name="Text Box 13"/>
          <p:cNvSpPr txBox="1">
            <a:spLocks noChangeArrowheads="1"/>
          </p:cNvSpPr>
          <p:nvPr/>
        </p:nvSpPr>
        <p:spPr bwMode="auto">
          <a:xfrm>
            <a:off x="368300" y="5163408"/>
            <a:ext cx="8361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400" dirty="0">
                <a:latin typeface="メイリオ" panose="020B0604030504040204" pitchFamily="50" charset="-128"/>
                <a:ea typeface="メイリオ" panose="020B0604030504040204" pitchFamily="50" charset="-128"/>
              </a:rPr>
              <a:t>来日観光客の増加に伴い、都市部の接客業は外国人対応や機会損失の面でも外国人人材の需要が高まっている。外国人留学生をターゲットにしたアルバイト雇用や就職斡旋サービスを利用する企業が増加しており</a:t>
            </a:r>
            <a:r>
              <a:rPr lang="ja-JP" altLang="en-US" sz="1400" dirty="0" smtClean="0">
                <a:latin typeface="メイリオ" panose="020B0604030504040204" pitchFamily="50" charset="-128"/>
                <a:ea typeface="メイリオ" panose="020B0604030504040204" pitchFamily="50" charset="-128"/>
              </a:rPr>
              <a:t>、</a:t>
            </a:r>
            <a:r>
              <a:rPr lang="ja-JP" altLang="en-US" sz="1400" b="1" u="sng" dirty="0" smtClean="0">
                <a:solidFill>
                  <a:srgbClr val="FF0000"/>
                </a:solidFill>
                <a:latin typeface="メイリオ" panose="020B0604030504040204" pitchFamily="50" charset="-128"/>
                <a:ea typeface="メイリオ" panose="020B0604030504040204" pitchFamily="50" charset="-128"/>
              </a:rPr>
              <a:t>外国人</a:t>
            </a:r>
            <a:r>
              <a:rPr lang="ja-JP" altLang="en-US" sz="1400" b="1" u="sng" dirty="0">
                <a:solidFill>
                  <a:srgbClr val="FF0000"/>
                </a:solidFill>
                <a:latin typeface="メイリオ" panose="020B0604030504040204" pitchFamily="50" charset="-128"/>
                <a:ea typeface="メイリオ" panose="020B0604030504040204" pitchFamily="50" charset="-128"/>
              </a:rPr>
              <a:t>留学生の積極的雇用は政府が後押しする労働市場</a:t>
            </a:r>
            <a:r>
              <a:rPr lang="ja-JP" altLang="en-US" sz="1400" dirty="0">
                <a:latin typeface="メイリオ" panose="020B0604030504040204" pitchFamily="50" charset="-128"/>
                <a:ea typeface="メイリオ" panose="020B0604030504040204" pitchFamily="50" charset="-128"/>
              </a:rPr>
              <a:t>と言える。</a:t>
            </a:r>
            <a:endParaRPr lang="ja-JP" altLang="en-US" dirty="0">
              <a:latin typeface="メイリオ" panose="020B0604030504040204" pitchFamily="50" charset="-128"/>
              <a:ea typeface="メイリオ" panose="020B0604030504040204" pitchFamily="50" charset="-128"/>
            </a:endParaRPr>
          </a:p>
        </p:txBody>
      </p:sp>
      <p:sp>
        <p:nvSpPr>
          <p:cNvPr id="19" name="Text Box 7"/>
          <p:cNvSpPr txBox="1">
            <a:spLocks noChangeArrowheads="1"/>
          </p:cNvSpPr>
          <p:nvPr/>
        </p:nvSpPr>
        <p:spPr bwMode="auto">
          <a:xfrm>
            <a:off x="271746" y="900113"/>
            <a:ext cx="66976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メイリオ" panose="020B0604030504040204" pitchFamily="50" charset="-128"/>
              </a:defRPr>
            </a:lvl1pPr>
            <a:lvl2pPr marL="742950" indent="-285750">
              <a:defRPr>
                <a:solidFill>
                  <a:schemeClr val="tx1"/>
                </a:solidFill>
                <a:latin typeface="Arial" panose="020B0604020202020204" pitchFamily="34" charset="0"/>
                <a:ea typeface="メイリオ" panose="020B0604030504040204" pitchFamily="50" charset="-128"/>
              </a:defRPr>
            </a:lvl2pPr>
            <a:lvl3pPr marL="1143000" indent="-228600">
              <a:defRPr>
                <a:solidFill>
                  <a:schemeClr val="tx1"/>
                </a:solidFill>
                <a:latin typeface="Arial" panose="020B0604020202020204" pitchFamily="34" charset="0"/>
                <a:ea typeface="メイリオ" panose="020B0604030504040204" pitchFamily="50" charset="-128"/>
              </a:defRPr>
            </a:lvl3pPr>
            <a:lvl4pPr marL="1600200" indent="-228600">
              <a:defRPr>
                <a:solidFill>
                  <a:schemeClr val="tx1"/>
                </a:solidFill>
                <a:latin typeface="Arial" panose="020B0604020202020204" pitchFamily="34" charset="0"/>
                <a:ea typeface="メイリオ" panose="020B0604030504040204" pitchFamily="50" charset="-128"/>
              </a:defRPr>
            </a:lvl4pPr>
            <a:lvl5pPr marL="2057400" indent="-22860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r>
              <a:rPr lang="ja-JP" altLang="en-US" sz="2000" b="1" dirty="0" smtClean="0">
                <a:solidFill>
                  <a:schemeClr val="accent1"/>
                </a:solidFill>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外国人労働者の市場</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5101590"/>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上下矢印 5"/>
          <p:cNvSpPr/>
          <p:nvPr/>
        </p:nvSpPr>
        <p:spPr>
          <a:xfrm>
            <a:off x="314538" y="3102015"/>
            <a:ext cx="1071079" cy="2714772"/>
          </a:xfrm>
          <a:prstGeom prst="upDownArrow">
            <a:avLst/>
          </a:prstGeom>
          <a:solidFill>
            <a:srgbClr val="558E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4"/>
          </p:nvPr>
        </p:nvSpPr>
        <p:spPr/>
        <p:txBody>
          <a:bodyPr/>
          <a:lstStyle/>
          <a:p>
            <a:fld id="{D1BCB65C-2EB9-44F3-A1F7-D69B5BFFB5F3}" type="slidenum">
              <a:rPr kumimoji="1" lang="ja-JP" altLang="en-US" b="0" smtClean="0"/>
              <a:t>3</a:t>
            </a:fld>
            <a:endParaRPr kumimoji="1" lang="ja-JP" altLang="en-US" b="0" dirty="0"/>
          </a:p>
        </p:txBody>
      </p:sp>
      <p:sp>
        <p:nvSpPr>
          <p:cNvPr id="2" name="タイトル 1"/>
          <p:cNvSpPr>
            <a:spLocks noGrp="1"/>
          </p:cNvSpPr>
          <p:nvPr>
            <p:ph type="title"/>
          </p:nvPr>
        </p:nvSpPr>
        <p:spPr/>
        <p:txBody>
          <a:bodyPr/>
          <a:lstStyle/>
          <a:p>
            <a:pPr eaLnBrk="1" hangingPunct="1"/>
            <a:r>
              <a:rPr lang="ja-JP" altLang="en-US" b="1" dirty="0" smtClean="0"/>
              <a:t>日本語能力試験</a:t>
            </a:r>
            <a:endParaRPr lang="ja-JP" altLang="en-US" b="1" dirty="0"/>
          </a:p>
        </p:txBody>
      </p:sp>
      <p:sp>
        <p:nvSpPr>
          <p:cNvPr id="19" name="Text Box 7"/>
          <p:cNvSpPr txBox="1">
            <a:spLocks noChangeArrowheads="1"/>
          </p:cNvSpPr>
          <p:nvPr/>
        </p:nvSpPr>
        <p:spPr bwMode="auto">
          <a:xfrm>
            <a:off x="392186" y="2662326"/>
            <a:ext cx="11271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ja-JP" altLang="en-US" sz="2000" b="1" i="0" u="none" strike="noStrike" kern="0" cap="none" spc="0" normalizeH="0" baseline="0" noProof="0" dirty="0" smtClean="0">
                <a:ln>
                  <a:noFill/>
                </a:ln>
                <a:solidFill>
                  <a:srgbClr val="0066CC"/>
                </a:solidFill>
                <a:effectLst/>
                <a:uLnTx/>
                <a:uFillTx/>
                <a:latin typeface="Arial" panose="020B0604020202020204" pitchFamily="34" charset="0"/>
                <a:ea typeface="メイリオ" panose="020B0604030504040204" pitchFamily="50" charset="-128"/>
              </a:rPr>
              <a:t>難しい</a:t>
            </a:r>
          </a:p>
        </p:txBody>
      </p:sp>
      <p:sp>
        <p:nvSpPr>
          <p:cNvPr id="20" name="Text Box 7"/>
          <p:cNvSpPr txBox="1">
            <a:spLocks noChangeArrowheads="1"/>
          </p:cNvSpPr>
          <p:nvPr/>
        </p:nvSpPr>
        <p:spPr bwMode="auto">
          <a:xfrm>
            <a:off x="401635" y="6015224"/>
            <a:ext cx="11271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ja-JP" altLang="en-US" sz="2000" b="1" i="0" u="none" strike="noStrike" kern="0" cap="none" spc="0" normalizeH="0" baseline="0" noProof="0" dirty="0" smtClean="0">
                <a:ln>
                  <a:noFill/>
                </a:ln>
                <a:solidFill>
                  <a:srgbClr val="0066CC"/>
                </a:solidFill>
                <a:effectLst/>
                <a:uLnTx/>
                <a:uFillTx/>
                <a:latin typeface="Arial" panose="020B0604020202020204" pitchFamily="34" charset="0"/>
                <a:ea typeface="メイリオ" panose="020B0604030504040204" pitchFamily="50" charset="-128"/>
              </a:rPr>
              <a:t>易しい</a:t>
            </a:r>
          </a:p>
        </p:txBody>
      </p:sp>
      <p:graphicFrame>
        <p:nvGraphicFramePr>
          <p:cNvPr id="22" name="Group 8"/>
          <p:cNvGraphicFramePr>
            <a:graphicFrameLocks noGrp="1"/>
          </p:cNvGraphicFramePr>
          <p:nvPr>
            <p:extLst>
              <p:ext uri="{D42A27DB-BD31-4B8C-83A1-F6EECF244321}">
                <p14:modId xmlns:p14="http://schemas.microsoft.com/office/powerpoint/2010/main" val="3949381095"/>
              </p:ext>
            </p:extLst>
          </p:nvPr>
        </p:nvGraphicFramePr>
        <p:xfrm>
          <a:off x="1662409" y="3102015"/>
          <a:ext cx="7131969" cy="2714772"/>
        </p:xfrm>
        <a:graphic>
          <a:graphicData uri="http://schemas.openxmlformats.org/drawingml/2006/table">
            <a:tbl>
              <a:tblPr/>
              <a:tblGrid>
                <a:gridCol w="561868">
                  <a:extLst>
                    <a:ext uri="{9D8B030D-6E8A-4147-A177-3AD203B41FA5}">
                      <a16:colId xmlns:a16="http://schemas.microsoft.com/office/drawing/2014/main" val="2555172179"/>
                    </a:ext>
                  </a:extLst>
                </a:gridCol>
                <a:gridCol w="6570101">
                  <a:extLst>
                    <a:ext uri="{9D8B030D-6E8A-4147-A177-3AD203B41FA5}">
                      <a16:colId xmlns:a16="http://schemas.microsoft.com/office/drawing/2014/main" val="1987879868"/>
                    </a:ext>
                  </a:extLst>
                </a:gridCol>
              </a:tblGrid>
              <a:tr h="570010">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800" b="1"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rPr>
                        <a:t>N1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4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■幅広い場面で日本語を理解でき、ビジネスにも通用するレベル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88259301"/>
                  </a:ext>
                </a:extLst>
              </a:tr>
              <a:tr h="520101">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800" b="1"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rPr>
                        <a:t>N2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4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■大学、専門学校進学に必要なレベル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4279082166"/>
                  </a:ext>
                </a:extLst>
              </a:tr>
              <a:tr h="575264">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800" b="1"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rPr>
                        <a:t>N3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400" b="1"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■日常的な場面で使われる日本語をある程度理解することができるレベル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033674217"/>
                  </a:ext>
                </a:extLst>
              </a:tr>
              <a:tr h="524042">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800" b="1"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rPr>
                        <a:t>N4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400" b="1"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rPr>
                        <a:t>■基本的な日本語をある程度理解することができる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68373144"/>
                  </a:ext>
                </a:extLst>
              </a:tr>
              <a:tr h="525355">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ja-JP" altLang="en-US" sz="1800" b="1"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rPr>
                        <a:t>N5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457200" algn="l" defTabSz="9144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914400" algn="l" defTabSz="9144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3716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4pPr>
                      <a:lvl5pPr marL="1828800" algn="l" defTabSz="914400" rtl="0" eaLnBrk="1" latinLnBrk="0" hangingPunct="1">
                        <a:spcBef>
                          <a:spcPct val="20000"/>
                        </a:spcBef>
                        <a:defRPr kumimoji="1" sz="1800" kern="1200">
                          <a:solidFill>
                            <a:schemeClr val="tx1"/>
                          </a:solidFill>
                          <a:latin typeface="Arial" panose="020B0604020202020204" pitchFamily="34" charset="0"/>
                          <a:ea typeface="ＭＳ Ｐゴシック" panose="020B0600070205080204" pitchFamily="50" charset="-128"/>
                        </a:defRPr>
                      </a:lvl5pPr>
                      <a:lvl6pPr marL="22860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6pPr>
                      <a:lvl7pPr marL="27432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7pPr>
                      <a:lvl8pPr marL="32004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8pPr>
                      <a:lvl9pPr marL="3657600" algn="l" defTabSz="914400" rtl="0" eaLnBrk="0" fontAlgn="base" latinLnBrk="0" hangingPunct="0">
                        <a:spcBef>
                          <a:spcPct val="20000"/>
                        </a:spcBef>
                        <a:spcAft>
                          <a:spcPct val="0"/>
                        </a:spcAft>
                        <a:defRPr kumimoji="1" sz="18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■来日時(旅行時等)に最低限必要なレベル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015751551"/>
                  </a:ext>
                </a:extLst>
              </a:tr>
            </a:tbl>
          </a:graphicData>
        </a:graphic>
      </p:graphicFrame>
      <p:sp>
        <p:nvSpPr>
          <p:cNvPr id="23" name="Text Box 46"/>
          <p:cNvSpPr txBox="1">
            <a:spLocks noChangeArrowheads="1"/>
          </p:cNvSpPr>
          <p:nvPr/>
        </p:nvSpPr>
        <p:spPr bwMode="auto">
          <a:xfrm>
            <a:off x="602229" y="5180249"/>
            <a:ext cx="57308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en-US" sz="2000" b="1" i="0" u="none" strike="noStrike" kern="0" cap="none" spc="0" normalizeH="0" baseline="0" noProof="0" dirty="0" smtClean="0">
                <a:ln>
                  <a:noFill/>
                </a:ln>
                <a:solidFill>
                  <a:srgbClr val="FFFFFF"/>
                </a:solidFill>
                <a:effectLst/>
                <a:uLnTx/>
                <a:uFillTx/>
                <a:latin typeface="Arial" panose="020B0604020202020204" pitchFamily="34" charset="0"/>
                <a:ea typeface="メイリオ" panose="020B0604030504040204" pitchFamily="50" charset="-128"/>
              </a:rPr>
              <a:t>N5</a:t>
            </a:r>
          </a:p>
        </p:txBody>
      </p:sp>
      <p:sp>
        <p:nvSpPr>
          <p:cNvPr id="24" name="Text Box 47"/>
          <p:cNvSpPr txBox="1">
            <a:spLocks noChangeArrowheads="1"/>
          </p:cNvSpPr>
          <p:nvPr/>
        </p:nvSpPr>
        <p:spPr bwMode="auto">
          <a:xfrm>
            <a:off x="602229" y="3377592"/>
            <a:ext cx="571500"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en-US" sz="2000" b="1" i="0" u="none" strike="noStrike" kern="0" cap="none" spc="0" normalizeH="0" baseline="0" noProof="0" dirty="0" smtClean="0">
                <a:ln>
                  <a:noFill/>
                </a:ln>
                <a:solidFill>
                  <a:srgbClr val="FFFFFF"/>
                </a:solidFill>
                <a:effectLst/>
                <a:uLnTx/>
                <a:uFillTx/>
                <a:latin typeface="Arial" panose="020B0604020202020204" pitchFamily="34" charset="0"/>
                <a:ea typeface="メイリオ" panose="020B0604030504040204" pitchFamily="50" charset="-128"/>
              </a:rPr>
              <a:t>N1</a:t>
            </a:r>
          </a:p>
        </p:txBody>
      </p:sp>
      <p:sp>
        <p:nvSpPr>
          <p:cNvPr id="3" name="正方形/長方形 2"/>
          <p:cNvSpPr/>
          <p:nvPr/>
        </p:nvSpPr>
        <p:spPr>
          <a:xfrm>
            <a:off x="4511077" y="6011505"/>
            <a:ext cx="4182555" cy="307777"/>
          </a:xfrm>
          <a:prstGeom prst="rect">
            <a:avLst/>
          </a:prstGeom>
        </p:spPr>
        <p:txBody>
          <a:bodyPr wrap="none">
            <a:spAutoFit/>
          </a:bodyPr>
          <a:lstStyle/>
          <a:p>
            <a:r>
              <a:rPr lang="en-US" altLang="ja-JP" sz="1400" dirty="0">
                <a:latin typeface="メイリオ" panose="020B0604030504040204" pitchFamily="50" charset="-128"/>
                <a:ea typeface="メイリオ" panose="020B0604030504040204" pitchFamily="50" charset="-128"/>
                <a:hlinkClick r:id="rId2"/>
              </a:rPr>
              <a:t>https://</a:t>
            </a:r>
            <a:r>
              <a:rPr lang="en-US" altLang="ja-JP" sz="1400" dirty="0" smtClean="0">
                <a:latin typeface="メイリオ" panose="020B0604030504040204" pitchFamily="50" charset="-128"/>
                <a:ea typeface="メイリオ" panose="020B0604030504040204" pitchFamily="50" charset="-128"/>
                <a:hlinkClick r:id="rId2"/>
              </a:rPr>
              <a:t>www.jlpt.jp/samples/forlearners.html</a:t>
            </a:r>
            <a:endParaRPr lang="en-US" altLang="ja-JP" sz="1400" dirty="0" smtClean="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662409" y="6003878"/>
            <a:ext cx="2922595" cy="338554"/>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参考：日本語能力試験 問題例</a:t>
            </a:r>
            <a:endParaRPr kumimoji="1" lang="ja-JP" altLang="en-US" sz="16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633700" y="981803"/>
            <a:ext cx="8019476" cy="1569660"/>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日本語能力</a:t>
            </a:r>
            <a:r>
              <a:rPr lang="ja-JP" altLang="en-US" sz="1600" dirty="0" smtClean="0">
                <a:latin typeface="メイリオ" panose="020B0604030504040204" pitchFamily="50" charset="-128"/>
                <a:ea typeface="メイリオ" panose="020B0604030504040204" pitchFamily="50" charset="-128"/>
              </a:rPr>
              <a:t>試験は</a:t>
            </a:r>
            <a:r>
              <a:rPr lang="ja-JP" altLang="en-US" sz="1600" dirty="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日本語を母語と</a:t>
            </a:r>
            <a:r>
              <a:rPr lang="ja-JP" altLang="en-US" sz="1600" dirty="0">
                <a:latin typeface="メイリオ" panose="020B0604030504040204" pitchFamily="50" charset="-128"/>
                <a:ea typeface="メイリオ" panose="020B0604030504040204" pitchFamily="50" charset="-128"/>
              </a:rPr>
              <a:t>しない</a:t>
            </a:r>
            <a:r>
              <a:rPr lang="ja-JP" altLang="en-US" sz="1600" dirty="0" smtClean="0">
                <a:latin typeface="メイリオ" panose="020B0604030504040204" pitchFamily="50" charset="-128"/>
                <a:ea typeface="メイリオ" panose="020B0604030504040204" pitchFamily="50" charset="-128"/>
              </a:rPr>
              <a:t>人の</a:t>
            </a:r>
            <a:r>
              <a:rPr lang="ja-JP" altLang="en-US" sz="1600" dirty="0">
                <a:latin typeface="メイリオ" panose="020B0604030504040204" pitchFamily="50" charset="-128"/>
                <a:ea typeface="メイリオ" panose="020B0604030504040204" pitchFamily="50" charset="-128"/>
              </a:rPr>
              <a:t>日本語</a:t>
            </a:r>
            <a:r>
              <a:rPr lang="ja-JP" altLang="en-US" sz="1600" dirty="0" smtClean="0">
                <a:latin typeface="メイリオ" panose="020B0604030504040204" pitchFamily="50" charset="-128"/>
                <a:ea typeface="メイリオ" panose="020B0604030504040204" pitchFamily="50" charset="-128"/>
              </a:rPr>
              <a:t>能力を測定し認定する試験と</a:t>
            </a:r>
            <a:r>
              <a:rPr lang="ja-JP" altLang="en-US" sz="1600" dirty="0">
                <a:latin typeface="メイリオ" panose="020B0604030504040204" pitchFamily="50" charset="-128"/>
                <a:ea typeface="メイリオ" panose="020B0604030504040204" pitchFamily="50" charset="-128"/>
              </a:rPr>
              <a:t>して、国際交流</a:t>
            </a:r>
            <a:r>
              <a:rPr lang="ja-JP" altLang="en-US" sz="1600" dirty="0" smtClean="0">
                <a:latin typeface="メイリオ" panose="020B0604030504040204" pitchFamily="50" charset="-128"/>
                <a:ea typeface="メイリオ" panose="020B0604030504040204" pitchFamily="50" charset="-128"/>
              </a:rPr>
              <a:t>基金と</a:t>
            </a:r>
            <a:r>
              <a:rPr lang="ja-JP" altLang="en-US" sz="1600" dirty="0">
                <a:latin typeface="メイリオ" panose="020B0604030504040204" pitchFamily="50" charset="-128"/>
                <a:ea typeface="メイリオ" panose="020B0604030504040204" pitchFamily="50" charset="-128"/>
              </a:rPr>
              <a:t>日本国際教育</a:t>
            </a:r>
            <a:r>
              <a:rPr lang="ja-JP" altLang="en-US" sz="1600" dirty="0" smtClean="0">
                <a:latin typeface="メイリオ" panose="020B0604030504040204" pitchFamily="50" charset="-128"/>
                <a:ea typeface="メイリオ" panose="020B0604030504040204" pitchFamily="50" charset="-128"/>
              </a:rPr>
              <a:t>協会 </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現日本</a:t>
            </a:r>
            <a:r>
              <a:rPr lang="ja-JP" altLang="en-US" sz="1600" dirty="0">
                <a:latin typeface="メイリオ" panose="020B0604030504040204" pitchFamily="50" charset="-128"/>
                <a:ea typeface="メイリオ" panose="020B0604030504040204" pitchFamily="50" charset="-128"/>
              </a:rPr>
              <a:t>国際教育支援</a:t>
            </a:r>
            <a:r>
              <a:rPr lang="ja-JP" altLang="en-US" sz="1600" dirty="0" smtClean="0">
                <a:latin typeface="メイリオ" panose="020B0604030504040204" pitchFamily="50" charset="-128"/>
                <a:ea typeface="メイリオ" panose="020B0604030504040204" pitchFamily="50" charset="-128"/>
              </a:rPr>
              <a:t>協会</a:t>
            </a:r>
            <a:r>
              <a:rPr lang="en-US" altLang="ja-JP" sz="1600" dirty="0" smtClean="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が</a:t>
            </a:r>
            <a:r>
              <a:rPr lang="en-US" altLang="ja-JP" sz="1600" dirty="0">
                <a:latin typeface="メイリオ" panose="020B0604030504040204" pitchFamily="50" charset="-128"/>
                <a:ea typeface="メイリオ" panose="020B0604030504040204" pitchFamily="50" charset="-128"/>
              </a:rPr>
              <a:t>1984 </a:t>
            </a:r>
            <a:r>
              <a:rPr lang="ja-JP" altLang="en-US" sz="1600" dirty="0" smtClean="0">
                <a:latin typeface="メイリオ" panose="020B0604030504040204" pitchFamily="50" charset="-128"/>
                <a:ea typeface="メイリオ" panose="020B0604030504040204" pitchFamily="50" charset="-128"/>
              </a:rPr>
              <a:t>年に開始しました</a:t>
            </a:r>
            <a:r>
              <a:rPr lang="ja-JP" altLang="en-US" sz="1600" dirty="0">
                <a:latin typeface="メイリオ" panose="020B0604030504040204" pitchFamily="50" charset="-128"/>
                <a:ea typeface="メイリオ" panose="020B0604030504040204" pitchFamily="50" charset="-128"/>
              </a:rPr>
              <a:t>。開始</a:t>
            </a:r>
            <a:r>
              <a:rPr lang="ja-JP" altLang="en-US" sz="1600" dirty="0" smtClean="0">
                <a:latin typeface="メイリオ" panose="020B0604030504040204" pitchFamily="50" charset="-128"/>
                <a:ea typeface="メイリオ" panose="020B0604030504040204" pitchFamily="50" charset="-128"/>
              </a:rPr>
              <a:t>当初の受験者数は全世界</a:t>
            </a:r>
            <a:r>
              <a:rPr lang="en-US" altLang="ja-JP" sz="1600" dirty="0" smtClean="0">
                <a:latin typeface="メイリオ" panose="020B0604030504040204" pitchFamily="50" charset="-128"/>
                <a:ea typeface="メイリオ" panose="020B0604030504040204" pitchFamily="50" charset="-128"/>
              </a:rPr>
              <a:t>7,000</a:t>
            </a:r>
            <a:r>
              <a:rPr lang="ja-JP" altLang="en-US" sz="1600" dirty="0" smtClean="0">
                <a:latin typeface="メイリオ" panose="020B0604030504040204" pitchFamily="50" charset="-128"/>
                <a:ea typeface="メイリオ" panose="020B0604030504040204" pitchFamily="50" charset="-128"/>
              </a:rPr>
              <a:t>人ほどで</a:t>
            </a:r>
            <a:r>
              <a:rPr lang="ja-JP" altLang="en-US" sz="1600" dirty="0">
                <a:latin typeface="メイリオ" panose="020B0604030504040204" pitchFamily="50" charset="-128"/>
                <a:ea typeface="メイリオ" panose="020B0604030504040204" pitchFamily="50" charset="-128"/>
              </a:rPr>
              <a:t>したが、</a:t>
            </a:r>
            <a:r>
              <a:rPr lang="en-US" altLang="ja-JP" sz="1600" dirty="0">
                <a:latin typeface="メイリオ" panose="020B0604030504040204" pitchFamily="50" charset="-128"/>
                <a:ea typeface="メイリオ" panose="020B0604030504040204" pitchFamily="50" charset="-128"/>
              </a:rPr>
              <a:t>2011</a:t>
            </a:r>
            <a:r>
              <a:rPr lang="ja-JP" altLang="en-US" sz="1600" dirty="0" smtClean="0">
                <a:latin typeface="メイリオ" panose="020B0604030504040204" pitchFamily="50" charset="-128"/>
                <a:ea typeface="メイリオ" panose="020B0604030504040204" pitchFamily="50" charset="-128"/>
              </a:rPr>
              <a:t>年の受験者数は全世界約</a:t>
            </a:r>
            <a:r>
              <a:rPr lang="en-US" altLang="ja-JP" sz="1600" dirty="0" smtClean="0">
                <a:latin typeface="メイリオ" panose="020B0604030504040204" pitchFamily="50" charset="-128"/>
                <a:ea typeface="メイリオ" panose="020B0604030504040204" pitchFamily="50" charset="-128"/>
              </a:rPr>
              <a:t>61</a:t>
            </a:r>
            <a:r>
              <a:rPr lang="ja-JP" altLang="en-US" sz="1600" dirty="0" smtClean="0">
                <a:latin typeface="メイリオ" panose="020B0604030504040204" pitchFamily="50" charset="-128"/>
                <a:ea typeface="メイリオ" panose="020B0604030504040204" pitchFamily="50" charset="-128"/>
              </a:rPr>
              <a:t>万人に</a:t>
            </a:r>
            <a:r>
              <a:rPr lang="ja-JP" altLang="en-US" sz="1600" dirty="0">
                <a:latin typeface="メイリオ" panose="020B0604030504040204" pitchFamily="50" charset="-128"/>
                <a:ea typeface="メイリオ" panose="020B0604030504040204" pitchFamily="50" charset="-128"/>
              </a:rPr>
              <a:t>のぼり、世界最大</a:t>
            </a:r>
            <a:r>
              <a:rPr lang="ja-JP" altLang="en-US" sz="1600" dirty="0" smtClean="0">
                <a:latin typeface="メイリオ" panose="020B0604030504040204" pitchFamily="50" charset="-128"/>
                <a:ea typeface="メイリオ" panose="020B0604030504040204" pitchFamily="50" charset="-128"/>
              </a:rPr>
              <a:t>規模日本語試験と</a:t>
            </a:r>
            <a:r>
              <a:rPr lang="ja-JP" altLang="en-US" sz="1600" dirty="0">
                <a:latin typeface="メイリオ" panose="020B0604030504040204" pitchFamily="50" charset="-128"/>
                <a:ea typeface="メイリオ" panose="020B0604030504040204" pitchFamily="50" charset="-128"/>
              </a:rPr>
              <a:t>なっています。 </a:t>
            </a:r>
            <a:endParaRPr lang="en-US" altLang="ja-JP" sz="1600" dirty="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日本語</a:t>
            </a:r>
            <a:r>
              <a:rPr lang="ja-JP" altLang="en-US" sz="1600" dirty="0">
                <a:latin typeface="メイリオ" panose="020B0604030504040204" pitchFamily="50" charset="-128"/>
                <a:ea typeface="メイリオ" panose="020B0604030504040204" pitchFamily="50" charset="-128"/>
              </a:rPr>
              <a:t>能力</a:t>
            </a:r>
            <a:r>
              <a:rPr lang="ja-JP" altLang="en-US" sz="1600" dirty="0" smtClean="0">
                <a:latin typeface="メイリオ" panose="020B0604030504040204" pitchFamily="50" charset="-128"/>
                <a:ea typeface="メイリオ" panose="020B0604030504040204" pitchFamily="50" charset="-128"/>
              </a:rPr>
              <a:t>試験に</a:t>
            </a:r>
            <a:r>
              <a:rPr lang="ja-JP" altLang="en-US" sz="1600" dirty="0">
                <a:latin typeface="メイリオ" panose="020B0604030504040204" pitchFamily="50" charset="-128"/>
                <a:ea typeface="メイリオ" panose="020B0604030504040204" pitchFamily="50" charset="-128"/>
              </a:rPr>
              <a:t>は</a:t>
            </a:r>
            <a:r>
              <a:rPr lang="en-US" altLang="ja-JP" sz="1600" dirty="0">
                <a:latin typeface="メイリオ" panose="020B0604030504040204" pitchFamily="50" charset="-128"/>
                <a:ea typeface="メイリオ" panose="020B0604030504040204" pitchFamily="50" charset="-128"/>
              </a:rPr>
              <a:t>N</a:t>
            </a:r>
            <a:r>
              <a:rPr lang="ja-JP" altLang="en-US" sz="1600" dirty="0">
                <a:latin typeface="メイリオ" panose="020B0604030504040204" pitchFamily="50" charset="-128"/>
                <a:ea typeface="メイリオ" panose="020B0604030504040204" pitchFamily="50" charset="-128"/>
              </a:rPr>
              <a:t>１、</a:t>
            </a:r>
            <a:r>
              <a:rPr lang="en-US" altLang="ja-JP" sz="1600" dirty="0">
                <a:latin typeface="メイリオ" panose="020B0604030504040204" pitchFamily="50" charset="-128"/>
                <a:ea typeface="メイリオ" panose="020B0604030504040204" pitchFamily="50" charset="-128"/>
              </a:rPr>
              <a:t>N</a:t>
            </a:r>
            <a:r>
              <a:rPr lang="ja-JP" altLang="en-US" sz="1600" dirty="0">
                <a:latin typeface="メイリオ" panose="020B0604030504040204" pitchFamily="50" charset="-128"/>
                <a:ea typeface="メイリオ" panose="020B0604030504040204" pitchFamily="50" charset="-128"/>
              </a:rPr>
              <a:t>２、</a:t>
            </a:r>
            <a:r>
              <a:rPr lang="en-US" altLang="ja-JP" sz="1600" dirty="0">
                <a:latin typeface="メイリオ" panose="020B0604030504040204" pitchFamily="50" charset="-128"/>
                <a:ea typeface="メイリオ" panose="020B0604030504040204" pitchFamily="50" charset="-128"/>
              </a:rPr>
              <a:t>N</a:t>
            </a:r>
            <a:r>
              <a:rPr lang="ja-JP" altLang="en-US" sz="1600" dirty="0">
                <a:latin typeface="メイリオ" panose="020B0604030504040204" pitchFamily="50" charset="-128"/>
                <a:ea typeface="メイリオ" panose="020B0604030504040204" pitchFamily="50" charset="-128"/>
              </a:rPr>
              <a:t>３、</a:t>
            </a:r>
            <a:r>
              <a:rPr lang="en-US" altLang="ja-JP" sz="1600" dirty="0">
                <a:latin typeface="メイリオ" panose="020B0604030504040204" pitchFamily="50" charset="-128"/>
                <a:ea typeface="メイリオ" panose="020B0604030504040204" pitchFamily="50" charset="-128"/>
              </a:rPr>
              <a:t>N</a:t>
            </a:r>
            <a:r>
              <a:rPr lang="ja-JP" altLang="en-US" sz="1600" dirty="0">
                <a:latin typeface="メイリオ" panose="020B0604030504040204" pitchFamily="50" charset="-128"/>
                <a:ea typeface="メイリオ" panose="020B0604030504040204" pitchFamily="50" charset="-128"/>
              </a:rPr>
              <a:t>４、</a:t>
            </a:r>
            <a:r>
              <a:rPr lang="en-US" altLang="ja-JP" sz="1600" dirty="0">
                <a:latin typeface="メイリオ" panose="020B0604030504040204" pitchFamily="50" charset="-128"/>
                <a:ea typeface="メイリオ" panose="020B0604030504040204" pitchFamily="50" charset="-128"/>
              </a:rPr>
              <a:t>N</a:t>
            </a:r>
            <a:r>
              <a:rPr lang="ja-JP" altLang="en-US" sz="1600" dirty="0">
                <a:latin typeface="メイリオ" panose="020B0604030504040204" pitchFamily="50" charset="-128"/>
                <a:ea typeface="メイリオ" panose="020B0604030504040204" pitchFamily="50" charset="-128"/>
              </a:rPr>
              <a:t>５の</a:t>
            </a:r>
            <a:r>
              <a:rPr lang="en-US" altLang="ja-JP" sz="1600" dirty="0">
                <a:latin typeface="メイリオ" panose="020B0604030504040204" pitchFamily="50" charset="-128"/>
                <a:ea typeface="メイリオ" panose="020B0604030504040204" pitchFamily="50" charset="-128"/>
              </a:rPr>
              <a:t>5</a:t>
            </a:r>
            <a:r>
              <a:rPr lang="ja-JP" altLang="en-US" sz="1600" dirty="0" err="1">
                <a:latin typeface="メイリオ" panose="020B0604030504040204" pitchFamily="50" charset="-128"/>
                <a:ea typeface="メイリオ" panose="020B0604030504040204" pitchFamily="50" charset="-128"/>
              </a:rPr>
              <a:t>つの</a:t>
            </a:r>
            <a:r>
              <a:rPr lang="ja-JP" altLang="en-US" sz="1600" dirty="0">
                <a:latin typeface="メイリオ" panose="020B0604030504040204" pitchFamily="50" charset="-128"/>
                <a:ea typeface="メイリオ" panose="020B0604030504040204" pitchFamily="50" charset="-128"/>
              </a:rPr>
              <a:t>レベルがあります</a:t>
            </a:r>
            <a:r>
              <a:rPr lang="ja-JP" altLang="en-US" sz="1600" dirty="0" smtClean="0">
                <a:latin typeface="メイリオ" panose="020B0604030504040204" pitchFamily="50" charset="-128"/>
                <a:ea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rPr>
              <a:t>1</a:t>
            </a:r>
            <a:r>
              <a:rPr lang="ja-JP" altLang="en-US" sz="1600" dirty="0" smtClean="0">
                <a:latin typeface="メイリオ" panose="020B0604030504040204" pitchFamily="50" charset="-128"/>
                <a:ea typeface="メイリオ" panose="020B0604030504040204" pitchFamily="50" charset="-128"/>
              </a:rPr>
              <a:t>番やさしい</a:t>
            </a:r>
            <a:r>
              <a:rPr lang="ja-JP" altLang="en-US" sz="1600" dirty="0">
                <a:latin typeface="メイリオ" panose="020B0604030504040204" pitchFamily="50" charset="-128"/>
                <a:ea typeface="メイリオ" panose="020B0604030504040204" pitchFamily="50" charset="-128"/>
              </a:rPr>
              <a:t>レベルが</a:t>
            </a:r>
            <a:r>
              <a:rPr lang="en-US" altLang="ja-JP" sz="1600" dirty="0">
                <a:latin typeface="メイリオ" panose="020B0604030504040204" pitchFamily="50" charset="-128"/>
                <a:ea typeface="メイリオ" panose="020B0604030504040204" pitchFamily="50" charset="-128"/>
              </a:rPr>
              <a:t>N</a:t>
            </a:r>
            <a:r>
              <a:rPr lang="ja-JP" altLang="en-US" sz="1600" dirty="0" smtClean="0">
                <a:latin typeface="メイリオ" panose="020B0604030504040204" pitchFamily="50" charset="-128"/>
                <a:ea typeface="メイリオ" panose="020B0604030504040204" pitchFamily="50" charset="-128"/>
              </a:rPr>
              <a:t>５、</a:t>
            </a:r>
            <a:r>
              <a:rPr lang="en-US" altLang="ja-JP" sz="1600" dirty="0" smtClean="0">
                <a:latin typeface="メイリオ" panose="020B0604030504040204" pitchFamily="50" charset="-128"/>
                <a:ea typeface="メイリオ" panose="020B0604030504040204" pitchFamily="50" charset="-128"/>
              </a:rPr>
              <a:t>1</a:t>
            </a:r>
            <a:r>
              <a:rPr lang="ja-JP" altLang="en-US" sz="1600" dirty="0" smtClean="0">
                <a:latin typeface="メイリオ" panose="020B0604030504040204" pitchFamily="50" charset="-128"/>
                <a:ea typeface="メイリオ" panose="020B0604030504040204" pitchFamily="50" charset="-128"/>
              </a:rPr>
              <a:t>番難しい</a:t>
            </a:r>
            <a:r>
              <a:rPr lang="ja-JP" altLang="en-US" sz="1600" dirty="0">
                <a:latin typeface="メイリオ" panose="020B0604030504040204" pitchFamily="50" charset="-128"/>
                <a:ea typeface="メイリオ" panose="020B0604030504040204" pitchFamily="50" charset="-128"/>
              </a:rPr>
              <a:t>レベルが</a:t>
            </a:r>
            <a:r>
              <a:rPr lang="en-US" altLang="ja-JP" sz="1600" dirty="0">
                <a:latin typeface="メイリオ" panose="020B0604030504040204" pitchFamily="50" charset="-128"/>
                <a:ea typeface="メイリオ" panose="020B0604030504040204" pitchFamily="50" charset="-128"/>
              </a:rPr>
              <a:t>N</a:t>
            </a:r>
            <a:r>
              <a:rPr lang="ja-JP" altLang="en-US" sz="1600" dirty="0">
                <a:latin typeface="メイリオ" panose="020B0604030504040204" pitchFamily="50" charset="-128"/>
                <a:ea typeface="メイリオ" panose="020B0604030504040204" pitchFamily="50" charset="-128"/>
              </a:rPr>
              <a:t>１です。</a:t>
            </a:r>
          </a:p>
        </p:txBody>
      </p:sp>
    </p:spTree>
    <p:extLst>
      <p:ext uri="{BB962C8B-B14F-4D97-AF65-F5344CB8AC3E}">
        <p14:creationId xmlns:p14="http://schemas.microsoft.com/office/powerpoint/2010/main" val="3616956161"/>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flipH="1">
            <a:off x="1016453" y="3424922"/>
            <a:ext cx="721165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idx="4294967295"/>
          </p:nvPr>
        </p:nvSpPr>
        <p:spPr>
          <a:xfrm>
            <a:off x="1396293" y="2948672"/>
            <a:ext cx="6344474" cy="476250"/>
          </a:xfrm>
        </p:spPr>
        <p:txBody>
          <a:bodyPr/>
          <a:lstStyle/>
          <a:p>
            <a:pPr algn="ctr" rtl="0" eaLnBrk="1" latinLnBrk="0" hangingPunct="1"/>
            <a:r>
              <a:rPr lang="ja-JP" altLang="en-US"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サービス概要</a:t>
            </a:r>
            <a:endPar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827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7704" y="73025"/>
            <a:ext cx="5328592" cy="476250"/>
          </a:xfrm>
        </p:spPr>
        <p:txBody>
          <a:bodyPr/>
          <a:lstStyle/>
          <a:p>
            <a:pPr eaLnBrk="1" hangingPunct="1"/>
            <a:r>
              <a:rPr lang="ja-JP" altLang="en-US" b="1" dirty="0"/>
              <a:t>外国人雇用における課題</a:t>
            </a:r>
          </a:p>
        </p:txBody>
      </p:sp>
      <p:sp>
        <p:nvSpPr>
          <p:cNvPr id="7" name="スライド番号プレースホルダー 2"/>
          <p:cNvSpPr txBox="1">
            <a:spLocks/>
          </p:cNvSpPr>
          <p:nvPr/>
        </p:nvSpPr>
        <p:spPr bwMode="auto">
          <a:xfrm>
            <a:off x="8567738" y="6541008"/>
            <a:ext cx="576262" cy="25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kumimoji="1" sz="12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32BB7F-5736-47C2-9056-0734F72637DC}" type="slidenum">
              <a:rPr lang="en-US" altLang="ja-JP" b="0" smtClean="0"/>
              <a:t>5</a:t>
            </a:fld>
            <a:endParaRPr lang="en-US" altLang="ja-JP" b="0" dirty="0" smtClean="0"/>
          </a:p>
        </p:txBody>
      </p:sp>
      <p:grpSp>
        <p:nvGrpSpPr>
          <p:cNvPr id="27" name="Group 5"/>
          <p:cNvGrpSpPr/>
          <p:nvPr/>
        </p:nvGrpSpPr>
        <p:grpSpPr>
          <a:xfrm>
            <a:off x="339724" y="725793"/>
            <a:ext cx="8601075" cy="720000"/>
            <a:chOff x="3131840" y="1491630"/>
            <a:chExt cx="5256584" cy="576064"/>
          </a:xfrm>
        </p:grpSpPr>
        <p:sp>
          <p:nvSpPr>
            <p:cNvPr id="28"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ight Triangle 4"/>
            <p:cNvSpPr/>
            <p:nvPr/>
          </p:nvSpPr>
          <p:spPr>
            <a:xfrm rot="5400000">
              <a:off x="3203840" y="1419631"/>
              <a:ext cx="576000" cy="720000"/>
            </a:xfrm>
            <a:prstGeom prst="rtTriangl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30" name="TextBox 25"/>
          <p:cNvSpPr txBox="1"/>
          <p:nvPr/>
        </p:nvSpPr>
        <p:spPr>
          <a:xfrm>
            <a:off x="339724" y="725793"/>
            <a:ext cx="872389"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32" name="TextBox 29"/>
          <p:cNvSpPr txBox="1"/>
          <p:nvPr/>
        </p:nvSpPr>
        <p:spPr>
          <a:xfrm>
            <a:off x="1430299" y="772633"/>
            <a:ext cx="7598024" cy="646331"/>
          </a:xfrm>
          <a:prstGeom prst="rect">
            <a:avLst/>
          </a:prstGeom>
          <a:noFill/>
        </p:spPr>
        <p:txBody>
          <a:bodyPr wrap="square" rtlCol="0">
            <a:spAutoFit/>
          </a:bodyPr>
          <a:lstStyle/>
          <a:p>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不法在留者や不法労働者を雇用してしまったら、３年以下の</a:t>
            </a:r>
            <a:r>
              <a:rPr lang="ja-JP" altLang="en-US" sz="12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懲役もしく</a:t>
            </a:r>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は</a:t>
            </a:r>
            <a:r>
              <a:rPr lang="en-US" altLang="ja-JP"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300</a:t>
            </a:r>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万円以下の罰金が</a:t>
            </a:r>
            <a:r>
              <a:rPr lang="ja-JP" altLang="en-US" sz="12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科せられる</a:t>
            </a:r>
            <a:endParaRPr lang="en-US" altLang="ja-JP" sz="12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endParaRPr>
          </a:p>
          <a:p>
            <a:r>
              <a:rPr kumimoji="1" lang="ja-JP" altLang="en-US" sz="1200" dirty="0">
                <a:latin typeface="メイリオ" panose="020B0604030504040204" pitchFamily="50" charset="-128"/>
                <a:ea typeface="メイリオ" panose="020B0604030504040204" pitchFamily="50" charset="-128"/>
              </a:rPr>
              <a:t>在留資格カードや学生証等の偽装や改ざんは目検では見分けが付かないため</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採用選考時の不法在留者や不法就労者の雇用のリスクがあります</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grpSp>
        <p:nvGrpSpPr>
          <p:cNvPr id="34" name="Group 5"/>
          <p:cNvGrpSpPr/>
          <p:nvPr/>
        </p:nvGrpSpPr>
        <p:grpSpPr>
          <a:xfrm>
            <a:off x="339723" y="1781195"/>
            <a:ext cx="8601075" cy="720000"/>
            <a:chOff x="3131840" y="1491630"/>
            <a:chExt cx="5256584" cy="576064"/>
          </a:xfrm>
        </p:grpSpPr>
        <p:sp>
          <p:nvSpPr>
            <p:cNvPr id="35"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Right Triangle 4"/>
            <p:cNvSpPr/>
            <p:nvPr/>
          </p:nvSpPr>
          <p:spPr>
            <a:xfrm rot="5400000">
              <a:off x="3203840" y="1419630"/>
              <a:ext cx="576000" cy="720000"/>
            </a:xfrm>
            <a:prstGeom prst="rtTriangl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37" name="TextBox 25"/>
          <p:cNvSpPr txBox="1"/>
          <p:nvPr/>
        </p:nvSpPr>
        <p:spPr>
          <a:xfrm>
            <a:off x="339724" y="1778824"/>
            <a:ext cx="872389" cy="400110"/>
          </a:xfrm>
          <a:prstGeom prst="rect">
            <a:avLst/>
          </a:prstGeom>
          <a:noFill/>
        </p:spPr>
        <p:txBody>
          <a:bodyPr wrap="square" rtlCol="0">
            <a:spAutoFit/>
          </a:bodyPr>
          <a:lstStyle/>
          <a:p>
            <a:r>
              <a:rPr lang="en-US" altLang="ko-KR" sz="2000" b="1" dirty="0" smtClean="0">
                <a:solidFill>
                  <a:schemeClr val="bg1"/>
                </a:solidFill>
                <a:cs typeface="Arial" pitchFamily="34" charset="0"/>
              </a:rPr>
              <a:t>0</a:t>
            </a:r>
            <a:r>
              <a:rPr lang="en-US" altLang="ja-JP" sz="2000" b="1" dirty="0" smtClean="0">
                <a:solidFill>
                  <a:schemeClr val="bg1"/>
                </a:solidFill>
                <a:cs typeface="Arial" pitchFamily="34" charset="0"/>
              </a:rPr>
              <a:t>2</a:t>
            </a:r>
            <a:endParaRPr lang="ko-KR" altLang="en-US" sz="2000" b="1" dirty="0">
              <a:solidFill>
                <a:schemeClr val="bg1"/>
              </a:solidFill>
              <a:cs typeface="Arial" pitchFamily="34" charset="0"/>
            </a:endParaRPr>
          </a:p>
        </p:txBody>
      </p:sp>
      <p:sp>
        <p:nvSpPr>
          <p:cNvPr id="38" name="TextBox 29"/>
          <p:cNvSpPr txBox="1"/>
          <p:nvPr/>
        </p:nvSpPr>
        <p:spPr>
          <a:xfrm>
            <a:off x="1479595" y="1813254"/>
            <a:ext cx="7598024" cy="646331"/>
          </a:xfrm>
          <a:prstGeom prst="rect">
            <a:avLst/>
          </a:prstGeom>
          <a:noFill/>
        </p:spPr>
        <p:txBody>
          <a:bodyPr wrap="square" rtlCol="0">
            <a:spAutoFit/>
          </a:bodyPr>
          <a:lstStyle/>
          <a:p>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面接時に、人物的信頼度が判断できない</a:t>
            </a:r>
          </a:p>
          <a:p>
            <a:r>
              <a:rPr kumimoji="1" lang="ja-JP" altLang="en-US" sz="1200" dirty="0">
                <a:latin typeface="メイリオ" panose="020B0604030504040204" pitchFamily="50" charset="-128"/>
                <a:ea typeface="メイリオ" panose="020B0604030504040204" pitchFamily="50" charset="-128"/>
              </a:rPr>
              <a:t>在留資格カードや学生証等の偽装や改ざんは目検では見分けが付かないため</a:t>
            </a:r>
          </a:p>
          <a:p>
            <a:r>
              <a:rPr kumimoji="1" lang="ja-JP" altLang="en-US" sz="1200" dirty="0">
                <a:latin typeface="メイリオ" panose="020B0604030504040204" pitchFamily="50" charset="-128"/>
                <a:ea typeface="メイリオ" panose="020B0604030504040204" pitchFamily="50" charset="-128"/>
              </a:rPr>
              <a:t>採用選考時の不法在留者や不法就労者の雇用のリスクがあります。</a:t>
            </a:r>
          </a:p>
        </p:txBody>
      </p:sp>
      <p:grpSp>
        <p:nvGrpSpPr>
          <p:cNvPr id="44" name="Group 5"/>
          <p:cNvGrpSpPr/>
          <p:nvPr/>
        </p:nvGrpSpPr>
        <p:grpSpPr>
          <a:xfrm>
            <a:off x="342900" y="2897356"/>
            <a:ext cx="8601075" cy="720000"/>
            <a:chOff x="3131840" y="1491630"/>
            <a:chExt cx="5256584" cy="576064"/>
          </a:xfrm>
        </p:grpSpPr>
        <p:sp>
          <p:nvSpPr>
            <p:cNvPr id="45"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ight Triangle 4"/>
            <p:cNvSpPr/>
            <p:nvPr/>
          </p:nvSpPr>
          <p:spPr>
            <a:xfrm rot="5400000">
              <a:off x="3203840" y="1419630"/>
              <a:ext cx="576000" cy="720000"/>
            </a:xfrm>
            <a:prstGeom prst="rtTriangl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47" name="TextBox 25"/>
          <p:cNvSpPr txBox="1"/>
          <p:nvPr/>
        </p:nvSpPr>
        <p:spPr>
          <a:xfrm>
            <a:off x="342901" y="2894985"/>
            <a:ext cx="872389" cy="400110"/>
          </a:xfrm>
          <a:prstGeom prst="rect">
            <a:avLst/>
          </a:prstGeom>
          <a:noFill/>
        </p:spPr>
        <p:txBody>
          <a:bodyPr wrap="square" rtlCol="0">
            <a:spAutoFit/>
          </a:bodyPr>
          <a:lstStyle/>
          <a:p>
            <a:r>
              <a:rPr lang="en-US" altLang="ko-KR" sz="2000" b="1" dirty="0" smtClean="0">
                <a:solidFill>
                  <a:schemeClr val="bg1"/>
                </a:solidFill>
                <a:cs typeface="Arial" pitchFamily="34" charset="0"/>
              </a:rPr>
              <a:t>0</a:t>
            </a:r>
            <a:r>
              <a:rPr lang="en-US" altLang="ja-JP" sz="2000" b="1" dirty="0">
                <a:solidFill>
                  <a:schemeClr val="bg1"/>
                </a:solidFill>
                <a:cs typeface="Arial" pitchFamily="34" charset="0"/>
              </a:rPr>
              <a:t>3</a:t>
            </a:r>
            <a:endParaRPr lang="ko-KR" altLang="en-US" sz="2000" b="1" dirty="0">
              <a:solidFill>
                <a:schemeClr val="bg1"/>
              </a:solidFill>
              <a:cs typeface="Arial" pitchFamily="34" charset="0"/>
            </a:endParaRPr>
          </a:p>
        </p:txBody>
      </p:sp>
      <p:sp>
        <p:nvSpPr>
          <p:cNvPr id="48" name="TextBox 29"/>
          <p:cNvSpPr txBox="1"/>
          <p:nvPr/>
        </p:nvSpPr>
        <p:spPr>
          <a:xfrm>
            <a:off x="1482772" y="2929415"/>
            <a:ext cx="7598024" cy="646331"/>
          </a:xfrm>
          <a:prstGeom prst="rect">
            <a:avLst/>
          </a:prstGeom>
          <a:noFill/>
        </p:spPr>
        <p:txBody>
          <a:bodyPr wrap="square" rtlCol="0">
            <a:spAutoFit/>
          </a:bodyPr>
          <a:lstStyle/>
          <a:p>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早期退職されると機会</a:t>
            </a:r>
            <a:r>
              <a:rPr lang="ja-JP" altLang="en-US" sz="12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損失</a:t>
            </a:r>
          </a:p>
          <a:p>
            <a:r>
              <a:rPr kumimoji="1" lang="ja-JP" altLang="en-US" sz="1200" dirty="0" smtClean="0">
                <a:latin typeface="メイリオ" panose="020B0604030504040204" pitchFamily="50" charset="-128"/>
                <a:ea typeface="メイリオ" panose="020B0604030504040204" pitchFamily="50" charset="-128"/>
              </a:rPr>
              <a:t>日本</a:t>
            </a:r>
            <a:r>
              <a:rPr kumimoji="1" lang="ja-JP" altLang="en-US" sz="1200" dirty="0">
                <a:latin typeface="メイリオ" panose="020B0604030504040204" pitchFamily="50" charset="-128"/>
                <a:ea typeface="メイリオ" panose="020B0604030504040204" pitchFamily="50" charset="-128"/>
              </a:rPr>
              <a:t>企業の就業経験が乏しい外国人だと仕事や環境に慣れる前に</a:t>
            </a:r>
          </a:p>
          <a:p>
            <a:r>
              <a:rPr kumimoji="1" lang="ja-JP" altLang="en-US" sz="1200" dirty="0">
                <a:latin typeface="メイリオ" panose="020B0604030504040204" pitchFamily="50" charset="-128"/>
                <a:ea typeface="メイリオ" panose="020B0604030504040204" pitchFamily="50" charset="-128"/>
              </a:rPr>
              <a:t>早期退職してしまうケースが多いため機会損失になります。</a:t>
            </a:r>
          </a:p>
        </p:txBody>
      </p:sp>
      <p:grpSp>
        <p:nvGrpSpPr>
          <p:cNvPr id="49" name="Group 5"/>
          <p:cNvGrpSpPr/>
          <p:nvPr/>
        </p:nvGrpSpPr>
        <p:grpSpPr>
          <a:xfrm>
            <a:off x="339722" y="3961020"/>
            <a:ext cx="8601075" cy="720000"/>
            <a:chOff x="3131840" y="1491630"/>
            <a:chExt cx="5256584" cy="576064"/>
          </a:xfrm>
        </p:grpSpPr>
        <p:sp>
          <p:nvSpPr>
            <p:cNvPr id="50"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1" name="Right Triangle 4"/>
            <p:cNvSpPr/>
            <p:nvPr/>
          </p:nvSpPr>
          <p:spPr>
            <a:xfrm rot="5400000">
              <a:off x="3203840" y="1419630"/>
              <a:ext cx="576000" cy="720000"/>
            </a:xfrm>
            <a:prstGeom prst="rtTriangl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52" name="TextBox 25"/>
          <p:cNvSpPr txBox="1"/>
          <p:nvPr/>
        </p:nvSpPr>
        <p:spPr>
          <a:xfrm>
            <a:off x="339723" y="3958649"/>
            <a:ext cx="872389" cy="400110"/>
          </a:xfrm>
          <a:prstGeom prst="rect">
            <a:avLst/>
          </a:prstGeom>
          <a:noFill/>
        </p:spPr>
        <p:txBody>
          <a:bodyPr wrap="square" rtlCol="0">
            <a:spAutoFit/>
          </a:bodyPr>
          <a:lstStyle/>
          <a:p>
            <a:r>
              <a:rPr lang="en-US" altLang="ko-KR" sz="2000" b="1" dirty="0" smtClean="0">
                <a:solidFill>
                  <a:schemeClr val="bg1"/>
                </a:solidFill>
                <a:cs typeface="Arial" pitchFamily="34" charset="0"/>
              </a:rPr>
              <a:t>0</a:t>
            </a:r>
            <a:r>
              <a:rPr lang="en-US" altLang="ja-JP" sz="2000" b="1" dirty="0" smtClean="0">
                <a:solidFill>
                  <a:schemeClr val="bg1"/>
                </a:solidFill>
                <a:cs typeface="Arial" pitchFamily="34" charset="0"/>
              </a:rPr>
              <a:t>4</a:t>
            </a:r>
            <a:endParaRPr lang="ko-KR" altLang="en-US" sz="2000" b="1" dirty="0">
              <a:solidFill>
                <a:schemeClr val="bg1"/>
              </a:solidFill>
              <a:cs typeface="Arial" pitchFamily="34" charset="0"/>
            </a:endParaRPr>
          </a:p>
        </p:txBody>
      </p:sp>
      <p:sp>
        <p:nvSpPr>
          <p:cNvPr id="53" name="TextBox 29"/>
          <p:cNvSpPr txBox="1"/>
          <p:nvPr/>
        </p:nvSpPr>
        <p:spPr>
          <a:xfrm>
            <a:off x="1479594" y="3993079"/>
            <a:ext cx="7598024" cy="646331"/>
          </a:xfrm>
          <a:prstGeom prst="rect">
            <a:avLst/>
          </a:prstGeom>
          <a:noFill/>
        </p:spPr>
        <p:txBody>
          <a:bodyPr wrap="square" rtlCol="0">
            <a:spAutoFit/>
          </a:bodyPr>
          <a:lstStyle/>
          <a:p>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雇用時に必要な行政申請書類や報告手続きが煩雑</a:t>
            </a:r>
          </a:p>
          <a:p>
            <a:r>
              <a:rPr kumimoji="1" lang="ja-JP" altLang="en-US" sz="1200" dirty="0">
                <a:latin typeface="メイリオ" panose="020B0604030504040204" pitchFamily="50" charset="-128"/>
                <a:ea typeface="メイリオ" panose="020B0604030504040204" pitchFamily="50" charset="-128"/>
              </a:rPr>
              <a:t>特定技能外国人を雇用する際に、</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人につき</a:t>
            </a:r>
            <a:r>
              <a:rPr kumimoji="1" lang="en-US" altLang="ja-JP" sz="1200" dirty="0">
                <a:latin typeface="メイリオ" panose="020B0604030504040204" pitchFamily="50" charset="-128"/>
                <a:ea typeface="メイリオ" panose="020B0604030504040204" pitchFamily="50" charset="-128"/>
              </a:rPr>
              <a:t>70</a:t>
            </a:r>
            <a:r>
              <a:rPr kumimoji="1" lang="ja-JP" altLang="en-US" sz="1200" dirty="0">
                <a:latin typeface="メイリオ" panose="020B0604030504040204" pitchFamily="50" charset="-128"/>
                <a:ea typeface="メイリオ" panose="020B0604030504040204" pitchFamily="50" charset="-128"/>
              </a:rPr>
              <a:t>種類もの書類を届出しなければならず、</a:t>
            </a:r>
          </a:p>
          <a:p>
            <a:r>
              <a:rPr kumimoji="1" lang="ja-JP" altLang="en-US" sz="1200" dirty="0">
                <a:latin typeface="メイリオ" panose="020B0604030504040204" pitchFamily="50" charset="-128"/>
                <a:ea typeface="メイリオ" panose="020B0604030504040204" pitchFamily="50" charset="-128"/>
              </a:rPr>
              <a:t>雇用後も必要となる行政への報告義務が煩雑で、不安があります。</a:t>
            </a:r>
          </a:p>
        </p:txBody>
      </p:sp>
      <p:grpSp>
        <p:nvGrpSpPr>
          <p:cNvPr id="57" name="Group 5"/>
          <p:cNvGrpSpPr/>
          <p:nvPr/>
        </p:nvGrpSpPr>
        <p:grpSpPr>
          <a:xfrm>
            <a:off x="342900" y="4961466"/>
            <a:ext cx="8601075" cy="720000"/>
            <a:chOff x="3131840" y="1491630"/>
            <a:chExt cx="5256584" cy="576064"/>
          </a:xfrm>
        </p:grpSpPr>
        <p:sp>
          <p:nvSpPr>
            <p:cNvPr id="58"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Right Triangle 4"/>
            <p:cNvSpPr/>
            <p:nvPr/>
          </p:nvSpPr>
          <p:spPr>
            <a:xfrm rot="5400000">
              <a:off x="3203840" y="1419630"/>
              <a:ext cx="576000" cy="720000"/>
            </a:xfrm>
            <a:prstGeom prst="rtTriangl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60" name="TextBox 25"/>
          <p:cNvSpPr txBox="1"/>
          <p:nvPr/>
        </p:nvSpPr>
        <p:spPr>
          <a:xfrm>
            <a:off x="342901" y="4959095"/>
            <a:ext cx="872389" cy="400110"/>
          </a:xfrm>
          <a:prstGeom prst="rect">
            <a:avLst/>
          </a:prstGeom>
          <a:noFill/>
        </p:spPr>
        <p:txBody>
          <a:bodyPr wrap="square" rtlCol="0">
            <a:spAutoFit/>
          </a:bodyPr>
          <a:lstStyle/>
          <a:p>
            <a:r>
              <a:rPr lang="en-US" altLang="ko-KR" sz="2000" b="1" dirty="0" smtClean="0">
                <a:solidFill>
                  <a:schemeClr val="bg1"/>
                </a:solidFill>
                <a:cs typeface="Arial" pitchFamily="34" charset="0"/>
              </a:rPr>
              <a:t>0</a:t>
            </a:r>
            <a:r>
              <a:rPr lang="en-US" altLang="ja-JP" sz="2000" b="1" dirty="0">
                <a:solidFill>
                  <a:schemeClr val="bg1"/>
                </a:solidFill>
                <a:cs typeface="Arial" pitchFamily="34" charset="0"/>
              </a:rPr>
              <a:t>5</a:t>
            </a:r>
            <a:endParaRPr lang="ko-KR" altLang="en-US" sz="2000" b="1" dirty="0">
              <a:solidFill>
                <a:schemeClr val="bg1"/>
              </a:solidFill>
              <a:cs typeface="Arial" pitchFamily="34" charset="0"/>
            </a:endParaRPr>
          </a:p>
        </p:txBody>
      </p:sp>
      <p:sp>
        <p:nvSpPr>
          <p:cNvPr id="61" name="TextBox 29"/>
          <p:cNvSpPr txBox="1"/>
          <p:nvPr/>
        </p:nvSpPr>
        <p:spPr>
          <a:xfrm>
            <a:off x="1482772" y="4993525"/>
            <a:ext cx="7598024" cy="646331"/>
          </a:xfrm>
          <a:prstGeom prst="rect">
            <a:avLst/>
          </a:prstGeom>
          <a:noFill/>
        </p:spPr>
        <p:txBody>
          <a:bodyPr wrap="square" rtlCol="0">
            <a:spAutoFit/>
          </a:bodyPr>
          <a:lstStyle/>
          <a:p>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雇用しても会社や日本の生活に馴染めるか不安</a:t>
            </a:r>
          </a:p>
          <a:p>
            <a:r>
              <a:rPr kumimoji="1" lang="ja-JP" altLang="en-US" sz="1200" dirty="0">
                <a:latin typeface="メイリオ" panose="020B0604030504040204" pitchFamily="50" charset="-128"/>
                <a:ea typeface="メイリオ" panose="020B0604030504040204" pitchFamily="50" charset="-128"/>
              </a:rPr>
              <a:t>特定技能外国人を雇用する場合は外国人支援と支援実施報告が義務化されています。</a:t>
            </a:r>
          </a:p>
          <a:p>
            <a:r>
              <a:rPr kumimoji="1" lang="ja-JP" altLang="en-US" sz="1200" dirty="0">
                <a:latin typeface="メイリオ" panose="020B0604030504040204" pitchFamily="50" charset="-128"/>
                <a:ea typeface="メイリオ" panose="020B0604030504040204" pitchFamily="50" charset="-128"/>
              </a:rPr>
              <a:t>これらの支援業務を自社で行い、且つ行政への報告義務も大変です。</a:t>
            </a:r>
          </a:p>
        </p:txBody>
      </p:sp>
      <p:sp>
        <p:nvSpPr>
          <p:cNvPr id="3" name="テキスト ボックス 2"/>
          <p:cNvSpPr txBox="1"/>
          <p:nvPr/>
        </p:nvSpPr>
        <p:spPr>
          <a:xfrm>
            <a:off x="830348" y="5949198"/>
            <a:ext cx="7626179" cy="461665"/>
          </a:xfrm>
          <a:prstGeom prst="rect">
            <a:avLst/>
          </a:prstGeom>
          <a:pattFill prst="pct10">
            <a:fgClr>
              <a:schemeClr val="accent1"/>
            </a:fgClr>
            <a:bgClr>
              <a:schemeClr val="bg1"/>
            </a:bgClr>
          </a:pattFill>
        </p:spPr>
        <p:txBody>
          <a:bodyPr wrap="square" rtlCol="0">
            <a:spAutoFit/>
          </a:bodyPr>
          <a:lstStyle/>
          <a:p>
            <a:pPr algn="ctr"/>
            <a:r>
              <a:rPr kumimoji="1" lang="ja-JP" altLang="en-US" sz="2400" b="1" dirty="0" smtClean="0">
                <a:latin typeface="メイリオ" panose="020B0604030504040204" pitchFamily="50" charset="-128"/>
                <a:ea typeface="メイリオ" panose="020B0604030504040204" pitchFamily="50" charset="-128"/>
              </a:rPr>
              <a:t>これらの課題を解決するのが「</a:t>
            </a:r>
            <a:r>
              <a:rPr kumimoji="1" lang="en-US" altLang="ja-JP" sz="2400" b="1" dirty="0" smtClean="0">
                <a:latin typeface="メイリオ" panose="020B0604030504040204" pitchFamily="50" charset="-128"/>
                <a:ea typeface="メイリオ" panose="020B0604030504040204" pitchFamily="50" charset="-128"/>
              </a:rPr>
              <a:t>Stay Worker</a:t>
            </a:r>
            <a:r>
              <a:rPr kumimoji="1" lang="ja-JP" altLang="en-US" sz="2400" b="1" dirty="0" smtClean="0">
                <a:latin typeface="メイリオ" panose="020B0604030504040204" pitchFamily="50" charset="-128"/>
                <a:ea typeface="メイリオ" panose="020B0604030504040204" pitchFamily="50" charset="-128"/>
              </a:rPr>
              <a:t>」です</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6458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p:cNvSpPr>
            <a:spLocks noGrp="1"/>
          </p:cNvSpPr>
          <p:nvPr>
            <p:ph type="sldNum" sz="quarter" idx="4"/>
          </p:nvPr>
        </p:nvSpPr>
        <p:spPr/>
        <p:txBody>
          <a:bodyPr/>
          <a:lstStyle/>
          <a:p>
            <a:fld id="{D1BCB65C-2EB9-44F3-A1F7-D69B5BFFB5F3}" type="slidenum">
              <a:rPr kumimoji="1" lang="ja-JP" altLang="en-US" b="0" smtClean="0"/>
              <a:t>6</a:t>
            </a:fld>
            <a:endParaRPr kumimoji="1" lang="ja-JP" altLang="en-US" b="0" dirty="0"/>
          </a:p>
        </p:txBody>
      </p:sp>
      <p:sp>
        <p:nvSpPr>
          <p:cNvPr id="2" name="タイトル 1"/>
          <p:cNvSpPr>
            <a:spLocks noGrp="1"/>
          </p:cNvSpPr>
          <p:nvPr>
            <p:ph type="title"/>
          </p:nvPr>
        </p:nvSpPr>
        <p:spPr/>
        <p:txBody>
          <a:bodyPr/>
          <a:lstStyle/>
          <a:p>
            <a:r>
              <a:rPr kumimoji="1" lang="ja-JP" altLang="en-US" dirty="0" smtClean="0"/>
              <a:t>サービス概要</a:t>
            </a:r>
            <a:endParaRPr kumimoji="1" lang="ja-JP" altLang="en-US" dirty="0"/>
          </a:p>
        </p:txBody>
      </p:sp>
      <p:sp>
        <p:nvSpPr>
          <p:cNvPr id="3" name="テキスト ボックス 2"/>
          <p:cNvSpPr txBox="1"/>
          <p:nvPr/>
        </p:nvSpPr>
        <p:spPr>
          <a:xfrm>
            <a:off x="396875" y="938361"/>
            <a:ext cx="7951216" cy="646331"/>
          </a:xfrm>
          <a:prstGeom prst="rect">
            <a:avLst/>
          </a:prstGeom>
          <a:noFill/>
        </p:spPr>
        <p:txBody>
          <a:bodyPr wrap="none" rtlCol="0">
            <a:spAutoFit/>
          </a:bodyPr>
          <a:lstStyle/>
          <a:p>
            <a:r>
              <a:rPr kumimoji="1" lang="en-US" altLang="ja-JP" dirty="0" smtClean="0">
                <a:latin typeface="Meiryo UI" panose="020B0604030504040204" pitchFamily="50" charset="-128"/>
                <a:ea typeface="Meiryo UI" panose="020B0604030504040204" pitchFamily="50" charset="-128"/>
              </a:rPr>
              <a:t>Stay</a:t>
            </a: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Worker</a:t>
            </a:r>
            <a:r>
              <a:rPr kumimoji="1" lang="ja-JP" altLang="en-US" dirty="0" smtClean="0">
                <a:latin typeface="Meiryo UI" panose="020B0604030504040204" pitchFamily="50" charset="-128"/>
                <a:ea typeface="Meiryo UI" panose="020B0604030504040204" pitchFamily="50" charset="-128"/>
              </a:rPr>
              <a:t>は３つのサービスのことを指しており、</a:t>
            </a:r>
            <a:r>
              <a:rPr kumimoji="1" lang="ja-JP" altLang="en-US" b="1" dirty="0" smtClean="0">
                <a:solidFill>
                  <a:srgbClr val="FF0000"/>
                </a:solidFill>
                <a:latin typeface="Meiryo UI" panose="020B0604030504040204" pitchFamily="50" charset="-128"/>
                <a:ea typeface="Meiryo UI" panose="020B0604030504040204" pitchFamily="50" charset="-128"/>
              </a:rPr>
              <a:t>外国人材総合サービス</a:t>
            </a:r>
            <a:r>
              <a:rPr kumimoji="1" lang="ja-JP" altLang="en-US" dirty="0" smtClean="0">
                <a:latin typeface="Meiryo UI" panose="020B0604030504040204" pitchFamily="50" charset="-128"/>
                <a:ea typeface="Meiryo UI" panose="020B0604030504040204" pitchFamily="50" charset="-128"/>
              </a:rPr>
              <a:t>です。</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候補者のご紹介のみならず、採用した後も当該外国人をサポートすることが重要です。</a:t>
            </a:r>
            <a:endParaRPr kumimoji="1" lang="en-US" altLang="ja-JP" dirty="0" smtClean="0">
              <a:latin typeface="Meiryo UI" panose="020B0604030504040204" pitchFamily="50" charset="-128"/>
              <a:ea typeface="Meiryo UI" panose="020B0604030504040204" pitchFamily="50" charset="-128"/>
            </a:endParaRPr>
          </a:p>
        </p:txBody>
      </p:sp>
      <p:sp>
        <p:nvSpPr>
          <p:cNvPr id="26" name="AutoShape 3"/>
          <p:cNvSpPr>
            <a:spLocks noChangeArrowheads="1"/>
          </p:cNvSpPr>
          <p:nvPr/>
        </p:nvSpPr>
        <p:spPr bwMode="auto">
          <a:xfrm flipH="1">
            <a:off x="7666035" y="1765952"/>
            <a:ext cx="1150937" cy="1483619"/>
          </a:xfrm>
          <a:prstGeom prst="chevron">
            <a:avLst>
              <a:gd name="adj" fmla="val 29520"/>
            </a:avLst>
          </a:prstGeom>
          <a:solidFill>
            <a:schemeClr val="tx2">
              <a:lumMod val="40000"/>
              <a:lumOff val="60000"/>
            </a:schemeClr>
          </a:solidFill>
          <a:ln>
            <a:noFill/>
          </a:ln>
          <a:effectLst/>
        </p:spPr>
        <p:txBody>
          <a:bodyPr anchor="ct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ja-JP" altLang="en-US" sz="1800" b="0" i="0" u="none" strike="noStrike" kern="0" cap="none" spc="0" normalizeH="0" baseline="0" noProof="0" smtClean="0">
              <a:ln>
                <a:noFill/>
              </a:ln>
              <a:solidFill>
                <a:srgbClr val="000000"/>
              </a:solidFill>
              <a:effectLst/>
              <a:uLnTx/>
              <a:uFillTx/>
              <a:latin typeface="Arial" panose="020B0604020202020204" pitchFamily="34" charset="0"/>
              <a:ea typeface="メイリオ" panose="020B0604030504040204" pitchFamily="50" charset="-128"/>
            </a:endParaRPr>
          </a:p>
        </p:txBody>
      </p:sp>
      <p:sp>
        <p:nvSpPr>
          <p:cNvPr id="27" name="Rectangle 4"/>
          <p:cNvSpPr>
            <a:spLocks noChangeArrowheads="1"/>
          </p:cNvSpPr>
          <p:nvPr/>
        </p:nvSpPr>
        <p:spPr bwMode="auto">
          <a:xfrm flipH="1">
            <a:off x="396875" y="1765952"/>
            <a:ext cx="7918450" cy="1483619"/>
          </a:xfrm>
          <a:prstGeom prst="rect">
            <a:avLst/>
          </a:prstGeom>
          <a:solidFill>
            <a:schemeClr val="tx2">
              <a:lumMod val="40000"/>
              <a:lumOff val="60000"/>
            </a:schemeClr>
          </a:solidFill>
          <a:ln>
            <a:noFill/>
          </a:ln>
          <a:effectLst/>
        </p:spPr>
        <p:txBody>
          <a:bodyPr anchor="ct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ja-JP" altLang="en-US" sz="1800" b="0" i="0" u="none" strike="noStrike" kern="0" cap="none" spc="0" normalizeH="0" baseline="0" noProof="0" smtClean="0">
              <a:ln>
                <a:noFill/>
              </a:ln>
              <a:solidFill>
                <a:srgbClr val="000000"/>
              </a:solidFill>
              <a:effectLst/>
              <a:uLnTx/>
              <a:uFillTx/>
              <a:latin typeface="Arial" panose="020B0604020202020204" pitchFamily="34" charset="0"/>
              <a:ea typeface="メイリオ" panose="020B0604030504040204" pitchFamily="50" charset="-128"/>
            </a:endParaRPr>
          </a:p>
        </p:txBody>
      </p:sp>
      <p:sp>
        <p:nvSpPr>
          <p:cNvPr id="34" name="Rectangle 11"/>
          <p:cNvSpPr>
            <a:spLocks noChangeArrowheads="1"/>
          </p:cNvSpPr>
          <p:nvPr/>
        </p:nvSpPr>
        <p:spPr bwMode="auto">
          <a:xfrm>
            <a:off x="436563" y="1808562"/>
            <a:ext cx="4206876" cy="4132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ja-JP" altLang="en-US" sz="1800" b="0" i="0" u="none" strike="noStrike" kern="0" cap="none" spc="0" normalizeH="0" baseline="0" noProof="0" smtClean="0">
              <a:ln>
                <a:noFill/>
              </a:ln>
              <a:solidFill>
                <a:srgbClr val="000000"/>
              </a:solidFill>
              <a:effectLst/>
              <a:uLnTx/>
              <a:uFillTx/>
              <a:latin typeface="Arial" panose="020B0604020202020204" pitchFamily="34" charset="0"/>
              <a:ea typeface="メイリオ" panose="020B0604030504040204" pitchFamily="50" charset="-128"/>
            </a:endParaRPr>
          </a:p>
        </p:txBody>
      </p:sp>
      <p:sp>
        <p:nvSpPr>
          <p:cNvPr id="35" name="Text Box 12"/>
          <p:cNvSpPr txBox="1">
            <a:spLocks noChangeArrowheads="1"/>
          </p:cNvSpPr>
          <p:nvPr/>
        </p:nvSpPr>
        <p:spPr bwMode="auto">
          <a:xfrm>
            <a:off x="544512" y="1811549"/>
            <a:ext cx="5070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ja-JP" sz="2400" b="1" kern="0" dirty="0" smtClean="0">
                <a:effectLst>
                  <a:outerShdw blurRad="38100" dist="38100" dir="2700000" algn="tl">
                    <a:srgbClr val="000000">
                      <a:alpha val="43137"/>
                    </a:srgbClr>
                  </a:outerShdw>
                </a:effectLst>
              </a:rPr>
              <a:t>01</a:t>
            </a:r>
            <a:r>
              <a:rPr lang="ja-JP" altLang="en-US" sz="2400" b="1" kern="0" dirty="0">
                <a:effectLst>
                  <a:outerShdw blurRad="38100" dist="38100" dir="2700000" algn="tl">
                    <a:srgbClr val="000000">
                      <a:alpha val="43137"/>
                    </a:srgbClr>
                  </a:outerShdw>
                </a:effectLst>
              </a:rPr>
              <a:t> </a:t>
            </a:r>
            <a:r>
              <a:rPr lang="ja-JP" altLang="en-US" sz="2400" b="1" kern="0" dirty="0" smtClean="0">
                <a:effectLst>
                  <a:outerShdw blurRad="38100" dist="38100" dir="2700000" algn="tl">
                    <a:srgbClr val="000000">
                      <a:alpha val="43137"/>
                    </a:srgbClr>
                  </a:outerShdw>
                </a:effectLst>
              </a:rPr>
              <a:t>外国人材紹介サービス</a:t>
            </a:r>
            <a:endParaRPr kumimoji="0" lang="ja-JP" altLang="en-US" sz="2400" b="1" i="0" u="none" strike="noStrike" kern="0" cap="none" spc="0" normalizeH="0" baseline="0" noProof="0" dirty="0" smtClean="0">
              <a:ln>
                <a:noFill/>
              </a:ln>
              <a:effectLst>
                <a:outerShdw blurRad="38100" dist="38100" dir="2700000" algn="tl">
                  <a:srgbClr val="000000">
                    <a:alpha val="43137"/>
                  </a:srgbClr>
                </a:outerShdw>
              </a:effectLst>
              <a:uLnTx/>
              <a:uFillTx/>
            </a:endParaRPr>
          </a:p>
        </p:txBody>
      </p:sp>
      <p:sp>
        <p:nvSpPr>
          <p:cNvPr id="42" name="Text Box 19"/>
          <p:cNvSpPr txBox="1">
            <a:spLocks noChangeArrowheads="1"/>
          </p:cNvSpPr>
          <p:nvPr/>
        </p:nvSpPr>
        <p:spPr bwMode="auto">
          <a:xfrm>
            <a:off x="544512" y="2284339"/>
            <a:ext cx="78446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r>
              <a:rPr lang="ja-JP" altLang="en-US" sz="1400" b="1" kern="0" noProof="0" dirty="0" smtClean="0">
                <a:solidFill>
                  <a:srgbClr val="FFFFFF"/>
                </a:solidFill>
              </a:rPr>
              <a:t>違法雇用のリスク回避はもちろん、</a:t>
            </a:r>
            <a:r>
              <a:rPr lang="en-US" altLang="ja-JP" sz="1400" b="1" kern="0" noProof="0" dirty="0" smtClean="0">
                <a:solidFill>
                  <a:srgbClr val="FFFFFF"/>
                </a:solidFill>
              </a:rPr>
              <a:t>N</a:t>
            </a:r>
            <a:r>
              <a:rPr lang="en-US" altLang="ja-JP" sz="1400" b="1" kern="0" noProof="0" dirty="0">
                <a:solidFill>
                  <a:srgbClr val="FFFFFF"/>
                </a:solidFill>
              </a:rPr>
              <a:t>ext </a:t>
            </a:r>
            <a:r>
              <a:rPr lang="en-US" altLang="ja-JP" sz="1400" b="1" kern="0" noProof="0" dirty="0" smtClean="0">
                <a:solidFill>
                  <a:srgbClr val="FFFFFF"/>
                </a:solidFill>
              </a:rPr>
              <a:t>Innovation</a:t>
            </a:r>
            <a:r>
              <a:rPr lang="ja-JP" altLang="en-US" sz="1400" b="1" kern="0" noProof="0" dirty="0">
                <a:solidFill>
                  <a:srgbClr val="FFFFFF"/>
                </a:solidFill>
              </a:rPr>
              <a:t>社</a:t>
            </a:r>
            <a:r>
              <a:rPr lang="ja-JP" altLang="en-US" sz="1400" b="1" kern="0" noProof="0" dirty="0" smtClean="0">
                <a:solidFill>
                  <a:srgbClr val="FFFFFF"/>
                </a:solidFill>
              </a:rPr>
              <a:t>では外国人の母国語による事前面談を行うため、</a:t>
            </a:r>
            <a:r>
              <a:rPr kumimoji="0" lang="ja-JP" altLang="en-US" sz="1400" b="1" i="0" u="none" strike="noStrike" kern="0" cap="none" spc="0" normalizeH="0" dirty="0" smtClean="0">
                <a:ln>
                  <a:noFill/>
                </a:ln>
                <a:solidFill>
                  <a:srgbClr val="FFFFFF"/>
                </a:solidFill>
                <a:effectLst/>
                <a:uLnTx/>
                <a:uFillTx/>
                <a:latin typeface="Arial" panose="020B0604020202020204" pitchFamily="34" charset="0"/>
                <a:ea typeface="メイリオ" panose="020B0604030504040204" pitchFamily="50" charset="-128"/>
              </a:rPr>
              <a:t>当該外国人のスキルだけではなく人柄や性格を把握した上で候補</a:t>
            </a:r>
            <a:r>
              <a:rPr lang="ja-JP" altLang="en-US" sz="1400" b="1" kern="0" dirty="0" smtClean="0">
                <a:solidFill>
                  <a:srgbClr val="FFFFFF"/>
                </a:solidFill>
              </a:rPr>
              <a:t>者</a:t>
            </a:r>
            <a:endParaRPr lang="en-US" altLang="ja-JP" sz="1400" b="1" kern="0" dirty="0" smtClean="0">
              <a:solidFill>
                <a:srgbClr val="FFFFFF"/>
              </a:solidFill>
            </a:endParaRP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en-US" sz="1400" b="1" i="0" u="none" strike="noStrike" kern="0" cap="none" spc="0" normalizeH="0" dirty="0" smtClean="0">
                <a:ln>
                  <a:noFill/>
                </a:ln>
                <a:solidFill>
                  <a:srgbClr val="FFFFFF"/>
                </a:solidFill>
                <a:effectLst/>
                <a:uLnTx/>
                <a:uFillTx/>
                <a:latin typeface="Arial" panose="020B0604020202020204" pitchFamily="34" charset="0"/>
                <a:ea typeface="メイリオ" panose="020B0604030504040204" pitchFamily="50" charset="-128"/>
              </a:rPr>
              <a:t>（アルバイト＜留学生＞、正社員＜特定技能、技術・人文智識・国際業務、</a:t>
            </a:r>
            <a:r>
              <a:rPr kumimoji="0" lang="en-US" altLang="ja-JP" sz="1400" b="1" i="0" u="none" strike="noStrike" kern="0" cap="none" spc="0" normalizeH="0" dirty="0" smtClean="0">
                <a:ln>
                  <a:noFill/>
                </a:ln>
                <a:solidFill>
                  <a:srgbClr val="FFFFFF"/>
                </a:solidFill>
                <a:effectLst/>
                <a:uLnTx/>
                <a:uFillTx/>
                <a:latin typeface="Arial" panose="020B0604020202020204" pitchFamily="34" charset="0"/>
                <a:ea typeface="メイリオ" panose="020B0604030504040204" pitchFamily="50" charset="-128"/>
              </a:rPr>
              <a:t>46</a:t>
            </a:r>
            <a:r>
              <a:rPr lang="ja-JP" altLang="en-US" sz="1400" b="1" kern="0" dirty="0" smtClean="0">
                <a:solidFill>
                  <a:srgbClr val="FFFFFF"/>
                </a:solidFill>
              </a:rPr>
              <a:t>号特定活動、</a:t>
            </a:r>
            <a:endParaRPr lang="en-US" altLang="ja-JP" sz="1400" b="1" kern="0" dirty="0" smtClean="0">
              <a:solidFill>
                <a:srgbClr val="FFFFFF"/>
              </a:solidFill>
            </a:endParaRPr>
          </a:p>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r>
              <a:rPr lang="ja-JP" altLang="en-US" sz="1400" b="1" kern="0" dirty="0" smtClean="0">
                <a:solidFill>
                  <a:srgbClr val="FFFFFF"/>
                </a:solidFill>
              </a:rPr>
              <a:t>その他</a:t>
            </a:r>
            <a:r>
              <a:rPr kumimoji="0" lang="ja-JP" altLang="en-US" sz="1400" b="1" i="0" u="none" strike="noStrike" kern="0" cap="none" spc="0" normalizeH="0" dirty="0" smtClean="0">
                <a:ln>
                  <a:noFill/>
                </a:ln>
                <a:solidFill>
                  <a:srgbClr val="FFFFFF"/>
                </a:solidFill>
                <a:effectLst/>
                <a:uLnTx/>
                <a:uFillTx/>
                <a:latin typeface="Arial" panose="020B0604020202020204" pitchFamily="34" charset="0"/>
                <a:ea typeface="メイリオ" panose="020B0604030504040204" pitchFamily="50" charset="-128"/>
              </a:rPr>
              <a:t>＞）を推薦します。</a:t>
            </a:r>
            <a:endParaRPr kumimoji="0" lang="en-US" altLang="ja-JP" sz="1400" b="1" i="0" u="none" strike="noStrike" kern="0" cap="none" spc="0" normalizeH="0" noProof="0" dirty="0" smtClean="0">
              <a:ln>
                <a:noFill/>
              </a:ln>
              <a:solidFill>
                <a:srgbClr val="FFFFFF"/>
              </a:solidFill>
              <a:effectLst/>
              <a:uLnTx/>
              <a:uFillTx/>
              <a:latin typeface="Arial" panose="020B0604020202020204" pitchFamily="34" charset="0"/>
              <a:ea typeface="メイリオ" panose="020B0604030504040204" pitchFamily="50" charset="-128"/>
            </a:endParaRPr>
          </a:p>
        </p:txBody>
      </p:sp>
      <p:grpSp>
        <p:nvGrpSpPr>
          <p:cNvPr id="41" name="Group 5"/>
          <p:cNvGrpSpPr/>
          <p:nvPr/>
        </p:nvGrpSpPr>
        <p:grpSpPr>
          <a:xfrm>
            <a:off x="422275" y="3596961"/>
            <a:ext cx="3743325" cy="720000"/>
            <a:chOff x="3131840" y="1491630"/>
            <a:chExt cx="5256584" cy="576064"/>
          </a:xfrm>
        </p:grpSpPr>
        <p:sp>
          <p:nvSpPr>
            <p:cNvPr id="45"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ight Triangle 4"/>
            <p:cNvSpPr/>
            <p:nvPr/>
          </p:nvSpPr>
          <p:spPr>
            <a:xfrm rot="5400000">
              <a:off x="3203840" y="1419630"/>
              <a:ext cx="576000" cy="720000"/>
            </a:xfrm>
            <a:prstGeom prst="rtTriangl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47" name="TextBox 25"/>
          <p:cNvSpPr txBox="1"/>
          <p:nvPr/>
        </p:nvSpPr>
        <p:spPr>
          <a:xfrm>
            <a:off x="385182" y="3595984"/>
            <a:ext cx="657915" cy="307777"/>
          </a:xfrm>
          <a:prstGeom prst="rect">
            <a:avLst/>
          </a:prstGeom>
          <a:noFill/>
        </p:spPr>
        <p:txBody>
          <a:bodyPr wrap="square" rtlCol="0">
            <a:spAutoFit/>
          </a:bodyPr>
          <a:lstStyle/>
          <a:p>
            <a:r>
              <a:rPr lang="en-US" altLang="ko-KR" sz="1400" b="1" dirty="0">
                <a:solidFill>
                  <a:schemeClr val="bg1"/>
                </a:solidFill>
                <a:cs typeface="Arial" pitchFamily="34" charset="0"/>
              </a:rPr>
              <a:t>01</a:t>
            </a:r>
            <a:endParaRPr lang="ko-KR" altLang="en-US" sz="1400" b="1" dirty="0">
              <a:solidFill>
                <a:schemeClr val="bg1"/>
              </a:solidFill>
              <a:cs typeface="Arial" pitchFamily="34" charset="0"/>
            </a:endParaRPr>
          </a:p>
        </p:txBody>
      </p:sp>
      <p:sp>
        <p:nvSpPr>
          <p:cNvPr id="48" name="TextBox 29"/>
          <p:cNvSpPr txBox="1"/>
          <p:nvPr/>
        </p:nvSpPr>
        <p:spPr>
          <a:xfrm>
            <a:off x="987189" y="3673173"/>
            <a:ext cx="3407011" cy="600164"/>
          </a:xfrm>
          <a:prstGeom prst="rect">
            <a:avLst/>
          </a:prstGeom>
          <a:noFill/>
        </p:spPr>
        <p:txBody>
          <a:bodyPr wrap="square" rtlCol="0">
            <a:spAutoFit/>
          </a:bodyPr>
          <a:lstStyle/>
          <a:p>
            <a:r>
              <a:rPr lang="ja-JP" altLang="en-US" sz="11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不法在留者や不法労働者を雇用してしまったら</a:t>
            </a:r>
            <a:r>
              <a:rPr lang="ja-JP" altLang="en-US" sz="11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a:t>
            </a:r>
            <a:endParaRPr lang="en-US" altLang="ja-JP" sz="11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endParaRPr>
          </a:p>
          <a:p>
            <a:r>
              <a:rPr lang="ja-JP" altLang="en-US" sz="11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３年</a:t>
            </a:r>
            <a:r>
              <a:rPr lang="ja-JP" altLang="en-US" sz="11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以下の</a:t>
            </a:r>
            <a:r>
              <a:rPr lang="ja-JP" altLang="en-US" sz="11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懲役もしく</a:t>
            </a:r>
            <a:r>
              <a:rPr lang="ja-JP" altLang="en-US" sz="11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は</a:t>
            </a:r>
            <a:r>
              <a:rPr lang="en-US" altLang="ja-JP" sz="11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300</a:t>
            </a:r>
            <a:r>
              <a:rPr lang="ja-JP" altLang="en-US" sz="11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万円以下の罰金</a:t>
            </a:r>
            <a:r>
              <a:rPr lang="ja-JP" altLang="en-US" sz="11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が</a:t>
            </a:r>
            <a:endParaRPr lang="en-US" altLang="ja-JP" sz="11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endParaRPr>
          </a:p>
          <a:p>
            <a:r>
              <a:rPr lang="ja-JP" altLang="en-US" sz="11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科せられる</a:t>
            </a:r>
            <a:endParaRPr lang="en-US" altLang="ja-JP" sz="11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endParaRPr>
          </a:p>
        </p:txBody>
      </p:sp>
      <p:sp>
        <p:nvSpPr>
          <p:cNvPr id="50" name="Right Arrow 14"/>
          <p:cNvSpPr/>
          <p:nvPr/>
        </p:nvSpPr>
        <p:spPr>
          <a:xfrm>
            <a:off x="4381500" y="3596960"/>
            <a:ext cx="558800" cy="719922"/>
          </a:xfrm>
          <a:prstGeom prst="rightArrow">
            <a:avLst>
              <a:gd name="adj1" fmla="val 45464"/>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1" name="テキスト ボックス 50"/>
          <p:cNvSpPr txBox="1"/>
          <p:nvPr/>
        </p:nvSpPr>
        <p:spPr>
          <a:xfrm>
            <a:off x="4940300" y="3585835"/>
            <a:ext cx="3821880" cy="738664"/>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出入国在留管理庁データベースによる</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照合確認と学校（留学生）への直接在籍確認を</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行います。</a:t>
            </a:r>
            <a:endParaRPr kumimoji="1" lang="en-US" altLang="ja-JP" sz="1400" b="1" dirty="0" smtClean="0">
              <a:latin typeface="Meiryo UI" panose="020B0604030504040204" pitchFamily="50" charset="-128"/>
              <a:ea typeface="Meiryo UI" panose="020B0604030504040204" pitchFamily="50" charset="-128"/>
            </a:endParaRPr>
          </a:p>
        </p:txBody>
      </p:sp>
      <p:grpSp>
        <p:nvGrpSpPr>
          <p:cNvPr id="52" name="Group 5"/>
          <p:cNvGrpSpPr/>
          <p:nvPr/>
        </p:nvGrpSpPr>
        <p:grpSpPr>
          <a:xfrm>
            <a:off x="422275" y="4540911"/>
            <a:ext cx="3743325" cy="720000"/>
            <a:chOff x="3131840" y="1491630"/>
            <a:chExt cx="5256584" cy="576064"/>
          </a:xfrm>
        </p:grpSpPr>
        <p:sp>
          <p:nvSpPr>
            <p:cNvPr id="53"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4" name="Right Triangle 4"/>
            <p:cNvSpPr/>
            <p:nvPr/>
          </p:nvSpPr>
          <p:spPr>
            <a:xfrm rot="5400000">
              <a:off x="3203840" y="1419630"/>
              <a:ext cx="576000" cy="720000"/>
            </a:xfrm>
            <a:prstGeom prst="rtTriangl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55" name="TextBox 25"/>
          <p:cNvSpPr txBox="1"/>
          <p:nvPr/>
        </p:nvSpPr>
        <p:spPr>
          <a:xfrm>
            <a:off x="349682" y="4540831"/>
            <a:ext cx="657914" cy="307777"/>
          </a:xfrm>
          <a:prstGeom prst="rect">
            <a:avLst/>
          </a:prstGeom>
          <a:noFill/>
        </p:spPr>
        <p:txBody>
          <a:bodyPr wrap="square" rtlCol="0">
            <a:spAutoFit/>
          </a:bodyPr>
          <a:lstStyle/>
          <a:p>
            <a:r>
              <a:rPr lang="en-US" altLang="ko-KR" sz="1400" b="1" dirty="0" smtClean="0">
                <a:solidFill>
                  <a:schemeClr val="bg1"/>
                </a:solidFill>
                <a:cs typeface="Arial" pitchFamily="34" charset="0"/>
              </a:rPr>
              <a:t>0</a:t>
            </a:r>
            <a:r>
              <a:rPr lang="en-US" altLang="ja-JP" sz="1400" b="1" dirty="0" smtClean="0">
                <a:solidFill>
                  <a:schemeClr val="bg1"/>
                </a:solidFill>
                <a:cs typeface="Arial" pitchFamily="34" charset="0"/>
              </a:rPr>
              <a:t>2</a:t>
            </a:r>
            <a:endParaRPr lang="ko-KR" altLang="en-US" sz="1400" b="1" dirty="0">
              <a:solidFill>
                <a:schemeClr val="bg1"/>
              </a:solidFill>
              <a:cs typeface="Arial" pitchFamily="34" charset="0"/>
            </a:endParaRPr>
          </a:p>
        </p:txBody>
      </p:sp>
      <p:sp>
        <p:nvSpPr>
          <p:cNvPr id="56" name="TextBox 29"/>
          <p:cNvSpPr txBox="1"/>
          <p:nvPr/>
        </p:nvSpPr>
        <p:spPr>
          <a:xfrm>
            <a:off x="935003" y="4766087"/>
            <a:ext cx="3027397" cy="276999"/>
          </a:xfrm>
          <a:prstGeom prst="rect">
            <a:avLst/>
          </a:prstGeom>
          <a:noFill/>
        </p:spPr>
        <p:txBody>
          <a:bodyPr wrap="square" rtlCol="0">
            <a:spAutoFit/>
          </a:bodyPr>
          <a:lstStyle/>
          <a:p>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面接時に、人物的信頼度が判断</a:t>
            </a:r>
            <a:r>
              <a:rPr lang="ja-JP" altLang="en-US" sz="12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できない</a:t>
            </a:r>
            <a:endPar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endParaRPr>
          </a:p>
        </p:txBody>
      </p:sp>
      <p:sp>
        <p:nvSpPr>
          <p:cNvPr id="57" name="Right Arrow 14"/>
          <p:cNvSpPr/>
          <p:nvPr/>
        </p:nvSpPr>
        <p:spPr>
          <a:xfrm>
            <a:off x="4394200" y="4540909"/>
            <a:ext cx="558800" cy="719922"/>
          </a:xfrm>
          <a:prstGeom prst="rightArrow">
            <a:avLst>
              <a:gd name="adj1" fmla="val 45464"/>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8" name="テキスト ボックス 57"/>
          <p:cNvSpPr txBox="1"/>
          <p:nvPr/>
        </p:nvSpPr>
        <p:spPr>
          <a:xfrm>
            <a:off x="4953000" y="4732517"/>
            <a:ext cx="3223959"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同国出身者により事前面談をいたします。</a:t>
            </a:r>
            <a:endParaRPr kumimoji="1" lang="en-US" altLang="ja-JP" sz="1400" b="1" dirty="0" smtClean="0">
              <a:latin typeface="Meiryo UI" panose="020B0604030504040204" pitchFamily="50" charset="-128"/>
              <a:ea typeface="Meiryo UI" panose="020B0604030504040204" pitchFamily="50" charset="-128"/>
            </a:endParaRPr>
          </a:p>
        </p:txBody>
      </p:sp>
      <p:grpSp>
        <p:nvGrpSpPr>
          <p:cNvPr id="62" name="Group 5"/>
          <p:cNvGrpSpPr/>
          <p:nvPr/>
        </p:nvGrpSpPr>
        <p:grpSpPr>
          <a:xfrm>
            <a:off x="422275" y="5484781"/>
            <a:ext cx="3743325" cy="720000"/>
            <a:chOff x="3131840" y="1491630"/>
            <a:chExt cx="5256584" cy="576064"/>
          </a:xfrm>
        </p:grpSpPr>
        <p:sp>
          <p:nvSpPr>
            <p:cNvPr id="63"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4" name="Right Triangle 4"/>
            <p:cNvSpPr/>
            <p:nvPr/>
          </p:nvSpPr>
          <p:spPr>
            <a:xfrm rot="5400000">
              <a:off x="3203840" y="1419630"/>
              <a:ext cx="576000" cy="720000"/>
            </a:xfrm>
            <a:prstGeom prst="rtTriangl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65" name="TextBox 25"/>
          <p:cNvSpPr txBox="1"/>
          <p:nvPr/>
        </p:nvSpPr>
        <p:spPr>
          <a:xfrm>
            <a:off x="349682" y="5484701"/>
            <a:ext cx="657914" cy="307777"/>
          </a:xfrm>
          <a:prstGeom prst="rect">
            <a:avLst/>
          </a:prstGeom>
          <a:noFill/>
        </p:spPr>
        <p:txBody>
          <a:bodyPr wrap="square" rtlCol="0">
            <a:spAutoFit/>
          </a:bodyPr>
          <a:lstStyle/>
          <a:p>
            <a:r>
              <a:rPr lang="en-US" altLang="ko-KR" sz="1400" b="1" dirty="0" smtClean="0">
                <a:solidFill>
                  <a:schemeClr val="bg1"/>
                </a:solidFill>
                <a:cs typeface="Arial" pitchFamily="34" charset="0"/>
              </a:rPr>
              <a:t>0</a:t>
            </a:r>
            <a:r>
              <a:rPr lang="en-US" altLang="ja-JP" sz="1400" b="1" dirty="0">
                <a:solidFill>
                  <a:schemeClr val="bg1"/>
                </a:solidFill>
                <a:cs typeface="Arial" pitchFamily="34" charset="0"/>
              </a:rPr>
              <a:t>3</a:t>
            </a:r>
            <a:endParaRPr lang="ko-KR" altLang="en-US" sz="1400" b="1" dirty="0">
              <a:solidFill>
                <a:schemeClr val="bg1"/>
              </a:solidFill>
              <a:cs typeface="Arial" pitchFamily="34" charset="0"/>
            </a:endParaRPr>
          </a:p>
        </p:txBody>
      </p:sp>
      <p:sp>
        <p:nvSpPr>
          <p:cNvPr id="66" name="TextBox 29"/>
          <p:cNvSpPr txBox="1"/>
          <p:nvPr/>
        </p:nvSpPr>
        <p:spPr>
          <a:xfrm>
            <a:off x="935003" y="5709957"/>
            <a:ext cx="3027397" cy="276999"/>
          </a:xfrm>
          <a:prstGeom prst="rect">
            <a:avLst/>
          </a:prstGeom>
          <a:noFill/>
        </p:spPr>
        <p:txBody>
          <a:bodyPr wrap="square" rtlCol="0">
            <a:spAutoFit/>
          </a:bodyPr>
          <a:lstStyle/>
          <a:p>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早期退職されると機会損失</a:t>
            </a:r>
          </a:p>
        </p:txBody>
      </p:sp>
      <p:sp>
        <p:nvSpPr>
          <p:cNvPr id="67" name="Right Arrow 14"/>
          <p:cNvSpPr/>
          <p:nvPr/>
        </p:nvSpPr>
        <p:spPr>
          <a:xfrm>
            <a:off x="4394200" y="5484779"/>
            <a:ext cx="558800" cy="719922"/>
          </a:xfrm>
          <a:prstGeom prst="rightArrow">
            <a:avLst>
              <a:gd name="adj1" fmla="val 45464"/>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8" name="テキスト ボックス 67"/>
          <p:cNvSpPr txBox="1"/>
          <p:nvPr/>
        </p:nvSpPr>
        <p:spPr>
          <a:xfrm>
            <a:off x="4979987" y="5690851"/>
            <a:ext cx="3977371"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採用後、母国語による就業状況の確認をいたします</a:t>
            </a:r>
            <a:endParaRPr kumimoji="1" lang="en-US" altLang="ja-JP" sz="1400" b="1"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6323982" y="6510685"/>
            <a:ext cx="2492990" cy="276999"/>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詳細は、パンフレットにて記載</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8464983"/>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p:cNvSpPr>
            <a:spLocks noGrp="1"/>
          </p:cNvSpPr>
          <p:nvPr>
            <p:ph type="sldNum" sz="quarter" idx="4"/>
          </p:nvPr>
        </p:nvSpPr>
        <p:spPr/>
        <p:txBody>
          <a:bodyPr/>
          <a:lstStyle/>
          <a:p>
            <a:fld id="{D1BCB65C-2EB9-44F3-A1F7-D69B5BFFB5F3}" type="slidenum">
              <a:rPr kumimoji="1" lang="ja-JP" altLang="en-US" b="0" smtClean="0"/>
              <a:t>7</a:t>
            </a:fld>
            <a:endParaRPr kumimoji="1" lang="ja-JP" altLang="en-US" b="0" dirty="0"/>
          </a:p>
        </p:txBody>
      </p:sp>
      <p:sp>
        <p:nvSpPr>
          <p:cNvPr id="2" name="タイトル 1"/>
          <p:cNvSpPr>
            <a:spLocks noGrp="1"/>
          </p:cNvSpPr>
          <p:nvPr>
            <p:ph type="title"/>
          </p:nvPr>
        </p:nvSpPr>
        <p:spPr/>
        <p:txBody>
          <a:bodyPr/>
          <a:lstStyle/>
          <a:p>
            <a:r>
              <a:rPr kumimoji="1" lang="ja-JP" altLang="en-US" dirty="0" smtClean="0"/>
              <a:t>サービス概要</a:t>
            </a:r>
            <a:endParaRPr kumimoji="1" lang="ja-JP" altLang="en-US" dirty="0"/>
          </a:p>
        </p:txBody>
      </p:sp>
      <p:sp>
        <p:nvSpPr>
          <p:cNvPr id="21" name="AutoShape 3"/>
          <p:cNvSpPr>
            <a:spLocks noChangeArrowheads="1"/>
          </p:cNvSpPr>
          <p:nvPr/>
        </p:nvSpPr>
        <p:spPr bwMode="auto">
          <a:xfrm flipH="1">
            <a:off x="7666034" y="939537"/>
            <a:ext cx="1150937" cy="1168663"/>
          </a:xfrm>
          <a:prstGeom prst="chevron">
            <a:avLst>
              <a:gd name="adj" fmla="val 29520"/>
            </a:avLst>
          </a:prstGeom>
          <a:solidFill>
            <a:schemeClr val="tx2">
              <a:lumMod val="40000"/>
              <a:lumOff val="60000"/>
            </a:schemeClr>
          </a:solidFill>
          <a:ln>
            <a:noFill/>
          </a:ln>
          <a:effectLst/>
        </p:spPr>
        <p:txBody>
          <a:bodyPr anchor="ct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ja-JP" altLang="en-US" sz="1800" b="0" i="0" u="none" strike="noStrike" kern="0" cap="none" spc="0" normalizeH="0" baseline="0" noProof="0" smtClean="0">
              <a:ln>
                <a:noFill/>
              </a:ln>
              <a:solidFill>
                <a:srgbClr val="000000"/>
              </a:solidFill>
              <a:effectLst/>
              <a:uLnTx/>
              <a:uFillTx/>
              <a:latin typeface="Arial" panose="020B0604020202020204" pitchFamily="34" charset="0"/>
              <a:ea typeface="メイリオ" panose="020B0604030504040204" pitchFamily="50" charset="-128"/>
            </a:endParaRPr>
          </a:p>
        </p:txBody>
      </p:sp>
      <p:sp>
        <p:nvSpPr>
          <p:cNvPr id="22" name="Rectangle 4"/>
          <p:cNvSpPr>
            <a:spLocks noChangeArrowheads="1"/>
          </p:cNvSpPr>
          <p:nvPr/>
        </p:nvSpPr>
        <p:spPr bwMode="auto">
          <a:xfrm flipH="1">
            <a:off x="396875" y="939537"/>
            <a:ext cx="7918450" cy="1168663"/>
          </a:xfrm>
          <a:prstGeom prst="rect">
            <a:avLst/>
          </a:prstGeom>
          <a:solidFill>
            <a:schemeClr val="tx2">
              <a:lumMod val="40000"/>
              <a:lumOff val="60000"/>
            </a:schemeClr>
          </a:solidFill>
          <a:ln>
            <a:noFill/>
          </a:ln>
          <a:effectLst/>
        </p:spPr>
        <p:txBody>
          <a:bodyPr anchor="ct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ja-JP" altLang="en-US" sz="1800" b="0" i="0" u="none" strike="noStrike" kern="0" cap="none" spc="0" normalizeH="0" baseline="0" noProof="0" smtClean="0">
              <a:ln>
                <a:noFill/>
              </a:ln>
              <a:solidFill>
                <a:srgbClr val="000000"/>
              </a:solidFill>
              <a:effectLst/>
              <a:uLnTx/>
              <a:uFillTx/>
              <a:latin typeface="Arial" panose="020B0604020202020204" pitchFamily="34" charset="0"/>
              <a:ea typeface="メイリオ" panose="020B0604030504040204" pitchFamily="50" charset="-128"/>
            </a:endParaRPr>
          </a:p>
        </p:txBody>
      </p:sp>
      <p:sp>
        <p:nvSpPr>
          <p:cNvPr id="23" name="Rectangle 11"/>
          <p:cNvSpPr>
            <a:spLocks noChangeArrowheads="1"/>
          </p:cNvSpPr>
          <p:nvPr/>
        </p:nvSpPr>
        <p:spPr bwMode="auto">
          <a:xfrm>
            <a:off x="436562" y="982147"/>
            <a:ext cx="5684837" cy="4132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ja-JP" altLang="en-US" sz="1800" b="0" i="0" u="none" strike="noStrike" kern="0" cap="none" spc="0" normalizeH="0" baseline="0" noProof="0" smtClean="0">
              <a:ln>
                <a:noFill/>
              </a:ln>
              <a:solidFill>
                <a:srgbClr val="000000"/>
              </a:solidFill>
              <a:effectLst/>
              <a:uLnTx/>
              <a:uFillTx/>
              <a:latin typeface="Arial" panose="020B0604020202020204" pitchFamily="34" charset="0"/>
              <a:ea typeface="メイリオ" panose="020B0604030504040204" pitchFamily="50" charset="-128"/>
            </a:endParaRPr>
          </a:p>
        </p:txBody>
      </p:sp>
      <p:sp>
        <p:nvSpPr>
          <p:cNvPr id="24" name="Text Box 12"/>
          <p:cNvSpPr txBox="1">
            <a:spLocks noChangeArrowheads="1"/>
          </p:cNvSpPr>
          <p:nvPr/>
        </p:nvSpPr>
        <p:spPr bwMode="auto">
          <a:xfrm>
            <a:off x="507603" y="977979"/>
            <a:ext cx="7047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lvl="0" defTabSz="914400" eaLnBrk="0" fontAlgn="base" hangingPunct="0">
              <a:spcBef>
                <a:spcPct val="0"/>
              </a:spcBef>
              <a:spcAft>
                <a:spcPct val="0"/>
              </a:spcAft>
              <a:defRPr/>
            </a:pPr>
            <a:r>
              <a:rPr lang="en-US" altLang="ja-JP" sz="2400" b="1" kern="0" dirty="0" smtClean="0">
                <a:effectLst>
                  <a:outerShdw blurRad="38100" dist="38100" dir="2700000" algn="tl">
                    <a:srgbClr val="000000">
                      <a:alpha val="43137"/>
                    </a:srgbClr>
                  </a:outerShdw>
                </a:effectLst>
              </a:rPr>
              <a:t>02 </a:t>
            </a:r>
            <a:r>
              <a:rPr lang="ja-JP" altLang="en-US" sz="2400" b="1" kern="0" dirty="0">
                <a:effectLst>
                  <a:outerShdw blurRad="38100" dist="38100" dir="2700000" algn="tl">
                    <a:srgbClr val="000000">
                      <a:alpha val="43137"/>
                    </a:srgbClr>
                  </a:outerShdw>
                </a:effectLst>
              </a:rPr>
              <a:t>特定技能受入機関</a:t>
            </a:r>
            <a:r>
              <a:rPr lang="ja-JP" altLang="en-US" sz="2400" b="1" kern="0" dirty="0" smtClean="0">
                <a:effectLst>
                  <a:outerShdw blurRad="38100" dist="38100" dir="2700000" algn="tl">
                    <a:srgbClr val="000000">
                      <a:alpha val="43137"/>
                    </a:srgbClr>
                  </a:outerShdw>
                </a:effectLst>
              </a:rPr>
              <a:t>申請取次サービス</a:t>
            </a:r>
            <a:endParaRPr lang="ja-JP" altLang="en-US" sz="2400" b="1" kern="0" dirty="0">
              <a:effectLst>
                <a:outerShdw blurRad="38100" dist="38100" dir="2700000" algn="tl">
                  <a:srgbClr val="000000">
                    <a:alpha val="43137"/>
                  </a:srgbClr>
                </a:outerShdw>
              </a:effectLst>
            </a:endParaRPr>
          </a:p>
        </p:txBody>
      </p:sp>
      <p:sp>
        <p:nvSpPr>
          <p:cNvPr id="25" name="Text Box 19"/>
          <p:cNvSpPr txBox="1">
            <a:spLocks noChangeArrowheads="1"/>
          </p:cNvSpPr>
          <p:nvPr/>
        </p:nvSpPr>
        <p:spPr bwMode="auto">
          <a:xfrm>
            <a:off x="544512" y="1457924"/>
            <a:ext cx="78446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lvl="0" defTabSz="914400" eaLnBrk="0" fontAlgn="base" hangingPunct="0">
              <a:spcBef>
                <a:spcPct val="0"/>
              </a:spcBef>
              <a:spcAft>
                <a:spcPct val="0"/>
              </a:spcAft>
              <a:defRPr/>
            </a:pPr>
            <a:r>
              <a:rPr lang="ja-JP" altLang="en-US" sz="1400" b="1" kern="0" dirty="0">
                <a:solidFill>
                  <a:srgbClr val="FFFFFF"/>
                </a:solidFill>
              </a:rPr>
              <a:t>特定技能外国人を雇用する際に必要となる複雑、且つ大量な受入機関申請</a:t>
            </a:r>
            <a:r>
              <a:rPr lang="ja-JP" altLang="en-US" sz="1400" b="1" kern="0" dirty="0" smtClean="0">
                <a:solidFill>
                  <a:srgbClr val="FFFFFF"/>
                </a:solidFill>
              </a:rPr>
              <a:t>業務</a:t>
            </a:r>
            <a:endParaRPr lang="en-US" altLang="ja-JP" sz="1400" b="1" kern="0" dirty="0" smtClean="0">
              <a:solidFill>
                <a:srgbClr val="FFFFFF"/>
              </a:solidFill>
            </a:endParaRPr>
          </a:p>
          <a:p>
            <a:pPr lvl="0" defTabSz="914400" eaLnBrk="0" fontAlgn="base" hangingPunct="0">
              <a:spcBef>
                <a:spcPct val="0"/>
              </a:spcBef>
              <a:spcAft>
                <a:spcPct val="0"/>
              </a:spcAft>
              <a:defRPr/>
            </a:pPr>
            <a:r>
              <a:rPr lang="ja-JP" altLang="en-US" sz="1400" b="1" kern="0" dirty="0" smtClean="0">
                <a:solidFill>
                  <a:srgbClr val="FFFFFF"/>
                </a:solidFill>
              </a:rPr>
              <a:t>（</a:t>
            </a:r>
            <a:r>
              <a:rPr lang="en-US" altLang="ja-JP" sz="1400" b="1" kern="0" dirty="0">
                <a:solidFill>
                  <a:srgbClr val="FFFFFF"/>
                </a:solidFill>
              </a:rPr>
              <a:t>70</a:t>
            </a:r>
            <a:r>
              <a:rPr lang="ja-JP" altLang="en-US" sz="1400" b="1" kern="0" dirty="0">
                <a:solidFill>
                  <a:srgbClr val="FFFFFF"/>
                </a:solidFill>
              </a:rPr>
              <a:t>種類の書類）を貴社に代わって申請いたします。</a:t>
            </a:r>
            <a:r>
              <a:rPr lang="en-US" altLang="ja-JP" sz="1400" b="1" kern="0" dirty="0">
                <a:solidFill>
                  <a:srgbClr val="FFFFFF"/>
                </a:solidFill>
              </a:rPr>
              <a:t>※</a:t>
            </a:r>
            <a:r>
              <a:rPr lang="ja-JP" altLang="en-US" sz="1400" b="1" kern="0" dirty="0">
                <a:solidFill>
                  <a:srgbClr val="FFFFFF"/>
                </a:solidFill>
              </a:rPr>
              <a:t>書類作成は行政書士が行います。</a:t>
            </a:r>
          </a:p>
        </p:txBody>
      </p:sp>
      <p:sp>
        <p:nvSpPr>
          <p:cNvPr id="32" name="AutoShape 3"/>
          <p:cNvSpPr>
            <a:spLocks noChangeArrowheads="1"/>
          </p:cNvSpPr>
          <p:nvPr/>
        </p:nvSpPr>
        <p:spPr bwMode="auto">
          <a:xfrm flipH="1">
            <a:off x="7666032" y="3497867"/>
            <a:ext cx="1150937" cy="1569432"/>
          </a:xfrm>
          <a:prstGeom prst="chevron">
            <a:avLst>
              <a:gd name="adj" fmla="val 29520"/>
            </a:avLst>
          </a:prstGeom>
          <a:solidFill>
            <a:schemeClr val="tx2">
              <a:lumMod val="40000"/>
              <a:lumOff val="60000"/>
            </a:schemeClr>
          </a:solidFill>
          <a:ln>
            <a:noFill/>
          </a:ln>
          <a:effectLst/>
        </p:spPr>
        <p:txBody>
          <a:bodyPr anchor="ct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ja-JP" altLang="en-US" sz="1800" b="0" i="0" u="none" strike="noStrike" kern="0" cap="none" spc="0" normalizeH="0" baseline="0" noProof="0" smtClean="0">
              <a:ln>
                <a:noFill/>
              </a:ln>
              <a:solidFill>
                <a:srgbClr val="000000"/>
              </a:solidFill>
              <a:effectLst/>
              <a:uLnTx/>
              <a:uFillTx/>
              <a:latin typeface="Arial" panose="020B0604020202020204" pitchFamily="34" charset="0"/>
              <a:ea typeface="メイリオ" panose="020B0604030504040204" pitchFamily="50" charset="-128"/>
            </a:endParaRPr>
          </a:p>
        </p:txBody>
      </p:sp>
      <p:sp>
        <p:nvSpPr>
          <p:cNvPr id="33" name="Rectangle 4"/>
          <p:cNvSpPr>
            <a:spLocks noChangeArrowheads="1"/>
          </p:cNvSpPr>
          <p:nvPr/>
        </p:nvSpPr>
        <p:spPr bwMode="auto">
          <a:xfrm flipH="1">
            <a:off x="396875" y="3497866"/>
            <a:ext cx="7918450" cy="1569433"/>
          </a:xfrm>
          <a:prstGeom prst="rect">
            <a:avLst/>
          </a:prstGeom>
          <a:solidFill>
            <a:schemeClr val="tx2">
              <a:lumMod val="40000"/>
              <a:lumOff val="60000"/>
            </a:schemeClr>
          </a:solidFill>
          <a:ln>
            <a:noFill/>
          </a:ln>
          <a:effectLst/>
        </p:spPr>
        <p:txBody>
          <a:bodyPr anchor="ct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ja-JP" altLang="en-US" sz="1800" b="0" i="0" u="none" strike="noStrike" kern="0" cap="none" spc="0" normalizeH="0" baseline="0" noProof="0" smtClean="0">
              <a:ln>
                <a:noFill/>
              </a:ln>
              <a:solidFill>
                <a:srgbClr val="000000"/>
              </a:solidFill>
              <a:effectLst/>
              <a:uLnTx/>
              <a:uFillTx/>
              <a:latin typeface="Arial" panose="020B0604020202020204" pitchFamily="34" charset="0"/>
              <a:ea typeface="メイリオ" panose="020B0604030504040204" pitchFamily="50" charset="-128"/>
            </a:endParaRPr>
          </a:p>
        </p:txBody>
      </p:sp>
      <p:sp>
        <p:nvSpPr>
          <p:cNvPr id="40" name="Rectangle 11"/>
          <p:cNvSpPr>
            <a:spLocks noChangeArrowheads="1"/>
          </p:cNvSpPr>
          <p:nvPr/>
        </p:nvSpPr>
        <p:spPr bwMode="auto">
          <a:xfrm>
            <a:off x="436562" y="3540477"/>
            <a:ext cx="5684837" cy="4132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ja-JP" altLang="en-US" sz="1800" b="0" i="0" u="none" strike="noStrike" kern="0" cap="none" spc="0" normalizeH="0" baseline="0" noProof="0" smtClean="0">
              <a:ln>
                <a:noFill/>
              </a:ln>
              <a:solidFill>
                <a:srgbClr val="000000"/>
              </a:solidFill>
              <a:effectLst/>
              <a:uLnTx/>
              <a:uFillTx/>
              <a:latin typeface="Arial" panose="020B0604020202020204" pitchFamily="34" charset="0"/>
              <a:ea typeface="メイリオ" panose="020B0604030504040204" pitchFamily="50" charset="-128"/>
            </a:endParaRPr>
          </a:p>
        </p:txBody>
      </p:sp>
      <p:sp>
        <p:nvSpPr>
          <p:cNvPr id="41" name="Text Box 12"/>
          <p:cNvSpPr txBox="1">
            <a:spLocks noChangeArrowheads="1"/>
          </p:cNvSpPr>
          <p:nvPr/>
        </p:nvSpPr>
        <p:spPr bwMode="auto">
          <a:xfrm>
            <a:off x="507603" y="3536309"/>
            <a:ext cx="7047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lvl="0" defTabSz="914400" eaLnBrk="0" fontAlgn="base" hangingPunct="0">
              <a:spcBef>
                <a:spcPct val="0"/>
              </a:spcBef>
              <a:spcAft>
                <a:spcPct val="0"/>
              </a:spcAft>
              <a:defRPr/>
            </a:pPr>
            <a:r>
              <a:rPr lang="en-US" altLang="ja-JP" sz="2400" b="1" kern="0" dirty="0" smtClean="0">
                <a:effectLst>
                  <a:outerShdw blurRad="38100" dist="38100" dir="2700000" algn="tl">
                    <a:srgbClr val="000000">
                      <a:alpha val="43137"/>
                    </a:srgbClr>
                  </a:outerShdw>
                </a:effectLst>
              </a:rPr>
              <a:t>03 </a:t>
            </a:r>
            <a:r>
              <a:rPr lang="ja-JP" altLang="en-US" sz="2400" b="1" kern="0" dirty="0">
                <a:effectLst>
                  <a:outerShdw blurRad="38100" dist="38100" dir="2700000" algn="tl">
                    <a:srgbClr val="000000">
                      <a:alpha val="43137"/>
                    </a:srgbClr>
                  </a:outerShdw>
                </a:effectLst>
              </a:rPr>
              <a:t>特定技能支援実施業務受託サービス </a:t>
            </a:r>
          </a:p>
        </p:txBody>
      </p:sp>
      <p:sp>
        <p:nvSpPr>
          <p:cNvPr id="45" name="Text Box 19"/>
          <p:cNvSpPr txBox="1">
            <a:spLocks noChangeArrowheads="1"/>
          </p:cNvSpPr>
          <p:nvPr/>
        </p:nvSpPr>
        <p:spPr bwMode="auto">
          <a:xfrm>
            <a:off x="544512" y="4016254"/>
            <a:ext cx="78446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メイリオ" panose="020B0604030504040204" pitchFamily="50" charset="-128"/>
              </a:defRPr>
            </a:lvl9pPr>
          </a:lstStyle>
          <a:p>
            <a:pPr lvl="0" defTabSz="914400" eaLnBrk="0" fontAlgn="base" hangingPunct="0">
              <a:spcBef>
                <a:spcPct val="0"/>
              </a:spcBef>
              <a:spcAft>
                <a:spcPct val="0"/>
              </a:spcAft>
              <a:defRPr/>
            </a:pPr>
            <a:r>
              <a:rPr lang="ja-JP" altLang="en-US" sz="1400" b="1" kern="0" dirty="0">
                <a:solidFill>
                  <a:srgbClr val="FFFFFF"/>
                </a:solidFill>
              </a:rPr>
              <a:t>特定技能外国人雇用時は、受入企業に対し外国人支援が義務化されています。</a:t>
            </a:r>
          </a:p>
          <a:p>
            <a:pPr lvl="0" defTabSz="914400" eaLnBrk="0" fontAlgn="base" hangingPunct="0">
              <a:spcBef>
                <a:spcPct val="0"/>
              </a:spcBef>
              <a:spcAft>
                <a:spcPct val="0"/>
              </a:spcAft>
              <a:defRPr/>
            </a:pPr>
            <a:r>
              <a:rPr lang="ja-JP" altLang="en-US" sz="1400" b="1" kern="0" dirty="0">
                <a:solidFill>
                  <a:srgbClr val="FFFFFF"/>
                </a:solidFill>
              </a:rPr>
              <a:t>その支援実施と報告業務を当社に委託することにより、受入企業の義務事項から除外されます。</a:t>
            </a:r>
          </a:p>
          <a:p>
            <a:pPr lvl="0" defTabSz="914400" eaLnBrk="0" fontAlgn="base" hangingPunct="0">
              <a:spcBef>
                <a:spcPct val="0"/>
              </a:spcBef>
              <a:spcAft>
                <a:spcPct val="0"/>
              </a:spcAft>
              <a:defRPr/>
            </a:pPr>
            <a:r>
              <a:rPr lang="en-US" altLang="ja-JP" sz="1400" b="1" kern="0" dirty="0">
                <a:solidFill>
                  <a:srgbClr val="FFFFFF"/>
                </a:solidFill>
              </a:rPr>
              <a:t>Ni</a:t>
            </a:r>
            <a:r>
              <a:rPr lang="ja-JP" altLang="en-US" sz="1400" b="1" kern="0" dirty="0">
                <a:solidFill>
                  <a:srgbClr val="FFFFFF"/>
                </a:solidFill>
              </a:rPr>
              <a:t>社が支援実施業務から行政への支援実施報告書の届出業務を行います。</a:t>
            </a:r>
          </a:p>
          <a:p>
            <a:pPr lvl="0" defTabSz="914400" eaLnBrk="0" fontAlgn="base" hangingPunct="0">
              <a:spcBef>
                <a:spcPct val="0"/>
              </a:spcBef>
              <a:spcAft>
                <a:spcPct val="0"/>
              </a:spcAft>
              <a:defRPr/>
            </a:pPr>
            <a:r>
              <a:rPr lang="ja-JP" altLang="en-US" sz="1400" b="1" kern="0" dirty="0">
                <a:solidFill>
                  <a:srgbClr val="FFFFFF"/>
                </a:solidFill>
              </a:rPr>
              <a:t>また、</a:t>
            </a:r>
            <a:r>
              <a:rPr lang="en-US" altLang="ja-JP" sz="1400" b="1" kern="0" dirty="0">
                <a:solidFill>
                  <a:srgbClr val="FFFFFF"/>
                </a:solidFill>
              </a:rPr>
              <a:t>365</a:t>
            </a:r>
            <a:r>
              <a:rPr lang="ja-JP" altLang="en-US" sz="1400" b="1" kern="0" dirty="0">
                <a:solidFill>
                  <a:srgbClr val="FFFFFF"/>
                </a:solidFill>
              </a:rPr>
              <a:t>日</a:t>
            </a:r>
            <a:r>
              <a:rPr lang="en-US" altLang="ja-JP" sz="1400" b="1" kern="0" dirty="0">
                <a:solidFill>
                  <a:srgbClr val="FFFFFF"/>
                </a:solidFill>
              </a:rPr>
              <a:t>24</a:t>
            </a:r>
            <a:r>
              <a:rPr lang="ja-JP" altLang="en-US" sz="1400" b="1" kern="0" dirty="0">
                <a:solidFill>
                  <a:srgbClr val="FFFFFF"/>
                </a:solidFill>
              </a:rPr>
              <a:t>時間</a:t>
            </a:r>
            <a:r>
              <a:rPr lang="en-US" altLang="ja-JP" sz="1400" b="1" kern="0" dirty="0">
                <a:solidFill>
                  <a:srgbClr val="FFFFFF"/>
                </a:solidFill>
              </a:rPr>
              <a:t>10</a:t>
            </a:r>
            <a:r>
              <a:rPr lang="ja-JP" altLang="en-US" sz="1400" b="1" kern="0" dirty="0">
                <a:solidFill>
                  <a:srgbClr val="FFFFFF"/>
                </a:solidFill>
              </a:rPr>
              <a:t>ヵ国語での対応が可能だからこそ外国人の支援には自信があります。</a:t>
            </a:r>
          </a:p>
        </p:txBody>
      </p:sp>
      <p:grpSp>
        <p:nvGrpSpPr>
          <p:cNvPr id="46" name="Group 5"/>
          <p:cNvGrpSpPr/>
          <p:nvPr/>
        </p:nvGrpSpPr>
        <p:grpSpPr>
          <a:xfrm>
            <a:off x="422275" y="2434964"/>
            <a:ext cx="3743325" cy="720000"/>
            <a:chOff x="3131840" y="1491630"/>
            <a:chExt cx="5256584" cy="576064"/>
          </a:xfrm>
        </p:grpSpPr>
        <p:sp>
          <p:nvSpPr>
            <p:cNvPr id="47"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8" name="Right Triangle 4"/>
            <p:cNvSpPr/>
            <p:nvPr/>
          </p:nvSpPr>
          <p:spPr>
            <a:xfrm rot="5400000">
              <a:off x="3203840" y="1419630"/>
              <a:ext cx="576000" cy="720000"/>
            </a:xfrm>
            <a:prstGeom prst="rtTriangl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49" name="TextBox 25"/>
          <p:cNvSpPr txBox="1"/>
          <p:nvPr/>
        </p:nvSpPr>
        <p:spPr>
          <a:xfrm>
            <a:off x="349682" y="2434884"/>
            <a:ext cx="657914" cy="307777"/>
          </a:xfrm>
          <a:prstGeom prst="rect">
            <a:avLst/>
          </a:prstGeom>
          <a:noFill/>
        </p:spPr>
        <p:txBody>
          <a:bodyPr wrap="square" rtlCol="0">
            <a:spAutoFit/>
          </a:bodyPr>
          <a:lstStyle/>
          <a:p>
            <a:r>
              <a:rPr lang="en-US" altLang="ja-JP" sz="1400" b="1" dirty="0">
                <a:solidFill>
                  <a:schemeClr val="bg1"/>
                </a:solidFill>
                <a:cs typeface="Arial" pitchFamily="34" charset="0"/>
              </a:rPr>
              <a:t>04</a:t>
            </a:r>
            <a:endParaRPr lang="ko-KR" altLang="en-US" sz="1400" b="1" dirty="0">
              <a:solidFill>
                <a:schemeClr val="bg1"/>
              </a:solidFill>
              <a:cs typeface="Arial" pitchFamily="34" charset="0"/>
            </a:endParaRPr>
          </a:p>
        </p:txBody>
      </p:sp>
      <p:sp>
        <p:nvSpPr>
          <p:cNvPr id="50" name="TextBox 29"/>
          <p:cNvSpPr txBox="1"/>
          <p:nvPr/>
        </p:nvSpPr>
        <p:spPr>
          <a:xfrm>
            <a:off x="935003" y="2570916"/>
            <a:ext cx="3027397" cy="461665"/>
          </a:xfrm>
          <a:prstGeom prst="rect">
            <a:avLst/>
          </a:prstGeom>
          <a:noFill/>
        </p:spPr>
        <p:txBody>
          <a:bodyPr wrap="square" rtlCol="0">
            <a:spAutoFit/>
          </a:bodyPr>
          <a:lstStyle/>
          <a:p>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雇用時に必要な行政申請書類</a:t>
            </a:r>
            <a:r>
              <a:rPr lang="ja-JP" altLang="en-US" sz="12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や</a:t>
            </a:r>
            <a:endParaRPr lang="en-US" altLang="ja-JP" sz="12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endParaRPr>
          </a:p>
          <a:p>
            <a:r>
              <a:rPr lang="ja-JP" altLang="en-US" sz="12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報告</a:t>
            </a:r>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手続きが煩雑</a:t>
            </a:r>
          </a:p>
        </p:txBody>
      </p:sp>
      <p:sp>
        <p:nvSpPr>
          <p:cNvPr id="51" name="Right Arrow 14"/>
          <p:cNvSpPr/>
          <p:nvPr/>
        </p:nvSpPr>
        <p:spPr>
          <a:xfrm>
            <a:off x="4381500" y="2428756"/>
            <a:ext cx="558800" cy="719922"/>
          </a:xfrm>
          <a:prstGeom prst="rightArrow">
            <a:avLst>
              <a:gd name="adj1" fmla="val 45464"/>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2" name="テキスト ボックス 51"/>
          <p:cNvSpPr txBox="1"/>
          <p:nvPr/>
        </p:nvSpPr>
        <p:spPr>
          <a:xfrm>
            <a:off x="4940300" y="2649144"/>
            <a:ext cx="3377848"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面倒な受入機関申請を全て代行いたします</a:t>
            </a:r>
            <a:endParaRPr kumimoji="1" lang="en-US" altLang="ja-JP" sz="1400" b="1" dirty="0" smtClean="0">
              <a:latin typeface="Meiryo UI" panose="020B0604030504040204" pitchFamily="50" charset="-128"/>
              <a:ea typeface="Meiryo UI" panose="020B0604030504040204" pitchFamily="50" charset="-128"/>
            </a:endParaRPr>
          </a:p>
        </p:txBody>
      </p:sp>
      <p:grpSp>
        <p:nvGrpSpPr>
          <p:cNvPr id="53" name="Group 5"/>
          <p:cNvGrpSpPr/>
          <p:nvPr/>
        </p:nvGrpSpPr>
        <p:grpSpPr>
          <a:xfrm>
            <a:off x="422275" y="5394064"/>
            <a:ext cx="3743325" cy="720000"/>
            <a:chOff x="3131840" y="1491630"/>
            <a:chExt cx="5256584" cy="576064"/>
          </a:xfrm>
        </p:grpSpPr>
        <p:sp>
          <p:nvSpPr>
            <p:cNvPr id="54"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Right Triangle 4"/>
            <p:cNvSpPr/>
            <p:nvPr/>
          </p:nvSpPr>
          <p:spPr>
            <a:xfrm rot="5400000">
              <a:off x="3203840" y="1419630"/>
              <a:ext cx="576000" cy="720000"/>
            </a:xfrm>
            <a:prstGeom prst="rtTriangl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56" name="TextBox 25"/>
          <p:cNvSpPr txBox="1"/>
          <p:nvPr/>
        </p:nvSpPr>
        <p:spPr>
          <a:xfrm>
            <a:off x="349682" y="5393984"/>
            <a:ext cx="657914" cy="307777"/>
          </a:xfrm>
          <a:prstGeom prst="rect">
            <a:avLst/>
          </a:prstGeom>
          <a:noFill/>
        </p:spPr>
        <p:txBody>
          <a:bodyPr wrap="square" rtlCol="0">
            <a:spAutoFit/>
          </a:bodyPr>
          <a:lstStyle/>
          <a:p>
            <a:r>
              <a:rPr lang="en-US" altLang="ja-JP" sz="1400" b="1" dirty="0" smtClean="0">
                <a:solidFill>
                  <a:schemeClr val="bg1"/>
                </a:solidFill>
                <a:cs typeface="Arial" pitchFamily="34" charset="0"/>
              </a:rPr>
              <a:t>05</a:t>
            </a:r>
            <a:endParaRPr lang="ko-KR" altLang="en-US" sz="1400" b="1" dirty="0">
              <a:solidFill>
                <a:schemeClr val="bg1"/>
              </a:solidFill>
              <a:cs typeface="Arial" pitchFamily="34" charset="0"/>
            </a:endParaRPr>
          </a:p>
        </p:txBody>
      </p:sp>
      <p:sp>
        <p:nvSpPr>
          <p:cNvPr id="57" name="TextBox 29"/>
          <p:cNvSpPr txBox="1"/>
          <p:nvPr/>
        </p:nvSpPr>
        <p:spPr>
          <a:xfrm>
            <a:off x="935003" y="5530016"/>
            <a:ext cx="3027397" cy="461665"/>
          </a:xfrm>
          <a:prstGeom prst="rect">
            <a:avLst/>
          </a:prstGeom>
          <a:noFill/>
        </p:spPr>
        <p:txBody>
          <a:bodyPr wrap="square" rtlCol="0">
            <a:spAutoFit/>
          </a:bodyPr>
          <a:lstStyle/>
          <a:p>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雇用しても会社や日本の生活</a:t>
            </a:r>
            <a:r>
              <a:rPr lang="ja-JP" altLang="en-US" sz="12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に</a:t>
            </a:r>
            <a:endParaRPr lang="en-US" altLang="ja-JP" sz="12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endParaRPr>
          </a:p>
          <a:p>
            <a:r>
              <a:rPr lang="ja-JP" altLang="en-US" sz="1200" b="1" dirty="0" smtClean="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馴染める</a:t>
            </a:r>
            <a:r>
              <a:rPr lang="ja-JP" altLang="en-US" sz="12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Arial" pitchFamily="34" charset="0"/>
              </a:rPr>
              <a:t>か不安</a:t>
            </a:r>
          </a:p>
        </p:txBody>
      </p:sp>
      <p:sp>
        <p:nvSpPr>
          <p:cNvPr id="58" name="Right Arrow 14"/>
          <p:cNvSpPr/>
          <p:nvPr/>
        </p:nvSpPr>
        <p:spPr>
          <a:xfrm>
            <a:off x="4381500" y="5387856"/>
            <a:ext cx="558800" cy="719922"/>
          </a:xfrm>
          <a:prstGeom prst="rightArrow">
            <a:avLst>
              <a:gd name="adj1" fmla="val 45464"/>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9" name="テキスト ボックス 58"/>
          <p:cNvSpPr txBox="1"/>
          <p:nvPr/>
        </p:nvSpPr>
        <p:spPr>
          <a:xfrm>
            <a:off x="4940300" y="5488748"/>
            <a:ext cx="4177747" cy="523220"/>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特定技能外国人採用後の雇用定着から生活支援まで</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全て</a:t>
            </a:r>
            <a:r>
              <a:rPr kumimoji="1" lang="en-US" altLang="ja-JP" sz="1400" b="1" dirty="0" smtClean="0">
                <a:latin typeface="Meiryo UI" panose="020B0604030504040204" pitchFamily="50" charset="-128"/>
                <a:ea typeface="Meiryo UI" panose="020B0604030504040204" pitchFamily="50" charset="-128"/>
              </a:rPr>
              <a:t>Stay</a:t>
            </a:r>
            <a:r>
              <a:rPr kumimoji="1" lang="ja-JP" altLang="en-US" sz="1400" b="1" dirty="0" smtClean="0">
                <a:latin typeface="Meiryo UI" panose="020B0604030504040204" pitchFamily="50" charset="-128"/>
                <a:ea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rPr>
              <a:t>Worker</a:t>
            </a:r>
            <a:r>
              <a:rPr kumimoji="1" lang="ja-JP" altLang="en-US" sz="1400" b="1" dirty="0" smtClean="0">
                <a:latin typeface="Meiryo UI" panose="020B0604030504040204" pitchFamily="50" charset="-128"/>
                <a:ea typeface="Meiryo UI" panose="020B0604030504040204" pitchFamily="50" charset="-128"/>
              </a:rPr>
              <a:t>にお任せください</a:t>
            </a:r>
            <a:endParaRPr kumimoji="1" lang="en-US" altLang="ja-JP" sz="1400" b="1" dirty="0" smtClean="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323982" y="6510685"/>
            <a:ext cx="2492990" cy="276999"/>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詳細は、パンフレットにて記載</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15247544"/>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flipH="1">
            <a:off x="1016453" y="3424922"/>
            <a:ext cx="721165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idx="4294967295"/>
          </p:nvPr>
        </p:nvSpPr>
        <p:spPr>
          <a:xfrm>
            <a:off x="1396293" y="2948672"/>
            <a:ext cx="6344474" cy="476250"/>
          </a:xfrm>
        </p:spPr>
        <p:txBody>
          <a:bodyPr/>
          <a:lstStyle/>
          <a:p>
            <a:pPr algn="ctr" rtl="0" eaLnBrk="1" latinLnBrk="0" hangingPunct="1"/>
            <a:r>
              <a:rPr lang="ja-JP" altLang="en-US"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紹介方法</a:t>
            </a:r>
            <a:endPar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2863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標準デザイン">
  <a:themeElements>
    <a:clrScheme name="ユーザー定義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53734"/>
      </a:hlink>
      <a:folHlink>
        <a:srgbClr val="800080"/>
      </a:folHlink>
    </a:clrScheme>
    <a:fontScheme name="1_標準デザイン">
      <a:majorFont>
        <a:latin typeface="HGP創英角ｺﾞｼｯｸUB"/>
        <a:ea typeface="HGP創英角ｺﾞｼｯｸUB"/>
        <a:cs typeface=""/>
      </a:majorFont>
      <a:minorFont>
        <a:latin typeface="HGP創英角ｺﾞｼｯｸUB"/>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13837</TotalTime>
  <Words>2321</Words>
  <Application>Microsoft Office PowerPoint</Application>
  <PresentationFormat>画面に合わせる (4:3)</PresentationFormat>
  <Paragraphs>421</Paragraphs>
  <Slides>21</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HGP創英角ｺﾞｼｯｸUB</vt:lpstr>
      <vt:lpstr>HGSｺﾞｼｯｸM</vt:lpstr>
      <vt:lpstr>Meiryo UI</vt:lpstr>
      <vt:lpstr>ＭＳ Ｐゴシック</vt:lpstr>
      <vt:lpstr>ヒラギノ角ゴ ProN W6</vt:lpstr>
      <vt:lpstr>メイリオ</vt:lpstr>
      <vt:lpstr>メイリオ ボールド</vt:lpstr>
      <vt:lpstr>游ゴシック</vt:lpstr>
      <vt:lpstr>Arial</vt:lpstr>
      <vt:lpstr>Calibri</vt:lpstr>
      <vt:lpstr>Wingdings</vt:lpstr>
      <vt:lpstr>1_標準デザイン</vt:lpstr>
      <vt:lpstr>PowerPoint プレゼンテーション</vt:lpstr>
      <vt:lpstr>目次</vt:lpstr>
      <vt:lpstr>はじめに</vt:lpstr>
      <vt:lpstr>日本語能力試験</vt:lpstr>
      <vt:lpstr>サービス概要</vt:lpstr>
      <vt:lpstr>外国人雇用における課題</vt:lpstr>
      <vt:lpstr>サービス概要</vt:lpstr>
      <vt:lpstr>サービス概要</vt:lpstr>
      <vt:lpstr>紹介方法</vt:lpstr>
      <vt:lpstr>紹介イメージ</vt:lpstr>
      <vt:lpstr>紹介フロー</vt:lpstr>
      <vt:lpstr>紹介フォーム</vt:lpstr>
      <vt:lpstr>セールス関連</vt:lpstr>
      <vt:lpstr>営業ツール</vt:lpstr>
      <vt:lpstr>料金表</vt:lpstr>
      <vt:lpstr>料金表</vt:lpstr>
      <vt:lpstr>外国人求人紹介サービス 請求 / 支払いルール</vt:lpstr>
      <vt:lpstr>業務フロー</vt:lpstr>
      <vt:lpstr>営業評価</vt:lpstr>
      <vt:lpstr>営業評価</vt:lpstr>
      <vt:lpstr>問い合わせ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営業マニュアル ver 1.8</dc:title>
  <dc:creator>銀山　美波</dc:creator>
  <cp:lastModifiedBy>加藤　章二</cp:lastModifiedBy>
  <cp:revision>817</cp:revision>
  <cp:lastPrinted>2020-03-13T07:42:54Z</cp:lastPrinted>
  <dcterms:created xsi:type="dcterms:W3CDTF">2018-02-27T01:23:44Z</dcterms:created>
  <dcterms:modified xsi:type="dcterms:W3CDTF">2020-03-13T08:21:46Z</dcterms:modified>
</cp:coreProperties>
</file>