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5" r:id="rId1"/>
  </p:sldMasterIdLst>
  <p:notesMasterIdLst>
    <p:notesMasterId r:id="rId17"/>
  </p:notesMasterIdLst>
  <p:handoutMasterIdLst>
    <p:handoutMasterId r:id="rId18"/>
  </p:handoutMasterIdLst>
  <p:sldIdLst>
    <p:sldId id="256" r:id="rId2"/>
    <p:sldId id="257" r:id="rId3"/>
    <p:sldId id="275" r:id="rId4"/>
    <p:sldId id="272" r:id="rId5"/>
    <p:sldId id="278" r:id="rId6"/>
    <p:sldId id="271" r:id="rId7"/>
    <p:sldId id="273" r:id="rId8"/>
    <p:sldId id="277" r:id="rId9"/>
    <p:sldId id="279" r:id="rId10"/>
    <p:sldId id="280" r:id="rId11"/>
    <p:sldId id="281" r:id="rId12"/>
    <p:sldId id="282" r:id="rId13"/>
    <p:sldId id="283" r:id="rId14"/>
    <p:sldId id="284" r:id="rId15"/>
    <p:sldId id="285" r:id="rId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9966"/>
    <a:srgbClr val="FF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66" d="100"/>
          <a:sy n="66" d="100"/>
        </p:scale>
        <p:origin x="869" y="53"/>
      </p:cViewPr>
      <p:guideLst>
        <p:guide orient="horz" pos="2160"/>
        <p:guide pos="2925"/>
      </p:guideLst>
    </p:cSldViewPr>
  </p:slideViewPr>
  <p:notesTextViewPr>
    <p:cViewPr>
      <p:scale>
        <a:sx n="1" d="1"/>
        <a:sy n="1" d="1"/>
      </p:scale>
      <p:origin x="0" y="0"/>
    </p:cViewPr>
  </p:notesTextViewPr>
  <p:notesViewPr>
    <p:cSldViewPr snapToGrid="0">
      <p:cViewPr varScale="1">
        <p:scale>
          <a:sx n="56" d="100"/>
          <a:sy n="56" d="100"/>
        </p:scale>
        <p:origin x="26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E3160297-80C2-4F2B-9B01-F7B381CA102C}" type="datetimeFigureOut">
              <a:rPr kumimoji="1" lang="ja-JP" altLang="en-US" smtClean="0"/>
              <a:t>2018/4/11</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35A23851-7A7D-462D-BD5F-5EE1DA4825DF}" type="slidenum">
              <a:rPr kumimoji="1" lang="ja-JP" altLang="en-US" smtClean="0"/>
              <a:t>‹#›</a:t>
            </a:fld>
            <a:endParaRPr kumimoji="1" lang="ja-JP" altLang="en-US"/>
          </a:p>
        </p:txBody>
      </p:sp>
    </p:spTree>
    <p:extLst>
      <p:ext uri="{BB962C8B-B14F-4D97-AF65-F5344CB8AC3E}">
        <p14:creationId xmlns:p14="http://schemas.microsoft.com/office/powerpoint/2010/main" val="320517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EBB4515-E3E6-463F-ADD5-691657EE1118}" type="datetimeFigureOut">
              <a:rPr kumimoji="1" lang="ja-JP" altLang="en-US" smtClean="0"/>
              <a:t>2018/4/11</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B832CD4-7510-4977-A672-0F7C98B573C0}" type="slidenum">
              <a:rPr kumimoji="1" lang="ja-JP" altLang="en-US" smtClean="0"/>
              <a:t>‹#›</a:t>
            </a:fld>
            <a:endParaRPr kumimoji="1" lang="ja-JP" altLang="en-US"/>
          </a:p>
        </p:txBody>
      </p:sp>
    </p:spTree>
    <p:extLst>
      <p:ext uri="{BB962C8B-B14F-4D97-AF65-F5344CB8AC3E}">
        <p14:creationId xmlns:p14="http://schemas.microsoft.com/office/powerpoint/2010/main" val="3538555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FD8F6CA9-6C64-4929-9ED0-B4ABFB952246}" type="datetime1">
              <a:rPr kumimoji="1" lang="ja-JP" altLang="en-US" smtClean="0"/>
              <a:t>2018/4/11</a:t>
            </a:fld>
            <a:endParaRPr kumimoji="1" lang="ja-JP" altLang="en-US"/>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457950" y="6356351"/>
            <a:ext cx="2057400" cy="365125"/>
          </a:xfrm>
          <a:prstGeom prst="rect">
            <a:avLst/>
          </a:prstGeo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85672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600AEF2D-4186-4FE9-ACE3-1CCA70E4ED7D}" type="datetime1">
              <a:rPr kumimoji="1" lang="ja-JP" altLang="en-US" smtClean="0"/>
              <a:t>2018/4/11</a:t>
            </a:fld>
            <a:endParaRPr kumimoji="1" lang="ja-JP" altLang="en-US"/>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457950" y="6356351"/>
            <a:ext cx="2057400" cy="365125"/>
          </a:xfrm>
          <a:prstGeom prst="rect">
            <a:avLst/>
          </a:prstGeo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153526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67B3CC1D-C86D-4700-BED3-45F67E7410A3}" type="datetime1">
              <a:rPr kumimoji="1" lang="ja-JP" altLang="en-US" smtClean="0"/>
              <a:t>2018/4/11</a:t>
            </a:fld>
            <a:endParaRPr kumimoji="1" lang="ja-JP" altLang="en-US"/>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457950" y="6356351"/>
            <a:ext cx="2057400" cy="365125"/>
          </a:xfrm>
          <a:prstGeom prst="rect">
            <a:avLst/>
          </a:prstGeo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0476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E829D341-B746-42FE-9EA0-213E453F8359}" type="datetime1">
              <a:rPr kumimoji="1" lang="ja-JP" altLang="en-US" smtClean="0"/>
              <a:t>2018/4/11</a:t>
            </a:fld>
            <a:endParaRPr kumimoji="1" lang="ja-JP" altLang="en-US"/>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457950" y="6356351"/>
            <a:ext cx="2057400" cy="365125"/>
          </a:xfrm>
          <a:prstGeom prst="rect">
            <a:avLst/>
          </a:prstGeo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74749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40A022FE-C121-456C-B500-9FEDE86E73CA}" type="datetime1">
              <a:rPr kumimoji="1" lang="ja-JP" altLang="en-US" smtClean="0"/>
              <a:t>2018/4/11</a:t>
            </a:fld>
            <a:endParaRPr kumimoji="1" lang="ja-JP" altLang="en-US"/>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457950" y="6356351"/>
            <a:ext cx="2057400" cy="365125"/>
          </a:xfrm>
          <a:prstGeom prst="rect">
            <a:avLst/>
          </a:prstGeo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83803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628650" y="6356351"/>
            <a:ext cx="2057400" cy="365125"/>
          </a:xfrm>
          <a:prstGeom prst="rect">
            <a:avLst/>
          </a:prstGeom>
        </p:spPr>
        <p:txBody>
          <a:bodyPr/>
          <a:lstStyle/>
          <a:p>
            <a:fld id="{99B6F661-6B81-441E-A01D-B960AA8CBB84}" type="datetime1">
              <a:rPr kumimoji="1" lang="ja-JP" altLang="en-US" smtClean="0"/>
              <a:t>2018/4/11</a:t>
            </a:fld>
            <a:endParaRPr kumimoji="1" lang="ja-JP" altLang="en-US"/>
          </a:p>
        </p:txBody>
      </p:sp>
      <p:sp>
        <p:nvSpPr>
          <p:cNvPr id="6" name="フッター プレースホルダー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457950" y="6356351"/>
            <a:ext cx="2057400" cy="365125"/>
          </a:xfrm>
          <a:prstGeom prst="rect">
            <a:avLst/>
          </a:prstGeo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170978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628650" y="6356351"/>
            <a:ext cx="2057400" cy="365125"/>
          </a:xfrm>
          <a:prstGeom prst="rect">
            <a:avLst/>
          </a:prstGeom>
        </p:spPr>
        <p:txBody>
          <a:bodyPr/>
          <a:lstStyle/>
          <a:p>
            <a:fld id="{7A13AF3D-481C-466E-9119-87035CD64FE8}" type="datetime1">
              <a:rPr kumimoji="1" lang="ja-JP" altLang="en-US" smtClean="0"/>
              <a:t>2018/4/11</a:t>
            </a:fld>
            <a:endParaRPr kumimoji="1" lang="ja-JP" altLang="en-US"/>
          </a:p>
        </p:txBody>
      </p:sp>
      <p:sp>
        <p:nvSpPr>
          <p:cNvPr id="8" name="フッター プレースホルダー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457950" y="6356351"/>
            <a:ext cx="2057400" cy="365125"/>
          </a:xfrm>
          <a:prstGeom prst="rect">
            <a:avLst/>
          </a:prstGeo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314751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628650" y="6356351"/>
            <a:ext cx="2057400" cy="365125"/>
          </a:xfrm>
          <a:prstGeom prst="rect">
            <a:avLst/>
          </a:prstGeom>
        </p:spPr>
        <p:txBody>
          <a:bodyPr/>
          <a:lstStyle/>
          <a:p>
            <a:fld id="{25100F1E-FAD0-4D24-B893-68A15974FD5D}" type="datetime1">
              <a:rPr kumimoji="1" lang="ja-JP" altLang="en-US" smtClean="0"/>
              <a:t>2018/4/11</a:t>
            </a:fld>
            <a:endParaRPr kumimoji="1" lang="ja-JP" altLang="en-US"/>
          </a:p>
        </p:txBody>
      </p:sp>
      <p:sp>
        <p:nvSpPr>
          <p:cNvPr id="4" name="フッター プレースホルダー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457950" y="6356351"/>
            <a:ext cx="2057400" cy="365125"/>
          </a:xfrm>
          <a:prstGeom prst="rect">
            <a:avLst/>
          </a:prstGeo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361018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正方形/長方形 5"/>
          <p:cNvSpPr/>
          <p:nvPr userDrawn="1"/>
        </p:nvSpPr>
        <p:spPr>
          <a:xfrm>
            <a:off x="0" y="0"/>
            <a:ext cx="9144000" cy="6339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8680450" y="134429"/>
            <a:ext cx="463550" cy="365125"/>
          </a:xfrm>
          <a:prstGeom prst="rect">
            <a:avLst/>
          </a:prstGeom>
        </p:spPr>
        <p:txBody>
          <a:bodyPr/>
          <a:lstStyle>
            <a:lvl1pPr algn="r">
              <a:defRPr sz="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fld id="{B49C6954-B18E-4E82-87DA-655DAE3E429F}" type="slidenum">
              <a:rPr lang="ja-JP" altLang="en-US" smtClean="0"/>
              <a:pPr/>
              <a:t>‹#›</a:t>
            </a:fld>
            <a:endParaRPr lang="ja-JP" altLang="en-US"/>
          </a:p>
        </p:txBody>
      </p:sp>
    </p:spTree>
    <p:extLst>
      <p:ext uri="{BB962C8B-B14F-4D97-AF65-F5344CB8AC3E}">
        <p14:creationId xmlns:p14="http://schemas.microsoft.com/office/powerpoint/2010/main" val="327504064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628650" y="6356351"/>
            <a:ext cx="2057400" cy="365125"/>
          </a:xfrm>
          <a:prstGeom prst="rect">
            <a:avLst/>
          </a:prstGeom>
        </p:spPr>
        <p:txBody>
          <a:bodyPr/>
          <a:lstStyle/>
          <a:p>
            <a:fld id="{26C67BC4-571C-4025-A16D-216557E13285}" type="datetime1">
              <a:rPr kumimoji="1" lang="ja-JP" altLang="en-US" smtClean="0"/>
              <a:t>2018/4/11</a:t>
            </a:fld>
            <a:endParaRPr kumimoji="1" lang="ja-JP" altLang="en-US"/>
          </a:p>
        </p:txBody>
      </p:sp>
      <p:sp>
        <p:nvSpPr>
          <p:cNvPr id="7" name="スライド番号プレースホルダー 6"/>
          <p:cNvSpPr>
            <a:spLocks noGrp="1"/>
          </p:cNvSpPr>
          <p:nvPr>
            <p:ph type="sldNum" sz="quarter" idx="12"/>
          </p:nvPr>
        </p:nvSpPr>
        <p:spPr>
          <a:xfrm>
            <a:off x="6457950" y="6356351"/>
            <a:ext cx="2057400" cy="365125"/>
          </a:xfrm>
          <a:prstGeom prst="rect">
            <a:avLst/>
          </a:prstGeo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92857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628650" y="6356351"/>
            <a:ext cx="2057400" cy="365125"/>
          </a:xfrm>
          <a:prstGeom prst="rect">
            <a:avLst/>
          </a:prstGeom>
        </p:spPr>
        <p:txBody>
          <a:bodyPr/>
          <a:lstStyle/>
          <a:p>
            <a:fld id="{472A7E16-987B-47A1-BDC6-00D0229155CD}" type="datetime1">
              <a:rPr kumimoji="1" lang="ja-JP" altLang="en-US" smtClean="0"/>
              <a:t>2018/4/11</a:t>
            </a:fld>
            <a:endParaRPr kumimoji="1" lang="ja-JP" altLang="en-US"/>
          </a:p>
        </p:txBody>
      </p:sp>
      <p:sp>
        <p:nvSpPr>
          <p:cNvPr id="6" name="フッター プレースホルダー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457950" y="6356351"/>
            <a:ext cx="2057400" cy="365125"/>
          </a:xfrm>
          <a:prstGeom prst="rect">
            <a:avLst/>
          </a:prstGeo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417270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7" name="図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正方形/長方形 8"/>
          <p:cNvSpPr/>
          <p:nvPr userDrawn="1"/>
        </p:nvSpPr>
        <p:spPr>
          <a:xfrm>
            <a:off x="0" y="6309994"/>
            <a:ext cx="9144000" cy="786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5400000">
            <a:off x="-2795969" y="3342703"/>
            <a:ext cx="6858000" cy="1725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6440615"/>
            <a:ext cx="9144000" cy="45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0" y="3237321"/>
            <a:ext cx="6973824" cy="8581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0" y="3104290"/>
            <a:ext cx="5425440" cy="8581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他ページ結合子 14"/>
          <p:cNvSpPr/>
          <p:nvPr userDrawn="1"/>
        </p:nvSpPr>
        <p:spPr>
          <a:xfrm rot="16200000">
            <a:off x="5915170" y="2513548"/>
            <a:ext cx="858106" cy="2245233"/>
          </a:xfrm>
          <a:prstGeom prst="flowChartOffpageConnector">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他ページ結合子 11"/>
          <p:cNvSpPr/>
          <p:nvPr userDrawn="1"/>
        </p:nvSpPr>
        <p:spPr>
          <a:xfrm rot="16200000">
            <a:off x="5915170" y="2410729"/>
            <a:ext cx="858106" cy="2245233"/>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5110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サブタイトル 2"/>
          <p:cNvSpPr txBox="1">
            <a:spLocks/>
          </p:cNvSpPr>
          <p:nvPr/>
        </p:nvSpPr>
        <p:spPr>
          <a:xfrm>
            <a:off x="812352" y="583425"/>
            <a:ext cx="3198816" cy="559199"/>
          </a:xfrm>
          <a:prstGeom prst="rect">
            <a:avLst/>
          </a:prstGeom>
        </p:spPr>
        <p:txBody>
          <a:bodyPr vert="horz" lIns="91440" tIns="45720" rIns="91440" bIns="45720" rtlCol="0">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ctr"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r>
              <a:rPr lang="ja-JP" altLang="en-US" b="1" dirty="0" smtClean="0">
                <a:solidFill>
                  <a:schemeClr val="tx1">
                    <a:lumMod val="50000"/>
                    <a:lumOff val="50000"/>
                  </a:schemeClr>
                </a:solidFill>
              </a:rPr>
              <a:t>株式会社○○○○　御中</a:t>
            </a:r>
            <a:endParaRPr lang="ja-JP" altLang="en-US" b="1" dirty="0">
              <a:solidFill>
                <a:schemeClr val="tx1">
                  <a:lumMod val="50000"/>
                  <a:lumOff val="50000"/>
                </a:schemeClr>
              </a:solidFill>
            </a:endParaRPr>
          </a:p>
        </p:txBody>
      </p:sp>
      <p:sp>
        <p:nvSpPr>
          <p:cNvPr id="13" name="サブタイトル 2"/>
          <p:cNvSpPr txBox="1">
            <a:spLocks/>
          </p:cNvSpPr>
          <p:nvPr/>
        </p:nvSpPr>
        <p:spPr>
          <a:xfrm>
            <a:off x="5386890" y="4226284"/>
            <a:ext cx="1693532" cy="395143"/>
          </a:xfrm>
          <a:prstGeom prst="rect">
            <a:avLst/>
          </a:prstGeom>
        </p:spPr>
        <p:txBody>
          <a:bodyPr vert="horz" lIns="91440" tIns="45720" rIns="91440" bIns="45720" rtlCol="0">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ctr"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800" b="1"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201</a:t>
            </a:r>
            <a:r>
              <a:rPr kumimoji="1" lang="ja-JP" altLang="en-US" sz="1800" b="1"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sz="1800"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1068510" y="2876511"/>
            <a:ext cx="7285662" cy="1030141"/>
          </a:xfrm>
          <a:prstGeom prst="rect">
            <a:avLst/>
          </a:prstGeom>
        </p:spPr>
        <p:txBody>
          <a:bodyPr vert="horz" lIns="91440" tIns="45720" rIns="91440" bIns="45720" rtlCol="0" anchor="b">
            <a:normAutofit/>
          </a:bodyPr>
          <a:lstStyle>
            <a:lvl1pPr algn="l" defTabSz="685983" rtl="0" eaLnBrk="1" latinLnBrk="0" hangingPunct="1">
              <a:lnSpc>
                <a:spcPct val="80000"/>
              </a:lnSpc>
              <a:spcBef>
                <a:spcPct val="0"/>
              </a:spcBef>
              <a:buNone/>
              <a:defRPr kumimoji="1" lang="ja-JP" sz="4051" b="1" kern="1200">
                <a:solidFill>
                  <a:schemeClr val="accent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l"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店内放送を活用した</a:t>
            </a:r>
            <a:endParaRPr kumimoji="1" lang="en-US" altLang="ja-JP"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販促</a:t>
            </a:r>
            <a:r>
              <a:rPr lang="ja-JP" altLang="en-US" sz="2400" dirty="0">
                <a:solidFill>
                  <a:schemeClr val="bg1"/>
                </a:solidFill>
                <a:effectLst>
                  <a:outerShdw blurRad="38100" dist="38100" dir="2700000" algn="tl">
                    <a:srgbClr val="000000">
                      <a:alpha val="43137"/>
                    </a:srgbClr>
                  </a:outerShdw>
                </a:effectLst>
              </a:rPr>
              <a:t>支援</a:t>
            </a:r>
            <a:r>
              <a:rPr kumimoji="1" lang="ja-JP" altLang="en-US"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と社内情報共有のご提案</a:t>
            </a:r>
            <a:endParaRPr kumimoji="1" lang="ja-JP"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6060" y="6053558"/>
            <a:ext cx="1577940" cy="548522"/>
          </a:xfrm>
          <a:prstGeom prst="rect">
            <a:avLst/>
          </a:prstGeom>
        </p:spPr>
      </p:pic>
    </p:spTree>
    <p:extLst>
      <p:ext uri="{BB962C8B-B14F-4D97-AF65-F5344CB8AC3E}">
        <p14:creationId xmlns:p14="http://schemas.microsoft.com/office/powerpoint/2010/main" val="3899044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実験放送</a:t>
            </a:r>
            <a:r>
              <a:rPr lang="ja-JP" altLang="en-US" sz="2400" dirty="0" smtClean="0">
                <a:solidFill>
                  <a:schemeClr val="bg1"/>
                </a:solidFill>
              </a:rPr>
              <a:t>の反応①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6319" y="1237221"/>
            <a:ext cx="1841121" cy="1472898"/>
          </a:xfrm>
          <a:prstGeom prst="rect">
            <a:avLst/>
          </a:prstGeom>
        </p:spPr>
      </p:pic>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319" y="5177179"/>
            <a:ext cx="1841121" cy="1472898"/>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6319" y="3192661"/>
            <a:ext cx="1841121" cy="1472898"/>
          </a:xfrm>
          <a:prstGeom prst="rect">
            <a:avLst/>
          </a:prstGeom>
        </p:spPr>
      </p:pic>
      <p:sp>
        <p:nvSpPr>
          <p:cNvPr id="23" name="正方形/長方形 22"/>
          <p:cNvSpPr/>
          <p:nvPr/>
        </p:nvSpPr>
        <p:spPr>
          <a:xfrm>
            <a:off x="2499234" y="1237220"/>
            <a:ext cx="6193662" cy="1472899"/>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20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交通事故治療と</a:t>
            </a:r>
            <a:r>
              <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EMS</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のコメントに対する反応がかなり良い</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「クラシオンが商品にも力を入れていると改めて実感した」という患者様からの声</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混雑時も</a:t>
            </a:r>
            <a:r>
              <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がゆったりしている施術体感時間をのばしてくつろいでいただける</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499234" y="3192660"/>
            <a:ext cx="6193662" cy="1472899"/>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20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コメント放送をきっかけに</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EMS</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回数券を１件ご購入いただく</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コメントを聞いた患者様から商品や施術に関する問い合わせ多数</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J-POP JAZZ COVERS</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が好評</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499234" y="5177178"/>
            <a:ext cx="6193662" cy="1472899"/>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CD</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のリピート再生からの変更にお客様からの反応多数。新</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も好評。</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コメント放送をきっかけに</a:t>
            </a:r>
            <a:r>
              <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EMS</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の施術を体験されたお</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客</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様が１名</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DMK</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のコメント放送が特に会話のきっかけになる</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従業員啓蒙、患者様の声などもコメント放送もいいかもれない</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536318" y="902208"/>
            <a:ext cx="1841121" cy="25024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稲毛海岸中央整骨院</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536318" y="2900032"/>
            <a:ext cx="1841121" cy="25024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市川げんき整骨院</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536318" y="4850227"/>
            <a:ext cx="1841121" cy="25024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成田公津の社整骨院</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9</a:t>
            </a:fld>
            <a:endParaRPr kumimoji="1" lang="ja-JP" altLang="en-US"/>
          </a:p>
        </p:txBody>
      </p:sp>
    </p:spTree>
    <p:extLst>
      <p:ext uri="{BB962C8B-B14F-4D97-AF65-F5344CB8AC3E}">
        <p14:creationId xmlns:p14="http://schemas.microsoft.com/office/powerpoint/2010/main" val="2204856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499234" y="6101505"/>
            <a:ext cx="6193662" cy="52238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2499234" y="4241235"/>
            <a:ext cx="6193662" cy="52238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499234" y="2187732"/>
            <a:ext cx="6193662" cy="52238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実験放送</a:t>
            </a:r>
            <a:r>
              <a:rPr lang="ja-JP" altLang="en-US" sz="2400" dirty="0" smtClean="0">
                <a:solidFill>
                  <a:schemeClr val="bg1"/>
                </a:solidFill>
              </a:rPr>
              <a:t>の反応②</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6319" y="1237221"/>
            <a:ext cx="1841121" cy="1472898"/>
          </a:xfrm>
          <a:prstGeom prst="rect">
            <a:avLst/>
          </a:prstGeom>
        </p:spPr>
      </p:pic>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319" y="5177179"/>
            <a:ext cx="1841121" cy="1472898"/>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6319" y="3192661"/>
            <a:ext cx="1841121" cy="1472898"/>
          </a:xfrm>
          <a:prstGeom prst="rect">
            <a:avLst/>
          </a:prstGeom>
        </p:spPr>
      </p:pic>
      <p:sp>
        <p:nvSpPr>
          <p:cNvPr id="23" name="正方形/長方形 22"/>
          <p:cNvSpPr/>
          <p:nvPr/>
        </p:nvSpPr>
        <p:spPr>
          <a:xfrm>
            <a:off x="2499234" y="1237221"/>
            <a:ext cx="6193662" cy="871996"/>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20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コメントは好評だが早口で長いため少し聞き取りづらい　</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高単価メニューのコメント放送ばかりだといやらしいかもしれない</a:t>
            </a:r>
            <a:endParaRPr lang="en-US" altLang="ja-JP"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499234" y="3192661"/>
            <a:ext cx="6193662" cy="989196"/>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20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にぎやかな店舗のため、ゆったりとした</a:t>
            </a:r>
            <a:r>
              <a:rPr lang="en-US" altLang="ja-JP"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J-POP JAZZ COVERS</a:t>
            </a:r>
            <a:r>
              <a:rPr lang="ja-JP" altLang="en-US"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は合わない</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長い施術のお客様だと同じコメント放送を何回も聞いてわずらわしいかもしれない</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499234" y="5177179"/>
            <a:ext cx="6193662" cy="809094"/>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DMK</a:t>
            </a:r>
            <a:r>
              <a:rPr lang="ja-JP" altLang="en-US"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のコメント放送が会話長で少し</a:t>
            </a:r>
            <a:r>
              <a:rPr lang="ja-JP" altLang="en-US" sz="14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わざとらしい</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536318" y="902208"/>
            <a:ext cx="1841121" cy="25024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稲毛海岸中央整骨院</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536318" y="2900032"/>
            <a:ext cx="1841121" cy="25024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市川げんき整骨院</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536318" y="4850227"/>
            <a:ext cx="1841121" cy="25024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成田公津の社整骨院</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直角三角形 12"/>
          <p:cNvSpPr>
            <a:spLocks noChangeAspect="1"/>
          </p:cNvSpPr>
          <p:nvPr/>
        </p:nvSpPr>
        <p:spPr>
          <a:xfrm rot="13516751">
            <a:off x="2551647" y="2319289"/>
            <a:ext cx="253075" cy="25307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857133" y="2188362"/>
            <a:ext cx="6193662" cy="4417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200000"/>
              </a:lnSpc>
            </a:pPr>
            <a:r>
              <a:rPr lang="ja-JP" altLang="en-US" sz="1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コメントの放送頻度はご連絡１本でプログラム変更させていただきます</a:t>
            </a:r>
            <a:endParaRPr lang="en-US" altLang="ja-JP" sz="1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直角三角形 14"/>
          <p:cNvSpPr>
            <a:spLocks noChangeAspect="1"/>
          </p:cNvSpPr>
          <p:nvPr/>
        </p:nvSpPr>
        <p:spPr>
          <a:xfrm rot="13516751">
            <a:off x="2551647" y="4368667"/>
            <a:ext cx="253075" cy="25307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857133" y="4237740"/>
            <a:ext cx="6193662" cy="4417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200000"/>
              </a:lnSpc>
            </a:pPr>
            <a:r>
              <a:rPr lang="ja-JP" altLang="en-US" sz="1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グループ機能の活用で「にぎやかな店舗」のみアップテンポの</a:t>
            </a:r>
            <a:r>
              <a:rPr lang="en-US" altLang="ja-JP" sz="1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に変更可能</a:t>
            </a:r>
            <a:endParaRPr lang="en-US" altLang="ja-JP" sz="1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直角三角形 21"/>
          <p:cNvSpPr>
            <a:spLocks noChangeAspect="1"/>
          </p:cNvSpPr>
          <p:nvPr/>
        </p:nvSpPr>
        <p:spPr>
          <a:xfrm rot="13516751">
            <a:off x="2551647" y="6197156"/>
            <a:ext cx="253075" cy="25307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857133" y="6066229"/>
            <a:ext cx="6193662" cy="44177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200000"/>
              </a:lnSpc>
            </a:pPr>
            <a:r>
              <a:rPr lang="ja-JP" altLang="en-US" sz="1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コメントの声色・テイストは収録時に臨機応変に対応させていただきます</a:t>
            </a:r>
            <a:endParaRPr lang="en-US" altLang="ja-JP" sz="1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10</a:t>
            </a:fld>
            <a:endParaRPr kumimoji="1" lang="ja-JP" altLang="en-US"/>
          </a:p>
        </p:txBody>
      </p:sp>
    </p:spTree>
    <p:extLst>
      <p:ext uri="{BB962C8B-B14F-4D97-AF65-F5344CB8AC3E}">
        <p14:creationId xmlns:p14="http://schemas.microsoft.com/office/powerpoint/2010/main" val="3781258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4865018" y="2129598"/>
            <a:ext cx="3743070" cy="305200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本導入に向けて</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694818" y="2123372"/>
            <a:ext cx="3743070" cy="3423988"/>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ホームベース 20"/>
          <p:cNvSpPr/>
          <p:nvPr/>
        </p:nvSpPr>
        <p:spPr>
          <a:xfrm rot="5400000">
            <a:off x="2354421" y="291115"/>
            <a:ext cx="423859" cy="3743071"/>
          </a:xfrm>
          <a:prstGeom prst="homePlate">
            <a:avLst>
              <a:gd name="adj" fmla="val 0"/>
            </a:avLst>
          </a:prstGeom>
          <a:solidFill>
            <a:srgbClr val="C00000"/>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ホームベース 29"/>
          <p:cNvSpPr/>
          <p:nvPr/>
        </p:nvSpPr>
        <p:spPr>
          <a:xfrm rot="5400000">
            <a:off x="6529359" y="295851"/>
            <a:ext cx="414393" cy="3743071"/>
          </a:xfrm>
          <a:prstGeom prst="homePlate">
            <a:avLst>
              <a:gd name="adj" fmla="val 0"/>
            </a:avLst>
          </a:prstGeom>
          <a:solidFill>
            <a:srgbClr val="C00000"/>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ホームベース 30"/>
          <p:cNvSpPr/>
          <p:nvPr/>
        </p:nvSpPr>
        <p:spPr>
          <a:xfrm>
            <a:off x="5908463" y="1970709"/>
            <a:ext cx="1656184"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従業員様向け</a:t>
            </a: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94812" y="2414141"/>
            <a:ext cx="3743074" cy="3046988"/>
          </a:xfrm>
          <a:prstGeom prst="rect">
            <a:avLst/>
          </a:prstGeom>
          <a:noFill/>
        </p:spPr>
        <p:txBody>
          <a:bodyPr wrap="square" rtlCol="0">
            <a:spAutoFit/>
          </a:bodyPr>
          <a:lstStyle/>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交通事故治療の自賠責保険利用</a:t>
            </a:r>
            <a:endPar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EMS</a:t>
            </a: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等の高単価施術メニュー</a:t>
            </a:r>
            <a:endPar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季節ごとの健康に関する情報</a:t>
            </a:r>
            <a:endPar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施術を体験されたお客様の声</a:t>
            </a:r>
            <a:endPar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各院長からのお知らせ</a:t>
            </a:r>
            <a:endPar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通常商品について</a:t>
            </a:r>
            <a:endPar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エリア別の店舗情報</a:t>
            </a:r>
            <a:r>
              <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新店</a:t>
            </a:r>
            <a:r>
              <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OPEN</a:t>
            </a: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など</a:t>
            </a:r>
            <a:r>
              <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従業員特集</a:t>
            </a:r>
            <a:r>
              <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従業員の声</a:t>
            </a:r>
            <a:r>
              <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963156" y="2435542"/>
            <a:ext cx="3644935" cy="3046988"/>
          </a:xfrm>
          <a:prstGeom prst="rect">
            <a:avLst/>
          </a:prstGeom>
          <a:noFill/>
        </p:spPr>
        <p:txBody>
          <a:bodyPr wrap="square" rtlCol="0">
            <a:spAutoFit/>
          </a:bodyPr>
          <a:lstStyle/>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開閉店の準備啓蒙</a:t>
            </a:r>
            <a:endPar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朝礼、早朝勉強会</a:t>
            </a:r>
            <a:endPar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研修ロープレ用トークスクリプト</a:t>
            </a:r>
            <a:endPar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社長の声</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各院でのクレーム内容・注意事項共有</a:t>
            </a:r>
            <a:endPar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各院でのお客様からの声共有</a:t>
            </a:r>
            <a:endPar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従業員特集</a:t>
            </a: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従業員の声</a:t>
            </a:r>
            <a:r>
              <a:rPr lang="en-US" altLang="ja-JP"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endPar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ホームベース 35"/>
          <p:cNvSpPr/>
          <p:nvPr/>
        </p:nvSpPr>
        <p:spPr>
          <a:xfrm>
            <a:off x="1738257" y="1962151"/>
            <a:ext cx="1656184"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患者様向け</a:t>
            </a:r>
          </a:p>
        </p:txBody>
      </p:sp>
      <p:sp>
        <p:nvSpPr>
          <p:cNvPr id="41" name="角丸四角形 40"/>
          <p:cNvSpPr/>
          <p:nvPr/>
        </p:nvSpPr>
        <p:spPr>
          <a:xfrm>
            <a:off x="932625" y="925752"/>
            <a:ext cx="7351776" cy="671400"/>
          </a:xfrm>
          <a:prstGeom prst="roundRect">
            <a:avLst>
              <a:gd name="adj" fmla="val 809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実験放送でいただいた声を反映させ、より良い放送に！</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828087" y="5796182"/>
            <a:ext cx="7680960" cy="94995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六角形 42"/>
          <p:cNvSpPr>
            <a:spLocks noChangeAspect="1"/>
          </p:cNvSpPr>
          <p:nvPr/>
        </p:nvSpPr>
        <p:spPr>
          <a:xfrm>
            <a:off x="1085839" y="5953978"/>
            <a:ext cx="706386" cy="608954"/>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プレースホルダー 4"/>
          <p:cNvSpPr txBox="1">
            <a:spLocks/>
          </p:cNvSpPr>
          <p:nvPr/>
        </p:nvSpPr>
        <p:spPr>
          <a:xfrm>
            <a:off x="957823" y="6072088"/>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1792223" y="5910563"/>
            <a:ext cx="681532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サービスイン以降も随時対応・更新可能</a:t>
            </a:r>
            <a:endParaRPr lang="en-US" altLang="ja-JP"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テイストだけでなく</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分ほどの</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DJ</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番組も作成可能</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11</a:t>
            </a:fld>
            <a:endParaRPr kumimoji="1" lang="ja-JP" altLang="en-US"/>
          </a:p>
        </p:txBody>
      </p:sp>
    </p:spTree>
    <p:extLst>
      <p:ext uri="{BB962C8B-B14F-4D97-AF65-F5344CB8AC3E}">
        <p14:creationId xmlns:p14="http://schemas.microsoft.com/office/powerpoint/2010/main" val="1789061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a:stretch>
            <a:fillRect/>
          </a:stretch>
        </p:blipFill>
        <p:spPr>
          <a:xfrm>
            <a:off x="630919" y="1548384"/>
            <a:ext cx="8025037" cy="2622132"/>
          </a:xfrm>
          <a:prstGeom prst="rect">
            <a:avLst/>
          </a:prstGeom>
        </p:spPr>
      </p:pic>
      <p:pic>
        <p:nvPicPr>
          <p:cNvPr id="6" name="図 5"/>
          <p:cNvPicPr>
            <a:picLocks noChangeAspect="1"/>
          </p:cNvPicPr>
          <p:nvPr/>
        </p:nvPicPr>
        <p:blipFill>
          <a:blip r:embed="rId3"/>
          <a:stretch>
            <a:fillRect/>
          </a:stretch>
        </p:blipFill>
        <p:spPr>
          <a:xfrm>
            <a:off x="630923" y="4959342"/>
            <a:ext cx="8025034" cy="1122183"/>
          </a:xfrm>
          <a:prstGeom prst="rect">
            <a:avLst/>
          </a:prstGeom>
        </p:spPr>
      </p:pic>
      <p:sp>
        <p:nvSpPr>
          <p:cNvPr id="22" name="角丸四角形 21"/>
          <p:cNvSpPr/>
          <p:nvPr/>
        </p:nvSpPr>
        <p:spPr>
          <a:xfrm>
            <a:off x="630919" y="1121664"/>
            <a:ext cx="1136922" cy="32918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初期費用</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630919" y="4554564"/>
            <a:ext cx="1136922" cy="32918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月額利用料</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071616" y="4282686"/>
            <a:ext cx="2584340" cy="59140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合計：</a:t>
            </a:r>
            <a:r>
              <a:rPr kumimoji="1" lang="en-US" altLang="ja-JP" sz="20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2,646,000</a:t>
            </a:r>
            <a:r>
              <a:rPr kumimoji="1" lang="ja-JP" altLang="en-US" sz="20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71616" y="6164067"/>
            <a:ext cx="2584340" cy="59140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合計：</a:t>
            </a:r>
            <a:r>
              <a:rPr kumimoji="1" lang="en-US" altLang="ja-JP" sz="20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264,600</a:t>
            </a:r>
            <a:r>
              <a:rPr kumimoji="1" lang="ja-JP" altLang="en-US" sz="20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3"/>
          <p:cNvGrpSpPr>
            <a:grpSpLocks/>
          </p:cNvGrpSpPr>
          <p:nvPr/>
        </p:nvGrpSpPr>
        <p:grpSpPr bwMode="auto">
          <a:xfrm>
            <a:off x="3621024" y="810179"/>
            <a:ext cx="1962105" cy="591901"/>
            <a:chOff x="150813" y="1639510"/>
            <a:chExt cx="4182516" cy="1219221"/>
          </a:xfrm>
        </p:grpSpPr>
        <p:pic>
          <p:nvPicPr>
            <p:cNvPr id="27"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813" y="1639510"/>
              <a:ext cx="4182516" cy="12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8" name="Picture 11"/>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26756" y="2276483"/>
              <a:ext cx="907106" cy="23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12</a:t>
            </a:fld>
            <a:endParaRPr kumimoji="1" lang="ja-JP" altLang="en-US"/>
          </a:p>
        </p:txBody>
      </p:sp>
    </p:spTree>
    <p:extLst>
      <p:ext uri="{BB962C8B-B14F-4D97-AF65-F5344CB8AC3E}">
        <p14:creationId xmlns:p14="http://schemas.microsoft.com/office/powerpoint/2010/main" val="2913972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アフターフォロー</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AutoShape 4"/>
          <p:cNvSpPr>
            <a:spLocks noChangeArrowheads="1"/>
          </p:cNvSpPr>
          <p:nvPr/>
        </p:nvSpPr>
        <p:spPr bwMode="auto">
          <a:xfrm>
            <a:off x="392112" y="1799464"/>
            <a:ext cx="6261100" cy="3871984"/>
          </a:xfrm>
          <a:prstGeom prst="roundRect">
            <a:avLst>
              <a:gd name="adj" fmla="val 1296"/>
            </a:avLst>
          </a:prstGeom>
          <a:gradFill rotWithShape="1">
            <a:gsLst>
              <a:gs pos="0">
                <a:sysClr val="window" lastClr="FFFFFF"/>
              </a:gs>
              <a:gs pos="100000">
                <a:srgbClr val="DDDDDD"/>
              </a:gs>
            </a:gsLst>
            <a:lin ang="5400000" scaled="1"/>
          </a:gradFill>
          <a:ln w="9525">
            <a:solidFill>
              <a:srgbClr val="C0C0C0"/>
            </a:solidFill>
            <a:round/>
            <a:headEnd/>
            <a:tailEnd/>
          </a:ln>
          <a:effectLst>
            <a:outerShdw dist="35921" dir="2700000" algn="ctr" rotWithShape="0">
              <a:srgbClr val="EEECE1"/>
            </a:outerShdw>
          </a:effectLst>
        </p:spPr>
        <p:txBody>
          <a:bodyPr wrap="none" anchor="ctr"/>
          <a:lstStyle>
            <a:lvl1pPr eaLnBrk="0" hangingPunct="0">
              <a:spcBef>
                <a:spcPct val="20000"/>
              </a:spcBef>
              <a:buFont typeface="Arial" pitchFamily="34" charset="0"/>
              <a:buChar char="»"/>
              <a:defRPr kumimoji="1" sz="2800">
                <a:solidFill>
                  <a:schemeClr val="tx2"/>
                </a:solidFill>
                <a:latin typeface="Calibri" pitchFamily="34" charset="0"/>
                <a:ea typeface="ＭＳ 明朝" pitchFamily="17" charset="-128"/>
              </a:defRPr>
            </a:lvl1pPr>
            <a:lvl2pPr marL="742950" indent="-28575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2pPr>
            <a:lvl3pPr marL="1143000" indent="-228600" eaLnBrk="0" hangingPunct="0">
              <a:spcBef>
                <a:spcPct val="20000"/>
              </a:spcBef>
              <a:buFont typeface="Calibri" pitchFamily="34" charset="0"/>
              <a:buChar char="+"/>
              <a:defRPr kumimoji="1">
                <a:solidFill>
                  <a:schemeClr val="tx1"/>
                </a:solidFill>
                <a:latin typeface="Calibri" pitchFamily="34" charset="0"/>
                <a:ea typeface="ＭＳ 明朝" pitchFamily="17" charset="-128"/>
              </a:defRPr>
            </a:lvl3pPr>
            <a:lvl4pPr marL="16002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4pPr>
            <a:lvl5pPr marL="20574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HG丸ｺﾞｼｯｸM-PRO" pitchFamily="50" charset="-128"/>
              <a:ea typeface="HG丸ｺﾞｼｯｸM-PRO" pitchFamily="50" charset="-128"/>
            </a:endParaRPr>
          </a:p>
        </p:txBody>
      </p:sp>
      <p:sp>
        <p:nvSpPr>
          <p:cNvPr id="14" name="AutoShape 6"/>
          <p:cNvSpPr>
            <a:spLocks noChangeArrowheads="1"/>
          </p:cNvSpPr>
          <p:nvPr/>
        </p:nvSpPr>
        <p:spPr bwMode="auto">
          <a:xfrm>
            <a:off x="6937374" y="1802639"/>
            <a:ext cx="1955800" cy="3871984"/>
          </a:xfrm>
          <a:prstGeom prst="roundRect">
            <a:avLst>
              <a:gd name="adj" fmla="val 3491"/>
            </a:avLst>
          </a:prstGeom>
          <a:gradFill rotWithShape="1">
            <a:gsLst>
              <a:gs pos="0">
                <a:sysClr val="window" lastClr="FFFFFF"/>
              </a:gs>
              <a:gs pos="100000">
                <a:srgbClr val="DDDDDD"/>
              </a:gs>
            </a:gsLst>
            <a:lin ang="5400000" scaled="1"/>
          </a:gradFill>
          <a:ln w="9525">
            <a:solidFill>
              <a:srgbClr val="C0C0C0"/>
            </a:solidFill>
            <a:round/>
            <a:headEnd/>
            <a:tailEnd/>
          </a:ln>
          <a:effectLst>
            <a:outerShdw dist="35921" dir="2700000" algn="ctr" rotWithShape="0">
              <a:srgbClr val="EEECE1"/>
            </a:outerShdw>
          </a:effectLst>
        </p:spPr>
        <p:txBody>
          <a:bodyPr wrap="none" anchor="ctr"/>
          <a:lstStyle>
            <a:lvl1pPr eaLnBrk="0" hangingPunct="0">
              <a:spcBef>
                <a:spcPct val="20000"/>
              </a:spcBef>
              <a:buFont typeface="Arial" pitchFamily="34" charset="0"/>
              <a:buChar char="»"/>
              <a:defRPr kumimoji="1" sz="2800">
                <a:solidFill>
                  <a:schemeClr val="tx2"/>
                </a:solidFill>
                <a:latin typeface="Calibri" pitchFamily="34" charset="0"/>
                <a:ea typeface="ＭＳ 明朝" pitchFamily="17" charset="-128"/>
              </a:defRPr>
            </a:lvl1pPr>
            <a:lvl2pPr marL="742950" indent="-28575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2pPr>
            <a:lvl3pPr marL="1143000" indent="-228600" eaLnBrk="0" hangingPunct="0">
              <a:spcBef>
                <a:spcPct val="20000"/>
              </a:spcBef>
              <a:buFont typeface="Calibri" pitchFamily="34" charset="0"/>
              <a:buChar char="+"/>
              <a:defRPr kumimoji="1">
                <a:solidFill>
                  <a:schemeClr val="tx1"/>
                </a:solidFill>
                <a:latin typeface="Calibri" pitchFamily="34" charset="0"/>
                <a:ea typeface="ＭＳ 明朝" pitchFamily="17" charset="-128"/>
              </a:defRPr>
            </a:lvl3pPr>
            <a:lvl4pPr marL="16002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4pPr>
            <a:lvl5pPr marL="20574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HG丸ｺﾞｼｯｸM-PRO" pitchFamily="50" charset="-128"/>
              <a:ea typeface="HG丸ｺﾞｼｯｸM-PRO" pitchFamily="50" charset="-128"/>
            </a:endParaRPr>
          </a:p>
        </p:txBody>
      </p:sp>
      <p:sp>
        <p:nvSpPr>
          <p:cNvPr id="15" name="Text Box 9"/>
          <p:cNvSpPr txBox="1">
            <a:spLocks noChangeArrowheads="1"/>
          </p:cNvSpPr>
          <p:nvPr/>
        </p:nvSpPr>
        <p:spPr bwMode="auto">
          <a:xfrm>
            <a:off x="6958012" y="1939163"/>
            <a:ext cx="190500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Arial" pitchFamily="34" charset="0"/>
              <a:buChar char="»"/>
              <a:defRPr kumimoji="1" sz="2800">
                <a:solidFill>
                  <a:schemeClr val="tx2"/>
                </a:solidFill>
                <a:latin typeface="Calibri" pitchFamily="34" charset="0"/>
                <a:ea typeface="ＭＳ 明朝" pitchFamily="17" charset="-128"/>
              </a:defRPr>
            </a:lvl1pPr>
            <a:lvl2pPr marL="742950" indent="-28575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2pPr>
            <a:lvl3pPr marL="1143000" indent="-228600" eaLnBrk="0" hangingPunct="0">
              <a:spcBef>
                <a:spcPct val="20000"/>
              </a:spcBef>
              <a:buFont typeface="Calibri" pitchFamily="34" charset="0"/>
              <a:buChar char="+"/>
              <a:defRPr kumimoji="1">
                <a:solidFill>
                  <a:schemeClr val="tx1"/>
                </a:solidFill>
                <a:latin typeface="Calibri" pitchFamily="34" charset="0"/>
                <a:ea typeface="ＭＳ 明朝" pitchFamily="17" charset="-128"/>
              </a:defRPr>
            </a:lvl3pPr>
            <a:lvl4pPr marL="16002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4pPr>
            <a:lvl5pPr marL="20574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9pPr>
          </a:lstStyle>
          <a:p>
            <a:pPr algn="ctr" eaLnBrk="1" hangingPunct="1">
              <a:buFontTx/>
              <a:buNone/>
            </a:pPr>
            <a:r>
              <a:rPr lang="ja-JP" altLang="en-US" sz="18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端末故障時</a:t>
            </a:r>
          </a:p>
          <a:p>
            <a:pPr algn="ctr" eaLnBrk="1" hangingPunct="1">
              <a:buFontTx/>
              <a:buNone/>
            </a:pPr>
            <a:r>
              <a:rPr lang="ja-JP" altLang="en-US" sz="18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無償交換</a:t>
            </a:r>
          </a:p>
        </p:txBody>
      </p:sp>
      <p:pic>
        <p:nvPicPr>
          <p:cNvPr id="16" name="Picture 6" descr="0001_4a"/>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44612" y="1810576"/>
            <a:ext cx="3959225"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416"/>
          <p:cNvGraphicFramePr>
            <a:graphicFrameLocks noGrp="1"/>
          </p:cNvGraphicFramePr>
          <p:nvPr>
            <p:extLst>
              <p:ext uri="{D42A27DB-BD31-4B8C-83A1-F6EECF244321}">
                <p14:modId xmlns:p14="http://schemas.microsoft.com/office/powerpoint/2010/main" val="47731123"/>
              </p:ext>
            </p:extLst>
          </p:nvPr>
        </p:nvGraphicFramePr>
        <p:xfrm>
          <a:off x="566737" y="4264851"/>
          <a:ext cx="5949950" cy="1069975"/>
        </p:xfrm>
        <a:graphic>
          <a:graphicData uri="http://schemas.openxmlformats.org/drawingml/2006/table">
            <a:tbl>
              <a:tblPr/>
              <a:tblGrid>
                <a:gridCol w="1263069"/>
                <a:gridCol w="1443728"/>
                <a:gridCol w="1147958"/>
                <a:gridCol w="835842"/>
                <a:gridCol w="1259353"/>
              </a:tblGrid>
              <a:tr h="494285">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受付日時</a:t>
                      </a:r>
                    </a:p>
                  </a:txBody>
                  <a:tcPr marL="91447" marR="91447" marT="45767" marB="45767"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5F5F5F"/>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受付時間</a:t>
                      </a:r>
                    </a:p>
                  </a:txBody>
                  <a:tcPr marL="91447" marR="91447" marT="45767" marB="45767"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5F5F5F"/>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土日祝</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盆・正月</a:t>
                      </a:r>
                    </a:p>
                  </a:txBody>
                  <a:tcPr marL="91447" marR="91447" marT="45767" marB="45767"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5F5F5F"/>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対応</a:t>
                      </a:r>
                    </a:p>
                  </a:txBody>
                  <a:tcPr marL="91447" marR="91447" marT="45767" marB="45767"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5F5F5F"/>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番号</a:t>
                      </a:r>
                    </a:p>
                  </a:txBody>
                  <a:tcPr marL="91447" marR="91447" marT="45767" marB="45767"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5F5F5F"/>
                    </a:solidFill>
                  </a:tcPr>
                </a:tc>
              </a:tr>
              <a:tr h="575690">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年中無休</a:t>
                      </a:r>
                    </a:p>
                  </a:txBody>
                  <a:tcPr marL="91447" marR="91447" marT="45767" marB="45767"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9:00-22:30</a:t>
                      </a:r>
                    </a:p>
                  </a:txBody>
                  <a:tcPr marL="91447" marR="91447" marT="45767" marB="45767"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対応可能</a:t>
                      </a:r>
                      <a:endParaRPr kumimoji="1" lang="en-US" altLang="ja-JP" sz="12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7" marR="91447" marT="45767" marB="45767"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自社</a:t>
                      </a:r>
                    </a:p>
                  </a:txBody>
                  <a:tcPr marL="91447" marR="91447" marT="45767" marB="45767"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フリーダイヤル</a:t>
                      </a:r>
                    </a:p>
                  </a:txBody>
                  <a:tcPr marL="91447" marR="91447" marT="45767" marB="45767"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bl>
          </a:graphicData>
        </a:graphic>
      </p:graphicFrame>
      <p:sp>
        <p:nvSpPr>
          <p:cNvPr id="18" name="Text Box 7"/>
          <p:cNvSpPr txBox="1">
            <a:spLocks noChangeArrowheads="1"/>
          </p:cNvSpPr>
          <p:nvPr/>
        </p:nvSpPr>
        <p:spPr bwMode="auto">
          <a:xfrm>
            <a:off x="427037" y="1940751"/>
            <a:ext cx="6192837" cy="109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Arial" pitchFamily="34" charset="0"/>
              <a:buChar char="»"/>
              <a:defRPr kumimoji="1" sz="2800">
                <a:solidFill>
                  <a:schemeClr val="tx2"/>
                </a:solidFill>
                <a:latin typeface="Calibri" pitchFamily="34" charset="0"/>
                <a:ea typeface="ＭＳ 明朝" pitchFamily="17" charset="-128"/>
              </a:defRPr>
            </a:lvl1pPr>
            <a:lvl2pPr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2pPr>
            <a:lvl3pPr marL="1143000" indent="-228600" eaLnBrk="0" hangingPunct="0">
              <a:spcBef>
                <a:spcPct val="20000"/>
              </a:spcBef>
              <a:buFont typeface="Calibri" pitchFamily="34" charset="0"/>
              <a:buChar char="+"/>
              <a:defRPr kumimoji="1">
                <a:solidFill>
                  <a:schemeClr val="tx1"/>
                </a:solidFill>
                <a:latin typeface="Calibri" pitchFamily="34" charset="0"/>
                <a:ea typeface="ＭＳ 明朝" pitchFamily="17" charset="-128"/>
              </a:defRPr>
            </a:lvl3pPr>
            <a:lvl4pPr marL="16002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4pPr>
            <a:lvl5pPr marL="20574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9pPr>
          </a:lstStyle>
          <a:p>
            <a:pPr algn="ctr" eaLnBrk="1" hangingPunct="1">
              <a:buFontTx/>
              <a:buNone/>
            </a:pP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業界最高の安心を提供する</a:t>
            </a:r>
          </a:p>
          <a:p>
            <a:pPr algn="ctr" eaLnBrk="1" hangingPunct="1">
              <a:buFontTx/>
              <a:buNone/>
            </a:pP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自社カスタマーセンター／修理・メンテナンス体制</a:t>
            </a:r>
          </a:p>
          <a:p>
            <a:pPr algn="ctr" eaLnBrk="1" hangingPunct="1">
              <a:buFontTx/>
              <a:buNone/>
            </a:pP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事業所数　全国１４７ヵ所</a:t>
            </a:r>
          </a:p>
          <a:p>
            <a:pPr lvl="1" algn="ctr" eaLnBrk="1" hangingPunct="1">
              <a:buFontTx/>
              <a:buNone/>
            </a:pPr>
            <a:endParaRPr lang="en-US" altLang="ja-JP" sz="8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AutoShape 284" descr="Z"/>
          <p:cNvSpPr>
            <a:spLocks noChangeAspect="1" noChangeArrowheads="1"/>
          </p:cNvSpPr>
          <p:nvPr/>
        </p:nvSpPr>
        <p:spPr bwMode="auto">
          <a:xfrm>
            <a:off x="3352799" y="2612644"/>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2800">
                <a:solidFill>
                  <a:schemeClr val="tx2"/>
                </a:solidFill>
                <a:latin typeface="Calibri" pitchFamily="34" charset="0"/>
                <a:ea typeface="ＭＳ 明朝" pitchFamily="17" charset="-128"/>
              </a:defRPr>
            </a:lvl1pPr>
            <a:lvl2pPr marL="742950" indent="-28575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2pPr>
            <a:lvl3pPr marL="1143000" indent="-228600" eaLnBrk="0" hangingPunct="0">
              <a:spcBef>
                <a:spcPct val="20000"/>
              </a:spcBef>
              <a:buFont typeface="Calibri" pitchFamily="34" charset="0"/>
              <a:buChar char="+"/>
              <a:defRPr kumimoji="1">
                <a:solidFill>
                  <a:schemeClr val="tx1"/>
                </a:solidFill>
                <a:latin typeface="Calibri" pitchFamily="34" charset="0"/>
                <a:ea typeface="ＭＳ 明朝" pitchFamily="17" charset="-128"/>
              </a:defRPr>
            </a:lvl3pPr>
            <a:lvl4pPr marL="16002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4pPr>
            <a:lvl5pPr marL="20574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9pPr>
          </a:lstStyle>
          <a:p>
            <a:pPr eaLnBrk="1" hangingPunct="1">
              <a:spcBef>
                <a:spcPct val="0"/>
              </a:spcBef>
              <a:buFontTx/>
              <a:buNone/>
            </a:pPr>
            <a:endParaRPr lang="ja-JP" altLang="en-US" sz="1800">
              <a:solidFill>
                <a:prstClr val="black"/>
              </a:solidFill>
              <a:latin typeface="HG丸ｺﾞｼｯｸM-PRO" pitchFamily="50" charset="-128"/>
              <a:ea typeface="HG丸ｺﾞｼｯｸM-PRO" pitchFamily="50" charset="-128"/>
            </a:endParaRPr>
          </a:p>
        </p:txBody>
      </p:sp>
      <p:sp>
        <p:nvSpPr>
          <p:cNvPr id="20" name="AutoShape 286" descr="Z"/>
          <p:cNvSpPr>
            <a:spLocks noChangeAspect="1" noChangeArrowheads="1"/>
          </p:cNvSpPr>
          <p:nvPr/>
        </p:nvSpPr>
        <p:spPr bwMode="auto">
          <a:xfrm>
            <a:off x="3352799" y="2612644"/>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kumimoji="1" sz="2800">
                <a:solidFill>
                  <a:schemeClr val="tx2"/>
                </a:solidFill>
                <a:latin typeface="Calibri" pitchFamily="34" charset="0"/>
                <a:ea typeface="ＭＳ 明朝" pitchFamily="17" charset="-128"/>
              </a:defRPr>
            </a:lvl1pPr>
            <a:lvl2pPr marL="742950" indent="-28575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2pPr>
            <a:lvl3pPr marL="1143000" indent="-228600" eaLnBrk="0" hangingPunct="0">
              <a:spcBef>
                <a:spcPct val="20000"/>
              </a:spcBef>
              <a:buFont typeface="Calibri" pitchFamily="34" charset="0"/>
              <a:buChar char="+"/>
              <a:defRPr kumimoji="1">
                <a:solidFill>
                  <a:schemeClr val="tx1"/>
                </a:solidFill>
                <a:latin typeface="Calibri" pitchFamily="34" charset="0"/>
                <a:ea typeface="ＭＳ 明朝" pitchFamily="17" charset="-128"/>
              </a:defRPr>
            </a:lvl3pPr>
            <a:lvl4pPr marL="16002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4pPr>
            <a:lvl5pPr marL="20574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9pPr>
          </a:lstStyle>
          <a:p>
            <a:pPr eaLnBrk="1" hangingPunct="1">
              <a:spcBef>
                <a:spcPct val="0"/>
              </a:spcBef>
              <a:buFontTx/>
              <a:buNone/>
            </a:pPr>
            <a:endParaRPr lang="ja-JP" altLang="en-US" sz="1800">
              <a:solidFill>
                <a:prstClr val="black"/>
              </a:solidFill>
              <a:latin typeface="HG丸ｺﾞｼｯｸM-PRO" pitchFamily="50" charset="-128"/>
              <a:ea typeface="HG丸ｺﾞｼｯｸM-PRO" pitchFamily="50" charset="-128"/>
            </a:endParaRPr>
          </a:p>
        </p:txBody>
      </p:sp>
      <p:pic>
        <p:nvPicPr>
          <p:cNvPr id="21" name="Picture 291" descr="img_price_0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1737" y="2952369"/>
            <a:ext cx="1069975" cy="1119188"/>
          </a:xfrm>
          <a:prstGeom prst="rect">
            <a:avLst/>
          </a:prstGeom>
          <a:solidFill>
            <a:srgbClr val="808080"/>
          </a:solidFill>
          <a:ln w="9525">
            <a:solidFill>
              <a:sysClr val="windowText" lastClr="000000"/>
            </a:solidFill>
            <a:miter lim="800000"/>
            <a:headEnd/>
            <a:tailEnd/>
          </a:ln>
        </p:spPr>
      </p:pic>
      <p:pic>
        <p:nvPicPr>
          <p:cNvPr id="29" name="Picture 293" descr="img_price_0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0662" y="2946019"/>
            <a:ext cx="1112837" cy="1112838"/>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
        <p:nvSpPr>
          <p:cNvPr id="30" name="AutoShape 296"/>
          <p:cNvSpPr>
            <a:spLocks noChangeArrowheads="1"/>
          </p:cNvSpPr>
          <p:nvPr/>
        </p:nvSpPr>
        <p:spPr bwMode="auto">
          <a:xfrm>
            <a:off x="579437" y="2955544"/>
            <a:ext cx="1062037" cy="1109663"/>
          </a:xfrm>
          <a:prstGeom prst="roundRect">
            <a:avLst>
              <a:gd name="adj" fmla="val 7028"/>
            </a:avLst>
          </a:prstGeom>
          <a:solidFill>
            <a:srgbClr val="969696"/>
          </a:solidFill>
          <a:ln w="28575" algn="ctr">
            <a:solidFill>
              <a:srgbClr val="FFFFFF"/>
            </a:solidFill>
            <a:round/>
            <a:headEnd/>
            <a:tailEnd/>
          </a:ln>
          <a:effectLst>
            <a:outerShdw dist="35921" dir="2700000" algn="ctr" rotWithShape="0">
              <a:srgbClr val="EEECE1"/>
            </a:outerShdw>
          </a:effectLst>
        </p:spPr>
        <p:txBody>
          <a:bodyPr wrap="none" anchor="ctr"/>
          <a:lstStyle>
            <a:lvl1pPr marL="342900" indent="-342900" eaLnBrk="0" hangingPunct="0">
              <a:spcBef>
                <a:spcPct val="20000"/>
              </a:spcBef>
              <a:buFont typeface="Arial" pitchFamily="34" charset="0"/>
              <a:buChar char="»"/>
              <a:defRPr kumimoji="1" sz="2800">
                <a:solidFill>
                  <a:schemeClr val="tx2"/>
                </a:solidFill>
                <a:latin typeface="Calibri" pitchFamily="34" charset="0"/>
                <a:ea typeface="ＭＳ 明朝" pitchFamily="17" charset="-128"/>
              </a:defRPr>
            </a:lvl1pPr>
            <a:lvl2pPr marL="742950" indent="-28575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2pPr>
            <a:lvl3pPr marL="1143000" indent="-228600" eaLnBrk="0" hangingPunct="0">
              <a:spcBef>
                <a:spcPct val="20000"/>
              </a:spcBef>
              <a:buFont typeface="Calibri" pitchFamily="34" charset="0"/>
              <a:buChar char="+"/>
              <a:defRPr kumimoji="1">
                <a:solidFill>
                  <a:schemeClr val="tx1"/>
                </a:solidFill>
                <a:latin typeface="Calibri" pitchFamily="34" charset="0"/>
                <a:ea typeface="ＭＳ 明朝" pitchFamily="17" charset="-128"/>
              </a:defRPr>
            </a:lvl3pPr>
            <a:lvl4pPr marL="16002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4pPr>
            <a:lvl5pPr marL="20574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9pPr>
          </a:lstStyle>
          <a:p>
            <a:pPr marL="342900" marR="0" lvl="0" indent="-342900" algn="ctr" defTabSz="914400" eaLnBrk="1" fontAlgn="auto" latinLnBrk="0" hangingPunct="1">
              <a:lnSpc>
                <a:spcPct val="100000"/>
              </a:lnSpc>
              <a:spcBef>
                <a:spcPct val="0"/>
              </a:spcBef>
              <a:spcAft>
                <a:spcPts val="0"/>
              </a:spcAft>
              <a:buClrTx/>
              <a:buSzTx/>
              <a:buFontTx/>
              <a:buNone/>
              <a:tabLst/>
              <a:defRPr/>
            </a:pPr>
            <a:r>
              <a:rPr kumimoji="1" lang="ja-JP" altLang="en-US" sz="22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年中</a:t>
            </a:r>
          </a:p>
          <a:p>
            <a:pPr marL="342900" marR="0" lvl="0" indent="-342900" algn="ctr" defTabSz="914400" eaLnBrk="1" fontAlgn="auto" latinLnBrk="0" hangingPunct="1">
              <a:lnSpc>
                <a:spcPct val="100000"/>
              </a:lnSpc>
              <a:spcBef>
                <a:spcPct val="0"/>
              </a:spcBef>
              <a:spcAft>
                <a:spcPts val="0"/>
              </a:spcAft>
              <a:buClrTx/>
              <a:buSzTx/>
              <a:buFontTx/>
              <a:buNone/>
              <a:tabLst/>
              <a:defRPr/>
            </a:pPr>
            <a:r>
              <a:rPr kumimoji="1" lang="ja-JP" altLang="en-US" sz="22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無休</a:t>
            </a:r>
          </a:p>
        </p:txBody>
      </p:sp>
      <p:sp>
        <p:nvSpPr>
          <p:cNvPr id="31" name="AutoShape 298"/>
          <p:cNvSpPr>
            <a:spLocks noChangeArrowheads="1"/>
          </p:cNvSpPr>
          <p:nvPr/>
        </p:nvSpPr>
        <p:spPr bwMode="auto">
          <a:xfrm>
            <a:off x="2166937" y="2952369"/>
            <a:ext cx="1062037" cy="1109663"/>
          </a:xfrm>
          <a:prstGeom prst="roundRect">
            <a:avLst>
              <a:gd name="adj" fmla="val 7028"/>
            </a:avLst>
          </a:prstGeom>
          <a:solidFill>
            <a:srgbClr val="969696"/>
          </a:solidFill>
          <a:ln w="28575" algn="ctr">
            <a:solidFill>
              <a:srgbClr val="FFFFFF"/>
            </a:solidFill>
            <a:round/>
            <a:headEnd/>
            <a:tailEnd/>
          </a:ln>
          <a:effectLst>
            <a:outerShdw dist="35921" dir="2700000" algn="ctr" rotWithShape="0">
              <a:srgbClr val="EEECE1"/>
            </a:outerShdw>
          </a:effectLst>
        </p:spPr>
        <p:txBody>
          <a:bodyPr wrap="none" anchor="ctr"/>
          <a:lstStyle>
            <a:lvl1pPr marL="342900" indent="-342900" eaLnBrk="0" hangingPunct="0">
              <a:spcBef>
                <a:spcPct val="20000"/>
              </a:spcBef>
              <a:buFont typeface="Arial" pitchFamily="34" charset="0"/>
              <a:buChar char="»"/>
              <a:defRPr kumimoji="1" sz="2800">
                <a:solidFill>
                  <a:schemeClr val="tx2"/>
                </a:solidFill>
                <a:latin typeface="Calibri" pitchFamily="34" charset="0"/>
                <a:ea typeface="ＭＳ 明朝" pitchFamily="17" charset="-128"/>
              </a:defRPr>
            </a:lvl1pPr>
            <a:lvl2pPr marL="742950" indent="-28575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2pPr>
            <a:lvl3pPr marL="1143000" indent="-228600" eaLnBrk="0" hangingPunct="0">
              <a:spcBef>
                <a:spcPct val="20000"/>
              </a:spcBef>
              <a:buFont typeface="Calibri" pitchFamily="34" charset="0"/>
              <a:buChar char="+"/>
              <a:defRPr kumimoji="1">
                <a:solidFill>
                  <a:schemeClr val="tx1"/>
                </a:solidFill>
                <a:latin typeface="Calibri" pitchFamily="34" charset="0"/>
                <a:ea typeface="ＭＳ 明朝" pitchFamily="17" charset="-128"/>
              </a:defRPr>
            </a:lvl3pPr>
            <a:lvl4pPr marL="16002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4pPr>
            <a:lvl5pPr marL="20574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9pPr>
          </a:lstStyle>
          <a:p>
            <a:pPr marL="342900" marR="0" lvl="0" indent="-342900" algn="ctr" defTabSz="914400" eaLnBrk="1" fontAlgn="auto" latinLnBrk="0" hangingPunct="1">
              <a:lnSpc>
                <a:spcPct val="100000"/>
              </a:lnSpc>
              <a:spcBef>
                <a:spcPct val="0"/>
              </a:spcBef>
              <a:spcAft>
                <a:spcPts val="0"/>
              </a:spcAft>
              <a:buClrTx/>
              <a:buSzTx/>
              <a:buFontTx/>
              <a:buNone/>
              <a:tabLst/>
              <a:defRPr/>
            </a:pPr>
            <a:r>
              <a:rPr kumimoji="1" lang="en-US" altLang="ja-JP" sz="20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20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時～</a:t>
            </a:r>
          </a:p>
          <a:p>
            <a:pPr marL="342900" marR="0" lvl="0" indent="-342900" algn="ctr" defTabSz="914400" eaLnBrk="1" fontAlgn="auto" latinLnBrk="0" hangingPunct="1">
              <a:lnSpc>
                <a:spcPct val="100000"/>
              </a:lnSpc>
              <a:spcBef>
                <a:spcPct val="0"/>
              </a:spcBef>
              <a:spcAft>
                <a:spcPts val="0"/>
              </a:spcAft>
              <a:buClrTx/>
              <a:buSzTx/>
              <a:buFontTx/>
              <a:buNone/>
              <a:tabLst/>
              <a:defRPr/>
            </a:pPr>
            <a:r>
              <a:rPr kumimoji="1" lang="ja-JP" altLang="en-US" sz="20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訪問可</a:t>
            </a:r>
          </a:p>
        </p:txBody>
      </p:sp>
      <p:graphicFrame>
        <p:nvGraphicFramePr>
          <p:cNvPr id="33" name="Group 420"/>
          <p:cNvGraphicFramePr>
            <a:graphicFrameLocks/>
          </p:cNvGraphicFramePr>
          <p:nvPr>
            <p:extLst>
              <p:ext uri="{D42A27DB-BD31-4B8C-83A1-F6EECF244321}">
                <p14:modId xmlns:p14="http://schemas.microsoft.com/office/powerpoint/2010/main" val="597509378"/>
              </p:ext>
            </p:extLst>
          </p:nvPr>
        </p:nvGraphicFramePr>
        <p:xfrm>
          <a:off x="7061199" y="4253738"/>
          <a:ext cx="1746250" cy="1081088"/>
        </p:xfrm>
        <a:graphic>
          <a:graphicData uri="http://schemas.openxmlformats.org/drawingml/2006/table">
            <a:tbl>
              <a:tblPr/>
              <a:tblGrid>
                <a:gridCol w="918408"/>
                <a:gridCol w="827842"/>
              </a:tblGrid>
              <a:tr h="504508">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端末</a:t>
                      </a:r>
                    </a:p>
                  </a:txBody>
                  <a:tcPr marL="91503" marR="91503" marT="45761" marB="45761"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5F5F5F"/>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費用</a:t>
                      </a:r>
                    </a:p>
                  </a:txBody>
                  <a:tcPr marL="91503" marR="91503" marT="45761" marB="45761"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5F5F5F"/>
                    </a:solidFill>
                  </a:tcPr>
                </a:tc>
              </a:tr>
              <a:tr h="576580">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貸与</a:t>
                      </a:r>
                    </a:p>
                  </a:txBody>
                  <a:tcPr marL="91503" marR="91503" marT="45761" marB="45761"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685800" rtl="0" eaLnBrk="1" latinLnBrk="0" hangingPunct="1">
                        <a:defRPr kumimoji="1" sz="1350" kern="1200">
                          <a:solidFill>
                            <a:schemeClr val="tx1"/>
                          </a:solidFill>
                          <a:latin typeface="Calibri"/>
                        </a:defRPr>
                      </a:lvl1pPr>
                      <a:lvl2pPr marL="342900" algn="l" defTabSz="685800" rtl="0" eaLnBrk="1" latinLnBrk="0" hangingPunct="1">
                        <a:defRPr kumimoji="1" sz="1350" kern="1200">
                          <a:solidFill>
                            <a:schemeClr val="tx1"/>
                          </a:solidFill>
                          <a:latin typeface="Calibri"/>
                        </a:defRPr>
                      </a:lvl2pPr>
                      <a:lvl3pPr marL="685800" algn="l" defTabSz="685800" rtl="0" eaLnBrk="1" latinLnBrk="0" hangingPunct="1">
                        <a:defRPr kumimoji="1" sz="1350" kern="1200">
                          <a:solidFill>
                            <a:schemeClr val="tx1"/>
                          </a:solidFill>
                          <a:latin typeface="Calibri"/>
                        </a:defRPr>
                      </a:lvl3pPr>
                      <a:lvl4pPr marL="1028700" algn="l" defTabSz="685800" rtl="0" eaLnBrk="1" latinLnBrk="0" hangingPunct="1">
                        <a:defRPr kumimoji="1" sz="1350" kern="1200">
                          <a:solidFill>
                            <a:schemeClr val="tx1"/>
                          </a:solidFill>
                          <a:latin typeface="Calibri"/>
                        </a:defRPr>
                      </a:lvl4pPr>
                      <a:lvl5pPr marL="1371600" algn="l" defTabSz="685800" rtl="0" eaLnBrk="1" latinLnBrk="0" hangingPunct="1">
                        <a:defRPr kumimoji="1" sz="1350" kern="1200">
                          <a:solidFill>
                            <a:schemeClr val="tx1"/>
                          </a:solidFill>
                          <a:latin typeface="Calibri"/>
                        </a:defRPr>
                      </a:lvl5pPr>
                      <a:lvl6pPr marL="1714500" algn="l" defTabSz="685800" rtl="0" eaLnBrk="1" latinLnBrk="0" hangingPunct="1">
                        <a:defRPr kumimoji="1" sz="1350" kern="1200">
                          <a:solidFill>
                            <a:schemeClr val="tx1"/>
                          </a:solidFill>
                          <a:latin typeface="Calibri"/>
                        </a:defRPr>
                      </a:lvl6pPr>
                      <a:lvl7pPr marL="2057400" algn="l" defTabSz="685800" rtl="0" eaLnBrk="1" latinLnBrk="0" hangingPunct="1">
                        <a:defRPr kumimoji="1" sz="1350" kern="1200">
                          <a:solidFill>
                            <a:schemeClr val="tx1"/>
                          </a:solidFill>
                          <a:latin typeface="Calibri"/>
                        </a:defRPr>
                      </a:lvl7pPr>
                      <a:lvl8pPr marL="2400300" algn="l" defTabSz="685800" rtl="0" eaLnBrk="1" latinLnBrk="0" hangingPunct="1">
                        <a:defRPr kumimoji="1" sz="1350" kern="1200">
                          <a:solidFill>
                            <a:schemeClr val="tx1"/>
                          </a:solidFill>
                          <a:latin typeface="Calibri"/>
                        </a:defRPr>
                      </a:lvl8pPr>
                      <a:lvl9pPr marL="2743200" algn="l" defTabSz="685800" rtl="0" eaLnBrk="1" latinLnBrk="0" hangingPunct="1">
                        <a:defRPr kumimoji="1" sz="135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無償</a:t>
                      </a:r>
                    </a:p>
                  </a:txBody>
                  <a:tcPr marL="91503" marR="91503" marT="45761" marB="45761"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r>
            </a:tbl>
          </a:graphicData>
        </a:graphic>
      </p:graphicFrame>
      <p:sp>
        <p:nvSpPr>
          <p:cNvPr id="34" name="Text Box 410"/>
          <p:cNvSpPr txBox="1">
            <a:spLocks noChangeArrowheads="1"/>
          </p:cNvSpPr>
          <p:nvPr/>
        </p:nvSpPr>
        <p:spPr bwMode="auto">
          <a:xfrm>
            <a:off x="7005637" y="2628456"/>
            <a:ext cx="1801812"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spcBef>
                <a:spcPct val="20000"/>
              </a:spcBef>
              <a:buFont typeface="Arial" pitchFamily="34" charset="0"/>
              <a:buChar char="»"/>
              <a:defRPr kumimoji="1" sz="2800">
                <a:solidFill>
                  <a:schemeClr val="tx2"/>
                </a:solidFill>
                <a:latin typeface="Calibri" pitchFamily="34" charset="0"/>
                <a:ea typeface="ＭＳ 明朝" pitchFamily="17" charset="-128"/>
              </a:defRPr>
            </a:lvl1pPr>
            <a:lvl2pPr marL="742950" indent="-28575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2pPr>
            <a:lvl3pPr marL="1143000" indent="-228600" eaLnBrk="0" hangingPunct="0">
              <a:spcBef>
                <a:spcPct val="20000"/>
              </a:spcBef>
              <a:buFont typeface="Calibri" pitchFamily="34" charset="0"/>
              <a:buChar char="+"/>
              <a:defRPr kumimoji="1">
                <a:solidFill>
                  <a:schemeClr val="tx1"/>
                </a:solidFill>
                <a:latin typeface="Calibri" pitchFamily="34" charset="0"/>
                <a:ea typeface="ＭＳ 明朝" pitchFamily="17" charset="-128"/>
              </a:defRPr>
            </a:lvl3pPr>
            <a:lvl4pPr marL="16002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4pPr>
            <a:lvl5pPr marL="2057400" indent="-228600" eaLnBrk="0" hangingPunct="0">
              <a:spcBef>
                <a:spcPct val="20000"/>
              </a:spcBef>
              <a:buFont typeface="Arial" pitchFamily="34" charset="0"/>
              <a:buChar char="»"/>
              <a:defRPr kumimoji="1">
                <a:solidFill>
                  <a:schemeClr val="tx1"/>
                </a:solidFill>
                <a:latin typeface="Calibri" pitchFamily="34" charset="0"/>
                <a:ea typeface="ＭＳ 明朝" pitchFamily="17" charset="-128"/>
              </a:defRPr>
            </a:lvl5pPr>
            <a:lvl6pPr marL="25146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6pPr>
            <a:lvl7pPr marL="29718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7pPr>
            <a:lvl8pPr marL="34290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8pPr>
            <a:lvl9pPr marL="3886200" indent="-228600" eaLnBrk="0" fontAlgn="base" hangingPunct="0">
              <a:spcBef>
                <a:spcPct val="20000"/>
              </a:spcBef>
              <a:spcAft>
                <a:spcPct val="0"/>
              </a:spcAft>
              <a:buFont typeface="Arial" pitchFamily="34" charset="0"/>
              <a:buChar char="»"/>
              <a:defRPr kumimoji="1">
                <a:solidFill>
                  <a:schemeClr val="tx1"/>
                </a:solidFill>
                <a:latin typeface="Calibri" pitchFamily="34" charset="0"/>
                <a:ea typeface="ＭＳ 明朝" pitchFamily="17" charset="-128"/>
              </a:defRPr>
            </a:lvl9pPr>
          </a:lstStyle>
          <a:p>
            <a:pPr algn="ctr" eaLnBrk="1" hangingPunct="1">
              <a:buFontTx/>
              <a:buNone/>
            </a:pPr>
            <a:r>
              <a:rPr lang="ja-JP" altLang="en-US" sz="9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（契約期間内は、無償貸与品）</a:t>
            </a:r>
          </a:p>
        </p:txBody>
      </p:sp>
      <p:pic>
        <p:nvPicPr>
          <p:cNvPr id="36" name="Picture 52"/>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21537" y="3350037"/>
            <a:ext cx="135731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角丸四角形 36"/>
          <p:cNvSpPr/>
          <p:nvPr/>
        </p:nvSpPr>
        <p:spPr>
          <a:xfrm>
            <a:off x="932625" y="925752"/>
            <a:ext cx="7351776" cy="671400"/>
          </a:xfrm>
          <a:prstGeom prst="roundRect">
            <a:avLst>
              <a:gd name="adj" fmla="val 809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defRPr/>
            </a:pPr>
            <a:r>
              <a:rPr lang="ja-JP" altLang="en-US" b="1" kern="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全国規模のバックアップ</a:t>
            </a:r>
            <a:r>
              <a:rPr lang="ja-JP" altLang="en-US" b="1"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b="1" kern="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を年中</a:t>
            </a:r>
            <a:r>
              <a:rPr lang="ja-JP" altLang="en-US" b="1"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無休で構築・</a:t>
            </a:r>
            <a:r>
              <a:rPr lang="ja-JP" altLang="en-US" b="1" kern="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運用</a:t>
            </a:r>
            <a:endParaRPr lang="ja-JP" altLang="en-US" b="1"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828087" y="5796182"/>
            <a:ext cx="7680960" cy="94995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六角形 38"/>
          <p:cNvSpPr>
            <a:spLocks noChangeAspect="1"/>
          </p:cNvSpPr>
          <p:nvPr/>
        </p:nvSpPr>
        <p:spPr>
          <a:xfrm>
            <a:off x="1085839" y="5953978"/>
            <a:ext cx="706386" cy="608954"/>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プレースホルダー 4"/>
          <p:cNvSpPr txBox="1">
            <a:spLocks/>
          </p:cNvSpPr>
          <p:nvPr/>
        </p:nvSpPr>
        <p:spPr>
          <a:xfrm>
            <a:off x="957823" y="6072088"/>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1792223" y="5910563"/>
            <a:ext cx="681532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万全のフォロー体制で、いつでも安心してご利用可能 </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放送内容については営業担当までご連絡</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13</a:t>
            </a:fld>
            <a:endParaRPr kumimoji="1" lang="ja-JP" altLang="en-US"/>
          </a:p>
        </p:txBody>
      </p:sp>
    </p:spTree>
    <p:extLst>
      <p:ext uri="{BB962C8B-B14F-4D97-AF65-F5344CB8AC3E}">
        <p14:creationId xmlns:p14="http://schemas.microsoft.com/office/powerpoint/2010/main" val="4185062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992618" y="4456928"/>
            <a:ext cx="663371" cy="685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en-US" altLang="ja-JP"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の技術ネットワーク</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932625" y="925752"/>
            <a:ext cx="7351776" cy="671400"/>
          </a:xfrm>
          <a:prstGeom prst="roundRect">
            <a:avLst>
              <a:gd name="adj" fmla="val 809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defRPr/>
            </a:pP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設備導入や保守作業を</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、全国均一でワンストップサポート</a:t>
            </a:r>
            <a:endParaRPr lang="en-US" altLang="ja-JP"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4"/>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69151" y="3730451"/>
            <a:ext cx="1821761" cy="198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34"/>
          <p:cNvSpPr txBox="1">
            <a:spLocks noChangeArrowheads="1"/>
          </p:cNvSpPr>
          <p:nvPr/>
        </p:nvSpPr>
        <p:spPr bwMode="auto">
          <a:xfrm>
            <a:off x="578042" y="3145409"/>
            <a:ext cx="2317244"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r>
              <a:rPr lang="en-US" altLang="ja-JP" sz="700" smtClean="0">
                <a:solidFill>
                  <a:srgbClr val="FFFFFF"/>
                </a:solidFill>
                <a:latin typeface="HGPｺﾞｼｯｸE" panose="020B0900000000000000" pitchFamily="50" charset="-128"/>
                <a:ea typeface="HGPｺﾞｼｯｸE" panose="020B0900000000000000" pitchFamily="50" charset="-128"/>
              </a:rPr>
              <a:t>※Enterprise</a:t>
            </a:r>
            <a:r>
              <a:rPr lang="ja-JP" altLang="en-US" sz="700" smtClean="0">
                <a:solidFill>
                  <a:srgbClr val="FFFFFF"/>
                </a:solidFill>
                <a:latin typeface="HGPｺﾞｼｯｸE" panose="020B0900000000000000" pitchFamily="50" charset="-128"/>
                <a:ea typeface="HGPｺﾞｼｯｸE" panose="020B0900000000000000" pitchFamily="50" charset="-128"/>
              </a:rPr>
              <a:t>版はメールアドレスの発行は御座いません</a:t>
            </a:r>
            <a:r>
              <a:rPr lang="ja-JP" altLang="en-US" sz="700" smtClean="0">
                <a:solidFill>
                  <a:srgbClr val="000000"/>
                </a:solidFill>
                <a:latin typeface="HGP創英角ｺﾞｼｯｸUB" panose="020B0900000000000000" pitchFamily="50" charset="-128"/>
                <a:ea typeface="HGP創英角ｺﾞｼｯｸUB" panose="020B0900000000000000" pitchFamily="50" charset="-128"/>
              </a:rPr>
              <a:t>。</a:t>
            </a:r>
          </a:p>
        </p:txBody>
      </p:sp>
      <p:sp>
        <p:nvSpPr>
          <p:cNvPr id="26" name="正方形/長方形 25"/>
          <p:cNvSpPr/>
          <p:nvPr/>
        </p:nvSpPr>
        <p:spPr>
          <a:xfrm>
            <a:off x="346266" y="1738884"/>
            <a:ext cx="4148641" cy="3939710"/>
          </a:xfrm>
          <a:prstGeom prst="rect">
            <a:avLst/>
          </a:prstGeom>
          <a:solidFill>
            <a:schemeClr val="bg1"/>
          </a:solidFill>
          <a:ln w="9525" cap="flat" cmpd="sng" algn="ctr">
            <a:solidFill>
              <a:sysClr val="windowText" lastClr="000000"/>
            </a:solidFill>
            <a:prstDash val="solid"/>
          </a:ln>
          <a:effectLst/>
        </p:spPr>
        <p:txBody>
          <a:bodyPr anchor="ctr"/>
          <a:lstStyle/>
          <a:p>
            <a:pPr fontAlgn="ctr">
              <a:spcAft>
                <a:spcPts val="600"/>
              </a:spcAft>
              <a:defRPr/>
            </a:pPr>
            <a:r>
              <a:rPr kumimoji="0" lang="en-US" altLang="ja-JP" sz="14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【USEN</a:t>
            </a:r>
            <a:r>
              <a:rPr kumimoji="0" lang="ja-JP" altLang="en-US" sz="14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技術の概要</a:t>
            </a:r>
            <a:r>
              <a:rPr kumimoji="0" lang="en-US" altLang="ja-JP" sz="14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p>
          <a:p>
            <a:pPr marL="87313" fontAlgn="ctr">
              <a:spcAft>
                <a:spcPts val="600"/>
              </a:spcAft>
              <a:defRPr/>
            </a:pPr>
            <a:r>
              <a:rPr kumimoji="0" lang="ja-JP" altLang="en-US"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■事業所数　　　</a:t>
            </a:r>
            <a:r>
              <a:rPr kumimoji="0" lang="en-US" altLang="ja-JP" sz="1400" b="1" kern="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147</a:t>
            </a:r>
            <a:r>
              <a:rPr kumimoji="0" lang="ja-JP" altLang="en-US" sz="1100" b="1" kern="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箇所</a:t>
            </a:r>
            <a:r>
              <a:rPr kumimoji="0" lang="ja-JP" altLang="en-US"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Aft>
                <a:spcPts val="600"/>
              </a:spcAft>
              <a:defRPr/>
            </a:pPr>
            <a:r>
              <a:rPr kumimoji="0" lang="ja-JP" altLang="en-US"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■エンジニア数　</a:t>
            </a:r>
            <a:r>
              <a:rPr kumimoji="0" lang="en-US" altLang="ja-JP"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700</a:t>
            </a:r>
            <a:r>
              <a:rPr kumimoji="0" lang="ja-JP" altLang="en-US"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名以上</a:t>
            </a:r>
            <a:endParaRPr kumimoji="0" lang="en-US" altLang="ja-JP"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defRPr/>
            </a:pPr>
            <a:r>
              <a:rPr kumimoji="0" lang="ja-JP" altLang="en-US"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■資格保有者 </a:t>
            </a:r>
            <a:endParaRPr kumimoji="0" lang="en-US" altLang="ja-JP"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Aft>
                <a:spcPts val="600"/>
              </a:spcAft>
              <a:defRPr/>
            </a:pP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電気工事士：</a:t>
            </a:r>
            <a:r>
              <a:rPr kumimoji="0" lang="en-US" altLang="ja-JP"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550</a:t>
            </a:r>
            <a:r>
              <a:rPr kumimoji="0" lang="ja-JP" altLang="en-US"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名</a:t>
            </a: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以上・工事担任者：</a:t>
            </a:r>
            <a:r>
              <a:rPr kumimoji="0" lang="en-US" altLang="ja-JP"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390</a:t>
            </a:r>
            <a:r>
              <a:rPr kumimoji="0" lang="ja-JP" altLang="en-US"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名</a:t>
            </a: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以上</a:t>
            </a:r>
            <a:endParaRPr kumimoji="0" lang="en-US" altLang="ja-JP"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spcAft>
                <a:spcPts val="600"/>
              </a:spcAft>
              <a:defRPr/>
            </a:pPr>
            <a:r>
              <a:rPr kumimoji="0" lang="ja-JP" altLang="en-US"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■車両装備　</a:t>
            </a: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普通工事車両：</a:t>
            </a:r>
            <a:r>
              <a:rPr kumimoji="0" lang="en-US" altLang="ja-JP"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500</a:t>
            </a:r>
            <a:r>
              <a:rPr kumimoji="0" lang="ja-JP" altLang="en-US"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台</a:t>
            </a:r>
            <a:r>
              <a:rPr kumimoji="0" lang="ja-JP" altLang="en-US" sz="12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高所作業車：</a:t>
            </a:r>
            <a:r>
              <a:rPr kumimoji="0" lang="en-US" altLang="ja-JP"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60</a:t>
            </a:r>
            <a:r>
              <a:rPr kumimoji="0" lang="ja-JP" altLang="en-US"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台</a:t>
            </a:r>
            <a:endParaRPr kumimoji="0" lang="en-US" altLang="ja-JP" sz="12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87313" fontAlgn="ctr">
              <a:defRPr/>
            </a:pPr>
            <a:r>
              <a:rPr kumimoji="0" lang="ja-JP" altLang="en-US"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■保有測定器等　</a:t>
            </a:r>
            <a:endParaRPr kumimoji="0" lang="en-US" altLang="ja-JP"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271463" fontAlgn="ctr">
              <a:defRPr/>
            </a:pP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スペクトラムアナライザー</a:t>
            </a:r>
            <a:r>
              <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500</a:t>
            </a: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台</a:t>
            </a:r>
            <a:endPar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271463" fontAlgn="ctr">
              <a:defRPr/>
            </a:pP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光ファイバ融着器</a:t>
            </a:r>
            <a:r>
              <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20</a:t>
            </a: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台 </a:t>
            </a:r>
            <a:r>
              <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OTDR10</a:t>
            </a: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台</a:t>
            </a:r>
            <a:endPar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271463" fontAlgn="ctr">
              <a:defRPr/>
            </a:pP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ケーブル</a:t>
            </a:r>
            <a:r>
              <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TDR10</a:t>
            </a: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台　・ノート</a:t>
            </a:r>
            <a:r>
              <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PC200</a:t>
            </a: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台</a:t>
            </a:r>
            <a:r>
              <a:rPr kumimoji="0" lang="ja-JP" altLang="en-US"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fontAlgn="ctr">
              <a:spcAft>
                <a:spcPts val="600"/>
              </a:spcAft>
              <a:defRPr/>
            </a:pPr>
            <a:endParaRPr kumimoji="0" lang="en-US" altLang="ja-JP" sz="8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a:spcAft>
                <a:spcPts val="600"/>
              </a:spcAft>
              <a:defRPr/>
            </a:pPr>
            <a:r>
              <a:rPr kumimoji="0" lang="en-US" altLang="ja-JP" sz="1400" b="1" kern="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グループ会社概要</a:t>
            </a:r>
            <a:r>
              <a:rPr kumimoji="0" lang="en-US" altLang="ja-JP" sz="14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p>
          <a:p>
            <a:pPr marL="87313">
              <a:spcAft>
                <a:spcPts val="600"/>
              </a:spcAft>
              <a:defRPr/>
            </a:pPr>
            <a:r>
              <a:rPr kumimoji="0" lang="ja-JP" altLang="en-US"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■社名：株式会社</a:t>
            </a:r>
            <a:r>
              <a:rPr kumimoji="0" lang="en-US" altLang="ja-JP"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USEN</a:t>
            </a:r>
            <a:r>
              <a:rPr kumimoji="0" lang="ja-JP" altLang="en-US"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テクノサービス</a:t>
            </a:r>
            <a:endParaRPr kumimoji="0" lang="en-US" altLang="ja-JP"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a:spcAft>
                <a:spcPts val="600"/>
              </a:spcAft>
              <a:defRPr/>
            </a:pPr>
            <a:r>
              <a:rPr kumimoji="0" lang="ja-JP" altLang="en-US"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■建築業許可</a:t>
            </a:r>
            <a:endParaRPr kumimoji="0" lang="en-US" altLang="ja-JP" sz="12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a:spcAft>
                <a:spcPts val="600"/>
              </a:spcAft>
              <a:defRPr/>
            </a:pP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電気工事業：東京都知事許可（般</a:t>
            </a:r>
            <a:r>
              <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-27</a:t>
            </a: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）第</a:t>
            </a:r>
            <a:r>
              <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143269</a:t>
            </a: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号</a:t>
            </a:r>
            <a:endPar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87313">
              <a:spcAft>
                <a:spcPts val="600"/>
              </a:spcAft>
              <a:defRPr/>
            </a:pP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　電気通信工事業：東京都知事許可（般</a:t>
            </a:r>
            <a:r>
              <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-27</a:t>
            </a: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）第</a:t>
            </a:r>
            <a:r>
              <a:rPr kumimoji="0" lang="en-US" altLang="ja-JP"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143269</a:t>
            </a:r>
            <a:r>
              <a:rPr kumimoji="0" lang="ja-JP" altLang="en-US" sz="1100"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号</a:t>
            </a:r>
            <a:endParaRPr kumimoji="0" lang="en-US" altLang="ja-JP" sz="1100" kern="0" dirty="0">
              <a:solidFill>
                <a:prstClr val="black">
                  <a:lumMod val="75000"/>
                  <a:lumOff val="25000"/>
                </a:prst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角丸四角形 26"/>
          <p:cNvSpPr/>
          <p:nvPr/>
        </p:nvSpPr>
        <p:spPr bwMode="auto">
          <a:xfrm>
            <a:off x="4763135" y="1738884"/>
            <a:ext cx="4210177" cy="1879600"/>
          </a:xfrm>
          <a:prstGeom prst="roundRect">
            <a:avLst>
              <a:gd name="adj" fmla="val 0"/>
            </a:avLst>
          </a:prstGeom>
          <a:solidFill>
            <a:schemeClr val="bg1"/>
          </a:solidFill>
          <a:ln>
            <a:solidFill>
              <a:sysClr val="window" lastClr="FFFFFF">
                <a:lumMod val="50000"/>
              </a:sysClr>
            </a:solidFill>
          </a:ln>
          <a:effectLst/>
          <a:extLst/>
        </p:spPr>
        <p:txBody>
          <a:bodyPr wrap="none" anchor="ctr"/>
          <a:lstStyle/>
          <a:p>
            <a:pPr marL="342900" indent="-342900">
              <a:lnSpc>
                <a:spcPct val="150000"/>
              </a:lnSpc>
              <a:defRPr/>
            </a:pPr>
            <a:r>
              <a:rPr kumimoji="0" lang="en-US" altLang="ja-JP" sz="12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請負可能業務</a:t>
            </a:r>
            <a:r>
              <a:rPr kumimoji="0" lang="en-US" altLang="ja-JP" sz="12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p>
          <a:p>
            <a:pPr marL="342900" indent="-342900">
              <a:lnSpc>
                <a:spcPct val="150000"/>
              </a:lnSpc>
              <a:defRPr/>
            </a:pP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■音響工事</a:t>
            </a:r>
            <a:endParaRPr kumimoji="0" lang="en-US" altLang="ja-JP"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ct val="150000"/>
              </a:lnSpc>
              <a:defRPr/>
            </a:pP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LED</a:t>
            </a:r>
            <a:r>
              <a:rPr kumimoji="0" lang="ja-JP" altLang="en-US"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照明</a:t>
            </a: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、省エネ</a:t>
            </a:r>
            <a:r>
              <a:rPr kumimoji="0" lang="ja-JP" altLang="en-US" sz="1100" b="1" kern="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機器等</a:t>
            </a: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の設置・球交換</a:t>
            </a:r>
            <a:endParaRPr kumimoji="0" lang="en-US" altLang="ja-JP"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ct val="150000"/>
              </a:lnSpc>
              <a:defRPr/>
            </a:pP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LAN</a:t>
            </a:r>
            <a:r>
              <a:rPr kumimoji="0" lang="ja-JP" altLang="en-US"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配線</a:t>
            </a: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や</a:t>
            </a:r>
            <a:r>
              <a:rPr kumimoji="0" lang="en-US" altLang="ja-JP"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Wi-Fi</a:t>
            </a:r>
            <a:r>
              <a:rPr kumimoji="0" lang="ja-JP" altLang="en-US"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環境整備</a:t>
            </a:r>
            <a:endParaRPr kumimoji="0" lang="en-US" altLang="ja-JP"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ct val="150000"/>
              </a:lnSpc>
              <a:defRPr/>
            </a:pP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防犯カメラ</a:t>
            </a:r>
            <a:r>
              <a:rPr kumimoji="0" lang="ja-JP" altLang="en-US" sz="1100" b="1"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設置</a:t>
            </a:r>
            <a:r>
              <a:rPr kumimoji="0" lang="ja-JP" altLang="en-US" sz="1100" b="1" kern="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TV</a:t>
            </a: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共聴設備の構築・地デジアンテナの設置</a:t>
            </a:r>
            <a:endParaRPr kumimoji="0" lang="en-US" altLang="ja-JP"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ct val="150000"/>
              </a:lnSpc>
              <a:defRPr/>
            </a:pP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店舗など</a:t>
            </a: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への定期保守訪問や緊急時の駆けつけ</a:t>
            </a:r>
            <a:r>
              <a:rPr kumimoji="0" lang="ja-JP" altLang="en-US"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メンテナンス</a:t>
            </a:r>
            <a:endParaRPr kumimoji="0" lang="en-US" altLang="ja-JP"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■各種</a:t>
            </a:r>
            <a:r>
              <a:rPr kumimoji="0" lang="en-US" altLang="ja-JP"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ICT</a:t>
            </a: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機器などの</a:t>
            </a:r>
            <a:r>
              <a:rPr kumimoji="0" lang="ja-JP" altLang="en-US" sz="11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キッティング</a:t>
            </a:r>
            <a:r>
              <a:rPr kumimoji="0" lang="ja-JP" altLang="en-US"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rPr>
              <a:t>、電気・電子機器再生作業</a:t>
            </a:r>
            <a:endParaRPr kumimoji="0" lang="en-US" altLang="ja-JP" sz="1100" b="1" kern="0" dirty="0">
              <a:solidFill>
                <a:prstClr val="black">
                  <a:lumMod val="75000"/>
                  <a:lumOff val="2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8" name="Picture 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63135" y="3764965"/>
            <a:ext cx="519843" cy="51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6"/>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9940" y="4415546"/>
            <a:ext cx="587930" cy="58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1"/>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57429" y="3730451"/>
            <a:ext cx="660340" cy="66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グループ化 27"/>
          <p:cNvGrpSpPr>
            <a:grpSpLocks noChangeAspect="1"/>
          </p:cNvGrpSpPr>
          <p:nvPr/>
        </p:nvGrpSpPr>
        <p:grpSpPr bwMode="auto">
          <a:xfrm>
            <a:off x="4708636" y="4975564"/>
            <a:ext cx="643048" cy="609545"/>
            <a:chOff x="878094" y="3359776"/>
            <a:chExt cx="2034457" cy="1487059"/>
          </a:xfrm>
        </p:grpSpPr>
        <p:pic>
          <p:nvPicPr>
            <p:cNvPr id="39" name="Picture 10"/>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78094" y="3359776"/>
              <a:ext cx="1123684" cy="112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9"/>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88867" y="3723151"/>
              <a:ext cx="1123684" cy="112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1" name="Picture 12"/>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10127" y="5060666"/>
            <a:ext cx="607383" cy="607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正方形/長方形 41"/>
          <p:cNvSpPr/>
          <p:nvPr/>
        </p:nvSpPr>
        <p:spPr>
          <a:xfrm>
            <a:off x="828087" y="5796182"/>
            <a:ext cx="7680960" cy="94995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六角形 42"/>
          <p:cNvSpPr>
            <a:spLocks noChangeAspect="1"/>
          </p:cNvSpPr>
          <p:nvPr/>
        </p:nvSpPr>
        <p:spPr>
          <a:xfrm>
            <a:off x="1085839" y="5953978"/>
            <a:ext cx="706386" cy="608954"/>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プレースホルダー 4"/>
          <p:cNvSpPr txBox="1">
            <a:spLocks/>
          </p:cNvSpPr>
          <p:nvPr/>
        </p:nvSpPr>
        <p:spPr>
          <a:xfrm>
            <a:off x="957823" y="6072088"/>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1792223" y="5910563"/>
            <a:ext cx="6608065"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当社販売以外の機器設置、保守作業も対応</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全国</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どこの案件でも営業担当へのご連絡で対応</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14</a:t>
            </a:fld>
            <a:endParaRPr kumimoji="1" lang="ja-JP" altLang="en-US"/>
          </a:p>
        </p:txBody>
      </p:sp>
    </p:spTree>
    <p:extLst>
      <p:ext uri="{BB962C8B-B14F-4D97-AF65-F5344CB8AC3E}">
        <p14:creationId xmlns:p14="http://schemas.microsoft.com/office/powerpoint/2010/main" val="1412470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48640" y="1060704"/>
            <a:ext cx="8095488" cy="532790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プレースホルダー 2"/>
          <p:cNvSpPr txBox="1">
            <a:spLocks/>
          </p:cNvSpPr>
          <p:nvPr/>
        </p:nvSpPr>
        <p:spPr>
          <a:xfrm>
            <a:off x="743956" y="1358268"/>
            <a:ext cx="7704856" cy="4732775"/>
          </a:xfrm>
          <a:prstGeom prst="rect">
            <a:avLst/>
          </a:prstGeom>
        </p:spPr>
        <p:txBody>
          <a:bodyPr vert="horz" lIns="91440" tIns="45720" rIns="91440" bIns="45720" rtlCol="0" anchor="t">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nSpc>
                <a:spcPts val="2100"/>
              </a:lnSpc>
              <a:spcBef>
                <a:spcPts val="0"/>
              </a:spcBef>
            </a:pPr>
            <a:r>
              <a:rPr lang="ja-JP" altLang="en-US" sz="1600" dirty="0" smtClean="0"/>
              <a:t>高齢化</a:t>
            </a:r>
            <a:r>
              <a:rPr lang="ja-JP" altLang="en-US" sz="1600" dirty="0"/>
              <a:t>や生活習慣病の増加</a:t>
            </a:r>
            <a:r>
              <a:rPr lang="ja-JP" altLang="en-US" sz="1600" dirty="0" smtClean="0"/>
              <a:t>に伴い、</a:t>
            </a:r>
            <a:r>
              <a:rPr lang="ja-JP" altLang="en-US" sz="1600" dirty="0"/>
              <a:t>人々の健康に対する不安感が</a:t>
            </a:r>
            <a:r>
              <a:rPr lang="ja-JP" altLang="en-US" sz="1600" dirty="0" smtClean="0"/>
              <a:t>増す現代社会</a:t>
            </a:r>
            <a:endParaRPr lang="en-US" altLang="ja-JP" sz="1600" dirty="0"/>
          </a:p>
          <a:p>
            <a:pPr>
              <a:lnSpc>
                <a:spcPts val="2100"/>
              </a:lnSpc>
              <a:spcBef>
                <a:spcPts val="0"/>
              </a:spcBef>
            </a:pPr>
            <a:endParaRPr lang="en-US" altLang="ja-JP" sz="1600" dirty="0" smtClean="0"/>
          </a:p>
          <a:p>
            <a:pPr>
              <a:lnSpc>
                <a:spcPts val="2100"/>
              </a:lnSpc>
              <a:spcBef>
                <a:spcPts val="0"/>
              </a:spcBef>
            </a:pPr>
            <a:r>
              <a:rPr lang="ja-JP" altLang="en-US" sz="1600" dirty="0" smtClean="0"/>
              <a:t>とくに高齢者の医療制度においては、窓口負担額が最高で</a:t>
            </a:r>
            <a:r>
              <a:rPr lang="en-US" altLang="ja-JP" sz="1600" dirty="0" smtClean="0"/>
              <a:t>1</a:t>
            </a:r>
            <a:r>
              <a:rPr lang="ja-JP" altLang="en-US" sz="1600" dirty="0" smtClean="0"/>
              <a:t>割から</a:t>
            </a:r>
            <a:r>
              <a:rPr lang="en-US" altLang="ja-JP" sz="1600" dirty="0" smtClean="0"/>
              <a:t>3</a:t>
            </a:r>
            <a:r>
              <a:rPr lang="ja-JP" altLang="en-US" sz="1600" dirty="0" smtClean="0"/>
              <a:t>割に引き上げられるケースも設定されるなど、国民医療費の削減が、現代日本における大きな課題となっています。また、介護保険制度においては、介護が必要な人の評価基準が引き上げられたことにより、介護保険サービスを利用するためのハードルが以前より高くなっています</a:t>
            </a:r>
            <a:r>
              <a:rPr lang="ja-JP" altLang="en-US" sz="1600" dirty="0"/>
              <a:t>。</a:t>
            </a:r>
          </a:p>
          <a:p>
            <a:pPr>
              <a:lnSpc>
                <a:spcPts val="2100"/>
              </a:lnSpc>
              <a:spcBef>
                <a:spcPts val="0"/>
              </a:spcBef>
            </a:pPr>
            <a:endParaRPr lang="en-US" altLang="ja-JP" sz="1600" dirty="0" smtClean="0"/>
          </a:p>
          <a:p>
            <a:pPr>
              <a:lnSpc>
                <a:spcPts val="2100"/>
              </a:lnSpc>
              <a:spcBef>
                <a:spcPts val="0"/>
              </a:spcBef>
            </a:pPr>
            <a:r>
              <a:rPr lang="ja-JP" altLang="en-US" sz="1600" dirty="0" smtClean="0"/>
              <a:t>今後</a:t>
            </a:r>
            <a:r>
              <a:rPr lang="ja-JP" altLang="en-US" sz="1600" dirty="0"/>
              <a:t>は「できるだけ病気にならない身体を作る」「リハビリなどは可能な限り自分で行う」といった考え方が、私たちの生活にもっと浸透していくものと考えられます。</a:t>
            </a:r>
          </a:p>
          <a:p>
            <a:pPr>
              <a:lnSpc>
                <a:spcPts val="2100"/>
              </a:lnSpc>
              <a:spcBef>
                <a:spcPts val="0"/>
              </a:spcBef>
            </a:pPr>
            <a:r>
              <a:rPr lang="ja-JP" altLang="en-US" sz="1600" dirty="0"/>
              <a:t>こうしたことから</a:t>
            </a:r>
            <a:r>
              <a:rPr lang="ja-JP" altLang="en-US" sz="1600" dirty="0" smtClean="0"/>
              <a:t>、健康</a:t>
            </a:r>
            <a:r>
              <a:rPr lang="ja-JP" altLang="en-US" sz="1600" dirty="0"/>
              <a:t>維持、リハビリを目的と</a:t>
            </a:r>
            <a:r>
              <a:rPr lang="ja-JP" altLang="en-US" sz="1600" dirty="0" smtClean="0"/>
              <a:t>した</a:t>
            </a:r>
            <a:r>
              <a:rPr lang="ja-JP" altLang="en-US" sz="1600" dirty="0"/>
              <a:t>整骨院</a:t>
            </a:r>
            <a:r>
              <a:rPr lang="ja-JP" altLang="en-US" sz="1600" dirty="0" smtClean="0"/>
              <a:t>の</a:t>
            </a:r>
            <a:r>
              <a:rPr lang="ja-JP" altLang="en-US" sz="1600" dirty="0"/>
              <a:t>需要が増えています</a:t>
            </a:r>
            <a:r>
              <a:rPr lang="ja-JP" altLang="en-US" sz="1600" dirty="0" smtClean="0"/>
              <a:t>。</a:t>
            </a:r>
            <a:endParaRPr lang="en-US" altLang="ja-JP" sz="1600" dirty="0" smtClean="0"/>
          </a:p>
          <a:p>
            <a:endParaRPr lang="en-US" altLang="ja-JP" dirty="0"/>
          </a:p>
          <a:p>
            <a:r>
              <a:rPr lang="ja-JP" altLang="en-US" sz="2000" b="1" dirty="0" smtClean="0">
                <a:solidFill>
                  <a:srgbClr val="C00000"/>
                </a:solidFill>
              </a:rPr>
              <a:t>地域の皆様へ感動を与え、愛され続ける治療院</a:t>
            </a:r>
            <a:r>
              <a:rPr lang="ja-JP" altLang="en-US" b="1" dirty="0" smtClean="0">
                <a:solidFill>
                  <a:srgbClr val="C00000"/>
                </a:solidFill>
              </a:rPr>
              <a:t>　</a:t>
            </a:r>
            <a:endParaRPr lang="en-US" altLang="ja-JP" b="1" dirty="0" smtClean="0">
              <a:solidFill>
                <a:srgbClr val="C00000"/>
              </a:solidFill>
            </a:endParaRPr>
          </a:p>
          <a:p>
            <a:endParaRPr lang="en-US" altLang="ja-JP" dirty="0"/>
          </a:p>
          <a:p>
            <a:r>
              <a:rPr lang="ja-JP" altLang="en-US" sz="1600" dirty="0" smtClean="0"/>
              <a:t>弊社</a:t>
            </a:r>
            <a:r>
              <a:rPr lang="ja-JP" altLang="en-US" sz="1600" dirty="0" smtClean="0"/>
              <a:t>の放送</a:t>
            </a:r>
            <a:r>
              <a:rPr lang="ja-JP" altLang="en-US" sz="1600" dirty="0" smtClean="0"/>
              <a:t>システムがその一助となれば幸いです。</a:t>
            </a:r>
            <a:endParaRPr lang="en-US" altLang="ja-JP" sz="1600" dirty="0" smtClean="0"/>
          </a:p>
          <a:p>
            <a:endParaRPr lang="en-US" altLang="ja-JP" sz="1600" dirty="0"/>
          </a:p>
          <a:p>
            <a:pPr algn="r"/>
            <a:r>
              <a:rPr lang="ja-JP" altLang="en-US" sz="1600" dirty="0" smtClean="0"/>
              <a:t>株式会社 </a:t>
            </a:r>
            <a:r>
              <a:rPr lang="en-US" altLang="ja-JP" sz="1600" dirty="0" smtClean="0"/>
              <a:t>USEN</a:t>
            </a:r>
            <a:endParaRPr lang="ja-JP" altLang="en-US" sz="1600" dirty="0"/>
          </a:p>
          <a:p>
            <a:pPr>
              <a:lnSpc>
                <a:spcPct val="200000"/>
              </a:lnSpc>
            </a:pPr>
            <a:endParaRPr lang="ja-JP" altLang="en-US" b="1" dirty="0"/>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a:t>
            </a:fld>
            <a:endParaRPr kumimoji="1" lang="ja-JP" altLang="en-US"/>
          </a:p>
        </p:txBody>
      </p:sp>
    </p:spTree>
    <p:extLst>
      <p:ext uri="{BB962C8B-B14F-4D97-AF65-F5344CB8AC3E}">
        <p14:creationId xmlns:p14="http://schemas.microsoft.com/office/powerpoint/2010/main" val="1597374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112586" y="4804200"/>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279347" y="3327281"/>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112587" y="1736852"/>
            <a:ext cx="6970710"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現状と課題</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六角形 15"/>
          <p:cNvSpPr>
            <a:spLocks noChangeAspect="1"/>
          </p:cNvSpPr>
          <p:nvPr/>
        </p:nvSpPr>
        <p:spPr>
          <a:xfrm>
            <a:off x="371856" y="1736852"/>
            <a:ext cx="907491" cy="78232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六角形 16"/>
          <p:cNvSpPr>
            <a:spLocks noChangeAspect="1"/>
          </p:cNvSpPr>
          <p:nvPr/>
        </p:nvSpPr>
        <p:spPr>
          <a:xfrm>
            <a:off x="725424" y="3323354"/>
            <a:ext cx="907491" cy="78232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六角形 17"/>
          <p:cNvSpPr>
            <a:spLocks noChangeAspect="1"/>
          </p:cNvSpPr>
          <p:nvPr/>
        </p:nvSpPr>
        <p:spPr>
          <a:xfrm>
            <a:off x="408432" y="4800128"/>
            <a:ext cx="907491" cy="78232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279347" y="1713104"/>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店舗によっての空間演出がバラバラで統一感がない</a:t>
            </a:r>
            <a:endPar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498803" y="2024643"/>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店舗のご来店客層、環境に合わせた</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空間づくり・ブランディングがしたい</a:t>
            </a:r>
            <a:endParaRPr lang="en-US" altLang="ja-JP"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flipV="1">
            <a:off x="1216167" y="2115820"/>
            <a:ext cx="5235941" cy="40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直角三角形 20"/>
          <p:cNvSpPr>
            <a:spLocks noChangeAspect="1"/>
          </p:cNvSpPr>
          <p:nvPr/>
        </p:nvSpPr>
        <p:spPr>
          <a:xfrm rot="13516751">
            <a:off x="1262537" y="2247851"/>
            <a:ext cx="253075" cy="25307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flipV="1">
            <a:off x="1563693" y="3693063"/>
            <a:ext cx="7032942" cy="2145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1246701" y="5162535"/>
            <a:ext cx="7032942" cy="287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632915" y="3155076"/>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施術にはご満足いただけているが、プラスアルファのご提案が出来ていない</a:t>
            </a:r>
            <a:endPar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864563" y="3592104"/>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施術中のさりげない会話から、的確な商品・サービスのご提案がしたい</a:t>
            </a:r>
            <a:endParaRPr kumimoji="1"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直角三角形 25"/>
          <p:cNvSpPr>
            <a:spLocks noChangeAspect="1"/>
          </p:cNvSpPr>
          <p:nvPr/>
        </p:nvSpPr>
        <p:spPr>
          <a:xfrm rot="13516751">
            <a:off x="1616104" y="3806943"/>
            <a:ext cx="253075" cy="25307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315923" y="4612809"/>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研修・勉強会・一斉メール以外での情報共有がうまく</a:t>
            </a:r>
            <a:r>
              <a:rPr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出来</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ていない</a:t>
            </a:r>
            <a:endParaRPr kumimoji="1"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313062" y="5061053"/>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日々の情報共有をもとに注意事項などを徹底させたい</a:t>
            </a:r>
            <a:endParaRPr kumimoji="1"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直角三角形 28"/>
          <p:cNvSpPr>
            <a:spLocks noChangeAspect="1"/>
          </p:cNvSpPr>
          <p:nvPr/>
        </p:nvSpPr>
        <p:spPr>
          <a:xfrm rot="13516751">
            <a:off x="1299110" y="5275890"/>
            <a:ext cx="253075" cy="25307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2</a:t>
            </a:fld>
            <a:endParaRPr kumimoji="1" lang="ja-JP" altLang="en-US"/>
          </a:p>
        </p:txBody>
      </p:sp>
    </p:spTree>
    <p:extLst>
      <p:ext uri="{BB962C8B-B14F-4D97-AF65-F5344CB8AC3E}">
        <p14:creationId xmlns:p14="http://schemas.microsoft.com/office/powerpoint/2010/main" val="2369434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en-US" altLang="ja-JP"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USEN</a:t>
            </a:r>
            <a:r>
              <a:rPr lang="ja-JP" altLang="en-US" sz="2400" noProof="0" dirty="0">
                <a:solidFill>
                  <a:schemeClr val="bg1"/>
                </a:solidFill>
              </a:rPr>
              <a:t>が</a:t>
            </a:r>
            <a:r>
              <a:rPr lang="ja-JP" altLang="en-US" sz="2400" dirty="0" smtClean="0">
                <a:solidFill>
                  <a:schemeClr val="bg1"/>
                </a:solidFill>
              </a:rPr>
              <a:t>解決いたします！</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3"/>
          <p:cNvGrpSpPr>
            <a:grpSpLocks/>
          </p:cNvGrpSpPr>
          <p:nvPr/>
        </p:nvGrpSpPr>
        <p:grpSpPr bwMode="auto">
          <a:xfrm>
            <a:off x="2997415" y="3647615"/>
            <a:ext cx="2976665" cy="974833"/>
            <a:chOff x="150813" y="1639510"/>
            <a:chExt cx="4182516" cy="1219221"/>
          </a:xfrm>
        </p:grpSpPr>
        <p:pic>
          <p:nvPicPr>
            <p:cNvPr id="15"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813" y="1639510"/>
              <a:ext cx="4182516" cy="12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6" name="Picture 11"/>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26756" y="2276483"/>
              <a:ext cx="907106" cy="23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4" name="フローチャート: 結合子 3"/>
          <p:cNvSpPr>
            <a:spLocks noChangeAspect="1"/>
          </p:cNvSpPr>
          <p:nvPr/>
        </p:nvSpPr>
        <p:spPr>
          <a:xfrm>
            <a:off x="2682240" y="2170175"/>
            <a:ext cx="1367711" cy="1367711"/>
          </a:xfrm>
          <a:prstGeom prst="flowChartConnector">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結合子 16"/>
          <p:cNvSpPr>
            <a:spLocks noChangeAspect="1"/>
          </p:cNvSpPr>
          <p:nvPr/>
        </p:nvSpPr>
        <p:spPr>
          <a:xfrm>
            <a:off x="5229264" y="2170174"/>
            <a:ext cx="1367711" cy="1367711"/>
          </a:xfrm>
          <a:prstGeom prst="flowChartConnector">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結合子 17"/>
          <p:cNvSpPr>
            <a:spLocks noChangeAspect="1"/>
          </p:cNvSpPr>
          <p:nvPr/>
        </p:nvSpPr>
        <p:spPr>
          <a:xfrm>
            <a:off x="810768" y="2828280"/>
            <a:ext cx="1367711" cy="1367711"/>
          </a:xfrm>
          <a:prstGeom prst="flowChartConnector">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結合子 18"/>
          <p:cNvSpPr>
            <a:spLocks noChangeAspect="1"/>
          </p:cNvSpPr>
          <p:nvPr/>
        </p:nvSpPr>
        <p:spPr>
          <a:xfrm>
            <a:off x="7141165" y="2832537"/>
            <a:ext cx="1367711" cy="1367711"/>
          </a:xfrm>
          <a:prstGeom prst="flowChartConnector">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結合子 19"/>
          <p:cNvSpPr>
            <a:spLocks noChangeAspect="1"/>
          </p:cNvSpPr>
          <p:nvPr/>
        </p:nvSpPr>
        <p:spPr>
          <a:xfrm>
            <a:off x="810767" y="4504943"/>
            <a:ext cx="1367711" cy="1367711"/>
          </a:xfrm>
          <a:prstGeom prst="flowChartConnector">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結合子 20"/>
          <p:cNvSpPr>
            <a:spLocks noChangeAspect="1"/>
          </p:cNvSpPr>
          <p:nvPr/>
        </p:nvSpPr>
        <p:spPr>
          <a:xfrm>
            <a:off x="2682240" y="5036976"/>
            <a:ext cx="1367711" cy="1367711"/>
          </a:xfrm>
          <a:prstGeom prst="flowChartConnector">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結合子 21"/>
          <p:cNvSpPr>
            <a:spLocks noChangeAspect="1"/>
          </p:cNvSpPr>
          <p:nvPr/>
        </p:nvSpPr>
        <p:spPr>
          <a:xfrm>
            <a:off x="5229264" y="5036975"/>
            <a:ext cx="1367711" cy="1367711"/>
          </a:xfrm>
          <a:prstGeom prst="flowChartConnector">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結合子 22"/>
          <p:cNvSpPr>
            <a:spLocks noChangeAspect="1"/>
          </p:cNvSpPr>
          <p:nvPr/>
        </p:nvSpPr>
        <p:spPr>
          <a:xfrm>
            <a:off x="7141164" y="4395215"/>
            <a:ext cx="1367711" cy="1367711"/>
          </a:xfrm>
          <a:prstGeom prst="flowChartConnector">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70911" y="3325640"/>
            <a:ext cx="2047421" cy="4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インターネット回線</a:t>
            </a:r>
            <a:endPar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342384" y="2539522"/>
            <a:ext cx="2047421" cy="4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本部主導の</a:t>
            </a:r>
            <a:endPar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センターオペレーション</a:t>
            </a:r>
            <a:endPar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810755" y="3239635"/>
            <a:ext cx="2047421" cy="4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コメント放送</a:t>
            </a:r>
            <a:endPar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配信可能</a:t>
            </a:r>
            <a:endPar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4911789" y="2547524"/>
            <a:ext cx="2047421" cy="4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10ch</a:t>
            </a: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プログラム配信</a:t>
            </a:r>
            <a:endPar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470910" y="4826122"/>
            <a:ext cx="2047421" cy="4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グループ分け放送</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2334080" y="5424634"/>
            <a:ext cx="2047421" cy="4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曲</a:t>
            </a:r>
            <a:r>
              <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曲の</a:t>
            </a:r>
            <a:r>
              <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BGM</a:t>
            </a:r>
          </a:p>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オーダーメイド対応</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840087" y="4807971"/>
            <a:ext cx="2047421" cy="4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操作不要の</a:t>
            </a:r>
            <a:endPar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タイマー制御</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885263" y="5424634"/>
            <a:ext cx="2047421" cy="42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安心の</a:t>
            </a:r>
            <a:endParaRPr lang="en-US" altLang="ja-JP"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バックアップ機能</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932625" y="925752"/>
            <a:ext cx="7351776" cy="671400"/>
          </a:xfrm>
          <a:prstGeom prst="roundRect">
            <a:avLst>
              <a:gd name="adj" fmla="val 809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インターネット回線対応 </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STB</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S’sense</a:t>
            </a:r>
            <a:r>
              <a:rPr lang="en-US" altLang="ja-JP"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3</a:t>
            </a:fld>
            <a:endParaRPr kumimoji="1" lang="ja-JP" altLang="en-US"/>
          </a:p>
        </p:txBody>
      </p:sp>
    </p:spTree>
    <p:extLst>
      <p:ext uri="{BB962C8B-B14F-4D97-AF65-F5344CB8AC3E}">
        <p14:creationId xmlns:p14="http://schemas.microsoft.com/office/powerpoint/2010/main" val="2444299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31161" y="4280143"/>
            <a:ext cx="8625437" cy="1421883"/>
          </a:xfrm>
          <a:prstGeom prst="roundRect">
            <a:avLst>
              <a:gd name="adj" fmla="val 3612"/>
            </a:avLst>
          </a:prstGeom>
          <a:solidFill>
            <a:srgbClr val="FFFFFF">
              <a:alpha val="74902"/>
            </a:srgbClr>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3" name="角丸四角形 2"/>
          <p:cNvSpPr/>
          <p:nvPr/>
        </p:nvSpPr>
        <p:spPr>
          <a:xfrm>
            <a:off x="269294" y="2000074"/>
            <a:ext cx="8625437" cy="1891820"/>
          </a:xfrm>
          <a:prstGeom prst="roundRect">
            <a:avLst>
              <a:gd name="adj" fmla="val 3612"/>
            </a:avLst>
          </a:prstGeom>
          <a:solidFill>
            <a:srgbClr val="FFFFFF">
              <a:alpha val="74902"/>
            </a:srgbClr>
          </a:solid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5" name="テキスト プレースホルダー 4"/>
          <p:cNvSpPr txBox="1">
            <a:spLocks/>
          </p:cNvSpPr>
          <p:nvPr/>
        </p:nvSpPr>
        <p:spPr>
          <a:xfrm>
            <a:off x="269294" y="3973913"/>
            <a:ext cx="1941134" cy="282090"/>
          </a:xfrm>
          <a:prstGeom prst="rect">
            <a:avLst/>
          </a:prstGeom>
          <a:solidFill>
            <a:schemeClr val="tx1">
              <a:lumMod val="50000"/>
              <a:lumOff val="50000"/>
            </a:schemeClr>
          </a:solidFill>
          <a:ln>
            <a:solidFill>
              <a:schemeClr val="tx1">
                <a:lumMod val="50000"/>
                <a:lumOff val="50000"/>
              </a:schemeClr>
            </a:solid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200" b="1" i="0" u="none" strike="noStrike" kern="1200" cap="none" spc="0" normalizeH="0" baseline="0" noProof="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季節別</a:t>
            </a:r>
            <a:r>
              <a:rPr kumimoji="1" lang="en-US" altLang="ja-JP" sz="1200" b="1" i="0" u="none" strike="noStrike" kern="1200" cap="none" spc="0" normalizeH="0" baseline="0" noProof="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200" b="1" i="0" u="none" strike="noStrike" kern="1200" cap="none" spc="0" normalizeH="0" baseline="0" noProof="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プレイリスト</a:t>
            </a:r>
            <a:endPar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プレースホルダー 4"/>
          <p:cNvSpPr txBox="1">
            <a:spLocks/>
          </p:cNvSpPr>
          <p:nvPr/>
        </p:nvSpPr>
        <p:spPr>
          <a:xfrm>
            <a:off x="242634" y="1686153"/>
            <a:ext cx="1964118" cy="280032"/>
          </a:xfrm>
          <a:prstGeom prst="rect">
            <a:avLst/>
          </a:prstGeom>
          <a:solidFill>
            <a:schemeClr val="tx1">
              <a:lumMod val="50000"/>
              <a:lumOff val="50000"/>
            </a:schemeClr>
          </a:solidFill>
          <a:ln>
            <a:solidFill>
              <a:schemeClr val="tx1">
                <a:lumMod val="50000"/>
                <a:lumOff val="50000"/>
              </a:schemeClr>
            </a:solid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時間帯別</a:t>
            </a:r>
            <a:r>
              <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プレイリスト</a:t>
            </a:r>
          </a:p>
        </p:txBody>
      </p:sp>
      <p:sp>
        <p:nvSpPr>
          <p:cNvPr id="8" name="AutoShape 16"/>
          <p:cNvSpPr>
            <a:spLocks noChangeArrowheads="1"/>
          </p:cNvSpPr>
          <p:nvPr/>
        </p:nvSpPr>
        <p:spPr bwMode="auto">
          <a:xfrm>
            <a:off x="850095" y="3494579"/>
            <a:ext cx="1103788"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ja-JP" altLang="en-US"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モーニング・クラシック</a:t>
            </a:r>
            <a:endParaRPr lang="en-US" altLang="ja-JP"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buFontTx/>
              <a:buNone/>
            </a:pPr>
            <a:r>
              <a:rPr lang="en-US" altLang="ja-JP"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小鳥の声入り</a:t>
            </a:r>
            <a:r>
              <a:rPr lang="en-US" altLang="ja-JP"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山形 8"/>
          <p:cNvSpPr/>
          <p:nvPr/>
        </p:nvSpPr>
        <p:spPr>
          <a:xfrm>
            <a:off x="766128" y="2108582"/>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6:00</a:t>
            </a:r>
            <a:r>
              <a:rPr kumimoji="0" lang="ja-JP" altLang="en-US"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9:00</a:t>
            </a:r>
            <a:endParaRPr kumimoji="0" lang="ja-JP" altLang="en-US" sz="9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山形 9"/>
          <p:cNvSpPr/>
          <p:nvPr/>
        </p:nvSpPr>
        <p:spPr>
          <a:xfrm>
            <a:off x="2056986" y="2116620"/>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9:30</a:t>
            </a:r>
            <a:r>
              <a:rPr kumimoji="0" lang="ja-JP" altLang="en-US"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12:30</a:t>
            </a:r>
            <a:endParaRPr kumimoji="0" lang="ja-JP" altLang="en-US" sz="9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山形 10"/>
          <p:cNvSpPr/>
          <p:nvPr/>
        </p:nvSpPr>
        <p:spPr>
          <a:xfrm>
            <a:off x="3347394" y="2116620"/>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12:00</a:t>
            </a:r>
            <a:r>
              <a:rPr kumimoji="0" lang="ja-JP" altLang="en-US" sz="9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15:00</a:t>
            </a:r>
            <a:endParaRPr kumimoji="0" lang="ja-JP" altLang="en-US" sz="9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山形 11"/>
          <p:cNvSpPr/>
          <p:nvPr/>
        </p:nvSpPr>
        <p:spPr>
          <a:xfrm>
            <a:off x="4646866" y="2108582"/>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15:00</a:t>
            </a:r>
            <a:r>
              <a:rPr kumimoji="0" lang="ja-JP" altLang="en-US" sz="9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18:00</a:t>
            </a:r>
            <a:endParaRPr kumimoji="0" lang="ja-JP" altLang="en-US" sz="9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山形 12"/>
          <p:cNvSpPr/>
          <p:nvPr/>
        </p:nvSpPr>
        <p:spPr>
          <a:xfrm>
            <a:off x="5928970" y="2108582"/>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0" lang="en-US" altLang="ja-JP" sz="9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a:t>
            </a: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:00</a:t>
            </a:r>
            <a:r>
              <a:rPr kumimoji="0" lang="ja-JP" altLang="en-US"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21:00</a:t>
            </a:r>
            <a:endParaRPr kumimoji="0" lang="ja-JP" altLang="en-US" sz="9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山形 13"/>
          <p:cNvSpPr/>
          <p:nvPr/>
        </p:nvSpPr>
        <p:spPr>
          <a:xfrm>
            <a:off x="7205477" y="2116620"/>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21:00</a:t>
            </a:r>
            <a:r>
              <a:rPr kumimoji="0" lang="ja-JP" altLang="en-US"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0" lang="en-US" altLang="ja-JP" sz="900" b="1" i="0" u="none" strike="noStrike" kern="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:00</a:t>
            </a:r>
            <a:endParaRPr kumimoji="0" lang="ja-JP" altLang="en-US" sz="9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AutoShape 16"/>
          <p:cNvSpPr>
            <a:spLocks noChangeArrowheads="1"/>
          </p:cNvSpPr>
          <p:nvPr/>
        </p:nvSpPr>
        <p:spPr bwMode="auto">
          <a:xfrm>
            <a:off x="2139795" y="3494579"/>
            <a:ext cx="1103788"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ja-JP" altLang="en-US"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ハートフル・</a:t>
            </a:r>
            <a:endParaRPr lang="en-US" altLang="ja-JP"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buFontTx/>
              <a:buNone/>
            </a:pPr>
            <a:r>
              <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ストリングス</a:t>
            </a:r>
          </a:p>
        </p:txBody>
      </p:sp>
      <p:sp>
        <p:nvSpPr>
          <p:cNvPr id="16" name="AutoShape 16"/>
          <p:cNvSpPr>
            <a:spLocks noChangeArrowheads="1"/>
          </p:cNvSpPr>
          <p:nvPr/>
        </p:nvSpPr>
        <p:spPr bwMode="auto">
          <a:xfrm>
            <a:off x="3429495" y="3494579"/>
            <a:ext cx="1103788"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ja-JP" altLang="en-US"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ボサノヴァ</a:t>
            </a:r>
            <a:endPar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AutoShape 16"/>
          <p:cNvSpPr>
            <a:spLocks noChangeArrowheads="1"/>
          </p:cNvSpPr>
          <p:nvPr/>
        </p:nvSpPr>
        <p:spPr bwMode="auto">
          <a:xfrm>
            <a:off x="4734350" y="3487251"/>
            <a:ext cx="1103788"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en-US" altLang="ja-JP"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Salon jazz</a:t>
            </a:r>
            <a:endPar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AutoShape 16"/>
          <p:cNvSpPr>
            <a:spLocks noChangeArrowheads="1"/>
          </p:cNvSpPr>
          <p:nvPr/>
        </p:nvSpPr>
        <p:spPr bwMode="auto">
          <a:xfrm>
            <a:off x="6018774" y="3494578"/>
            <a:ext cx="1103788"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en-US" altLang="ja-JP"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美食空間向けジャズ</a:t>
            </a:r>
            <a:endPar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AutoShape 16"/>
          <p:cNvSpPr>
            <a:spLocks noChangeArrowheads="1"/>
          </p:cNvSpPr>
          <p:nvPr/>
        </p:nvSpPr>
        <p:spPr bwMode="auto">
          <a:xfrm>
            <a:off x="7292961" y="3479924"/>
            <a:ext cx="1103788"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ja-JP" altLang="en-US" sz="900" b="1" dirty="0" smtClean="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ヒーリング・クラシック</a:t>
            </a:r>
            <a:endPar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458166" y="4380584"/>
            <a:ext cx="702243" cy="723900"/>
          </a:xfrm>
          <a:prstGeom prst="roundRect">
            <a:avLst/>
          </a:prstGeom>
          <a:gradFill>
            <a:gsLst>
              <a:gs pos="10000">
                <a:srgbClr val="EA428A">
                  <a:lumMod val="60000"/>
                  <a:lumOff val="40000"/>
                </a:srgbClr>
              </a:gs>
              <a:gs pos="50000">
                <a:sysClr val="window" lastClr="FFFFFF"/>
              </a:gs>
              <a:gs pos="90000">
                <a:srgbClr val="EA428A">
                  <a:lumMod val="60000"/>
                  <a:lumOff val="40000"/>
                </a:srgb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66FF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春</a:t>
            </a:r>
          </a:p>
        </p:txBody>
      </p:sp>
      <p:sp>
        <p:nvSpPr>
          <p:cNvPr id="21" name="Rectangle 9"/>
          <p:cNvSpPr>
            <a:spLocks noChangeArrowheads="1"/>
          </p:cNvSpPr>
          <p:nvPr/>
        </p:nvSpPr>
        <p:spPr bwMode="auto">
          <a:xfrm flipH="1">
            <a:off x="1080710" y="4380584"/>
            <a:ext cx="1584176" cy="7239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180000"/>
              </a:lnSpc>
              <a:buFont typeface="Wingdings" pitchFamily="2" charset="2"/>
              <a:buChar char="l"/>
            </a:pPr>
            <a:r>
              <a:rPr lang="en-US" altLang="ja-JP" sz="800" dirty="0">
                <a:solidFill>
                  <a:srgbClr val="000000">
                    <a:lumMod val="65000"/>
                    <a:lumOff val="35000"/>
                  </a:srgb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800" dirty="0">
                <a:solidFill>
                  <a:srgbClr val="000000">
                    <a:lumMod val="65000"/>
                    <a:lumOff val="35000"/>
                  </a:srgbClr>
                </a:solidFill>
                <a:latin typeface="メイリオ" panose="020B0604030504040204" pitchFamily="50" charset="-128"/>
                <a:ea typeface="メイリオ" panose="020B0604030504040204" pitchFamily="50" charset="-128"/>
                <a:cs typeface="メイリオ" panose="020B0604030504040204" pitchFamily="50" charset="-128"/>
              </a:rPr>
              <a:t>月　ひな祭り・お花見</a:t>
            </a:r>
            <a:endParaRPr lang="en-US" altLang="ja-JP" sz="800" dirty="0">
              <a:solidFill>
                <a:srgbClr val="000000">
                  <a:lumMod val="65000"/>
                  <a:lumOff val="35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80000"/>
              </a:lnSpc>
              <a:buFont typeface="Wingdings" pitchFamily="2" charset="2"/>
              <a:buChar char="l"/>
            </a:pPr>
            <a:r>
              <a:rPr lang="en-US" altLang="ja-JP" sz="800" dirty="0">
                <a:solidFill>
                  <a:srgbClr val="000000">
                    <a:lumMod val="65000"/>
                    <a:lumOff val="35000"/>
                  </a:srgb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800" dirty="0">
                <a:solidFill>
                  <a:srgbClr val="000000">
                    <a:lumMod val="65000"/>
                    <a:lumOff val="35000"/>
                  </a:srgbClr>
                </a:solidFill>
                <a:latin typeface="メイリオ" panose="020B0604030504040204" pitchFamily="50" charset="-128"/>
                <a:ea typeface="メイリオ" panose="020B0604030504040204" pitchFamily="50" charset="-128"/>
                <a:cs typeface="メイリオ" panose="020B0604030504040204" pitchFamily="50" charset="-128"/>
              </a:rPr>
              <a:t>月　新入学・ＧＷ</a:t>
            </a:r>
          </a:p>
          <a:p>
            <a:pPr eaLnBrk="1" hangingPunct="1">
              <a:lnSpc>
                <a:spcPct val="180000"/>
              </a:lnSpc>
              <a:buFont typeface="Wingdings" pitchFamily="2" charset="2"/>
              <a:buChar char="l"/>
            </a:pPr>
            <a:r>
              <a:rPr lang="en-US" altLang="ja-JP" sz="800" dirty="0">
                <a:solidFill>
                  <a:srgbClr val="000000">
                    <a:lumMod val="65000"/>
                    <a:lumOff val="35000"/>
                  </a:srgb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800" dirty="0">
                <a:solidFill>
                  <a:srgbClr val="000000">
                    <a:lumMod val="65000"/>
                    <a:lumOff val="35000"/>
                  </a:srgbClr>
                </a:solidFill>
                <a:latin typeface="メイリオ" panose="020B0604030504040204" pitchFamily="50" charset="-128"/>
                <a:ea typeface="メイリオ" panose="020B0604030504040204" pitchFamily="50" charset="-128"/>
                <a:cs typeface="メイリオ" panose="020B0604030504040204" pitchFamily="50" charset="-128"/>
              </a:rPr>
              <a:t>月　こどもの日・母の日</a:t>
            </a:r>
          </a:p>
        </p:txBody>
      </p:sp>
      <p:sp>
        <p:nvSpPr>
          <p:cNvPr id="22" name="角丸四角形 21"/>
          <p:cNvSpPr/>
          <p:nvPr/>
        </p:nvSpPr>
        <p:spPr>
          <a:xfrm>
            <a:off x="2520870" y="4373242"/>
            <a:ext cx="702243" cy="723900"/>
          </a:xfrm>
          <a:prstGeom prst="roundRect">
            <a:avLst/>
          </a:prstGeom>
          <a:gradFill>
            <a:gsLst>
              <a:gs pos="10000">
                <a:srgbClr val="00AEEF">
                  <a:lumMod val="60000"/>
                  <a:lumOff val="40000"/>
                </a:srgbClr>
              </a:gs>
              <a:gs pos="50000">
                <a:sysClr val="window" lastClr="FFFFFF"/>
              </a:gs>
              <a:gs pos="90000">
                <a:srgbClr val="00AEEF">
                  <a:lumMod val="60000"/>
                  <a:lumOff val="40000"/>
                </a:srgb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夏</a:t>
            </a:r>
            <a:endParaRPr kumimoji="0" lang="ja-JP" alt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Rectangle 9"/>
          <p:cNvSpPr>
            <a:spLocks noChangeArrowheads="1"/>
          </p:cNvSpPr>
          <p:nvPr/>
        </p:nvSpPr>
        <p:spPr bwMode="auto">
          <a:xfrm flipH="1">
            <a:off x="3168942" y="4373242"/>
            <a:ext cx="1584176" cy="7239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180000"/>
              </a:lnSpc>
              <a:buFont typeface="Wingdings" pitchFamily="2" charset="2"/>
              <a:buChar char="l"/>
            </a:pPr>
            <a:r>
              <a:rPr lang="en-US" altLang="ja-JP"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月　父の日・梅雨</a:t>
            </a:r>
          </a:p>
          <a:p>
            <a:pPr eaLnBrk="1" hangingPunct="1">
              <a:lnSpc>
                <a:spcPct val="180000"/>
              </a:lnSpc>
              <a:buFont typeface="Wingdings" pitchFamily="2" charset="2"/>
              <a:buChar char="l"/>
            </a:pPr>
            <a:r>
              <a:rPr lang="en-US" altLang="ja-JP"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月　七夕・土用の丑</a:t>
            </a:r>
          </a:p>
          <a:p>
            <a:pPr eaLnBrk="1" hangingPunct="1">
              <a:lnSpc>
                <a:spcPct val="180000"/>
              </a:lnSpc>
              <a:buFont typeface="Wingdings" pitchFamily="2" charset="2"/>
              <a:buChar char="l"/>
            </a:pPr>
            <a:r>
              <a:rPr lang="en-US" altLang="ja-JP"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月　お中元・</a:t>
            </a:r>
            <a:r>
              <a:rPr lang="ja-JP" altLang="en-US" sz="800" dirty="0" smtClean="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お盆</a:t>
            </a:r>
            <a:endParaRPr lang="ja-JP" altLang="en-US"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4444622" y="4387926"/>
            <a:ext cx="702243" cy="723900"/>
          </a:xfrm>
          <a:prstGeom prst="roundRect">
            <a:avLst/>
          </a:prstGeom>
          <a:gradFill>
            <a:gsLst>
              <a:gs pos="10000">
                <a:srgbClr val="FFC000"/>
              </a:gs>
              <a:gs pos="50000">
                <a:sysClr val="window" lastClr="FFFFFF"/>
              </a:gs>
              <a:gs pos="90000">
                <a:srgbClr val="FFC000"/>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秋</a:t>
            </a:r>
            <a:endParaRPr kumimoji="0" lang="ja-JP" altLang="en-US" sz="24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Rectangle 9"/>
          <p:cNvSpPr>
            <a:spLocks noChangeArrowheads="1"/>
          </p:cNvSpPr>
          <p:nvPr/>
        </p:nvSpPr>
        <p:spPr bwMode="auto">
          <a:xfrm flipH="1">
            <a:off x="5067166" y="4387926"/>
            <a:ext cx="1584176" cy="7239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1" eaLnBrk="1" hangingPunct="1">
              <a:lnSpc>
                <a:spcPct val="180000"/>
              </a:lnSpc>
              <a:buFont typeface="Wingdings" pitchFamily="2" charset="2"/>
              <a:buChar char="l"/>
            </a:pPr>
            <a:endParaRPr lang="ja-JP" altLang="en-US" sz="900" dirty="0">
              <a:solidFill>
                <a:srgbClr val="000000">
                  <a:lumMod val="65000"/>
                  <a:lumOff val="3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6913358" y="4387926"/>
            <a:ext cx="702243" cy="723900"/>
          </a:xfrm>
          <a:prstGeom prst="roundRect">
            <a:avLst/>
          </a:prstGeom>
          <a:gradFill>
            <a:gsLst>
              <a:gs pos="10000">
                <a:sysClr val="window" lastClr="FFFFFF">
                  <a:lumMod val="75000"/>
                </a:sysClr>
              </a:gs>
              <a:gs pos="50000">
                <a:sysClr val="window" lastClr="FFFFFF"/>
              </a:gs>
              <a:gs pos="90000">
                <a:sysClr val="window" lastClr="FFFFFF">
                  <a:lumMod val="7500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srgbClr val="00AEEF">
                    <a:lumMod val="60000"/>
                    <a:lumOff val="40000"/>
                  </a:srgbClr>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冬</a:t>
            </a:r>
            <a:endParaRPr kumimoji="0" lang="ja-JP" altLang="en-US" sz="2400" b="0" i="0" u="none" strike="noStrike" kern="0" cap="none" spc="0" normalizeH="0" baseline="0" noProof="0" dirty="0">
              <a:ln>
                <a:noFill/>
              </a:ln>
              <a:solidFill>
                <a:srgbClr val="00AEEF">
                  <a:lumMod val="60000"/>
                  <a:lumOff val="40000"/>
                </a:srgbClr>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Rectangle 9"/>
          <p:cNvSpPr>
            <a:spLocks noChangeArrowheads="1"/>
          </p:cNvSpPr>
          <p:nvPr/>
        </p:nvSpPr>
        <p:spPr bwMode="auto">
          <a:xfrm flipH="1">
            <a:off x="7601954" y="4373242"/>
            <a:ext cx="1584176" cy="7239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180000"/>
              </a:lnSpc>
              <a:buFont typeface="Wingdings" pitchFamily="2" charset="2"/>
              <a:buChar char="l"/>
            </a:pPr>
            <a:r>
              <a:rPr lang="en-US" altLang="ja-JP"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月　父の日・梅雨</a:t>
            </a:r>
          </a:p>
          <a:p>
            <a:pPr eaLnBrk="1" hangingPunct="1">
              <a:lnSpc>
                <a:spcPct val="180000"/>
              </a:lnSpc>
              <a:buFont typeface="Wingdings" pitchFamily="2" charset="2"/>
              <a:buChar char="l"/>
            </a:pPr>
            <a:r>
              <a:rPr lang="en-US" altLang="ja-JP"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月　七夕・土用の丑</a:t>
            </a:r>
          </a:p>
          <a:p>
            <a:pPr eaLnBrk="1" hangingPunct="1">
              <a:lnSpc>
                <a:spcPct val="180000"/>
              </a:lnSpc>
              <a:buFont typeface="Wingdings" pitchFamily="2" charset="2"/>
              <a:buChar char="l"/>
            </a:pPr>
            <a:r>
              <a:rPr lang="en-US" altLang="ja-JP"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月　お中元・</a:t>
            </a:r>
            <a:r>
              <a:rPr lang="ja-JP" altLang="en-US" sz="800" dirty="0" smtClean="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rPr>
              <a:t>お盆</a:t>
            </a:r>
            <a:endParaRPr lang="ja-JP" altLang="en-US" sz="800" dirty="0">
              <a:solidFill>
                <a:srgbClr val="E5E8E8">
                  <a:lumMod val="2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5092694" y="4373242"/>
            <a:ext cx="1820664" cy="757130"/>
          </a:xfrm>
          <a:prstGeom prst="rect">
            <a:avLst/>
          </a:prstGeom>
        </p:spPr>
        <p:txBody>
          <a:bodyPr wrap="square">
            <a:spAutoFit/>
          </a:bodyPr>
          <a:lstStyle/>
          <a:p>
            <a:pPr>
              <a:lnSpc>
                <a:spcPct val="180000"/>
              </a:lnSpc>
              <a:buFont typeface="Wingdings" pitchFamily="2" charset="2"/>
              <a:buChar char="l"/>
            </a:pP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　敬老の日・お彼岸・十五夜</a:t>
            </a:r>
          </a:p>
          <a:p>
            <a:pPr>
              <a:lnSpc>
                <a:spcPct val="180000"/>
              </a:lnSpc>
              <a:buFont typeface="Wingdings" pitchFamily="2" charset="2"/>
              <a:buChar char="l"/>
            </a:pP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　体育の日・「食欲の秋」</a:t>
            </a:r>
          </a:p>
          <a:p>
            <a:pPr>
              <a:lnSpc>
                <a:spcPct val="180000"/>
              </a:lnSpc>
              <a:buFont typeface="Wingdings" pitchFamily="2" charset="2"/>
              <a:buChar char="l"/>
            </a:pPr>
            <a:r>
              <a:rPr kumimoji="0"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a:t>
            </a:r>
            <a:r>
              <a:rPr kumimoji="0"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　文化の日・ボジョレー解禁</a:t>
            </a:r>
          </a:p>
        </p:txBody>
      </p:sp>
      <p:sp>
        <p:nvSpPr>
          <p:cNvPr id="29" name="テキスト プレースホルダー 4"/>
          <p:cNvSpPr txBox="1">
            <a:spLocks/>
          </p:cNvSpPr>
          <p:nvPr/>
        </p:nvSpPr>
        <p:spPr>
          <a:xfrm>
            <a:off x="454409" y="5212682"/>
            <a:ext cx="2210477" cy="444742"/>
          </a:xfrm>
          <a:prstGeom prst="rect">
            <a:avLst/>
          </a:prstGeom>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■彩色ＢＧＭ</a:t>
            </a:r>
            <a:endParaRPr kumimoji="1" lang="en-US" altLang="ja-JP"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■ライト・クラシック</a:t>
            </a:r>
          </a:p>
        </p:txBody>
      </p:sp>
      <p:sp>
        <p:nvSpPr>
          <p:cNvPr id="30" name="テキスト プレースホルダー 4"/>
          <p:cNvSpPr txBox="1">
            <a:spLocks/>
          </p:cNvSpPr>
          <p:nvPr/>
        </p:nvSpPr>
        <p:spPr>
          <a:xfrm>
            <a:off x="2520870" y="5205340"/>
            <a:ext cx="2210477" cy="444742"/>
          </a:xfrm>
          <a:prstGeom prst="rect">
            <a:avLst/>
          </a:prstGeom>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■リゾートＢＧＭ</a:t>
            </a:r>
            <a:endParaRPr kumimoji="1" lang="en-US" altLang="ja-JP"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■涼感ＢＧＭ</a:t>
            </a:r>
          </a:p>
        </p:txBody>
      </p:sp>
      <p:sp>
        <p:nvSpPr>
          <p:cNvPr id="31" name="テキスト プレースホルダー 4"/>
          <p:cNvSpPr txBox="1">
            <a:spLocks/>
          </p:cNvSpPr>
          <p:nvPr/>
        </p:nvSpPr>
        <p:spPr>
          <a:xfrm>
            <a:off x="4465086" y="5197998"/>
            <a:ext cx="2388932" cy="444742"/>
          </a:xfrm>
          <a:prstGeom prst="rect">
            <a:avLst/>
          </a:prstGeom>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■イージーリスニング・アコースティック</a:t>
            </a:r>
            <a:endParaRPr kumimoji="1" lang="en-US" altLang="ja-JP"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POPULAR JAZZ </a:t>
            </a:r>
            <a:r>
              <a:rPr kumimoji="1" lang="en-US" altLang="ja-JP"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COVERS</a:t>
            </a:r>
            <a:endParaRPr kumimoji="1" lang="ja-JP" altLang="en-US" sz="1200"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プレースホルダー 4"/>
          <p:cNvSpPr txBox="1">
            <a:spLocks/>
          </p:cNvSpPr>
          <p:nvPr/>
        </p:nvSpPr>
        <p:spPr>
          <a:xfrm>
            <a:off x="6797808" y="5155867"/>
            <a:ext cx="2210477" cy="444742"/>
          </a:xfrm>
          <a:prstGeom prst="rect">
            <a:avLst/>
          </a:prstGeom>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Piano Compilation</a:t>
            </a:r>
          </a:p>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S.E.N.S </a:t>
            </a:r>
            <a:r>
              <a:rPr kumimoji="1" lang="ja-JP" altLang="en-US" sz="1200" b="0"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～透明な音楽～</a:t>
            </a:r>
          </a:p>
        </p:txBody>
      </p:sp>
      <p:pic>
        <p:nvPicPr>
          <p:cNvPr id="33" name="図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2918" y="2514237"/>
            <a:ext cx="961080" cy="961080"/>
          </a:xfrm>
          <a:prstGeom prst="rect">
            <a:avLst/>
          </a:prstGeom>
        </p:spPr>
      </p:pic>
      <p:pic>
        <p:nvPicPr>
          <p:cNvPr id="34" name="図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680" y="2514237"/>
            <a:ext cx="957102" cy="957102"/>
          </a:xfrm>
          <a:prstGeom prst="rect">
            <a:avLst/>
          </a:prstGeom>
        </p:spPr>
      </p:pic>
      <p:pic>
        <p:nvPicPr>
          <p:cNvPr id="35" name="図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8734" y="2510133"/>
            <a:ext cx="965309" cy="965309"/>
          </a:xfrm>
          <a:prstGeom prst="rect">
            <a:avLst/>
          </a:prstGeom>
        </p:spPr>
      </p:pic>
      <p:pic>
        <p:nvPicPr>
          <p:cNvPr id="36" name="図 3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2376" y="2507449"/>
            <a:ext cx="967736" cy="967736"/>
          </a:xfrm>
          <a:prstGeom prst="rect">
            <a:avLst/>
          </a:prstGeom>
        </p:spPr>
      </p:pic>
      <p:pic>
        <p:nvPicPr>
          <p:cNvPr id="37" name="図 3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55413" y="2538721"/>
            <a:ext cx="957101" cy="957101"/>
          </a:xfrm>
          <a:prstGeom prst="rect">
            <a:avLst/>
          </a:prstGeom>
        </p:spPr>
      </p:pic>
      <p:pic>
        <p:nvPicPr>
          <p:cNvPr id="38" name="図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61338" y="2537107"/>
            <a:ext cx="966528" cy="966528"/>
          </a:xfrm>
          <a:prstGeom prst="rect">
            <a:avLst/>
          </a:prstGeom>
        </p:spPr>
      </p:pic>
      <p:sp>
        <p:nvSpPr>
          <p:cNvPr id="4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解決策① 本部主導のブランディング</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932625" y="925752"/>
            <a:ext cx="7351776" cy="671400"/>
          </a:xfrm>
          <a:prstGeom prst="roundRect">
            <a:avLst>
              <a:gd name="adj" fmla="val 809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本部が全店舗の</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コメントを選定</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28087" y="5796182"/>
            <a:ext cx="7680960" cy="94995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六角形 45"/>
          <p:cNvSpPr>
            <a:spLocks noChangeAspect="1"/>
          </p:cNvSpPr>
          <p:nvPr/>
        </p:nvSpPr>
        <p:spPr>
          <a:xfrm>
            <a:off x="1085839" y="5953978"/>
            <a:ext cx="706386" cy="608954"/>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プレースホルダー 4"/>
          <p:cNvSpPr txBox="1">
            <a:spLocks/>
          </p:cNvSpPr>
          <p:nvPr/>
        </p:nvSpPr>
        <p:spPr>
          <a:xfrm>
            <a:off x="957823" y="6072088"/>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1792223" y="5910563"/>
            <a:ext cx="681532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電源</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ON/OFF</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含め店舗では操作不要</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既存番組以外の完全オーダーメイドプレイリストも作成可能</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49C6954-B18E-4E82-87DA-655DAE3E429F}" type="slidenum">
              <a:rPr kumimoji="1" lang="ja-JP" altLang="en-US" smtClean="0"/>
              <a:t>4</a:t>
            </a:fld>
            <a:endParaRPr kumimoji="1" lang="ja-JP" altLang="en-US"/>
          </a:p>
        </p:txBody>
      </p:sp>
    </p:spTree>
    <p:extLst>
      <p:ext uri="{BB962C8B-B14F-4D97-AF65-F5344CB8AC3E}">
        <p14:creationId xmlns:p14="http://schemas.microsoft.com/office/powerpoint/2010/main" val="34009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932625" y="925752"/>
            <a:ext cx="7351776" cy="671400"/>
          </a:xfrm>
          <a:prstGeom prst="roundRect">
            <a:avLst>
              <a:gd name="adj" fmla="val 809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グルーピング機能</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で店舗の属性・個性も反映</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18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79416" y="2035662"/>
            <a:ext cx="2368217" cy="185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7" name="Picture 18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1753" y="2027154"/>
            <a:ext cx="2368217" cy="1853504"/>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8" name="Picture 1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848" y="2035662"/>
            <a:ext cx="2364256" cy="185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
        <p:nvSpPr>
          <p:cNvPr id="29" name="正方形/長方形 28"/>
          <p:cNvSpPr/>
          <p:nvPr/>
        </p:nvSpPr>
        <p:spPr>
          <a:xfrm>
            <a:off x="826405" y="2141220"/>
            <a:ext cx="2213141" cy="1484123"/>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endParaRPr>
          </a:p>
        </p:txBody>
      </p:sp>
      <p:sp>
        <p:nvSpPr>
          <p:cNvPr id="30" name="角丸四角形 29"/>
          <p:cNvSpPr/>
          <p:nvPr/>
        </p:nvSpPr>
        <p:spPr>
          <a:xfrm>
            <a:off x="750848" y="1873752"/>
            <a:ext cx="1558563" cy="357227"/>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algn="ctr">
              <a:defRPr/>
            </a:pPr>
            <a:r>
              <a:rPr kumimoji="0" lang="ja-JP" altLang="en-US" sz="12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単独店舗 指定放送</a:t>
            </a:r>
          </a:p>
        </p:txBody>
      </p:sp>
      <p:sp>
        <p:nvSpPr>
          <p:cNvPr id="31" name="正方形/長方形 30"/>
          <p:cNvSpPr/>
          <p:nvPr/>
        </p:nvSpPr>
        <p:spPr>
          <a:xfrm>
            <a:off x="3527312" y="2150454"/>
            <a:ext cx="2193242" cy="1496278"/>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2" name="角丸四角形 31"/>
          <p:cNvSpPr/>
          <p:nvPr/>
        </p:nvSpPr>
        <p:spPr>
          <a:xfrm>
            <a:off x="3429876" y="1873752"/>
            <a:ext cx="1609604" cy="340695"/>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algn="ctr">
              <a:defRPr/>
            </a:pPr>
            <a:r>
              <a:rPr kumimoji="0" lang="ja-JP" altLang="en-US" sz="12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一部店舗　指定放送</a:t>
            </a:r>
            <a:endParaRPr kumimoji="0" lang="en-US" altLang="ja-JP" sz="12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6164239" y="2141220"/>
            <a:ext cx="2205855" cy="1475858"/>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4" name="角丸四角形 33"/>
          <p:cNvSpPr/>
          <p:nvPr/>
        </p:nvSpPr>
        <p:spPr>
          <a:xfrm>
            <a:off x="6079416" y="1873752"/>
            <a:ext cx="1850964" cy="357227"/>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algn="ctr">
              <a:defRPr/>
            </a:pPr>
            <a:r>
              <a:rPr kumimoji="0" lang="ja-JP" altLang="en-US" sz="12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属性分け放送 指定放送</a:t>
            </a:r>
            <a:endParaRPr kumimoji="0" lang="en-US" altLang="ja-JP" sz="12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a:xfrm>
            <a:off x="762856" y="3523087"/>
            <a:ext cx="2352248" cy="392292"/>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algn="ctr">
              <a:defRPr/>
            </a:pPr>
            <a:r>
              <a:rPr kumimoji="0" lang="en-US" altLang="ja-JP"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店舗ごと</a:t>
            </a:r>
            <a:endParaRPr kumimoji="0" lang="ja-JP" altLang="en-US" sz="11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3441753" y="3557808"/>
            <a:ext cx="2352248" cy="357571"/>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algn="ctr">
              <a:defRPr/>
            </a:pPr>
            <a:r>
              <a:rPr kumimoji="0" lang="en-US" altLang="ja-JP" sz="11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近隣エリアごと</a:t>
            </a:r>
            <a:endParaRPr kumimoji="0" lang="ja-JP" altLang="en-US" sz="11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6079416" y="3538209"/>
            <a:ext cx="2499036" cy="357571"/>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algn="ctr">
              <a:defRPr/>
            </a:pPr>
            <a:r>
              <a:rPr kumimoji="0" lang="en-US" altLang="ja-JP" sz="11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診療時間、メニューご</a:t>
            </a:r>
            <a:r>
              <a:rPr kumimoji="0" lang="ja-JP" altLang="en-US" sz="11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と</a:t>
            </a:r>
          </a:p>
        </p:txBody>
      </p:sp>
      <p:sp>
        <p:nvSpPr>
          <p:cNvPr id="64" name="正方形/長方形 63"/>
          <p:cNvSpPr/>
          <p:nvPr/>
        </p:nvSpPr>
        <p:spPr>
          <a:xfrm>
            <a:off x="828087" y="5796182"/>
            <a:ext cx="7680960" cy="94995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六角形 64"/>
          <p:cNvSpPr>
            <a:spLocks noChangeAspect="1"/>
          </p:cNvSpPr>
          <p:nvPr/>
        </p:nvSpPr>
        <p:spPr>
          <a:xfrm>
            <a:off x="1085839" y="5953978"/>
            <a:ext cx="706386" cy="608954"/>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プレースホルダー 4"/>
          <p:cNvSpPr txBox="1">
            <a:spLocks/>
          </p:cNvSpPr>
          <p:nvPr/>
        </p:nvSpPr>
        <p:spPr>
          <a:xfrm>
            <a:off x="957823" y="6072088"/>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1792223" y="5910563"/>
            <a:ext cx="681532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最大</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のグループで全てのタイプの店舗に対応   </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届けたい情報を届けたいターゲットにお伝え</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解決策① 本部主導のブランディング</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フリーフォーム 23"/>
          <p:cNvSpPr/>
          <p:nvPr/>
        </p:nvSpPr>
        <p:spPr>
          <a:xfrm>
            <a:off x="787240" y="4261274"/>
            <a:ext cx="2285609" cy="437014"/>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bg1"/>
          </a:solidFill>
          <a:ln w="12700" cap="flat" cmpd="sng" algn="ctr">
            <a:solidFill>
              <a:srgbClr val="C00000"/>
            </a:solidFill>
            <a:prstDash val="solid"/>
          </a:ln>
          <a:effectLst/>
        </p:spPr>
        <p:txBody>
          <a:bodyPr lIns="99568" tIns="99568" rIns="99568" bIns="265853" spcCol="1270" anchor="ctr"/>
          <a:lstStyle/>
          <a:p>
            <a:pPr algn="ctr" defTabSz="622300">
              <a:lnSpc>
                <a:spcPct val="200000"/>
              </a:lnSpc>
              <a:spcAft>
                <a:spcPct val="35000"/>
              </a:spcAft>
              <a:defRPr/>
            </a:pPr>
            <a:r>
              <a:rPr lang="en-US" altLang="ja-JP" b="1" kern="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OPEN</a:t>
            </a:r>
            <a:r>
              <a:rPr lang="ja-JP" altLang="en-US" b="1" kern="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キャンペーン</a:t>
            </a:r>
            <a:endParaRPr lang="ja-JP" altLang="en-US" b="1" kern="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フリーフォーム 24"/>
          <p:cNvSpPr/>
          <p:nvPr/>
        </p:nvSpPr>
        <p:spPr>
          <a:xfrm>
            <a:off x="787240" y="4813712"/>
            <a:ext cx="2285609" cy="437014"/>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bg1"/>
          </a:solidFill>
          <a:ln w="12700" cap="flat" cmpd="sng" algn="ctr">
            <a:solidFill>
              <a:srgbClr val="C00000"/>
            </a:solidFill>
            <a:prstDash val="solid"/>
          </a:ln>
          <a:effectLst/>
        </p:spPr>
        <p:txBody>
          <a:bodyPr lIns="99568" tIns="99568" rIns="99568" bIns="265853" spcCol="1270" anchor="ctr"/>
          <a:lstStyle/>
          <a:p>
            <a:pPr algn="ctr" defTabSz="622300">
              <a:lnSpc>
                <a:spcPct val="200000"/>
              </a:lnSpc>
              <a:spcAft>
                <a:spcPct val="35000"/>
              </a:spcAft>
              <a:defRPr/>
            </a:pPr>
            <a:r>
              <a:rPr lang="ja-JP" altLang="en-US" b="1" kern="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店舗独自キャンペーン</a:t>
            </a:r>
            <a:endParaRPr lang="ja-JP" altLang="en-US" b="1" kern="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リーフォーム 37"/>
          <p:cNvSpPr/>
          <p:nvPr/>
        </p:nvSpPr>
        <p:spPr>
          <a:xfrm>
            <a:off x="3441753" y="4261274"/>
            <a:ext cx="2285609" cy="437014"/>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bg1"/>
          </a:solidFill>
          <a:ln w="12700" cap="flat" cmpd="sng" algn="ctr">
            <a:solidFill>
              <a:srgbClr val="C00000"/>
            </a:solidFill>
            <a:prstDash val="solid"/>
          </a:ln>
          <a:effectLst/>
        </p:spPr>
        <p:txBody>
          <a:bodyPr lIns="99568" tIns="99568" rIns="99568" bIns="265853" spcCol="1270" anchor="ctr"/>
          <a:lstStyle/>
          <a:p>
            <a:pPr algn="ctr" defTabSz="622300">
              <a:lnSpc>
                <a:spcPct val="200000"/>
              </a:lnSpc>
              <a:spcAft>
                <a:spcPct val="35000"/>
              </a:spcAft>
              <a:defRPr/>
            </a:pPr>
            <a:r>
              <a:rPr lang="ja-JP" altLang="en-US" b="1" kern="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エリアキャンペーン</a:t>
            </a:r>
            <a:endParaRPr lang="ja-JP" altLang="en-US" b="1" kern="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リーフォーム 38"/>
          <p:cNvSpPr/>
          <p:nvPr/>
        </p:nvSpPr>
        <p:spPr>
          <a:xfrm>
            <a:off x="3441753" y="4813712"/>
            <a:ext cx="2285609" cy="437014"/>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bg1"/>
          </a:solidFill>
          <a:ln w="12700" cap="flat" cmpd="sng" algn="ctr">
            <a:solidFill>
              <a:srgbClr val="C00000"/>
            </a:solidFill>
            <a:prstDash val="solid"/>
          </a:ln>
          <a:effectLst/>
        </p:spPr>
        <p:txBody>
          <a:bodyPr lIns="99568" tIns="99568" rIns="99568" bIns="265853" spcCol="1270" anchor="ctr"/>
          <a:lstStyle/>
          <a:p>
            <a:pPr algn="ctr" defTabSz="622300">
              <a:lnSpc>
                <a:spcPct val="200000"/>
              </a:lnSpc>
              <a:spcAft>
                <a:spcPct val="35000"/>
              </a:spcAft>
              <a:defRPr/>
            </a:pPr>
            <a:r>
              <a:rPr lang="ja-JP" altLang="en-US" b="1" kern="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新店舗情報</a:t>
            </a:r>
            <a:endParaRPr lang="ja-JP" altLang="en-US" b="1" kern="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フリーフォーム 39"/>
          <p:cNvSpPr/>
          <p:nvPr/>
        </p:nvSpPr>
        <p:spPr>
          <a:xfrm>
            <a:off x="6198600" y="4230624"/>
            <a:ext cx="2285609" cy="437014"/>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bg1"/>
          </a:solidFill>
          <a:ln w="12700" cap="flat" cmpd="sng" algn="ctr">
            <a:solidFill>
              <a:srgbClr val="C00000"/>
            </a:solidFill>
            <a:prstDash val="solid"/>
          </a:ln>
          <a:effectLst/>
        </p:spPr>
        <p:txBody>
          <a:bodyPr lIns="99568" tIns="99568" rIns="99568" bIns="265853" spcCol="1270" anchor="ctr"/>
          <a:lstStyle/>
          <a:p>
            <a:pPr algn="ctr" defTabSz="622300">
              <a:lnSpc>
                <a:spcPct val="200000"/>
              </a:lnSpc>
              <a:spcAft>
                <a:spcPct val="35000"/>
              </a:spcAft>
              <a:defRPr/>
            </a:pPr>
            <a:r>
              <a:rPr lang="ja-JP" altLang="en-US" b="1" kern="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診療時間</a:t>
            </a:r>
            <a:endParaRPr lang="ja-JP" altLang="en-US" b="1" kern="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フリーフォーム 40"/>
          <p:cNvSpPr/>
          <p:nvPr/>
        </p:nvSpPr>
        <p:spPr>
          <a:xfrm>
            <a:off x="6198600" y="4783062"/>
            <a:ext cx="2285609" cy="437014"/>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bg1"/>
          </a:solidFill>
          <a:ln w="12700" cap="flat" cmpd="sng" algn="ctr">
            <a:solidFill>
              <a:srgbClr val="C00000"/>
            </a:solidFill>
            <a:prstDash val="solid"/>
          </a:ln>
          <a:effectLst/>
        </p:spPr>
        <p:txBody>
          <a:bodyPr lIns="99568" tIns="99568" rIns="99568" bIns="265853" spcCol="1270" anchor="ctr"/>
          <a:lstStyle/>
          <a:p>
            <a:pPr algn="ctr" defTabSz="622300">
              <a:lnSpc>
                <a:spcPct val="200000"/>
              </a:lnSpc>
              <a:spcAft>
                <a:spcPct val="35000"/>
              </a:spcAft>
              <a:defRPr/>
            </a:pPr>
            <a:r>
              <a:rPr lang="ja-JP" altLang="en-US" b="1" kern="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限定メニュー</a:t>
            </a:r>
            <a:endParaRPr lang="ja-JP" altLang="en-US" b="1" kern="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092435" y="4302997"/>
            <a:ext cx="402336" cy="35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5</a:t>
            </a:fld>
            <a:endParaRPr kumimoji="1" lang="ja-JP" altLang="en-US"/>
          </a:p>
        </p:txBody>
      </p:sp>
    </p:spTree>
    <p:extLst>
      <p:ext uri="{BB962C8B-B14F-4D97-AF65-F5344CB8AC3E}">
        <p14:creationId xmlns:p14="http://schemas.microsoft.com/office/powerpoint/2010/main" val="3749336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28087" y="5796182"/>
            <a:ext cx="7680960" cy="94995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a:spLocks noChangeAspect="1"/>
          </p:cNvSpPr>
          <p:nvPr/>
        </p:nvSpPr>
        <p:spPr>
          <a:xfrm>
            <a:off x="705808" y="3124599"/>
            <a:ext cx="3048441" cy="251957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072127" y="3383836"/>
            <a:ext cx="4496849" cy="91440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解決策②　コメント放送の有効活用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932625" y="925752"/>
            <a:ext cx="7351776" cy="671400"/>
          </a:xfrm>
          <a:prstGeom prst="roundRect">
            <a:avLst>
              <a:gd name="adj" fmla="val 8099"/>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コメント放送により間接的に販促情報をお届け</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0044" y="3193762"/>
            <a:ext cx="2876551" cy="2381250"/>
          </a:xfrm>
          <a:prstGeom prst="rect">
            <a:avLst/>
          </a:prstGeom>
        </p:spPr>
      </p:pic>
      <p:sp>
        <p:nvSpPr>
          <p:cNvPr id="3" name="角丸四角形吹き出し 2"/>
          <p:cNvSpPr/>
          <p:nvPr/>
        </p:nvSpPr>
        <p:spPr>
          <a:xfrm>
            <a:off x="1475233" y="2035189"/>
            <a:ext cx="6303264" cy="944525"/>
          </a:xfrm>
          <a:prstGeom prst="wedgeRoundRectCallout">
            <a:avLst>
              <a:gd name="adj1" fmla="val -42377"/>
              <a:gd name="adj2" fmla="val -72455"/>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17"/>
          <p:cNvSpPr txBox="1">
            <a:spLocks noChangeArrowheads="1"/>
          </p:cNvSpPr>
          <p:nvPr/>
        </p:nvSpPr>
        <p:spPr bwMode="auto">
          <a:xfrm>
            <a:off x="1792223" y="2056384"/>
            <a:ext cx="5752688" cy="923330"/>
          </a:xfrm>
          <a:prstGeom prst="rect">
            <a:avLst/>
          </a:prstGeom>
          <a:noFill/>
          <a:ln>
            <a:noFill/>
          </a:ln>
          <a:extLst/>
        </p:spPr>
        <p:txBody>
          <a:bodyPr wrap="square">
            <a:spAutoFit/>
          </a:bodyPr>
          <a:lstStyle>
            <a:lvl1pPr algn="l" eaLnBrk="0" hangingPunct="0">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nSpc>
                <a:spcPct val="1500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当院からのご案内です。年齢を重ねると共に増える体の悩み。</a:t>
            </a:r>
          </a:p>
          <a:p>
            <a:pPr>
              <a:lnSpc>
                <a:spcPct val="1500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若い頃より食べていないのに体重は増え、日に日に体力は落ちる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一方・・・</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そんなお悩みをお持ちの方に、あなたのお悩みを解決する「ＥＭＳ」をご紹介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します～～～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3962400" y="3177159"/>
            <a:ext cx="1048512" cy="3444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お</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客様</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17"/>
          <p:cNvSpPr txBox="1">
            <a:spLocks noChangeArrowheads="1"/>
          </p:cNvSpPr>
          <p:nvPr/>
        </p:nvSpPr>
        <p:spPr bwMode="auto">
          <a:xfrm>
            <a:off x="4315968" y="3564037"/>
            <a:ext cx="4326161" cy="646331"/>
          </a:xfrm>
          <a:prstGeom prst="rect">
            <a:avLst/>
          </a:prstGeom>
          <a:noFill/>
          <a:ln>
            <a:noFill/>
          </a:ln>
          <a:extLst/>
        </p:spPr>
        <p:txBody>
          <a:bodyPr wrap="square">
            <a:spAutoFit/>
          </a:bodyPr>
          <a:lstStyle>
            <a:lvl1pPr algn="l" eaLnBrk="0" hangingPunct="0">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nSpc>
                <a:spcPct val="150000"/>
              </a:lnSpc>
              <a:buNone/>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EMS</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って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昔 流行ったあのアブトロニックみたいなやつですか？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して筋肉を鍛えられるって本当に効果あるんですかね？笑</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072127" y="4644009"/>
            <a:ext cx="4496849" cy="91440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3962400" y="4437332"/>
            <a:ext cx="1048512" cy="3444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先生</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17"/>
          <p:cNvSpPr txBox="1">
            <a:spLocks noChangeArrowheads="1"/>
          </p:cNvSpPr>
          <p:nvPr/>
        </p:nvSpPr>
        <p:spPr bwMode="auto">
          <a:xfrm>
            <a:off x="4126991" y="4802951"/>
            <a:ext cx="4557809" cy="646331"/>
          </a:xfrm>
          <a:prstGeom prst="rect">
            <a:avLst/>
          </a:prstGeom>
          <a:noFill/>
          <a:ln>
            <a:noFill/>
          </a:ln>
          <a:extLst/>
        </p:spPr>
        <p:txBody>
          <a:bodyPr wrap="square">
            <a:spAutoFit/>
          </a:bodyPr>
          <a:lstStyle>
            <a:lvl1pPr algn="l" eaLnBrk="0" hangingPunct="0">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nSpc>
                <a:spcPct val="150000"/>
              </a:lnSpc>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今流れている放送の通り、本当に電気の刺激で強制的に筋肉が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鍛えられるんですよ。どうです？騙されたと思って１回やってみませんか？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六角形 55"/>
          <p:cNvSpPr>
            <a:spLocks noChangeAspect="1"/>
          </p:cNvSpPr>
          <p:nvPr/>
        </p:nvSpPr>
        <p:spPr>
          <a:xfrm>
            <a:off x="1085839" y="5953978"/>
            <a:ext cx="706386" cy="608954"/>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プレースホルダー 4"/>
          <p:cNvSpPr txBox="1">
            <a:spLocks/>
          </p:cNvSpPr>
          <p:nvPr/>
        </p:nvSpPr>
        <p:spPr>
          <a:xfrm>
            <a:off x="957823" y="6072088"/>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1792223" y="5910563"/>
            <a:ext cx="681532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高単価な商品、サービスも自然な流れで会話の中に</a:t>
            </a:r>
            <a:endPar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お客様の気づき、先生からのオススメ、双方向のきっかけを創出</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6</a:t>
            </a:fld>
            <a:endParaRPr kumimoji="1" lang="ja-JP" altLang="en-US"/>
          </a:p>
        </p:txBody>
      </p:sp>
    </p:spTree>
    <p:extLst>
      <p:ext uri="{BB962C8B-B14F-4D97-AF65-F5344CB8AC3E}">
        <p14:creationId xmlns:p14="http://schemas.microsoft.com/office/powerpoint/2010/main" val="2001505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解決策③ 日々の情報伝達ツールとして活用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932625" y="925752"/>
            <a:ext cx="7351776" cy="671400"/>
          </a:xfrm>
          <a:prstGeom prst="roundRect">
            <a:avLst>
              <a:gd name="adj" fmla="val 8099"/>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診療</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時間外のアイドルタイムを</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有効</a:t>
            </a: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フリーフォーム 5"/>
          <p:cNvSpPr/>
          <p:nvPr/>
        </p:nvSpPr>
        <p:spPr>
          <a:xfrm>
            <a:off x="627573" y="1915210"/>
            <a:ext cx="2347023" cy="628753"/>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accent2">
              <a:lumMod val="40000"/>
              <a:lumOff val="60000"/>
            </a:schemeClr>
          </a:solidFill>
          <a:ln w="12700" cap="flat" cmpd="sng" algn="ctr">
            <a:noFill/>
            <a:prstDash val="solid"/>
          </a:ln>
          <a:effectLst/>
        </p:spPr>
        <p:txBody>
          <a:bodyPr lIns="99568" tIns="99568" rIns="99568" bIns="265853" spcCol="1270" anchor="ctr"/>
          <a:lstStyle/>
          <a:p>
            <a:pPr algn="ctr" defTabSz="622300">
              <a:lnSpc>
                <a:spcPct val="200000"/>
              </a:lnSpc>
              <a:spcAft>
                <a:spcPct val="35000"/>
              </a:spcAft>
              <a:defRPr/>
            </a:pPr>
            <a:r>
              <a:rPr lang="en-US" altLang="ja-JP"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8:00</a:t>
            </a:r>
            <a:r>
              <a:rPr lang="ja-JP" altLang="en-US"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9:00</a:t>
            </a:r>
            <a:endParaRPr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フリーフォーム 6"/>
          <p:cNvSpPr/>
          <p:nvPr/>
        </p:nvSpPr>
        <p:spPr>
          <a:xfrm>
            <a:off x="627573" y="2728004"/>
            <a:ext cx="2347023" cy="628753"/>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rgbClr val="C00000"/>
          </a:solidFill>
          <a:ln w="12700" cap="flat" cmpd="sng" algn="ctr">
            <a:noFill/>
            <a:prstDash val="solid"/>
          </a:ln>
          <a:effectLst/>
        </p:spPr>
        <p:txBody>
          <a:bodyPr lIns="99568" tIns="99568" rIns="99568" bIns="265853" spcCol="1270" anchor="ctr"/>
          <a:lstStyle/>
          <a:p>
            <a:pPr algn="ctr" defTabSz="622300">
              <a:lnSpc>
                <a:spcPct val="200000"/>
              </a:lnSpc>
              <a:spcAft>
                <a:spcPct val="35000"/>
              </a:spcAft>
              <a:defRPr/>
            </a:pPr>
            <a:r>
              <a:rPr lang="en-US" altLang="ja-JP"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:00</a:t>
            </a:r>
            <a:r>
              <a:rPr lang="ja-JP" altLang="en-US"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12:00</a:t>
            </a:r>
            <a:endParaRPr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リーフォーム 7"/>
          <p:cNvSpPr/>
          <p:nvPr/>
        </p:nvSpPr>
        <p:spPr>
          <a:xfrm>
            <a:off x="627573" y="3480187"/>
            <a:ext cx="2347023" cy="628753"/>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accent2">
              <a:lumMod val="40000"/>
              <a:lumOff val="60000"/>
            </a:schemeClr>
          </a:solidFill>
          <a:ln w="12700" cap="flat" cmpd="sng" algn="ctr">
            <a:noFill/>
            <a:prstDash val="solid"/>
          </a:ln>
          <a:effectLst/>
        </p:spPr>
        <p:txBody>
          <a:bodyPr lIns="99568" tIns="99568" rIns="99568" bIns="265853" spcCol="1270" anchor="ctr"/>
          <a:lstStyle/>
          <a:p>
            <a:pPr algn="ctr" defTabSz="622300">
              <a:lnSpc>
                <a:spcPct val="200000"/>
              </a:lnSpc>
              <a:spcAft>
                <a:spcPct val="35000"/>
              </a:spcAft>
              <a:defRPr/>
            </a:pPr>
            <a:r>
              <a:rPr lang="en-US" altLang="ja-JP"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12:00</a:t>
            </a:r>
            <a:r>
              <a:rPr lang="ja-JP" altLang="en-US"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15:00</a:t>
            </a:r>
            <a:endParaRPr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リーフォーム 8"/>
          <p:cNvSpPr/>
          <p:nvPr/>
        </p:nvSpPr>
        <p:spPr>
          <a:xfrm>
            <a:off x="627573" y="4232370"/>
            <a:ext cx="2347023" cy="628753"/>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rgbClr val="C00000"/>
          </a:solidFill>
          <a:ln w="12700" cap="flat" cmpd="sng" algn="ctr">
            <a:noFill/>
            <a:prstDash val="solid"/>
          </a:ln>
          <a:effectLst/>
        </p:spPr>
        <p:txBody>
          <a:bodyPr lIns="99568" tIns="99568" rIns="99568" bIns="265853" spcCol="1270" anchor="ctr"/>
          <a:lstStyle/>
          <a:p>
            <a:pPr algn="ctr" defTabSz="622300">
              <a:lnSpc>
                <a:spcPct val="200000"/>
              </a:lnSpc>
              <a:spcAft>
                <a:spcPct val="35000"/>
              </a:spcAft>
              <a:defRPr/>
            </a:pPr>
            <a:r>
              <a:rPr lang="en-US" altLang="ja-JP"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15:00</a:t>
            </a:r>
            <a:r>
              <a:rPr lang="ja-JP" altLang="en-US"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21:00</a:t>
            </a:r>
            <a:endParaRPr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フリーフォーム 10"/>
          <p:cNvSpPr/>
          <p:nvPr/>
        </p:nvSpPr>
        <p:spPr>
          <a:xfrm>
            <a:off x="627573" y="4984553"/>
            <a:ext cx="2347023" cy="628753"/>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accent2">
              <a:lumMod val="40000"/>
              <a:lumOff val="60000"/>
            </a:schemeClr>
          </a:solidFill>
          <a:ln w="12700" cap="flat" cmpd="sng" algn="ctr">
            <a:noFill/>
            <a:prstDash val="solid"/>
          </a:ln>
          <a:effectLst/>
        </p:spPr>
        <p:txBody>
          <a:bodyPr lIns="99568" tIns="99568" rIns="99568" bIns="265853" spcCol="1270" anchor="ctr"/>
          <a:lstStyle/>
          <a:p>
            <a:pPr algn="ctr" defTabSz="622300">
              <a:lnSpc>
                <a:spcPct val="200000"/>
              </a:lnSpc>
              <a:spcAft>
                <a:spcPct val="35000"/>
              </a:spcAft>
              <a:defRPr/>
            </a:pPr>
            <a:r>
              <a:rPr lang="en-US" altLang="ja-JP"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21:00</a:t>
            </a:r>
            <a:r>
              <a:rPr lang="ja-JP" altLang="en-US"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22:00</a:t>
            </a:r>
            <a:endParaRPr lang="ja-JP" altLang="en-US"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28087" y="5796182"/>
            <a:ext cx="7680960" cy="94995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六角形 15"/>
          <p:cNvSpPr>
            <a:spLocks noChangeAspect="1"/>
          </p:cNvSpPr>
          <p:nvPr/>
        </p:nvSpPr>
        <p:spPr>
          <a:xfrm>
            <a:off x="1085839" y="5953978"/>
            <a:ext cx="706386" cy="608954"/>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プレースホルダー 4"/>
          <p:cNvSpPr txBox="1">
            <a:spLocks/>
          </p:cNvSpPr>
          <p:nvPr/>
        </p:nvSpPr>
        <p:spPr>
          <a:xfrm>
            <a:off x="957823" y="6072088"/>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1792223" y="5910563"/>
            <a:ext cx="681532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毎日繰り返し聞くことで自然に覚える「刷り込み効果」</a:t>
            </a:r>
            <a:endPar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別の作業をしながらでも、音で耳に向けて広範囲に情報伝達</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3499105" y="1951437"/>
            <a:ext cx="4888991" cy="3698444"/>
          </a:xfrm>
          <a:prstGeom prst="roundRect">
            <a:avLst>
              <a:gd name="adj" fmla="val 4002"/>
            </a:avLst>
          </a:prstGeom>
          <a:solidFill>
            <a:schemeClr val="bg1"/>
          </a:solidFill>
          <a:ln w="19050" cap="flat" cmpd="sng" algn="ctr">
            <a:solidFill>
              <a:srgbClr val="C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895274" y="2284928"/>
            <a:ext cx="4771019" cy="3342122"/>
          </a:xfrm>
          <a:prstGeom prst="roundRect">
            <a:avLst>
              <a:gd name="adj" fmla="val 4002"/>
            </a:avLst>
          </a:prstGeom>
          <a:noFill/>
          <a:ln w="12700" cap="flat" cmpd="sng" algn="ctr">
            <a:noFill/>
            <a:prstDash val="solid"/>
          </a:ln>
          <a:effectLst/>
        </p:spPr>
        <p:txBody>
          <a:bodyPr rtlCol="0" anchor="t"/>
          <a:lstStyle/>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600"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新製品・サービスの概要説明</a:t>
            </a:r>
            <a:endParaRPr kumimoji="0" lang="en-US" altLang="ja-JP" sz="1600" b="1"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600" kern="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→新サービスだけでなく注力サービス</a:t>
            </a:r>
            <a:endParaRPr kumimoji="0" lang="en-US" altLang="ja-JP" sz="1600"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600"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社内行事の告知</a:t>
            </a:r>
            <a:endParaRPr kumimoji="0" lang="en-US" altLang="ja-JP" sz="1600" b="1"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600" kern="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→総会、スポーツ大会、女子会など</a:t>
            </a:r>
            <a:endParaRPr kumimoji="0" lang="en-US" altLang="ja-JP" sz="1600"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600"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各院からあがった情報共有</a:t>
            </a:r>
            <a:endParaRPr kumimoji="0" lang="en-US" altLang="ja-JP" sz="1600" b="1"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600" kern="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→お客様の声、クレーム、注意事項</a:t>
            </a:r>
            <a:endParaRPr kumimoji="0" lang="en-US" altLang="ja-JP" sz="1600"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600"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勉強会のお知らせ</a:t>
            </a:r>
            <a:endParaRPr kumimoji="0" lang="en-US" altLang="ja-JP" sz="1600" b="1" i="0" u="none" strike="noStrike" kern="0" cap="none" spc="0" normalizeH="0" baseline="0" noProof="0" dirty="0" smtClean="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600" kern="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→社内勉強会や外部勉強会など</a:t>
            </a:r>
            <a:endParaRPr kumimoji="0" lang="en-US" altLang="ja-JP" sz="1600" kern="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5304265" y="1794203"/>
            <a:ext cx="1463040" cy="34442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コメント例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直角三角形 25"/>
          <p:cNvSpPr>
            <a:spLocks noChangeAspect="1"/>
          </p:cNvSpPr>
          <p:nvPr/>
        </p:nvSpPr>
        <p:spPr>
          <a:xfrm rot="13516751">
            <a:off x="3027007" y="2141175"/>
            <a:ext cx="253075" cy="25307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a:spLocks noChangeAspect="1"/>
          </p:cNvSpPr>
          <p:nvPr/>
        </p:nvSpPr>
        <p:spPr>
          <a:xfrm rot="13516751">
            <a:off x="3027008" y="3668026"/>
            <a:ext cx="253075" cy="25307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a:spLocks noChangeAspect="1"/>
          </p:cNvSpPr>
          <p:nvPr/>
        </p:nvSpPr>
        <p:spPr>
          <a:xfrm rot="13516751">
            <a:off x="3027383" y="5172391"/>
            <a:ext cx="253075" cy="253075"/>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7</a:t>
            </a:fld>
            <a:endParaRPr kumimoji="1" lang="ja-JP" altLang="en-US"/>
          </a:p>
        </p:txBody>
      </p:sp>
    </p:spTree>
    <p:extLst>
      <p:ext uri="{BB962C8B-B14F-4D97-AF65-F5344CB8AC3E}">
        <p14:creationId xmlns:p14="http://schemas.microsoft.com/office/powerpoint/2010/main" val="599784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実験放送について</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8239" y="4715349"/>
            <a:ext cx="2235138" cy="1788112"/>
          </a:xfrm>
          <a:prstGeom prst="rect">
            <a:avLst/>
          </a:prstGeom>
        </p:spPr>
      </p:pic>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6377" y="4715349"/>
            <a:ext cx="2235138" cy="1788112"/>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03137" y="4715349"/>
            <a:ext cx="2235138" cy="1788112"/>
          </a:xfrm>
          <a:prstGeom prst="rect">
            <a:avLst/>
          </a:prstGeom>
        </p:spPr>
      </p:pic>
      <p:sp>
        <p:nvSpPr>
          <p:cNvPr id="11" name="正方形/長方形 10"/>
          <p:cNvSpPr/>
          <p:nvPr/>
        </p:nvSpPr>
        <p:spPr>
          <a:xfrm>
            <a:off x="2026395" y="1185380"/>
            <a:ext cx="6545120" cy="360040"/>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稲毛海岸中央整骨院　　②市川げんき整骨院　　③成田公津の社整骨院</a:t>
            </a:r>
            <a:endParaRPr kumimoji="1"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ホームベース 11"/>
          <p:cNvSpPr/>
          <p:nvPr/>
        </p:nvSpPr>
        <p:spPr>
          <a:xfrm>
            <a:off x="658242" y="1185380"/>
            <a:ext cx="1656184" cy="360040"/>
          </a:xfrm>
          <a:prstGeom prst="homePlate">
            <a:avLst/>
          </a:prstGeom>
          <a:solidFill>
            <a:srgbClr val="C00000"/>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対象店舗</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026395" y="1730666"/>
            <a:ext cx="6545120" cy="360040"/>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ホームベース 13"/>
          <p:cNvSpPr/>
          <p:nvPr/>
        </p:nvSpPr>
        <p:spPr>
          <a:xfrm>
            <a:off x="658242" y="1730666"/>
            <a:ext cx="1656184" cy="360040"/>
          </a:xfrm>
          <a:prstGeom prst="homePlate">
            <a:avLst/>
          </a:prstGeom>
          <a:solidFill>
            <a:srgbClr val="C00000"/>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放送期間</a:t>
            </a: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658242" y="2464748"/>
            <a:ext cx="3743070" cy="1778068"/>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828445" y="2464748"/>
            <a:ext cx="3743070" cy="1778068"/>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rot="5400000">
            <a:off x="2317845" y="632491"/>
            <a:ext cx="423859" cy="3743071"/>
          </a:xfrm>
          <a:prstGeom prst="homePlate">
            <a:avLst>
              <a:gd name="adj" fmla="val 0"/>
            </a:avLst>
          </a:prstGeom>
          <a:solidFill>
            <a:srgbClr val="C00000"/>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ホームベース 18"/>
          <p:cNvSpPr/>
          <p:nvPr/>
        </p:nvSpPr>
        <p:spPr>
          <a:xfrm>
            <a:off x="1686402" y="2316867"/>
            <a:ext cx="1656184"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ＢＧＭ</a:t>
            </a:r>
          </a:p>
        </p:txBody>
      </p:sp>
      <p:sp>
        <p:nvSpPr>
          <p:cNvPr id="20" name="ホームベース 19"/>
          <p:cNvSpPr/>
          <p:nvPr/>
        </p:nvSpPr>
        <p:spPr>
          <a:xfrm rot="5400000">
            <a:off x="6492783" y="637227"/>
            <a:ext cx="414393" cy="3743071"/>
          </a:xfrm>
          <a:prstGeom prst="homePlate">
            <a:avLst>
              <a:gd name="adj" fmla="val 0"/>
            </a:avLst>
          </a:prstGeom>
          <a:solidFill>
            <a:srgbClr val="C00000"/>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ホームベース 20"/>
          <p:cNvSpPr/>
          <p:nvPr/>
        </p:nvSpPr>
        <p:spPr>
          <a:xfrm>
            <a:off x="5871887" y="2312085"/>
            <a:ext cx="1656184"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コメント</a:t>
            </a:r>
          </a:p>
        </p:txBody>
      </p:sp>
      <p:sp>
        <p:nvSpPr>
          <p:cNvPr id="2" name="テキスト ボックス 1"/>
          <p:cNvSpPr txBox="1"/>
          <p:nvPr/>
        </p:nvSpPr>
        <p:spPr>
          <a:xfrm>
            <a:off x="902140" y="2694557"/>
            <a:ext cx="3255267" cy="1569660"/>
          </a:xfrm>
          <a:prstGeom prst="rect">
            <a:avLst/>
          </a:prstGeom>
          <a:noFill/>
        </p:spPr>
        <p:txBody>
          <a:bodyPr wrap="square" rtlCol="0">
            <a:spAutoFit/>
          </a:bodyPr>
          <a:lstStyle/>
          <a:p>
            <a:pPr>
              <a:lnSpc>
                <a:spcPct val="150000"/>
              </a:lnSpc>
            </a:pP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①　オフィス</a:t>
            </a:r>
            <a:r>
              <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モーニング</a:t>
            </a:r>
            <a:r>
              <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J-POP</a:t>
            </a: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ボサノヴァ</a:t>
            </a:r>
            <a:endPar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err="1"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Guiter</a:t>
            </a:r>
            <a:r>
              <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Compilation</a:t>
            </a:r>
          </a:p>
          <a:p>
            <a:pPr>
              <a:lnSpc>
                <a:spcPct val="150000"/>
              </a:lnSpc>
            </a:pP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④</a:t>
            </a: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J-POP JAZZ COVERS</a:t>
            </a:r>
          </a:p>
        </p:txBody>
      </p:sp>
      <p:sp>
        <p:nvSpPr>
          <p:cNvPr id="22" name="テキスト ボックス 21"/>
          <p:cNvSpPr txBox="1"/>
          <p:nvPr/>
        </p:nvSpPr>
        <p:spPr>
          <a:xfrm>
            <a:off x="4926580" y="2703766"/>
            <a:ext cx="3644935" cy="1523494"/>
          </a:xfrm>
          <a:prstGeom prst="rect">
            <a:avLst/>
          </a:prstGeom>
          <a:noFill/>
        </p:spPr>
        <p:txBody>
          <a:bodyPr wrap="square" rtlCol="0">
            <a:spAutoFit/>
          </a:bodyPr>
          <a:lstStyle/>
          <a:p>
            <a:pPr>
              <a:lnSpc>
                <a:spcPct val="150000"/>
              </a:lnSpc>
            </a:pP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交通事故治療の自賠責保険適用</a:t>
            </a:r>
            <a:endPar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EMS</a:t>
            </a: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筋トレダイエット</a:t>
            </a:r>
            <a:endParaRPr kumimoji="1"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DMK</a:t>
            </a:r>
            <a:r>
              <a:rPr lang="ja-JP" altLang="en-US"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～ドクターミネラルＫ～サプリ</a:t>
            </a:r>
            <a:endParaRPr lang="en-US" altLang="ja-JP" sz="1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受付開始</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分後から</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分おきに放送</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8</a:t>
            </a:fld>
            <a:endParaRPr kumimoji="1" lang="ja-JP" altLang="en-US"/>
          </a:p>
        </p:txBody>
      </p:sp>
    </p:spTree>
    <p:extLst>
      <p:ext uri="{BB962C8B-B14F-4D97-AF65-F5344CB8AC3E}">
        <p14:creationId xmlns:p14="http://schemas.microsoft.com/office/powerpoint/2010/main" val="2236759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3633</TotalTime>
  <Words>1167</Words>
  <Application>Microsoft Office PowerPoint</Application>
  <PresentationFormat>画面に合わせる (4:3)</PresentationFormat>
  <Paragraphs>281</Paragraphs>
  <Slides>15</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15</vt:i4>
      </vt:variant>
    </vt:vector>
  </HeadingPairs>
  <TitlesOfParts>
    <vt:vector size="28" baseType="lpstr">
      <vt:lpstr>HGPｺﾞｼｯｸE</vt:lpstr>
      <vt:lpstr>HGP創英角ｺﾞｼｯｸUB</vt:lpstr>
      <vt:lpstr>HG丸ｺﾞｼｯｸM-PRO</vt:lpstr>
      <vt:lpstr>HG創英角ｺﾞｼｯｸUB</vt:lpstr>
      <vt:lpstr>Meiryo UI</vt:lpstr>
      <vt:lpstr>ＭＳ Ｐゴシック</vt:lpstr>
      <vt:lpstr>メイリオ</vt:lpstr>
      <vt:lpstr>Arial</vt:lpstr>
      <vt:lpstr>Calibri</vt:lpstr>
      <vt:lpstr>Calibri Light</vt:lpstr>
      <vt:lpstr>Franklin Gothic Medium</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USEN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大田　勇樹</dc:creator>
  <cp:lastModifiedBy>坂本　博康</cp:lastModifiedBy>
  <cp:revision>84</cp:revision>
  <dcterms:created xsi:type="dcterms:W3CDTF">2016-07-11T02:49:59Z</dcterms:created>
  <dcterms:modified xsi:type="dcterms:W3CDTF">2018-04-11T10:51:56Z</dcterms:modified>
</cp:coreProperties>
</file>