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056" r:id="rId1"/>
    <p:sldMasterId id="2147485068" r:id="rId2"/>
  </p:sldMasterIdLst>
  <p:notesMasterIdLst>
    <p:notesMasterId r:id="rId28"/>
  </p:notesMasterIdLst>
  <p:handoutMasterIdLst>
    <p:handoutMasterId r:id="rId29"/>
  </p:handoutMasterIdLst>
  <p:sldIdLst>
    <p:sldId id="481" r:id="rId3"/>
    <p:sldId id="487" r:id="rId4"/>
    <p:sldId id="389" r:id="rId5"/>
    <p:sldId id="490" r:id="rId6"/>
    <p:sldId id="451" r:id="rId7"/>
    <p:sldId id="438" r:id="rId8"/>
    <p:sldId id="441" r:id="rId9"/>
    <p:sldId id="446" r:id="rId10"/>
    <p:sldId id="439" r:id="rId11"/>
    <p:sldId id="399" r:id="rId12"/>
    <p:sldId id="440" r:id="rId13"/>
    <p:sldId id="495" r:id="rId14"/>
    <p:sldId id="493" r:id="rId15"/>
    <p:sldId id="471" r:id="rId16"/>
    <p:sldId id="494" r:id="rId17"/>
    <p:sldId id="492" r:id="rId18"/>
    <p:sldId id="413" r:id="rId19"/>
    <p:sldId id="484" r:id="rId20"/>
    <p:sldId id="485" r:id="rId21"/>
    <p:sldId id="486" r:id="rId22"/>
    <p:sldId id="412" r:id="rId23"/>
    <p:sldId id="458" r:id="rId24"/>
    <p:sldId id="415" r:id="rId25"/>
    <p:sldId id="483" r:id="rId26"/>
    <p:sldId id="496" r:id="rId27"/>
  </p:sldIdLst>
  <p:sldSz cx="9144000" cy="6858000" type="screen4x3"/>
  <p:notesSz cx="9866313" cy="14295438"/>
  <p:defaultTextStyle>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709" userDrawn="1">
          <p15:clr>
            <a:srgbClr val="A4A3A4"/>
          </p15:clr>
        </p15:guide>
        <p15:guide id="2" orient="horz" pos="2115" userDrawn="1">
          <p15:clr>
            <a:srgbClr val="A4A3A4"/>
          </p15:clr>
        </p15:guide>
        <p15:guide id="3" pos="2880">
          <p15:clr>
            <a:srgbClr val="A4A3A4"/>
          </p15:clr>
        </p15:guide>
      </p15:sldGuideLst>
    </p:ext>
    <p:ext uri="{2D200454-40CA-4A62-9FC3-DE9A4176ACB9}">
      <p15:notesGuideLst xmlns:p15="http://schemas.microsoft.com/office/powerpoint/2012/main">
        <p15:guide id="1" orient="horz" pos="450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7DF"/>
    <a:srgbClr val="CFE4F3"/>
    <a:srgbClr val="BFDBEF"/>
    <a:srgbClr val="2173B1"/>
    <a:srgbClr val="86CFE2"/>
    <a:srgbClr val="404040"/>
    <a:srgbClr val="E6E6E6"/>
    <a:srgbClr val="6C737B"/>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7" autoAdjust="0"/>
    <p:restoredTop sz="86453" autoAdjust="0"/>
  </p:normalViewPr>
  <p:slideViewPr>
    <p:cSldViewPr>
      <p:cViewPr varScale="1">
        <p:scale>
          <a:sx n="87" d="100"/>
          <a:sy n="87" d="100"/>
        </p:scale>
        <p:origin x="1531" y="77"/>
      </p:cViewPr>
      <p:guideLst>
        <p:guide orient="horz" pos="709"/>
        <p:guide orient="horz" pos="2115"/>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25" d="100"/>
          <a:sy n="125" d="100"/>
        </p:scale>
        <p:origin x="-1044" y="-72"/>
      </p:cViewPr>
      <p:guideLst>
        <p:guide orient="horz" pos="450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7" y="1"/>
            <a:ext cx="4276254" cy="71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t" anchorCtr="0" compatLnSpc="1">
            <a:prstTxWarp prst="textNoShape">
              <a:avLst/>
            </a:prstTxWarp>
          </a:bodyPr>
          <a:lstStyle>
            <a:lvl1pPr>
              <a:defRPr sz="1700" b="0">
                <a:latin typeface="Arial" charset="0"/>
                <a:ea typeface="ＭＳ Ｐゴシック" charset="-128"/>
              </a:defRPr>
            </a:lvl1pPr>
          </a:lstStyle>
          <a:p>
            <a:pPr>
              <a:defRPr/>
            </a:pPr>
            <a:endParaRPr lang="en-US" altLang="ja-JP"/>
          </a:p>
        </p:txBody>
      </p:sp>
      <p:sp>
        <p:nvSpPr>
          <p:cNvPr id="22531" name="Rectangle 3"/>
          <p:cNvSpPr>
            <a:spLocks noGrp="1" noChangeArrowheads="1"/>
          </p:cNvSpPr>
          <p:nvPr>
            <p:ph type="dt" sz="quarter" idx="1"/>
          </p:nvPr>
        </p:nvSpPr>
        <p:spPr bwMode="auto">
          <a:xfrm>
            <a:off x="5587732" y="1"/>
            <a:ext cx="4276254" cy="71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t" anchorCtr="0" compatLnSpc="1">
            <a:prstTxWarp prst="textNoShape">
              <a:avLst/>
            </a:prstTxWarp>
          </a:bodyPr>
          <a:lstStyle>
            <a:lvl1pPr algn="r">
              <a:defRPr sz="1700" b="0">
                <a:latin typeface="Arial" charset="0"/>
                <a:ea typeface="ＭＳ Ｐゴシック" charset="-128"/>
              </a:defRPr>
            </a:lvl1pPr>
          </a:lstStyle>
          <a:p>
            <a:pPr>
              <a:defRPr/>
            </a:pPr>
            <a:endParaRPr lang="en-US" altLang="ja-JP"/>
          </a:p>
        </p:txBody>
      </p:sp>
      <p:sp>
        <p:nvSpPr>
          <p:cNvPr id="22532" name="Rectangle 4"/>
          <p:cNvSpPr>
            <a:spLocks noGrp="1" noChangeArrowheads="1"/>
          </p:cNvSpPr>
          <p:nvPr>
            <p:ph type="ftr" sz="quarter" idx="2"/>
          </p:nvPr>
        </p:nvSpPr>
        <p:spPr bwMode="auto">
          <a:xfrm>
            <a:off x="7" y="13577793"/>
            <a:ext cx="4276254" cy="7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b" anchorCtr="0" compatLnSpc="1">
            <a:prstTxWarp prst="textNoShape">
              <a:avLst/>
            </a:prstTxWarp>
          </a:bodyPr>
          <a:lstStyle>
            <a:lvl1pPr>
              <a:defRPr sz="1700" b="0">
                <a:latin typeface="Arial" charset="0"/>
                <a:ea typeface="ＭＳ Ｐゴシック" charset="-128"/>
              </a:defRPr>
            </a:lvl1pPr>
          </a:lstStyle>
          <a:p>
            <a:pPr>
              <a:defRPr/>
            </a:pPr>
            <a:endParaRPr lang="en-US" altLang="ja-JP"/>
          </a:p>
        </p:txBody>
      </p:sp>
      <p:sp>
        <p:nvSpPr>
          <p:cNvPr id="22533" name="Rectangle 5"/>
          <p:cNvSpPr>
            <a:spLocks noGrp="1" noChangeArrowheads="1"/>
          </p:cNvSpPr>
          <p:nvPr>
            <p:ph type="sldNum" sz="quarter" idx="3"/>
          </p:nvPr>
        </p:nvSpPr>
        <p:spPr bwMode="auto">
          <a:xfrm>
            <a:off x="5587732" y="13577793"/>
            <a:ext cx="4276254" cy="7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b" anchorCtr="0" compatLnSpc="1">
            <a:prstTxWarp prst="textNoShape">
              <a:avLst/>
            </a:prstTxWarp>
          </a:bodyPr>
          <a:lstStyle>
            <a:lvl1pPr algn="r">
              <a:defRPr sz="1700" b="0">
                <a:latin typeface="Arial" charset="0"/>
                <a:ea typeface="ＭＳ Ｐゴシック" charset="-128"/>
              </a:defRPr>
            </a:lvl1pPr>
          </a:lstStyle>
          <a:p>
            <a:pPr>
              <a:defRPr/>
            </a:pPr>
            <a:fld id="{450359A7-385A-4BED-8300-9584A1C33BB3}" type="slidenum">
              <a:rPr lang="en-US" altLang="ja-JP"/>
              <a:pPr>
                <a:defRPr/>
              </a:pPr>
              <a:t>‹#›</a:t>
            </a:fld>
            <a:endParaRPr lang="en-US" altLang="ja-JP"/>
          </a:p>
        </p:txBody>
      </p:sp>
    </p:spTree>
    <p:extLst>
      <p:ext uri="{BB962C8B-B14F-4D97-AF65-F5344CB8AC3E}">
        <p14:creationId xmlns:p14="http://schemas.microsoft.com/office/powerpoint/2010/main" val="261893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7" y="1"/>
            <a:ext cx="4276254" cy="71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t" anchorCtr="0" compatLnSpc="1">
            <a:prstTxWarp prst="textNoShape">
              <a:avLst/>
            </a:prstTxWarp>
          </a:bodyPr>
          <a:lstStyle>
            <a:lvl1pPr>
              <a:defRPr sz="1700" b="0">
                <a:latin typeface="Arial" charset="0"/>
                <a:ea typeface="ＭＳ Ｐゴシック" charset="-128"/>
              </a:defRPr>
            </a:lvl1pPr>
          </a:lstStyle>
          <a:p>
            <a:pPr>
              <a:defRPr/>
            </a:pPr>
            <a:endParaRPr lang="en-US" altLang="ja-JP"/>
          </a:p>
        </p:txBody>
      </p:sp>
      <p:sp>
        <p:nvSpPr>
          <p:cNvPr id="28675" name="Rectangle 3"/>
          <p:cNvSpPr>
            <a:spLocks noGrp="1" noChangeArrowheads="1"/>
          </p:cNvSpPr>
          <p:nvPr>
            <p:ph type="dt" idx="1"/>
          </p:nvPr>
        </p:nvSpPr>
        <p:spPr bwMode="auto">
          <a:xfrm>
            <a:off x="5587732" y="1"/>
            <a:ext cx="4276254" cy="71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t" anchorCtr="0" compatLnSpc="1">
            <a:prstTxWarp prst="textNoShape">
              <a:avLst/>
            </a:prstTxWarp>
          </a:bodyPr>
          <a:lstStyle>
            <a:lvl1pPr algn="r">
              <a:defRPr sz="1700" b="0">
                <a:latin typeface="Arial" charset="0"/>
                <a:ea typeface="ＭＳ Ｐゴシック" charset="-128"/>
              </a:defRPr>
            </a:lvl1pPr>
          </a:lstStyle>
          <a:p>
            <a:pPr>
              <a:defRPr/>
            </a:pPr>
            <a:endParaRPr lang="en-US" altLang="ja-JP"/>
          </a:p>
        </p:txBody>
      </p:sp>
      <p:sp>
        <p:nvSpPr>
          <p:cNvPr id="55300" name="Rectangle 4"/>
          <p:cNvSpPr>
            <a:spLocks noGrp="1" noRot="1" noChangeAspect="1" noChangeArrowheads="1" noTextEdit="1"/>
          </p:cNvSpPr>
          <p:nvPr>
            <p:ph type="sldImg" idx="2"/>
          </p:nvPr>
        </p:nvSpPr>
        <p:spPr bwMode="auto">
          <a:xfrm>
            <a:off x="1358900" y="1071563"/>
            <a:ext cx="7148513" cy="5360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85937" y="6790049"/>
            <a:ext cx="7894447" cy="643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8678" name="Rectangle 6"/>
          <p:cNvSpPr>
            <a:spLocks noGrp="1" noChangeArrowheads="1"/>
          </p:cNvSpPr>
          <p:nvPr>
            <p:ph type="ftr" sz="quarter" idx="4"/>
          </p:nvPr>
        </p:nvSpPr>
        <p:spPr bwMode="auto">
          <a:xfrm>
            <a:off x="7" y="13577793"/>
            <a:ext cx="4276254" cy="7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b" anchorCtr="0" compatLnSpc="1">
            <a:prstTxWarp prst="textNoShape">
              <a:avLst/>
            </a:prstTxWarp>
          </a:bodyPr>
          <a:lstStyle>
            <a:lvl1pPr>
              <a:defRPr sz="1700" b="0">
                <a:latin typeface="Arial" charset="0"/>
                <a:ea typeface="ＭＳ Ｐゴシック" charset="-128"/>
              </a:defRPr>
            </a:lvl1pPr>
          </a:lstStyle>
          <a:p>
            <a:pPr>
              <a:defRPr/>
            </a:pPr>
            <a:endParaRPr lang="en-US" altLang="ja-JP"/>
          </a:p>
        </p:txBody>
      </p:sp>
      <p:sp>
        <p:nvSpPr>
          <p:cNvPr id="28679" name="Rectangle 7"/>
          <p:cNvSpPr>
            <a:spLocks noGrp="1" noChangeArrowheads="1"/>
          </p:cNvSpPr>
          <p:nvPr>
            <p:ph type="sldNum" sz="quarter" idx="5"/>
          </p:nvPr>
        </p:nvSpPr>
        <p:spPr bwMode="auto">
          <a:xfrm>
            <a:off x="5587732" y="13577793"/>
            <a:ext cx="4276254" cy="7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936" tIns="66466" rIns="132936" bIns="66466" numCol="1" anchor="b" anchorCtr="0" compatLnSpc="1">
            <a:prstTxWarp prst="textNoShape">
              <a:avLst/>
            </a:prstTxWarp>
          </a:bodyPr>
          <a:lstStyle>
            <a:lvl1pPr algn="r">
              <a:defRPr sz="1700" b="0">
                <a:latin typeface="Arial" charset="0"/>
                <a:ea typeface="ＭＳ Ｐゴシック" charset="-128"/>
              </a:defRPr>
            </a:lvl1pPr>
          </a:lstStyle>
          <a:p>
            <a:pPr>
              <a:defRPr/>
            </a:pPr>
            <a:fld id="{85D90C10-A488-41AC-88C1-9BBE76FA4846}" type="slidenum">
              <a:rPr lang="en-US" altLang="ja-JP"/>
              <a:pPr>
                <a:defRPr/>
              </a:pPr>
              <a:t>‹#›</a:t>
            </a:fld>
            <a:endParaRPr lang="en-US" altLang="ja-JP"/>
          </a:p>
        </p:txBody>
      </p:sp>
    </p:spTree>
    <p:extLst>
      <p:ext uri="{BB962C8B-B14F-4D97-AF65-F5344CB8AC3E}">
        <p14:creationId xmlns:p14="http://schemas.microsoft.com/office/powerpoint/2010/main" val="3709911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02D7BC-E23F-45A3-8FEF-05B9DBF948B2}"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136016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B6B069CE-22A7-40FB-B15E-1F92528BB411}" type="slidenum">
              <a:rPr lang="en-GB" altLang="ja-JP" smtClean="0">
                <a:ea typeface="ＭＳ Ｐゴシック" pitchFamily="50" charset="-128"/>
              </a:rPr>
              <a:pPr eaLnBrk="1" hangingPunct="1">
                <a:spcBef>
                  <a:spcPct val="0"/>
                </a:spcBef>
              </a:pPr>
              <a:t>13</a:t>
            </a:fld>
            <a:endParaRPr lang="en-GB" altLang="ja-JP" smtClean="0">
              <a:ea typeface="ＭＳ Ｐゴシック" pitchFamily="50"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57278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B6B069CE-22A7-40FB-B15E-1F92528BB411}" type="slidenum">
              <a:rPr lang="en-GB" altLang="ja-JP" smtClean="0">
                <a:ea typeface="ＭＳ Ｐゴシック" pitchFamily="50" charset="-128"/>
              </a:rPr>
              <a:pPr eaLnBrk="1" hangingPunct="1">
                <a:spcBef>
                  <a:spcPct val="0"/>
                </a:spcBef>
              </a:pPr>
              <a:t>14</a:t>
            </a:fld>
            <a:endParaRPr lang="en-GB" altLang="ja-JP" smtClean="0">
              <a:ea typeface="ＭＳ Ｐゴシック" pitchFamily="50"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345542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1DF0D2F7-03BC-43D7-9D81-6F3C074E3B4C}" type="slidenum">
              <a:rPr lang="en-GB" altLang="ja-JP" smtClean="0">
                <a:ea typeface="ＭＳ Ｐゴシック" pitchFamily="50" charset="-128"/>
              </a:rPr>
              <a:pPr eaLnBrk="1" hangingPunct="1">
                <a:spcBef>
                  <a:spcPct val="0"/>
                </a:spcBef>
              </a:pPr>
              <a:t>17</a:t>
            </a:fld>
            <a:endParaRPr lang="en-GB" altLang="ja-JP" smtClean="0">
              <a:ea typeface="ＭＳ Ｐゴシック" pitchFamily="50"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14311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1DF0D2F7-03BC-43D7-9D81-6F3C074E3B4C}" type="slidenum">
              <a:rPr lang="en-GB" altLang="ja-JP" smtClean="0">
                <a:ea typeface="ＭＳ Ｐゴシック" pitchFamily="50" charset="-128"/>
              </a:rPr>
              <a:pPr eaLnBrk="1" hangingPunct="1">
                <a:spcBef>
                  <a:spcPct val="0"/>
                </a:spcBef>
              </a:pPr>
              <a:t>19</a:t>
            </a:fld>
            <a:endParaRPr lang="en-GB" altLang="ja-JP" smtClean="0">
              <a:ea typeface="ＭＳ Ｐゴシック" pitchFamily="50"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224364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1C48D89E-CF5D-433E-95E3-2FC7DB82EE67}" type="slidenum">
              <a:rPr lang="en-GB" altLang="ja-JP" smtClean="0">
                <a:ea typeface="ＭＳ Ｐゴシック" pitchFamily="50" charset="-128"/>
              </a:rPr>
              <a:pPr eaLnBrk="1" hangingPunct="1">
                <a:spcBef>
                  <a:spcPct val="0"/>
                </a:spcBef>
              </a:pPr>
              <a:t>3</a:t>
            </a:fld>
            <a:endParaRPr lang="en-GB" altLang="ja-JP" smtClean="0">
              <a:ea typeface="ＭＳ Ｐゴシック" pitchFamily="50"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370171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1C48D89E-CF5D-433E-95E3-2FC7DB82EE67}" type="slidenum">
              <a:rPr lang="en-GB" altLang="ja-JP" smtClean="0">
                <a:ea typeface="ＭＳ Ｐゴシック" pitchFamily="50" charset="-128"/>
              </a:rPr>
              <a:pPr eaLnBrk="1" hangingPunct="1">
                <a:spcBef>
                  <a:spcPct val="0"/>
                </a:spcBef>
              </a:pPr>
              <a:t>4</a:t>
            </a:fld>
            <a:endParaRPr lang="en-GB" altLang="ja-JP" smtClean="0">
              <a:ea typeface="ＭＳ Ｐゴシック" pitchFamily="50"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21386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222010DF-9083-4DB9-8A28-23F5EDD04F28}" type="slidenum">
              <a:rPr lang="en-GB" altLang="ja-JP" smtClean="0">
                <a:ea typeface="ＭＳ Ｐゴシック" pitchFamily="50" charset="-128"/>
              </a:rPr>
              <a:pPr eaLnBrk="1" hangingPunct="1">
                <a:spcBef>
                  <a:spcPct val="0"/>
                </a:spcBef>
              </a:pPr>
              <a:t>5</a:t>
            </a:fld>
            <a:endParaRPr lang="en-GB" altLang="ja-JP" smtClean="0">
              <a:ea typeface="ＭＳ Ｐゴシック" pitchFamily="50"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6046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34C6AD3F-9E58-4CAE-9988-000E7D9F67A4}" type="slidenum">
              <a:rPr lang="en-GB" altLang="ja-JP" smtClean="0">
                <a:ea typeface="ＭＳ Ｐゴシック" pitchFamily="50" charset="-128"/>
              </a:rPr>
              <a:pPr eaLnBrk="1" hangingPunct="1">
                <a:spcBef>
                  <a:spcPct val="0"/>
                </a:spcBef>
              </a:pPr>
              <a:t>6</a:t>
            </a:fld>
            <a:endParaRPr lang="en-GB" altLang="ja-JP" smtClean="0">
              <a:ea typeface="ＭＳ Ｐゴシック" pitchFamily="50"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95936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A3DB1EEE-9937-442A-894F-535EEDD43CB8}" type="slidenum">
              <a:rPr lang="en-GB" altLang="ja-JP" smtClean="0">
                <a:ea typeface="ＭＳ Ｐゴシック" pitchFamily="50" charset="-128"/>
              </a:rPr>
              <a:pPr eaLnBrk="1" hangingPunct="1">
                <a:spcBef>
                  <a:spcPct val="0"/>
                </a:spcBef>
              </a:pPr>
              <a:t>7</a:t>
            </a:fld>
            <a:endParaRPr lang="en-GB" altLang="ja-JP" smtClean="0">
              <a:ea typeface="ＭＳ Ｐゴシック" pitchFamily="50"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331182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0E917C72-0459-4564-B663-E41BBC26EEE6}" type="slidenum">
              <a:rPr lang="en-GB" altLang="ja-JP" smtClean="0">
                <a:ea typeface="ＭＳ Ｐゴシック" pitchFamily="50" charset="-128"/>
              </a:rPr>
              <a:pPr eaLnBrk="1" hangingPunct="1">
                <a:spcBef>
                  <a:spcPct val="0"/>
                </a:spcBef>
              </a:pPr>
              <a:t>8</a:t>
            </a:fld>
            <a:endParaRPr lang="en-GB" altLang="ja-JP" smtClean="0">
              <a:ea typeface="ＭＳ Ｐゴシック" pitchFamily="50"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32641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4A87E838-EC3C-46EE-8AC0-0F5FAB63FACD}" type="slidenum">
              <a:rPr lang="en-GB" altLang="ja-JP" smtClean="0">
                <a:ea typeface="ＭＳ Ｐゴシック" pitchFamily="50" charset="-128"/>
              </a:rPr>
              <a:pPr eaLnBrk="1" hangingPunct="1">
                <a:spcBef>
                  <a:spcPct val="0"/>
                </a:spcBef>
              </a:pPr>
              <a:t>9</a:t>
            </a:fld>
            <a:endParaRPr lang="en-GB" altLang="ja-JP" smtClean="0">
              <a:ea typeface="ＭＳ Ｐゴシック" pitchFamily="50"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28320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1373729" eaLnBrk="0" hangingPunct="0">
              <a:spcBef>
                <a:spcPct val="30000"/>
              </a:spcBef>
              <a:defRPr kumimoji="1" sz="1700">
                <a:solidFill>
                  <a:schemeClr val="tx1"/>
                </a:solidFill>
                <a:latin typeface="Arial" charset="0"/>
                <a:ea typeface="ＭＳ Ｐ明朝" pitchFamily="18" charset="-128"/>
              </a:defRPr>
            </a:lvl1pPr>
            <a:lvl2pPr marL="1078206" indent="-413272" defTabSz="1373729" eaLnBrk="0" hangingPunct="0">
              <a:spcBef>
                <a:spcPct val="30000"/>
              </a:spcBef>
              <a:defRPr kumimoji="1" sz="1700">
                <a:solidFill>
                  <a:schemeClr val="tx1"/>
                </a:solidFill>
                <a:latin typeface="Arial" charset="0"/>
                <a:ea typeface="ＭＳ Ｐ明朝" pitchFamily="18" charset="-128"/>
              </a:defRPr>
            </a:lvl2pPr>
            <a:lvl3pPr marL="1660020" indent="-330157" defTabSz="1373729" eaLnBrk="0" hangingPunct="0">
              <a:spcBef>
                <a:spcPct val="30000"/>
              </a:spcBef>
              <a:defRPr kumimoji="1" sz="1700">
                <a:solidFill>
                  <a:schemeClr val="tx1"/>
                </a:solidFill>
                <a:latin typeface="Arial" charset="0"/>
                <a:ea typeface="ＭＳ Ｐ明朝" pitchFamily="18" charset="-128"/>
              </a:defRPr>
            </a:lvl3pPr>
            <a:lvl4pPr marL="2324951" indent="-330157" defTabSz="1373729" eaLnBrk="0" hangingPunct="0">
              <a:spcBef>
                <a:spcPct val="30000"/>
              </a:spcBef>
              <a:defRPr kumimoji="1" sz="1700">
                <a:solidFill>
                  <a:schemeClr val="tx1"/>
                </a:solidFill>
                <a:latin typeface="Arial" charset="0"/>
                <a:ea typeface="ＭＳ Ｐ明朝" pitchFamily="18" charset="-128"/>
              </a:defRPr>
            </a:lvl4pPr>
            <a:lvl5pPr marL="2989879" indent="-330157" defTabSz="1373729" eaLnBrk="0" hangingPunct="0">
              <a:spcBef>
                <a:spcPct val="30000"/>
              </a:spcBef>
              <a:defRPr kumimoji="1" sz="1700">
                <a:solidFill>
                  <a:schemeClr val="tx1"/>
                </a:solidFill>
                <a:latin typeface="Arial" charset="0"/>
                <a:ea typeface="ＭＳ Ｐ明朝" pitchFamily="18" charset="-128"/>
              </a:defRPr>
            </a:lvl5pPr>
            <a:lvl6pPr marL="3654812"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6pPr>
            <a:lvl7pPr marL="4319741"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7pPr>
            <a:lvl8pPr marL="4984674"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8pPr>
            <a:lvl9pPr marL="5649605" indent="-330157" defTabSz="1373729" eaLnBrk="0" fontAlgn="base" hangingPunct="0">
              <a:spcBef>
                <a:spcPct val="30000"/>
              </a:spcBef>
              <a:spcAft>
                <a:spcPct val="0"/>
              </a:spcAft>
              <a:defRPr kumimoji="1" sz="1700">
                <a:solidFill>
                  <a:schemeClr val="tx1"/>
                </a:solidFill>
                <a:latin typeface="Arial" charset="0"/>
                <a:ea typeface="ＭＳ Ｐ明朝" pitchFamily="18" charset="-128"/>
              </a:defRPr>
            </a:lvl9pPr>
          </a:lstStyle>
          <a:p>
            <a:pPr eaLnBrk="1" hangingPunct="1">
              <a:spcBef>
                <a:spcPct val="0"/>
              </a:spcBef>
            </a:pPr>
            <a:fld id="{B6B069CE-22A7-40FB-B15E-1F92528BB411}" type="slidenum">
              <a:rPr lang="en-GB" altLang="ja-JP" smtClean="0">
                <a:ea typeface="ＭＳ Ｐゴシック" pitchFamily="50" charset="-128"/>
              </a:rPr>
              <a:pPr eaLnBrk="1" hangingPunct="1">
                <a:spcBef>
                  <a:spcPct val="0"/>
                </a:spcBef>
              </a:pPr>
              <a:t>10</a:t>
            </a:fld>
            <a:endParaRPr lang="en-GB" altLang="ja-JP" smtClean="0">
              <a:ea typeface="ＭＳ Ｐゴシック" pitchFamily="50"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231226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4AB392-2A02-4482-B3AF-A809AB9EC70D}"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404246">
                  <a:tint val="75000"/>
                </a:srgbClr>
              </a:solidFill>
            </a:endParaRPr>
          </a:p>
        </p:txBody>
      </p:sp>
      <p:sp>
        <p:nvSpPr>
          <p:cNvPr id="6" name="スライド番号プレースホルダー 5"/>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dirty="0">
              <a:solidFill>
                <a:srgbClr val="404246">
                  <a:tint val="75000"/>
                </a:srgbClr>
              </a:solidFill>
            </a:endParaRPr>
          </a:p>
        </p:txBody>
      </p:sp>
      <p:sp>
        <p:nvSpPr>
          <p:cNvPr id="7" name="テキスト ボックス 6"/>
          <p:cNvSpPr txBox="1"/>
          <p:nvPr userDrawn="1"/>
        </p:nvSpPr>
        <p:spPr>
          <a:xfrm>
            <a:off x="7039638" y="33237"/>
            <a:ext cx="2081776" cy="334707"/>
          </a:xfrm>
          <a:prstGeom prst="rect">
            <a:avLst/>
          </a:prstGeom>
          <a:noFill/>
        </p:spPr>
        <p:txBody>
          <a:bodyPr wrap="square" rtlCol="0" anchor="ctr">
            <a:spAutoFit/>
          </a:bodyPr>
          <a:lstStyle/>
          <a:p>
            <a:pPr algn="r" fontAlgn="auto">
              <a:lnSpc>
                <a:spcPct val="150000"/>
              </a:lnSpc>
              <a:spcBef>
                <a:spcPts val="0"/>
              </a:spcBef>
              <a:spcAft>
                <a:spcPts val="0"/>
              </a:spcAft>
            </a:pPr>
            <a:r>
              <a:rPr lang="en-US" altLang="ja-JP" sz="1050" b="0" dirty="0" smtClean="0">
                <a:solidFill>
                  <a:srgbClr val="404246">
                    <a:lumMod val="60000"/>
                    <a:lumOff val="40000"/>
                  </a:srgbClr>
                </a:solidFill>
                <a:latin typeface="Meiryo UI" panose="020B0604030504040204" pitchFamily="50" charset="-128"/>
                <a:ea typeface="Meiryo UI" panose="020B0604030504040204" pitchFamily="50" charset="-128"/>
                <a:cs typeface="Meiryo UI" panose="020B0604030504040204" pitchFamily="50" charset="-128"/>
              </a:rPr>
              <a:t>201805</a:t>
            </a:r>
            <a:r>
              <a:rPr lang="ja-JP" altLang="en-US" sz="1050" b="0" dirty="0" smtClean="0">
                <a:solidFill>
                  <a:srgbClr val="404246">
                    <a:lumMod val="60000"/>
                    <a:lumOff val="40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0" dirty="0" smtClean="0">
                <a:solidFill>
                  <a:srgbClr val="404246">
                    <a:lumMod val="60000"/>
                    <a:lumOff val="40000"/>
                  </a:srgbClr>
                </a:solidFill>
                <a:latin typeface="Meiryo UI" panose="020B0604030504040204" pitchFamily="50" charset="-128"/>
                <a:ea typeface="Meiryo UI" panose="020B0604030504040204" pitchFamily="50" charset="-128"/>
                <a:cs typeface="Meiryo UI" panose="020B0604030504040204" pitchFamily="50" charset="-128"/>
              </a:rPr>
              <a:t>Ver.3.1</a:t>
            </a:r>
          </a:p>
        </p:txBody>
      </p:sp>
    </p:spTree>
    <p:extLst>
      <p:ext uri="{BB962C8B-B14F-4D97-AF65-F5344CB8AC3E}">
        <p14:creationId xmlns:p14="http://schemas.microsoft.com/office/powerpoint/2010/main" val="6532276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3DBD8E-B219-4990-9B95-3C94E120416C}"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404246">
                  <a:tint val="75000"/>
                </a:srgbClr>
              </a:solidFill>
            </a:endParaRPr>
          </a:p>
        </p:txBody>
      </p:sp>
      <p:sp>
        <p:nvSpPr>
          <p:cNvPr id="6" name="スライド番号プレースホルダー 5"/>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277839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1DC46E-D888-4440-97BF-24868E7A0748}"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404246">
                  <a:tint val="75000"/>
                </a:srgbClr>
              </a:solidFill>
            </a:endParaRPr>
          </a:p>
        </p:txBody>
      </p:sp>
      <p:sp>
        <p:nvSpPr>
          <p:cNvPr id="6" name="スライド番号プレースホルダー 5"/>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327749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77689"/>
            <a:ext cx="7886700" cy="471586"/>
          </a:xfrm>
        </p:spPr>
        <p:txBody>
          <a:bodyPr>
            <a:normAutofit/>
          </a:bodyPr>
          <a:lstStyle>
            <a:lvl1pPr>
              <a:defRPr sz="2000" b="1">
                <a:solidFill>
                  <a:schemeClr val="tx1">
                    <a:lumMod val="65000"/>
                    <a:lumOff val="35000"/>
                  </a:schemeClr>
                </a:solidFill>
              </a:defRPr>
            </a:lvl1pPr>
          </a:lstStyle>
          <a:p>
            <a:r>
              <a:rPr lang="ja-JP" altLang="en-US" dirty="0" smtClean="0"/>
              <a:t>マスター タイトルの書式設定</a:t>
            </a:r>
            <a:endParaRPr lang="en-US" dirty="0"/>
          </a:p>
        </p:txBody>
      </p:sp>
      <p:sp>
        <p:nvSpPr>
          <p:cNvPr id="4" name="Date Placeholder 3"/>
          <p:cNvSpPr>
            <a:spLocks noGrp="1"/>
          </p:cNvSpPr>
          <p:nvPr>
            <p:ph type="dt" sz="half" idx="10"/>
          </p:nvPr>
        </p:nvSpPr>
        <p:spPr/>
        <p:txBody>
          <a:bodyPr/>
          <a:lstStyle/>
          <a:p>
            <a:fld id="{48984539-AC3F-42AA-A204-AD168A60200F}"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D8E25F8-848E-4114-AE10-557A10E35986}"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7" name="Group 36"/>
          <p:cNvGrpSpPr>
            <a:grpSpLocks/>
          </p:cNvGrpSpPr>
          <p:nvPr userDrawn="1"/>
        </p:nvGrpSpPr>
        <p:grpSpPr bwMode="auto">
          <a:xfrm>
            <a:off x="0" y="511175"/>
            <a:ext cx="9147175" cy="38100"/>
            <a:chOff x="0" y="223"/>
            <a:chExt cx="5762" cy="24"/>
          </a:xfrm>
        </p:grpSpPr>
        <p:sp>
          <p:nvSpPr>
            <p:cNvPr id="8"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9"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grpSp>
        <p:nvGrpSpPr>
          <p:cNvPr id="10" name="Group 36"/>
          <p:cNvGrpSpPr>
            <a:grpSpLocks/>
          </p:cNvGrpSpPr>
          <p:nvPr userDrawn="1"/>
        </p:nvGrpSpPr>
        <p:grpSpPr bwMode="auto">
          <a:xfrm>
            <a:off x="0" y="511175"/>
            <a:ext cx="9147175" cy="38100"/>
            <a:chOff x="0" y="223"/>
            <a:chExt cx="5762" cy="24"/>
          </a:xfrm>
        </p:grpSpPr>
        <p:sp>
          <p:nvSpPr>
            <p:cNvPr id="11"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12"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
        <p:nvSpPr>
          <p:cNvPr id="13" name="Rectangle 35"/>
          <p:cNvSpPr txBox="1">
            <a:spLocks noChangeArrowheads="1"/>
          </p:cNvSpPr>
          <p:nvPr userDrawn="1"/>
        </p:nvSpPr>
        <p:spPr>
          <a:xfrm>
            <a:off x="8137525" y="234950"/>
            <a:ext cx="1006475" cy="268288"/>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900" b="1"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Arial" pitchFamily="34" charset="0"/>
                <a:ea typeface="ＭＳ Ｐゴシック" pitchFamily="50" charset="-128"/>
                <a:cs typeface="+mn-cs"/>
              </a:defRPr>
            </a:lvl9pPr>
          </a:lstStyle>
          <a:p>
            <a:pPr>
              <a:defRPr/>
            </a:pPr>
            <a:fld id="{1BBF4311-BC71-4A80-95AC-D3C78B5020BB}" type="slidenum">
              <a:rPr lang="en-US" altLang="ja-JP" sz="120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pPr>
                <a:defRPr/>
              </a:pPr>
              <a:t>‹#›</a:t>
            </a:fld>
            <a:endParaRPr lang="en-US" altLang="ja-JP" sz="1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152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682BCA5-A7B3-4E23-A14C-7FBD2A5EF8FA}"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521BB64-08DA-4882-B9A9-DE092EEFB3BF}"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7" name="Group 36"/>
          <p:cNvGrpSpPr>
            <a:grpSpLocks/>
          </p:cNvGrpSpPr>
          <p:nvPr userDrawn="1"/>
        </p:nvGrpSpPr>
        <p:grpSpPr bwMode="auto">
          <a:xfrm>
            <a:off x="0" y="511175"/>
            <a:ext cx="9147175" cy="38100"/>
            <a:chOff x="0" y="223"/>
            <a:chExt cx="5762" cy="24"/>
          </a:xfrm>
        </p:grpSpPr>
        <p:sp>
          <p:nvSpPr>
            <p:cNvPr id="8"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9"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Tree>
    <p:extLst>
      <p:ext uri="{BB962C8B-B14F-4D97-AF65-F5344CB8AC3E}">
        <p14:creationId xmlns:p14="http://schemas.microsoft.com/office/powerpoint/2010/main" val="69299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77689"/>
            <a:ext cx="7886700" cy="471586"/>
          </a:xfrm>
        </p:spPr>
        <p:txBody>
          <a:bodyPr>
            <a:normAutofit/>
          </a:bodyPr>
          <a:lstStyle>
            <a:lvl1pPr>
              <a:defRPr sz="2000" b="1">
                <a:solidFill>
                  <a:schemeClr val="tx1">
                    <a:lumMod val="65000"/>
                    <a:lumOff val="35000"/>
                  </a:schemeClr>
                </a:solidFill>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8CB0B56-B271-40D8-A72F-47EFA8624962}"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D8E25F8-848E-4114-AE10-557A10E35986}"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7" name="Group 36"/>
          <p:cNvGrpSpPr>
            <a:grpSpLocks/>
          </p:cNvGrpSpPr>
          <p:nvPr userDrawn="1"/>
        </p:nvGrpSpPr>
        <p:grpSpPr bwMode="auto">
          <a:xfrm>
            <a:off x="0" y="511175"/>
            <a:ext cx="9147175" cy="38100"/>
            <a:chOff x="0" y="223"/>
            <a:chExt cx="5762" cy="24"/>
          </a:xfrm>
        </p:grpSpPr>
        <p:sp>
          <p:nvSpPr>
            <p:cNvPr id="8"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9"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grpSp>
        <p:nvGrpSpPr>
          <p:cNvPr id="10" name="Group 36"/>
          <p:cNvGrpSpPr>
            <a:grpSpLocks/>
          </p:cNvGrpSpPr>
          <p:nvPr userDrawn="1"/>
        </p:nvGrpSpPr>
        <p:grpSpPr bwMode="auto">
          <a:xfrm>
            <a:off x="0" y="511175"/>
            <a:ext cx="9147175" cy="38100"/>
            <a:chOff x="0" y="223"/>
            <a:chExt cx="5762" cy="24"/>
          </a:xfrm>
        </p:grpSpPr>
        <p:sp>
          <p:nvSpPr>
            <p:cNvPr id="11"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12"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
        <p:nvSpPr>
          <p:cNvPr id="13" name="Rectangle 35"/>
          <p:cNvSpPr txBox="1">
            <a:spLocks noChangeArrowheads="1"/>
          </p:cNvSpPr>
          <p:nvPr userDrawn="1"/>
        </p:nvSpPr>
        <p:spPr>
          <a:xfrm>
            <a:off x="8137525" y="234950"/>
            <a:ext cx="1006475" cy="268288"/>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900" b="1"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Arial" pitchFamily="34" charset="0"/>
                <a:ea typeface="ＭＳ Ｐゴシック" pitchFamily="50" charset="-128"/>
                <a:cs typeface="+mn-cs"/>
              </a:defRPr>
            </a:lvl9pPr>
          </a:lstStyle>
          <a:p>
            <a:pPr>
              <a:defRPr/>
            </a:pPr>
            <a:fld id="{1BBF4311-BC71-4A80-95AC-D3C78B5020BB}" type="slidenum">
              <a:rPr lang="en-US" altLang="ja-JP" sz="120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pPr>
                <a:defRPr/>
              </a:pPr>
              <a:t>‹#›</a:t>
            </a:fld>
            <a:endParaRPr lang="en-US" altLang="ja-JP" sz="1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480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920891-4081-4254-BEBC-B251FD5AC164}"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141997-824D-4B43-8174-27C72313D28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7710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775FF3F-DF7E-4D90-95D3-9F61B557BB44}" type="datetime1">
              <a:rPr lang="en-US" altLang="ja-JP"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19ABFC5-7EFE-428C-BBF1-6E73376E12ED}"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1914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CC45BC5-0F0E-4964-BFD3-D8C76300447C}" type="datetime1">
              <a:rPr lang="en-US" altLang="ja-JP" smtClean="0">
                <a:solidFill>
                  <a:prstClr val="black">
                    <a:tint val="75000"/>
                  </a:prstClr>
                </a:solidFill>
              </a:rPr>
              <a:t>4/9/2019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E141918-7D1E-441B-8133-375F5C16156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514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B4982F3-B1EB-4460-BF2A-CCB59388ED81}" type="datetime1">
              <a:rPr lang="en-US" altLang="ja-JP" smtClean="0">
                <a:solidFill>
                  <a:prstClr val="black">
                    <a:tint val="75000"/>
                  </a:prstClr>
                </a:solidFill>
              </a:rPr>
              <a:t>4/9/2019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1BDD5BB-85F9-43D4-A7C4-7060F2D44E0D}"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6" name="Group 36"/>
          <p:cNvGrpSpPr>
            <a:grpSpLocks/>
          </p:cNvGrpSpPr>
          <p:nvPr userDrawn="1"/>
        </p:nvGrpSpPr>
        <p:grpSpPr bwMode="auto">
          <a:xfrm>
            <a:off x="0" y="511175"/>
            <a:ext cx="9147175" cy="38100"/>
            <a:chOff x="0" y="223"/>
            <a:chExt cx="5762" cy="24"/>
          </a:xfrm>
        </p:grpSpPr>
        <p:sp>
          <p:nvSpPr>
            <p:cNvPr id="7"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8"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Tree>
    <p:extLst>
      <p:ext uri="{BB962C8B-B14F-4D97-AF65-F5344CB8AC3E}">
        <p14:creationId xmlns:p14="http://schemas.microsoft.com/office/powerpoint/2010/main" val="336431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F85BE-DDA8-4D8A-A6E2-66320F1DD105}" type="datetime1">
              <a:rPr lang="en-US" altLang="ja-JP" smtClean="0">
                <a:solidFill>
                  <a:prstClr val="black">
                    <a:tint val="75000"/>
                  </a:prstClr>
                </a:solidFill>
              </a:rPr>
              <a:t>4/9/2019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BBF4311-BC71-4A80-95AC-D3C78B5020BB}"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5" name="Group 36"/>
          <p:cNvGrpSpPr>
            <a:grpSpLocks/>
          </p:cNvGrpSpPr>
          <p:nvPr userDrawn="1"/>
        </p:nvGrpSpPr>
        <p:grpSpPr bwMode="auto">
          <a:xfrm>
            <a:off x="0" y="511175"/>
            <a:ext cx="9147175" cy="38100"/>
            <a:chOff x="0" y="223"/>
            <a:chExt cx="5762" cy="24"/>
          </a:xfrm>
        </p:grpSpPr>
        <p:sp>
          <p:nvSpPr>
            <p:cNvPr id="6"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7"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grpSp>
        <p:nvGrpSpPr>
          <p:cNvPr id="8" name="Group 36"/>
          <p:cNvGrpSpPr>
            <a:grpSpLocks/>
          </p:cNvGrpSpPr>
          <p:nvPr userDrawn="1"/>
        </p:nvGrpSpPr>
        <p:grpSpPr bwMode="auto">
          <a:xfrm>
            <a:off x="0" y="511175"/>
            <a:ext cx="9147175" cy="38100"/>
            <a:chOff x="0" y="223"/>
            <a:chExt cx="5762" cy="24"/>
          </a:xfrm>
        </p:grpSpPr>
        <p:sp>
          <p:nvSpPr>
            <p:cNvPr id="9"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10"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
        <p:nvSpPr>
          <p:cNvPr id="11" name="Rectangle 35"/>
          <p:cNvSpPr txBox="1">
            <a:spLocks noChangeArrowheads="1"/>
          </p:cNvSpPr>
          <p:nvPr userDrawn="1"/>
        </p:nvSpPr>
        <p:spPr>
          <a:xfrm>
            <a:off x="8137525" y="234950"/>
            <a:ext cx="1006475" cy="268288"/>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900" b="1"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Arial" pitchFamily="34" charset="0"/>
                <a:ea typeface="ＭＳ Ｐゴシック" pitchFamily="50" charset="-128"/>
                <a:cs typeface="+mn-cs"/>
              </a:defRPr>
            </a:lvl9pPr>
          </a:lstStyle>
          <a:p>
            <a:pPr>
              <a:defRPr/>
            </a:pPr>
            <a:fld id="{1BBF4311-BC71-4A80-95AC-D3C78B5020BB}" type="slidenum">
              <a:rPr lang="en-US" altLang="ja-JP" sz="120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pPr>
                <a:defRPr/>
              </a:pPr>
              <a:t>‹#›</a:t>
            </a:fld>
            <a:endParaRPr lang="en-US" altLang="ja-JP" sz="1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287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FC11B7-9BFF-417B-81F9-5F874025E795}"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404246">
                  <a:tint val="75000"/>
                </a:srgbClr>
              </a:solidFill>
            </a:endParaRPr>
          </a:p>
        </p:txBody>
      </p:sp>
      <p:sp>
        <p:nvSpPr>
          <p:cNvPr id="6" name="スライド番号プレースホルダー 5"/>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793182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A0CCD3-E866-4FE0-9B1A-83B545F1EA6E}" type="datetime1">
              <a:rPr lang="en-US" altLang="ja-JP"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13CE137-FB75-4731-80C7-FCCC513DE61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8195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A001FE-9724-4F35-BFE6-0E620CD53A9C}" type="datetime1">
              <a:rPr lang="en-US" altLang="ja-JP" smtClean="0">
                <a:solidFill>
                  <a:prstClr val="black">
                    <a:tint val="75000"/>
                  </a:prstClr>
                </a:solidFill>
              </a:rPr>
              <a:t>4/9/2019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0CB553-4572-40A2-A3A2-77F73AE3514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58290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C08621-3B4B-47ED-885D-76659C79EC35}"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EF674E-6828-4338-B68D-ED3991BE135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20165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3508B66-58A7-42B8-9E00-43DECAE8BCD5}"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84713A-B2D9-4A45-A5B4-CEB0B0BCCAAF}"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0663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srcRect/>
          <a:stretch>
            <a:fillRect/>
          </a:stretch>
        </p:blipFill>
        <p:spPr bwMode="auto">
          <a:xfrm>
            <a:off x="8128000" y="152471"/>
            <a:ext cx="863600" cy="360363"/>
          </a:xfrm>
          <a:prstGeom prst="rect">
            <a:avLst/>
          </a:prstGeom>
          <a:noFill/>
          <a:ln w="9525">
            <a:noFill/>
            <a:miter lim="800000"/>
            <a:headEnd/>
            <a:tailEnd/>
          </a:ln>
        </p:spPr>
      </p:pic>
      <p:pic>
        <p:nvPicPr>
          <p:cNvPr id="9" name="Picture 4"/>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 y="1057"/>
            <a:ext cx="599399" cy="61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Line 34"/>
          <p:cNvSpPr>
            <a:spLocks noChangeShapeType="1"/>
          </p:cNvSpPr>
          <p:nvPr userDrawn="1"/>
        </p:nvSpPr>
        <p:spPr bwMode="auto">
          <a:xfrm>
            <a:off x="362904" y="610414"/>
            <a:ext cx="8637588" cy="0"/>
          </a:xfrm>
          <a:prstGeom prst="line">
            <a:avLst/>
          </a:prstGeom>
          <a:noFill/>
          <a:ln w="12700">
            <a:solidFill>
              <a:srgbClr val="333333"/>
            </a:solidFill>
            <a:round/>
            <a:headEnd/>
            <a:tailEnd/>
          </a:ln>
          <a:effectLst/>
          <a:extLst/>
        </p:spPr>
        <p:txBody>
          <a:bodyPr lIns="91436" tIns="45716" rIns="91436" bIns="45716"/>
          <a:lstStyle/>
          <a:p>
            <a:pPr>
              <a:defRPr/>
            </a:pPr>
            <a:endParaRPr lang="ja-JP" altLang="en-US" sz="4200">
              <a:solidFill>
                <a:srgbClr val="000000"/>
              </a:solidFill>
              <a:latin typeface="Arial" pitchFamily="34" charset="0"/>
            </a:endParaRPr>
          </a:p>
        </p:txBody>
      </p:sp>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3926" y="6458429"/>
            <a:ext cx="2458962" cy="309228"/>
          </a:xfrm>
          <a:prstGeom prst="rect">
            <a:avLst/>
          </a:prstGeom>
        </p:spPr>
      </p:pic>
    </p:spTree>
    <p:extLst>
      <p:ext uri="{BB962C8B-B14F-4D97-AF65-F5344CB8AC3E}">
        <p14:creationId xmlns:p14="http://schemas.microsoft.com/office/powerpoint/2010/main" val="355430229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7702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77689"/>
            <a:ext cx="7886700" cy="471586"/>
          </a:xfrm>
        </p:spPr>
        <p:txBody>
          <a:bodyPr>
            <a:normAutofit/>
          </a:bodyPr>
          <a:lstStyle>
            <a:lvl1pPr>
              <a:defRPr sz="2000" b="1">
                <a:solidFill>
                  <a:schemeClr val="tx1">
                    <a:lumMod val="65000"/>
                    <a:lumOff val="35000"/>
                  </a:schemeClr>
                </a:solidFill>
              </a:defRPr>
            </a:lvl1pPr>
          </a:lstStyle>
          <a:p>
            <a:r>
              <a:rPr lang="ja-JP" altLang="en-US" dirty="0" smtClean="0"/>
              <a:t>マスター タイトルの書式設定</a:t>
            </a:r>
            <a:endParaRPr lang="en-US" dirty="0"/>
          </a:p>
        </p:txBody>
      </p:sp>
      <p:sp>
        <p:nvSpPr>
          <p:cNvPr id="4" name="Date Placeholder 3"/>
          <p:cNvSpPr>
            <a:spLocks noGrp="1"/>
          </p:cNvSpPr>
          <p:nvPr>
            <p:ph type="dt" sz="half" idx="10"/>
          </p:nvPr>
        </p:nvSpPr>
        <p:spPr/>
        <p:txBody>
          <a:bodyPr/>
          <a:lstStyle/>
          <a:p>
            <a:fld id="{9E136FC9-3409-47F8-9CDA-D9E6F6F72C06}" type="datetime1">
              <a:rPr lang="en-US" altLang="ja-JP" smtClean="0">
                <a:solidFill>
                  <a:prstClr val="black">
                    <a:tint val="75000"/>
                  </a:prstClr>
                </a:solidFill>
              </a:rPr>
              <a:t>4/9/2019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D8E25F8-848E-4114-AE10-557A10E35986}" type="slidenum">
              <a:rPr lang="en-US" altLang="ja-JP" smtClean="0">
                <a:solidFill>
                  <a:prstClr val="black">
                    <a:tint val="75000"/>
                  </a:prstClr>
                </a:solidFill>
              </a:rPr>
              <a:pPr>
                <a:defRPr/>
              </a:pPr>
              <a:t>‹#›</a:t>
            </a:fld>
            <a:endParaRPr lang="en-US" altLang="ja-JP">
              <a:solidFill>
                <a:prstClr val="black">
                  <a:tint val="75000"/>
                </a:prstClr>
              </a:solidFill>
            </a:endParaRPr>
          </a:p>
        </p:txBody>
      </p:sp>
      <p:grpSp>
        <p:nvGrpSpPr>
          <p:cNvPr id="7" name="Group 36"/>
          <p:cNvGrpSpPr>
            <a:grpSpLocks/>
          </p:cNvGrpSpPr>
          <p:nvPr userDrawn="1"/>
        </p:nvGrpSpPr>
        <p:grpSpPr bwMode="auto">
          <a:xfrm>
            <a:off x="0" y="511175"/>
            <a:ext cx="9147175" cy="38100"/>
            <a:chOff x="0" y="223"/>
            <a:chExt cx="5762" cy="24"/>
          </a:xfrm>
        </p:grpSpPr>
        <p:sp>
          <p:nvSpPr>
            <p:cNvPr id="8"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9"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grpSp>
        <p:nvGrpSpPr>
          <p:cNvPr id="10" name="Group 36"/>
          <p:cNvGrpSpPr>
            <a:grpSpLocks/>
          </p:cNvGrpSpPr>
          <p:nvPr userDrawn="1"/>
        </p:nvGrpSpPr>
        <p:grpSpPr bwMode="auto">
          <a:xfrm>
            <a:off x="0" y="511175"/>
            <a:ext cx="9147175" cy="38100"/>
            <a:chOff x="0" y="223"/>
            <a:chExt cx="5762" cy="24"/>
          </a:xfrm>
        </p:grpSpPr>
        <p:sp>
          <p:nvSpPr>
            <p:cNvPr id="11" name="Line 37"/>
            <p:cNvSpPr>
              <a:spLocks noChangeShapeType="1"/>
            </p:cNvSpPr>
            <p:nvPr/>
          </p:nvSpPr>
          <p:spPr bwMode="auto">
            <a:xfrm>
              <a:off x="0" y="223"/>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sp>
          <p:nvSpPr>
            <p:cNvPr id="12" name="Line 38"/>
            <p:cNvSpPr>
              <a:spLocks noChangeShapeType="1"/>
            </p:cNvSpPr>
            <p:nvPr/>
          </p:nvSpPr>
          <p:spPr bwMode="auto">
            <a:xfrm>
              <a:off x="2" y="2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latin typeface="Arial" pitchFamily="34" charset="0"/>
                <a:ea typeface="メイリオ" panose="020B0604030504040204" pitchFamily="50" charset="-128"/>
              </a:endParaRPr>
            </a:p>
          </p:txBody>
        </p:sp>
      </p:grpSp>
      <p:sp>
        <p:nvSpPr>
          <p:cNvPr id="13" name="Rectangle 35"/>
          <p:cNvSpPr txBox="1">
            <a:spLocks noChangeArrowheads="1"/>
          </p:cNvSpPr>
          <p:nvPr userDrawn="1"/>
        </p:nvSpPr>
        <p:spPr>
          <a:xfrm>
            <a:off x="8137525" y="234950"/>
            <a:ext cx="1006475" cy="268288"/>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900" b="1"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Arial" pitchFamily="34" charset="0"/>
                <a:ea typeface="ＭＳ Ｐゴシック" pitchFamily="50" charset="-128"/>
                <a:cs typeface="+mn-cs"/>
              </a:defRPr>
            </a:lvl9pPr>
          </a:lstStyle>
          <a:p>
            <a:pPr>
              <a:defRPr/>
            </a:pPr>
            <a:fld id="{1BBF4311-BC71-4A80-95AC-D3C78B5020BB}" type="slidenum">
              <a:rPr lang="en-US" altLang="ja-JP" sz="120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pPr>
                <a:defRPr/>
              </a:pPr>
              <a:t>‹#›</a:t>
            </a:fld>
            <a:endParaRPr lang="en-US" altLang="ja-JP" sz="120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113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BF2559-078B-4EED-A237-7BDEFD8D536B}"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404246">
                  <a:tint val="75000"/>
                </a:srgbClr>
              </a:solidFill>
            </a:endParaRPr>
          </a:p>
        </p:txBody>
      </p:sp>
      <p:sp>
        <p:nvSpPr>
          <p:cNvPr id="6" name="スライド番号プレースホルダー 5"/>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169641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21AB92C-79C4-422F-886B-94666E206D01}"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404246">
                  <a:tint val="75000"/>
                </a:srgbClr>
              </a:solidFill>
            </a:endParaRPr>
          </a:p>
        </p:txBody>
      </p:sp>
      <p:sp>
        <p:nvSpPr>
          <p:cNvPr id="7" name="スライド番号プレースホルダー 6"/>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19273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3A4A54-5FD2-4F20-8408-3C183CB4AE2A}"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404246">
                  <a:tint val="75000"/>
                </a:srgbClr>
              </a:solidFill>
            </a:endParaRPr>
          </a:p>
        </p:txBody>
      </p:sp>
      <p:sp>
        <p:nvSpPr>
          <p:cNvPr id="9" name="スライド番号プレースホルダー 8"/>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30195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6C6181D-2CD2-42C5-9E9F-A0B175DED708}"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404246">
                  <a:tint val="75000"/>
                </a:srgbClr>
              </a:solidFill>
            </a:endParaRPr>
          </a:p>
        </p:txBody>
      </p:sp>
      <p:sp>
        <p:nvSpPr>
          <p:cNvPr id="5" name="スライド番号プレースホルダー 4"/>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135512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4BC832-DFF0-4AA0-8B13-565B98B5D00F}"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404246">
                  <a:tint val="75000"/>
                </a:srgbClr>
              </a:solidFill>
            </a:endParaRPr>
          </a:p>
        </p:txBody>
      </p:sp>
      <p:sp>
        <p:nvSpPr>
          <p:cNvPr id="4" name="スライド番号プレースホルダー 3"/>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269183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E47240-4A02-4658-936D-003D5CB5EA19}"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404246">
                  <a:tint val="75000"/>
                </a:srgbClr>
              </a:solidFill>
            </a:endParaRPr>
          </a:p>
        </p:txBody>
      </p:sp>
      <p:sp>
        <p:nvSpPr>
          <p:cNvPr id="7" name="スライド番号プレースホルダー 6"/>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42582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E66699-2BE0-46BD-897F-D84365AAA19C}" type="datetime1">
              <a:rPr lang="en-US" altLang="ja-JP" smtClean="0">
                <a:solidFill>
                  <a:srgbClr val="404246">
                    <a:tint val="75000"/>
                  </a:srgbClr>
                </a:solidFill>
              </a:rPr>
              <a:t>4/9/2019</a:t>
            </a:fld>
            <a:endParaRPr lang="ja-JP" altLang="en-US">
              <a:solidFill>
                <a:srgbClr val="404246">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404246">
                  <a:tint val="75000"/>
                </a:srgbClr>
              </a:solidFill>
            </a:endParaRPr>
          </a:p>
        </p:txBody>
      </p:sp>
      <p:sp>
        <p:nvSpPr>
          <p:cNvPr id="7" name="スライド番号プレースホルダー 6"/>
          <p:cNvSpPr>
            <a:spLocks noGrp="1"/>
          </p:cNvSpPr>
          <p:nvPr>
            <p:ph type="sldNum" sz="quarter" idx="12"/>
          </p:nvPr>
        </p:nvSpPr>
        <p:spPr/>
        <p:txBody>
          <a:bodyPr/>
          <a:lstStyle/>
          <a:p>
            <a:fld id="{09B3500E-6A20-408A-84C4-84A0F8D055DF}" type="slidenum">
              <a:rPr lang="ja-JP" altLang="en-US" smtClean="0">
                <a:solidFill>
                  <a:srgbClr val="404246">
                    <a:tint val="75000"/>
                  </a:srgbClr>
                </a:solidFill>
              </a:rPr>
              <a:pPr/>
              <a:t>‹#›</a:t>
            </a:fld>
            <a:endParaRPr lang="ja-JP" altLang="en-US">
              <a:solidFill>
                <a:srgbClr val="404246">
                  <a:tint val="75000"/>
                </a:srgbClr>
              </a:solidFill>
            </a:endParaRPr>
          </a:p>
        </p:txBody>
      </p:sp>
    </p:spTree>
    <p:extLst>
      <p:ext uri="{BB962C8B-B14F-4D97-AF65-F5344CB8AC3E}">
        <p14:creationId xmlns:p14="http://schemas.microsoft.com/office/powerpoint/2010/main" val="26022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E6A9A9F-B959-404B-A44A-43A3C0F33D93}" type="datetime1">
              <a:rPr lang="en-US" altLang="ja-JP" b="0" smtClean="0">
                <a:solidFill>
                  <a:srgbClr val="404246">
                    <a:tint val="75000"/>
                  </a:srgbClr>
                </a:solidFill>
                <a:latin typeface="Calibri"/>
              </a:rPr>
              <a:t>4/9/2019</a:t>
            </a:fld>
            <a:endParaRPr lang="ja-JP" altLang="en-US" b="0">
              <a:solidFill>
                <a:srgbClr val="404246">
                  <a:tint val="75000"/>
                </a:srgb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b="0">
              <a:solidFill>
                <a:srgbClr val="404246">
                  <a:tint val="75000"/>
                </a:srgb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9B3500E-6A20-408A-84C4-84A0F8D055DF}" type="slidenum">
              <a:rPr lang="ja-JP" altLang="en-US" b="0" smtClean="0">
                <a:solidFill>
                  <a:srgbClr val="404246">
                    <a:tint val="75000"/>
                  </a:srgbClr>
                </a:solidFill>
                <a:latin typeface="Calibri"/>
              </a:rPr>
              <a:pPr fontAlgn="auto">
                <a:spcBef>
                  <a:spcPts val="0"/>
                </a:spcBef>
                <a:spcAft>
                  <a:spcPts val="0"/>
                </a:spcAft>
              </a:pPr>
              <a:t>‹#›</a:t>
            </a:fld>
            <a:endParaRPr lang="ja-JP" altLang="en-US" b="0">
              <a:solidFill>
                <a:srgbClr val="404246">
                  <a:tint val="75000"/>
                </a:srgbClr>
              </a:solidFill>
              <a:latin typeface="Calibri"/>
            </a:endParaRPr>
          </a:p>
        </p:txBody>
      </p:sp>
    </p:spTree>
    <p:extLst>
      <p:ext uri="{BB962C8B-B14F-4D97-AF65-F5344CB8AC3E}">
        <p14:creationId xmlns:p14="http://schemas.microsoft.com/office/powerpoint/2010/main" val="2700547431"/>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83"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309320"/>
            <a:ext cx="2057400" cy="365125"/>
          </a:xfrm>
          <a:prstGeom prst="rect">
            <a:avLst/>
          </a:prstGeom>
        </p:spPr>
        <p:txBody>
          <a:bodyPr vert="horz" lIns="91440" tIns="45720" rIns="91440" bIns="45720" rtlCol="0" anchor="ctr"/>
          <a:lstStyle>
            <a:lvl1pPr algn="l">
              <a:defRPr sz="1200">
                <a:solidFill>
                  <a:schemeClr val="tx1">
                    <a:tint val="75000"/>
                  </a:schemeClr>
                </a:solidFill>
                <a:ea typeface="メイリオ" panose="020B0604030504040204" pitchFamily="50" charset="-128"/>
              </a:defRPr>
            </a:lvl1pPr>
          </a:lstStyle>
          <a:p>
            <a:fld id="{E0617EFF-9AE0-4640-97CD-9BFB38261D80}" type="datetime1">
              <a:rPr lang="en-US" altLang="ja-JP" smtClean="0">
                <a:solidFill>
                  <a:prstClr val="black">
                    <a:tint val="75000"/>
                  </a:prstClr>
                </a:solidFill>
                <a:latin typeface="Arial" pitchFamily="34" charset="0"/>
              </a:rPr>
              <a:t>4/9/2019</a:t>
            </a:fld>
            <a:endParaRPr lang="en-US" dirty="0">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09320"/>
            <a:ext cx="3086100" cy="365125"/>
          </a:xfrm>
          <a:prstGeom prst="rect">
            <a:avLst/>
          </a:prstGeom>
        </p:spPr>
        <p:txBody>
          <a:bodyPr vert="horz" lIns="91440" tIns="45720" rIns="91440" bIns="45720" rtlCol="0" anchor="ctr"/>
          <a:lstStyle>
            <a:lvl1pPr algn="ctr">
              <a:defRPr sz="1200">
                <a:solidFill>
                  <a:schemeClr val="tx1">
                    <a:tint val="75000"/>
                  </a:schemeClr>
                </a:solidFill>
                <a:ea typeface="メイリオ" panose="020B0604030504040204" pitchFamily="50" charset="-128"/>
              </a:defRPr>
            </a:lvl1pPr>
          </a:lstStyle>
          <a:p>
            <a:endParaRPr lang="en-US" dirty="0">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7092280" y="6309320"/>
            <a:ext cx="2057400" cy="365125"/>
          </a:xfrm>
          <a:prstGeom prst="rect">
            <a:avLst/>
          </a:prstGeom>
        </p:spPr>
        <p:txBody>
          <a:bodyPr vert="horz" lIns="91440" tIns="45720" rIns="91440" bIns="45720" rtlCol="0" anchor="ctr"/>
          <a:lstStyle>
            <a:lvl1pPr algn="r">
              <a:defRPr sz="1200">
                <a:solidFill>
                  <a:schemeClr val="tx1">
                    <a:tint val="75000"/>
                  </a:schemeClr>
                </a:solidFill>
                <a:ea typeface="メイリオ" panose="020B0604030504040204" pitchFamily="50" charset="-128"/>
              </a:defRPr>
            </a:lvl1pPr>
          </a:lstStyle>
          <a:p>
            <a:pPr>
              <a:defRPr/>
            </a:pPr>
            <a:fld id="{1738AF09-8D90-4513-A156-C6DE9028D367}" type="slidenum">
              <a:rPr lang="en-US" altLang="ja-JP" smtClean="0">
                <a:solidFill>
                  <a:prstClr val="black">
                    <a:tint val="75000"/>
                  </a:prstClr>
                </a:solidFill>
                <a:latin typeface="Arial" pitchFamily="34" charset="0"/>
              </a:rPr>
              <a:pPr>
                <a:defRPr/>
              </a:pPr>
              <a:t>‹#›</a:t>
            </a:fld>
            <a:endParaRPr lang="en-US" altLang="ja-JP" dirty="0">
              <a:solidFill>
                <a:prstClr val="black">
                  <a:tint val="75000"/>
                </a:prstClr>
              </a:solidFill>
              <a:latin typeface="Arial" pitchFamily="34" charset="0"/>
            </a:endParaRPr>
          </a:p>
        </p:txBody>
      </p:sp>
      <p:sp>
        <p:nvSpPr>
          <p:cNvPr id="7" name="Rectangle 13"/>
          <p:cNvSpPr>
            <a:spLocks noChangeArrowheads="1"/>
          </p:cNvSpPr>
          <p:nvPr userDrawn="1"/>
        </p:nvSpPr>
        <p:spPr bwMode="auto">
          <a:xfrm>
            <a:off x="8316913" y="6729413"/>
            <a:ext cx="647700" cy="115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lang="ja-JP" altLang="en-US" dirty="0" smtClean="0">
              <a:solidFill>
                <a:prstClr val="black"/>
              </a:solidFill>
              <a:ea typeface="メイリオ" panose="020B0604030504040204" pitchFamily="50" charset="-128"/>
            </a:endParaRPr>
          </a:p>
        </p:txBody>
      </p:sp>
      <p:pic>
        <p:nvPicPr>
          <p:cNvPr id="10" name="図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79904" y="6568528"/>
            <a:ext cx="864096" cy="289472"/>
          </a:xfrm>
          <a:prstGeom prst="rect">
            <a:avLst/>
          </a:prstGeom>
        </p:spPr>
      </p:pic>
      <p:sp>
        <p:nvSpPr>
          <p:cNvPr id="11" name="正方形/長方形 10"/>
          <p:cNvSpPr/>
          <p:nvPr userDrawn="1"/>
        </p:nvSpPr>
        <p:spPr>
          <a:xfrm>
            <a:off x="0" y="6568528"/>
            <a:ext cx="8279904" cy="2894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5185965"/>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2" r:id="rId13"/>
    <p:sldLayoutId id="2147485084" r:id="rId14"/>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www.google.co.jp/url?sa=i&amp;rct=j&amp;q=&amp;esrc=s&amp;frm=1&amp;source=images&amp;cd=&amp;cad=rja&amp;docid=umC8cG-ZQ4IrCM&amp;tbnid=L2fpnVl9K3C19M:&amp;ved=0CAUQjRw&amp;url=http://matome.naver.jp/odai/2128799345936934901/2128805640437331003&amp;ei=5GTiUYPIGYWUkQXww4CQCg&amp;bvm=bv.48705608,d.dGI&amp;psig=AFQjCNFsxIjsTFp_DDW79ht9Ep7NpOBwHw&amp;ust=1373877822298900" TargetMode="External"/><Relationship Id="rId5" Type="http://schemas.openxmlformats.org/officeDocument/2006/relationships/image" Target="../media/image6.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9.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9.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www.google.co.jp/url?sa=i&amp;rct=j&amp;q=&amp;esrc=s&amp;frm=1&amp;source=images&amp;cd=&amp;cad=rja&amp;docid=FuiU2MrjRC4N_M&amp;tbnid=4uiMB1Q8D-s0OM:&amp;ved=0CAUQjRw&amp;url=http://m.aumall.jp/user/15937402/122&amp;ei=MGfiUe_tMIW9kQWEjoGICA&amp;bvm=bv.48705608,d.dGI&amp;psig=AFQjCNECxRbvQXnk-sLBokZ-1Z27sLulPQ&amp;ust=1373878441666166" TargetMode="External"/><Relationship Id="rId5" Type="http://schemas.openxmlformats.org/officeDocument/2006/relationships/image" Target="../media/image6.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503394"/>
            <a:ext cx="9144000" cy="1757814"/>
          </a:xfrm>
          <a:prstGeom prst="rect">
            <a:avLst/>
          </a:prstGeom>
          <a:solidFill>
            <a:srgbClr val="36AFCE">
              <a:lumMod val="60000"/>
              <a:lumOff val="40000"/>
            </a:srgbClr>
          </a:solidFill>
          <a:ln w="3175" cap="flat" cmpd="sng" algn="ctr">
            <a:no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ja-JP" altLang="en-US" sz="2400" b="0" i="0" u="none" strike="noStrike" kern="0" cap="none" spc="0" normalizeH="0" baseline="0" noProof="0" dirty="0" smtClean="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endParaRPr>
          </a:p>
        </p:txBody>
      </p:sp>
      <p:pic>
        <p:nvPicPr>
          <p:cNvPr id="23" name="Picture 11"/>
          <p:cNvPicPr>
            <a:picLocks noChangeAspect="1" noChangeArrowheads="1"/>
          </p:cNvPicPr>
          <p:nvPr/>
        </p:nvPicPr>
        <p:blipFill>
          <a:blip r:embed="rId3" cstate="print">
            <a:duotone>
              <a:srgbClr val="7F7F7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27530" y="3315994"/>
            <a:ext cx="2112128" cy="53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正方形/長方形 3"/>
          <p:cNvSpPr/>
          <p:nvPr/>
        </p:nvSpPr>
        <p:spPr>
          <a:xfrm>
            <a:off x="2467897" y="2752934"/>
            <a:ext cx="4208204" cy="400110"/>
          </a:xfrm>
          <a:prstGeom prst="rect">
            <a:avLst/>
          </a:prstGeom>
        </p:spPr>
        <p:txBody>
          <a:bodyPr wrap="none">
            <a:spAutoFit/>
          </a:bodyPr>
          <a:lstStyle/>
          <a:p>
            <a:pPr algn="ctr" fontAlgn="auto">
              <a:spcBef>
                <a:spcPts val="0"/>
              </a:spcBef>
              <a:spcAft>
                <a:spcPts val="600"/>
              </a:spcAft>
            </a:pPr>
            <a:r>
              <a:rPr lang="ja-JP" altLang="en-US" sz="20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ネットワーク配信型 専用</a:t>
            </a:r>
            <a:r>
              <a:rPr lang="ja-JP" altLang="en-US" sz="2000"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放送サービス</a:t>
            </a:r>
            <a:endParaRPr lang="ja-JP" altLang="en-US" sz="20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487" y="4797152"/>
            <a:ext cx="2373026" cy="6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6913880" y="6239366"/>
            <a:ext cx="2081776" cy="330603"/>
          </a:xfrm>
          <a:prstGeom prst="rect">
            <a:avLst/>
          </a:prstGeom>
          <a:noFill/>
        </p:spPr>
        <p:txBody>
          <a:bodyPr wrap="square" rtlCol="0" anchor="ctr">
            <a:spAutoFit/>
          </a:bodyPr>
          <a:lstStyle/>
          <a:p>
            <a:pPr algn="r" fontAlgn="auto">
              <a:lnSpc>
                <a:spcPct val="150000"/>
              </a:lnSpc>
              <a:spcBef>
                <a:spcPts val="0"/>
              </a:spcBef>
              <a:spcAft>
                <a:spcPts val="0"/>
              </a:spcAft>
            </a:pPr>
            <a:r>
              <a:rPr lang="ja-JP" altLang="en-US" sz="1200" b="0" dirty="0" smtClean="0">
                <a:solidFill>
                  <a:srgbClr val="404246">
                    <a:lumMod val="60000"/>
                    <a:lumOff val="40000"/>
                  </a:srgbClr>
                </a:solidFill>
                <a:latin typeface="Meiryo UI" panose="020B0604030504040204" pitchFamily="50" charset="-128"/>
                <a:ea typeface="Meiryo UI" panose="020B0604030504040204" pitchFamily="50" charset="-128"/>
                <a:cs typeface="Meiryo UI" panose="020B0604030504040204" pitchFamily="50" charset="-128"/>
              </a:rPr>
              <a:t>株式会社 </a:t>
            </a:r>
            <a:r>
              <a:rPr lang="en-US" altLang="ja-JP" sz="1200" b="0" dirty="0" smtClean="0">
                <a:solidFill>
                  <a:srgbClr val="404246">
                    <a:lumMod val="60000"/>
                    <a:lumOff val="40000"/>
                  </a:srgbClr>
                </a:solidFill>
                <a:latin typeface="Meiryo UI" panose="020B0604030504040204" pitchFamily="50" charset="-128"/>
                <a:ea typeface="Meiryo UI" panose="020B0604030504040204" pitchFamily="50" charset="-128"/>
                <a:cs typeface="Meiryo UI" panose="020B0604030504040204" pitchFamily="50" charset="-128"/>
              </a:rPr>
              <a:t>USEN</a:t>
            </a:r>
          </a:p>
        </p:txBody>
      </p:sp>
    </p:spTree>
    <p:extLst>
      <p:ext uri="{BB962C8B-B14F-4D97-AF65-F5344CB8AC3E}">
        <p14:creationId xmlns:p14="http://schemas.microsoft.com/office/powerpoint/2010/main" val="117759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614930872"/>
              </p:ext>
            </p:extLst>
          </p:nvPr>
        </p:nvGraphicFramePr>
        <p:xfrm>
          <a:off x="764577" y="1861852"/>
          <a:ext cx="7894637" cy="3439356"/>
        </p:xfrm>
        <a:graphic>
          <a:graphicData uri="http://schemas.openxmlformats.org/drawingml/2006/table">
            <a:tbl>
              <a:tblPr>
                <a:tableStyleId>{5C22544A-7EE6-4342-B048-85BDC9FD1C3A}</a:tableStyleId>
              </a:tblPr>
              <a:tblGrid>
                <a:gridCol w="509526">
                  <a:extLst>
                    <a:ext uri="{9D8B030D-6E8A-4147-A177-3AD203B41FA5}">
                      <a16:colId xmlns:a16="http://schemas.microsoft.com/office/drawing/2014/main" val="20000"/>
                    </a:ext>
                  </a:extLst>
                </a:gridCol>
                <a:gridCol w="1857737">
                  <a:extLst>
                    <a:ext uri="{9D8B030D-6E8A-4147-A177-3AD203B41FA5}">
                      <a16:colId xmlns:a16="http://schemas.microsoft.com/office/drawing/2014/main" val="20001"/>
                    </a:ext>
                  </a:extLst>
                </a:gridCol>
                <a:gridCol w="5527374">
                  <a:extLst>
                    <a:ext uri="{9D8B030D-6E8A-4147-A177-3AD203B41FA5}">
                      <a16:colId xmlns:a16="http://schemas.microsoft.com/office/drawing/2014/main" val="20002"/>
                    </a:ext>
                  </a:extLst>
                </a:gridCol>
              </a:tblGrid>
              <a:tr h="398894">
                <a:tc gridSpan="2">
                  <a:txBody>
                    <a:bodyPr/>
                    <a:lstStyle/>
                    <a:p>
                      <a:pPr algn="ctr" fontAlgn="ctr"/>
                      <a:r>
                        <a:rPr lang="ja-JP" altLang="en-US" sz="140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メニュー</a:t>
                      </a:r>
                      <a:endParaRPr lang="zh-TW" alt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fontAlgn="ctr"/>
                      <a:endParaRPr lang="zh-TW" altLang="en-US" sz="1400" b="0" i="0" u="none" strike="noStrike" dirty="0">
                        <a:solidFill>
                          <a:schemeClr val="bg1"/>
                        </a:solidFill>
                        <a:effectLst/>
                        <a:latin typeface="HGP創英角ｺﾞｼｯｸUB" pitchFamily="50" charset="-128"/>
                        <a:ea typeface="HGP創英角ｺﾞｼｯｸUB" pitchFamily="50" charset="-128"/>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ctr"/>
                      <a:r>
                        <a:rPr lang="ja-JP" altLang="en-US" sz="140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サービス概要説明</a:t>
                      </a:r>
                      <a:endParaRPr lang="ja-JP" alt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628050">
                <a:tc gridSpan="2">
                  <a:txBody>
                    <a:bodyPr/>
                    <a:lstStyle/>
                    <a:p>
                      <a:pPr algn="ctr" fontAlgn="ctr"/>
                      <a:r>
                        <a:rPr lang="ja-JP" altLang="en-US" sz="16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スタンダードコース</a:t>
                      </a:r>
                      <a:endParaRPr lang="ja-JP" altLang="en-US" sz="16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l" fontAlgn="ctr"/>
                      <a:endParaRPr lang="ja-JP" altLang="en-US" sz="1400" b="0" i="0" u="none" strike="noStrike" dirty="0">
                        <a:effectLst/>
                        <a:latin typeface="HGP創英角ｺﾞｼｯｸUB" pitchFamily="50" charset="-128"/>
                        <a:ea typeface="HGP創英角ｺﾞｼｯｸUB" pitchFamily="50" charset="-128"/>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0" i="0" u="none" strike="noStrike" dirty="0" err="1" smtClean="0">
                          <a:effectLst/>
                          <a:latin typeface="メイリオ" panose="020B0604030504040204" pitchFamily="50" charset="-128"/>
                          <a:ea typeface="メイリオ" panose="020B0604030504040204" pitchFamily="50" charset="-128"/>
                          <a:cs typeface="メイリオ" panose="020B0604030504040204" pitchFamily="50" charset="-128"/>
                        </a:rPr>
                        <a:t>S’sence</a:t>
                      </a: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の既存番組（</a:t>
                      </a:r>
                      <a:r>
                        <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500ch</a:t>
                      </a: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超）からセレクト</a:t>
                      </a:r>
                      <a:endParaRPr lang="zh-TW"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98240">
                <a:tc rowSpan="3">
                  <a:txBody>
                    <a:bodyPr/>
                    <a:lstStyle/>
                    <a:p>
                      <a:pPr algn="ctr" fontAlgn="ctr"/>
                      <a:r>
                        <a:rPr lang="ja-JP" altLang="en-US" sz="1600" b="1" i="0" u="none" strike="noStrike" baseline="0"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オーダーコース</a:t>
                      </a:r>
                      <a:endParaRPr lang="ja-JP" altLang="en-US" sz="16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ctr"/>
                      <a:r>
                        <a:rPr lang="ja-JP" altLang="en-US" sz="160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セミオーダー</a:t>
                      </a:r>
                      <a:endParaRPr lang="ja-JP" altLang="en-US" sz="16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既存番組をベースにアレンジを行うことで</a:t>
                      </a:r>
                      <a:endPar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オリジナルの</a:t>
                      </a:r>
                      <a:r>
                        <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編成をするサービス</a:t>
                      </a:r>
                      <a:endParaRPr lang="zh-TW"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5581">
                <a:tc vMerge="1">
                  <a:txBody>
                    <a:bodyPr/>
                    <a:lstStyle/>
                    <a:p>
                      <a:pPr algn="l" fontAlgn="ctr"/>
                      <a:endParaRPr lang="ja-JP" altLang="en-US" sz="1400" b="0" i="0" u="none" strike="noStrike" dirty="0">
                        <a:effectLst/>
                        <a:latin typeface="HGP創英角ｺﾞｼｯｸUB" pitchFamily="50" charset="-128"/>
                        <a:ea typeface="HGP創英角ｺﾞｼｯｸUB" pitchFamily="50" charset="-128"/>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フルオーダー</a:t>
                      </a:r>
                      <a:endParaRPr lang="ja-JP" altLang="en-US" sz="16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既存番組にとらわれず、お客様のご希望を伺い</a:t>
                      </a:r>
                      <a:endPar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オリジナルの</a:t>
                      </a:r>
                      <a:r>
                        <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編成をするサービス</a:t>
                      </a:r>
                      <a:endParaRPr lang="zh-TW"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8591">
                <a:tc vMerge="1">
                  <a:txBody>
                    <a:bodyPr/>
                    <a:lstStyle/>
                    <a:p>
                      <a:pPr algn="l" fontAlgn="ctr"/>
                      <a:endParaRPr lang="ja-JP" altLang="en-US" sz="1400" b="0" i="0" u="none" strike="noStrike" dirty="0">
                        <a:effectLst/>
                        <a:latin typeface="HGP創英角ｺﾞｼｯｸUB" pitchFamily="50" charset="-128"/>
                        <a:ea typeface="HGP創英角ｺﾞｼｯｸUB" pitchFamily="50" charset="-128"/>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60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持込み</a:t>
                      </a:r>
                      <a:endParaRPr lang="ja-JP" altLang="en-US" sz="16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完パケで納品された楽曲を使用してオリジナル</a:t>
                      </a:r>
                      <a:r>
                        <a:rPr lang="en-US" altLang="ja-JP"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0" i="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編成を作成</a:t>
                      </a:r>
                      <a:endParaRPr lang="zh-TW"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0986" name="AutoShape 18"/>
          <p:cNvSpPr>
            <a:spLocks noChangeArrowheads="1"/>
          </p:cNvSpPr>
          <p:nvPr/>
        </p:nvSpPr>
        <p:spPr bwMode="auto">
          <a:xfrm>
            <a:off x="404813" y="782493"/>
            <a:ext cx="8270875" cy="719138"/>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は、既存の</a:t>
            </a:r>
            <a:r>
              <a:rPr lang="en-US" altLang="ja-JP" sz="1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からセレクトする「</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スタンダードコース」から、お客様の要望に沿って</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独自編成</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コーディネート</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する「フルオーダーコース」まで</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他社</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差別化やブランド化に幅広く対応できます。</a:t>
            </a:r>
          </a:p>
        </p:txBody>
      </p:sp>
      <p:sp>
        <p:nvSpPr>
          <p:cNvPr id="11" name="Rectangle 3"/>
          <p:cNvSpPr>
            <a:spLocks noChangeArrowheads="1"/>
          </p:cNvSpPr>
          <p:nvPr/>
        </p:nvSpPr>
        <p:spPr bwMode="auto">
          <a:xfrm>
            <a:off x="1115616" y="5589240"/>
            <a:ext cx="7416824"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marL="173038" indent="-173038" eaLnBrk="1" hangingPunct="1">
              <a:spcBef>
                <a:spcPct val="0"/>
              </a:spcBef>
              <a:spcAft>
                <a:spcPts val="600"/>
              </a:spcAft>
              <a:buFontTx/>
              <a:buNone/>
            </a:pP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オリジナル選曲した楽曲で番組を</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制作</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・編成する場合、最大で</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5825</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.42</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分 </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 </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 </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の楽曲コンテンツが使用可能となります。</a:t>
            </a:r>
            <a:endPar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eaLnBrk="1" hangingPunct="1">
              <a:spcBef>
                <a:spcPct val="0"/>
              </a:spcBef>
              <a:spcAft>
                <a:spcPts val="600"/>
              </a:spcAft>
              <a:buFontTx/>
              <a:buNone/>
            </a:pP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オーダーコースの詳細</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担当にご相談ください</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251520" y="116632"/>
            <a:ext cx="7704856"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サービス⑦</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専用番組（</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）コーディネートサービス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8"/>
          <p:cNvSpPr>
            <a:spLocks noChangeArrowheads="1"/>
          </p:cNvSpPr>
          <p:nvPr/>
        </p:nvSpPr>
        <p:spPr bwMode="auto">
          <a:xfrm>
            <a:off x="577850" y="980777"/>
            <a:ext cx="8270875" cy="1008063"/>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「雨が降ってきたことをスタッフに知らせたい」「不審者が来店したことを音楽でスタッフに気づかせたい」といった店内合図目的のため</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画面操作で手動コンテンツの割り込み再生ができます</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最大</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99</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パターン</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989" name="Rectangle 3"/>
          <p:cNvSpPr>
            <a:spLocks noChangeArrowheads="1"/>
          </p:cNvSpPr>
          <p:nvPr/>
        </p:nvSpPr>
        <p:spPr bwMode="auto">
          <a:xfrm>
            <a:off x="1462795" y="5924350"/>
            <a:ext cx="6889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指定任意楽曲が通常の放送で流れるような楽曲</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は避けて</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ください。</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任意楽曲の選定については別途ご相談ください。</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9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3" y="3618199"/>
            <a:ext cx="51117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usic"/>
          <p:cNvSpPr>
            <a:spLocks noEditPoints="1" noChangeArrowheads="1"/>
          </p:cNvSpPr>
          <p:nvPr/>
        </p:nvSpPr>
        <p:spPr bwMode="auto">
          <a:xfrm rot="814067">
            <a:off x="2335213" y="4510374"/>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Music"/>
          <p:cNvSpPr>
            <a:spLocks noEditPoints="1" noChangeArrowheads="1"/>
          </p:cNvSpPr>
          <p:nvPr/>
        </p:nvSpPr>
        <p:spPr bwMode="auto">
          <a:xfrm rot="814067">
            <a:off x="2079625" y="4178586"/>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Music"/>
          <p:cNvSpPr>
            <a:spLocks noEditPoints="1" noChangeArrowheads="1"/>
          </p:cNvSpPr>
          <p:nvPr/>
        </p:nvSpPr>
        <p:spPr bwMode="auto">
          <a:xfrm rot="814067">
            <a:off x="8380413" y="3853149"/>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Music"/>
          <p:cNvSpPr>
            <a:spLocks noEditPoints="1" noChangeArrowheads="1"/>
          </p:cNvSpPr>
          <p:nvPr/>
        </p:nvSpPr>
        <p:spPr bwMode="auto">
          <a:xfrm rot="814067">
            <a:off x="8524875" y="3896011"/>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Music"/>
          <p:cNvSpPr>
            <a:spLocks noEditPoints="1" noChangeArrowheads="1"/>
          </p:cNvSpPr>
          <p:nvPr/>
        </p:nvSpPr>
        <p:spPr bwMode="auto">
          <a:xfrm rot="814067">
            <a:off x="7970838" y="4184936"/>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bwMode="auto">
          <a:xfrm>
            <a:off x="755650" y="3067336"/>
            <a:ext cx="1951038" cy="754063"/>
          </a:xfrm>
          <a:prstGeom prst="homePlate">
            <a:avLst/>
          </a:prstGeom>
          <a:ln>
            <a:solidFill>
              <a:schemeClr val="tx1">
                <a:lumMod val="75000"/>
                <a:lumOff val="25000"/>
              </a:schemeClr>
            </a:solidFill>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通常プログラム</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p>
        </p:txBody>
      </p:sp>
      <p:sp>
        <p:nvSpPr>
          <p:cNvPr id="21" name="ホームベース 20"/>
          <p:cNvSpPr/>
          <p:nvPr/>
        </p:nvSpPr>
        <p:spPr bwMode="auto">
          <a:xfrm>
            <a:off x="6805613" y="3067336"/>
            <a:ext cx="1914525" cy="754063"/>
          </a:xfrm>
          <a:prstGeom prst="homePlate">
            <a:avLst/>
          </a:prstGeom>
          <a:ln>
            <a:solidFill>
              <a:schemeClr val="tx1">
                <a:lumMod val="75000"/>
                <a:lumOff val="25000"/>
              </a:schemeClr>
            </a:solidFill>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指定楽曲が</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割り込み放送</a:t>
            </a:r>
          </a:p>
        </p:txBody>
      </p:sp>
      <p:pic>
        <p:nvPicPr>
          <p:cNvPr id="4199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75" y="3988086"/>
            <a:ext cx="1292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図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338" y="3883311"/>
            <a:ext cx="1293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図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3149886"/>
            <a:ext cx="1752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2" descr="http://www.clker.com/cliparts/a/a/6/4/1228428520667582858sivvus_weather_symbols_4.svg.med.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7325" y="2846674"/>
            <a:ext cx="1844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2" name="テキスト ボックス 2"/>
          <p:cNvSpPr txBox="1">
            <a:spLocks noChangeArrowheads="1"/>
          </p:cNvSpPr>
          <p:nvPr/>
        </p:nvSpPr>
        <p:spPr bwMode="auto">
          <a:xfrm>
            <a:off x="3145388" y="316354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急な雨！</a:t>
            </a:r>
          </a:p>
        </p:txBody>
      </p:sp>
      <p:sp>
        <p:nvSpPr>
          <p:cNvPr id="26" name="AutoShape 18"/>
          <p:cNvSpPr>
            <a:spLocks noChangeArrowheads="1"/>
          </p:cNvSpPr>
          <p:nvPr/>
        </p:nvSpPr>
        <p:spPr bwMode="auto">
          <a:xfrm>
            <a:off x="4619625" y="4434174"/>
            <a:ext cx="1943100" cy="468312"/>
          </a:xfrm>
          <a:prstGeom prst="roundRect">
            <a:avLst>
              <a:gd name="adj" fmla="val 10644"/>
            </a:avLst>
          </a:prstGeom>
          <a:noFill/>
          <a:ln>
            <a:no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操作</a:t>
            </a:r>
            <a:endPar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51520" y="116632"/>
            <a:ext cx="7704856"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サービス⑧</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手動コンテンツ再生</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8"/>
          <p:cNvSpPr>
            <a:spLocks noChangeArrowheads="1"/>
          </p:cNvSpPr>
          <p:nvPr/>
        </p:nvSpPr>
        <p:spPr bwMode="auto">
          <a:xfrm>
            <a:off x="458891" y="714295"/>
            <a:ext cx="8270875" cy="1197031"/>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None/>
            </a:pPr>
            <a:r>
              <a:rPr lang="en-US" altLang="ja-JP" sz="1800" dirty="0" err="1">
                <a:solidFill>
                  <a:schemeClr val="tx1">
                    <a:lumMod val="75000"/>
                    <a:lumOff val="25000"/>
                  </a:schemeClr>
                </a:solidFill>
                <a:latin typeface="メイリオ" panose="020B0604030504040204" pitchFamily="50" charset="-128"/>
                <a:ea typeface="メイリオ" panose="020B0604030504040204" pitchFamily="50" charset="-128"/>
              </a:rPr>
              <a:t>STB</a:t>
            </a:r>
            <a:r>
              <a:rPr lang="ja-JP" altLang="ja-JP" sz="1800" dirty="0">
                <a:solidFill>
                  <a:schemeClr val="tx1">
                    <a:lumMod val="75000"/>
                    <a:lumOff val="25000"/>
                  </a:schemeClr>
                </a:solidFill>
                <a:latin typeface="メイリオ" panose="020B0604030504040204" pitchFamily="50" charset="-128"/>
                <a:ea typeface="メイリオ" panose="020B0604030504040204" pitchFamily="50" charset="-128"/>
              </a:rPr>
              <a:t>背面の</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rPr>
              <a:t>AUX</a:t>
            </a:r>
            <a:r>
              <a:rPr lang="ja-JP" altLang="ja-JP" sz="1800" dirty="0">
                <a:solidFill>
                  <a:schemeClr val="tx1">
                    <a:lumMod val="75000"/>
                    <a:lumOff val="25000"/>
                  </a:schemeClr>
                </a:solidFill>
                <a:latin typeface="メイリオ" panose="020B0604030504040204" pitchFamily="50" charset="-128"/>
                <a:ea typeface="メイリオ" panose="020B0604030504040204" pitchFamily="50" charset="-128"/>
              </a:rPr>
              <a:t>にマイクアンプなどの外部機器を接続することで、自動的にコンテンツ（</a:t>
            </a:r>
            <a:r>
              <a:rPr lang="en-US" altLang="ja-JP" sz="1800" dirty="0" err="1">
                <a:solidFill>
                  <a:schemeClr val="tx1">
                    <a:lumMod val="75000"/>
                    <a:lumOff val="25000"/>
                  </a:schemeClr>
                </a:solidFill>
                <a:latin typeface="メイリオ" panose="020B0604030504040204" pitchFamily="50" charset="-128"/>
                <a:ea typeface="メイリオ" panose="020B0604030504040204" pitchFamily="50" charset="-128"/>
              </a:rPr>
              <a:t>BGM</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rPr>
              <a:t>/CM</a:t>
            </a:r>
            <a:r>
              <a:rPr lang="ja-JP" altLang="ja-JP" sz="1800" dirty="0">
                <a:solidFill>
                  <a:schemeClr val="tx1">
                    <a:lumMod val="75000"/>
                    <a:lumOff val="25000"/>
                  </a:schemeClr>
                </a:solidFill>
                <a:latin typeface="メイリオ" panose="020B0604030504040204" pitchFamily="50" charset="-128"/>
                <a:ea typeface="メイリオ" panose="020B0604030504040204" pitchFamily="50" charset="-128"/>
              </a:rPr>
              <a:t>）再生にマイク放送の割り込みが可能です</a:t>
            </a:r>
            <a:r>
              <a:rPr lang="ja-JP"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51519" y="116632"/>
            <a:ext cx="8208911"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オート</a:t>
            </a: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AUX</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404" y="2820412"/>
            <a:ext cx="2349192" cy="56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角丸四角形 7"/>
          <p:cNvSpPr/>
          <p:nvPr/>
        </p:nvSpPr>
        <p:spPr>
          <a:xfrm>
            <a:off x="2599853" y="2894757"/>
            <a:ext cx="170324" cy="3638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3"/>
          <p:cNvSpPr>
            <a:spLocks noChangeArrowheads="1"/>
          </p:cNvSpPr>
          <p:nvPr/>
        </p:nvSpPr>
        <p:spPr bwMode="auto">
          <a:xfrm>
            <a:off x="2479878" y="2584266"/>
            <a:ext cx="57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p>
        </p:txBody>
      </p:sp>
      <p:sp>
        <p:nvSpPr>
          <p:cNvPr id="10" name="Rectangle 3"/>
          <p:cNvSpPr>
            <a:spLocks noChangeArrowheads="1"/>
          </p:cNvSpPr>
          <p:nvPr/>
        </p:nvSpPr>
        <p:spPr bwMode="auto">
          <a:xfrm>
            <a:off x="545625" y="4033504"/>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マイクアンプ</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3"/>
          <p:cNvSpPr>
            <a:spLocks noChangeArrowheads="1"/>
          </p:cNvSpPr>
          <p:nvPr/>
        </p:nvSpPr>
        <p:spPr bwMode="auto">
          <a:xfrm>
            <a:off x="2619677" y="3494318"/>
            <a:ext cx="699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3"/>
          <p:cNvSpPr>
            <a:spLocks noChangeArrowheads="1"/>
          </p:cNvSpPr>
          <p:nvPr/>
        </p:nvSpPr>
        <p:spPr bwMode="auto">
          <a:xfrm>
            <a:off x="545625" y="2325255"/>
            <a:ext cx="1584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IMT-1000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85" y="3868363"/>
            <a:ext cx="1352384" cy="681645"/>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712" y="4809267"/>
            <a:ext cx="480327" cy="852580"/>
          </a:xfrm>
          <a:prstGeom prst="rect">
            <a:avLst/>
          </a:prstGeom>
        </p:spPr>
      </p:pic>
      <p:sp>
        <p:nvSpPr>
          <p:cNvPr id="15" name="Rectangle 3"/>
          <p:cNvSpPr>
            <a:spLocks noChangeArrowheads="1"/>
          </p:cNvSpPr>
          <p:nvPr/>
        </p:nvSpPr>
        <p:spPr bwMode="auto">
          <a:xfrm>
            <a:off x="588791" y="5133718"/>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AutoShape 18"/>
          <p:cNvSpPr>
            <a:spLocks noChangeArrowheads="1"/>
          </p:cNvSpPr>
          <p:nvPr/>
        </p:nvSpPr>
        <p:spPr bwMode="auto">
          <a:xfrm>
            <a:off x="3798990" y="2512707"/>
            <a:ext cx="5145831" cy="1127988"/>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■設定１：</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手動切り替え</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en-US" altLang="ja-JP" b="0" dirty="0" err="1">
                <a:solidFill>
                  <a:schemeClr val="tx1">
                    <a:lumMod val="75000"/>
                    <a:lumOff val="25000"/>
                  </a:schemeClr>
                </a:solidFill>
                <a:latin typeface="メイリオ" panose="020B0604030504040204" pitchFamily="50" charset="-128"/>
                <a:ea typeface="メイリオ" panose="020B0604030504040204" pitchFamily="50" charset="-128"/>
              </a:rPr>
              <a:t>STB</a:t>
            </a: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のチャンネルを</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rPr>
              <a:t>“AUX”</a:t>
            </a: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に変更することで</a:t>
            </a:r>
            <a:r>
              <a:rPr lang="en-US" altLang="ja-JP" b="0" dirty="0" err="1">
                <a:solidFill>
                  <a:schemeClr val="tx1">
                    <a:lumMod val="75000"/>
                    <a:lumOff val="25000"/>
                  </a:schemeClr>
                </a:solidFill>
                <a:latin typeface="メイリオ" panose="020B0604030504040204" pitchFamily="50" charset="-128"/>
                <a:ea typeface="メイリオ" panose="020B0604030504040204" pitchFamily="50" charset="-128"/>
              </a:rPr>
              <a:t>BGM</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rPr>
              <a:t>/CM</a:t>
            </a: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放送が止まり、店内にマイク放送が</a:t>
            </a:r>
            <a:r>
              <a:rPr lang="ja-JP" altLang="ja-JP" b="0" dirty="0" smtClean="0">
                <a:solidFill>
                  <a:schemeClr val="tx1">
                    <a:lumMod val="75000"/>
                    <a:lumOff val="25000"/>
                  </a:schemeClr>
                </a:solidFill>
                <a:latin typeface="メイリオ" panose="020B0604030504040204" pitchFamily="50" charset="-128"/>
                <a:ea typeface="メイリオ" panose="020B0604030504040204" pitchFamily="50" charset="-128"/>
              </a:rPr>
              <a:t>流れます</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AutoShape 18"/>
          <p:cNvSpPr>
            <a:spLocks noChangeArrowheads="1"/>
          </p:cNvSpPr>
          <p:nvPr/>
        </p:nvSpPr>
        <p:spPr bwMode="auto">
          <a:xfrm>
            <a:off x="3798991" y="4070880"/>
            <a:ext cx="4930776" cy="1279089"/>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自動切り替え</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（オート</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マイク放送を</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した際に、</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BGM/CM</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の放送が止まり、店内にマイク放送が流れます。</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Rectangle 3"/>
          <p:cNvSpPr>
            <a:spLocks noChangeArrowheads="1"/>
          </p:cNvSpPr>
          <p:nvPr/>
        </p:nvSpPr>
        <p:spPr bwMode="auto">
          <a:xfrm>
            <a:off x="2427607" y="4823853"/>
            <a:ext cx="699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5"/>
          <a:stretch>
            <a:fillRect/>
          </a:stretch>
        </p:blipFill>
        <p:spPr>
          <a:xfrm>
            <a:off x="2676663" y="3406986"/>
            <a:ext cx="92380" cy="460479"/>
          </a:xfrm>
          <a:prstGeom prst="rect">
            <a:avLst/>
          </a:prstGeom>
        </p:spPr>
      </p:pic>
      <p:pic>
        <p:nvPicPr>
          <p:cNvPr id="21" name="図 20"/>
          <p:cNvPicPr>
            <a:picLocks noChangeAspect="1"/>
          </p:cNvPicPr>
          <p:nvPr/>
        </p:nvPicPr>
        <p:blipFill>
          <a:blip r:embed="rId6"/>
          <a:stretch>
            <a:fillRect/>
          </a:stretch>
        </p:blipFill>
        <p:spPr>
          <a:xfrm>
            <a:off x="2446606" y="4530869"/>
            <a:ext cx="101720" cy="1068151"/>
          </a:xfrm>
          <a:prstGeom prst="rect">
            <a:avLst/>
          </a:prstGeom>
        </p:spPr>
      </p:pic>
    </p:spTree>
    <p:extLst>
      <p:ext uri="{BB962C8B-B14F-4D97-AF65-F5344CB8AC3E}">
        <p14:creationId xmlns:p14="http://schemas.microsoft.com/office/powerpoint/2010/main" val="152026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8"/>
          <p:cNvSpPr>
            <a:spLocks noChangeArrowheads="1"/>
          </p:cNvSpPr>
          <p:nvPr/>
        </p:nvSpPr>
        <p:spPr bwMode="auto">
          <a:xfrm>
            <a:off x="467544" y="639221"/>
            <a:ext cx="8270875" cy="1830043"/>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None/>
            </a:pP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背面の</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にマイクアンプなどの外部機器を接続します。</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から入力されたマイク放送が、コンテンツ再生に割り込んで放送される設定（デフォルト）と割り込まない設定を、</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コンテンツ再生プログラム作成にて選択ができます。</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コンテンツ（手動</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コンテンツ）の編成をプログラムするときに登録します。</a:t>
            </a:r>
            <a:endPar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3"/>
          <p:cNvSpPr>
            <a:spLocks noChangeArrowheads="1"/>
          </p:cNvSpPr>
          <p:nvPr/>
        </p:nvSpPr>
        <p:spPr bwMode="auto">
          <a:xfrm>
            <a:off x="3901666" y="5728243"/>
            <a:ext cx="51125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この機能を使用するときは、</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・手動コンテンツ再生の設定をするときに放送優先順位を依頼します。</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51519" y="116632"/>
            <a:ext cx="8208911" cy="400110"/>
          </a:xfrm>
          <a:prstGeom prst="rect">
            <a:avLst/>
          </a:prstGeom>
        </p:spPr>
        <p:txBody>
          <a:bodyPr wrap="square">
            <a:spAutoFit/>
          </a:bodyPr>
          <a:lstStyle/>
          <a:p>
            <a:pPr>
              <a:defRPr/>
            </a:pP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機能②</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オート</a:t>
            </a: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コンテンツ再生の優先順位設定</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032" y="3080086"/>
            <a:ext cx="2349192" cy="56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角丸四角形 7"/>
          <p:cNvSpPr/>
          <p:nvPr/>
        </p:nvSpPr>
        <p:spPr>
          <a:xfrm>
            <a:off x="2599481" y="3154431"/>
            <a:ext cx="170324" cy="3638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3"/>
          <p:cNvSpPr>
            <a:spLocks noChangeArrowheads="1"/>
          </p:cNvSpPr>
          <p:nvPr/>
        </p:nvSpPr>
        <p:spPr bwMode="auto">
          <a:xfrm>
            <a:off x="1811669" y="2866825"/>
            <a:ext cx="2308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（設定オート</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Rectangle 3"/>
          <p:cNvSpPr>
            <a:spLocks noChangeArrowheads="1"/>
          </p:cNvSpPr>
          <p:nvPr/>
        </p:nvSpPr>
        <p:spPr bwMode="auto">
          <a:xfrm>
            <a:off x="545253" y="4293178"/>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マイクアンプ</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3"/>
          <p:cNvSpPr>
            <a:spLocks noChangeArrowheads="1"/>
          </p:cNvSpPr>
          <p:nvPr/>
        </p:nvSpPr>
        <p:spPr bwMode="auto">
          <a:xfrm>
            <a:off x="2619305" y="3753992"/>
            <a:ext cx="699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3"/>
          <p:cNvSpPr>
            <a:spLocks noChangeArrowheads="1"/>
          </p:cNvSpPr>
          <p:nvPr/>
        </p:nvSpPr>
        <p:spPr bwMode="auto">
          <a:xfrm>
            <a:off x="545253" y="2584929"/>
            <a:ext cx="1584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IMT-1000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13" y="4128037"/>
            <a:ext cx="1352384" cy="681645"/>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340" y="5068941"/>
            <a:ext cx="480327" cy="852580"/>
          </a:xfrm>
          <a:prstGeom prst="rect">
            <a:avLst/>
          </a:prstGeom>
        </p:spPr>
      </p:pic>
      <p:sp>
        <p:nvSpPr>
          <p:cNvPr id="15" name="Rectangle 3"/>
          <p:cNvSpPr>
            <a:spLocks noChangeArrowheads="1"/>
          </p:cNvSpPr>
          <p:nvPr/>
        </p:nvSpPr>
        <p:spPr bwMode="auto">
          <a:xfrm>
            <a:off x="588419" y="5393392"/>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AutoShape 18"/>
          <p:cNvSpPr>
            <a:spLocks noChangeArrowheads="1"/>
          </p:cNvSpPr>
          <p:nvPr/>
        </p:nvSpPr>
        <p:spPr bwMode="auto">
          <a:xfrm>
            <a:off x="3802427" y="2598389"/>
            <a:ext cx="5145831" cy="1549713"/>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■設定１：オート</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（デフォルト）</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オート</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rPr>
              <a:t>AUX</a:t>
            </a: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の機能により、</a:t>
            </a:r>
            <a:r>
              <a:rPr lang="en-US" altLang="ja-JP" b="0" dirty="0" err="1">
                <a:solidFill>
                  <a:schemeClr val="tx1">
                    <a:lumMod val="75000"/>
                    <a:lumOff val="25000"/>
                  </a:schemeClr>
                </a:solidFill>
                <a:latin typeface="メイリオ" panose="020B0604030504040204" pitchFamily="50" charset="-128"/>
                <a:ea typeface="メイリオ" panose="020B0604030504040204" pitchFamily="50" charset="-128"/>
              </a:rPr>
              <a:t>BGM</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rPr>
              <a:t>/CM</a:t>
            </a:r>
            <a:r>
              <a:rPr lang="ja-JP" altLang="ja-JP" b="0" dirty="0">
                <a:solidFill>
                  <a:schemeClr val="tx1">
                    <a:lumMod val="75000"/>
                    <a:lumOff val="25000"/>
                  </a:schemeClr>
                </a:solidFill>
                <a:latin typeface="メイリオ" panose="020B0604030504040204" pitchFamily="50" charset="-128"/>
                <a:ea typeface="メイリオ" panose="020B0604030504040204" pitchFamily="50" charset="-128"/>
              </a:rPr>
              <a:t>の放送が止まり、店内にマイク放送が流れます。</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AutoShape 18"/>
          <p:cNvSpPr>
            <a:spLocks noChangeArrowheads="1"/>
          </p:cNvSpPr>
          <p:nvPr/>
        </p:nvSpPr>
        <p:spPr bwMode="auto">
          <a:xfrm>
            <a:off x="3802428" y="4252802"/>
            <a:ext cx="5145831" cy="1370741"/>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：オート</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AUX</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（コンテンツ再生優先）</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eaLnBrk="1" hangingPunct="1">
              <a:spcBef>
                <a:spcPct val="0"/>
              </a:spcBef>
              <a:spcAft>
                <a:spcPts val="600"/>
              </a:spcAft>
              <a:buFontTx/>
              <a:buNone/>
            </a:pP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マイク</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放送を</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した際に、</a:t>
            </a: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再生中は店内</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にマイク放送</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が流れます。</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再生中は</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放送が</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流れます。</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Rectangle 3"/>
          <p:cNvSpPr>
            <a:spLocks noChangeArrowheads="1"/>
          </p:cNvSpPr>
          <p:nvPr/>
        </p:nvSpPr>
        <p:spPr bwMode="auto">
          <a:xfrm>
            <a:off x="2427235" y="5083527"/>
            <a:ext cx="699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5"/>
          <a:stretch>
            <a:fillRect/>
          </a:stretch>
        </p:blipFill>
        <p:spPr>
          <a:xfrm>
            <a:off x="2676291" y="3666660"/>
            <a:ext cx="92380" cy="460479"/>
          </a:xfrm>
          <a:prstGeom prst="rect">
            <a:avLst/>
          </a:prstGeom>
        </p:spPr>
      </p:pic>
      <p:pic>
        <p:nvPicPr>
          <p:cNvPr id="21" name="図 20"/>
          <p:cNvPicPr>
            <a:picLocks noChangeAspect="1"/>
          </p:cNvPicPr>
          <p:nvPr/>
        </p:nvPicPr>
        <p:blipFill>
          <a:blip r:embed="rId6"/>
          <a:stretch>
            <a:fillRect/>
          </a:stretch>
        </p:blipFill>
        <p:spPr>
          <a:xfrm>
            <a:off x="2446234" y="4790543"/>
            <a:ext cx="101720" cy="1068151"/>
          </a:xfrm>
          <a:prstGeom prst="rect">
            <a:avLst/>
          </a:prstGeom>
        </p:spPr>
      </p:pic>
    </p:spTree>
    <p:extLst>
      <p:ext uri="{BB962C8B-B14F-4D97-AF65-F5344CB8AC3E}">
        <p14:creationId xmlns:p14="http://schemas.microsoft.com/office/powerpoint/2010/main" val="194481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8"/>
          <p:cNvSpPr>
            <a:spLocks noChangeArrowheads="1"/>
          </p:cNvSpPr>
          <p:nvPr/>
        </p:nvSpPr>
        <p:spPr bwMode="auto">
          <a:xfrm>
            <a:off x="577850" y="771477"/>
            <a:ext cx="8270875" cy="1266580"/>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通常放送する音源で放送ができなくなった際や障害</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発生時に、指定</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された音源が放送されるバックアップ音源を標準搭載</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通常放送</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のイメージとあわせたバックアップ放送を選択することで、障害発生時も店舗などの雰囲気を壊すことはありません。</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989" name="Rectangle 3"/>
          <p:cNvSpPr>
            <a:spLocks noChangeArrowheads="1"/>
          </p:cNvSpPr>
          <p:nvPr/>
        </p:nvSpPr>
        <p:spPr bwMode="auto">
          <a:xfrm>
            <a:off x="1058123" y="5197655"/>
            <a:ext cx="777686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の障害の内容によっては、バックアップ放送が流れないことが</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あります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。（例：電源や基板異常など）</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Font typeface="Wingdings" pitchFamily="2" charset="2"/>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バックアップ</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音源は、</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曲までお客様指定が可能です。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FontTx/>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毎にバックアップ放送の音を変えることはできません。</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ts val="600"/>
              </a:spcAft>
              <a:buFontTx/>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一度</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指定したバックアップ放送の音を変えることはできません</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Music"/>
          <p:cNvSpPr>
            <a:spLocks noEditPoints="1" noChangeArrowheads="1"/>
          </p:cNvSpPr>
          <p:nvPr/>
        </p:nvSpPr>
        <p:spPr bwMode="auto">
          <a:xfrm rot="814067">
            <a:off x="2921920" y="3116739"/>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Music"/>
          <p:cNvSpPr>
            <a:spLocks noEditPoints="1" noChangeArrowheads="1"/>
          </p:cNvSpPr>
          <p:nvPr/>
        </p:nvSpPr>
        <p:spPr bwMode="auto">
          <a:xfrm rot="814067">
            <a:off x="2666332" y="2784951"/>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bwMode="auto">
          <a:xfrm>
            <a:off x="1021155" y="3060190"/>
            <a:ext cx="1951038" cy="1016882"/>
          </a:xfrm>
          <a:prstGeom prst="homePlate">
            <a:avLst/>
          </a:prstGeom>
          <a:ln>
            <a:solidFill>
              <a:schemeClr val="tx1">
                <a:lumMod val="75000"/>
                <a:lumOff val="25000"/>
              </a:schemeClr>
            </a:solidFill>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通常放送</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Music"/>
          <p:cNvSpPr>
            <a:spLocks noEditPoints="1" noChangeArrowheads="1"/>
          </p:cNvSpPr>
          <p:nvPr/>
        </p:nvSpPr>
        <p:spPr bwMode="auto">
          <a:xfrm rot="814067">
            <a:off x="8202864" y="3139530"/>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Music"/>
          <p:cNvSpPr>
            <a:spLocks noEditPoints="1" noChangeArrowheads="1"/>
          </p:cNvSpPr>
          <p:nvPr/>
        </p:nvSpPr>
        <p:spPr bwMode="auto">
          <a:xfrm rot="814067">
            <a:off x="7947276" y="2807742"/>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ホームベース 30"/>
          <p:cNvSpPr/>
          <p:nvPr/>
        </p:nvSpPr>
        <p:spPr bwMode="auto">
          <a:xfrm>
            <a:off x="5974053" y="3060190"/>
            <a:ext cx="2139105" cy="1016882"/>
          </a:xfrm>
          <a:prstGeom prst="homePlate">
            <a:avLst/>
          </a:prstGeom>
          <a:ln>
            <a:solidFill>
              <a:schemeClr val="tx1">
                <a:lumMod val="75000"/>
                <a:lumOff val="25000"/>
              </a:schemeClr>
            </a:solidFill>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バックアップ放送</a:t>
            </a:r>
            <a:endPar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に切り替わる</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251520" y="116632"/>
            <a:ext cx="7704856" cy="400110"/>
          </a:xfrm>
          <a:prstGeom prst="rect">
            <a:avLst/>
          </a:prstGeom>
        </p:spPr>
        <p:txBody>
          <a:bodyPr wrap="square">
            <a:spAutoFit/>
          </a:bodyPr>
          <a:lstStyle/>
          <a:p>
            <a:pPr>
              <a:defRPr/>
            </a:pP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機能③</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バックアップ音源再生機能</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雲形吹き出し 1"/>
          <p:cNvSpPr/>
          <p:nvPr/>
        </p:nvSpPr>
        <p:spPr>
          <a:xfrm>
            <a:off x="3458475" y="2904828"/>
            <a:ext cx="2227050" cy="1216868"/>
          </a:xfrm>
          <a:prstGeom prst="cloud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障害発生</a:t>
            </a:r>
            <a:endParaRPr kumimoji="1"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03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8"/>
          <p:cNvSpPr>
            <a:spLocks noChangeArrowheads="1"/>
          </p:cNvSpPr>
          <p:nvPr/>
        </p:nvSpPr>
        <p:spPr bwMode="auto">
          <a:xfrm>
            <a:off x="436563" y="771477"/>
            <a:ext cx="8095878" cy="937779"/>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sz="1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背面のサービスコンセントに外部機器を接続することで、</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の電源</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と、外部機器の電源</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を連動（もしくは非連動）させることができます。</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251520" y="116632"/>
            <a:ext cx="7704856" cy="400110"/>
          </a:xfrm>
          <a:prstGeom prst="rect">
            <a:avLst/>
          </a:prstGeom>
        </p:spPr>
        <p:txBody>
          <a:bodyPr wrap="square">
            <a:spAutoFit/>
          </a:bodyPr>
          <a:lstStyle/>
          <a:p>
            <a:pPr>
              <a:defRPr/>
            </a:pP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機能④</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サービスコンセント連動機能</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931" y="4615023"/>
            <a:ext cx="2534025" cy="8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4"/>
          <a:stretch>
            <a:fillRect/>
          </a:stretch>
        </p:blipFill>
        <p:spPr>
          <a:xfrm flipV="1">
            <a:off x="2979863" y="3452665"/>
            <a:ext cx="413956" cy="1111068"/>
          </a:xfrm>
          <a:prstGeom prst="rect">
            <a:avLst/>
          </a:prstGeom>
        </p:spPr>
      </p:pic>
      <p:pic>
        <p:nvPicPr>
          <p:cNvPr id="1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5347" y="2772029"/>
            <a:ext cx="2349192" cy="56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 name="角丸四角形 16"/>
          <p:cNvSpPr/>
          <p:nvPr/>
        </p:nvSpPr>
        <p:spPr>
          <a:xfrm>
            <a:off x="2905400" y="2807588"/>
            <a:ext cx="504509" cy="259309"/>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3"/>
          <p:cNvSpPr>
            <a:spLocks noChangeArrowheads="1"/>
          </p:cNvSpPr>
          <p:nvPr/>
        </p:nvSpPr>
        <p:spPr bwMode="auto">
          <a:xfrm>
            <a:off x="2617821" y="2535883"/>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サービスコンセント</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Rectangle 3"/>
          <p:cNvSpPr>
            <a:spLocks noChangeArrowheads="1"/>
          </p:cNvSpPr>
          <p:nvPr/>
        </p:nvSpPr>
        <p:spPr bwMode="auto">
          <a:xfrm>
            <a:off x="683568" y="4364992"/>
            <a:ext cx="15841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アンプ等</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Rectangle 3"/>
          <p:cNvSpPr>
            <a:spLocks noChangeArrowheads="1"/>
          </p:cNvSpPr>
          <p:nvPr/>
        </p:nvSpPr>
        <p:spPr bwMode="auto">
          <a:xfrm>
            <a:off x="3250192" y="4009207"/>
            <a:ext cx="699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Rectangle 3"/>
          <p:cNvSpPr>
            <a:spLocks noChangeArrowheads="1"/>
          </p:cNvSpPr>
          <p:nvPr/>
        </p:nvSpPr>
        <p:spPr bwMode="auto">
          <a:xfrm>
            <a:off x="683568" y="2276872"/>
            <a:ext cx="1584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IMT-1000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AutoShape 18"/>
          <p:cNvSpPr>
            <a:spLocks noChangeArrowheads="1"/>
          </p:cNvSpPr>
          <p:nvPr/>
        </p:nvSpPr>
        <p:spPr bwMode="auto">
          <a:xfrm>
            <a:off x="4550021" y="2584507"/>
            <a:ext cx="4320198" cy="1979225"/>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■設定１：電源を連動させる</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電源を</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した際に、アンプ</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の外部機器にサービスコンセントに連動して</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電気が</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供給され、</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アンプなどの外部</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機器</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電源を</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とさせる。</a:t>
            </a:r>
            <a:endPar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電源</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にした際に、アンプなどの外部</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機器にサービスコンセント</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に連動</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電気が</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停止され、</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アンプなどの外部機器の電源を</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とさせる</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AutoShape 18"/>
          <p:cNvSpPr>
            <a:spLocks noChangeArrowheads="1"/>
          </p:cNvSpPr>
          <p:nvPr/>
        </p:nvSpPr>
        <p:spPr bwMode="auto">
          <a:xfrm>
            <a:off x="4577053" y="4876639"/>
            <a:ext cx="4320198" cy="1574256"/>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t"/>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spcAft>
                <a:spcPts val="600"/>
              </a:spcAft>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■設定２：電源は非連動とする</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eaLnBrk="1" hangingPunct="1">
              <a:spcBef>
                <a:spcPct val="0"/>
              </a:spcBef>
              <a:spcAft>
                <a:spcPts val="600"/>
              </a:spcAft>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アンプなどの外部機器に電気</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はサービスコンセントから供給されるが、</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電源の</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と、アンプ</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の外部機器の電源</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は連動させず</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、アンプなどの外部</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機器の</a:t>
            </a: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は個別操作のままにする</a:t>
            </a:r>
            <a:endPar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8595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1" name="AutoShape 18"/>
          <p:cNvSpPr>
            <a:spLocks noChangeArrowheads="1"/>
          </p:cNvSpPr>
          <p:nvPr/>
        </p:nvSpPr>
        <p:spPr bwMode="auto">
          <a:xfrm>
            <a:off x="395537" y="765175"/>
            <a:ext cx="8286502" cy="1150938"/>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marL="285750" indent="-285750">
              <a:buFont typeface="Wingdings" panose="05000000000000000000" pitchFamily="2" charset="2"/>
              <a:buChar char="u"/>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店舗に設置</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した</a:t>
            </a:r>
            <a:r>
              <a:rPr lang="en-US" altLang="ja-JP" sz="16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定期的に</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配信サーバーに</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更新データの有無を確認し</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があれば取得（ダウンロード）します。ストリーミング配信ではないため</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様の回線を常時占有する事はありません。</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通信の方向は、</a:t>
            </a:r>
            <a:r>
              <a:rPr lang="en-US" altLang="ja-JP" sz="16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配信サーバーへ</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の取得（</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Pull </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型通信）です。</a:t>
            </a:r>
          </a:p>
        </p:txBody>
      </p:sp>
      <p:sp>
        <p:nvSpPr>
          <p:cNvPr id="56" name="正方形/長方形 55"/>
          <p:cNvSpPr/>
          <p:nvPr/>
        </p:nvSpPr>
        <p:spPr>
          <a:xfrm>
            <a:off x="251520" y="116632"/>
            <a:ext cx="5652120" cy="400110"/>
          </a:xfrm>
          <a:prstGeom prst="rect">
            <a:avLst/>
          </a:prstGeom>
        </p:spPr>
        <p:txBody>
          <a:bodyPr wrap="square">
            <a:spAutoFit/>
          </a:bodyPr>
          <a:lstStyle/>
          <a:p>
            <a:pPr eaLnBrk="0" hangingPunct="0">
              <a:defRPr/>
            </a:pPr>
            <a:r>
              <a:rPr lang="ja-JP"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配信・接続イメージ</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283777" y="1982744"/>
            <a:ext cx="8587495" cy="4398584"/>
            <a:chOff x="283777" y="1982744"/>
            <a:chExt cx="8587495" cy="4398584"/>
          </a:xfrm>
        </p:grpSpPr>
        <p:sp>
          <p:nvSpPr>
            <p:cNvPr id="62" name="Rectangle 4"/>
            <p:cNvSpPr>
              <a:spLocks noChangeArrowheads="1"/>
            </p:cNvSpPr>
            <p:nvPr/>
          </p:nvSpPr>
          <p:spPr bwMode="auto">
            <a:xfrm>
              <a:off x="5172630" y="2382014"/>
              <a:ext cx="3560210" cy="1591538"/>
            </a:xfrm>
            <a:prstGeom prst="rect">
              <a:avLst/>
            </a:prstGeom>
            <a:noFill/>
            <a:ln w="19050">
              <a:solidFill>
                <a:srgbClr val="7FB7DF"/>
              </a:solidFill>
              <a:prstDash val="dash"/>
              <a:headEnd/>
              <a:tailEnd/>
            </a:ln>
            <a:extLst/>
          </p:spPr>
          <p:style>
            <a:lnRef idx="1">
              <a:schemeClr val="accent1"/>
            </a:lnRef>
            <a:fillRef idx="2">
              <a:schemeClr val="accent1"/>
            </a:fillRef>
            <a:effectRef idx="1">
              <a:schemeClr val="accent1"/>
            </a:effectRef>
            <a:fontRef idx="minor">
              <a:schemeClr val="dk1"/>
            </a:fontRef>
          </p:style>
          <p:txBody>
            <a:bodyPr wrap="none"/>
            <a:lstStyle/>
            <a:p>
              <a:pPr algn="r">
                <a:defRPr/>
              </a:pPr>
              <a:endParaRPr lang="ja-JP" altLang="ja-JP" sz="1200" b="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Rectangle 4"/>
            <p:cNvSpPr>
              <a:spLocks noChangeArrowheads="1"/>
            </p:cNvSpPr>
            <p:nvPr/>
          </p:nvSpPr>
          <p:spPr bwMode="auto">
            <a:xfrm>
              <a:off x="4982840" y="2124662"/>
              <a:ext cx="3888432" cy="4128786"/>
            </a:xfrm>
            <a:prstGeom prst="rect">
              <a:avLst/>
            </a:prstGeom>
            <a:noFill/>
            <a:ln w="9525">
              <a:solidFill>
                <a:srgbClr val="7FB7DF"/>
              </a:solidFill>
              <a:miter lim="800000"/>
              <a:headEnd/>
              <a:tailEnd/>
            </a:ln>
            <a:extLst/>
          </p:spPr>
          <p:txBody>
            <a:bodyPr wrap="none"/>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endParaRPr lang="ja-JP" altLang="ja-JP" sz="12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下カーブ矢印 5"/>
            <p:cNvSpPr>
              <a:spLocks noChangeArrowheads="1"/>
            </p:cNvSpPr>
            <p:nvPr/>
          </p:nvSpPr>
          <p:spPr bwMode="auto">
            <a:xfrm rot="16200000">
              <a:off x="3078697" y="2311895"/>
              <a:ext cx="1199539" cy="3292859"/>
            </a:xfrm>
            <a:prstGeom prst="curvedDownArrow">
              <a:avLst>
                <a:gd name="adj1" fmla="val 13062"/>
                <a:gd name="adj2" fmla="val 35583"/>
                <a:gd name="adj3" fmla="val 23052"/>
              </a:avLst>
            </a:prstGeom>
            <a:solidFill>
              <a:srgbClr val="00B0F0"/>
            </a:solidFill>
            <a:ln w="12700" algn="ctr">
              <a:solidFill>
                <a:srgbClr val="00B0F0"/>
              </a:solidFill>
              <a:round/>
              <a:headEnd/>
              <a:tailEnd/>
            </a:ln>
          </p:spPr>
          <p:txBody>
            <a:bodyPr wrap="none" anchor="ct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endParaRPr kumimoji="0"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696" name="図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387" y="3977820"/>
              <a:ext cx="695325" cy="8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29"/>
            <p:cNvSpPr txBox="1">
              <a:spLocks noChangeArrowheads="1"/>
            </p:cNvSpPr>
            <p:nvPr/>
          </p:nvSpPr>
          <p:spPr bwMode="auto">
            <a:xfrm>
              <a:off x="702046" y="4912209"/>
              <a:ext cx="12951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配信サーバー</a:t>
              </a:r>
              <a:endPar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3" name="AutoShape 22"/>
            <p:cNvCxnSpPr>
              <a:cxnSpLocks noChangeShapeType="1"/>
              <a:stCxn id="63" idx="1"/>
              <a:endCxn id="28696" idx="3"/>
            </p:cNvCxnSpPr>
            <p:nvPr/>
          </p:nvCxnSpPr>
          <p:spPr bwMode="auto">
            <a:xfrm rot="10800000">
              <a:off x="1754712" y="4404022"/>
              <a:ext cx="3757392" cy="10417"/>
            </a:xfrm>
            <a:prstGeom prst="bentConnector3">
              <a:avLst>
                <a:gd name="adj1" fmla="val 50000"/>
              </a:avLst>
            </a:prstGeom>
            <a:noFill/>
            <a:ln w="12700">
              <a:solidFill>
                <a:srgbClr val="7FB7D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77" y="3458032"/>
              <a:ext cx="1008477" cy="519788"/>
            </a:xfrm>
            <a:prstGeom prst="rect">
              <a:avLst/>
            </a:prstGeom>
          </p:spPr>
        </p:pic>
        <p:sp>
          <p:nvSpPr>
            <p:cNvPr id="51" name="AutoShape 31"/>
            <p:cNvSpPr>
              <a:spLocks noChangeArrowheads="1"/>
            </p:cNvSpPr>
            <p:nvPr/>
          </p:nvSpPr>
          <p:spPr bwMode="auto">
            <a:xfrm>
              <a:off x="2637334" y="2342315"/>
              <a:ext cx="2009691" cy="766762"/>
            </a:xfrm>
            <a:prstGeom prst="wedgeRoundRectCallout">
              <a:avLst>
                <a:gd name="adj1" fmla="val -4429"/>
                <a:gd name="adj2" fmla="val 98409"/>
                <a:gd name="adj3" fmla="val 16667"/>
              </a:avLst>
            </a:prstGeom>
            <a:noFill/>
            <a:ln>
              <a:solidFill>
                <a:srgbClr val="7FB7DF"/>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・プレイリスト差分取得</a:t>
              </a:r>
              <a:endParaRPr lang="en-US" altLang="ja-JP"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・コンテンツ差分取得</a:t>
              </a:r>
              <a:endParaRPr lang="en-US" altLang="ja-JP"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・緊急配信チェック取得</a:t>
              </a:r>
              <a:endParaRPr lang="en-US" altLang="ja-JP"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更新ファイル取得、蓄積</a:t>
              </a:r>
              <a:endParaRPr lang="en-US" altLang="ja-JP"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AutoShape 32"/>
            <p:cNvSpPr>
              <a:spLocks noChangeArrowheads="1"/>
            </p:cNvSpPr>
            <p:nvPr/>
          </p:nvSpPr>
          <p:spPr bwMode="auto">
            <a:xfrm>
              <a:off x="2651333" y="5796111"/>
              <a:ext cx="2009691" cy="585217"/>
            </a:xfrm>
            <a:prstGeom prst="wedgeRoundRectCallout">
              <a:avLst>
                <a:gd name="adj1" fmla="val -9173"/>
                <a:gd name="adj2" fmla="val -98056"/>
                <a:gd name="adj3" fmla="val 16667"/>
              </a:avLst>
            </a:prstGeom>
            <a:noFill/>
            <a:ln>
              <a:solidFill>
                <a:srgbClr val="7FB7DF"/>
              </a:solidFill>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・配信コンテンツのアップ</a:t>
              </a:r>
            </a:p>
            <a:p>
              <a:pPr>
                <a:defRPr/>
              </a:pPr>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・プレイリストの</a:t>
              </a:r>
              <a:r>
                <a:rPr lang="ja-JP" altLang="en-US"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アップ</a:t>
              </a:r>
              <a:endPar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1" name="AutoShape 12"/>
            <p:cNvCxnSpPr>
              <a:cxnSpLocks noChangeShapeType="1"/>
              <a:stCxn id="104" idx="2"/>
              <a:endCxn id="82" idx="0"/>
            </p:cNvCxnSpPr>
            <p:nvPr/>
          </p:nvCxnSpPr>
          <p:spPr bwMode="auto">
            <a:xfrm rot="16200000" flipH="1">
              <a:off x="6561017" y="4117221"/>
              <a:ext cx="815120" cy="1696870"/>
            </a:xfrm>
            <a:prstGeom prst="bentConnector3">
              <a:avLst>
                <a:gd name="adj1" fmla="val 66827"/>
              </a:avLst>
            </a:prstGeom>
            <a:noFill/>
            <a:ln w="12700">
              <a:solidFill>
                <a:srgbClr val="7FB7DF"/>
              </a:solidFill>
              <a:miter lim="800000"/>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グループ化 77"/>
            <p:cNvGrpSpPr/>
            <p:nvPr/>
          </p:nvGrpSpPr>
          <p:grpSpPr>
            <a:xfrm>
              <a:off x="7424265" y="5373216"/>
              <a:ext cx="771366" cy="665911"/>
              <a:chOff x="7176734" y="5620833"/>
              <a:chExt cx="771366" cy="665911"/>
            </a:xfrm>
          </p:grpSpPr>
          <p:pic>
            <p:nvPicPr>
              <p:cNvPr id="82" name="図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36" y="5620833"/>
                <a:ext cx="667290" cy="66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5"/>
              <p:cNvSpPr txBox="1">
                <a:spLocks noChangeArrowheads="1"/>
              </p:cNvSpPr>
              <p:nvPr/>
            </p:nvSpPr>
            <p:spPr bwMode="auto">
              <a:xfrm>
                <a:off x="7176734" y="5934673"/>
                <a:ext cx="77136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POS</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レジ</a:t>
                </a:r>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4" name="Text Box 8"/>
            <p:cNvSpPr txBox="1">
              <a:spLocks noChangeArrowheads="1"/>
            </p:cNvSpPr>
            <p:nvPr/>
          </p:nvSpPr>
          <p:spPr bwMode="auto">
            <a:xfrm>
              <a:off x="6669116" y="4328157"/>
              <a:ext cx="6078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1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ルータ</a:t>
              </a:r>
            </a:p>
          </p:txBody>
        </p:sp>
        <p:sp>
          <p:nvSpPr>
            <p:cNvPr id="85" name="Music"/>
            <p:cNvSpPr>
              <a:spLocks noEditPoints="1" noChangeArrowheads="1"/>
            </p:cNvSpPr>
            <p:nvPr/>
          </p:nvSpPr>
          <p:spPr bwMode="auto">
            <a:xfrm>
              <a:off x="7045914" y="2878716"/>
              <a:ext cx="147705" cy="167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6" name="AutoShape 22"/>
            <p:cNvCxnSpPr>
              <a:cxnSpLocks noChangeShapeType="1"/>
              <a:stCxn id="104" idx="0"/>
              <a:endCxn id="96" idx="2"/>
            </p:cNvCxnSpPr>
            <p:nvPr/>
          </p:nvCxnSpPr>
          <p:spPr bwMode="auto">
            <a:xfrm rot="5400000" flipH="1" flipV="1">
              <a:off x="5844169" y="4039235"/>
              <a:ext cx="551947" cy="1"/>
            </a:xfrm>
            <a:prstGeom prst="bentConnector3">
              <a:avLst>
                <a:gd name="adj1" fmla="val 50000"/>
              </a:avLst>
            </a:prstGeom>
            <a:noFill/>
            <a:ln w="12700">
              <a:solidFill>
                <a:srgbClr val="7FB7DF"/>
              </a:solidFill>
              <a:miter lim="800000"/>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 Box 35"/>
            <p:cNvSpPr txBox="1">
              <a:spLocks noChangeArrowheads="1"/>
            </p:cNvSpPr>
            <p:nvPr/>
          </p:nvSpPr>
          <p:spPr bwMode="auto">
            <a:xfrm>
              <a:off x="5414888" y="3190162"/>
              <a:ext cx="14494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sz="11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S’sence</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専用</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517" y="3358556"/>
              <a:ext cx="116681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9" name="AutoShape 22"/>
            <p:cNvCxnSpPr>
              <a:cxnSpLocks noChangeShapeType="1"/>
              <a:stCxn id="88" idx="0"/>
              <a:endCxn id="100" idx="3"/>
            </p:cNvCxnSpPr>
            <p:nvPr/>
          </p:nvCxnSpPr>
          <p:spPr bwMode="auto">
            <a:xfrm rot="16200000" flipV="1">
              <a:off x="7266792" y="2733424"/>
              <a:ext cx="717445" cy="532820"/>
            </a:xfrm>
            <a:prstGeom prst="bentConnector2">
              <a:avLst/>
            </a:prstGeom>
            <a:noFill/>
            <a:ln w="12700">
              <a:solidFill>
                <a:srgbClr val="7FB7D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Music"/>
            <p:cNvSpPr>
              <a:spLocks noEditPoints="1" noChangeArrowheads="1"/>
            </p:cNvSpPr>
            <p:nvPr/>
          </p:nvSpPr>
          <p:spPr bwMode="auto">
            <a:xfrm>
              <a:off x="6732240" y="2996009"/>
              <a:ext cx="147705" cy="1688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Text Box 8"/>
            <p:cNvSpPr txBox="1">
              <a:spLocks noChangeArrowheads="1"/>
            </p:cNvSpPr>
            <p:nvPr/>
          </p:nvSpPr>
          <p:spPr bwMode="auto">
            <a:xfrm>
              <a:off x="7218254" y="3151128"/>
              <a:ext cx="5302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アンプ</a:t>
              </a:r>
            </a:p>
          </p:txBody>
        </p:sp>
        <p:grpSp>
          <p:nvGrpSpPr>
            <p:cNvPr id="92" name="グループ化 91"/>
            <p:cNvGrpSpPr/>
            <p:nvPr/>
          </p:nvGrpSpPr>
          <p:grpSpPr>
            <a:xfrm>
              <a:off x="5663598" y="5373216"/>
              <a:ext cx="914625" cy="780121"/>
              <a:chOff x="7093439" y="4719269"/>
              <a:chExt cx="914625" cy="780121"/>
            </a:xfrm>
          </p:grpSpPr>
          <p:pic>
            <p:nvPicPr>
              <p:cNvPr id="93" name="図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3439" y="4719269"/>
                <a:ext cx="914625" cy="780121"/>
              </a:xfrm>
              <a:prstGeom prst="rect">
                <a:avLst/>
              </a:prstGeom>
            </p:spPr>
          </p:pic>
          <p:sp>
            <p:nvSpPr>
              <p:cNvPr id="94" name="Text Box 35"/>
              <p:cNvSpPr txBox="1">
                <a:spLocks noChangeArrowheads="1"/>
              </p:cNvSpPr>
              <p:nvPr/>
            </p:nvSpPr>
            <p:spPr bwMode="auto">
              <a:xfrm>
                <a:off x="7320714" y="4849131"/>
                <a:ext cx="3786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p>
            </p:txBody>
          </p:sp>
        </p:grpSp>
        <p:grpSp>
          <p:nvGrpSpPr>
            <p:cNvPr id="95" name="グループ化 3"/>
            <p:cNvGrpSpPr>
              <a:grpSpLocks/>
            </p:cNvGrpSpPr>
            <p:nvPr/>
          </p:nvGrpSpPr>
          <p:grpSpPr bwMode="auto">
            <a:xfrm>
              <a:off x="5390317" y="3337665"/>
              <a:ext cx="1459651" cy="425596"/>
              <a:chOff x="150813" y="1685925"/>
              <a:chExt cx="4182516" cy="1219221"/>
            </a:xfrm>
          </p:grpSpPr>
          <p:pic>
            <p:nvPicPr>
              <p:cNvPr id="9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13" y="1685925"/>
                <a:ext cx="4182516" cy="12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7" name="Picture 11"/>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6756" y="2276483"/>
                <a:ext cx="907106" cy="23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cxnSp>
          <p:nvCxnSpPr>
            <p:cNvPr id="98" name="AutoShape 22"/>
            <p:cNvCxnSpPr>
              <a:cxnSpLocks noChangeShapeType="1"/>
              <a:stCxn id="96" idx="3"/>
              <a:endCxn id="88" idx="1"/>
            </p:cNvCxnSpPr>
            <p:nvPr/>
          </p:nvCxnSpPr>
          <p:spPr bwMode="auto">
            <a:xfrm flipV="1">
              <a:off x="6849968" y="3549056"/>
              <a:ext cx="458549" cy="1407"/>
            </a:xfrm>
            <a:prstGeom prst="bentConnector3">
              <a:avLst>
                <a:gd name="adj1" fmla="val 50000"/>
              </a:avLst>
            </a:prstGeom>
            <a:noFill/>
            <a:ln w="12700">
              <a:solidFill>
                <a:srgbClr val="7FB7D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正方形/長方形 98"/>
            <p:cNvSpPr/>
            <p:nvPr/>
          </p:nvSpPr>
          <p:spPr>
            <a:xfrm>
              <a:off x="6010101" y="1982744"/>
              <a:ext cx="1584711" cy="2873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店舗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0" name="図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6988" y="2255053"/>
              <a:ext cx="772116" cy="772116"/>
            </a:xfrm>
            <a:prstGeom prst="rect">
              <a:avLst/>
            </a:prstGeom>
          </p:spPr>
        </p:pic>
        <p:sp>
          <p:nvSpPr>
            <p:cNvPr id="101" name="Text Box 8"/>
            <p:cNvSpPr txBox="1">
              <a:spLocks noChangeArrowheads="1"/>
            </p:cNvSpPr>
            <p:nvPr/>
          </p:nvSpPr>
          <p:spPr bwMode="auto">
            <a:xfrm>
              <a:off x="5821729" y="2571657"/>
              <a:ext cx="82586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000" dirty="0" smtClean="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スピーカー</a:t>
              </a:r>
              <a:endParaRPr lang="ja-JP" altLang="en-US" sz="10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正方形/長方形 65550"/>
            <p:cNvSpPr>
              <a:spLocks noChangeArrowheads="1"/>
            </p:cNvSpPr>
            <p:nvPr/>
          </p:nvSpPr>
          <p:spPr bwMode="auto">
            <a:xfrm>
              <a:off x="7777303" y="2382013"/>
              <a:ext cx="9836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r" eaLnBrk="1" hangingPunct="1"/>
              <a:r>
                <a:rPr lang="en-US" altLang="ja-JP" sz="900" b="0" dirty="0">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900" b="0" dirty="0">
                  <a:latin typeface="メイリオ" panose="020B0604030504040204" pitchFamily="50" charset="-128"/>
                  <a:ea typeface="メイリオ" panose="020B0604030504040204" pitchFamily="50" charset="-128"/>
                  <a:cs typeface="メイリオ" panose="020B0604030504040204" pitchFamily="50" charset="-128"/>
                </a:rPr>
                <a:t>責任範囲</a:t>
              </a:r>
              <a:endParaRPr lang="en-US" altLang="ja-JP" sz="900" b="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3" name="グループ化 39"/>
            <p:cNvGrpSpPr>
              <a:grpSpLocks/>
            </p:cNvGrpSpPr>
            <p:nvPr/>
          </p:nvGrpSpPr>
          <p:grpSpPr bwMode="auto">
            <a:xfrm>
              <a:off x="5562135" y="4315208"/>
              <a:ext cx="1116013" cy="263525"/>
              <a:chOff x="5580112" y="692696"/>
              <a:chExt cx="2448272" cy="577234"/>
            </a:xfrm>
          </p:grpSpPr>
          <p:sp>
            <p:nvSpPr>
              <p:cNvPr id="104" name="正方形/長方形 103"/>
              <p:cNvSpPr/>
              <p:nvPr/>
            </p:nvSpPr>
            <p:spPr>
              <a:xfrm>
                <a:off x="5580112" y="692696"/>
                <a:ext cx="2448272" cy="53203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正方形/長方形 104"/>
              <p:cNvSpPr/>
              <p:nvPr/>
            </p:nvSpPr>
            <p:spPr>
              <a:xfrm>
                <a:off x="6586586" y="863085"/>
                <a:ext cx="219403" cy="2155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正方形/長方形 105"/>
              <p:cNvSpPr/>
              <p:nvPr/>
            </p:nvSpPr>
            <p:spPr>
              <a:xfrm>
                <a:off x="7143802" y="863085"/>
                <a:ext cx="215921" cy="2155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正方形/長方形 106"/>
              <p:cNvSpPr/>
              <p:nvPr/>
            </p:nvSpPr>
            <p:spPr>
              <a:xfrm>
                <a:off x="6868676" y="863085"/>
                <a:ext cx="215921" cy="2155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正方形/長方形 107"/>
              <p:cNvSpPr/>
              <p:nvPr/>
            </p:nvSpPr>
            <p:spPr>
              <a:xfrm>
                <a:off x="7453753" y="863085"/>
                <a:ext cx="215921" cy="2155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9" name="直線コネクタ 108"/>
              <p:cNvCxnSpPr/>
              <p:nvPr/>
            </p:nvCxnSpPr>
            <p:spPr>
              <a:xfrm>
                <a:off x="5580112" y="1186474"/>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5938821" y="863085"/>
                <a:ext cx="215921" cy="2155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5580112" y="1224726"/>
                <a:ext cx="466669" cy="4520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正方形/長方形 111"/>
              <p:cNvSpPr/>
              <p:nvPr/>
            </p:nvSpPr>
            <p:spPr>
              <a:xfrm>
                <a:off x="7561715" y="1224726"/>
                <a:ext cx="466669" cy="4520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b="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3" name="Text Box 8"/>
            <p:cNvSpPr txBox="1">
              <a:spLocks noChangeArrowheads="1"/>
            </p:cNvSpPr>
            <p:nvPr/>
          </p:nvSpPr>
          <p:spPr bwMode="auto">
            <a:xfrm>
              <a:off x="6304914" y="3847068"/>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1226" y="3100497"/>
              <a:ext cx="2252518" cy="2880272"/>
            </a:xfrm>
            <a:prstGeom prst="rect">
              <a:avLst/>
            </a:prstGeom>
          </p:spPr>
        </p:pic>
        <p:sp>
          <p:nvSpPr>
            <p:cNvPr id="54" name="正方形/長方形 51"/>
            <p:cNvSpPr>
              <a:spLocks noChangeArrowheads="1"/>
            </p:cNvSpPr>
            <p:nvPr/>
          </p:nvSpPr>
          <p:spPr bwMode="auto">
            <a:xfrm>
              <a:off x="2721887" y="4251435"/>
              <a:ext cx="2282946" cy="9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貴社店舗ネットワーク</a:t>
              </a:r>
            </a:p>
            <a:p>
              <a:pPr algn="ctr" eaLnBrk="1" hangingPunct="1"/>
              <a:r>
                <a:rPr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VPN】</a:t>
              </a:r>
              <a:endPar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r>
                <a:rPr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 name="直線コネクタ 3"/>
            <p:cNvCxnSpPr>
              <a:endCxn id="93" idx="0"/>
            </p:cNvCxnSpPr>
            <p:nvPr/>
          </p:nvCxnSpPr>
          <p:spPr>
            <a:xfrm>
              <a:off x="6120141" y="5039167"/>
              <a:ext cx="770" cy="334049"/>
            </a:xfrm>
            <a:prstGeom prst="line">
              <a:avLst/>
            </a:prstGeom>
            <a:ln>
              <a:solidFill>
                <a:srgbClr val="7FB7D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661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139825"/>
            <a:ext cx="3319463" cy="80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0179" name="テキスト ボックス 1"/>
          <p:cNvSpPr txBox="1">
            <a:spLocks noChangeArrowheads="1"/>
          </p:cNvSpPr>
          <p:nvPr/>
        </p:nvSpPr>
        <p:spPr bwMode="auto">
          <a:xfrm>
            <a:off x="2041525" y="765175"/>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表面</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0181" name="グループ化 3"/>
          <p:cNvGrpSpPr>
            <a:grpSpLocks/>
          </p:cNvGrpSpPr>
          <p:nvPr/>
        </p:nvGrpSpPr>
        <p:grpSpPr bwMode="auto">
          <a:xfrm>
            <a:off x="611188" y="909638"/>
            <a:ext cx="3560762" cy="1038225"/>
            <a:chOff x="150813" y="1685925"/>
            <a:chExt cx="4182516" cy="1219221"/>
          </a:xfrm>
        </p:grpSpPr>
        <p:pic>
          <p:nvPicPr>
            <p:cNvPr id="502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685925"/>
              <a:ext cx="4182516" cy="12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11"/>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6756" y="2276483"/>
              <a:ext cx="907106" cy="23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0182" name="テキスト ボックス 1"/>
          <p:cNvSpPr txBox="1">
            <a:spLocks noChangeArrowheads="1"/>
          </p:cNvSpPr>
          <p:nvPr/>
        </p:nvSpPr>
        <p:spPr bwMode="auto">
          <a:xfrm>
            <a:off x="6284913" y="744538"/>
            <a:ext cx="901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裏面</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901498663"/>
              </p:ext>
            </p:extLst>
          </p:nvPr>
        </p:nvGraphicFramePr>
        <p:xfrm>
          <a:off x="827088" y="2349500"/>
          <a:ext cx="7561262" cy="1524000"/>
        </p:xfrm>
        <a:graphic>
          <a:graphicData uri="http://schemas.openxmlformats.org/drawingml/2006/table">
            <a:tbl>
              <a:tblPr/>
              <a:tblGrid>
                <a:gridCol w="2405185">
                  <a:extLst>
                    <a:ext uri="{9D8B030D-6E8A-4147-A177-3AD203B41FA5}">
                      <a16:colId xmlns:a16="http://schemas.microsoft.com/office/drawing/2014/main" val="20000"/>
                    </a:ext>
                  </a:extLst>
                </a:gridCol>
                <a:gridCol w="5156077">
                  <a:extLst>
                    <a:ext uri="{9D8B030D-6E8A-4147-A177-3AD203B41FA5}">
                      <a16:colId xmlns:a16="http://schemas.microsoft.com/office/drawing/2014/main" val="20001"/>
                    </a:ext>
                  </a:extLst>
                </a:gridCol>
              </a:tblGrid>
              <a:tr h="304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インタフェース</a:t>
                      </a:r>
                      <a:endParaRPr kumimoji="1" lang="ja-JP"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音声</a:t>
                      </a: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MPEG4 AAC</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HE-AAC / LC-AAC</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USEN</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独自暗号化</a:t>
                      </a: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SD</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最大</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32GB</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SDHC</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対応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FAT</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形式（標準添付</a:t>
                      </a:r>
                      <a:r>
                        <a:rPr kumimoji="1" lang="ja-JP" altLang="en-US"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８</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GB</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LAN</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10 BASE-T/100 BASE-TX</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電源</a:t>
                      </a: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内蔵型</a:t>
                      </a:r>
                    </a:p>
                  </a:txBody>
                  <a:tcPr marL="91445" marR="91445"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794677162"/>
              </p:ext>
            </p:extLst>
          </p:nvPr>
        </p:nvGraphicFramePr>
        <p:xfrm>
          <a:off x="827088" y="4005263"/>
          <a:ext cx="7561262" cy="2382839"/>
        </p:xfrm>
        <a:graphic>
          <a:graphicData uri="http://schemas.openxmlformats.org/drawingml/2006/table">
            <a:tbl>
              <a:tblPr/>
              <a:tblGrid>
                <a:gridCol w="2405185">
                  <a:extLst>
                    <a:ext uri="{9D8B030D-6E8A-4147-A177-3AD203B41FA5}">
                      <a16:colId xmlns:a16="http://schemas.microsoft.com/office/drawing/2014/main" val="20000"/>
                    </a:ext>
                  </a:extLst>
                </a:gridCol>
                <a:gridCol w="5156077">
                  <a:extLst>
                    <a:ext uri="{9D8B030D-6E8A-4147-A177-3AD203B41FA5}">
                      <a16:colId xmlns:a16="http://schemas.microsoft.com/office/drawing/2014/main" val="20001"/>
                    </a:ext>
                  </a:extLst>
                </a:gridCol>
              </a:tblGrid>
              <a:tr h="28991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ハードウェア</a:t>
                      </a:r>
                    </a:p>
                  </a:txBody>
                  <a:tcPr marL="91445" marR="91445"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265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外形寸法</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220 (W) ×164.72 (D) ×53 (H) mm</a:t>
                      </a:r>
                      <a:endPar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9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質量</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600g</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99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使用温度範囲</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99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使用湿度範囲</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15%RH</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85%RH</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（結露無きこと）</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43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電源電圧</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消費電力</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AC100V</a:t>
                      </a:r>
                      <a:r>
                        <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15%</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インレット：メガネタイプ</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AC100V</a:t>
                      </a:r>
                      <a:r>
                        <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15%</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アウトレット：</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300W</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20W</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以下（装置本体のみ）</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22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規格対応</a:t>
                      </a:r>
                      <a:r>
                        <a:rPr kumimoji="1" lang="ja-JP" altLang="en-US"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安全規格</a:t>
                      </a:r>
                      <a:r>
                        <a:rPr kumimoji="1" lang="ja-JP" altLang="en-US"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EMC</a:t>
                      </a:r>
                      <a:endParaRPr kumimoji="1" lang="ja-JP"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PSE</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取得</a:t>
                      </a:r>
                      <a:r>
                        <a:rPr kumimoji="1" lang="ja-JP" altLang="en-US"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VCCI</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クラス</a:t>
                      </a:r>
                      <a:r>
                        <a:rPr kumimoji="1" lang="en-US" alt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B</a:t>
                      </a:r>
                      <a:r>
                        <a:rPr kumimoji="1" lang="ja-JP" sz="11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対応</a:t>
                      </a:r>
                    </a:p>
                  </a:txBody>
                  <a:tcPr marL="91445" marR="91445"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正方形/長方形 12"/>
          <p:cNvSpPr/>
          <p:nvPr/>
        </p:nvSpPr>
        <p:spPr>
          <a:xfrm>
            <a:off x="251520" y="116632"/>
            <a:ext cx="7704856" cy="400110"/>
          </a:xfrm>
          <a:prstGeom prst="rect">
            <a:avLst/>
          </a:prstGeom>
        </p:spPr>
        <p:txBody>
          <a:bodyPr wrap="square">
            <a:spAutoFit/>
          </a:bodyPr>
          <a:lstStyle/>
          <a:p>
            <a:pPr>
              <a:defRPr/>
            </a:pPr>
            <a:r>
              <a:rPr lang="en-US" altLang="ja-JP" sz="2000" dirty="0" err="1"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S’sence</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IMT-1000</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）仕様</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417872" y="1013096"/>
            <a:ext cx="1855428" cy="359963"/>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■初期費用</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002783020"/>
              </p:ext>
            </p:extLst>
          </p:nvPr>
        </p:nvGraphicFramePr>
        <p:xfrm>
          <a:off x="820738" y="1462088"/>
          <a:ext cx="7570786" cy="1303791"/>
        </p:xfrm>
        <a:graphic>
          <a:graphicData uri="http://schemas.openxmlformats.org/drawingml/2006/table">
            <a:tbl>
              <a:tblPr firstRow="1" bandRow="1">
                <a:tableStyleId>{5C22544A-7EE6-4342-B048-85BDC9FD1C3A}</a:tableStyleId>
              </a:tblPr>
              <a:tblGrid>
                <a:gridCol w="1817687">
                  <a:extLst>
                    <a:ext uri="{9D8B030D-6E8A-4147-A177-3AD203B41FA5}">
                      <a16:colId xmlns:a16="http://schemas.microsoft.com/office/drawing/2014/main" val="20000"/>
                    </a:ext>
                  </a:extLst>
                </a:gridCol>
                <a:gridCol w="3677239">
                  <a:extLst>
                    <a:ext uri="{9D8B030D-6E8A-4147-A177-3AD203B41FA5}">
                      <a16:colId xmlns:a16="http://schemas.microsoft.com/office/drawing/2014/main" val="20001"/>
                    </a:ext>
                  </a:extLst>
                </a:gridCol>
                <a:gridCol w="2075860">
                  <a:extLst>
                    <a:ext uri="{9D8B030D-6E8A-4147-A177-3AD203B41FA5}">
                      <a16:colId xmlns:a16="http://schemas.microsoft.com/office/drawing/2014/main" val="20002"/>
                    </a:ext>
                  </a:extLst>
                </a:gridCol>
              </a:tblGrid>
              <a:tr h="310728">
                <a:tc gridSpan="2">
                  <a:txBody>
                    <a:bodyPr/>
                    <a:lstStyle/>
                    <a:p>
                      <a:endParaRPr kumimoji="1" lang="ja-JP" altLang="en-US" sz="1200" b="0" dirty="0">
                        <a:solidFill>
                          <a:schemeClr val="tx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b="0" dirty="0"/>
                    </a:p>
                  </a:txBody>
                  <a:tcPr marL="91457" marR="91457"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価格</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556631">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本部価格</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放送センター構築費　</a:t>
                      </a:r>
                      <a:endParaRPr kumimoji="1"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strike="noStrike"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strike="noStrike"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300,000</a:t>
                      </a: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6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店舗価格</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サービス加入料　</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（基本設置工事価格込み）</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50,000</a:t>
                      </a: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745246898"/>
              </p:ext>
            </p:extLst>
          </p:nvPr>
        </p:nvGraphicFramePr>
        <p:xfrm>
          <a:off x="866428" y="3868427"/>
          <a:ext cx="7558087" cy="2008844"/>
        </p:xfrm>
        <a:graphic>
          <a:graphicData uri="http://schemas.openxmlformats.org/drawingml/2006/table">
            <a:tbl>
              <a:tblPr firstRow="1" bandRow="1">
                <a:tableStyleId>{5C22544A-7EE6-4342-B048-85BDC9FD1C3A}</a:tableStyleId>
              </a:tblPr>
              <a:tblGrid>
                <a:gridCol w="1792288">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2070099">
                  <a:extLst>
                    <a:ext uri="{9D8B030D-6E8A-4147-A177-3AD203B41FA5}">
                      <a16:colId xmlns:a16="http://schemas.microsoft.com/office/drawing/2014/main" val="20003"/>
                    </a:ext>
                  </a:extLst>
                </a:gridCol>
              </a:tblGrid>
              <a:tr h="400303">
                <a:tc rowSpan="4">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本部価格</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放送委託管理費</a:t>
                      </a:r>
                      <a:endParaRPr kumimoji="1"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グループ数</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価格</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380294">
                <a:tc vMerge="1">
                  <a:txBody>
                    <a:bodyPr/>
                    <a:lstStyle/>
                    <a:p>
                      <a:endParaRPr kumimoji="1" lang="ja-JP" altLang="en-US"/>
                    </a:p>
                  </a:txBody>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rgbClr val="000000"/>
                        </a:solidFill>
                        <a:latin typeface="HG丸ｺﾞｼｯｸM-PRO" pitchFamily="50" charset="-128"/>
                        <a:ea typeface="HG丸ｺﾞｼｯｸM-PRO" pitchFamily="50" charset="-128"/>
                      </a:endParaRPr>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グループまで</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30,000</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853">
                <a:tc vMerge="1">
                  <a:txBody>
                    <a:bodyPr/>
                    <a:lstStyle/>
                    <a:p>
                      <a:pPr algn="ctr"/>
                      <a:endParaRPr kumimoji="1" lang="ja-JP" altLang="en-US" sz="1200" b="0" dirty="0"/>
                    </a:p>
                  </a:txBody>
                  <a:tcPr marL="91457" marR="91457"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rgbClr val="FF0000"/>
                        </a:solidFill>
                      </a:endParaRPr>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グループまで</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50,000</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7853">
                <a:tc vMerge="1">
                  <a:txBody>
                    <a:bodyPr/>
                    <a:lstStyle/>
                    <a:p>
                      <a:pPr algn="ctr"/>
                      <a:endParaRPr kumimoji="1" lang="ja-JP" altLang="en-US" sz="1200" b="0" dirty="0"/>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rgbClr val="FF0000"/>
                        </a:solidFill>
                      </a:endParaRPr>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１グループ～</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個別見積もり</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2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店舗価格</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月額利用料</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5,000</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角丸四角形 14"/>
          <p:cNvSpPr/>
          <p:nvPr/>
        </p:nvSpPr>
        <p:spPr bwMode="auto">
          <a:xfrm>
            <a:off x="417513" y="3510819"/>
            <a:ext cx="1855787" cy="360362"/>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■月額費用</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191" name="Rectangle 3"/>
          <p:cNvSpPr>
            <a:spLocks noChangeArrowheads="1"/>
          </p:cNvSpPr>
          <p:nvPr/>
        </p:nvSpPr>
        <p:spPr bwMode="auto">
          <a:xfrm>
            <a:off x="899592" y="2970860"/>
            <a:ext cx="7813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放送センター</a:t>
            </a:r>
            <a:r>
              <a:rPr lang="ja-JP" altLang="en-US" sz="12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構築費は</a:t>
            </a:r>
            <a:r>
              <a:rPr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、オリジナルコンテンツの保存領域</a:t>
            </a:r>
            <a:r>
              <a:rPr lang="en-US" altLang="ja-JP"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8GB</a:t>
            </a:r>
            <a:r>
              <a:rPr lang="ja-JP" altLang="en-US" sz="12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までの</a:t>
            </a:r>
            <a:r>
              <a:rPr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使用が可能です。</a:t>
            </a:r>
            <a:endParaRPr lang="en-US" altLang="ja-JP"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192" name="Rectangle 3"/>
          <p:cNvSpPr>
            <a:spLocks noChangeArrowheads="1"/>
          </p:cNvSpPr>
          <p:nvPr/>
        </p:nvSpPr>
        <p:spPr bwMode="auto">
          <a:xfrm>
            <a:off x="683568" y="6091772"/>
            <a:ext cx="80296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グループ数は、編成するコンテンツ・</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割り当てる</a:t>
            </a:r>
            <a:r>
              <a:rPr lang="en-US" altLang="ja-JP" sz="12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STBch</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により変動することになります。ご注意ください。</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323528" y="97916"/>
            <a:ext cx="7886700" cy="415734"/>
          </a:xfrm>
        </p:spPr>
        <p:txBody>
          <a:bodyPr>
            <a:normAutofit/>
          </a:bodyPr>
          <a:lstStyle/>
          <a:p>
            <a:r>
              <a:rPr lang="ja-JP" altLang="en-US" sz="2000" b="1" dirty="0" smtClean="0">
                <a:solidFill>
                  <a:schemeClr val="bg1">
                    <a:lumMod val="50000"/>
                  </a:schemeClr>
                </a:solidFill>
                <a:latin typeface="メイリオ" panose="020B0604030504040204" pitchFamily="50" charset="-128"/>
                <a:cs typeface="メイリオ" panose="020B0604030504040204" pitchFamily="50" charset="-128"/>
              </a:rPr>
              <a:t>導入価格（初期価格・月額価格）</a:t>
            </a:r>
            <a:endParaRPr kumimoji="1" lang="ja-JP" altLang="en-US" sz="2000" b="1" dirty="0">
              <a:solidFill>
                <a:schemeClr val="bg1">
                  <a:lumMod val="50000"/>
                </a:schemeClr>
              </a:solidFill>
            </a:endParaRPr>
          </a:p>
        </p:txBody>
      </p:sp>
      <p:sp>
        <p:nvSpPr>
          <p:cNvPr id="12" name="テキスト ボックス 15"/>
          <p:cNvSpPr txBox="1">
            <a:spLocks noChangeArrowheads="1"/>
          </p:cNvSpPr>
          <p:nvPr/>
        </p:nvSpPr>
        <p:spPr bwMode="auto">
          <a:xfrm>
            <a:off x="7494885" y="869950"/>
            <a:ext cx="1393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r" eaLnBrk="1" hangingPunct="1">
              <a:spcBef>
                <a:spcPct val="0"/>
              </a:spcBef>
              <a:buFontTx/>
              <a:buNone/>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（全て税別）</a:t>
            </a:r>
          </a:p>
        </p:txBody>
      </p:sp>
    </p:spTree>
    <p:extLst>
      <p:ext uri="{BB962C8B-B14F-4D97-AF65-F5344CB8AC3E}">
        <p14:creationId xmlns:p14="http://schemas.microsoft.com/office/powerpoint/2010/main" val="112218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54595797"/>
              </p:ext>
            </p:extLst>
          </p:nvPr>
        </p:nvGraphicFramePr>
        <p:xfrm>
          <a:off x="971550" y="1236824"/>
          <a:ext cx="7219950" cy="2635250"/>
        </p:xfrm>
        <a:graphic>
          <a:graphicData uri="http://schemas.openxmlformats.org/drawingml/2006/table">
            <a:tbl>
              <a:tblPr firstRow="1" bandRow="1">
                <a:tableStyleId>{5C22544A-7EE6-4342-B048-85BDC9FD1C3A}</a:tableStyleId>
              </a:tblPr>
              <a:tblGrid>
                <a:gridCol w="2376314">
                  <a:extLst>
                    <a:ext uri="{9D8B030D-6E8A-4147-A177-3AD203B41FA5}">
                      <a16:colId xmlns:a16="http://schemas.microsoft.com/office/drawing/2014/main" val="20000"/>
                    </a:ext>
                  </a:extLst>
                </a:gridCol>
                <a:gridCol w="2676604">
                  <a:extLst>
                    <a:ext uri="{9D8B030D-6E8A-4147-A177-3AD203B41FA5}">
                      <a16:colId xmlns:a16="http://schemas.microsoft.com/office/drawing/2014/main" val="20001"/>
                    </a:ext>
                  </a:extLst>
                </a:gridCol>
                <a:gridCol w="2167032">
                  <a:extLst>
                    <a:ext uri="{9D8B030D-6E8A-4147-A177-3AD203B41FA5}">
                      <a16:colId xmlns:a16="http://schemas.microsoft.com/office/drawing/2014/main" val="20002"/>
                    </a:ext>
                  </a:extLst>
                </a:gridCol>
              </a:tblGrid>
              <a:tr h="463339">
                <a:tc gridSpan="2">
                  <a:txBody>
                    <a:bodyPr/>
                    <a:lstStyle/>
                    <a:p>
                      <a:endParaRPr kumimoji="1" lang="ja-JP" altLang="en-US" sz="1100" b="0" dirty="0">
                        <a:solidFill>
                          <a:schemeClr val="tx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smtClean="0">
                        <a:solidFill>
                          <a:srgbClr val="000000"/>
                        </a:solidFill>
                        <a:latin typeface="HG丸ｺﾞｼｯｸM-PRO" pitchFamily="50" charset="-128"/>
                        <a:ea typeface="HG丸ｺﾞｼｯｸM-PRO" pitchFamily="50" charset="-128"/>
                      </a:endParaRPr>
                    </a:p>
                  </a:txBody>
                  <a:tcPr marL="91437" marR="91437" marT="45840" marB="45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価格</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44035">
                <a:tc>
                  <a:txBody>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アナウンス費</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男性）　</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algn="ct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字内原稿１枚）</a:t>
                      </a:r>
                      <a:endPar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アナウンス費は、当日同時収録</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する場合、２枚目より半額</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15,000</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4730">
                <a:tc>
                  <a:txBody>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アナウンス費</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altLang="ja-JP" sz="1200" b="1" dirty="0" smtClean="0">
                        <a:solidFill>
                          <a:srgbClr val="000000"/>
                        </a:solidFill>
                        <a:latin typeface="HG丸ｺﾞｼｯｸM-PRO" pitchFamily="50" charset="-128"/>
                        <a:ea typeface="HG丸ｺﾞｼｯｸM-PRO" pitchFamily="50" charset="-128"/>
                      </a:endParaRPr>
                    </a:p>
                  </a:txBody>
                  <a:tcPr marL="91437" marR="91437" marT="45840" marB="45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10,000</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382">
                <a:tc>
                  <a:txBody>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編集費</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（５分以内）</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382">
                <a:tc>
                  <a:txBody>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ダビング費</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ja-JP" altLang="en-US" sz="1200" b="0" dirty="0" smtClean="0">
                        <a:solidFill>
                          <a:srgbClr val="000000"/>
                        </a:solidFill>
                        <a:latin typeface="HG丸ｺﾞｼｯｸM-PRO" pitchFamily="50" charset="-128"/>
                        <a:ea typeface="HG丸ｺﾞｼｯｸM-PRO" pitchFamily="50" charset="-128"/>
                      </a:endParaRPr>
                    </a:p>
                  </a:txBody>
                  <a:tcPr marL="91437" marR="91437" marT="45831" marB="45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1,500</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4382">
                <a:tc>
                  <a:txBody>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原稿料及びリライト費 </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1CM</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あたり</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字内）</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10,000</a:t>
                      </a:r>
                    </a:p>
                  </a:txBody>
                  <a:tcPr marL="91437" marR="91437" marT="45838" marB="458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角丸四角形 2"/>
          <p:cNvSpPr/>
          <p:nvPr/>
        </p:nvSpPr>
        <p:spPr bwMode="auto">
          <a:xfrm>
            <a:off x="395536" y="869950"/>
            <a:ext cx="2030862" cy="360363"/>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制作費</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bwMode="auto">
          <a:xfrm>
            <a:off x="395536" y="4077072"/>
            <a:ext cx="4176464" cy="417513"/>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■オリジナル</a:t>
            </a:r>
            <a:r>
              <a:rPr lang="en-US" altLang="ja-JP"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コーディネート費</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17701339"/>
              </p:ext>
            </p:extLst>
          </p:nvPr>
        </p:nvGraphicFramePr>
        <p:xfrm>
          <a:off x="971550" y="4600954"/>
          <a:ext cx="7219950" cy="1573464"/>
        </p:xfrm>
        <a:graphic>
          <a:graphicData uri="http://schemas.openxmlformats.org/drawingml/2006/table">
            <a:tbl>
              <a:tblPr firstRow="1" bandRow="1">
                <a:tableStyleId>{5C22544A-7EE6-4342-B048-85BDC9FD1C3A}</a:tableStyleId>
              </a:tblPr>
              <a:tblGrid>
                <a:gridCol w="3094265">
                  <a:extLst>
                    <a:ext uri="{9D8B030D-6E8A-4147-A177-3AD203B41FA5}">
                      <a16:colId xmlns:a16="http://schemas.microsoft.com/office/drawing/2014/main" val="20000"/>
                    </a:ext>
                  </a:extLst>
                </a:gridCol>
                <a:gridCol w="1983502">
                  <a:extLst>
                    <a:ext uri="{9D8B030D-6E8A-4147-A177-3AD203B41FA5}">
                      <a16:colId xmlns:a16="http://schemas.microsoft.com/office/drawing/2014/main" val="20001"/>
                    </a:ext>
                  </a:extLst>
                </a:gridCol>
                <a:gridCol w="2142183">
                  <a:extLst>
                    <a:ext uri="{9D8B030D-6E8A-4147-A177-3AD203B41FA5}">
                      <a16:colId xmlns:a16="http://schemas.microsoft.com/office/drawing/2014/main" val="20002"/>
                    </a:ext>
                  </a:extLst>
                </a:gridCol>
              </a:tblGrid>
              <a:tr h="393366">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メニュー</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kumimoji="1" lang="ja-JP" altLang="en-US" sz="1600" b="0" dirty="0">
                        <a:latin typeface="HGP創英角ｺﾞｼｯｸUB" pitchFamily="50" charset="-128"/>
                        <a:ea typeface="HGP創英角ｺﾞｼｯｸUB" pitchFamily="50" charset="-128"/>
                      </a:endParaRPr>
                    </a:p>
                  </a:txBody>
                  <a:tcPr marL="84406" marR="84406" marT="45754" marB="457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参考価格</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393366">
                <a:tc rowSpan="3">
                  <a:txBody>
                    <a:bodyPr/>
                    <a:lstStyle/>
                    <a:p>
                      <a:pPr algn="l"/>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オリジナル</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BGM</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コーディネート費</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セミオーダー</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FE2"/>
                    </a:solidFill>
                  </a:tcPr>
                </a:tc>
                <a:tc>
                  <a:txBody>
                    <a:bodyPr/>
                    <a:lstStyle/>
                    <a:p>
                      <a:pPr algn="r"/>
                      <a:r>
                        <a:rPr kumimoji="1"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\30,000</a:t>
                      </a:r>
                      <a:endParaRPr kumimoji="1"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3366">
                <a:tc vMerge="1">
                  <a:txBody>
                    <a:bodyPr/>
                    <a:lstStyle/>
                    <a:p>
                      <a:endParaRPr kumimoji="1" lang="ja-JP" altLang="en-US" sz="1400" b="0" dirty="0">
                        <a:latin typeface="HGP創英角ｺﾞｼｯｸUB" pitchFamily="50" charset="-128"/>
                        <a:ea typeface="HGP創英角ｺﾞｼｯｸUB" pitchFamily="50" charset="-128"/>
                      </a:endParaRPr>
                    </a:p>
                  </a:txBody>
                  <a:tcPr marL="84406" marR="84406" anchor="ctr"/>
                </a:tc>
                <a:tc>
                  <a:txBody>
                    <a:bodyPr/>
                    <a:lstStyle/>
                    <a:p>
                      <a:pPr algn="ct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フルオーダー</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\100,000</a:t>
                      </a:r>
                      <a:endPar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3366">
                <a:tc vMerge="1">
                  <a:txBody>
                    <a:bodyPr/>
                    <a:lstStyle/>
                    <a:p>
                      <a:endParaRPr kumimoji="1" lang="ja-JP" altLang="en-US" sz="1400" b="0" dirty="0">
                        <a:latin typeface="HGP創英角ｺﾞｼｯｸUB" pitchFamily="50" charset="-128"/>
                        <a:ea typeface="HGP創英角ｺﾞｼｯｸUB" pitchFamily="50" charset="-128"/>
                      </a:endParaRPr>
                    </a:p>
                  </a:txBody>
                  <a:tcPr marL="84406" marR="84406" anchor="ctr"/>
                </a:tc>
                <a:tc>
                  <a:txBody>
                    <a:bodyPr/>
                    <a:lstStyle/>
                    <a:p>
                      <a:pPr algn="ct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持込み</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別途相談</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12" marR="84412"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9204" name="コンテンツ プレースホルダー 2"/>
          <p:cNvSpPr txBox="1">
            <a:spLocks/>
          </p:cNvSpPr>
          <p:nvPr/>
        </p:nvSpPr>
        <p:spPr bwMode="auto">
          <a:xfrm>
            <a:off x="827088" y="4494585"/>
            <a:ext cx="5329237" cy="3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85" tIns="48343" rIns="96685" bIns="48343"/>
          <a:lstStyle>
            <a:lvl1pPr defTabSz="1008063" eaLnBrk="0" hangingPunct="0">
              <a:spcBef>
                <a:spcPct val="20000"/>
              </a:spcBef>
              <a:buFont typeface="Arial" charset="0"/>
              <a:buChar char="»"/>
              <a:tabLst>
                <a:tab pos="0" algn="l"/>
                <a:tab pos="811213" algn="l"/>
                <a:tab pos="1817688" algn="l"/>
              </a:tabLst>
              <a:defRPr kumimoji="1" sz="1400">
                <a:solidFill>
                  <a:schemeClr val="tx2"/>
                </a:solidFill>
                <a:latin typeface="HG丸ｺﾞｼｯｸM-PRO" pitchFamily="50" charset="-128"/>
                <a:ea typeface="HG丸ｺﾞｼｯｸM-PRO" pitchFamily="50" charset="-128"/>
              </a:defRPr>
            </a:lvl1pPr>
            <a:lvl2pPr marL="742950" indent="-285750" defTabSz="1008063" eaLnBrk="0" hangingPunct="0">
              <a:spcBef>
                <a:spcPct val="20000"/>
              </a:spcBef>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2pPr>
            <a:lvl3pPr marL="1143000" indent="-228600" defTabSz="1008063" eaLnBrk="0" hangingPunct="0">
              <a:spcBef>
                <a:spcPct val="20000"/>
              </a:spcBef>
              <a:buFont typeface="Calibri" pitchFamily="34"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3pPr>
            <a:lvl4pPr marL="1600200" indent="-228600" defTabSz="1008063" eaLnBrk="0" hangingPunct="0">
              <a:spcBef>
                <a:spcPct val="20000"/>
              </a:spcBef>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4pPr>
            <a:lvl5pPr marL="2057400" indent="-228600" defTabSz="1008063" eaLnBrk="0" hangingPunct="0">
              <a:spcBef>
                <a:spcPct val="20000"/>
              </a:spcBef>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5pPr>
            <a:lvl6pPr marL="2514600" indent="-228600" defTabSz="1008063" eaLnBrk="0" fontAlgn="base" hangingPunct="0">
              <a:spcBef>
                <a:spcPct val="20000"/>
              </a:spcBef>
              <a:spcAft>
                <a:spcPct val="0"/>
              </a:spcAft>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6pPr>
            <a:lvl7pPr marL="2971800" indent="-228600" defTabSz="1008063" eaLnBrk="0" fontAlgn="base" hangingPunct="0">
              <a:spcBef>
                <a:spcPct val="20000"/>
              </a:spcBef>
              <a:spcAft>
                <a:spcPct val="0"/>
              </a:spcAft>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7pPr>
            <a:lvl8pPr marL="3429000" indent="-228600" defTabSz="1008063" eaLnBrk="0" fontAlgn="base" hangingPunct="0">
              <a:spcBef>
                <a:spcPct val="20000"/>
              </a:spcBef>
              <a:spcAft>
                <a:spcPct val="0"/>
              </a:spcAft>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8pPr>
            <a:lvl9pPr marL="3886200" indent="-228600" defTabSz="1008063" eaLnBrk="0" fontAlgn="base" hangingPunct="0">
              <a:spcBef>
                <a:spcPct val="20000"/>
              </a:spcBef>
              <a:spcAft>
                <a:spcPct val="0"/>
              </a:spcAft>
              <a:buFont typeface="Arial" charset="0"/>
              <a:buChar char="»"/>
              <a:tabLst>
                <a:tab pos="0" algn="l"/>
                <a:tab pos="811213" algn="l"/>
                <a:tab pos="1817688" algn="l"/>
              </a:tabLst>
              <a:defRPr kumimoji="1" sz="1400">
                <a:solidFill>
                  <a:schemeClr val="tx1"/>
                </a:solidFill>
                <a:latin typeface="HG丸ｺﾞｼｯｸM-PRO" pitchFamily="50" charset="-128"/>
                <a:ea typeface="HG丸ｺﾞｼｯｸM-PRO" pitchFamily="50" charset="-128"/>
              </a:defRPr>
            </a:lvl9pPr>
          </a:lstStyle>
          <a:p>
            <a:pPr>
              <a:spcBef>
                <a:spcPts val="600"/>
              </a:spcBef>
              <a:buFont typeface="Wingdings" pitchFamily="2" charset="2"/>
              <a:buNone/>
            </a:pP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205" name="テキスト ボックス 15"/>
          <p:cNvSpPr txBox="1">
            <a:spLocks noChangeArrowheads="1"/>
          </p:cNvSpPr>
          <p:nvPr/>
        </p:nvSpPr>
        <p:spPr bwMode="auto">
          <a:xfrm>
            <a:off x="7494885" y="869950"/>
            <a:ext cx="1393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r" eaLnBrk="1" hangingPunct="1">
              <a:spcBef>
                <a:spcPct val="0"/>
              </a:spcBef>
              <a:buFontTx/>
              <a:buNone/>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（全て税別）</a:t>
            </a:r>
          </a:p>
        </p:txBody>
      </p:sp>
      <p:sp>
        <p:nvSpPr>
          <p:cNvPr id="4" name="タイトル 3"/>
          <p:cNvSpPr>
            <a:spLocks noGrp="1"/>
          </p:cNvSpPr>
          <p:nvPr>
            <p:ph type="title"/>
          </p:nvPr>
        </p:nvSpPr>
        <p:spPr>
          <a:xfrm>
            <a:off x="304800" y="112713"/>
            <a:ext cx="7886700" cy="368300"/>
          </a:xfrm>
        </p:spPr>
        <p:txBody>
          <a:bodyPr>
            <a:normAutofit/>
          </a:bodyPr>
          <a:lstStyle/>
          <a:p>
            <a:r>
              <a:rPr lang="en-US" altLang="ja-JP" sz="2000" b="1" dirty="0" smtClean="0">
                <a:solidFill>
                  <a:schemeClr val="bg1">
                    <a:lumMod val="50000"/>
                  </a:schemeClr>
                </a:solidFill>
                <a:latin typeface="メイリオ" panose="020B0604030504040204" pitchFamily="50" charset="-128"/>
                <a:cs typeface="メイリオ" panose="020B0604030504040204" pitchFamily="50" charset="-128"/>
              </a:rPr>
              <a:t>CM</a:t>
            </a:r>
            <a:r>
              <a:rPr lang="ja-JP" altLang="en-US" sz="2000" b="1" dirty="0" smtClean="0">
                <a:solidFill>
                  <a:schemeClr val="bg1">
                    <a:lumMod val="50000"/>
                  </a:schemeClr>
                </a:solidFill>
                <a:latin typeface="メイリオ" panose="020B0604030504040204" pitchFamily="50" charset="-128"/>
                <a:cs typeface="メイリオ" panose="020B0604030504040204" pitchFamily="50" charset="-128"/>
              </a:rPr>
              <a:t>制作費・オリジナル</a:t>
            </a:r>
            <a:r>
              <a:rPr lang="en-US" altLang="ja-JP" sz="2000" b="1" dirty="0">
                <a:solidFill>
                  <a:schemeClr val="bg1">
                    <a:lumMod val="50000"/>
                  </a:schemeClr>
                </a:solidFill>
                <a:latin typeface="メイリオ" panose="020B0604030504040204" pitchFamily="50" charset="-128"/>
                <a:cs typeface="メイリオ" panose="020B0604030504040204" pitchFamily="50" charset="-128"/>
              </a:rPr>
              <a:t>BGM</a:t>
            </a:r>
            <a:r>
              <a:rPr lang="ja-JP" altLang="en-US" sz="2000" b="1" dirty="0" smtClean="0">
                <a:solidFill>
                  <a:schemeClr val="bg1">
                    <a:lumMod val="50000"/>
                  </a:schemeClr>
                </a:solidFill>
                <a:latin typeface="メイリオ" panose="020B0604030504040204" pitchFamily="50" charset="-128"/>
                <a:cs typeface="メイリオ" panose="020B0604030504040204" pitchFamily="50" charset="-128"/>
              </a:rPr>
              <a:t>コーディネート費</a:t>
            </a:r>
            <a:endParaRPr kumimoji="1" lang="ja-JP" altLang="en-US" sz="2000" b="1" dirty="0">
              <a:solidFill>
                <a:schemeClr val="bg1">
                  <a:lumMod val="50000"/>
                </a:schemeClr>
              </a:solidFill>
            </a:endParaRPr>
          </a:p>
        </p:txBody>
      </p:sp>
    </p:spTree>
    <p:extLst>
      <p:ext uri="{BB962C8B-B14F-4D97-AF65-F5344CB8AC3E}">
        <p14:creationId xmlns:p14="http://schemas.microsoft.com/office/powerpoint/2010/main" val="415013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r="6603" b="1427"/>
          <a:stretch/>
        </p:blipFill>
        <p:spPr>
          <a:xfrm>
            <a:off x="-1092" y="-9525"/>
            <a:ext cx="9183192" cy="6905625"/>
          </a:xfrm>
          <a:prstGeom prst="rect">
            <a:avLst/>
          </a:prstGeom>
        </p:spPr>
      </p:pic>
      <p:sp>
        <p:nvSpPr>
          <p:cNvPr id="3" name="正方形/長方形 2"/>
          <p:cNvSpPr/>
          <p:nvPr/>
        </p:nvSpPr>
        <p:spPr>
          <a:xfrm>
            <a:off x="-5308" y="-12700"/>
            <a:ext cx="9217024" cy="69252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schemeClr>
              </a:solidFill>
            </a:endParaRPr>
          </a:p>
        </p:txBody>
      </p:sp>
      <p:sp>
        <p:nvSpPr>
          <p:cNvPr id="32" name="テキスト ボックス 31"/>
          <p:cNvSpPr txBox="1"/>
          <p:nvPr/>
        </p:nvSpPr>
        <p:spPr>
          <a:xfrm>
            <a:off x="508677" y="439998"/>
            <a:ext cx="8640960" cy="400110"/>
          </a:xfrm>
          <a:prstGeom prst="rect">
            <a:avLst/>
          </a:prstGeom>
          <a:noFill/>
        </p:spPr>
        <p:txBody>
          <a:bodyPr wrap="square" rtlCol="0">
            <a:spAutoFit/>
          </a:bodyPr>
          <a:lstStyle/>
          <a:p>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ja-JP" altLang="en-US" sz="2000" b="1"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539013" y="905592"/>
            <a:ext cx="8137443" cy="5043688"/>
          </a:xfrm>
          <a:prstGeom prst="rect">
            <a:avLst/>
          </a:prstGeom>
        </p:spPr>
        <p:txBody>
          <a:bodyPr wrap="square">
            <a:spAutoFit/>
          </a:bodyPr>
          <a:lstStyle/>
          <a:p>
            <a:pPr>
              <a:lnSpc>
                <a:spcPct val="150000"/>
              </a:lnSpc>
            </a:pPr>
            <a:r>
              <a:rPr lang="ja-JP" altLang="ja-JP" b="0" dirty="0">
                <a:latin typeface="メイリオ" panose="020B0604030504040204" pitchFamily="50" charset="-128"/>
                <a:ea typeface="メイリオ" panose="020B0604030504040204" pitchFamily="50" charset="-128"/>
              </a:rPr>
              <a:t>昨今、企業</a:t>
            </a:r>
            <a:r>
              <a:rPr lang="ja-JP" altLang="ja-JP" b="0" dirty="0" smtClean="0">
                <a:latin typeface="メイリオ" panose="020B0604030504040204" pitchFamily="50" charset="-128"/>
                <a:ea typeface="メイリオ" panose="020B0604030504040204" pitchFamily="50" charset="-128"/>
              </a:rPr>
              <a:t>ブランディング</a:t>
            </a:r>
            <a:r>
              <a:rPr lang="ja-JP" altLang="en-US" b="0" dirty="0" smtClean="0">
                <a:latin typeface="メイリオ" panose="020B0604030504040204" pitchFamily="50" charset="-128"/>
                <a:ea typeface="メイリオ" panose="020B0604030504040204" pitchFamily="50" charset="-128"/>
              </a:rPr>
              <a:t>やプロモーション強化</a:t>
            </a:r>
            <a:r>
              <a:rPr lang="ja-JP" altLang="ja-JP" b="0" dirty="0" smtClean="0">
                <a:latin typeface="メイリオ" panose="020B0604030504040204" pitchFamily="50" charset="-128"/>
                <a:ea typeface="メイリオ" panose="020B0604030504040204" pitchFamily="50" charset="-128"/>
              </a:rPr>
              <a:t>の</a:t>
            </a:r>
            <a:r>
              <a:rPr lang="ja-JP" altLang="ja-JP" b="0" dirty="0">
                <a:latin typeface="メイリオ" panose="020B0604030504040204" pitchFamily="50" charset="-128"/>
                <a:ea typeface="メイリオ" panose="020B0604030504040204" pitchFamily="50" charset="-128"/>
              </a:rPr>
              <a:t>一環として</a:t>
            </a:r>
            <a:r>
              <a:rPr lang="ja-JP" altLang="ja-JP" b="0" dirty="0" smtClean="0">
                <a:latin typeface="メイリオ" panose="020B0604030504040204" pitchFamily="50" charset="-128"/>
                <a:ea typeface="メイリオ" panose="020B0604030504040204" pitchFamily="50" charset="-128"/>
              </a:rPr>
              <a:t>、</a:t>
            </a:r>
            <a:endParaRPr lang="en-US" altLang="ja-JP" b="0" dirty="0" smtClean="0">
              <a:latin typeface="メイリオ" panose="020B0604030504040204" pitchFamily="50" charset="-128"/>
              <a:ea typeface="メイリオ" panose="020B0604030504040204" pitchFamily="50" charset="-128"/>
            </a:endParaRPr>
          </a:p>
          <a:p>
            <a:pPr>
              <a:lnSpc>
                <a:spcPct val="150000"/>
              </a:lnSpc>
            </a:pPr>
            <a:r>
              <a:rPr lang="ja-JP" altLang="en-US" b="0" dirty="0" smtClean="0">
                <a:latin typeface="メイリオ" panose="020B0604030504040204" pitchFamily="50" charset="-128"/>
                <a:ea typeface="メイリオ" panose="020B0604030504040204" pitchFamily="50" charset="-128"/>
              </a:rPr>
              <a:t>　</a:t>
            </a:r>
            <a:r>
              <a:rPr lang="ja-JP" altLang="ja-JP" b="0" dirty="0" smtClean="0">
                <a:latin typeface="メイリオ" panose="020B0604030504040204" pitchFamily="50" charset="-128"/>
                <a:ea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rPr>
              <a:t>オリジナル</a:t>
            </a:r>
            <a:r>
              <a:rPr lang="en-US" altLang="ja-JP" b="0" dirty="0">
                <a:latin typeface="メイリオ" panose="020B0604030504040204" pitchFamily="50" charset="-128"/>
                <a:ea typeface="メイリオ" panose="020B0604030504040204" pitchFamily="50" charset="-128"/>
              </a:rPr>
              <a:t>BGM</a:t>
            </a:r>
            <a:r>
              <a:rPr lang="ja-JP" altLang="ja-JP" b="0" dirty="0">
                <a:latin typeface="メイリオ" panose="020B0604030504040204" pitchFamily="50" charset="-128"/>
                <a:ea typeface="メイリオ" panose="020B0604030504040204" pitchFamily="50" charset="-128"/>
              </a:rPr>
              <a:t>で差別化を図りたい</a:t>
            </a:r>
            <a:r>
              <a:rPr lang="ja-JP" altLang="ja-JP" b="0" dirty="0" smtClean="0">
                <a:latin typeface="メイリオ" panose="020B0604030504040204" pitchFamily="50" charset="-128"/>
                <a:ea typeface="メイリオ" panose="020B0604030504040204" pitchFamily="50" charset="-128"/>
              </a:rPr>
              <a:t>」</a:t>
            </a:r>
            <a:endParaRPr lang="en-US" altLang="ja-JP" b="0" dirty="0" smtClean="0">
              <a:latin typeface="メイリオ" panose="020B0604030504040204" pitchFamily="50" charset="-128"/>
              <a:ea typeface="メイリオ" panose="020B0604030504040204" pitchFamily="50" charset="-128"/>
            </a:endParaRPr>
          </a:p>
          <a:p>
            <a:pPr>
              <a:lnSpc>
                <a:spcPct val="150000"/>
              </a:lnSpc>
            </a:pPr>
            <a:r>
              <a:rPr lang="ja-JP" altLang="en-US" b="0" dirty="0" smtClean="0">
                <a:latin typeface="メイリオ" panose="020B0604030504040204" pitchFamily="50" charset="-128"/>
                <a:ea typeface="メイリオ" panose="020B0604030504040204" pitchFamily="50" charset="-128"/>
              </a:rPr>
              <a:t>　「店内アナウンスのコメントはエリアや業態に応じ、細かく分けたい」</a:t>
            </a:r>
            <a:endParaRPr lang="en-US" altLang="ja-JP" b="0" dirty="0" smtClean="0">
              <a:latin typeface="メイリオ" panose="020B0604030504040204" pitchFamily="50" charset="-128"/>
              <a:ea typeface="メイリオ" panose="020B0604030504040204" pitchFamily="50" charset="-128"/>
            </a:endParaRPr>
          </a:p>
          <a:p>
            <a:pPr>
              <a:lnSpc>
                <a:spcPct val="150000"/>
              </a:lnSpc>
            </a:pPr>
            <a:r>
              <a:rPr lang="ja-JP" altLang="ja-JP" b="0" dirty="0" smtClean="0">
                <a:latin typeface="メイリオ" panose="020B0604030504040204" pitchFamily="50" charset="-128"/>
                <a:ea typeface="メイリオ" panose="020B0604030504040204" pitchFamily="50" charset="-128"/>
              </a:rPr>
              <a:t>とい</a:t>
            </a:r>
            <a:r>
              <a:rPr lang="ja-JP" altLang="en-US" b="0" dirty="0" smtClean="0">
                <a:latin typeface="メイリオ" panose="020B0604030504040204" pitchFamily="50" charset="-128"/>
                <a:ea typeface="メイリオ" panose="020B0604030504040204" pitchFamily="50" charset="-128"/>
              </a:rPr>
              <a:t>った</a:t>
            </a:r>
            <a:r>
              <a:rPr lang="ja-JP" altLang="ja-JP" b="0" dirty="0" smtClean="0">
                <a:latin typeface="メイリオ" panose="020B0604030504040204" pitchFamily="50" charset="-128"/>
                <a:ea typeface="メイリオ" panose="020B0604030504040204" pitchFamily="50" charset="-128"/>
              </a:rPr>
              <a:t>店舗</a:t>
            </a:r>
            <a:r>
              <a:rPr lang="ja-JP" altLang="en-US" b="0" dirty="0" smtClean="0">
                <a:latin typeface="メイリオ" panose="020B0604030504040204" pitchFamily="50" charset="-128"/>
                <a:ea typeface="メイリオ" panose="020B0604030504040204" pitchFamily="50" charset="-128"/>
              </a:rPr>
              <a:t>の</a:t>
            </a:r>
            <a:r>
              <a:rPr lang="ja-JP" altLang="ja-JP" b="0" dirty="0" smtClean="0">
                <a:latin typeface="メイリオ" panose="020B0604030504040204" pitchFamily="50" charset="-128"/>
                <a:ea typeface="メイリオ" panose="020B0604030504040204" pitchFamily="50" charset="-128"/>
              </a:rPr>
              <a:t>ニーズが</a:t>
            </a:r>
            <a:r>
              <a:rPr lang="ja-JP" altLang="en-US" b="0" dirty="0" smtClean="0">
                <a:latin typeface="メイリオ" panose="020B0604030504040204" pitchFamily="50" charset="-128"/>
                <a:ea typeface="メイリオ" panose="020B0604030504040204" pitchFamily="50" charset="-128"/>
              </a:rPr>
              <a:t>増加傾向にあります</a:t>
            </a:r>
            <a:r>
              <a:rPr lang="ja-JP" altLang="ja-JP" b="0" dirty="0" smtClean="0">
                <a:latin typeface="メイリオ" panose="020B0604030504040204" pitchFamily="50" charset="-128"/>
                <a:ea typeface="メイリオ" panose="020B0604030504040204" pitchFamily="50" charset="-128"/>
              </a:rPr>
              <a:t>。</a:t>
            </a:r>
            <a:endParaRPr lang="en-US" altLang="ja-JP" b="0" dirty="0" smtClean="0">
              <a:latin typeface="メイリオ" panose="020B0604030504040204" pitchFamily="50" charset="-128"/>
              <a:ea typeface="メイリオ" panose="020B0604030504040204" pitchFamily="50" charset="-128"/>
            </a:endParaRPr>
          </a:p>
          <a:p>
            <a:pPr>
              <a:lnSpc>
                <a:spcPct val="150000"/>
              </a:lnSpc>
            </a:pPr>
            <a:endParaRPr lang="en-US" altLang="ja-JP" b="0" dirty="0" smtClean="0">
              <a:latin typeface="メイリオ" panose="020B0604030504040204" pitchFamily="50" charset="-128"/>
              <a:ea typeface="メイリオ" panose="020B0604030504040204" pitchFamily="50" charset="-128"/>
            </a:endParaRPr>
          </a:p>
          <a:p>
            <a:pPr>
              <a:lnSpc>
                <a:spcPct val="150000"/>
              </a:lnSpc>
            </a:pPr>
            <a:r>
              <a:rPr lang="en-US" altLang="ja-JP" sz="1600" b="0" dirty="0" smtClean="0">
                <a:latin typeface="メイリオ" panose="020B0604030504040204" pitchFamily="50" charset="-128"/>
                <a:ea typeface="メイリオ" panose="020B0604030504040204" pitchFamily="50" charset="-128"/>
              </a:rPr>
              <a:t>IP</a:t>
            </a:r>
            <a:r>
              <a:rPr lang="ja-JP" altLang="en-US" sz="1600" b="0" dirty="0">
                <a:latin typeface="メイリオ" panose="020B0604030504040204" pitchFamily="50" charset="-128"/>
                <a:ea typeface="メイリオ" panose="020B0604030504040204" pitchFamily="50" charset="-128"/>
              </a:rPr>
              <a:t>ネットワーク配信型の専用放送サービス</a:t>
            </a:r>
            <a:r>
              <a:rPr lang="en-US" altLang="ja-JP" b="0" dirty="0">
                <a:latin typeface="メイリオ" panose="020B0604030504040204" pitchFamily="50" charset="-128"/>
                <a:ea typeface="メイリオ" panose="020B0604030504040204" pitchFamily="50" charset="-128"/>
              </a:rPr>
              <a:t>【</a:t>
            </a:r>
            <a:r>
              <a:rPr lang="en-US" altLang="ja-JP" b="0" dirty="0" err="1">
                <a:latin typeface="メイリオ" panose="020B0604030504040204" pitchFamily="50" charset="-128"/>
                <a:ea typeface="メイリオ" panose="020B0604030504040204" pitchFamily="50" charset="-128"/>
              </a:rPr>
              <a:t>S’sence</a:t>
            </a:r>
            <a:r>
              <a:rPr lang="en-US" altLang="ja-JP" b="0" dirty="0" smtClean="0">
                <a:latin typeface="メイリオ" panose="020B0604030504040204" pitchFamily="50" charset="-128"/>
                <a:ea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rPr>
              <a:t>では、従来の仕組み（同軸・衛星）ではできなかった、複数</a:t>
            </a:r>
            <a:r>
              <a:rPr lang="ja-JP" altLang="en-US" b="0" dirty="0">
                <a:latin typeface="メイリオ" panose="020B0604030504040204" pitchFamily="50" charset="-128"/>
                <a:ea typeface="メイリオ" panose="020B0604030504040204" pitchFamily="50" charset="-128"/>
              </a:rPr>
              <a:t>のオリジナル</a:t>
            </a:r>
            <a:r>
              <a:rPr lang="en-US" altLang="ja-JP" b="0" dirty="0" smtClean="0">
                <a:latin typeface="メイリオ" panose="020B0604030504040204" pitchFamily="50" charset="-128"/>
                <a:ea typeface="メイリオ" panose="020B0604030504040204" pitchFamily="50" charset="-128"/>
              </a:rPr>
              <a:t>BGM</a:t>
            </a:r>
            <a:r>
              <a:rPr lang="ja-JP" altLang="en-US" b="0" dirty="0" smtClean="0">
                <a:latin typeface="メイリオ" panose="020B0604030504040204" pitchFamily="50" charset="-128"/>
                <a:ea typeface="メイリオ" panose="020B0604030504040204" pitchFamily="50" charset="-128"/>
              </a:rPr>
              <a:t>・専用放送の配信が</a:t>
            </a:r>
            <a:r>
              <a:rPr lang="ja-JP" altLang="en-US" b="0" dirty="0">
                <a:latin typeface="メイリオ" panose="020B0604030504040204" pitchFamily="50" charset="-128"/>
                <a:ea typeface="メイリオ" panose="020B0604030504040204" pitchFamily="50" charset="-128"/>
              </a:rPr>
              <a:t>、迅速</a:t>
            </a:r>
            <a:r>
              <a:rPr lang="ja-JP" altLang="en-US" b="0" dirty="0" smtClean="0">
                <a:latin typeface="メイリオ" panose="020B0604030504040204" pitchFamily="50" charset="-128"/>
                <a:ea typeface="メイリオ" panose="020B0604030504040204" pitchFamily="50" charset="-128"/>
              </a:rPr>
              <a:t>に提供できる</a:t>
            </a:r>
            <a:r>
              <a:rPr lang="ja-JP" altLang="en-US" b="0" dirty="0">
                <a:latin typeface="メイリオ" panose="020B0604030504040204" pitchFamily="50" charset="-128"/>
                <a:ea typeface="メイリオ" panose="020B0604030504040204" pitchFamily="50" charset="-128"/>
              </a:rPr>
              <a:t>ようになりました。</a:t>
            </a:r>
          </a:p>
          <a:p>
            <a:pPr>
              <a:lnSpc>
                <a:spcPct val="150000"/>
              </a:lnSpc>
            </a:pPr>
            <a:endParaRPr lang="en-US" altLang="ja-JP" b="0" dirty="0">
              <a:latin typeface="メイリオ" panose="020B0604030504040204" pitchFamily="50" charset="-128"/>
              <a:ea typeface="メイリオ" panose="020B0604030504040204" pitchFamily="50" charset="-128"/>
            </a:endParaRPr>
          </a:p>
          <a:p>
            <a:pPr>
              <a:lnSpc>
                <a:spcPct val="150000"/>
              </a:lnSpc>
            </a:pPr>
            <a:r>
              <a:rPr lang="ja-JP" altLang="en-US" b="0" dirty="0" smtClean="0">
                <a:latin typeface="メイリオ" panose="020B0604030504040204" pitchFamily="50" charset="-128"/>
                <a:ea typeface="メイリオ" panose="020B0604030504040204" pitchFamily="50" charset="-128"/>
              </a:rPr>
              <a:t>また、</a:t>
            </a:r>
            <a:r>
              <a:rPr lang="en-US" altLang="ja-JP" b="0" dirty="0" smtClean="0">
                <a:latin typeface="メイリオ" panose="020B0604030504040204" pitchFamily="50" charset="-128"/>
                <a:ea typeface="メイリオ" panose="020B0604030504040204" pitchFamily="50" charset="-128"/>
              </a:rPr>
              <a:t>500</a:t>
            </a:r>
            <a:r>
              <a:rPr lang="ja-JP" altLang="ja-JP" b="0" dirty="0">
                <a:latin typeface="メイリオ" panose="020B0604030504040204" pitchFamily="50" charset="-128"/>
                <a:ea typeface="メイリオ" panose="020B0604030504040204" pitchFamily="50" charset="-128"/>
              </a:rPr>
              <a:t>を超える</a:t>
            </a:r>
            <a:r>
              <a:rPr lang="en-US" altLang="ja-JP" b="0" dirty="0">
                <a:latin typeface="メイリオ" panose="020B0604030504040204" pitchFamily="50" charset="-128"/>
                <a:ea typeface="メイリオ" panose="020B0604030504040204" pitchFamily="50" charset="-128"/>
              </a:rPr>
              <a:t>BGM</a:t>
            </a:r>
            <a:r>
              <a:rPr lang="ja-JP" altLang="ja-JP" b="0" dirty="0">
                <a:latin typeface="メイリオ" panose="020B0604030504040204" pitchFamily="50" charset="-128"/>
                <a:ea typeface="メイリオ" panose="020B0604030504040204" pitchFamily="50" charset="-128"/>
              </a:rPr>
              <a:t>コンテンツや、全国</a:t>
            </a:r>
            <a:r>
              <a:rPr lang="en-US" altLang="ja-JP" b="0" dirty="0">
                <a:latin typeface="メイリオ" panose="020B0604030504040204" pitchFamily="50" charset="-128"/>
                <a:ea typeface="メイリオ" panose="020B0604030504040204" pitchFamily="50" charset="-128"/>
              </a:rPr>
              <a:t>140</a:t>
            </a:r>
            <a:r>
              <a:rPr lang="ja-JP" altLang="ja-JP" b="0" dirty="0">
                <a:latin typeface="メイリオ" panose="020B0604030504040204" pitchFamily="50" charset="-128"/>
                <a:ea typeface="メイリオ" panose="020B0604030504040204" pitchFamily="50" charset="-128"/>
              </a:rPr>
              <a:t>を超えるサービス</a:t>
            </a:r>
            <a:r>
              <a:rPr lang="ja-JP" altLang="ja-JP" b="0" dirty="0" smtClean="0">
                <a:latin typeface="メイリオ" panose="020B0604030504040204" pitchFamily="50" charset="-128"/>
                <a:ea typeface="メイリオ" panose="020B0604030504040204" pitchFamily="50" charset="-128"/>
              </a:rPr>
              <a:t>拠点</a:t>
            </a:r>
            <a:r>
              <a:rPr lang="ja-JP" altLang="en-US" b="0" dirty="0" smtClean="0">
                <a:latin typeface="メイリオ" panose="020B0604030504040204" pitchFamily="50" charset="-128"/>
                <a:ea typeface="メイリオ" panose="020B0604030504040204" pitchFamily="50" charset="-128"/>
              </a:rPr>
              <a:t>での保守・メンテナンス</a:t>
            </a:r>
            <a:r>
              <a:rPr lang="ja-JP" altLang="ja-JP" b="0" dirty="0" smtClean="0">
                <a:latin typeface="メイリオ" panose="020B0604030504040204" pitchFamily="50" charset="-128"/>
                <a:ea typeface="メイリオ" panose="020B0604030504040204" pitchFamily="50" charset="-128"/>
              </a:rPr>
              <a:t>等、</a:t>
            </a:r>
            <a:r>
              <a:rPr lang="en-US" altLang="ja-JP" b="0" dirty="0" smtClean="0">
                <a:latin typeface="メイリオ" panose="020B0604030504040204" pitchFamily="50" charset="-128"/>
                <a:ea typeface="メイリオ" panose="020B0604030504040204" pitchFamily="50" charset="-128"/>
              </a:rPr>
              <a:t>USEN</a:t>
            </a:r>
            <a:r>
              <a:rPr lang="ja-JP" altLang="en-US" b="0" dirty="0" smtClean="0">
                <a:latin typeface="メイリオ" panose="020B0604030504040204" pitchFamily="50" charset="-128"/>
                <a:ea typeface="メイリオ" panose="020B0604030504040204" pitchFamily="50" charset="-128"/>
              </a:rPr>
              <a:t>ならでは</a:t>
            </a:r>
            <a:r>
              <a:rPr lang="ja-JP" altLang="en-US" b="0" dirty="0" err="1" smtClean="0">
                <a:latin typeface="メイリオ" panose="020B0604030504040204" pitchFamily="50" charset="-128"/>
                <a:ea typeface="メイリオ" panose="020B0604030504040204" pitchFamily="50" charset="-128"/>
              </a:rPr>
              <a:t>の</a:t>
            </a:r>
            <a:r>
              <a:rPr lang="ja-JP" altLang="en-US" b="0" dirty="0" smtClean="0">
                <a:latin typeface="メイリオ" panose="020B0604030504040204" pitchFamily="50" charset="-128"/>
                <a:ea typeface="メイリオ" panose="020B0604030504040204" pitchFamily="50" charset="-128"/>
              </a:rPr>
              <a:t>サービスクオリティは変わることなく、お客様の店内放送をサポートいたします。</a:t>
            </a:r>
            <a:endParaRPr lang="ja-JP" altLang="ja-JP" b="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5424617" y="5877272"/>
            <a:ext cx="3693640" cy="276999"/>
          </a:xfrm>
          <a:prstGeom prst="rect">
            <a:avLst/>
          </a:prstGeom>
        </p:spPr>
        <p:txBody>
          <a:bodyPr wrap="none">
            <a:spAutoFit/>
          </a:bodyPr>
          <a:lstStyle/>
          <a:p>
            <a:r>
              <a:rPr lang="en-US" altLang="ja-JP" sz="12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200" b="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ネットワーク</a:t>
            </a:r>
            <a:r>
              <a:rPr lang="ja-JP" altLang="en-US" sz="12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配信型</a:t>
            </a:r>
            <a:r>
              <a:rPr lang="en-US" altLang="ja-JP" sz="12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周波数帯域の占有が不要</a:t>
            </a:r>
            <a:endParaRPr lang="ja-JP" altLang="en-US" sz="1200" dirty="0">
              <a:solidFill>
                <a:srgbClr val="C00000"/>
              </a:solidFill>
            </a:endParaRPr>
          </a:p>
        </p:txBody>
      </p:sp>
    </p:spTree>
    <p:extLst>
      <p:ext uri="{BB962C8B-B14F-4D97-AF65-F5344CB8AC3E}">
        <p14:creationId xmlns:p14="http://schemas.microsoft.com/office/powerpoint/2010/main" val="305285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6"/>
          <p:cNvSpPr txBox="1">
            <a:spLocks/>
          </p:cNvSpPr>
          <p:nvPr/>
        </p:nvSpPr>
        <p:spPr bwMode="auto">
          <a:xfrm>
            <a:off x="179512" y="1401171"/>
            <a:ext cx="8712968" cy="54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85" tIns="48343" rIns="96685" bIns="48343" numCol="1" anchor="t" anchorCtr="0" compatLnSpc="1">
            <a:prstTxWarp prst="textNoShape">
              <a:avLst/>
            </a:prstTxWarp>
          </a:bodyPr>
          <a:lstStyle>
            <a:lvl1pPr marL="273050" indent="-273050" algn="l" defTabSz="1008063" rtl="0" eaLnBrk="0" fontAlgn="base" hangingPunct="0">
              <a:spcBef>
                <a:spcPct val="25000"/>
              </a:spcBef>
              <a:spcAft>
                <a:spcPct val="0"/>
              </a:spcAft>
              <a:buFont typeface="Wingdings" pitchFamily="2" charset="2"/>
              <a:buChar char="n"/>
              <a:tabLst>
                <a:tab pos="811213" algn="l"/>
                <a:tab pos="1817688" algn="l"/>
              </a:tabLst>
              <a:defRPr kumimoji="1" sz="2400">
                <a:solidFill>
                  <a:schemeClr val="tx1"/>
                </a:solidFill>
                <a:latin typeface="+mj-ea"/>
                <a:ea typeface="+mj-ea"/>
                <a:cs typeface="+mn-cs"/>
              </a:defRPr>
            </a:lvl1pPr>
            <a:lvl2pPr marL="360363" indent="-185738" algn="l" defTabSz="1008063" rtl="0" eaLnBrk="0" fontAlgn="base" hangingPunct="0">
              <a:spcBef>
                <a:spcPct val="25000"/>
              </a:spcBef>
              <a:spcAft>
                <a:spcPct val="0"/>
              </a:spcAft>
              <a:buFont typeface="Wingdings" pitchFamily="2" charset="2"/>
              <a:buChar char="Ø"/>
              <a:tabLst>
                <a:tab pos="1793875" algn="l"/>
                <a:tab pos="1817688" algn="l"/>
              </a:tabLst>
              <a:defRPr kumimoji="1" sz="2000">
                <a:solidFill>
                  <a:schemeClr val="tx1"/>
                </a:solidFill>
                <a:latin typeface="+mj-ea"/>
                <a:ea typeface="+mj-ea"/>
              </a:defRPr>
            </a:lvl2pPr>
            <a:lvl3pPr marL="622300" indent="-215900" algn="l" defTabSz="1008063" rtl="0" eaLnBrk="0" fontAlgn="base" hangingPunct="0">
              <a:spcBef>
                <a:spcPct val="25000"/>
              </a:spcBef>
              <a:spcAft>
                <a:spcPct val="0"/>
              </a:spcAft>
              <a:buFont typeface="Wingdings" pitchFamily="2" charset="2"/>
              <a:buChar char="ü"/>
              <a:tabLst>
                <a:tab pos="1793875" algn="l"/>
                <a:tab pos="1817688" algn="l"/>
              </a:tabLst>
              <a:defRPr kumimoji="1" sz="1800">
                <a:solidFill>
                  <a:schemeClr val="tx1"/>
                </a:solidFill>
                <a:latin typeface="+mj-ea"/>
                <a:ea typeface="+mj-ea"/>
              </a:defRPr>
            </a:lvl3pPr>
            <a:lvl4pPr marL="808038" indent="-185738" algn="l" defTabSz="1008063" rtl="0" eaLnBrk="0" fontAlgn="base" hangingPunct="0">
              <a:spcBef>
                <a:spcPct val="25000"/>
              </a:spcBef>
              <a:spcAft>
                <a:spcPct val="0"/>
              </a:spcAft>
              <a:buChar char="–"/>
              <a:tabLst>
                <a:tab pos="1793875" algn="l"/>
                <a:tab pos="1817688" algn="l"/>
              </a:tabLst>
              <a:defRPr kumimoji="1" sz="1600">
                <a:solidFill>
                  <a:schemeClr val="tx1"/>
                </a:solidFill>
                <a:latin typeface="+mj-ea"/>
                <a:ea typeface="+mj-ea"/>
              </a:defRPr>
            </a:lvl4pPr>
            <a:lvl5pPr marL="982663" indent="-171450" algn="l" defTabSz="1008063" rtl="0" eaLnBrk="0" fontAlgn="base" hangingPunct="0">
              <a:spcBef>
                <a:spcPct val="25000"/>
              </a:spcBef>
              <a:spcAft>
                <a:spcPct val="0"/>
              </a:spcAft>
              <a:buChar char="»"/>
              <a:tabLst>
                <a:tab pos="1793875" algn="l"/>
                <a:tab pos="1817688" algn="l"/>
              </a:tabLst>
              <a:defRPr kumimoji="1" sz="1400">
                <a:solidFill>
                  <a:schemeClr val="tx1"/>
                </a:solidFill>
                <a:latin typeface="+mj-ea"/>
                <a:ea typeface="+mj-ea"/>
              </a:defRPr>
            </a:lvl5pPr>
            <a:lvl6pPr marL="12668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6pPr>
            <a:lvl7pPr marL="17240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7pPr>
            <a:lvl8pPr marL="21812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8pPr>
            <a:lvl9pPr marL="26384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9pPr>
          </a:lstStyle>
          <a:p>
            <a:pPr lvl="2"/>
            <a:r>
              <a:rPr lang="ja-JP" altLang="en-US"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お客</a:t>
            </a:r>
            <a:r>
              <a:rPr lang="ja-JP" altLang="en-US" sz="1400" b="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様</a:t>
            </a:r>
            <a:r>
              <a:rPr lang="ja-JP" altLang="en-US"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ネットワーク環境に変更があり、</a:t>
            </a:r>
            <a:r>
              <a:rPr lang="en-US" altLang="ja-JP" sz="1400" b="0" kern="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に設定しているアドレス変更が必要なケース</a:t>
            </a:r>
            <a:r>
              <a:rPr lang="en-US" altLang="ja-JP"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条件によってはリモートによる変更作業も可能です（下記“リモートによる変更作業”欄参照）</a:t>
            </a:r>
            <a:endParaRPr lang="en-US" altLang="ja-JP" sz="1400" b="0" kern="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86611300"/>
              </p:ext>
            </p:extLst>
          </p:nvPr>
        </p:nvGraphicFramePr>
        <p:xfrm>
          <a:off x="488371" y="2222235"/>
          <a:ext cx="8167257" cy="3150982"/>
        </p:xfrm>
        <a:graphic>
          <a:graphicData uri="http://schemas.openxmlformats.org/drawingml/2006/table">
            <a:tbl>
              <a:tblPr firstRow="1" bandRow="1">
                <a:tableStyleId>{5C22544A-7EE6-4342-B048-85BDC9FD1C3A}</a:tableStyleId>
              </a:tblPr>
              <a:tblGrid>
                <a:gridCol w="1347325">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491340">
                  <a:extLst>
                    <a:ext uri="{9D8B030D-6E8A-4147-A177-3AD203B41FA5}">
                      <a16:colId xmlns:a16="http://schemas.microsoft.com/office/drawing/2014/main" val="20003"/>
                    </a:ext>
                  </a:extLst>
                </a:gridCol>
              </a:tblGrid>
              <a:tr h="347795">
                <a:tc gridSpan="3">
                  <a:txBody>
                    <a:bodyPr/>
                    <a:lstStyle/>
                    <a:p>
                      <a:endParaRPr kumimoji="1" lang="ja-JP" altLang="en-US" sz="1050" b="0" dirty="0">
                        <a:solidFill>
                          <a:schemeClr val="tx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価格</a:t>
                      </a:r>
                      <a:endPar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790277">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基本プラン</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kumimoji="1"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の再出荷（新品交換）、</a:t>
                      </a:r>
                      <a:endParaRPr kumimoji="1"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PROXY</a:t>
                      </a:r>
                      <a:r>
                        <a:rPr kumimoji="1"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a:t>
                      </a:r>
                      <a:r>
                        <a:rPr kumimoji="1" lang="en-US" altLang="ja-JP" sz="11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NTP</a:t>
                      </a:r>
                      <a:r>
                        <a:rPr kumimoji="1"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サーバーのアドレス変更</a:t>
                      </a:r>
                      <a:endParaRPr kumimoji="1"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FE2"/>
                    </a:solidFill>
                  </a:tcPr>
                </a:tc>
                <a:tc>
                  <a:txBody>
                    <a:bodyPr/>
                    <a:lstStyle/>
                    <a:p>
                      <a:r>
                        <a:rPr kumimoji="1"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お客様用にカスタマイズされた最新の状態で、</a:t>
                      </a:r>
                      <a:endParaRPr kumimoji="1"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物流センターより新品の</a:t>
                      </a:r>
                      <a:r>
                        <a:rPr kumimoji="1" lang="en-US" altLang="ja-JP" sz="10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kumimoji="1"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を出荷します。</a:t>
                      </a:r>
                      <a:endParaRPr kumimoji="1"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kumimoji="1"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自体を入れ替え設置します。</a:t>
                      </a:r>
                      <a:endParaRPr kumimoji="1"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50,000</a:t>
                      </a:r>
                    </a:p>
                  </a:txBody>
                  <a:tcPr marL="91437" marR="91437" marT="45784" marB="457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6165">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プラン</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kumimoji="1"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設置場所での技術派遣作業</a:t>
                      </a:r>
                      <a:endParaRPr kumimoji="1"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FE2"/>
                    </a:solidFill>
                  </a:tcPr>
                </a:tc>
                <a:tc>
                  <a:txBody>
                    <a:bodyPr/>
                    <a:lstStyle/>
                    <a:p>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アドレス・サブネットマスク・デフォルトゲートウェイ・</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DNS</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サーバーの各アドレス変更、現場での接続確認</a:t>
                      </a:r>
                      <a:endPar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弊社営業時間内（</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9:30-18:00</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※PROXY</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a:t>
                      </a:r>
                      <a:r>
                        <a:rPr lang="en-US" altLang="ja-JP" sz="10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NTP</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サーバー値の変更は含まない</a:t>
                      </a:r>
                      <a:endParaRPr kumimoji="1"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12,000</a:t>
                      </a: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06745">
                <a:tc>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プラン</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l"/>
                      <a:r>
                        <a:rPr kumimoji="1"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リモートによる変更作業</a:t>
                      </a:r>
                      <a:endParaRPr kumimoji="1"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FE2"/>
                    </a:solidFill>
                  </a:tcPr>
                </a:tc>
                <a:tc>
                  <a:txBody>
                    <a:bodyPr/>
                    <a:lstStyle/>
                    <a:p>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アドレス・サブネットマスク・デフォルトゲートウェイ・</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DNS</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サーバーの各アドレス変更</a:t>
                      </a:r>
                      <a:endPar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弊社営業時間内（</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9:30-18:00</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※PROXY</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a:t>
                      </a:r>
                      <a:r>
                        <a:rPr lang="en-US" altLang="ja-JP" sz="10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NTP</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サーバー値の変更は含まない</a:t>
                      </a:r>
                      <a:endPar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お客様ネットワーク環境によっては対応が出来ない場合があります</a:t>
                      </a:r>
                      <a:endParaRPr kumimoji="1"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7,000</a:t>
                      </a:r>
                    </a:p>
                  </a:txBody>
                  <a:tcPr marL="91447" marR="91447" marT="45767" marB="45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8192" name="Rectangle 3"/>
          <p:cNvSpPr>
            <a:spLocks noChangeArrowheads="1"/>
          </p:cNvSpPr>
          <p:nvPr/>
        </p:nvSpPr>
        <p:spPr bwMode="auto">
          <a:xfrm>
            <a:off x="611560" y="5733256"/>
            <a:ext cx="7704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marL="171450" indent="-171450" eaLnBrk="1" hangingPunct="1">
              <a:spcBef>
                <a:spcPct val="0"/>
              </a:spcBef>
              <a:buFont typeface="Wingdings" panose="05000000000000000000" pitchFamily="2" charset="2"/>
              <a:buChar char="l"/>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リモート作業による変更を行うパターンとしては、現設置と新設定が一定期間並行で通信が可能であり、</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PROXY</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サーバーの設定が変わらないこと</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spcBef>
                <a:spcPct val="0"/>
              </a:spcBef>
              <a:buFont typeface="Wingdings" pitchFamily="2" charset="2"/>
              <a:buNone/>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　固定</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から　自動取得</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に変更</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PROXY</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サーバーの値変更を含まず）</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250825" y="48118"/>
            <a:ext cx="7886700" cy="471586"/>
          </a:xfrm>
        </p:spPr>
        <p:txBody>
          <a:bodyPr/>
          <a:lstStyle/>
          <a:p>
            <a:r>
              <a:rPr kumimoji="1" lang="ja-JP" altLang="en-US" dirty="0" smtClean="0">
                <a:solidFill>
                  <a:schemeClr val="bg1">
                    <a:lumMod val="50000"/>
                  </a:schemeClr>
                </a:solidFill>
              </a:rPr>
              <a:t>ネットワーク設定費（オプション）</a:t>
            </a:r>
            <a:endParaRPr kumimoji="1" lang="ja-JP" altLang="en-US" dirty="0">
              <a:solidFill>
                <a:schemeClr val="bg1">
                  <a:lumMod val="50000"/>
                </a:schemeClr>
              </a:solidFill>
            </a:endParaRPr>
          </a:p>
        </p:txBody>
      </p:sp>
      <p:sp>
        <p:nvSpPr>
          <p:cNvPr id="13" name="角丸四角形 12"/>
          <p:cNvSpPr/>
          <p:nvPr/>
        </p:nvSpPr>
        <p:spPr bwMode="auto">
          <a:xfrm>
            <a:off x="395536" y="869950"/>
            <a:ext cx="3744416" cy="470818"/>
          </a:xfrm>
          <a:prstGeom prst="round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■ネットワーク設定変更価格</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15"/>
          <p:cNvSpPr txBox="1">
            <a:spLocks noChangeArrowheads="1"/>
          </p:cNvSpPr>
          <p:nvPr/>
        </p:nvSpPr>
        <p:spPr bwMode="auto">
          <a:xfrm>
            <a:off x="7494885" y="869950"/>
            <a:ext cx="1393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r" eaLnBrk="1" hangingPunct="1">
              <a:spcBef>
                <a:spcPct val="0"/>
              </a:spcBef>
              <a:buFontTx/>
              <a:buNone/>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（全て税別）</a:t>
            </a:r>
          </a:p>
        </p:txBody>
      </p:sp>
    </p:spTree>
    <p:extLst>
      <p:ext uri="{BB962C8B-B14F-4D97-AF65-F5344CB8AC3E}">
        <p14:creationId xmlns:p14="http://schemas.microsoft.com/office/powerpoint/2010/main" val="188869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412750" y="5732463"/>
            <a:ext cx="8534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その他、店内放送機器全般に</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ついて相談</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承ります。保証期間後の製品の修理等は</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有償。</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死活監視（配信ログやファイル配信状況）を行っています。通信の不具合等が判明した場合には、</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店舗に架電対応し、必要に</a:t>
            </a:r>
            <a:r>
              <a:rPr lang="ja-JP" altLang="en-US"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応じて弊社</a:t>
            </a:r>
            <a:r>
              <a:rPr lang="ja-JP" altLang="en-US"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技術スタッフを派遣します。</a:t>
            </a: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11" name="AutoShape 4"/>
          <p:cNvSpPr>
            <a:spLocks noChangeArrowheads="1"/>
          </p:cNvSpPr>
          <p:nvPr/>
        </p:nvSpPr>
        <p:spPr bwMode="auto">
          <a:xfrm>
            <a:off x="446088" y="981075"/>
            <a:ext cx="6261100" cy="4276725"/>
          </a:xfrm>
          <a:prstGeom prst="roundRect">
            <a:avLst>
              <a:gd name="adj" fmla="val 1296"/>
            </a:avLst>
          </a:prstGeom>
          <a:gradFill rotWithShape="1">
            <a:gsLst>
              <a:gs pos="0">
                <a:schemeClr val="bg1"/>
              </a:gs>
              <a:gs pos="100000">
                <a:srgbClr val="DDDDDD"/>
              </a:gs>
            </a:gsLst>
            <a:lin ang="5400000" scaled="1"/>
          </a:gradFill>
          <a:ln w="9525">
            <a:solidFill>
              <a:srgbClr val="C0C0C0"/>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endParaRPr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12" name="AutoShape 6"/>
          <p:cNvSpPr>
            <a:spLocks noChangeArrowheads="1"/>
          </p:cNvSpPr>
          <p:nvPr/>
        </p:nvSpPr>
        <p:spPr bwMode="auto">
          <a:xfrm>
            <a:off x="6991350" y="984250"/>
            <a:ext cx="1955800" cy="4276725"/>
          </a:xfrm>
          <a:prstGeom prst="roundRect">
            <a:avLst>
              <a:gd name="adj" fmla="val 3491"/>
            </a:avLst>
          </a:prstGeom>
          <a:gradFill rotWithShape="1">
            <a:gsLst>
              <a:gs pos="0">
                <a:schemeClr val="bg1"/>
              </a:gs>
              <a:gs pos="100000">
                <a:srgbClr val="DDDDDD"/>
              </a:gs>
            </a:gsLst>
            <a:lin ang="5400000" scaled="1"/>
          </a:gradFill>
          <a:ln w="9525">
            <a:solidFill>
              <a:srgbClr val="C0C0C0"/>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endParaRPr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13" name="Text Box 9"/>
          <p:cNvSpPr txBox="1">
            <a:spLocks noChangeArrowheads="1"/>
          </p:cNvSpPr>
          <p:nvPr/>
        </p:nvSpPr>
        <p:spPr bwMode="auto">
          <a:xfrm>
            <a:off x="7011988" y="1120775"/>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buFontTx/>
              <a:buNone/>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端末故障時</a:t>
            </a:r>
          </a:p>
          <a:p>
            <a:pPr algn="ctr" eaLnBrk="1" hangingPunct="1">
              <a:buFontTx/>
              <a:buNone/>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無償交換</a:t>
            </a:r>
          </a:p>
        </p:txBody>
      </p:sp>
      <p:graphicFrame>
        <p:nvGraphicFramePr>
          <p:cNvPr id="9" name="Group 416"/>
          <p:cNvGraphicFramePr>
            <a:graphicFrameLocks noGrp="1"/>
          </p:cNvGraphicFramePr>
          <p:nvPr>
            <p:extLst>
              <p:ext uri="{D42A27DB-BD31-4B8C-83A1-F6EECF244321}">
                <p14:modId xmlns:p14="http://schemas.microsoft.com/office/powerpoint/2010/main" val="840016016"/>
              </p:ext>
            </p:extLst>
          </p:nvPr>
        </p:nvGraphicFramePr>
        <p:xfrm>
          <a:off x="620713" y="4056063"/>
          <a:ext cx="5949950" cy="1069975"/>
        </p:xfrm>
        <a:graphic>
          <a:graphicData uri="http://schemas.openxmlformats.org/drawingml/2006/table">
            <a:tbl>
              <a:tblPr/>
              <a:tblGrid>
                <a:gridCol w="1263069">
                  <a:extLst>
                    <a:ext uri="{9D8B030D-6E8A-4147-A177-3AD203B41FA5}">
                      <a16:colId xmlns:a16="http://schemas.microsoft.com/office/drawing/2014/main" val="20000"/>
                    </a:ext>
                  </a:extLst>
                </a:gridCol>
                <a:gridCol w="1443728">
                  <a:extLst>
                    <a:ext uri="{9D8B030D-6E8A-4147-A177-3AD203B41FA5}">
                      <a16:colId xmlns:a16="http://schemas.microsoft.com/office/drawing/2014/main" val="20001"/>
                    </a:ext>
                  </a:extLst>
                </a:gridCol>
                <a:gridCol w="1147958">
                  <a:extLst>
                    <a:ext uri="{9D8B030D-6E8A-4147-A177-3AD203B41FA5}">
                      <a16:colId xmlns:a16="http://schemas.microsoft.com/office/drawing/2014/main" val="20002"/>
                    </a:ext>
                  </a:extLst>
                </a:gridCol>
                <a:gridCol w="835842">
                  <a:extLst>
                    <a:ext uri="{9D8B030D-6E8A-4147-A177-3AD203B41FA5}">
                      <a16:colId xmlns:a16="http://schemas.microsoft.com/office/drawing/2014/main" val="20003"/>
                    </a:ext>
                  </a:extLst>
                </a:gridCol>
                <a:gridCol w="1259353">
                  <a:extLst>
                    <a:ext uri="{9D8B030D-6E8A-4147-A177-3AD203B41FA5}">
                      <a16:colId xmlns:a16="http://schemas.microsoft.com/office/drawing/2014/main" val="20004"/>
                    </a:ext>
                  </a:extLst>
                </a:gridCol>
              </a:tblGrid>
              <a:tr h="494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受付日時</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受付時間</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土日祝</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盆・正月</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対応</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番号</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756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年中無休</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9:00-22:30</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対応可能</a:t>
                      </a:r>
                      <a:endParaRPr kumimoji="1" lang="en-US" altLang="ja-JP"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自社</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フリーダイヤル</a:t>
                      </a:r>
                    </a:p>
                  </a:txBody>
                  <a:tcPr marL="91447" marR="91447" marT="45767" marB="457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3034" name="Text Box 7"/>
          <p:cNvSpPr txBox="1">
            <a:spLocks noChangeArrowheads="1"/>
          </p:cNvSpPr>
          <p:nvPr/>
        </p:nvSpPr>
        <p:spPr bwMode="auto">
          <a:xfrm>
            <a:off x="481013" y="1122363"/>
            <a:ext cx="619283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業界最高の安心を提供する</a:t>
            </a:r>
          </a:p>
          <a:p>
            <a:pPr algn="ctr" eaLnBrk="1" hangingPunct="1">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自社カスタマーセンター／修理・メンテナンス体制</a:t>
            </a:r>
          </a:p>
          <a:p>
            <a:pPr algn="ctr" eaLnBrk="1" hangingPunct="1">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事業所数　</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147</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ヵ所</a:t>
            </a:r>
            <a:endPar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35" name="AutoShape 284" descr="Z"/>
          <p:cNvSpPr>
            <a:spLocks noChangeAspect="1" noChangeArrowheads="1"/>
          </p:cNvSpPr>
          <p:nvPr/>
        </p:nvSpPr>
        <p:spPr bwMode="auto">
          <a:xfrm>
            <a:off x="3406775" y="218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endParaRPr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36" name="AutoShape 286" descr="Z"/>
          <p:cNvSpPr>
            <a:spLocks noChangeAspect="1" noChangeArrowheads="1"/>
          </p:cNvSpPr>
          <p:nvPr/>
        </p:nvSpPr>
        <p:spPr bwMode="auto">
          <a:xfrm>
            <a:off x="3406775" y="218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endParaRPr lang="ja-JP" altLang="en-US" sz="1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3037" name="Picture 291" descr="img_price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263" y="2524125"/>
            <a:ext cx="1069975" cy="1119188"/>
          </a:xfrm>
          <a:prstGeom prst="rect">
            <a:avLst/>
          </a:prstGeom>
          <a:solidFill>
            <a:srgbClr val="808080"/>
          </a:solidFill>
          <a:ln w="9525">
            <a:solidFill>
              <a:schemeClr val="tx1"/>
            </a:solidFill>
            <a:miter lim="800000"/>
            <a:headEnd/>
            <a:tailEnd/>
          </a:ln>
        </p:spPr>
      </p:pic>
      <p:pic>
        <p:nvPicPr>
          <p:cNvPr id="43038" name="Picture 293" descr="img_price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2517775"/>
            <a:ext cx="1112837" cy="1112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39" name="AutoShape 296"/>
          <p:cNvSpPr>
            <a:spLocks noChangeArrowheads="1"/>
          </p:cNvSpPr>
          <p:nvPr/>
        </p:nvSpPr>
        <p:spPr bwMode="auto">
          <a:xfrm>
            <a:off x="633413" y="2527300"/>
            <a:ext cx="1130300" cy="1109663"/>
          </a:xfrm>
          <a:prstGeom prst="roundRect">
            <a:avLst>
              <a:gd name="adj" fmla="val 7028"/>
            </a:avLst>
          </a:prstGeom>
          <a:solidFill>
            <a:schemeClr val="accent3">
              <a:lumMod val="7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lvl1pPr marL="342900" indent="-342900"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2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年中</a:t>
            </a:r>
          </a:p>
          <a:p>
            <a:pPr algn="ctr" eaLnBrk="1" hangingPunct="1">
              <a:spcBef>
                <a:spcPct val="0"/>
              </a:spcBef>
              <a:buFontTx/>
              <a:buNone/>
            </a:pPr>
            <a:r>
              <a:rPr lang="ja-JP" altLang="en-US" sz="2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無休</a:t>
            </a:r>
          </a:p>
        </p:txBody>
      </p:sp>
      <p:graphicFrame>
        <p:nvGraphicFramePr>
          <p:cNvPr id="19" name="Group 420"/>
          <p:cNvGraphicFramePr>
            <a:graphicFrameLocks/>
          </p:cNvGraphicFramePr>
          <p:nvPr>
            <p:extLst>
              <p:ext uri="{D42A27DB-BD31-4B8C-83A1-F6EECF244321}">
                <p14:modId xmlns:p14="http://schemas.microsoft.com/office/powerpoint/2010/main" val="57312514"/>
              </p:ext>
            </p:extLst>
          </p:nvPr>
        </p:nvGraphicFramePr>
        <p:xfrm>
          <a:off x="7115175" y="4044950"/>
          <a:ext cx="1746250" cy="1081088"/>
        </p:xfrm>
        <a:graphic>
          <a:graphicData uri="http://schemas.openxmlformats.org/drawingml/2006/table">
            <a:tbl>
              <a:tblPr/>
              <a:tblGrid>
                <a:gridCol w="918408">
                  <a:extLst>
                    <a:ext uri="{9D8B030D-6E8A-4147-A177-3AD203B41FA5}">
                      <a16:colId xmlns:a16="http://schemas.microsoft.com/office/drawing/2014/main" val="20000"/>
                    </a:ext>
                  </a:extLst>
                </a:gridCol>
                <a:gridCol w="827842">
                  <a:extLst>
                    <a:ext uri="{9D8B030D-6E8A-4147-A177-3AD203B41FA5}">
                      <a16:colId xmlns:a16="http://schemas.microsoft.com/office/drawing/2014/main" val="20001"/>
                    </a:ext>
                  </a:extLst>
                </a:gridCol>
              </a:tblGrid>
              <a:tr h="5045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端末</a:t>
                      </a:r>
                    </a:p>
                  </a:txBody>
                  <a:tcPr marL="91503" marR="91503"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価格</a:t>
                      </a:r>
                    </a:p>
                  </a:txBody>
                  <a:tcPr marL="91503" marR="91503"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7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貸与</a:t>
                      </a:r>
                    </a:p>
                  </a:txBody>
                  <a:tcPr marL="91503" marR="91503"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無償</a:t>
                      </a:r>
                    </a:p>
                  </a:txBody>
                  <a:tcPr marL="91503" marR="91503"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3051" name="Text Box 410"/>
          <p:cNvSpPr txBox="1">
            <a:spLocks noChangeArrowheads="1"/>
          </p:cNvSpPr>
          <p:nvPr/>
        </p:nvSpPr>
        <p:spPr bwMode="auto">
          <a:xfrm>
            <a:off x="6970505" y="1931988"/>
            <a:ext cx="19800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buFontTx/>
              <a:buNone/>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（契約期間内は、無償貸与品）</a:t>
            </a:r>
          </a:p>
        </p:txBody>
      </p:sp>
      <p:grpSp>
        <p:nvGrpSpPr>
          <p:cNvPr id="43053" name="グループ化 3"/>
          <p:cNvGrpSpPr>
            <a:grpSpLocks/>
          </p:cNvGrpSpPr>
          <p:nvPr/>
        </p:nvGrpSpPr>
        <p:grpSpPr bwMode="auto">
          <a:xfrm>
            <a:off x="7197725" y="2978150"/>
            <a:ext cx="1543050" cy="450850"/>
            <a:chOff x="150813" y="1685925"/>
            <a:chExt cx="4182516" cy="1219221"/>
          </a:xfrm>
        </p:grpSpPr>
        <p:pic>
          <p:nvPicPr>
            <p:cNvPr id="4305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1685925"/>
              <a:ext cx="4182516" cy="12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1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6756" y="2276483"/>
              <a:ext cx="907106" cy="23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43054" name="AutoShape 44"/>
          <p:cNvSpPr>
            <a:spLocks noChangeArrowheads="1"/>
          </p:cNvSpPr>
          <p:nvPr/>
        </p:nvSpPr>
        <p:spPr bwMode="auto">
          <a:xfrm>
            <a:off x="3760788" y="2524125"/>
            <a:ext cx="1130300" cy="1130300"/>
          </a:xfrm>
          <a:prstGeom prst="roundRect">
            <a:avLst>
              <a:gd name="adj" fmla="val 7028"/>
            </a:avLst>
          </a:prstGeom>
          <a:solidFill>
            <a:schemeClr val="accent3">
              <a:lumMod val="75000"/>
            </a:schemeClr>
          </a:solidFill>
          <a:ln>
            <a:noFill/>
            <a:headEnd/>
            <a:tailEnd/>
          </a:ln>
        </p:spPr>
        <p:style>
          <a:lnRef idx="1">
            <a:schemeClr val="accent2"/>
          </a:lnRef>
          <a:fillRef idx="3">
            <a:schemeClr val="accent2"/>
          </a:fillRef>
          <a:effectRef idx="2">
            <a:schemeClr val="accent2"/>
          </a:effectRef>
          <a:fontRef idx="minor">
            <a:schemeClr val="lt1"/>
          </a:fontRef>
        </p:style>
        <p:txBody>
          <a:bodyPr wrap="none" lIns="36000" rIns="36000" anchor="ctr"/>
          <a:lstStyle>
            <a:lvl1pPr marL="342900" indent="-342900"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buFontTx/>
              <a:buNone/>
            </a:pPr>
            <a:r>
              <a:rPr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出張</a:t>
            </a:r>
            <a:endParaRPr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サポート</a:t>
            </a:r>
            <a:endParaRPr lang="en-US" altLang="ja-JP"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時以降も可</a:t>
            </a:r>
          </a:p>
        </p:txBody>
      </p:sp>
      <p:sp>
        <p:nvSpPr>
          <p:cNvPr id="21" name="正方形/長方形 20"/>
          <p:cNvSpPr/>
          <p:nvPr/>
        </p:nvSpPr>
        <p:spPr>
          <a:xfrm>
            <a:off x="251520" y="116632"/>
            <a:ext cx="7704856"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充実の保守・メンテナンス体制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5"/>
          <p:cNvSpPr/>
          <p:nvPr/>
        </p:nvSpPr>
        <p:spPr bwMode="auto">
          <a:xfrm>
            <a:off x="2644650" y="1196752"/>
            <a:ext cx="1447800" cy="406400"/>
          </a:xfrm>
          <a:prstGeom prst="homePlate">
            <a:avLst/>
          </a:prstGeom>
          <a:noFill/>
          <a:ln w="12700">
            <a:solidFill>
              <a:schemeClr val="tx1">
                <a:lumMod val="75000"/>
                <a:lumOff val="2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kumimoji="0"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a:t>
            </a:r>
            <a:r>
              <a:rPr kumimoji="0"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8" name="ホームベース 7"/>
          <p:cNvSpPr/>
          <p:nvPr/>
        </p:nvSpPr>
        <p:spPr bwMode="auto">
          <a:xfrm>
            <a:off x="4092450" y="1196752"/>
            <a:ext cx="1447800" cy="406400"/>
          </a:xfrm>
          <a:prstGeom prst="homePlate">
            <a:avLst/>
          </a:prstGeom>
          <a:noFill/>
          <a:ln w="12700">
            <a:solidFill>
              <a:schemeClr val="tx1">
                <a:lumMod val="75000"/>
                <a:lumOff val="2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ヶ月</a:t>
            </a:r>
          </a:p>
        </p:txBody>
      </p:sp>
      <p:sp>
        <p:nvSpPr>
          <p:cNvPr id="9" name="ホームベース 8"/>
          <p:cNvSpPr/>
          <p:nvPr/>
        </p:nvSpPr>
        <p:spPr bwMode="auto">
          <a:xfrm>
            <a:off x="5540250" y="1196752"/>
            <a:ext cx="1447800" cy="406400"/>
          </a:xfrm>
          <a:prstGeom prst="homePlate">
            <a:avLst/>
          </a:prstGeom>
          <a:noFill/>
          <a:ln w="12700">
            <a:solidFill>
              <a:schemeClr val="tx1">
                <a:lumMod val="75000"/>
                <a:lumOff val="2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ヶ月</a:t>
            </a:r>
          </a:p>
        </p:txBody>
      </p:sp>
      <p:sp>
        <p:nvSpPr>
          <p:cNvPr id="10" name="ホームベース 9"/>
          <p:cNvSpPr/>
          <p:nvPr/>
        </p:nvSpPr>
        <p:spPr bwMode="auto">
          <a:xfrm>
            <a:off x="6988050" y="1196752"/>
            <a:ext cx="1447800" cy="406400"/>
          </a:xfrm>
          <a:prstGeom prst="homePlate">
            <a:avLst/>
          </a:prstGeom>
          <a:noFill/>
          <a:ln w="12700">
            <a:solidFill>
              <a:schemeClr val="tx1">
                <a:lumMod val="75000"/>
                <a:lumOff val="2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ヶ月</a:t>
            </a:r>
          </a:p>
        </p:txBody>
      </p:sp>
      <p:sp>
        <p:nvSpPr>
          <p:cNvPr id="7" name="角丸四角形 6"/>
          <p:cNvSpPr/>
          <p:nvPr/>
        </p:nvSpPr>
        <p:spPr bwMode="auto">
          <a:xfrm>
            <a:off x="2111250" y="1931765"/>
            <a:ext cx="371475" cy="957262"/>
          </a:xfrm>
          <a:prstGeom prst="roundRect">
            <a:avLst/>
          </a:prstGeom>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eaVert" wrap="none" anchor="ctr"/>
          <a:lstStyle/>
          <a:p>
            <a:pPr algn="ctr" eaLnBrk="0" hangingPunct="0">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ご発注</a:t>
            </a:r>
            <a:endParaRPr kumimoji="0"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2644650" y="1931765"/>
            <a:ext cx="1371600" cy="465137"/>
          </a:xfrm>
          <a:prstGeom prst="roundRect">
            <a:avLst/>
          </a:prstGeom>
          <a:solidFill>
            <a:srgbClr val="86CFE2"/>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kumimoji="0"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ネットワーク確認</a:t>
            </a:r>
            <a:endParaRPr kumimoji="0"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en-US" altLang="ja-JP" sz="10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000" i="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設定値</a:t>
            </a:r>
            <a:endParaRPr kumimoji="0" lang="ja-JP" altLang="en-US" sz="1000" b="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bwMode="auto">
          <a:xfrm>
            <a:off x="3682875" y="2396902"/>
            <a:ext cx="962025" cy="465138"/>
          </a:xfrm>
          <a:prstGeom prst="roundRect">
            <a:avLst/>
          </a:prstGeom>
          <a:solidFill>
            <a:srgbClr val="86CFE2"/>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kumimoji="0"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テスト設置</a:t>
            </a:r>
            <a:endParaRPr kumimoji="0"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ja-JP" altLang="en-US" sz="100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通信テスト</a:t>
            </a:r>
            <a:endParaRPr kumimoji="0" lang="ja-JP" altLang="en-US" sz="1000" b="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ホームベース 14"/>
          <p:cNvSpPr/>
          <p:nvPr/>
        </p:nvSpPr>
        <p:spPr bwMode="auto">
          <a:xfrm>
            <a:off x="4683000" y="2396902"/>
            <a:ext cx="1689200" cy="465138"/>
          </a:xfrm>
          <a:prstGeom prst="homePlate">
            <a:avLst/>
          </a:prstGeom>
          <a:solidFill>
            <a:schemeClr val="accent3">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defRPr/>
            </a:pPr>
            <a:r>
              <a:rPr kumimoji="0"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設置開始</a:t>
            </a:r>
            <a:endParaRPr kumimoji="0"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ja-JP" altLang="en-US" sz="1000"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（店舗数により期間調整）</a:t>
            </a:r>
            <a:endParaRPr kumimoji="0" lang="ja-JP" altLang="en-US" sz="1000"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コネクタ 15"/>
          <p:cNvCxnSpPr/>
          <p:nvPr/>
        </p:nvCxnSpPr>
        <p:spPr bwMode="auto">
          <a:xfrm>
            <a:off x="468188" y="3797077"/>
            <a:ext cx="8072437"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角丸四角形 18"/>
          <p:cNvSpPr/>
          <p:nvPr/>
        </p:nvSpPr>
        <p:spPr bwMode="auto">
          <a:xfrm>
            <a:off x="2111250" y="4068540"/>
            <a:ext cx="371475" cy="957262"/>
          </a:xfrm>
          <a:prstGeom prst="roundRect">
            <a:avLst/>
          </a:prstGeom>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eaVert" wrap="none" anchor="ctr"/>
          <a:lstStyle/>
          <a:p>
            <a:pPr algn="ctr" eaLnBrk="0" hangingPunct="0">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ご発注</a:t>
            </a:r>
            <a:endParaRPr kumimoji="0"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bwMode="auto">
          <a:xfrm>
            <a:off x="2644650" y="4082827"/>
            <a:ext cx="1371600" cy="465138"/>
          </a:xfrm>
          <a:prstGeom prst="roundRect">
            <a:avLst/>
          </a:prstGeom>
          <a:solidFill>
            <a:srgbClr val="86CFE2"/>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ネットワーク確認</a:t>
            </a:r>
            <a:endPar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en-US" altLang="ja-JP" sz="9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900" i="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設定値</a:t>
            </a:r>
            <a:endParaRPr lang="en-US" altLang="ja-JP" sz="90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sz="900" i="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設計</a:t>
            </a:r>
            <a:r>
              <a:rPr lang="ja-JP" altLang="en-US" sz="90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・設定値</a:t>
            </a:r>
            <a:endParaRPr kumimoji="0" lang="ja-JP" altLang="en-US" sz="900" b="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2968500" y="4606702"/>
            <a:ext cx="2990850" cy="406400"/>
          </a:xfrm>
          <a:prstGeom prst="roundRect">
            <a:avLst/>
          </a:prstGeom>
          <a:solidFill>
            <a:srgbClr val="86CFE2"/>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kumimoji="0"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関連器材導入・設置</a:t>
            </a:r>
          </a:p>
        </p:txBody>
      </p:sp>
      <p:sp>
        <p:nvSpPr>
          <p:cNvPr id="22" name="角丸四角形 21"/>
          <p:cNvSpPr/>
          <p:nvPr/>
        </p:nvSpPr>
        <p:spPr bwMode="auto">
          <a:xfrm>
            <a:off x="5959350" y="4082827"/>
            <a:ext cx="1028700" cy="465138"/>
          </a:xfrm>
          <a:prstGeom prst="roundRect">
            <a:avLst/>
          </a:prstGeom>
          <a:solidFill>
            <a:srgbClr val="86CFE2"/>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ネットワーク確認</a:t>
            </a:r>
            <a:endPar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en-US" altLang="ja-JP" sz="10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000" i="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設定値</a:t>
            </a:r>
            <a:endParaRPr lang="en-US" altLang="ja-JP" sz="1000" i="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ホームベース 23"/>
          <p:cNvSpPr/>
          <p:nvPr/>
        </p:nvSpPr>
        <p:spPr bwMode="auto">
          <a:xfrm>
            <a:off x="6988050" y="4560665"/>
            <a:ext cx="1628775" cy="465137"/>
          </a:xfrm>
          <a:prstGeom prst="homePlate">
            <a:avLst/>
          </a:prstGeom>
          <a:solidFill>
            <a:schemeClr val="accent3">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defRPr/>
            </a:pPr>
            <a:r>
              <a:rPr kumimoji="0"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設置開始</a:t>
            </a:r>
            <a:endParaRPr kumimoji="0"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00"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（店舗数により期間調整）</a:t>
            </a:r>
          </a:p>
        </p:txBody>
      </p:sp>
      <p:sp>
        <p:nvSpPr>
          <p:cNvPr id="25" name="角丸四角形 24"/>
          <p:cNvSpPr/>
          <p:nvPr/>
        </p:nvSpPr>
        <p:spPr bwMode="auto">
          <a:xfrm>
            <a:off x="468188" y="1977802"/>
            <a:ext cx="1371600" cy="866775"/>
          </a:xfrm>
          <a:prstGeom prst="roundRect">
            <a:avLst/>
          </a:prstGeom>
          <a:solidFill>
            <a:schemeClr val="accent3">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インターネット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グローバル接続</a:t>
            </a:r>
          </a:p>
        </p:txBody>
      </p:sp>
      <p:sp>
        <p:nvSpPr>
          <p:cNvPr id="26" name="角丸四角形 25"/>
          <p:cNvSpPr/>
          <p:nvPr/>
        </p:nvSpPr>
        <p:spPr bwMode="auto">
          <a:xfrm>
            <a:off x="468188" y="4111402"/>
            <a:ext cx="1371600" cy="866775"/>
          </a:xfrm>
          <a:prstGeom prst="roundRect">
            <a:avLst/>
          </a:prstGeom>
          <a:solidFill>
            <a:schemeClr val="accent3">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インターネット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接続</a:t>
            </a:r>
          </a:p>
        </p:txBody>
      </p:sp>
      <p:sp>
        <p:nvSpPr>
          <p:cNvPr id="17" name="正方形/長方形 16"/>
          <p:cNvSpPr/>
          <p:nvPr/>
        </p:nvSpPr>
        <p:spPr>
          <a:xfrm>
            <a:off x="3025650" y="3089052"/>
            <a:ext cx="5724525" cy="307777"/>
          </a:xfrm>
          <a:prstGeom prst="rect">
            <a:avLst/>
          </a:prstGeom>
        </p:spPr>
        <p:txBody>
          <a:bodyPr>
            <a:spAutoFit/>
          </a:bodyPr>
          <a:lstStyle/>
          <a:p>
            <a:pPr marL="0" lvl="2">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発注から約</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ヶ月で設置、放送開始が可能</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（店舗数・編成内容により変動</a:t>
            </a:r>
            <a:r>
              <a:rPr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3025650" y="5187727"/>
            <a:ext cx="5938838" cy="862013"/>
          </a:xfrm>
          <a:prstGeom prst="rect">
            <a:avLst/>
          </a:prstGeom>
        </p:spPr>
        <p:txBody>
          <a:bodyPr>
            <a:spAutoFit/>
          </a:bodyPr>
          <a:lstStyle/>
          <a:p>
            <a:pPr marL="0" lvl="2">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発注から設置・放送開始まで</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ヶ月以上</a:t>
            </a:r>
            <a:r>
              <a:rPr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店舗数・編成内容により変動）</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lvl="1" indent="-180975">
              <a:buFont typeface="Wingdings" panose="05000000000000000000" pitchFamily="2" charset="2"/>
              <a:buChar char="u"/>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接続のための設定値決定に時間がかかることがあります。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lvl="1" indent="-180975">
              <a:buFont typeface="Wingdings" panose="05000000000000000000" pitchFamily="2" charset="2"/>
              <a:buChar char="u"/>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VPN</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用の回線を別途ご準備いただく場合は、回線手配～工事完了まで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～２か月かかります。</a:t>
            </a:r>
            <a:endParaRPr lang="ja-JP"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51520" y="116632"/>
            <a:ext cx="7704856" cy="400110"/>
          </a:xfrm>
          <a:prstGeom prst="rect">
            <a:avLst/>
          </a:prstGeom>
        </p:spPr>
        <p:txBody>
          <a:bodyPr wrap="square">
            <a:spAutoFit/>
          </a:bodyPr>
          <a:lstStyle/>
          <a:p>
            <a:pPr>
              <a:defRPr/>
            </a:pP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開始までのスケジュールイメージ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正方形/長方形 2"/>
          <p:cNvSpPr>
            <a:spLocks noChangeArrowheads="1"/>
          </p:cNvSpPr>
          <p:nvPr/>
        </p:nvSpPr>
        <p:spPr bwMode="auto">
          <a:xfrm>
            <a:off x="574675" y="4293096"/>
            <a:ext cx="78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最大</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10ch</a:t>
            </a:r>
            <a:r>
              <a:rPr lang="ja-JP" altLang="en-US" sz="12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までの</a:t>
            </a:r>
            <a:r>
              <a:rPr lang="en-US" altLang="ja-JP" sz="12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STBch</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を割り当てられます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10ch</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それぞれにタイムテーブル（放送プログラム）を組むことができます。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05" name="AutoShape 298"/>
          <p:cNvSpPr>
            <a:spLocks noChangeArrowheads="1"/>
          </p:cNvSpPr>
          <p:nvPr/>
        </p:nvSpPr>
        <p:spPr bwMode="auto">
          <a:xfrm>
            <a:off x="251520" y="3701881"/>
            <a:ext cx="8206949" cy="449263"/>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Ｑ３．店舗の</a:t>
            </a:r>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で手動で放送内容を変えることができますか？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2" name="正方形/長方形 8"/>
          <p:cNvSpPr>
            <a:spLocks noChangeArrowheads="1"/>
          </p:cNvSpPr>
          <p:nvPr/>
        </p:nvSpPr>
        <p:spPr bwMode="auto">
          <a:xfrm>
            <a:off x="574675" y="1351801"/>
            <a:ext cx="7947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Sound Planet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USEN440</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」の番組の中から、お店で</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使いやすい</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を超える番組から選択できます。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07" name="AutoShape 298"/>
          <p:cNvSpPr>
            <a:spLocks noChangeArrowheads="1"/>
          </p:cNvSpPr>
          <p:nvPr/>
        </p:nvSpPr>
        <p:spPr bwMode="auto">
          <a:xfrm>
            <a:off x="251520" y="819546"/>
            <a:ext cx="8235701" cy="449262"/>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Ｑ１．</a:t>
            </a:r>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は何チャンネルから選択できますか</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また、通常の有線放送チャンネルとの違いは？</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09" name="AutoShape 298"/>
          <p:cNvSpPr>
            <a:spLocks noChangeArrowheads="1"/>
          </p:cNvSpPr>
          <p:nvPr/>
        </p:nvSpPr>
        <p:spPr bwMode="auto">
          <a:xfrm>
            <a:off x="251520" y="2005137"/>
            <a:ext cx="8206949" cy="450850"/>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Ｑ２．店舗ごとに放送</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の内容を変えられますか？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6" name="正方形/長方形 12"/>
          <p:cNvSpPr>
            <a:spLocks noChangeArrowheads="1"/>
          </p:cNvSpPr>
          <p:nvPr/>
        </p:nvSpPr>
        <p:spPr bwMode="auto">
          <a:xfrm>
            <a:off x="574675" y="2525995"/>
            <a:ext cx="7947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エリア</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や業態、開閉店時間等に応じ、</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グループまで放送内容をプログラムすることが可能</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タイムテーブルによる放送が可能</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無制限に組み合わせを作成できますが、配信する容量が増えると</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、ダウンロード</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完了まで時間がかかります。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ご注意ください。</a:t>
            </a:r>
            <a:endPar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9" name="正方形/長方形 2"/>
          <p:cNvSpPr>
            <a:spLocks noChangeArrowheads="1"/>
          </p:cNvSpPr>
          <p:nvPr/>
        </p:nvSpPr>
        <p:spPr bwMode="auto">
          <a:xfrm>
            <a:off x="574675" y="5487615"/>
            <a:ext cx="7947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ja-JP" sz="12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1ch</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のみ</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を割り当て、プログラムされた放送内容（タイムテーブル）を流すことで、店舗での操作を行わないで番組の切り替えができます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の自動</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もプログラム可能です。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14" name="AutoShape 298"/>
          <p:cNvSpPr>
            <a:spLocks noChangeArrowheads="1"/>
          </p:cNvSpPr>
          <p:nvPr/>
        </p:nvSpPr>
        <p:spPr bwMode="auto">
          <a:xfrm>
            <a:off x="251520" y="5050114"/>
            <a:ext cx="8153330" cy="373063"/>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Ｑ４．店舗で</a:t>
            </a:r>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を操作させたくないのですが？</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51520" y="116632"/>
            <a:ext cx="7704856" cy="400110"/>
          </a:xfrm>
          <a:prstGeom prst="rect">
            <a:avLst/>
          </a:prstGeom>
        </p:spPr>
        <p:txBody>
          <a:bodyPr wrap="square">
            <a:spAutoFit/>
          </a:bodyPr>
          <a:lstStyle/>
          <a:p>
            <a:pPr>
              <a:defRPr/>
            </a:pP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FAQ</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298"/>
          <p:cNvSpPr>
            <a:spLocks noChangeArrowheads="1"/>
          </p:cNvSpPr>
          <p:nvPr/>
        </p:nvSpPr>
        <p:spPr bwMode="auto">
          <a:xfrm>
            <a:off x="251521" y="2629555"/>
            <a:ext cx="8280919" cy="471978"/>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Ｑ６．放送音質はどの程度ですか？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4" name="正方形/長方形 10"/>
          <p:cNvSpPr>
            <a:spLocks noChangeArrowheads="1"/>
          </p:cNvSpPr>
          <p:nvPr/>
        </p:nvSpPr>
        <p:spPr bwMode="auto">
          <a:xfrm>
            <a:off x="603121" y="3189843"/>
            <a:ext cx="82031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市販の音楽</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CD</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と同等の音質を実現しています。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51520" y="116632"/>
            <a:ext cx="7704856" cy="400110"/>
          </a:xfrm>
          <a:prstGeom prst="rect">
            <a:avLst/>
          </a:prstGeom>
        </p:spPr>
        <p:txBody>
          <a:bodyPr wrap="square">
            <a:spAutoFit/>
          </a:bodyPr>
          <a:lstStyle/>
          <a:p>
            <a:pPr>
              <a:defRPr/>
            </a:pP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FAQ</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AutoShape 298"/>
          <p:cNvSpPr>
            <a:spLocks noChangeArrowheads="1"/>
          </p:cNvSpPr>
          <p:nvPr/>
        </p:nvSpPr>
        <p:spPr bwMode="auto">
          <a:xfrm>
            <a:off x="251521" y="3981931"/>
            <a:ext cx="8280919" cy="471978"/>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（コメント）の音量が小さいときは、再度収録が必要ですか？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0"/>
          <p:cNvSpPr>
            <a:spLocks noChangeArrowheads="1"/>
          </p:cNvSpPr>
          <p:nvPr/>
        </p:nvSpPr>
        <p:spPr bwMode="auto">
          <a:xfrm>
            <a:off x="603121" y="4542219"/>
            <a:ext cx="82031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当社で</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（コメント）の制作を依頼され、編成（タイムテーブル作成・プログラムミング</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を行っているときは、</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（コメント）の音量が</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の音量より少し大きく聞こえるようにしています。また、</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（コメント）の音量が</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小</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さいと感じた場合でも、</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（コメント）の音量のみを大きく聞こえるように（</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の音量の変化はなし）できる機能を実装しています。</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AutoShape 298"/>
          <p:cNvSpPr>
            <a:spLocks noChangeArrowheads="1"/>
          </p:cNvSpPr>
          <p:nvPr/>
        </p:nvSpPr>
        <p:spPr bwMode="auto">
          <a:xfrm>
            <a:off x="251520" y="1124744"/>
            <a:ext cx="8210301" cy="374650"/>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Ｑ５．著作権使用料の支払いは別途必要ですか？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50863" y="1630541"/>
            <a:ext cx="7872318" cy="646331"/>
          </a:xfrm>
          <a:prstGeom prst="rect">
            <a:avLst/>
          </a:prstGeom>
        </p:spPr>
        <p:txBody>
          <a:bodyPr wrap="square">
            <a:spAutoFit/>
          </a:bodyPr>
          <a:lstStyle/>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当社にて負担しているので不要です。また、当社サービスにご加入頂いて</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いれば、市販の</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音楽</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CD</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を店内で流しても追加で著作権使用料は発生しません</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フルオーダーの番組で、輸入盤などの日本国内許諾</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がない</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曲の指定の場合</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は別途</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許諾が必要です。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479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2"/>
          <p:cNvSpPr>
            <a:spLocks noChangeArrowheads="1"/>
          </p:cNvSpPr>
          <p:nvPr/>
        </p:nvSpPr>
        <p:spPr bwMode="auto">
          <a:xfrm>
            <a:off x="597655" y="2711576"/>
            <a:ext cx="789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帯域制御・コンテンツ配信時間帯の制御により、他への影響を最小限に抑えるよう、貴社システム部門と調整を行います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通信</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2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から配信サーバーに</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データを取りに行く仕様であり、ネットワークに外部からの侵入を許可しませんので、大丈夫です</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、放送システムは、セキュリティー・ウィルス対策をしてあります。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16" name="AutoShape 298"/>
          <p:cNvSpPr>
            <a:spLocks noChangeArrowheads="1"/>
          </p:cNvSpPr>
          <p:nvPr/>
        </p:nvSpPr>
        <p:spPr bwMode="auto">
          <a:xfrm>
            <a:off x="254900" y="2122891"/>
            <a:ext cx="8277540" cy="523596"/>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社内のネットワークを利用するとのことですが、他の通信に影響が出ませんか</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また</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、セキュリティ面は大丈夫でしょうか？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17" name="AutoShape 298"/>
          <p:cNvSpPr>
            <a:spLocks noChangeArrowheads="1"/>
          </p:cNvSpPr>
          <p:nvPr/>
        </p:nvSpPr>
        <p:spPr bwMode="auto">
          <a:xfrm>
            <a:off x="253344" y="3688627"/>
            <a:ext cx="8277538" cy="576064"/>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社内のネットワークを利用するとのことですが、どのくらいのデータがネットワーク</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通ります</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また</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、常時回線を占有するのでしょうか？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12"/>
          <p:cNvSpPr>
            <a:spLocks noChangeArrowheads="1"/>
          </p:cNvSpPr>
          <p:nvPr/>
        </p:nvSpPr>
        <p:spPr bwMode="auto">
          <a:xfrm>
            <a:off x="596424" y="4401156"/>
            <a:ext cx="7893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選択された番組の内容・数によって変わります。参考値としては、</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時間番組で、</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62Mbyte</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配信します。コンテンツの入れ替えは毎日ではなく、週に</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の入れ替え・配信を行っています。　必要なコンテンツ（楽曲・設定ファイル・データ）をすべて取り終えているときには、配信はされません。また、死活監視用のログは、デフォルトで</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分に１回の通信となっています。ログファイルは小さいファイルですので、ネットワークの利用に影響はでません。</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
          <p:cNvSpPr>
            <a:spLocks noChangeArrowheads="1"/>
          </p:cNvSpPr>
          <p:nvPr/>
        </p:nvSpPr>
        <p:spPr bwMode="auto">
          <a:xfrm>
            <a:off x="597655" y="1523653"/>
            <a:ext cx="7933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インターネット回線を使った</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配信システムなので、天候の影響は受けません。また、もしインターネット回線が不安定な場合でも、キャッシュ（一時ファイル）データを読み込むので音途切れはありません。</a:t>
            </a:r>
            <a:r>
              <a:rPr lang="ja-JP"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220" name="AutoShape 298"/>
          <p:cNvSpPr>
            <a:spLocks noChangeArrowheads="1"/>
          </p:cNvSpPr>
          <p:nvPr/>
        </p:nvSpPr>
        <p:spPr bwMode="auto">
          <a:xfrm>
            <a:off x="254900" y="980728"/>
            <a:ext cx="8277540" cy="450106"/>
          </a:xfrm>
          <a:prstGeom prst="roundRect">
            <a:avLst>
              <a:gd name="adj" fmla="val 7028"/>
            </a:avLst>
          </a:prstGeom>
          <a:solidFill>
            <a:schemeClr val="accent3">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Ｑ</a:t>
            </a:r>
            <a:r>
              <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天候状態が悪いと音が途切れたりしますか？</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51520" y="116632"/>
            <a:ext cx="7704856" cy="400110"/>
          </a:xfrm>
          <a:prstGeom prst="rect">
            <a:avLst/>
          </a:prstGeom>
        </p:spPr>
        <p:txBody>
          <a:bodyPr wrap="square">
            <a:spAutoFit/>
          </a:bodyPr>
          <a:lstStyle/>
          <a:p>
            <a:pPr>
              <a:defRPr/>
            </a:pP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FAQ</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892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4902200" y="1472406"/>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none" anchor="ctr"/>
          <a:lstStyle/>
          <a:p>
            <a:pPr marL="342900" indent="-342900">
              <a:defRPr/>
            </a:pPr>
            <a:r>
              <a:rPr lang="en-US" altLang="ja-JP" sz="14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コメント）を組み合わせた</a:t>
            </a: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オリジナル放送の編成が可能</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最大</a:t>
            </a:r>
            <a:r>
              <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10ch</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のプログラム配信が可能</a:t>
            </a:r>
          </a:p>
        </p:txBody>
      </p:sp>
      <p:sp>
        <p:nvSpPr>
          <p:cNvPr id="4" name="AutoShape 4"/>
          <p:cNvSpPr>
            <a:spLocks noChangeArrowheads="1"/>
          </p:cNvSpPr>
          <p:nvPr/>
        </p:nvSpPr>
        <p:spPr bwMode="auto">
          <a:xfrm>
            <a:off x="4902200" y="2731294"/>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none"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地域・業態等による最大</a:t>
            </a:r>
            <a:r>
              <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グループの</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放送プログラム　開閉店等に連動した個別</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プログラム放送</a:t>
            </a:r>
            <a:r>
              <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タイムテーブル）も可</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AutoShape 7"/>
          <p:cNvSpPr>
            <a:spLocks noChangeArrowheads="1"/>
          </p:cNvSpPr>
          <p:nvPr/>
        </p:nvSpPr>
        <p:spPr bwMode="auto">
          <a:xfrm>
            <a:off x="512763" y="1470819"/>
            <a:ext cx="3924300" cy="892175"/>
          </a:xfrm>
          <a:prstGeom prst="roundRect">
            <a:avLst>
              <a:gd name="adj" fmla="val 16667"/>
            </a:avLst>
          </a:prstGeom>
          <a:solidFill>
            <a:srgbClr val="86CFE2"/>
          </a:solidFill>
          <a:ln>
            <a:noFill/>
          </a:ln>
        </p:spPr>
        <p:style>
          <a:lnRef idx="1">
            <a:schemeClr val="accent2"/>
          </a:lnRef>
          <a:fillRef idx="2">
            <a:schemeClr val="accent2"/>
          </a:fillRef>
          <a:effectRef idx="1">
            <a:schemeClr val="accent2"/>
          </a:effectRef>
          <a:fontRef idx="minor">
            <a:schemeClr val="dk1"/>
          </a:fontRef>
        </p:style>
        <p:txBody>
          <a:bodyPr anchor="ctr">
            <a:normAutofit/>
          </a:bodyP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お客様保有のネットワーク回線を活用する為</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アンテナ設置や電柱からのケーブル引き込み</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工事、届出等は不要</a:t>
            </a:r>
          </a:p>
        </p:txBody>
      </p:sp>
      <p:sp>
        <p:nvSpPr>
          <p:cNvPr id="6" name="AutoShape 8"/>
          <p:cNvSpPr>
            <a:spLocks noChangeArrowheads="1"/>
          </p:cNvSpPr>
          <p:nvPr/>
        </p:nvSpPr>
        <p:spPr bwMode="auto">
          <a:xfrm>
            <a:off x="4902200" y="3988594"/>
            <a:ext cx="3924300" cy="893762"/>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none"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メジャーレーベル楽曲、最新のヒット曲など</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en-US" altLang="ja-JP"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超える番組から選択が可能</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AutoShape 9"/>
          <p:cNvSpPr>
            <a:spLocks noChangeArrowheads="1"/>
          </p:cNvSpPr>
          <p:nvPr/>
        </p:nvSpPr>
        <p:spPr bwMode="auto">
          <a:xfrm>
            <a:off x="512763" y="5247481"/>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none"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メンテナンス、カスタマーセンターは</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通常の専用放送加入のお客様と同じ</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年中無休のサポート体制</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4"/>
          <p:cNvSpPr>
            <a:spLocks noChangeArrowheads="1"/>
          </p:cNvSpPr>
          <p:nvPr/>
        </p:nvSpPr>
        <p:spPr bwMode="auto">
          <a:xfrm>
            <a:off x="512763" y="3988594"/>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プログラムエラー時のバックアップ音源を</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標準搭載（</a:t>
            </a:r>
            <a:r>
              <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指定可能）</a:t>
            </a:r>
          </a:p>
        </p:txBody>
      </p:sp>
      <p:sp>
        <p:nvSpPr>
          <p:cNvPr id="9" name="AutoShape 14"/>
          <p:cNvSpPr>
            <a:spLocks noChangeArrowheads="1"/>
          </p:cNvSpPr>
          <p:nvPr/>
        </p:nvSpPr>
        <p:spPr bwMode="auto">
          <a:xfrm>
            <a:off x="512763" y="2729706"/>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自動電源</a:t>
            </a:r>
            <a:r>
              <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sz="1400" b="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プログラム放送が可能</a:t>
            </a:r>
          </a:p>
        </p:txBody>
      </p:sp>
      <p:sp>
        <p:nvSpPr>
          <p:cNvPr id="10" name="AutoShape 9"/>
          <p:cNvSpPr>
            <a:spLocks noChangeArrowheads="1"/>
          </p:cNvSpPr>
          <p:nvPr/>
        </p:nvSpPr>
        <p:spPr bwMode="auto">
          <a:xfrm>
            <a:off x="4902200" y="5247481"/>
            <a:ext cx="3924300" cy="892175"/>
          </a:xfrm>
          <a:prstGeom prst="roundRect">
            <a:avLst>
              <a:gd name="adj" fmla="val 16667"/>
            </a:avLst>
          </a:prstGeom>
          <a:solidFill>
            <a:schemeClr val="accent3">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none" anchor="ctr"/>
          <a:lstStyle/>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サービスブランドのコンセプトに合わせた</a:t>
            </a:r>
            <a:endParaRPr lang="en-US" altLang="ja-JP"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defRPr/>
            </a:pPr>
            <a:r>
              <a:rPr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オリジナル楽曲編成にも対応</a:t>
            </a:r>
            <a:r>
              <a:rPr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（別途オプション）</a:t>
            </a:r>
          </a:p>
        </p:txBody>
      </p:sp>
      <p:sp>
        <p:nvSpPr>
          <p:cNvPr id="26635" name="テキスト ボックス 13"/>
          <p:cNvSpPr txBox="1">
            <a:spLocks noChangeArrowheads="1"/>
          </p:cNvSpPr>
          <p:nvPr/>
        </p:nvSpPr>
        <p:spPr bwMode="auto">
          <a:xfrm>
            <a:off x="395288" y="956469"/>
            <a:ext cx="367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◆システム・保守メンテナンス</a:t>
            </a:r>
          </a:p>
        </p:txBody>
      </p:sp>
      <p:sp>
        <p:nvSpPr>
          <p:cNvPr id="26636" name="テキスト ボックス 14"/>
          <p:cNvSpPr txBox="1">
            <a:spLocks noChangeArrowheads="1"/>
          </p:cNvSpPr>
          <p:nvPr/>
        </p:nvSpPr>
        <p:spPr bwMode="auto">
          <a:xfrm>
            <a:off x="4787900" y="956469"/>
            <a:ext cx="367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◆コンテンツ・編成</a:t>
            </a:r>
          </a:p>
        </p:txBody>
      </p:sp>
      <p:sp>
        <p:nvSpPr>
          <p:cNvPr id="13" name="正方形/長方形 12"/>
          <p:cNvSpPr/>
          <p:nvPr/>
        </p:nvSpPr>
        <p:spPr>
          <a:xfrm>
            <a:off x="251520" y="116632"/>
            <a:ext cx="5652120" cy="400110"/>
          </a:xfrm>
          <a:prstGeom prst="rect">
            <a:avLst/>
          </a:prstGeom>
        </p:spPr>
        <p:txBody>
          <a:bodyPr wrap="square">
            <a:spAutoFit/>
          </a:bodyPr>
          <a:lstStyle/>
          <a:p>
            <a:pPr eaLnBrk="0" hangingPunct="0">
              <a:defRPr/>
            </a:pPr>
            <a:r>
              <a:rPr lang="en-US" altLang="ja-JP" sz="2000" dirty="0" err="1">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S’sence</a:t>
            </a:r>
            <a:r>
              <a:rPr lang="ja-JP" altLang="en-US" sz="2000" dirty="0" err="1">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できる</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51520" y="116632"/>
            <a:ext cx="8482836"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放送サービス①　</a:t>
            </a: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と販促用</a:t>
            </a:r>
            <a:r>
              <a:rPr lang="en-US" altLang="ja-JP"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・コメント放送のプログラム再生</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466224" y="763356"/>
            <a:ext cx="8211552" cy="353943"/>
          </a:xfrm>
          <a:prstGeom prst="rect">
            <a:avLst/>
          </a:prstGeom>
        </p:spPr>
        <p:txBody>
          <a:bodyPr wrap="square">
            <a:spAutoFit/>
          </a:bodyPr>
          <a:lstStyle/>
          <a:p>
            <a:r>
              <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と各種コメントを組み合わせた放送プログラムをスケジュール化して再生</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1928191911"/>
              </p:ext>
            </p:extLst>
          </p:nvPr>
        </p:nvGraphicFramePr>
        <p:xfrm>
          <a:off x="613084" y="1628800"/>
          <a:ext cx="5265540" cy="4640904"/>
        </p:xfrm>
        <a:graphic>
          <a:graphicData uri="http://schemas.openxmlformats.org/drawingml/2006/table">
            <a:tbl>
              <a:tblPr firstRow="1" bandRow="1">
                <a:tableStyleId>{5C22544A-7EE6-4342-B048-85BDC9FD1C3A}</a:tableStyleId>
              </a:tblPr>
              <a:tblGrid>
                <a:gridCol w="817870">
                  <a:extLst>
                    <a:ext uri="{9D8B030D-6E8A-4147-A177-3AD203B41FA5}">
                      <a16:colId xmlns:a16="http://schemas.microsoft.com/office/drawing/2014/main" val="20000"/>
                    </a:ext>
                  </a:extLst>
                </a:gridCol>
                <a:gridCol w="4447670">
                  <a:extLst>
                    <a:ext uri="{9D8B030D-6E8A-4147-A177-3AD203B41FA5}">
                      <a16:colId xmlns:a16="http://schemas.microsoft.com/office/drawing/2014/main" val="20001"/>
                    </a:ext>
                  </a:extLst>
                </a:gridCol>
              </a:tblGrid>
              <a:tr h="349437">
                <a:tc gridSpan="2">
                  <a:txBody>
                    <a:bodyPr/>
                    <a:lstStyle/>
                    <a:p>
                      <a:pPr algn="ctr"/>
                      <a:r>
                        <a:rPr lang="en-US" altLang="ja-JP" dirty="0" smtClean="0">
                          <a:solidFill>
                            <a:schemeClr val="accent4"/>
                          </a:solidFill>
                          <a:latin typeface="Bookman Old Style" panose="02050604050505020204" pitchFamily="18" charset="0"/>
                        </a:rPr>
                        <a:t>Time Schedule</a:t>
                      </a:r>
                      <a:endParaRPr lang="ja-JP" altLang="en-US" dirty="0">
                        <a:solidFill>
                          <a:schemeClr val="accent4"/>
                        </a:solidFill>
                        <a:latin typeface="Bookman Old Style" panose="020506040505050202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CF7FA"/>
                    </a:solidFill>
                  </a:tcPr>
                </a:tc>
                <a:extLst>
                  <a:ext uri="{0D108BD9-81ED-4DB2-BD59-A6C34878D82A}">
                    <a16:rowId xmlns:a16="http://schemas.microsoft.com/office/drawing/2014/main" val="10000"/>
                  </a:ext>
                </a:extLst>
              </a:tr>
              <a:tr h="7125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b="1" kern="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kern="12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2524">
                <a:tc>
                  <a:txBody>
                    <a:bodyPr/>
                    <a:lstStyle/>
                    <a:p>
                      <a:pPr algn="ct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0002"/>
                  </a:ext>
                </a:extLst>
              </a:tr>
              <a:tr h="712524">
                <a:tc>
                  <a:txBody>
                    <a:bodyPr/>
                    <a:lstStyle/>
                    <a:p>
                      <a:pPr algn="ct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0003"/>
                  </a:ext>
                </a:extLst>
              </a:tr>
              <a:tr h="712524">
                <a:tc>
                  <a:txBody>
                    <a:bodyPr/>
                    <a:lstStyle/>
                    <a:p>
                      <a:pPr algn="ct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tc v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0004"/>
                  </a:ext>
                </a:extLst>
              </a:tr>
              <a:tr h="712524">
                <a:tc>
                  <a:txBody>
                    <a:bodyPr/>
                    <a:lstStyle/>
                    <a:p>
                      <a:pPr algn="ct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tc v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9525" cap="flat" cmpd="sng" algn="ctr">
                      <a:solidFill>
                        <a:schemeClr val="bg1">
                          <a:lumMod val="75000"/>
                        </a:schemeClr>
                      </a:solidFill>
                      <a:prstDash val="sysDashDot"/>
                      <a:round/>
                      <a:headEnd type="none" w="med" len="med"/>
                      <a:tailEnd type="none" w="med" len="med"/>
                    </a:lnB>
                    <a:solidFill>
                      <a:schemeClr val="bg1"/>
                    </a:solidFill>
                  </a:tcPr>
                </a:tc>
                <a:extLst>
                  <a:ext uri="{0D108BD9-81ED-4DB2-BD59-A6C34878D82A}">
                    <a16:rowId xmlns:a16="http://schemas.microsoft.com/office/drawing/2014/main" val="10005"/>
                  </a:ext>
                </a:extLst>
              </a:tr>
              <a:tr h="712524">
                <a:tc>
                  <a:txBody>
                    <a:bodyPr/>
                    <a:lstStyle/>
                    <a:p>
                      <a:pPr algn="ct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75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0" name="テキスト ボックス 39"/>
          <p:cNvSpPr txBox="1"/>
          <p:nvPr/>
        </p:nvSpPr>
        <p:spPr>
          <a:xfrm>
            <a:off x="1517052" y="2380674"/>
            <a:ext cx="4227418" cy="1868955"/>
          </a:xfrm>
          <a:prstGeom prst="rect">
            <a:avLst/>
          </a:prstGeom>
          <a:solidFill>
            <a:srgbClr val="B9DAF1">
              <a:alpha val="69804"/>
            </a:srgbClr>
          </a:solidFill>
          <a:ln>
            <a:solidFill>
              <a:schemeClr val="accent4"/>
            </a:solidFill>
          </a:ln>
        </p:spPr>
        <p:txBody>
          <a:bodyPr wrap="square" lIns="108000" tIns="72000" rIns="108000" bIns="72000" rtlCol="0">
            <a:spAutoFit/>
          </a:bodyPr>
          <a:lstStyle/>
          <a:p>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「モーニングクラシック」</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1517052" y="4247073"/>
            <a:ext cx="4227418" cy="1868955"/>
          </a:xfrm>
          <a:prstGeom prst="rect">
            <a:avLst/>
          </a:prstGeom>
          <a:solidFill>
            <a:srgbClr val="B9DAF1">
              <a:alpha val="69804"/>
            </a:srgbClr>
          </a:solidFill>
          <a:ln>
            <a:solidFill>
              <a:schemeClr val="accent4"/>
            </a:solidFill>
          </a:ln>
        </p:spPr>
        <p:txBody>
          <a:bodyPr wrap="square" lIns="108000" tIns="72000" rIns="108000" bIns="72000" rtlCol="0">
            <a:spAutoFit/>
          </a:bodyPr>
          <a:lstStyle/>
          <a:p>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J-POP</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インスト）</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284230" y="2073810"/>
            <a:ext cx="1008112"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電源</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フリーフォーム 47"/>
          <p:cNvSpPr/>
          <p:nvPr/>
        </p:nvSpPr>
        <p:spPr>
          <a:xfrm>
            <a:off x="5198690" y="2247508"/>
            <a:ext cx="996950" cy="0"/>
          </a:xfrm>
          <a:custGeom>
            <a:avLst/>
            <a:gdLst>
              <a:gd name="connsiteX0" fmla="*/ 0 w 996950"/>
              <a:gd name="connsiteY0" fmla="*/ 0 h 0"/>
              <a:gd name="connsiteX1" fmla="*/ 0 w 996950"/>
              <a:gd name="connsiteY1" fmla="*/ 0 h 0"/>
              <a:gd name="connsiteX2" fmla="*/ 996950 w 996950"/>
              <a:gd name="connsiteY2" fmla="*/ 0 h 0"/>
            </a:gdLst>
            <a:ahLst/>
            <a:cxnLst>
              <a:cxn ang="0">
                <a:pos x="connsiteX0" y="connsiteY0"/>
              </a:cxn>
              <a:cxn ang="0">
                <a:pos x="connsiteX1" y="connsiteY1"/>
              </a:cxn>
              <a:cxn ang="0">
                <a:pos x="connsiteX2" y="connsiteY2"/>
              </a:cxn>
            </a:cxnLst>
            <a:rect l="l" t="t" r="r" b="b"/>
            <a:pathLst>
              <a:path w="996950">
                <a:moveTo>
                  <a:pt x="0" y="0"/>
                </a:moveTo>
                <a:lnTo>
                  <a:pt x="0" y="0"/>
                </a:lnTo>
                <a:lnTo>
                  <a:pt x="996950" y="0"/>
                </a:lnTo>
              </a:path>
            </a:pathLst>
          </a:custGeom>
          <a:noFill/>
          <a:ln w="19050">
            <a:solidFill>
              <a:schemeClr val="tx1">
                <a:lumMod val="85000"/>
                <a:lumOff val="1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9" name="テキスト ボックス 48"/>
          <p:cNvSpPr txBox="1"/>
          <p:nvPr/>
        </p:nvSpPr>
        <p:spPr>
          <a:xfrm>
            <a:off x="6336456" y="2069336"/>
            <a:ext cx="2340000" cy="369332"/>
          </a:xfrm>
          <a:prstGeom prst="rect">
            <a:avLst/>
          </a:prstGeom>
          <a:noFill/>
        </p:spPr>
        <p:txBody>
          <a:bodyPr wrap="square" lIns="0" tIns="0" rIns="0" bIns="0" rtlCol="0">
            <a:spAutoFit/>
          </a:bodyPr>
          <a:lstStyle/>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開店時に自動で電源が入り、</a:t>
            </a:r>
            <a:endPar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放送開始</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フリーフォーム 49"/>
          <p:cNvSpPr/>
          <p:nvPr/>
        </p:nvSpPr>
        <p:spPr>
          <a:xfrm>
            <a:off x="5586040" y="2634858"/>
            <a:ext cx="603250" cy="161524"/>
          </a:xfrm>
          <a:custGeom>
            <a:avLst/>
            <a:gdLst>
              <a:gd name="connsiteX0" fmla="*/ 0 w 603250"/>
              <a:gd name="connsiteY0" fmla="*/ 0 h 203200"/>
              <a:gd name="connsiteX1" fmla="*/ 203200 w 603250"/>
              <a:gd name="connsiteY1" fmla="*/ 203200 h 203200"/>
              <a:gd name="connsiteX2" fmla="*/ 603250 w 603250"/>
              <a:gd name="connsiteY2" fmla="*/ 203200 h 203200"/>
            </a:gdLst>
            <a:ahLst/>
            <a:cxnLst>
              <a:cxn ang="0">
                <a:pos x="connsiteX0" y="connsiteY0"/>
              </a:cxn>
              <a:cxn ang="0">
                <a:pos x="connsiteX1" y="connsiteY1"/>
              </a:cxn>
              <a:cxn ang="0">
                <a:pos x="connsiteX2" y="connsiteY2"/>
              </a:cxn>
            </a:cxnLst>
            <a:rect l="l" t="t" r="r" b="b"/>
            <a:pathLst>
              <a:path w="603250" h="203200">
                <a:moveTo>
                  <a:pt x="0" y="0"/>
                </a:moveTo>
                <a:lnTo>
                  <a:pt x="203200" y="203200"/>
                </a:lnTo>
                <a:lnTo>
                  <a:pt x="603250" y="203200"/>
                </a:lnTo>
              </a:path>
            </a:pathLst>
          </a:custGeom>
          <a:noFill/>
          <a:ln w="19050">
            <a:solidFill>
              <a:schemeClr val="tx1">
                <a:lumMod val="75000"/>
                <a:lumOff val="2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1" name="テキスト ボックス 50"/>
          <p:cNvSpPr txBox="1"/>
          <p:nvPr/>
        </p:nvSpPr>
        <p:spPr>
          <a:xfrm>
            <a:off x="6336456" y="2616324"/>
            <a:ext cx="2340000" cy="353943"/>
          </a:xfrm>
          <a:prstGeom prst="rect">
            <a:avLst/>
          </a:prstGeom>
          <a:noFill/>
        </p:spPr>
        <p:txBody>
          <a:bodyPr wrap="square" lIns="0" tIns="0" rIns="0" bIns="0" rtlCol="0">
            <a:spAutoFit/>
          </a:bodyPr>
          <a:lstStyle/>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開店時に挨拶コメントを再生</a:t>
            </a:r>
            <a:endPar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例：「いらっしゃいませ」</a:t>
            </a:r>
            <a:endParaRPr kumimoji="1"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フリーフォーム 51"/>
          <p:cNvSpPr/>
          <p:nvPr/>
        </p:nvSpPr>
        <p:spPr>
          <a:xfrm flipV="1">
            <a:off x="5598286" y="3483987"/>
            <a:ext cx="584654" cy="45719"/>
          </a:xfrm>
          <a:custGeom>
            <a:avLst/>
            <a:gdLst>
              <a:gd name="connsiteX0" fmla="*/ 0 w 996950"/>
              <a:gd name="connsiteY0" fmla="*/ 0 h 0"/>
              <a:gd name="connsiteX1" fmla="*/ 0 w 996950"/>
              <a:gd name="connsiteY1" fmla="*/ 0 h 0"/>
              <a:gd name="connsiteX2" fmla="*/ 996950 w 996950"/>
              <a:gd name="connsiteY2" fmla="*/ 0 h 0"/>
            </a:gdLst>
            <a:ahLst/>
            <a:cxnLst>
              <a:cxn ang="0">
                <a:pos x="connsiteX0" y="connsiteY0"/>
              </a:cxn>
              <a:cxn ang="0">
                <a:pos x="connsiteX1" y="connsiteY1"/>
              </a:cxn>
              <a:cxn ang="0">
                <a:pos x="connsiteX2" y="connsiteY2"/>
              </a:cxn>
            </a:cxnLst>
            <a:rect l="l" t="t" r="r" b="b"/>
            <a:pathLst>
              <a:path w="996950">
                <a:moveTo>
                  <a:pt x="0" y="0"/>
                </a:moveTo>
                <a:lnTo>
                  <a:pt x="0" y="0"/>
                </a:lnTo>
                <a:lnTo>
                  <a:pt x="996950" y="0"/>
                </a:lnTo>
              </a:path>
            </a:pathLst>
          </a:custGeom>
          <a:noFill/>
          <a:ln w="19050">
            <a:solidFill>
              <a:schemeClr val="tx1">
                <a:lumMod val="85000"/>
                <a:lumOff val="1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3" name="テキスト ボックス 52"/>
          <p:cNvSpPr txBox="1"/>
          <p:nvPr/>
        </p:nvSpPr>
        <p:spPr>
          <a:xfrm>
            <a:off x="6336456" y="3360668"/>
            <a:ext cx="2340000" cy="877163"/>
          </a:xfrm>
          <a:prstGeom prst="rect">
            <a:avLst/>
          </a:prstGeom>
          <a:noFill/>
        </p:spPr>
        <p:txBody>
          <a:bodyPr wrap="square" lIns="0" tIns="0" rIns="0" bIns="0" rtlCol="0">
            <a:spAutoFit/>
          </a:bodyPr>
          <a:lstStyle/>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セールやポイントカード等の案内</a:t>
            </a:r>
            <a:endPar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各種</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コメントの再生</a:t>
            </a:r>
            <a:endPar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「一回再生」「ループ再生」</a:t>
            </a:r>
            <a:endParaRPr kumimoji="1" lang="en-US" altLang="ja-JP"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「レンジ再生（指定した時間内のみ</a:t>
            </a:r>
            <a:endParaRPr lang="en-US" altLang="ja-JP"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ループ再生）」</a:t>
            </a:r>
            <a:endParaRPr kumimoji="1" lang="ja-JP" altLang="en-US" sz="105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フリーフォーム 53"/>
          <p:cNvSpPr/>
          <p:nvPr/>
        </p:nvSpPr>
        <p:spPr>
          <a:xfrm>
            <a:off x="5599052" y="4301670"/>
            <a:ext cx="603250" cy="266585"/>
          </a:xfrm>
          <a:custGeom>
            <a:avLst/>
            <a:gdLst>
              <a:gd name="connsiteX0" fmla="*/ 0 w 603250"/>
              <a:gd name="connsiteY0" fmla="*/ 0 h 203200"/>
              <a:gd name="connsiteX1" fmla="*/ 203200 w 603250"/>
              <a:gd name="connsiteY1" fmla="*/ 203200 h 203200"/>
              <a:gd name="connsiteX2" fmla="*/ 603250 w 603250"/>
              <a:gd name="connsiteY2" fmla="*/ 203200 h 203200"/>
            </a:gdLst>
            <a:ahLst/>
            <a:cxnLst>
              <a:cxn ang="0">
                <a:pos x="connsiteX0" y="connsiteY0"/>
              </a:cxn>
              <a:cxn ang="0">
                <a:pos x="connsiteX1" y="connsiteY1"/>
              </a:cxn>
              <a:cxn ang="0">
                <a:pos x="connsiteX2" y="connsiteY2"/>
              </a:cxn>
            </a:cxnLst>
            <a:rect l="l" t="t" r="r" b="b"/>
            <a:pathLst>
              <a:path w="603250" h="203200">
                <a:moveTo>
                  <a:pt x="0" y="0"/>
                </a:moveTo>
                <a:lnTo>
                  <a:pt x="203200" y="203200"/>
                </a:lnTo>
                <a:lnTo>
                  <a:pt x="603250" y="203200"/>
                </a:lnTo>
              </a:path>
            </a:pathLst>
          </a:custGeom>
          <a:noFill/>
          <a:ln w="19050">
            <a:solidFill>
              <a:schemeClr val="tx1">
                <a:lumMod val="75000"/>
                <a:lumOff val="2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5" name="テキスト ボックス 54"/>
          <p:cNvSpPr txBox="1"/>
          <p:nvPr/>
        </p:nvSpPr>
        <p:spPr>
          <a:xfrm>
            <a:off x="6336456" y="4413866"/>
            <a:ext cx="2397900" cy="353943"/>
          </a:xfrm>
          <a:prstGeom prst="rect">
            <a:avLst/>
          </a:prstGeom>
          <a:noFill/>
        </p:spPr>
        <p:txBody>
          <a:bodyPr wrap="square" lIns="0" tIns="0" rIns="0" bIns="0" rtlCol="0">
            <a:spAutoFit/>
          </a:bodyPr>
          <a:lstStyle/>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毎時</a:t>
            </a: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分に時報コメントを再生</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例：</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只今●●時をお知らせします</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フリーフォーム 55"/>
          <p:cNvSpPr/>
          <p:nvPr/>
        </p:nvSpPr>
        <p:spPr>
          <a:xfrm flipV="1">
            <a:off x="5598286" y="5601155"/>
            <a:ext cx="597354" cy="45719"/>
          </a:xfrm>
          <a:custGeom>
            <a:avLst/>
            <a:gdLst>
              <a:gd name="connsiteX0" fmla="*/ 0 w 996950"/>
              <a:gd name="connsiteY0" fmla="*/ 0 h 0"/>
              <a:gd name="connsiteX1" fmla="*/ 0 w 996950"/>
              <a:gd name="connsiteY1" fmla="*/ 0 h 0"/>
              <a:gd name="connsiteX2" fmla="*/ 996950 w 996950"/>
              <a:gd name="connsiteY2" fmla="*/ 0 h 0"/>
            </a:gdLst>
            <a:ahLst/>
            <a:cxnLst>
              <a:cxn ang="0">
                <a:pos x="connsiteX0" y="connsiteY0"/>
              </a:cxn>
              <a:cxn ang="0">
                <a:pos x="connsiteX1" y="connsiteY1"/>
              </a:cxn>
              <a:cxn ang="0">
                <a:pos x="connsiteX2" y="connsiteY2"/>
              </a:cxn>
            </a:cxnLst>
            <a:rect l="l" t="t" r="r" b="b"/>
            <a:pathLst>
              <a:path w="996950">
                <a:moveTo>
                  <a:pt x="0" y="0"/>
                </a:moveTo>
                <a:lnTo>
                  <a:pt x="0" y="0"/>
                </a:lnTo>
                <a:lnTo>
                  <a:pt x="996950" y="0"/>
                </a:lnTo>
              </a:path>
            </a:pathLst>
          </a:custGeom>
          <a:noFill/>
          <a:ln w="19050">
            <a:solidFill>
              <a:schemeClr val="tx1">
                <a:lumMod val="85000"/>
                <a:lumOff val="1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57" name="テキスト ボックス 56"/>
          <p:cNvSpPr txBox="1"/>
          <p:nvPr/>
        </p:nvSpPr>
        <p:spPr>
          <a:xfrm>
            <a:off x="6336456" y="5454590"/>
            <a:ext cx="2340000" cy="523220"/>
          </a:xfrm>
          <a:prstGeom prst="rect">
            <a:avLst/>
          </a:prstGeom>
          <a:noFill/>
        </p:spPr>
        <p:txBody>
          <a:bodyPr wrap="square" lIns="0" tIns="0" rIns="0" bIns="0" rtlCol="0">
            <a:spAutoFit/>
          </a:bodyPr>
          <a:lstStyle/>
          <a:p>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特定の</a:t>
            </a:r>
            <a:r>
              <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kumimoji="1"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で従業員に知らせる</a:t>
            </a:r>
            <a:endParaRPr kumimoji="1"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例：クリーンタイム、</a:t>
            </a:r>
            <a:endParaRPr lang="en-US" altLang="ja-JP"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雨が降り出した際のお知らせ</a:t>
            </a:r>
            <a:endParaRPr kumimoji="1" lang="ja-JP" altLang="en-US" sz="11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74" t="48889" r="79101" b="37291"/>
          <a:stretch/>
        </p:blipFill>
        <p:spPr bwMode="auto">
          <a:xfrm>
            <a:off x="2210020" y="4912745"/>
            <a:ext cx="1032532" cy="103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67" t="49629" r="82734" b="24724"/>
          <a:stretch/>
        </p:blipFill>
        <p:spPr bwMode="auto">
          <a:xfrm>
            <a:off x="2178086" y="2925572"/>
            <a:ext cx="1032532" cy="104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正方形/長方形 41"/>
          <p:cNvSpPr/>
          <p:nvPr/>
        </p:nvSpPr>
        <p:spPr>
          <a:xfrm>
            <a:off x="3978286" y="3379842"/>
            <a:ext cx="1620000" cy="324000"/>
          </a:xfrm>
          <a:prstGeom prst="rect">
            <a:avLst/>
          </a:prstGeom>
          <a:solidFill>
            <a:srgbClr val="F6C26E">
              <a:alpha val="69804"/>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3978286" y="4794602"/>
            <a:ext cx="1620000" cy="324000"/>
          </a:xfrm>
          <a:prstGeom prst="rect">
            <a:avLst/>
          </a:prstGeom>
          <a:solidFill>
            <a:srgbClr val="F6C26E">
              <a:alpha val="69804"/>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3978286" y="5502097"/>
            <a:ext cx="1620000" cy="324000"/>
          </a:xfrm>
          <a:prstGeom prst="rect">
            <a:avLst/>
          </a:prstGeom>
          <a:solidFill>
            <a:srgbClr val="F6C26E">
              <a:alpha val="69804"/>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spc="-11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サインミュージック</a:t>
            </a:r>
            <a:endParaRPr kumimoji="1" lang="ja-JP" altLang="en-US" sz="1200" spc="-11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3978286" y="2485082"/>
            <a:ext cx="1620000" cy="324000"/>
          </a:xfrm>
          <a:prstGeom prst="rect">
            <a:avLst/>
          </a:prstGeom>
          <a:solidFill>
            <a:srgbClr val="F6C26E">
              <a:alpha val="69804"/>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開店コメント</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3978286" y="4087337"/>
            <a:ext cx="1620000" cy="324000"/>
          </a:xfrm>
          <a:prstGeom prst="rect">
            <a:avLst/>
          </a:prstGeom>
          <a:solidFill>
            <a:srgbClr val="F6C26E">
              <a:alpha val="69804"/>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時報</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954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430963" y="2411045"/>
            <a:ext cx="2328862" cy="27765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3668713" y="2411045"/>
            <a:ext cx="2328862" cy="27765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860425" y="2411045"/>
            <a:ext cx="2328863" cy="27765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43"/>
          <p:cNvSpPr txBox="1">
            <a:spLocks noChangeArrowheads="1"/>
          </p:cNvSpPr>
          <p:nvPr/>
        </p:nvSpPr>
        <p:spPr bwMode="auto">
          <a:xfrm>
            <a:off x="1387475" y="2285633"/>
            <a:ext cx="1357313" cy="247650"/>
          </a:xfrm>
          <a:prstGeom prst="rect">
            <a:avLst/>
          </a:prstGeom>
          <a:solidFill>
            <a:schemeClr val="accent3">
              <a:lumMod val="50000"/>
            </a:schemeClr>
          </a:solidFill>
          <a:ln/>
          <a:extLst/>
        </p:spPr>
        <p:style>
          <a:lnRef idx="1">
            <a:schemeClr val="dk1"/>
          </a:lnRef>
          <a:fillRef idx="3">
            <a:schemeClr val="dk1"/>
          </a:fillRef>
          <a:effectRef idx="2">
            <a:schemeClr val="dk1"/>
          </a:effectRef>
          <a:fontRef idx="minor">
            <a:schemeClr val="lt1"/>
          </a:fontRef>
        </p:style>
        <p:txBody>
          <a:bodyPr>
            <a:spAutoFit/>
          </a:bodyPr>
          <a:lstStyle>
            <a:lvl1pPr eaLnBrk="0" hangingPunct="0">
              <a:defRPr kumimoji="1" sz="900">
                <a:solidFill>
                  <a:schemeClr val="tx1"/>
                </a:solidFill>
                <a:latin typeface="HGP創英角ｺﾞｼｯｸUB" pitchFamily="50" charset="-128"/>
                <a:ea typeface="HGP創英角ｺﾞｼｯｸUB" pitchFamily="50" charset="-128"/>
              </a:defRPr>
            </a:lvl1pPr>
            <a:lvl2pPr marL="742950" indent="-285750" eaLnBrk="0" hangingPunct="0">
              <a:defRPr kumimoji="1" sz="900">
                <a:solidFill>
                  <a:schemeClr val="tx1"/>
                </a:solidFill>
                <a:latin typeface="HGP創英角ｺﾞｼｯｸUB" pitchFamily="50" charset="-128"/>
                <a:ea typeface="HGP創英角ｺﾞｼｯｸUB" pitchFamily="50" charset="-128"/>
              </a:defRPr>
            </a:lvl2pPr>
            <a:lvl3pPr marL="1143000" indent="-228600" eaLnBrk="0" hangingPunct="0">
              <a:defRPr kumimoji="1" sz="900">
                <a:solidFill>
                  <a:schemeClr val="tx1"/>
                </a:solidFill>
                <a:latin typeface="HGP創英角ｺﾞｼｯｸUB" pitchFamily="50" charset="-128"/>
                <a:ea typeface="HGP創英角ｺﾞｼｯｸUB" pitchFamily="50" charset="-128"/>
              </a:defRPr>
            </a:lvl3pPr>
            <a:lvl4pPr marL="1600200" indent="-228600" eaLnBrk="0" hangingPunct="0">
              <a:defRPr kumimoji="1" sz="900">
                <a:solidFill>
                  <a:schemeClr val="tx1"/>
                </a:solidFill>
                <a:latin typeface="HGP創英角ｺﾞｼｯｸUB" pitchFamily="50" charset="-128"/>
                <a:ea typeface="HGP創英角ｺﾞｼｯｸUB" pitchFamily="50" charset="-128"/>
              </a:defRPr>
            </a:lvl4pPr>
            <a:lvl5pPr marL="2057400" indent="-228600" eaLnBrk="0" hangingPunct="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9pPr>
          </a:lstStyle>
          <a:p>
            <a:pPr algn="ctr" eaLnBrk="1" hangingPunct="1">
              <a:defRPr/>
            </a:pPr>
            <a:r>
              <a:rPr lang="ja-JP" altLang="en-US"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業態</a:t>
            </a:r>
            <a:r>
              <a:rPr lang="en-US" altLang="ja-JP"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ブランド）</a:t>
            </a:r>
            <a:r>
              <a:rPr lang="en-US" altLang="ja-JP"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endParaRPr lang="en-US" altLang="ja-JP"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50" name="Rectangle 3"/>
          <p:cNvSpPr>
            <a:spLocks noChangeArrowheads="1"/>
          </p:cNvSpPr>
          <p:nvPr/>
        </p:nvSpPr>
        <p:spPr bwMode="auto">
          <a:xfrm>
            <a:off x="1550988" y="5601920"/>
            <a:ext cx="724693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閉店時も、</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主電源（本体電源）の</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はできません。</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主電源を</a:t>
            </a:r>
            <a:r>
              <a:rPr lang="en-US" altLang="ja-JP"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にすると夜間自動ファームアップの際にファームを受けることができませんのでご注意ください。</a:t>
            </a:r>
            <a:endParaRPr lang="en-US" altLang="ja-JP" sz="105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01" name="テキスト ボックス 43"/>
          <p:cNvSpPr txBox="1">
            <a:spLocks noChangeArrowheads="1"/>
          </p:cNvSpPr>
          <p:nvPr/>
        </p:nvSpPr>
        <p:spPr bwMode="auto">
          <a:xfrm>
            <a:off x="1298575" y="2750770"/>
            <a:ext cx="1450975" cy="420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業態</a:t>
            </a:r>
            <a:r>
              <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向け</a:t>
            </a:r>
            <a:r>
              <a:rPr lang="en-US" altLang="ja-JP" sz="1000" b="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02" name="テキスト ボックス 43"/>
          <p:cNvSpPr txBox="1">
            <a:spLocks noChangeArrowheads="1"/>
          </p:cNvSpPr>
          <p:nvPr/>
        </p:nvSpPr>
        <p:spPr bwMode="auto">
          <a:xfrm>
            <a:off x="1298575" y="3641358"/>
            <a:ext cx="1450975" cy="450850"/>
          </a:xfrm>
          <a:prstGeom prst="rect">
            <a:avLst/>
          </a:prstGeom>
          <a:noFill/>
          <a:ln>
            <a:solidFill>
              <a:schemeClr val="tx1">
                <a:lumMod val="85000"/>
                <a:lumOff val="15000"/>
              </a:schemeClr>
            </a:solidFill>
          </a:ln>
          <a:extLst/>
        </p:spPr>
        <p:txBody>
          <a:bodyPr anchor="ctr" anchorCtr="1"/>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（セール案内等）</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03" name="Rectangle 3"/>
          <p:cNvSpPr>
            <a:spLocks noChangeArrowheads="1"/>
          </p:cNvSpPr>
          <p:nvPr/>
        </p:nvSpPr>
        <p:spPr bwMode="auto">
          <a:xfrm>
            <a:off x="563563" y="1825778"/>
            <a:ext cx="28400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●業態等による流しわけ</a:t>
            </a:r>
            <a:endParaRPr lang="en-US" altLang="ja-JP" sz="16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3804" name="グループ化 51"/>
          <p:cNvGrpSpPr>
            <a:grpSpLocks/>
          </p:cNvGrpSpPr>
          <p:nvPr/>
        </p:nvGrpSpPr>
        <p:grpSpPr bwMode="auto">
          <a:xfrm>
            <a:off x="1023938" y="5601920"/>
            <a:ext cx="444500" cy="504825"/>
            <a:chOff x="1190952" y="5930904"/>
            <a:chExt cx="444466" cy="504056"/>
          </a:xfrm>
          <a:solidFill>
            <a:srgbClr val="2173B1"/>
          </a:solidFill>
        </p:grpSpPr>
        <p:sp>
          <p:nvSpPr>
            <p:cNvPr id="53" name="二等辺三角形 52"/>
            <p:cNvSpPr/>
            <p:nvPr/>
          </p:nvSpPr>
          <p:spPr>
            <a:xfrm rot="5400000">
              <a:off x="1019086" y="6102770"/>
              <a:ext cx="504056" cy="160325"/>
            </a:xfrm>
            <a:prstGeom prst="triangle">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二等辺三角形 53"/>
            <p:cNvSpPr/>
            <p:nvPr/>
          </p:nvSpPr>
          <p:spPr>
            <a:xfrm rot="5400000">
              <a:off x="1303227" y="6102770"/>
              <a:ext cx="504056" cy="160326"/>
            </a:xfrm>
            <a:prstGeom prst="triangle">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6" name="テキスト ボックス 43"/>
          <p:cNvSpPr txBox="1">
            <a:spLocks noChangeArrowheads="1"/>
          </p:cNvSpPr>
          <p:nvPr/>
        </p:nvSpPr>
        <p:spPr bwMode="auto">
          <a:xfrm>
            <a:off x="4156075" y="2287220"/>
            <a:ext cx="1355725" cy="246063"/>
          </a:xfrm>
          <a:prstGeom prst="rect">
            <a:avLst/>
          </a:prstGeom>
          <a:solidFill>
            <a:schemeClr val="accent3">
              <a:lumMod val="75000"/>
            </a:schemeClr>
          </a:solidFill>
          <a:ln/>
          <a:extLst/>
        </p:spPr>
        <p:style>
          <a:lnRef idx="1">
            <a:schemeClr val="dk1"/>
          </a:lnRef>
          <a:fillRef idx="3">
            <a:schemeClr val="dk1"/>
          </a:fillRef>
          <a:effectRef idx="2">
            <a:schemeClr val="dk1"/>
          </a:effectRef>
          <a:fontRef idx="minor">
            <a:schemeClr val="lt1"/>
          </a:fontRef>
        </p:style>
        <p:txBody>
          <a:bodyPr>
            <a:spAutoFit/>
          </a:bodyPr>
          <a:lstStyle>
            <a:lvl1pPr eaLnBrk="0" hangingPunct="0">
              <a:defRPr kumimoji="1" sz="900">
                <a:solidFill>
                  <a:schemeClr val="tx1"/>
                </a:solidFill>
                <a:latin typeface="HGP創英角ｺﾞｼｯｸUB" pitchFamily="50" charset="-128"/>
                <a:ea typeface="HGP創英角ｺﾞｼｯｸUB" pitchFamily="50" charset="-128"/>
              </a:defRPr>
            </a:lvl1pPr>
            <a:lvl2pPr marL="742950" indent="-285750" eaLnBrk="0" hangingPunct="0">
              <a:defRPr kumimoji="1" sz="900">
                <a:solidFill>
                  <a:schemeClr val="tx1"/>
                </a:solidFill>
                <a:latin typeface="HGP創英角ｺﾞｼｯｸUB" pitchFamily="50" charset="-128"/>
                <a:ea typeface="HGP創英角ｺﾞｼｯｸUB" pitchFamily="50" charset="-128"/>
              </a:defRPr>
            </a:lvl2pPr>
            <a:lvl3pPr marL="1143000" indent="-228600" eaLnBrk="0" hangingPunct="0">
              <a:defRPr kumimoji="1" sz="900">
                <a:solidFill>
                  <a:schemeClr val="tx1"/>
                </a:solidFill>
                <a:latin typeface="HGP創英角ｺﾞｼｯｸUB" pitchFamily="50" charset="-128"/>
                <a:ea typeface="HGP創英角ｺﾞｼｯｸUB" pitchFamily="50" charset="-128"/>
              </a:defRPr>
            </a:lvl3pPr>
            <a:lvl4pPr marL="1600200" indent="-228600" eaLnBrk="0" hangingPunct="0">
              <a:defRPr kumimoji="1" sz="900">
                <a:solidFill>
                  <a:schemeClr val="tx1"/>
                </a:solidFill>
                <a:latin typeface="HGP創英角ｺﾞｼｯｸUB" pitchFamily="50" charset="-128"/>
                <a:ea typeface="HGP創英角ｺﾞｼｯｸUB" pitchFamily="50" charset="-128"/>
              </a:defRPr>
            </a:lvl4pPr>
            <a:lvl5pPr marL="2057400" indent="-228600" eaLnBrk="0" hangingPunct="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9pPr>
          </a:lstStyle>
          <a:p>
            <a:pPr algn="ctr" eaLnBrk="1" hangingPunct="1">
              <a:defRPr/>
            </a:pPr>
            <a:r>
              <a:rPr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業態</a:t>
            </a:r>
            <a:r>
              <a:rPr lang="ja-JP" altLang="en-US"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（ブランド）</a:t>
            </a:r>
            <a:r>
              <a:rPr lang="en-US" altLang="ja-JP" sz="1000" b="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t>
            </a:r>
            <a:endParaRPr lang="en-US" altLang="ja-JP"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43"/>
          <p:cNvSpPr txBox="1">
            <a:spLocks noChangeArrowheads="1"/>
          </p:cNvSpPr>
          <p:nvPr/>
        </p:nvSpPr>
        <p:spPr bwMode="auto">
          <a:xfrm>
            <a:off x="6910388" y="2287220"/>
            <a:ext cx="1355725" cy="247650"/>
          </a:xfrm>
          <a:prstGeom prst="rect">
            <a:avLst/>
          </a:prstGeom>
          <a:solidFill>
            <a:schemeClr val="bg1"/>
          </a:solidFill>
          <a:ln/>
          <a:extLst/>
        </p:spPr>
        <p:style>
          <a:lnRef idx="1">
            <a:schemeClr val="dk1"/>
          </a:lnRef>
          <a:fillRef idx="3">
            <a:schemeClr val="dk1"/>
          </a:fillRef>
          <a:effectRef idx="2">
            <a:schemeClr val="dk1"/>
          </a:effectRef>
          <a:fontRef idx="minor">
            <a:schemeClr val="lt1"/>
          </a:fontRef>
        </p:style>
        <p:txBody>
          <a:bodyPr>
            <a:spAutoFit/>
          </a:bodyPr>
          <a:lstStyle>
            <a:lvl1pPr eaLnBrk="0" hangingPunct="0">
              <a:defRPr kumimoji="1" sz="900">
                <a:solidFill>
                  <a:schemeClr val="tx1"/>
                </a:solidFill>
                <a:latin typeface="HGP創英角ｺﾞｼｯｸUB" pitchFamily="50" charset="-128"/>
                <a:ea typeface="HGP創英角ｺﾞｼｯｸUB" pitchFamily="50" charset="-128"/>
              </a:defRPr>
            </a:lvl1pPr>
            <a:lvl2pPr marL="742950" indent="-285750" eaLnBrk="0" hangingPunct="0">
              <a:defRPr kumimoji="1" sz="900">
                <a:solidFill>
                  <a:schemeClr val="tx1"/>
                </a:solidFill>
                <a:latin typeface="HGP創英角ｺﾞｼｯｸUB" pitchFamily="50" charset="-128"/>
                <a:ea typeface="HGP創英角ｺﾞｼｯｸUB" pitchFamily="50" charset="-128"/>
              </a:defRPr>
            </a:lvl2pPr>
            <a:lvl3pPr marL="1143000" indent="-228600" eaLnBrk="0" hangingPunct="0">
              <a:defRPr kumimoji="1" sz="900">
                <a:solidFill>
                  <a:schemeClr val="tx1"/>
                </a:solidFill>
                <a:latin typeface="HGP創英角ｺﾞｼｯｸUB" pitchFamily="50" charset="-128"/>
                <a:ea typeface="HGP創英角ｺﾞｼｯｸUB" pitchFamily="50" charset="-128"/>
              </a:defRPr>
            </a:lvl3pPr>
            <a:lvl4pPr marL="1600200" indent="-228600" eaLnBrk="0" hangingPunct="0">
              <a:defRPr kumimoji="1" sz="900">
                <a:solidFill>
                  <a:schemeClr val="tx1"/>
                </a:solidFill>
                <a:latin typeface="HGP創英角ｺﾞｼｯｸUB" pitchFamily="50" charset="-128"/>
                <a:ea typeface="HGP創英角ｺﾞｼｯｸUB" pitchFamily="50" charset="-128"/>
              </a:defRPr>
            </a:lvl4pPr>
            <a:lvl5pPr marL="2057400" indent="-228600" eaLnBrk="0" hangingPunct="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9pPr>
          </a:lstStyle>
          <a:p>
            <a:pPr algn="ctr" eaLnBrk="1" hangingPunct="1">
              <a:defRPr/>
            </a:pP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新規</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OPEN</a:t>
            </a: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用</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43"/>
          <p:cNvSpPr txBox="1">
            <a:spLocks noChangeArrowheads="1"/>
          </p:cNvSpPr>
          <p:nvPr/>
        </p:nvSpPr>
        <p:spPr bwMode="auto">
          <a:xfrm>
            <a:off x="4108450" y="2750770"/>
            <a:ext cx="1450975" cy="420688"/>
          </a:xfrm>
          <a:prstGeom prst="rect">
            <a:avLst/>
          </a:prstGeom>
          <a:solidFill>
            <a:schemeClr val="accent4">
              <a:lumMod val="40000"/>
              <a:lumOff val="60000"/>
            </a:schemeClr>
          </a:solidFill>
          <a:ln>
            <a:noFill/>
          </a:ln>
        </p:spPr>
        <p:txBody>
          <a:bodyPr anchor="ctr" anchorCtr="1"/>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defRPr/>
            </a:pP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業態</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向け</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p>
        </p:txBody>
      </p:sp>
      <p:sp>
        <p:nvSpPr>
          <p:cNvPr id="33808" name="テキスト ボックス 43"/>
          <p:cNvSpPr txBox="1">
            <a:spLocks noChangeArrowheads="1"/>
          </p:cNvSpPr>
          <p:nvPr/>
        </p:nvSpPr>
        <p:spPr bwMode="auto">
          <a:xfrm>
            <a:off x="4108450" y="3641358"/>
            <a:ext cx="1450975" cy="450850"/>
          </a:xfrm>
          <a:prstGeom prst="rect">
            <a:avLst/>
          </a:prstGeom>
          <a:noFill/>
          <a:ln>
            <a:solidFill>
              <a:schemeClr val="tx1">
                <a:lumMod val="85000"/>
                <a:lumOff val="15000"/>
              </a:schemeClr>
            </a:solidFill>
          </a:ln>
          <a:extLst/>
        </p:spPr>
        <p:txBody>
          <a:bodyPr anchor="ctr" anchorCtr="1"/>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（セール案内等）</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43"/>
          <p:cNvSpPr txBox="1">
            <a:spLocks noChangeArrowheads="1"/>
          </p:cNvSpPr>
          <p:nvPr/>
        </p:nvSpPr>
        <p:spPr bwMode="auto">
          <a:xfrm>
            <a:off x="6873875" y="2734895"/>
            <a:ext cx="1450975" cy="420688"/>
          </a:xfrm>
          <a:prstGeom prst="rect">
            <a:avLst/>
          </a:prstGeom>
          <a:solidFill>
            <a:schemeClr val="accent4">
              <a:lumMod val="40000"/>
              <a:lumOff val="60000"/>
            </a:schemeClr>
          </a:solidFill>
          <a:ln>
            <a:noFill/>
          </a:ln>
        </p:spPr>
        <p:txBody>
          <a:bodyPr anchor="ctr" anchorCtr="1"/>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defRPr/>
            </a:pP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業態</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向け</a:t>
            </a:r>
            <a:r>
              <a:rPr lang="en-US" altLang="ja-JP" sz="10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p>
        </p:txBody>
      </p:sp>
      <p:sp>
        <p:nvSpPr>
          <p:cNvPr id="33810" name="テキスト ボックス 43"/>
          <p:cNvSpPr txBox="1">
            <a:spLocks noChangeArrowheads="1"/>
          </p:cNvSpPr>
          <p:nvPr/>
        </p:nvSpPr>
        <p:spPr bwMode="auto">
          <a:xfrm>
            <a:off x="6873875" y="3641358"/>
            <a:ext cx="1450975" cy="450850"/>
          </a:xfrm>
          <a:prstGeom prst="rect">
            <a:avLst/>
          </a:prstGeom>
          <a:noFill/>
          <a:ln>
            <a:solidFill>
              <a:schemeClr val="tx1">
                <a:lumMod val="85000"/>
                <a:lumOff val="15000"/>
              </a:schemeClr>
            </a:solidFill>
          </a:ln>
          <a:extLst/>
        </p:spPr>
        <p:txBody>
          <a:bodyPr anchor="ctr" anchorCtr="1"/>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Tx/>
              <a:buNone/>
            </a:pPr>
            <a:r>
              <a:rPr lang="ja-JP" altLang="en-US" sz="10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コメント</a:t>
            </a:r>
            <a:endParaRPr lang="en-US" altLang="ja-JP" sz="10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0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（セール案内等）</a:t>
            </a:r>
            <a:endParaRPr lang="en-US" altLang="ja-JP" sz="10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11" name="テキスト ボックス 43"/>
          <p:cNvSpPr txBox="1">
            <a:spLocks noChangeArrowheads="1"/>
          </p:cNvSpPr>
          <p:nvPr/>
        </p:nvSpPr>
        <p:spPr bwMode="auto">
          <a:xfrm>
            <a:off x="6873875" y="4577983"/>
            <a:ext cx="1450975" cy="450850"/>
          </a:xfrm>
          <a:prstGeom prst="rect">
            <a:avLst/>
          </a:prstGeom>
          <a:solidFill>
            <a:srgbClr val="FFFFCC"/>
          </a:solidFill>
          <a:ln w="28575">
            <a:solidFill>
              <a:schemeClr val="tx1">
                <a:lumMod val="75000"/>
                <a:lumOff val="25000"/>
              </a:schemeClr>
            </a:solidFill>
            <a:miter lim="800000"/>
            <a:headEnd/>
            <a:tailEnd/>
          </a:ln>
          <a:extLst/>
        </p:spPr>
        <p:txBody>
          <a:bodyPr anchor="ctr" anchorCtr="1"/>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新店用コメント</a:t>
            </a:r>
            <a:endParaRPr lang="en-US" altLang="ja-JP" sz="1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a:xfrm>
            <a:off x="7439025" y="3244483"/>
            <a:ext cx="320675" cy="320675"/>
          </a:xfrm>
          <a:prstGeom prst="ellipse">
            <a:avLst/>
          </a:prstGeom>
          <a:ln/>
        </p:spPr>
        <p:style>
          <a:lnRef idx="1">
            <a:schemeClr val="dk1"/>
          </a:lnRef>
          <a:fillRef idx="3">
            <a:schemeClr val="dk1"/>
          </a:fillRef>
          <a:effectRef idx="2">
            <a:schemeClr val="dk1"/>
          </a:effectRef>
          <a:fontRef idx="minor">
            <a:schemeClr val="lt1"/>
          </a:fontRef>
        </p:style>
        <p:txBody>
          <a:bodyPr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4" name="円/楕円 43"/>
          <p:cNvSpPr/>
          <p:nvPr/>
        </p:nvSpPr>
        <p:spPr>
          <a:xfrm>
            <a:off x="7439025" y="4160470"/>
            <a:ext cx="320675" cy="320675"/>
          </a:xfrm>
          <a:prstGeom prst="ellipse">
            <a:avLst/>
          </a:prstGeom>
          <a:ln/>
        </p:spPr>
        <p:style>
          <a:lnRef idx="1">
            <a:schemeClr val="dk1"/>
          </a:lnRef>
          <a:fillRef idx="3">
            <a:schemeClr val="dk1"/>
          </a:fillRef>
          <a:effectRef idx="2">
            <a:schemeClr val="dk1"/>
          </a:effectRef>
          <a:fontRef idx="minor">
            <a:schemeClr val="lt1"/>
          </a:fontRef>
        </p:style>
        <p:txBody>
          <a:bodyPr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円/楕円 44"/>
          <p:cNvSpPr/>
          <p:nvPr/>
        </p:nvSpPr>
        <p:spPr>
          <a:xfrm>
            <a:off x="4672013" y="3244483"/>
            <a:ext cx="322262" cy="320675"/>
          </a:xfrm>
          <a:prstGeom prst="ellipse">
            <a:avLst/>
          </a:prstGeom>
          <a:ln/>
        </p:spPr>
        <p:style>
          <a:lnRef idx="1">
            <a:schemeClr val="dk1"/>
          </a:lnRef>
          <a:fillRef idx="3">
            <a:schemeClr val="dk1"/>
          </a:fillRef>
          <a:effectRef idx="2">
            <a:schemeClr val="dk1"/>
          </a:effectRef>
          <a:fontRef idx="minor">
            <a:schemeClr val="lt1"/>
          </a:fontRef>
        </p:style>
        <p:txBody>
          <a:bodyPr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6" name="円/楕円 45"/>
          <p:cNvSpPr/>
          <p:nvPr/>
        </p:nvSpPr>
        <p:spPr>
          <a:xfrm>
            <a:off x="1863725" y="3244483"/>
            <a:ext cx="322263" cy="320675"/>
          </a:xfrm>
          <a:prstGeom prst="ellipse">
            <a:avLst/>
          </a:prstGeom>
          <a:ln/>
        </p:spPr>
        <p:style>
          <a:lnRef idx="1">
            <a:schemeClr val="dk1"/>
          </a:lnRef>
          <a:fillRef idx="3">
            <a:schemeClr val="dk1"/>
          </a:fillRef>
          <a:effectRef idx="2">
            <a:schemeClr val="dk1"/>
          </a:effectRef>
          <a:fontRef idx="minor">
            <a:schemeClr val="lt1"/>
          </a:fontRef>
        </p:style>
        <p:txBody>
          <a:bodyPr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テキスト ボックス 7"/>
          <p:cNvSpPr txBox="1"/>
          <p:nvPr/>
        </p:nvSpPr>
        <p:spPr>
          <a:xfrm>
            <a:off x="684153" y="3060333"/>
            <a:ext cx="400110" cy="147796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vert="eaVert">
            <a:spAutoFit/>
          </a:bodyP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a:t>
            </a:r>
          </a:p>
        </p:txBody>
      </p:sp>
      <p:sp>
        <p:nvSpPr>
          <p:cNvPr id="48" name="テキスト ボックス 47"/>
          <p:cNvSpPr txBox="1"/>
          <p:nvPr/>
        </p:nvSpPr>
        <p:spPr>
          <a:xfrm>
            <a:off x="3468628" y="3060333"/>
            <a:ext cx="400110" cy="147796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vert="eaVert">
            <a:spAutoFit/>
          </a:bodyP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a:t>
            </a:r>
          </a:p>
        </p:txBody>
      </p:sp>
      <p:sp>
        <p:nvSpPr>
          <p:cNvPr id="49" name="テキスト ボックス 48"/>
          <p:cNvSpPr txBox="1"/>
          <p:nvPr/>
        </p:nvSpPr>
        <p:spPr>
          <a:xfrm>
            <a:off x="6230878" y="3060333"/>
            <a:ext cx="400110" cy="1477962"/>
          </a:xfrm>
          <a:prstGeom prst="rect">
            <a:avLst/>
          </a:prstGeom>
          <a:solidFill>
            <a:schemeClr val="accent3">
              <a:lumMod val="75000"/>
            </a:schemeClr>
          </a:solidFill>
          <a:ln>
            <a:noFill/>
          </a:ln>
        </p:spPr>
        <p:style>
          <a:lnRef idx="1">
            <a:schemeClr val="accent2"/>
          </a:lnRef>
          <a:fillRef idx="2">
            <a:schemeClr val="accent2"/>
          </a:fillRef>
          <a:effectRef idx="1">
            <a:schemeClr val="accent2"/>
          </a:effectRef>
          <a:fontRef idx="minor">
            <a:schemeClr val="dk1"/>
          </a:fontRef>
        </p:style>
        <p:txBody>
          <a:bodyPr vert="eaVert">
            <a:spAutoFit/>
          </a:bodyP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a:t>
            </a:r>
          </a:p>
        </p:txBody>
      </p:sp>
      <p:sp>
        <p:nvSpPr>
          <p:cNvPr id="30" name="正方形/長方形 29"/>
          <p:cNvSpPr/>
          <p:nvPr/>
        </p:nvSpPr>
        <p:spPr>
          <a:xfrm>
            <a:off x="251519" y="116632"/>
            <a:ext cx="7187505"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サービス②</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最大</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パターンの流しわけ</a:t>
            </a:r>
          </a:p>
        </p:txBody>
      </p:sp>
      <p:sp>
        <p:nvSpPr>
          <p:cNvPr id="3" name="正方形/長方形 2"/>
          <p:cNvSpPr/>
          <p:nvPr/>
        </p:nvSpPr>
        <p:spPr>
          <a:xfrm>
            <a:off x="563563" y="929361"/>
            <a:ext cx="6703962" cy="369332"/>
          </a:xfrm>
          <a:prstGeom prst="rect">
            <a:avLst/>
          </a:prstGeom>
        </p:spPr>
        <p:txBody>
          <a:bodyPr wrap="square">
            <a:spAutoFit/>
          </a:bodyPr>
          <a:lstStyle/>
          <a:p>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グループ数は最大で</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パターンまで登録可能です。</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18"/>
          <p:cNvSpPr>
            <a:spLocks noChangeArrowheads="1"/>
          </p:cNvSpPr>
          <p:nvPr/>
        </p:nvSpPr>
        <p:spPr bwMode="auto">
          <a:xfrm>
            <a:off x="484187" y="954277"/>
            <a:ext cx="8270875" cy="1150938"/>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基本</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は全店舗共通</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の放送</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内容ですが</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、お店側の判断</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セール用に切り替えたい」「閉店を促す別れのワルツだけを</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流したい」</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いった要望に応えられるよう、</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に最大</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チャンネルまでのタイムテーブルを編成・配信しておき、店舗側で放送を切り替えることが出来ます。</a:t>
            </a:r>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3" y="3651221"/>
            <a:ext cx="51117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Music"/>
          <p:cNvSpPr>
            <a:spLocks noEditPoints="1" noChangeArrowheads="1"/>
          </p:cNvSpPr>
          <p:nvPr/>
        </p:nvSpPr>
        <p:spPr bwMode="auto">
          <a:xfrm rot="814067">
            <a:off x="2335213" y="4543396"/>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Music"/>
          <p:cNvSpPr>
            <a:spLocks noEditPoints="1" noChangeArrowheads="1"/>
          </p:cNvSpPr>
          <p:nvPr/>
        </p:nvSpPr>
        <p:spPr bwMode="auto">
          <a:xfrm rot="814067">
            <a:off x="2079625" y="4211608"/>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Music"/>
          <p:cNvSpPr>
            <a:spLocks noEditPoints="1" noChangeArrowheads="1"/>
          </p:cNvSpPr>
          <p:nvPr/>
        </p:nvSpPr>
        <p:spPr bwMode="auto">
          <a:xfrm rot="814067">
            <a:off x="8380413" y="3886171"/>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Music"/>
          <p:cNvSpPr>
            <a:spLocks noEditPoints="1" noChangeArrowheads="1"/>
          </p:cNvSpPr>
          <p:nvPr/>
        </p:nvSpPr>
        <p:spPr bwMode="auto">
          <a:xfrm rot="814067">
            <a:off x="8524875" y="3929033"/>
            <a:ext cx="271463"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Music"/>
          <p:cNvSpPr>
            <a:spLocks noEditPoints="1" noChangeArrowheads="1"/>
          </p:cNvSpPr>
          <p:nvPr/>
        </p:nvSpPr>
        <p:spPr bwMode="auto">
          <a:xfrm rot="814067">
            <a:off x="7970838" y="4217958"/>
            <a:ext cx="271462" cy="269875"/>
          </a:xfrm>
          <a:custGeom>
            <a:avLst/>
            <a:gdLst>
              <a:gd name="T0" fmla="*/ 14594065 w 21600"/>
              <a:gd name="T1" fmla="*/ 89758 h 21600"/>
              <a:gd name="T2" fmla="*/ 14635764 w 21600"/>
              <a:gd name="T3" fmla="*/ 19309144 h 21600"/>
              <a:gd name="T4" fmla="*/ 43041741 w 21600"/>
              <a:gd name="T5" fmla="*/ 19623074 h 21600"/>
              <a:gd name="T6" fmla="*/ 14594065 w 21600"/>
              <a:gd name="T7" fmla="*/ 89758 h 21600"/>
              <a:gd name="T8" fmla="*/ 4287700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ホームベース 54"/>
          <p:cNvSpPr/>
          <p:nvPr/>
        </p:nvSpPr>
        <p:spPr bwMode="auto">
          <a:xfrm>
            <a:off x="755650" y="3100358"/>
            <a:ext cx="1951038" cy="754063"/>
          </a:xfrm>
          <a:prstGeom prst="homePlate">
            <a:avLst/>
          </a:prstGeom>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通常プログラム</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 </a:t>
            </a:r>
            <a:r>
              <a:rPr lang="en-US" altLang="ja-JP" sz="14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57" name="ホームベース 56"/>
          <p:cNvSpPr/>
          <p:nvPr/>
        </p:nvSpPr>
        <p:spPr bwMode="auto">
          <a:xfrm>
            <a:off x="6805613" y="3100358"/>
            <a:ext cx="1914525" cy="754063"/>
          </a:xfrm>
          <a:prstGeom prst="homePlate">
            <a:avLst/>
          </a:prstGeom>
          <a:ln/>
          <a:extLst/>
        </p:spPr>
        <p:style>
          <a:lnRef idx="2">
            <a:schemeClr val="dk1"/>
          </a:lnRef>
          <a:fillRef idx="1">
            <a:schemeClr val="lt1"/>
          </a:fillRef>
          <a:effectRef idx="0">
            <a:schemeClr val="dk1"/>
          </a:effectRef>
          <a:fontRef idx="minor">
            <a:schemeClr val="dk1"/>
          </a:fontRef>
        </p:style>
        <p:txBody>
          <a:bodyPr wrap="none" anchor="ctr"/>
          <a:lstStyle/>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臨時セール放送</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に変更</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3482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75" y="4021108"/>
            <a:ext cx="1292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図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338" y="3916333"/>
            <a:ext cx="1293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図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3182908"/>
            <a:ext cx="1752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2" descr="http://ic4-a.dena.ne.jp/mi/gr/114/imgr-a.dena.ne.jp/exr1/mbspe/15937402/122/159374021_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650" y="2862233"/>
            <a:ext cx="1158875" cy="1158875"/>
          </a:xfrm>
          <a:prstGeom prst="rect">
            <a:avLst/>
          </a:prstGeom>
          <a:ln/>
          <a:extLst/>
        </p:spPr>
        <p:style>
          <a:lnRef idx="0">
            <a:schemeClr val="accent6"/>
          </a:lnRef>
          <a:fillRef idx="3">
            <a:schemeClr val="accent6"/>
          </a:fillRef>
          <a:effectRef idx="3">
            <a:schemeClr val="accent6"/>
          </a:effectRef>
          <a:fontRef idx="minor">
            <a:schemeClr val="lt1"/>
          </a:fontRef>
        </p:style>
      </p:pic>
      <p:sp>
        <p:nvSpPr>
          <p:cNvPr id="19" name="正方形/長方形 18"/>
          <p:cNvSpPr/>
          <p:nvPr/>
        </p:nvSpPr>
        <p:spPr>
          <a:xfrm>
            <a:off x="251520" y="116632"/>
            <a:ext cx="5652120"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サービス③</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複数の</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チャンネル</a:t>
            </a:r>
          </a:p>
        </p:txBody>
      </p:sp>
      <p:sp>
        <p:nvSpPr>
          <p:cNvPr id="2" name="テキスト ボックス 1"/>
          <p:cNvSpPr txBox="1"/>
          <p:nvPr/>
        </p:nvSpPr>
        <p:spPr>
          <a:xfrm>
            <a:off x="5005586" y="4576612"/>
            <a:ext cx="1104504" cy="307777"/>
          </a:xfrm>
          <a:prstGeom prst="rect">
            <a:avLst/>
          </a:prstGeom>
          <a:noFill/>
        </p:spPr>
        <p:txBody>
          <a:bodyPr wrap="square" rtlCol="0">
            <a:spAutoFit/>
          </a:bodyPr>
          <a:lstStyle/>
          <a:p>
            <a:pPr algn="ctr"/>
            <a:r>
              <a:rPr kumimoji="1" lang="en-US" altLang="ja-JP" sz="1400" b="0" dirty="0" err="1" smtClean="0">
                <a:solidFill>
                  <a:schemeClr val="tx1">
                    <a:lumMod val="75000"/>
                    <a:lumOff val="25000"/>
                  </a:schemeClr>
                </a:solidFill>
                <a:latin typeface="メイリオ" panose="020B0604030504040204" pitchFamily="50" charset="-128"/>
                <a:ea typeface="メイリオ" panose="020B0604030504040204" pitchFamily="50" charset="-128"/>
              </a:rPr>
              <a:t>STB</a:t>
            </a:r>
            <a:r>
              <a:rPr kumimoji="1" lang="ja-JP" altLang="en-US" sz="1400" b="0" dirty="0" smtClean="0">
                <a:solidFill>
                  <a:schemeClr val="tx1">
                    <a:lumMod val="75000"/>
                    <a:lumOff val="25000"/>
                  </a:schemeClr>
                </a:solidFill>
                <a:latin typeface="メイリオ" panose="020B0604030504040204" pitchFamily="50" charset="-128"/>
                <a:ea typeface="メイリオ" panose="020B0604030504040204" pitchFamily="50" charset="-128"/>
              </a:rPr>
              <a:t>操作</a:t>
            </a:r>
            <a:endParaRPr kumimoji="1" lang="ja-JP" altLang="en-US" sz="1400" b="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71550" y="2564730"/>
            <a:ext cx="1944688" cy="3384550"/>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通常時の</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タイムテーブル</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187450" y="2348830"/>
            <a:ext cx="1512888" cy="36036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ｃｈ１</a:t>
            </a:r>
            <a:endPar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067175" y="2645692"/>
            <a:ext cx="4465638" cy="639763"/>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セール用</a:t>
            </a: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タイムテーブル</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4243388" y="2806030"/>
            <a:ext cx="939800" cy="33496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ｃｈ２</a:t>
            </a:r>
          </a:p>
        </p:txBody>
      </p:sp>
      <p:sp>
        <p:nvSpPr>
          <p:cNvPr id="25" name="角丸四角形 24"/>
          <p:cNvSpPr/>
          <p:nvPr/>
        </p:nvSpPr>
        <p:spPr>
          <a:xfrm>
            <a:off x="4067175" y="3782342"/>
            <a:ext cx="4465638" cy="950913"/>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lstStyle/>
          <a:p>
            <a:pPr algn="r">
              <a:lnSpc>
                <a:spcPct val="150000"/>
              </a:lnSpc>
              <a:spcAft>
                <a:spcPts val="600"/>
              </a:spcAft>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ポイントカード３倍用</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タイムテーブル</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ct val="150000"/>
              </a:lnSpc>
              <a:spcAft>
                <a:spcPts val="600"/>
              </a:spcAft>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ポイントカード５倍用</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タイムテーブル</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4243388" y="4306217"/>
            <a:ext cx="939800" cy="334963"/>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ｃｈ３</a:t>
            </a:r>
          </a:p>
        </p:txBody>
      </p:sp>
      <p:sp>
        <p:nvSpPr>
          <p:cNvPr id="27" name="正方形/長方形 26"/>
          <p:cNvSpPr/>
          <p:nvPr/>
        </p:nvSpPr>
        <p:spPr>
          <a:xfrm>
            <a:off x="4243388" y="3880767"/>
            <a:ext cx="939800" cy="333375"/>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ｃｈ２</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4067175" y="5296817"/>
            <a:ext cx="4465638" cy="639763"/>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「別れのワルツ」</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閉店時間繰上げ</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4243388" y="5447630"/>
            <a:ext cx="939800" cy="334962"/>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Ｃｈ２</a:t>
            </a:r>
            <a:endPar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楕円 12"/>
          <p:cNvSpPr/>
          <p:nvPr/>
        </p:nvSpPr>
        <p:spPr>
          <a:xfrm>
            <a:off x="3268663" y="2709192"/>
            <a:ext cx="504825" cy="504825"/>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0" name="円/楕円 29"/>
          <p:cNvSpPr/>
          <p:nvPr/>
        </p:nvSpPr>
        <p:spPr>
          <a:xfrm>
            <a:off x="3268663" y="4006180"/>
            <a:ext cx="504825" cy="503237"/>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 name="円/楕円 30"/>
          <p:cNvSpPr/>
          <p:nvPr/>
        </p:nvSpPr>
        <p:spPr>
          <a:xfrm>
            <a:off x="3268663" y="5373017"/>
            <a:ext cx="504825" cy="503238"/>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6" name="直線コネクタ 15"/>
          <p:cNvCxnSpPr/>
          <p:nvPr/>
        </p:nvCxnSpPr>
        <p:spPr>
          <a:xfrm>
            <a:off x="3268663" y="3501355"/>
            <a:ext cx="540702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268663" y="5014242"/>
            <a:ext cx="540702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857" name="Rectangle 3"/>
          <p:cNvSpPr>
            <a:spLocks noChangeArrowheads="1"/>
          </p:cNvSpPr>
          <p:nvPr/>
        </p:nvSpPr>
        <p:spPr bwMode="auto">
          <a:xfrm>
            <a:off x="794693" y="6149673"/>
            <a:ext cx="78809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配信</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プログラムが増えるとデータ容量が増大し、全店舗への配信が終わるまでの</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時間が長くなります</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59" name="Rectangle 3"/>
          <p:cNvSpPr>
            <a:spLocks noChangeArrowheads="1"/>
          </p:cNvSpPr>
          <p:nvPr/>
        </p:nvSpPr>
        <p:spPr bwMode="auto">
          <a:xfrm>
            <a:off x="3814763" y="2294855"/>
            <a:ext cx="5048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例①</a:t>
            </a:r>
            <a:endParaRPr lang="en-US" altLang="ja-JP"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60" name="Rectangle 3"/>
          <p:cNvSpPr>
            <a:spLocks noChangeArrowheads="1"/>
          </p:cNvSpPr>
          <p:nvPr/>
        </p:nvSpPr>
        <p:spPr bwMode="auto">
          <a:xfrm>
            <a:off x="3814763" y="3521992"/>
            <a:ext cx="5048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例②</a:t>
            </a:r>
            <a:endParaRPr lang="en-US" altLang="ja-JP"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61" name="Rectangle 3"/>
          <p:cNvSpPr>
            <a:spLocks noChangeArrowheads="1"/>
          </p:cNvSpPr>
          <p:nvPr/>
        </p:nvSpPr>
        <p:spPr bwMode="auto">
          <a:xfrm>
            <a:off x="3814763" y="5004717"/>
            <a:ext cx="5048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ja-JP" altLang="en-US"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例③</a:t>
            </a:r>
            <a:endParaRPr lang="en-US" altLang="ja-JP" sz="11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51520" y="116632"/>
            <a:ext cx="6552728"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サービス④</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複数の</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チャンネル（補足）</a:t>
            </a:r>
            <a:endPar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AutoShape 18"/>
          <p:cNvSpPr>
            <a:spLocks noChangeArrowheads="1"/>
          </p:cNvSpPr>
          <p:nvPr/>
        </p:nvSpPr>
        <p:spPr bwMode="auto">
          <a:xfrm>
            <a:off x="484187" y="1095378"/>
            <a:ext cx="8270875" cy="1150938"/>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タイムテーブルを複数チャンネルに割り当てする</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ことにより、天気や販売キャンペーンなどに対応する放送チャンネルを割り当てられます。</a:t>
            </a:r>
            <a:endPar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例えば、セール時のコメント入りのタイムテーブルを</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ch2</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に設定しておけば、店舗側はボタンひとつで切り替えができます。</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77850" y="2520950"/>
            <a:ext cx="8270875" cy="36449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867" name="AutoShape 18"/>
          <p:cNvSpPr>
            <a:spLocks noChangeArrowheads="1"/>
          </p:cNvSpPr>
          <p:nvPr/>
        </p:nvSpPr>
        <p:spPr bwMode="auto">
          <a:xfrm>
            <a:off x="577850" y="765175"/>
            <a:ext cx="8270875" cy="1008063"/>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“グループ数”は、</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業態やエリア別といった編成グループ</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に割り当てたチャンネル</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を合わせた、プログラムパターンの合計数となります。</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開閉店時刻はグループ設定でなく個別設定によって対応されます。</a:t>
            </a:r>
          </a:p>
        </p:txBody>
      </p:sp>
      <p:sp>
        <p:nvSpPr>
          <p:cNvPr id="32" name="角丸四角形 31"/>
          <p:cNvSpPr/>
          <p:nvPr/>
        </p:nvSpPr>
        <p:spPr>
          <a:xfrm>
            <a:off x="1187450" y="3060700"/>
            <a:ext cx="2305050" cy="409575"/>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北日本（東北・北海道）</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079748" y="2292350"/>
            <a:ext cx="2520454" cy="4572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通常時のタイムテーブル</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（４グループ）</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4860925" y="3074988"/>
            <a:ext cx="3455988" cy="4095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セール用タイムテーブル</a:t>
            </a:r>
            <a:endPar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4860925" y="3946525"/>
            <a:ext cx="3455988" cy="411163"/>
          </a:xfrm>
          <a:prstGeom prst="roundRect">
            <a:avLst/>
          </a:prstGeom>
        </p:spPr>
        <p:style>
          <a:lnRef idx="0">
            <a:schemeClr val="accent4"/>
          </a:lnRef>
          <a:fillRef idx="3">
            <a:schemeClr val="accent4"/>
          </a:fillRef>
          <a:effectRef idx="3">
            <a:schemeClr val="accent4"/>
          </a:effectRef>
          <a:fontRef idx="minor">
            <a:schemeClr val="lt1"/>
          </a:fontRef>
        </p:style>
        <p:txBody>
          <a:bodyPr/>
          <a:lstStyle/>
          <a:p>
            <a:pPr algn="ctr">
              <a:lnSpc>
                <a:spcPct val="150000"/>
              </a:lnSpc>
              <a:spcAft>
                <a:spcPts val="600"/>
              </a:spcAft>
              <a:defRPr/>
            </a:pP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ポイントカード３倍用タイムテーブル</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4860925" y="4818063"/>
            <a:ext cx="3455988" cy="41116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「別れのワルツ」</a:t>
            </a:r>
            <a:r>
              <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閉店時間繰上げ</a:t>
            </a:r>
            <a:endPar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円/楕円 63"/>
          <p:cNvSpPr/>
          <p:nvPr/>
        </p:nvSpPr>
        <p:spPr>
          <a:xfrm>
            <a:off x="3952875" y="3902075"/>
            <a:ext cx="504825" cy="503238"/>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9" name="角丸四角形 68"/>
          <p:cNvSpPr/>
          <p:nvPr/>
        </p:nvSpPr>
        <p:spPr>
          <a:xfrm>
            <a:off x="1187450" y="3587750"/>
            <a:ext cx="2305050" cy="409575"/>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関東甲信越</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1187450" y="4189413"/>
            <a:ext cx="2305050" cy="409575"/>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関西・中部</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1187450" y="4819650"/>
            <a:ext cx="2305050" cy="409575"/>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中国・四国・九州</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4859338" y="2292350"/>
            <a:ext cx="3457575" cy="4572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STB</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に割り当てたチャンネル</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（３チャンネル）</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879" name="テキスト ボックス 3"/>
          <p:cNvSpPr txBox="1">
            <a:spLocks noChangeArrowheads="1"/>
          </p:cNvSpPr>
          <p:nvPr/>
        </p:nvSpPr>
        <p:spPr bwMode="auto">
          <a:xfrm>
            <a:off x="2339975" y="5502275"/>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企業（ブランド）全体のグループ数：　</a:t>
            </a:r>
            <a:r>
              <a:rPr lang="ja-JP" altLang="en-US" sz="28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sz="18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a:t>
            </a:r>
          </a:p>
        </p:txBody>
      </p:sp>
      <p:sp>
        <p:nvSpPr>
          <p:cNvPr id="16" name="正方形/長方形 15"/>
          <p:cNvSpPr/>
          <p:nvPr/>
        </p:nvSpPr>
        <p:spPr>
          <a:xfrm>
            <a:off x="251520" y="116632"/>
            <a:ext cx="5652120"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サービス⑤</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“グループ数”の考え方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18"/>
          <p:cNvSpPr>
            <a:spLocks noChangeArrowheads="1"/>
          </p:cNvSpPr>
          <p:nvPr/>
        </p:nvSpPr>
        <p:spPr bwMode="auto">
          <a:xfrm>
            <a:off x="577850" y="765175"/>
            <a:ext cx="8270875" cy="792163"/>
          </a:xfrm>
          <a:prstGeom prst="roundRect">
            <a:avLst>
              <a:gd name="adj" fmla="val 10644"/>
            </a:avLst>
          </a:prstGeom>
          <a:noFill/>
          <a:ln>
            <a:noFill/>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Tx/>
              <a:buNone/>
            </a:pP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CS</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放送サービス</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SOUND </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PLANET</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532ch</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、個人宅向け番組を</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除いた</a:t>
            </a:r>
            <a:r>
              <a:rPr lang="en-US" altLang="ja-JP" sz="180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a:t>
            </a:r>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をラインアップ</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（メジャーレーベル楽曲</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も豊富</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ブランドコンセプトや時間帯に応じたチャンネルをセレクトください。</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860236125"/>
              </p:ext>
            </p:extLst>
          </p:nvPr>
        </p:nvGraphicFramePr>
        <p:xfrm>
          <a:off x="467544" y="1778000"/>
          <a:ext cx="3960440" cy="3808425"/>
        </p:xfrm>
        <a:graphic>
          <a:graphicData uri="http://schemas.openxmlformats.org/drawingml/2006/table">
            <a:tbl>
              <a:tblPr>
                <a:tableStyleId>{616DA210-FB5B-4158-B5E0-FEB733F419BA}</a:tableStyleId>
              </a:tblPr>
              <a:tblGrid>
                <a:gridCol w="3154441">
                  <a:extLst>
                    <a:ext uri="{9D8B030D-6E8A-4147-A177-3AD203B41FA5}">
                      <a16:colId xmlns:a16="http://schemas.microsoft.com/office/drawing/2014/main" val="20000"/>
                    </a:ext>
                  </a:extLst>
                </a:gridCol>
                <a:gridCol w="805999">
                  <a:extLst>
                    <a:ext uri="{9D8B030D-6E8A-4147-A177-3AD203B41FA5}">
                      <a16:colId xmlns:a16="http://schemas.microsoft.com/office/drawing/2014/main" val="20001"/>
                    </a:ext>
                  </a:extLst>
                </a:gridCol>
              </a:tblGrid>
              <a:tr h="395743">
                <a:tc>
                  <a:txBody>
                    <a:bodyPr/>
                    <a:lstStyle/>
                    <a:p>
                      <a:pPr algn="ctr" fontAlgn="ctr"/>
                      <a:r>
                        <a:rPr lang="ja-JP" altLang="en-US" sz="1400" b="1"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ジャンル</a:t>
                      </a:r>
                      <a:endParaRPr lang="ja-JP" alt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solidFill>
                      <a:schemeClr val="accent3">
                        <a:lumMod val="75000"/>
                      </a:schemeClr>
                    </a:solidFill>
                  </a:tcPr>
                </a:tc>
                <a:tc>
                  <a:txBody>
                    <a:bodyPr/>
                    <a:lstStyle/>
                    <a:p>
                      <a:pPr algn="ctr" fontAlgn="ctr"/>
                      <a:r>
                        <a:rPr lang="ja-JP" altLang="en-US" sz="1400" b="1"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番組数</a:t>
                      </a:r>
                      <a:endParaRPr 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solidFill>
                      <a:schemeClr val="accent3">
                        <a:lumMod val="75000"/>
                      </a:schemeClr>
                    </a:solidFill>
                  </a:tcPr>
                </a:tc>
                <a:extLst>
                  <a:ext uri="{0D108BD9-81ED-4DB2-BD59-A6C34878D82A}">
                    <a16:rowId xmlns:a16="http://schemas.microsoft.com/office/drawing/2014/main" val="10000"/>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BLACK　MUSIC</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17</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1"/>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CAFE／LOUNGE etc.</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15</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2"/>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CLASSIC</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3"/>
                  </a:ext>
                </a:extLst>
              </a:tr>
              <a:tr h="339669">
                <a:tc>
                  <a:txBody>
                    <a:bodyPr/>
                    <a:lstStyle/>
                    <a:p>
                      <a:pPr algn="l" fontAlgn="ctr"/>
                      <a:r>
                        <a:rPr lang="en-US" sz="1400" u="none" strike="noStrike" dirty="0" err="1" smtClean="0">
                          <a:effectLst/>
                          <a:latin typeface="メイリオ" panose="020B0604030504040204" pitchFamily="50" charset="-128"/>
                          <a:ea typeface="メイリオ" panose="020B0604030504040204" pitchFamily="50" charset="-128"/>
                          <a:cs typeface="メイリオ" panose="020B0604030504040204" pitchFamily="50" charset="-128"/>
                        </a:rPr>
                        <a:t>CLUB／DANCE</a:t>
                      </a:r>
                      <a:r>
                        <a:rPr 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MUSIC</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9</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4"/>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HEALING</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5"/>
                  </a:ext>
                </a:extLst>
              </a:tr>
              <a:tr h="339669">
                <a:tc>
                  <a:txBody>
                    <a:bodyPr/>
                    <a:lstStyle/>
                    <a:p>
                      <a:pPr algn="l" fontAlgn="ctr"/>
                      <a: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JAZZ</a:t>
                      </a: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FUSION</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19</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6"/>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J-POP</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26</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7"/>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POPS／ROCK</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25</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8"/>
                  </a:ext>
                </a:extLst>
              </a:tr>
              <a:tr h="339669">
                <a:tc>
                  <a:txBody>
                    <a:bodyPr/>
                    <a:lstStyle/>
                    <a:p>
                      <a:pPr algn="l" fontAlgn="ctr"/>
                      <a:r>
                        <a:rPr 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WORLD　MUSIC</a:t>
                      </a:r>
                      <a:endParaRPr 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19</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09"/>
                  </a:ext>
                </a:extLst>
              </a:tr>
              <a:tr h="355661">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アーティスト・セレクション</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0"/>
                  </a:ext>
                </a:extLst>
              </a:tr>
            </a:tbl>
          </a:graphicData>
        </a:graphic>
      </p:graphicFrame>
      <p:sp>
        <p:nvSpPr>
          <p:cNvPr id="37960" name="Rectangle 3"/>
          <p:cNvSpPr>
            <a:spLocks noChangeArrowheads="1"/>
          </p:cNvSpPr>
          <p:nvPr/>
        </p:nvSpPr>
        <p:spPr bwMode="auto">
          <a:xfrm>
            <a:off x="593540" y="5807084"/>
            <a:ext cx="53705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eaLnBrk="1" hangingPunct="1">
              <a:spcBef>
                <a:spcPct val="0"/>
              </a:spcBef>
              <a:buFont typeface="Wingdings" pitchFamily="2" charset="2"/>
              <a:buNone/>
            </a:pP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チャート番組や</a:t>
            </a: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曲の番組を除いて、</a:t>
            </a:r>
            <a:r>
              <a:rPr lang="ja-JP" altLang="en-US"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基本</a:t>
            </a:r>
            <a:r>
              <a:rPr lang="en-US" altLang="ja-JP"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時間で編成</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されています。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放送楽曲は、</a:t>
            </a:r>
            <a:r>
              <a:rPr lang="en-US" altLang="ja-JP"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週間に約</a:t>
            </a:r>
            <a:r>
              <a:rPr lang="en-US" altLang="ja-JP"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ずつ入れ替わり</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ます。</a:t>
            </a:r>
            <a:endPar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 typeface="Wingdings" pitchFamily="2" charset="2"/>
              <a:buNone/>
            </a:pPr>
            <a:r>
              <a:rPr lang="en-US" altLang="ja-JP"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編成された番組は、特別番組を除き、</a:t>
            </a:r>
            <a:r>
              <a:rPr lang="ja-JP" altLang="en-US" sz="1200" b="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毎日曲順が入れ替わり</a:t>
            </a:r>
            <a:r>
              <a:rPr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ます。</a:t>
            </a:r>
          </a:p>
        </p:txBody>
      </p:sp>
      <p:sp>
        <p:nvSpPr>
          <p:cNvPr id="7" name="正方形/長方形 6"/>
          <p:cNvSpPr/>
          <p:nvPr/>
        </p:nvSpPr>
        <p:spPr>
          <a:xfrm>
            <a:off x="251519" y="116632"/>
            <a:ext cx="8417087" cy="400110"/>
          </a:xfrm>
          <a:prstGeom prst="rect">
            <a:avLst/>
          </a:prstGeom>
        </p:spPr>
        <p:txBody>
          <a:bodyPr wrap="square">
            <a:spAutoFit/>
          </a:bodyPr>
          <a:lstStyle/>
          <a:p>
            <a:pPr>
              <a:defRPr/>
            </a:pP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放送</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サービス⑥</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業務用に適した</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を超える</a:t>
            </a:r>
            <a:r>
              <a:rPr lang="en-US" altLang="ja-JP"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200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チャンネルを用意</a:t>
            </a:r>
          </a:p>
        </p:txBody>
      </p:sp>
      <p:graphicFrame>
        <p:nvGraphicFramePr>
          <p:cNvPr id="6" name="表 5"/>
          <p:cNvGraphicFramePr>
            <a:graphicFrameLocks noGrp="1"/>
          </p:cNvGraphicFramePr>
          <p:nvPr>
            <p:extLst>
              <p:ext uri="{D42A27DB-BD31-4B8C-83A1-F6EECF244321}">
                <p14:modId xmlns:p14="http://schemas.microsoft.com/office/powerpoint/2010/main" val="2331585011"/>
              </p:ext>
            </p:extLst>
          </p:nvPr>
        </p:nvGraphicFramePr>
        <p:xfrm>
          <a:off x="4708167" y="1778000"/>
          <a:ext cx="3960440" cy="3808422"/>
        </p:xfrm>
        <a:graphic>
          <a:graphicData uri="http://schemas.openxmlformats.org/drawingml/2006/table">
            <a:tbl>
              <a:tblPr>
                <a:tableStyleId>{616DA210-FB5B-4158-B5E0-FEB733F419BA}</a:tableStyleId>
              </a:tblPr>
              <a:tblGrid>
                <a:gridCol w="3154441">
                  <a:extLst>
                    <a:ext uri="{9D8B030D-6E8A-4147-A177-3AD203B41FA5}">
                      <a16:colId xmlns:a16="http://schemas.microsoft.com/office/drawing/2014/main" val="20000"/>
                    </a:ext>
                  </a:extLst>
                </a:gridCol>
                <a:gridCol w="805999">
                  <a:extLst>
                    <a:ext uri="{9D8B030D-6E8A-4147-A177-3AD203B41FA5}">
                      <a16:colId xmlns:a16="http://schemas.microsoft.com/office/drawing/2014/main" val="20001"/>
                    </a:ext>
                  </a:extLst>
                </a:gridCol>
              </a:tblGrid>
              <a:tr h="427780">
                <a:tc>
                  <a:txBody>
                    <a:bodyPr/>
                    <a:lstStyle/>
                    <a:p>
                      <a:pPr algn="ctr" fontAlgn="ctr"/>
                      <a:r>
                        <a:rPr lang="ja-JP" altLang="en-US" sz="1400" b="1"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ジャンル</a:t>
                      </a:r>
                      <a:endParaRPr lang="ja-JP" alt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solidFill>
                      <a:schemeClr val="accent3">
                        <a:lumMod val="75000"/>
                      </a:schemeClr>
                    </a:solidFill>
                  </a:tcPr>
                </a:tc>
                <a:tc>
                  <a:txBody>
                    <a:bodyPr/>
                    <a:lstStyle/>
                    <a:p>
                      <a:pPr algn="ctr" fontAlgn="ctr"/>
                      <a:r>
                        <a:rPr lang="ja-JP" altLang="en-US" sz="1400" b="1"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番組数</a:t>
                      </a:r>
                      <a:endParaRPr lang="en-US" sz="14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solidFill>
                      <a:schemeClr val="accent3">
                        <a:lumMod val="75000"/>
                      </a:schemeClr>
                    </a:solidFill>
                  </a:tcPr>
                </a:tc>
                <a:extLst>
                  <a:ext uri="{0D108BD9-81ED-4DB2-BD59-A6C34878D82A}">
                    <a16:rowId xmlns:a16="http://schemas.microsoft.com/office/drawing/2014/main" val="10000"/>
                  </a:ext>
                </a:extLst>
              </a:tr>
              <a:tr h="367166">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イージーリスニング／</a:t>
                      </a:r>
                      <a:r>
                        <a:rPr lang="ja-JP" altLang="en-US"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インストゥルメンタル</a:t>
                      </a:r>
                      <a:endParaRPr lang="ja-JP" altLang="en-US" sz="12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38</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1"/>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ショッパーズ・ツール</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34</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2"/>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ヒット・ランキング</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3"/>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ファミリー／キッズ／マタニティ　</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11</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4"/>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季節音楽</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69</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5"/>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季節音楽（クリスマス）</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88</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6"/>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最新</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3</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7"/>
                  </a:ext>
                </a:extLst>
              </a:tr>
              <a:tr h="36716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年代</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12</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8"/>
                  </a:ext>
                </a:extLst>
              </a:tr>
              <a:tr h="44331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和風／民謡各地／日本の伝統芸能</a:t>
                      </a:r>
                      <a:endParaRPr lang="ja-JP" altLang="en-US"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1754" marT="1754" marB="0" anchor="ct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14</a:t>
                      </a:r>
                      <a:endParaRPr lang="en-US" altLang="ja-JP" sz="14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54" marR="1754" marT="1754" marB="0" anchor="ctr"/>
                </a:tc>
                <a:extLst>
                  <a:ext uri="{0D108BD9-81ED-4DB2-BD59-A6C34878D82A}">
                    <a16:rowId xmlns:a16="http://schemas.microsoft.com/office/drawing/2014/main" val="10019"/>
                  </a:ext>
                </a:extLst>
              </a:tr>
            </a:tbl>
          </a:graphicData>
        </a:graphic>
      </p:graphicFrame>
      <p:sp>
        <p:nvSpPr>
          <p:cNvPr id="8" name="Rectangle 3"/>
          <p:cNvSpPr>
            <a:spLocks noChangeArrowheads="1"/>
          </p:cNvSpPr>
          <p:nvPr/>
        </p:nvSpPr>
        <p:spPr bwMode="auto">
          <a:xfrm>
            <a:off x="7092279" y="5612415"/>
            <a:ext cx="205172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1400">
                <a:solidFill>
                  <a:schemeClr val="tx2"/>
                </a:solidFill>
                <a:latin typeface="HG丸ｺﾞｼｯｸM-PRO" pitchFamily="50" charset="-128"/>
                <a:ea typeface="HG丸ｺﾞｼｯｸM-PRO" pitchFamily="50" charset="-128"/>
              </a:defRPr>
            </a:lvl1pPr>
            <a:lvl2pPr marL="742950" indent="-28575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2pPr>
            <a:lvl3pPr marL="1143000" indent="-228600" eaLnBrk="0" hangingPunct="0">
              <a:spcBef>
                <a:spcPct val="20000"/>
              </a:spcBef>
              <a:buFont typeface="Calibri" pitchFamily="34" charset="0"/>
              <a:buChar char="+"/>
              <a:defRPr kumimoji="1" sz="1400">
                <a:solidFill>
                  <a:schemeClr val="tx1"/>
                </a:solidFill>
                <a:latin typeface="HG丸ｺﾞｼｯｸM-PRO" pitchFamily="50" charset="-128"/>
                <a:ea typeface="HG丸ｺﾞｼｯｸM-PRO" pitchFamily="50" charset="-128"/>
              </a:defRPr>
            </a:lvl3pPr>
            <a:lvl4pPr marL="16002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4pPr>
            <a:lvl5pPr marL="2057400" indent="-228600" eaLnBrk="0" hangingPunct="0">
              <a:spcBef>
                <a:spcPct val="20000"/>
              </a:spcBef>
              <a:buFont typeface="Arial" charset="0"/>
              <a:buChar char="»"/>
              <a:defRPr kumimoji="1" sz="1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buFont typeface="Arial" charset="0"/>
              <a:buChar char="»"/>
              <a:defRPr kumimoji="1" sz="1400">
                <a:solidFill>
                  <a:schemeClr val="tx1"/>
                </a:solidFill>
                <a:latin typeface="HG丸ｺﾞｼｯｸM-PRO" pitchFamily="50" charset="-128"/>
                <a:ea typeface="HG丸ｺﾞｼｯｸM-PRO" pitchFamily="50" charset="-128"/>
              </a:defRPr>
            </a:lvl9pPr>
          </a:lstStyle>
          <a:p>
            <a:pPr algn="ctr" eaLnBrk="1" hangingPunct="1">
              <a:spcBef>
                <a:spcPct val="0"/>
              </a:spcBef>
              <a:buFont typeface="Wingdings" pitchFamily="2" charset="2"/>
              <a:buNone/>
            </a:pPr>
            <a:r>
              <a:rPr lang="en-US" altLang="ja-JP" sz="9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代表的なジャンル・</a:t>
            </a:r>
            <a:r>
              <a:rPr lang="en-US" altLang="ja-JP" sz="900" b="0"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ch</a:t>
            </a:r>
            <a:r>
              <a:rPr lang="ja-JP" altLang="en-US" sz="9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を抜粋</a:t>
            </a:r>
            <a:endParaRPr lang="ja-JP" altLang="en-US" sz="9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CL">
      <a:dk1>
        <a:srgbClr val="404246"/>
      </a:dk1>
      <a:lt1>
        <a:sysClr val="window" lastClr="FFFFFF"/>
      </a:lt1>
      <a:dk2>
        <a:srgbClr val="44546A"/>
      </a:dk2>
      <a:lt2>
        <a:srgbClr val="E7E6E6"/>
      </a:lt2>
      <a:accent1>
        <a:srgbClr val="73C6BE"/>
      </a:accent1>
      <a:accent2>
        <a:srgbClr val="FAA09B"/>
      </a:accent2>
      <a:accent3>
        <a:srgbClr val="595757"/>
      </a:accent3>
      <a:accent4>
        <a:srgbClr val="EEEFEF"/>
      </a:accent4>
      <a:accent5>
        <a:srgbClr val="BBB2AC"/>
      </a:accent5>
      <a:accent6>
        <a:srgbClr val="EDC565"/>
      </a:accent6>
      <a:hlink>
        <a:srgbClr val="F0904E"/>
      </a:hlink>
      <a:folHlink>
        <a:srgbClr val="C55A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alpha val="80000"/>
          </a:srgbClr>
        </a:solidFill>
        <a:ln w="3175">
          <a:solidFill>
            <a:schemeClr val="bg1">
              <a:lumMod val="85000"/>
            </a:schemeClr>
          </a:solid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spcAft>
            <a:spcPts val="600"/>
          </a:spcAft>
          <a:defRPr kumimoji="1" sz="500" dirty="0" smtClean="0">
            <a:solidFill>
              <a:schemeClr val="tx1">
                <a:lumMod val="60000"/>
                <a:lumOff val="40000"/>
              </a:schemeClr>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TC101859868[[fn=サーマル]]</Template>
  <TotalTime>15128</TotalTime>
  <Words>2977</Words>
  <Application>Microsoft Office PowerPoint</Application>
  <PresentationFormat>画面に合わせる (4:3)</PresentationFormat>
  <Paragraphs>514</Paragraphs>
  <Slides>25</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Meiryo UI</vt:lpstr>
      <vt:lpstr>ＭＳ Ｐゴシック</vt:lpstr>
      <vt:lpstr>ＭＳ Ｐ明朝</vt:lpstr>
      <vt:lpstr>メイリオ</vt:lpstr>
      <vt:lpstr>Arial</vt:lpstr>
      <vt:lpstr>Bookman Old Style</vt:lpstr>
      <vt:lpstr>Calibri</vt:lpstr>
      <vt:lpstr>Calibri Light</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導入価格（初期価格・月額価格）</vt:lpstr>
      <vt:lpstr>CM制作費・オリジナルBGMコーディネート費</vt:lpstr>
      <vt:lpstr>ネットワーク設定費（オプション）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阿部貴浩</dc:creator>
  <cp:lastModifiedBy>遠藤　英成</cp:lastModifiedBy>
  <cp:revision>915</cp:revision>
  <cp:lastPrinted>2019-04-05T01:19:16Z</cp:lastPrinted>
  <dcterms:created xsi:type="dcterms:W3CDTF">2011-07-01T11:38:57Z</dcterms:created>
  <dcterms:modified xsi:type="dcterms:W3CDTF">2019-04-09T11:12:10Z</dcterms:modified>
</cp:coreProperties>
</file>