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906000" cy="6858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2" d="100"/>
          <a:sy n="92" d="100"/>
        </p:scale>
        <p:origin x="115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DF79-FE29-421A-A4D8-2B91C1C524B1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20D05-6F71-4EB2-BF55-C58B5E83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51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DF79-FE29-421A-A4D8-2B91C1C524B1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20D05-6F71-4EB2-BF55-C58B5E83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093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DF79-FE29-421A-A4D8-2B91C1C524B1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20D05-6F71-4EB2-BF55-C58B5E83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756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/>
          <p:cNvCxnSpPr/>
          <p:nvPr userDrawn="1"/>
        </p:nvCxnSpPr>
        <p:spPr>
          <a:xfrm>
            <a:off x="0" y="843649"/>
            <a:ext cx="9906000" cy="2132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図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495000"/>
            <a:ext cx="9906000" cy="3630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898000" y="6495000"/>
            <a:ext cx="1008000" cy="36300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491" y="134160"/>
            <a:ext cx="2832957" cy="709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07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DF79-FE29-421A-A4D8-2B91C1C524B1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20D05-6F71-4EB2-BF55-C58B5E83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130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DF79-FE29-421A-A4D8-2B91C1C524B1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20D05-6F71-4EB2-BF55-C58B5E83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8269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DF79-FE29-421A-A4D8-2B91C1C524B1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20D05-6F71-4EB2-BF55-C58B5E83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6395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DF79-FE29-421A-A4D8-2B91C1C524B1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20D05-6F71-4EB2-BF55-C58B5E83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7703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DF79-FE29-421A-A4D8-2B91C1C524B1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20D05-6F71-4EB2-BF55-C58B5E83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5553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DF79-FE29-421A-A4D8-2B91C1C524B1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20D05-6F71-4EB2-BF55-C58B5E83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089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DF79-FE29-421A-A4D8-2B91C1C524B1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20D05-6F71-4EB2-BF55-C58B5E83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97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DF79-FE29-421A-A4D8-2B91C1C524B1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20D05-6F71-4EB2-BF55-C58B5E83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7706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4DF79-FE29-421A-A4D8-2B91C1C524B1}" type="datetimeFigureOut">
              <a:rPr kumimoji="1" lang="ja-JP" altLang="en-US" smtClean="0"/>
              <a:t>2018/12/28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20D05-6F71-4EB2-BF55-C58B5E831B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8390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図 6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4667" l="3333" r="96000">
                        <a14:foregroundMark x1="74000" y1="39000" x2="81667" y2="38333"/>
                        <a14:foregroundMark x1="72000" y1="50667" x2="77333" y2="50667"/>
                        <a14:foregroundMark x1="70667" y1="61000" x2="76000" y2="6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530" y="3996103"/>
            <a:ext cx="451412" cy="451412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4667" l="3333" r="96000">
                        <a14:foregroundMark x1="74000" y1="39000" x2="81667" y2="38333"/>
                        <a14:foregroundMark x1="72000" y1="50667" x2="77333" y2="50667"/>
                        <a14:foregroundMark x1="70667" y1="61000" x2="76000" y2="6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672" y="3982456"/>
            <a:ext cx="451412" cy="451412"/>
          </a:xfrm>
          <a:prstGeom prst="rect">
            <a:avLst/>
          </a:prstGeom>
        </p:spPr>
      </p:pic>
      <p:pic>
        <p:nvPicPr>
          <p:cNvPr id="68" name="図 6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4667" l="3333" r="96000">
                        <a14:foregroundMark x1="74000" y1="39000" x2="81667" y2="38333"/>
                        <a14:foregroundMark x1="72000" y1="50667" x2="77333" y2="50667"/>
                        <a14:foregroundMark x1="70667" y1="61000" x2="76000" y2="61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409" y="3963350"/>
            <a:ext cx="451412" cy="451412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1767465" y="4801623"/>
            <a:ext cx="2057277" cy="69065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19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契約申込書使用許可申請書</a:t>
            </a:r>
            <a:endParaRPr lang="en-US" altLang="ja-JP" sz="1219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1219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内容確認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3946107" y="2236514"/>
            <a:ext cx="2317462" cy="625937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38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申請書の内容に不明点がある場合は確認をさせて頂きます。</a:t>
            </a:r>
          </a:p>
        </p:txBody>
      </p:sp>
      <p:sp>
        <p:nvSpPr>
          <p:cNvPr id="9" name="フローチャート: 判断 8"/>
          <p:cNvSpPr/>
          <p:nvPr/>
        </p:nvSpPr>
        <p:spPr>
          <a:xfrm>
            <a:off x="4500036" y="4753721"/>
            <a:ext cx="1163191" cy="776176"/>
          </a:xfrm>
          <a:prstGeom prst="flowChartDecision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63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承認</a:t>
            </a:r>
          </a:p>
        </p:txBody>
      </p:sp>
      <p:cxnSp>
        <p:nvCxnSpPr>
          <p:cNvPr id="12" name="直線矢印コネクタ 11"/>
          <p:cNvCxnSpPr>
            <a:stCxn id="9" idx="0"/>
            <a:endCxn id="6" idx="2"/>
          </p:cNvCxnSpPr>
          <p:nvPr/>
        </p:nvCxnSpPr>
        <p:spPr>
          <a:xfrm flipV="1">
            <a:off x="5081632" y="2862451"/>
            <a:ext cx="23207" cy="189126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4582579" y="4437890"/>
            <a:ext cx="71144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latin typeface="Meiryo UI" panose="020B0604030504040204" pitchFamily="50" charset="-128"/>
                <a:ea typeface="Meiryo UI" panose="020B0604030504040204" pitchFamily="50" charset="-128"/>
              </a:rPr>
              <a:t>確認</a:t>
            </a:r>
          </a:p>
        </p:txBody>
      </p:sp>
      <p:cxnSp>
        <p:nvCxnSpPr>
          <p:cNvPr id="20" name="直線矢印コネクタ 19"/>
          <p:cNvCxnSpPr>
            <a:stCxn id="9" idx="3"/>
            <a:endCxn id="27" idx="1"/>
          </p:cNvCxnSpPr>
          <p:nvPr/>
        </p:nvCxnSpPr>
        <p:spPr>
          <a:xfrm flipV="1">
            <a:off x="5663228" y="5137096"/>
            <a:ext cx="756855" cy="471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5652239" y="4651614"/>
            <a:ext cx="48213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latin typeface="Meiryo UI" panose="020B0604030504040204" pitchFamily="50" charset="-128"/>
                <a:ea typeface="Meiryo UI" panose="020B0604030504040204" pitchFamily="50" charset="-128"/>
              </a:rPr>
              <a:t>承認</a:t>
            </a:r>
          </a:p>
        </p:txBody>
      </p:sp>
      <p:cxnSp>
        <p:nvCxnSpPr>
          <p:cNvPr id="26" name="直線矢印コネクタ 25"/>
          <p:cNvCxnSpPr>
            <a:stCxn id="49" idx="2"/>
            <a:endCxn id="5" idx="0"/>
          </p:cNvCxnSpPr>
          <p:nvPr/>
        </p:nvCxnSpPr>
        <p:spPr>
          <a:xfrm>
            <a:off x="2796103" y="2862451"/>
            <a:ext cx="0" cy="193917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5" idx="3"/>
            <a:endCxn id="9" idx="1"/>
          </p:cNvCxnSpPr>
          <p:nvPr/>
        </p:nvCxnSpPr>
        <p:spPr>
          <a:xfrm flipV="1">
            <a:off x="3824741" y="5141808"/>
            <a:ext cx="675295" cy="514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>
            <a:stCxn id="27" idx="0"/>
            <a:endCxn id="24" idx="2"/>
          </p:cNvCxnSpPr>
          <p:nvPr/>
        </p:nvCxnSpPr>
        <p:spPr>
          <a:xfrm flipV="1">
            <a:off x="7018332" y="2862451"/>
            <a:ext cx="1478" cy="196311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正方形/長方形 48"/>
          <p:cNvSpPr/>
          <p:nvPr/>
        </p:nvSpPr>
        <p:spPr>
          <a:xfrm>
            <a:off x="1767465" y="2236681"/>
            <a:ext cx="2057277" cy="62577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19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契約申込書使用許可申請書</a:t>
            </a:r>
            <a:endParaRPr lang="en-US" altLang="ja-JP" sz="1219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1219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作成</a:t>
            </a:r>
            <a:endParaRPr lang="en-US" altLang="ja-JP" sz="1219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57" name="直線コネクタ 56"/>
          <p:cNvCxnSpPr/>
          <p:nvPr/>
        </p:nvCxnSpPr>
        <p:spPr>
          <a:xfrm>
            <a:off x="645977" y="3787998"/>
            <a:ext cx="7975375" cy="0"/>
          </a:xfrm>
          <a:prstGeom prst="line">
            <a:avLst/>
          </a:prstGeom>
          <a:ln w="9525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8" name="テキスト ボックス 57"/>
          <p:cNvSpPr txBox="1"/>
          <p:nvPr/>
        </p:nvSpPr>
        <p:spPr>
          <a:xfrm>
            <a:off x="234460" y="4906041"/>
            <a:ext cx="1362079" cy="542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63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インシュアランス</a:t>
            </a:r>
            <a:endParaRPr lang="en-US" altLang="ja-JP" sz="1463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1463" b="1" dirty="0">
                <a:latin typeface="Meiryo UI" panose="020B0604030504040204" pitchFamily="50" charset="-128"/>
                <a:ea typeface="Meiryo UI" panose="020B0604030504040204" pitchFamily="50" charset="-128"/>
              </a:rPr>
              <a:t>事業推進部</a:t>
            </a: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656766" y="2400917"/>
            <a:ext cx="602643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25" b="1" dirty="0">
                <a:latin typeface="Meiryo UI" panose="020B0604030504040204" pitchFamily="50" charset="-128"/>
                <a:ea typeface="Meiryo UI" panose="020B0604030504040204" pitchFamily="50" charset="-128"/>
              </a:rPr>
              <a:t>営業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304745" y="232629"/>
            <a:ext cx="7198653" cy="617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275" b="1" dirty="0">
                <a:latin typeface="Meiryo UI" panose="020B0604030504040204" pitchFamily="50" charset="-128"/>
                <a:ea typeface="Meiryo UI" panose="020B0604030504040204" pitchFamily="50" charset="-128"/>
              </a:rPr>
              <a:t>契約申込書使用許可申請書 申請方法</a:t>
            </a:r>
            <a:endParaRPr lang="en-US" altLang="ja-JP" sz="2275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138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138" dirty="0">
                <a:latin typeface="Meiryo UI" panose="020B0604030504040204" pitchFamily="50" charset="-128"/>
                <a:ea typeface="Meiryo UI" panose="020B0604030504040204" pitchFamily="50" charset="-128"/>
              </a:rPr>
              <a:t>確認</a:t>
            </a:r>
            <a:r>
              <a:rPr lang="ja-JP" altLang="en-US" sz="1138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番号</a:t>
            </a:r>
            <a:r>
              <a:rPr lang="ja-JP" altLang="en-US" sz="1138" dirty="0">
                <a:latin typeface="Meiryo UI" panose="020B0604030504040204" pitchFamily="50" charset="-128"/>
                <a:ea typeface="Meiryo UI" panose="020B0604030504040204" pitchFamily="50" charset="-128"/>
              </a:rPr>
              <a:t>が無い契約申込書は受付出来ませんので</a:t>
            </a:r>
            <a:r>
              <a:rPr lang="ja-JP" altLang="en-US" sz="1138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必ず</a:t>
            </a:r>
            <a:r>
              <a:rPr lang="ja-JP" altLang="en-US" sz="1138" dirty="0">
                <a:latin typeface="Meiryo UI" panose="020B0604030504040204" pitchFamily="50" charset="-128"/>
                <a:ea typeface="Meiryo UI" panose="020B0604030504040204" pitchFamily="50" charset="-128"/>
              </a:rPr>
              <a:t>確認</a:t>
            </a:r>
            <a:r>
              <a:rPr lang="ja-JP" altLang="en-US" sz="1138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番号</a:t>
            </a:r>
            <a:r>
              <a:rPr lang="ja-JP" altLang="en-US" sz="1138" dirty="0">
                <a:latin typeface="Meiryo UI" panose="020B0604030504040204" pitchFamily="50" charset="-128"/>
                <a:ea typeface="Meiryo UI" panose="020B0604030504040204" pitchFamily="50" charset="-128"/>
              </a:rPr>
              <a:t>を取得してください。</a:t>
            </a:r>
            <a:endParaRPr lang="en-US" altLang="ja-JP" sz="1138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右矢印 10"/>
          <p:cNvSpPr/>
          <p:nvPr/>
        </p:nvSpPr>
        <p:spPr>
          <a:xfrm>
            <a:off x="7701082" y="1929496"/>
            <a:ext cx="1936599" cy="1202631"/>
          </a:xfrm>
          <a:prstGeom prst="rightArrow">
            <a:avLst>
              <a:gd name="adj1" fmla="val 51123"/>
              <a:gd name="adj2" fmla="val 38206"/>
            </a:avLst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219" b="1" dirty="0">
                <a:solidFill>
                  <a:schemeClr val="accent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契約申込書 契約フロー</a:t>
            </a:r>
            <a:endParaRPr lang="en-US" altLang="ja-JP" sz="1219" b="1" dirty="0">
              <a:solidFill>
                <a:schemeClr val="accent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6423038" y="2212207"/>
            <a:ext cx="1193544" cy="650244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19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確認</a:t>
            </a:r>
            <a:r>
              <a:rPr lang="ja-JP" altLang="en-US" sz="1219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番号</a:t>
            </a:r>
            <a:r>
              <a:rPr lang="en-US" altLang="ja-JP" sz="1219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endParaRPr lang="en-US" altLang="ja-JP" sz="1219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1219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確認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6420083" y="4825565"/>
            <a:ext cx="1196499" cy="62306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19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確認</a:t>
            </a:r>
            <a:r>
              <a:rPr lang="ja-JP" altLang="en-US" sz="1219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番号</a:t>
            </a:r>
            <a:r>
              <a:rPr lang="en-US" altLang="ja-JP" sz="1219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endParaRPr lang="en-US" altLang="ja-JP" sz="1219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1219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発番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461613" y="3837965"/>
            <a:ext cx="803987" cy="317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en-US" sz="1463" dirty="0">
                <a:latin typeface="Meiryo UI" panose="020B0604030504040204" pitchFamily="50" charset="-128"/>
                <a:ea typeface="Meiryo UI" panose="020B0604030504040204" pitchFamily="50" charset="-128"/>
              </a:rPr>
              <a:t>メール</a:t>
            </a:r>
            <a:endParaRPr lang="en-US" altLang="ja-JP" sz="975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75292" y="3822957"/>
            <a:ext cx="803987" cy="317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en-US" sz="1463" dirty="0">
                <a:latin typeface="Meiryo UI" panose="020B0604030504040204" pitchFamily="50" charset="-128"/>
                <a:ea typeface="Meiryo UI" panose="020B0604030504040204" pitchFamily="50" charset="-128"/>
              </a:rPr>
              <a:t>メール</a:t>
            </a:r>
            <a:endParaRPr lang="en-US" altLang="ja-JP" sz="975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156724" y="3823134"/>
            <a:ext cx="803987" cy="3174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ja-JP" altLang="en-US" sz="1463" dirty="0">
                <a:latin typeface="Meiryo UI" panose="020B0604030504040204" pitchFamily="50" charset="-128"/>
                <a:ea typeface="Meiryo UI" panose="020B0604030504040204" pitchFamily="50" charset="-128"/>
              </a:rPr>
              <a:t>メール</a:t>
            </a:r>
            <a:endParaRPr lang="en-US" altLang="ja-JP" sz="975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2" name="角丸四角形吹き出し 41"/>
          <p:cNvSpPr/>
          <p:nvPr/>
        </p:nvSpPr>
        <p:spPr>
          <a:xfrm>
            <a:off x="221619" y="2966585"/>
            <a:ext cx="2494247" cy="696850"/>
          </a:xfrm>
          <a:prstGeom prst="wedgeRoundRectCallout">
            <a:avLst>
              <a:gd name="adj1" fmla="val 31932"/>
              <a:gd name="adj2" fmla="val 80369"/>
              <a:gd name="adj3" fmla="val 16667"/>
            </a:avLst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813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PDF</a:t>
            </a:r>
            <a:r>
              <a:rPr lang="ja-JP" altLang="en-US" sz="813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化して</a:t>
            </a:r>
            <a:r>
              <a:rPr lang="ja-JP" altLang="en-US" sz="975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必ず</a:t>
            </a:r>
            <a:r>
              <a:rPr lang="ja-JP" altLang="en-US" sz="813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パスワードはかけてください！</a:t>
            </a:r>
            <a:endParaRPr lang="en-US" altLang="ja-JP" sz="813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813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インシュアランス運営事務局へご連絡ください。</a:t>
            </a:r>
            <a:endParaRPr lang="en-US" altLang="ja-JP" sz="813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813" b="1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en-US" altLang="ja-JP" sz="813" b="1" dirty="0">
                <a:latin typeface="Meiryo UI" panose="020B0604030504040204" pitchFamily="50" charset="-128"/>
                <a:ea typeface="Meiryo UI" panose="020B0604030504040204" pitchFamily="50" charset="-128"/>
              </a:rPr>
              <a:t>(insurance-pmo@usen.co.jp)</a:t>
            </a:r>
            <a:r>
              <a:rPr lang="ja-JP" altLang="en-US" sz="813" b="1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endParaRPr lang="en-US" altLang="ja-JP" sz="813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en-US" altLang="ja-JP" sz="813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813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パスワードがかかっていない場合は受付出来ません。</a:t>
            </a:r>
            <a:endParaRPr lang="en-US" altLang="ja-JP" sz="81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1" name="角丸四角形吹き出し 50"/>
          <p:cNvSpPr/>
          <p:nvPr/>
        </p:nvSpPr>
        <p:spPr>
          <a:xfrm>
            <a:off x="6684970" y="1586438"/>
            <a:ext cx="2309671" cy="392409"/>
          </a:xfrm>
          <a:prstGeom prst="wedgeRoundRectCallout">
            <a:avLst>
              <a:gd name="adj1" fmla="val 29180"/>
              <a:gd name="adj2" fmla="val 131024"/>
              <a:gd name="adj3" fmla="val 16667"/>
            </a:avLst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813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813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確認</a:t>
            </a:r>
            <a:r>
              <a:rPr lang="ja-JP" altLang="en-US" sz="813" b="1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番号</a:t>
            </a:r>
            <a:r>
              <a:rPr lang="ja-JP" altLang="en-US" sz="813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</a:t>
            </a:r>
            <a:r>
              <a:rPr lang="ja-JP" altLang="en-US" sz="894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必ず</a:t>
            </a:r>
            <a:r>
              <a:rPr lang="ja-JP" altLang="en-US" sz="813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契約申込書にご記入ください。</a:t>
            </a:r>
            <a:endParaRPr lang="en-US" altLang="ja-JP" sz="813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2" name="角丸四角形吹き出し 61"/>
          <p:cNvSpPr/>
          <p:nvPr/>
        </p:nvSpPr>
        <p:spPr>
          <a:xfrm>
            <a:off x="7423186" y="4057674"/>
            <a:ext cx="2016051" cy="551640"/>
          </a:xfrm>
          <a:prstGeom prst="wedgeRoundRectCallout">
            <a:avLst>
              <a:gd name="adj1" fmla="val -45232"/>
              <a:gd name="adj2" fmla="val 97054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813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発番しましたら頂いた申請書に</a:t>
            </a:r>
            <a:endParaRPr lang="en-US" altLang="ja-JP" sz="813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813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追記してメールにてご連絡します。</a:t>
            </a:r>
            <a:endParaRPr lang="en-US" altLang="ja-JP" sz="813" b="1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919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</TotalTime>
  <Words>127</Words>
  <Application>Microsoft Office PowerPoint</Application>
  <PresentationFormat>A4 210 x 297 mm</PresentationFormat>
  <Paragraphs>28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USEN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高良　和宗</dc:creator>
  <cp:lastModifiedBy>高良　和宗</cp:lastModifiedBy>
  <cp:revision>8</cp:revision>
  <cp:lastPrinted>2018-12-27T08:50:11Z</cp:lastPrinted>
  <dcterms:created xsi:type="dcterms:W3CDTF">2018-12-25T08:44:24Z</dcterms:created>
  <dcterms:modified xsi:type="dcterms:W3CDTF">2018-12-28T00:48:47Z</dcterms:modified>
</cp:coreProperties>
</file>