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2" r:id="rId2"/>
  </p:sldMasterIdLst>
  <p:notesMasterIdLst>
    <p:notesMasterId r:id="rId19"/>
  </p:notesMasterIdLst>
  <p:sldIdLst>
    <p:sldId id="256" r:id="rId3"/>
    <p:sldId id="306" r:id="rId4"/>
    <p:sldId id="323" r:id="rId5"/>
    <p:sldId id="320" r:id="rId6"/>
    <p:sldId id="274" r:id="rId7"/>
    <p:sldId id="321" r:id="rId8"/>
    <p:sldId id="322" r:id="rId9"/>
    <p:sldId id="272" r:id="rId10"/>
    <p:sldId id="273" r:id="rId11"/>
    <p:sldId id="294" r:id="rId12"/>
    <p:sldId id="277" r:id="rId13"/>
    <p:sldId id="276" r:id="rId14"/>
    <p:sldId id="275" r:id="rId15"/>
    <p:sldId id="318" r:id="rId16"/>
    <p:sldId id="319" r:id="rId17"/>
    <p:sldId id="296" r:id="rId18"/>
  </p:sldIdLst>
  <p:sldSz cx="10160000" cy="7620000"/>
  <p:notesSz cx="6858000" cy="9144000"/>
  <p:defaultTextStyle>
    <a:defPPr>
      <a:defRPr lang="en-US"/>
    </a:defPPr>
    <a:lvl1pPr algn="l" rtl="0" eaLnBrk="0" fontAlgn="base" hangingPunct="0">
      <a:spcBef>
        <a:spcPct val="0"/>
      </a:spcBef>
      <a:spcAft>
        <a:spcPct val="0"/>
      </a:spcAft>
      <a:defRPr sz="3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3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3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3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3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3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3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3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3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C11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1779" autoAdjust="0"/>
  </p:normalViewPr>
  <p:slideViewPr>
    <p:cSldViewPr>
      <p:cViewPr>
        <p:scale>
          <a:sx n="150" d="100"/>
          <a:sy n="150" d="100"/>
        </p:scale>
        <p:origin x="408" y="-1980"/>
      </p:cViewPr>
      <p:guideLst>
        <p:guide orient="horz" pos="24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kumimoji="1" sz="1200"/>
            </a:lvl1pPr>
          </a:lstStyle>
          <a:p>
            <a:pPr>
              <a:defRPr/>
            </a:pPr>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kumimoji="1" sz="1200"/>
            </a:lvl1pPr>
          </a:lstStyle>
          <a:p>
            <a:pPr>
              <a:defRPr/>
            </a:pPr>
            <a:fld id="{B58BB0AE-EE50-4F81-980A-6AB6EE8BB6EA}" type="datetimeFigureOut">
              <a:rPr lang="ja-JP" altLang="en-US"/>
              <a:pPr>
                <a:defRPr/>
              </a:pPr>
              <a:t>2019/2/18</a:t>
            </a:fld>
            <a:endParaRPr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kumimoji="1" sz="1200"/>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kumimoji="1" sz="1200"/>
            </a:lvl1pPr>
          </a:lstStyle>
          <a:p>
            <a:pPr>
              <a:defRPr/>
            </a:pPr>
            <a:fld id="{1DEA04B6-5939-447B-BFE2-D1D772DC0570}" type="slidenum">
              <a:rPr lang="ja-JP" altLang="en-US"/>
              <a:pPr>
                <a:defRPr/>
              </a:pPr>
              <a:t>‹#›</a:t>
            </a:fld>
            <a:endParaRPr lang="ja-JP" altLang="en-US"/>
          </a:p>
        </p:txBody>
      </p:sp>
    </p:spTree>
    <p:extLst>
      <p:ext uri="{BB962C8B-B14F-4D97-AF65-F5344CB8AC3E}">
        <p14:creationId xmlns:p14="http://schemas.microsoft.com/office/powerpoint/2010/main" val="3769963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DEA04B6-5939-447B-BFE2-D1D772DC0570}" type="slidenum">
              <a:rPr lang="ja-JP" altLang="en-US" smtClean="0"/>
              <a:pPr>
                <a:defRPr/>
              </a:pPr>
              <a:t>3</a:t>
            </a:fld>
            <a:endParaRPr lang="ja-JP" altLang="en-US"/>
          </a:p>
        </p:txBody>
      </p:sp>
    </p:spTree>
    <p:extLst>
      <p:ext uri="{BB962C8B-B14F-4D97-AF65-F5344CB8AC3E}">
        <p14:creationId xmlns:p14="http://schemas.microsoft.com/office/powerpoint/2010/main" val="146562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AB8EC8B-89E7-454B-A49D-87451635791B}" type="slidenum">
              <a:rPr lang="en-US" altLang="ja-JP" smtClean="0"/>
              <a:pPr>
                <a:defRPr/>
              </a:pPr>
              <a:t>4</a:t>
            </a:fld>
            <a:endParaRPr lang="en-US" altLang="ja-JP"/>
          </a:p>
        </p:txBody>
      </p:sp>
    </p:spTree>
    <p:extLst>
      <p:ext uri="{BB962C8B-B14F-4D97-AF65-F5344CB8AC3E}">
        <p14:creationId xmlns:p14="http://schemas.microsoft.com/office/powerpoint/2010/main" val="319976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高輝度は東アジア製品が増えており、国産メーカーは</a:t>
            </a:r>
            <a:r>
              <a:rPr kumimoji="1" lang="en-US" altLang="ja-JP" dirty="0" smtClean="0"/>
              <a:t>700cd</a:t>
            </a:r>
            <a:r>
              <a:rPr kumimoji="1" lang="ja-JP" altLang="en-US" dirty="0" smtClean="0"/>
              <a:t>以下にシフトしつつある。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AB8EC8B-89E7-454B-A49D-87451635791B}" type="slidenum">
              <a:rPr lang="en-US" altLang="ja-JP" smtClean="0"/>
              <a:pPr>
                <a:defRPr/>
              </a:pPr>
              <a:t>6</a:t>
            </a:fld>
            <a:endParaRPr lang="en-US" altLang="ja-JP"/>
          </a:p>
        </p:txBody>
      </p:sp>
    </p:spTree>
    <p:extLst>
      <p:ext uri="{BB962C8B-B14F-4D97-AF65-F5344CB8AC3E}">
        <p14:creationId xmlns:p14="http://schemas.microsoft.com/office/powerpoint/2010/main" val="407847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LED</a:t>
            </a:r>
            <a:r>
              <a:rPr kumimoji="1" lang="ja-JP" altLang="en-US" dirty="0" smtClean="0"/>
              <a:t>ビジョンはパチンコ業態が圧倒的に多いが、細かくないコンテンツ表示、インパクト重視、ベゼルの切れ目が気になる等であれば耐久性含め</a:t>
            </a:r>
            <a:r>
              <a:rPr kumimoji="1" lang="en-US" altLang="ja-JP" dirty="0" smtClean="0"/>
              <a:t>LED</a:t>
            </a:r>
            <a:r>
              <a:rPr kumimoji="1" lang="ja-JP" altLang="en-US" dirty="0" smtClean="0"/>
              <a:t>ビジョンの選択肢もあり</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AB8EC8B-89E7-454B-A49D-87451635791B}" type="slidenum">
              <a:rPr lang="en-US" altLang="ja-JP" smtClean="0"/>
              <a:pPr>
                <a:defRPr/>
              </a:pPr>
              <a:t>7</a:t>
            </a:fld>
            <a:endParaRPr lang="en-US" altLang="ja-JP"/>
          </a:p>
        </p:txBody>
      </p:sp>
    </p:spTree>
    <p:extLst>
      <p:ext uri="{BB962C8B-B14F-4D97-AF65-F5344CB8AC3E}">
        <p14:creationId xmlns:p14="http://schemas.microsoft.com/office/powerpoint/2010/main" val="136561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正方形/長方形 4"/>
          <p:cNvSpPr>
            <a:spLocks noChangeArrowheads="1"/>
          </p:cNvSpPr>
          <p:nvPr userDrawn="1"/>
        </p:nvSpPr>
        <p:spPr bwMode="auto">
          <a:xfrm>
            <a:off x="220663" y="209550"/>
            <a:ext cx="1222375" cy="3079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rgbClr val="000000"/>
                </a:solidFill>
                <a:latin typeface="Gill Sans" charset="0"/>
                <a:ea typeface="ヒラギノ角ゴ ProN W3" charset="-128"/>
                <a:sym typeface="Gill Sans" charset="0"/>
              </a:defRPr>
            </a:lvl1pPr>
            <a:lvl2pPr marL="742950" indent="-285750">
              <a:defRPr kumimoji="1" sz="3200">
                <a:solidFill>
                  <a:srgbClr val="000000"/>
                </a:solidFill>
                <a:latin typeface="Gill Sans" charset="0"/>
                <a:ea typeface="ヒラギノ角ゴ ProN W3" charset="-128"/>
                <a:sym typeface="Gill Sans" charset="0"/>
              </a:defRPr>
            </a:lvl2pPr>
            <a:lvl3pPr marL="1143000" indent="-228600">
              <a:defRPr kumimoji="1" sz="3200">
                <a:solidFill>
                  <a:srgbClr val="000000"/>
                </a:solidFill>
                <a:latin typeface="Gill Sans" charset="0"/>
                <a:ea typeface="ヒラギノ角ゴ ProN W3" charset="-128"/>
                <a:sym typeface="Gill Sans" charset="0"/>
              </a:defRPr>
            </a:lvl3pPr>
            <a:lvl4pPr marL="1600200" indent="-228600">
              <a:defRPr kumimoji="1" sz="3200">
                <a:solidFill>
                  <a:srgbClr val="000000"/>
                </a:solidFill>
                <a:latin typeface="Gill Sans" charset="0"/>
                <a:ea typeface="ヒラギノ角ゴ ProN W3" charset="-128"/>
                <a:sym typeface="Gill Sans" charset="0"/>
              </a:defRPr>
            </a:lvl4pPr>
            <a:lvl5pPr marL="2057400" indent="-228600">
              <a:defRPr kumimoji="1" sz="3200">
                <a:solidFill>
                  <a:srgbClr val="000000"/>
                </a:solidFill>
                <a:latin typeface="Gill Sans" charset="0"/>
                <a:ea typeface="ヒラギノ角ゴ ProN W3" charset="-128"/>
                <a:sym typeface="Gill Sans" charset="0"/>
              </a:defRPr>
            </a:lvl5pPr>
            <a:lvl6pPr marL="25146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6pPr>
            <a:lvl7pPr marL="29718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7pPr>
            <a:lvl8pPr marL="34290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8pPr>
            <a:lvl9pPr marL="38862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9pPr>
          </a:lstStyle>
          <a:p>
            <a:pPr algn="ctr" eaLnBrk="1" hangingPunct="1">
              <a:defRPr/>
            </a:pPr>
            <a:r>
              <a:rPr kumimoji="0" lang="en-US" altLang="ja-JP" sz="1400" b="1" smtClean="0">
                <a:solidFill>
                  <a:schemeClr val="bg1"/>
                </a:solidFill>
                <a:latin typeface="Arial" pitchFamily="34" charset="0"/>
                <a:cs typeface="Arial" pitchFamily="34" charset="0"/>
              </a:rPr>
              <a:t>Confidential</a:t>
            </a:r>
            <a:endParaRPr kumimoji="0" lang="ja-JP" altLang="en-US" sz="1400" b="1"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29577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405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508000" y="7062788"/>
            <a:ext cx="2370138" cy="404812"/>
          </a:xfrm>
          <a:prstGeom prst="rect">
            <a:avLst/>
          </a:prstGeom>
        </p:spPr>
        <p:txBody>
          <a:bodyPr/>
          <a:lstStyle>
            <a:lvl1pPr>
              <a:defRPr/>
            </a:lvl1pPr>
          </a:lstStyle>
          <a:p>
            <a:pPr>
              <a:defRPr/>
            </a:pPr>
            <a:fld id="{1BB31837-C2AA-4AA5-95C4-D22655883BBE}" type="datetime1">
              <a:rPr lang="en-US"/>
              <a:pPr>
                <a:defRPr/>
              </a:pPr>
              <a:t>2/18/2019</a:t>
            </a:fld>
            <a:endParaRPr lang="en-US"/>
          </a:p>
        </p:txBody>
      </p:sp>
      <p:sp>
        <p:nvSpPr>
          <p:cNvPr id="3" name="フッター プレースホルダー 2"/>
          <p:cNvSpPr>
            <a:spLocks noGrp="1"/>
          </p:cNvSpPr>
          <p:nvPr>
            <p:ph type="ftr" sz="quarter" idx="11"/>
          </p:nvPr>
        </p:nvSpPr>
        <p:spPr>
          <a:xfrm>
            <a:off x="3471863" y="7062788"/>
            <a:ext cx="3216275" cy="404812"/>
          </a:xfrm>
          <a:prstGeom prst="rect">
            <a:avLst/>
          </a:prstGeom>
        </p:spPr>
        <p:txBody>
          <a:bodyPr/>
          <a:lstStyle>
            <a:lvl1pPr>
              <a:defRPr/>
            </a:lvl1pPr>
          </a:lstStyle>
          <a:p>
            <a:pPr>
              <a:defRPr/>
            </a:pPr>
            <a:r>
              <a:rPr lang="en-US"/>
              <a:t>Footer Text</a:t>
            </a:r>
          </a:p>
        </p:txBody>
      </p:sp>
      <p:sp>
        <p:nvSpPr>
          <p:cNvPr id="4" name="スライド番号プレースホルダー 3"/>
          <p:cNvSpPr>
            <a:spLocks noGrp="1"/>
          </p:cNvSpPr>
          <p:nvPr>
            <p:ph type="sldNum" sz="quarter" idx="12"/>
          </p:nvPr>
        </p:nvSpPr>
        <p:spPr>
          <a:xfrm>
            <a:off x="7281863" y="7062788"/>
            <a:ext cx="2370137" cy="404812"/>
          </a:xfrm>
          <a:prstGeom prst="rect">
            <a:avLst/>
          </a:prstGeom>
        </p:spPr>
        <p:txBody>
          <a:bodyPr/>
          <a:lstStyle>
            <a:lvl1pPr>
              <a:defRPr/>
            </a:lvl1pPr>
          </a:lstStyle>
          <a:p>
            <a:pPr>
              <a:defRPr/>
            </a:pPr>
            <a:fld id="{3F1F8B0C-80D0-4662-9EAB-DF1CFBDD2D90}" type="slidenum">
              <a:rPr lang="en-US"/>
              <a:pPr>
                <a:defRPr/>
              </a:pPr>
              <a:t>‹#›</a:t>
            </a:fld>
            <a:endParaRPr lang="en-US"/>
          </a:p>
        </p:txBody>
      </p:sp>
    </p:spTree>
    <p:extLst>
      <p:ext uri="{BB962C8B-B14F-4D97-AF65-F5344CB8AC3E}">
        <p14:creationId xmlns:p14="http://schemas.microsoft.com/office/powerpoint/2010/main" val="308832459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5153"/>
            <a:ext cx="9144000" cy="1270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000" y="1778005"/>
            <a:ext cx="9144000" cy="502884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日付プレースホルダー 7"/>
          <p:cNvSpPr>
            <a:spLocks noGrp="1"/>
          </p:cNvSpPr>
          <p:nvPr>
            <p:ph type="dt" sz="half" idx="10"/>
          </p:nvPr>
        </p:nvSpPr>
        <p:spPr>
          <a:xfrm>
            <a:off x="698501" y="6924697"/>
            <a:ext cx="2286000" cy="405694"/>
          </a:xfrm>
          <a:prstGeom prst="rect">
            <a:avLst/>
          </a:prstGeom>
        </p:spPr>
        <p:txBody>
          <a:bodyPr/>
          <a:lstStyle/>
          <a:p>
            <a:fld id="{01E83508-3FDE-47C0-BE3A-43353CBB22C2}" type="datetime1">
              <a:rPr kumimoji="1" lang="ja-JP" altLang="en-US" smtClean="0"/>
              <a:t>2019/2/18</a:t>
            </a:fld>
            <a:endParaRPr kumimoji="1" lang="ja-JP" altLang="en-US"/>
          </a:p>
        </p:txBody>
      </p:sp>
      <p:sp>
        <p:nvSpPr>
          <p:cNvPr id="9" name="フッター プレースホルダー 8"/>
          <p:cNvSpPr>
            <a:spLocks noGrp="1"/>
          </p:cNvSpPr>
          <p:nvPr>
            <p:ph type="ftr" sz="quarter" idx="11"/>
          </p:nvPr>
        </p:nvSpPr>
        <p:spPr>
          <a:xfrm>
            <a:off x="3365501" y="6924697"/>
            <a:ext cx="3429000" cy="405694"/>
          </a:xfrm>
          <a:prstGeom prst="rect">
            <a:avLst/>
          </a:prstGeom>
        </p:spPr>
        <p:txBody>
          <a:bodyPr/>
          <a:lstStyle/>
          <a:p>
            <a:endParaRPr kumimoji="1" lang="ja-JP" altLang="en-US"/>
          </a:p>
        </p:txBody>
      </p:sp>
      <p:sp>
        <p:nvSpPr>
          <p:cNvPr id="10" name="スライド番号プレースホルダー 9"/>
          <p:cNvSpPr>
            <a:spLocks noGrp="1"/>
          </p:cNvSpPr>
          <p:nvPr>
            <p:ph type="sldNum" sz="quarter" idx="12"/>
          </p:nvPr>
        </p:nvSpPr>
        <p:spPr>
          <a:xfrm>
            <a:off x="7812611" y="6924697"/>
            <a:ext cx="2286000" cy="405694"/>
          </a:xfrm>
          <a:prstGeom prst="rect">
            <a:avLst/>
          </a:prstGeom>
        </p:spPr>
        <p:txBody>
          <a:bodyPr/>
          <a:lstStyle/>
          <a:p>
            <a:fld id="{37B71D2E-40F5-4736-999A-4D93C4919529}" type="slidenum">
              <a:rPr kumimoji="1" lang="ja-JP" altLang="en-US" smtClean="0"/>
              <a:t>‹#›</a:t>
            </a:fld>
            <a:endParaRPr kumimoji="1" lang="ja-JP" altLang="en-US"/>
          </a:p>
        </p:txBody>
      </p:sp>
    </p:spTree>
    <p:extLst>
      <p:ext uri="{BB962C8B-B14F-4D97-AF65-F5344CB8AC3E}">
        <p14:creationId xmlns:p14="http://schemas.microsoft.com/office/powerpoint/2010/main" val="2628002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1"/>
          <p:cNvSpPr>
            <a:spLocks noChangeShapeType="1"/>
          </p:cNvSpPr>
          <p:nvPr/>
        </p:nvSpPr>
        <p:spPr bwMode="auto">
          <a:xfrm>
            <a:off x="2559050" y="3522663"/>
            <a:ext cx="5041900" cy="0"/>
          </a:xfrm>
          <a:prstGeom prst="line">
            <a:avLst/>
          </a:prstGeom>
          <a:noFill/>
          <a:ln w="6350">
            <a:solidFill>
              <a:srgbClr val="676767"/>
            </a:solidFill>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pic>
        <p:nvPicPr>
          <p:cNvPr id="4" name="図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586" y="0"/>
            <a:ext cx="595080" cy="952128"/>
          </a:xfrm>
          <a:prstGeom prst="rect">
            <a:avLst/>
          </a:prstGeom>
        </p:spPr>
      </p:pic>
    </p:spTree>
  </p:cSld>
  <p:clrMap bg1="lt1" tx1="dk1" bg2="lt2" tx2="dk2" accent1="accent1" accent2="accent2" accent3="accent3" accent4="accent4" accent5="accent5" accent6="accent6" hlink="hlink" folHlink="folHlink"/>
  <p:sldLayoutIdLst>
    <p:sldLayoutId id="2147484060" r:id="rId1"/>
  </p:sldLayoutIdLst>
  <p:transition/>
  <p:txStyles>
    <p:titleStyle>
      <a:lvl1pPr algn="ctr" rtl="0" eaLnBrk="0" fontAlgn="base" hangingPunct="0">
        <a:spcBef>
          <a:spcPct val="0"/>
        </a:spcBef>
        <a:spcAft>
          <a:spcPct val="0"/>
        </a:spcAft>
        <a:defRPr kumimoji="1" sz="6400">
          <a:solidFill>
            <a:schemeClr val="tx1"/>
          </a:solidFill>
          <a:latin typeface="+mj-lt"/>
          <a:ea typeface="+mj-ea"/>
          <a:cs typeface="+mj-cs"/>
          <a:sym typeface="Gill Sans" charset="0"/>
        </a:defRPr>
      </a:lvl1pPr>
      <a:lvl2pPr algn="ctr" rtl="0" eaLnBrk="0" fontAlgn="base" hangingPunct="0">
        <a:spcBef>
          <a:spcPct val="0"/>
        </a:spcBef>
        <a:spcAft>
          <a:spcPct val="0"/>
        </a:spcAft>
        <a:defRPr kumimoji="1" sz="6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kumimoji="1" sz="6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kumimoji="1" sz="6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kumimoji="1" sz="6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kumimoji="1" sz="2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kumimoji="1" sz="2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kumimoji="1" sz="2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kumimoji="1" sz="2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kumimoji="1" sz="2800">
          <a:solidFill>
            <a:schemeClr val="tx1"/>
          </a:solidFill>
          <a:latin typeface="+mn-lt"/>
          <a:ea typeface="+mn-ea"/>
          <a:cs typeface="+mn-cs"/>
          <a:sym typeface="Gill Sans" charset="0"/>
        </a:defRPr>
      </a:lvl5pPr>
      <a:lvl6pPr marL="457200" algn="ctr" rtl="0" fontAlgn="base">
        <a:spcBef>
          <a:spcPct val="0"/>
        </a:spcBef>
        <a:spcAft>
          <a:spcPct val="0"/>
        </a:spcAft>
        <a:defRPr sz="2800">
          <a:solidFill>
            <a:schemeClr val="tx1"/>
          </a:solidFill>
          <a:latin typeface="+mn-lt"/>
          <a:ea typeface="+mn-ea"/>
          <a:cs typeface="+mn-cs"/>
          <a:sym typeface="Gill Sans" charset="0"/>
        </a:defRPr>
      </a:lvl6pPr>
      <a:lvl7pPr marL="914400" algn="ctr" rtl="0" fontAlgn="base">
        <a:spcBef>
          <a:spcPct val="0"/>
        </a:spcBef>
        <a:spcAft>
          <a:spcPct val="0"/>
        </a:spcAft>
        <a:defRPr sz="2800">
          <a:solidFill>
            <a:schemeClr val="tx1"/>
          </a:solidFill>
          <a:latin typeface="+mn-lt"/>
          <a:ea typeface="+mn-ea"/>
          <a:cs typeface="+mn-cs"/>
          <a:sym typeface="Gill Sans" charset="0"/>
        </a:defRPr>
      </a:lvl7pPr>
      <a:lvl8pPr marL="1371600" algn="ctr" rtl="0" fontAlgn="base">
        <a:spcBef>
          <a:spcPct val="0"/>
        </a:spcBef>
        <a:spcAft>
          <a:spcPct val="0"/>
        </a:spcAft>
        <a:defRPr sz="2800">
          <a:solidFill>
            <a:schemeClr val="tx1"/>
          </a:solidFill>
          <a:latin typeface="+mn-lt"/>
          <a:ea typeface="+mn-ea"/>
          <a:cs typeface="+mn-cs"/>
          <a:sym typeface="Gill Sans" charset="0"/>
        </a:defRPr>
      </a:lvl8pPr>
      <a:lvl9pPr marL="1828800" algn="ctr" rtl="0" fontAlgn="base">
        <a:spcBef>
          <a:spcPct val="0"/>
        </a:spcBef>
        <a:spcAft>
          <a:spcPct val="0"/>
        </a:spcAft>
        <a:defRPr sz="28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1"/>
          <p:cNvSpPr>
            <a:spLocks noChangeShapeType="1"/>
          </p:cNvSpPr>
          <p:nvPr/>
        </p:nvSpPr>
        <p:spPr bwMode="auto">
          <a:xfrm>
            <a:off x="825500" y="647700"/>
            <a:ext cx="9144000" cy="0"/>
          </a:xfrm>
          <a:prstGeom prst="line">
            <a:avLst/>
          </a:prstGeom>
          <a:noFill/>
          <a:ln w="6350">
            <a:solidFill>
              <a:srgbClr val="676767"/>
            </a:solidFill>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5123" name="Rectangle 2"/>
          <p:cNvSpPr>
            <a:spLocks/>
          </p:cNvSpPr>
          <p:nvPr/>
        </p:nvSpPr>
        <p:spPr bwMode="auto">
          <a:xfrm>
            <a:off x="0" y="0"/>
            <a:ext cx="825500" cy="8128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3200">
                <a:solidFill>
                  <a:srgbClr val="000000"/>
                </a:solidFill>
                <a:latin typeface="Gill Sans" charset="0"/>
                <a:ea typeface="ヒラギノ角ゴ ProN W3" charset="-128"/>
                <a:sym typeface="Gill Sans" charset="0"/>
              </a:defRPr>
            </a:lvl1pPr>
            <a:lvl2pPr marL="742950" indent="-285750">
              <a:defRPr kumimoji="1" sz="3200">
                <a:solidFill>
                  <a:srgbClr val="000000"/>
                </a:solidFill>
                <a:latin typeface="Gill Sans" charset="0"/>
                <a:ea typeface="ヒラギノ角ゴ ProN W3" charset="-128"/>
                <a:sym typeface="Gill Sans" charset="0"/>
              </a:defRPr>
            </a:lvl2pPr>
            <a:lvl3pPr marL="1143000" indent="-228600">
              <a:defRPr kumimoji="1" sz="3200">
                <a:solidFill>
                  <a:srgbClr val="000000"/>
                </a:solidFill>
                <a:latin typeface="Gill Sans" charset="0"/>
                <a:ea typeface="ヒラギノ角ゴ ProN W3" charset="-128"/>
                <a:sym typeface="Gill Sans" charset="0"/>
              </a:defRPr>
            </a:lvl3pPr>
            <a:lvl4pPr marL="1600200" indent="-228600">
              <a:defRPr kumimoji="1" sz="3200">
                <a:solidFill>
                  <a:srgbClr val="000000"/>
                </a:solidFill>
                <a:latin typeface="Gill Sans" charset="0"/>
                <a:ea typeface="ヒラギノ角ゴ ProN W3" charset="-128"/>
                <a:sym typeface="Gill Sans" charset="0"/>
              </a:defRPr>
            </a:lvl4pPr>
            <a:lvl5pPr marL="2057400" indent="-228600">
              <a:defRPr kumimoji="1" sz="3200">
                <a:solidFill>
                  <a:srgbClr val="000000"/>
                </a:solidFill>
                <a:latin typeface="Gill Sans" charset="0"/>
                <a:ea typeface="ヒラギノ角ゴ ProN W3" charset="-128"/>
                <a:sym typeface="Gill Sans" charset="0"/>
              </a:defRPr>
            </a:lvl5pPr>
            <a:lvl6pPr marL="25146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6pPr>
            <a:lvl7pPr marL="29718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7pPr>
            <a:lvl8pPr marL="34290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8pPr>
            <a:lvl9pPr marL="38862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9pPr>
          </a:lstStyle>
          <a:p>
            <a:pPr algn="ctr" eaLnBrk="1" hangingPunct="1">
              <a:defRPr/>
            </a:pPr>
            <a:endParaRPr kumimoji="0" lang="ja-JP" altLang="en-US" smtClean="0"/>
          </a:p>
        </p:txBody>
      </p:sp>
      <p:pic>
        <p:nvPicPr>
          <p:cNvPr id="410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49213"/>
            <a:ext cx="698500" cy="698500"/>
          </a:xfrm>
          <a:prstGeom prst="rect">
            <a:avLst/>
          </a:prstGeom>
          <a:noFill/>
          <a:ln>
            <a:noFill/>
          </a:ln>
          <a:extLst>
            <a:ext uri="{909E8E84-426E-40DD-AFC4-6F175D3DCCD1}">
              <a14:hiddenFill xmlns:a14="http://schemas.microsoft.com/office/drawing/2010/main">
                <a:solidFill>
                  <a:srgbClr val="FFFFFF">
                    <a:alpha val="49019"/>
                  </a:srgbClr>
                </a:solidFill>
              </a14:hiddenFill>
            </a:ext>
            <a:ext uri="{91240B29-F687-4F45-9708-019B960494DF}">
              <a14:hiddenLine xmlns:a14="http://schemas.microsoft.com/office/drawing/2010/main" w="9525">
                <a:solidFill>
                  <a:schemeClr val="tx1">
                    <a:alpha val="49019"/>
                  </a:schemeClr>
                </a:solidFill>
                <a:miter lim="800000"/>
                <a:headEnd/>
                <a:tailEnd/>
              </a14:hiddenLine>
            </a:ext>
          </a:extLst>
        </p:spPr>
      </p:pic>
      <p:pic>
        <p:nvPicPr>
          <p:cNvPr id="6" name="図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4920" y="-3938"/>
            <a:ext cx="595080" cy="952128"/>
          </a:xfrm>
          <a:prstGeom prst="rect">
            <a:avLst/>
          </a:prstGeom>
        </p:spPr>
      </p:pic>
    </p:spTree>
  </p:cSld>
  <p:clrMap bg1="lt1" tx1="dk1" bg2="lt2" tx2="dk2" accent1="accent1" accent2="accent2" accent3="accent3" accent4="accent4" accent5="accent5" accent6="accent6" hlink="hlink" folHlink="folHlink"/>
  <p:sldLayoutIdLst>
    <p:sldLayoutId id="2147484058" r:id="rId1"/>
    <p:sldLayoutId id="2147484061" r:id="rId2"/>
    <p:sldLayoutId id="2147484062" r:id="rId3"/>
  </p:sldLayoutIdLst>
  <p:transition/>
  <p:txStyles>
    <p:titleStyle>
      <a:lvl1pPr algn="ctr" rtl="0" eaLnBrk="0" fontAlgn="base" hangingPunct="0">
        <a:spcBef>
          <a:spcPct val="0"/>
        </a:spcBef>
        <a:spcAft>
          <a:spcPct val="0"/>
        </a:spcAft>
        <a:defRPr kumimoji="1" sz="6200">
          <a:solidFill>
            <a:schemeClr val="tx1"/>
          </a:solidFill>
          <a:latin typeface="+mj-lt"/>
          <a:ea typeface="+mj-ea"/>
          <a:cs typeface="+mj-cs"/>
          <a:sym typeface="Gill Sans" charset="0"/>
        </a:defRPr>
      </a:lvl1pPr>
      <a:lvl2pPr algn="ctr" rtl="0" eaLnBrk="0" fontAlgn="base" hangingPunct="0">
        <a:spcBef>
          <a:spcPct val="0"/>
        </a:spcBef>
        <a:spcAft>
          <a:spcPct val="0"/>
        </a:spcAft>
        <a:defRPr kumimoji="1" sz="6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kumimoji="1" sz="6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kumimoji="1" sz="6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kumimoji="1" sz="6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2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kumimoji="1" sz="2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kumimoji="1" sz="2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kumimoji="1" sz="2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kumimoji="1" sz="2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kumimoji="1" sz="2600">
          <a:solidFill>
            <a:schemeClr val="tx1"/>
          </a:solidFill>
          <a:latin typeface="+mn-lt"/>
          <a:ea typeface="+mn-ea"/>
          <a:cs typeface="+mn-cs"/>
          <a:sym typeface="Gill Sans" charset="0"/>
        </a:defRPr>
      </a:lvl5pPr>
      <a:lvl6pPr marL="457200" algn="ctr" rtl="0" fontAlgn="base">
        <a:spcBef>
          <a:spcPct val="0"/>
        </a:spcBef>
        <a:spcAft>
          <a:spcPct val="0"/>
        </a:spcAft>
        <a:defRPr sz="2600">
          <a:solidFill>
            <a:schemeClr val="tx1"/>
          </a:solidFill>
          <a:latin typeface="+mn-lt"/>
          <a:ea typeface="+mn-ea"/>
          <a:cs typeface="+mn-cs"/>
          <a:sym typeface="Gill Sans" charset="0"/>
        </a:defRPr>
      </a:lvl6pPr>
      <a:lvl7pPr marL="914400" algn="ctr" rtl="0" fontAlgn="base">
        <a:spcBef>
          <a:spcPct val="0"/>
        </a:spcBef>
        <a:spcAft>
          <a:spcPct val="0"/>
        </a:spcAft>
        <a:defRPr sz="2600">
          <a:solidFill>
            <a:schemeClr val="tx1"/>
          </a:solidFill>
          <a:latin typeface="+mn-lt"/>
          <a:ea typeface="+mn-ea"/>
          <a:cs typeface="+mn-cs"/>
          <a:sym typeface="Gill Sans" charset="0"/>
        </a:defRPr>
      </a:lvl7pPr>
      <a:lvl8pPr marL="1371600" algn="ctr" rtl="0" fontAlgn="base">
        <a:spcBef>
          <a:spcPct val="0"/>
        </a:spcBef>
        <a:spcAft>
          <a:spcPct val="0"/>
        </a:spcAft>
        <a:defRPr sz="2600">
          <a:solidFill>
            <a:schemeClr val="tx1"/>
          </a:solidFill>
          <a:latin typeface="+mn-lt"/>
          <a:ea typeface="+mn-ea"/>
          <a:cs typeface="+mn-cs"/>
          <a:sym typeface="Gill Sans" charset="0"/>
        </a:defRPr>
      </a:lvl8pPr>
      <a:lvl9pPr marL="1828800" algn="ctr" rtl="0" fontAlgn="base">
        <a:spcBef>
          <a:spcPct val="0"/>
        </a:spcBef>
        <a:spcAft>
          <a:spcPct val="0"/>
        </a:spcAft>
        <a:defRPr sz="26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ja.wikipedia.org/wiki/Video_Graphics_Array" TargetMode="External"/><Relationship Id="rId13" Type="http://schemas.openxmlformats.org/officeDocument/2006/relationships/hyperlink" Target="https://ja.wikipedia.org/wiki/Extended_Graphics_Array" TargetMode="External"/><Relationship Id="rId18" Type="http://schemas.openxmlformats.org/officeDocument/2006/relationships/hyperlink" Target="https://ja.wikipedia.org/wiki/2008%E5%B9%B4" TargetMode="External"/><Relationship Id="rId26" Type="http://schemas.openxmlformats.org/officeDocument/2006/relationships/hyperlink" Target="https://ja.wikipedia.org/wiki/BenQ" TargetMode="External"/><Relationship Id="rId39" Type="http://schemas.openxmlformats.org/officeDocument/2006/relationships/hyperlink" Target="https://ja.wikipedia.org/wiki/%E7%94%BB%E9%9D%A2%E8%A7%A3%E5%83%8F%E5%BA%A6#cite_note-38" TargetMode="External"/><Relationship Id="rId3" Type="http://schemas.openxmlformats.org/officeDocument/2006/relationships/hyperlink" Target="https://ja.wikipedia.org/wiki/%E3%83%8B%E3%83%B3%E3%83%86%E3%83%B3%E3%83%89%E3%83%BC3DS" TargetMode="External"/><Relationship Id="rId21" Type="http://schemas.openxmlformats.org/officeDocument/2006/relationships/hyperlink" Target="https://ja.wikipedia.org/wiki/1080p" TargetMode="External"/><Relationship Id="rId34" Type="http://schemas.openxmlformats.org/officeDocument/2006/relationships/hyperlink" Target="https://ja.wikipedia.org/wiki/MacBook_Pro" TargetMode="External"/><Relationship Id="rId42" Type="http://schemas.openxmlformats.org/officeDocument/2006/relationships/hyperlink" Target="https://ja.wikipedia.org/wiki/%E3%82%B9%E3%83%BC%E3%83%91%E3%83%BC%E3%83%8F%E3%82%A4%E3%83%93%E3%82%B8%E3%83%A7%E3%83%B3" TargetMode="External"/><Relationship Id="rId47" Type="http://schemas.openxmlformats.org/officeDocument/2006/relationships/hyperlink" Target="https://ja.wikipedia.org/wiki/%E7%94%BB%E9%9D%A2%E8%A7%A3%E5%83%8F%E5%BA%A6#cite_note-45" TargetMode="External"/><Relationship Id="rId7" Type="http://schemas.openxmlformats.org/officeDocument/2006/relationships/hyperlink" Target="https://ja.wikipedia.org/wiki/IDEOS" TargetMode="External"/><Relationship Id="rId12" Type="http://schemas.openxmlformats.org/officeDocument/2006/relationships/hyperlink" Target="https://ja.wikipedia.org/w/index.php?title=V-text&amp;action=edit&amp;redlink=1" TargetMode="External"/><Relationship Id="rId17" Type="http://schemas.openxmlformats.org/officeDocument/2006/relationships/hyperlink" Target="https://ja.wikipedia.org/wiki/Galaxy_Nexus" TargetMode="External"/><Relationship Id="rId25" Type="http://schemas.openxmlformats.org/officeDocument/2006/relationships/hyperlink" Target="https://ja.wikipedia.org/wiki/%E7%94%BB%E9%9D%A2%E8%A7%A3%E5%83%8F%E5%BA%A6#cite_note-16" TargetMode="External"/><Relationship Id="rId33" Type="http://schemas.openxmlformats.org/officeDocument/2006/relationships/hyperlink" Target="https://ja.wikipedia.org/wiki/LGL24" TargetMode="External"/><Relationship Id="rId38" Type="http://schemas.openxmlformats.org/officeDocument/2006/relationships/hyperlink" Target="https://ja.wikipedia.org/wiki/%E7%94%BB%E9%9D%A2%E8%A7%A3%E5%83%8F%E5%BA%A6#cite_note-ITU-37" TargetMode="External"/><Relationship Id="rId46" Type="http://schemas.openxmlformats.org/officeDocument/2006/relationships/hyperlink" Target="https://ja.wikipedia.org/wiki/%E6%97%A5%E6%9C%AC%E3%83%93%E3%82%AF%E3%82%BF%E3%83%BC" TargetMode="External"/><Relationship Id="rId2" Type="http://schemas.openxmlformats.org/officeDocument/2006/relationships/hyperlink" Target="https://ja.wikipedia.org/wiki/Quarter_Video_Graphics_Array" TargetMode="External"/><Relationship Id="rId16" Type="http://schemas.openxmlformats.org/officeDocument/2006/relationships/hyperlink" Target="https://ja.wikipedia.org/wiki/720p" TargetMode="External"/><Relationship Id="rId20" Type="http://schemas.openxmlformats.org/officeDocument/2006/relationships/hyperlink" Target="https://ja.wikipedia.org/wiki/UXGA" TargetMode="External"/><Relationship Id="rId29" Type="http://schemas.openxmlformats.org/officeDocument/2006/relationships/hyperlink" Target="https://ja.wikipedia.org/wiki/HTL21" TargetMode="External"/><Relationship Id="rId41" Type="http://schemas.openxmlformats.org/officeDocument/2006/relationships/hyperlink" Target="https://ja.wikipedia.org/wiki/4320p" TargetMode="External"/><Relationship Id="rId1" Type="http://schemas.openxmlformats.org/officeDocument/2006/relationships/slideLayout" Target="../slideLayouts/slideLayout2.xml"/><Relationship Id="rId6" Type="http://schemas.openxmlformats.org/officeDocument/2006/relationships/hyperlink" Target="https://ja.wikipedia.org/wiki/%E6%97%A5%E6%9C%AC%E9%80%9A%E4%BF%A1" TargetMode="External"/><Relationship Id="rId11" Type="http://schemas.openxmlformats.org/officeDocument/2006/relationships/hyperlink" Target="https://ja.wikipedia.org/w/index.php?title=%E3%83%8F%E3%82%A4%E3%83%86%E3%82%AD%E3%82%B9%E3%83%88&amp;action=edit&amp;redlink=1" TargetMode="External"/><Relationship Id="rId24" Type="http://schemas.openxmlformats.org/officeDocument/2006/relationships/hyperlink" Target="https://ja.wikipedia.org/wiki/%E7%94%BB%E9%9D%A2%E8%A7%A3%E5%83%8F%E5%BA%A6#cite_note-15" TargetMode="External"/><Relationship Id="rId32" Type="http://schemas.openxmlformats.org/officeDocument/2006/relationships/hyperlink" Target="https://ja.wikipedia.org/wiki/%E7%94%BB%E9%9D%A2%E8%A7%A3%E5%83%8F%E5%BA%A6#cite_note-21" TargetMode="External"/><Relationship Id="rId37" Type="http://schemas.openxmlformats.org/officeDocument/2006/relationships/hyperlink" Target="https://ja.wikipedia.org/wiki/2160p" TargetMode="External"/><Relationship Id="rId40" Type="http://schemas.openxmlformats.org/officeDocument/2006/relationships/hyperlink" Target="https://ja.wikipedia.org/wiki/%E3%82%BD%E3%83%8B%E3%83%BC%E3%83%A2%E3%83%90%E3%82%A4%E3%83%AB%E3%82%B3%E3%83%9F%E3%83%A5%E3%83%8B%E3%82%B1%E3%83%BC%E3%82%B7%E3%83%A7%E3%83%B3%E3%82%BA" TargetMode="External"/><Relationship Id="rId45" Type="http://schemas.openxmlformats.org/officeDocument/2006/relationships/hyperlink" Target="https://ja.wikipedia.org/wiki/%E7%94%BB%E9%9D%A2%E8%A7%A3%E5%83%8F%E5%BA%A6#cite_note-44" TargetMode="External"/><Relationship Id="rId5" Type="http://schemas.openxmlformats.org/officeDocument/2006/relationships/hyperlink" Target="https://ja.wikipedia.org/wiki/J-T08" TargetMode="External"/><Relationship Id="rId15" Type="http://schemas.openxmlformats.org/officeDocument/2006/relationships/hyperlink" Target="https://ja.wikipedia.org/wiki/8514/A" TargetMode="External"/><Relationship Id="rId23" Type="http://schemas.openxmlformats.org/officeDocument/2006/relationships/hyperlink" Target="https://ja.wikipedia.org/wiki/%E7%94%BB%E9%9D%A2%E8%A7%A3%E5%83%8F%E5%BA%A6#cite_note-14" TargetMode="External"/><Relationship Id="rId28" Type="http://schemas.openxmlformats.org/officeDocument/2006/relationships/hyperlink" Target="https://ja.wikipedia.org/wiki/%E7%94%BB%E9%9D%A2%E8%A7%A3%E5%83%8F%E5%BA%A6#cite_note-18" TargetMode="External"/><Relationship Id="rId36" Type="http://schemas.openxmlformats.org/officeDocument/2006/relationships/hyperlink" Target="https://ja.wikipedia.org/wiki/Nexus_10" TargetMode="External"/><Relationship Id="rId10" Type="http://schemas.openxmlformats.org/officeDocument/2006/relationships/hyperlink" Target="https://ja.wikipedia.org/wiki/Super_Video_Graphics_Array" TargetMode="External"/><Relationship Id="rId19" Type="http://schemas.openxmlformats.org/officeDocument/2006/relationships/hyperlink" Target="https://ja.wikipedia.org/wiki/%E7%94%BB%E9%9D%A2%E8%A7%A3%E5%83%8F%E5%BA%A6#cite_note-10" TargetMode="External"/><Relationship Id="rId31" Type="http://schemas.openxmlformats.org/officeDocument/2006/relationships/hyperlink" Target="https://ja.wikipedia.org/wiki/%E7%94%BB%E9%9D%A2%E8%A7%A3%E5%83%8F%E5%BA%A6#cite_note-20" TargetMode="External"/><Relationship Id="rId44" Type="http://schemas.openxmlformats.org/officeDocument/2006/relationships/hyperlink" Target="https://ja.wikipedia.org/wiki/%E7%94%BB%E9%9D%A2%E8%A7%A3%E5%83%8F%E5%BA%A6#cite_note-43" TargetMode="External"/><Relationship Id="rId4" Type="http://schemas.openxmlformats.org/officeDocument/2006/relationships/hyperlink" Target="https://ja.wikipedia.org/wiki/SH2101V" TargetMode="External"/><Relationship Id="rId9" Type="http://schemas.openxmlformats.org/officeDocument/2006/relationships/hyperlink" Target="https://ja.wikipedia.org/wiki/DOS/V" TargetMode="External"/><Relationship Id="rId14" Type="http://schemas.openxmlformats.org/officeDocument/2006/relationships/hyperlink" Target="https://ja.wikipedia.org/wiki/IBM_PS/2" TargetMode="External"/><Relationship Id="rId22" Type="http://schemas.openxmlformats.org/officeDocument/2006/relationships/hyperlink" Target="https://ja.wikipedia.org/wiki/%E7%94%BB%E9%9D%A2%E8%A7%A3%E5%83%8F%E5%BA%A6#cite_note-GDM-W900-11" TargetMode="External"/><Relationship Id="rId27" Type="http://schemas.openxmlformats.org/officeDocument/2006/relationships/hyperlink" Target="https://ja.wikipedia.org/wiki/%E7%94%BB%E9%9D%A2%E8%A7%A3%E5%83%8F%E5%BA%A6#cite_note-17" TargetMode="External"/><Relationship Id="rId30" Type="http://schemas.openxmlformats.org/officeDocument/2006/relationships/hyperlink" Target="https://ja.wikipedia.org/wiki/Apple_Cinema_Display" TargetMode="External"/><Relationship Id="rId35" Type="http://schemas.openxmlformats.org/officeDocument/2006/relationships/hyperlink" Target="https://ja.wikipedia.org/wiki/%E7%94%BB%E9%9D%A2%E8%A7%A3%E5%83%8F%E5%BA%A6#cite_note-29" TargetMode="External"/><Relationship Id="rId43" Type="http://schemas.openxmlformats.org/officeDocument/2006/relationships/hyperlink" Target="https://ja.wikipedia.org/wiki/%E3%82%A2%E3%82%B9%E3%83%88%E3%83%AD%E3%83%87%E3%82%B6%E3%82%A4%E3%83%B3" TargetMode="External"/><Relationship Id="rId48"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pen64.com/document/monitor-size.html#26" TargetMode="External"/><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pen64.com/document/resolution.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p:cNvSpPr>
          <p:nvPr/>
        </p:nvSpPr>
        <p:spPr bwMode="auto">
          <a:xfrm>
            <a:off x="4572313" y="6979106"/>
            <a:ext cx="9201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algn="ctr" eaLnBrk="1" hangingPunct="1"/>
            <a:r>
              <a:rPr lang="en-US" altLang="ja-JP" sz="1400" dirty="0" smtClean="0">
                <a:solidFill>
                  <a:schemeClr val="tx1"/>
                </a:solidFill>
                <a:latin typeface="メイリオ" panose="020B0604030504040204" pitchFamily="50" charset="-128"/>
                <a:ea typeface="メイリオ" panose="020B0604030504040204" pitchFamily="50" charset="-128"/>
              </a:rPr>
              <a:t>2019</a:t>
            </a:r>
            <a:r>
              <a:rPr lang="ja-JP" altLang="en-US" sz="1400" dirty="0" smtClean="0">
                <a:solidFill>
                  <a:schemeClr val="tx1"/>
                </a:solidFill>
                <a:latin typeface="メイリオ" panose="020B0604030504040204" pitchFamily="50" charset="-128"/>
                <a:ea typeface="メイリオ" panose="020B0604030504040204" pitchFamily="50" charset="-128"/>
              </a:rPr>
              <a:t>年</a:t>
            </a:r>
            <a:r>
              <a:rPr lang="en-US" altLang="ja-JP" sz="1400" dirty="0" smtClean="0">
                <a:solidFill>
                  <a:schemeClr val="tx1"/>
                </a:solidFill>
                <a:latin typeface="メイリオ" panose="020B0604030504040204" pitchFamily="50" charset="-128"/>
                <a:ea typeface="メイリオ" panose="020B0604030504040204" pitchFamily="50" charset="-128"/>
              </a:rPr>
              <a:t>2</a:t>
            </a:r>
            <a:r>
              <a:rPr lang="ja-JP" altLang="en-US" sz="1400" dirty="0" smtClean="0">
                <a:solidFill>
                  <a:schemeClr val="tx1"/>
                </a:solidFill>
                <a:latin typeface="メイリオ" panose="020B0604030504040204" pitchFamily="50" charset="-128"/>
                <a:ea typeface="メイリオ" panose="020B0604030504040204" pitchFamily="50" charset="-128"/>
              </a:rPr>
              <a:t>月</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eaLnBrk="1" hangingPunct="1"/>
            <a:r>
              <a:rPr lang="ja-JP" altLang="en-US" sz="1400" dirty="0">
                <a:solidFill>
                  <a:schemeClr val="tx1"/>
                </a:solidFill>
                <a:latin typeface="メイリオ" panose="020B0604030504040204" pitchFamily="50" charset="-128"/>
                <a:ea typeface="メイリオ" panose="020B0604030504040204" pitchFamily="50" charset="-128"/>
              </a:rPr>
              <a:t>総合企画部</a:t>
            </a:r>
          </a:p>
        </p:txBody>
      </p:sp>
      <p:sp>
        <p:nvSpPr>
          <p:cNvPr id="3" name="正方形/長方形 2"/>
          <p:cNvSpPr/>
          <p:nvPr/>
        </p:nvSpPr>
        <p:spPr bwMode="auto">
          <a:xfrm>
            <a:off x="1900238" y="2873375"/>
            <a:ext cx="6264275" cy="576263"/>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algn="ctr" eaLnBrk="1" hangingPunct="1">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デジタルサイネージ</a:t>
            </a:r>
            <a:r>
              <a:rPr lang="ja-JP" altLang="ja-JP" sz="2400" dirty="0" smtClean="0"/>
              <a:t>商材</a:t>
            </a:r>
            <a:r>
              <a:rPr lang="ja-JP" altLang="en-US" sz="2400" dirty="0" smtClean="0"/>
              <a:t>予備知識</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92" name="Rectangle 6"/>
          <p:cNvSpPr>
            <a:spLocks/>
          </p:cNvSpPr>
          <p:nvPr/>
        </p:nvSpPr>
        <p:spPr bwMode="auto">
          <a:xfrm>
            <a:off x="4589463" y="3846513"/>
            <a:ext cx="5778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algn="ctr" eaLnBrk="1" hangingPunct="1"/>
            <a:r>
              <a:rPr lang="en-US" altLang="ja-JP" sz="1400">
                <a:solidFill>
                  <a:schemeClr val="tx1"/>
                </a:solidFill>
                <a:latin typeface="メイリオ" panose="020B0604030504040204" pitchFamily="50" charset="-128"/>
                <a:ea typeface="メイリオ" panose="020B0604030504040204" pitchFamily="50" charset="-128"/>
              </a:rPr>
              <a:t>Ver1.0</a:t>
            </a:r>
            <a:endParaRPr lang="ja-JP" altLang="en-US" sz="140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1"/>
          <p:cNvSpPr txBox="1">
            <a:spLocks noChangeArrowheads="1"/>
          </p:cNvSpPr>
          <p:nvPr/>
        </p:nvSpPr>
        <p:spPr bwMode="auto">
          <a:xfrm>
            <a:off x="831850" y="9525"/>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algn="ctr" eaLnBrk="1" hangingPunct="1"/>
            <a:r>
              <a:rPr kumimoji="1" lang="ja-JP" altLang="en-US">
                <a:latin typeface="メイリオ" panose="020B0604030504040204" pitchFamily="50" charset="-128"/>
                <a:ea typeface="メイリオ" panose="020B0604030504040204" pitchFamily="50" charset="-128"/>
              </a:rPr>
              <a:t>解像度・ピッチ　規格一覧表</a:t>
            </a:r>
            <a:endParaRPr kumimoji="1" lang="en-US" altLang="ja-JP">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nvGraphicFramePr>
        <p:xfrm>
          <a:off x="274638" y="960438"/>
          <a:ext cx="9650412" cy="5883276"/>
        </p:xfrm>
        <a:graphic>
          <a:graphicData uri="http://schemas.openxmlformats.org/drawingml/2006/table">
            <a:tbl>
              <a:tblPr/>
              <a:tblGrid>
                <a:gridCol w="1139021"/>
                <a:gridCol w="427831"/>
                <a:gridCol w="309376"/>
                <a:gridCol w="855822"/>
                <a:gridCol w="724208"/>
                <a:gridCol w="6194154"/>
              </a:tblGrid>
              <a:tr h="204919">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通称ｚ</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横</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(px)</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縦</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px</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アスペクト比</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総画素数</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備考</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418998">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 tooltip="Quarter Video Graphics Array"/>
                        </a:rPr>
                        <a:t>QVGA</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(Quarter VGA)</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320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240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4:3</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76,800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代表例：</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2002</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年ごろの携帯電話、</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2011</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月に任天堂が発売した携帯型ゲーム機「</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 tooltip="ニンテンドー3DS"/>
                        </a:rPr>
                        <a:t>ニンテンドー</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 tooltip="ニンテンドー3DS"/>
                        </a:rPr>
                        <a:t>3DS</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」（下画面）</a:t>
                      </a:r>
                      <a:b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（日本の携帯電話初）</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2002</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7</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NTT</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ドコモが発売したシャープ製「</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4" tooltip="SH2101V"/>
                        </a:rPr>
                        <a:t>SH2101V</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3.5</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型液晶</a:t>
                      </a:r>
                      <a:b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（日本の折りたたみ式携帯電話初）</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2002</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12</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21</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J-PHONE</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が発売した東芝製「</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5" tooltip="J-T08"/>
                        </a:rPr>
                        <a:t>J-T08</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2.2</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型液晶</a:t>
                      </a:r>
                      <a:b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Android</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端末初）</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2010</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12</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25</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6" tooltip="日本通信"/>
                        </a:rPr>
                        <a:t>日本通信</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が発売した「</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7" tooltip="IDEOS"/>
                        </a:rPr>
                        <a:t>IDEOS</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2.8</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型液晶</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34">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8" tooltip="Video Graphics Array"/>
                        </a:rPr>
                        <a:t>VGA</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(Video Graphics Array)</a:t>
                      </a:r>
                      <a:b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SD</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640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480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4:3</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307,200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9" tooltip="DOS/V"/>
                        </a:rPr>
                        <a:t>DOS/V</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の基本となる動作モード、</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AX (JEGA)</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代表例：</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Mac 13</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インチ、初期液晶テレビなど</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313256">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0" tooltip="Super Video Graphics Array"/>
                        </a:rPr>
                        <a:t>SVGA</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(Super-VGA)</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600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4:3</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480,000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DOS/V</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初期の頃に</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1" tooltip="ハイテキスト (存在しないページ)"/>
                        </a:rPr>
                        <a:t>ハイテキスト</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2" tooltip="V-text (存在しないページ)"/>
                        </a:rPr>
                        <a:t>V-text</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などで使われた解像度。当時主流だった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14 - 15</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インチクラスのブラウン管ディスプレイで使いやすい解像度であったため、</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17</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インチクラスのブラウン管ディスプレイが一般化した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Windows 95</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の頃まで多く用いられた。ノートパソコンでは、</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Windows 3.1</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の後期から</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XGA</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表示パネルが一般化した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Windows 98</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の頃まで多く用いられた</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27597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3" tooltip="Extended Graphics Array"/>
                        </a:rPr>
                        <a:t>XGA</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t>
                      </a:r>
                      <a:r>
                        <a:rPr kumimoji="1" lang="en-US" altLang="ja-JP" sz="6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eXtended</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Graphics Array)</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1024</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768</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4:3</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786,432</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本来は</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4" tooltip="IBM PS/2"/>
                        </a:rPr>
                        <a:t>IBM PS/2</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5" tooltip="8514/A"/>
                        </a:rPr>
                        <a:t>8514/A</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に由来するオリジナルモード。</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画素数自体は互換メーカーに持ち込まれ、以後この解像度が</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Windows 3.0</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から</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Windows XP</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までの長期にわたって、ワイド画面が登場するまでデスクトップ・ノートパソコンともに多く使われた</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20289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HD (</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6" tooltip="720p"/>
                        </a:rPr>
                        <a:t>720p</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1280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720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16:9</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921,600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代表例：</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2011</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年ごろからのスマートフォン（</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インチクラス）</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Android</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端末初）</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2011</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11</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17</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Google</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が発売した「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7" tooltip="Galaxy Nexus"/>
                        </a:rPr>
                        <a:t>Galaxy Nexus</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4.65</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型有機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EL</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187294">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WXGA (Wide XGA)</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1280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8:5 (16:10)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1,024,000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2006</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年ごろからのノートパソコン（</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14 - 15</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型クラス）の主流。</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年ごろより</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FWXGA</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へ移行。</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代表例：タブレット端末</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954">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HD</a:t>
                      </a:r>
                      <a:b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FWXGA (Full-WXGA)</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1366</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768</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683:384 </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（約</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1,049,088</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16:9</a:t>
                      </a:r>
                      <a:r>
                        <a:rPr kumimoji="1" lang="ja-JP" altLang="en-US" sz="6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には</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縦方向に</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0.375</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ピクセル足りない。</a:t>
                      </a:r>
                      <a:b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代表例：</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8" tooltip="2008年"/>
                        </a:rPr>
                        <a:t>2008</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8" tooltip="2008年"/>
                        </a:rPr>
                        <a:t>年</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ごろからのノートパソコン（</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14 - 15</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型クラス）の主流、低価格</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HDTV</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の主流</a:t>
                      </a:r>
                      <a:b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（デジタルチューナー搭載液晶テレビ）</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2002</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9</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25</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日にシャープが発表した</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37</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LC-37BT5</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0" i="0" u="none" strike="noStrike" cap="none" normalizeH="0" baseline="3000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19"/>
                        </a:rPr>
                        <a:t>[8]</a:t>
                      </a:r>
                      <a:endPar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endParaRP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372949">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SXGA (Super XGA)</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1280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1024</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5:4</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1,310,720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17</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インチ及び</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インチのディスプレイの多くが採用</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アスペクト比</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5:4</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で広く普及した解像度は</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2015</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年現在この</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SXGA</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のみ</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187294">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HD+</a:t>
                      </a:r>
                      <a:b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WXGA++ (Wide XGA++)</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900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16:9</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1,440,000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endParaRP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187296">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0" tooltip="UXGA"/>
                        </a:rPr>
                        <a:t>UXGA</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(Ultra XGA)</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1200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4:3</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1,920,000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代表例：</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2000</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年代前半の一般的な市販</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4:3</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ディスプレイ</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749030">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FHD (Full-HD, </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1" tooltip="1080p"/>
                        </a:rPr>
                        <a:t>1080p</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b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2K</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1920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1080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16:9</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2,073,600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一般的なディスプレイ（主に</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21</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インチ以上）の大半に採用されており、</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17 - 19</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型クラスのノート型パソコンにも多く採用されている。</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（ブラウン管ディスプレイ）</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1996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月にソニーが発表した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24</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GDM-W900</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」で表示可能な解像度の一つ</a:t>
                      </a:r>
                      <a:r>
                        <a:rPr kumimoji="1" lang="en-US" altLang="ja-JP" sz="600" b="1" i="0" u="none" strike="noStrike" cap="none" normalizeH="0" baseline="3000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2"/>
                        </a:rPr>
                        <a:t>[9]</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（デジタルチューナー非搭載液晶テレビ初）</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2004</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日にサムスンが発表した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LT46G15W</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1" i="0" u="none" strike="noStrike" cap="none" normalizeH="0" baseline="3000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3"/>
                        </a:rPr>
                        <a:t>[12]</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（デジタルチューナー搭載液晶テレビ初）</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2004</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日に三菱が発表した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37</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LCD-H37MRH4</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1" i="0" u="none" strike="noStrike" cap="none" normalizeH="0" baseline="3000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4"/>
                        </a:rPr>
                        <a:t>[13]</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（デジタルチューナー搭載プラズマテレビ初）</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日にパナソニックが発表した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65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TH-65PX500</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1" i="0" u="none" strike="noStrike" cap="none" normalizeH="0" baseline="3000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5"/>
                        </a:rPr>
                        <a:t>[14]</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（液晶ディスプレイ初）</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2008</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en-US" altLang="ja-JP" sz="600" b="1" i="0" u="none" strike="noStrike" cap="none" normalizeH="0" baseline="0" dirty="0" err="1"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6" tooltip="BenQ"/>
                        </a:rPr>
                        <a:t>BenQ</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が発表した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21.5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M2200HD</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」および「</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E2200HD</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1" i="0" u="none" strike="noStrike" cap="none" normalizeH="0" baseline="3000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7"/>
                        </a:rPr>
                        <a:t>[15]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（業務用有機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EL</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ディスプレイ初）</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2011</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月にソニーが発売した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BVM-E170</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」および</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24.5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 「</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BVM-E250</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1" i="0" u="none" strike="noStrike" cap="none" normalizeH="0" baseline="3000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8"/>
                        </a:rPr>
                        <a:t>[16]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（スマートフォン初、液晶）</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2012</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7</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KDDI</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が発表した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HTC</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製「</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9" tooltip="HTL21"/>
                        </a:rPr>
                        <a:t>HTC J butterfly (HTL21)</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280119">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WUXGA (Wide Ultra-XGA)</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1920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1200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8:5 (16:10)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2,304,000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（ブラウン管ディスプレイ）</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1996</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月にソニーが発表した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24</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GDM-W900</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」で表示可能な解像度の一つ</a:t>
                      </a:r>
                      <a:r>
                        <a:rPr kumimoji="1" lang="en-US" altLang="ja-JP" sz="600" b="0" i="0" u="none" strike="noStrike" cap="none" normalizeH="0" baseline="3000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22"/>
                        </a:rPr>
                        <a:t>[9]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（液晶ディスプレイ）</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2002</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21</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Apple</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が発表した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23</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0" tooltip="Apple Cinema Display"/>
                        </a:rPr>
                        <a:t>Apple Cinema HD Display</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M8536</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0" i="0" u="none" strike="noStrike" cap="none" normalizeH="0" baseline="3000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1"/>
                        </a:rPr>
                        <a:t>[18]</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（タブレット、液晶）</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2012</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7</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Amazon</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が発表した「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Kindle Fire HD 8.9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0" i="0" u="none" strike="noStrike" cap="none" normalizeH="0" baseline="3000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2"/>
                        </a:rPr>
                        <a:t>[19]</a:t>
                      </a:r>
                      <a:endPar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endParaRP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30418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WQHD (Wide Quad-HD)</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2560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1440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16:9</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3,686,400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代表例：</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2010</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年ごろから</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27</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インチ以上の比較的大きなディスプレイに採用</a:t>
                      </a:r>
                      <a:b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（ノートパソコン初、液晶）</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2013</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18</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日に東芝が発表した「</a:t>
                      </a:r>
                      <a:r>
                        <a:rPr kumimoji="1" lang="en-US" altLang="ja-JP" sz="6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dynabook</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KIRA V832</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13.3</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b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（スマートフォン初、液晶）</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2014</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KDDI</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と</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LG</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が発表した「</a:t>
                      </a:r>
                      <a:r>
                        <a:rPr kumimoji="1" lang="en-US" altLang="ja-JP" sz="6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3" tooltip="LGL24"/>
                        </a:rPr>
                        <a:t>isai</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3" tooltip="LGL24"/>
                        </a:rPr>
                        <a:t> FL LGL24</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5.5</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369836">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WQXGA</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2560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8:5 (16:10)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4,096,000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（液晶ディスプレイ）</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2004</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6</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Apple</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が発表した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30</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Apple Cinema HD Display A1083</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（ノートパソコン、液晶）</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2012</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6</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12</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日に同社が発表した「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4" tooltip="MacBook Pro"/>
                        </a:rPr>
                        <a:t>MacBook Pro</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」の一部モデルの</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13.3</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0" i="0" u="none" strike="noStrike" cap="none" normalizeH="0" baseline="3000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5"/>
                        </a:rPr>
                        <a:t>[27]</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（タブレット、液晶）</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2012</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Google</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が発売した「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6" tooltip="Nexus 10"/>
                        </a:rPr>
                        <a:t>Nexus 10</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654040">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4K</a:t>
                      </a:r>
                      <a:b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QFHD (Quad Full-HD)</a:t>
                      </a:r>
                      <a:b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UHD 4K (</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7" tooltip="2160p"/>
                        </a:rPr>
                        <a:t>2160p</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1" i="0" u="none" strike="noStrike" cap="none" normalizeH="0" baseline="3000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8"/>
                        </a:rPr>
                        <a:t>[35]</a:t>
                      </a:r>
                      <a:endPar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endParaRP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3840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2160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16:9</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8,294,400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（業務用液晶ディスプレイ）</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2007</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月に東芝ライテックが発売した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P56QHD</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1" i="0" u="none" strike="noStrike" cap="none" normalizeH="0" baseline="3000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9"/>
                        </a:rPr>
                        <a:t>[36]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（液晶テレビ初）</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2011</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10</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月に東芝が発表した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REGZA 55X3</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（液晶ディスプレイ）</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2012</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11</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28</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日にシャープが発表した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32</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PN-K321</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（ノートパソコン初、液晶）</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2014</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月に東芝が発表した「</a:t>
                      </a:r>
                      <a:r>
                        <a:rPr kumimoji="1" lang="en-US" altLang="ja-JP" sz="600" b="1" i="0" u="none" strike="noStrike" cap="none" normalizeH="0" baseline="0" dirty="0" err="1"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dynabook</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T954</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15.6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（スマートフォン初、液晶）</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9</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40" tooltip="ソニーモバイルコミュニケーションズ"/>
                        </a:rPr>
                        <a:t>ソニーモバイルコミュニケーションズ</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が発表した「</a:t>
                      </a:r>
                      <a:r>
                        <a:rPr kumimoji="1" lang="en-US" altLang="ja-JP" sz="600" b="1" i="0" u="none" strike="noStrike" cap="none" normalizeH="0" baseline="0" dirty="0" err="1"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Xperia</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Z5 Premium</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」の</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5.5</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b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（有機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EL</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ディスプレイ初）</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2016</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月にデルが発表した</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30</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UP3017Q</a:t>
                      </a:r>
                      <a:r>
                        <a:rPr kumimoji="1" lang="ja-JP" altLang="en-US" sz="6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292396">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8K FUHD (</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41" tooltip="4320p"/>
                        </a:rPr>
                        <a:t>4320p</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b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42" tooltip="スーパーハイビジョン"/>
                        </a:rPr>
                        <a:t>スーパーハイビジョン</a:t>
                      </a:r>
                      <a:r>
                        <a:rPr kumimoji="1" lang="en-US" altLang="ja-JP" sz="600" b="0" i="0" u="none" strike="noStrike" cap="none" normalizeH="0" baseline="3000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38"/>
                        </a:rPr>
                        <a:t>[35]</a:t>
                      </a:r>
                      <a:endPar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endParaRP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7680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4320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16:9</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33,177,600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（業務用液晶ディスプレイ）</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2014</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6</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43" tooltip="アストロデザイン"/>
                        </a:rPr>
                        <a:t>アストロデザイン</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が発売した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98</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0" i="0" u="none" strike="noStrike" cap="none" normalizeH="0" baseline="3000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44"/>
                        </a:rPr>
                        <a:t>[41]</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
                      </a:r>
                      <a:b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b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（液晶ディスプレイ初）</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2015</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16</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日にシャープが発表した</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85</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型「</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LV-85001</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r>
                        <a:rPr kumimoji="1" lang="en-US" altLang="ja-JP" sz="600" b="0" i="0" u="none" strike="noStrike" cap="none" normalizeH="0" baseline="3000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45"/>
                        </a:rPr>
                        <a:t>[42]</a:t>
                      </a:r>
                      <a:endPar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endParaRP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A2"/>
                    </a:solidFill>
                  </a:tcPr>
                </a:tc>
              </a:tr>
              <a:tr h="262806">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8K</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8192</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4320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256:135 </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（約</a:t>
                      </a: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17:9</a:t>
                      </a:r>
                      <a:r>
                        <a:rPr kumimoji="1" lang="ja-JP" altLang="en-US"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35,389,440</a:t>
                      </a: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（プロジェクタ）</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2009</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年</a:t>
                      </a:r>
                      <a:r>
                        <a:rPr kumimoji="1" lang="en-US" altLang="ja-JP"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5</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月に</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46" tooltip="日本ビクター"/>
                        </a:rPr>
                        <a:t>日本ビクター</a:t>
                      </a:r>
                      <a:r>
                        <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rPr>
                        <a:t>が発表</a:t>
                      </a:r>
                      <a:r>
                        <a:rPr kumimoji="1" lang="en-US" altLang="ja-JP" sz="600" b="0" i="0" u="none" strike="noStrike" cap="none" normalizeH="0" baseline="3000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hlinkClick r:id="rId47"/>
                        </a:rPr>
                        <a:t>[43]</a:t>
                      </a:r>
                      <a:endParaRPr kumimoji="1" lang="ja-JP" altLang="en-US" sz="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sym typeface="Gill Sans" charset="0"/>
                      </a:endParaRPr>
                    </a:p>
                  </a:txBody>
                  <a:tcPr marL="1619" marR="1619" marT="821" marB="8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530" name="スライド番号プレースホルダー 1"/>
          <p:cNvSpPr txBox="1">
            <a:spLocks/>
          </p:cNvSpPr>
          <p:nvPr/>
        </p:nvSpPr>
        <p:spPr bwMode="auto">
          <a:xfrm>
            <a:off x="9688513" y="7318375"/>
            <a:ext cx="476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0175CCC3-1F7A-46F2-A857-FF3D46199F01}" type="slidenum">
              <a:rPr lang="en-US" altLang="ja-JP" sz="1200">
                <a:latin typeface="メイリオ" panose="020B0604030504040204" pitchFamily="50" charset="-128"/>
                <a:ea typeface="メイリオ" panose="020B0604030504040204" pitchFamily="50" charset="-128"/>
              </a:rPr>
              <a:pPr/>
              <a:t>10</a:t>
            </a:fld>
            <a:endParaRPr lang="en-US" altLang="ja-JP" sz="1200">
              <a:latin typeface="メイリオ" panose="020B0604030504040204" pitchFamily="50" charset="-128"/>
              <a:ea typeface="メイリオ" panose="020B0604030504040204" pitchFamily="50" charset="-128"/>
            </a:endParaRPr>
          </a:p>
        </p:txBody>
      </p:sp>
      <p:pic>
        <p:nvPicPr>
          <p:cNvPr id="59531" name="Picture 8"/>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950" y="785813"/>
            <a:ext cx="40528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2657475"/>
            <a:ext cx="50657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1" name="正方形/長方形 1"/>
          <p:cNvSpPr>
            <a:spLocks noChangeArrowheads="1"/>
          </p:cNvSpPr>
          <p:nvPr/>
        </p:nvSpPr>
        <p:spPr bwMode="auto">
          <a:xfrm>
            <a:off x="781050" y="73025"/>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algn="ctr" eaLnBrk="1" hangingPunct="1"/>
            <a:r>
              <a:rPr kumimoji="1" lang="ja-JP" altLang="en-US">
                <a:latin typeface="メイリオ" panose="020B0604030504040204" pitchFamily="50" charset="-128"/>
                <a:ea typeface="メイリオ" panose="020B0604030504040204" pitchFamily="50" charset="-128"/>
              </a:rPr>
              <a:t>解像度・ピッチ　規格　イメージ</a:t>
            </a:r>
            <a:endParaRPr kumimoji="1" lang="en-US" altLang="ja-JP">
              <a:latin typeface="メイリオ" panose="020B0604030504040204" pitchFamily="50" charset="-128"/>
              <a:ea typeface="メイリオ" panose="020B0604030504040204" pitchFamily="50" charset="-128"/>
            </a:endParaRPr>
          </a:p>
        </p:txBody>
      </p:sp>
      <p:sp>
        <p:nvSpPr>
          <p:cNvPr id="60422" name="スライド番号プレースホルダー 1"/>
          <p:cNvSpPr txBox="1">
            <a:spLocks/>
          </p:cNvSpPr>
          <p:nvPr/>
        </p:nvSpPr>
        <p:spPr bwMode="auto">
          <a:xfrm>
            <a:off x="9691688" y="7346950"/>
            <a:ext cx="4683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5A85EBF2-6047-4F40-8B05-8D855248FDA0}" type="slidenum">
              <a:rPr lang="en-US" altLang="ja-JP" sz="1200">
                <a:latin typeface="メイリオ" panose="020B0604030504040204" pitchFamily="50" charset="-128"/>
                <a:ea typeface="メイリオ" panose="020B0604030504040204" pitchFamily="50" charset="-128"/>
              </a:rPr>
              <a:pPr/>
              <a:t>11</a:t>
            </a:fld>
            <a:endParaRPr lang="en-US" altLang="ja-JP" sz="1200">
              <a:latin typeface="メイリオ" panose="020B0604030504040204" pitchFamily="50" charset="-128"/>
              <a:ea typeface="メイリオ" panose="020B0604030504040204" pitchFamily="50"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815975" y="3017838"/>
          <a:ext cx="8763000" cy="2195514"/>
        </p:xfrm>
        <a:graphic>
          <a:graphicData uri="http://schemas.openxmlformats.org/drawingml/2006/table">
            <a:tbl>
              <a:tblPr/>
              <a:tblGrid>
                <a:gridCol w="1752600"/>
                <a:gridCol w="1752600"/>
                <a:gridCol w="1752600"/>
                <a:gridCol w="1752600"/>
                <a:gridCol w="1752600"/>
              </a:tblGrid>
              <a:tr h="365919">
                <a:tc rowSpan="2">
                  <a:txBody>
                    <a:bodyPr/>
                    <a:lstStyle/>
                    <a:p>
                      <a:pPr algn="ct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画面サイズ</a:t>
                      </a:r>
                      <a:b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dot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gridSpan="4">
                  <a:txBody>
                    <a:bodyPr/>
                    <a:lstStyle/>
                    <a:p>
                      <a:pPr algn="ct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用紙サイズ（</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mm</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5919">
                <a:tc vMerge="1">
                  <a:txBody>
                    <a:bodyPr/>
                    <a:lstStyle/>
                    <a:p>
                      <a:endParaRPr kumimoji="1" lang="ja-JP" altLang="en-US"/>
                    </a:p>
                  </a:txBody>
                  <a:tcPr/>
                </a:tc>
                <a:tc>
                  <a:txBody>
                    <a:bodyPr/>
                    <a:lstStyle/>
                    <a:p>
                      <a:pPr algn="ctr"/>
                      <a:r>
                        <a:rPr lang="en-US" sz="1800" dirty="0">
                          <a:latin typeface="メイリオ" panose="020B0604030504040204" pitchFamily="50" charset="-128"/>
                          <a:ea typeface="メイリオ" panose="020B0604030504040204" pitchFamily="50" charset="-128"/>
                          <a:cs typeface="メイリオ" panose="020B0604030504040204" pitchFamily="50" charset="-128"/>
                        </a:rPr>
                        <a:t>72DPI</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800" dirty="0">
                          <a:latin typeface="メイリオ" panose="020B0604030504040204" pitchFamily="50" charset="-128"/>
                          <a:ea typeface="メイリオ" panose="020B0604030504040204" pitchFamily="50" charset="-128"/>
                          <a:cs typeface="メイリオ" panose="020B0604030504040204" pitchFamily="50" charset="-128"/>
                        </a:rPr>
                        <a:t>144DPI</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800" dirty="0">
                          <a:latin typeface="メイリオ" panose="020B0604030504040204" pitchFamily="50" charset="-128"/>
                          <a:ea typeface="メイリオ" panose="020B0604030504040204" pitchFamily="50" charset="-128"/>
                          <a:cs typeface="メイリオ" panose="020B0604030504040204" pitchFamily="50" charset="-128"/>
                        </a:rPr>
                        <a:t>300DPI</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800" dirty="0">
                          <a:latin typeface="メイリオ" panose="020B0604030504040204" pitchFamily="50" charset="-128"/>
                          <a:ea typeface="メイリオ" panose="020B0604030504040204" pitchFamily="50" charset="-128"/>
                          <a:cs typeface="メイリオ" panose="020B0604030504040204" pitchFamily="50" charset="-128"/>
                        </a:rPr>
                        <a:t>600DPI</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365919">
                <a:tc>
                  <a:txBody>
                    <a:bodyPr/>
                    <a:lstStyle/>
                    <a:p>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1600*1200</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556*417</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278*208</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133*100</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67*50</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919">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1024*768</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356*267</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178*133</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85*64</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43*32</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919">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800*600</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278*208</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139*104</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67*50</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33*25</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919">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640*480</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222*167</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111*83</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a:latin typeface="メイリオ" panose="020B0604030504040204" pitchFamily="50" charset="-128"/>
                          <a:ea typeface="メイリオ" panose="020B0604030504040204" pitchFamily="50" charset="-128"/>
                          <a:cs typeface="メイリオ" panose="020B0604030504040204" pitchFamily="50" charset="-128"/>
                        </a:rPr>
                        <a:t>53*40</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27*20</a:t>
                      </a:r>
                    </a:p>
                  </a:txBody>
                  <a:tcPr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1482" name="Rectangle 1"/>
          <p:cNvSpPr>
            <a:spLocks/>
          </p:cNvSpPr>
          <p:nvPr/>
        </p:nvSpPr>
        <p:spPr bwMode="auto">
          <a:xfrm>
            <a:off x="481013" y="869950"/>
            <a:ext cx="9648825" cy="1541463"/>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7400" tIns="31740" rIns="317400" bIns="31740" anchor="ct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ja-JP" altLang="en-US">
                <a:latin typeface="メイリオ" panose="020B0604030504040204" pitchFamily="50" charset="-128"/>
                <a:ea typeface="メイリオ" panose="020B0604030504040204" pitchFamily="50" charset="-128"/>
              </a:rPr>
              <a:t>画面サイズは、</a:t>
            </a:r>
            <a:r>
              <a:rPr lang="en-US" altLang="ja-JP">
                <a:latin typeface="メイリオ" panose="020B0604030504040204" pitchFamily="50" charset="-128"/>
                <a:ea typeface="メイリオ" panose="020B0604030504040204" pitchFamily="50" charset="-128"/>
              </a:rPr>
              <a:t>1024*768</a:t>
            </a:r>
            <a:r>
              <a:rPr lang="ja-JP" altLang="en-US">
                <a:latin typeface="メイリオ" panose="020B0604030504040204" pitchFamily="50" charset="-128"/>
                <a:ea typeface="メイリオ" panose="020B0604030504040204" pitchFamily="50" charset="-128"/>
              </a:rPr>
              <a:t>のように横*縦で表示されます。 </a:t>
            </a:r>
            <a:br>
              <a:rPr lang="ja-JP" altLang="en-US">
                <a:latin typeface="メイリオ" panose="020B0604030504040204" pitchFamily="50" charset="-128"/>
                <a:ea typeface="メイリオ" panose="020B0604030504040204" pitchFamily="50" charset="-128"/>
              </a:rPr>
            </a:br>
            <a:endParaRPr lang="ja-JP" altLang="en-US" b="1">
              <a:solidFill>
                <a:srgbClr val="00007F"/>
              </a:solidFill>
              <a:latin typeface="メイリオ" panose="020B0604030504040204" pitchFamily="50" charset="-128"/>
              <a:ea typeface="メイリオ" panose="020B0604030504040204" pitchFamily="50" charset="-128"/>
            </a:endParaRPr>
          </a:p>
        </p:txBody>
      </p:sp>
      <p:sp>
        <p:nvSpPr>
          <p:cNvPr id="61483" name="スライド番号プレースホルダー 1"/>
          <p:cNvSpPr txBox="1">
            <a:spLocks/>
          </p:cNvSpPr>
          <p:nvPr/>
        </p:nvSpPr>
        <p:spPr bwMode="auto">
          <a:xfrm>
            <a:off x="9688513" y="7318375"/>
            <a:ext cx="476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3099DC85-AA06-49FC-88C6-1F71F11035CF}" type="slidenum">
              <a:rPr lang="en-US" altLang="ja-JP" sz="1200">
                <a:latin typeface="メイリオ" panose="020B0604030504040204" pitchFamily="50" charset="-128"/>
                <a:ea typeface="メイリオ" panose="020B0604030504040204" pitchFamily="50" charset="-128"/>
              </a:rPr>
              <a:pPr/>
              <a:t>12</a:t>
            </a:fld>
            <a:endParaRPr lang="en-US" altLang="ja-JP" sz="1200">
              <a:latin typeface="メイリオ" panose="020B0604030504040204" pitchFamily="50" charset="-128"/>
              <a:ea typeface="メイリオ" panose="020B0604030504040204" pitchFamily="50" charset="-128"/>
            </a:endParaRPr>
          </a:p>
        </p:txBody>
      </p:sp>
      <p:pic>
        <p:nvPicPr>
          <p:cNvPr id="614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5" name="正方形/長方形 1"/>
          <p:cNvSpPr>
            <a:spLocks noChangeArrowheads="1"/>
          </p:cNvSpPr>
          <p:nvPr/>
        </p:nvSpPr>
        <p:spPr bwMode="auto">
          <a:xfrm>
            <a:off x="781050" y="73025"/>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algn="ctr" eaLnBrk="1" hangingPunct="1"/>
            <a:r>
              <a:rPr kumimoji="1" lang="ja-JP" altLang="en-US">
                <a:latin typeface="メイリオ" panose="020B0604030504040204" pitchFamily="50" charset="-128"/>
                <a:ea typeface="メイリオ" panose="020B0604030504040204" pitchFamily="50" charset="-128"/>
              </a:rPr>
              <a:t>解像度</a:t>
            </a:r>
            <a:endParaRPr kumimoji="1" lang="en-US" altLang="ja-JP">
              <a:latin typeface="メイリオ" panose="020B0604030504040204" pitchFamily="50" charset="-128"/>
              <a:ea typeface="メイリオ" panose="020B0604030504040204" pitchFamily="50" charset="-128"/>
            </a:endParaRPr>
          </a:p>
        </p:txBody>
      </p:sp>
      <p:sp>
        <p:nvSpPr>
          <p:cNvPr id="61486" name="正方形/長方形 2"/>
          <p:cNvSpPr>
            <a:spLocks noChangeArrowheads="1"/>
          </p:cNvSpPr>
          <p:nvPr/>
        </p:nvSpPr>
        <p:spPr bwMode="auto">
          <a:xfrm>
            <a:off x="838200" y="2576513"/>
            <a:ext cx="874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ja-JP" altLang="en-US" sz="2000">
                <a:latin typeface="メイリオ" panose="020B0604030504040204" pitchFamily="50" charset="-128"/>
                <a:ea typeface="メイリオ" panose="020B0604030504040204" pitchFamily="50" charset="-128"/>
              </a:rPr>
              <a:t>各解像度毎の画面サイズと用紙サイズの対応表</a:t>
            </a:r>
            <a:endParaRPr lang="ja-JP" altLang="en-US" sz="2000" b="1">
              <a:solidFill>
                <a:srgbClr val="00007F"/>
              </a:solidFill>
              <a:latin typeface="メイリオ" panose="020B0604030504040204" pitchFamily="50" charset="-128"/>
              <a:ea typeface="メイリオ" panose="020B0604030504040204" pitchFamily="50"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p:cNvSpPr>
          <p:nvPr/>
        </p:nvSpPr>
        <p:spPr bwMode="auto">
          <a:xfrm>
            <a:off x="542925" y="1047750"/>
            <a:ext cx="9432925" cy="925513"/>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7400" tIns="31740" rIns="317400" bIns="31740" anchor="ct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ja-JP" altLang="en-US" sz="1400">
                <a:latin typeface="メイリオ" panose="020B0604030504040204" pitchFamily="50" charset="-128"/>
                <a:ea typeface="メイリオ" panose="020B0604030504040204" pitchFamily="50" charset="-128"/>
              </a:rPr>
              <a:t>用紙サイズの規格には、</a:t>
            </a:r>
            <a:r>
              <a:rPr lang="en-US" altLang="ja-JP" sz="1400">
                <a:latin typeface="メイリオ" panose="020B0604030504040204" pitchFamily="50" charset="-128"/>
                <a:ea typeface="メイリオ" panose="020B0604030504040204" pitchFamily="50" charset="-128"/>
              </a:rPr>
              <a:t>A</a:t>
            </a:r>
            <a:r>
              <a:rPr lang="ja-JP" altLang="en-US" sz="1400">
                <a:latin typeface="メイリオ" panose="020B0604030504040204" pitchFamily="50" charset="-128"/>
                <a:ea typeface="メイリオ" panose="020B0604030504040204" pitchFamily="50" charset="-128"/>
              </a:rPr>
              <a:t>判と</a:t>
            </a:r>
            <a:r>
              <a:rPr lang="en-US" altLang="ja-JP" sz="1400">
                <a:latin typeface="メイリオ" panose="020B0604030504040204" pitchFamily="50" charset="-128"/>
                <a:ea typeface="メイリオ" panose="020B0604030504040204" pitchFamily="50" charset="-128"/>
              </a:rPr>
              <a:t>B</a:t>
            </a:r>
            <a:r>
              <a:rPr lang="ja-JP" altLang="en-US" sz="1400">
                <a:latin typeface="メイリオ" panose="020B0604030504040204" pitchFamily="50" charset="-128"/>
                <a:ea typeface="メイリオ" panose="020B0604030504040204" pitchFamily="50" charset="-128"/>
              </a:rPr>
              <a:t>判があり、それぞれの縦横比は</a:t>
            </a:r>
            <a:r>
              <a:rPr lang="en-US" altLang="ja-JP" sz="1400">
                <a:latin typeface="メイリオ" panose="020B0604030504040204" pitchFamily="50" charset="-128"/>
                <a:ea typeface="メイリオ" panose="020B0604030504040204" pitchFamily="50" charset="-128"/>
              </a:rPr>
              <a:t>1:1.4</a:t>
            </a:r>
            <a:r>
              <a:rPr lang="ja-JP" altLang="en-US" sz="1400">
                <a:latin typeface="メイリオ" panose="020B0604030504040204" pitchFamily="50" charset="-128"/>
                <a:ea typeface="メイリオ" panose="020B0604030504040204" pitchFamily="50" charset="-128"/>
              </a:rPr>
              <a:t>となっています。 また、</a:t>
            </a:r>
            <a:r>
              <a:rPr lang="en-US" altLang="ja-JP" sz="1400">
                <a:latin typeface="メイリオ" panose="020B0604030504040204" pitchFamily="50" charset="-128"/>
                <a:ea typeface="メイリオ" panose="020B0604030504040204" pitchFamily="50" charset="-128"/>
              </a:rPr>
              <a:t>A4</a:t>
            </a:r>
            <a:r>
              <a:rPr lang="ja-JP" altLang="en-US" sz="1400">
                <a:latin typeface="メイリオ" panose="020B0604030504040204" pitchFamily="50" charset="-128"/>
                <a:ea typeface="メイリオ" panose="020B0604030504040204" pitchFamily="50" charset="-128"/>
              </a:rPr>
              <a:t>判、</a:t>
            </a:r>
            <a:r>
              <a:rPr lang="en-US" altLang="ja-JP" sz="1400">
                <a:latin typeface="メイリオ" panose="020B0604030504040204" pitchFamily="50" charset="-128"/>
                <a:ea typeface="メイリオ" panose="020B0604030504040204" pitchFamily="50" charset="-128"/>
              </a:rPr>
              <a:t>B5</a:t>
            </a:r>
            <a:r>
              <a:rPr lang="ja-JP" altLang="en-US" sz="1400">
                <a:latin typeface="メイリオ" panose="020B0604030504040204" pitchFamily="50" charset="-128"/>
                <a:ea typeface="メイリオ" panose="020B0604030504040204" pitchFamily="50" charset="-128"/>
              </a:rPr>
              <a:t>判などのように、後に続く数字によって紙の大きさを表しています。 数字は、サイズが</a:t>
            </a:r>
            <a:r>
              <a:rPr lang="en-US" altLang="ja-JP" sz="1400">
                <a:latin typeface="メイリオ" panose="020B0604030504040204" pitchFamily="50" charset="-128"/>
                <a:ea typeface="メイリオ" panose="020B0604030504040204" pitchFamily="50" charset="-128"/>
              </a:rPr>
              <a:t>1/2</a:t>
            </a:r>
            <a:r>
              <a:rPr lang="ja-JP" altLang="en-US" sz="1400">
                <a:latin typeface="メイリオ" panose="020B0604030504040204" pitchFamily="50" charset="-128"/>
                <a:ea typeface="メイリオ" panose="020B0604030504040204" pitchFamily="50" charset="-128"/>
              </a:rPr>
              <a:t>になる毎に</a:t>
            </a:r>
            <a:r>
              <a:rPr lang="en-US" altLang="ja-JP" sz="1400">
                <a:latin typeface="メイリオ" panose="020B0604030504040204" pitchFamily="50" charset="-128"/>
                <a:ea typeface="メイリオ" panose="020B0604030504040204" pitchFamily="50" charset="-128"/>
              </a:rPr>
              <a:t>1</a:t>
            </a:r>
            <a:r>
              <a:rPr lang="ja-JP" altLang="en-US" sz="1400">
                <a:latin typeface="メイリオ" panose="020B0604030504040204" pitchFamily="50" charset="-128"/>
                <a:ea typeface="メイリオ" panose="020B0604030504040204" pitchFamily="50" charset="-128"/>
              </a:rPr>
              <a:t>ずつ増えていきます。 </a:t>
            </a:r>
            <a:br>
              <a:rPr lang="ja-JP" altLang="en-US" sz="1400">
                <a:latin typeface="メイリオ" panose="020B0604030504040204" pitchFamily="50" charset="-128"/>
                <a:ea typeface="メイリオ" panose="020B0604030504040204" pitchFamily="50" charset="-128"/>
              </a:rPr>
            </a:br>
            <a:r>
              <a:rPr lang="ja-JP" altLang="en-US" sz="1400">
                <a:latin typeface="メイリオ" panose="020B0604030504040204" pitchFamily="50" charset="-128"/>
                <a:ea typeface="メイリオ" panose="020B0604030504040204" pitchFamily="50" charset="-128"/>
              </a:rPr>
              <a:t>また、解像度は、</a:t>
            </a:r>
            <a:r>
              <a:rPr lang="en-US" altLang="ja-JP" sz="1400">
                <a:latin typeface="メイリオ" panose="020B0604030504040204" pitchFamily="50" charset="-128"/>
                <a:ea typeface="メイリオ" panose="020B0604030504040204" pitchFamily="50" charset="-128"/>
              </a:rPr>
              <a:t>1inch</a:t>
            </a:r>
            <a:r>
              <a:rPr lang="ja-JP" altLang="en-US" sz="1400">
                <a:latin typeface="メイリオ" panose="020B0604030504040204" pitchFamily="50" charset="-128"/>
                <a:ea typeface="メイリオ" panose="020B0604030504040204" pitchFamily="50" charset="-128"/>
              </a:rPr>
              <a:t>（</a:t>
            </a:r>
            <a:r>
              <a:rPr lang="en-US" altLang="ja-JP" sz="1400">
                <a:latin typeface="メイリオ" panose="020B0604030504040204" pitchFamily="50" charset="-128"/>
                <a:ea typeface="メイリオ" panose="020B0604030504040204" pitchFamily="50" charset="-128"/>
              </a:rPr>
              <a:t>25mm</a:t>
            </a:r>
            <a:r>
              <a:rPr lang="ja-JP" altLang="en-US" sz="1400">
                <a:latin typeface="メイリオ" panose="020B0604030504040204" pitchFamily="50" charset="-128"/>
                <a:ea typeface="メイリオ" panose="020B0604030504040204" pitchFamily="50" charset="-128"/>
              </a:rPr>
              <a:t>）あたりのドット数を、</a:t>
            </a:r>
            <a:r>
              <a:rPr lang="en-US" altLang="ja-JP" sz="1400">
                <a:latin typeface="メイリオ" panose="020B0604030504040204" pitchFamily="50" charset="-128"/>
                <a:ea typeface="メイリオ" panose="020B0604030504040204" pitchFamily="50" charset="-128"/>
              </a:rPr>
              <a:t>DPI</a:t>
            </a:r>
            <a:r>
              <a:rPr lang="ja-JP" altLang="en-US" sz="1400">
                <a:latin typeface="メイリオ" panose="020B0604030504040204" pitchFamily="50" charset="-128"/>
                <a:ea typeface="メイリオ" panose="020B0604030504040204" pitchFamily="50" charset="-128"/>
              </a:rPr>
              <a:t>（</a:t>
            </a:r>
            <a:r>
              <a:rPr lang="en-US" altLang="ja-JP" sz="1400">
                <a:latin typeface="メイリオ" panose="020B0604030504040204" pitchFamily="50" charset="-128"/>
                <a:ea typeface="メイリオ" panose="020B0604030504040204" pitchFamily="50" charset="-128"/>
              </a:rPr>
              <a:t>Dot Per Inch</a:t>
            </a:r>
            <a:r>
              <a:rPr lang="ja-JP" altLang="en-US" sz="1400">
                <a:latin typeface="メイリオ" panose="020B0604030504040204" pitchFamily="50" charset="-128"/>
                <a:ea typeface="メイリオ" panose="020B0604030504040204" pitchFamily="50" charset="-128"/>
              </a:rPr>
              <a:t>）という単位で表します。 </a:t>
            </a:r>
            <a:endParaRPr lang="en-US" altLang="ja-JP" sz="1400">
              <a:latin typeface="メイリオ" panose="020B0604030504040204" pitchFamily="50" charset="-128"/>
              <a:ea typeface="メイリオ" panose="020B0604030504040204" pitchFamily="50" charset="-128"/>
            </a:endParaRPr>
          </a:p>
        </p:txBody>
      </p:sp>
      <p:sp>
        <p:nvSpPr>
          <p:cNvPr id="62467" name="スライド番号プレースホルダー 1"/>
          <p:cNvSpPr txBox="1">
            <a:spLocks/>
          </p:cNvSpPr>
          <p:nvPr/>
        </p:nvSpPr>
        <p:spPr bwMode="auto">
          <a:xfrm>
            <a:off x="9688513" y="7318375"/>
            <a:ext cx="476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5F451660-1661-48F9-A843-CA19B25F63DE}" type="slidenum">
              <a:rPr lang="en-US" altLang="ja-JP" sz="1200">
                <a:latin typeface="メイリオ" panose="020B0604030504040204" pitchFamily="50" charset="-128"/>
                <a:ea typeface="メイリオ" panose="020B0604030504040204" pitchFamily="50" charset="-128"/>
              </a:rPr>
              <a:pPr/>
              <a:t>13</a:t>
            </a:fld>
            <a:endParaRPr lang="en-US" altLang="ja-JP" sz="1200">
              <a:latin typeface="メイリオ" panose="020B0604030504040204" pitchFamily="50" charset="-128"/>
              <a:ea typeface="メイリオ" panose="020B0604030504040204" pitchFamily="50" charset="-128"/>
            </a:endParaRPr>
          </a:p>
        </p:txBody>
      </p:sp>
      <p:pic>
        <p:nvPicPr>
          <p:cNvPr id="624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正方形/長方形 2"/>
          <p:cNvSpPr>
            <a:spLocks noChangeArrowheads="1"/>
          </p:cNvSpPr>
          <p:nvPr/>
        </p:nvSpPr>
        <p:spPr bwMode="auto">
          <a:xfrm>
            <a:off x="758825" y="138113"/>
            <a:ext cx="8569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ja-JP" altLang="en-US" sz="2800">
                <a:latin typeface="メイリオ" panose="020B0604030504040204" pitchFamily="50" charset="-128"/>
                <a:ea typeface="メイリオ" panose="020B0604030504040204" pitchFamily="50" charset="-128"/>
              </a:rPr>
              <a:t>各解像度毎の用紙サイズと画面サイズの対応表</a:t>
            </a:r>
            <a:endParaRPr lang="ja-JP" altLang="en-US" sz="2800"/>
          </a:p>
        </p:txBody>
      </p:sp>
      <p:graphicFrame>
        <p:nvGraphicFramePr>
          <p:cNvPr id="5" name="表 4"/>
          <p:cNvGraphicFramePr>
            <a:graphicFrameLocks noGrp="1"/>
          </p:cNvGraphicFramePr>
          <p:nvPr/>
        </p:nvGraphicFramePr>
        <p:xfrm>
          <a:off x="546100" y="2360613"/>
          <a:ext cx="4533900" cy="2762250"/>
        </p:xfrm>
        <a:graphic>
          <a:graphicData uri="http://schemas.openxmlformats.org/drawingml/2006/table">
            <a:tbl>
              <a:tblPr/>
              <a:tblGrid>
                <a:gridCol w="342900"/>
                <a:gridCol w="838200"/>
                <a:gridCol w="838200"/>
                <a:gridCol w="838200"/>
                <a:gridCol w="838200"/>
                <a:gridCol w="838200"/>
              </a:tblGrid>
              <a:tr h="200025">
                <a:tc rowSpan="2">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sym typeface="Gill Sans" charset="0"/>
                        </a:rPr>
                        <a:t>用紙</a:t>
                      </a:r>
                    </a:p>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sym typeface="Gill Sans" charset="0"/>
                        </a:rPr>
                        <a:t>種類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用紙サイズ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gridSpan="4">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画面サイズ（</a:t>
                      </a: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dot</a:t>
                      </a: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0025">
                <a:tc vMerge="1">
                  <a:txBody>
                    <a:bodyPr/>
                    <a:lstStyle/>
                    <a:p>
                      <a:endParaRPr kumimoji="1" lang="ja-JP" altLang="en-US"/>
                    </a:p>
                  </a:txBody>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t>
                      </a: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mm</a:t>
                      </a: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72DPI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144DPI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300DPI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600DPI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r>
              <a:tr h="3905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841*1189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3370*2384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6741*4768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14043*9933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28087*19866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3905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841*594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2422*1711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4844*3421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10092*7128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20184*14256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3905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sym typeface="Gill Sans" charset="0"/>
                        </a:rPr>
                        <a:t>594*420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1711*1210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3421*2419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7128*5040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14256*10080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3905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420*297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1210*855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2419*1711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5040*3564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10080*7128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2000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297*210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855*605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1711*1210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3564*2520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7128*5040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2000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210*148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605*426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1210*852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2520*1776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5040*3552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2000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148*105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426*302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852*605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1776*1260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3552*2520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2000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105*74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302*213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605*426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1260*888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sym typeface="Gill Sans" charset="0"/>
                        </a:rPr>
                        <a:t>2520*1776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bl>
          </a:graphicData>
        </a:graphic>
      </p:graphicFrame>
      <p:graphicFrame>
        <p:nvGraphicFramePr>
          <p:cNvPr id="8" name="表 7"/>
          <p:cNvGraphicFramePr>
            <a:graphicFrameLocks noGrp="1"/>
          </p:cNvGraphicFramePr>
          <p:nvPr/>
        </p:nvGraphicFramePr>
        <p:xfrm>
          <a:off x="5259388" y="2360613"/>
          <a:ext cx="4533900" cy="2762250"/>
        </p:xfrm>
        <a:graphic>
          <a:graphicData uri="http://schemas.openxmlformats.org/drawingml/2006/table">
            <a:tbl>
              <a:tblPr/>
              <a:tblGrid>
                <a:gridCol w="342900"/>
                <a:gridCol w="838200"/>
                <a:gridCol w="838200"/>
                <a:gridCol w="838200"/>
                <a:gridCol w="838200"/>
                <a:gridCol w="838200"/>
              </a:tblGrid>
              <a:tr h="200025">
                <a:tc rowSpan="2">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用紙</a:t>
                      </a:r>
                    </a:p>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種類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用紙サイズ</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gridSpan="4">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画面サイズ（</a:t>
                      </a: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dot</a:t>
                      </a: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0025">
                <a:tc vMerge="1">
                  <a:txBody>
                    <a:bodyPr/>
                    <a:lstStyle/>
                    <a:p>
                      <a:endParaRPr kumimoji="1" lang="ja-JP" altLang="en-US"/>
                    </a:p>
                  </a:txBody>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t>
                      </a: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mm</a:t>
                      </a:r>
                      <a:r>
                        <a:rPr kumimoji="1" lang="ja-JP" altLang="en-US"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72DPI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144DPI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300DPI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600DPI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r>
              <a:tr h="3905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B0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1456*1030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4127*2920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8254*5839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17197*12165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34394*24331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3905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B1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1030*728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2966*2097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5933*4192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12360*8736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24720*17472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3905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B2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728*515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2097*1483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4192*2966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8736*6180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17472*12360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3905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B3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515*364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1483*1048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2966*2097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6180*4368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12360*8736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2000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B4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364*257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1048*740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2097*1480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4368*3084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8736*6168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2000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B5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257*182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740*524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1480*1048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3084*2184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6168*4368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2000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B6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182*128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524*369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1048*737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2184*1536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4368*3072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r h="200025">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B7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128*91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369*262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737*524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1536*1092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c>
                  <a:txBody>
                    <a:bodyPr/>
                    <a:lstStyle>
                      <a:lvl1pPr algn="ctr" defTabSz="457200">
                        <a:defRPr kumimoji="1" sz="2200">
                          <a:solidFill>
                            <a:schemeClr val="tx1"/>
                          </a:solidFill>
                          <a:latin typeface="Gill Sans" charset="0"/>
                          <a:ea typeface="ヒラギノ角ゴ ProN W3" charset="-128"/>
                          <a:sym typeface="Gill Sans" charset="0"/>
                        </a:defRPr>
                      </a:lvl1pPr>
                      <a:lvl2pPr marL="742950" indent="-285750" algn="ctr" defTabSz="457200">
                        <a:defRPr kumimoji="1" sz="2200">
                          <a:solidFill>
                            <a:schemeClr val="tx1"/>
                          </a:solidFill>
                          <a:latin typeface="Gill Sans" charset="0"/>
                          <a:ea typeface="ヒラギノ角ゴ ProN W3" charset="-128"/>
                          <a:sym typeface="Gill Sans" charset="0"/>
                        </a:defRPr>
                      </a:lvl2pPr>
                      <a:lvl3pPr marL="1143000" indent="-228600" algn="ctr" defTabSz="457200">
                        <a:defRPr kumimoji="1" sz="2200">
                          <a:solidFill>
                            <a:schemeClr val="tx1"/>
                          </a:solidFill>
                          <a:latin typeface="Gill Sans" charset="0"/>
                          <a:ea typeface="ヒラギノ角ゴ ProN W3" charset="-128"/>
                          <a:sym typeface="Gill Sans" charset="0"/>
                        </a:defRPr>
                      </a:lvl3pPr>
                      <a:lvl4pPr marL="1600200" indent="-228600" algn="ctr" defTabSz="457200">
                        <a:defRPr kumimoji="1" sz="2200">
                          <a:solidFill>
                            <a:schemeClr val="tx1"/>
                          </a:solidFill>
                          <a:latin typeface="Gill Sans" charset="0"/>
                          <a:ea typeface="ヒラギノ角ゴ ProN W3" charset="-128"/>
                          <a:sym typeface="Gill Sans" charset="0"/>
                        </a:defRPr>
                      </a:lvl4pPr>
                      <a:lvl5pPr marL="2057400" indent="-228600" algn="ctr" defTabSz="457200">
                        <a:defRPr kumimoji="1" sz="2200">
                          <a:solidFill>
                            <a:schemeClr val="tx1"/>
                          </a:solidFill>
                          <a:latin typeface="Gill Sans" charset="0"/>
                          <a:ea typeface="ヒラギノ角ゴ ProN W3" charset="-128"/>
                          <a:sym typeface="Gill Sans" charset="0"/>
                        </a:defRPr>
                      </a:lvl5pPr>
                      <a:lvl6pPr marL="25146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6pPr>
                      <a:lvl7pPr marL="29718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7pPr>
                      <a:lvl8pPr marL="34290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8pPr>
                      <a:lvl9pPr marL="3886200" indent="-228600" algn="ctr" defTabSz="457200" eaLnBrk="0" fontAlgn="base" hangingPunct="0">
                        <a:spcBef>
                          <a:spcPct val="0"/>
                        </a:spcBef>
                        <a:spcAft>
                          <a:spcPct val="0"/>
                        </a:spcAft>
                        <a:defRPr kumimoji="1" sz="2200">
                          <a:solidFill>
                            <a:schemeClr val="tx1"/>
                          </a:solidFill>
                          <a:latin typeface="Gill Sans" charset="0"/>
                          <a:ea typeface="ヒラギノ角ゴ ProN W3" charset="-128"/>
                          <a:sym typeface="Gill Sans"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sym typeface="Gill Sans" charset="0"/>
                        </a:rPr>
                        <a:t>3072*2184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FE8"/>
                    </a:solid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313" y="714375"/>
            <a:ext cx="837565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スライド番号プレースホルダー 1"/>
          <p:cNvSpPr txBox="1">
            <a:spLocks/>
          </p:cNvSpPr>
          <p:nvPr/>
        </p:nvSpPr>
        <p:spPr bwMode="auto">
          <a:xfrm>
            <a:off x="9688513" y="7318375"/>
            <a:ext cx="476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B5B50B55-809C-4E8C-AE3D-82E2597F59C6}" type="slidenum">
              <a:rPr lang="en-US" altLang="ja-JP" sz="1200">
                <a:latin typeface="メイリオ" panose="020B0604030504040204" pitchFamily="50" charset="-128"/>
                <a:ea typeface="メイリオ" panose="020B0604030504040204" pitchFamily="50" charset="-128"/>
              </a:rPr>
              <a:pPr/>
              <a:t>14</a:t>
            </a:fld>
            <a:endParaRPr lang="en-US" altLang="ja-JP" sz="1200">
              <a:latin typeface="メイリオ" panose="020B0604030504040204" pitchFamily="50" charset="-128"/>
              <a:ea typeface="メイリオ" panose="020B0604030504040204" pitchFamily="50" charset="-128"/>
            </a:endParaRPr>
          </a:p>
        </p:txBody>
      </p:sp>
      <p:pic>
        <p:nvPicPr>
          <p:cNvPr id="634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正方形/長方形 5"/>
          <p:cNvSpPr>
            <a:spLocks noChangeArrowheads="1"/>
          </p:cNvSpPr>
          <p:nvPr/>
        </p:nvSpPr>
        <p:spPr bwMode="auto">
          <a:xfrm>
            <a:off x="1047750" y="128588"/>
            <a:ext cx="2236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ja-JP" altLang="en-US">
                <a:latin typeface="メイリオ" panose="020B0604030504040204" pitchFamily="50" charset="-128"/>
                <a:ea typeface="メイリオ" panose="020B0604030504040204" pitchFamily="50" charset="-128"/>
              </a:rPr>
              <a:t>用紙サイズ</a:t>
            </a:r>
            <a:endParaRPr lang="ja-JP"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正方形/長方形 2"/>
          <p:cNvSpPr>
            <a:spLocks noChangeArrowheads="1"/>
          </p:cNvSpPr>
          <p:nvPr/>
        </p:nvSpPr>
        <p:spPr bwMode="auto">
          <a:xfrm>
            <a:off x="903288" y="0"/>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ja-JP" altLang="en-US">
                <a:latin typeface="メイリオ" panose="020B0604030504040204" pitchFamily="50" charset="-128"/>
                <a:ea typeface="メイリオ" panose="020B0604030504040204" pitchFamily="50" charset="-128"/>
              </a:rPr>
              <a:t>ディスプレイ・テレビサイズについて</a:t>
            </a:r>
          </a:p>
        </p:txBody>
      </p:sp>
      <p:pic>
        <p:nvPicPr>
          <p:cNvPr id="64515"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 y="915988"/>
            <a:ext cx="2376488"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正方形/長方形 5"/>
          <p:cNvSpPr>
            <a:spLocks noChangeArrowheads="1"/>
          </p:cNvSpPr>
          <p:nvPr/>
        </p:nvSpPr>
        <p:spPr bwMode="auto">
          <a:xfrm>
            <a:off x="3071813" y="1022350"/>
            <a:ext cx="683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ja-JP" altLang="en-US" sz="1200">
                <a:latin typeface="メイリオ" panose="020B0604030504040204" pitchFamily="50" charset="-128"/>
                <a:ea typeface="メイリオ" panose="020B0604030504040204" pitchFamily="50" charset="-128"/>
                <a:hlinkClick r:id="rId3"/>
              </a:rPr>
              <a:t>例えば：２６型は横５７．４５ｃｍ　縦３２．３６ｃｍ　対角線６６．０４ｃｍ</a:t>
            </a:r>
            <a:endParaRPr lang="ja-JP" altLang="en-US" sz="1200">
              <a:latin typeface="メイリオ" panose="020B0604030504040204" pitchFamily="50" charset="-128"/>
              <a:ea typeface="メイリオ" panose="020B0604030504040204" pitchFamily="50" charset="-128"/>
            </a:endParaRPr>
          </a:p>
          <a:p>
            <a:pPr>
              <a:buFont typeface="Arial" panose="020B0604020202020204" pitchFamily="34" charset="0"/>
              <a:buChar char="•"/>
            </a:pPr>
            <a:r>
              <a:rPr lang="en-US" altLang="ja-JP" sz="1200">
                <a:latin typeface="メイリオ" panose="020B0604030504040204" pitchFamily="50" charset="-128"/>
                <a:ea typeface="メイリオ" panose="020B0604030504040204" pitchFamily="50" charset="-128"/>
              </a:rPr>
              <a:t>1</a:t>
            </a:r>
            <a:r>
              <a:rPr lang="ja-JP" altLang="en-US" sz="1200">
                <a:latin typeface="メイリオ" panose="020B0604030504040204" pitchFamily="50" charset="-128"/>
                <a:ea typeface="メイリオ" panose="020B0604030504040204" pitchFamily="50" charset="-128"/>
              </a:rPr>
              <a:t>インチ　＝　２．５４ｃｍ</a:t>
            </a:r>
          </a:p>
          <a:p>
            <a:pPr>
              <a:buFont typeface="Arial" panose="020B0604020202020204" pitchFamily="34" charset="0"/>
              <a:buChar char="•"/>
            </a:pPr>
            <a:r>
              <a:rPr lang="ja-JP" altLang="en-US" sz="1200">
                <a:latin typeface="メイリオ" panose="020B0604030504040204" pitchFamily="50" charset="-128"/>
                <a:ea typeface="メイリオ" panose="020B0604030504040204" pitchFamily="50" charset="-128"/>
              </a:rPr>
              <a:t>○型、○インチ、○</a:t>
            </a:r>
            <a:r>
              <a:rPr lang="en-US" altLang="ja-JP" sz="1200">
                <a:latin typeface="メイリオ" panose="020B0604030504040204" pitchFamily="50" charset="-128"/>
                <a:ea typeface="メイリオ" panose="020B0604030504040204" pitchFamily="50" charset="-128"/>
              </a:rPr>
              <a:t>V</a:t>
            </a:r>
            <a:r>
              <a:rPr lang="ja-JP" altLang="en-US" sz="1200">
                <a:latin typeface="メイリオ" panose="020B0604030504040204" pitchFamily="50" charset="-128"/>
                <a:ea typeface="メイリオ" panose="020B0604030504040204" pitchFamily="50" charset="-128"/>
              </a:rPr>
              <a:t>型　などは同じサイズ。現在は○</a:t>
            </a:r>
            <a:r>
              <a:rPr lang="en-US" altLang="ja-JP" sz="1200">
                <a:latin typeface="メイリオ" panose="020B0604030504040204" pitchFamily="50" charset="-128"/>
                <a:ea typeface="メイリオ" panose="020B0604030504040204" pitchFamily="50" charset="-128"/>
              </a:rPr>
              <a:t>V</a:t>
            </a:r>
            <a:r>
              <a:rPr lang="ja-JP" altLang="en-US" sz="1200">
                <a:latin typeface="メイリオ" panose="020B0604030504040204" pitchFamily="50" charset="-128"/>
                <a:ea typeface="メイリオ" panose="020B0604030504040204" pitchFamily="50" charset="-128"/>
              </a:rPr>
              <a:t>型という表し方が一般的かな</a:t>
            </a:r>
          </a:p>
          <a:p>
            <a:pPr>
              <a:buFont typeface="Arial" panose="020B0604020202020204" pitchFamily="34" charset="0"/>
              <a:buChar char="•"/>
            </a:pPr>
            <a:r>
              <a:rPr lang="ja-JP" altLang="en-US" sz="1200">
                <a:latin typeface="メイリオ" panose="020B0604030504040204" pitchFamily="50" charset="-128"/>
                <a:ea typeface="メイリオ" panose="020B0604030504040204" pitchFamily="50" charset="-128"/>
              </a:rPr>
              <a:t>当ページはワイド画面１６：９の場合です</a:t>
            </a:r>
          </a:p>
          <a:p>
            <a:pPr>
              <a:buFont typeface="Arial" panose="020B0604020202020204" pitchFamily="34" charset="0"/>
              <a:buChar char="•"/>
            </a:pPr>
            <a:r>
              <a:rPr lang="ja-JP" altLang="en-US" sz="1200">
                <a:latin typeface="メイリオ" panose="020B0604030504040204" pitchFamily="50" charset="-128"/>
                <a:ea typeface="メイリオ" panose="020B0604030504040204" pitchFamily="50" charset="-128"/>
              </a:rPr>
              <a:t>画面サイズと画面内の解像度（ドット数）は密集具合がそれぞれで比例していません。</a:t>
            </a:r>
            <a:r>
              <a:rPr lang="ja-JP" altLang="en-US" sz="1200">
                <a:latin typeface="メイリオ" panose="020B0604030504040204" pitchFamily="50" charset="-128"/>
                <a:ea typeface="メイリオ" panose="020B0604030504040204" pitchFamily="50" charset="-128"/>
                <a:hlinkClick r:id="rId4"/>
              </a:rPr>
              <a:t>解像度の名称・ドット数の一覧</a:t>
            </a:r>
            <a:r>
              <a:rPr lang="ja-JP" altLang="en-US" sz="1200">
                <a:latin typeface="メイリオ" panose="020B0604030504040204" pitchFamily="50" charset="-128"/>
                <a:ea typeface="メイリオ" panose="020B0604030504040204" pitchFamily="50" charset="-128"/>
              </a:rPr>
              <a:t>に記載。</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スマートフォンやタブレットなどでは</a:t>
            </a:r>
            <a:r>
              <a:rPr lang="en-US" altLang="ja-JP" sz="1200">
                <a:latin typeface="メイリオ" panose="020B0604030504040204" pitchFamily="50" charset="-128"/>
                <a:ea typeface="メイリオ" panose="020B0604030504040204" pitchFamily="50" charset="-128"/>
              </a:rPr>
              <a:t>4</a:t>
            </a:r>
            <a:r>
              <a:rPr lang="ja-JP" altLang="en-US" sz="1200">
                <a:latin typeface="メイリオ" panose="020B0604030504040204" pitchFamily="50" charset="-128"/>
                <a:ea typeface="メイリオ" panose="020B0604030504040204" pitchFamily="50" charset="-128"/>
              </a:rPr>
              <a:t>インチ程度でもＨＤ画素やそれ以上の画質（</a:t>
            </a:r>
            <a:r>
              <a:rPr lang="en-US" altLang="ja-JP" sz="1200">
                <a:latin typeface="メイリオ" panose="020B0604030504040204" pitchFamily="50" charset="-128"/>
                <a:ea typeface="メイリオ" panose="020B0604030504040204" pitchFamily="50" charset="-128"/>
              </a:rPr>
              <a:t>Retina</a:t>
            </a:r>
            <a:r>
              <a:rPr lang="ja-JP" altLang="en-US" sz="1200">
                <a:latin typeface="メイリオ" panose="020B0604030504040204" pitchFamily="50" charset="-128"/>
                <a:ea typeface="メイリオ" panose="020B0604030504040204" pitchFamily="50" charset="-128"/>
              </a:rPr>
              <a:t>ディスプレイ）の機種もあります</a:t>
            </a:r>
          </a:p>
        </p:txBody>
      </p:sp>
      <p:sp>
        <p:nvSpPr>
          <p:cNvPr id="64517" name="スライド番号プレースホルダー 1"/>
          <p:cNvSpPr txBox="1">
            <a:spLocks/>
          </p:cNvSpPr>
          <p:nvPr/>
        </p:nvSpPr>
        <p:spPr bwMode="auto">
          <a:xfrm>
            <a:off x="9688513" y="7318375"/>
            <a:ext cx="476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E9B94ED2-1656-4B91-93B5-991B111ECF86}" type="slidenum">
              <a:rPr lang="en-US" altLang="ja-JP" sz="1200">
                <a:latin typeface="メイリオ" panose="020B0604030504040204" pitchFamily="50" charset="-128"/>
                <a:ea typeface="メイリオ" panose="020B0604030504040204" pitchFamily="50" charset="-128"/>
              </a:rPr>
              <a:pPr/>
              <a:t>15</a:t>
            </a:fld>
            <a:endParaRPr lang="en-US" altLang="ja-JP" sz="1200">
              <a:latin typeface="メイリオ" panose="020B0604030504040204" pitchFamily="50" charset="-128"/>
              <a:ea typeface="メイリオ" panose="020B0604030504040204" pitchFamily="50" charset="-128"/>
            </a:endParaRPr>
          </a:p>
        </p:txBody>
      </p:sp>
      <p:pic>
        <p:nvPicPr>
          <p:cNvPr id="6451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表 8"/>
          <p:cNvGraphicFramePr>
            <a:graphicFrameLocks noGrp="1"/>
          </p:cNvGraphicFramePr>
          <p:nvPr/>
        </p:nvGraphicFramePr>
        <p:xfrm>
          <a:off x="1047750" y="3013075"/>
          <a:ext cx="8208965" cy="3600450"/>
        </p:xfrm>
        <a:graphic>
          <a:graphicData uri="http://schemas.openxmlformats.org/drawingml/2006/table">
            <a:tbl>
              <a:tblPr>
                <a:tableStyleId>{5C22544A-7EE6-4342-B048-85BDC9FD1C3A}</a:tableStyleId>
              </a:tblPr>
              <a:tblGrid>
                <a:gridCol w="1641793"/>
                <a:gridCol w="1641793"/>
                <a:gridCol w="1641793"/>
                <a:gridCol w="1641793"/>
                <a:gridCol w="1641793"/>
              </a:tblGrid>
              <a:tr h="257175">
                <a:tc>
                  <a:txBody>
                    <a:bodyPr/>
                    <a:lstStyle/>
                    <a:p>
                      <a:pPr algn="ctr" fontAlgn="ctr"/>
                      <a:r>
                        <a:rPr lang="ja-JP" altLang="en-US" sz="1600" u="none" strike="noStrike" dirty="0">
                          <a:effectLst/>
                          <a:latin typeface="メイリオ" panose="020B0604030504040204" pitchFamily="50" charset="-128"/>
                          <a:ea typeface="メイリオ" panose="020B0604030504040204" pitchFamily="50" charset="-128"/>
                        </a:rPr>
                        <a:t>サイズ表記</a:t>
                      </a:r>
                      <a:endParaRPr lang="ja-JP" altLang="en-US" sz="1600" b="1" i="0" u="none" strike="noStrike" dirty="0">
                        <a:solidFill>
                          <a:srgbClr val="FFFFFF"/>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メイリオ" panose="020B0604030504040204" pitchFamily="50" charset="-128"/>
                          <a:ea typeface="メイリオ" panose="020B0604030504040204" pitchFamily="50" charset="-128"/>
                        </a:rPr>
                        <a:t>画面横幅</a:t>
                      </a:r>
                      <a:r>
                        <a:rPr lang="en-US" altLang="ja-JP" sz="1600" u="none" strike="noStrike" dirty="0">
                          <a:effectLst/>
                          <a:latin typeface="メイリオ" panose="020B0604030504040204" pitchFamily="50" charset="-128"/>
                          <a:ea typeface="メイリオ" panose="020B0604030504040204" pitchFamily="50" charset="-128"/>
                        </a:rPr>
                        <a:t>(</a:t>
                      </a:r>
                      <a:r>
                        <a:rPr lang="en-US" sz="1600" u="none" strike="noStrike" dirty="0">
                          <a:effectLst/>
                          <a:latin typeface="メイリオ" panose="020B0604030504040204" pitchFamily="50" charset="-128"/>
                          <a:ea typeface="メイリオ" panose="020B0604030504040204" pitchFamily="50" charset="-128"/>
                        </a:rPr>
                        <a:t>cm)</a:t>
                      </a:r>
                      <a:endParaRPr lang="en-US" sz="1600" b="1" i="0" u="none" strike="noStrike" dirty="0">
                        <a:solidFill>
                          <a:srgbClr val="FFFFFF"/>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メイリオ" panose="020B0604030504040204" pitchFamily="50" charset="-128"/>
                          <a:ea typeface="メイリオ" panose="020B0604030504040204" pitchFamily="50" charset="-128"/>
                        </a:rPr>
                        <a:t>画面縦幅</a:t>
                      </a:r>
                      <a:r>
                        <a:rPr lang="en-US" altLang="ja-JP" sz="1600" u="none" strike="noStrike" dirty="0">
                          <a:effectLst/>
                          <a:latin typeface="メイリオ" panose="020B0604030504040204" pitchFamily="50" charset="-128"/>
                          <a:ea typeface="メイリオ" panose="020B0604030504040204" pitchFamily="50" charset="-128"/>
                        </a:rPr>
                        <a:t>(</a:t>
                      </a:r>
                      <a:r>
                        <a:rPr lang="en-US" sz="1600" u="none" strike="noStrike" dirty="0">
                          <a:effectLst/>
                          <a:latin typeface="メイリオ" panose="020B0604030504040204" pitchFamily="50" charset="-128"/>
                          <a:ea typeface="メイリオ" panose="020B0604030504040204" pitchFamily="50" charset="-128"/>
                        </a:rPr>
                        <a:t>cm)</a:t>
                      </a:r>
                      <a:endParaRPr lang="en-US" sz="1600" b="1" i="0" u="none" strike="noStrike" dirty="0">
                        <a:solidFill>
                          <a:srgbClr val="FFFFFF"/>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メイリオ" panose="020B0604030504040204" pitchFamily="50" charset="-128"/>
                          <a:ea typeface="メイリオ" panose="020B0604030504040204" pitchFamily="50" charset="-128"/>
                        </a:rPr>
                        <a:t>対角線</a:t>
                      </a:r>
                      <a:r>
                        <a:rPr lang="en-US" altLang="ja-JP" sz="1600" u="none" strike="noStrike" dirty="0">
                          <a:effectLst/>
                          <a:latin typeface="メイリオ" panose="020B0604030504040204" pitchFamily="50" charset="-128"/>
                          <a:ea typeface="メイリオ" panose="020B0604030504040204" pitchFamily="50" charset="-128"/>
                        </a:rPr>
                        <a:t>(</a:t>
                      </a:r>
                      <a:r>
                        <a:rPr lang="en-US" sz="1600" u="none" strike="noStrike" dirty="0">
                          <a:effectLst/>
                          <a:latin typeface="メイリオ" panose="020B0604030504040204" pitchFamily="50" charset="-128"/>
                          <a:ea typeface="メイリオ" panose="020B0604030504040204" pitchFamily="50" charset="-128"/>
                        </a:rPr>
                        <a:t>cm)</a:t>
                      </a:r>
                      <a:endParaRPr lang="en-US" sz="1600" b="1" i="0" u="none" strike="noStrike" dirty="0">
                        <a:solidFill>
                          <a:srgbClr val="FFFFFF"/>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メイリオ" panose="020B0604030504040204" pitchFamily="50" charset="-128"/>
                          <a:ea typeface="メイリオ" panose="020B0604030504040204" pitchFamily="50" charset="-128"/>
                        </a:rPr>
                        <a:t>面積</a:t>
                      </a:r>
                      <a:r>
                        <a:rPr lang="en-US" altLang="ja-JP" sz="1600" u="none" strike="noStrike" dirty="0">
                          <a:effectLst/>
                          <a:latin typeface="メイリオ" panose="020B0604030504040204" pitchFamily="50" charset="-128"/>
                          <a:ea typeface="メイリオ" panose="020B0604030504040204" pitchFamily="50" charset="-128"/>
                        </a:rPr>
                        <a:t>(</a:t>
                      </a:r>
                      <a:r>
                        <a:rPr lang="en-US" sz="1600" u="none" strike="noStrike" dirty="0">
                          <a:effectLst/>
                          <a:latin typeface="メイリオ" panose="020B0604030504040204" pitchFamily="50" charset="-128"/>
                          <a:ea typeface="メイリオ" panose="020B0604030504040204" pitchFamily="50" charset="-128"/>
                        </a:rPr>
                        <a:t>cm)</a:t>
                      </a:r>
                      <a:endParaRPr lang="en-US" sz="1600" b="1" i="0" u="none" strike="noStrike" dirty="0">
                        <a:solidFill>
                          <a:srgbClr val="FFFFFF"/>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85000"/>
                      </a:schemeClr>
                    </a:solidFill>
                  </a:tcPr>
                </a:tc>
              </a:tr>
              <a:tr h="257175">
                <a:tc>
                  <a:txBody>
                    <a:bodyPr/>
                    <a:lstStyle/>
                    <a:p>
                      <a:pPr algn="ctr" fontAlgn="ctr"/>
                      <a:r>
                        <a:rPr lang="en-US" altLang="ja-JP" sz="1600" u="none" strike="noStrike" dirty="0">
                          <a:effectLst/>
                          <a:latin typeface="メイリオ" panose="020B0604030504040204" pitchFamily="50" charset="-128"/>
                          <a:ea typeface="メイリオ" panose="020B0604030504040204" pitchFamily="50" charset="-128"/>
                        </a:rPr>
                        <a:t>7</a:t>
                      </a:r>
                      <a:r>
                        <a:rPr lang="ja-JP" altLang="en-US" sz="1600" u="none" strike="noStrike" dirty="0">
                          <a:effectLst/>
                          <a:latin typeface="メイリオ" panose="020B0604030504040204" pitchFamily="50" charset="-128"/>
                          <a:ea typeface="メイリオ" panose="020B0604030504040204" pitchFamily="50" charset="-128"/>
                        </a:rPr>
                        <a:t>型（インチ）</a:t>
                      </a:r>
                      <a:endParaRPr lang="ja-JP" altLang="en-US" sz="1600" b="1" i="0" u="none" strike="noStrike" dirty="0">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15.47</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8.71</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17.78</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134.77</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dirty="0">
                          <a:effectLst/>
                          <a:latin typeface="メイリオ" panose="020B0604030504040204" pitchFamily="50" charset="-128"/>
                          <a:ea typeface="メイリオ" panose="020B0604030504040204" pitchFamily="50" charset="-128"/>
                        </a:rPr>
                        <a:t>10</a:t>
                      </a:r>
                      <a:r>
                        <a:rPr lang="ja-JP" altLang="en-US" sz="1600" u="none" strike="noStrike" dirty="0">
                          <a:effectLst/>
                          <a:latin typeface="メイリオ" panose="020B0604030504040204" pitchFamily="50" charset="-128"/>
                          <a:ea typeface="メイリオ" panose="020B0604030504040204" pitchFamily="50" charset="-128"/>
                        </a:rPr>
                        <a:t>型（インチ）</a:t>
                      </a:r>
                      <a:endParaRPr lang="ja-JP" altLang="en-US" sz="1600" b="1" i="0" u="none" strike="noStrike" dirty="0">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22.1</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12.45</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25.4</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275.03</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a:effectLst/>
                          <a:latin typeface="メイリオ" panose="020B0604030504040204" pitchFamily="50" charset="-128"/>
                          <a:ea typeface="メイリオ" panose="020B0604030504040204" pitchFamily="50" charset="-128"/>
                        </a:rPr>
                        <a:t>12</a:t>
                      </a:r>
                      <a:r>
                        <a:rPr lang="ja-JP" altLang="en-US" sz="1600" u="none" strike="noStrike">
                          <a:effectLst/>
                          <a:latin typeface="メイリオ" panose="020B0604030504040204" pitchFamily="50" charset="-128"/>
                          <a:ea typeface="メイリオ" panose="020B0604030504040204" pitchFamily="50" charset="-128"/>
                        </a:rPr>
                        <a:t>型（インチ）</a:t>
                      </a:r>
                      <a:endParaRPr lang="ja-JP" altLang="en-US" sz="1600" b="1" i="0" u="none" strike="noStrike">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26.52</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14.94</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30.48</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396.05</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a:effectLst/>
                          <a:latin typeface="メイリオ" panose="020B0604030504040204" pitchFamily="50" charset="-128"/>
                          <a:ea typeface="メイリオ" panose="020B0604030504040204" pitchFamily="50" charset="-128"/>
                        </a:rPr>
                        <a:t>15</a:t>
                      </a:r>
                      <a:r>
                        <a:rPr lang="ja-JP" altLang="en-US" sz="1600" u="none" strike="noStrike">
                          <a:effectLst/>
                          <a:latin typeface="メイリオ" panose="020B0604030504040204" pitchFamily="50" charset="-128"/>
                          <a:ea typeface="メイリオ" panose="020B0604030504040204" pitchFamily="50" charset="-128"/>
                        </a:rPr>
                        <a:t>型（インチ）</a:t>
                      </a:r>
                      <a:endParaRPr lang="ja-JP" altLang="en-US" sz="1600" b="1" i="0" u="none" strike="noStrike">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33.15</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18.67</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38.1</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618.82</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a:effectLst/>
                          <a:latin typeface="メイリオ" panose="020B0604030504040204" pitchFamily="50" charset="-128"/>
                          <a:ea typeface="メイリオ" panose="020B0604030504040204" pitchFamily="50" charset="-128"/>
                        </a:rPr>
                        <a:t>19</a:t>
                      </a:r>
                      <a:r>
                        <a:rPr lang="ja-JP" altLang="en-US" sz="1600" u="none" strike="noStrike">
                          <a:effectLst/>
                          <a:latin typeface="メイリオ" panose="020B0604030504040204" pitchFamily="50" charset="-128"/>
                          <a:ea typeface="メイリオ" panose="020B0604030504040204" pitchFamily="50" charset="-128"/>
                        </a:rPr>
                        <a:t>型（インチ）</a:t>
                      </a:r>
                      <a:endParaRPr lang="ja-JP" altLang="en-US" sz="1600" b="1" i="0" u="none" strike="noStrike">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41.99</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23.65</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48.26</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992.86</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dirty="0">
                          <a:effectLst/>
                          <a:latin typeface="メイリオ" panose="020B0604030504040204" pitchFamily="50" charset="-128"/>
                          <a:ea typeface="メイリオ" panose="020B0604030504040204" pitchFamily="50" charset="-128"/>
                        </a:rPr>
                        <a:t>24</a:t>
                      </a:r>
                      <a:r>
                        <a:rPr lang="ja-JP" altLang="en-US" sz="1600" u="none" strike="noStrike" dirty="0">
                          <a:effectLst/>
                          <a:latin typeface="メイリオ" panose="020B0604030504040204" pitchFamily="50" charset="-128"/>
                          <a:ea typeface="メイリオ" panose="020B0604030504040204" pitchFamily="50" charset="-128"/>
                        </a:rPr>
                        <a:t>型（インチ）</a:t>
                      </a:r>
                      <a:endParaRPr lang="ja-JP" altLang="en-US" sz="1600" b="1" i="0" u="none" strike="noStrike" dirty="0">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53.04</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29.87</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60.96</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1,584.18</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dirty="0">
                          <a:effectLst/>
                          <a:latin typeface="メイリオ" panose="020B0604030504040204" pitchFamily="50" charset="-128"/>
                          <a:ea typeface="メイリオ" panose="020B0604030504040204" pitchFamily="50" charset="-128"/>
                        </a:rPr>
                        <a:t>32</a:t>
                      </a:r>
                      <a:r>
                        <a:rPr lang="ja-JP" altLang="en-US" sz="1600" u="none" strike="noStrike" dirty="0">
                          <a:effectLst/>
                          <a:latin typeface="メイリオ" panose="020B0604030504040204" pitchFamily="50" charset="-128"/>
                          <a:ea typeface="メイリオ" panose="020B0604030504040204" pitchFamily="50" charset="-128"/>
                        </a:rPr>
                        <a:t>型（インチ）</a:t>
                      </a:r>
                      <a:endParaRPr lang="ja-JP" altLang="en-US" sz="1600" b="1" i="0" u="none" strike="noStrike" dirty="0">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70.71</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39.83</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81.28</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2,816.32</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a:effectLst/>
                          <a:latin typeface="メイリオ" panose="020B0604030504040204" pitchFamily="50" charset="-128"/>
                          <a:ea typeface="メイリオ" panose="020B0604030504040204" pitchFamily="50" charset="-128"/>
                        </a:rPr>
                        <a:t>40</a:t>
                      </a:r>
                      <a:r>
                        <a:rPr lang="ja-JP" altLang="en-US" sz="1600" u="none" strike="noStrike">
                          <a:effectLst/>
                          <a:latin typeface="メイリオ" panose="020B0604030504040204" pitchFamily="50" charset="-128"/>
                          <a:ea typeface="メイリオ" panose="020B0604030504040204" pitchFamily="50" charset="-128"/>
                        </a:rPr>
                        <a:t>型（インチ）</a:t>
                      </a:r>
                      <a:endParaRPr lang="ja-JP" altLang="en-US" sz="1600" b="1" i="0" u="none" strike="noStrike">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88.39</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49.78</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101.6</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4,400.51</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a:effectLst/>
                          <a:latin typeface="メイリオ" panose="020B0604030504040204" pitchFamily="50" charset="-128"/>
                          <a:ea typeface="メイリオ" panose="020B0604030504040204" pitchFamily="50" charset="-128"/>
                        </a:rPr>
                        <a:t>50</a:t>
                      </a:r>
                      <a:r>
                        <a:rPr lang="ja-JP" altLang="en-US" sz="1600" u="none" strike="noStrike">
                          <a:effectLst/>
                          <a:latin typeface="メイリオ" panose="020B0604030504040204" pitchFamily="50" charset="-128"/>
                          <a:ea typeface="メイリオ" panose="020B0604030504040204" pitchFamily="50" charset="-128"/>
                        </a:rPr>
                        <a:t>型（インチ）</a:t>
                      </a:r>
                      <a:endParaRPr lang="ja-JP" altLang="en-US" sz="1600" b="1" i="0" u="none" strike="noStrike">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110.49</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62.23</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127</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6,875.79</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a:effectLst/>
                          <a:latin typeface="メイリオ" panose="020B0604030504040204" pitchFamily="50" charset="-128"/>
                          <a:ea typeface="メイリオ" panose="020B0604030504040204" pitchFamily="50" charset="-128"/>
                        </a:rPr>
                        <a:t>55</a:t>
                      </a:r>
                      <a:r>
                        <a:rPr lang="ja-JP" altLang="en-US" sz="1600" u="none" strike="noStrike">
                          <a:effectLst/>
                          <a:latin typeface="メイリオ" panose="020B0604030504040204" pitchFamily="50" charset="-128"/>
                          <a:ea typeface="メイリオ" panose="020B0604030504040204" pitchFamily="50" charset="-128"/>
                        </a:rPr>
                        <a:t>型（インチ）</a:t>
                      </a:r>
                      <a:endParaRPr lang="ja-JP" altLang="en-US" sz="1600" b="1" i="0" u="none" strike="noStrike">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121.54</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68.45</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139.7</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8,319.71</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a:effectLst/>
                          <a:latin typeface="メイリオ" panose="020B0604030504040204" pitchFamily="50" charset="-128"/>
                          <a:ea typeface="メイリオ" panose="020B0604030504040204" pitchFamily="50" charset="-128"/>
                        </a:rPr>
                        <a:t>60</a:t>
                      </a:r>
                      <a:r>
                        <a:rPr lang="ja-JP" altLang="en-US" sz="1600" u="none" strike="noStrike">
                          <a:effectLst/>
                          <a:latin typeface="メイリオ" panose="020B0604030504040204" pitchFamily="50" charset="-128"/>
                          <a:ea typeface="メイリオ" panose="020B0604030504040204" pitchFamily="50" charset="-128"/>
                        </a:rPr>
                        <a:t>型（インチ）</a:t>
                      </a:r>
                      <a:endParaRPr lang="ja-JP" altLang="en-US" sz="1600" b="1" i="0" u="none" strike="noStrike">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132.59</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74.68</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152.4</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9,901.14</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a:effectLst/>
                          <a:latin typeface="メイリオ" panose="020B0604030504040204" pitchFamily="50" charset="-128"/>
                          <a:ea typeface="メイリオ" panose="020B0604030504040204" pitchFamily="50" charset="-128"/>
                        </a:rPr>
                        <a:t>65</a:t>
                      </a:r>
                      <a:r>
                        <a:rPr lang="ja-JP" altLang="en-US" sz="1600" u="none" strike="noStrike">
                          <a:effectLst/>
                          <a:latin typeface="メイリオ" panose="020B0604030504040204" pitchFamily="50" charset="-128"/>
                          <a:ea typeface="メイリオ" panose="020B0604030504040204" pitchFamily="50" charset="-128"/>
                        </a:rPr>
                        <a:t>型（インチ）</a:t>
                      </a:r>
                      <a:endParaRPr lang="ja-JP" altLang="en-US" sz="1600" b="1" i="0" u="none" strike="noStrike">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143.64</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80.9</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165.1</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11,620.09</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r h="257175">
                <a:tc>
                  <a:txBody>
                    <a:bodyPr/>
                    <a:lstStyle/>
                    <a:p>
                      <a:pPr algn="ctr" fontAlgn="ctr"/>
                      <a:r>
                        <a:rPr lang="en-US" altLang="ja-JP" sz="1600" u="none" strike="noStrike">
                          <a:effectLst/>
                          <a:latin typeface="メイリオ" panose="020B0604030504040204" pitchFamily="50" charset="-128"/>
                          <a:ea typeface="メイリオ" panose="020B0604030504040204" pitchFamily="50" charset="-128"/>
                        </a:rPr>
                        <a:t>70</a:t>
                      </a:r>
                      <a:r>
                        <a:rPr lang="ja-JP" altLang="en-US" sz="1600" u="none" strike="noStrike">
                          <a:effectLst/>
                          <a:latin typeface="メイリオ" panose="020B0604030504040204" pitchFamily="50" charset="-128"/>
                          <a:ea typeface="メイリオ" panose="020B0604030504040204" pitchFamily="50" charset="-128"/>
                        </a:rPr>
                        <a:t>型（インチ）</a:t>
                      </a:r>
                      <a:endParaRPr lang="ja-JP" altLang="en-US" sz="1600" b="1" i="0" u="none" strike="noStrike">
                        <a:solidFill>
                          <a:srgbClr val="0066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154.69</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87.12</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a:effectLst/>
                          <a:latin typeface="メイリオ" panose="020B0604030504040204" pitchFamily="50" charset="-128"/>
                          <a:ea typeface="メイリオ" panose="020B0604030504040204" pitchFamily="50" charset="-128"/>
                        </a:rPr>
                        <a:t>177.8</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r" fontAlgn="ctr"/>
                      <a:r>
                        <a:rPr lang="en-US" altLang="ja-JP" sz="1600" u="none" strike="noStrike" dirty="0">
                          <a:effectLst/>
                          <a:latin typeface="メイリオ" panose="020B0604030504040204" pitchFamily="50" charset="-128"/>
                          <a:ea typeface="メイリオ" panose="020B0604030504040204" pitchFamily="50" charset="-128"/>
                        </a:rPr>
                        <a:t>13,476.55</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p:cNvSpPr txBox="1">
            <a:spLocks noChangeArrowheads="1"/>
          </p:cNvSpPr>
          <p:nvPr/>
        </p:nvSpPr>
        <p:spPr bwMode="auto">
          <a:xfrm>
            <a:off x="758825" y="193675"/>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eaLnBrk="1" hangingPunct="1"/>
            <a:r>
              <a:rPr kumimoji="1" lang="ja-JP" altLang="en-US">
                <a:latin typeface="メイリオ" panose="020B0604030504040204" pitchFamily="50" charset="-128"/>
                <a:ea typeface="メイリオ" panose="020B0604030504040204" pitchFamily="50" charset="-128"/>
              </a:rPr>
              <a:t>防水規格</a:t>
            </a:r>
            <a:endParaRPr kumimoji="1" lang="en-US" altLang="ja-JP">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nvGraphicFramePr>
        <p:xfrm>
          <a:off x="496888" y="2230438"/>
          <a:ext cx="9194800" cy="640080"/>
        </p:xfrm>
        <a:graphic>
          <a:graphicData uri="http://schemas.openxmlformats.org/drawingml/2006/table">
            <a:tbl>
              <a:tblPr/>
              <a:tblGrid>
                <a:gridCol w="901451"/>
                <a:gridCol w="8293349"/>
              </a:tblGrid>
              <a:tr h="639762">
                <a:tc>
                  <a:txBody>
                    <a:bodyPr/>
                    <a:lstStyle/>
                    <a:p>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a:noFill/>
                    </a:lnL>
                    <a:lnR>
                      <a:noFill/>
                    </a:lnR>
                    <a:lnT>
                      <a:noFill/>
                    </a:lnT>
                    <a:lnB>
                      <a:noFill/>
                    </a:lnB>
                  </a:tcPr>
                </a:tc>
                <a:tc>
                  <a:txBody>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IP55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：人体および固形物に対する保護等級が</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で、水の浸入に対する保護等級も</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であることを表します。</a:t>
                      </a:r>
                      <a:b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IP2X</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：人体および固形物に対する保護等級が</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で、水の浸入に対する保護等級は表していません。</a:t>
                      </a:r>
                      <a:b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IPX5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：水の浸入に対する保護等級が</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で、人体および固形物に対する保護等級は表して</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いません</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lnL>
                      <a:noFill/>
                    </a:lnL>
                    <a:lnR>
                      <a:noFill/>
                    </a:lnR>
                    <a:lnT>
                      <a:noFill/>
                    </a:lnT>
                    <a:lnB>
                      <a:noFill/>
                    </a:lnB>
                  </a:tcPr>
                </a:tc>
              </a:tr>
            </a:tbl>
          </a:graphicData>
        </a:graphic>
      </p:graphicFrame>
      <p:pic>
        <p:nvPicPr>
          <p:cNvPr id="65542" name="Picture 2" descr="保護特性記号の説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50" y="1400175"/>
            <a:ext cx="38893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4" descr="第1記号（人体および固形物に対する保護等級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2962275"/>
            <a:ext cx="52784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5" descr="第1記号（人体および固形物に対する保護等級0～6）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38" y="3213100"/>
            <a:ext cx="37084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6" descr="第2記号（水の浸入に対する保護等級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3738" y="2941638"/>
            <a:ext cx="53911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7" descr="第2記号（水の浸入に対する保護等級0～8）図"/>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3738" y="3213100"/>
            <a:ext cx="36941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正方形/長方形 6"/>
          <p:cNvSpPr>
            <a:spLocks noChangeArrowheads="1"/>
          </p:cNvSpPr>
          <p:nvPr/>
        </p:nvSpPr>
        <p:spPr bwMode="auto">
          <a:xfrm>
            <a:off x="460375" y="923925"/>
            <a:ext cx="952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en-US" altLang="ja-JP" sz="1600">
                <a:latin typeface="メイリオ" panose="020B0604030504040204" pitchFamily="50" charset="-128"/>
                <a:ea typeface="メイリオ" panose="020B0604030504040204" pitchFamily="50" charset="-128"/>
              </a:rPr>
              <a:t>IEC(</a:t>
            </a:r>
            <a:r>
              <a:rPr lang="ja-JP" altLang="en-US" sz="1600">
                <a:latin typeface="メイリオ" panose="020B0604030504040204" pitchFamily="50" charset="-128"/>
                <a:ea typeface="メイリオ" panose="020B0604030504040204" pitchFamily="50" charset="-128"/>
              </a:rPr>
              <a:t>国際電気標準会議</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や</a:t>
            </a:r>
            <a:r>
              <a:rPr lang="en-US" altLang="ja-JP" sz="1600">
                <a:latin typeface="メイリオ" panose="020B0604030504040204" pitchFamily="50" charset="-128"/>
                <a:ea typeface="メイリオ" panose="020B0604030504040204" pitchFamily="50" charset="-128"/>
              </a:rPr>
              <a:t>JIS(</a:t>
            </a:r>
            <a:r>
              <a:rPr lang="ja-JP" altLang="en-US" sz="1600">
                <a:latin typeface="メイリオ" panose="020B0604030504040204" pitchFamily="50" charset="-128"/>
                <a:ea typeface="メイリオ" panose="020B0604030504040204" pitchFamily="50" charset="-128"/>
              </a:rPr>
              <a:t>日本工業規格</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では電気機器内への異物の侵入に対する保護の等級を定めています。</a:t>
            </a:r>
          </a:p>
        </p:txBody>
      </p:sp>
      <p:sp>
        <p:nvSpPr>
          <p:cNvPr id="65548" name="スライド番号プレースホルダー 1"/>
          <p:cNvSpPr>
            <a:spLocks noGrp="1"/>
          </p:cNvSpPr>
          <p:nvPr>
            <p:ph type="sldNum" sz="quarter" idx="12"/>
          </p:nvPr>
        </p:nvSpPr>
        <p:spPr bwMode="auto">
          <a:xfrm>
            <a:off x="9659938" y="7315200"/>
            <a:ext cx="468312"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359B2BCE-E034-4FA7-92DA-15FBB2EAC091}" type="slidenum">
              <a:rPr lang="en-US" altLang="ja-JP" sz="1200" smtClean="0">
                <a:latin typeface="メイリオ" panose="020B0604030504040204" pitchFamily="50" charset="-128"/>
                <a:ea typeface="メイリオ" panose="020B0604030504040204" pitchFamily="50" charset="-128"/>
              </a:rPr>
              <a:pPr/>
              <a:t>16</a:t>
            </a:fld>
            <a:endParaRPr lang="en-US" altLang="ja-JP" sz="1200" smtClean="0">
              <a:latin typeface="メイリオ" panose="020B0604030504040204" pitchFamily="50" charset="-128"/>
              <a:ea typeface="メイリオ" panose="020B0604030504040204" pitchFamily="50" charset="-128"/>
            </a:endParaRPr>
          </a:p>
        </p:txBody>
      </p:sp>
      <p:pic>
        <p:nvPicPr>
          <p:cNvPr id="6554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1"/>
          <p:cNvSpPr txBox="1">
            <a:spLocks/>
          </p:cNvSpPr>
          <p:nvPr/>
        </p:nvSpPr>
        <p:spPr bwMode="auto">
          <a:xfrm>
            <a:off x="9688513" y="7318375"/>
            <a:ext cx="476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01C1AA57-2898-41A1-988D-3FCE707DF4B1}" type="slidenum">
              <a:rPr lang="en-US" altLang="ja-JP" sz="1200">
                <a:latin typeface="メイリオ" panose="020B0604030504040204" pitchFamily="50" charset="-128"/>
                <a:ea typeface="メイリオ" panose="020B0604030504040204" pitchFamily="50" charset="-128"/>
              </a:rPr>
              <a:pPr/>
              <a:t>2</a:t>
            </a:fld>
            <a:endParaRPr lang="en-US" altLang="ja-JP" sz="1200">
              <a:latin typeface="メイリオ" panose="020B0604030504040204" pitchFamily="50" charset="-128"/>
              <a:ea typeface="メイリオ" panose="020B0604030504040204" pitchFamily="50" charset="-128"/>
            </a:endParaRPr>
          </a:p>
        </p:txBody>
      </p:sp>
      <p:pic>
        <p:nvPicPr>
          <p:cNvPr id="133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テキスト ボックス 1"/>
          <p:cNvSpPr txBox="1">
            <a:spLocks noChangeArrowheads="1"/>
          </p:cNvSpPr>
          <p:nvPr/>
        </p:nvSpPr>
        <p:spPr bwMode="auto">
          <a:xfrm>
            <a:off x="831850" y="9525"/>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eaLnBrk="1" hangingPunct="1"/>
            <a:r>
              <a:rPr lang="ja-JP" altLang="ja-JP">
                <a:latin typeface="メイリオ" panose="020B0604030504040204" pitchFamily="50" charset="-128"/>
                <a:ea typeface="メイリオ" panose="020B0604030504040204" pitchFamily="50" charset="-128"/>
              </a:rPr>
              <a:t>本資料の</a:t>
            </a:r>
            <a:r>
              <a:rPr lang="ja-JP" altLang="en-US">
                <a:latin typeface="メイリオ" panose="020B0604030504040204" pitchFamily="50" charset="-128"/>
                <a:ea typeface="メイリオ" panose="020B0604030504040204" pitchFamily="50" charset="-128"/>
              </a:rPr>
              <a:t>概要</a:t>
            </a:r>
            <a:endParaRPr kumimoji="1" lang="en-US" altLang="ja-JP">
              <a:latin typeface="メイリオ" panose="020B0604030504040204" pitchFamily="50" charset="-128"/>
              <a:ea typeface="メイリオ" panose="020B0604030504040204" pitchFamily="50" charset="-128"/>
            </a:endParaRPr>
          </a:p>
        </p:txBody>
      </p:sp>
      <p:sp>
        <p:nvSpPr>
          <p:cNvPr id="13317" name="正方形/長方形 6"/>
          <p:cNvSpPr>
            <a:spLocks noChangeArrowheads="1"/>
          </p:cNvSpPr>
          <p:nvPr/>
        </p:nvSpPr>
        <p:spPr bwMode="auto">
          <a:xfrm>
            <a:off x="687388" y="930275"/>
            <a:ext cx="92170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eaLnBrk="1" hangingPunct="1"/>
            <a:r>
              <a:rPr kumimoji="1" lang="ja-JP" altLang="en-US">
                <a:latin typeface="メイリオ" panose="020B0604030504040204" pitchFamily="50" charset="-128"/>
                <a:ea typeface="メイリオ" panose="020B0604030504040204" pitchFamily="50" charset="-128"/>
              </a:rPr>
              <a:t>本資料は、デジタルサイネージをお客様に提案する際に、設置・運用要件を切り分けて適切な商品の選定ができるようにするために作成された資料です。</a:t>
            </a:r>
            <a:endParaRPr kumimoji="1" lang="en-US" altLang="ja-JP">
              <a:latin typeface="メイリオ" panose="020B0604030504040204" pitchFamily="50" charset="-128"/>
              <a:ea typeface="メイリオ" panose="020B0604030504040204" pitchFamily="50" charset="-128"/>
            </a:endParaRPr>
          </a:p>
          <a:p>
            <a:pPr eaLnBrk="1" hangingPunct="1"/>
            <a:r>
              <a:rPr kumimoji="1" lang="ja-JP" altLang="en-US">
                <a:latin typeface="メイリオ" panose="020B0604030504040204" pitchFamily="50" charset="-128"/>
                <a:ea typeface="メイリオ" panose="020B0604030504040204" pitchFamily="50" charset="-128"/>
              </a:rPr>
              <a:t>また、必要な基礎知識をまとめた資料です。</a:t>
            </a:r>
            <a:endParaRPr lang="ja-JP" altLang="en-US">
              <a:latin typeface="メイリオ" panose="020B0604030504040204" pitchFamily="50" charset="-128"/>
              <a:ea typeface="メイリオ" panose="020B0604030504040204" pitchFamily="50"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1"/>
          <p:cNvSpPr txBox="1">
            <a:spLocks/>
          </p:cNvSpPr>
          <p:nvPr/>
        </p:nvSpPr>
        <p:spPr bwMode="auto">
          <a:xfrm>
            <a:off x="9688513" y="7318375"/>
            <a:ext cx="476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01C1AA57-2898-41A1-988D-3FCE707DF4B1}" type="slidenum">
              <a:rPr lang="en-US" altLang="ja-JP" sz="1000">
                <a:latin typeface="メイリオ" panose="020B0604030504040204" pitchFamily="50" charset="-128"/>
                <a:ea typeface="メイリオ" panose="020B0604030504040204" pitchFamily="50" charset="-128"/>
              </a:rPr>
              <a:pPr/>
              <a:t>3</a:t>
            </a:fld>
            <a:endParaRPr lang="en-US" altLang="ja-JP" sz="1000">
              <a:latin typeface="メイリオ" panose="020B0604030504040204" pitchFamily="50" charset="-128"/>
              <a:ea typeface="メイリオ" panose="020B0604030504040204" pitchFamily="50" charset="-128"/>
            </a:endParaRPr>
          </a:p>
        </p:txBody>
      </p:sp>
      <p:pic>
        <p:nvPicPr>
          <p:cNvPr id="133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テキスト ボックス 1"/>
          <p:cNvSpPr txBox="1">
            <a:spLocks noChangeArrowheads="1"/>
          </p:cNvSpPr>
          <p:nvPr/>
        </p:nvSpPr>
        <p:spPr bwMode="auto">
          <a:xfrm>
            <a:off x="831850" y="9525"/>
            <a:ext cx="806450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eaLnBrk="1" hangingPunct="1"/>
            <a:r>
              <a:rPr kumimoji="1" lang="ja-JP" altLang="en-US" sz="3280" dirty="0" smtClean="0">
                <a:latin typeface="メイリオ" panose="020B0604030504040204" pitchFamily="50" charset="-128"/>
                <a:ea typeface="メイリオ" panose="020B0604030504040204" pitchFamily="50" charset="-128"/>
              </a:rPr>
              <a:t>業務用モニターと民生</a:t>
            </a:r>
            <a:r>
              <a:rPr kumimoji="1" lang="en-US" altLang="ja-JP" sz="3280" dirty="0" smtClean="0">
                <a:latin typeface="メイリオ" panose="020B0604030504040204" pitchFamily="50" charset="-128"/>
                <a:ea typeface="メイリオ" panose="020B0604030504040204" pitchFamily="50" charset="-128"/>
              </a:rPr>
              <a:t>TV</a:t>
            </a:r>
            <a:r>
              <a:rPr kumimoji="1" lang="ja-JP" altLang="en-US" sz="3280" dirty="0" smtClean="0">
                <a:latin typeface="メイリオ" panose="020B0604030504040204" pitchFamily="50" charset="-128"/>
                <a:ea typeface="メイリオ" panose="020B0604030504040204" pitchFamily="50" charset="-128"/>
              </a:rPr>
              <a:t>の違い</a:t>
            </a:r>
            <a:endParaRPr kumimoji="1" lang="en-US" altLang="ja-JP" sz="3280" dirty="0">
              <a:latin typeface="メイリオ" panose="020B0604030504040204" pitchFamily="50" charset="-128"/>
              <a:ea typeface="メイリオ" panose="020B0604030504040204" pitchFamily="50" charset="-128"/>
            </a:endParaRPr>
          </a:p>
        </p:txBody>
      </p:sp>
      <p:sp>
        <p:nvSpPr>
          <p:cNvPr id="7" name="テキスト プレースホルダー 1"/>
          <p:cNvSpPr txBox="1">
            <a:spLocks/>
          </p:cNvSpPr>
          <p:nvPr/>
        </p:nvSpPr>
        <p:spPr>
          <a:xfrm>
            <a:off x="255464" y="1001688"/>
            <a:ext cx="9681076" cy="4104456"/>
          </a:xfrm>
          <a:prstGeom prst="rect">
            <a:avLst/>
          </a:prstGeom>
        </p:spPr>
        <p:txBody>
          <a:bodyPr vert="horz" lIns="101600" tIns="50800" rIns="101600" bIns="50800" rtlCol="0" anchor="t">
            <a:noAutofit/>
          </a:bodyPr>
          <a:lstStyle>
            <a:lvl1pPr marL="0" indent="0" algn="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2"/>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marL="228600" indent="-228600" algn="l">
              <a:buFont typeface="+mj-lt"/>
              <a:buAutoNum type="arabicPeriod"/>
            </a:pPr>
            <a:r>
              <a:rPr lang="ja-JP" altLang="en-US" sz="1400" dirty="0" smtClean="0">
                <a:solidFill>
                  <a:schemeClr val="tx1"/>
                </a:solidFill>
                <a:latin typeface="メイリオ" panose="020B0604030504040204" pitchFamily="50" charset="-128"/>
                <a:ea typeface="メイリオ" panose="020B0604030504040204" pitchFamily="50" charset="-128"/>
              </a:rPr>
              <a:t>寿命</a:t>
            </a:r>
            <a:r>
              <a:rPr lang="ja-JP" altLang="en-US" sz="1400" dirty="0" smtClean="0">
                <a:solidFill>
                  <a:schemeClr val="tx1"/>
                </a:solidFill>
                <a:latin typeface="メイリオ" panose="020B0604030504040204" pitchFamily="50" charset="-128"/>
                <a:ea typeface="メイリオ" panose="020B0604030504040204" pitchFamily="50" charset="-128"/>
              </a:rPr>
              <a:t>に</a:t>
            </a:r>
            <a:r>
              <a:rPr lang="ja-JP" altLang="en-US" sz="1400" dirty="0" smtClean="0">
                <a:solidFill>
                  <a:schemeClr val="tx1"/>
                </a:solidFill>
                <a:latin typeface="メイリオ" panose="020B0604030504040204" pitchFamily="50" charset="-128"/>
                <a:ea typeface="メイリオ" panose="020B0604030504040204" pitchFamily="50" charset="-128"/>
              </a:rPr>
              <a:t>ついて</a:t>
            </a:r>
            <a:endParaRPr lang="en-US" altLang="ja-JP" sz="1400" dirty="0" smtClean="0">
              <a:solidFill>
                <a:schemeClr val="tx1"/>
              </a:solidFill>
              <a:latin typeface="メイリオ" panose="020B0604030504040204" pitchFamily="50" charset="-128"/>
              <a:ea typeface="メイリオ" panose="020B0604030504040204" pitchFamily="50" charset="-128"/>
            </a:endParaRPr>
          </a:p>
          <a:p>
            <a:pPr marL="685800" lvl="1" indent="-228600">
              <a:buFont typeface="Arial" panose="020B0604020202020204" pitchFamily="34" charset="0"/>
              <a:buChar char="•"/>
            </a:pPr>
            <a:r>
              <a:rPr lang="ja-JP" altLang="en-US" sz="1200" dirty="0" smtClean="0">
                <a:solidFill>
                  <a:schemeClr val="tx1"/>
                </a:solidFill>
                <a:latin typeface="メイリオ" panose="020B0604030504040204" pitchFamily="50" charset="-128"/>
                <a:ea typeface="メイリオ" panose="020B0604030504040204" pitchFamily="50" charset="-128"/>
              </a:rPr>
              <a:t>液晶テレビ、サイネージディスプレイの各メーカーでは寿命について明確に記載はされておりません。よって参考値程度で下記に記載致します。まず、液晶パネル（バックライト）が輝度が半減してくる状況を寿命と定義することが多いです。一気に半減するわけではないのですが、ではどれ位でどの程度暗くなるかということも個体差がある為、記載はございません。</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685800" lvl="1" indent="-228600">
              <a:buFont typeface="Arial" panose="020B0604020202020204" pitchFamily="34" charset="0"/>
              <a:buChar char="•"/>
            </a:pP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685800" lvl="1" indent="-228600">
              <a:buFont typeface="Arial" panose="020B0604020202020204" pitchFamily="34" charset="0"/>
              <a:buChar char="•"/>
            </a:pPr>
            <a:r>
              <a:rPr lang="ja-JP" altLang="en-US" sz="1200" dirty="0" smtClean="0">
                <a:solidFill>
                  <a:schemeClr val="tx1"/>
                </a:solidFill>
                <a:latin typeface="メイリオ" panose="020B0604030504040204" pitchFamily="50" charset="-128"/>
                <a:ea typeface="メイリオ" panose="020B0604030504040204" pitchFamily="50" charset="-128"/>
              </a:rPr>
              <a:t>規定はございませんが、使用する時間については下記したとおりに液晶テレビ、サイネージに違いがあります。</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1143000" lvl="2" indent="-228600">
              <a:buFont typeface="Arial" panose="020B0604020202020204" pitchFamily="34" charset="0"/>
              <a:buChar char="•"/>
            </a:pPr>
            <a:r>
              <a:rPr lang="ja-JP" altLang="en-US" sz="1200" dirty="0" smtClean="0">
                <a:solidFill>
                  <a:schemeClr val="tx1"/>
                </a:solidFill>
                <a:latin typeface="メイリオ" panose="020B0604030504040204" pitchFamily="50" charset="-128"/>
                <a:ea typeface="メイリオ" panose="020B0604030504040204" pitchFamily="50" charset="-128"/>
              </a:rPr>
              <a:t>民生テレビ（液晶テレビ）　　　　　　　</a:t>
            </a:r>
            <a:r>
              <a:rPr lang="en-US" altLang="ja-JP" sz="1200" dirty="0" smtClean="0">
                <a:solidFill>
                  <a:schemeClr val="tx1"/>
                </a:solidFill>
                <a:latin typeface="メイリオ" panose="020B0604030504040204" pitchFamily="50" charset="-128"/>
                <a:ea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rPr>
              <a:t>日　</a:t>
            </a:r>
            <a:r>
              <a:rPr lang="en-US" altLang="ja-JP" sz="1200" dirty="0" smtClean="0">
                <a:solidFill>
                  <a:schemeClr val="tx1"/>
                </a:solidFill>
                <a:latin typeface="メイリオ" panose="020B0604030504040204" pitchFamily="50" charset="-128"/>
                <a:ea typeface="メイリオ" panose="020B0604030504040204" pitchFamily="50" charset="-128"/>
              </a:rPr>
              <a:t>8</a:t>
            </a:r>
            <a:r>
              <a:rPr lang="ja-JP" altLang="en-US" sz="1200" dirty="0" smtClean="0">
                <a:solidFill>
                  <a:schemeClr val="tx1"/>
                </a:solidFill>
                <a:latin typeface="メイリオ" panose="020B0604030504040204" pitchFamily="50" charset="-128"/>
                <a:ea typeface="メイリオ" panose="020B0604030504040204" pitchFamily="50" charset="-128"/>
              </a:rPr>
              <a:t>時間</a:t>
            </a:r>
            <a:r>
              <a:rPr lang="en-US" altLang="ja-JP" sz="1200" dirty="0" smtClean="0">
                <a:solidFill>
                  <a:schemeClr val="tx1"/>
                </a:solidFill>
                <a:latin typeface="メイリオ" panose="020B0604030504040204" pitchFamily="50" charset="-128"/>
                <a:ea typeface="メイリオ" panose="020B0604030504040204" pitchFamily="50" charset="-128"/>
              </a:rPr>
              <a:t>~10</a:t>
            </a:r>
            <a:r>
              <a:rPr lang="ja-JP" altLang="en-US" sz="1200" dirty="0" smtClean="0">
                <a:solidFill>
                  <a:schemeClr val="tx1"/>
                </a:solidFill>
                <a:latin typeface="メイリオ" panose="020B0604030504040204" pitchFamily="50" charset="-128"/>
                <a:ea typeface="メイリオ" panose="020B0604030504040204" pitchFamily="50" charset="-128"/>
              </a:rPr>
              <a:t>時間　（参考）</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1143000" lvl="2" indent="-228600">
              <a:buFont typeface="Arial" panose="020B0604020202020204" pitchFamily="34" charset="0"/>
              <a:buChar char="•"/>
            </a:pPr>
            <a:r>
              <a:rPr lang="ja-JP" altLang="en-US" sz="1200" dirty="0" smtClean="0">
                <a:solidFill>
                  <a:schemeClr val="tx1"/>
                </a:solidFill>
                <a:latin typeface="メイリオ" panose="020B0604030504040204" pitchFamily="50" charset="-128"/>
                <a:ea typeface="メイリオ" panose="020B0604030504040204" pitchFamily="50" charset="-128"/>
              </a:rPr>
              <a:t>サイネージディスプレイ　　　　</a:t>
            </a:r>
            <a:r>
              <a:rPr lang="en-US" altLang="ja-JP" sz="1200" dirty="0" smtClean="0">
                <a:solidFill>
                  <a:schemeClr val="tx1"/>
                </a:solidFill>
                <a:latin typeface="メイリオ" panose="020B0604030504040204" pitchFamily="50" charset="-128"/>
                <a:ea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rPr>
              <a:t>日　</a:t>
            </a:r>
            <a:r>
              <a:rPr lang="en-US" altLang="ja-JP" sz="1200" dirty="0" smtClean="0">
                <a:solidFill>
                  <a:schemeClr val="tx1"/>
                </a:solidFill>
                <a:latin typeface="メイリオ" panose="020B0604030504040204" pitchFamily="50" charset="-128"/>
                <a:ea typeface="メイリオ" panose="020B0604030504040204" pitchFamily="50" charset="-128"/>
              </a:rPr>
              <a:t>16</a:t>
            </a:r>
            <a:r>
              <a:rPr lang="ja-JP" altLang="en-US" sz="1200" dirty="0" smtClean="0">
                <a:solidFill>
                  <a:schemeClr val="tx1"/>
                </a:solidFill>
                <a:latin typeface="メイリオ" panose="020B0604030504040204" pitchFamily="50" charset="-128"/>
                <a:ea typeface="メイリオ" panose="020B0604030504040204" pitchFamily="50" charset="-128"/>
              </a:rPr>
              <a:t>時間　　　　（参考）</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lvl="2"/>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685800" lvl="1" indent="-228600">
              <a:buFont typeface="Arial" panose="020B0604020202020204" pitchFamily="34" charset="0"/>
              <a:buChar char="•"/>
            </a:pPr>
            <a:r>
              <a:rPr lang="ja-JP" altLang="en-US" sz="1200" dirty="0" smtClean="0">
                <a:solidFill>
                  <a:schemeClr val="tx1"/>
                </a:solidFill>
                <a:latin typeface="メイリオ" panose="020B0604030504040204" pitchFamily="50" charset="-128"/>
                <a:ea typeface="メイリオ" panose="020B0604030504040204" pitchFamily="50" charset="-128"/>
              </a:rPr>
              <a:t>また、モニターの使用している液晶パネルには、</a:t>
            </a:r>
            <a:r>
              <a:rPr lang="en-US" altLang="ja-JP" sz="1200" dirty="0" smtClean="0">
                <a:solidFill>
                  <a:schemeClr val="tx1"/>
                </a:solidFill>
                <a:latin typeface="メイリオ" panose="020B0604030504040204" pitchFamily="50" charset="-128"/>
                <a:ea typeface="メイリオ" panose="020B0604030504040204" pitchFamily="50" charset="-128"/>
              </a:rPr>
              <a:t>30,000</a:t>
            </a:r>
            <a:r>
              <a:rPr lang="ja-JP" altLang="en-US" sz="1200" dirty="0" smtClean="0">
                <a:solidFill>
                  <a:schemeClr val="tx1"/>
                </a:solidFill>
                <a:latin typeface="メイリオ" panose="020B0604030504040204" pitchFamily="50" charset="-128"/>
                <a:ea typeface="メイリオ" panose="020B0604030504040204" pitchFamily="50" charset="-128"/>
              </a:rPr>
              <a:t>時間・</a:t>
            </a:r>
            <a:r>
              <a:rPr lang="en-US" altLang="ja-JP" sz="1200" dirty="0" smtClean="0">
                <a:solidFill>
                  <a:schemeClr val="tx1"/>
                </a:solidFill>
                <a:latin typeface="メイリオ" panose="020B0604030504040204" pitchFamily="50" charset="-128"/>
                <a:ea typeface="メイリオ" panose="020B0604030504040204" pitchFamily="50" charset="-128"/>
              </a:rPr>
              <a:t>50,000</a:t>
            </a:r>
            <a:r>
              <a:rPr lang="ja-JP" altLang="en-US" sz="1200" dirty="0" smtClean="0">
                <a:solidFill>
                  <a:schemeClr val="tx1"/>
                </a:solidFill>
                <a:latin typeface="メイリオ" panose="020B0604030504040204" pitchFamily="50" charset="-128"/>
                <a:ea typeface="メイリオ" panose="020B0604030504040204" pitchFamily="50" charset="-128"/>
              </a:rPr>
              <a:t>時間と使用可能時間に違いがあります。各製品の仕様として発表されていませんが、一般的には、業務用モニターは使用可能時間が長いパネルを使用しています。</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228600" indent="-228600" algn="l">
              <a:buFont typeface="+mj-lt"/>
              <a:buAutoNum type="arabicPeriod"/>
            </a:pPr>
            <a:endParaRPr lang="en-US" altLang="ja-JP" sz="1400" dirty="0">
              <a:solidFill>
                <a:schemeClr val="tx1"/>
              </a:solidFill>
              <a:latin typeface="メイリオ" panose="020B0604030504040204" pitchFamily="50" charset="-128"/>
              <a:ea typeface="メイリオ" panose="020B0604030504040204" pitchFamily="50" charset="-128"/>
            </a:endParaRPr>
          </a:p>
          <a:p>
            <a:pPr marL="228600" indent="-228600" algn="l">
              <a:buFont typeface="+mj-lt"/>
              <a:buAutoNum type="arabicPeriod"/>
            </a:pPr>
            <a:r>
              <a:rPr lang="ja-JP" altLang="en-US" sz="1400" kern="0" dirty="0">
                <a:solidFill>
                  <a:schemeClr val="tx1"/>
                </a:solidFill>
                <a:latin typeface="メイリオ" panose="020B0604030504040204" pitchFamily="50" charset="-128"/>
                <a:ea typeface="メイリオ" panose="020B0604030504040204" pitchFamily="50" charset="-128"/>
              </a:rPr>
              <a:t>明るさの</a:t>
            </a:r>
            <a:r>
              <a:rPr lang="ja-JP" altLang="en-US" sz="1400" kern="0" dirty="0" smtClean="0">
                <a:solidFill>
                  <a:schemeClr val="tx1"/>
                </a:solidFill>
                <a:latin typeface="メイリオ" panose="020B0604030504040204" pitchFamily="50" charset="-128"/>
                <a:ea typeface="メイリオ" panose="020B0604030504040204" pitchFamily="50" charset="-128"/>
              </a:rPr>
              <a:t>違い</a:t>
            </a:r>
            <a:endParaRPr lang="en-US" altLang="ja-JP" sz="1400" kern="0" dirty="0" smtClean="0">
              <a:solidFill>
                <a:schemeClr val="tx1"/>
              </a:solidFill>
              <a:latin typeface="メイリオ" panose="020B0604030504040204" pitchFamily="50" charset="-128"/>
              <a:ea typeface="メイリオ" panose="020B0604030504040204" pitchFamily="50" charset="-128"/>
            </a:endParaRPr>
          </a:p>
          <a:p>
            <a:pPr marL="685800" lvl="1" indent="-228600">
              <a:buFont typeface="Arial" panose="020B0604020202020204" pitchFamily="34" charset="0"/>
              <a:buChar char="•"/>
            </a:pPr>
            <a:r>
              <a:rPr lang="ja-JP" altLang="en-US" sz="1200" kern="0" dirty="0" smtClean="0">
                <a:solidFill>
                  <a:schemeClr val="tx1"/>
                </a:solidFill>
                <a:latin typeface="メイリオ" panose="020B0604030504040204" pitchFamily="50" charset="-128"/>
                <a:ea typeface="メイリオ" panose="020B0604030504040204" pitchFamily="50" charset="-128"/>
              </a:rPr>
              <a:t>民生テレビ（液晶テレビ）・・・公表されてないテレビが多いですが、</a:t>
            </a:r>
            <a:r>
              <a:rPr lang="en-US" altLang="ja-JP" sz="1200" kern="0" dirty="0" smtClean="0">
                <a:solidFill>
                  <a:schemeClr val="tx1"/>
                </a:solidFill>
                <a:latin typeface="メイリオ" panose="020B0604030504040204" pitchFamily="50" charset="-128"/>
                <a:ea typeface="メイリオ" panose="020B0604030504040204" pitchFamily="50" charset="-128"/>
              </a:rPr>
              <a:t>350</a:t>
            </a:r>
            <a:r>
              <a:rPr lang="ja-JP" altLang="en-US" sz="1200" kern="0" dirty="0" smtClean="0">
                <a:solidFill>
                  <a:schemeClr val="tx1"/>
                </a:solidFill>
                <a:latin typeface="メイリオ" panose="020B0604030504040204" pitchFamily="50" charset="-128"/>
                <a:ea typeface="メイリオ" panose="020B0604030504040204" pitchFamily="50" charset="-128"/>
              </a:rPr>
              <a:t>～</a:t>
            </a:r>
            <a:r>
              <a:rPr lang="en-US" altLang="ja-JP" sz="1200" kern="0" dirty="0" smtClean="0">
                <a:solidFill>
                  <a:schemeClr val="tx1"/>
                </a:solidFill>
                <a:latin typeface="メイリオ" panose="020B0604030504040204" pitchFamily="50" charset="-128"/>
                <a:ea typeface="メイリオ" panose="020B0604030504040204" pitchFamily="50" charset="-128"/>
              </a:rPr>
              <a:t>450cd</a:t>
            </a:r>
            <a:r>
              <a:rPr lang="ja-JP" altLang="en-US" sz="1200" kern="0" dirty="0" smtClean="0">
                <a:solidFill>
                  <a:schemeClr val="tx1"/>
                </a:solidFill>
                <a:latin typeface="メイリオ" panose="020B0604030504040204" pitchFamily="50" charset="-128"/>
                <a:ea typeface="メイリオ" panose="020B0604030504040204" pitchFamily="50" charset="-128"/>
              </a:rPr>
              <a:t>が一般的です。</a:t>
            </a:r>
            <a:endParaRPr lang="en-US" altLang="ja-JP" sz="1200" kern="0" dirty="0" smtClean="0">
              <a:solidFill>
                <a:schemeClr val="tx1"/>
              </a:solidFill>
              <a:latin typeface="メイリオ" panose="020B0604030504040204" pitchFamily="50" charset="-128"/>
              <a:ea typeface="メイリオ" panose="020B0604030504040204" pitchFamily="50" charset="-128"/>
            </a:endParaRPr>
          </a:p>
          <a:p>
            <a:pPr marL="685800" lvl="1" indent="-228600">
              <a:buFont typeface="Arial" panose="020B0604020202020204" pitchFamily="34" charset="0"/>
              <a:buChar char="•"/>
            </a:pPr>
            <a:r>
              <a:rPr lang="ja-JP" altLang="en-US" sz="1200" kern="0" dirty="0" smtClean="0">
                <a:solidFill>
                  <a:schemeClr val="tx1"/>
                </a:solidFill>
                <a:latin typeface="メイリオ" panose="020B0604030504040204" pitchFamily="50" charset="-128"/>
                <a:ea typeface="メイリオ" panose="020B0604030504040204" pitchFamily="50" charset="-128"/>
              </a:rPr>
              <a:t>業務用ディプレイ・・・公表されております。製品によって違いがあり（明るい製品ほど価格が高い）</a:t>
            </a:r>
            <a:r>
              <a:rPr lang="en-US" altLang="ja-JP" sz="1200" kern="0" dirty="0" smtClean="0">
                <a:solidFill>
                  <a:schemeClr val="tx1"/>
                </a:solidFill>
                <a:latin typeface="メイリオ" panose="020B0604030504040204" pitchFamily="50" charset="-128"/>
                <a:ea typeface="メイリオ" panose="020B0604030504040204" pitchFamily="50" charset="-128"/>
              </a:rPr>
              <a:t>400cd</a:t>
            </a:r>
            <a:r>
              <a:rPr lang="ja-JP" altLang="en-US" sz="1200" kern="0" dirty="0">
                <a:solidFill>
                  <a:schemeClr val="tx1"/>
                </a:solidFill>
                <a:latin typeface="メイリオ" panose="020B0604030504040204" pitchFamily="50" charset="-128"/>
                <a:ea typeface="メイリオ" panose="020B0604030504040204" pitchFamily="50" charset="-128"/>
              </a:rPr>
              <a:t>～</a:t>
            </a:r>
            <a:endParaRPr lang="en-US" altLang="ja-JP" sz="1200" kern="0" dirty="0" smtClean="0">
              <a:solidFill>
                <a:schemeClr val="tx1"/>
              </a:solidFill>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514425" y="7538414"/>
            <a:ext cx="3799859" cy="576580"/>
          </a:xfrm>
          <a:prstGeom prst="rect">
            <a:avLst/>
          </a:prstGeom>
          <a:effectLst/>
        </p:spPr>
        <p:txBody>
          <a:bodyPr vert="horz" lIns="101600" tIns="50800" rIns="101600" bIns="50800" rtlCol="0" anchor="b"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cap="none" baseline="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None/>
            </a:pPr>
            <a:r>
              <a:rPr lang="ja-JP" altLang="en-US" sz="1000" dirty="0">
                <a:latin typeface="メイリオ" panose="020B0604030504040204" pitchFamily="50" charset="-128"/>
                <a:ea typeface="メイリオ" panose="020B0604030504040204" pitchFamily="50" charset="-128"/>
              </a:rPr>
              <a:t>３．消費電力の違い</a:t>
            </a:r>
          </a:p>
        </p:txBody>
      </p:sp>
      <p:sp>
        <p:nvSpPr>
          <p:cNvPr id="12" name="テキスト ボックス 11"/>
          <p:cNvSpPr txBox="1"/>
          <p:nvPr/>
        </p:nvSpPr>
        <p:spPr>
          <a:xfrm>
            <a:off x="327472" y="8578530"/>
            <a:ext cx="824091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民生品（液晶テレビ）</a:t>
            </a:r>
            <a:r>
              <a:rPr lang="en-US" altLang="ja-JP" sz="1000" dirty="0">
                <a:latin typeface="メイリオ" panose="020B0604030504040204" pitchFamily="50" charset="-128"/>
                <a:ea typeface="メイリオ" panose="020B0604030504040204" pitchFamily="50" charset="-128"/>
              </a:rPr>
              <a:t>55M520X</a:t>
            </a:r>
            <a:r>
              <a:rPr lang="ja-JP" altLang="en-US" sz="1000" dirty="0">
                <a:latin typeface="メイリオ" panose="020B0604030504040204" pitchFamily="50" charset="-128"/>
                <a:ea typeface="メイリオ" panose="020B0604030504040204" pitchFamily="50" charset="-128"/>
              </a:rPr>
              <a:t>　参考　消費電力　</a:t>
            </a:r>
            <a:r>
              <a:rPr lang="en-US" altLang="ja-JP" sz="1000" dirty="0">
                <a:latin typeface="メイリオ" panose="020B0604030504040204" pitchFamily="50" charset="-128"/>
                <a:ea typeface="メイリオ" panose="020B0604030504040204" pitchFamily="50" charset="-128"/>
              </a:rPr>
              <a:t>157 W </a:t>
            </a:r>
            <a:endParaRPr kumimoji="1" lang="ja-JP" altLang="en-US" sz="10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37256" y="9138592"/>
            <a:ext cx="824091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サイネージディスプレイ</a:t>
            </a:r>
            <a:r>
              <a:rPr lang="en-US" altLang="ja-JP" sz="1000" dirty="0">
                <a:latin typeface="メイリオ" panose="020B0604030504040204" pitchFamily="50" charset="-128"/>
                <a:ea typeface="メイリオ" panose="020B0604030504040204" pitchFamily="50" charset="-128"/>
              </a:rPr>
              <a:t>TD-E552</a:t>
            </a:r>
            <a:r>
              <a:rPr lang="ja-JP" altLang="en-US" sz="1000" dirty="0">
                <a:latin typeface="メイリオ" panose="020B0604030504040204" pitchFamily="50" charset="-128"/>
                <a:ea typeface="メイリオ" panose="020B0604030504040204" pitchFamily="50" charset="-128"/>
              </a:rPr>
              <a:t>　参考　消費電力　最大　</a:t>
            </a:r>
            <a:r>
              <a:rPr lang="en-US" altLang="ja-JP" sz="1000" dirty="0">
                <a:latin typeface="メイリオ" panose="020B0604030504040204" pitchFamily="50" charset="-128"/>
                <a:ea typeface="メイリオ" panose="020B0604030504040204" pitchFamily="50" charset="-128"/>
              </a:rPr>
              <a:t>180W</a:t>
            </a:r>
            <a:endParaRPr kumimoji="1" lang="ja-JP" altLang="en-US" sz="1000" dirty="0">
              <a:latin typeface="メイリオ" panose="020B0604030504040204" pitchFamily="50" charset="-128"/>
              <a:ea typeface="メイリオ" panose="020B0604030504040204" pitchFamily="50" charset="-128"/>
            </a:endParaRPr>
          </a:p>
        </p:txBody>
      </p:sp>
      <p:sp>
        <p:nvSpPr>
          <p:cNvPr id="14" name="タイトル 1"/>
          <p:cNvSpPr txBox="1">
            <a:spLocks/>
          </p:cNvSpPr>
          <p:nvPr/>
        </p:nvSpPr>
        <p:spPr>
          <a:xfrm>
            <a:off x="-513957" y="10738769"/>
            <a:ext cx="9216650" cy="576580"/>
          </a:xfrm>
          <a:prstGeom prst="rect">
            <a:avLst/>
          </a:prstGeom>
          <a:effectLst/>
        </p:spPr>
        <p:txBody>
          <a:bodyPr vert="horz" lIns="101600" tIns="50800" rIns="101600" bIns="50800" rtlCol="0" anchor="b"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cap="none" baseline="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r>
              <a:rPr lang="ja-JP" altLang="en-US" sz="1000" dirty="0">
                <a:latin typeface="メイリオ" panose="020B0604030504040204" pitchFamily="50" charset="-128"/>
                <a:ea typeface="メイリオ" panose="020B0604030504040204" pitchFamily="50" charset="-128"/>
              </a:rPr>
              <a:t>４．追記：ディスプレイの向き</a:t>
            </a:r>
            <a:endParaRPr lang="en-US" altLang="ja-JP" sz="1000" dirty="0">
              <a:latin typeface="メイリオ" panose="020B0604030504040204" pitchFamily="50" charset="-128"/>
              <a:ea typeface="メイリオ" panose="020B0604030504040204" pitchFamily="50" charset="-128"/>
            </a:endParaRPr>
          </a:p>
          <a:p>
            <a:pPr marL="0" indent="0" algn="l">
              <a:buNone/>
            </a:pPr>
            <a:endParaRPr lang="en-US" altLang="ja-JP" sz="1000" dirty="0">
              <a:latin typeface="メイリオ" panose="020B0604030504040204" pitchFamily="50" charset="-128"/>
              <a:ea typeface="メイリオ" panose="020B0604030504040204" pitchFamily="50" charset="-128"/>
            </a:endParaRPr>
          </a:p>
          <a:p>
            <a:pPr marL="0" indent="0" algn="l">
              <a:buNone/>
            </a:pPr>
            <a:r>
              <a:rPr lang="ja-JP" altLang="en-US" sz="1000" dirty="0">
                <a:latin typeface="メイリオ" panose="020B0604030504040204" pitchFamily="50" charset="-128"/>
                <a:ea typeface="メイリオ" panose="020B0604030504040204" pitchFamily="50" charset="-128"/>
              </a:rPr>
              <a:t>サイネージディスプレイは縦にも対応</a:t>
            </a:r>
            <a:endParaRPr lang="en-US" altLang="ja-JP" sz="1000" dirty="0">
              <a:latin typeface="メイリオ" panose="020B0604030504040204" pitchFamily="50" charset="-128"/>
              <a:ea typeface="メイリオ" panose="020B0604030504040204" pitchFamily="50" charset="-128"/>
            </a:endParaRPr>
          </a:p>
          <a:p>
            <a:pPr marL="0" indent="0" algn="l">
              <a:buNone/>
            </a:pPr>
            <a:r>
              <a:rPr lang="ja-JP" altLang="en-US" sz="1000" dirty="0">
                <a:latin typeface="メイリオ" panose="020B0604030504040204" pitchFamily="50" charset="-128"/>
                <a:ea typeface="メイリオ" panose="020B0604030504040204" pitchFamily="50" charset="-128"/>
              </a:rPr>
              <a:t>液晶テレビは横のみ対応</a:t>
            </a:r>
          </a:p>
        </p:txBody>
      </p:sp>
    </p:spTree>
    <p:extLst>
      <p:ext uri="{BB962C8B-B14F-4D97-AF65-F5344CB8AC3E}">
        <p14:creationId xmlns:p14="http://schemas.microsoft.com/office/powerpoint/2010/main" val="7704285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7B71D2E-40F5-4736-999A-4D93C4919529}" type="slidenum">
              <a:rPr kumimoji="1" lang="ja-JP" altLang="en-US" smtClean="0"/>
              <a:t>4</a:t>
            </a:fld>
            <a:endParaRPr kumimoji="1" lang="ja-JP" altLang="en-US"/>
          </a:p>
        </p:txBody>
      </p:sp>
      <p:sp>
        <p:nvSpPr>
          <p:cNvPr id="5" name="テキスト ボックス 4"/>
          <p:cNvSpPr txBox="1"/>
          <p:nvPr/>
        </p:nvSpPr>
        <p:spPr>
          <a:xfrm>
            <a:off x="831528" y="137592"/>
            <a:ext cx="9511262" cy="612726"/>
          </a:xfrm>
          <a:prstGeom prst="rect">
            <a:avLst/>
          </a:prstGeom>
          <a:noFill/>
        </p:spPr>
        <p:txBody>
          <a:bodyPr wrap="square" rtlCol="0">
            <a:spAutoFit/>
          </a:bodyPr>
          <a:lstStyle/>
          <a:p>
            <a:r>
              <a:rPr lang="ja-JP" altLang="en-US" sz="328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ポスターのサイズとモニターのサイズ比較</a:t>
            </a:r>
          </a:p>
        </p:txBody>
      </p:sp>
      <p:sp>
        <p:nvSpPr>
          <p:cNvPr id="8" name="Rectangle 2"/>
          <p:cNvSpPr>
            <a:spLocks/>
          </p:cNvSpPr>
          <p:nvPr/>
        </p:nvSpPr>
        <p:spPr bwMode="auto">
          <a:xfrm>
            <a:off x="6537121" y="1303905"/>
            <a:ext cx="3443852" cy="4263944"/>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25538" tIns="32554" rIns="325538" bIns="32554" anchor="ct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marL="293065" indent="-293065">
              <a:buFont typeface="Arial" panose="020B0604020202020204" pitchFamily="34" charset="0"/>
              <a:buChar char="•"/>
            </a:pPr>
            <a:r>
              <a:rPr lang="ja-JP" altLang="en-US" sz="1436" dirty="0">
                <a:latin typeface="メイリオ" panose="020B0604030504040204" pitchFamily="50" charset="-128"/>
                <a:ea typeface="メイリオ" panose="020B0604030504040204" pitchFamily="50" charset="-128"/>
              </a:rPr>
              <a:t>用紙サイズの規格には、</a:t>
            </a:r>
            <a:r>
              <a:rPr lang="en-US" altLang="ja-JP" sz="1436" dirty="0">
                <a:latin typeface="メイリオ" panose="020B0604030504040204" pitchFamily="50" charset="-128"/>
                <a:ea typeface="メイリオ" panose="020B0604030504040204" pitchFamily="50" charset="-128"/>
              </a:rPr>
              <a:t>A</a:t>
            </a:r>
            <a:r>
              <a:rPr lang="ja-JP" altLang="en-US" sz="1436" dirty="0">
                <a:latin typeface="メイリオ" panose="020B0604030504040204" pitchFamily="50" charset="-128"/>
                <a:ea typeface="メイリオ" panose="020B0604030504040204" pitchFamily="50" charset="-128"/>
              </a:rPr>
              <a:t>判と</a:t>
            </a:r>
            <a:r>
              <a:rPr lang="en-US" altLang="ja-JP" sz="1436" dirty="0">
                <a:latin typeface="メイリオ" panose="020B0604030504040204" pitchFamily="50" charset="-128"/>
                <a:ea typeface="メイリオ" panose="020B0604030504040204" pitchFamily="50" charset="-128"/>
              </a:rPr>
              <a:t>B</a:t>
            </a:r>
            <a:r>
              <a:rPr lang="ja-JP" altLang="en-US" sz="1436" dirty="0">
                <a:latin typeface="メイリオ" panose="020B0604030504040204" pitchFamily="50" charset="-128"/>
                <a:ea typeface="メイリオ" panose="020B0604030504040204" pitchFamily="50" charset="-128"/>
              </a:rPr>
              <a:t>判があり、それぞれの縦横比は</a:t>
            </a:r>
            <a:r>
              <a:rPr lang="en-US" altLang="ja-JP" sz="1436" dirty="0">
                <a:latin typeface="メイリオ" panose="020B0604030504040204" pitchFamily="50" charset="-128"/>
                <a:ea typeface="メイリオ" panose="020B0604030504040204" pitchFamily="50" charset="-128"/>
              </a:rPr>
              <a:t>1:1.4</a:t>
            </a:r>
            <a:r>
              <a:rPr lang="ja-JP" altLang="en-US" sz="1436" dirty="0">
                <a:latin typeface="メイリオ" panose="020B0604030504040204" pitchFamily="50" charset="-128"/>
                <a:ea typeface="メイリオ" panose="020B0604030504040204" pitchFamily="50" charset="-128"/>
              </a:rPr>
              <a:t>となっています。 また、</a:t>
            </a:r>
            <a:r>
              <a:rPr lang="en-US" altLang="ja-JP" sz="1436" dirty="0">
                <a:latin typeface="メイリオ" panose="020B0604030504040204" pitchFamily="50" charset="-128"/>
                <a:ea typeface="メイリオ" panose="020B0604030504040204" pitchFamily="50" charset="-128"/>
              </a:rPr>
              <a:t>A4</a:t>
            </a:r>
            <a:r>
              <a:rPr lang="ja-JP" altLang="en-US" sz="1436" dirty="0">
                <a:latin typeface="メイリオ" panose="020B0604030504040204" pitchFamily="50" charset="-128"/>
                <a:ea typeface="メイリオ" panose="020B0604030504040204" pitchFamily="50" charset="-128"/>
              </a:rPr>
              <a:t>判、</a:t>
            </a:r>
            <a:r>
              <a:rPr lang="en-US" altLang="ja-JP" sz="1436" dirty="0">
                <a:latin typeface="メイリオ" panose="020B0604030504040204" pitchFamily="50" charset="-128"/>
                <a:ea typeface="メイリオ" panose="020B0604030504040204" pitchFamily="50" charset="-128"/>
              </a:rPr>
              <a:t>B5</a:t>
            </a:r>
            <a:r>
              <a:rPr lang="ja-JP" altLang="en-US" sz="1436" dirty="0">
                <a:latin typeface="メイリオ" panose="020B0604030504040204" pitchFamily="50" charset="-128"/>
                <a:ea typeface="メイリオ" panose="020B0604030504040204" pitchFamily="50" charset="-128"/>
              </a:rPr>
              <a:t>判などのように、後に続く数字によって紙の大きさを表しています。 数字は、サイズが</a:t>
            </a:r>
            <a:r>
              <a:rPr lang="en-US" altLang="ja-JP" sz="1436" dirty="0">
                <a:latin typeface="メイリオ" panose="020B0604030504040204" pitchFamily="50" charset="-128"/>
                <a:ea typeface="メイリオ" panose="020B0604030504040204" pitchFamily="50" charset="-128"/>
              </a:rPr>
              <a:t>1/2</a:t>
            </a:r>
            <a:r>
              <a:rPr lang="ja-JP" altLang="en-US" sz="1436" dirty="0">
                <a:latin typeface="メイリオ" panose="020B0604030504040204" pitchFamily="50" charset="-128"/>
                <a:ea typeface="メイリオ" panose="020B0604030504040204" pitchFamily="50" charset="-128"/>
              </a:rPr>
              <a:t>になる毎に</a:t>
            </a:r>
            <a:r>
              <a:rPr lang="en-US" altLang="ja-JP" sz="1436" dirty="0">
                <a:latin typeface="メイリオ" panose="020B0604030504040204" pitchFamily="50" charset="-128"/>
                <a:ea typeface="メイリオ" panose="020B0604030504040204" pitchFamily="50" charset="-128"/>
              </a:rPr>
              <a:t>1</a:t>
            </a:r>
            <a:r>
              <a:rPr lang="ja-JP" altLang="en-US" sz="1436" dirty="0" err="1">
                <a:latin typeface="メイリオ" panose="020B0604030504040204" pitchFamily="50" charset="-128"/>
                <a:ea typeface="メイリオ" panose="020B0604030504040204" pitchFamily="50" charset="-128"/>
              </a:rPr>
              <a:t>ずつ</a:t>
            </a:r>
            <a:r>
              <a:rPr lang="ja-JP" altLang="en-US" sz="1436" dirty="0">
                <a:latin typeface="メイリオ" panose="020B0604030504040204" pitchFamily="50" charset="-128"/>
                <a:ea typeface="メイリオ" panose="020B0604030504040204" pitchFamily="50" charset="-128"/>
              </a:rPr>
              <a:t>増えていきます。 </a:t>
            </a:r>
          </a:p>
          <a:p>
            <a:pPr marL="293065" indent="-293065">
              <a:buFont typeface="Arial" panose="020B0604020202020204" pitchFamily="34" charset="0"/>
              <a:buChar char="•"/>
            </a:pPr>
            <a:r>
              <a:rPr lang="en-US" altLang="ja-JP" sz="1436" dirty="0">
                <a:latin typeface="メイリオ" panose="020B0604030504040204" pitchFamily="50" charset="-128"/>
                <a:ea typeface="メイリオ" panose="020B0604030504040204" pitchFamily="50" charset="-128"/>
              </a:rPr>
              <a:t>1</a:t>
            </a:r>
            <a:r>
              <a:rPr lang="ja-JP" altLang="en-US" sz="1436" dirty="0">
                <a:latin typeface="メイリオ" panose="020B0604030504040204" pitchFamily="50" charset="-128"/>
                <a:ea typeface="メイリオ" panose="020B0604030504040204" pitchFamily="50" charset="-128"/>
              </a:rPr>
              <a:t>インチ　＝　２．５４ｃｍ</a:t>
            </a:r>
          </a:p>
          <a:p>
            <a:pPr marL="293065" indent="-293065">
              <a:buFont typeface="Arial" panose="020B0604020202020204" pitchFamily="34" charset="0"/>
              <a:buChar char="•"/>
            </a:pPr>
            <a:r>
              <a:rPr lang="ja-JP" altLang="en-US" sz="1436" dirty="0">
                <a:latin typeface="メイリオ" panose="020B0604030504040204" pitchFamily="50" charset="-128"/>
                <a:ea typeface="メイリオ" panose="020B0604030504040204" pitchFamily="50" charset="-128"/>
              </a:rPr>
              <a:t>○型、○インチ、○</a:t>
            </a:r>
            <a:r>
              <a:rPr lang="en-US" altLang="ja-JP" sz="1436" dirty="0">
                <a:latin typeface="メイリオ" panose="020B0604030504040204" pitchFamily="50" charset="-128"/>
                <a:ea typeface="メイリオ" panose="020B0604030504040204" pitchFamily="50" charset="-128"/>
              </a:rPr>
              <a:t>V</a:t>
            </a:r>
            <a:r>
              <a:rPr lang="ja-JP" altLang="en-US" sz="1436" dirty="0">
                <a:latin typeface="メイリオ" panose="020B0604030504040204" pitchFamily="50" charset="-128"/>
                <a:ea typeface="メイリオ" panose="020B0604030504040204" pitchFamily="50" charset="-128"/>
              </a:rPr>
              <a:t>型　などは同じサイズ。現在は○</a:t>
            </a:r>
            <a:r>
              <a:rPr lang="en-US" altLang="ja-JP" sz="1436" dirty="0">
                <a:latin typeface="メイリオ" panose="020B0604030504040204" pitchFamily="50" charset="-128"/>
                <a:ea typeface="メイリオ" panose="020B0604030504040204" pitchFamily="50" charset="-128"/>
              </a:rPr>
              <a:t>V</a:t>
            </a:r>
            <a:r>
              <a:rPr lang="ja-JP" altLang="en-US" sz="1436" dirty="0">
                <a:latin typeface="メイリオ" panose="020B0604030504040204" pitchFamily="50" charset="-128"/>
                <a:ea typeface="メイリオ" panose="020B0604030504040204" pitchFamily="50" charset="-128"/>
              </a:rPr>
              <a:t>型という表し方が一般的</a:t>
            </a:r>
            <a:endParaRPr lang="en-US" altLang="ja-JP" sz="1436" dirty="0">
              <a:latin typeface="メイリオ" panose="020B0604030504040204" pitchFamily="50" charset="-128"/>
              <a:ea typeface="メイリオ" panose="020B0604030504040204" pitchFamily="50" charset="-128"/>
            </a:endParaRPr>
          </a:p>
          <a:p>
            <a:pPr marL="293065" indent="-293065">
              <a:buFont typeface="Arial" panose="020B0604020202020204" pitchFamily="34" charset="0"/>
              <a:buChar char="•"/>
            </a:pPr>
            <a:r>
              <a:rPr lang="ja-JP" altLang="en-US" sz="1436" dirty="0">
                <a:latin typeface="メイリオ" panose="020B0604030504040204" pitchFamily="50" charset="-128"/>
                <a:ea typeface="メイリオ" panose="020B0604030504040204" pitchFamily="50" charset="-128"/>
              </a:rPr>
              <a:t>現在の標準、画面比率はワイド画面１６：９</a:t>
            </a:r>
            <a:endParaRPr lang="en-US" altLang="ja-JP" sz="1436" dirty="0">
              <a:latin typeface="メイリオ" panose="020B0604030504040204" pitchFamily="50" charset="-128"/>
              <a:ea typeface="メイリオ" panose="020B0604030504040204" pitchFamily="50" charset="-128"/>
            </a:endParaRPr>
          </a:p>
          <a:p>
            <a:pPr marL="293065" indent="-293065">
              <a:buFont typeface="Arial" panose="020B0604020202020204" pitchFamily="34" charset="0"/>
              <a:buChar char="•"/>
            </a:pPr>
            <a:r>
              <a:rPr lang="ja-JP" altLang="en-US" sz="1436" dirty="0">
                <a:latin typeface="メイリオ" panose="020B0604030504040204" pitchFamily="50" charset="-128"/>
                <a:ea typeface="メイリオ" panose="020B0604030504040204" pitchFamily="50" charset="-128"/>
              </a:rPr>
              <a:t>モニターは</a:t>
            </a:r>
            <a:r>
              <a:rPr lang="en-US" altLang="ja-JP" sz="1436" dirty="0">
                <a:latin typeface="メイリオ" panose="020B0604030504040204" pitchFamily="50" charset="-128"/>
                <a:ea typeface="メイリオ" panose="020B0604030504040204" pitchFamily="50" charset="-128"/>
              </a:rPr>
              <a:t>32</a:t>
            </a:r>
            <a:r>
              <a:rPr lang="ja-JP" altLang="en-US" sz="1436" dirty="0">
                <a:latin typeface="メイリオ" panose="020B0604030504040204" pitchFamily="50" charset="-128"/>
                <a:ea typeface="メイリオ" panose="020B0604030504040204" pitchFamily="50" charset="-128"/>
              </a:rPr>
              <a:t>型以上が縦置き可能です。左記は参考までに。横置きの場合は、表の横・縦を逆にして確認をしてください。</a:t>
            </a:r>
          </a:p>
        </p:txBody>
      </p:sp>
      <p:graphicFrame>
        <p:nvGraphicFramePr>
          <p:cNvPr id="2" name="表 1"/>
          <p:cNvGraphicFramePr>
            <a:graphicFrameLocks noGrp="1"/>
          </p:cNvGraphicFramePr>
          <p:nvPr>
            <p:extLst/>
          </p:nvPr>
        </p:nvGraphicFramePr>
        <p:xfrm>
          <a:off x="501030" y="1303812"/>
          <a:ext cx="5908348" cy="5381280"/>
        </p:xfrm>
        <a:graphic>
          <a:graphicData uri="http://schemas.openxmlformats.org/drawingml/2006/table">
            <a:tbl>
              <a:tblPr>
                <a:tableStyleId>{5C22544A-7EE6-4342-B048-85BDC9FD1C3A}</a:tableStyleId>
              </a:tblPr>
              <a:tblGrid>
                <a:gridCol w="1477087"/>
                <a:gridCol w="1477087"/>
                <a:gridCol w="1499812"/>
                <a:gridCol w="1454362"/>
              </a:tblGrid>
              <a:tr h="179376">
                <a:tc>
                  <a:txBody>
                    <a:bodyPr/>
                    <a:lstStyle/>
                    <a:p>
                      <a:pPr algn="ctr" rtl="0" fontAlgn="ctr"/>
                      <a:r>
                        <a:rPr lang="zh-TW" altLang="en-US" sz="1100" u="none" strike="noStrike" dirty="0">
                          <a:effectLst/>
                          <a:latin typeface="メイリオ" panose="020B0604030504040204" pitchFamily="50" charset="-128"/>
                          <a:ea typeface="メイリオ" panose="020B0604030504040204" pitchFamily="50" charset="-128"/>
                        </a:rPr>
                        <a:t>用紙種類（縦）</a:t>
                      </a:r>
                      <a:endParaRPr lang="zh-TW"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solidFill>
                      <a:schemeClr val="bg1">
                        <a:lumMod val="85000"/>
                      </a:schemeClr>
                    </a:solidFill>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モニターサイズ（縦）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solidFill>
                      <a:schemeClr val="bg1">
                        <a:lumMod val="85000"/>
                      </a:schemeClr>
                    </a:solidFill>
                  </a:tcPr>
                </a:tc>
                <a:tc>
                  <a:txBody>
                    <a:bodyPr/>
                    <a:lstStyle/>
                    <a:p>
                      <a:pPr algn="ctr" rtl="0" fontAlgn="ctr"/>
                      <a:r>
                        <a:rPr lang="zh-TW" altLang="en-US" sz="1100" u="none" strike="noStrike" dirty="0">
                          <a:effectLst/>
                          <a:latin typeface="メイリオ" panose="020B0604030504040204" pitchFamily="50" charset="-128"/>
                          <a:ea typeface="メイリオ" panose="020B0604030504040204" pitchFamily="50" charset="-128"/>
                        </a:rPr>
                        <a:t>用紙縦幅（</a:t>
                      </a:r>
                      <a:r>
                        <a:rPr lang="en-US" altLang="zh-TW" sz="1100" u="none" strike="noStrike" dirty="0">
                          <a:effectLst/>
                          <a:latin typeface="メイリオ" panose="020B0604030504040204" pitchFamily="50" charset="-128"/>
                          <a:ea typeface="メイリオ" panose="020B0604030504040204" pitchFamily="50" charset="-128"/>
                        </a:rPr>
                        <a:t>mm</a:t>
                      </a:r>
                      <a:r>
                        <a:rPr lang="zh-TW" altLang="en-US" sz="1100" u="none" strike="noStrike" dirty="0">
                          <a:effectLst/>
                          <a:latin typeface="メイリオ" panose="020B0604030504040204" pitchFamily="50" charset="-128"/>
                          <a:ea typeface="メイリオ" panose="020B0604030504040204" pitchFamily="50" charset="-128"/>
                        </a:rPr>
                        <a:t>）</a:t>
                      </a:r>
                      <a:endParaRPr lang="zh-TW"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solidFill>
                      <a:schemeClr val="bg1">
                        <a:lumMod val="85000"/>
                      </a:schemeClr>
                    </a:solidFill>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用紙横幅（</a:t>
                      </a:r>
                      <a:r>
                        <a:rPr lang="en-US" sz="1100" u="none" strike="noStrike" dirty="0">
                          <a:effectLst/>
                          <a:latin typeface="メイリオ" panose="020B0604030504040204" pitchFamily="50" charset="-128"/>
                          <a:ea typeface="メイリオ" panose="020B0604030504040204" pitchFamily="50" charset="-128"/>
                        </a:rPr>
                        <a:t>mm）</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solidFill>
                      <a:schemeClr val="bg1">
                        <a:lumMod val="85000"/>
                      </a:schemeClr>
                    </a:solidFill>
                  </a:tcPr>
                </a:tc>
              </a:tr>
              <a:tr h="179376">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A7</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105</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74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B7</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128</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91</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A6</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148</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105</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7V</a:t>
                      </a:r>
                      <a:r>
                        <a:rPr lang="ja-JP" altLang="en-US" sz="1100" u="none" strike="noStrike" dirty="0">
                          <a:effectLst/>
                          <a:latin typeface="メイリオ" panose="020B0604030504040204" pitchFamily="50" charset="-128"/>
                          <a:ea typeface="メイリオ" panose="020B0604030504040204" pitchFamily="50" charset="-128"/>
                        </a:rPr>
                        <a:t>型</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154.7</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87.1</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B6</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182</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128</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A5</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210</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148</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10V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221</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124.5</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B5</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257</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182</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12V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265.2</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149.4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A4</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297</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210</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15V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331.5</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186.7</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B4</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364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257</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19V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419.9</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236.5</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A3</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420</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297</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B3</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515</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364</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24V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530.4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298.7</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A2</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594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420</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32V</a:t>
                      </a:r>
                      <a:r>
                        <a:rPr lang="ja-JP" altLang="en-US" sz="1100" u="none" strike="noStrike" dirty="0">
                          <a:effectLst/>
                          <a:latin typeface="メイリオ" panose="020B0604030504040204" pitchFamily="50" charset="-128"/>
                          <a:ea typeface="メイリオ" panose="020B0604030504040204" pitchFamily="50" charset="-128"/>
                        </a:rPr>
                        <a:t>型</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707.1</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398.3</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B2</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728</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515</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A1</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841</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594</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40V</a:t>
                      </a:r>
                      <a:r>
                        <a:rPr lang="ja-JP" altLang="en-US" sz="1100" u="none" strike="noStrike" dirty="0">
                          <a:effectLst/>
                          <a:latin typeface="メイリオ" panose="020B0604030504040204" pitchFamily="50" charset="-128"/>
                          <a:ea typeface="メイリオ" panose="020B0604030504040204" pitchFamily="50" charset="-128"/>
                        </a:rPr>
                        <a:t>型</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883.9</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497.8</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B1</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1030</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728</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50V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1104.9</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622.3</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A0</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1189</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841</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55V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1215.4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684.5</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60V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1325.9</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746.8</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65V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1436.4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a:effectLst/>
                          <a:latin typeface="メイリオ" panose="020B0604030504040204" pitchFamily="50" charset="-128"/>
                          <a:ea typeface="メイリオ" panose="020B0604030504040204" pitchFamily="50" charset="-128"/>
                        </a:rPr>
                        <a:t>809</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B0</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1456</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1030</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r h="179376">
                <a:tc>
                  <a:txBody>
                    <a:bodyPr/>
                    <a:lstStyle/>
                    <a:p>
                      <a:pPr algn="l" fontAlgn="ctr"/>
                      <a:r>
                        <a:rPr lang="ja-JP" altLang="en-US" sz="1100" u="none" strike="noStrike">
                          <a:effectLst/>
                          <a:latin typeface="メイリオ" panose="020B0604030504040204" pitchFamily="50" charset="-128"/>
                          <a:ea typeface="メイリオ" panose="020B0604030504040204" pitchFamily="50" charset="-128"/>
                        </a:rPr>
                        <a:t>　</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ctr" rtl="0" fontAlgn="ctr"/>
                      <a:r>
                        <a:rPr lang="en-US" sz="1100" u="none" strike="noStrike">
                          <a:effectLst/>
                          <a:latin typeface="メイリオ" panose="020B0604030504040204" pitchFamily="50" charset="-128"/>
                          <a:ea typeface="メイリオ" panose="020B0604030504040204" pitchFamily="50" charset="-128"/>
                        </a:rPr>
                        <a:t>70V</a:t>
                      </a:r>
                      <a:r>
                        <a:rPr lang="ja-JP" altLang="en-US" sz="1100" u="none" strike="noStrike">
                          <a:effectLst/>
                          <a:latin typeface="メイリオ" panose="020B0604030504040204" pitchFamily="50" charset="-128"/>
                          <a:ea typeface="メイリオ" panose="020B0604030504040204" pitchFamily="50" charset="-128"/>
                        </a:rPr>
                        <a:t>型</a:t>
                      </a:r>
                      <a:endParaRPr lang="ja-JP" alt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1546.9</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c>
                  <a:txBody>
                    <a:bodyPr/>
                    <a:lstStyle/>
                    <a:p>
                      <a:pPr algn="r" rtl="0" fontAlgn="ctr"/>
                      <a:r>
                        <a:rPr lang="en-US" altLang="ja-JP" sz="1100" u="none" strike="noStrike" dirty="0">
                          <a:effectLst/>
                          <a:latin typeface="メイリオ" panose="020B0604030504040204" pitchFamily="50" charset="-128"/>
                          <a:ea typeface="メイリオ" panose="020B0604030504040204" pitchFamily="50" charset="-128"/>
                        </a:rPr>
                        <a:t>871.2</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38" marR="7438" marT="7438" marB="0" anchor="ctr"/>
                </a:tc>
              </a:tr>
            </a:tbl>
          </a:graphicData>
        </a:graphic>
      </p:graphicFrame>
    </p:spTree>
    <p:extLst>
      <p:ext uri="{BB962C8B-B14F-4D97-AF65-F5344CB8AC3E}">
        <p14:creationId xmlns:p14="http://schemas.microsoft.com/office/powerpoint/2010/main" val="1455893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テキスト ボックス 1"/>
          <p:cNvSpPr txBox="1">
            <a:spLocks noChangeArrowheads="1"/>
          </p:cNvSpPr>
          <p:nvPr/>
        </p:nvSpPr>
        <p:spPr bwMode="auto">
          <a:xfrm>
            <a:off x="831850" y="9525"/>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algn="ctr" eaLnBrk="1" hangingPunct="1"/>
            <a:r>
              <a:rPr kumimoji="1" lang="ja-JP" altLang="en-US" dirty="0">
                <a:latin typeface="メイリオ" panose="020B0604030504040204" pitchFamily="50" charset="-128"/>
                <a:ea typeface="メイリオ" panose="020B0604030504040204" pitchFamily="50" charset="-128"/>
              </a:rPr>
              <a:t>明るさの単位</a:t>
            </a:r>
            <a:endParaRPr kumimoji="1" lang="en-US" altLang="ja-JP" dirty="0">
              <a:latin typeface="メイリオ" panose="020B0604030504040204" pitchFamily="50" charset="-128"/>
              <a:ea typeface="メイリオ" panose="020B0604030504040204" pitchFamily="50" charset="-128"/>
            </a:endParaRPr>
          </a:p>
        </p:txBody>
      </p:sp>
      <p:sp>
        <p:nvSpPr>
          <p:cNvPr id="56323" name="テキスト ボックス 1"/>
          <p:cNvSpPr txBox="1">
            <a:spLocks noChangeArrowheads="1"/>
          </p:cNvSpPr>
          <p:nvPr/>
        </p:nvSpPr>
        <p:spPr bwMode="auto">
          <a:xfrm>
            <a:off x="630238" y="847725"/>
            <a:ext cx="90725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1200150" indent="-45720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eaLnBrk="1" hangingPunct="1"/>
            <a:r>
              <a:rPr lang="ja-JP" altLang="en-US" sz="1200">
                <a:latin typeface="メイリオ" panose="020B0604030504040204" pitchFamily="50" charset="-128"/>
                <a:ea typeface="メイリオ" panose="020B0604030504040204" pitchFamily="50" charset="-128"/>
              </a:rPr>
              <a:t>「ルクス」「ルーメン」「カンデラ」は測り方が違いますが、どれも明るさの単位です。</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「カンデラ」と「ルーメン」はどちらも光源の「明るさ」の尺度ですが、「カンデラ」は光源が放つ光「全体」の量を示す「明るさ」です。</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「ルーメン」は、「照射範囲」を考えた「明るさ」です。</a:t>
            </a:r>
            <a:endParaRPr lang="en-US" altLang="ja-JP" sz="1200">
              <a:latin typeface="メイリオ" panose="020B0604030504040204" pitchFamily="50" charset="-128"/>
              <a:ea typeface="メイリオ" panose="020B0604030504040204" pitchFamily="50" charset="-128"/>
            </a:endParaRPr>
          </a:p>
          <a:p>
            <a:pPr eaLnBrk="1" hangingPunct="1"/>
            <a:r>
              <a:rPr lang="ja-JP" altLang="en-US" sz="1200">
                <a:latin typeface="メイリオ" panose="020B0604030504040204" pitchFamily="50" charset="-128"/>
                <a:ea typeface="メイリオ" panose="020B0604030504040204" pitchFamily="50" charset="-128"/>
              </a:rPr>
              <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カンデラが同じ光でも、裸電球のように四方八方に光が出て行く場合は「ルーメン」は小さく、懐中電灯のように絞り込んで光の出る範囲を集中することで、ルーメンが大きくなります。</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光源そのものの「明るい暗い」は、「ルーメン」の方を基準にする場合が多いと思います。</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「ルクス」は、どれだけ照らされているかを示す「明るさ」です。照らされる面にどれだけ光がとどいているかを表しています。</a:t>
            </a:r>
            <a:br>
              <a:rPr lang="ja-JP" altLang="en-US"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ルーメンが同じ光に照らされた場合でも、光源から近いと明るい</a:t>
            </a:r>
            <a:r>
              <a:rPr lang="en-US" altLang="ja-JP" sz="1200">
                <a:latin typeface="メイリオ" panose="020B0604030504040204" pitchFamily="50" charset="-128"/>
                <a:ea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rPr>
              <a:t>ルクスが大きい</a:t>
            </a:r>
            <a:r>
              <a:rPr lang="en-US" altLang="ja-JP" sz="1200">
                <a:latin typeface="メイリオ" panose="020B0604030504040204" pitchFamily="50" charset="-128"/>
                <a:ea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rPr>
              <a:t>ですし、遠くなると暗く</a:t>
            </a:r>
            <a:r>
              <a:rPr lang="en-US" altLang="ja-JP" sz="1200">
                <a:latin typeface="メイリオ" panose="020B0604030504040204" pitchFamily="50" charset="-128"/>
                <a:ea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rPr>
              <a:t>ルクスが小さく</a:t>
            </a:r>
            <a:r>
              <a:rPr lang="en-US" altLang="ja-JP" sz="1200">
                <a:latin typeface="メイリオ" panose="020B0604030504040204" pitchFamily="50" charset="-128"/>
                <a:ea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rPr>
              <a:t>なります。</a:t>
            </a:r>
            <a:endParaRPr kumimoji="1" lang="en-US" altLang="ja-JP" sz="1200">
              <a:latin typeface="メイリオ" panose="020B0604030504040204" pitchFamily="50" charset="-128"/>
              <a:ea typeface="メイリオ" panose="020B0604030504040204" pitchFamily="50" charset="-128"/>
            </a:endParaRPr>
          </a:p>
        </p:txBody>
      </p:sp>
      <p:pic>
        <p:nvPicPr>
          <p:cNvPr id="56324" name="Picture 4" descr="http://tomari.org/main/java/hikar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3632200"/>
            <a:ext cx="39624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 9"/>
          <p:cNvGraphicFramePr>
            <a:graphicFrameLocks noGrp="1"/>
          </p:cNvGraphicFramePr>
          <p:nvPr/>
        </p:nvGraphicFramePr>
        <p:xfrm>
          <a:off x="4822825" y="3890963"/>
          <a:ext cx="5127625" cy="2947988"/>
        </p:xfrm>
        <a:graphic>
          <a:graphicData uri="http://schemas.openxmlformats.org/drawingml/2006/table">
            <a:tbl>
              <a:tblPr/>
              <a:tblGrid>
                <a:gridCol w="222939"/>
                <a:gridCol w="287906"/>
                <a:gridCol w="975422"/>
                <a:gridCol w="1049371"/>
                <a:gridCol w="2591987"/>
              </a:tblGrid>
              <a:tr h="166625">
                <a:tc>
                  <a:txBody>
                    <a:bodyPr/>
                    <a:lstStyle/>
                    <a:p>
                      <a:pPr algn="ctr"/>
                      <a:r>
                        <a:rPr lang="en-US" sz="800" dirty="0">
                          <a:effectLst/>
                          <a:latin typeface="メイリオ" panose="020B0604030504040204" pitchFamily="50" charset="-128"/>
                          <a:ea typeface="メイリオ" panose="020B0604030504040204" pitchFamily="50" charset="-128"/>
                          <a:cs typeface="メイリオ" panose="020B0604030504040204" pitchFamily="50" charset="-128"/>
                        </a:rPr>
                        <a:t>No</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ja-JP" altLang="en-US" sz="800" dirty="0">
                          <a:effectLst/>
                          <a:latin typeface="メイリオ" panose="020B0604030504040204" pitchFamily="50" charset="-128"/>
                          <a:ea typeface="メイリオ" panose="020B0604030504040204" pitchFamily="50" charset="-128"/>
                          <a:cs typeface="メイリオ" panose="020B0604030504040204" pitchFamily="50" charset="-128"/>
                        </a:rPr>
                        <a:t>名前</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ja-JP" altLang="en-US" sz="8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ja-JP" altLang="en-US" sz="800">
                          <a:effectLst/>
                          <a:latin typeface="メイリオ" panose="020B0604030504040204" pitchFamily="50" charset="-128"/>
                          <a:ea typeface="メイリオ" panose="020B0604030504040204" pitchFamily="50" charset="-128"/>
                          <a:cs typeface="メイリオ" panose="020B0604030504040204" pitchFamily="50" charset="-128"/>
                        </a:rPr>
                        <a:t>説明</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ja-JP" altLang="en-US" sz="800">
                          <a:effectLst/>
                          <a:latin typeface="メイリオ" panose="020B0604030504040204" pitchFamily="50" charset="-128"/>
                          <a:ea typeface="メイリオ" panose="020B0604030504040204" pitchFamily="50" charset="-128"/>
                          <a:cs typeface="メイリオ" panose="020B0604030504040204" pitchFamily="50" charset="-128"/>
                        </a:rPr>
                        <a:t>計算式</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r>
              <a:tr h="664240">
                <a:tc>
                  <a:txBody>
                    <a:bodyPr/>
                    <a:lstStyle/>
                    <a:p>
                      <a:pPr algn="ctr"/>
                      <a:r>
                        <a:rPr lang="en-US" altLang="ja-JP" sz="800" dirty="0">
                          <a:effectLst/>
                          <a:latin typeface="メイリオ" panose="020B0604030504040204" pitchFamily="50" charset="-128"/>
                          <a:ea typeface="メイリオ" panose="020B0604030504040204" pitchFamily="50" charset="-128"/>
                          <a:cs typeface="メイリオ" panose="020B0604030504040204" pitchFamily="50" charset="-128"/>
                        </a:rPr>
                        <a:t>1</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光度</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cd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カンデラ</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lm/</a:t>
                      </a:r>
                      <a:r>
                        <a:rPr lang="en-US" altLang="ja-JP" sz="800" dirty="0" err="1">
                          <a:latin typeface="メイリオ" panose="020B0604030504040204" pitchFamily="50" charset="-128"/>
                          <a:ea typeface="メイリオ" panose="020B0604030504040204" pitchFamily="50" charset="-128"/>
                          <a:cs typeface="メイリオ" panose="020B0604030504040204" pitchFamily="50" charset="-128"/>
                        </a:rPr>
                        <a:t>sr</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ステラジアン）</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ある方向への単位立体角当たりの</a:t>
                      </a:r>
                      <a:r>
                        <a:rPr lang="ja-JP" altLang="en-US" sz="800"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rPr>
                        <a:t>光束</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光の量</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を指し、各方向への光の強さを表す。</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軸光度が１０００ｃｄとした場合、１ｍの照射距離の直下照度は１０００Ｌｘと言える。</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3047">
                <a:tc>
                  <a:txBody>
                    <a:bodyPr/>
                    <a:lstStyle/>
                    <a:p>
                      <a:pPr algn="ctr"/>
                      <a:r>
                        <a:rPr lang="en-US" altLang="ja-JP" sz="800" dirty="0">
                          <a:effectLst/>
                          <a:latin typeface="メイリオ" panose="020B0604030504040204" pitchFamily="50" charset="-128"/>
                          <a:ea typeface="メイリオ" panose="020B0604030504040204" pitchFamily="50" charset="-128"/>
                          <a:cs typeface="メイリオ" panose="020B0604030504040204" pitchFamily="50" charset="-128"/>
                        </a:rPr>
                        <a:t>2</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光束</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latin typeface="メイリオ" panose="020B0604030504040204" pitchFamily="50" charset="-128"/>
                          <a:ea typeface="メイリオ" panose="020B0604030504040204" pitchFamily="50" charset="-128"/>
                          <a:cs typeface="メイリオ" panose="020B0604030504040204" pitchFamily="50" charset="-128"/>
                        </a:rPr>
                        <a:t>lm (</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ルーメン</a:t>
                      </a:r>
                      <a:r>
                        <a:rPr lang="en-US" altLang="ja-JP" sz="800">
                          <a:latin typeface="メイリオ" panose="020B0604030504040204" pitchFamily="50" charset="-128"/>
                          <a:ea typeface="メイリオ" panose="020B0604030504040204" pitchFamily="50" charset="-128"/>
                          <a:cs typeface="メイリオ" panose="020B0604030504040204" pitchFamily="50" charset="-128"/>
                        </a:rPr>
                        <a:t>)</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光源から放射されるエネルギーのうち、人間の眼に光と感じる量のこと。</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光度の関係を計算式で示すと、</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π</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（１－ｃｏｓ</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θ</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）、（半減角を</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2θ</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として、光度を</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カンデラ、光束を</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ルーメンとする。半減角は光源の真正面に出てくる光の量を</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の強さとして、光の量がその半分（</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）になる範囲の角度。）で示す。</a:t>
                      </a:r>
                      <a:b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太陽みたいに全てを照らすような光源の場合、</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θ=180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度なので</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L=4πC</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となる。（</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１２．５６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836">
                <a:tc>
                  <a:txBody>
                    <a:bodyPr/>
                    <a:lstStyle/>
                    <a:p>
                      <a:pPr algn="ctr"/>
                      <a:r>
                        <a:rPr lang="en-US" altLang="ja-JP" sz="800" dirty="0">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輝度</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メイリオ" panose="020B0604030504040204" pitchFamily="50" charset="-128"/>
                          <a:ea typeface="メイリオ" panose="020B0604030504040204" pitchFamily="50" charset="-128"/>
                          <a:cs typeface="メイリオ" panose="020B0604030504040204" pitchFamily="50" charset="-128"/>
                        </a:rPr>
                        <a:t>cd/m</a:t>
                      </a:r>
                      <a:r>
                        <a:rPr lang="en-US" sz="800" baseline="30000" dirty="0">
                          <a:latin typeface="メイリオ" panose="020B0604030504040204" pitchFamily="50" charset="-128"/>
                          <a:ea typeface="メイリオ" panose="020B0604030504040204" pitchFamily="50" charset="-128"/>
                          <a:cs typeface="メイリオ" panose="020B0604030504040204" pitchFamily="50" charset="-128"/>
                        </a:rPr>
                        <a:t>2</a:t>
                      </a:r>
                      <a:r>
                        <a:rPr lang="en-US" sz="800" dirty="0">
                          <a:latin typeface="メイリオ" panose="020B0604030504040204" pitchFamily="50" charset="-128"/>
                          <a:ea typeface="メイリオ" panose="020B0604030504040204" pitchFamily="50" charset="-128"/>
                          <a:cs typeface="メイリオ" panose="020B0604030504040204" pitchFamily="50" charset="-128"/>
                        </a:rPr>
                        <a:t>、lm/m</a:t>
                      </a:r>
                      <a:r>
                        <a:rPr lang="en-US" sz="800" baseline="30000" dirty="0">
                          <a:latin typeface="メイリオ" panose="020B0604030504040204" pitchFamily="50" charset="-128"/>
                          <a:ea typeface="メイリオ" panose="020B0604030504040204" pitchFamily="50" charset="-128"/>
                          <a:cs typeface="メイリオ" panose="020B0604030504040204" pitchFamily="50" charset="-128"/>
                        </a:rPr>
                        <a:t>2</a:t>
                      </a:r>
                      <a:r>
                        <a:rPr 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sz="800" dirty="0" err="1">
                          <a:latin typeface="メイリオ" panose="020B0604030504040204" pitchFamily="50" charset="-128"/>
                          <a:ea typeface="メイリオ" panose="020B0604030504040204" pitchFamily="50" charset="-128"/>
                          <a:cs typeface="メイリオ" panose="020B0604030504040204" pitchFamily="50" charset="-128"/>
                        </a:rPr>
                        <a:t>sr</a:t>
                      </a:r>
                      <a:r>
                        <a:rPr lang="en-US" sz="800" dirty="0">
                          <a:latin typeface="メイリオ" panose="020B0604030504040204" pitchFamily="50" charset="-128"/>
                          <a:ea typeface="メイリオ" panose="020B0604030504040204" pitchFamily="50" charset="-128"/>
                          <a:cs typeface="メイリオ" panose="020B0604030504040204" pitchFamily="50" charset="-128"/>
                        </a:rPr>
                        <a:t>※</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ある方向から見たとき物がどれだけ輝いて</a:t>
                      </a:r>
                      <a:r>
                        <a:rPr lang="en-US" altLang="ja-JP" sz="8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明るく</a:t>
                      </a:r>
                      <a:r>
                        <a:rPr lang="en-US" altLang="ja-JP" sz="8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見えるかを表したもの。</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輝度は光源の面積を無視できるように、光度を光源の面積で割ったもの。</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4240">
                <a:tc>
                  <a:txBody>
                    <a:bodyPr/>
                    <a:lstStyle/>
                    <a:p>
                      <a:pPr algn="ctr"/>
                      <a:r>
                        <a:rPr lang="en-US" altLang="ja-JP" sz="800" dirty="0">
                          <a:effectLst/>
                          <a:latin typeface="メイリオ" panose="020B0604030504040204" pitchFamily="50" charset="-128"/>
                          <a:ea typeface="メイリオ" panose="020B0604030504040204" pitchFamily="50" charset="-128"/>
                          <a:cs typeface="メイリオ" panose="020B0604030504040204" pitchFamily="50" charset="-128"/>
                        </a:rPr>
                        <a:t>4</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照度</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メイリオ" panose="020B0604030504040204" pitchFamily="50" charset="-128"/>
                          <a:ea typeface="メイリオ" panose="020B0604030504040204" pitchFamily="50" charset="-128"/>
                          <a:cs typeface="メイリオ" panose="020B0604030504040204" pitchFamily="50" charset="-128"/>
                        </a:rPr>
                        <a:t>lx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ルクス</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br>
                      <a:r>
                        <a:rPr lang="en-US" sz="800" dirty="0" err="1">
                          <a:latin typeface="メイリオ" panose="020B0604030504040204" pitchFamily="50" charset="-128"/>
                          <a:ea typeface="メイリオ" panose="020B0604030504040204" pitchFamily="50" charset="-128"/>
                          <a:cs typeface="メイリオ" panose="020B0604030504040204" pitchFamily="50" charset="-128"/>
                        </a:rPr>
                        <a:t>Lux、lm</a:t>
                      </a:r>
                      <a:r>
                        <a:rPr lang="en-US" sz="800" dirty="0">
                          <a:latin typeface="メイリオ" panose="020B0604030504040204" pitchFamily="50" charset="-128"/>
                          <a:ea typeface="メイリオ" panose="020B0604030504040204" pitchFamily="50" charset="-128"/>
                          <a:cs typeface="メイリオ" panose="020B0604030504040204" pitchFamily="50" charset="-128"/>
                        </a:rPr>
                        <a:t>/m</a:t>
                      </a:r>
                      <a:r>
                        <a:rPr lang="en-US" sz="800" baseline="30000" dirty="0">
                          <a:latin typeface="メイリオ" panose="020B0604030504040204" pitchFamily="50" charset="-128"/>
                          <a:ea typeface="メイリオ" panose="020B0604030504040204" pitchFamily="50" charset="-128"/>
                          <a:cs typeface="メイリオ" panose="020B0604030504040204" pitchFamily="50" charset="-128"/>
                        </a:rPr>
                        <a:t>2</a:t>
                      </a:r>
                      <a:endParaRPr 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単位面積当たりに入射する</a:t>
                      </a:r>
                      <a:r>
                        <a:rPr lang="ja-JP" altLang="en-US" sz="80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rPr>
                        <a:t>光束</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の量。</a:t>
                      </a:r>
                      <a:br>
                        <a:rPr lang="ja-JP" altLang="en-US" sz="800">
                          <a:latin typeface="メイリオ" panose="020B0604030504040204" pitchFamily="50" charset="-128"/>
                          <a:ea typeface="メイリオ" panose="020B0604030504040204" pitchFamily="50" charset="-128"/>
                          <a:cs typeface="メイリオ" panose="020B0604030504040204" pitchFamily="50" charset="-128"/>
                        </a:rPr>
                      </a:br>
                      <a:r>
                        <a:rPr lang="ja-JP" altLang="en-US" sz="800">
                          <a:latin typeface="メイリオ" panose="020B0604030504040204" pitchFamily="50" charset="-128"/>
                          <a:ea typeface="メイリオ" panose="020B0604030504040204" pitchFamily="50" charset="-128"/>
                          <a:cs typeface="メイリオ" panose="020B0604030504040204" pitchFamily="50" charset="-128"/>
                        </a:rPr>
                        <a:t>光源によって照らされている面の明るさの程度を表す。</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計算式：Ｅ（照度）＝</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（光度）／Ｄ</a:t>
                      </a:r>
                      <a:r>
                        <a:rPr lang="ja-JP" altLang="en-US" sz="800" baseline="30000" dirty="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、光源からの距離を Ｄ</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(m)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とする。 </a:t>
                      </a:r>
                      <a:b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ただし直射照度の計算</a:t>
                      </a:r>
                    </a:p>
                  </a:txBody>
                  <a:tcPr marL="37763" marR="37763" marT="20689" marB="206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6363" name="スライド番号プレースホルダー 1"/>
          <p:cNvSpPr txBox="1">
            <a:spLocks/>
          </p:cNvSpPr>
          <p:nvPr/>
        </p:nvSpPr>
        <p:spPr bwMode="auto">
          <a:xfrm>
            <a:off x="9688513" y="7318375"/>
            <a:ext cx="476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D4E6C9BF-31B3-4E9B-94E4-1C321A2BE8AD}" type="slidenum">
              <a:rPr lang="en-US" altLang="ja-JP" sz="1200">
                <a:latin typeface="メイリオ" panose="020B0604030504040204" pitchFamily="50" charset="-128"/>
                <a:ea typeface="メイリオ" panose="020B0604030504040204" pitchFamily="50" charset="-128"/>
              </a:rPr>
              <a:pPr/>
              <a:t>5</a:t>
            </a:fld>
            <a:endParaRPr lang="en-US" altLang="ja-JP" sz="1200">
              <a:latin typeface="メイリオ" panose="020B0604030504040204" pitchFamily="50" charset="-128"/>
              <a:ea typeface="メイリオ" panose="020B0604030504040204" pitchFamily="50" charset="-128"/>
            </a:endParaRPr>
          </a:p>
        </p:txBody>
      </p:sp>
      <p:pic>
        <p:nvPicPr>
          <p:cNvPr id="563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7B71D2E-40F5-4736-999A-4D93C4919529}" type="slidenum">
              <a:rPr kumimoji="1" lang="ja-JP" altLang="en-US" smtClean="0"/>
              <a:t>6</a:t>
            </a:fld>
            <a:endParaRPr kumimoji="1" lang="ja-JP" altLang="en-US"/>
          </a:p>
        </p:txBody>
      </p:sp>
      <p:sp>
        <p:nvSpPr>
          <p:cNvPr id="5" name="テキスト ボックス 4"/>
          <p:cNvSpPr txBox="1"/>
          <p:nvPr/>
        </p:nvSpPr>
        <p:spPr>
          <a:xfrm>
            <a:off x="908214" y="98111"/>
            <a:ext cx="9511262" cy="612726"/>
          </a:xfrm>
          <a:prstGeom prst="rect">
            <a:avLst/>
          </a:prstGeom>
          <a:noFill/>
        </p:spPr>
        <p:txBody>
          <a:bodyPr wrap="square" rtlCol="0">
            <a:spAutoFit/>
          </a:bodyPr>
          <a:lstStyle/>
          <a:p>
            <a:r>
              <a:rPr lang="ja-JP" altLang="en-US" sz="328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輝度について</a:t>
            </a:r>
          </a:p>
        </p:txBody>
      </p:sp>
      <p:sp>
        <p:nvSpPr>
          <p:cNvPr id="6" name="テキスト ボックス 5"/>
          <p:cNvSpPr txBox="1"/>
          <p:nvPr/>
        </p:nvSpPr>
        <p:spPr>
          <a:xfrm>
            <a:off x="648739" y="996088"/>
            <a:ext cx="8862523" cy="2301977"/>
          </a:xfrm>
          <a:prstGeom prst="rect">
            <a:avLst/>
          </a:prstGeom>
          <a:noFill/>
        </p:spPr>
        <p:txBody>
          <a:bodyPr wrap="square" rtlCol="0">
            <a:spAutoFit/>
          </a:bodyPr>
          <a:lstStyle/>
          <a:p>
            <a:r>
              <a:rPr lang="ja-JP" altLang="en-US" sz="2872" dirty="0">
                <a:solidFill>
                  <a:schemeClr val="tx1">
                    <a:lumMod val="65000"/>
                    <a:lumOff val="35000"/>
                  </a:schemeClr>
                </a:solidFill>
                <a:latin typeface="メイリオ" panose="020B0604030504040204" pitchFamily="50" charset="-128"/>
                <a:ea typeface="メイリオ" panose="020B0604030504040204" pitchFamily="50" charset="-128"/>
              </a:rPr>
              <a:t>屋内設置と屋外設置：輝度の目安</a:t>
            </a:r>
            <a:endParaRPr lang="en-US" altLang="ja-JP" sz="2872"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一般的に屋内設置は</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500cd</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以下 </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屋外設置は、日中直射日光が当たらない場所で</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700cd</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以上必要と言われ、直射日光が当たる場所への設置では</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1500cd</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2000cd</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が推奨されています。</a:t>
            </a:r>
            <a:endPar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1436"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また屋内設置でも路面店等でガラス越しに西日が射す場所への設置では</a:t>
            </a:r>
            <a:r>
              <a:rPr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700cd</a:t>
            </a:r>
            <a:r>
              <a:rPr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以上が推奨されています。</a:t>
            </a:r>
            <a:endParaRPr lang="en-US" altLang="ja-JP" sz="1436"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1436"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複数</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モニターでの映像出力（マルチモニター）を必要とする際も、</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700cd</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クラスのモニターを組み合わせた方が映りは鮮明になります。</a:t>
            </a:r>
          </a:p>
        </p:txBody>
      </p:sp>
      <p:graphicFrame>
        <p:nvGraphicFramePr>
          <p:cNvPr id="7" name="表 6"/>
          <p:cNvGraphicFramePr>
            <a:graphicFrameLocks noGrp="1"/>
          </p:cNvGraphicFramePr>
          <p:nvPr>
            <p:extLst/>
          </p:nvPr>
        </p:nvGraphicFramePr>
        <p:xfrm>
          <a:off x="944358" y="3514583"/>
          <a:ext cx="8566903" cy="2839612"/>
        </p:xfrm>
        <a:graphic>
          <a:graphicData uri="http://schemas.openxmlformats.org/drawingml/2006/table">
            <a:tbl>
              <a:tblPr firstRow="1" bandRow="1">
                <a:tableStyleId>{5940675A-B579-460E-94D1-54222C63F5DA}</a:tableStyleId>
              </a:tblPr>
              <a:tblGrid>
                <a:gridCol w="1528920">
                  <a:extLst>
                    <a:ext uri="{9D8B030D-6E8A-4147-A177-3AD203B41FA5}">
                      <a16:colId xmlns:a16="http://schemas.microsoft.com/office/drawing/2014/main" xmlns="" val="2826035120"/>
                    </a:ext>
                  </a:extLst>
                </a:gridCol>
                <a:gridCol w="1508139">
                  <a:extLst>
                    <a:ext uri="{9D8B030D-6E8A-4147-A177-3AD203B41FA5}">
                      <a16:colId xmlns:a16="http://schemas.microsoft.com/office/drawing/2014/main" xmlns="" val="4064956867"/>
                    </a:ext>
                  </a:extLst>
                </a:gridCol>
                <a:gridCol w="2764922">
                  <a:extLst>
                    <a:ext uri="{9D8B030D-6E8A-4147-A177-3AD203B41FA5}">
                      <a16:colId xmlns:a16="http://schemas.microsoft.com/office/drawing/2014/main" xmlns="" val="1062864660"/>
                    </a:ext>
                  </a:extLst>
                </a:gridCol>
                <a:gridCol w="2764922">
                  <a:extLst>
                    <a:ext uri="{9D8B030D-6E8A-4147-A177-3AD203B41FA5}">
                      <a16:colId xmlns:a16="http://schemas.microsoft.com/office/drawing/2014/main" xmlns="" val="1927837293"/>
                    </a:ext>
                  </a:extLst>
                </a:gridCol>
              </a:tblGrid>
              <a:tr h="482569">
                <a:tc>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場所</a:t>
                      </a:r>
                      <a:endParaRPr kumimoji="1" lang="ja-JP" altLang="en-US" sz="1200" b="1" dirty="0">
                        <a:solidFill>
                          <a:schemeClr val="bg1"/>
                        </a:solidFill>
                        <a:latin typeface="メイリオ" panose="020B0604030504040204" pitchFamily="50" charset="-128"/>
                        <a:ea typeface="メイリオ" panose="020B0604030504040204" pitchFamily="50" charset="-128"/>
                      </a:endParaRPr>
                    </a:p>
                  </a:txBody>
                  <a:tcPr marL="93785" marR="93785" marT="46892" marB="46892" anchor="ctr">
                    <a:solidFill>
                      <a:schemeClr val="bg1">
                        <a:lumMod val="65000"/>
                      </a:schemeClr>
                    </a:solidFill>
                  </a:tcPr>
                </a:tc>
                <a:tc>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輝度</a:t>
                      </a:r>
                      <a:endParaRPr kumimoji="1" lang="ja-JP" altLang="en-US" sz="1200" b="1" dirty="0">
                        <a:solidFill>
                          <a:schemeClr val="bg1"/>
                        </a:solidFill>
                        <a:latin typeface="メイリオ" panose="020B0604030504040204" pitchFamily="50" charset="-128"/>
                        <a:ea typeface="メイリオ" panose="020B0604030504040204" pitchFamily="50" charset="-128"/>
                      </a:endParaRPr>
                    </a:p>
                  </a:txBody>
                  <a:tcPr marL="93785" marR="93785" marT="46892" marB="46892" anchor="ctr">
                    <a:solidFill>
                      <a:schemeClr val="bg1">
                        <a:lumMod val="65000"/>
                      </a:schemeClr>
                    </a:solidFill>
                  </a:tcPr>
                </a:tc>
                <a:tc>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メリット</a:t>
                      </a:r>
                      <a:endParaRPr kumimoji="1" lang="ja-JP" altLang="en-US" sz="1200" b="1" dirty="0">
                        <a:solidFill>
                          <a:schemeClr val="bg1"/>
                        </a:solidFill>
                        <a:latin typeface="メイリオ" panose="020B0604030504040204" pitchFamily="50" charset="-128"/>
                        <a:ea typeface="メイリオ" panose="020B0604030504040204" pitchFamily="50" charset="-128"/>
                      </a:endParaRPr>
                    </a:p>
                  </a:txBody>
                  <a:tcPr marL="93785" marR="93785" marT="46892" marB="46892" anchor="ctr">
                    <a:solidFill>
                      <a:schemeClr val="bg1">
                        <a:lumMod val="65000"/>
                      </a:schemeClr>
                    </a:solidFill>
                  </a:tcPr>
                </a:tc>
                <a:tc>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デメリット</a:t>
                      </a:r>
                      <a:endParaRPr kumimoji="1" lang="ja-JP" altLang="en-US" sz="1200" b="1" dirty="0">
                        <a:solidFill>
                          <a:schemeClr val="bg1"/>
                        </a:solidFill>
                        <a:latin typeface="メイリオ" panose="020B0604030504040204" pitchFamily="50" charset="-128"/>
                        <a:ea typeface="メイリオ" panose="020B0604030504040204" pitchFamily="50" charset="-128"/>
                      </a:endParaRPr>
                    </a:p>
                  </a:txBody>
                  <a:tcPr marL="93785" marR="93785" marT="46892" marB="46892" anchor="ctr">
                    <a:solidFill>
                      <a:schemeClr val="bg1">
                        <a:lumMod val="65000"/>
                      </a:schemeClr>
                    </a:solidFill>
                  </a:tcPr>
                </a:tc>
                <a:extLst>
                  <a:ext uri="{0D108BD9-81ED-4DB2-BD59-A6C34878D82A}">
                    <a16:rowId xmlns:a16="http://schemas.microsoft.com/office/drawing/2014/main" xmlns="" val="2005670507"/>
                  </a:ext>
                </a:extLst>
              </a:tr>
              <a:tr h="668919">
                <a:tc>
                  <a:txBody>
                    <a:bodyPr/>
                    <a:lstStyle/>
                    <a:p>
                      <a:pPr algn="ctr"/>
                      <a:r>
                        <a:rPr kumimoji="1" lang="ja-JP" altLang="en-US" sz="1200" dirty="0" smtClean="0">
                          <a:latin typeface="メイリオ" panose="020B0604030504040204" pitchFamily="50" charset="-128"/>
                          <a:ea typeface="メイリオ" panose="020B0604030504040204" pitchFamily="50" charset="-128"/>
                        </a:rPr>
                        <a:t>屋内</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500cd</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安価</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en-US" altLang="ja-JP" sz="1200" dirty="0" err="1" smtClean="0">
                          <a:latin typeface="メイリオ" panose="020B0604030504040204" pitchFamily="50" charset="-128"/>
                          <a:ea typeface="メイリオ" panose="020B0604030504040204" pitchFamily="50" charset="-128"/>
                        </a:rPr>
                        <a:t>STB</a:t>
                      </a:r>
                      <a:r>
                        <a:rPr kumimoji="1" lang="ja-JP" altLang="en-US" sz="1200" dirty="0" smtClean="0">
                          <a:latin typeface="メイリオ" panose="020B0604030504040204" pitchFamily="50" charset="-128"/>
                          <a:ea typeface="メイリオ" panose="020B0604030504040204" pitchFamily="50" charset="-128"/>
                        </a:rPr>
                        <a:t>機能付も各社ラインナップ</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取付金具も平均して安価</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直射日光に弱い</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ベゼル（外枠）が太い製品が多い</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extLst>
                  <a:ext uri="{0D108BD9-81ED-4DB2-BD59-A6C34878D82A}">
                    <a16:rowId xmlns:a16="http://schemas.microsoft.com/office/drawing/2014/main" xmlns="" val="3823397425"/>
                  </a:ext>
                </a:extLst>
              </a:tr>
              <a:tr h="844062">
                <a:tc rowSpan="2">
                  <a:txBody>
                    <a:bodyPr/>
                    <a:lstStyle/>
                    <a:p>
                      <a:pPr algn="ctr"/>
                      <a:r>
                        <a:rPr kumimoji="1" lang="ja-JP" altLang="en-US" sz="1200" dirty="0" smtClean="0">
                          <a:latin typeface="メイリオ" panose="020B0604030504040204" pitchFamily="50" charset="-128"/>
                          <a:ea typeface="メイリオ" panose="020B0604030504040204" pitchFamily="50" charset="-128"/>
                        </a:rPr>
                        <a:t>屋外</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700cd</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視認性が高い</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発色が良い</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ベゼル（外枠）が細い製品が多い</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耐久性の高い製品が多い</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高額</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モニター以外に防水ケースも高額</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extLst>
                  <a:ext uri="{0D108BD9-81ED-4DB2-BD59-A6C34878D82A}">
                    <a16:rowId xmlns:a16="http://schemas.microsoft.com/office/drawing/2014/main" xmlns="" val="3471174055"/>
                  </a:ext>
                </a:extLst>
              </a:tr>
              <a:tr h="844062">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rPr>
                        <a:t>1500cd~</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視認性が高い（直射日光対応）</a:t>
                      </a:r>
                      <a:endParaRPr kumimoji="1" lang="en-US" altLang="ja-JP" sz="1200" dirty="0" smtClean="0">
                        <a:latin typeface="メイリオ" panose="020B0604030504040204" pitchFamily="50" charset="-128"/>
                        <a:ea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latin typeface="メイリオ" panose="020B0604030504040204" pitchFamily="50" charset="-128"/>
                          <a:ea typeface="メイリオ" panose="020B0604030504040204" pitchFamily="50" charset="-128"/>
                        </a:rPr>
                        <a:t>発色が良い（直射日光対応）</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ベゼル（外枠）が細い製品が多い</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耐久性の高い製品が多い</a:t>
                      </a: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高額</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モニター以外に防水ケースも高額</a:t>
                      </a:r>
                    </a:p>
                  </a:txBody>
                  <a:tcPr marL="93785" marR="93785" marT="46892" marB="46892" anchor="ctr"/>
                </a:tc>
              </a:tr>
            </a:tbl>
          </a:graphicData>
        </a:graphic>
      </p:graphicFrame>
      <p:sp>
        <p:nvSpPr>
          <p:cNvPr id="8" name="テキスト ボックス 7"/>
          <p:cNvSpPr txBox="1"/>
          <p:nvPr/>
        </p:nvSpPr>
        <p:spPr>
          <a:xfrm>
            <a:off x="908214" y="6746081"/>
            <a:ext cx="4505116" cy="256612"/>
          </a:xfrm>
          <a:prstGeom prst="rect">
            <a:avLst/>
          </a:prstGeom>
          <a:noFill/>
        </p:spPr>
        <p:txBody>
          <a:bodyPr wrap="square" rtlCol="0">
            <a:spAutoFit/>
          </a:bodyPr>
          <a:lstStyle/>
          <a:p>
            <a:r>
              <a:rPr lang="en-US" altLang="ja-JP" sz="1026" dirty="0">
                <a:solidFill>
                  <a:schemeClr val="tx1">
                    <a:lumMod val="65000"/>
                    <a:lumOff val="35000"/>
                  </a:schemeClr>
                </a:solidFill>
                <a:latin typeface="メイリオ" panose="020B0604030504040204" pitchFamily="50" charset="-128"/>
                <a:ea typeface="メイリオ" panose="020B0604030504040204" pitchFamily="50" charset="-128"/>
              </a:rPr>
              <a:t>※ cd=</a:t>
            </a:r>
            <a:r>
              <a:rPr lang="ja-JP" altLang="en-US" sz="1026" dirty="0">
                <a:solidFill>
                  <a:schemeClr val="tx1">
                    <a:lumMod val="65000"/>
                    <a:lumOff val="35000"/>
                  </a:schemeClr>
                </a:solidFill>
                <a:latin typeface="メイリオ" panose="020B0604030504040204" pitchFamily="50" charset="-128"/>
                <a:ea typeface="メイリオ" panose="020B0604030504040204" pitchFamily="50" charset="-128"/>
              </a:rPr>
              <a:t>カンデラ：光度の単位</a:t>
            </a:r>
            <a:endParaRPr kumimoji="1" lang="ja-JP" altLang="en-US" sz="1026"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04641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7B71D2E-40F5-4736-999A-4D93C4919529}" type="slidenum">
              <a:rPr kumimoji="1" lang="ja-JP" altLang="en-US" smtClean="0"/>
              <a:t>7</a:t>
            </a:fld>
            <a:endParaRPr kumimoji="1" lang="ja-JP" altLang="en-US"/>
          </a:p>
        </p:txBody>
      </p:sp>
      <p:sp>
        <p:nvSpPr>
          <p:cNvPr id="5" name="テキスト ボックス 4"/>
          <p:cNvSpPr txBox="1"/>
          <p:nvPr/>
        </p:nvSpPr>
        <p:spPr>
          <a:xfrm>
            <a:off x="831528" y="78131"/>
            <a:ext cx="9511262" cy="612726"/>
          </a:xfrm>
          <a:prstGeom prst="rect">
            <a:avLst/>
          </a:prstGeom>
          <a:noFill/>
        </p:spPr>
        <p:txBody>
          <a:bodyPr wrap="square" rtlCol="0">
            <a:spAutoFit/>
          </a:bodyPr>
          <a:lstStyle/>
          <a:p>
            <a:r>
              <a:rPr lang="ja-JP" altLang="en-US" sz="328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大画面</a:t>
            </a:r>
            <a:r>
              <a:rPr lang="en-US" altLang="ja-JP" sz="328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8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マルチモニターと</a:t>
            </a:r>
            <a:r>
              <a:rPr lang="en-US" altLang="ja-JP" sz="328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328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ビジョンについて</a:t>
            </a:r>
          </a:p>
        </p:txBody>
      </p:sp>
      <p:sp>
        <p:nvSpPr>
          <p:cNvPr id="6" name="テキスト ボックス 5"/>
          <p:cNvSpPr txBox="1"/>
          <p:nvPr/>
        </p:nvSpPr>
        <p:spPr>
          <a:xfrm>
            <a:off x="648739" y="1193435"/>
            <a:ext cx="8862523" cy="1418145"/>
          </a:xfrm>
          <a:prstGeom prst="rect">
            <a:avLst/>
          </a:prstGeom>
          <a:noFill/>
        </p:spPr>
        <p:txBody>
          <a:bodyPr wrap="square" rtlCol="0">
            <a:spAutoFit/>
          </a:bodyPr>
          <a:lstStyle/>
          <a:p>
            <a:r>
              <a:rPr lang="ja-JP" altLang="en-US" sz="2872" dirty="0">
                <a:solidFill>
                  <a:schemeClr val="tx1">
                    <a:lumMod val="65000"/>
                    <a:lumOff val="35000"/>
                  </a:schemeClr>
                </a:solidFill>
                <a:latin typeface="メイリオ" panose="020B0604030504040204" pitchFamily="50" charset="-128"/>
                <a:ea typeface="メイリオ" panose="020B0604030504040204" pitchFamily="50" charset="-128"/>
              </a:rPr>
              <a:t>大画面</a:t>
            </a:r>
            <a:r>
              <a:rPr lang="en-US" altLang="ja-JP" sz="2872"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2872" dirty="0">
                <a:solidFill>
                  <a:schemeClr val="tx1">
                    <a:lumMod val="65000"/>
                    <a:lumOff val="35000"/>
                  </a:schemeClr>
                </a:solidFill>
                <a:latin typeface="メイリオ" panose="020B0604030504040204" pitchFamily="50" charset="-128"/>
                <a:ea typeface="メイリオ" panose="020B0604030504040204" pitchFamily="50" charset="-128"/>
              </a:rPr>
              <a:t>マルチモニターと</a:t>
            </a:r>
            <a:r>
              <a:rPr lang="en-US" altLang="ja-JP" sz="2872" dirty="0">
                <a:solidFill>
                  <a:schemeClr val="tx1">
                    <a:lumMod val="65000"/>
                    <a:lumOff val="35000"/>
                  </a:schemeClr>
                </a:solidFill>
                <a:latin typeface="メイリオ" panose="020B0604030504040204" pitchFamily="50" charset="-128"/>
                <a:ea typeface="メイリオ" panose="020B0604030504040204" pitchFamily="50" charset="-128"/>
              </a:rPr>
              <a:t>LED</a:t>
            </a:r>
            <a:r>
              <a:rPr lang="ja-JP" altLang="en-US" sz="2872" dirty="0">
                <a:solidFill>
                  <a:schemeClr val="tx1">
                    <a:lumMod val="65000"/>
                    <a:lumOff val="35000"/>
                  </a:schemeClr>
                </a:solidFill>
                <a:latin typeface="メイリオ" panose="020B0604030504040204" pitchFamily="50" charset="-128"/>
                <a:ea typeface="メイリオ" panose="020B0604030504040204" pitchFamily="50" charset="-128"/>
              </a:rPr>
              <a:t>ビジョンは目的で選択</a:t>
            </a:r>
            <a:endPar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近年大画面モニターや</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LED</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ビジョンの単価も下がりつつあり、画面サイズを大きく見せたい場合に</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どちらを選択すれば良いか？</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で悩むケースも増えています。メリット</a:t>
            </a:r>
            <a:r>
              <a:rPr kumimoji="1" lang="en-US" altLang="ja-JP" sz="1436" dirty="0">
                <a:solidFill>
                  <a:schemeClr val="tx1">
                    <a:lumMod val="65000"/>
                    <a:lumOff val="35000"/>
                  </a:schemeClr>
                </a:solidFill>
                <a:latin typeface="メイリオ" panose="020B0604030504040204" pitchFamily="50" charset="-128"/>
                <a:ea typeface="メイリオ" panose="020B0604030504040204" pitchFamily="50" charset="-128"/>
              </a:rPr>
              <a:t>/</a:t>
            </a:r>
            <a:r>
              <a:rPr kumimoji="1" lang="ja-JP" altLang="en-US" sz="1436" dirty="0">
                <a:solidFill>
                  <a:schemeClr val="tx1">
                    <a:lumMod val="65000"/>
                    <a:lumOff val="35000"/>
                  </a:schemeClr>
                </a:solidFill>
                <a:latin typeface="メイリオ" panose="020B0604030504040204" pitchFamily="50" charset="-128"/>
                <a:ea typeface="メイリオ" panose="020B0604030504040204" pitchFamily="50" charset="-128"/>
              </a:rPr>
              <a:t>デメリットを下記にまとめました。</a:t>
            </a:r>
          </a:p>
        </p:txBody>
      </p:sp>
      <p:graphicFrame>
        <p:nvGraphicFramePr>
          <p:cNvPr id="7" name="表 6"/>
          <p:cNvGraphicFramePr>
            <a:graphicFrameLocks noGrp="1"/>
          </p:cNvGraphicFramePr>
          <p:nvPr>
            <p:extLst/>
          </p:nvPr>
        </p:nvGraphicFramePr>
        <p:xfrm>
          <a:off x="648739" y="2965939"/>
          <a:ext cx="8862523" cy="3281254"/>
        </p:xfrm>
        <a:graphic>
          <a:graphicData uri="http://schemas.openxmlformats.org/drawingml/2006/table">
            <a:tbl>
              <a:tblPr firstRow="1" bandRow="1">
                <a:tableStyleId>{5940675A-B579-460E-94D1-54222C63F5DA}</a:tableStyleId>
              </a:tblPr>
              <a:tblGrid>
                <a:gridCol w="1581679">
                  <a:extLst>
                    <a:ext uri="{9D8B030D-6E8A-4147-A177-3AD203B41FA5}">
                      <a16:colId xmlns:a16="http://schemas.microsoft.com/office/drawing/2014/main" xmlns="" val="2826035120"/>
                    </a:ext>
                  </a:extLst>
                </a:gridCol>
                <a:gridCol w="2426948">
                  <a:extLst>
                    <a:ext uri="{9D8B030D-6E8A-4147-A177-3AD203B41FA5}">
                      <a16:colId xmlns:a16="http://schemas.microsoft.com/office/drawing/2014/main" xmlns="" val="4064956867"/>
                    </a:ext>
                  </a:extLst>
                </a:gridCol>
                <a:gridCol w="2426948">
                  <a:extLst>
                    <a:ext uri="{9D8B030D-6E8A-4147-A177-3AD203B41FA5}">
                      <a16:colId xmlns:a16="http://schemas.microsoft.com/office/drawing/2014/main" xmlns="" val="1062864660"/>
                    </a:ext>
                  </a:extLst>
                </a:gridCol>
                <a:gridCol w="2426948">
                  <a:extLst>
                    <a:ext uri="{9D8B030D-6E8A-4147-A177-3AD203B41FA5}">
                      <a16:colId xmlns:a16="http://schemas.microsoft.com/office/drawing/2014/main" xmlns="" val="1927837293"/>
                    </a:ext>
                  </a:extLst>
                </a:gridCol>
              </a:tblGrid>
              <a:tr h="415132">
                <a:tc>
                  <a:txBody>
                    <a:bodyPr/>
                    <a:lstStyle/>
                    <a:p>
                      <a:pPr algn="ctr"/>
                      <a:endParaRPr kumimoji="1" lang="ja-JP" altLang="en-US" sz="1200" b="1" dirty="0">
                        <a:solidFill>
                          <a:schemeClr val="bg1"/>
                        </a:solidFill>
                        <a:latin typeface="メイリオ" panose="020B0604030504040204" pitchFamily="50" charset="-128"/>
                        <a:ea typeface="メイリオ" panose="020B0604030504040204" pitchFamily="50" charset="-128"/>
                      </a:endParaRPr>
                    </a:p>
                  </a:txBody>
                  <a:tcPr marL="93785" marR="93785" marT="46892" marB="46892" anchor="ctr">
                    <a:solidFill>
                      <a:schemeClr val="bg1">
                        <a:lumMod val="65000"/>
                      </a:schemeClr>
                    </a:solidFill>
                  </a:tcPr>
                </a:tc>
                <a:tc>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メリット</a:t>
                      </a:r>
                      <a:endParaRPr kumimoji="1" lang="ja-JP" altLang="en-US" sz="1200" b="1" dirty="0">
                        <a:solidFill>
                          <a:schemeClr val="bg1"/>
                        </a:solidFill>
                        <a:latin typeface="メイリオ" panose="020B0604030504040204" pitchFamily="50" charset="-128"/>
                        <a:ea typeface="メイリオ" panose="020B0604030504040204" pitchFamily="50" charset="-128"/>
                      </a:endParaRPr>
                    </a:p>
                  </a:txBody>
                  <a:tcPr marL="93785" marR="93785" marT="46892" marB="46892" anchor="ctr">
                    <a:solidFill>
                      <a:schemeClr val="bg1">
                        <a:lumMod val="65000"/>
                      </a:schemeClr>
                    </a:solidFill>
                  </a:tcPr>
                </a:tc>
                <a:tc>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デメリット</a:t>
                      </a:r>
                      <a:endParaRPr kumimoji="1" lang="ja-JP" altLang="en-US" sz="1200" b="1" dirty="0">
                        <a:solidFill>
                          <a:schemeClr val="bg1"/>
                        </a:solidFill>
                        <a:latin typeface="メイリオ" panose="020B0604030504040204" pitchFamily="50" charset="-128"/>
                        <a:ea typeface="メイリオ" panose="020B0604030504040204" pitchFamily="50" charset="-128"/>
                      </a:endParaRPr>
                    </a:p>
                  </a:txBody>
                  <a:tcPr marL="93785" marR="93785" marT="46892" marB="46892" anchor="ctr">
                    <a:solidFill>
                      <a:schemeClr val="bg1">
                        <a:lumMod val="65000"/>
                      </a:schemeClr>
                    </a:solidFill>
                  </a:tcPr>
                </a:tc>
                <a:tc>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保守</a:t>
                      </a:r>
                      <a:endParaRPr kumimoji="1" lang="ja-JP" altLang="en-US" sz="1200" b="1" dirty="0">
                        <a:solidFill>
                          <a:schemeClr val="bg1"/>
                        </a:solidFill>
                        <a:latin typeface="メイリオ" panose="020B0604030504040204" pitchFamily="50" charset="-128"/>
                        <a:ea typeface="メイリオ" panose="020B0604030504040204" pitchFamily="50" charset="-128"/>
                      </a:endParaRPr>
                    </a:p>
                  </a:txBody>
                  <a:tcPr marL="93785" marR="93785" marT="46892" marB="46892" anchor="ctr">
                    <a:solidFill>
                      <a:schemeClr val="bg1">
                        <a:lumMod val="65000"/>
                      </a:schemeClr>
                    </a:solidFill>
                  </a:tcPr>
                </a:tc>
                <a:extLst>
                  <a:ext uri="{0D108BD9-81ED-4DB2-BD59-A6C34878D82A}">
                    <a16:rowId xmlns:a16="http://schemas.microsoft.com/office/drawing/2014/main" xmlns="" val="2005670507"/>
                  </a:ext>
                </a:extLst>
              </a:tr>
              <a:tr h="1125976">
                <a:tc>
                  <a:txBody>
                    <a:bodyPr/>
                    <a:lstStyle/>
                    <a:p>
                      <a:pPr algn="ctr"/>
                      <a:r>
                        <a:rPr kumimoji="1" lang="ja-JP" altLang="en-US" sz="1200" dirty="0" smtClean="0">
                          <a:latin typeface="メイリオ" panose="020B0604030504040204" pitchFamily="50" charset="-128"/>
                          <a:ea typeface="メイリオ" panose="020B0604030504040204" pitchFamily="50" charset="-128"/>
                        </a:rPr>
                        <a:t>大画面</a:t>
                      </a:r>
                      <a:r>
                        <a:rPr kumimoji="1" lang="en-US" altLang="ja-JP" sz="1200" dirty="0" smtClean="0">
                          <a:latin typeface="メイリオ" panose="020B0604030504040204" pitchFamily="50" charset="-128"/>
                          <a:ea typeface="メイリオ" panose="020B0604030504040204" pitchFamily="50" charset="-128"/>
                        </a:rPr>
                        <a:t>/</a:t>
                      </a:r>
                    </a:p>
                    <a:p>
                      <a:pPr algn="ctr"/>
                      <a:r>
                        <a:rPr kumimoji="1" lang="ja-JP" altLang="en-US" sz="1200" dirty="0" smtClean="0">
                          <a:latin typeface="メイリオ" panose="020B0604030504040204" pitchFamily="50" charset="-128"/>
                          <a:ea typeface="メイリオ" panose="020B0604030504040204" pitchFamily="50" charset="-128"/>
                        </a:rPr>
                        <a:t>マルチモニター</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文字よりは動画向き</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en-US" altLang="ja-JP" sz="1200" dirty="0" smtClean="0">
                          <a:latin typeface="メイリオ" panose="020B0604030504040204" pitchFamily="50" charset="-128"/>
                          <a:ea typeface="メイリオ" panose="020B0604030504040204" pitchFamily="50" charset="-128"/>
                        </a:rPr>
                        <a:t>1F</a:t>
                      </a:r>
                      <a:r>
                        <a:rPr kumimoji="1" lang="ja-JP" altLang="en-US" sz="1200" dirty="0" err="1" smtClean="0">
                          <a:latin typeface="メイリオ" panose="020B0604030504040204" pitchFamily="50" charset="-128"/>
                          <a:ea typeface="メイリオ" panose="020B0604030504040204" pitchFamily="50" charset="-128"/>
                        </a:rPr>
                        <a:t>への</a:t>
                      </a:r>
                      <a:r>
                        <a:rPr kumimoji="1" lang="ja-JP" altLang="en-US" sz="1200" dirty="0" smtClean="0">
                          <a:latin typeface="メイリオ" panose="020B0604030504040204" pitchFamily="50" charset="-128"/>
                          <a:ea typeface="メイリオ" panose="020B0604030504040204" pitchFamily="50" charset="-128"/>
                        </a:rPr>
                        <a:t>設置に向いている</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コンテンツ分割表示時の視認性が高い</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発色が良い</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マルチモニターは施工が難しい</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ベゼルレスモニターはない（</a:t>
                      </a:r>
                      <a:r>
                        <a:rPr kumimoji="1" lang="en-US" altLang="ja-JP" sz="1200" dirty="0" smtClean="0">
                          <a:latin typeface="メイリオ" panose="020B0604030504040204" pitchFamily="50" charset="-128"/>
                          <a:ea typeface="メイリオ" panose="020B0604030504040204" pitchFamily="50" charset="-128"/>
                        </a:rPr>
                        <a:t>OLED</a:t>
                      </a:r>
                      <a:r>
                        <a:rPr kumimoji="1" lang="ja-JP" altLang="en-US" sz="1200" dirty="0" smtClean="0">
                          <a:latin typeface="メイリオ" panose="020B0604030504040204" pitchFamily="50" charset="-128"/>
                          <a:ea typeface="メイリオ" panose="020B0604030504040204" pitchFamily="50" charset="-128"/>
                        </a:rPr>
                        <a:t>は対象外）</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ハード保証</a:t>
                      </a:r>
                      <a:r>
                        <a:rPr kumimoji="1" lang="en-US" altLang="ja-JP" sz="1200" dirty="0" smtClean="0">
                          <a:latin typeface="メイリオ" panose="020B0604030504040204" pitchFamily="50" charset="-128"/>
                          <a:ea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rPr>
                        <a:t>年間が多い</a:t>
                      </a:r>
                      <a:endParaRPr kumimoji="1"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en-US" altLang="ja-JP" sz="1200" dirty="0" smtClean="0">
                          <a:latin typeface="メイリオ" panose="020B0604030504040204" pitchFamily="50" charset="-128"/>
                          <a:ea typeface="メイリオ" panose="020B0604030504040204" pitchFamily="50" charset="-128"/>
                        </a:rPr>
                        <a:t>16</a:t>
                      </a:r>
                      <a:r>
                        <a:rPr kumimoji="1" lang="ja-JP" altLang="en-US" sz="1200" dirty="0" smtClean="0">
                          <a:latin typeface="メイリオ" panose="020B0604030504040204" pitchFamily="50" charset="-128"/>
                          <a:ea typeface="メイリオ" panose="020B0604030504040204" pitchFamily="50" charset="-128"/>
                        </a:rPr>
                        <a:t>時間</a:t>
                      </a:r>
                      <a:r>
                        <a:rPr kumimoji="1" lang="en-US" altLang="ja-JP" sz="1200" dirty="0" smtClean="0">
                          <a:latin typeface="メイリオ" panose="020B0604030504040204" pitchFamily="50" charset="-128"/>
                          <a:ea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rPr>
                        <a:t>日稼働で約</a:t>
                      </a:r>
                      <a:r>
                        <a:rPr kumimoji="1" lang="en-US" altLang="ja-JP" sz="1200" dirty="0" smtClean="0">
                          <a:latin typeface="メイリオ" panose="020B0604030504040204" pitchFamily="50" charset="-128"/>
                          <a:ea typeface="メイリオ" panose="020B0604030504040204" pitchFamily="50" charset="-128"/>
                        </a:rPr>
                        <a:t>5</a:t>
                      </a:r>
                      <a:r>
                        <a:rPr kumimoji="1" lang="ja-JP" altLang="en-US" sz="1200" dirty="0" smtClean="0">
                          <a:latin typeface="メイリオ" panose="020B0604030504040204" pitchFamily="50" charset="-128"/>
                          <a:ea typeface="メイリオ" panose="020B0604030504040204" pitchFamily="50" charset="-128"/>
                        </a:rPr>
                        <a:t>年の耐久性</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extLst>
                  <a:ext uri="{0D108BD9-81ED-4DB2-BD59-A6C34878D82A}">
                    <a16:rowId xmlns:a16="http://schemas.microsoft.com/office/drawing/2014/main" xmlns="" val="3823397425"/>
                  </a:ext>
                </a:extLst>
              </a:tr>
              <a:tr h="1740146">
                <a:tc>
                  <a:txBody>
                    <a:bodyPr/>
                    <a:lstStyle/>
                    <a:p>
                      <a:pPr algn="ctr"/>
                      <a:r>
                        <a:rPr kumimoji="1" lang="en-US" altLang="ja-JP" sz="1200" dirty="0" smtClean="0">
                          <a:latin typeface="メイリオ" panose="020B0604030504040204" pitchFamily="50" charset="-128"/>
                          <a:ea typeface="メイリオ" panose="020B0604030504040204" pitchFamily="50" charset="-128"/>
                        </a:rPr>
                        <a:t>LED</a:t>
                      </a:r>
                      <a:r>
                        <a:rPr kumimoji="1" lang="ja-JP" altLang="en-US" sz="1200" dirty="0" smtClean="0">
                          <a:latin typeface="メイリオ" panose="020B0604030504040204" pitchFamily="50" charset="-128"/>
                          <a:ea typeface="メイリオ" panose="020B0604030504040204" pitchFamily="50" charset="-128"/>
                        </a:rPr>
                        <a:t>ビジョン</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動画よりは文字向き</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ベゼルの切れ目がない</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遠巻きに見ることを前提</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インパクトは大</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相対的に日射しに強い</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en-US" altLang="ja-JP" sz="1200" dirty="0" smtClean="0">
                          <a:latin typeface="メイリオ" panose="020B0604030504040204" pitchFamily="50" charset="-128"/>
                          <a:ea typeface="メイリオ" panose="020B0604030504040204" pitchFamily="50" charset="-128"/>
                        </a:rPr>
                        <a:t>1F</a:t>
                      </a:r>
                      <a:r>
                        <a:rPr kumimoji="1" lang="ja-JP" altLang="en-US" sz="1200" dirty="0" smtClean="0">
                          <a:latin typeface="メイリオ" panose="020B0604030504040204" pitchFamily="50" charset="-128"/>
                          <a:ea typeface="メイリオ" panose="020B0604030504040204" pitchFamily="50" charset="-128"/>
                        </a:rPr>
                        <a:t>よりは</a:t>
                      </a:r>
                      <a:r>
                        <a:rPr kumimoji="1" lang="en-US" altLang="ja-JP" sz="1200" dirty="0" smtClean="0">
                          <a:latin typeface="メイリオ" panose="020B0604030504040204" pitchFamily="50" charset="-128"/>
                          <a:ea typeface="メイリオ" panose="020B0604030504040204" pitchFamily="50" charset="-128"/>
                        </a:rPr>
                        <a:t>2F</a:t>
                      </a:r>
                      <a:r>
                        <a:rPr kumimoji="1" lang="ja-JP" altLang="en-US" sz="1200" dirty="0" smtClean="0">
                          <a:latin typeface="メイリオ" panose="020B0604030504040204" pitchFamily="50" charset="-128"/>
                          <a:ea typeface="メイリオ" panose="020B0604030504040204" pitchFamily="50" charset="-128"/>
                        </a:rPr>
                        <a:t>以上設置（高い目線）に向いている</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画面の大型化がしやすい</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電気代が掛かる</a:t>
                      </a:r>
                      <a:endParaRPr kumimoji="1" lang="en-US" altLang="ja-JP" sz="1200" dirty="0" smtClean="0">
                        <a:latin typeface="メイリオ" panose="020B0604030504040204" pitchFamily="50" charset="-128"/>
                        <a:ea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latin typeface="メイリオ" panose="020B0604030504040204" pitchFamily="50" charset="-128"/>
                          <a:ea typeface="メイリオ" panose="020B0604030504040204" pitchFamily="50" charset="-128"/>
                        </a:rPr>
                        <a:t>マルチモニターより高額になりやすい。特に</a:t>
                      </a:r>
                      <a:r>
                        <a:rPr kumimoji="1" lang="en-US" altLang="ja-JP" sz="1200" dirty="0" smtClean="0">
                          <a:latin typeface="メイリオ" panose="020B0604030504040204" pitchFamily="50" charset="-128"/>
                          <a:ea typeface="メイリオ" panose="020B0604030504040204" pitchFamily="50" charset="-128"/>
                        </a:rPr>
                        <a:t>LED</a:t>
                      </a:r>
                      <a:r>
                        <a:rPr kumimoji="1" lang="ja-JP" altLang="en-US" sz="1200" dirty="0" smtClean="0">
                          <a:latin typeface="メイリオ" panose="020B0604030504040204" pitchFamily="50" charset="-128"/>
                          <a:ea typeface="メイリオ" panose="020B0604030504040204" pitchFamily="50" charset="-128"/>
                        </a:rPr>
                        <a:t>のピッチ間 </a:t>
                      </a:r>
                      <a:r>
                        <a:rPr kumimoji="1" lang="en-US" altLang="ja-JP" sz="1200" dirty="0" smtClean="0">
                          <a:latin typeface="メイリオ" panose="020B0604030504040204" pitchFamily="50" charset="-128"/>
                          <a:ea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rPr>
                        <a:t>が狭くなるほど価格は高騰する</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設置場所に奥行きが必要</a:t>
                      </a:r>
                      <a:endParaRPr kumimoji="1" lang="en-US" altLang="ja-JP" sz="1200" dirty="0" smtClean="0">
                        <a:latin typeface="メイリオ" panose="020B0604030504040204" pitchFamily="50" charset="-128"/>
                        <a:ea typeface="メイリオ" panose="020B0604030504040204" pitchFamily="50" charset="-128"/>
                      </a:endParaRPr>
                    </a:p>
                  </a:txBody>
                  <a:tcPr marL="93785" marR="93785" marT="46892" marB="46892" anchor="ctr"/>
                </a:tc>
                <a:tc>
                  <a:txBody>
                    <a:bodyPr/>
                    <a:lstStyle/>
                    <a:p>
                      <a:pPr marL="171450" indent="-171450" algn="l">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保守締結前提（</a:t>
                      </a:r>
                      <a:r>
                        <a:rPr kumimoji="1" lang="en-US" altLang="ja-JP" sz="1200" dirty="0" smtClean="0">
                          <a:latin typeface="メイリオ" panose="020B0604030504040204" pitchFamily="50" charset="-128"/>
                          <a:ea typeface="メイリオ" panose="020B0604030504040204" pitchFamily="50" charset="-128"/>
                        </a:rPr>
                        <a:t>24/365</a:t>
                      </a:r>
                      <a:r>
                        <a:rPr kumimoji="1" lang="ja-JP" altLang="en-US" sz="1200" dirty="0" smtClean="0">
                          <a:latin typeface="メイリオ" panose="020B0604030504040204" pitchFamily="50" charset="-128"/>
                          <a:ea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endParaRPr>
                    </a:p>
                    <a:p>
                      <a:pPr marL="171450" indent="-171450" algn="l">
                        <a:buFont typeface="Arial" panose="020B0604020202020204" pitchFamily="34" charset="0"/>
                        <a:buChar char="•"/>
                      </a:pPr>
                      <a:r>
                        <a:rPr kumimoji="1" lang="en-US" altLang="ja-JP" sz="1200" dirty="0" smtClean="0">
                          <a:latin typeface="メイリオ" panose="020B0604030504040204" pitchFamily="50" charset="-128"/>
                          <a:ea typeface="メイリオ" panose="020B0604030504040204" pitchFamily="50" charset="-128"/>
                        </a:rPr>
                        <a:t>16</a:t>
                      </a:r>
                      <a:r>
                        <a:rPr kumimoji="1" lang="ja-JP" altLang="en-US" sz="1200" dirty="0" smtClean="0">
                          <a:latin typeface="メイリオ" panose="020B0604030504040204" pitchFamily="50" charset="-128"/>
                          <a:ea typeface="メイリオ" panose="020B0604030504040204" pitchFamily="50" charset="-128"/>
                        </a:rPr>
                        <a:t>日</a:t>
                      </a:r>
                      <a:r>
                        <a:rPr kumimoji="1" lang="en-US" altLang="ja-JP" sz="1200" dirty="0" smtClean="0">
                          <a:latin typeface="メイリオ" panose="020B0604030504040204" pitchFamily="50" charset="-128"/>
                          <a:ea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rPr>
                        <a:t>日稼働で約</a:t>
                      </a:r>
                      <a:r>
                        <a:rPr kumimoji="1" lang="en-US" altLang="ja-JP" sz="1200" dirty="0" smtClean="0">
                          <a:latin typeface="メイリオ" panose="020B0604030504040204" pitchFamily="50" charset="-128"/>
                          <a:ea typeface="メイリオ" panose="020B0604030504040204" pitchFamily="50" charset="-128"/>
                        </a:rPr>
                        <a:t>9</a:t>
                      </a:r>
                      <a:r>
                        <a:rPr kumimoji="1" lang="ja-JP" altLang="en-US" sz="1200" dirty="0" smtClean="0">
                          <a:latin typeface="メイリオ" panose="020B0604030504040204" pitchFamily="50" charset="-128"/>
                          <a:ea typeface="メイリオ" panose="020B0604030504040204" pitchFamily="50" charset="-128"/>
                        </a:rPr>
                        <a:t>年の耐久性</a:t>
                      </a:r>
                      <a:endParaRPr kumimoji="1" lang="ja-JP" altLang="en-US" sz="1200" dirty="0">
                        <a:latin typeface="メイリオ" panose="020B0604030504040204" pitchFamily="50" charset="-128"/>
                        <a:ea typeface="メイリオ" panose="020B0604030504040204" pitchFamily="50" charset="-128"/>
                      </a:endParaRPr>
                    </a:p>
                  </a:txBody>
                  <a:tcPr marL="93785" marR="93785" marT="46892" marB="46892" anchor="ctr"/>
                </a:tc>
                <a:extLst>
                  <a:ext uri="{0D108BD9-81ED-4DB2-BD59-A6C34878D82A}">
                    <a16:rowId xmlns:a16="http://schemas.microsoft.com/office/drawing/2014/main" xmlns="" val="3471174055"/>
                  </a:ext>
                </a:extLst>
              </a:tr>
            </a:tbl>
          </a:graphicData>
        </a:graphic>
      </p:graphicFrame>
      <p:sp>
        <p:nvSpPr>
          <p:cNvPr id="9" name="テキスト ボックス 8"/>
          <p:cNvSpPr txBox="1"/>
          <p:nvPr/>
        </p:nvSpPr>
        <p:spPr>
          <a:xfrm>
            <a:off x="5301564" y="6275655"/>
            <a:ext cx="4505116" cy="256612"/>
          </a:xfrm>
          <a:prstGeom prst="rect">
            <a:avLst/>
          </a:prstGeom>
          <a:noFill/>
        </p:spPr>
        <p:txBody>
          <a:bodyPr wrap="square" rtlCol="0">
            <a:spAutoFit/>
          </a:bodyPr>
          <a:lstStyle/>
          <a:p>
            <a:r>
              <a:rPr lang="en-US" altLang="ja-JP" sz="1026" dirty="0">
                <a:solidFill>
                  <a:schemeClr val="tx1">
                    <a:lumMod val="65000"/>
                    <a:lumOff val="35000"/>
                  </a:schemeClr>
                </a:solidFill>
                <a:latin typeface="メイリオ" panose="020B0604030504040204" pitchFamily="50" charset="-128"/>
                <a:ea typeface="メイリオ" panose="020B0604030504040204" pitchFamily="50" charset="-128"/>
              </a:rPr>
              <a:t>※ LED</a:t>
            </a:r>
            <a:r>
              <a:rPr lang="ja-JP" altLang="en-US" sz="1026" dirty="0">
                <a:solidFill>
                  <a:schemeClr val="tx1">
                    <a:lumMod val="65000"/>
                    <a:lumOff val="35000"/>
                  </a:schemeClr>
                </a:solidFill>
                <a:latin typeface="メイリオ" panose="020B0604030504040204" pitchFamily="50" charset="-128"/>
                <a:ea typeface="メイリオ" panose="020B0604030504040204" pitchFamily="50" charset="-128"/>
              </a:rPr>
              <a:t>のピッチ ・・・ </a:t>
            </a:r>
            <a:r>
              <a:rPr lang="en-US" altLang="ja-JP" sz="1026" dirty="0">
                <a:solidFill>
                  <a:schemeClr val="tx1">
                    <a:lumMod val="65000"/>
                    <a:lumOff val="35000"/>
                  </a:schemeClr>
                </a:solidFill>
                <a:latin typeface="メイリオ" panose="020B0604030504040204" pitchFamily="50" charset="-128"/>
                <a:ea typeface="メイリオ" panose="020B0604030504040204" pitchFamily="50" charset="-128"/>
              </a:rPr>
              <a:t>8</a:t>
            </a:r>
            <a:r>
              <a:rPr lang="ja-JP" altLang="en-US" sz="1026" dirty="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1026" dirty="0">
                <a:solidFill>
                  <a:schemeClr val="tx1">
                    <a:lumMod val="65000"/>
                    <a:lumOff val="35000"/>
                  </a:schemeClr>
                </a:solidFill>
                <a:latin typeface="メイリオ" panose="020B0604030504040204" pitchFamily="50" charset="-128"/>
                <a:ea typeface="メイリオ" panose="020B0604030504040204" pitchFamily="50" charset="-128"/>
              </a:rPr>
              <a:t>12mm</a:t>
            </a:r>
            <a:r>
              <a:rPr lang="ja-JP" altLang="en-US" sz="1026" dirty="0">
                <a:solidFill>
                  <a:schemeClr val="tx1">
                    <a:lumMod val="65000"/>
                    <a:lumOff val="35000"/>
                  </a:schemeClr>
                </a:solidFill>
                <a:latin typeface="メイリオ" panose="020B0604030504040204" pitchFamily="50" charset="-128"/>
                <a:ea typeface="メイリオ" panose="020B0604030504040204" pitchFamily="50" charset="-128"/>
              </a:rPr>
              <a:t>が主流。</a:t>
            </a:r>
            <a:r>
              <a:rPr lang="en-US" altLang="ja-JP" sz="1026" dirty="0">
                <a:solidFill>
                  <a:schemeClr val="tx1">
                    <a:lumMod val="65000"/>
                    <a:lumOff val="35000"/>
                  </a:schemeClr>
                </a:solidFill>
                <a:latin typeface="メイリオ" panose="020B0604030504040204" pitchFamily="50" charset="-128"/>
                <a:ea typeface="メイリオ" panose="020B0604030504040204" pitchFamily="50" charset="-128"/>
              </a:rPr>
              <a:t>6mm</a:t>
            </a:r>
            <a:r>
              <a:rPr lang="ja-JP" altLang="en-US" sz="1026" dirty="0">
                <a:solidFill>
                  <a:schemeClr val="tx1">
                    <a:lumMod val="65000"/>
                    <a:lumOff val="35000"/>
                  </a:schemeClr>
                </a:solidFill>
                <a:latin typeface="メイリオ" panose="020B0604030504040204" pitchFamily="50" charset="-128"/>
                <a:ea typeface="メイリオ" panose="020B0604030504040204" pitchFamily="50" charset="-128"/>
              </a:rPr>
              <a:t>以下は非常に高価</a:t>
            </a:r>
            <a:endParaRPr kumimoji="1" lang="ja-JP" altLang="en-US" sz="1026"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3718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テキスト ボックス 1"/>
          <p:cNvSpPr txBox="1">
            <a:spLocks noChangeArrowheads="1"/>
          </p:cNvSpPr>
          <p:nvPr/>
        </p:nvSpPr>
        <p:spPr bwMode="auto">
          <a:xfrm>
            <a:off x="831850" y="9525"/>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algn="ctr" eaLnBrk="1" hangingPunct="1"/>
            <a:r>
              <a:rPr kumimoji="1" lang="ja-JP" altLang="en-US">
                <a:latin typeface="メイリオ" panose="020B0604030504040204" pitchFamily="50" charset="-128"/>
                <a:ea typeface="メイリオ" panose="020B0604030504040204" pitchFamily="50" charset="-128"/>
              </a:rPr>
              <a:t>照度基準</a:t>
            </a:r>
            <a:endParaRPr kumimoji="1" lang="en-US" altLang="ja-JP">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nvGraphicFramePr>
        <p:xfrm>
          <a:off x="976313" y="1984375"/>
          <a:ext cx="7920037" cy="4957763"/>
        </p:xfrm>
        <a:graphic>
          <a:graphicData uri="http://schemas.openxmlformats.org/drawingml/2006/table">
            <a:tbl>
              <a:tblPr/>
              <a:tblGrid>
                <a:gridCol w="816473"/>
                <a:gridCol w="1487560"/>
                <a:gridCol w="1512021"/>
                <a:gridCol w="1463971"/>
                <a:gridCol w="1320006"/>
                <a:gridCol w="1320006"/>
              </a:tblGrid>
              <a:tr h="284487">
                <a:tc>
                  <a:txBody>
                    <a:bodyPr/>
                    <a:lstStyle/>
                    <a:p>
                      <a:pPr algn="ct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照度</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sz="800" dirty="0" smtClean="0">
                          <a:latin typeface="メイリオ" panose="020B0604030504040204" pitchFamily="50" charset="-128"/>
                          <a:ea typeface="メイリオ" panose="020B0604030504040204" pitchFamily="50" charset="-128"/>
                          <a:cs typeface="メイリオ" panose="020B0604030504040204" pitchFamily="50" charset="-128"/>
                        </a:rPr>
                        <a:t>Lx</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ルクス</a:t>
                      </a:r>
                      <a:r>
                        <a:rPr 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事務所</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工場</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学校</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屋内</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学校</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屋外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病院</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2578">
                <a:tc>
                  <a:txBody>
                    <a:bodyPr/>
                    <a:lstStyle/>
                    <a:p>
                      <a:endParaRPr lang="ja-JP" altLang="en-US" sz="80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1">
                  <a:txBody>
                    <a:bodyPr/>
                    <a:lstStyle/>
                    <a:p>
                      <a:endParaRPr lang="ja-JP" altLang="en-US" sz="80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endParaRPr lang="ja-JP" altLang="en-US" sz="80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3000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2000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rowSpan="2">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制御室などの計器盤及び制御盤</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43781">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1500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1000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事務所</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8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営業室、設計室、製図室、玄関ホール</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昼間</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設計室、製図室</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rowSpan="3">
                  <a:txBody>
                    <a:bodyPr/>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手術室</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800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rowSpan="5">
                  <a:txBody>
                    <a:bodyPr/>
                    <a:lstStyle/>
                    <a:p>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教室、実践実習室、研究室、印刷室、図書閲覧室、</a:t>
                      </a:r>
                      <a:b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br>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事務室、教職員室、保健室、食堂、屋内運動場</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325042">
                <a:tc>
                  <a:txBody>
                    <a:bodyPr/>
                    <a:lstStyle/>
                    <a:p>
                      <a:pPr algn="r"/>
                      <a:r>
                        <a:rPr lang="en-US" altLang="ja-JP" sz="800" dirty="0">
                          <a:effectLst/>
                          <a:latin typeface="メイリオ" panose="020B0604030504040204" pitchFamily="50" charset="-128"/>
                          <a:ea typeface="メイリオ" panose="020B0604030504040204" pitchFamily="50" charset="-128"/>
                          <a:cs typeface="メイリオ" panose="020B0604030504040204" pitchFamily="50" charset="-128"/>
                        </a:rPr>
                        <a:t>750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500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事務室</a:t>
                      </a:r>
                      <a:r>
                        <a:rPr lang="en-US" altLang="zh-TW" sz="800" dirty="0">
                          <a:latin typeface="メイリオ" panose="020B0604030504040204" pitchFamily="50" charset="-128"/>
                          <a:ea typeface="メイリオ" panose="020B0604030504040204" pitchFamily="50" charset="-128"/>
                          <a:cs typeface="メイリオ" panose="020B0604030504040204" pitchFamily="50" charset="-128"/>
                        </a:rPr>
                        <a:t>(b)</a:t>
                      </a:r>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、役員室、会議室、受付、電話交換室</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制御室</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rowSpan="2">
                  <a:txBody>
                    <a:bodyPr/>
                    <a:lstStyle/>
                    <a:p>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診察室、処置室救急室、医局、薬局、製剤室、調剤室、事務室</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54">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300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200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書庫、会議室、電気室、機械室、講堂、エレベーター</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電気室、空調機械室</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rowSpan="2">
                  <a:txBody>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育児室、記録室、待合室、面会室、外来の廊下</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563">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150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rowSpan="3">
                  <a:txBody>
                    <a:bodyPr/>
                    <a:lstStyle/>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800">
                          <a:latin typeface="メイリオ" panose="020B0604030504040204" pitchFamily="50" charset="-128"/>
                          <a:ea typeface="メイリオ" panose="020B0604030504040204" pitchFamily="50" charset="-128"/>
                          <a:cs typeface="メイリオ" panose="020B0604030504040204" pitchFamily="50" charset="-128"/>
                        </a:rPr>
                        <a:t>喫茶室、更衣室、倉庫、宿泊室</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出入口、廊下、通路、階段</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rowSpan="3">
                  <a:txBody>
                    <a:bodyPr/>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バスケットコート、バレーコート、テニスコート、水泳プール</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麻酔室、回復室、霊安室、更衣室、浴室、洗面所</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563">
                <a:tc>
                  <a:txBody>
                    <a:bodyPr/>
                    <a:lstStyle/>
                    <a:p>
                      <a:pPr algn="r"/>
                      <a:r>
                        <a:rPr lang="en-US" altLang="ja-JP" sz="800" dirty="0">
                          <a:effectLst/>
                          <a:latin typeface="メイリオ" panose="020B0604030504040204" pitchFamily="50" charset="-128"/>
                          <a:ea typeface="メイリオ" panose="020B0604030504040204" pitchFamily="50" charset="-128"/>
                          <a:cs typeface="メイリオ" panose="020B0604030504040204" pitchFamily="50" charset="-128"/>
                        </a:rPr>
                        <a:t>75</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50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屋内非常階段室</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800">
                          <a:latin typeface="メイリオ" panose="020B0604030504040204" pitchFamily="50" charset="-128"/>
                          <a:ea typeface="メイリオ" panose="020B0604030504040204" pitchFamily="50" charset="-128"/>
                          <a:cs typeface="メイリオ" panose="020B0604030504040204" pitchFamily="50" charset="-128"/>
                        </a:rPr>
                        <a:t>屋内非常階段、倉庫、屋外動力設備</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800">
                          <a:latin typeface="メイリオ" panose="020B0604030504040204" pitchFamily="50" charset="-128"/>
                          <a:ea typeface="メイリオ" panose="020B0604030504040204" pitchFamily="50" charset="-128"/>
                          <a:cs typeface="メイリオ" panose="020B0604030504040204" pitchFamily="50" charset="-128"/>
                        </a:rPr>
                        <a:t>倉庫、車庫、非常階段</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rowSpan="2">
                  <a:txBody>
                    <a:bodyPr/>
                    <a:lstStyle/>
                    <a:p>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動物室、暗室、非常階段</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81">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30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20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800">
                          <a:latin typeface="メイリオ" panose="020B0604030504040204" pitchFamily="50" charset="-128"/>
                          <a:ea typeface="メイリオ" panose="020B0604030504040204" pitchFamily="50" charset="-128"/>
                          <a:cs typeface="メイリオ" panose="020B0604030504040204" pitchFamily="50" charset="-128"/>
                        </a:rPr>
                        <a:t>屋外</a:t>
                      </a:r>
                      <a:r>
                        <a:rPr lang="en-US" altLang="zh-TW" sz="80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800">
                          <a:latin typeface="メイリオ" panose="020B0604030504040204" pitchFamily="50" charset="-128"/>
                          <a:ea typeface="メイリオ" panose="020B0604030504040204" pitchFamily="50" charset="-128"/>
                          <a:cs typeface="メイリオ" panose="020B0604030504040204" pitchFamily="50" charset="-128"/>
                        </a:rPr>
                        <a:t>通路、構内整備用</a:t>
                      </a:r>
                      <a:r>
                        <a:rPr lang="en-US" altLang="zh-TW" sz="800">
                          <a:latin typeface="メイリオ" panose="020B0604030504040204" pitchFamily="50" charset="-128"/>
                          <a:ea typeface="メイリオ" panose="020B0604030504040204" pitchFamily="50" charset="-128"/>
                          <a:cs typeface="メイリオ" panose="020B0604030504040204" pitchFamily="50" charset="-128"/>
                        </a:rPr>
                        <a:t>)</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ja-JP" altLang="en-US" sz="80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rowSpan="5">
                  <a:txBody>
                    <a:bodyPr/>
                    <a:lstStyle/>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5</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rowSpan="3">
                  <a:txBody>
                    <a:bodyPr/>
                    <a:lstStyle/>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rowSpan="2">
                  <a:txBody>
                    <a:bodyPr/>
                    <a:lstStyle/>
                    <a:p>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構内通路</a:t>
                      </a:r>
                      <a:r>
                        <a:rPr lang="en-US" altLang="zh-TW" sz="8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夜間使用</a:t>
                      </a:r>
                      <a:r>
                        <a:rPr lang="en-US" altLang="zh-TW" sz="800" dirty="0">
                          <a:latin typeface="メイリオ" panose="020B0604030504040204" pitchFamily="50" charset="-128"/>
                          <a:ea typeface="メイリオ" panose="020B0604030504040204" pitchFamily="50" charset="-128"/>
                          <a:cs typeface="メイリオ" panose="020B0604030504040204" pitchFamily="50" charset="-128"/>
                        </a:rPr>
                        <a:t>)</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2</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62578">
                <a:tc>
                  <a:txBody>
                    <a:bodyPr/>
                    <a:lstStyle/>
                    <a:p>
                      <a:pPr algn="r"/>
                      <a:r>
                        <a:rPr lang="en-US" altLang="ja-JP" sz="800">
                          <a:effectLst/>
                          <a:latin typeface="メイリオ" panose="020B0604030504040204" pitchFamily="50" charset="-128"/>
                          <a:ea typeface="メイリオ" panose="020B0604030504040204" pitchFamily="50" charset="-128"/>
                          <a:cs typeface="メイリオ" panose="020B0604030504040204" pitchFamily="50" charset="-128"/>
                        </a:rPr>
                        <a:t>1</a:t>
                      </a:r>
                    </a:p>
                  </a:txBody>
                  <a:tcPr marL="40618" marR="40618" marT="20315" marB="203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40618" marR="40618" marT="20315" marB="203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bl>
          </a:graphicData>
        </a:graphic>
      </p:graphicFrame>
      <p:sp>
        <p:nvSpPr>
          <p:cNvPr id="57449" name="Rectangle 3"/>
          <p:cNvSpPr>
            <a:spLocks/>
          </p:cNvSpPr>
          <p:nvPr/>
        </p:nvSpPr>
        <p:spPr bwMode="auto">
          <a:xfrm>
            <a:off x="974725" y="1928813"/>
            <a:ext cx="1420813" cy="277812"/>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ja-JP" altLang="en-US" sz="1200" b="1"/>
              <a:t>照度基準</a:t>
            </a:r>
            <a:r>
              <a:rPr lang="en-US" altLang="ja-JP" sz="1200" b="1"/>
              <a:t>(JIS)</a:t>
            </a:r>
            <a:r>
              <a:rPr lang="ja-JP" altLang="en-US" sz="1200" b="1"/>
              <a:t>抜粋</a:t>
            </a:r>
            <a:endParaRPr lang="ja-JP" altLang="en-US" sz="1200"/>
          </a:p>
        </p:txBody>
      </p:sp>
      <p:sp>
        <p:nvSpPr>
          <p:cNvPr id="57450" name="正方形/長方形 2"/>
          <p:cNvSpPr>
            <a:spLocks noChangeArrowheads="1"/>
          </p:cNvSpPr>
          <p:nvPr/>
        </p:nvSpPr>
        <p:spPr bwMode="auto">
          <a:xfrm>
            <a:off x="1047750" y="869950"/>
            <a:ext cx="8640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ja-JP" altLang="en-US" sz="1800">
                <a:latin typeface="メイリオ" panose="020B0604030504040204" pitchFamily="50" charset="-128"/>
                <a:ea typeface="メイリオ" panose="020B0604030504040204" pitchFamily="50" charset="-128"/>
              </a:rPr>
              <a:t>どのような広さの部屋でどんな作業をするときには、どれくらいの照度が適しているかを示した、</a:t>
            </a:r>
            <a:r>
              <a:rPr lang="en-US" altLang="ja-JP" sz="1800">
                <a:latin typeface="メイリオ" panose="020B0604030504040204" pitchFamily="50" charset="-128"/>
                <a:ea typeface="メイリオ" panose="020B0604030504040204" pitchFamily="50" charset="-128"/>
              </a:rPr>
              <a:t>JIS</a:t>
            </a:r>
            <a:r>
              <a:rPr lang="ja-JP" altLang="en-US" sz="1800">
                <a:latin typeface="メイリオ" panose="020B0604030504040204" pitchFamily="50" charset="-128"/>
                <a:ea typeface="メイリオ" panose="020B0604030504040204" pitchFamily="50" charset="-128"/>
              </a:rPr>
              <a:t>（日本工業規格）による明るさの基準のことです。高齢の方は一般に高い照度が必要となる。</a:t>
            </a:r>
          </a:p>
        </p:txBody>
      </p:sp>
      <p:sp>
        <p:nvSpPr>
          <p:cNvPr id="57451" name="スライド番号プレースホルダー 1"/>
          <p:cNvSpPr txBox="1">
            <a:spLocks/>
          </p:cNvSpPr>
          <p:nvPr/>
        </p:nvSpPr>
        <p:spPr bwMode="auto">
          <a:xfrm>
            <a:off x="9691688" y="7346950"/>
            <a:ext cx="4683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5356E9B9-624E-4B0E-A552-ED4CEE2466CF}" type="slidenum">
              <a:rPr lang="en-US" altLang="ja-JP" sz="1200">
                <a:latin typeface="メイリオ" panose="020B0604030504040204" pitchFamily="50" charset="-128"/>
                <a:ea typeface="メイリオ" panose="020B0604030504040204" pitchFamily="50" charset="-128"/>
              </a:rPr>
              <a:pPr/>
              <a:t>8</a:t>
            </a:fld>
            <a:endParaRPr lang="en-US" altLang="ja-JP" sz="1200">
              <a:latin typeface="メイリオ" panose="020B0604030504040204" pitchFamily="50" charset="-128"/>
              <a:ea typeface="メイリオ" panose="020B0604030504040204" pitchFamily="50" charset="-128"/>
            </a:endParaRPr>
          </a:p>
        </p:txBody>
      </p:sp>
      <p:pic>
        <p:nvPicPr>
          <p:cNvPr id="574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テキスト ボックス 1"/>
          <p:cNvSpPr txBox="1">
            <a:spLocks noChangeArrowheads="1"/>
          </p:cNvSpPr>
          <p:nvPr/>
        </p:nvSpPr>
        <p:spPr bwMode="auto">
          <a:xfrm>
            <a:off x="831850" y="9525"/>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algn="ctr" eaLnBrk="1" hangingPunct="1"/>
            <a:r>
              <a:rPr kumimoji="1" lang="ja-JP" altLang="en-US">
                <a:latin typeface="メイリオ" panose="020B0604030504040204" pitchFamily="50" charset="-128"/>
                <a:ea typeface="メイリオ" panose="020B0604030504040204" pitchFamily="50" charset="-128"/>
              </a:rPr>
              <a:t>解像度・ピッチ</a:t>
            </a:r>
            <a:endParaRPr kumimoji="1" lang="en-US" altLang="ja-JP">
              <a:latin typeface="メイリオ" panose="020B0604030504040204" pitchFamily="50" charset="-128"/>
              <a:ea typeface="メイリオ" panose="020B0604030504040204" pitchFamily="50" charset="-128"/>
            </a:endParaRPr>
          </a:p>
        </p:txBody>
      </p:sp>
      <p:sp>
        <p:nvSpPr>
          <p:cNvPr id="30723" name="テキスト ボックス 1"/>
          <p:cNvSpPr txBox="1">
            <a:spLocks noChangeArrowheads="1"/>
          </p:cNvSpPr>
          <p:nvPr/>
        </p:nvSpPr>
        <p:spPr bwMode="auto">
          <a:xfrm>
            <a:off x="439738" y="1001713"/>
            <a:ext cx="92170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rgbClr val="000000"/>
                </a:solidFill>
                <a:latin typeface="Gill Sans" charset="0"/>
                <a:ea typeface="ヒラギノ角ゴ ProN W3" charset="-128"/>
                <a:sym typeface="Gill Sans" charset="0"/>
              </a:defRPr>
            </a:lvl1pPr>
            <a:lvl2pPr marL="1200150" indent="-45720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marL="285750" indent="-285750" eaLnBrk="1" hangingPunct="1">
              <a:buFont typeface="Wingdings" panose="05000000000000000000" pitchFamily="2" charset="2"/>
              <a:buChar char="l"/>
              <a:defRPr/>
            </a:pP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一つの画像における画素の数を示す数値で画像を表現するための格子の数をピクセル（</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pixel</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）という単位</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で表している。</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Font typeface="Wingdings" panose="05000000000000000000" pitchFamily="2" charset="2"/>
              <a:buChar char="l"/>
              <a:defRPr/>
            </a:pP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一般的に映像業界で“フル</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HD</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”と呼ばれている</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1920×1080</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の映像は、</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rPr>
              <a:t>920×1080、 2.1メガピクセル（207万3600画素）</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で表現されている一つの映像を指す</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372" name="スライド番号プレースホルダー 1"/>
          <p:cNvSpPr txBox="1">
            <a:spLocks/>
          </p:cNvSpPr>
          <p:nvPr/>
        </p:nvSpPr>
        <p:spPr bwMode="auto">
          <a:xfrm>
            <a:off x="9688513" y="7318375"/>
            <a:ext cx="476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fld id="{A5AFEBEB-7299-4915-954E-0773BFDF1FC4}" type="slidenum">
              <a:rPr lang="en-US" altLang="ja-JP" sz="1200">
                <a:latin typeface="メイリオ" panose="020B0604030504040204" pitchFamily="50" charset="-128"/>
                <a:ea typeface="メイリオ" panose="020B0604030504040204" pitchFamily="50" charset="-128"/>
              </a:rPr>
              <a:pPr/>
              <a:t>9</a:t>
            </a:fld>
            <a:endParaRPr lang="en-US" altLang="ja-JP" sz="1200">
              <a:latin typeface="メイリオ" panose="020B0604030504040204" pitchFamily="50" charset="-128"/>
              <a:ea typeface="メイリオ" panose="020B0604030504040204" pitchFamily="50" charset="-128"/>
            </a:endParaRPr>
          </a:p>
        </p:txBody>
      </p:sp>
      <p:pic>
        <p:nvPicPr>
          <p:cNvPr id="5837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32638"/>
            <a:ext cx="101298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1"/>
          <p:cNvSpPr txBox="1">
            <a:spLocks noChangeArrowheads="1"/>
          </p:cNvSpPr>
          <p:nvPr/>
        </p:nvSpPr>
        <p:spPr bwMode="auto">
          <a:xfrm>
            <a:off x="615504" y="4754617"/>
            <a:ext cx="9217024" cy="1815882"/>
          </a:xfrm>
          <a:prstGeom prst="rect">
            <a:avLst/>
          </a:prstGeom>
          <a:pattFill prst="lgCheck">
            <a:fgClr>
              <a:srgbClr val="CCFF99"/>
            </a:fgClr>
            <a:bgClr>
              <a:schemeClr val="bg1"/>
            </a:bgClr>
          </a:pattFill>
          <a:ln>
            <a:solidFill>
              <a:srgbClr val="00B0F0"/>
            </a:solidFill>
          </a:ln>
          <a:effectLst>
            <a:innerShdw blurRad="63500" dist="50800" dir="27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spAutoFit/>
          </a:bodyPr>
          <a:lstStyle>
            <a:lvl1pPr marL="457200" indent="-457200">
              <a:defRPr sz="3200">
                <a:solidFill>
                  <a:srgbClr val="000000"/>
                </a:solidFill>
                <a:latin typeface="Gill Sans" charset="0"/>
                <a:ea typeface="ヒラギノ角ゴ ProN W3" charset="-128"/>
                <a:sym typeface="Gill Sans" charset="0"/>
              </a:defRPr>
            </a:lvl1pPr>
            <a:lvl2pPr marL="1200150" indent="-45720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marL="0" indent="0" eaLnBrk="1" hangingPunct="1">
              <a:defRPr/>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サイネージで使用する画面の大きさが大きくなればなるほど、解像度とピッチの知識が必要となる。使用する映像ファイルを高画質化し、高画質の表示画面をあわせて使用することで、高画質放送が実現される。</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タイトル &amp; サブタイトル コピー 2">
  <a:themeElements>
    <a:clrScheme name="">
      <a:dk1>
        <a:srgbClr val="000000"/>
      </a:dk1>
      <a:lt1>
        <a:srgbClr val="FFFFFF"/>
      </a:lt1>
      <a:dk2>
        <a:srgbClr val="000000"/>
      </a:dk2>
      <a:lt2>
        <a:srgbClr val="000000"/>
      </a:lt2>
      <a:accent1>
        <a:srgbClr val="CF2720"/>
      </a:accent1>
      <a:accent2>
        <a:srgbClr val="333399"/>
      </a:accent2>
      <a:accent3>
        <a:srgbClr val="FFFFFF"/>
      </a:accent3>
      <a:accent4>
        <a:srgbClr val="000000"/>
      </a:accent4>
      <a:accent5>
        <a:srgbClr val="E4ACAB"/>
      </a:accent5>
      <a:accent6>
        <a:srgbClr val="2D2D8A"/>
      </a:accent6>
      <a:hlink>
        <a:srgbClr val="009999"/>
      </a:hlink>
      <a:folHlink>
        <a:srgbClr val="99CC00"/>
      </a:folHlink>
    </a:clrScheme>
    <a:fontScheme name="タイトル &amp; サブタイトル コピー 2">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サブタイトル コピー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タイトル &amp; サブタイトル コピー">
  <a:themeElements>
    <a:clrScheme name="">
      <a:dk1>
        <a:srgbClr val="000000"/>
      </a:dk1>
      <a:lt1>
        <a:srgbClr val="FFFFFF"/>
      </a:lt1>
      <a:dk2>
        <a:srgbClr val="000000"/>
      </a:dk2>
      <a:lt2>
        <a:srgbClr val="808080"/>
      </a:lt2>
      <a:accent1>
        <a:srgbClr val="E79B21"/>
      </a:accent1>
      <a:accent2>
        <a:srgbClr val="333399"/>
      </a:accent2>
      <a:accent3>
        <a:srgbClr val="FFFFFF"/>
      </a:accent3>
      <a:accent4>
        <a:srgbClr val="000000"/>
      </a:accent4>
      <a:accent5>
        <a:srgbClr val="F1CBAB"/>
      </a:accent5>
      <a:accent6>
        <a:srgbClr val="2D2D8A"/>
      </a:accent6>
      <a:hlink>
        <a:srgbClr val="009999"/>
      </a:hlink>
      <a:folHlink>
        <a:srgbClr val="99CC00"/>
      </a:folHlink>
    </a:clrScheme>
    <a:fontScheme name="タイトル &amp; サブタイトル コピー">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サブタイトル コピ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3083</TotalTime>
  <Pages>0</Pages>
  <Words>2557</Words>
  <Characters>0</Characters>
  <Application>Microsoft Office PowerPoint</Application>
  <PresentationFormat>ユーザー設定</PresentationFormat>
  <Lines>0</Lines>
  <Paragraphs>657</Paragraphs>
  <Slides>16</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16</vt:i4>
      </vt:variant>
    </vt:vector>
  </HeadingPairs>
  <TitlesOfParts>
    <vt:vector size="26" baseType="lpstr">
      <vt:lpstr>Gill Sans</vt:lpstr>
      <vt:lpstr>ＭＳ Ｐゴシック</vt:lpstr>
      <vt:lpstr>ヒラギノ角ゴ ProN W3</vt:lpstr>
      <vt:lpstr>メイリオ</vt:lpstr>
      <vt:lpstr>Arial</vt:lpstr>
      <vt:lpstr>Calibri</vt:lpstr>
      <vt:lpstr>Georgia</vt:lpstr>
      <vt:lpstr>Wingdings</vt:lpstr>
      <vt:lpstr>タイトル &amp; サブタイトル コピー 2</vt:lpstr>
      <vt:lpstr>タイトル &amp; サブタイトル コピー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丹羽　証</dc:creator>
  <cp:keywords/>
  <dc:description/>
  <cp:lastModifiedBy>丹羽　証</cp:lastModifiedBy>
  <cp:revision>148</cp:revision>
  <dcterms:modified xsi:type="dcterms:W3CDTF">2019-02-18T01:19:21Z</dcterms:modified>
</cp:coreProperties>
</file>