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1" r:id="rId3"/>
  </p:sldIdLst>
  <p:sldSz cx="6858000" cy="9144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11" userDrawn="1">
          <p15:clr>
            <a:srgbClr val="A4A3A4"/>
          </p15:clr>
        </p15:guide>
        <p15:guide id="2" pos="164" userDrawn="1">
          <p15:clr>
            <a:srgbClr val="A4A3A4"/>
          </p15:clr>
        </p15:guide>
        <p15:guide id="3" pos="4224" userDrawn="1">
          <p15:clr>
            <a:srgbClr val="A4A3A4"/>
          </p15:clr>
        </p15:guide>
        <p15:guide id="4" orient="horz" pos="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1694" y="-1075"/>
      </p:cViewPr>
      <p:guideLst>
        <p:guide orient="horz" pos="5511"/>
        <p:guide pos="164"/>
        <p:guide pos="4224"/>
        <p:guide orient="horz" pos="81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820019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44795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880537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114780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21976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04982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251302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41229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537692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3197346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6BF3BD8-9D09-4946-A6BE-78E6874EE90C}" type="datetimeFigureOut">
              <a:rPr kumimoji="1" lang="ja-JP" altLang="en-US" smtClean="0"/>
              <a:t>2019/4/12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1428854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6BF3BD8-9D09-4946-A6BE-78E6874EE90C}" type="datetimeFigureOut">
              <a:rPr kumimoji="1" lang="ja-JP" altLang="en-US" smtClean="0"/>
              <a:t>2019/4/12</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610EA5E1-9FAF-4640-9580-8F598469155D}" type="slidenum">
              <a:rPr kumimoji="1" lang="ja-JP" altLang="en-US" smtClean="0"/>
              <a:t>‹#›</a:t>
            </a:fld>
            <a:endParaRPr kumimoji="1" lang="ja-JP" altLang="en-US"/>
          </a:p>
        </p:txBody>
      </p:sp>
    </p:spTree>
    <p:extLst>
      <p:ext uri="{BB962C8B-B14F-4D97-AF65-F5344CB8AC3E}">
        <p14:creationId xmlns:p14="http://schemas.microsoft.com/office/powerpoint/2010/main" val="797749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線矢印コネクタ 22"/>
          <p:cNvCxnSpPr/>
          <p:nvPr/>
        </p:nvCxnSpPr>
        <p:spPr>
          <a:xfrm flipH="1">
            <a:off x="3147693" y="4045097"/>
            <a:ext cx="3203" cy="44980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カギ線コネクタ 24"/>
          <p:cNvCxnSpPr/>
          <p:nvPr/>
        </p:nvCxnSpPr>
        <p:spPr>
          <a:xfrm rot="16200000" flipH="1">
            <a:off x="2470449" y="6006373"/>
            <a:ext cx="3825846" cy="1254591"/>
          </a:xfrm>
          <a:prstGeom prst="bentConnector3">
            <a:avLst>
              <a:gd name="adj1" fmla="val 10003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カギ線コネクタ 5"/>
          <p:cNvCxnSpPr/>
          <p:nvPr/>
        </p:nvCxnSpPr>
        <p:spPr>
          <a:xfrm rot="5400000">
            <a:off x="2716911" y="4737939"/>
            <a:ext cx="484391" cy="383578"/>
          </a:xfrm>
          <a:prstGeom prst="bentConnector3">
            <a:avLst>
              <a:gd name="adj1" fmla="val 9908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66" name="直線コネクタ 265"/>
          <p:cNvCxnSpPr/>
          <p:nvPr/>
        </p:nvCxnSpPr>
        <p:spPr>
          <a:xfrm>
            <a:off x="2088604" y="6779902"/>
            <a:ext cx="17307" cy="114489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5" name="直線コネクタ 264"/>
          <p:cNvCxnSpPr/>
          <p:nvPr/>
        </p:nvCxnSpPr>
        <p:spPr>
          <a:xfrm>
            <a:off x="2072745" y="6234175"/>
            <a:ext cx="8199" cy="57799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3" name="直線コネクタ 262"/>
          <p:cNvCxnSpPr/>
          <p:nvPr/>
        </p:nvCxnSpPr>
        <p:spPr>
          <a:xfrm flipH="1">
            <a:off x="3296399" y="6779902"/>
            <a:ext cx="13" cy="130097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7" name="カギ線コネクタ 256"/>
          <p:cNvCxnSpPr/>
          <p:nvPr/>
        </p:nvCxnSpPr>
        <p:spPr>
          <a:xfrm rot="10800000" flipV="1">
            <a:off x="2428967" y="5083168"/>
            <a:ext cx="3798443" cy="2997710"/>
          </a:xfrm>
          <a:prstGeom prst="bentConnector3">
            <a:avLst>
              <a:gd name="adj1" fmla="val 48"/>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0" name="カギ線コネクタ 249"/>
          <p:cNvCxnSpPr/>
          <p:nvPr/>
        </p:nvCxnSpPr>
        <p:spPr>
          <a:xfrm rot="10800000" flipV="1">
            <a:off x="1051563" y="5079808"/>
            <a:ext cx="4057665" cy="2829752"/>
          </a:xfrm>
          <a:prstGeom prst="bentConnector3">
            <a:avLst>
              <a:gd name="adj1" fmla="val 47"/>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カギ線コネクタ 221"/>
          <p:cNvCxnSpPr>
            <a:stCxn id="187" idx="2"/>
          </p:cNvCxnSpPr>
          <p:nvPr/>
        </p:nvCxnSpPr>
        <p:spPr>
          <a:xfrm rot="5400000">
            <a:off x="4179155" y="3030285"/>
            <a:ext cx="532583" cy="1331347"/>
          </a:xfrm>
          <a:prstGeom prst="bentConnector2">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p:cNvCxnSpPr/>
          <p:nvPr/>
        </p:nvCxnSpPr>
        <p:spPr>
          <a:xfrm>
            <a:off x="2075208" y="4512694"/>
            <a:ext cx="0" cy="1640628"/>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9" name="直線矢印コネクタ 198"/>
          <p:cNvCxnSpPr/>
          <p:nvPr/>
        </p:nvCxnSpPr>
        <p:spPr>
          <a:xfrm flipH="1">
            <a:off x="887472" y="4029857"/>
            <a:ext cx="8743" cy="1936603"/>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p:cNvCxnSpPr/>
          <p:nvPr/>
        </p:nvCxnSpPr>
        <p:spPr>
          <a:xfrm>
            <a:off x="1843650" y="3058412"/>
            <a:ext cx="8472" cy="597670"/>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a:off x="1827956" y="1799074"/>
            <a:ext cx="0" cy="584147"/>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625145" y="1262761"/>
            <a:ext cx="5684998" cy="508216"/>
          </a:xfrm>
          <a:prstGeom prst="rect">
            <a:avLst/>
          </a:prstGeom>
          <a:solidFill>
            <a:schemeClr val="bg1"/>
          </a:solidFill>
          <a:ln>
            <a:solidFill>
              <a:schemeClr val="tx1"/>
            </a:solidFill>
          </a:ln>
        </p:spPr>
        <p:txBody>
          <a:bodyPr wrap="square" rtlCol="0">
            <a:spAutoFit/>
          </a:bodyPr>
          <a:lstStyle/>
          <a:p>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お世話になります！</a:t>
            </a:r>
            <a:r>
              <a:rPr kumimoji="1" lang="en-US" altLang="ja-JP" sz="901" dirty="0">
                <a:solidFill>
                  <a:schemeClr val="tx1">
                    <a:lumMod val="75000"/>
                    <a:lumOff val="25000"/>
                  </a:schemeClr>
                </a:solidFill>
                <a:latin typeface="Meiryo UI" panose="020B0604030504040204" pitchFamily="50" charset="-128"/>
                <a:ea typeface="Meiryo UI" panose="020B0604030504040204" pitchFamily="50" charset="-128"/>
              </a:rPr>
              <a:t>USEN</a:t>
            </a:r>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の○○です</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。本日はお忙しい中、ありがとうございます。今回</a:t>
            </a:r>
            <a:r>
              <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rPr>
              <a:t>BGM</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のお問い合わせを頂きましたが、</a:t>
            </a:r>
            <a:endPar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endParaRPr>
          </a:p>
          <a:p>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その前にいくつかお伺いさせて頂いてもよろしいですか？まず、飲食店とお伺いしましたが○○とかになるんでしょうか・・？</a:t>
            </a:r>
            <a:endPar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901" dirty="0">
                <a:solidFill>
                  <a:schemeClr val="tx1">
                    <a:lumMod val="75000"/>
                    <a:lumOff val="25000"/>
                  </a:schemeClr>
                </a:solidFill>
                <a:latin typeface="Meiryo UI" panose="020B0604030504040204" pitchFamily="50" charset="-128"/>
                <a:ea typeface="Meiryo UI" panose="020B0604030504040204" pitchFamily="50" charset="-128"/>
              </a:rPr>
              <a:t>BGM</a:t>
            </a:r>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を流すにあたってご自身で曲を選びたいといった希望などありますか</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a:t>
            </a:r>
            <a:endPar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9" name="タイトル 1"/>
          <p:cNvSpPr>
            <a:spLocks noGrp="1"/>
          </p:cNvSpPr>
          <p:nvPr>
            <p:ph type="ctrTitle"/>
          </p:nvPr>
        </p:nvSpPr>
        <p:spPr>
          <a:xfrm>
            <a:off x="0" y="123916"/>
            <a:ext cx="6858000" cy="528320"/>
          </a:xfrm>
        </p:spPr>
        <p:txBody>
          <a:bodyPr>
            <a:noAutofit/>
          </a:bodyPr>
          <a:lstStyle/>
          <a:p>
            <a:r>
              <a:rPr lang="en-US" altLang="ja-JP" sz="2400" b="1" dirty="0" smtClean="0">
                <a:solidFill>
                  <a:schemeClr val="tx1">
                    <a:lumMod val="75000"/>
                    <a:lumOff val="25000"/>
                  </a:schemeClr>
                </a:solidFill>
                <a:latin typeface="Meiryo UI" panose="020B0604030504040204" pitchFamily="50" charset="-128"/>
                <a:ea typeface="Meiryo UI" panose="020B0604030504040204" pitchFamily="50" charset="-128"/>
              </a:rPr>
              <a:t>BGM</a:t>
            </a:r>
            <a:r>
              <a:rPr lang="ja-JP" altLang="en-US" sz="2400" b="1" dirty="0" smtClean="0">
                <a:solidFill>
                  <a:schemeClr val="tx1">
                    <a:lumMod val="75000"/>
                    <a:lumOff val="25000"/>
                  </a:schemeClr>
                </a:solidFill>
                <a:latin typeface="Meiryo UI" panose="020B0604030504040204" pitchFamily="50" charset="-128"/>
                <a:ea typeface="Meiryo UI" panose="020B0604030504040204" pitchFamily="50" charset="-128"/>
              </a:rPr>
              <a:t>商談ロープレ（例）</a:t>
            </a: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0" name="タイトル 1"/>
          <p:cNvSpPr txBox="1">
            <a:spLocks/>
          </p:cNvSpPr>
          <p:nvPr/>
        </p:nvSpPr>
        <p:spPr>
          <a:xfrm>
            <a:off x="0" y="664232"/>
            <a:ext cx="6858000" cy="37116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400" b="1" dirty="0" smtClean="0">
                <a:solidFill>
                  <a:schemeClr val="tx1">
                    <a:lumMod val="75000"/>
                    <a:lumOff val="25000"/>
                  </a:schemeClr>
                </a:solidFill>
                <a:latin typeface="Meiryo UI" panose="020B0604030504040204" pitchFamily="50" charset="-128"/>
                <a:ea typeface="Meiryo UI" panose="020B0604030504040204" pitchFamily="50" charset="-128"/>
              </a:rPr>
              <a:t>～お客様からの問い合わせ・</a:t>
            </a:r>
            <a:r>
              <a:rPr lang="en-US" altLang="ja-JP" sz="1400" b="1" dirty="0" smtClean="0">
                <a:solidFill>
                  <a:schemeClr val="tx1">
                    <a:lumMod val="75000"/>
                    <a:lumOff val="25000"/>
                  </a:schemeClr>
                </a:solidFill>
                <a:latin typeface="Meiryo UI" panose="020B0604030504040204" pitchFamily="50" charset="-128"/>
                <a:ea typeface="Meiryo UI" panose="020B0604030504040204" pitchFamily="50" charset="-128"/>
              </a:rPr>
              <a:t>STB</a:t>
            </a:r>
            <a:r>
              <a:rPr lang="ja-JP" altLang="en-US" sz="1400" b="1" dirty="0" smtClean="0">
                <a:solidFill>
                  <a:schemeClr val="tx1">
                    <a:lumMod val="75000"/>
                    <a:lumOff val="25000"/>
                  </a:schemeClr>
                </a:solidFill>
                <a:latin typeface="Meiryo UI" panose="020B0604030504040204" pitchFamily="50" charset="-128"/>
                <a:ea typeface="Meiryo UI" panose="020B0604030504040204" pitchFamily="50" charset="-128"/>
              </a:rPr>
              <a:t>編～</a:t>
            </a:r>
            <a:endParaRPr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68711" y="2382467"/>
            <a:ext cx="3127181" cy="215444"/>
          </a:xfrm>
          <a:prstGeom prst="rect">
            <a:avLst/>
          </a:prstGeom>
          <a:solidFill>
            <a:schemeClr val="bg1"/>
          </a:solidFill>
          <a:ln>
            <a:solidFill>
              <a:schemeClr val="tx1"/>
            </a:solidFill>
          </a:ln>
        </p:spPr>
        <p:txBody>
          <a:bodyPr wrap="square" rtlCol="0">
            <a:spAutoFit/>
          </a:bodyPr>
          <a:lstStyle/>
          <a:p>
            <a:pPr algn="ctr"/>
            <a:r>
              <a:rPr kumimoji="1" lang="en-US" altLang="ja-JP" sz="800" dirty="0" smtClean="0">
                <a:latin typeface="Meiryo UI" panose="020B0604030504040204" pitchFamily="50" charset="-128"/>
                <a:ea typeface="Meiryo UI" panose="020B0604030504040204" pitchFamily="50" charset="-128"/>
              </a:rPr>
              <a:t>OTORAKU</a:t>
            </a:r>
            <a:r>
              <a:rPr kumimoji="1" lang="ja-JP" altLang="en-US" sz="800" dirty="0" smtClean="0">
                <a:latin typeface="Meiryo UI" panose="020B0604030504040204" pitchFamily="50" charset="-128"/>
                <a:ea typeface="Meiryo UI" panose="020B0604030504040204" pitchFamily="50" charset="-128"/>
              </a:rPr>
              <a:t>提案へ（表面Ａへ）</a:t>
            </a:r>
            <a:endParaRPr kumimoji="1" lang="ja-JP" altLang="en-US" sz="800" dirty="0">
              <a:latin typeface="Meiryo UI" panose="020B0604030504040204" pitchFamily="50" charset="-128"/>
              <a:ea typeface="Meiryo UI" panose="020B0604030504040204" pitchFamily="50" charset="-128"/>
            </a:endParaRPr>
          </a:p>
        </p:txBody>
      </p:sp>
      <p:cxnSp>
        <p:nvCxnSpPr>
          <p:cNvPr id="69" name="直線矢印コネクタ 68"/>
          <p:cNvCxnSpPr/>
          <p:nvPr/>
        </p:nvCxnSpPr>
        <p:spPr>
          <a:xfrm flipV="1">
            <a:off x="5812120" y="749342"/>
            <a:ext cx="830580" cy="7219"/>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flipV="1">
            <a:off x="5824820" y="950099"/>
            <a:ext cx="830580" cy="7219"/>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904395" y="667229"/>
            <a:ext cx="827471" cy="246221"/>
          </a:xfrm>
          <a:prstGeom prst="rect">
            <a:avLst/>
          </a:prstGeom>
          <a:noFill/>
        </p:spPr>
        <p:txBody>
          <a:bodyPr wrap="none" rtlCol="0">
            <a:spAutoFit/>
          </a:bodyPr>
          <a:lstStyle/>
          <a:p>
            <a:r>
              <a:rPr kumimoji="1" lang="ja-JP" altLang="en-US" sz="1000" dirty="0" smtClean="0">
                <a:latin typeface="Meiryo UI" panose="020B0604030504040204" pitchFamily="50" charset="-128"/>
                <a:ea typeface="Meiryo UI" panose="020B0604030504040204" pitchFamily="50" charset="-128"/>
              </a:rPr>
              <a:t>プラスの返事</a:t>
            </a:r>
            <a:endParaRPr kumimoji="1" lang="ja-JP" altLang="en-US" sz="1000" dirty="0">
              <a:latin typeface="Meiryo UI" panose="020B0604030504040204" pitchFamily="50" charset="-128"/>
              <a:ea typeface="Meiryo UI" panose="020B0604030504040204" pitchFamily="50" charset="-128"/>
            </a:endParaRPr>
          </a:p>
        </p:txBody>
      </p:sp>
      <p:sp>
        <p:nvSpPr>
          <p:cNvPr id="75" name="テキスト ボックス 74"/>
          <p:cNvSpPr txBox="1"/>
          <p:nvPr/>
        </p:nvSpPr>
        <p:spPr>
          <a:xfrm>
            <a:off x="4887104" y="859845"/>
            <a:ext cx="934871" cy="246221"/>
          </a:xfrm>
          <a:prstGeom prst="rect">
            <a:avLst/>
          </a:prstGeom>
          <a:no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rPr>
              <a:t>マイナス</a:t>
            </a:r>
            <a:r>
              <a:rPr kumimoji="1" lang="ja-JP" altLang="en-US" sz="1000" dirty="0" smtClean="0">
                <a:latin typeface="Meiryo UI" panose="020B0604030504040204" pitchFamily="50" charset="-128"/>
                <a:ea typeface="Meiryo UI" panose="020B0604030504040204" pitchFamily="50" charset="-128"/>
              </a:rPr>
              <a:t>の返事</a:t>
            </a:r>
            <a:endParaRPr kumimoji="1" lang="ja-JP" altLang="en-US" sz="1000" dirty="0">
              <a:latin typeface="Meiryo UI" panose="020B0604030504040204" pitchFamily="50" charset="-128"/>
              <a:ea typeface="Meiryo UI" panose="020B0604030504040204" pitchFamily="50" charset="-128"/>
            </a:endParaRPr>
          </a:p>
        </p:txBody>
      </p:sp>
      <p:pic>
        <p:nvPicPr>
          <p:cNvPr id="79" name="図 78"/>
          <p:cNvPicPr>
            <a:picLocks noChangeAspect="1"/>
          </p:cNvPicPr>
          <p:nvPr/>
        </p:nvPicPr>
        <p:blipFill rotWithShape="1">
          <a:blip r:embed="rId2">
            <a:clrChange>
              <a:clrFrom>
                <a:srgbClr val="F8F8F8"/>
              </a:clrFrom>
              <a:clrTo>
                <a:srgbClr val="F8F8F8">
                  <a:alpha val="0"/>
                </a:srgbClr>
              </a:clrTo>
            </a:clrChange>
          </a:blip>
          <a:srcRect l="1" r="5759"/>
          <a:stretch/>
        </p:blipFill>
        <p:spPr>
          <a:xfrm>
            <a:off x="270792" y="414013"/>
            <a:ext cx="866419" cy="766137"/>
          </a:xfrm>
          <a:prstGeom prst="rect">
            <a:avLst/>
          </a:prstGeom>
        </p:spPr>
      </p:pic>
      <p:sp>
        <p:nvSpPr>
          <p:cNvPr id="61" name="テキスト ボックス 60"/>
          <p:cNvSpPr txBox="1"/>
          <p:nvPr/>
        </p:nvSpPr>
        <p:spPr>
          <a:xfrm>
            <a:off x="260020" y="1983426"/>
            <a:ext cx="3135872" cy="215444"/>
          </a:xfrm>
          <a:prstGeom prst="rect">
            <a:avLst/>
          </a:prstGeom>
          <a:solidFill>
            <a:schemeClr val="accent2">
              <a:lumMod val="20000"/>
              <a:lumOff val="80000"/>
            </a:schemeClr>
          </a:solidFill>
        </p:spPr>
        <p:txBody>
          <a:bodyPr wrap="square" rtlCol="0">
            <a:spAutoFit/>
          </a:bodyPr>
          <a:lstStyle/>
          <a:p>
            <a:pPr algn="ctr"/>
            <a:r>
              <a:rPr lang="ja-JP" altLang="en-US" sz="800" dirty="0" smtClean="0">
                <a:latin typeface="Meiryo UI" panose="020B0604030504040204" pitchFamily="50" charset="-128"/>
                <a:ea typeface="Meiryo UI" panose="020B0604030504040204" pitchFamily="50" charset="-128"/>
              </a:rPr>
              <a:t>ある</a:t>
            </a:r>
            <a:endParaRPr kumimoji="1" lang="ja-JP" altLang="en-US" sz="800" dirty="0">
              <a:latin typeface="Meiryo UI" panose="020B0604030504040204" pitchFamily="50" charset="-128"/>
              <a:ea typeface="Meiryo UI" panose="020B0604030504040204" pitchFamily="50" charset="-128"/>
            </a:endParaRPr>
          </a:p>
        </p:txBody>
      </p:sp>
      <p:cxnSp>
        <p:nvCxnSpPr>
          <p:cNvPr id="62" name="直線矢印コネクタ 61"/>
          <p:cNvCxnSpPr/>
          <p:nvPr/>
        </p:nvCxnSpPr>
        <p:spPr>
          <a:xfrm flipH="1">
            <a:off x="5071259" y="1824062"/>
            <a:ext cx="15694" cy="987934"/>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3539094" y="1980407"/>
            <a:ext cx="3188962"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ない</a:t>
            </a:r>
            <a:endParaRPr kumimoji="1" lang="ja-JP" altLang="en-US" sz="8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3512854" y="2387289"/>
            <a:ext cx="3192746" cy="215444"/>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チューナータイプの</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の提案へ</a:t>
            </a:r>
            <a:endParaRPr kumimoji="1" lang="ja-JP" altLang="en-US" sz="8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52134" y="2819754"/>
            <a:ext cx="6434806" cy="338554"/>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　　　　　　　　　　　　　　　今</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の</a:t>
            </a:r>
            <a:r>
              <a:rPr kumimoji="1" lang="en-US" altLang="ja-JP" sz="800" dirty="0" smtClean="0">
                <a:latin typeface="Meiryo UI" panose="020B0604030504040204" pitchFamily="50" charset="-128"/>
                <a:ea typeface="Meiryo UI" panose="020B0604030504040204" pitchFamily="50" charset="-128"/>
              </a:rPr>
              <a:t>BGM</a:t>
            </a:r>
            <a:r>
              <a:rPr kumimoji="1" lang="ja-JP" altLang="en-US" sz="800" dirty="0" smtClean="0">
                <a:latin typeface="Meiryo UI" panose="020B0604030504040204" pitchFamily="50" charset="-128"/>
                <a:ea typeface="Meiryo UI" panose="020B0604030504040204" pitchFamily="50" charset="-128"/>
              </a:rPr>
              <a:t>サービスは</a:t>
            </a:r>
            <a:r>
              <a:rPr kumimoji="1" lang="en-US" altLang="ja-JP" sz="800" dirty="0" smtClean="0">
                <a:latin typeface="Meiryo UI" panose="020B0604030504040204" pitchFamily="50" charset="-128"/>
                <a:ea typeface="Meiryo UI" panose="020B0604030504040204" pitchFamily="50" charset="-128"/>
              </a:rPr>
              <a:t>500</a:t>
            </a:r>
            <a:r>
              <a:rPr kumimoji="1" lang="ja-JP" altLang="en-US" sz="800" dirty="0" smtClean="0">
                <a:latin typeface="Meiryo UI" panose="020B0604030504040204" pitchFamily="50" charset="-128"/>
                <a:ea typeface="Meiryo UI" panose="020B0604030504040204" pitchFamily="50" charset="-128"/>
              </a:rPr>
              <a:t>チャンネル以上あり、様々なジャンルに合わせたものをご用意しています。</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　　　　　　　　　　　　　　　何か流したいジャンルなどありますか？（ヒアリングシートを元にヒアリング）</a:t>
            </a:r>
            <a:endParaRPr kumimoji="1" lang="ja-JP" altLang="en-US" sz="800" dirty="0">
              <a:latin typeface="Meiryo UI" panose="020B0604030504040204" pitchFamily="50" charset="-128"/>
              <a:ea typeface="Meiryo UI" panose="020B0604030504040204" pitchFamily="50" charset="-128"/>
            </a:endParaRPr>
          </a:p>
        </p:txBody>
      </p:sp>
      <p:sp>
        <p:nvSpPr>
          <p:cNvPr id="46" name="テキスト ボックス 45"/>
          <p:cNvSpPr txBox="1"/>
          <p:nvPr/>
        </p:nvSpPr>
        <p:spPr>
          <a:xfrm>
            <a:off x="230689" y="8427484"/>
            <a:ext cx="1508350" cy="215444"/>
          </a:xfrm>
          <a:prstGeom prst="rect">
            <a:avLst/>
          </a:prstGeom>
          <a:solidFill>
            <a:srgbClr val="FFFF00">
              <a:alpha val="24000"/>
            </a:srgbClr>
          </a:solidFill>
          <a:ln>
            <a:solidFill>
              <a:schemeClr val="tx1"/>
            </a:solidFill>
          </a:ln>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ありがとうございます</a:t>
            </a:r>
            <a:r>
              <a:rPr kumimoji="1" lang="ja-JP" altLang="en-US" sz="800" dirty="0" smtClean="0">
                <a:latin typeface="Meiryo UI" panose="020B0604030504040204" pitchFamily="50" charset="-128"/>
                <a:ea typeface="Meiryo UI" panose="020B0604030504040204" pitchFamily="50" charset="-128"/>
              </a:rPr>
              <a:t>！</a:t>
            </a:r>
            <a:endParaRPr kumimoji="1" lang="en-US" altLang="ja-JP" sz="800" dirty="0" smtClean="0">
              <a:latin typeface="Meiryo UI" panose="020B0604030504040204" pitchFamily="50" charset="-128"/>
              <a:ea typeface="Meiryo UI" panose="020B0604030504040204" pitchFamily="50" charset="-128"/>
            </a:endParaRPr>
          </a:p>
        </p:txBody>
      </p:sp>
      <p:sp>
        <p:nvSpPr>
          <p:cNvPr id="95" name="テキスト ボックス 94"/>
          <p:cNvSpPr txBox="1"/>
          <p:nvPr/>
        </p:nvSpPr>
        <p:spPr>
          <a:xfrm>
            <a:off x="5035644" y="8419725"/>
            <a:ext cx="1645790" cy="230961"/>
          </a:xfrm>
          <a:prstGeom prst="rect">
            <a:avLst/>
          </a:prstGeom>
          <a:solidFill>
            <a:schemeClr val="bg1"/>
          </a:solidFill>
          <a:ln>
            <a:solidFill>
              <a:schemeClr val="tx1"/>
            </a:solidFill>
          </a:ln>
        </p:spPr>
        <p:txBody>
          <a:bodyPr wrap="square" rtlCol="0">
            <a:spAutoFit/>
          </a:bodyPr>
          <a:lstStyle/>
          <a:p>
            <a:pPr algn="ctr"/>
            <a:r>
              <a:rPr kumimoji="1" lang="en-US" altLang="ja-JP" sz="901" dirty="0" smtClean="0">
                <a:latin typeface="Meiryo UI" panose="020B0604030504040204" pitchFamily="50" charset="-128"/>
                <a:ea typeface="Meiryo UI" panose="020B0604030504040204" pitchFamily="50" charset="-128"/>
              </a:rPr>
              <a:t>OTORAKU</a:t>
            </a:r>
            <a:r>
              <a:rPr kumimoji="1" lang="ja-JP" altLang="en-US" sz="901" dirty="0" smtClean="0">
                <a:latin typeface="Meiryo UI" panose="020B0604030504040204" pitchFamily="50" charset="-128"/>
                <a:ea typeface="Meiryo UI" panose="020B0604030504040204" pitchFamily="50" charset="-128"/>
              </a:rPr>
              <a:t>の提案</a:t>
            </a:r>
            <a:endParaRPr kumimoji="1" lang="ja-JP" altLang="en-US" sz="901" dirty="0">
              <a:latin typeface="Meiryo UI" panose="020B0604030504040204" pitchFamily="50" charset="-128"/>
              <a:ea typeface="Meiryo UI" panose="020B0604030504040204" pitchFamily="50" charset="-128"/>
            </a:endParaRPr>
          </a:p>
        </p:txBody>
      </p:sp>
      <p:sp>
        <p:nvSpPr>
          <p:cNvPr id="104" name="テキスト ボックス 103"/>
          <p:cNvSpPr txBox="1"/>
          <p:nvPr/>
        </p:nvSpPr>
        <p:spPr>
          <a:xfrm>
            <a:off x="2001505" y="8427484"/>
            <a:ext cx="854925" cy="215444"/>
          </a:xfrm>
          <a:prstGeom prst="rect">
            <a:avLst/>
          </a:prstGeom>
          <a:no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他の商材を提案</a:t>
            </a:r>
            <a:endParaRPr kumimoji="1" lang="ja-JP" altLang="en-US" sz="800" dirty="0">
              <a:latin typeface="Meiryo UI" panose="020B0604030504040204" pitchFamily="50" charset="-128"/>
              <a:ea typeface="Meiryo UI" panose="020B0604030504040204" pitchFamily="50" charset="-128"/>
            </a:endParaRPr>
          </a:p>
        </p:txBody>
      </p:sp>
      <p:sp>
        <p:nvSpPr>
          <p:cNvPr id="186" name="テキスト ボックス 185"/>
          <p:cNvSpPr txBox="1"/>
          <p:nvPr/>
        </p:nvSpPr>
        <p:spPr>
          <a:xfrm>
            <a:off x="284186" y="3229672"/>
            <a:ext cx="3135872" cy="215444"/>
          </a:xfrm>
          <a:prstGeom prst="rect">
            <a:avLst/>
          </a:prstGeom>
          <a:solidFill>
            <a:schemeClr val="accent1">
              <a:lumMod val="20000"/>
              <a:lumOff val="80000"/>
            </a:schemeClr>
          </a:solidFill>
        </p:spPr>
        <p:txBody>
          <a:bodyPr wrap="square" rtlCol="0">
            <a:spAutoFit/>
          </a:bodyPr>
          <a:lstStyle/>
          <a:p>
            <a:pPr algn="ctr"/>
            <a:r>
              <a:rPr lang="ja-JP" altLang="en-US" sz="800" dirty="0" smtClean="0">
                <a:latin typeface="Meiryo UI" panose="020B0604030504040204" pitchFamily="50" charset="-128"/>
                <a:ea typeface="Meiryo UI" panose="020B0604030504040204" pitchFamily="50" charset="-128"/>
              </a:rPr>
              <a:t>ある（詳しいジャンルなどを答えてもらう）</a:t>
            </a:r>
            <a:endParaRPr kumimoji="1" lang="ja-JP" altLang="en-US" sz="800" dirty="0">
              <a:latin typeface="Meiryo UI" panose="020B0604030504040204" pitchFamily="50" charset="-128"/>
              <a:ea typeface="Meiryo UI" panose="020B0604030504040204" pitchFamily="50" charset="-128"/>
            </a:endParaRPr>
          </a:p>
        </p:txBody>
      </p:sp>
      <p:sp>
        <p:nvSpPr>
          <p:cNvPr id="187" name="テキスト ボックス 186"/>
          <p:cNvSpPr txBox="1"/>
          <p:nvPr/>
        </p:nvSpPr>
        <p:spPr>
          <a:xfrm>
            <a:off x="3516638" y="3214223"/>
            <a:ext cx="3188962"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ない</a:t>
            </a:r>
            <a:endParaRPr kumimoji="1" lang="ja-JP" altLang="en-US" sz="800" dirty="0">
              <a:latin typeface="Meiryo UI" panose="020B0604030504040204" pitchFamily="50" charset="-128"/>
              <a:ea typeface="Meiryo UI" panose="020B0604030504040204" pitchFamily="50" charset="-128"/>
            </a:endParaRPr>
          </a:p>
        </p:txBody>
      </p:sp>
      <p:sp>
        <p:nvSpPr>
          <p:cNvPr id="190" name="テキスト ボックス 189"/>
          <p:cNvSpPr txBox="1"/>
          <p:nvPr/>
        </p:nvSpPr>
        <p:spPr>
          <a:xfrm>
            <a:off x="284186" y="3710477"/>
            <a:ext cx="3376386" cy="338554"/>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なるほど。それでしたら、</a:t>
            </a:r>
            <a:endParaRPr kumimoji="1" lang="en-US" altLang="ja-JP" sz="800" dirty="0" smtClean="0">
              <a:latin typeface="Meiryo UI" panose="020B0604030504040204" pitchFamily="50" charset="-128"/>
              <a:ea typeface="Meiryo UI" panose="020B0604030504040204" pitchFamily="50" charset="-128"/>
            </a:endParaRPr>
          </a:p>
          <a:p>
            <a:pPr algn="ctr"/>
            <a:r>
              <a:rPr kumimoji="1" lang="ja-JP" altLang="en-US" sz="800" dirty="0" smtClean="0">
                <a:latin typeface="Meiryo UI" panose="020B0604030504040204" pitchFamily="50" charset="-128"/>
                <a:ea typeface="Meiryo UI" panose="020B0604030504040204" pitchFamily="50" charset="-128"/>
              </a:rPr>
              <a:t>このチャンネルなどどうでしょう？</a:t>
            </a:r>
            <a:endParaRPr kumimoji="1" lang="en-US" altLang="ja-JP" sz="800" dirty="0" smtClean="0">
              <a:latin typeface="Meiryo UI" panose="020B0604030504040204" pitchFamily="50" charset="-128"/>
              <a:ea typeface="Meiryo UI" panose="020B0604030504040204" pitchFamily="50" charset="-128"/>
            </a:endParaRPr>
          </a:p>
        </p:txBody>
      </p:sp>
      <p:sp>
        <p:nvSpPr>
          <p:cNvPr id="195" name="テキスト ボックス 194"/>
          <p:cNvSpPr txBox="1"/>
          <p:nvPr/>
        </p:nvSpPr>
        <p:spPr>
          <a:xfrm>
            <a:off x="284186" y="4154740"/>
            <a:ext cx="1166662" cy="215444"/>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いいね</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96" name="テキスト ボックス 195"/>
          <p:cNvSpPr txBox="1"/>
          <p:nvPr/>
        </p:nvSpPr>
        <p:spPr>
          <a:xfrm>
            <a:off x="2644140" y="4142570"/>
            <a:ext cx="1043939" cy="21544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う～ん</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97" name="テキスト ボックス 196"/>
          <p:cNvSpPr txBox="1"/>
          <p:nvPr/>
        </p:nvSpPr>
        <p:spPr>
          <a:xfrm>
            <a:off x="284186" y="4494904"/>
            <a:ext cx="2459014" cy="1077218"/>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ありがとうございます！</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金額とコースについてなのですが、</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現在</a:t>
            </a:r>
            <a:r>
              <a:rPr kumimoji="1" lang="en-US" altLang="ja-JP" sz="800" dirty="0" smtClean="0">
                <a:latin typeface="Meiryo UI" panose="020B0604030504040204" pitchFamily="50" charset="-128"/>
                <a:ea typeface="Meiryo UI" panose="020B0604030504040204" pitchFamily="50" charset="-128"/>
              </a:rPr>
              <a:t>3</a:t>
            </a:r>
            <a:r>
              <a:rPr kumimoji="1" lang="ja-JP" altLang="en-US" sz="800" dirty="0" err="1" smtClean="0">
                <a:latin typeface="Meiryo UI" panose="020B0604030504040204" pitchFamily="50" charset="-128"/>
                <a:ea typeface="Meiryo UI" panose="020B0604030504040204" pitchFamily="50" charset="-128"/>
              </a:rPr>
              <a:t>つの</a:t>
            </a:r>
            <a:r>
              <a:rPr kumimoji="1" lang="ja-JP" altLang="en-US" sz="800" dirty="0" smtClean="0">
                <a:latin typeface="Meiryo UI" panose="020B0604030504040204" pitchFamily="50" charset="-128"/>
                <a:ea typeface="Meiryo UI" panose="020B0604030504040204" pitchFamily="50" charset="-128"/>
              </a:rPr>
              <a:t>コースがあり（番組表を見せながら）</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この番組表の全てを聞いていただけるの</a:t>
            </a:r>
            <a:r>
              <a:rPr kumimoji="1" lang="en-US" altLang="ja-JP" sz="800" dirty="0" smtClean="0">
                <a:latin typeface="Meiryo UI" panose="020B0604030504040204" pitchFamily="50" charset="-128"/>
                <a:ea typeface="Meiryo UI" panose="020B0604030504040204" pitchFamily="50" charset="-128"/>
              </a:rPr>
              <a:t>ALL MIX</a:t>
            </a:r>
            <a:r>
              <a:rPr kumimoji="1" lang="ja-JP" altLang="en-US" sz="800" dirty="0" smtClean="0">
                <a:latin typeface="Meiryo UI" panose="020B0604030504040204" pitchFamily="50" charset="-128"/>
                <a:ea typeface="Meiryo UI" panose="020B0604030504040204" pitchFamily="50" charset="-128"/>
              </a:rPr>
              <a:t>というコースが</a:t>
            </a:r>
            <a:r>
              <a:rPr kumimoji="1" lang="en-US" altLang="ja-JP" sz="800" dirty="0" smtClean="0">
                <a:latin typeface="Meiryo UI" panose="020B0604030504040204" pitchFamily="50" charset="-128"/>
                <a:ea typeface="Meiryo UI" panose="020B0604030504040204" pitchFamily="50" charset="-128"/>
              </a:rPr>
              <a:t>6,000</a:t>
            </a:r>
            <a:r>
              <a:rPr kumimoji="1" lang="ja-JP" altLang="en-US" sz="800" dirty="0" smtClean="0">
                <a:latin typeface="Meiryo UI" panose="020B0604030504040204" pitchFamily="50" charset="-128"/>
                <a:ea typeface="Meiryo UI" panose="020B0604030504040204" pitchFamily="50" charset="-128"/>
              </a:rPr>
              <a:t>円です。</a:t>
            </a:r>
            <a:r>
              <a:rPr kumimoji="1" lang="en-US" altLang="ja-JP" sz="800" dirty="0" smtClean="0">
                <a:latin typeface="Meiryo UI" panose="020B0604030504040204" pitchFamily="50" charset="-128"/>
                <a:ea typeface="Meiryo UI" panose="020B0604030504040204" pitchFamily="50" charset="-128"/>
              </a:rPr>
              <a:t>A</a:t>
            </a:r>
            <a:r>
              <a:rPr kumimoji="1" lang="ja-JP" altLang="en-US" sz="800" dirty="0" smtClean="0">
                <a:latin typeface="Meiryo UI" panose="020B0604030504040204" pitchFamily="50" charset="-128"/>
                <a:ea typeface="Meiryo UI" panose="020B0604030504040204" pitchFamily="50" charset="-128"/>
              </a:rPr>
              <a:t>～</a:t>
            </a:r>
            <a:r>
              <a:rPr kumimoji="1" lang="en-US" altLang="ja-JP" sz="800" dirty="0" smtClean="0">
                <a:latin typeface="Meiryo UI" panose="020B0604030504040204" pitchFamily="50" charset="-128"/>
                <a:ea typeface="Meiryo UI" panose="020B0604030504040204" pitchFamily="50" charset="-128"/>
              </a:rPr>
              <a:t>K</a:t>
            </a:r>
            <a:r>
              <a:rPr kumimoji="1" lang="ja-JP" altLang="en-US" sz="800" dirty="0" smtClean="0">
                <a:latin typeface="Meiryo UI" panose="020B0604030504040204" pitchFamily="50" charset="-128"/>
                <a:ea typeface="Meiryo UI" panose="020B0604030504040204" pitchFamily="50" charset="-128"/>
              </a:rPr>
              <a:t>列の中から</a:t>
            </a:r>
            <a:r>
              <a:rPr kumimoji="1" lang="en-US" altLang="ja-JP" sz="800" dirty="0" smtClean="0">
                <a:latin typeface="Meiryo UI" panose="020B0604030504040204" pitchFamily="50" charset="-128"/>
                <a:ea typeface="Meiryo UI" panose="020B0604030504040204" pitchFamily="50" charset="-128"/>
              </a:rPr>
              <a:t>2</a:t>
            </a:r>
            <a:r>
              <a:rPr kumimoji="1" lang="ja-JP" altLang="en-US" sz="800" dirty="0" smtClean="0">
                <a:latin typeface="Meiryo UI" panose="020B0604030504040204" pitchFamily="50" charset="-128"/>
                <a:ea typeface="Meiryo UI" panose="020B0604030504040204" pitchFamily="50" charset="-128"/>
              </a:rPr>
              <a:t>列選んで聞いていただけるコース</a:t>
            </a:r>
            <a:r>
              <a:rPr kumimoji="1" lang="ja-JP" altLang="en-US" sz="800" dirty="0" smtClean="0">
                <a:latin typeface="Meiryo UI" panose="020B0604030504040204" pitchFamily="50" charset="-128"/>
                <a:ea typeface="Meiryo UI" panose="020B0604030504040204" pitchFamily="50" charset="-128"/>
              </a:rPr>
              <a:t>が</a:t>
            </a:r>
            <a:r>
              <a:rPr kumimoji="1" lang="en-US" altLang="ja-JP" sz="800" dirty="0" smtClean="0">
                <a:latin typeface="Meiryo UI" panose="020B0604030504040204" pitchFamily="50" charset="-128"/>
                <a:ea typeface="Meiryo UI" panose="020B0604030504040204" pitchFamily="50" charset="-128"/>
              </a:rPr>
              <a:t>DUAL </a:t>
            </a:r>
            <a:r>
              <a:rPr kumimoji="1" lang="en-US" altLang="ja-JP" sz="800" dirty="0">
                <a:latin typeface="Meiryo UI" panose="020B0604030504040204" pitchFamily="50" charset="-128"/>
                <a:ea typeface="Meiryo UI" panose="020B0604030504040204" pitchFamily="50" charset="-128"/>
              </a:rPr>
              <a:t>MIX</a:t>
            </a:r>
            <a:r>
              <a:rPr kumimoji="1" lang="ja-JP" altLang="en-US" sz="800" dirty="0">
                <a:latin typeface="Meiryo UI" panose="020B0604030504040204" pitchFamily="50" charset="-128"/>
                <a:ea typeface="Meiryo UI" panose="020B0604030504040204" pitchFamily="50" charset="-128"/>
              </a:rPr>
              <a:t>というコースで、</a:t>
            </a:r>
            <a:r>
              <a:rPr kumimoji="1" lang="en-US" altLang="ja-JP" sz="800" dirty="0">
                <a:latin typeface="Meiryo UI" panose="020B0604030504040204" pitchFamily="50" charset="-128"/>
                <a:ea typeface="Meiryo UI" panose="020B0604030504040204" pitchFamily="50" charset="-128"/>
              </a:rPr>
              <a:t>5,000</a:t>
            </a:r>
            <a:r>
              <a:rPr kumimoji="1" lang="ja-JP" altLang="en-US" sz="800" dirty="0">
                <a:latin typeface="Meiryo UI" panose="020B0604030504040204" pitchFamily="50" charset="-128"/>
                <a:ea typeface="Meiryo UI" panose="020B0604030504040204" pitchFamily="50" charset="-128"/>
              </a:rPr>
              <a:t>円となります。</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列だけ選んで聞いて</a:t>
            </a:r>
            <a:r>
              <a:rPr kumimoji="1" lang="ja-JP" altLang="en-US" sz="800" dirty="0" smtClean="0">
                <a:latin typeface="Meiryo UI" panose="020B0604030504040204" pitchFamily="50" charset="-128"/>
                <a:ea typeface="Meiryo UI" panose="020B0604030504040204" pitchFamily="50" charset="-128"/>
              </a:rPr>
              <a:t>いただける</a:t>
            </a:r>
            <a:r>
              <a:rPr kumimoji="1" lang="en-US" altLang="ja-JP" sz="800" dirty="0">
                <a:latin typeface="Meiryo UI" panose="020B0604030504040204" pitchFamily="50" charset="-128"/>
                <a:ea typeface="Meiryo UI" panose="020B0604030504040204" pitchFamily="50" charset="-128"/>
              </a:rPr>
              <a:t>SINGLE MIX</a:t>
            </a:r>
            <a:r>
              <a:rPr kumimoji="1" lang="ja-JP" altLang="en-US" sz="800" dirty="0" smtClean="0">
                <a:latin typeface="Meiryo UI" panose="020B0604030504040204" pitchFamily="50" charset="-128"/>
                <a:ea typeface="Meiryo UI" panose="020B0604030504040204" pitchFamily="50" charset="-128"/>
              </a:rPr>
              <a:t>というコースで、</a:t>
            </a:r>
            <a:r>
              <a:rPr kumimoji="1" lang="en-US" altLang="ja-JP" sz="800" dirty="0" smtClean="0">
                <a:latin typeface="Meiryo UI" panose="020B0604030504040204" pitchFamily="50" charset="-128"/>
                <a:ea typeface="Meiryo UI" panose="020B0604030504040204" pitchFamily="50" charset="-128"/>
              </a:rPr>
              <a:t>4,500</a:t>
            </a:r>
            <a:r>
              <a:rPr kumimoji="1" lang="ja-JP" altLang="en-US" sz="800" dirty="0" smtClean="0">
                <a:latin typeface="Meiryo UI" panose="020B0604030504040204" pitchFamily="50" charset="-128"/>
                <a:ea typeface="Meiryo UI" panose="020B0604030504040204" pitchFamily="50" charset="-128"/>
              </a:rPr>
              <a:t>円となります。</a:t>
            </a:r>
            <a:endParaRPr kumimoji="1" lang="en-US" altLang="ja-JP" sz="800" dirty="0" smtClean="0">
              <a:latin typeface="Meiryo UI" panose="020B0604030504040204" pitchFamily="50" charset="-128"/>
              <a:ea typeface="Meiryo UI" panose="020B0604030504040204" pitchFamily="50" charset="-128"/>
            </a:endParaRPr>
          </a:p>
        </p:txBody>
      </p:sp>
      <p:sp>
        <p:nvSpPr>
          <p:cNvPr id="203" name="テキスト ボックス 202"/>
          <p:cNvSpPr txBox="1"/>
          <p:nvPr/>
        </p:nvSpPr>
        <p:spPr>
          <a:xfrm>
            <a:off x="268711" y="6010867"/>
            <a:ext cx="1359397" cy="222163"/>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（コース名）でお願いします</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04" name="テキスト ボックス 203"/>
          <p:cNvSpPr txBox="1"/>
          <p:nvPr/>
        </p:nvSpPr>
        <p:spPr>
          <a:xfrm>
            <a:off x="1732922" y="6010867"/>
            <a:ext cx="911218" cy="21544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dirty="0">
                <a:solidFill>
                  <a:prstClr val="black"/>
                </a:solidFill>
                <a:latin typeface="Meiryo UI" panose="020B0604030504040204" pitchFamily="50" charset="-128"/>
                <a:ea typeface="Meiryo UI" panose="020B0604030504040204" pitchFamily="50" charset="-128"/>
              </a:rPr>
              <a:t>決</a:t>
            </a:r>
            <a:r>
              <a:rPr kumimoji="1" lang="ja-JP" altLang="en-US" sz="800" dirty="0" smtClean="0">
                <a:solidFill>
                  <a:prstClr val="black"/>
                </a:solidFill>
                <a:latin typeface="Meiryo UI" panose="020B0604030504040204" pitchFamily="50" charset="-128"/>
                <a:ea typeface="Meiryo UI" panose="020B0604030504040204" pitchFamily="50" charset="-128"/>
              </a:rPr>
              <a:t>められない</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205" name="直線矢印コネクタ 204"/>
          <p:cNvCxnSpPr/>
          <p:nvPr/>
        </p:nvCxnSpPr>
        <p:spPr>
          <a:xfrm flipH="1">
            <a:off x="887472" y="6217790"/>
            <a:ext cx="8743" cy="2194454"/>
          </a:xfrm>
          <a:prstGeom prst="straightConnector1">
            <a:avLst/>
          </a:prstGeom>
          <a:ln w="3492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08" name="テキスト ボックス 207"/>
          <p:cNvSpPr txBox="1"/>
          <p:nvPr/>
        </p:nvSpPr>
        <p:spPr>
          <a:xfrm>
            <a:off x="1628109" y="6465754"/>
            <a:ext cx="1965952" cy="338554"/>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迷われているようであれば、</a:t>
            </a:r>
            <a:endParaRPr kumimoji="1" lang="en-US" altLang="ja-JP" sz="800" dirty="0" smtClean="0">
              <a:latin typeface="Meiryo UI" panose="020B0604030504040204" pitchFamily="50" charset="-128"/>
              <a:ea typeface="Meiryo UI" panose="020B0604030504040204" pitchFamily="50" charset="-128"/>
            </a:endParaRPr>
          </a:p>
          <a:p>
            <a:r>
              <a:rPr kumimoji="1" lang="en-US" altLang="ja-JP" sz="800" dirty="0" smtClean="0">
                <a:latin typeface="Meiryo UI" panose="020B0604030504040204" pitchFamily="50" charset="-128"/>
                <a:ea typeface="Meiryo UI" panose="020B0604030504040204" pitchFamily="50" charset="-128"/>
              </a:rPr>
              <a:t>ALL MIX</a:t>
            </a:r>
            <a:r>
              <a:rPr kumimoji="1" lang="ja-JP" altLang="en-US" sz="800" dirty="0" err="1" smtClean="0">
                <a:latin typeface="Meiryo UI" panose="020B0604030504040204" pitchFamily="50" charset="-128"/>
                <a:ea typeface="Meiryo UI" panose="020B0604030504040204" pitchFamily="50" charset="-128"/>
              </a:rPr>
              <a:t>で契</a:t>
            </a:r>
            <a:r>
              <a:rPr kumimoji="1" lang="ja-JP" altLang="en-US" sz="800" dirty="0" smtClean="0">
                <a:latin typeface="Meiryo UI" panose="020B0604030504040204" pitchFamily="50" charset="-128"/>
                <a:ea typeface="Meiryo UI" panose="020B0604030504040204" pitchFamily="50" charset="-128"/>
              </a:rPr>
              <a:t>約してみてはいかがですか？</a:t>
            </a:r>
            <a:endParaRPr kumimoji="1" lang="en-US" altLang="ja-JP" sz="800" dirty="0" smtClean="0">
              <a:latin typeface="Meiryo UI" panose="020B0604030504040204" pitchFamily="50" charset="-128"/>
              <a:ea typeface="Meiryo UI" panose="020B0604030504040204" pitchFamily="50" charset="-128"/>
            </a:endParaRPr>
          </a:p>
        </p:txBody>
      </p:sp>
      <p:sp>
        <p:nvSpPr>
          <p:cNvPr id="210" name="テキスト ボックス 209"/>
          <p:cNvSpPr txBox="1"/>
          <p:nvPr/>
        </p:nvSpPr>
        <p:spPr>
          <a:xfrm>
            <a:off x="1644701" y="7003731"/>
            <a:ext cx="920874" cy="215444"/>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dirty="0" smtClean="0">
                <a:solidFill>
                  <a:prstClr val="black"/>
                </a:solidFill>
                <a:latin typeface="Meiryo UI" panose="020B0604030504040204" pitchFamily="50" charset="-128"/>
                <a:ea typeface="Meiryo UI" panose="020B0604030504040204" pitchFamily="50" charset="-128"/>
              </a:rPr>
              <a:t>いい</a:t>
            </a:r>
            <a:r>
              <a:rPr kumimoji="1" lang="ja-JP" altLang="en-US" sz="800" dirty="0">
                <a:solidFill>
                  <a:prstClr val="black"/>
                </a:solidFill>
                <a:latin typeface="Meiryo UI" panose="020B0604030504040204" pitchFamily="50" charset="-128"/>
                <a:ea typeface="Meiryo UI" panose="020B0604030504040204" pitchFamily="50" charset="-128"/>
              </a:rPr>
              <a:t>ね</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1" name="テキスト ボックス 210"/>
          <p:cNvSpPr txBox="1"/>
          <p:nvPr/>
        </p:nvSpPr>
        <p:spPr>
          <a:xfrm>
            <a:off x="2808231" y="7003731"/>
            <a:ext cx="852341" cy="21544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う～ん</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2" name="テキスト ボックス 211"/>
          <p:cNvSpPr txBox="1"/>
          <p:nvPr/>
        </p:nvSpPr>
        <p:spPr>
          <a:xfrm>
            <a:off x="2808231" y="6008747"/>
            <a:ext cx="818889" cy="21756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noProof="0" dirty="0">
                <a:solidFill>
                  <a:prstClr val="black"/>
                </a:solidFill>
                <a:latin typeface="Meiryo UI" panose="020B0604030504040204" pitchFamily="50" charset="-128"/>
                <a:ea typeface="Meiryo UI" panose="020B0604030504040204" pitchFamily="50" charset="-128"/>
              </a:rPr>
              <a:t>高</a:t>
            </a:r>
            <a:r>
              <a:rPr kumimoji="1" lang="ja-JP" altLang="en-US" sz="800" noProof="0" dirty="0" smtClean="0">
                <a:solidFill>
                  <a:prstClr val="black"/>
                </a:solidFill>
                <a:latin typeface="Meiryo UI" panose="020B0604030504040204" pitchFamily="50" charset="-128"/>
                <a:ea typeface="Meiryo UI" panose="020B0604030504040204" pitchFamily="50" charset="-128"/>
              </a:rPr>
              <a:t>い</a:t>
            </a:r>
            <a:r>
              <a:rPr kumimoji="1" lang="ja-JP" altLang="en-US" sz="800" noProof="0" dirty="0">
                <a:solidFill>
                  <a:prstClr val="black"/>
                </a:solidFill>
                <a:latin typeface="Meiryo UI" panose="020B0604030504040204" pitchFamily="50" charset="-128"/>
                <a:ea typeface="Meiryo UI" panose="020B0604030504040204" pitchFamily="50" charset="-128"/>
              </a:rPr>
              <a:t>ね</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5" name="テキスト ボックス 214"/>
          <p:cNvSpPr txBox="1"/>
          <p:nvPr/>
        </p:nvSpPr>
        <p:spPr>
          <a:xfrm>
            <a:off x="4702805" y="5333008"/>
            <a:ext cx="2058119" cy="707886"/>
          </a:xfrm>
          <a:prstGeom prst="rect">
            <a:avLst/>
          </a:prstGeom>
          <a:solidFill>
            <a:schemeClr val="bg1"/>
          </a:solidFill>
          <a:ln>
            <a:solidFill>
              <a:schemeClr val="tx1"/>
            </a:solidFill>
          </a:ln>
        </p:spPr>
        <p:txBody>
          <a:bodyPr wrap="square" rtlCol="0">
            <a:spAutoFit/>
          </a:bodyPr>
          <a:lstStyle/>
          <a:p>
            <a:r>
              <a:rPr kumimoji="1" lang="en-US" altLang="ja-JP" sz="800" dirty="0" smtClean="0">
                <a:latin typeface="Meiryo UI" panose="020B0604030504040204" pitchFamily="50" charset="-128"/>
                <a:ea typeface="Meiryo UI" panose="020B0604030504040204" pitchFamily="50" charset="-128"/>
              </a:rPr>
              <a:t>【</a:t>
            </a:r>
            <a:r>
              <a:rPr kumimoji="1" lang="ja-JP" altLang="en-US" sz="800" dirty="0" smtClean="0">
                <a:latin typeface="Meiryo UI" panose="020B0604030504040204" pitchFamily="50" charset="-128"/>
                <a:ea typeface="Meiryo UI" panose="020B0604030504040204" pitchFamily="50" charset="-128"/>
              </a:rPr>
              <a:t>著作権</a:t>
            </a:r>
            <a:r>
              <a:rPr kumimoji="1" lang="en-US" altLang="ja-JP" sz="800" dirty="0" smtClean="0">
                <a:latin typeface="Meiryo UI" panose="020B0604030504040204" pitchFamily="50" charset="-128"/>
                <a:ea typeface="Meiryo UI" panose="020B0604030504040204" pitchFamily="50" charset="-128"/>
              </a:rPr>
              <a:t>Ver.】</a:t>
            </a:r>
          </a:p>
          <a:p>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では一括して</a:t>
            </a:r>
            <a:r>
              <a:rPr kumimoji="1" lang="en-US" altLang="ja-JP" sz="800" dirty="0" smtClean="0">
                <a:latin typeface="Meiryo UI" panose="020B0604030504040204" pitchFamily="50" charset="-128"/>
                <a:ea typeface="Meiryo UI" panose="020B0604030504040204" pitchFamily="50" charset="-128"/>
              </a:rPr>
              <a:t>JASRAC</a:t>
            </a:r>
            <a:r>
              <a:rPr kumimoji="1" lang="ja-JP" altLang="en-US" sz="800" dirty="0" smtClean="0">
                <a:latin typeface="Meiryo UI" panose="020B0604030504040204" pitchFamily="50" charset="-128"/>
                <a:ea typeface="Meiryo UI" panose="020B0604030504040204" pitchFamily="50" charset="-128"/>
              </a:rPr>
              <a:t>へ著作権料を支払っていますので、その料金も含まれています。</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その代わり、お客様による面倒な手続きなどは一切不要です。</a:t>
            </a:r>
            <a:endParaRPr kumimoji="1" lang="en-US" altLang="ja-JP" sz="800" dirty="0" smtClean="0">
              <a:latin typeface="Meiryo UI" panose="020B0604030504040204" pitchFamily="50" charset="-128"/>
              <a:ea typeface="Meiryo UI" panose="020B0604030504040204" pitchFamily="50" charset="-128"/>
            </a:endParaRPr>
          </a:p>
        </p:txBody>
      </p:sp>
      <p:sp>
        <p:nvSpPr>
          <p:cNvPr id="216" name="テキスト ボックス 215"/>
          <p:cNvSpPr txBox="1"/>
          <p:nvPr/>
        </p:nvSpPr>
        <p:spPr>
          <a:xfrm>
            <a:off x="4719254" y="6152592"/>
            <a:ext cx="2058119" cy="707886"/>
          </a:xfrm>
          <a:prstGeom prst="rect">
            <a:avLst/>
          </a:prstGeom>
          <a:solidFill>
            <a:schemeClr val="bg1"/>
          </a:solidFill>
          <a:ln>
            <a:solidFill>
              <a:schemeClr val="tx1"/>
            </a:solidFill>
          </a:ln>
        </p:spPr>
        <p:txBody>
          <a:bodyPr wrap="square" rtlCol="0">
            <a:spAutoFit/>
          </a:bodyPr>
          <a:lstStyle/>
          <a:p>
            <a:r>
              <a:rPr kumimoji="1" lang="en-US" altLang="ja-JP" sz="800" dirty="0" smtClean="0">
                <a:latin typeface="Meiryo UI" panose="020B0604030504040204" pitchFamily="50" charset="-128"/>
                <a:ea typeface="Meiryo UI" panose="020B0604030504040204" pitchFamily="50" charset="-128"/>
              </a:rPr>
              <a:t>【</a:t>
            </a:r>
            <a:r>
              <a:rPr kumimoji="1" lang="ja-JP" altLang="en-US" sz="800" dirty="0" smtClean="0">
                <a:latin typeface="Meiryo UI" panose="020B0604030504040204" pitchFamily="50" charset="-128"/>
                <a:ea typeface="Meiryo UI" panose="020B0604030504040204" pitchFamily="50" charset="-128"/>
              </a:rPr>
              <a:t>コンテンツ</a:t>
            </a:r>
            <a:r>
              <a:rPr kumimoji="1" lang="en-US" altLang="ja-JP" sz="800" dirty="0" smtClean="0">
                <a:latin typeface="Meiryo UI" panose="020B0604030504040204" pitchFamily="50" charset="-128"/>
                <a:ea typeface="Meiryo UI" panose="020B0604030504040204" pitchFamily="50" charset="-128"/>
              </a:rPr>
              <a:t>Ver.】</a:t>
            </a:r>
          </a:p>
          <a:p>
            <a:r>
              <a:rPr kumimoji="1" lang="en-US" altLang="ja-JP" sz="800" dirty="0" smtClean="0">
                <a:latin typeface="Meiryo UI" panose="020B0604030504040204" pitchFamily="50" charset="-128"/>
                <a:ea typeface="Meiryo UI" panose="020B0604030504040204" pitchFamily="50" charset="-128"/>
              </a:rPr>
              <a:t>1</a:t>
            </a:r>
            <a:r>
              <a:rPr kumimoji="1" lang="ja-JP" altLang="en-US" sz="800" dirty="0" err="1" smtClean="0">
                <a:latin typeface="Meiryo UI" panose="020B0604030504040204" pitchFamily="50" charset="-128"/>
                <a:ea typeface="Meiryo UI" panose="020B0604030504040204" pitchFamily="50" charset="-128"/>
              </a:rPr>
              <a:t>つの</a:t>
            </a:r>
            <a:r>
              <a:rPr kumimoji="1" lang="ja-JP" altLang="en-US" sz="800" dirty="0" smtClean="0">
                <a:latin typeface="Meiryo UI" panose="020B0604030504040204" pitchFamily="50" charset="-128"/>
                <a:ea typeface="Meiryo UI" panose="020B0604030504040204" pitchFamily="50" charset="-128"/>
              </a:rPr>
              <a:t>チャンネルに</a:t>
            </a:r>
            <a:r>
              <a:rPr kumimoji="1" lang="en-US" altLang="ja-JP" sz="800" dirty="0" smtClean="0">
                <a:latin typeface="Meiryo UI" panose="020B0604030504040204" pitchFamily="50" charset="-128"/>
                <a:ea typeface="Meiryo UI" panose="020B0604030504040204" pitchFamily="50" charset="-128"/>
              </a:rPr>
              <a:t>200</a:t>
            </a:r>
            <a:r>
              <a:rPr kumimoji="1" lang="ja-JP" altLang="en-US" sz="800" dirty="0" smtClean="0">
                <a:latin typeface="Meiryo UI" panose="020B0604030504040204" pitchFamily="50" charset="-128"/>
                <a:ea typeface="Meiryo UI" panose="020B0604030504040204" pitchFamily="50" charset="-128"/>
              </a:rPr>
              <a:t>曲以上の楽曲がはいっていて、季節チャンネルやラジオなども聞けるようになっているので、コンテンツ内容としてはかなり満足していただけると思います。</a:t>
            </a:r>
            <a:endParaRPr kumimoji="1" lang="en-US" altLang="ja-JP" sz="800" dirty="0" smtClean="0">
              <a:latin typeface="Meiryo UI" panose="020B0604030504040204" pitchFamily="50" charset="-128"/>
              <a:ea typeface="Meiryo UI" panose="020B0604030504040204" pitchFamily="50" charset="-128"/>
            </a:endParaRPr>
          </a:p>
        </p:txBody>
      </p:sp>
      <p:sp>
        <p:nvSpPr>
          <p:cNvPr id="217" name="テキスト ボックス 216"/>
          <p:cNvSpPr txBox="1"/>
          <p:nvPr/>
        </p:nvSpPr>
        <p:spPr>
          <a:xfrm>
            <a:off x="4702806" y="4362793"/>
            <a:ext cx="2058119" cy="830997"/>
          </a:xfrm>
          <a:prstGeom prst="rect">
            <a:avLst/>
          </a:prstGeom>
          <a:solidFill>
            <a:schemeClr val="bg1"/>
          </a:solidFill>
          <a:ln>
            <a:solidFill>
              <a:schemeClr val="tx1"/>
            </a:solidFill>
          </a:ln>
        </p:spPr>
        <p:txBody>
          <a:bodyPr wrap="square" rtlCol="0">
            <a:spAutoFit/>
          </a:bodyPr>
          <a:lstStyle/>
          <a:p>
            <a:r>
              <a:rPr kumimoji="1" lang="en-US" altLang="ja-JP" sz="800" dirty="0" smtClean="0">
                <a:latin typeface="Meiryo UI" panose="020B0604030504040204" pitchFamily="50" charset="-128"/>
                <a:ea typeface="Meiryo UI" panose="020B0604030504040204" pitchFamily="50" charset="-128"/>
              </a:rPr>
              <a:t>【</a:t>
            </a:r>
            <a:r>
              <a:rPr kumimoji="1" lang="ja-JP" altLang="en-US" sz="800" dirty="0" smtClean="0">
                <a:latin typeface="Meiryo UI" panose="020B0604030504040204" pitchFamily="50" charset="-128"/>
                <a:ea typeface="Meiryo UI" panose="020B0604030504040204" pitchFamily="50" charset="-128"/>
              </a:rPr>
              <a:t>タイマー設定</a:t>
            </a:r>
            <a:r>
              <a:rPr kumimoji="1" lang="en-US" altLang="ja-JP" sz="800" dirty="0" smtClean="0">
                <a:latin typeface="Meiryo UI" panose="020B0604030504040204" pitchFamily="50" charset="-128"/>
                <a:ea typeface="Meiryo UI" panose="020B0604030504040204" pitchFamily="50" charset="-128"/>
              </a:rPr>
              <a:t>Ver.】</a:t>
            </a:r>
          </a:p>
          <a:p>
            <a:r>
              <a:rPr kumimoji="1" lang="ja-JP" altLang="en-US" sz="800" dirty="0" smtClean="0">
                <a:latin typeface="Meiryo UI" panose="020B0604030504040204" pitchFamily="50" charset="-128"/>
                <a:ea typeface="Meiryo UI" panose="020B0604030504040204" pitchFamily="50" charset="-128"/>
              </a:rPr>
              <a:t>チューナーにタイマー設定の機能もついていて、</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時間帯でチャンネルを自動で変更していただくことができます。客層に合わせて変えていただけるので、来店されるお客様にも満足していただける空間をつくっていただけます。</a:t>
            </a:r>
            <a:endParaRPr kumimoji="1" lang="en-US" altLang="ja-JP" sz="800" dirty="0" smtClean="0">
              <a:latin typeface="Meiryo UI" panose="020B0604030504040204" pitchFamily="50" charset="-128"/>
              <a:ea typeface="Meiryo UI" panose="020B0604030504040204" pitchFamily="50" charset="-128"/>
            </a:endParaRPr>
          </a:p>
        </p:txBody>
      </p:sp>
      <p:sp>
        <p:nvSpPr>
          <p:cNvPr id="218" name="テキスト ボックス 217"/>
          <p:cNvSpPr txBox="1"/>
          <p:nvPr/>
        </p:nvSpPr>
        <p:spPr>
          <a:xfrm>
            <a:off x="4114659" y="3513044"/>
            <a:ext cx="2058119" cy="215444"/>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お店はどのような雰囲気にされたいですか？</a:t>
            </a:r>
            <a:endParaRPr kumimoji="1" lang="en-US" altLang="ja-JP" sz="800" dirty="0" smtClean="0">
              <a:latin typeface="Meiryo UI" panose="020B0604030504040204" pitchFamily="50" charset="-128"/>
              <a:ea typeface="Meiryo UI" panose="020B0604030504040204" pitchFamily="50" charset="-128"/>
            </a:endParaRPr>
          </a:p>
        </p:txBody>
      </p:sp>
      <p:sp>
        <p:nvSpPr>
          <p:cNvPr id="219" name="テキスト ボックス 218"/>
          <p:cNvSpPr txBox="1"/>
          <p:nvPr/>
        </p:nvSpPr>
        <p:spPr>
          <a:xfrm>
            <a:off x="4455030" y="3829653"/>
            <a:ext cx="1357090" cy="215444"/>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dirty="0" smtClean="0">
                <a:solidFill>
                  <a:prstClr val="black"/>
                </a:solidFill>
                <a:latin typeface="Meiryo UI" panose="020B0604030504040204" pitchFamily="50" charset="-128"/>
                <a:ea typeface="Meiryo UI" panose="020B0604030504040204" pitchFamily="50" charset="-128"/>
              </a:rPr>
              <a:t>●●のような雰囲気にしたい</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228" name="カギ線コネクタ 227"/>
          <p:cNvCxnSpPr>
            <a:endCxn id="212" idx="0"/>
          </p:cNvCxnSpPr>
          <p:nvPr/>
        </p:nvCxnSpPr>
        <p:spPr>
          <a:xfrm>
            <a:off x="2065632" y="5699518"/>
            <a:ext cx="1152044" cy="309229"/>
          </a:xfrm>
          <a:prstGeom prst="bentConnector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5" name="カギ線コネクタ 234"/>
          <p:cNvCxnSpPr>
            <a:stCxn id="212" idx="3"/>
            <a:endCxn id="217" idx="1"/>
          </p:cNvCxnSpPr>
          <p:nvPr/>
        </p:nvCxnSpPr>
        <p:spPr>
          <a:xfrm flipV="1">
            <a:off x="3627120" y="4778292"/>
            <a:ext cx="1075686" cy="1339237"/>
          </a:xfrm>
          <a:prstGeom prst="bentConnector3">
            <a:avLst>
              <a:gd name="adj1" fmla="val 50000"/>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直線矢印コネクタ 238"/>
          <p:cNvCxnSpPr>
            <a:endCxn id="215" idx="1"/>
          </p:cNvCxnSpPr>
          <p:nvPr/>
        </p:nvCxnSpPr>
        <p:spPr>
          <a:xfrm>
            <a:off x="4164963" y="5686951"/>
            <a:ext cx="537842"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カギ線コネクタ 242"/>
          <p:cNvCxnSpPr>
            <a:endCxn id="216" idx="1"/>
          </p:cNvCxnSpPr>
          <p:nvPr/>
        </p:nvCxnSpPr>
        <p:spPr>
          <a:xfrm>
            <a:off x="4164963" y="6117529"/>
            <a:ext cx="554291" cy="389006"/>
          </a:xfrm>
          <a:prstGeom prst="bentConnector3">
            <a:avLst>
              <a:gd name="adj1" fmla="val -865"/>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45" name="テキスト ボックス 244"/>
          <p:cNvSpPr txBox="1"/>
          <p:nvPr/>
        </p:nvSpPr>
        <p:spPr>
          <a:xfrm>
            <a:off x="4679945" y="7055884"/>
            <a:ext cx="920874" cy="215444"/>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dirty="0" smtClean="0">
                <a:solidFill>
                  <a:prstClr val="black"/>
                </a:solidFill>
                <a:latin typeface="Meiryo UI" panose="020B0604030504040204" pitchFamily="50" charset="-128"/>
                <a:ea typeface="Meiryo UI" panose="020B0604030504040204" pitchFamily="50" charset="-128"/>
              </a:rPr>
              <a:t>いい</a:t>
            </a:r>
            <a:r>
              <a:rPr kumimoji="1" lang="ja-JP" altLang="en-US" sz="800" dirty="0">
                <a:solidFill>
                  <a:prstClr val="black"/>
                </a:solidFill>
                <a:latin typeface="Meiryo UI" panose="020B0604030504040204" pitchFamily="50" charset="-128"/>
                <a:ea typeface="Meiryo UI" panose="020B0604030504040204" pitchFamily="50" charset="-128"/>
              </a:rPr>
              <a:t>ね</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46" name="テキスト ボックス 245"/>
          <p:cNvSpPr txBox="1"/>
          <p:nvPr/>
        </p:nvSpPr>
        <p:spPr>
          <a:xfrm>
            <a:off x="5821975" y="7055884"/>
            <a:ext cx="976337" cy="21544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う～ん</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260" name="直線矢印コネクタ 259"/>
          <p:cNvCxnSpPr/>
          <p:nvPr/>
        </p:nvCxnSpPr>
        <p:spPr>
          <a:xfrm>
            <a:off x="2428966" y="8065639"/>
            <a:ext cx="2" cy="34660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61" name="直線矢印コネクタ 260"/>
          <p:cNvCxnSpPr/>
          <p:nvPr/>
        </p:nvCxnSpPr>
        <p:spPr>
          <a:xfrm>
            <a:off x="6227434" y="8057783"/>
            <a:ext cx="2" cy="34660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198358" y="2801733"/>
            <a:ext cx="396240" cy="369332"/>
          </a:xfrm>
          <a:prstGeom prst="rect">
            <a:avLst/>
          </a:prstGeom>
          <a:noFill/>
        </p:spPr>
        <p:txBody>
          <a:bodyPr wrap="square" rtlCol="0">
            <a:spAutoFit/>
          </a:bodyPr>
          <a:lstStyle/>
          <a:p>
            <a:r>
              <a:rPr kumimoji="1" lang="ja-JP" altLang="en-US" b="1" dirty="0">
                <a:solidFill>
                  <a:srgbClr val="FFC000"/>
                </a:solidFill>
                <a:latin typeface="Meiryo UI" panose="020B0604030504040204" pitchFamily="50" charset="-128"/>
                <a:ea typeface="Meiryo UI" panose="020B0604030504040204" pitchFamily="50" charset="-128"/>
                <a:cs typeface="Meiryo UI" panose="020B0604030504040204" pitchFamily="50" charset="-128"/>
              </a:rPr>
              <a:t>Ｂ</a:t>
            </a:r>
          </a:p>
        </p:txBody>
      </p:sp>
      <p:sp>
        <p:nvSpPr>
          <p:cNvPr id="58" name="テキスト ボックス 57"/>
          <p:cNvSpPr txBox="1"/>
          <p:nvPr/>
        </p:nvSpPr>
        <p:spPr>
          <a:xfrm>
            <a:off x="2808231" y="4505301"/>
            <a:ext cx="1239858" cy="215444"/>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別のチャンネル提案</a:t>
            </a:r>
            <a:endParaRPr kumimoji="1" lang="en-US" altLang="ja-JP" sz="800" dirty="0" smtClean="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2845672" y="4812446"/>
            <a:ext cx="604043" cy="215444"/>
          </a:xfrm>
          <a:prstGeom prst="rect">
            <a:avLst/>
          </a:prstGeom>
          <a:solidFill>
            <a:schemeClr val="accent1">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いいね</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60" name="テキスト ボックス 59"/>
          <p:cNvSpPr txBox="1"/>
          <p:nvPr/>
        </p:nvSpPr>
        <p:spPr>
          <a:xfrm>
            <a:off x="3548844" y="4801599"/>
            <a:ext cx="461856" cy="215444"/>
          </a:xfrm>
          <a:prstGeom prst="rect">
            <a:avLst/>
          </a:prstGeom>
          <a:solidFill>
            <a:schemeClr val="accent2">
              <a:lumMod val="20000"/>
              <a:lumOff val="80000"/>
            </a:schemeClr>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n-cs"/>
              </a:rPr>
              <a:t>う～ん</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2973503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8" name="カギ線コネクタ 197"/>
          <p:cNvCxnSpPr>
            <a:endCxn id="104" idx="0"/>
          </p:cNvCxnSpPr>
          <p:nvPr/>
        </p:nvCxnSpPr>
        <p:spPr>
          <a:xfrm rot="16200000" flipH="1">
            <a:off x="3783082" y="7693779"/>
            <a:ext cx="748717" cy="687922"/>
          </a:xfrm>
          <a:prstGeom prst="bentConnector3">
            <a:avLst>
              <a:gd name="adj1" fmla="val 72899"/>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カギ線コネクタ 178"/>
          <p:cNvCxnSpPr/>
          <p:nvPr/>
        </p:nvCxnSpPr>
        <p:spPr>
          <a:xfrm rot="10800000" flipV="1">
            <a:off x="647977" y="7684240"/>
            <a:ext cx="2469765" cy="571794"/>
          </a:xfrm>
          <a:prstGeom prst="bentConnector3">
            <a:avLst>
              <a:gd name="adj1" fmla="val 1021"/>
            </a:avLst>
          </a:prstGeom>
          <a:ln w="317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直線矢印コネクタ 166"/>
          <p:cNvCxnSpPr/>
          <p:nvPr/>
        </p:nvCxnSpPr>
        <p:spPr>
          <a:xfrm>
            <a:off x="3713098" y="4438294"/>
            <a:ext cx="5616" cy="59005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カギ線コネクタ 151"/>
          <p:cNvCxnSpPr/>
          <p:nvPr/>
        </p:nvCxnSpPr>
        <p:spPr>
          <a:xfrm rot="10800000" flipV="1">
            <a:off x="2532552" y="4421892"/>
            <a:ext cx="496891" cy="333026"/>
          </a:xfrm>
          <a:prstGeom prst="bentConnector3">
            <a:avLst>
              <a:gd name="adj1" fmla="val -1527"/>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56" name="グループ化 155"/>
          <p:cNvGrpSpPr/>
          <p:nvPr/>
        </p:nvGrpSpPr>
        <p:grpSpPr>
          <a:xfrm>
            <a:off x="1506746" y="7395220"/>
            <a:ext cx="1279245" cy="803562"/>
            <a:chOff x="1614986" y="5130946"/>
            <a:chExt cx="1279245" cy="803562"/>
          </a:xfrm>
        </p:grpSpPr>
        <p:cxnSp>
          <p:nvCxnSpPr>
            <p:cNvPr id="158" name="カギ線コネクタ 157"/>
            <p:cNvCxnSpPr/>
            <p:nvPr/>
          </p:nvCxnSpPr>
          <p:spPr>
            <a:xfrm>
              <a:off x="1614986" y="5473047"/>
              <a:ext cx="911323" cy="461461"/>
            </a:xfrm>
            <a:prstGeom prst="bentConnector3">
              <a:avLst>
                <a:gd name="adj1" fmla="val 1504"/>
              </a:avLst>
            </a:prstGeom>
            <a:ln w="317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57" name="カギ線コネクタ 156"/>
            <p:cNvCxnSpPr/>
            <p:nvPr/>
          </p:nvCxnSpPr>
          <p:spPr>
            <a:xfrm rot="5400000" flipH="1" flipV="1">
              <a:off x="2300710" y="5338272"/>
              <a:ext cx="800848" cy="386195"/>
            </a:xfrm>
            <a:prstGeom prst="bentConnector3">
              <a:avLst>
                <a:gd name="adj1" fmla="val 99953"/>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9" name="カギ線コネクタ 128"/>
          <p:cNvCxnSpPr/>
          <p:nvPr/>
        </p:nvCxnSpPr>
        <p:spPr>
          <a:xfrm rot="16200000" flipH="1">
            <a:off x="3225858" y="5713187"/>
            <a:ext cx="2942010" cy="464000"/>
          </a:xfrm>
          <a:prstGeom prst="bentConnector3">
            <a:avLst>
              <a:gd name="adj1" fmla="val 16718"/>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6" name="直線矢印コネクタ 115"/>
          <p:cNvCxnSpPr/>
          <p:nvPr/>
        </p:nvCxnSpPr>
        <p:spPr>
          <a:xfrm>
            <a:off x="6187440" y="4327794"/>
            <a:ext cx="1520" cy="406878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カギ線コネクタ 106"/>
          <p:cNvCxnSpPr/>
          <p:nvPr/>
        </p:nvCxnSpPr>
        <p:spPr>
          <a:xfrm rot="10800000" flipV="1">
            <a:off x="2610576" y="4327794"/>
            <a:ext cx="2621825" cy="558615"/>
          </a:xfrm>
          <a:prstGeom prst="bentConnector3">
            <a:avLst>
              <a:gd name="adj1" fmla="val 398"/>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5" name="カギ線コネクタ 104"/>
          <p:cNvCxnSpPr/>
          <p:nvPr/>
        </p:nvCxnSpPr>
        <p:spPr>
          <a:xfrm rot="16200000" flipH="1">
            <a:off x="3342671" y="6312739"/>
            <a:ext cx="2891696" cy="1275989"/>
          </a:xfrm>
          <a:prstGeom prst="bentConnector3">
            <a:avLst>
              <a:gd name="adj1" fmla="val 731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92" idx="2"/>
          </p:cNvCxnSpPr>
          <p:nvPr/>
        </p:nvCxnSpPr>
        <p:spPr>
          <a:xfrm>
            <a:off x="3207883" y="5524708"/>
            <a:ext cx="0" cy="30538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7" name="直線矢印コネクタ 146"/>
          <p:cNvCxnSpPr/>
          <p:nvPr/>
        </p:nvCxnSpPr>
        <p:spPr>
          <a:xfrm flipH="1">
            <a:off x="618922" y="6414603"/>
            <a:ext cx="13505" cy="608048"/>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直線矢印コネクタ 143"/>
          <p:cNvCxnSpPr/>
          <p:nvPr/>
        </p:nvCxnSpPr>
        <p:spPr>
          <a:xfrm flipH="1">
            <a:off x="618922" y="5524708"/>
            <a:ext cx="4048" cy="614976"/>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p:cNvCxnSpPr/>
          <p:nvPr/>
        </p:nvCxnSpPr>
        <p:spPr>
          <a:xfrm>
            <a:off x="594598" y="4378785"/>
            <a:ext cx="9188" cy="635741"/>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p:cNvCxnSpPr>
            <a:endCxn id="96" idx="0"/>
          </p:cNvCxnSpPr>
          <p:nvPr/>
        </p:nvCxnSpPr>
        <p:spPr>
          <a:xfrm flipH="1">
            <a:off x="5805149" y="3158308"/>
            <a:ext cx="6972" cy="584712"/>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直線矢印コネクタ 99"/>
          <p:cNvCxnSpPr/>
          <p:nvPr/>
        </p:nvCxnSpPr>
        <p:spPr>
          <a:xfrm>
            <a:off x="3848100" y="3172460"/>
            <a:ext cx="2937" cy="544538"/>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直線矢印コネクタ 98"/>
          <p:cNvCxnSpPr/>
          <p:nvPr/>
        </p:nvCxnSpPr>
        <p:spPr>
          <a:xfrm>
            <a:off x="1311366" y="3179916"/>
            <a:ext cx="0" cy="598012"/>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608546" y="1309101"/>
            <a:ext cx="5672806" cy="508216"/>
          </a:xfrm>
          <a:prstGeom prst="rect">
            <a:avLst/>
          </a:prstGeom>
          <a:solidFill>
            <a:schemeClr val="bg1"/>
          </a:solidFill>
          <a:ln>
            <a:solidFill>
              <a:schemeClr val="tx1"/>
            </a:solidFill>
          </a:ln>
        </p:spPr>
        <p:txBody>
          <a:bodyPr wrap="square" rtlCol="0">
            <a:spAutoFit/>
          </a:bodyPr>
          <a:lstStyle/>
          <a:p>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お世話になります！</a:t>
            </a:r>
            <a:r>
              <a:rPr kumimoji="1" lang="en-US" altLang="ja-JP" sz="901" dirty="0">
                <a:solidFill>
                  <a:schemeClr val="tx1">
                    <a:lumMod val="75000"/>
                    <a:lumOff val="25000"/>
                  </a:schemeClr>
                </a:solidFill>
                <a:latin typeface="Meiryo UI" panose="020B0604030504040204" pitchFamily="50" charset="-128"/>
                <a:ea typeface="Meiryo UI" panose="020B0604030504040204" pitchFamily="50" charset="-128"/>
              </a:rPr>
              <a:t>USEN</a:t>
            </a:r>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の○○です</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。本日はお忙しい中、ありがとうございます。今回</a:t>
            </a:r>
            <a:r>
              <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rPr>
              <a:t>BGM</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のお問い合わせを頂きましたが、</a:t>
            </a:r>
            <a:endPar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endParaRPr>
          </a:p>
          <a:p>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その前にいくつかお伺いさせて頂いてもよろしいですか？まず、飲食店とお伺いしましたが○○とかになるんでしょうか・・？</a:t>
            </a:r>
            <a:endPar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endParaRPr>
          </a:p>
          <a:p>
            <a:r>
              <a:rPr kumimoji="1" lang="en-US" altLang="ja-JP" sz="901" dirty="0" smtClean="0">
                <a:solidFill>
                  <a:schemeClr val="tx1">
                    <a:lumMod val="75000"/>
                    <a:lumOff val="25000"/>
                  </a:schemeClr>
                </a:solidFill>
                <a:latin typeface="Meiryo UI" panose="020B0604030504040204" pitchFamily="50" charset="-128"/>
                <a:ea typeface="Meiryo UI" panose="020B0604030504040204" pitchFamily="50" charset="-128"/>
              </a:rPr>
              <a:t>BGM</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を</a:t>
            </a:r>
            <a:r>
              <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rPr>
              <a:t>流</a:t>
            </a:r>
            <a:r>
              <a:rPr kumimoji="1" lang="ja-JP" altLang="en-US" sz="901" dirty="0" smtClean="0">
                <a:solidFill>
                  <a:schemeClr val="tx1">
                    <a:lumMod val="75000"/>
                    <a:lumOff val="25000"/>
                  </a:schemeClr>
                </a:solidFill>
                <a:latin typeface="Meiryo UI" panose="020B0604030504040204" pitchFamily="50" charset="-128"/>
                <a:ea typeface="Meiryo UI" panose="020B0604030504040204" pitchFamily="50" charset="-128"/>
              </a:rPr>
              <a:t>すにあたってご自身で曲を選びたいといった希望などありますか？</a:t>
            </a:r>
            <a:endParaRPr kumimoji="1" lang="ja-JP" altLang="en-US" sz="90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49" name="タイトル 1"/>
          <p:cNvSpPr>
            <a:spLocks noGrp="1"/>
          </p:cNvSpPr>
          <p:nvPr>
            <p:ph type="ctrTitle"/>
          </p:nvPr>
        </p:nvSpPr>
        <p:spPr>
          <a:xfrm>
            <a:off x="0" y="123916"/>
            <a:ext cx="6858000" cy="528320"/>
          </a:xfrm>
        </p:spPr>
        <p:txBody>
          <a:bodyPr>
            <a:noAutofit/>
          </a:bodyPr>
          <a:lstStyle/>
          <a:p>
            <a:r>
              <a:rPr lang="en-US" altLang="ja-JP" sz="2400" b="1" dirty="0" smtClean="0">
                <a:solidFill>
                  <a:schemeClr val="tx1">
                    <a:lumMod val="75000"/>
                    <a:lumOff val="25000"/>
                  </a:schemeClr>
                </a:solidFill>
                <a:latin typeface="Meiryo UI" panose="020B0604030504040204" pitchFamily="50" charset="-128"/>
                <a:ea typeface="Meiryo UI" panose="020B0604030504040204" pitchFamily="50" charset="-128"/>
              </a:rPr>
              <a:t>BGM</a:t>
            </a:r>
            <a:r>
              <a:rPr lang="ja-JP" altLang="en-US" sz="2400" b="1" dirty="0" smtClean="0">
                <a:solidFill>
                  <a:schemeClr val="tx1">
                    <a:lumMod val="75000"/>
                    <a:lumOff val="25000"/>
                  </a:schemeClr>
                </a:solidFill>
                <a:latin typeface="Meiryo UI" panose="020B0604030504040204" pitchFamily="50" charset="-128"/>
                <a:ea typeface="Meiryo UI" panose="020B0604030504040204" pitchFamily="50" charset="-128"/>
              </a:rPr>
              <a:t>商談ロープレ（例）</a:t>
            </a:r>
            <a:endParaRPr lang="ja-JP" altLang="en-US" sz="24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50" name="タイトル 1"/>
          <p:cNvSpPr txBox="1">
            <a:spLocks/>
          </p:cNvSpPr>
          <p:nvPr/>
        </p:nvSpPr>
        <p:spPr>
          <a:xfrm>
            <a:off x="-215300" y="625335"/>
            <a:ext cx="6858000" cy="371165"/>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400" b="1" dirty="0" smtClean="0">
                <a:solidFill>
                  <a:schemeClr val="tx1">
                    <a:lumMod val="75000"/>
                    <a:lumOff val="25000"/>
                  </a:schemeClr>
                </a:solidFill>
                <a:latin typeface="Meiryo UI" panose="020B0604030504040204" pitchFamily="50" charset="-128"/>
                <a:ea typeface="Meiryo UI" panose="020B0604030504040204" pitchFamily="50" charset="-128"/>
              </a:rPr>
              <a:t>～お客様からの問い合わせ・</a:t>
            </a:r>
            <a:r>
              <a:rPr lang="en-US" altLang="ja-JP" sz="1400" b="1" dirty="0" smtClean="0">
                <a:solidFill>
                  <a:schemeClr val="tx1">
                    <a:lumMod val="75000"/>
                    <a:lumOff val="25000"/>
                  </a:schemeClr>
                </a:solidFill>
                <a:latin typeface="Meiryo UI" panose="020B0604030504040204" pitchFamily="50" charset="-128"/>
                <a:ea typeface="Meiryo UI" panose="020B0604030504040204" pitchFamily="50" charset="-128"/>
              </a:rPr>
              <a:t>OTORAKU</a:t>
            </a:r>
            <a:r>
              <a:rPr lang="ja-JP" altLang="en-US" sz="1400" b="1" dirty="0" smtClean="0">
                <a:solidFill>
                  <a:schemeClr val="tx1">
                    <a:lumMod val="75000"/>
                    <a:lumOff val="25000"/>
                  </a:schemeClr>
                </a:solidFill>
                <a:latin typeface="Meiryo UI" panose="020B0604030504040204" pitchFamily="50" charset="-128"/>
                <a:ea typeface="Meiryo UI" panose="020B0604030504040204" pitchFamily="50" charset="-128"/>
              </a:rPr>
              <a:t>編～</a:t>
            </a:r>
            <a:endParaRPr lang="ja-JP" altLang="en-US" sz="1400" b="1" dirty="0">
              <a:solidFill>
                <a:schemeClr val="tx1">
                  <a:lumMod val="75000"/>
                  <a:lumOff val="25000"/>
                </a:schemeClr>
              </a:solidFill>
              <a:latin typeface="Meiryo UI" panose="020B0604030504040204" pitchFamily="50" charset="-128"/>
              <a:ea typeface="Meiryo UI" panose="020B0604030504040204" pitchFamily="50" charset="-128"/>
            </a:endParaRPr>
          </a:p>
        </p:txBody>
      </p:sp>
      <p:cxnSp>
        <p:nvCxnSpPr>
          <p:cNvPr id="56" name="直線矢印コネクタ 55"/>
          <p:cNvCxnSpPr/>
          <p:nvPr/>
        </p:nvCxnSpPr>
        <p:spPr>
          <a:xfrm>
            <a:off x="1785508" y="1811597"/>
            <a:ext cx="1" cy="996063"/>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68711" y="2382467"/>
            <a:ext cx="3127181" cy="215444"/>
          </a:xfrm>
          <a:prstGeom prst="rect">
            <a:avLst/>
          </a:prstGeom>
          <a:solidFill>
            <a:schemeClr val="bg1"/>
          </a:solidFill>
          <a:ln>
            <a:solidFill>
              <a:schemeClr val="tx1"/>
            </a:solidFill>
          </a:ln>
        </p:spPr>
        <p:txBody>
          <a:bodyPr wrap="square" rtlCol="0">
            <a:spAutoFit/>
          </a:bodyPr>
          <a:lstStyle/>
          <a:p>
            <a:pPr algn="ctr"/>
            <a:r>
              <a:rPr kumimoji="1" lang="en-US" altLang="ja-JP" sz="800" dirty="0" smtClean="0">
                <a:latin typeface="Meiryo UI" panose="020B0604030504040204" pitchFamily="50" charset="-128"/>
                <a:ea typeface="Meiryo UI" panose="020B0604030504040204" pitchFamily="50" charset="-128"/>
              </a:rPr>
              <a:t>OTORAKU</a:t>
            </a:r>
            <a:r>
              <a:rPr kumimoji="1" lang="ja-JP" altLang="en-US" sz="800" dirty="0" smtClean="0">
                <a:latin typeface="Meiryo UI" panose="020B0604030504040204" pitchFamily="50" charset="-128"/>
                <a:ea typeface="Meiryo UI" panose="020B0604030504040204" pitchFamily="50" charset="-128"/>
              </a:rPr>
              <a:t>提案へ</a:t>
            </a:r>
            <a:endParaRPr kumimoji="1" lang="ja-JP" altLang="en-US" sz="800" dirty="0">
              <a:latin typeface="Meiryo UI" panose="020B0604030504040204" pitchFamily="50" charset="-128"/>
              <a:ea typeface="Meiryo UI" panose="020B0604030504040204" pitchFamily="50" charset="-128"/>
            </a:endParaRPr>
          </a:p>
        </p:txBody>
      </p:sp>
      <p:cxnSp>
        <p:nvCxnSpPr>
          <p:cNvPr id="69" name="直線矢印コネクタ 68"/>
          <p:cNvCxnSpPr/>
          <p:nvPr/>
        </p:nvCxnSpPr>
        <p:spPr>
          <a:xfrm flipV="1">
            <a:off x="5812120" y="749342"/>
            <a:ext cx="830580" cy="7219"/>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flipV="1">
            <a:off x="5824820" y="950099"/>
            <a:ext cx="830580" cy="7219"/>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904395" y="667229"/>
            <a:ext cx="827471" cy="246221"/>
          </a:xfrm>
          <a:prstGeom prst="rect">
            <a:avLst/>
          </a:prstGeom>
          <a:noFill/>
        </p:spPr>
        <p:txBody>
          <a:bodyPr wrap="none" rtlCol="0">
            <a:spAutoFit/>
          </a:bodyPr>
          <a:lstStyle/>
          <a:p>
            <a:r>
              <a:rPr kumimoji="1" lang="ja-JP" altLang="en-US" sz="1000" dirty="0" smtClean="0">
                <a:latin typeface="Meiryo UI" panose="020B0604030504040204" pitchFamily="50" charset="-128"/>
                <a:ea typeface="Meiryo UI" panose="020B0604030504040204" pitchFamily="50" charset="-128"/>
              </a:rPr>
              <a:t>プラスの返事</a:t>
            </a:r>
            <a:endParaRPr kumimoji="1" lang="ja-JP" altLang="en-US" sz="1000" dirty="0">
              <a:latin typeface="Meiryo UI" panose="020B0604030504040204" pitchFamily="50" charset="-128"/>
              <a:ea typeface="Meiryo UI" panose="020B0604030504040204" pitchFamily="50" charset="-128"/>
            </a:endParaRPr>
          </a:p>
        </p:txBody>
      </p:sp>
      <p:sp>
        <p:nvSpPr>
          <p:cNvPr id="75" name="テキスト ボックス 74"/>
          <p:cNvSpPr txBox="1"/>
          <p:nvPr/>
        </p:nvSpPr>
        <p:spPr>
          <a:xfrm>
            <a:off x="4887104" y="859845"/>
            <a:ext cx="934871" cy="246221"/>
          </a:xfrm>
          <a:prstGeom prst="rect">
            <a:avLst/>
          </a:prstGeom>
          <a:noFill/>
        </p:spPr>
        <p:txBody>
          <a:bodyPr wrap="none" rtlCol="0">
            <a:spAutoFit/>
          </a:bodyPr>
          <a:lstStyle/>
          <a:p>
            <a:r>
              <a:rPr kumimoji="1" lang="ja-JP" altLang="en-US" sz="1000" dirty="0">
                <a:latin typeface="Meiryo UI" panose="020B0604030504040204" pitchFamily="50" charset="-128"/>
                <a:ea typeface="Meiryo UI" panose="020B0604030504040204" pitchFamily="50" charset="-128"/>
              </a:rPr>
              <a:t>マイナス</a:t>
            </a:r>
            <a:r>
              <a:rPr kumimoji="1" lang="ja-JP" altLang="en-US" sz="1000" dirty="0" smtClean="0">
                <a:latin typeface="Meiryo UI" panose="020B0604030504040204" pitchFamily="50" charset="-128"/>
                <a:ea typeface="Meiryo UI" panose="020B0604030504040204" pitchFamily="50" charset="-128"/>
              </a:rPr>
              <a:t>の返事</a:t>
            </a:r>
            <a:endParaRPr kumimoji="1" lang="ja-JP" altLang="en-US" sz="1000" dirty="0">
              <a:latin typeface="Meiryo UI" panose="020B0604030504040204" pitchFamily="50" charset="-128"/>
              <a:ea typeface="Meiryo UI" panose="020B0604030504040204" pitchFamily="50" charset="-128"/>
            </a:endParaRPr>
          </a:p>
        </p:txBody>
      </p:sp>
      <p:pic>
        <p:nvPicPr>
          <p:cNvPr id="79" name="図 78"/>
          <p:cNvPicPr>
            <a:picLocks noChangeAspect="1"/>
          </p:cNvPicPr>
          <p:nvPr/>
        </p:nvPicPr>
        <p:blipFill rotWithShape="1">
          <a:blip r:embed="rId2">
            <a:clrChange>
              <a:clrFrom>
                <a:srgbClr val="F8F8F8"/>
              </a:clrFrom>
              <a:clrTo>
                <a:srgbClr val="F8F8F8">
                  <a:alpha val="0"/>
                </a:srgbClr>
              </a:clrTo>
            </a:clrChange>
          </a:blip>
          <a:srcRect l="1" r="5759"/>
          <a:stretch/>
        </p:blipFill>
        <p:spPr>
          <a:xfrm>
            <a:off x="270792" y="414013"/>
            <a:ext cx="866419" cy="766137"/>
          </a:xfrm>
          <a:prstGeom prst="rect">
            <a:avLst/>
          </a:prstGeom>
        </p:spPr>
      </p:pic>
      <p:sp>
        <p:nvSpPr>
          <p:cNvPr id="61" name="テキスト ボックス 60"/>
          <p:cNvSpPr txBox="1"/>
          <p:nvPr/>
        </p:nvSpPr>
        <p:spPr>
          <a:xfrm>
            <a:off x="260020" y="1983426"/>
            <a:ext cx="3135872" cy="215444"/>
          </a:xfrm>
          <a:prstGeom prst="rect">
            <a:avLst/>
          </a:prstGeom>
          <a:solidFill>
            <a:schemeClr val="accent2">
              <a:lumMod val="20000"/>
              <a:lumOff val="80000"/>
            </a:schemeClr>
          </a:solidFill>
        </p:spPr>
        <p:txBody>
          <a:bodyPr wrap="square" rtlCol="0">
            <a:spAutoFit/>
          </a:bodyPr>
          <a:lstStyle/>
          <a:p>
            <a:pPr algn="ctr"/>
            <a:r>
              <a:rPr lang="ja-JP" altLang="en-US" sz="800" dirty="0" smtClean="0">
                <a:latin typeface="Meiryo UI" panose="020B0604030504040204" pitchFamily="50" charset="-128"/>
                <a:ea typeface="Meiryo UI" panose="020B0604030504040204" pitchFamily="50" charset="-128"/>
              </a:rPr>
              <a:t>ある</a:t>
            </a:r>
            <a:endParaRPr kumimoji="1" lang="ja-JP" altLang="en-US" sz="800" dirty="0">
              <a:latin typeface="Meiryo UI" panose="020B0604030504040204" pitchFamily="50" charset="-128"/>
              <a:ea typeface="Meiryo UI" panose="020B0604030504040204" pitchFamily="50" charset="-128"/>
            </a:endParaRPr>
          </a:p>
        </p:txBody>
      </p:sp>
      <p:cxnSp>
        <p:nvCxnSpPr>
          <p:cNvPr id="62" name="直線矢印コネクタ 61"/>
          <p:cNvCxnSpPr>
            <a:endCxn id="65" idx="0"/>
          </p:cNvCxnSpPr>
          <p:nvPr/>
        </p:nvCxnSpPr>
        <p:spPr>
          <a:xfrm>
            <a:off x="5097780" y="1811597"/>
            <a:ext cx="11447" cy="575692"/>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3492472" y="1967977"/>
            <a:ext cx="3188962"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ない</a:t>
            </a:r>
            <a:endParaRPr kumimoji="1" lang="ja-JP" altLang="en-US" sz="8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3512854" y="2387289"/>
            <a:ext cx="3192746" cy="215444"/>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チューナータイプの</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の提案へ（裏面Ｂへ）</a:t>
            </a:r>
            <a:endParaRPr kumimoji="1" lang="ja-JP" altLang="en-US" sz="8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52134" y="2819754"/>
            <a:ext cx="6434806" cy="338554"/>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　　　タブレットを使用する、業務用</a:t>
            </a:r>
            <a:r>
              <a:rPr kumimoji="1" lang="en-US" altLang="ja-JP" sz="800" dirty="0" smtClean="0">
                <a:latin typeface="Meiryo UI" panose="020B0604030504040204" pitchFamily="50" charset="-128"/>
                <a:ea typeface="Meiryo UI" panose="020B0604030504040204" pitchFamily="50" charset="-128"/>
              </a:rPr>
              <a:t>BGM</a:t>
            </a:r>
            <a:r>
              <a:rPr kumimoji="1" lang="ja-JP" altLang="en-US" sz="800" dirty="0" smtClean="0">
                <a:latin typeface="Meiryo UI" panose="020B0604030504040204" pitchFamily="50" charset="-128"/>
                <a:ea typeface="Meiryo UI" panose="020B0604030504040204" pitchFamily="50" charset="-128"/>
              </a:rPr>
              <a:t>アプリとなります。自分で好きな曲を選択してプレイリストを作成したり、もともとあるプレイリストもお好きに流せます。</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　　　（</a:t>
            </a:r>
            <a:r>
              <a:rPr kumimoji="1" lang="en-US" altLang="ja-JP" sz="800" dirty="0" smtClean="0">
                <a:latin typeface="Meiryo UI" panose="020B0604030504040204" pitchFamily="50" charset="-128"/>
                <a:ea typeface="Meiryo UI" panose="020B0604030504040204" pitchFamily="50" charset="-128"/>
              </a:rPr>
              <a:t>OTORAKU</a:t>
            </a:r>
            <a:r>
              <a:rPr kumimoji="1" lang="ja-JP" altLang="en-US" sz="800" dirty="0" smtClean="0">
                <a:latin typeface="Meiryo UI" panose="020B0604030504040204" pitchFamily="50" charset="-128"/>
                <a:ea typeface="Meiryo UI" panose="020B0604030504040204" pitchFamily="50" charset="-128"/>
              </a:rPr>
              <a:t>の実機を触りながら）今までの</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とは違った新しい形の</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です。</a:t>
            </a:r>
            <a:endParaRPr kumimoji="1" lang="ja-JP" altLang="en-US" sz="8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42485" y="3320731"/>
            <a:ext cx="2096987" cy="215444"/>
          </a:xfrm>
          <a:prstGeom prst="rect">
            <a:avLst/>
          </a:prstGeom>
          <a:solidFill>
            <a:schemeClr val="accent4">
              <a:lumMod val="20000"/>
              <a:lumOff val="80000"/>
            </a:schemeClr>
          </a:solidFill>
        </p:spPr>
        <p:txBody>
          <a:bodyPr wrap="square" rtlCol="0">
            <a:spAutoFit/>
          </a:bodyPr>
          <a:lstStyle/>
          <a:p>
            <a:pPr algn="ctr"/>
            <a:r>
              <a:rPr kumimoji="1" lang="en-US" altLang="ja-JP" sz="800" dirty="0" smtClean="0">
                <a:latin typeface="Meiryo UI" panose="020B0604030504040204" pitchFamily="50" charset="-128"/>
                <a:ea typeface="Meiryo UI" panose="020B0604030504040204" pitchFamily="50" charset="-128"/>
              </a:rPr>
              <a:t>LINE</a:t>
            </a:r>
            <a:r>
              <a:rPr kumimoji="1" lang="ja-JP" altLang="en-US" sz="800" dirty="0" smtClean="0">
                <a:latin typeface="Meiryo UI" panose="020B0604030504040204" pitchFamily="50" charset="-128"/>
                <a:ea typeface="Meiryo UI" panose="020B0604030504040204" pitchFamily="50" charset="-128"/>
              </a:rPr>
              <a:t>　</a:t>
            </a:r>
            <a:r>
              <a:rPr kumimoji="1" lang="en-US" altLang="ja-JP" sz="800" dirty="0" smtClean="0">
                <a:latin typeface="Meiryo UI" panose="020B0604030504040204" pitchFamily="50" charset="-128"/>
                <a:ea typeface="Meiryo UI" panose="020B0604030504040204" pitchFamily="50" charset="-128"/>
              </a:rPr>
              <a:t>music</a:t>
            </a:r>
            <a:r>
              <a:rPr kumimoji="1" lang="en-US" altLang="ja-JP" sz="800" dirty="0">
                <a:latin typeface="Meiryo UI" panose="020B0604030504040204" pitchFamily="50" charset="-128"/>
                <a:ea typeface="Meiryo UI" panose="020B0604030504040204" pitchFamily="50" charset="-128"/>
              </a:rPr>
              <a:t>※</a:t>
            </a:r>
            <a:r>
              <a:rPr kumimoji="1" lang="ja-JP" altLang="en-US" sz="800" dirty="0" smtClean="0">
                <a:latin typeface="Meiryo UI" panose="020B0604030504040204" pitchFamily="50" charset="-128"/>
                <a:ea typeface="Meiryo UI" panose="020B0604030504040204" pitchFamily="50" charset="-128"/>
              </a:rPr>
              <a:t>でいいじゃ</a:t>
            </a:r>
            <a:r>
              <a:rPr kumimoji="1" lang="ja-JP" altLang="en-US" sz="800" dirty="0" err="1" smtClean="0">
                <a:latin typeface="Meiryo UI" panose="020B0604030504040204" pitchFamily="50" charset="-128"/>
                <a:ea typeface="Meiryo UI" panose="020B0604030504040204" pitchFamily="50" charset="-128"/>
              </a:rPr>
              <a:t>ん</a:t>
            </a:r>
            <a:r>
              <a:rPr kumimoji="1" lang="ja-JP" altLang="en-US" sz="800" dirty="0" smtClean="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37" name="テキスト ボックス 36"/>
          <p:cNvSpPr txBox="1"/>
          <p:nvPr/>
        </p:nvSpPr>
        <p:spPr>
          <a:xfrm>
            <a:off x="2713762" y="3320729"/>
            <a:ext cx="2009903" cy="215444"/>
          </a:xfrm>
          <a:prstGeom prst="rect">
            <a:avLst/>
          </a:prstGeom>
          <a:solidFill>
            <a:schemeClr val="accent4">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タブレット持ってないよ。</a:t>
            </a:r>
            <a:endParaRPr kumimoji="1" lang="ja-JP" altLang="en-US" sz="800" dirty="0">
              <a:latin typeface="Meiryo UI" panose="020B0604030504040204" pitchFamily="50" charset="-128"/>
              <a:ea typeface="Meiryo UI" panose="020B0604030504040204" pitchFamily="50" charset="-128"/>
            </a:endParaRPr>
          </a:p>
        </p:txBody>
      </p:sp>
      <p:sp>
        <p:nvSpPr>
          <p:cNvPr id="38" name="テキスト ボックス 37"/>
          <p:cNvSpPr txBox="1"/>
          <p:nvPr/>
        </p:nvSpPr>
        <p:spPr>
          <a:xfrm>
            <a:off x="4928863" y="3320729"/>
            <a:ext cx="1776737" cy="230961"/>
          </a:xfrm>
          <a:prstGeom prst="rect">
            <a:avLst/>
          </a:prstGeom>
          <a:solidFill>
            <a:schemeClr val="accent4">
              <a:lumMod val="20000"/>
              <a:lumOff val="80000"/>
            </a:schemeClr>
          </a:solidFill>
        </p:spPr>
        <p:txBody>
          <a:bodyPr wrap="square" rtlCol="0">
            <a:spAutoFit/>
          </a:bodyPr>
          <a:lstStyle/>
          <a:p>
            <a:pPr algn="ctr"/>
            <a:r>
              <a:rPr kumimoji="1" lang="ja-JP" altLang="en-US" sz="901" dirty="0" smtClean="0">
                <a:latin typeface="Meiryo UI" panose="020B0604030504040204" pitchFamily="50" charset="-128"/>
                <a:ea typeface="Meiryo UI" panose="020B0604030504040204" pitchFamily="50" charset="-128"/>
              </a:rPr>
              <a:t>操作難しくない？</a:t>
            </a:r>
            <a:endParaRPr kumimoji="1" lang="ja-JP" altLang="en-US" sz="901"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266216" y="4603457"/>
            <a:ext cx="675139"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いいね</a:t>
            </a:r>
            <a:endParaRPr kumimoji="1" lang="ja-JP" altLang="en-US" sz="800" dirty="0">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242485" y="5045697"/>
            <a:ext cx="2058119" cy="461665"/>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ありがとうございます！</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ちなみに</a:t>
            </a:r>
            <a:r>
              <a:rPr kumimoji="1" lang="en-US" altLang="ja-JP" sz="800" dirty="0" smtClean="0">
                <a:latin typeface="Meiryo UI" panose="020B0604030504040204" pitchFamily="50" charset="-128"/>
                <a:ea typeface="Meiryo UI" panose="020B0604030504040204" pitchFamily="50" charset="-128"/>
              </a:rPr>
              <a:t>iPad</a:t>
            </a:r>
            <a:r>
              <a:rPr kumimoji="1" lang="ja-JP" altLang="en-US" sz="800" dirty="0" smtClean="0">
                <a:latin typeface="Meiryo UI" panose="020B0604030504040204" pitchFamily="50" charset="-128"/>
                <a:ea typeface="Meiryo UI" panose="020B0604030504040204" pitchFamily="50" charset="-128"/>
              </a:rPr>
              <a:t>や</a:t>
            </a:r>
            <a:r>
              <a:rPr kumimoji="1" lang="en-US" altLang="ja-JP" sz="800" dirty="0" smtClean="0">
                <a:latin typeface="Meiryo UI" panose="020B0604030504040204" pitchFamily="50" charset="-128"/>
                <a:ea typeface="Meiryo UI" panose="020B0604030504040204" pitchFamily="50" charset="-128"/>
              </a:rPr>
              <a:t>Android</a:t>
            </a:r>
            <a:r>
              <a:rPr kumimoji="1" lang="ja-JP" altLang="en-US" sz="800" dirty="0" smtClean="0">
                <a:latin typeface="Meiryo UI" panose="020B0604030504040204" pitchFamily="50" charset="-128"/>
                <a:ea typeface="Meiryo UI" panose="020B0604030504040204" pitchFamily="50" charset="-128"/>
              </a:rPr>
              <a:t>のタブレット端末はお持ちですか？</a:t>
            </a:r>
            <a:endParaRPr kumimoji="1" lang="en-US" altLang="ja-JP" sz="800" dirty="0" smtClean="0">
              <a:latin typeface="Meiryo UI" panose="020B0604030504040204" pitchFamily="50" charset="-128"/>
              <a:ea typeface="Meiryo UI" panose="020B0604030504040204" pitchFamily="50" charset="-128"/>
            </a:endParaRPr>
          </a:p>
        </p:txBody>
      </p:sp>
      <p:sp>
        <p:nvSpPr>
          <p:cNvPr id="46" name="テキスト ボックス 45"/>
          <p:cNvSpPr txBox="1"/>
          <p:nvPr/>
        </p:nvSpPr>
        <p:spPr>
          <a:xfrm>
            <a:off x="230689" y="8427484"/>
            <a:ext cx="1508350" cy="215444"/>
          </a:xfrm>
          <a:prstGeom prst="rect">
            <a:avLst/>
          </a:prstGeom>
          <a:solidFill>
            <a:srgbClr val="FFFF00">
              <a:alpha val="24000"/>
            </a:srgbClr>
          </a:solidFill>
          <a:ln>
            <a:solidFill>
              <a:schemeClr val="tx1"/>
            </a:solidFill>
          </a:ln>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ありがとうございます</a:t>
            </a:r>
            <a:r>
              <a:rPr kumimoji="1" lang="ja-JP" altLang="en-US" sz="800" dirty="0" smtClean="0">
                <a:latin typeface="Meiryo UI" panose="020B0604030504040204" pitchFamily="50" charset="-128"/>
                <a:ea typeface="Meiryo UI" panose="020B0604030504040204" pitchFamily="50" charset="-128"/>
              </a:rPr>
              <a:t>！</a:t>
            </a:r>
            <a:endParaRPr kumimoji="1" lang="en-US" altLang="ja-JP" sz="800" dirty="0" smtClean="0">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257029" y="5746926"/>
            <a:ext cx="675139" cy="215444"/>
          </a:xfrm>
          <a:prstGeom prst="rect">
            <a:avLst/>
          </a:prstGeom>
          <a:solidFill>
            <a:schemeClr val="accent1">
              <a:lumMod val="20000"/>
              <a:lumOff val="80000"/>
            </a:schemeClr>
          </a:solidFill>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持</a:t>
            </a:r>
            <a:r>
              <a:rPr kumimoji="1" lang="ja-JP" altLang="en-US" sz="800" dirty="0" smtClean="0">
                <a:latin typeface="Meiryo UI" panose="020B0604030504040204" pitchFamily="50" charset="-128"/>
                <a:ea typeface="Meiryo UI" panose="020B0604030504040204" pitchFamily="50" charset="-128"/>
              </a:rPr>
              <a:t>ってる</a:t>
            </a:r>
            <a:endParaRPr kumimoji="1" lang="ja-JP" altLang="en-US" sz="800" dirty="0">
              <a:latin typeface="Meiryo UI" panose="020B0604030504040204" pitchFamily="50" charset="-128"/>
              <a:ea typeface="Meiryo UI" panose="020B0604030504040204" pitchFamily="50" charset="-128"/>
            </a:endParaRPr>
          </a:p>
        </p:txBody>
      </p:sp>
      <p:sp>
        <p:nvSpPr>
          <p:cNvPr id="51" name="テキスト ボックス 50"/>
          <p:cNvSpPr txBox="1"/>
          <p:nvPr/>
        </p:nvSpPr>
        <p:spPr>
          <a:xfrm>
            <a:off x="268711" y="6199158"/>
            <a:ext cx="2031892" cy="222101"/>
          </a:xfrm>
          <a:prstGeom prst="rect">
            <a:avLst/>
          </a:prstGeom>
          <a:solidFill>
            <a:schemeClr val="bg1"/>
          </a:solidFill>
          <a:ln>
            <a:solidFill>
              <a:schemeClr val="tx1"/>
            </a:solidFill>
          </a:ln>
        </p:spPr>
        <p:txBody>
          <a:bodyPr wrap="square" rtlCol="0">
            <a:spAutoFit/>
          </a:bodyPr>
          <a:lstStyle/>
          <a:p>
            <a:pPr algn="ctr"/>
            <a:r>
              <a:rPr kumimoji="1" lang="en-US" altLang="ja-JP" sz="800" dirty="0" smtClean="0">
                <a:latin typeface="Meiryo UI" panose="020B0604030504040204" pitchFamily="50" charset="-128"/>
                <a:ea typeface="Meiryo UI" panose="020B0604030504040204" pitchFamily="50" charset="-128"/>
              </a:rPr>
              <a:t>Wi-Fi</a:t>
            </a:r>
            <a:r>
              <a:rPr kumimoji="1" lang="ja-JP" altLang="en-US" sz="800" dirty="0" smtClean="0">
                <a:latin typeface="Meiryo UI" panose="020B0604030504040204" pitchFamily="50" charset="-128"/>
                <a:ea typeface="Meiryo UI" panose="020B0604030504040204" pitchFamily="50" charset="-128"/>
              </a:rPr>
              <a:t>環境は準備できていますか？</a:t>
            </a:r>
            <a:endParaRPr kumimoji="1" lang="en-US" altLang="ja-JP" sz="800" dirty="0" smtClean="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261219" y="6572940"/>
            <a:ext cx="675139"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できてい</a:t>
            </a:r>
            <a:r>
              <a:rPr kumimoji="1" lang="ja-JP" altLang="en-US" sz="800" dirty="0">
                <a:latin typeface="Meiryo UI" panose="020B0604030504040204" pitchFamily="50" charset="-128"/>
                <a:ea typeface="Meiryo UI" panose="020B0604030504040204" pitchFamily="50" charset="-128"/>
              </a:rPr>
              <a:t>る</a:t>
            </a:r>
          </a:p>
        </p:txBody>
      </p:sp>
      <p:sp>
        <p:nvSpPr>
          <p:cNvPr id="60" name="テキスト ボックス 59"/>
          <p:cNvSpPr txBox="1"/>
          <p:nvPr/>
        </p:nvSpPr>
        <p:spPr>
          <a:xfrm>
            <a:off x="241894" y="7052686"/>
            <a:ext cx="2107440" cy="707886"/>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アンプとスピーカーを用意すれば完璧です！月額利用料は、半年</a:t>
            </a:r>
            <a:r>
              <a:rPr kumimoji="1" lang="ja-JP" altLang="en-US" sz="800" dirty="0">
                <a:latin typeface="Meiryo UI" panose="020B0604030504040204" pitchFamily="50" charset="-128"/>
                <a:ea typeface="Meiryo UI" panose="020B0604030504040204" pitchFamily="50" charset="-128"/>
              </a:rPr>
              <a:t>縛りで月々</a:t>
            </a:r>
            <a:r>
              <a:rPr kumimoji="1" lang="en-US" altLang="ja-JP" sz="800" smtClean="0">
                <a:latin typeface="Meiryo UI" panose="020B0604030504040204" pitchFamily="50" charset="-128"/>
                <a:ea typeface="Meiryo UI" panose="020B0604030504040204" pitchFamily="50" charset="-128"/>
              </a:rPr>
              <a:t>3780</a:t>
            </a:r>
            <a:r>
              <a:rPr kumimoji="1" lang="ja-JP" altLang="en-US" sz="800" dirty="0" smtClean="0">
                <a:latin typeface="Meiryo UI" panose="020B0604030504040204" pitchFamily="50" charset="-128"/>
                <a:ea typeface="Meiryo UI" panose="020B0604030504040204" pitchFamily="50" charset="-128"/>
              </a:rPr>
              <a:t>円、</a:t>
            </a:r>
            <a:r>
              <a:rPr kumimoji="1" lang="en-US" altLang="ja-JP" sz="800" dirty="0" smtClean="0">
                <a:latin typeface="Meiryo UI" panose="020B0604030504040204" pitchFamily="50" charset="-128"/>
                <a:ea typeface="Meiryo UI" panose="020B0604030504040204" pitchFamily="50" charset="-128"/>
              </a:rPr>
              <a:t>2</a:t>
            </a:r>
            <a:r>
              <a:rPr kumimoji="1" lang="ja-JP" altLang="en-US" sz="800" dirty="0" smtClean="0">
                <a:latin typeface="Meiryo UI" panose="020B0604030504040204" pitchFamily="50" charset="-128"/>
                <a:ea typeface="Meiryo UI" panose="020B0604030504040204" pitchFamily="50" charset="-128"/>
              </a:rPr>
              <a:t>年縛り</a:t>
            </a:r>
            <a:r>
              <a:rPr kumimoji="1" lang="ja-JP" altLang="en-US" sz="800" dirty="0">
                <a:latin typeface="Meiryo UI" panose="020B0604030504040204" pitchFamily="50" charset="-128"/>
                <a:ea typeface="Meiryo UI" panose="020B0604030504040204" pitchFamily="50" charset="-128"/>
              </a:rPr>
              <a:t>だと</a:t>
            </a:r>
            <a:r>
              <a:rPr kumimoji="1" lang="en-US" altLang="ja-JP" sz="800" dirty="0">
                <a:latin typeface="Meiryo UI" panose="020B0604030504040204" pitchFamily="50" charset="-128"/>
                <a:ea typeface="Meiryo UI" panose="020B0604030504040204" pitchFamily="50" charset="-128"/>
              </a:rPr>
              <a:t>3380</a:t>
            </a:r>
            <a:r>
              <a:rPr kumimoji="1" lang="ja-JP" altLang="en-US" sz="800" dirty="0" smtClean="0">
                <a:latin typeface="Meiryo UI" panose="020B0604030504040204" pitchFamily="50" charset="-128"/>
                <a:ea typeface="Meiryo UI" panose="020B0604030504040204" pitchFamily="50" charset="-128"/>
              </a:rPr>
              <a:t>円</a:t>
            </a:r>
            <a:r>
              <a:rPr kumimoji="1" lang="ja-JP" altLang="en-US" sz="800" dirty="0">
                <a:latin typeface="Meiryo UI" panose="020B0604030504040204" pitchFamily="50" charset="-128"/>
                <a:ea typeface="Meiryo UI" panose="020B0604030504040204" pitchFamily="50" charset="-128"/>
              </a:rPr>
              <a:t>、</a:t>
            </a:r>
            <a:r>
              <a:rPr kumimoji="1" lang="en-US" altLang="ja-JP" sz="800" dirty="0" smtClean="0">
                <a:latin typeface="Meiryo UI" panose="020B0604030504040204" pitchFamily="50" charset="-128"/>
                <a:ea typeface="Meiryo UI" panose="020B0604030504040204" pitchFamily="50" charset="-128"/>
              </a:rPr>
              <a:t>3</a:t>
            </a:r>
            <a:r>
              <a:rPr kumimoji="1" lang="ja-JP" altLang="en-US" sz="800" dirty="0">
                <a:latin typeface="Meiryo UI" panose="020B0604030504040204" pitchFamily="50" charset="-128"/>
                <a:ea typeface="Meiryo UI" panose="020B0604030504040204" pitchFamily="50" charset="-128"/>
              </a:rPr>
              <a:t>年だ</a:t>
            </a:r>
            <a:r>
              <a:rPr kumimoji="1" lang="ja-JP" altLang="en-US" sz="800" dirty="0" smtClean="0">
                <a:latin typeface="Meiryo UI" panose="020B0604030504040204" pitchFamily="50" charset="-128"/>
                <a:ea typeface="Meiryo UI" panose="020B0604030504040204" pitchFamily="50" charset="-128"/>
              </a:rPr>
              <a:t>と</a:t>
            </a:r>
            <a:r>
              <a:rPr kumimoji="1" lang="en-US" altLang="ja-JP" sz="800" dirty="0" smtClean="0">
                <a:latin typeface="Meiryo UI" panose="020B0604030504040204" pitchFamily="50" charset="-128"/>
                <a:ea typeface="Meiryo UI" panose="020B0604030504040204" pitchFamily="50" charset="-128"/>
              </a:rPr>
              <a:t>2980</a:t>
            </a:r>
            <a:r>
              <a:rPr kumimoji="1" lang="ja-JP" altLang="en-US" sz="800" dirty="0">
                <a:latin typeface="Meiryo UI" panose="020B0604030504040204" pitchFamily="50" charset="-128"/>
                <a:ea typeface="Meiryo UI" panose="020B0604030504040204" pitchFamily="50" charset="-128"/>
              </a:rPr>
              <a:t>円</a:t>
            </a:r>
            <a:r>
              <a:rPr kumimoji="1" lang="ja-JP" altLang="en-US" sz="800" dirty="0" smtClean="0">
                <a:latin typeface="Meiryo UI" panose="020B0604030504040204" pitchFamily="50" charset="-128"/>
                <a:ea typeface="Meiryo UI" panose="020B0604030504040204" pitchFamily="50" charset="-128"/>
              </a:rPr>
              <a:t>です。</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ご希望のコースで、一度お見積させていただいてもいいですか？</a:t>
            </a:r>
            <a:endParaRPr kumimoji="1" lang="en-US" altLang="ja-JP" sz="800" dirty="0" smtClean="0">
              <a:latin typeface="Meiryo UI" panose="020B0604030504040204" pitchFamily="50" charset="-128"/>
              <a:ea typeface="Meiryo UI" panose="020B0604030504040204" pitchFamily="50" charset="-128"/>
            </a:endParaRPr>
          </a:p>
        </p:txBody>
      </p:sp>
      <p:sp>
        <p:nvSpPr>
          <p:cNvPr id="74" name="テキスト ボックス 73"/>
          <p:cNvSpPr txBox="1"/>
          <p:nvPr/>
        </p:nvSpPr>
        <p:spPr>
          <a:xfrm>
            <a:off x="2736427" y="3751765"/>
            <a:ext cx="1960436" cy="707886"/>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今なら</a:t>
            </a:r>
            <a:r>
              <a:rPr kumimoji="1" lang="en-US" altLang="ja-JP" sz="800" dirty="0" smtClean="0">
                <a:latin typeface="Meiryo UI" panose="020B0604030504040204" pitchFamily="50" charset="-128"/>
                <a:ea typeface="Meiryo UI" panose="020B0604030504040204" pitchFamily="50" charset="-128"/>
              </a:rPr>
              <a:t>Android</a:t>
            </a:r>
            <a:r>
              <a:rPr kumimoji="1" lang="ja-JP" altLang="en-US" sz="800" dirty="0" smtClean="0">
                <a:latin typeface="Meiryo UI" panose="020B0604030504040204" pitchFamily="50" charset="-128"/>
                <a:ea typeface="Meiryo UI" panose="020B0604030504040204" pitchFamily="50" charset="-128"/>
              </a:rPr>
              <a:t>のプレゼントキャンペーンをやっています</a:t>
            </a:r>
            <a:r>
              <a:rPr kumimoji="1" lang="ja-JP" altLang="en-US" sz="800" dirty="0">
                <a:latin typeface="Meiryo UI" panose="020B0604030504040204" pitchFamily="50" charset="-128"/>
                <a:ea typeface="Meiryo UI" panose="020B0604030504040204" pitchFamily="50" charset="-128"/>
              </a:rPr>
              <a:t>！初期</a:t>
            </a:r>
            <a:r>
              <a:rPr kumimoji="1" lang="ja-JP" altLang="en-US" sz="800" dirty="0" smtClean="0">
                <a:latin typeface="Meiryo UI" panose="020B0604030504040204" pitchFamily="50" charset="-128"/>
                <a:ea typeface="Meiryo UI" panose="020B0604030504040204" pitchFamily="50" charset="-128"/>
              </a:rPr>
              <a:t>費用が事務</a:t>
            </a:r>
            <a:r>
              <a:rPr kumimoji="1" lang="ja-JP" altLang="en-US" sz="800" dirty="0">
                <a:latin typeface="Meiryo UI" panose="020B0604030504040204" pitchFamily="50" charset="-128"/>
                <a:ea typeface="Meiryo UI" panose="020B0604030504040204" pitchFamily="50" charset="-128"/>
              </a:rPr>
              <a:t>手数料</a:t>
            </a:r>
            <a:r>
              <a:rPr kumimoji="1" lang="en-US" altLang="ja-JP" sz="800" dirty="0">
                <a:latin typeface="Meiryo UI" panose="020B0604030504040204" pitchFamily="50" charset="-128"/>
                <a:ea typeface="Meiryo UI" panose="020B0604030504040204" pitchFamily="50" charset="-128"/>
              </a:rPr>
              <a:t>3,000</a:t>
            </a:r>
            <a:r>
              <a:rPr kumimoji="1" lang="ja-JP" altLang="en-US" sz="800" dirty="0" smtClean="0">
                <a:latin typeface="Meiryo UI" panose="020B0604030504040204" pitchFamily="50" charset="-128"/>
                <a:ea typeface="Meiryo UI" panose="020B0604030504040204" pitchFamily="50" charset="-128"/>
              </a:rPr>
              <a:t>円とネットワーク設定費の</a:t>
            </a:r>
            <a:r>
              <a:rPr kumimoji="1" lang="en-US" altLang="ja-JP" sz="800" dirty="0" smtClean="0">
                <a:latin typeface="Meiryo UI" panose="020B0604030504040204" pitchFamily="50" charset="-128"/>
                <a:ea typeface="Meiryo UI" panose="020B0604030504040204" pitchFamily="50" charset="-128"/>
              </a:rPr>
              <a:t>8,000</a:t>
            </a:r>
            <a:r>
              <a:rPr kumimoji="1" lang="ja-JP" altLang="en-US" sz="800" dirty="0" smtClean="0">
                <a:latin typeface="Meiryo UI" panose="020B0604030504040204" pitchFamily="50" charset="-128"/>
                <a:ea typeface="Meiryo UI" panose="020B0604030504040204" pitchFamily="50" charset="-128"/>
              </a:rPr>
              <a:t>円、月額費用が契約期間</a:t>
            </a:r>
            <a:r>
              <a:rPr kumimoji="1" lang="en-US" altLang="ja-JP" sz="800" dirty="0" smtClean="0">
                <a:latin typeface="Meiryo UI" panose="020B0604030504040204" pitchFamily="50" charset="-128"/>
                <a:ea typeface="Meiryo UI" panose="020B0604030504040204" pitchFamily="50" charset="-128"/>
              </a:rPr>
              <a:t>3</a:t>
            </a:r>
            <a:r>
              <a:rPr kumimoji="1" lang="ja-JP" altLang="en-US" sz="800" dirty="0" smtClean="0">
                <a:latin typeface="Meiryo UI" panose="020B0604030504040204" pitchFamily="50" charset="-128"/>
                <a:ea typeface="Meiryo UI" panose="020B0604030504040204" pitchFamily="50" charset="-128"/>
              </a:rPr>
              <a:t>年の、</a:t>
            </a:r>
            <a:r>
              <a:rPr kumimoji="1" lang="en-US" altLang="ja-JP" sz="800" dirty="0" smtClean="0">
                <a:latin typeface="Meiryo UI" panose="020B0604030504040204" pitchFamily="50" charset="-128"/>
                <a:ea typeface="Meiryo UI" panose="020B0604030504040204" pitchFamily="50" charset="-128"/>
              </a:rPr>
              <a:t>2,980</a:t>
            </a:r>
            <a:r>
              <a:rPr kumimoji="1" lang="ja-JP" altLang="en-US" sz="800" dirty="0" smtClean="0">
                <a:latin typeface="Meiryo UI" panose="020B0604030504040204" pitchFamily="50" charset="-128"/>
                <a:ea typeface="Meiryo UI" panose="020B0604030504040204" pitchFamily="50" charset="-128"/>
              </a:rPr>
              <a:t>円で、</a:t>
            </a:r>
            <a:r>
              <a:rPr kumimoji="1" lang="en-US" altLang="ja-JP" sz="800" dirty="0" smtClean="0">
                <a:latin typeface="Meiryo UI" panose="020B0604030504040204" pitchFamily="50" charset="-128"/>
                <a:ea typeface="Meiryo UI" panose="020B0604030504040204" pitchFamily="50" charset="-128"/>
              </a:rPr>
              <a:t>Android</a:t>
            </a:r>
            <a:r>
              <a:rPr kumimoji="1" lang="ja-JP" altLang="en-US" sz="800" dirty="0" smtClean="0">
                <a:latin typeface="Meiryo UI" panose="020B0604030504040204" pitchFamily="50" charset="-128"/>
                <a:ea typeface="Meiryo UI" panose="020B0604030504040204" pitchFamily="50" charset="-128"/>
              </a:rPr>
              <a:t>のタブレット端末が手に入ります。</a:t>
            </a:r>
            <a:endParaRPr kumimoji="1" lang="en-US" altLang="ja-JP" sz="800" dirty="0" smtClean="0">
              <a:latin typeface="Meiryo UI" panose="020B0604030504040204" pitchFamily="50" charset="-128"/>
              <a:ea typeface="Meiryo UI" panose="020B0604030504040204" pitchFamily="50" charset="-128"/>
            </a:endParaRPr>
          </a:p>
        </p:txBody>
      </p:sp>
      <p:sp>
        <p:nvSpPr>
          <p:cNvPr id="84" name="テキスト ボックス 83"/>
          <p:cNvSpPr txBox="1"/>
          <p:nvPr/>
        </p:nvSpPr>
        <p:spPr>
          <a:xfrm>
            <a:off x="2800518" y="7099465"/>
            <a:ext cx="1692546" cy="584775"/>
          </a:xfrm>
          <a:prstGeom prst="rect">
            <a:avLst/>
          </a:prstGeom>
          <a:solidFill>
            <a:schemeClr val="bg1"/>
          </a:solid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ただ、ご自身で</a:t>
            </a:r>
            <a:r>
              <a:rPr kumimoji="1" lang="en-US" altLang="ja-JP" sz="800" dirty="0" smtClean="0">
                <a:latin typeface="Meiryo UI" panose="020B0604030504040204" pitchFamily="50" charset="-128"/>
                <a:ea typeface="Meiryo UI" panose="020B0604030504040204" pitchFamily="50" charset="-128"/>
              </a:rPr>
              <a:t>CD</a:t>
            </a:r>
            <a:r>
              <a:rPr kumimoji="1" lang="ja-JP" altLang="en-US" sz="800" dirty="0" smtClean="0">
                <a:latin typeface="Meiryo UI" panose="020B0604030504040204" pitchFamily="50" charset="-128"/>
                <a:ea typeface="Meiryo UI" panose="020B0604030504040204" pitchFamily="50" charset="-128"/>
              </a:rPr>
              <a:t>を借りに行ったりする手間賃や、何かあった時のトラブル対応について考えると、そんなに高くないのかなと思うのですが</a:t>
            </a:r>
            <a:r>
              <a:rPr kumimoji="1" lang="en-US" altLang="ja-JP" sz="800" dirty="0" smtClean="0">
                <a:latin typeface="Meiryo UI" panose="020B0604030504040204" pitchFamily="50" charset="-128"/>
                <a:ea typeface="Meiryo UI" panose="020B0604030504040204" pitchFamily="50" charset="-128"/>
              </a:rPr>
              <a:t>…</a:t>
            </a:r>
          </a:p>
        </p:txBody>
      </p:sp>
      <p:sp>
        <p:nvSpPr>
          <p:cNvPr id="86" name="テキスト ボックス 85"/>
          <p:cNvSpPr txBox="1"/>
          <p:nvPr/>
        </p:nvSpPr>
        <p:spPr>
          <a:xfrm>
            <a:off x="1863228" y="8411857"/>
            <a:ext cx="2045884" cy="215444"/>
          </a:xfrm>
          <a:prstGeom prst="rect">
            <a:avLst/>
          </a:prstGeom>
          <a:no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フレッツ光・</a:t>
            </a:r>
            <a:r>
              <a:rPr kumimoji="1" lang="en-US" altLang="ja-JP" sz="800" dirty="0" smtClean="0">
                <a:latin typeface="Meiryo UI" panose="020B0604030504040204" pitchFamily="50" charset="-128"/>
                <a:ea typeface="Meiryo UI" panose="020B0604030504040204" pitchFamily="50" charset="-128"/>
              </a:rPr>
              <a:t>USEN</a:t>
            </a:r>
            <a:r>
              <a:rPr kumimoji="1" lang="ja-JP" altLang="en-US" sz="800" dirty="0" smtClean="0">
                <a:latin typeface="Meiryo UI" panose="020B0604030504040204" pitchFamily="50" charset="-128"/>
                <a:ea typeface="Meiryo UI" panose="020B0604030504040204" pitchFamily="50" charset="-128"/>
              </a:rPr>
              <a:t>光</a:t>
            </a:r>
            <a:r>
              <a:rPr kumimoji="1" lang="en-US" altLang="ja-JP" sz="800" dirty="0" smtClean="0">
                <a:latin typeface="Meiryo UI" panose="020B0604030504040204" pitchFamily="50" charset="-128"/>
                <a:ea typeface="Meiryo UI" panose="020B0604030504040204" pitchFamily="50" charset="-128"/>
              </a:rPr>
              <a:t>+USEN SPOT</a:t>
            </a:r>
            <a:r>
              <a:rPr kumimoji="1" lang="ja-JP" altLang="en-US" sz="800" dirty="0" smtClean="0">
                <a:latin typeface="Meiryo UI" panose="020B0604030504040204" pitchFamily="50" charset="-128"/>
                <a:ea typeface="Meiryo UI" panose="020B0604030504040204" pitchFamily="50" charset="-128"/>
              </a:rPr>
              <a:t>を提案</a:t>
            </a:r>
            <a:endParaRPr kumimoji="1" lang="ja-JP" altLang="en-US" sz="800" dirty="0">
              <a:latin typeface="Meiryo UI" panose="020B0604030504040204" pitchFamily="50" charset="-128"/>
              <a:ea typeface="Meiryo UI" panose="020B0604030504040204" pitchFamily="50" charset="-128"/>
            </a:endParaRPr>
          </a:p>
        </p:txBody>
      </p:sp>
      <p:sp>
        <p:nvSpPr>
          <p:cNvPr id="87" name="テキスト ボックス 86"/>
          <p:cNvSpPr txBox="1"/>
          <p:nvPr/>
        </p:nvSpPr>
        <p:spPr>
          <a:xfrm>
            <a:off x="2790159" y="4611709"/>
            <a:ext cx="455878"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いい</a:t>
            </a:r>
            <a:r>
              <a:rPr kumimoji="1" lang="ja-JP" altLang="en-US" sz="800" dirty="0">
                <a:latin typeface="Meiryo UI" panose="020B0604030504040204" pitchFamily="50" charset="-128"/>
                <a:ea typeface="Meiryo UI" panose="020B0604030504040204" pitchFamily="50" charset="-128"/>
              </a:rPr>
              <a:t>ね</a:t>
            </a:r>
          </a:p>
        </p:txBody>
      </p:sp>
      <p:sp>
        <p:nvSpPr>
          <p:cNvPr id="88" name="テキスト ボックス 87"/>
          <p:cNvSpPr txBox="1"/>
          <p:nvPr/>
        </p:nvSpPr>
        <p:spPr>
          <a:xfrm>
            <a:off x="3310351" y="4591507"/>
            <a:ext cx="847089" cy="215444"/>
          </a:xfrm>
          <a:prstGeom prst="rect">
            <a:avLst/>
          </a:prstGeom>
          <a:solidFill>
            <a:schemeClr val="accent2">
              <a:lumMod val="20000"/>
              <a:lumOff val="80000"/>
            </a:schemeClr>
          </a:solidFill>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タブレットが嫌</a:t>
            </a:r>
          </a:p>
        </p:txBody>
      </p:sp>
      <p:sp>
        <p:nvSpPr>
          <p:cNvPr id="90" name="テキスト ボックス 89"/>
          <p:cNvSpPr txBox="1"/>
          <p:nvPr/>
        </p:nvSpPr>
        <p:spPr>
          <a:xfrm>
            <a:off x="2870819" y="5045696"/>
            <a:ext cx="1904515" cy="461665"/>
          </a:xfrm>
          <a:prstGeom prst="rect">
            <a:avLst/>
          </a:prstGeom>
          <a:solidFill>
            <a:schemeClr val="bg1"/>
          </a:solidFill>
          <a:ln>
            <a:solidFill>
              <a:schemeClr val="tx1"/>
            </a:solidFill>
          </a:ln>
        </p:spPr>
        <p:txBody>
          <a:bodyPr wrap="square" rtlCol="0">
            <a:spAutoFit/>
          </a:bodyPr>
          <a:lstStyle/>
          <a:p>
            <a:r>
              <a:rPr kumimoji="1" lang="en-US" altLang="ja-JP" sz="800" dirty="0" smtClean="0">
                <a:latin typeface="Meiryo UI" panose="020B0604030504040204" pitchFamily="50" charset="-128"/>
                <a:ea typeface="Meiryo UI" panose="020B0604030504040204" pitchFamily="50" charset="-128"/>
              </a:rPr>
              <a:t>OTORAKU</a:t>
            </a:r>
            <a:r>
              <a:rPr kumimoji="1" lang="ja-JP" altLang="en-US" sz="800" dirty="0" err="1" smtClean="0">
                <a:latin typeface="Meiryo UI" panose="020B0604030504040204" pitchFamily="50" charset="-128"/>
                <a:ea typeface="Meiryo UI" panose="020B0604030504040204" pitchFamily="50" charset="-128"/>
              </a:rPr>
              <a:t>には</a:t>
            </a:r>
            <a:r>
              <a:rPr kumimoji="1" lang="ja-JP" altLang="en-US" sz="800" dirty="0" smtClean="0">
                <a:latin typeface="Meiryo UI" panose="020B0604030504040204" pitchFamily="50" charset="-128"/>
                <a:ea typeface="Meiryo UI" panose="020B0604030504040204" pitchFamily="50" charset="-128"/>
              </a:rPr>
              <a:t>スマートフォン版もあります！まずは馴染みのあるスマートフォンから始めてみるのはいかがですか？</a:t>
            </a:r>
            <a:endParaRPr kumimoji="1" lang="en-US" altLang="ja-JP" sz="800" dirty="0" smtClean="0">
              <a:latin typeface="Meiryo UI" panose="020B0604030504040204" pitchFamily="50" charset="-128"/>
              <a:ea typeface="Meiryo UI" panose="020B0604030504040204" pitchFamily="50" charset="-128"/>
            </a:endParaRPr>
          </a:p>
        </p:txBody>
      </p:sp>
      <p:sp>
        <p:nvSpPr>
          <p:cNvPr id="91" name="テキスト ボックス 90"/>
          <p:cNvSpPr txBox="1"/>
          <p:nvPr/>
        </p:nvSpPr>
        <p:spPr>
          <a:xfrm>
            <a:off x="4210749" y="4595797"/>
            <a:ext cx="474203" cy="215444"/>
          </a:xfrm>
          <a:prstGeom prst="rect">
            <a:avLst/>
          </a:prstGeom>
          <a:solidFill>
            <a:schemeClr val="accent2">
              <a:lumMod val="20000"/>
              <a:lumOff val="80000"/>
            </a:schemeClr>
          </a:solidFill>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高</a:t>
            </a:r>
            <a:r>
              <a:rPr kumimoji="1" lang="ja-JP" altLang="en-US" sz="800" dirty="0" smtClean="0">
                <a:latin typeface="Meiryo UI" panose="020B0604030504040204" pitchFamily="50" charset="-128"/>
                <a:ea typeface="Meiryo UI" panose="020B0604030504040204" pitchFamily="50" charset="-128"/>
              </a:rPr>
              <a:t>い</a:t>
            </a:r>
            <a:r>
              <a:rPr kumimoji="1" lang="ja-JP" altLang="en-US" sz="800" dirty="0">
                <a:latin typeface="Meiryo UI" panose="020B0604030504040204" pitchFamily="50" charset="-128"/>
                <a:ea typeface="Meiryo UI" panose="020B0604030504040204" pitchFamily="50" charset="-128"/>
              </a:rPr>
              <a:t>ね</a:t>
            </a:r>
          </a:p>
        </p:txBody>
      </p:sp>
      <p:sp>
        <p:nvSpPr>
          <p:cNvPr id="92" name="テキスト ボックス 91"/>
          <p:cNvSpPr txBox="1"/>
          <p:nvPr/>
        </p:nvSpPr>
        <p:spPr>
          <a:xfrm>
            <a:off x="2910401" y="5614644"/>
            <a:ext cx="594964"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いい</a:t>
            </a:r>
            <a:r>
              <a:rPr kumimoji="1" lang="ja-JP" altLang="en-US" sz="800" dirty="0">
                <a:latin typeface="Meiryo UI" panose="020B0604030504040204" pitchFamily="50" charset="-128"/>
                <a:ea typeface="Meiryo UI" panose="020B0604030504040204" pitchFamily="50" charset="-128"/>
              </a:rPr>
              <a:t>ね</a:t>
            </a:r>
          </a:p>
        </p:txBody>
      </p:sp>
      <p:sp>
        <p:nvSpPr>
          <p:cNvPr id="93" name="テキスト ボックス 92"/>
          <p:cNvSpPr txBox="1"/>
          <p:nvPr/>
        </p:nvSpPr>
        <p:spPr>
          <a:xfrm>
            <a:off x="3630555" y="5619603"/>
            <a:ext cx="1044476"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スマートフォンも嫌</a:t>
            </a:r>
            <a:endParaRPr kumimoji="1" lang="ja-JP" altLang="en-US" sz="800" dirty="0">
              <a:latin typeface="Meiryo UI" panose="020B0604030504040204" pitchFamily="50" charset="-128"/>
              <a:ea typeface="Meiryo UI" panose="020B0604030504040204" pitchFamily="50" charset="-128"/>
            </a:endParaRPr>
          </a:p>
        </p:txBody>
      </p:sp>
      <p:sp>
        <p:nvSpPr>
          <p:cNvPr id="95" name="テキスト ボックス 94"/>
          <p:cNvSpPr txBox="1"/>
          <p:nvPr/>
        </p:nvSpPr>
        <p:spPr>
          <a:xfrm>
            <a:off x="5059811" y="8404340"/>
            <a:ext cx="1645790" cy="230961"/>
          </a:xfrm>
          <a:prstGeom prst="rect">
            <a:avLst/>
          </a:prstGeom>
          <a:solidFill>
            <a:schemeClr val="bg1"/>
          </a:solidFill>
          <a:ln>
            <a:solidFill>
              <a:schemeClr val="tx1"/>
            </a:solidFill>
          </a:ln>
        </p:spPr>
        <p:txBody>
          <a:bodyPr wrap="square" rtlCol="0">
            <a:spAutoFit/>
          </a:bodyPr>
          <a:lstStyle/>
          <a:p>
            <a:pPr algn="ctr"/>
            <a:r>
              <a:rPr kumimoji="1" lang="ja-JP" altLang="en-US" sz="901" dirty="0" smtClean="0">
                <a:latin typeface="Meiryo UI" panose="020B0604030504040204" pitchFamily="50" charset="-128"/>
                <a:ea typeface="Meiryo UI" panose="020B0604030504040204" pitchFamily="50" charset="-128"/>
              </a:rPr>
              <a:t>チューナータイプの</a:t>
            </a:r>
            <a:r>
              <a:rPr kumimoji="1" lang="en-US" altLang="ja-JP" sz="901" dirty="0" smtClean="0">
                <a:latin typeface="Meiryo UI" panose="020B0604030504040204" pitchFamily="50" charset="-128"/>
                <a:ea typeface="Meiryo UI" panose="020B0604030504040204" pitchFamily="50" charset="-128"/>
              </a:rPr>
              <a:t>USEN</a:t>
            </a:r>
            <a:r>
              <a:rPr kumimoji="1" lang="ja-JP" altLang="en-US" sz="901" dirty="0" smtClean="0">
                <a:latin typeface="Meiryo UI" panose="020B0604030504040204" pitchFamily="50" charset="-128"/>
                <a:ea typeface="Meiryo UI" panose="020B0604030504040204" pitchFamily="50" charset="-128"/>
              </a:rPr>
              <a:t>の提案</a:t>
            </a:r>
            <a:endParaRPr kumimoji="1" lang="ja-JP" altLang="en-US" sz="901" dirty="0">
              <a:latin typeface="Meiryo UI" panose="020B0604030504040204" pitchFamily="50" charset="-128"/>
              <a:ea typeface="Meiryo UI" panose="020B0604030504040204" pitchFamily="50" charset="-128"/>
            </a:endParaRPr>
          </a:p>
        </p:txBody>
      </p:sp>
      <p:sp>
        <p:nvSpPr>
          <p:cNvPr id="96" name="テキスト ボックス 95"/>
          <p:cNvSpPr txBox="1"/>
          <p:nvPr/>
        </p:nvSpPr>
        <p:spPr>
          <a:xfrm>
            <a:off x="4928863" y="3743020"/>
            <a:ext cx="1752571" cy="584775"/>
          </a:xfrm>
          <a:prstGeom prst="rect">
            <a:avLst/>
          </a:prstGeom>
          <a:solidFill>
            <a:schemeClr val="bg1"/>
          </a:solidFill>
          <a:ln>
            <a:solidFill>
              <a:schemeClr val="tx1"/>
            </a:solidFill>
          </a:ln>
        </p:spPr>
        <p:txBody>
          <a:bodyPr wrap="square" rtlCol="0">
            <a:spAutoFit/>
          </a:bodyPr>
          <a:lstStyle/>
          <a:p>
            <a:r>
              <a:rPr kumimoji="1" lang="ja-JP" altLang="en-US" sz="800" dirty="0" smtClean="0">
                <a:latin typeface="Meiryo UI" panose="020B0604030504040204" pitchFamily="50" charset="-128"/>
                <a:ea typeface="Meiryo UI" panose="020B0604030504040204" pitchFamily="50" charset="-128"/>
              </a:rPr>
              <a:t>（実際の画面を見せながら）既存のプレイリストなら、ジャンル別・シーン別から選んでお好みのものをタップしていただくだけで流すことができます！</a:t>
            </a:r>
            <a:endParaRPr kumimoji="1" lang="en-US" altLang="ja-JP" sz="800" dirty="0" smtClean="0">
              <a:latin typeface="Meiryo UI" panose="020B0604030504040204" pitchFamily="50" charset="-128"/>
              <a:ea typeface="Meiryo UI" panose="020B0604030504040204" pitchFamily="50" charset="-128"/>
            </a:endParaRPr>
          </a:p>
        </p:txBody>
      </p:sp>
      <p:sp>
        <p:nvSpPr>
          <p:cNvPr id="97" name="テキスト ボックス 96"/>
          <p:cNvSpPr txBox="1"/>
          <p:nvPr/>
        </p:nvSpPr>
        <p:spPr>
          <a:xfrm>
            <a:off x="4946733" y="4616598"/>
            <a:ext cx="594964"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いい</a:t>
            </a:r>
            <a:r>
              <a:rPr kumimoji="1" lang="ja-JP" altLang="en-US" sz="800" dirty="0">
                <a:latin typeface="Meiryo UI" panose="020B0604030504040204" pitchFamily="50" charset="-128"/>
                <a:ea typeface="Meiryo UI" panose="020B0604030504040204" pitchFamily="50" charset="-128"/>
              </a:rPr>
              <a:t>ね</a:t>
            </a:r>
          </a:p>
        </p:txBody>
      </p:sp>
      <p:sp>
        <p:nvSpPr>
          <p:cNvPr id="98" name="テキスト ボックス 97"/>
          <p:cNvSpPr txBox="1"/>
          <p:nvPr/>
        </p:nvSpPr>
        <p:spPr>
          <a:xfrm>
            <a:off x="5672320" y="4590051"/>
            <a:ext cx="1033280"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う～</a:t>
            </a:r>
            <a:r>
              <a:rPr kumimoji="1" lang="ja-JP" altLang="en-US" sz="800" dirty="0" err="1" smtClean="0">
                <a:latin typeface="Meiryo UI" panose="020B0604030504040204" pitchFamily="50" charset="-128"/>
                <a:ea typeface="Meiryo UI" panose="020B0604030504040204" pitchFamily="50" charset="-128"/>
              </a:rPr>
              <a:t>ん</a:t>
            </a:r>
            <a:r>
              <a:rPr kumimoji="1" lang="en-US" altLang="ja-JP" sz="800" dirty="0" smtClean="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04" name="テキスト ボックス 103"/>
          <p:cNvSpPr txBox="1"/>
          <p:nvPr/>
        </p:nvSpPr>
        <p:spPr>
          <a:xfrm>
            <a:off x="4073938" y="8412099"/>
            <a:ext cx="854925" cy="215444"/>
          </a:xfrm>
          <a:prstGeom prst="rect">
            <a:avLst/>
          </a:prstGeom>
          <a:noFill/>
          <a:ln>
            <a:solidFill>
              <a:schemeClr val="tx1"/>
            </a:solidFill>
          </a:ln>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他の商材を提案</a:t>
            </a:r>
            <a:endParaRPr kumimoji="1" lang="ja-JP" altLang="en-US" sz="800" dirty="0">
              <a:latin typeface="Meiryo UI" panose="020B0604030504040204" pitchFamily="50" charset="-128"/>
              <a:ea typeface="Meiryo UI" panose="020B0604030504040204" pitchFamily="50" charset="-128"/>
            </a:endParaRPr>
          </a:p>
        </p:txBody>
      </p:sp>
      <p:cxnSp>
        <p:nvCxnSpPr>
          <p:cNvPr id="123" name="カギ線コネクタ 122"/>
          <p:cNvCxnSpPr/>
          <p:nvPr/>
        </p:nvCxnSpPr>
        <p:spPr>
          <a:xfrm>
            <a:off x="1588618" y="4383599"/>
            <a:ext cx="1172859" cy="577952"/>
          </a:xfrm>
          <a:prstGeom prst="bentConnector3">
            <a:avLst>
              <a:gd name="adj1" fmla="val 1273"/>
            </a:avLst>
          </a:prstGeom>
          <a:ln w="31750">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128" name="カギ線コネクタ 127"/>
          <p:cNvCxnSpPr/>
          <p:nvPr/>
        </p:nvCxnSpPr>
        <p:spPr>
          <a:xfrm rot="16200000" flipH="1">
            <a:off x="1997013" y="5706951"/>
            <a:ext cx="3439899" cy="1930195"/>
          </a:xfrm>
          <a:prstGeom prst="bentConnector3">
            <a:avLst>
              <a:gd name="adj1" fmla="val 50000"/>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2" name="グループ化 31"/>
          <p:cNvGrpSpPr/>
          <p:nvPr/>
        </p:nvGrpSpPr>
        <p:grpSpPr>
          <a:xfrm>
            <a:off x="1591506" y="4077267"/>
            <a:ext cx="1151429" cy="1970401"/>
            <a:chOff x="1649088" y="4077077"/>
            <a:chExt cx="1151429" cy="1970401"/>
          </a:xfrm>
        </p:grpSpPr>
        <p:cxnSp>
          <p:nvCxnSpPr>
            <p:cNvPr id="30" name="カギ線コネクタ 29"/>
            <p:cNvCxnSpPr/>
            <p:nvPr/>
          </p:nvCxnSpPr>
          <p:spPr>
            <a:xfrm rot="5400000" flipH="1" flipV="1">
              <a:off x="1674443" y="4921404"/>
              <a:ext cx="1970401" cy="281747"/>
            </a:xfrm>
            <a:prstGeom prst="bentConnector3">
              <a:avLst>
                <a:gd name="adj1" fmla="val 100532"/>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カギ線コネクタ 134"/>
            <p:cNvCxnSpPr/>
            <p:nvPr/>
          </p:nvCxnSpPr>
          <p:spPr>
            <a:xfrm>
              <a:off x="1649088" y="5517843"/>
              <a:ext cx="869432" cy="520575"/>
            </a:xfrm>
            <a:prstGeom prst="bentConnector3">
              <a:avLst>
                <a:gd name="adj1" fmla="val 335"/>
              </a:avLst>
            </a:prstGeom>
            <a:ln w="31750">
              <a:solidFill>
                <a:srgbClr val="C00000"/>
              </a:solidFill>
              <a:tailEnd type="none"/>
            </a:ln>
          </p:spPr>
          <p:style>
            <a:lnRef idx="1">
              <a:schemeClr val="accent1"/>
            </a:lnRef>
            <a:fillRef idx="0">
              <a:schemeClr val="accent1"/>
            </a:fillRef>
            <a:effectRef idx="0">
              <a:schemeClr val="accent1"/>
            </a:effectRef>
            <a:fontRef idx="minor">
              <a:schemeClr val="tx1"/>
            </a:fontRef>
          </p:style>
        </p:cxnSp>
      </p:grpSp>
      <p:sp>
        <p:nvSpPr>
          <p:cNvPr id="48" name="テキスト ボックス 47"/>
          <p:cNvSpPr txBox="1"/>
          <p:nvPr/>
        </p:nvSpPr>
        <p:spPr>
          <a:xfrm>
            <a:off x="1031865" y="5753583"/>
            <a:ext cx="1317469" cy="215444"/>
          </a:xfrm>
          <a:prstGeom prst="rect">
            <a:avLst/>
          </a:prstGeom>
          <a:solidFill>
            <a:schemeClr val="accent2">
              <a:lumMod val="20000"/>
              <a:lumOff val="80000"/>
            </a:schemeClr>
          </a:solidFill>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持</a:t>
            </a:r>
            <a:r>
              <a:rPr kumimoji="1" lang="ja-JP" altLang="en-US" sz="800" dirty="0" smtClean="0">
                <a:latin typeface="Meiryo UI" panose="020B0604030504040204" pitchFamily="50" charset="-128"/>
                <a:ea typeface="Meiryo UI" panose="020B0604030504040204" pitchFamily="50" charset="-128"/>
              </a:rPr>
              <a:t>っていな</a:t>
            </a:r>
            <a:r>
              <a:rPr kumimoji="1" lang="ja-JP" altLang="en-US" sz="800" dirty="0">
                <a:latin typeface="Meiryo UI" panose="020B0604030504040204" pitchFamily="50" charset="-128"/>
                <a:ea typeface="Meiryo UI" panose="020B0604030504040204" pitchFamily="50" charset="-128"/>
              </a:rPr>
              <a:t>い</a:t>
            </a:r>
          </a:p>
        </p:txBody>
      </p:sp>
      <p:sp>
        <p:nvSpPr>
          <p:cNvPr id="44" name="テキスト ボックス 43"/>
          <p:cNvSpPr txBox="1"/>
          <p:nvPr/>
        </p:nvSpPr>
        <p:spPr>
          <a:xfrm>
            <a:off x="969677" y="4601755"/>
            <a:ext cx="1369795"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そんな</a:t>
            </a:r>
            <a:r>
              <a:rPr kumimoji="1" lang="ja-JP" altLang="en-US" sz="800" dirty="0">
                <a:latin typeface="Meiryo UI" panose="020B0604030504040204" pitchFamily="50" charset="-128"/>
                <a:ea typeface="Meiryo UI" panose="020B0604030504040204" pitchFamily="50" charset="-128"/>
              </a:rPr>
              <a:t>の</a:t>
            </a:r>
            <a:r>
              <a:rPr kumimoji="1" lang="ja-JP" altLang="en-US" sz="800" dirty="0" smtClean="0">
                <a:latin typeface="Meiryo UI" panose="020B0604030504040204" pitchFamily="50" charset="-128"/>
                <a:ea typeface="Meiryo UI" panose="020B0604030504040204" pitchFamily="50" charset="-128"/>
              </a:rPr>
              <a:t>気にしないよ</a:t>
            </a:r>
            <a:endParaRPr kumimoji="1" lang="ja-JP" altLang="en-US" sz="800" dirty="0">
              <a:latin typeface="Meiryo UI" panose="020B0604030504040204" pitchFamily="50" charset="-128"/>
              <a:ea typeface="Meiryo UI" panose="020B0604030504040204" pitchFamily="50" charset="-128"/>
            </a:endParaRPr>
          </a:p>
        </p:txBody>
      </p:sp>
      <p:cxnSp>
        <p:nvCxnSpPr>
          <p:cNvPr id="149" name="直線矢印コネクタ 148"/>
          <p:cNvCxnSpPr/>
          <p:nvPr/>
        </p:nvCxnSpPr>
        <p:spPr>
          <a:xfrm>
            <a:off x="618922" y="7790607"/>
            <a:ext cx="0" cy="601392"/>
          </a:xfrm>
          <a:prstGeom prst="straightConnector1">
            <a:avLst/>
          </a:prstGeom>
          <a:ln w="3492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p:cNvSpPr txBox="1"/>
          <p:nvPr/>
        </p:nvSpPr>
        <p:spPr>
          <a:xfrm>
            <a:off x="268712" y="7888557"/>
            <a:ext cx="721394"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お願い！</a:t>
            </a:r>
            <a:endParaRPr kumimoji="1" lang="ja-JP" altLang="en-US" sz="800" dirty="0">
              <a:latin typeface="Meiryo UI" panose="020B0604030504040204" pitchFamily="50" charset="-128"/>
              <a:ea typeface="Meiryo UI" panose="020B0604030504040204" pitchFamily="50" charset="-128"/>
            </a:endParaRPr>
          </a:p>
        </p:txBody>
      </p:sp>
      <p:sp>
        <p:nvSpPr>
          <p:cNvPr id="78" name="テキスト ボックス 77"/>
          <p:cNvSpPr txBox="1"/>
          <p:nvPr/>
        </p:nvSpPr>
        <p:spPr>
          <a:xfrm>
            <a:off x="1050900" y="7879134"/>
            <a:ext cx="1072640" cy="215444"/>
          </a:xfrm>
          <a:prstGeom prst="rect">
            <a:avLst/>
          </a:prstGeom>
          <a:solidFill>
            <a:schemeClr val="accent2">
              <a:lumMod val="20000"/>
              <a:lumOff val="80000"/>
            </a:schemeClr>
          </a:solidFill>
        </p:spPr>
        <p:txBody>
          <a:bodyPr wrap="square" rtlCol="0">
            <a:spAutoFit/>
          </a:bodyPr>
          <a:lstStyle/>
          <a:p>
            <a:pPr algn="ctr"/>
            <a:r>
              <a:rPr kumimoji="1" lang="ja-JP" altLang="en-US" sz="800" dirty="0">
                <a:latin typeface="Meiryo UI" panose="020B0604030504040204" pitchFamily="50" charset="-128"/>
                <a:ea typeface="Meiryo UI" panose="020B0604030504040204" pitchFamily="50" charset="-128"/>
              </a:rPr>
              <a:t>高</a:t>
            </a:r>
            <a:r>
              <a:rPr kumimoji="1" lang="ja-JP" altLang="en-US" sz="800" dirty="0" smtClean="0">
                <a:latin typeface="Meiryo UI" panose="020B0604030504040204" pitchFamily="50" charset="-128"/>
                <a:ea typeface="Meiryo UI" panose="020B0604030504040204" pitchFamily="50" charset="-128"/>
              </a:rPr>
              <a:t>い</a:t>
            </a:r>
            <a:r>
              <a:rPr kumimoji="1" lang="ja-JP" altLang="en-US" sz="800" dirty="0">
                <a:latin typeface="Meiryo UI" panose="020B0604030504040204" pitchFamily="50" charset="-128"/>
                <a:ea typeface="Meiryo UI" panose="020B0604030504040204" pitchFamily="50" charset="-128"/>
              </a:rPr>
              <a:t>ね</a:t>
            </a:r>
          </a:p>
        </p:txBody>
      </p:sp>
      <p:cxnSp>
        <p:nvCxnSpPr>
          <p:cNvPr id="174" name="カギ線コネクタ 173"/>
          <p:cNvCxnSpPr/>
          <p:nvPr/>
        </p:nvCxnSpPr>
        <p:spPr>
          <a:xfrm rot="16200000" flipH="1">
            <a:off x="1116341" y="6922134"/>
            <a:ext cx="1970742" cy="968992"/>
          </a:xfrm>
          <a:prstGeom prst="bentConnector3">
            <a:avLst>
              <a:gd name="adj1" fmla="val 2535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972170" y="6579336"/>
            <a:ext cx="1328433"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できていな</a:t>
            </a:r>
            <a:r>
              <a:rPr kumimoji="1" lang="ja-JP" altLang="en-US" sz="800" dirty="0">
                <a:latin typeface="Meiryo UI" panose="020B0604030504040204" pitchFamily="50" charset="-128"/>
                <a:ea typeface="Meiryo UI" panose="020B0604030504040204" pitchFamily="50" charset="-128"/>
              </a:rPr>
              <a:t>い</a:t>
            </a:r>
          </a:p>
        </p:txBody>
      </p:sp>
      <p:sp>
        <p:nvSpPr>
          <p:cNvPr id="209" name="テキスト ボックス 208"/>
          <p:cNvSpPr txBox="1"/>
          <p:nvPr/>
        </p:nvSpPr>
        <p:spPr>
          <a:xfrm>
            <a:off x="2834001" y="7892409"/>
            <a:ext cx="455878" cy="215444"/>
          </a:xfrm>
          <a:prstGeom prst="rect">
            <a:avLst/>
          </a:prstGeom>
          <a:solidFill>
            <a:schemeClr val="accent1">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いい</a:t>
            </a:r>
            <a:r>
              <a:rPr kumimoji="1" lang="ja-JP" altLang="en-US" sz="800" dirty="0">
                <a:latin typeface="Meiryo UI" panose="020B0604030504040204" pitchFamily="50" charset="-128"/>
                <a:ea typeface="Meiryo UI" panose="020B0604030504040204" pitchFamily="50" charset="-128"/>
              </a:rPr>
              <a:t>ね</a:t>
            </a:r>
          </a:p>
        </p:txBody>
      </p:sp>
      <p:sp>
        <p:nvSpPr>
          <p:cNvPr id="85" name="テキスト ボックス 84"/>
          <p:cNvSpPr txBox="1"/>
          <p:nvPr/>
        </p:nvSpPr>
        <p:spPr>
          <a:xfrm>
            <a:off x="3440326" y="7884894"/>
            <a:ext cx="810477" cy="215444"/>
          </a:xfrm>
          <a:prstGeom prst="rect">
            <a:avLst/>
          </a:prstGeom>
          <a:solidFill>
            <a:schemeClr val="accent2">
              <a:lumMod val="20000"/>
              <a:lumOff val="80000"/>
            </a:schemeClr>
          </a:solidFill>
        </p:spPr>
        <p:txBody>
          <a:bodyPr wrap="square" rtlCol="0">
            <a:spAutoFit/>
          </a:bodyPr>
          <a:lstStyle/>
          <a:p>
            <a:pPr algn="ctr"/>
            <a:r>
              <a:rPr kumimoji="1" lang="ja-JP" altLang="en-US" sz="800" dirty="0" smtClean="0">
                <a:latin typeface="Meiryo UI" panose="020B0604030504040204" pitchFamily="50" charset="-128"/>
                <a:ea typeface="Meiryo UI" panose="020B0604030504040204" pitchFamily="50" charset="-128"/>
              </a:rPr>
              <a:t>う～</a:t>
            </a:r>
            <a:r>
              <a:rPr kumimoji="1" lang="ja-JP" altLang="en-US" sz="800" dirty="0" err="1" smtClean="0">
                <a:latin typeface="Meiryo UI" panose="020B0604030504040204" pitchFamily="50" charset="-128"/>
                <a:ea typeface="Meiryo UI" panose="020B0604030504040204" pitchFamily="50" charset="-128"/>
              </a:rPr>
              <a:t>ん</a:t>
            </a:r>
            <a:r>
              <a:rPr kumimoji="1" lang="en-US" altLang="ja-JP" sz="800" dirty="0" smtClean="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cxnSp>
        <p:nvCxnSpPr>
          <p:cNvPr id="24" name="直線コネクタ 23"/>
          <p:cNvCxnSpPr/>
          <p:nvPr/>
        </p:nvCxnSpPr>
        <p:spPr>
          <a:xfrm flipH="1">
            <a:off x="2525386" y="5714492"/>
            <a:ext cx="37675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p:cNvCxnSpPr/>
          <p:nvPr/>
        </p:nvCxnSpPr>
        <p:spPr>
          <a:xfrm>
            <a:off x="2537578" y="5701958"/>
            <a:ext cx="0" cy="60825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endCxn id="51" idx="3"/>
          </p:cNvCxnSpPr>
          <p:nvPr/>
        </p:nvCxnSpPr>
        <p:spPr>
          <a:xfrm flipH="1">
            <a:off x="2300603" y="6303436"/>
            <a:ext cx="249558" cy="677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線矢印コネクタ 135"/>
          <p:cNvCxnSpPr/>
          <p:nvPr/>
        </p:nvCxnSpPr>
        <p:spPr>
          <a:xfrm flipH="1" flipV="1">
            <a:off x="4504483" y="7393321"/>
            <a:ext cx="429693" cy="451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532551" y="4734598"/>
            <a:ext cx="4816" cy="96570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612000" y="4874219"/>
            <a:ext cx="0" cy="24642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2310764" y="5114544"/>
            <a:ext cx="311396"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1272205" y="3508108"/>
            <a:ext cx="1404650" cy="184666"/>
          </a:xfrm>
          <a:prstGeom prst="rect">
            <a:avLst/>
          </a:prstGeom>
          <a:noFill/>
        </p:spPr>
        <p:txBody>
          <a:bodyPr wrap="square" rtlCol="0">
            <a:spAutoFit/>
          </a:bodyPr>
          <a:lstStyle/>
          <a:p>
            <a:r>
              <a:rPr kumimoji="1" lang="en-US" altLang="ja-JP" sz="600" dirty="0" smtClean="0">
                <a:latin typeface="Meiryo UI" panose="020B0604030504040204" pitchFamily="50" charset="-128"/>
                <a:ea typeface="Meiryo UI" panose="020B0604030504040204" pitchFamily="50" charset="-128"/>
                <a:cs typeface="Meiryo UI" panose="020B0604030504040204" pitchFamily="50" charset="-128"/>
              </a:rPr>
              <a:t>※AWA</a:t>
            </a:r>
            <a:r>
              <a:rPr kumimoji="1" lang="ja-JP" altLang="en-US" sz="600" dirty="0" smtClean="0">
                <a:latin typeface="Meiryo UI" panose="020B0604030504040204" pitchFamily="50" charset="-128"/>
                <a:ea typeface="Meiryo UI" panose="020B0604030504040204" pitchFamily="50" charset="-128"/>
                <a:cs typeface="Meiryo UI" panose="020B0604030504040204" pitchFamily="50" charset="-128"/>
              </a:rPr>
              <a:t>や</a:t>
            </a:r>
            <a:r>
              <a:rPr kumimoji="1" lang="en-US" altLang="ja-JP" sz="600" dirty="0" smtClean="0">
                <a:latin typeface="Meiryo UI" panose="020B0604030504040204" pitchFamily="50" charset="-128"/>
                <a:ea typeface="Meiryo UI" panose="020B0604030504040204" pitchFamily="50" charset="-128"/>
                <a:cs typeface="Meiryo UI" panose="020B0604030504040204" pitchFamily="50" charset="-128"/>
              </a:rPr>
              <a:t>Apple Music </a:t>
            </a:r>
            <a:r>
              <a:rPr kumimoji="1" lang="ja-JP" altLang="en-US" sz="600" dirty="0" smtClean="0">
                <a:latin typeface="Meiryo UI" panose="020B0604030504040204" pitchFamily="50" charset="-128"/>
                <a:ea typeface="Meiryo UI" panose="020B0604030504040204" pitchFamily="50" charset="-128"/>
                <a:cs typeface="Meiryo UI" panose="020B0604030504040204" pitchFamily="50" charset="-128"/>
              </a:rPr>
              <a:t>の場合もあり</a:t>
            </a:r>
            <a:endParaRPr kumimoji="1"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98358" y="2801733"/>
            <a:ext cx="396240" cy="369332"/>
          </a:xfrm>
          <a:prstGeom prst="rect">
            <a:avLst/>
          </a:prstGeom>
          <a:noFill/>
        </p:spPr>
        <p:txBody>
          <a:bodyPr wrap="square" rtlCol="0">
            <a:spAutoFit/>
          </a:bodyPr>
          <a:lstStyle/>
          <a:p>
            <a:r>
              <a:rPr kumimoji="1" lang="ja-JP" altLang="en-US" b="1" dirty="0" smtClean="0">
                <a:solidFill>
                  <a:srgbClr val="FFC000"/>
                </a:solidFill>
                <a:latin typeface="Meiryo UI" panose="020B0604030504040204" pitchFamily="50" charset="-128"/>
                <a:ea typeface="Meiryo UI" panose="020B0604030504040204" pitchFamily="50" charset="-128"/>
                <a:cs typeface="Meiryo UI" panose="020B0604030504040204" pitchFamily="50" charset="-128"/>
              </a:rPr>
              <a:t>Ａ</a:t>
            </a:r>
            <a:endParaRPr kumimoji="1" lang="ja-JP" altLang="en-US" b="1" dirty="0">
              <a:solidFill>
                <a:srgbClr val="FFC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テキスト ボックス 40"/>
          <p:cNvSpPr txBox="1"/>
          <p:nvPr/>
        </p:nvSpPr>
        <p:spPr>
          <a:xfrm>
            <a:off x="247923" y="3794730"/>
            <a:ext cx="2096406" cy="584775"/>
          </a:xfrm>
          <a:prstGeom prst="rect">
            <a:avLst/>
          </a:prstGeom>
          <a:solidFill>
            <a:schemeClr val="bg1"/>
          </a:solidFill>
          <a:ln>
            <a:solidFill>
              <a:schemeClr val="tx1"/>
            </a:solidFill>
          </a:ln>
        </p:spPr>
        <p:txBody>
          <a:bodyPr wrap="square" rtlCol="0">
            <a:spAutoFit/>
          </a:bodyPr>
          <a:lstStyle/>
          <a:p>
            <a:r>
              <a:rPr kumimoji="1" lang="en-US" altLang="ja-JP" sz="800" dirty="0" err="1" smtClean="0">
                <a:latin typeface="Meiryo UI" panose="020B0604030504040204" pitchFamily="50" charset="-128"/>
                <a:ea typeface="Meiryo UI" panose="020B0604030504040204" pitchFamily="50" charset="-128"/>
              </a:rPr>
              <a:t>LINEmusic</a:t>
            </a:r>
            <a:r>
              <a:rPr kumimoji="1" lang="ja-JP" altLang="en-US" sz="800" dirty="0" smtClean="0">
                <a:latin typeface="Meiryo UI" panose="020B0604030504040204" pitchFamily="50" charset="-128"/>
                <a:ea typeface="Meiryo UI" panose="020B0604030504040204" pitchFamily="50" charset="-128"/>
              </a:rPr>
              <a:t>などは個人利用限定なので、お店では使用ができません。</a:t>
            </a:r>
            <a:endParaRPr kumimoji="1" lang="en-US" altLang="ja-JP" sz="800" dirty="0" smtClean="0">
              <a:latin typeface="Meiryo UI" panose="020B0604030504040204" pitchFamily="50" charset="-128"/>
              <a:ea typeface="Meiryo UI" panose="020B0604030504040204" pitchFamily="50" charset="-128"/>
            </a:endParaRPr>
          </a:p>
          <a:p>
            <a:r>
              <a:rPr kumimoji="1" lang="ja-JP" altLang="en-US" sz="800" dirty="0" smtClean="0">
                <a:latin typeface="Meiryo UI" panose="020B0604030504040204" pitchFamily="50" charset="-128"/>
                <a:ea typeface="Meiryo UI" panose="020B0604030504040204" pitchFamily="50" charset="-128"/>
              </a:rPr>
              <a:t>当社の</a:t>
            </a:r>
            <a:r>
              <a:rPr kumimoji="1" lang="en-US" altLang="ja-JP" sz="800" dirty="0" smtClean="0">
                <a:latin typeface="Meiryo UI" panose="020B0604030504040204" pitchFamily="50" charset="-128"/>
                <a:ea typeface="Meiryo UI" panose="020B0604030504040204" pitchFamily="50" charset="-128"/>
              </a:rPr>
              <a:t>OTORAKU</a:t>
            </a:r>
            <a:r>
              <a:rPr kumimoji="1" lang="ja-JP" altLang="en-US" sz="800" dirty="0" smtClean="0">
                <a:latin typeface="Meiryo UI" panose="020B0604030504040204" pitchFamily="50" charset="-128"/>
                <a:ea typeface="Meiryo UI" panose="020B0604030504040204" pitchFamily="50" charset="-128"/>
              </a:rPr>
              <a:t>の場合は、業務利用可能なので、お店で安心してお使いいただけます！</a:t>
            </a:r>
            <a:endParaRPr kumimoji="1" lang="en-US" altLang="ja-JP" sz="8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2257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1535</TotalTime>
  <Words>867</Words>
  <Application>Microsoft Office PowerPoint</Application>
  <PresentationFormat>画面に合わせる (4:3)</PresentationFormat>
  <Paragraphs>99</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游ゴシック</vt:lpstr>
      <vt:lpstr>游ゴシック Light</vt:lpstr>
      <vt:lpstr>Arial</vt:lpstr>
      <vt:lpstr>Calibri</vt:lpstr>
      <vt:lpstr>Calibri Light</vt:lpstr>
      <vt:lpstr>Office テーマ</vt:lpstr>
      <vt:lpstr>BGM商談ロープレ（例）</vt:lpstr>
      <vt:lpstr>BGM商談ロープレ（例）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現場発見！飛び込みロープレ（一例）</dc:title>
  <dc:creator>神野　友香</dc:creator>
  <cp:lastModifiedBy>神野　友香</cp:lastModifiedBy>
  <cp:revision>78</cp:revision>
  <cp:lastPrinted>2019-04-08T11:01:49Z</cp:lastPrinted>
  <dcterms:created xsi:type="dcterms:W3CDTF">2019-04-03T01:37:22Z</dcterms:created>
  <dcterms:modified xsi:type="dcterms:W3CDTF">2019-04-12T04:03:31Z</dcterms:modified>
</cp:coreProperties>
</file>