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256" r:id="rId2"/>
    <p:sldId id="291" r:id="rId3"/>
    <p:sldId id="292" r:id="rId4"/>
    <p:sldId id="293" r:id="rId5"/>
    <p:sldId id="294" r:id="rId6"/>
    <p:sldId id="295" r:id="rId7"/>
    <p:sldId id="296" r:id="rId8"/>
    <p:sldId id="257" r:id="rId9"/>
    <p:sldId id="258" r:id="rId10"/>
    <p:sldId id="259" r:id="rId11"/>
    <p:sldId id="260" r:id="rId12"/>
    <p:sldId id="297" r:id="rId13"/>
    <p:sldId id="262" r:id="rId14"/>
    <p:sldId id="263" r:id="rId15"/>
    <p:sldId id="264" r:id="rId16"/>
    <p:sldId id="265" r:id="rId17"/>
    <p:sldId id="266" r:id="rId18"/>
    <p:sldId id="298" r:id="rId19"/>
    <p:sldId id="311" r:id="rId20"/>
    <p:sldId id="273" r:id="rId21"/>
    <p:sldId id="274" r:id="rId22"/>
    <p:sldId id="275" r:id="rId23"/>
    <p:sldId id="276" r:id="rId24"/>
    <p:sldId id="300" r:id="rId25"/>
    <p:sldId id="299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15" r:id="rId35"/>
    <p:sldId id="312" r:id="rId36"/>
    <p:sldId id="314" r:id="rId37"/>
  </p:sldIdLst>
  <p:sldSz cx="9906000" cy="6858000" type="A4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pos="285" userDrawn="1">
          <p15:clr>
            <a:srgbClr val="A4A3A4"/>
          </p15:clr>
        </p15:guide>
        <p15:guide id="4" pos="60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5C02"/>
    <a:srgbClr val="FFFF21"/>
    <a:srgbClr val="E6E6E6"/>
    <a:srgbClr val="F94F7F"/>
    <a:srgbClr val="62C9C1"/>
    <a:srgbClr val="FFF78F"/>
    <a:srgbClr val="FF558E"/>
    <a:srgbClr val="FF0C5B"/>
    <a:srgbClr val="55C6FF"/>
    <a:srgbClr val="008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19" autoAdjust="0"/>
    <p:restoredTop sz="94063" autoAdjust="0"/>
  </p:normalViewPr>
  <p:slideViewPr>
    <p:cSldViewPr snapToGrid="0" showGuides="1">
      <p:cViewPr varScale="1">
        <p:scale>
          <a:sx n="87" d="100"/>
          <a:sy n="87" d="100"/>
        </p:scale>
        <p:origin x="912" y="48"/>
      </p:cViewPr>
      <p:guideLst>
        <p:guide orient="horz" pos="2228"/>
        <p:guide pos="3120"/>
        <p:guide pos="285"/>
        <p:guide pos="60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52712-9E20-485D-A0C2-A27D8BBF6F12}" type="datetimeFigureOut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6A72B-6489-4BFA-AB5F-E9F857B61E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237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AF1E9-CB45-44FF-B986-DEA2DBD4CE8D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E6008B-BCCF-4766-B3ED-D16AA75CDC8B}" type="datetime1">
              <a:rPr lang="ja-JP" altLang="en-US" sz="1300" smtClean="0"/>
              <a:pPr/>
              <a:t>2019/4/9</a:t>
            </a:fld>
            <a:endParaRPr lang="ja-JP" altLang="en-US" sz="130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71FCD10-DF0C-46E7-BB2D-B1887928F441}" type="slidenum">
              <a:rPr lang="ja-JP" altLang="en-US" sz="1300" smtClean="0"/>
              <a:pPr/>
              <a:t>‹#›</a:t>
            </a:fld>
            <a:endParaRPr lang="ja-JP" altLang="en-US" sz="1300"/>
          </a:p>
        </p:txBody>
      </p:sp>
      <p:sp>
        <p:nvSpPr>
          <p:cNvPr id="11" name="Date Placeholder 3"/>
          <p:cNvSpPr txBox="1">
            <a:spLocks/>
          </p:cNvSpPr>
          <p:nvPr userDrawn="1"/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9DA5C6A-7CF4-47F6-ABCE-CC658F8CEB02}" type="datetime1">
              <a:rPr lang="ja-JP" altLang="en-US" sz="1300" smtClean="0"/>
              <a:pPr/>
              <a:t>2019/4/9</a:t>
            </a:fld>
            <a:endParaRPr lang="ja-JP" altLang="en-US" sz="130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256AFA9-C904-4716-AB5E-1CC48CC31E58}" type="slidenum">
              <a:rPr lang="ja-JP" altLang="en-US" sz="1300" smtClean="0"/>
              <a:pPr/>
              <a:t>‹#›</a:t>
            </a:fld>
            <a:endParaRPr lang="ja-JP" altLang="en-US" sz="130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5833641"/>
            <a:ext cx="9906000" cy="102435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72" y="6219829"/>
            <a:ext cx="1573741" cy="49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44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B5AE0-55E7-40D5-95F3-7C09FAE85911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147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1B44-4252-45D0-ABF4-9F6462CA4A91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9253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8E49A-F73B-4735-A523-648AC63C7F91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1549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B53D-4A70-4496-8CC0-AE32EF3538A0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3845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EA54C-32E0-4ED9-A2D4-BDA57D4BC716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0341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44C97-57F7-4464-9B9D-75F3C9E4187B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0707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3029E-E46D-435E-BD08-77081663836D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283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6416431"/>
            <a:ext cx="9906000" cy="44156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91985" y="6442033"/>
            <a:ext cx="222885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D141DB66-4430-4A14-8B52-A08FB7D34DD3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9073359" y="6416432"/>
            <a:ext cx="832641" cy="4415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0" y="6486338"/>
            <a:ext cx="880004" cy="334645"/>
          </a:xfrm>
          <a:prstGeom prst="rect">
            <a:avLst/>
          </a:prstGeom>
        </p:spPr>
      </p:pic>
      <p:sp>
        <p:nvSpPr>
          <p:cNvPr id="8" name="正方形/長方形 7"/>
          <p:cNvSpPr/>
          <p:nvPr userDrawn="1"/>
        </p:nvSpPr>
        <p:spPr>
          <a:xfrm>
            <a:off x="0" y="617417"/>
            <a:ext cx="9906000" cy="132861"/>
          </a:xfrm>
          <a:prstGeom prst="rect">
            <a:avLst/>
          </a:prstGeom>
          <a:pattFill prst="dkUpDiag">
            <a:fgClr>
              <a:schemeClr val="accent3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</p:spTree>
    <p:extLst>
      <p:ext uri="{BB962C8B-B14F-4D97-AF65-F5344CB8AC3E}">
        <p14:creationId xmlns:p14="http://schemas.microsoft.com/office/powerpoint/2010/main" val="2974543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D53AC-A77B-40F3-BDC0-69403650EA57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44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9C4E6-81F4-457F-8427-7D7097637B35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0802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FC563-794B-4A24-88E9-2029539BF85A}" type="datetime1">
              <a:rPr kumimoji="1" lang="ja-JP" altLang="en-US" smtClean="0"/>
              <a:t>2019/4/9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1DB66-4430-4A14-8B52-A08FB7D34D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6945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26" Type="http://schemas.openxmlformats.org/officeDocument/2006/relationships/image" Target="../media/image44.pn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40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12.png"/><Relationship Id="rId2" Type="http://schemas.openxmlformats.org/officeDocument/2006/relationships/audio" Target="../media/media1.wav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microsoft.com/office/2007/relationships/media" Target="../media/media1.wav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24" Type="http://schemas.openxmlformats.org/officeDocument/2006/relationships/image" Target="../media/image43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23" Type="http://schemas.openxmlformats.org/officeDocument/2006/relationships/image" Target="../media/image42.pn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Relationship Id="rId22" Type="http://schemas.openxmlformats.org/officeDocument/2006/relationships/image" Target="../media/image41.png"/><Relationship Id="rId27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51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2.png"/><Relationship Id="rId2" Type="http://schemas.openxmlformats.org/officeDocument/2006/relationships/image" Target="../media/image50.png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57.png"/><Relationship Id="rId5" Type="http://schemas.openxmlformats.org/officeDocument/2006/relationships/image" Target="../media/image3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image" Target="../media/image52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8.png"/><Relationship Id="rId5" Type="http://schemas.openxmlformats.org/officeDocument/2006/relationships/image" Target="../media/image73.png"/><Relationship Id="rId10" Type="http://schemas.openxmlformats.org/officeDocument/2006/relationships/image" Target="../media/image52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8.png"/><Relationship Id="rId5" Type="http://schemas.openxmlformats.org/officeDocument/2006/relationships/image" Target="../media/image73.png"/><Relationship Id="rId10" Type="http://schemas.openxmlformats.org/officeDocument/2006/relationships/image" Target="../media/image52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392314" y="342992"/>
            <a:ext cx="8968740" cy="5571234"/>
            <a:chOff x="392314" y="342992"/>
            <a:chExt cx="8968740" cy="5571234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2579" y="342992"/>
              <a:ext cx="8648210" cy="5305937"/>
            </a:xfrm>
            <a:prstGeom prst="rect">
              <a:avLst/>
            </a:prstGeom>
          </p:spPr>
        </p:pic>
        <p:sp>
          <p:nvSpPr>
            <p:cNvPr id="5" name="正方形/長方形 4"/>
            <p:cNvSpPr/>
            <p:nvPr/>
          </p:nvSpPr>
          <p:spPr>
            <a:xfrm>
              <a:off x="392314" y="342992"/>
              <a:ext cx="8968740" cy="5571234"/>
            </a:xfrm>
            <a:prstGeom prst="rect">
              <a:avLst/>
            </a:prstGeom>
            <a:solidFill>
              <a:srgbClr val="FFFFFF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4" name="タイトル 1"/>
          <p:cNvSpPr>
            <a:spLocks noGrp="1"/>
          </p:cNvSpPr>
          <p:nvPr>
            <p:ph type="ctrTitle" idx="4294967295"/>
          </p:nvPr>
        </p:nvSpPr>
        <p:spPr>
          <a:xfrm>
            <a:off x="517924" y="846470"/>
            <a:ext cx="9037636" cy="2586567"/>
          </a:xfrm>
        </p:spPr>
        <p:txBody>
          <a:bodyPr>
            <a:normAutofit/>
          </a:bodyPr>
          <a:lstStyle/>
          <a:p>
            <a:pPr algn="ctr"/>
            <a:r>
              <a:rPr lang="en-US" altLang="ja-JP" sz="8000" b="1" dirty="0" smtClean="0">
                <a:ln w="28575">
                  <a:solidFill>
                    <a:srgbClr val="D5E040"/>
                  </a:solidFill>
                </a:ln>
                <a:solidFill>
                  <a:sysClr val="windowText" lastClr="000000"/>
                </a:solidFill>
                <a:effectLst>
                  <a:outerShdw blurRad="50800" dist="50800" dir="5400000" algn="ctr" rotWithShape="0">
                    <a:schemeClr val="accent2">
                      <a:lumMod val="75000"/>
                    </a:scheme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THE MONEY</a:t>
            </a:r>
            <a:endParaRPr kumimoji="1" lang="ja-JP" altLang="en-US" sz="8000" b="1" dirty="0">
              <a:ln w="28575">
                <a:solidFill>
                  <a:srgbClr val="D5E040"/>
                </a:solidFill>
              </a:ln>
              <a:solidFill>
                <a:sysClr val="windowText" lastClr="000000"/>
              </a:solidFill>
              <a:effectLst>
                <a:outerShdw blurRad="50800" dist="50800" dir="5400000" algn="ctr" rotWithShape="0">
                  <a:schemeClr val="accent2">
                    <a:lumMod val="75000"/>
                  </a:scheme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7585" y="2248222"/>
            <a:ext cx="4553585" cy="3597332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866292" y="5914226"/>
            <a:ext cx="41734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南関東支社</a:t>
            </a:r>
            <a:endParaRPr lang="en-US" altLang="ja-JP" sz="20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冨</a:t>
            </a:r>
            <a:r>
              <a:rPr kumimoji="1" lang="ja-JP" altLang="en-US" sz="32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田 圭介</a:t>
            </a:r>
            <a:endParaRPr kumimoji="1" lang="ja-JP" altLang="en-US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75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下矢印 14"/>
          <p:cNvSpPr/>
          <p:nvPr/>
        </p:nvSpPr>
        <p:spPr>
          <a:xfrm>
            <a:off x="1862213" y="1643438"/>
            <a:ext cx="479518" cy="2755794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4325" y="1155975"/>
            <a:ext cx="4487816" cy="3364583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10</a:t>
            </a:fld>
            <a:endParaRPr lang="ja-JP" altLang="en-US"/>
          </a:p>
        </p:txBody>
      </p:sp>
      <p:grpSp>
        <p:nvGrpSpPr>
          <p:cNvPr id="14" name="グループ化 13"/>
          <p:cNvGrpSpPr/>
          <p:nvPr/>
        </p:nvGrpSpPr>
        <p:grpSpPr>
          <a:xfrm>
            <a:off x="948510" y="845539"/>
            <a:ext cx="2245780" cy="1515094"/>
            <a:chOff x="954620" y="992132"/>
            <a:chExt cx="2551147" cy="1827264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620" y="1324896"/>
              <a:ext cx="1494500" cy="1494500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3127" y="992132"/>
              <a:ext cx="1223093" cy="1223093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74673" y="1440314"/>
              <a:ext cx="1231094" cy="1263663"/>
            </a:xfrm>
            <a:prstGeom prst="rect">
              <a:avLst/>
            </a:prstGeom>
          </p:spPr>
        </p:pic>
      </p:grpSp>
      <p:grpSp>
        <p:nvGrpSpPr>
          <p:cNvPr id="29" name="グループ化 28"/>
          <p:cNvGrpSpPr/>
          <p:nvPr/>
        </p:nvGrpSpPr>
        <p:grpSpPr>
          <a:xfrm>
            <a:off x="526616" y="2448716"/>
            <a:ext cx="3167878" cy="1452804"/>
            <a:chOff x="649241" y="2450180"/>
            <a:chExt cx="3167878" cy="1452804"/>
          </a:xfrm>
        </p:grpSpPr>
        <p:grpSp>
          <p:nvGrpSpPr>
            <p:cNvPr id="21" name="グループ化 20"/>
            <p:cNvGrpSpPr/>
            <p:nvPr/>
          </p:nvGrpSpPr>
          <p:grpSpPr>
            <a:xfrm>
              <a:off x="649241" y="2819848"/>
              <a:ext cx="3167878" cy="1083136"/>
              <a:chOff x="640607" y="2278280"/>
              <a:chExt cx="3167878" cy="1083136"/>
            </a:xfrm>
          </p:grpSpPr>
          <p:pic>
            <p:nvPicPr>
              <p:cNvPr id="16" name="図 15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640607" y="2278280"/>
                <a:ext cx="950698" cy="1083136"/>
              </a:xfrm>
              <a:prstGeom prst="rect">
                <a:avLst/>
              </a:prstGeom>
            </p:spPr>
          </p:pic>
          <p:pic>
            <p:nvPicPr>
              <p:cNvPr id="17" name="図 16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194902" y="2278280"/>
                <a:ext cx="950698" cy="1083136"/>
              </a:xfrm>
              <a:prstGeom prst="rect">
                <a:avLst/>
              </a:prstGeom>
            </p:spPr>
          </p:pic>
          <p:pic>
            <p:nvPicPr>
              <p:cNvPr id="18" name="図 17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749197" y="2278280"/>
                <a:ext cx="950698" cy="1083136"/>
              </a:xfrm>
              <a:prstGeom prst="rect">
                <a:avLst/>
              </a:prstGeom>
            </p:spPr>
          </p:pic>
          <p:pic>
            <p:nvPicPr>
              <p:cNvPr id="19" name="図 18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303492" y="2278280"/>
                <a:ext cx="950698" cy="1083136"/>
              </a:xfrm>
              <a:prstGeom prst="rect">
                <a:avLst/>
              </a:prstGeom>
            </p:spPr>
          </p:pic>
          <p:pic>
            <p:nvPicPr>
              <p:cNvPr id="20" name="図 19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857787" y="2278280"/>
                <a:ext cx="950698" cy="1083136"/>
              </a:xfrm>
              <a:prstGeom prst="rect">
                <a:avLst/>
              </a:prstGeom>
            </p:spPr>
          </p:pic>
        </p:grpSp>
        <p:grpSp>
          <p:nvGrpSpPr>
            <p:cNvPr id="28" name="グループ化 27"/>
            <p:cNvGrpSpPr/>
            <p:nvPr/>
          </p:nvGrpSpPr>
          <p:grpSpPr>
            <a:xfrm>
              <a:off x="1311959" y="2450180"/>
              <a:ext cx="1637987" cy="930736"/>
              <a:chOff x="1355936" y="2972248"/>
              <a:chExt cx="2059288" cy="1083136"/>
            </a:xfrm>
          </p:grpSpPr>
          <p:pic>
            <p:nvPicPr>
              <p:cNvPr id="25" name="図 24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355936" y="2972248"/>
                <a:ext cx="950698" cy="1083136"/>
              </a:xfrm>
              <a:prstGeom prst="rect">
                <a:avLst/>
              </a:prstGeom>
            </p:spPr>
          </p:pic>
          <p:pic>
            <p:nvPicPr>
              <p:cNvPr id="26" name="図 25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910231" y="2972248"/>
                <a:ext cx="950698" cy="1083136"/>
              </a:xfrm>
              <a:prstGeom prst="rect">
                <a:avLst/>
              </a:prstGeom>
            </p:spPr>
          </p:pic>
          <p:pic>
            <p:nvPicPr>
              <p:cNvPr id="27" name="図 26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464526" y="2972248"/>
                <a:ext cx="950698" cy="1083136"/>
              </a:xfrm>
              <a:prstGeom prst="rect">
                <a:avLst/>
              </a:prstGeom>
            </p:spPr>
          </p:pic>
        </p:grpSp>
      </p:grpSp>
      <p:pic>
        <p:nvPicPr>
          <p:cNvPr id="30" name="図 2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631" y="4228765"/>
            <a:ext cx="2266542" cy="2266542"/>
          </a:xfrm>
          <a:prstGeom prst="rect">
            <a:avLst/>
          </a:prstGeom>
        </p:spPr>
      </p:pic>
      <p:grpSp>
        <p:nvGrpSpPr>
          <p:cNvPr id="37" name="グループ化 36"/>
          <p:cNvGrpSpPr/>
          <p:nvPr/>
        </p:nvGrpSpPr>
        <p:grpSpPr>
          <a:xfrm>
            <a:off x="7291334" y="4196360"/>
            <a:ext cx="1989775" cy="1882325"/>
            <a:chOff x="7277932" y="4401325"/>
            <a:chExt cx="1989775" cy="1882325"/>
          </a:xfrm>
        </p:grpSpPr>
        <p:pic>
          <p:nvPicPr>
            <p:cNvPr id="32" name="図 3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77932" y="4962792"/>
              <a:ext cx="1320858" cy="1320858"/>
            </a:xfrm>
            <a:prstGeom prst="rect">
              <a:avLst/>
            </a:prstGeom>
          </p:spPr>
        </p:pic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45112" y="5044798"/>
              <a:ext cx="1122595" cy="1213441"/>
            </a:xfrm>
            <a:prstGeom prst="rect">
              <a:avLst/>
            </a:prstGeom>
          </p:spPr>
        </p:pic>
        <p:pic>
          <p:nvPicPr>
            <p:cNvPr id="35" name="図 3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6038" y="4401325"/>
              <a:ext cx="1122595" cy="1213441"/>
            </a:xfrm>
            <a:prstGeom prst="rect">
              <a:avLst/>
            </a:prstGeom>
          </p:spPr>
        </p:pic>
      </p:grpSp>
      <p:sp>
        <p:nvSpPr>
          <p:cNvPr id="41" name="テキスト ボックス 40"/>
          <p:cNvSpPr txBox="1"/>
          <p:nvPr/>
        </p:nvSpPr>
        <p:spPr>
          <a:xfrm>
            <a:off x="2491977" y="1272763"/>
            <a:ext cx="49329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年貢を納める</a:t>
            </a:r>
            <a:endParaRPr lang="ja-JP" altLang="en-US" sz="6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4361696" y="2215467"/>
            <a:ext cx="5689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のと</a:t>
            </a:r>
            <a:r>
              <a:rPr lang="ja-JP" alt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似ています</a:t>
            </a:r>
            <a:endParaRPr lang="ja-JP" alt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9" name="右矢印 38"/>
          <p:cNvSpPr/>
          <p:nvPr/>
        </p:nvSpPr>
        <p:spPr>
          <a:xfrm>
            <a:off x="3403257" y="4414166"/>
            <a:ext cx="2958830" cy="168028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C000"/>
              </a:solidFill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1874" y="2565593"/>
            <a:ext cx="3929714" cy="3929714"/>
          </a:xfrm>
          <a:prstGeom prst="rect">
            <a:avLst/>
          </a:prstGeom>
        </p:spPr>
      </p:pic>
      <p:sp>
        <p:nvSpPr>
          <p:cNvPr id="31" name="テキスト ボックス 30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会社って誰のもの？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2261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1" grpId="0"/>
      <p:bldP spid="42" grpId="0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42392" flipH="1">
            <a:off x="1096390" y="4044434"/>
            <a:ext cx="3107591" cy="1796432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11</a:t>
            </a:fld>
            <a:endParaRPr lang="ja-JP" altLang="en-US"/>
          </a:p>
        </p:txBody>
      </p:sp>
      <p:grpSp>
        <p:nvGrpSpPr>
          <p:cNvPr id="18" name="グループ化 17"/>
          <p:cNvGrpSpPr/>
          <p:nvPr/>
        </p:nvGrpSpPr>
        <p:grpSpPr>
          <a:xfrm>
            <a:off x="781554" y="999058"/>
            <a:ext cx="3790469" cy="2638530"/>
            <a:chOff x="518641" y="539010"/>
            <a:chExt cx="4279347" cy="3046109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50614" y="539010"/>
              <a:ext cx="1699738" cy="1804633"/>
            </a:xfrm>
            <a:prstGeom prst="rect">
              <a:avLst/>
            </a:prstGeom>
          </p:spPr>
        </p:pic>
        <p:grpSp>
          <p:nvGrpSpPr>
            <p:cNvPr id="5" name="グループ化 4"/>
            <p:cNvGrpSpPr/>
            <p:nvPr/>
          </p:nvGrpSpPr>
          <p:grpSpPr>
            <a:xfrm>
              <a:off x="2931455" y="2116253"/>
              <a:ext cx="1729184" cy="1249848"/>
              <a:chOff x="1663127" y="992132"/>
              <a:chExt cx="1964307" cy="1507367"/>
            </a:xfrm>
          </p:grpSpPr>
          <p:pic>
            <p:nvPicPr>
              <p:cNvPr id="7" name="図 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3127" y="992132"/>
                <a:ext cx="1223093" cy="1223093"/>
              </a:xfrm>
              <a:prstGeom prst="rect">
                <a:avLst/>
              </a:prstGeom>
            </p:spPr>
          </p:pic>
          <p:pic>
            <p:nvPicPr>
              <p:cNvPr id="8" name="図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96340" y="1235835"/>
                <a:ext cx="1231094" cy="1263664"/>
              </a:xfrm>
              <a:prstGeom prst="rect">
                <a:avLst/>
              </a:prstGeom>
            </p:spPr>
          </p:pic>
        </p:grpSp>
        <p:grpSp>
          <p:nvGrpSpPr>
            <p:cNvPr id="11" name="グループ化 10"/>
            <p:cNvGrpSpPr/>
            <p:nvPr/>
          </p:nvGrpSpPr>
          <p:grpSpPr>
            <a:xfrm>
              <a:off x="1616593" y="1516312"/>
              <a:ext cx="2208307" cy="1912688"/>
              <a:chOff x="1589313" y="1125641"/>
              <a:chExt cx="2208307" cy="1912688"/>
            </a:xfrm>
          </p:grpSpPr>
          <p:pic>
            <p:nvPicPr>
              <p:cNvPr id="9" name="図 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89313" y="1251439"/>
                <a:ext cx="1786890" cy="1786890"/>
              </a:xfrm>
              <a:prstGeom prst="rect">
                <a:avLst/>
              </a:prstGeom>
            </p:spPr>
          </p:pic>
          <p:pic>
            <p:nvPicPr>
              <p:cNvPr id="10" name="図 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10730" y="1125641"/>
                <a:ext cx="1786890" cy="1786890"/>
              </a:xfrm>
              <a:prstGeom prst="rect">
                <a:avLst/>
              </a:prstGeom>
            </p:spPr>
          </p:pic>
        </p:grp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24274">
              <a:off x="518641" y="1861663"/>
              <a:ext cx="1723456" cy="1723456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430" y="783236"/>
              <a:ext cx="1635392" cy="1635392"/>
            </a:xfrm>
            <a:prstGeom prst="rect">
              <a:avLst/>
            </a:prstGeom>
          </p:spPr>
        </p:pic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24274" flipH="1">
              <a:off x="3417161" y="972617"/>
              <a:ext cx="1380827" cy="1723456"/>
            </a:xfrm>
            <a:prstGeom prst="rect">
              <a:avLst/>
            </a:prstGeom>
          </p:spPr>
        </p:pic>
      </p:grpSp>
      <p:grpSp>
        <p:nvGrpSpPr>
          <p:cNvPr id="19" name="グループ化 18"/>
          <p:cNvGrpSpPr/>
          <p:nvPr/>
        </p:nvGrpSpPr>
        <p:grpSpPr>
          <a:xfrm>
            <a:off x="6137930" y="1411604"/>
            <a:ext cx="2847926" cy="2040605"/>
            <a:chOff x="6137930" y="1411604"/>
            <a:chExt cx="2847926" cy="2040605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1360540" flipH="1">
              <a:off x="6162618" y="1411604"/>
              <a:ext cx="2823238" cy="1746804"/>
            </a:xfrm>
            <a:prstGeom prst="rect">
              <a:avLst/>
            </a:prstGeom>
          </p:spPr>
        </p:pic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37930" y="1950580"/>
              <a:ext cx="1365537" cy="1501629"/>
            </a:xfrm>
            <a:prstGeom prst="rect">
              <a:avLst/>
            </a:prstGeom>
          </p:spPr>
        </p:pic>
      </p:grpSp>
      <p:sp>
        <p:nvSpPr>
          <p:cNvPr id="23" name="テキスト ボックス 22"/>
          <p:cNvSpPr txBox="1"/>
          <p:nvPr/>
        </p:nvSpPr>
        <p:spPr>
          <a:xfrm>
            <a:off x="4989513" y="902388"/>
            <a:ext cx="4455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利益を上納</a:t>
            </a:r>
            <a:endParaRPr lang="ja-JP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046754" y="4348908"/>
            <a:ext cx="44559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豊かな生活</a:t>
            </a:r>
            <a:endParaRPr lang="en-US" altLang="ja-JP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を保障</a:t>
            </a:r>
            <a:endParaRPr lang="ja-JP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35" name="グループ化 34"/>
          <p:cNvGrpSpPr/>
          <p:nvPr/>
        </p:nvGrpSpPr>
        <p:grpSpPr>
          <a:xfrm>
            <a:off x="5466080" y="3779926"/>
            <a:ext cx="4293535" cy="2690771"/>
            <a:chOff x="5466080" y="3779926"/>
            <a:chExt cx="4293535" cy="2690771"/>
          </a:xfrm>
        </p:grpSpPr>
        <p:grpSp>
          <p:nvGrpSpPr>
            <p:cNvPr id="28" name="グループ化 27"/>
            <p:cNvGrpSpPr/>
            <p:nvPr/>
          </p:nvGrpSpPr>
          <p:grpSpPr>
            <a:xfrm>
              <a:off x="5466080" y="3779926"/>
              <a:ext cx="4101934" cy="2690771"/>
              <a:chOff x="5093833" y="3392378"/>
              <a:chExt cx="4399776" cy="2917987"/>
            </a:xfrm>
          </p:grpSpPr>
          <p:pic>
            <p:nvPicPr>
              <p:cNvPr id="16" name="図 15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10" t="24181" r="7990" b="20005"/>
              <a:stretch/>
            </p:blipFill>
            <p:spPr>
              <a:xfrm>
                <a:off x="5285434" y="3607358"/>
                <a:ext cx="4160018" cy="2703007"/>
              </a:xfrm>
              <a:prstGeom prst="rect">
                <a:avLst/>
              </a:prstGeom>
            </p:spPr>
          </p:pic>
          <p:sp>
            <p:nvSpPr>
              <p:cNvPr id="17" name="正方形/長方形 16"/>
              <p:cNvSpPr/>
              <p:nvPr/>
            </p:nvSpPr>
            <p:spPr>
              <a:xfrm>
                <a:off x="5093833" y="3392378"/>
                <a:ext cx="4399776" cy="2857501"/>
              </a:xfrm>
              <a:prstGeom prst="rect">
                <a:avLst/>
              </a:prstGeom>
              <a:solidFill>
                <a:srgbClr val="FFFFFF">
                  <a:alpha val="5490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27" name="図 2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157"/>
            <a:stretch/>
          </p:blipFill>
          <p:spPr>
            <a:xfrm>
              <a:off x="6908700" y="4761147"/>
              <a:ext cx="2850915" cy="1649064"/>
            </a:xfrm>
            <a:prstGeom prst="rect">
              <a:avLst/>
            </a:prstGeom>
          </p:spPr>
        </p:pic>
      </p:grpSp>
      <p:pic>
        <p:nvPicPr>
          <p:cNvPr id="34" name="図 33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66" y="3552710"/>
            <a:ext cx="2997300" cy="1029193"/>
          </a:xfrm>
          <a:prstGeom prst="rect">
            <a:avLst/>
          </a:prstGeom>
        </p:spPr>
      </p:pic>
      <p:grpSp>
        <p:nvGrpSpPr>
          <p:cNvPr id="37" name="グループ化 36"/>
          <p:cNvGrpSpPr/>
          <p:nvPr/>
        </p:nvGrpSpPr>
        <p:grpSpPr>
          <a:xfrm>
            <a:off x="747459" y="1047912"/>
            <a:ext cx="4047802" cy="2530883"/>
            <a:chOff x="621361" y="1535654"/>
            <a:chExt cx="2918097" cy="1981200"/>
          </a:xfrm>
          <a:solidFill>
            <a:schemeClr val="bg1"/>
          </a:solidFill>
        </p:grpSpPr>
        <p:pic>
          <p:nvPicPr>
            <p:cNvPr id="38" name="図 37"/>
            <p:cNvPicPr>
              <a:picLocks noChangeAspect="1"/>
            </p:cNvPicPr>
            <p:nvPr/>
          </p:nvPicPr>
          <p:blipFill rotWithShape="1"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209" r="34854"/>
            <a:stretch/>
          </p:blipFill>
          <p:spPr>
            <a:xfrm>
              <a:off x="1549772" y="1535654"/>
              <a:ext cx="612698" cy="1981200"/>
            </a:xfrm>
            <a:prstGeom prst="rect">
              <a:avLst/>
            </a:prstGeom>
            <a:grpFill/>
          </p:spPr>
        </p:pic>
        <p:pic>
          <p:nvPicPr>
            <p:cNvPr id="39" name="図 38"/>
            <p:cNvPicPr>
              <a:picLocks noChangeAspect="1"/>
            </p:cNvPicPr>
            <p:nvPr/>
          </p:nvPicPr>
          <p:blipFill rotWithShape="1"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576" r="29259"/>
            <a:stretch/>
          </p:blipFill>
          <p:spPr>
            <a:xfrm>
              <a:off x="621361" y="1535654"/>
              <a:ext cx="1055077" cy="1878518"/>
            </a:xfrm>
            <a:prstGeom prst="rect">
              <a:avLst/>
            </a:prstGeom>
            <a:grpFill/>
          </p:spPr>
        </p:pic>
        <p:pic>
          <p:nvPicPr>
            <p:cNvPr id="40" name="図 39"/>
            <p:cNvPicPr>
              <a:picLocks noChangeAspect="1"/>
            </p:cNvPicPr>
            <p:nvPr/>
          </p:nvPicPr>
          <p:blipFill rotWithShape="1"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6005" r="23470"/>
            <a:stretch/>
          </p:blipFill>
          <p:spPr>
            <a:xfrm>
              <a:off x="2041250" y="1535654"/>
              <a:ext cx="949124" cy="1878518"/>
            </a:xfrm>
            <a:prstGeom prst="rect">
              <a:avLst/>
            </a:prstGeom>
            <a:grpFill/>
          </p:spPr>
        </p:pic>
        <p:pic>
          <p:nvPicPr>
            <p:cNvPr id="41" name="図 40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835" r="32866"/>
            <a:stretch/>
          </p:blipFill>
          <p:spPr>
            <a:xfrm>
              <a:off x="2951485" y="1621262"/>
              <a:ext cx="587973" cy="1878518"/>
            </a:xfrm>
            <a:prstGeom prst="rect">
              <a:avLst/>
            </a:prstGeom>
            <a:grpFill/>
          </p:spPr>
        </p:pic>
      </p:grpSp>
      <p:pic>
        <p:nvPicPr>
          <p:cNvPr id="33" name="図 32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1425" y="3552710"/>
            <a:ext cx="2094627" cy="2879125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5856" y="4348908"/>
            <a:ext cx="1426220" cy="1465285"/>
          </a:xfrm>
          <a:prstGeom prst="rect">
            <a:avLst/>
          </a:prstGeom>
        </p:spPr>
      </p:pic>
      <p:grpSp>
        <p:nvGrpSpPr>
          <p:cNvPr id="46" name="グループ化 45"/>
          <p:cNvGrpSpPr/>
          <p:nvPr/>
        </p:nvGrpSpPr>
        <p:grpSpPr>
          <a:xfrm rot="448564">
            <a:off x="1107928" y="2411616"/>
            <a:ext cx="3301432" cy="1156018"/>
            <a:chOff x="2314172" y="3714515"/>
            <a:chExt cx="4254370" cy="1439762"/>
          </a:xfrm>
        </p:grpSpPr>
        <p:pic>
          <p:nvPicPr>
            <p:cNvPr id="49" name="図 48"/>
            <p:cNvPicPr>
              <a:picLocks noChangeAspect="1"/>
            </p:cNvPicPr>
            <p:nvPr/>
          </p:nvPicPr>
          <p:blipFill>
            <a:blip r:embed="rId23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14172" y="4110528"/>
              <a:ext cx="1296394" cy="1043749"/>
            </a:xfrm>
            <a:prstGeom prst="rect">
              <a:avLst/>
            </a:prstGeom>
          </p:spPr>
        </p:pic>
        <p:pic>
          <p:nvPicPr>
            <p:cNvPr id="50" name="図 49"/>
            <p:cNvPicPr>
              <a:picLocks noChangeAspect="1"/>
            </p:cNvPicPr>
            <p:nvPr/>
          </p:nvPicPr>
          <p:blipFill>
            <a:blip r:embed="rId24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5316" y="3714515"/>
              <a:ext cx="1363226" cy="1043749"/>
            </a:xfrm>
            <a:prstGeom prst="rect">
              <a:avLst/>
            </a:prstGeom>
          </p:spPr>
        </p:pic>
        <p:pic>
          <p:nvPicPr>
            <p:cNvPr id="51" name="図 50"/>
            <p:cNvPicPr>
              <a:picLocks noChangeAspect="1"/>
            </p:cNvPicPr>
            <p:nvPr/>
          </p:nvPicPr>
          <p:blipFill>
            <a:blip r:embed="rId25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63505" y="3913806"/>
              <a:ext cx="1466990" cy="1043749"/>
            </a:xfrm>
            <a:prstGeom prst="rect">
              <a:avLst/>
            </a:prstGeom>
          </p:spPr>
        </p:pic>
      </p:grpSp>
      <p:grpSp>
        <p:nvGrpSpPr>
          <p:cNvPr id="52" name="グループ化 51"/>
          <p:cNvGrpSpPr/>
          <p:nvPr/>
        </p:nvGrpSpPr>
        <p:grpSpPr>
          <a:xfrm>
            <a:off x="1810374" y="2460696"/>
            <a:ext cx="1818773" cy="1102506"/>
            <a:chOff x="1727493" y="2639990"/>
            <a:chExt cx="1818773" cy="1102506"/>
          </a:xfrm>
        </p:grpSpPr>
        <p:pic>
          <p:nvPicPr>
            <p:cNvPr id="53" name="図 52"/>
            <p:cNvPicPr>
              <a:picLocks noChangeAspect="1"/>
            </p:cNvPicPr>
            <p:nvPr/>
          </p:nvPicPr>
          <p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7493" y="2639990"/>
              <a:ext cx="1818773" cy="1102506"/>
            </a:xfrm>
            <a:prstGeom prst="rect">
              <a:avLst/>
            </a:prstGeom>
            <a:noFill/>
          </p:spPr>
        </p:pic>
        <p:sp>
          <p:nvSpPr>
            <p:cNvPr id="54" name="テキスト ボックス 53"/>
            <p:cNvSpPr txBox="1"/>
            <p:nvPr/>
          </p:nvSpPr>
          <p:spPr>
            <a:xfrm>
              <a:off x="2192286" y="2915265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8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利益</a:t>
              </a:r>
              <a:endParaRPr kumimoji="1" lang="ja-JP" altLang="en-US" sz="28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pic>
        <p:nvPicPr>
          <p:cNvPr id="22" name="drum-japanese2 (online-audio-converter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9120251" y="3641705"/>
            <a:ext cx="223650" cy="223650"/>
          </a:xfrm>
          <a:prstGeom prst="rect">
            <a:avLst/>
          </a:prstGeom>
        </p:spPr>
      </p:pic>
      <p:sp>
        <p:nvSpPr>
          <p:cNvPr id="24" name="正方形/長方形 23"/>
          <p:cNvSpPr/>
          <p:nvPr/>
        </p:nvSpPr>
        <p:spPr>
          <a:xfrm>
            <a:off x="9023936" y="3496934"/>
            <a:ext cx="468234" cy="55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会社って誰のもの？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9047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61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3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12</a:t>
            </a:fld>
            <a:endParaRPr lang="ja-JP" altLang="en-US"/>
          </a:p>
        </p:txBody>
      </p:sp>
      <p:sp>
        <p:nvSpPr>
          <p:cNvPr id="5" name="正方形/長方形 4"/>
          <p:cNvSpPr/>
          <p:nvPr/>
        </p:nvSpPr>
        <p:spPr bwMode="auto">
          <a:xfrm flipH="1">
            <a:off x="399688" y="726076"/>
            <a:ext cx="9144003" cy="43204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ts val="8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給料って</a:t>
            </a:r>
            <a:endParaRPr lang="en-US" altLang="ja-JP" sz="8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8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どこから出てるの？</a:t>
            </a:r>
            <a:endParaRPr lang="en-US" altLang="ja-JP" sz="8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06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238" y="3197996"/>
            <a:ext cx="3575412" cy="3130340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13</a:t>
            </a:fld>
            <a:endParaRPr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給与ってどこから出てるの？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52438" y="2114803"/>
            <a:ext cx="89228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そもそも</a:t>
            </a:r>
            <a:r>
              <a:rPr lang="en-US" altLang="ja-JP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...</a:t>
            </a:r>
          </a:p>
          <a:p>
            <a:r>
              <a:rPr lang="ja-JP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利益って何？</a:t>
            </a:r>
            <a:endParaRPr lang="ja-JP" altLang="en-US" sz="6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52438" y="1188486"/>
            <a:ext cx="8922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もうひと</a:t>
            </a:r>
            <a:r>
              <a:rPr lang="ja-JP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つ</a:t>
            </a:r>
            <a:r>
              <a:rPr lang="ja-JP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、質問です。</a:t>
            </a:r>
            <a:endParaRPr lang="ja-JP" altLang="en-US" sz="4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58603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14</a:t>
            </a:fld>
            <a:endParaRPr lang="ja-JP" altLang="en-US"/>
          </a:p>
        </p:txBody>
      </p:sp>
      <p:sp>
        <p:nvSpPr>
          <p:cNvPr id="16" name="二等辺三角形 15"/>
          <p:cNvSpPr/>
          <p:nvPr/>
        </p:nvSpPr>
        <p:spPr>
          <a:xfrm>
            <a:off x="1091649" y="926921"/>
            <a:ext cx="7994716" cy="4731473"/>
          </a:xfrm>
          <a:prstGeom prst="triangle">
            <a:avLst/>
          </a:prstGeom>
          <a:solidFill>
            <a:srgbClr val="FF9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二等辺三角形 17"/>
          <p:cNvSpPr/>
          <p:nvPr/>
        </p:nvSpPr>
        <p:spPr>
          <a:xfrm>
            <a:off x="2306242" y="979341"/>
            <a:ext cx="5565528" cy="3312368"/>
          </a:xfrm>
          <a:prstGeom prst="triangle">
            <a:avLst/>
          </a:prstGeom>
          <a:noFill/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5400" b="1" dirty="0" smtClean="0">
                <a:solidFill>
                  <a:prstClr val="white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粗 利</a:t>
            </a:r>
            <a:endParaRPr lang="ja-JP" altLang="en-US" sz="5400" b="1" dirty="0">
              <a:solidFill>
                <a:prstClr val="white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7" name="台形 16"/>
          <p:cNvSpPr/>
          <p:nvPr/>
        </p:nvSpPr>
        <p:spPr>
          <a:xfrm>
            <a:off x="1120215" y="4294346"/>
            <a:ext cx="7994716" cy="1387494"/>
          </a:xfrm>
          <a:prstGeom prst="trapezoid">
            <a:avLst>
              <a:gd name="adj" fmla="val 85469"/>
            </a:avLst>
          </a:prstGeom>
          <a:solidFill>
            <a:srgbClr val="05A2E8"/>
          </a:solidFill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原 価</a:t>
            </a:r>
            <a:endParaRPr lang="ja-JP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9" name="台形 18"/>
          <p:cNvSpPr/>
          <p:nvPr/>
        </p:nvSpPr>
        <p:spPr>
          <a:xfrm>
            <a:off x="2286000" y="2506615"/>
            <a:ext cx="5644662" cy="1786497"/>
          </a:xfrm>
          <a:prstGeom prst="trapezoid">
            <a:avLst>
              <a:gd name="adj" fmla="val 84470"/>
            </a:avLst>
          </a:prstGeom>
          <a:solidFill>
            <a:srgbClr val="24E874"/>
          </a:solidFill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販売管理費</a:t>
            </a:r>
            <a:endParaRPr lang="ja-JP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0" name="二等辺三角形 19"/>
          <p:cNvSpPr/>
          <p:nvPr/>
        </p:nvSpPr>
        <p:spPr>
          <a:xfrm>
            <a:off x="3798277" y="952036"/>
            <a:ext cx="2620108" cy="1554459"/>
          </a:xfrm>
          <a:prstGeom prst="triangle">
            <a:avLst>
              <a:gd name="adj" fmla="val 49244"/>
            </a:avLst>
          </a:prstGeom>
          <a:solidFill>
            <a:srgbClr val="FFFF21"/>
          </a:solidFill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利益</a:t>
            </a:r>
            <a:endParaRPr lang="ja-JP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32" name="グループ化 31"/>
          <p:cNvGrpSpPr/>
          <p:nvPr/>
        </p:nvGrpSpPr>
        <p:grpSpPr>
          <a:xfrm>
            <a:off x="6979313" y="941681"/>
            <a:ext cx="2367607" cy="2227706"/>
            <a:chOff x="6979313" y="941681"/>
            <a:chExt cx="2367607" cy="2227706"/>
          </a:xfrm>
        </p:grpSpPr>
        <p:sp>
          <p:nvSpPr>
            <p:cNvPr id="21" name="角丸四角形吹き出し 20"/>
            <p:cNvSpPr/>
            <p:nvPr/>
          </p:nvSpPr>
          <p:spPr>
            <a:xfrm>
              <a:off x="6979313" y="941681"/>
              <a:ext cx="2367607" cy="2173943"/>
            </a:xfrm>
            <a:prstGeom prst="wedgeRoundRectCallout">
              <a:avLst>
                <a:gd name="adj1" fmla="val -38845"/>
                <a:gd name="adj2" fmla="val 62445"/>
                <a:gd name="adj3" fmla="val 16667"/>
              </a:avLst>
            </a:prstGeom>
            <a:solidFill>
              <a:srgbClr val="58EE95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dirty="0" smtClean="0">
                <a:solidFill>
                  <a:prstClr val="white"/>
                </a:solidFill>
              </a:endParaRP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7036801" y="1138062"/>
              <a:ext cx="2219582" cy="20313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 人件費</a:t>
              </a:r>
              <a:endParaRPr lang="en-US" altLang="ja-JP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 法定</a:t>
              </a:r>
              <a:r>
                <a:rPr lang="ja-JP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福利費</a:t>
              </a:r>
              <a:endParaRPr lang="en-US" altLang="ja-JP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 営業</a:t>
              </a:r>
              <a:r>
                <a:rPr lang="ja-JP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経費</a:t>
              </a:r>
              <a:endParaRPr lang="en-US" altLang="ja-JP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 車輛費</a:t>
              </a:r>
              <a:endParaRPr lang="en-US" altLang="ja-JP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 地代・家賃</a:t>
              </a:r>
              <a:endParaRPr lang="en-US" altLang="ja-JP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 水道</a:t>
              </a:r>
              <a:r>
                <a:rPr lang="ja-JP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光熱費 </a:t>
              </a:r>
              <a:r>
                <a:rPr lang="en-US" altLang="ja-JP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etc</a:t>
              </a:r>
              <a:r>
                <a:rPr lang="ja-JP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</a:t>
              </a:r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</a:t>
              </a:r>
              <a:endParaRPr lang="en-US" altLang="ja-JP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endParaRPr kumimoji="1" lang="ja-JP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31" name="グループ化 30"/>
          <p:cNvGrpSpPr/>
          <p:nvPr/>
        </p:nvGrpSpPr>
        <p:grpSpPr>
          <a:xfrm>
            <a:off x="1063083" y="934452"/>
            <a:ext cx="2307208" cy="1520553"/>
            <a:chOff x="1091648" y="865257"/>
            <a:chExt cx="2307208" cy="1695346"/>
          </a:xfrm>
        </p:grpSpPr>
        <p:sp>
          <p:nvSpPr>
            <p:cNvPr id="22" name="角丸四角形吹き出し 21"/>
            <p:cNvSpPr/>
            <p:nvPr/>
          </p:nvSpPr>
          <p:spPr>
            <a:xfrm rot="10800000">
              <a:off x="1091648" y="865257"/>
              <a:ext cx="2292925" cy="1695346"/>
            </a:xfrm>
            <a:prstGeom prst="wedgeRoundRectCallout">
              <a:avLst>
                <a:gd name="adj1" fmla="val -65644"/>
                <a:gd name="adj2" fmla="val -34559"/>
                <a:gd name="adj3" fmla="val 16667"/>
              </a:avLst>
            </a:prstGeom>
            <a:solidFill>
              <a:srgbClr val="FFFF6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dirty="0" smtClean="0">
                <a:solidFill>
                  <a:prstClr val="white"/>
                </a:solidFill>
              </a:endParaRPr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1134498" y="990441"/>
              <a:ext cx="2264358" cy="1424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 会社</a:t>
              </a:r>
              <a:r>
                <a:rPr lang="ja-JP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の利益</a:t>
              </a:r>
              <a:endParaRPr lang="en-US" altLang="ja-JP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 株主</a:t>
              </a:r>
              <a:r>
                <a:rPr lang="ja-JP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の利益</a:t>
              </a:r>
              <a:endParaRPr lang="en-US" altLang="ja-JP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endParaRPr lang="en-US" altLang="ja-JP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給与</a:t>
              </a:r>
              <a:r>
                <a:rPr lang="ja-JP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の</a:t>
              </a:r>
              <a:r>
                <a:rPr lang="ja-JP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原資</a:t>
              </a:r>
              <a:endParaRPr lang="en-US" altLang="ja-JP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30" name="テキスト ボックス 29"/>
          <p:cNvSpPr txBox="1"/>
          <p:nvPr/>
        </p:nvSpPr>
        <p:spPr>
          <a:xfrm>
            <a:off x="1091647" y="5618829"/>
            <a:ext cx="7994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</a:t>
            </a:r>
            <a:r>
              <a:rPr lang="ja-JP" altLang="en-US" sz="11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48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上</a:t>
            </a:r>
            <a:endParaRPr lang="ja-JP" altLang="en-US" sz="4800" b="1" spc="6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給与ってどこから出てるの？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24" name="グループ化 23"/>
          <p:cNvGrpSpPr/>
          <p:nvPr/>
        </p:nvGrpSpPr>
        <p:grpSpPr>
          <a:xfrm>
            <a:off x="312063" y="3763153"/>
            <a:ext cx="2292925" cy="1564983"/>
            <a:chOff x="1091648" y="865257"/>
            <a:chExt cx="2292925" cy="1695346"/>
          </a:xfrm>
          <a:solidFill>
            <a:schemeClr val="accent1">
              <a:lumMod val="40000"/>
              <a:lumOff val="60000"/>
              <a:alpha val="97000"/>
            </a:schemeClr>
          </a:solidFill>
        </p:grpSpPr>
        <p:sp>
          <p:nvSpPr>
            <p:cNvPr id="25" name="角丸四角形吹き出し 24"/>
            <p:cNvSpPr/>
            <p:nvPr/>
          </p:nvSpPr>
          <p:spPr>
            <a:xfrm rot="10800000">
              <a:off x="1091648" y="865257"/>
              <a:ext cx="2292925" cy="1695346"/>
            </a:xfrm>
            <a:prstGeom prst="wedgeRoundRectCallout">
              <a:avLst>
                <a:gd name="adj1" fmla="val -70629"/>
                <a:gd name="adj2" fmla="val -39649"/>
                <a:gd name="adj3" fmla="val 16667"/>
              </a:avLst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dirty="0" smtClean="0">
                <a:solidFill>
                  <a:prstClr val="white"/>
                </a:solidFill>
              </a:endParaRP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1120215" y="1087483"/>
              <a:ext cx="2264358" cy="126910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商品やサービスを生み出すのに掛かったお金</a:t>
              </a:r>
              <a:endParaRPr lang="en-US" altLang="ja-JP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endParaRPr lang="en-US" altLang="ja-JP" sz="9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 </a:t>
              </a:r>
              <a:r>
                <a:rPr lang="en-US" altLang="ja-JP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USEN</a:t>
              </a:r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のチューナー</a:t>
              </a:r>
              <a:endParaRPr lang="en-US" altLang="ja-JP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 スピーカー線</a:t>
              </a:r>
              <a:endParaRPr lang="en-US" altLang="ja-JP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2192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15</a:t>
            </a:fld>
            <a:endParaRPr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9278" y="2660672"/>
            <a:ext cx="2693182" cy="373373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52438" y="1748851"/>
            <a:ext cx="89228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私たち、株式会社の社員が</a:t>
            </a:r>
            <a:endParaRPr lang="en-US" altLang="ja-JP" sz="54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納めるべきは</a:t>
            </a:r>
            <a:endParaRPr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52438" y="930369"/>
            <a:ext cx="8922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もうお気づきですね？</a:t>
            </a:r>
            <a:endParaRPr lang="ja-JP" altLang="en-US" sz="4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070222" y="3596514"/>
            <a:ext cx="3439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500" b="1" dirty="0" smtClean="0">
                <a:solidFill>
                  <a:srgbClr val="FFC000"/>
                </a:solidFill>
                <a:effectLst>
                  <a:outerShdw blurRad="38100" dist="292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利益</a:t>
            </a:r>
            <a:endParaRPr lang="ja-JP" altLang="en-US" sz="5400" b="1" dirty="0">
              <a:solidFill>
                <a:srgbClr val="FFC000"/>
              </a:solidFill>
              <a:effectLst>
                <a:outerShdw blurRad="38100" dist="292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359385" y="4331879"/>
            <a:ext cx="2232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です！</a:t>
            </a:r>
            <a:endParaRPr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給与ってどこから出てるの？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223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16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52438" y="836584"/>
            <a:ext cx="8922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利益には以下のように種類があります</a:t>
            </a:r>
            <a:endParaRPr lang="ja-JP" altLang="en-US" sz="3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6024" y="1631702"/>
            <a:ext cx="1222206" cy="125436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6" t="7179" r="22735" b="45641"/>
          <a:stretch/>
        </p:blipFill>
        <p:spPr>
          <a:xfrm>
            <a:off x="452438" y="4450257"/>
            <a:ext cx="1599167" cy="1543251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2625742" y="1788308"/>
            <a:ext cx="1858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b="1" dirty="0">
                <a:solidFill>
                  <a:srgbClr val="E82B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赤字</a:t>
            </a:r>
            <a:endParaRPr lang="en-US" altLang="ja-JP" sz="5400" b="1" dirty="0" smtClean="0">
              <a:solidFill>
                <a:srgbClr val="E82B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062470" y="3177401"/>
            <a:ext cx="29852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単月黒字</a:t>
            </a:r>
            <a:endParaRPr lang="en-US" altLang="ja-JP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036405" y="1757531"/>
            <a:ext cx="4453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solidFill>
                  <a:srgbClr val="E82B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利益</a:t>
            </a:r>
            <a:r>
              <a:rPr lang="ja-JP" altLang="en-US" sz="3200" b="1" dirty="0" smtClean="0">
                <a:solidFill>
                  <a:srgbClr val="E82B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が出ないこと</a:t>
            </a:r>
            <a:endParaRPr lang="en-US" altLang="ja-JP" sz="3200" b="1" dirty="0" smtClean="0">
              <a:solidFill>
                <a:srgbClr val="E82B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 smtClean="0">
                <a:solidFill>
                  <a:srgbClr val="E82B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売上を原価と販管費が上回ること</a:t>
            </a:r>
            <a:endParaRPr lang="en-US" altLang="ja-JP" sz="2400" b="1" dirty="0" smtClean="0">
              <a:solidFill>
                <a:srgbClr val="E82B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047767" y="3112250"/>
            <a:ext cx="4453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利益</a:t>
            </a:r>
            <a:r>
              <a:rPr lang="ja-JP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が出たこと</a:t>
            </a:r>
            <a:endParaRPr lang="en-US" altLang="ja-JP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売上が原価と販管費</a:t>
            </a:r>
            <a:r>
              <a:rPr lang="ja-JP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</a:t>
            </a:r>
            <a:r>
              <a:rPr lang="ja-JP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上回ること</a:t>
            </a:r>
            <a:endParaRPr lang="en-US" altLang="ja-JP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07" t="8546" r="36889" b="54797"/>
          <a:stretch/>
        </p:blipFill>
        <p:spPr>
          <a:xfrm>
            <a:off x="812039" y="2979110"/>
            <a:ext cx="1030517" cy="1319912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1962564" y="4799598"/>
            <a:ext cx="31986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累積</a:t>
            </a:r>
            <a:r>
              <a:rPr lang="ja-JP" altLang="en-US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黒字</a:t>
            </a:r>
            <a:endParaRPr lang="en-US" altLang="ja-JP" sz="5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036405" y="4818027"/>
            <a:ext cx="38965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過去累計の損益計算をして</a:t>
            </a:r>
            <a:r>
              <a:rPr lang="ja-JP" alt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利益が出たこと</a:t>
            </a:r>
            <a:endParaRPr lang="en-US" altLang="ja-JP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給与ってどこから出てるの？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8576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4462552" y="5249758"/>
            <a:ext cx="2310672" cy="843117"/>
            <a:chOff x="1257992" y="6509633"/>
            <a:chExt cx="2942890" cy="806527"/>
          </a:xfrm>
        </p:grpSpPr>
        <p:pic>
          <p:nvPicPr>
            <p:cNvPr id="49" name="図 48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8564">
              <a:off x="1257992" y="6550328"/>
              <a:ext cx="863855" cy="765832"/>
            </a:xfrm>
            <a:prstGeom prst="rect">
              <a:avLst/>
            </a:prstGeom>
          </p:spPr>
        </p:pic>
        <p:pic>
          <p:nvPicPr>
            <p:cNvPr id="50" name="図 49"/>
            <p:cNvPicPr>
              <a:picLocks noChangeAspect="1"/>
            </p:cNvPicPr>
            <p:nvPr/>
          </p:nvPicPr>
          <p:blipFill>
            <a:blip r:embed="rId3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8564">
              <a:off x="3292494" y="6509633"/>
              <a:ext cx="908388" cy="765831"/>
            </a:xfrm>
            <a:prstGeom prst="rect">
              <a:avLst/>
            </a:prstGeom>
          </p:spPr>
        </p:pic>
        <p:pic>
          <p:nvPicPr>
            <p:cNvPr id="51" name="図 50"/>
            <p:cNvPicPr>
              <a:picLocks noChangeAspect="1"/>
            </p:cNvPicPr>
            <p:nvPr/>
          </p:nvPicPr>
          <p:blipFill>
            <a:blip r:embed="rId4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8564">
              <a:off x="2212353" y="6527303"/>
              <a:ext cx="977532" cy="765831"/>
            </a:xfrm>
            <a:prstGeom prst="rect">
              <a:avLst/>
            </a:prstGeom>
          </p:spPr>
        </p:pic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17</a:t>
            </a:fld>
            <a:endParaRPr lang="ja-JP" altLang="en-US"/>
          </a:p>
        </p:txBody>
      </p:sp>
      <p:grpSp>
        <p:nvGrpSpPr>
          <p:cNvPr id="5" name="グループ化 4"/>
          <p:cNvGrpSpPr/>
          <p:nvPr/>
        </p:nvGrpSpPr>
        <p:grpSpPr>
          <a:xfrm>
            <a:off x="4927795" y="737279"/>
            <a:ext cx="4455939" cy="2308324"/>
            <a:chOff x="4927795" y="737279"/>
            <a:chExt cx="4455939" cy="2308324"/>
          </a:xfrm>
        </p:grpSpPr>
        <p:pic>
          <p:nvPicPr>
            <p:cNvPr id="47" name="図 4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360540" flipH="1">
              <a:off x="5581227" y="1230999"/>
              <a:ext cx="3492884" cy="1746804"/>
            </a:xfrm>
            <a:prstGeom prst="rect">
              <a:avLst/>
            </a:prstGeom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4927795" y="737279"/>
              <a:ext cx="4455939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4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固定給に</a:t>
              </a:r>
              <a:endParaRPr lang="en-US" altLang="ja-JP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lang="ja-JP" altLang="en-US" sz="4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見合った成果を納める</a:t>
              </a:r>
              <a:endParaRPr lang="ja-JP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grpSp>
        <p:nvGrpSpPr>
          <p:cNvPr id="4" name="グループ化 3"/>
          <p:cNvGrpSpPr/>
          <p:nvPr/>
        </p:nvGrpSpPr>
        <p:grpSpPr>
          <a:xfrm>
            <a:off x="765574" y="4029275"/>
            <a:ext cx="3701033" cy="2308324"/>
            <a:chOff x="765574" y="4029275"/>
            <a:chExt cx="3701033" cy="2308324"/>
          </a:xfrm>
        </p:grpSpPr>
        <p:pic>
          <p:nvPicPr>
            <p:cNvPr id="48" name="図 4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653111" flipH="1">
              <a:off x="765574" y="4174695"/>
              <a:ext cx="3701033" cy="1831469"/>
            </a:xfrm>
            <a:prstGeom prst="rect">
              <a:avLst/>
            </a:prstGeom>
          </p:spPr>
        </p:pic>
        <p:sp>
          <p:nvSpPr>
            <p:cNvPr id="26" name="テキスト ボックス 25"/>
            <p:cNvSpPr txBox="1"/>
            <p:nvPr/>
          </p:nvSpPr>
          <p:spPr>
            <a:xfrm>
              <a:off x="1065323" y="4029275"/>
              <a:ext cx="282280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4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安定した</a:t>
              </a:r>
              <a:endParaRPr lang="en-US" altLang="ja-JP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lang="ja-JP" altLang="en-US" sz="4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固定給を</a:t>
              </a:r>
              <a:endParaRPr lang="en-US" altLang="ja-JP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/>
              <a:r>
                <a:rPr lang="ja-JP" altLang="en-US" sz="4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支払い</a:t>
              </a:r>
              <a:endParaRPr lang="ja-JP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4981171" y="3669792"/>
            <a:ext cx="4294653" cy="2654336"/>
            <a:chOff x="4981171" y="3669792"/>
            <a:chExt cx="4294653" cy="2654336"/>
          </a:xfrm>
        </p:grpSpPr>
        <p:pic>
          <p:nvPicPr>
            <p:cNvPr id="33" name="図 3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91843" y="3669792"/>
              <a:ext cx="1983981" cy="2654336"/>
            </a:xfrm>
            <a:prstGeom prst="rect">
              <a:avLst/>
            </a:prstGeom>
          </p:spPr>
        </p:pic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1171" y="3715267"/>
              <a:ext cx="2997300" cy="1029193"/>
            </a:xfrm>
            <a:prstGeom prst="rect">
              <a:avLst/>
            </a:prstGeom>
          </p:spPr>
        </p:pic>
      </p:grpSp>
      <p:grpSp>
        <p:nvGrpSpPr>
          <p:cNvPr id="37" name="グループ化 36"/>
          <p:cNvGrpSpPr/>
          <p:nvPr/>
        </p:nvGrpSpPr>
        <p:grpSpPr>
          <a:xfrm>
            <a:off x="566981" y="1011103"/>
            <a:ext cx="4047802" cy="2525847"/>
            <a:chOff x="621361" y="1535654"/>
            <a:chExt cx="2918097" cy="1981200"/>
          </a:xfrm>
          <a:solidFill>
            <a:schemeClr val="bg1"/>
          </a:solidFill>
        </p:grpSpPr>
        <p:pic>
          <p:nvPicPr>
            <p:cNvPr id="38" name="図 37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209" r="34854"/>
            <a:stretch/>
          </p:blipFill>
          <p:spPr>
            <a:xfrm>
              <a:off x="1549772" y="1535654"/>
              <a:ext cx="612698" cy="1981200"/>
            </a:xfrm>
            <a:prstGeom prst="rect">
              <a:avLst/>
            </a:prstGeom>
            <a:grpFill/>
          </p:spPr>
        </p:pic>
        <p:pic>
          <p:nvPicPr>
            <p:cNvPr id="39" name="図 38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576" r="29259"/>
            <a:stretch/>
          </p:blipFill>
          <p:spPr>
            <a:xfrm>
              <a:off x="621361" y="1535654"/>
              <a:ext cx="1055077" cy="1878518"/>
            </a:xfrm>
            <a:prstGeom prst="rect">
              <a:avLst/>
            </a:prstGeom>
            <a:grpFill/>
          </p:spPr>
        </p:pic>
        <p:pic>
          <p:nvPicPr>
            <p:cNvPr id="40" name="図 39"/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6005" r="23470"/>
            <a:stretch/>
          </p:blipFill>
          <p:spPr>
            <a:xfrm>
              <a:off x="2041250" y="1535654"/>
              <a:ext cx="949124" cy="1878518"/>
            </a:xfrm>
            <a:prstGeom prst="rect">
              <a:avLst/>
            </a:prstGeom>
            <a:grpFill/>
          </p:spPr>
        </p:pic>
        <p:pic>
          <p:nvPicPr>
            <p:cNvPr id="41" name="図 40"/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835" r="32866"/>
            <a:stretch/>
          </p:blipFill>
          <p:spPr>
            <a:xfrm>
              <a:off x="2951485" y="1621262"/>
              <a:ext cx="587973" cy="1878518"/>
            </a:xfrm>
            <a:prstGeom prst="rect">
              <a:avLst/>
            </a:prstGeom>
            <a:grpFill/>
          </p:spPr>
        </p:pic>
      </p:grpSp>
      <p:grpSp>
        <p:nvGrpSpPr>
          <p:cNvPr id="42" name="グループ化 41"/>
          <p:cNvGrpSpPr/>
          <p:nvPr/>
        </p:nvGrpSpPr>
        <p:grpSpPr>
          <a:xfrm rot="448564">
            <a:off x="1027628" y="2054310"/>
            <a:ext cx="3301431" cy="1230243"/>
            <a:chOff x="2275360" y="3428653"/>
            <a:chExt cx="4254370" cy="1439762"/>
          </a:xfrm>
        </p:grpSpPr>
        <p:pic>
          <p:nvPicPr>
            <p:cNvPr id="43" name="図 42"/>
            <p:cNvPicPr>
              <a:picLocks noChangeAspect="1"/>
            </p:cNvPicPr>
            <p:nvPr/>
          </p:nvPicPr>
          <p:blipFill>
            <a:blip r:embed="rId13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75360" y="3824665"/>
              <a:ext cx="1296394" cy="1043750"/>
            </a:xfrm>
            <a:prstGeom prst="rect">
              <a:avLst/>
            </a:prstGeom>
          </p:spPr>
        </p:pic>
        <p:pic>
          <p:nvPicPr>
            <p:cNvPr id="44" name="図 43"/>
            <p:cNvPicPr>
              <a:picLocks noChangeAspect="1"/>
            </p:cNvPicPr>
            <p:nvPr/>
          </p:nvPicPr>
          <p:blipFill>
            <a:blip r:embed="rId14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6504" y="3428653"/>
              <a:ext cx="1363226" cy="1043749"/>
            </a:xfrm>
            <a:prstGeom prst="rect">
              <a:avLst/>
            </a:prstGeom>
          </p:spPr>
        </p:pic>
        <p:pic>
          <p:nvPicPr>
            <p:cNvPr id="45" name="図 44"/>
            <p:cNvPicPr>
              <a:picLocks noChangeAspect="1"/>
            </p:cNvPicPr>
            <p:nvPr/>
          </p:nvPicPr>
          <p:blipFill>
            <a:blip r:embed="rId15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24690" y="3627948"/>
              <a:ext cx="1466990" cy="1043749"/>
            </a:xfrm>
            <a:prstGeom prst="rect">
              <a:avLst/>
            </a:prstGeom>
          </p:spPr>
        </p:pic>
      </p:grpSp>
      <p:grpSp>
        <p:nvGrpSpPr>
          <p:cNvPr id="24" name="グループ化 23"/>
          <p:cNvGrpSpPr/>
          <p:nvPr/>
        </p:nvGrpSpPr>
        <p:grpSpPr>
          <a:xfrm>
            <a:off x="1681496" y="2494350"/>
            <a:ext cx="1818773" cy="1102506"/>
            <a:chOff x="1727493" y="2639990"/>
            <a:chExt cx="1818773" cy="1102506"/>
          </a:xfrm>
        </p:grpSpPr>
        <p:pic>
          <p:nvPicPr>
            <p:cNvPr id="46" name="図 45"/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7493" y="2639990"/>
              <a:ext cx="1818773" cy="1102506"/>
            </a:xfrm>
            <a:prstGeom prst="rect">
              <a:avLst/>
            </a:prstGeom>
            <a:noFill/>
          </p:spPr>
        </p:pic>
        <p:sp>
          <p:nvSpPr>
            <p:cNvPr id="22" name="テキスト ボックス 21"/>
            <p:cNvSpPr txBox="1"/>
            <p:nvPr/>
          </p:nvSpPr>
          <p:spPr>
            <a:xfrm>
              <a:off x="2192286" y="2915265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8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利益</a:t>
              </a:r>
              <a:endParaRPr kumimoji="1" lang="ja-JP" altLang="en-US" sz="28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pic>
        <p:nvPicPr>
          <p:cNvPr id="29" name="図 2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71956" y="1889744"/>
            <a:ext cx="3400900" cy="3181794"/>
          </a:xfrm>
          <a:prstGeom prst="rect">
            <a:avLst/>
          </a:prstGeom>
          <a:effectLst>
            <a:outerShdw blurRad="50800" dist="2159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28" name="テキスト ボックス 27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給与ってどこから出てるの？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4434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18</a:t>
            </a:fld>
            <a:endParaRPr lang="ja-JP" altLang="en-US"/>
          </a:p>
        </p:txBody>
      </p:sp>
      <p:sp>
        <p:nvSpPr>
          <p:cNvPr id="4" name="正方形/長方形 3"/>
          <p:cNvSpPr/>
          <p:nvPr/>
        </p:nvSpPr>
        <p:spPr bwMode="auto">
          <a:xfrm flipH="1">
            <a:off x="399688" y="726076"/>
            <a:ext cx="9144003" cy="43204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ts val="8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USEN</a:t>
            </a:r>
            <a:r>
              <a:rPr lang="ja-JP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endParaRPr lang="en-US" altLang="ja-JP" sz="8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ts val="8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稼</a:t>
            </a:r>
            <a:r>
              <a:rPr lang="ja-JP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ぎの仕組み</a:t>
            </a:r>
            <a:endParaRPr lang="en-US" altLang="ja-JP" sz="8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334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/>
          <p:cNvGrpSpPr/>
          <p:nvPr/>
        </p:nvGrpSpPr>
        <p:grpSpPr>
          <a:xfrm>
            <a:off x="1266092" y="818634"/>
            <a:ext cx="6918960" cy="4275429"/>
            <a:chOff x="1266092" y="818634"/>
            <a:chExt cx="6918960" cy="4275429"/>
          </a:xfrm>
        </p:grpSpPr>
        <p:sp>
          <p:nvSpPr>
            <p:cNvPr id="4" name="二等辺三角形 3"/>
            <p:cNvSpPr/>
            <p:nvPr/>
          </p:nvSpPr>
          <p:spPr>
            <a:xfrm>
              <a:off x="1266092" y="818634"/>
              <a:ext cx="6918960" cy="4275429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正方形/長方形 37"/>
            <p:cNvSpPr/>
            <p:nvPr/>
          </p:nvSpPr>
          <p:spPr>
            <a:xfrm>
              <a:off x="3316583" y="1459420"/>
              <a:ext cx="2881172" cy="15777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5400" b="1" dirty="0" smtClean="0">
                  <a:solidFill>
                    <a:schemeClr val="bg2">
                      <a:lumMod val="50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売上</a:t>
              </a:r>
              <a:endParaRPr kumimoji="1" lang="ja-JP" altLang="en-US" sz="5400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19</a:t>
            </a:fld>
            <a:endParaRPr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2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USEN</a:t>
            </a:r>
            <a:r>
              <a:rPr lang="ja-JP" altLang="en-US" sz="2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の売上の仕組み</a:t>
            </a:r>
            <a:endParaRPr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二等辺三角形 4"/>
          <p:cNvSpPr/>
          <p:nvPr/>
        </p:nvSpPr>
        <p:spPr>
          <a:xfrm>
            <a:off x="2332359" y="835803"/>
            <a:ext cx="4798203" cy="3024020"/>
          </a:xfrm>
          <a:prstGeom prst="triangle">
            <a:avLst/>
          </a:prstGeom>
          <a:solidFill>
            <a:srgbClr val="FFC000"/>
          </a:solidFill>
          <a:ln w="76200">
            <a:solidFill>
              <a:srgbClr val="EFA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粗 利</a:t>
            </a:r>
            <a:endParaRPr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28" name="グループ化 27"/>
          <p:cNvGrpSpPr/>
          <p:nvPr/>
        </p:nvGrpSpPr>
        <p:grpSpPr>
          <a:xfrm>
            <a:off x="1753772" y="3920877"/>
            <a:ext cx="5884553" cy="1420637"/>
            <a:chOff x="1706880" y="4029165"/>
            <a:chExt cx="5884553" cy="1420637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5211" y="4029165"/>
              <a:ext cx="1010938" cy="715239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8221" y="4034511"/>
              <a:ext cx="1032315" cy="730363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880" y="4557992"/>
              <a:ext cx="828849" cy="586412"/>
            </a:xfrm>
            <a:prstGeom prst="rect">
              <a:avLst/>
            </a:prstGeom>
          </p:spPr>
        </p:pic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5560" y="4543913"/>
              <a:ext cx="1015873" cy="718730"/>
            </a:xfrm>
            <a:prstGeom prst="rect">
              <a:avLst/>
            </a:prstGeom>
          </p:spPr>
        </p:pic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2131" y="4395361"/>
              <a:ext cx="1273188" cy="900781"/>
            </a:xfrm>
            <a:prstGeom prst="rect">
              <a:avLst/>
            </a:prstGeom>
          </p:spPr>
        </p:pic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7765" y="4425483"/>
              <a:ext cx="1447800" cy="1024319"/>
            </a:xfrm>
            <a:prstGeom prst="rect">
              <a:avLst/>
            </a:prstGeom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915" b="36369"/>
            <a:stretch/>
          </p:blipFill>
          <p:spPr>
            <a:xfrm>
              <a:off x="5837456" y="4222232"/>
              <a:ext cx="1320635" cy="296338"/>
            </a:xfrm>
            <a:prstGeom prst="rect">
              <a:avLst/>
            </a:prstGeom>
          </p:spPr>
        </p:pic>
      </p:grpSp>
      <p:sp>
        <p:nvSpPr>
          <p:cNvPr id="6" name="台形 5"/>
          <p:cNvSpPr/>
          <p:nvPr/>
        </p:nvSpPr>
        <p:spPr>
          <a:xfrm>
            <a:off x="1203771" y="3921285"/>
            <a:ext cx="7032674" cy="1204434"/>
          </a:xfrm>
          <a:prstGeom prst="trapezoid">
            <a:avLst>
              <a:gd name="adj" fmla="val 86735"/>
            </a:avLst>
          </a:prstGeom>
          <a:solidFill>
            <a:srgbClr val="02B8DC"/>
          </a:solidFill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売上原価</a:t>
            </a:r>
            <a:endParaRPr lang="ja-JP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9" name="グループ化 8"/>
          <p:cNvGrpSpPr/>
          <p:nvPr/>
        </p:nvGrpSpPr>
        <p:grpSpPr>
          <a:xfrm>
            <a:off x="3574964" y="808892"/>
            <a:ext cx="2307872" cy="1480509"/>
            <a:chOff x="3576476" y="857976"/>
            <a:chExt cx="2307872" cy="1400843"/>
          </a:xfrm>
        </p:grpSpPr>
        <p:sp>
          <p:nvSpPr>
            <p:cNvPr id="8" name="二等辺三角形 7"/>
            <p:cNvSpPr/>
            <p:nvPr/>
          </p:nvSpPr>
          <p:spPr>
            <a:xfrm>
              <a:off x="3576476" y="857976"/>
              <a:ext cx="2307872" cy="1400843"/>
            </a:xfrm>
            <a:prstGeom prst="triangle">
              <a:avLst>
                <a:gd name="adj" fmla="val 50810"/>
              </a:avLst>
            </a:prstGeom>
            <a:solidFill>
              <a:srgbClr val="FFFF21"/>
            </a:solidFill>
            <a:ln w="635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3919230" y="1667557"/>
              <a:ext cx="1635528" cy="5334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営業</a:t>
              </a:r>
              <a:r>
                <a:rPr lang="ja-JP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利益</a:t>
              </a:r>
              <a:endParaRPr lang="ja-JP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</p:grpSp>
      <p:sp>
        <p:nvSpPr>
          <p:cNvPr id="7" name="台形 6"/>
          <p:cNvSpPr/>
          <p:nvPr/>
        </p:nvSpPr>
        <p:spPr>
          <a:xfrm>
            <a:off x="2239162" y="2286983"/>
            <a:ext cx="4984596" cy="1662058"/>
          </a:xfrm>
          <a:prstGeom prst="trapezoid">
            <a:avLst>
              <a:gd name="adj" fmla="val 80747"/>
            </a:avLst>
          </a:prstGeom>
          <a:solidFill>
            <a:srgbClr val="24E874"/>
          </a:solidFill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販売管理費</a:t>
            </a:r>
            <a:endParaRPr lang="ja-JP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25" name="グループ化 24"/>
          <p:cNvGrpSpPr/>
          <p:nvPr/>
        </p:nvGrpSpPr>
        <p:grpSpPr>
          <a:xfrm>
            <a:off x="6151459" y="2418022"/>
            <a:ext cx="3215305" cy="884398"/>
            <a:chOff x="6979313" y="941681"/>
            <a:chExt cx="2367607" cy="2173943"/>
          </a:xfrm>
          <a:solidFill>
            <a:srgbClr val="D5E040"/>
          </a:solidFill>
        </p:grpSpPr>
        <p:sp>
          <p:nvSpPr>
            <p:cNvPr id="26" name="角丸四角形吹き出し 25"/>
            <p:cNvSpPr/>
            <p:nvPr/>
          </p:nvSpPr>
          <p:spPr>
            <a:xfrm>
              <a:off x="6979313" y="941681"/>
              <a:ext cx="2367607" cy="2173943"/>
            </a:xfrm>
            <a:prstGeom prst="wedgeRoundRectCallout">
              <a:avLst>
                <a:gd name="adj1" fmla="val -38845"/>
                <a:gd name="adj2" fmla="val 62445"/>
                <a:gd name="adj3" fmla="val 16667"/>
              </a:avLst>
            </a:prstGeom>
            <a:solidFill>
              <a:srgbClr val="5CE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dirty="0" smtClean="0">
                <a:solidFill>
                  <a:prstClr val="white"/>
                </a:solidFill>
              </a:endParaRP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7013403" y="1255561"/>
              <a:ext cx="2163872" cy="1588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モノやサービスを販売するため</a:t>
              </a:r>
              <a:endParaRPr lang="en-US" altLang="ja-JP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kumimoji="1"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に必要とした経費</a:t>
              </a:r>
              <a:endParaRPr kumimoji="1" lang="ja-JP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6321662" y="3954600"/>
            <a:ext cx="3215305" cy="884398"/>
            <a:chOff x="6979313" y="941681"/>
            <a:chExt cx="2367607" cy="2173943"/>
          </a:xfrm>
        </p:grpSpPr>
        <p:sp>
          <p:nvSpPr>
            <p:cNvPr id="30" name="角丸四角形吹き出し 29"/>
            <p:cNvSpPr/>
            <p:nvPr/>
          </p:nvSpPr>
          <p:spPr>
            <a:xfrm>
              <a:off x="6979313" y="941681"/>
              <a:ext cx="2367607" cy="2173943"/>
            </a:xfrm>
            <a:prstGeom prst="wedgeRoundRectCallout">
              <a:avLst>
                <a:gd name="adj1" fmla="val -38845"/>
                <a:gd name="adj2" fmla="val 62445"/>
                <a:gd name="adj3" fmla="val 16667"/>
              </a:avLst>
            </a:prstGeom>
            <a:solidFill>
              <a:srgbClr val="43C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dirty="0" smtClean="0">
                <a:solidFill>
                  <a:prstClr val="white"/>
                </a:solidFill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7013403" y="1255561"/>
              <a:ext cx="2199284" cy="1588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お金やサービスを生み出すため</a:t>
              </a:r>
              <a:endParaRPr lang="en-US" altLang="ja-JP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kumimoji="1"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に必要とした経費</a:t>
              </a:r>
              <a:endParaRPr kumimoji="1" lang="ja-JP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33" name="テキスト ボックス 32"/>
          <p:cNvSpPr txBox="1"/>
          <p:nvPr/>
        </p:nvSpPr>
        <p:spPr>
          <a:xfrm>
            <a:off x="491588" y="5500846"/>
            <a:ext cx="468314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会社が追い求めるものは</a:t>
            </a:r>
            <a:endParaRPr lang="ja-JP" altLang="en-US" sz="3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5078961" y="5374468"/>
            <a:ext cx="27875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b="1" dirty="0" smtClean="0">
                <a:solidFill>
                  <a:srgbClr val="DED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営業利益</a:t>
            </a:r>
            <a:endParaRPr lang="ja-JP" altLang="en-US" sz="4800" b="1" dirty="0">
              <a:solidFill>
                <a:srgbClr val="DED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8360135" y="5490418"/>
            <a:ext cx="11155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儲</a:t>
            </a:r>
            <a:r>
              <a:rPr lang="ja-JP" altLang="en-US" sz="3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け</a:t>
            </a:r>
            <a:endParaRPr lang="ja-JP" altLang="en-US" sz="3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743418" y="5491581"/>
            <a:ext cx="418099" cy="635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400" b="1" dirty="0">
                <a:solidFill>
                  <a:srgbClr val="5959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=</a:t>
            </a:r>
            <a:endParaRPr lang="ja-JP" altLang="en-US" sz="3400" b="1" dirty="0">
              <a:solidFill>
                <a:srgbClr val="59595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6829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33" grpId="0"/>
      <p:bldP spid="32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87439" y="677010"/>
            <a:ext cx="755022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■研修の</a:t>
            </a:r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目的</a:t>
            </a:r>
            <a:endParaRPr lang="en-US" altLang="ja-JP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■自己紹介</a:t>
            </a:r>
            <a:endParaRPr lang="en-US" altLang="ja-JP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■会社って誰のもの？</a:t>
            </a:r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■給料ってどこから出てるの？</a:t>
            </a:r>
            <a:endParaRPr lang="en-US" altLang="ja-JP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en-US" altLang="ja-JP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USEN</a:t>
            </a:r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の稼ぎの仕組み</a:t>
            </a:r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■粗利</a:t>
            </a:r>
            <a:r>
              <a: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の種類</a:t>
            </a:r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■</a:t>
            </a:r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実践</a:t>
            </a:r>
            <a:r>
              <a: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＆</a:t>
            </a:r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復習</a:t>
            </a:r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アジェンダ</a:t>
            </a:r>
            <a:endParaRPr kumimoji="1"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8696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720" y="1427126"/>
            <a:ext cx="5951072" cy="3580465"/>
          </a:xfrm>
          <a:prstGeom prst="rect">
            <a:avLst/>
          </a:prstGeom>
        </p:spPr>
      </p:pic>
      <p:sp>
        <p:nvSpPr>
          <p:cNvPr id="4" name="二等辺三角形 3"/>
          <p:cNvSpPr/>
          <p:nvPr/>
        </p:nvSpPr>
        <p:spPr>
          <a:xfrm>
            <a:off x="1303408" y="884780"/>
            <a:ext cx="6979088" cy="4275429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20</a:t>
            </a:fld>
            <a:endParaRPr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52438" y="5303237"/>
            <a:ext cx="9037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</a:t>
            </a:r>
            <a:r>
              <a:rPr lang="ja-JP" altLang="en-US" sz="11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48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上</a:t>
            </a:r>
            <a:endParaRPr lang="ja-JP" altLang="en-US" sz="4800" b="1" spc="6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28" name="グループ化 27"/>
          <p:cNvGrpSpPr/>
          <p:nvPr/>
        </p:nvGrpSpPr>
        <p:grpSpPr>
          <a:xfrm>
            <a:off x="1847317" y="3937179"/>
            <a:ext cx="5884553" cy="1420637"/>
            <a:chOff x="1706880" y="4029165"/>
            <a:chExt cx="5884553" cy="1420637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25211" y="4029165"/>
              <a:ext cx="1010938" cy="715239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38221" y="4034511"/>
              <a:ext cx="1032315" cy="730363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6880" y="4557992"/>
              <a:ext cx="828849" cy="586412"/>
            </a:xfrm>
            <a:prstGeom prst="rect">
              <a:avLst/>
            </a:prstGeom>
          </p:spPr>
        </p:pic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5560" y="4543913"/>
              <a:ext cx="1015873" cy="718730"/>
            </a:xfrm>
            <a:prstGeom prst="rect">
              <a:avLst/>
            </a:prstGeom>
          </p:spPr>
        </p:pic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131" y="4395361"/>
              <a:ext cx="1273188" cy="900781"/>
            </a:xfrm>
            <a:prstGeom prst="rect">
              <a:avLst/>
            </a:prstGeom>
          </p:spPr>
        </p:pic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7765" y="4425483"/>
              <a:ext cx="1447800" cy="1024319"/>
            </a:xfrm>
            <a:prstGeom prst="rect">
              <a:avLst/>
            </a:prstGeom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37456" y="4222232"/>
              <a:ext cx="1320635" cy="296338"/>
            </a:xfrm>
            <a:prstGeom prst="rect">
              <a:avLst/>
            </a:prstGeom>
          </p:spPr>
        </p:pic>
      </p:grpSp>
      <p:sp>
        <p:nvSpPr>
          <p:cNvPr id="6" name="台形 5"/>
          <p:cNvSpPr/>
          <p:nvPr/>
        </p:nvSpPr>
        <p:spPr>
          <a:xfrm>
            <a:off x="1249822" y="4006408"/>
            <a:ext cx="7032674" cy="1204434"/>
          </a:xfrm>
          <a:prstGeom prst="trapezoid">
            <a:avLst>
              <a:gd name="adj" fmla="val 84204"/>
            </a:avLst>
          </a:prstGeom>
          <a:solidFill>
            <a:srgbClr val="05A2E8">
              <a:alpha val="50196"/>
            </a:srgbClr>
          </a:solidFill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売上原価</a:t>
            </a:r>
            <a:endParaRPr lang="ja-JP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75454" y="5316448"/>
            <a:ext cx="9063024" cy="934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18430" y="5461717"/>
            <a:ext cx="9046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営業本部が獲得すべきものは？</a:t>
            </a:r>
            <a:endParaRPr lang="ja-JP" altLang="en-US" sz="3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11" name="グループ化 10"/>
          <p:cNvGrpSpPr/>
          <p:nvPr/>
        </p:nvGrpSpPr>
        <p:grpSpPr>
          <a:xfrm>
            <a:off x="2326511" y="963078"/>
            <a:ext cx="4849793" cy="2960748"/>
            <a:chOff x="2443037" y="991171"/>
            <a:chExt cx="4990572" cy="3058765"/>
          </a:xfrm>
        </p:grpSpPr>
        <p:sp>
          <p:nvSpPr>
            <p:cNvPr id="5" name="二等辺三角形 4"/>
            <p:cNvSpPr/>
            <p:nvPr/>
          </p:nvSpPr>
          <p:spPr>
            <a:xfrm>
              <a:off x="2443037" y="991171"/>
              <a:ext cx="4990572" cy="3058765"/>
            </a:xfrm>
            <a:prstGeom prst="triangle">
              <a:avLst>
                <a:gd name="adj" fmla="val 50306"/>
              </a:avLst>
            </a:prstGeom>
            <a:noFill/>
            <a:ln w="165100">
              <a:solidFill>
                <a:srgbClr val="FFFF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ja-JP" altLang="en-US" sz="5400" b="1" dirty="0">
                <a:solidFill>
                  <a:srgbClr val="EFA603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4092919" y="2018507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54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粗利</a:t>
              </a:r>
              <a:endPara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3038489" y="2859321"/>
            <a:ext cx="3232800" cy="1122890"/>
            <a:chOff x="3248200" y="2854822"/>
            <a:chExt cx="3232800" cy="1122890"/>
          </a:xfrm>
        </p:grpSpPr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10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8564">
              <a:off x="4369176" y="2899409"/>
              <a:ext cx="1029271" cy="1073585"/>
            </a:xfrm>
            <a:prstGeom prst="rect">
              <a:avLst/>
            </a:prstGeom>
          </p:spPr>
        </p:pic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10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8564">
              <a:off x="3248200" y="2878377"/>
              <a:ext cx="1053958" cy="1099335"/>
            </a:xfrm>
            <a:prstGeom prst="rect">
              <a:avLst/>
            </a:prstGeom>
          </p:spPr>
        </p:pic>
        <p:pic>
          <p:nvPicPr>
            <p:cNvPr id="31" name="図 30"/>
            <p:cNvPicPr>
              <a:picLocks noChangeAspect="1"/>
            </p:cNvPicPr>
            <p:nvPr/>
          </p:nvPicPr>
          <p:blipFill>
            <a:blip r:embed="rId10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8564">
              <a:off x="5451729" y="2854822"/>
              <a:ext cx="1029271" cy="1073585"/>
            </a:xfrm>
            <a:prstGeom prst="rect">
              <a:avLst/>
            </a:prstGeom>
          </p:spPr>
        </p:pic>
      </p:grpSp>
      <p:grpSp>
        <p:nvGrpSpPr>
          <p:cNvPr id="24" name="グループ化 23"/>
          <p:cNvGrpSpPr/>
          <p:nvPr/>
        </p:nvGrpSpPr>
        <p:grpSpPr>
          <a:xfrm>
            <a:off x="520979" y="730570"/>
            <a:ext cx="9063581" cy="5506018"/>
            <a:chOff x="574897" y="786614"/>
            <a:chExt cx="9063581" cy="5321434"/>
          </a:xfrm>
        </p:grpSpPr>
        <p:grpSp>
          <p:nvGrpSpPr>
            <p:cNvPr id="14" name="グループ化 13"/>
            <p:cNvGrpSpPr/>
            <p:nvPr/>
          </p:nvGrpSpPr>
          <p:grpSpPr>
            <a:xfrm>
              <a:off x="574897" y="786614"/>
              <a:ext cx="9063581" cy="5321434"/>
              <a:chOff x="574897" y="867574"/>
              <a:chExt cx="9063581" cy="5321434"/>
            </a:xfrm>
          </p:grpSpPr>
          <p:grpSp>
            <p:nvGrpSpPr>
              <p:cNvPr id="13" name="グループ化 12"/>
              <p:cNvGrpSpPr/>
              <p:nvPr/>
            </p:nvGrpSpPr>
            <p:grpSpPr>
              <a:xfrm>
                <a:off x="574897" y="867574"/>
                <a:ext cx="8902511" cy="5321434"/>
                <a:chOff x="574908" y="867574"/>
                <a:chExt cx="8720946" cy="5321434"/>
              </a:xfrm>
            </p:grpSpPr>
            <p:sp>
              <p:nvSpPr>
                <p:cNvPr id="12" name="正方形/長方形 11"/>
                <p:cNvSpPr/>
                <p:nvPr/>
              </p:nvSpPr>
              <p:spPr>
                <a:xfrm>
                  <a:off x="574908" y="867574"/>
                  <a:ext cx="8720946" cy="532143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pic>
              <p:nvPicPr>
                <p:cNvPr id="32" name="図 31"/>
                <p:cNvPicPr>
                  <a:picLocks noChangeAspect="1"/>
                </p:cNvPicPr>
                <p:nvPr/>
              </p:nvPicPr>
              <p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56832" y="2748679"/>
                  <a:ext cx="2460509" cy="3411161"/>
                </a:xfrm>
                <a:prstGeom prst="rect">
                  <a:avLst/>
                </a:prstGeom>
              </p:spPr>
            </p:pic>
          </p:grpSp>
          <p:sp>
            <p:nvSpPr>
              <p:cNvPr id="34" name="テキスト ボックス 33"/>
              <p:cNvSpPr txBox="1"/>
              <p:nvPr/>
            </p:nvSpPr>
            <p:spPr>
              <a:xfrm>
                <a:off x="715580" y="1485288"/>
                <a:ext cx="892289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ただ売るだけでは</a:t>
                </a:r>
                <a:r>
                  <a:rPr lang="en-US" altLang="ja-JP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NG</a:t>
                </a:r>
                <a:r>
                  <a:rPr lang="ja-JP" altLang="en-US" sz="5400" b="1" dirty="0" err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。</a:t>
                </a:r>
                <a:endParaRPr lang="en-US" altLang="ja-JP" sz="5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r>
                  <a:rPr lang="ja-JP" altLang="en-US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重要なことは</a:t>
                </a:r>
                <a:endParaRPr lang="ja-JP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</p:grpSp>
        <p:sp>
          <p:nvSpPr>
            <p:cNvPr id="37" name="テキスト ボックス 36"/>
            <p:cNvSpPr txBox="1"/>
            <p:nvPr/>
          </p:nvSpPr>
          <p:spPr>
            <a:xfrm>
              <a:off x="5228699" y="5059712"/>
              <a:ext cx="22325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5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こ</a:t>
              </a:r>
              <a:r>
                <a:rPr lang="ja-JP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と</a:t>
              </a:r>
              <a:r>
                <a:rPr lang="ja-JP" altLang="en-US" sz="5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！</a:t>
              </a:r>
              <a:endParaRPr lang="ja-JP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sp>
        <p:nvSpPr>
          <p:cNvPr id="36" name="テキスト ボックス 35"/>
          <p:cNvSpPr txBox="1"/>
          <p:nvPr/>
        </p:nvSpPr>
        <p:spPr>
          <a:xfrm>
            <a:off x="757983" y="3491827"/>
            <a:ext cx="7241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600" b="1" dirty="0" smtClean="0">
                <a:solidFill>
                  <a:srgbClr val="FFC000"/>
                </a:solidFill>
                <a:effectLst>
                  <a:outerShdw blurRad="38100" dist="292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“粗利を稼ぐ”</a:t>
            </a:r>
            <a:endParaRPr lang="ja-JP" altLang="en-US" sz="4800" b="1" dirty="0">
              <a:solidFill>
                <a:srgbClr val="FFC000"/>
              </a:solidFill>
              <a:effectLst>
                <a:outerShdw blurRad="38100" dist="292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USEN</a:t>
            </a:r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稼</a:t>
            </a:r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ぎの仕組み</a:t>
            </a:r>
            <a:endParaRPr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4729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33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屈折矢印 16"/>
          <p:cNvSpPr/>
          <p:nvPr/>
        </p:nvSpPr>
        <p:spPr>
          <a:xfrm rot="10800000" flipH="1">
            <a:off x="5948940" y="2321946"/>
            <a:ext cx="2169978" cy="1277050"/>
          </a:xfrm>
          <a:prstGeom prst="bent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屈折矢印 15"/>
          <p:cNvSpPr/>
          <p:nvPr/>
        </p:nvSpPr>
        <p:spPr>
          <a:xfrm rot="10800000">
            <a:off x="1770385" y="2339523"/>
            <a:ext cx="1900224" cy="1227965"/>
          </a:xfrm>
          <a:prstGeom prst="bent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21</a:t>
            </a:fld>
            <a:endParaRPr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91550" y="874107"/>
            <a:ext cx="8998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r>
              <a:rPr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にも種類</a:t>
            </a:r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があります</a:t>
            </a:r>
            <a:endParaRPr lang="ja-JP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9" name="レ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01610" y="1098199"/>
            <a:ext cx="609600" cy="609600"/>
          </a:xfrm>
          <a:prstGeom prst="rect">
            <a:avLst/>
          </a:prstGeom>
        </p:spPr>
      </p:pic>
      <p:sp>
        <p:nvSpPr>
          <p:cNvPr id="15" name="正方形/長方形 14"/>
          <p:cNvSpPr/>
          <p:nvPr/>
        </p:nvSpPr>
        <p:spPr>
          <a:xfrm>
            <a:off x="8203490" y="879779"/>
            <a:ext cx="1005840" cy="115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0982" y="1606738"/>
            <a:ext cx="2757585" cy="1603290"/>
          </a:xfrm>
          <a:prstGeom prst="rect">
            <a:avLst/>
          </a:prstGeom>
        </p:spPr>
      </p:pic>
      <p:grpSp>
        <p:nvGrpSpPr>
          <p:cNvPr id="3" name="グループ化 2"/>
          <p:cNvGrpSpPr/>
          <p:nvPr/>
        </p:nvGrpSpPr>
        <p:grpSpPr>
          <a:xfrm>
            <a:off x="655320" y="3617704"/>
            <a:ext cx="4297680" cy="2630696"/>
            <a:chOff x="655320" y="3617704"/>
            <a:chExt cx="4297680" cy="2630696"/>
          </a:xfrm>
        </p:grpSpPr>
        <p:grpSp>
          <p:nvGrpSpPr>
            <p:cNvPr id="24" name="グループ化 23"/>
            <p:cNvGrpSpPr/>
            <p:nvPr/>
          </p:nvGrpSpPr>
          <p:grpSpPr>
            <a:xfrm>
              <a:off x="655320" y="3617704"/>
              <a:ext cx="4297680" cy="2630696"/>
              <a:chOff x="539552" y="4221088"/>
              <a:chExt cx="4001186" cy="2304256"/>
            </a:xfrm>
          </p:grpSpPr>
          <p:sp>
            <p:nvSpPr>
              <p:cNvPr id="25" name="角丸四角形 24"/>
              <p:cNvSpPr/>
              <p:nvPr/>
            </p:nvSpPr>
            <p:spPr bwMode="auto">
              <a:xfrm>
                <a:off x="539552" y="4221088"/>
                <a:ext cx="3816424" cy="2304256"/>
              </a:xfrm>
              <a:prstGeom prst="roundRect">
                <a:avLst/>
              </a:prstGeom>
              <a:solidFill>
                <a:srgbClr val="53C5BD">
                  <a:alpha val="90000"/>
                </a:srgbClr>
              </a:solidFill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endParaRPr lang="ja-JP" altLang="en-US" sz="20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26" name="正方形/長方形 25"/>
              <p:cNvSpPr/>
              <p:nvPr/>
            </p:nvSpPr>
            <p:spPr bwMode="auto">
              <a:xfrm>
                <a:off x="660690" y="4237387"/>
                <a:ext cx="3880048" cy="792088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 algn="ctr"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400" b="1" dirty="0" smtClean="0">
                    <a:solidFill>
                      <a:schemeClr val="bg1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イニシャル粗利</a:t>
                </a:r>
                <a:endParaRPr lang="ja-JP" altLang="en-US" sz="24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</p:grpSp>
        <p:sp>
          <p:nvSpPr>
            <p:cNvPr id="27" name="角丸四角形 26"/>
            <p:cNvSpPr/>
            <p:nvPr/>
          </p:nvSpPr>
          <p:spPr bwMode="auto">
            <a:xfrm>
              <a:off x="990595" y="4419349"/>
              <a:ext cx="3471957" cy="1498546"/>
            </a:xfrm>
            <a:prstGeom prst="round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>
                <a:lnSpc>
                  <a:spcPts val="18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例</a:t>
              </a:r>
              <a:r>
                <a:rPr lang="ja-JP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えば</a:t>
              </a:r>
              <a:r>
                <a:rPr lang="en-US" altLang="ja-JP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…</a:t>
              </a:r>
            </a:p>
            <a:p>
              <a:pPr>
                <a:lnSpc>
                  <a:spcPts val="18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● 加入料</a:t>
              </a:r>
              <a:r>
                <a: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、事務手数料</a:t>
              </a:r>
              <a:endParaRPr lang="en-US" altLang="ja-JP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● </a:t>
              </a:r>
              <a:r>
                <a:rPr lang="en-US" altLang="ja-JP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USEN</a:t>
              </a:r>
              <a:r>
                <a: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の工事費</a:t>
              </a:r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5158159" y="3598996"/>
            <a:ext cx="4331915" cy="2649404"/>
            <a:chOff x="5158159" y="3598996"/>
            <a:chExt cx="4331915" cy="2649404"/>
          </a:xfrm>
        </p:grpSpPr>
        <p:grpSp>
          <p:nvGrpSpPr>
            <p:cNvPr id="28" name="グループ化 27"/>
            <p:cNvGrpSpPr/>
            <p:nvPr/>
          </p:nvGrpSpPr>
          <p:grpSpPr>
            <a:xfrm>
              <a:off x="5158159" y="3598996"/>
              <a:ext cx="4331915" cy="2649404"/>
              <a:chOff x="4716016" y="4221088"/>
              <a:chExt cx="3960440" cy="2304256"/>
            </a:xfrm>
          </p:grpSpPr>
          <p:sp>
            <p:nvSpPr>
              <p:cNvPr id="29" name="角丸四角形 28"/>
              <p:cNvSpPr/>
              <p:nvPr/>
            </p:nvSpPr>
            <p:spPr bwMode="auto">
              <a:xfrm>
                <a:off x="4716016" y="4221088"/>
                <a:ext cx="3816424" cy="2304256"/>
              </a:xfrm>
              <a:prstGeom prst="roundRect">
                <a:avLst/>
              </a:prstGeom>
              <a:solidFill>
                <a:srgbClr val="FC3E74">
                  <a:alpha val="89804"/>
                </a:srgbClr>
              </a:solidFill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endParaRPr lang="ja-JP" altLang="en-US" sz="2000" b="1" dirty="0">
                  <a:solidFill>
                    <a:srgbClr val="F01A23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30" name="正方形/長方形 29"/>
              <p:cNvSpPr/>
              <p:nvPr/>
            </p:nvSpPr>
            <p:spPr bwMode="auto">
              <a:xfrm>
                <a:off x="4796408" y="4221088"/>
                <a:ext cx="3880048" cy="792088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 algn="ctr"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400" b="1" dirty="0" smtClean="0">
                    <a:solidFill>
                      <a:schemeClr val="bg1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ランニング粗利</a:t>
                </a:r>
                <a:endParaRPr lang="ja-JP" altLang="en-US" sz="24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</p:grpSp>
        <p:sp>
          <p:nvSpPr>
            <p:cNvPr id="31" name="角丸四角形 30"/>
            <p:cNvSpPr/>
            <p:nvPr/>
          </p:nvSpPr>
          <p:spPr bwMode="auto">
            <a:xfrm>
              <a:off x="5403678" y="4419349"/>
              <a:ext cx="3683352" cy="1509310"/>
            </a:xfrm>
            <a:prstGeom prst="round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>
                <a:lnSpc>
                  <a:spcPts val="18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例えば</a:t>
              </a:r>
              <a:r>
                <a:rPr lang="en-US" altLang="ja-JP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…</a:t>
              </a:r>
            </a:p>
            <a:p>
              <a:pPr>
                <a:lnSpc>
                  <a:spcPts val="18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● </a:t>
              </a:r>
              <a:r>
                <a:rPr lang="en-US" altLang="ja-JP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USEN</a:t>
              </a:r>
              <a:r>
                <a: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の月額利用料</a:t>
              </a:r>
              <a:endParaRPr lang="en-US" altLang="ja-JP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● ヒトサラ</a:t>
              </a:r>
              <a:r>
                <a: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の月額利用料</a:t>
              </a:r>
            </a:p>
          </p:txBody>
        </p:sp>
      </p:grpSp>
      <p:sp>
        <p:nvSpPr>
          <p:cNvPr id="4" name="正方形/長方形 3"/>
          <p:cNvSpPr/>
          <p:nvPr/>
        </p:nvSpPr>
        <p:spPr>
          <a:xfrm>
            <a:off x="3419904" y="1666692"/>
            <a:ext cx="2767535" cy="1543337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873383" y="1652286"/>
            <a:ext cx="1877437" cy="110799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ja-JP" altLang="en-US" sz="6600" b="1" dirty="0">
                <a:ln w="1270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粗利</a:t>
            </a:r>
            <a:endParaRPr kumimoji="1" lang="ja-JP" altLang="en-US" sz="6600" b="1" dirty="0">
              <a:ln w="1270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USEN</a:t>
            </a:r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稼</a:t>
            </a:r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ぎの仕組み</a:t>
            </a:r>
            <a:endParaRPr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87880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7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7" grpId="0" animBg="1"/>
      <p:bldP spid="16" grpId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22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65517" y="769184"/>
            <a:ext cx="9059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重要なのはどちらでしょうか？</a:t>
            </a:r>
            <a:endParaRPr lang="ja-JP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655320" y="1489362"/>
            <a:ext cx="4099227" cy="4789518"/>
            <a:chOff x="655320" y="1489362"/>
            <a:chExt cx="4099227" cy="4789518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655320" y="1489362"/>
              <a:ext cx="4099227" cy="4789518"/>
              <a:chOff x="539552" y="4221088"/>
              <a:chExt cx="3816424" cy="2304256"/>
            </a:xfrm>
          </p:grpSpPr>
          <p:sp>
            <p:nvSpPr>
              <p:cNvPr id="6" name="角丸四角形 5"/>
              <p:cNvSpPr/>
              <p:nvPr/>
            </p:nvSpPr>
            <p:spPr bwMode="auto">
              <a:xfrm>
                <a:off x="539552" y="4221088"/>
                <a:ext cx="3816424" cy="2304256"/>
              </a:xfrm>
              <a:prstGeom prst="roundRect">
                <a:avLst>
                  <a:gd name="adj" fmla="val 11090"/>
                </a:avLst>
              </a:prstGeom>
              <a:solidFill>
                <a:srgbClr val="53C5BD">
                  <a:alpha val="90000"/>
                </a:srgbClr>
              </a:solidFill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endParaRPr lang="ja-JP" altLang="en-US" sz="20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7" name="正方形/長方形 6"/>
              <p:cNvSpPr/>
              <p:nvPr/>
            </p:nvSpPr>
            <p:spPr bwMode="auto">
              <a:xfrm>
                <a:off x="660690" y="4292717"/>
                <a:ext cx="3695286" cy="26503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 algn="ctr"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400" b="1" dirty="0" smtClean="0">
                    <a:solidFill>
                      <a:schemeClr val="bg1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イニシャル粗利</a:t>
                </a:r>
                <a:endParaRPr lang="ja-JP" altLang="en-US" sz="24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</p:grpSp>
        <p:grpSp>
          <p:nvGrpSpPr>
            <p:cNvPr id="17" name="グループ化 16"/>
            <p:cNvGrpSpPr/>
            <p:nvPr/>
          </p:nvGrpSpPr>
          <p:grpSpPr>
            <a:xfrm>
              <a:off x="785435" y="2234865"/>
              <a:ext cx="3969112" cy="3759230"/>
              <a:chOff x="785435" y="2234865"/>
              <a:chExt cx="3969112" cy="3759230"/>
            </a:xfrm>
          </p:grpSpPr>
          <p:sp>
            <p:nvSpPr>
              <p:cNvPr id="8" name="角丸四角形 7"/>
              <p:cNvSpPr/>
              <p:nvPr/>
            </p:nvSpPr>
            <p:spPr bwMode="auto">
              <a:xfrm>
                <a:off x="944881" y="2234865"/>
                <a:ext cx="3517672" cy="3759230"/>
              </a:xfrm>
              <a:prstGeom prst="roundRect">
                <a:avLst>
                  <a:gd name="adj" fmla="val 11902"/>
                </a:avLst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>
                  <a:lnSpc>
                    <a:spcPts val="1800"/>
                  </a:lnSpc>
                  <a:spcBef>
                    <a:spcPct val="0"/>
                  </a:spcBef>
                  <a:spcAft>
                    <a:spcPts val="600"/>
                  </a:spcAft>
                </a:pPr>
                <a:endPara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13" name="正方形/長方形 12"/>
              <p:cNvSpPr/>
              <p:nvPr/>
            </p:nvSpPr>
            <p:spPr bwMode="auto">
              <a:xfrm>
                <a:off x="785435" y="2234865"/>
                <a:ext cx="3969112" cy="354461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加入料、事務手数料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</a:t>
                </a:r>
                <a:r>
                  <a:rPr lang="en-US" altLang="ja-JP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USEN</a:t>
                </a: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の工事費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</a:t>
                </a:r>
                <a:r>
                  <a:rPr lang="en-US" altLang="ja-JP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U</a:t>
                </a: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レジの工事費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各種器材費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ヒトサラのページ制作費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フレッツ完成のボーナス</a:t>
                </a:r>
              </a:p>
            </p:txBody>
          </p:sp>
        </p:grpSp>
      </p:grpSp>
      <p:sp>
        <p:nvSpPr>
          <p:cNvPr id="14" name="正方形/長方形 13"/>
          <p:cNvSpPr/>
          <p:nvPr/>
        </p:nvSpPr>
        <p:spPr bwMode="auto">
          <a:xfrm>
            <a:off x="5304358" y="2263808"/>
            <a:ext cx="3961264" cy="37302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21" name="グループ化 20"/>
          <p:cNvGrpSpPr/>
          <p:nvPr/>
        </p:nvGrpSpPr>
        <p:grpSpPr>
          <a:xfrm>
            <a:off x="5219119" y="1489362"/>
            <a:ext cx="4199201" cy="4759038"/>
            <a:chOff x="5219119" y="1489362"/>
            <a:chExt cx="4199201" cy="4759038"/>
          </a:xfrm>
        </p:grpSpPr>
        <p:grpSp>
          <p:nvGrpSpPr>
            <p:cNvPr id="9" name="グループ化 8"/>
            <p:cNvGrpSpPr/>
            <p:nvPr/>
          </p:nvGrpSpPr>
          <p:grpSpPr>
            <a:xfrm>
              <a:off x="5219119" y="1489362"/>
              <a:ext cx="4199201" cy="4759038"/>
              <a:chOff x="4716016" y="4221088"/>
              <a:chExt cx="3960440" cy="2304256"/>
            </a:xfrm>
          </p:grpSpPr>
          <p:sp>
            <p:nvSpPr>
              <p:cNvPr id="10" name="角丸四角形 9"/>
              <p:cNvSpPr/>
              <p:nvPr/>
            </p:nvSpPr>
            <p:spPr bwMode="auto">
              <a:xfrm>
                <a:off x="4716016" y="4221088"/>
                <a:ext cx="3816424" cy="2304256"/>
              </a:xfrm>
              <a:prstGeom prst="roundRect">
                <a:avLst>
                  <a:gd name="adj" fmla="val 10461"/>
                </a:avLst>
              </a:prstGeom>
              <a:solidFill>
                <a:srgbClr val="FC3E74">
                  <a:alpha val="89804"/>
                </a:srgbClr>
              </a:solidFill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 algn="just"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endParaRPr lang="ja-JP" altLang="en-US" sz="2000" b="1" dirty="0">
                  <a:solidFill>
                    <a:srgbClr val="F01A23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11" name="正方形/長方形 10"/>
              <p:cNvSpPr/>
              <p:nvPr/>
            </p:nvSpPr>
            <p:spPr bwMode="auto">
              <a:xfrm>
                <a:off x="4796408" y="4292705"/>
                <a:ext cx="3880048" cy="267208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 algn="ctr"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400" b="1" dirty="0" smtClean="0">
                    <a:solidFill>
                      <a:schemeClr val="bg1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ランニング粗利</a:t>
                </a:r>
                <a:endParaRPr lang="ja-JP" altLang="en-US" sz="24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</p:grpSp>
        <p:grpSp>
          <p:nvGrpSpPr>
            <p:cNvPr id="18" name="グループ化 17"/>
            <p:cNvGrpSpPr/>
            <p:nvPr/>
          </p:nvGrpSpPr>
          <p:grpSpPr>
            <a:xfrm>
              <a:off x="5381749" y="2189145"/>
              <a:ext cx="3969112" cy="3759230"/>
              <a:chOff x="5372859" y="2234865"/>
              <a:chExt cx="3969112" cy="3759230"/>
            </a:xfrm>
          </p:grpSpPr>
          <p:sp>
            <p:nvSpPr>
              <p:cNvPr id="12" name="角丸四角形 11"/>
              <p:cNvSpPr/>
              <p:nvPr/>
            </p:nvSpPr>
            <p:spPr bwMode="auto">
              <a:xfrm>
                <a:off x="5501639" y="2234865"/>
                <a:ext cx="3474721" cy="3759230"/>
              </a:xfrm>
              <a:prstGeom prst="roundRect">
                <a:avLst>
                  <a:gd name="adj" fmla="val 12529"/>
                </a:avLst>
              </a:prstGeom>
              <a:solidFill>
                <a:schemeClr val="bg1">
                  <a:alpha val="90000"/>
                </a:schemeClr>
              </a:solidFill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>
                  <a:lnSpc>
                    <a:spcPts val="1800"/>
                  </a:lnSpc>
                  <a:spcBef>
                    <a:spcPct val="0"/>
                  </a:spcBef>
                  <a:spcAft>
                    <a:spcPts val="600"/>
                  </a:spcAft>
                </a:pPr>
                <a:endPara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15" name="正方形/長方形 14"/>
              <p:cNvSpPr/>
              <p:nvPr/>
            </p:nvSpPr>
            <p:spPr bwMode="auto">
              <a:xfrm>
                <a:off x="5372859" y="2239640"/>
                <a:ext cx="3969112" cy="354461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360000" tIns="360000" rIns="360000" bIns="360000" rtlCol="0" anchor="ctr">
                <a:noAutofit/>
              </a:bodyPr>
              <a:lstStyle/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</a:t>
                </a:r>
                <a:r>
                  <a:rPr lang="en-US" altLang="ja-JP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USEN</a:t>
                </a: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の月額利用料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</a:t>
                </a:r>
                <a:r>
                  <a:rPr lang="en-US" altLang="ja-JP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OTORAKU</a:t>
                </a: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の利用料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</a:t>
                </a:r>
                <a:r>
                  <a:rPr lang="en-US" altLang="ja-JP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U</a:t>
                </a: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レジの月額利用料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ヒトサラの月額利用料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</a:t>
                </a:r>
                <a:r>
                  <a:rPr lang="en-US" altLang="ja-JP" sz="2200" b="1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UPLink</a:t>
                </a: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の月額利用料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pPr>
                  <a:lnSpc>
                    <a:spcPct val="14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:r>
                  <a:rPr lang="ja-JP" altLang="en-US" sz="2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・ 食べログの月額利用料</a:t>
                </a:r>
                <a:endParaRPr lang="en-US" altLang="ja-JP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</p:grpSp>
      </p:grpSp>
      <p:sp>
        <p:nvSpPr>
          <p:cNvPr id="16" name="正方形/長方形 15"/>
          <p:cNvSpPr/>
          <p:nvPr/>
        </p:nvSpPr>
        <p:spPr>
          <a:xfrm>
            <a:off x="641067" y="1436900"/>
            <a:ext cx="4297680" cy="48944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kumimoji="1" lang="en-US" altLang="ja-JP" sz="6600" b="1" dirty="0" smtClean="0">
              <a:solidFill>
                <a:srgbClr val="FC2865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38363" y="2536223"/>
            <a:ext cx="4095160" cy="2867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ja-JP" altLang="en-US" sz="6600" b="1" dirty="0">
                <a:solidFill>
                  <a:srgbClr val="FC2865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➡</a:t>
            </a:r>
            <a:endParaRPr lang="en-US" altLang="ja-JP" sz="6600" b="1" dirty="0">
              <a:solidFill>
                <a:srgbClr val="FC2865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ts val="6500"/>
              </a:lnSpc>
            </a:pPr>
            <a:r>
              <a:rPr lang="ja-JP" altLang="en-US" sz="4800" b="1" dirty="0" smtClean="0">
                <a:solidFill>
                  <a:srgbClr val="FC2865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ランニング</a:t>
            </a:r>
            <a:r>
              <a:rPr lang="ja-JP" altLang="en-US" sz="4800" b="1" dirty="0">
                <a:solidFill>
                  <a:srgbClr val="FC2865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粗利</a:t>
            </a:r>
            <a:endParaRPr lang="en-US" altLang="ja-JP" sz="4800" b="1" dirty="0">
              <a:solidFill>
                <a:srgbClr val="FC2865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4000" b="1" dirty="0">
                <a:solidFill>
                  <a:srgbClr val="FC2865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が正解！</a:t>
            </a:r>
          </a:p>
          <a:p>
            <a:endParaRPr kumimoji="1" lang="ja-JP" altLang="en-US" sz="12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USEN</a:t>
            </a:r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稼</a:t>
            </a:r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ぎの仕組み</a:t>
            </a:r>
            <a:endParaRPr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1448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23</a:t>
            </a:fld>
            <a:endParaRPr lang="ja-JP" altLang="en-US"/>
          </a:p>
        </p:txBody>
      </p:sp>
      <p:sp>
        <p:nvSpPr>
          <p:cNvPr id="3" name="正方形/長方形 2"/>
          <p:cNvSpPr/>
          <p:nvPr/>
        </p:nvSpPr>
        <p:spPr bwMode="auto">
          <a:xfrm>
            <a:off x="5105400" y="4293096"/>
            <a:ext cx="3880048" cy="792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3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 bwMode="auto">
          <a:xfrm>
            <a:off x="922164" y="4869160"/>
            <a:ext cx="1438549" cy="720080"/>
          </a:xfrm>
          <a:prstGeom prst="rect">
            <a:avLst/>
          </a:prstGeom>
          <a:solidFill>
            <a:srgbClr val="4472C4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5" name="正方形/長方形 4"/>
          <p:cNvSpPr/>
          <p:nvPr/>
        </p:nvSpPr>
        <p:spPr bwMode="auto">
          <a:xfrm>
            <a:off x="776536" y="4507960"/>
            <a:ext cx="1512168" cy="86525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6" name="グループ化 5"/>
          <p:cNvGrpSpPr/>
          <p:nvPr/>
        </p:nvGrpSpPr>
        <p:grpSpPr>
          <a:xfrm>
            <a:off x="922164" y="5373217"/>
            <a:ext cx="8279309" cy="879355"/>
            <a:chOff x="541163" y="5085184"/>
            <a:chExt cx="8279309" cy="879355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541163" y="5301208"/>
              <a:ext cx="8063285" cy="0"/>
            </a:xfrm>
            <a:prstGeom prst="line">
              <a:avLst/>
            </a:prstGeom>
            <a:ln w="635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正方形/長方形 7"/>
            <p:cNvSpPr/>
            <p:nvPr/>
          </p:nvSpPr>
          <p:spPr bwMode="auto">
            <a:xfrm>
              <a:off x="683568" y="5085184"/>
              <a:ext cx="1512168" cy="86525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altLang="ja-JP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5</a:t>
              </a:r>
              <a:r>
                <a: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月</a:t>
              </a:r>
            </a:p>
          </p:txBody>
        </p:sp>
        <p:sp>
          <p:nvSpPr>
            <p:cNvPr id="9" name="正方形/長方形 8"/>
            <p:cNvSpPr/>
            <p:nvPr/>
          </p:nvSpPr>
          <p:spPr bwMode="auto">
            <a:xfrm>
              <a:off x="3995936" y="5085184"/>
              <a:ext cx="1512168" cy="86525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altLang="ja-JP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7</a:t>
              </a:r>
              <a:r>
                <a: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月</a:t>
              </a:r>
            </a:p>
          </p:txBody>
        </p:sp>
        <p:sp>
          <p:nvSpPr>
            <p:cNvPr id="10" name="正方形/長方形 9"/>
            <p:cNvSpPr/>
            <p:nvPr/>
          </p:nvSpPr>
          <p:spPr bwMode="auto">
            <a:xfrm>
              <a:off x="2339752" y="5099282"/>
              <a:ext cx="1512168" cy="86525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altLang="ja-JP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6</a:t>
              </a:r>
              <a:r>
                <a: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月</a:t>
              </a:r>
            </a:p>
          </p:txBody>
        </p:sp>
        <p:sp>
          <p:nvSpPr>
            <p:cNvPr id="11" name="正方形/長方形 10"/>
            <p:cNvSpPr/>
            <p:nvPr/>
          </p:nvSpPr>
          <p:spPr bwMode="auto">
            <a:xfrm>
              <a:off x="5652120" y="5099282"/>
              <a:ext cx="1512168" cy="86525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altLang="ja-JP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8</a:t>
              </a:r>
              <a:r>
                <a: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月</a:t>
              </a:r>
            </a:p>
          </p:txBody>
        </p:sp>
        <p:sp>
          <p:nvSpPr>
            <p:cNvPr id="12" name="正方形/長方形 11"/>
            <p:cNvSpPr/>
            <p:nvPr/>
          </p:nvSpPr>
          <p:spPr bwMode="auto">
            <a:xfrm>
              <a:off x="7308304" y="5085184"/>
              <a:ext cx="1512168" cy="86525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altLang="ja-JP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9</a:t>
              </a:r>
              <a:r>
                <a:rPr lang="ja-JP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月</a:t>
              </a:r>
            </a:p>
          </p:txBody>
        </p:sp>
      </p:grpSp>
      <p:sp>
        <p:nvSpPr>
          <p:cNvPr id="13" name="正方形/長方形 12"/>
          <p:cNvSpPr/>
          <p:nvPr/>
        </p:nvSpPr>
        <p:spPr bwMode="auto">
          <a:xfrm>
            <a:off x="2578348" y="4842498"/>
            <a:ext cx="1438549" cy="720080"/>
          </a:xfrm>
          <a:prstGeom prst="rect">
            <a:avLst/>
          </a:prstGeom>
          <a:solidFill>
            <a:srgbClr val="4472C4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14" name="正方形/長方形 13"/>
          <p:cNvSpPr/>
          <p:nvPr/>
        </p:nvSpPr>
        <p:spPr bwMode="auto">
          <a:xfrm>
            <a:off x="4258006" y="4842498"/>
            <a:ext cx="1438549" cy="720080"/>
          </a:xfrm>
          <a:prstGeom prst="rect">
            <a:avLst/>
          </a:prstGeom>
          <a:solidFill>
            <a:srgbClr val="4472C4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15" name="正方形/長方形 14"/>
          <p:cNvSpPr/>
          <p:nvPr/>
        </p:nvSpPr>
        <p:spPr bwMode="auto">
          <a:xfrm>
            <a:off x="5890716" y="4842498"/>
            <a:ext cx="1438549" cy="720080"/>
          </a:xfrm>
          <a:prstGeom prst="rect">
            <a:avLst/>
          </a:prstGeom>
          <a:solidFill>
            <a:srgbClr val="4472C4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16" name="正方形/長方形 15"/>
          <p:cNvSpPr/>
          <p:nvPr/>
        </p:nvSpPr>
        <p:spPr bwMode="auto">
          <a:xfrm>
            <a:off x="7546900" y="4842498"/>
            <a:ext cx="1438549" cy="720080"/>
          </a:xfrm>
          <a:prstGeom prst="rect">
            <a:avLst/>
          </a:prstGeom>
          <a:solidFill>
            <a:srgbClr val="4472C4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17" name="正方形/長方形 16"/>
          <p:cNvSpPr/>
          <p:nvPr/>
        </p:nvSpPr>
        <p:spPr bwMode="auto">
          <a:xfrm>
            <a:off x="2578348" y="4149080"/>
            <a:ext cx="1438549" cy="720080"/>
          </a:xfrm>
          <a:prstGeom prst="rect">
            <a:avLst/>
          </a:prstGeom>
          <a:solidFill>
            <a:srgbClr val="33D2C5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18" name="正方形/長方形 17"/>
          <p:cNvSpPr/>
          <p:nvPr/>
        </p:nvSpPr>
        <p:spPr bwMode="auto">
          <a:xfrm>
            <a:off x="4258006" y="4122418"/>
            <a:ext cx="1438549" cy="720080"/>
          </a:xfrm>
          <a:prstGeom prst="rect">
            <a:avLst/>
          </a:prstGeom>
          <a:solidFill>
            <a:srgbClr val="33D2C5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19" name="正方形/長方形 18"/>
          <p:cNvSpPr/>
          <p:nvPr/>
        </p:nvSpPr>
        <p:spPr bwMode="auto">
          <a:xfrm>
            <a:off x="5889105" y="4147919"/>
            <a:ext cx="1438549" cy="720080"/>
          </a:xfrm>
          <a:prstGeom prst="rect">
            <a:avLst/>
          </a:prstGeom>
          <a:solidFill>
            <a:srgbClr val="33D2C5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20" name="正方形/長方形 19"/>
          <p:cNvSpPr/>
          <p:nvPr/>
        </p:nvSpPr>
        <p:spPr bwMode="auto">
          <a:xfrm>
            <a:off x="7546900" y="4122418"/>
            <a:ext cx="1438549" cy="720080"/>
          </a:xfrm>
          <a:prstGeom prst="rect">
            <a:avLst/>
          </a:prstGeom>
          <a:solidFill>
            <a:srgbClr val="33D2C5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21" name="正方形/長方形 20"/>
          <p:cNvSpPr/>
          <p:nvPr/>
        </p:nvSpPr>
        <p:spPr bwMode="auto">
          <a:xfrm>
            <a:off x="4258369" y="3402338"/>
            <a:ext cx="1438549" cy="720080"/>
          </a:xfrm>
          <a:prstGeom prst="rect">
            <a:avLst/>
          </a:prstGeom>
          <a:solidFill>
            <a:srgbClr val="23E148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22" name="正方形/長方形 21"/>
          <p:cNvSpPr/>
          <p:nvPr/>
        </p:nvSpPr>
        <p:spPr bwMode="auto">
          <a:xfrm>
            <a:off x="5889104" y="3429000"/>
            <a:ext cx="1438549" cy="720080"/>
          </a:xfrm>
          <a:prstGeom prst="rect">
            <a:avLst/>
          </a:prstGeom>
          <a:solidFill>
            <a:srgbClr val="23E148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23" name="正方形/長方形 22"/>
          <p:cNvSpPr/>
          <p:nvPr/>
        </p:nvSpPr>
        <p:spPr bwMode="auto">
          <a:xfrm>
            <a:off x="7546900" y="3429000"/>
            <a:ext cx="1438549" cy="720080"/>
          </a:xfrm>
          <a:prstGeom prst="rect">
            <a:avLst/>
          </a:prstGeom>
          <a:solidFill>
            <a:srgbClr val="23E148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24" name="正方形/長方形 23"/>
          <p:cNvSpPr/>
          <p:nvPr/>
        </p:nvSpPr>
        <p:spPr bwMode="auto">
          <a:xfrm>
            <a:off x="5890716" y="2708920"/>
            <a:ext cx="1438549" cy="720080"/>
          </a:xfrm>
          <a:prstGeom prst="rect">
            <a:avLst/>
          </a:prstGeom>
          <a:solidFill>
            <a:srgbClr val="86F011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25" name="正方形/長方形 24"/>
          <p:cNvSpPr/>
          <p:nvPr/>
        </p:nvSpPr>
        <p:spPr bwMode="auto">
          <a:xfrm>
            <a:off x="7546900" y="2708920"/>
            <a:ext cx="1438549" cy="720080"/>
          </a:xfrm>
          <a:prstGeom prst="rect">
            <a:avLst/>
          </a:prstGeom>
          <a:solidFill>
            <a:srgbClr val="86F011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sp>
        <p:nvSpPr>
          <p:cNvPr id="26" name="正方形/長方形 25"/>
          <p:cNvSpPr/>
          <p:nvPr/>
        </p:nvSpPr>
        <p:spPr bwMode="auto">
          <a:xfrm>
            <a:off x="7545289" y="1988840"/>
            <a:ext cx="1438549" cy="72008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8</a:t>
            </a: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月分</a:t>
            </a:r>
          </a:p>
        </p:txBody>
      </p:sp>
      <p:pic>
        <p:nvPicPr>
          <p:cNvPr id="32" name="図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3656">
            <a:off x="1398990" y="683822"/>
            <a:ext cx="5002779" cy="4238466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91517">
            <a:off x="1227009" y="1593114"/>
            <a:ext cx="2016006" cy="2353844"/>
          </a:xfrm>
          <a:prstGeom prst="rect">
            <a:avLst/>
          </a:prstGeom>
        </p:spPr>
      </p:pic>
      <p:sp>
        <p:nvSpPr>
          <p:cNvPr id="35" name="テキスト ボックス 34"/>
          <p:cNvSpPr txBox="1"/>
          <p:nvPr/>
        </p:nvSpPr>
        <p:spPr>
          <a:xfrm>
            <a:off x="465517" y="740735"/>
            <a:ext cx="9059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なぜランニング粗利が大事なのでしょうか？</a:t>
            </a:r>
            <a:endParaRPr lang="ja-JP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36" name="グループ化 35"/>
          <p:cNvGrpSpPr/>
          <p:nvPr/>
        </p:nvGrpSpPr>
        <p:grpSpPr>
          <a:xfrm rot="21087092">
            <a:off x="5133021" y="1692536"/>
            <a:ext cx="3982748" cy="3896704"/>
            <a:chOff x="5133021" y="1692536"/>
            <a:chExt cx="3982748" cy="3896704"/>
          </a:xfrm>
        </p:grpSpPr>
        <p:pic>
          <p:nvPicPr>
            <p:cNvPr id="33" name="図 3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33021" y="1692536"/>
              <a:ext cx="3897044" cy="3896704"/>
            </a:xfrm>
            <a:prstGeom prst="rect">
              <a:avLst/>
            </a:prstGeom>
            <a:noFill/>
          </p:spPr>
        </p:pic>
        <p:sp>
          <p:nvSpPr>
            <p:cNvPr id="31" name="正方形/長方形 30"/>
            <p:cNvSpPr/>
            <p:nvPr/>
          </p:nvSpPr>
          <p:spPr bwMode="auto">
            <a:xfrm>
              <a:off x="5302307" y="2634786"/>
              <a:ext cx="3813462" cy="201220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 algn="ctr">
                <a:lnSpc>
                  <a:spcPts val="18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b="1" dirty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当社売上の根幹を担うの</a:t>
              </a:r>
              <a:r>
                <a:rPr lang="ja-JP" altLang="en-US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は</a:t>
              </a:r>
              <a:endParaRPr lang="en-US" altLang="ja-JP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創業時から</a:t>
              </a:r>
              <a:r>
                <a:rPr lang="ja-JP" altLang="en-US" b="1" dirty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積み上がった</a:t>
              </a:r>
              <a:endParaRPr lang="en-US" altLang="ja-JP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sz="3600" b="1" dirty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月額</a:t>
              </a:r>
              <a:r>
                <a:rPr lang="ja-JP" altLang="en-US" sz="3600" b="1" dirty="0" smtClean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利用料</a:t>
              </a:r>
              <a:r>
                <a:rPr lang="ja-JP" altLang="en-US" sz="3600" b="1" dirty="0"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！</a:t>
              </a:r>
              <a:endPara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sp>
        <p:nvSpPr>
          <p:cNvPr id="37" name="テキスト ボックス 36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USEN</a:t>
            </a:r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稼</a:t>
            </a:r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ぎの仕組み</a:t>
            </a:r>
            <a:endParaRPr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4263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24</a:t>
            </a:fld>
            <a:endParaRPr lang="ja-JP" altLang="en-US"/>
          </a:p>
        </p:txBody>
      </p:sp>
      <p:sp>
        <p:nvSpPr>
          <p:cNvPr id="4" name="正方形/長方形 3"/>
          <p:cNvSpPr/>
          <p:nvPr/>
        </p:nvSpPr>
        <p:spPr bwMode="auto">
          <a:xfrm flipH="1">
            <a:off x="399688" y="726076"/>
            <a:ext cx="9144003" cy="43204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ts val="8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粗利の種類</a:t>
            </a:r>
            <a:endParaRPr lang="en-US" altLang="ja-JP" sz="8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892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25</a:t>
            </a:fld>
            <a:endParaRPr lang="ja-JP" altLang="en-US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の種類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52439" y="756453"/>
            <a:ext cx="9072561" cy="60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イニシャル粗利を見てみよう！</a:t>
            </a:r>
            <a:endParaRPr lang="ja-JP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正方形/長方形 39"/>
          <p:cNvSpPr/>
          <p:nvPr/>
        </p:nvSpPr>
        <p:spPr bwMode="auto">
          <a:xfrm>
            <a:off x="5021813" y="4140696"/>
            <a:ext cx="3880048" cy="792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3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776537" y="1701970"/>
            <a:ext cx="8074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）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BGM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を導入した場合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42" name="正方形/長方形 41"/>
          <p:cNvSpPr/>
          <p:nvPr/>
        </p:nvSpPr>
        <p:spPr bwMode="auto">
          <a:xfrm>
            <a:off x="704528" y="4284712"/>
            <a:ext cx="1345436" cy="1728440"/>
          </a:xfrm>
          <a:prstGeom prst="rect">
            <a:avLst/>
          </a:prstGeom>
          <a:solidFill>
            <a:srgbClr val="FF0C5B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原価あり</a:t>
            </a:r>
          </a:p>
        </p:txBody>
      </p:sp>
      <p:sp>
        <p:nvSpPr>
          <p:cNvPr id="43" name="正方形/長方形 42"/>
          <p:cNvSpPr/>
          <p:nvPr/>
        </p:nvSpPr>
        <p:spPr bwMode="auto">
          <a:xfrm>
            <a:off x="704528" y="2412504"/>
            <a:ext cx="1345435" cy="1728192"/>
          </a:xfrm>
          <a:prstGeom prst="rect">
            <a:avLst/>
          </a:prstGeom>
          <a:solidFill>
            <a:srgbClr val="0088FF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原価なし</a:t>
            </a:r>
          </a:p>
        </p:txBody>
      </p:sp>
      <p:sp>
        <p:nvSpPr>
          <p:cNvPr id="44" name="正方形/長方形 43"/>
          <p:cNvSpPr/>
          <p:nvPr/>
        </p:nvSpPr>
        <p:spPr bwMode="auto">
          <a:xfrm>
            <a:off x="2161313" y="2412504"/>
            <a:ext cx="1872208" cy="1728192"/>
          </a:xfrm>
          <a:prstGeom prst="rect">
            <a:avLst/>
          </a:prstGeom>
          <a:solidFill>
            <a:srgbClr val="55C6FF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USEN</a:t>
            </a: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加入料</a:t>
            </a:r>
            <a:endParaRPr lang="en-US" altLang="ja-JP" sz="14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30,000</a:t>
            </a:r>
            <a:r>
              <a:rPr lang="ja-JP" altLang="en-US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正方形/長方形 44"/>
          <p:cNvSpPr/>
          <p:nvPr/>
        </p:nvSpPr>
        <p:spPr bwMode="auto">
          <a:xfrm>
            <a:off x="4736976" y="2412504"/>
            <a:ext cx="1872208" cy="17281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売上原価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0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46" name="正方形/長方形 45"/>
          <p:cNvSpPr/>
          <p:nvPr/>
        </p:nvSpPr>
        <p:spPr bwMode="auto">
          <a:xfrm>
            <a:off x="7257256" y="2412504"/>
            <a:ext cx="1872208" cy="1728192"/>
          </a:xfrm>
          <a:prstGeom prst="rect">
            <a:avLst/>
          </a:prstGeom>
          <a:solidFill>
            <a:srgbClr val="FFFF21">
              <a:alpha val="8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30,000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47" name="等号 46"/>
          <p:cNvSpPr/>
          <p:nvPr/>
        </p:nvSpPr>
        <p:spPr bwMode="auto">
          <a:xfrm>
            <a:off x="6635824" y="3076624"/>
            <a:ext cx="576064" cy="416001"/>
          </a:xfrm>
          <a:prstGeom prst="mathEqual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8" name="減算記号 8"/>
          <p:cNvSpPr/>
          <p:nvPr/>
        </p:nvSpPr>
        <p:spPr bwMode="auto">
          <a:xfrm>
            <a:off x="4093411" y="3060576"/>
            <a:ext cx="576064" cy="431468"/>
          </a:xfrm>
          <a:prstGeom prst="mathMinus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 bwMode="auto">
          <a:xfrm>
            <a:off x="2161313" y="4284712"/>
            <a:ext cx="1872208" cy="1728192"/>
          </a:xfrm>
          <a:prstGeom prst="rect">
            <a:avLst/>
          </a:prstGeom>
          <a:solidFill>
            <a:srgbClr val="FF558E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音響機材費</a:t>
            </a:r>
            <a:endParaRPr lang="en-US" altLang="ja-JP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50,000</a:t>
            </a:r>
            <a:r>
              <a:rPr lang="ja-JP" altLang="en-US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減算記号 52"/>
          <p:cNvSpPr/>
          <p:nvPr/>
        </p:nvSpPr>
        <p:spPr bwMode="auto">
          <a:xfrm>
            <a:off x="4088904" y="4861356"/>
            <a:ext cx="576064" cy="431468"/>
          </a:xfrm>
          <a:prstGeom prst="mathMinus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1" name="正方形/長方形 50"/>
          <p:cNvSpPr/>
          <p:nvPr/>
        </p:nvSpPr>
        <p:spPr bwMode="auto">
          <a:xfrm>
            <a:off x="4736976" y="4284712"/>
            <a:ext cx="1872208" cy="17281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売上原価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（売上の</a:t>
            </a:r>
            <a:r>
              <a:rPr lang="en-US" altLang="ja-JP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60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％）</a:t>
            </a:r>
            <a:endParaRPr lang="en-US" altLang="ja-JP" sz="12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30,000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52" name="等号 51"/>
          <p:cNvSpPr/>
          <p:nvPr/>
        </p:nvSpPr>
        <p:spPr bwMode="auto">
          <a:xfrm>
            <a:off x="6681192" y="4860777"/>
            <a:ext cx="576064" cy="416001"/>
          </a:xfrm>
          <a:prstGeom prst="mathEqual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3" name="正方形/長方形 52"/>
          <p:cNvSpPr/>
          <p:nvPr/>
        </p:nvSpPr>
        <p:spPr bwMode="auto">
          <a:xfrm>
            <a:off x="7257256" y="4284712"/>
            <a:ext cx="1872208" cy="1728192"/>
          </a:xfrm>
          <a:prstGeom prst="rect">
            <a:avLst/>
          </a:prstGeom>
          <a:solidFill>
            <a:srgbClr val="FFFF21">
              <a:alpha val="8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20,000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pic>
        <p:nvPicPr>
          <p:cNvPr id="54" name="レ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18536" y="2668920"/>
            <a:ext cx="609600" cy="609600"/>
          </a:xfrm>
          <a:prstGeom prst="rect">
            <a:avLst/>
          </a:prstGeom>
        </p:spPr>
      </p:pic>
      <p:pic>
        <p:nvPicPr>
          <p:cNvPr id="55" name="レ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18536" y="4437112"/>
            <a:ext cx="609600" cy="609600"/>
          </a:xfrm>
          <a:prstGeom prst="rect">
            <a:avLst/>
          </a:prstGeom>
        </p:spPr>
      </p:pic>
      <p:sp>
        <p:nvSpPr>
          <p:cNvPr id="56" name="正方形/長方形 55"/>
          <p:cNvSpPr/>
          <p:nvPr/>
        </p:nvSpPr>
        <p:spPr bwMode="auto">
          <a:xfrm>
            <a:off x="4736976" y="2412504"/>
            <a:ext cx="1855583" cy="1728192"/>
          </a:xfrm>
          <a:prstGeom prst="rect">
            <a:avLst/>
          </a:prstGeom>
          <a:solidFill>
            <a:srgbClr val="FFF78F">
              <a:alpha val="80000"/>
            </a:srgbClr>
          </a:solidFill>
          <a:ln>
            <a:noFill/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定量</a:t>
            </a:r>
          </a:p>
        </p:txBody>
      </p:sp>
      <p:sp>
        <p:nvSpPr>
          <p:cNvPr id="57" name="正方形/長方形 56"/>
          <p:cNvSpPr/>
          <p:nvPr/>
        </p:nvSpPr>
        <p:spPr bwMode="auto">
          <a:xfrm>
            <a:off x="4736976" y="4284712"/>
            <a:ext cx="1880364" cy="1728192"/>
          </a:xfrm>
          <a:prstGeom prst="rect">
            <a:avLst/>
          </a:prstGeom>
          <a:solidFill>
            <a:srgbClr val="FFF78F">
              <a:alpha val="80000"/>
            </a:srgbClr>
          </a:solidFill>
          <a:ln>
            <a:noFill/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定率</a:t>
            </a:r>
          </a:p>
        </p:txBody>
      </p:sp>
    </p:spTree>
    <p:extLst>
      <p:ext uri="{BB962C8B-B14F-4D97-AF65-F5344CB8AC3E}">
        <p14:creationId xmlns:p14="http://schemas.microsoft.com/office/powerpoint/2010/main" val="408123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179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2179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</p:childTnLst>
        </p:cTn>
      </p:par>
    </p:tnLst>
    <p:bldLst>
      <p:bldP spid="38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6" grpId="0" animBg="1"/>
      <p:bldP spid="5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26</a:t>
            </a:fld>
            <a:endParaRPr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52439" y="756453"/>
            <a:ext cx="9072561" cy="60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イニシャル粗利を見てみよう！</a:t>
            </a:r>
            <a:endParaRPr lang="ja-JP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 bwMode="auto">
          <a:xfrm>
            <a:off x="4830684" y="4069142"/>
            <a:ext cx="3880048" cy="792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3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85408" y="1354615"/>
            <a:ext cx="8074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）</a:t>
            </a:r>
            <a:r>
              <a:rPr lang="en-US" altLang="ja-JP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UPLink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を導入した場合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27" name="正方形/長方形 26"/>
          <p:cNvSpPr/>
          <p:nvPr/>
        </p:nvSpPr>
        <p:spPr bwMode="auto">
          <a:xfrm>
            <a:off x="513399" y="4428934"/>
            <a:ext cx="1345436" cy="1728440"/>
          </a:xfrm>
          <a:prstGeom prst="rect">
            <a:avLst/>
          </a:prstGeom>
          <a:solidFill>
            <a:srgbClr val="FF0C5B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原価あり</a:t>
            </a:r>
          </a:p>
        </p:txBody>
      </p:sp>
      <p:sp>
        <p:nvSpPr>
          <p:cNvPr id="29" name="正方形/長方形 28"/>
          <p:cNvSpPr/>
          <p:nvPr/>
        </p:nvSpPr>
        <p:spPr bwMode="auto">
          <a:xfrm>
            <a:off x="513400" y="1930678"/>
            <a:ext cx="1345435" cy="1728192"/>
          </a:xfrm>
          <a:prstGeom prst="rect">
            <a:avLst/>
          </a:prstGeom>
          <a:solidFill>
            <a:srgbClr val="0088FF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原価なし</a:t>
            </a:r>
          </a:p>
        </p:txBody>
      </p:sp>
      <p:sp>
        <p:nvSpPr>
          <p:cNvPr id="30" name="正方形/長方形 29"/>
          <p:cNvSpPr/>
          <p:nvPr/>
        </p:nvSpPr>
        <p:spPr bwMode="auto">
          <a:xfrm>
            <a:off x="1965391" y="1930678"/>
            <a:ext cx="1872208" cy="1728192"/>
          </a:xfrm>
          <a:prstGeom prst="rect">
            <a:avLst/>
          </a:prstGeom>
          <a:solidFill>
            <a:srgbClr val="55C6FF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アプリ製作費</a:t>
            </a:r>
            <a:endParaRPr lang="en-US" altLang="ja-JP" sz="1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100,000</a:t>
            </a: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1" name="正方形/長方形 30"/>
          <p:cNvSpPr/>
          <p:nvPr/>
        </p:nvSpPr>
        <p:spPr bwMode="auto">
          <a:xfrm>
            <a:off x="4545847" y="1930678"/>
            <a:ext cx="1872208" cy="17281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売上原価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32" name="正方形/長方形 31"/>
          <p:cNvSpPr/>
          <p:nvPr/>
        </p:nvSpPr>
        <p:spPr bwMode="auto">
          <a:xfrm>
            <a:off x="7066127" y="1930678"/>
            <a:ext cx="1872208" cy="1728192"/>
          </a:xfrm>
          <a:prstGeom prst="rect">
            <a:avLst/>
          </a:prstGeom>
          <a:solidFill>
            <a:srgbClr val="FFFF21">
              <a:alpha val="8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100,000</a:t>
            </a:r>
            <a:r>
              <a:rPr lang="ja-JP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33" name="等号 32"/>
          <p:cNvSpPr/>
          <p:nvPr/>
        </p:nvSpPr>
        <p:spPr bwMode="auto">
          <a:xfrm>
            <a:off x="6490063" y="2594218"/>
            <a:ext cx="576064" cy="416001"/>
          </a:xfrm>
          <a:prstGeom prst="mathEqual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減算記号 8"/>
          <p:cNvSpPr/>
          <p:nvPr/>
        </p:nvSpPr>
        <p:spPr bwMode="auto">
          <a:xfrm>
            <a:off x="3902282" y="2578750"/>
            <a:ext cx="576064" cy="431468"/>
          </a:xfrm>
          <a:prstGeom prst="mathMinus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6" name="正方形/長方形 35"/>
          <p:cNvSpPr/>
          <p:nvPr/>
        </p:nvSpPr>
        <p:spPr bwMode="auto">
          <a:xfrm>
            <a:off x="1953559" y="4429182"/>
            <a:ext cx="1872208" cy="1728192"/>
          </a:xfrm>
          <a:prstGeom prst="rect">
            <a:avLst/>
          </a:prstGeom>
          <a:solidFill>
            <a:srgbClr val="FF558E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ページ制作費</a:t>
            </a:r>
            <a:endParaRPr lang="en-US" altLang="ja-JP" sz="1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60,000</a:t>
            </a:r>
            <a:r>
              <a:rPr lang="ja-JP" altLang="en-US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7" name="減算記号 52"/>
          <p:cNvSpPr/>
          <p:nvPr/>
        </p:nvSpPr>
        <p:spPr bwMode="auto">
          <a:xfrm>
            <a:off x="3897775" y="5077254"/>
            <a:ext cx="576064" cy="431468"/>
          </a:xfrm>
          <a:prstGeom prst="mathMinus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8" name="正方形/長方形 57"/>
          <p:cNvSpPr/>
          <p:nvPr/>
        </p:nvSpPr>
        <p:spPr bwMode="auto">
          <a:xfrm>
            <a:off x="4545847" y="4429182"/>
            <a:ext cx="1872208" cy="17281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売上原価</a:t>
            </a:r>
            <a:endParaRPr lang="en-US" altLang="ja-JP" sz="12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20,000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59" name="等号 58"/>
          <p:cNvSpPr/>
          <p:nvPr/>
        </p:nvSpPr>
        <p:spPr bwMode="auto">
          <a:xfrm>
            <a:off x="6490063" y="5077255"/>
            <a:ext cx="576064" cy="416001"/>
          </a:xfrm>
          <a:prstGeom prst="mathEqual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0" name="正方形/長方形 59"/>
          <p:cNvSpPr/>
          <p:nvPr/>
        </p:nvSpPr>
        <p:spPr bwMode="auto">
          <a:xfrm>
            <a:off x="7066127" y="4429182"/>
            <a:ext cx="1872208" cy="1728192"/>
          </a:xfrm>
          <a:prstGeom prst="rect">
            <a:avLst/>
          </a:prstGeom>
          <a:solidFill>
            <a:srgbClr val="FFFF21">
              <a:alpha val="8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40,000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585408" y="3854280"/>
            <a:ext cx="8074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）ヒトサラを導入した場合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pic>
        <p:nvPicPr>
          <p:cNvPr id="62" name="レ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20551" y="1984618"/>
            <a:ext cx="609600" cy="609600"/>
          </a:xfrm>
          <a:prstGeom prst="rect">
            <a:avLst/>
          </a:prstGeom>
        </p:spPr>
      </p:pic>
      <p:pic>
        <p:nvPicPr>
          <p:cNvPr id="63" name="レ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53731" y="4428934"/>
            <a:ext cx="609600" cy="609600"/>
          </a:xfrm>
          <a:prstGeom prst="rect">
            <a:avLst/>
          </a:prstGeom>
        </p:spPr>
      </p:pic>
      <p:sp>
        <p:nvSpPr>
          <p:cNvPr id="64" name="正方形/長方形 63"/>
          <p:cNvSpPr/>
          <p:nvPr/>
        </p:nvSpPr>
        <p:spPr bwMode="auto">
          <a:xfrm>
            <a:off x="4545847" y="1930678"/>
            <a:ext cx="1872208" cy="1728192"/>
          </a:xfrm>
          <a:prstGeom prst="rect">
            <a:avLst/>
          </a:prstGeom>
          <a:solidFill>
            <a:srgbClr val="FFF78F">
              <a:alpha val="70000"/>
            </a:srgbClr>
          </a:solidFill>
          <a:ln>
            <a:noFill/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定量</a:t>
            </a:r>
          </a:p>
        </p:txBody>
      </p:sp>
      <p:sp>
        <p:nvSpPr>
          <p:cNvPr id="65" name="正方形/長方形 64"/>
          <p:cNvSpPr/>
          <p:nvPr/>
        </p:nvSpPr>
        <p:spPr bwMode="auto">
          <a:xfrm>
            <a:off x="4545847" y="4429182"/>
            <a:ext cx="1872208" cy="1728192"/>
          </a:xfrm>
          <a:prstGeom prst="rect">
            <a:avLst/>
          </a:prstGeom>
          <a:solidFill>
            <a:srgbClr val="FFF78F">
              <a:alpha val="70000"/>
            </a:srgbClr>
          </a:solidFill>
          <a:ln>
            <a:noFill/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定量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の種類</a:t>
            </a:r>
          </a:p>
        </p:txBody>
      </p:sp>
    </p:spTree>
    <p:extLst>
      <p:ext uri="{BB962C8B-B14F-4D97-AF65-F5344CB8AC3E}">
        <p14:creationId xmlns:p14="http://schemas.microsoft.com/office/powerpoint/2010/main" val="3501188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179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2179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26" grpId="0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58" grpId="0" animBg="1"/>
      <p:bldP spid="59" grpId="0" animBg="1"/>
      <p:bldP spid="60" grpId="0" animBg="1"/>
      <p:bldP spid="61" grpId="0"/>
      <p:bldP spid="64" grpId="0" animBg="1"/>
      <p:bldP spid="6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27</a:t>
            </a:fld>
            <a:endParaRPr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52439" y="756453"/>
            <a:ext cx="9072561" cy="60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イニシャル粗利を見てみよう！</a:t>
            </a:r>
            <a:endParaRPr lang="ja-JP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正方形/長方形 23"/>
          <p:cNvSpPr/>
          <p:nvPr/>
        </p:nvSpPr>
        <p:spPr bwMode="auto">
          <a:xfrm>
            <a:off x="5021813" y="4293096"/>
            <a:ext cx="3880048" cy="792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3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40377" y="1854588"/>
            <a:ext cx="8074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）フレッツを導入した場合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39" name="正方形/長方形 38"/>
          <p:cNvSpPr/>
          <p:nvPr/>
        </p:nvSpPr>
        <p:spPr bwMode="auto">
          <a:xfrm>
            <a:off x="704529" y="2564904"/>
            <a:ext cx="1345435" cy="1728192"/>
          </a:xfrm>
          <a:prstGeom prst="rect">
            <a:avLst/>
          </a:prstGeom>
          <a:solidFill>
            <a:srgbClr val="0088FF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原価なし</a:t>
            </a:r>
          </a:p>
        </p:txBody>
      </p:sp>
      <p:sp>
        <p:nvSpPr>
          <p:cNvPr id="40" name="正方形/長方形 39"/>
          <p:cNvSpPr/>
          <p:nvPr/>
        </p:nvSpPr>
        <p:spPr bwMode="auto">
          <a:xfrm>
            <a:off x="2156520" y="2564904"/>
            <a:ext cx="1872208" cy="1728192"/>
          </a:xfrm>
          <a:prstGeom prst="rect">
            <a:avLst/>
          </a:prstGeom>
          <a:solidFill>
            <a:srgbClr val="55C6FF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NTT</a:t>
            </a: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手数料</a:t>
            </a:r>
            <a:endParaRPr lang="en-US" altLang="ja-JP" sz="1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40,000</a:t>
            </a:r>
            <a:r>
              <a:rPr lang="ja-JP" altLang="en-US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 bwMode="auto">
          <a:xfrm>
            <a:off x="4736976" y="2564904"/>
            <a:ext cx="1872208" cy="17281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売上原価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0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42" name="正方形/長方形 41"/>
          <p:cNvSpPr/>
          <p:nvPr/>
        </p:nvSpPr>
        <p:spPr bwMode="auto">
          <a:xfrm>
            <a:off x="7257256" y="2564904"/>
            <a:ext cx="1872208" cy="1728192"/>
          </a:xfrm>
          <a:prstGeom prst="rect">
            <a:avLst/>
          </a:prstGeom>
          <a:solidFill>
            <a:srgbClr val="FFFF21">
              <a:alpha val="8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40,000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43" name="等号 42"/>
          <p:cNvSpPr/>
          <p:nvPr/>
        </p:nvSpPr>
        <p:spPr bwMode="auto">
          <a:xfrm>
            <a:off x="6635824" y="3229024"/>
            <a:ext cx="576064" cy="416001"/>
          </a:xfrm>
          <a:prstGeom prst="mathEqual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4" name="減算記号 8"/>
          <p:cNvSpPr/>
          <p:nvPr/>
        </p:nvSpPr>
        <p:spPr bwMode="auto">
          <a:xfrm>
            <a:off x="4093411" y="3212976"/>
            <a:ext cx="576064" cy="431468"/>
          </a:xfrm>
          <a:prstGeom prst="mathMinus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45" name="レ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45034" y="2574874"/>
            <a:ext cx="609600" cy="609600"/>
          </a:xfrm>
          <a:prstGeom prst="rect">
            <a:avLst/>
          </a:prstGeom>
        </p:spPr>
      </p:pic>
      <p:sp>
        <p:nvSpPr>
          <p:cNvPr id="47" name="正方形/長方形 46"/>
          <p:cNvSpPr/>
          <p:nvPr/>
        </p:nvSpPr>
        <p:spPr bwMode="auto">
          <a:xfrm>
            <a:off x="4736976" y="2564904"/>
            <a:ext cx="1872208" cy="1728192"/>
          </a:xfrm>
          <a:prstGeom prst="rect">
            <a:avLst/>
          </a:prstGeom>
          <a:solidFill>
            <a:srgbClr val="FFF78F">
              <a:alpha val="75000"/>
            </a:srgbClr>
          </a:solidFill>
          <a:ln>
            <a:noFill/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定量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の種類</a:t>
            </a:r>
          </a:p>
        </p:txBody>
      </p:sp>
    </p:spTree>
    <p:extLst>
      <p:ext uri="{BB962C8B-B14F-4D97-AF65-F5344CB8AC3E}">
        <p14:creationId xmlns:p14="http://schemas.microsoft.com/office/powerpoint/2010/main" val="573160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179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28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28</a:t>
            </a:fld>
            <a:endParaRPr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52439" y="756453"/>
            <a:ext cx="9072561" cy="60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ランニング粗利を見てみよう！</a:t>
            </a:r>
            <a:endParaRPr lang="ja-JP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 bwMode="auto">
          <a:xfrm>
            <a:off x="5021813" y="4128974"/>
            <a:ext cx="3880048" cy="792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3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76537" y="1437893"/>
            <a:ext cx="8074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）有線放送（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ALL MIX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）を導入した場合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18" name="正方形/長方形 17"/>
          <p:cNvSpPr/>
          <p:nvPr/>
        </p:nvSpPr>
        <p:spPr bwMode="auto">
          <a:xfrm>
            <a:off x="704528" y="4488766"/>
            <a:ext cx="1345436" cy="1728440"/>
          </a:xfrm>
          <a:prstGeom prst="rect">
            <a:avLst/>
          </a:prstGeom>
          <a:solidFill>
            <a:srgbClr val="FF0C5B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原価あり</a:t>
            </a:r>
          </a:p>
        </p:txBody>
      </p:sp>
      <p:sp>
        <p:nvSpPr>
          <p:cNvPr id="19" name="正方形/長方形 18"/>
          <p:cNvSpPr/>
          <p:nvPr/>
        </p:nvSpPr>
        <p:spPr bwMode="auto">
          <a:xfrm>
            <a:off x="2156520" y="2013956"/>
            <a:ext cx="1872208" cy="1728192"/>
          </a:xfrm>
          <a:prstGeom prst="rect">
            <a:avLst/>
          </a:prstGeom>
          <a:solidFill>
            <a:srgbClr val="55C6FF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ALL MIX</a:t>
            </a: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月額利用料</a:t>
            </a:r>
            <a:endParaRPr lang="en-US" altLang="ja-JP" sz="1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6,000</a:t>
            </a:r>
            <a:r>
              <a:rPr lang="ja-JP" altLang="en-US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 bwMode="auto">
          <a:xfrm>
            <a:off x="4736976" y="2013956"/>
            <a:ext cx="1872208" cy="17281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売上原価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有線放送は一律</a:t>
            </a:r>
          </a:p>
        </p:txBody>
      </p:sp>
      <p:sp>
        <p:nvSpPr>
          <p:cNvPr id="21" name="正方形/長方形 20"/>
          <p:cNvSpPr/>
          <p:nvPr/>
        </p:nvSpPr>
        <p:spPr bwMode="auto">
          <a:xfrm>
            <a:off x="7257256" y="2013956"/>
            <a:ext cx="1872208" cy="1728192"/>
          </a:xfrm>
          <a:prstGeom prst="rect">
            <a:avLst/>
          </a:prstGeom>
          <a:solidFill>
            <a:srgbClr val="FFFF21">
              <a:alpha val="8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6,000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22" name="等号 21"/>
          <p:cNvSpPr/>
          <p:nvPr/>
        </p:nvSpPr>
        <p:spPr bwMode="auto">
          <a:xfrm>
            <a:off x="6681192" y="2677496"/>
            <a:ext cx="576064" cy="416001"/>
          </a:xfrm>
          <a:prstGeom prst="mathEqual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減算記号 8"/>
          <p:cNvSpPr/>
          <p:nvPr/>
        </p:nvSpPr>
        <p:spPr bwMode="auto">
          <a:xfrm>
            <a:off x="4093411" y="2662028"/>
            <a:ext cx="576064" cy="431468"/>
          </a:xfrm>
          <a:prstGeom prst="mathMinus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 bwMode="auto">
          <a:xfrm>
            <a:off x="2144688" y="4489014"/>
            <a:ext cx="1872208" cy="1728192"/>
          </a:xfrm>
          <a:prstGeom prst="rect">
            <a:avLst/>
          </a:prstGeom>
          <a:solidFill>
            <a:srgbClr val="FF558E">
              <a:alpha val="9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ヒトサラ</a:t>
            </a:r>
            <a:endParaRPr lang="en-US" altLang="ja-JP" sz="1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5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ゴールドプラン</a:t>
            </a:r>
            <a:endParaRPr lang="en-US" altLang="ja-JP" sz="15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30,000</a:t>
            </a:r>
            <a:r>
              <a:rPr lang="ja-JP" altLang="en-US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6" name="減算記号 52"/>
          <p:cNvSpPr/>
          <p:nvPr/>
        </p:nvSpPr>
        <p:spPr bwMode="auto">
          <a:xfrm>
            <a:off x="4088904" y="5137086"/>
            <a:ext cx="576064" cy="431468"/>
          </a:xfrm>
          <a:prstGeom prst="mathMinus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正方形/長方形 26"/>
          <p:cNvSpPr/>
          <p:nvPr/>
        </p:nvSpPr>
        <p:spPr bwMode="auto">
          <a:xfrm>
            <a:off x="4736976" y="4489014"/>
            <a:ext cx="1872208" cy="17281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売上原価</a:t>
            </a:r>
            <a:endParaRPr lang="en-US" altLang="ja-JP" sz="12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18,000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ラン売上の</a:t>
            </a:r>
            <a:r>
              <a:rPr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60%</a:t>
            </a:r>
            <a:endParaRPr lang="ja-JP" alt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等号 28"/>
          <p:cNvSpPr/>
          <p:nvPr/>
        </p:nvSpPr>
        <p:spPr bwMode="auto">
          <a:xfrm>
            <a:off x="6681192" y="5137087"/>
            <a:ext cx="576064" cy="416001"/>
          </a:xfrm>
          <a:prstGeom prst="mathEqual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 bwMode="auto">
          <a:xfrm>
            <a:off x="7257256" y="4489014"/>
            <a:ext cx="1872208" cy="1728192"/>
          </a:xfrm>
          <a:prstGeom prst="rect">
            <a:avLst/>
          </a:prstGeom>
          <a:solidFill>
            <a:srgbClr val="FFFF21">
              <a:alpha val="8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12,000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76537" y="3914112"/>
            <a:ext cx="8074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）ヒトサラを導入した場合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pic>
        <p:nvPicPr>
          <p:cNvPr id="32" name="レ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11680" y="2012795"/>
            <a:ext cx="609600" cy="609600"/>
          </a:xfrm>
          <a:prstGeom prst="rect">
            <a:avLst/>
          </a:prstGeom>
        </p:spPr>
      </p:pic>
      <p:pic>
        <p:nvPicPr>
          <p:cNvPr id="33" name="レ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11680" y="4344999"/>
            <a:ext cx="609600" cy="609600"/>
          </a:xfrm>
          <a:prstGeom prst="rect">
            <a:avLst/>
          </a:prstGeom>
        </p:spPr>
      </p:pic>
      <p:sp>
        <p:nvSpPr>
          <p:cNvPr id="35" name="正方形/長方形 34"/>
          <p:cNvSpPr/>
          <p:nvPr/>
        </p:nvSpPr>
        <p:spPr bwMode="auto">
          <a:xfrm>
            <a:off x="4736976" y="2012795"/>
            <a:ext cx="1872208" cy="1728192"/>
          </a:xfrm>
          <a:prstGeom prst="rect">
            <a:avLst/>
          </a:prstGeom>
          <a:solidFill>
            <a:srgbClr val="FFF78F">
              <a:alpha val="75000"/>
            </a:srgbClr>
          </a:solidFill>
          <a:ln>
            <a:noFill/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定量</a:t>
            </a:r>
          </a:p>
        </p:txBody>
      </p:sp>
      <p:sp>
        <p:nvSpPr>
          <p:cNvPr id="36" name="正方形/長方形 35"/>
          <p:cNvSpPr/>
          <p:nvPr/>
        </p:nvSpPr>
        <p:spPr bwMode="auto">
          <a:xfrm>
            <a:off x="4751293" y="4500282"/>
            <a:ext cx="1842745" cy="1716924"/>
          </a:xfrm>
          <a:prstGeom prst="rect">
            <a:avLst/>
          </a:prstGeom>
          <a:solidFill>
            <a:srgbClr val="FFF78F">
              <a:alpha val="90000"/>
            </a:srgbClr>
          </a:solidFill>
          <a:ln>
            <a:noFill/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定率</a:t>
            </a:r>
          </a:p>
        </p:txBody>
      </p:sp>
      <p:sp>
        <p:nvSpPr>
          <p:cNvPr id="37" name="正方形/長方形 36"/>
          <p:cNvSpPr/>
          <p:nvPr/>
        </p:nvSpPr>
        <p:spPr bwMode="auto">
          <a:xfrm>
            <a:off x="704529" y="2013956"/>
            <a:ext cx="1345435" cy="1728192"/>
          </a:xfrm>
          <a:prstGeom prst="rect">
            <a:avLst/>
          </a:prstGeom>
          <a:solidFill>
            <a:srgbClr val="0088FF"/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原価なし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の種類</a:t>
            </a:r>
          </a:p>
        </p:txBody>
      </p:sp>
    </p:spTree>
    <p:extLst>
      <p:ext uri="{BB962C8B-B14F-4D97-AF65-F5344CB8AC3E}">
        <p14:creationId xmlns:p14="http://schemas.microsoft.com/office/powerpoint/2010/main" val="109881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217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2179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8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/>
      <p:bldP spid="35" grpId="0" animBg="1"/>
      <p:bldP spid="36" grpId="0" animBg="1"/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29</a:t>
            </a:fld>
            <a:endParaRPr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52439" y="756453"/>
            <a:ext cx="9072561" cy="60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ランニング粗利を見てみよう！</a:t>
            </a:r>
            <a:endParaRPr lang="ja-JP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32" name="レ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11680" y="2012795"/>
            <a:ext cx="609600" cy="609600"/>
          </a:xfrm>
          <a:prstGeom prst="rect">
            <a:avLst/>
          </a:prstGeom>
        </p:spPr>
      </p:pic>
      <p:pic>
        <p:nvPicPr>
          <p:cNvPr id="33" name="レ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11680" y="4344999"/>
            <a:ext cx="609600" cy="609600"/>
          </a:xfrm>
          <a:prstGeom prst="rect">
            <a:avLst/>
          </a:prstGeom>
        </p:spPr>
      </p:pic>
      <p:sp>
        <p:nvSpPr>
          <p:cNvPr id="24" name="正方形/長方形 23"/>
          <p:cNvSpPr/>
          <p:nvPr/>
        </p:nvSpPr>
        <p:spPr bwMode="auto">
          <a:xfrm>
            <a:off x="5021813" y="4110216"/>
            <a:ext cx="3880048" cy="792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3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76537" y="1423825"/>
            <a:ext cx="8074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）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レジを導入した場合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39" name="正方形/長方形 38"/>
          <p:cNvSpPr/>
          <p:nvPr/>
        </p:nvSpPr>
        <p:spPr bwMode="auto">
          <a:xfrm>
            <a:off x="704528" y="4470008"/>
            <a:ext cx="1345436" cy="1728440"/>
          </a:xfrm>
          <a:prstGeom prst="rect">
            <a:avLst/>
          </a:prstGeom>
          <a:solidFill>
            <a:srgbClr val="FF0C5B">
              <a:alpha val="9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原価あり</a:t>
            </a:r>
          </a:p>
        </p:txBody>
      </p:sp>
      <p:sp>
        <p:nvSpPr>
          <p:cNvPr id="40" name="正方形/長方形 39"/>
          <p:cNvSpPr/>
          <p:nvPr/>
        </p:nvSpPr>
        <p:spPr bwMode="auto">
          <a:xfrm>
            <a:off x="704529" y="1999888"/>
            <a:ext cx="1345435" cy="1728192"/>
          </a:xfrm>
          <a:prstGeom prst="rect">
            <a:avLst/>
          </a:prstGeom>
          <a:solidFill>
            <a:srgbClr val="FF0C5B">
              <a:alpha val="9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原価あり</a:t>
            </a:r>
          </a:p>
        </p:txBody>
      </p:sp>
      <p:sp>
        <p:nvSpPr>
          <p:cNvPr id="41" name="正方形/長方形 40"/>
          <p:cNvSpPr/>
          <p:nvPr/>
        </p:nvSpPr>
        <p:spPr bwMode="auto">
          <a:xfrm>
            <a:off x="2156520" y="1999888"/>
            <a:ext cx="1872208" cy="1728192"/>
          </a:xfrm>
          <a:prstGeom prst="rect">
            <a:avLst/>
          </a:prstGeom>
          <a:solidFill>
            <a:srgbClr val="FF558E">
              <a:alpha val="9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</a:t>
            </a: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レジ</a:t>
            </a:r>
            <a:endParaRPr lang="en-US" altLang="ja-JP" sz="1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月額利用料</a:t>
            </a:r>
            <a:endParaRPr lang="en-US" altLang="ja-JP" sz="1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9,980</a:t>
            </a:r>
            <a:r>
              <a:rPr lang="ja-JP" altLang="en-US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2" name="正方形/長方形 41"/>
          <p:cNvSpPr/>
          <p:nvPr/>
        </p:nvSpPr>
        <p:spPr bwMode="auto">
          <a:xfrm>
            <a:off x="4736976" y="1999888"/>
            <a:ext cx="1872208" cy="17281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売上原価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2,500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3" name="正方形/長方形 42"/>
          <p:cNvSpPr/>
          <p:nvPr/>
        </p:nvSpPr>
        <p:spPr bwMode="auto">
          <a:xfrm>
            <a:off x="7257256" y="1999888"/>
            <a:ext cx="1872208" cy="1728192"/>
          </a:xfrm>
          <a:prstGeom prst="rect">
            <a:avLst/>
          </a:prstGeom>
          <a:solidFill>
            <a:srgbClr val="FFFF21">
              <a:alpha val="8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7,480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44" name="等号 43"/>
          <p:cNvSpPr/>
          <p:nvPr/>
        </p:nvSpPr>
        <p:spPr bwMode="auto">
          <a:xfrm>
            <a:off x="6681192" y="2663428"/>
            <a:ext cx="576064" cy="416001"/>
          </a:xfrm>
          <a:prstGeom prst="mathEqual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減算記号 8"/>
          <p:cNvSpPr/>
          <p:nvPr/>
        </p:nvSpPr>
        <p:spPr bwMode="auto">
          <a:xfrm>
            <a:off x="4093411" y="2647960"/>
            <a:ext cx="576064" cy="431468"/>
          </a:xfrm>
          <a:prstGeom prst="mathMinus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 bwMode="auto">
          <a:xfrm>
            <a:off x="2144688" y="4470256"/>
            <a:ext cx="1872208" cy="1728192"/>
          </a:xfrm>
          <a:prstGeom prst="rect">
            <a:avLst/>
          </a:prstGeom>
          <a:solidFill>
            <a:srgbClr val="FF558E">
              <a:alpha val="9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600" b="1" dirty="0" err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UPLink</a:t>
            </a:r>
            <a:endParaRPr lang="en-US" altLang="ja-JP" sz="16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5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月額利用料</a:t>
            </a:r>
            <a:endParaRPr lang="en-US" altLang="ja-JP" sz="15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19,800</a:t>
            </a:r>
            <a:r>
              <a:rPr lang="ja-JP" altLang="en-US" sz="1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減算記号 52"/>
          <p:cNvSpPr/>
          <p:nvPr/>
        </p:nvSpPr>
        <p:spPr bwMode="auto">
          <a:xfrm>
            <a:off x="4088904" y="5118328"/>
            <a:ext cx="576064" cy="431468"/>
          </a:xfrm>
          <a:prstGeom prst="mathMinus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8" name="正方形/長方形 47"/>
          <p:cNvSpPr/>
          <p:nvPr/>
        </p:nvSpPr>
        <p:spPr bwMode="auto">
          <a:xfrm>
            <a:off x="4736976" y="4470256"/>
            <a:ext cx="1872208" cy="172819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売上原価</a:t>
            </a:r>
            <a:endParaRPr lang="en-US" altLang="ja-JP" sz="12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9,000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  <a:endParaRPr lang="en-US" altLang="ja-JP" sz="19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※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ラン売上の</a:t>
            </a:r>
            <a:r>
              <a:rPr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60%</a:t>
            </a:r>
            <a:endParaRPr lang="ja-JP" alt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9" name="等号 48"/>
          <p:cNvSpPr/>
          <p:nvPr/>
        </p:nvSpPr>
        <p:spPr bwMode="auto">
          <a:xfrm>
            <a:off x="6681192" y="5118329"/>
            <a:ext cx="576064" cy="416001"/>
          </a:xfrm>
          <a:prstGeom prst="mathEqual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ja-JP" altLang="en-US" sz="2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正方形/長方形 49"/>
          <p:cNvSpPr/>
          <p:nvPr/>
        </p:nvSpPr>
        <p:spPr bwMode="auto">
          <a:xfrm>
            <a:off x="7257256" y="4470256"/>
            <a:ext cx="1872208" cy="1728192"/>
          </a:xfrm>
          <a:prstGeom prst="rect">
            <a:avLst/>
          </a:prstGeom>
          <a:solidFill>
            <a:srgbClr val="FFFF21">
              <a:alpha val="8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endParaRPr lang="en-US" altLang="ja-JP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7,920</a:t>
            </a:r>
            <a:r>
              <a:rPr lang="ja-JP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円</a:t>
            </a: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776537" y="3895354"/>
            <a:ext cx="8074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例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）</a:t>
            </a:r>
            <a:r>
              <a:rPr lang="en-US" altLang="ja-JP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UPLink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を導入した場合</a:t>
            </a:r>
            <a:r>
              <a:rPr lang="en-US" altLang="ja-JP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52" name="正方形/長方形 51"/>
          <p:cNvSpPr/>
          <p:nvPr/>
        </p:nvSpPr>
        <p:spPr bwMode="auto">
          <a:xfrm>
            <a:off x="4734158" y="1999888"/>
            <a:ext cx="1872208" cy="1728192"/>
          </a:xfrm>
          <a:prstGeom prst="rect">
            <a:avLst/>
          </a:prstGeom>
          <a:solidFill>
            <a:srgbClr val="FFF78F">
              <a:alpha val="90000"/>
            </a:srgbClr>
          </a:solidFill>
          <a:ln>
            <a:noFill/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定量</a:t>
            </a:r>
          </a:p>
        </p:txBody>
      </p:sp>
      <p:sp>
        <p:nvSpPr>
          <p:cNvPr id="53" name="正方形/長方形 52"/>
          <p:cNvSpPr/>
          <p:nvPr/>
        </p:nvSpPr>
        <p:spPr bwMode="auto">
          <a:xfrm>
            <a:off x="4736976" y="4470256"/>
            <a:ext cx="1872208" cy="1728192"/>
          </a:xfrm>
          <a:prstGeom prst="rect">
            <a:avLst/>
          </a:prstGeom>
          <a:solidFill>
            <a:srgbClr val="FFF78F">
              <a:alpha val="90000"/>
            </a:srgbClr>
          </a:solidFill>
          <a:ln>
            <a:noFill/>
            <a:prstDash val="dash"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定率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の種類</a:t>
            </a:r>
          </a:p>
        </p:txBody>
      </p:sp>
    </p:spTree>
    <p:extLst>
      <p:ext uri="{BB962C8B-B14F-4D97-AF65-F5344CB8AC3E}">
        <p14:creationId xmlns:p14="http://schemas.microsoft.com/office/powerpoint/2010/main" val="2015698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17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2179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28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正方形/長方形 2"/>
          <p:cNvSpPr/>
          <p:nvPr/>
        </p:nvSpPr>
        <p:spPr bwMode="auto">
          <a:xfrm flipH="1">
            <a:off x="380996" y="1340768"/>
            <a:ext cx="9144003" cy="43204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9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研修の目的</a:t>
            </a:r>
            <a:endParaRPr lang="en-US" altLang="ja-JP" sz="9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6884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30</a:t>
            </a:fld>
            <a:endParaRPr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60" y="1068817"/>
            <a:ext cx="3699180" cy="5373216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642260" y="756453"/>
            <a:ext cx="8882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粗利については原価表を確認</a:t>
            </a:r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4628964" y="906930"/>
            <a:ext cx="4896036" cy="2531266"/>
            <a:chOff x="4067944" y="1484784"/>
            <a:chExt cx="4608512" cy="2352616"/>
          </a:xfrm>
        </p:grpSpPr>
        <p:sp>
          <p:nvSpPr>
            <p:cNvPr id="6" name="角丸四角形 5"/>
            <p:cNvSpPr/>
            <p:nvPr/>
          </p:nvSpPr>
          <p:spPr bwMode="auto">
            <a:xfrm>
              <a:off x="4067944" y="1484785"/>
              <a:ext cx="4608512" cy="2352615"/>
            </a:xfrm>
            <a:prstGeom prst="roundRect">
              <a:avLst>
                <a:gd name="adj" fmla="val 10923"/>
              </a:avLst>
            </a:prstGeom>
            <a:solidFill>
              <a:srgbClr val="62C9C1"/>
            </a:solidFill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endPara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7" name="角丸四角形 6"/>
            <p:cNvSpPr/>
            <p:nvPr/>
          </p:nvSpPr>
          <p:spPr bwMode="auto">
            <a:xfrm>
              <a:off x="4283968" y="1988840"/>
              <a:ext cx="4186093" cy="1656184"/>
            </a:xfrm>
            <a:prstGeom prst="roundRect">
              <a:avLst>
                <a:gd name="adj" fmla="val 9402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endParaRPr lang="ja-JP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8" name="正方形/長方形 7"/>
            <p:cNvSpPr/>
            <p:nvPr/>
          </p:nvSpPr>
          <p:spPr bwMode="auto">
            <a:xfrm>
              <a:off x="5868144" y="1484784"/>
              <a:ext cx="1368152" cy="50405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sz="20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定量</a:t>
              </a:r>
            </a:p>
          </p:txBody>
        </p:sp>
      </p:grpSp>
      <p:grpSp>
        <p:nvGrpSpPr>
          <p:cNvPr id="9" name="グループ化 8"/>
          <p:cNvGrpSpPr/>
          <p:nvPr/>
        </p:nvGrpSpPr>
        <p:grpSpPr>
          <a:xfrm>
            <a:off x="4628964" y="3622098"/>
            <a:ext cx="4896036" cy="2595822"/>
            <a:chOff x="4067944" y="3933056"/>
            <a:chExt cx="4608512" cy="2340370"/>
          </a:xfrm>
        </p:grpSpPr>
        <p:sp>
          <p:nvSpPr>
            <p:cNvPr id="10" name="角丸四角形 9"/>
            <p:cNvSpPr/>
            <p:nvPr/>
          </p:nvSpPr>
          <p:spPr bwMode="auto">
            <a:xfrm>
              <a:off x="4067944" y="3933056"/>
              <a:ext cx="4608512" cy="2340370"/>
            </a:xfrm>
            <a:prstGeom prst="roundRect">
              <a:avLst>
                <a:gd name="adj" fmla="val 10217"/>
              </a:avLst>
            </a:prstGeom>
            <a:solidFill>
              <a:srgbClr val="F94F7F"/>
            </a:solidFill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endParaRPr lang="ja-JP" altLang="en-US" sz="2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1" name="角丸四角形 10"/>
            <p:cNvSpPr/>
            <p:nvPr/>
          </p:nvSpPr>
          <p:spPr bwMode="auto">
            <a:xfrm>
              <a:off x="4283968" y="4437112"/>
              <a:ext cx="4186093" cy="1656184"/>
            </a:xfrm>
            <a:prstGeom prst="roundRect">
              <a:avLst>
                <a:gd name="adj" fmla="val 11835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endParaRPr lang="ja-JP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2" name="正方形/長方形 11"/>
            <p:cNvSpPr/>
            <p:nvPr/>
          </p:nvSpPr>
          <p:spPr bwMode="auto">
            <a:xfrm>
              <a:off x="5868144" y="3933057"/>
              <a:ext cx="1368152" cy="50405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360000" tIns="360000" rIns="360000" bIns="360000" rtlCol="0" anchor="ctr">
              <a:no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ja-JP" altLang="en-US" sz="20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定率</a:t>
              </a:r>
            </a:p>
          </p:txBody>
        </p:sp>
      </p:grpSp>
      <p:sp>
        <p:nvSpPr>
          <p:cNvPr id="14" name="テキスト ボックス 13"/>
          <p:cNvSpPr txBox="1"/>
          <p:nvPr/>
        </p:nvSpPr>
        <p:spPr>
          <a:xfrm>
            <a:off x="4847890" y="1570794"/>
            <a:ext cx="466653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INI </a:t>
            </a:r>
            <a:r>
              <a:rPr lang="en-US" altLang="ja-JP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有線の加入金、ヒトサラの制作</a:t>
            </a: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費用、</a:t>
            </a:r>
            <a:endParaRPr lang="en-US" altLang="ja-JP" sz="16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ts val="21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　 </a:t>
            </a:r>
            <a:r>
              <a:rPr lang="en-US" altLang="ja-JP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UPLink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の制作費用、フレッツの</a:t>
            </a: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手数料 </a:t>
            </a:r>
            <a:r>
              <a:rPr lang="en-US" altLang="ja-JP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etc.</a:t>
            </a:r>
          </a:p>
          <a:p>
            <a:pPr>
              <a:spcBef>
                <a:spcPct val="0"/>
              </a:spcBef>
              <a:spcAft>
                <a:spcPts val="600"/>
              </a:spcAft>
            </a:pPr>
            <a:endParaRPr lang="en-US" altLang="ja-JP" sz="1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ts val="21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RUN</a:t>
            </a:r>
            <a:r>
              <a:rPr lang="en-US" altLang="ja-JP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有線の利用料、</a:t>
            </a:r>
            <a:r>
              <a:rPr lang="en-US" altLang="ja-JP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OTORAKU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の利用料</a:t>
            </a: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</a:t>
            </a:r>
            <a:endParaRPr lang="en-US" altLang="ja-JP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ts val="21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　</a:t>
            </a:r>
            <a:r>
              <a:rPr lang="en-US" altLang="ja-JP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レジの利用料　</a:t>
            </a:r>
            <a:r>
              <a:rPr lang="en-US" altLang="ja-JP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etc</a:t>
            </a:r>
            <a:r>
              <a:rPr lang="en-US" altLang="ja-JP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</a:t>
            </a:r>
            <a:endParaRPr lang="ja-JP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858466" y="4288874"/>
            <a:ext cx="4447262" cy="1617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INI</a:t>
            </a:r>
            <a:r>
              <a:rPr lang="ja-JP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放送機材の</a:t>
            </a: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</a:t>
            </a:r>
            <a:endParaRPr lang="en-US" altLang="ja-JP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en-US" altLang="ja-JP" sz="1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ts val="21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RUN</a:t>
            </a:r>
            <a:r>
              <a:rPr lang="en-US" altLang="ja-JP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r>
              <a:rPr lang="en-US" altLang="ja-JP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レジ</a:t>
            </a:r>
            <a:r>
              <a:rPr lang="en-US" altLang="ja-JP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ハンディ</a:t>
            </a:r>
            <a:r>
              <a:rPr lang="en-US" altLang="ja-JP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)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の利用料、ヒトサラの</a:t>
            </a: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利用</a:t>
            </a:r>
            <a:endParaRPr lang="en-US" altLang="ja-JP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ts val="21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ja-JP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       </a:t>
            </a: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料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、食べログの利用料、</a:t>
            </a:r>
            <a:r>
              <a:rPr lang="en-US" altLang="ja-JP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UPLink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</a:t>
            </a: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利用料、</a:t>
            </a:r>
            <a:endParaRPr lang="en-US" altLang="ja-JP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ts val="21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　　　 </a:t>
            </a:r>
            <a:r>
              <a:rPr lang="en-US" altLang="ja-JP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USEN-SPOT</a:t>
            </a:r>
            <a:r>
              <a:rPr lang="ja-JP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の利用料　</a:t>
            </a:r>
            <a:r>
              <a:rPr lang="en-US" altLang="ja-JP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etc</a:t>
            </a:r>
            <a:r>
              <a:rPr lang="en-US" altLang="ja-JP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</a:t>
            </a:r>
            <a:endParaRPr lang="ja-JP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粗利</a:t>
            </a:r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の種類</a:t>
            </a:r>
          </a:p>
        </p:txBody>
      </p:sp>
    </p:spTree>
    <p:extLst>
      <p:ext uri="{BB962C8B-B14F-4D97-AF65-F5344CB8AC3E}">
        <p14:creationId xmlns:p14="http://schemas.microsoft.com/office/powerpoint/2010/main" val="75899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31</a:t>
            </a:fld>
            <a:endParaRPr lang="ja-JP" altLang="en-US"/>
          </a:p>
        </p:txBody>
      </p:sp>
      <p:sp>
        <p:nvSpPr>
          <p:cNvPr id="4" name="正方形/長方形 3"/>
          <p:cNvSpPr/>
          <p:nvPr/>
        </p:nvSpPr>
        <p:spPr bwMode="auto">
          <a:xfrm flipH="1">
            <a:off x="399688" y="726076"/>
            <a:ext cx="9144003" cy="43204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ts val="8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実践</a:t>
            </a:r>
            <a:endParaRPr lang="en-US" altLang="ja-JP" sz="8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838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 rotWithShape="1">
          <a:blip r:embed="rId2"/>
          <a:srcRect b="2185"/>
          <a:stretch/>
        </p:blipFill>
        <p:spPr>
          <a:xfrm>
            <a:off x="833914" y="1313420"/>
            <a:ext cx="3507525" cy="4983480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32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52439" y="833383"/>
            <a:ext cx="9072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原価表の空欄部分（黄色い部分）を算出し</a:t>
            </a:r>
            <a:r>
              <a:rPr lang="ja-JP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、シート</a:t>
            </a:r>
            <a:r>
              <a:rPr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に記載しなさい</a:t>
            </a:r>
            <a:endParaRPr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2"/>
          <a:srcRect b="2185"/>
          <a:stretch/>
        </p:blipFill>
        <p:spPr>
          <a:xfrm>
            <a:off x="5362033" y="1295048"/>
            <a:ext cx="3507525" cy="4983480"/>
          </a:xfrm>
          <a:prstGeom prst="rect">
            <a:avLst/>
          </a:prstGeom>
        </p:spPr>
      </p:pic>
      <p:sp>
        <p:nvSpPr>
          <p:cNvPr id="9" name="右矢印 8"/>
          <p:cNvSpPr/>
          <p:nvPr/>
        </p:nvSpPr>
        <p:spPr bwMode="auto">
          <a:xfrm>
            <a:off x="4482399" y="3154915"/>
            <a:ext cx="738674" cy="1174017"/>
          </a:xfrm>
          <a:prstGeom prst="rightArrow">
            <a:avLst/>
          </a:prstGeom>
          <a:solidFill>
            <a:srgbClr val="FFFF21">
              <a:alpha val="50000"/>
            </a:srgb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kumimoji="1" lang="ja-JP" altLang="en-US" sz="2000" b="1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1370" y="1458553"/>
            <a:ext cx="1233630" cy="1263237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221763" y="4897694"/>
            <a:ext cx="1275795" cy="1306414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実践</a:t>
            </a:r>
          </a:p>
        </p:txBody>
      </p:sp>
    </p:spTree>
    <p:extLst>
      <p:ext uri="{BB962C8B-B14F-4D97-AF65-F5344CB8AC3E}">
        <p14:creationId xmlns:p14="http://schemas.microsoft.com/office/powerpoint/2010/main" val="207382012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33</a:t>
            </a:fld>
            <a:endParaRPr lang="ja-JP" altLang="en-US"/>
          </a:p>
        </p:txBody>
      </p:sp>
      <p:sp>
        <p:nvSpPr>
          <p:cNvPr id="4" name="正方形/長方形 3"/>
          <p:cNvSpPr/>
          <p:nvPr/>
        </p:nvSpPr>
        <p:spPr bwMode="auto">
          <a:xfrm flipH="1">
            <a:off x="399688" y="726076"/>
            <a:ext cx="9144003" cy="43204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ts val="8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復習</a:t>
            </a:r>
            <a:endParaRPr lang="en-US" altLang="ja-JP" sz="8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100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/>
          <p:cNvGrpSpPr/>
          <p:nvPr/>
        </p:nvGrpSpPr>
        <p:grpSpPr>
          <a:xfrm>
            <a:off x="1266092" y="818634"/>
            <a:ext cx="6918960" cy="4275429"/>
            <a:chOff x="1266092" y="818634"/>
            <a:chExt cx="6918960" cy="4275429"/>
          </a:xfrm>
        </p:grpSpPr>
        <p:sp>
          <p:nvSpPr>
            <p:cNvPr id="4" name="二等辺三角形 3"/>
            <p:cNvSpPr/>
            <p:nvPr/>
          </p:nvSpPr>
          <p:spPr>
            <a:xfrm>
              <a:off x="1266092" y="818634"/>
              <a:ext cx="6918960" cy="4275429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正方形/長方形 37"/>
            <p:cNvSpPr/>
            <p:nvPr/>
          </p:nvSpPr>
          <p:spPr>
            <a:xfrm>
              <a:off x="3316583" y="1459420"/>
              <a:ext cx="2881172" cy="15777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5400" b="1" dirty="0" smtClean="0">
                  <a:solidFill>
                    <a:schemeClr val="bg2">
                      <a:lumMod val="50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売上</a:t>
              </a:r>
              <a:endParaRPr kumimoji="1" lang="ja-JP" altLang="en-US" sz="5400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34</a:t>
            </a:fld>
            <a:endParaRPr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2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USEN</a:t>
            </a:r>
            <a:r>
              <a:rPr lang="ja-JP" altLang="en-US" sz="2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の売上の仕組み</a:t>
            </a:r>
            <a:endParaRPr lang="ja-JP" altLang="en-US" sz="2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二等辺三角形 4"/>
          <p:cNvSpPr/>
          <p:nvPr/>
        </p:nvSpPr>
        <p:spPr>
          <a:xfrm>
            <a:off x="2332359" y="835803"/>
            <a:ext cx="4798203" cy="3024020"/>
          </a:xfrm>
          <a:prstGeom prst="triangle">
            <a:avLst/>
          </a:prstGeom>
          <a:solidFill>
            <a:srgbClr val="FFC000"/>
          </a:solidFill>
          <a:ln w="76200">
            <a:solidFill>
              <a:srgbClr val="EFA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ja-JP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粗 利</a:t>
            </a:r>
            <a:endParaRPr lang="ja-JP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28" name="グループ化 27"/>
          <p:cNvGrpSpPr/>
          <p:nvPr/>
        </p:nvGrpSpPr>
        <p:grpSpPr>
          <a:xfrm>
            <a:off x="1753772" y="3920877"/>
            <a:ext cx="5884553" cy="1420637"/>
            <a:chOff x="1706880" y="4029165"/>
            <a:chExt cx="5884553" cy="1420637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5211" y="4029165"/>
              <a:ext cx="1010938" cy="715239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8221" y="4034511"/>
              <a:ext cx="1032315" cy="730363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6880" y="4557992"/>
              <a:ext cx="828849" cy="586412"/>
            </a:xfrm>
            <a:prstGeom prst="rect">
              <a:avLst/>
            </a:prstGeom>
          </p:spPr>
        </p:pic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5560" y="4543913"/>
              <a:ext cx="1015873" cy="718730"/>
            </a:xfrm>
            <a:prstGeom prst="rect">
              <a:avLst/>
            </a:prstGeom>
          </p:spPr>
        </p:pic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2131" y="4395361"/>
              <a:ext cx="1273188" cy="900781"/>
            </a:xfrm>
            <a:prstGeom prst="rect">
              <a:avLst/>
            </a:prstGeom>
          </p:spPr>
        </p:pic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7765" y="4425483"/>
              <a:ext cx="1447800" cy="1024319"/>
            </a:xfrm>
            <a:prstGeom prst="rect">
              <a:avLst/>
            </a:prstGeom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915" b="36369"/>
            <a:stretch/>
          </p:blipFill>
          <p:spPr>
            <a:xfrm>
              <a:off x="5837456" y="4222232"/>
              <a:ext cx="1320635" cy="296338"/>
            </a:xfrm>
            <a:prstGeom prst="rect">
              <a:avLst/>
            </a:prstGeom>
          </p:spPr>
        </p:pic>
      </p:grpSp>
      <p:sp>
        <p:nvSpPr>
          <p:cNvPr id="6" name="台形 5"/>
          <p:cNvSpPr/>
          <p:nvPr/>
        </p:nvSpPr>
        <p:spPr>
          <a:xfrm>
            <a:off x="1203771" y="3921285"/>
            <a:ext cx="7032674" cy="1204434"/>
          </a:xfrm>
          <a:prstGeom prst="trapezoid">
            <a:avLst>
              <a:gd name="adj" fmla="val 86735"/>
            </a:avLst>
          </a:prstGeom>
          <a:solidFill>
            <a:srgbClr val="02B8DC"/>
          </a:solidFill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売上原価</a:t>
            </a:r>
            <a:endParaRPr lang="ja-JP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9" name="グループ化 8"/>
          <p:cNvGrpSpPr/>
          <p:nvPr/>
        </p:nvGrpSpPr>
        <p:grpSpPr>
          <a:xfrm>
            <a:off x="3574964" y="808892"/>
            <a:ext cx="2307872" cy="1480509"/>
            <a:chOff x="3576476" y="857976"/>
            <a:chExt cx="2307872" cy="1400843"/>
          </a:xfrm>
        </p:grpSpPr>
        <p:sp>
          <p:nvSpPr>
            <p:cNvPr id="8" name="二等辺三角形 7"/>
            <p:cNvSpPr/>
            <p:nvPr/>
          </p:nvSpPr>
          <p:spPr>
            <a:xfrm>
              <a:off x="3576476" y="857976"/>
              <a:ext cx="2307872" cy="1400843"/>
            </a:xfrm>
            <a:prstGeom prst="triangle">
              <a:avLst>
                <a:gd name="adj" fmla="val 50810"/>
              </a:avLst>
            </a:prstGeom>
            <a:solidFill>
              <a:srgbClr val="FFFF21"/>
            </a:solidFill>
            <a:ln w="635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3919230" y="1667557"/>
              <a:ext cx="1635528" cy="5334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営業</a:t>
              </a:r>
              <a:r>
                <a:rPr lang="ja-JP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利益</a:t>
              </a:r>
              <a:endParaRPr lang="ja-JP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</p:grpSp>
      <p:sp>
        <p:nvSpPr>
          <p:cNvPr id="7" name="台形 6"/>
          <p:cNvSpPr/>
          <p:nvPr/>
        </p:nvSpPr>
        <p:spPr>
          <a:xfrm>
            <a:off x="2239162" y="2286983"/>
            <a:ext cx="4984596" cy="1662058"/>
          </a:xfrm>
          <a:prstGeom prst="trapezoid">
            <a:avLst>
              <a:gd name="adj" fmla="val 80747"/>
            </a:avLst>
          </a:prstGeom>
          <a:solidFill>
            <a:srgbClr val="24E874"/>
          </a:solidFill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販売管理費</a:t>
            </a:r>
            <a:endParaRPr lang="ja-JP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25" name="グループ化 24"/>
          <p:cNvGrpSpPr/>
          <p:nvPr/>
        </p:nvGrpSpPr>
        <p:grpSpPr>
          <a:xfrm>
            <a:off x="6151459" y="2418022"/>
            <a:ext cx="3215305" cy="884398"/>
            <a:chOff x="6979313" y="941681"/>
            <a:chExt cx="2367607" cy="2173943"/>
          </a:xfrm>
          <a:solidFill>
            <a:srgbClr val="D5E040"/>
          </a:solidFill>
        </p:grpSpPr>
        <p:sp>
          <p:nvSpPr>
            <p:cNvPr id="26" name="角丸四角形吹き出し 25"/>
            <p:cNvSpPr/>
            <p:nvPr/>
          </p:nvSpPr>
          <p:spPr>
            <a:xfrm>
              <a:off x="6979313" y="941681"/>
              <a:ext cx="2367607" cy="2173943"/>
            </a:xfrm>
            <a:prstGeom prst="wedgeRoundRectCallout">
              <a:avLst>
                <a:gd name="adj1" fmla="val -38845"/>
                <a:gd name="adj2" fmla="val 62445"/>
                <a:gd name="adj3" fmla="val 16667"/>
              </a:avLst>
            </a:prstGeom>
            <a:solidFill>
              <a:srgbClr val="5CE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dirty="0" smtClean="0">
                <a:solidFill>
                  <a:prstClr val="white"/>
                </a:solidFill>
              </a:endParaRP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7013403" y="1255561"/>
              <a:ext cx="2163872" cy="1588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モノやサービスを販売するため</a:t>
              </a:r>
              <a:endParaRPr lang="en-US" altLang="ja-JP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kumimoji="1"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に必要とした経費</a:t>
              </a:r>
              <a:endParaRPr kumimoji="1" lang="ja-JP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6321662" y="3954600"/>
            <a:ext cx="3215305" cy="884398"/>
            <a:chOff x="6979313" y="941681"/>
            <a:chExt cx="2367607" cy="2173943"/>
          </a:xfrm>
        </p:grpSpPr>
        <p:sp>
          <p:nvSpPr>
            <p:cNvPr id="30" name="角丸四角形吹き出し 29"/>
            <p:cNvSpPr/>
            <p:nvPr/>
          </p:nvSpPr>
          <p:spPr>
            <a:xfrm>
              <a:off x="6979313" y="941681"/>
              <a:ext cx="2367607" cy="2173943"/>
            </a:xfrm>
            <a:prstGeom prst="wedgeRoundRectCallout">
              <a:avLst>
                <a:gd name="adj1" fmla="val -38845"/>
                <a:gd name="adj2" fmla="val 62445"/>
                <a:gd name="adj3" fmla="val 16667"/>
              </a:avLst>
            </a:prstGeom>
            <a:solidFill>
              <a:srgbClr val="43C2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ja-JP" dirty="0" smtClean="0">
                <a:solidFill>
                  <a:prstClr val="white"/>
                </a:solidFill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7013403" y="1255561"/>
              <a:ext cx="2199284" cy="1588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お金やサービスを生み出すため</a:t>
              </a:r>
              <a:endParaRPr lang="en-US" altLang="ja-JP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kumimoji="1" lang="ja-JP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に必要とした経費</a:t>
              </a:r>
              <a:endParaRPr kumimoji="1" lang="ja-JP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33" name="テキスト ボックス 32"/>
          <p:cNvSpPr txBox="1"/>
          <p:nvPr/>
        </p:nvSpPr>
        <p:spPr>
          <a:xfrm>
            <a:off x="491588" y="5500846"/>
            <a:ext cx="468314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会社が追い求めるものは</a:t>
            </a:r>
            <a:endParaRPr lang="ja-JP" altLang="en-US" sz="3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5078961" y="5374468"/>
            <a:ext cx="27875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b="1" dirty="0" smtClean="0">
                <a:solidFill>
                  <a:srgbClr val="DED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営業利益</a:t>
            </a:r>
            <a:endParaRPr lang="ja-JP" altLang="en-US" sz="4800" b="1" dirty="0">
              <a:solidFill>
                <a:srgbClr val="DED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8360135" y="5490418"/>
            <a:ext cx="11155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儲</a:t>
            </a:r>
            <a:r>
              <a:rPr lang="ja-JP" altLang="en-US" sz="3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け</a:t>
            </a:r>
            <a:endParaRPr lang="ja-JP" altLang="en-US" sz="3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743418" y="5491581"/>
            <a:ext cx="418099" cy="635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400" b="1" dirty="0">
                <a:solidFill>
                  <a:srgbClr val="5959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=</a:t>
            </a:r>
            <a:endParaRPr lang="ja-JP" altLang="en-US" sz="3400" b="1" dirty="0">
              <a:solidFill>
                <a:srgbClr val="59595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7620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33" grpId="0"/>
      <p:bldP spid="32" grpId="0"/>
      <p:bldP spid="35" grpId="0"/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720" y="1427126"/>
            <a:ext cx="5951072" cy="3580465"/>
          </a:xfrm>
          <a:prstGeom prst="rect">
            <a:avLst/>
          </a:prstGeom>
        </p:spPr>
      </p:pic>
      <p:sp>
        <p:nvSpPr>
          <p:cNvPr id="4" name="二等辺三角形 3"/>
          <p:cNvSpPr/>
          <p:nvPr/>
        </p:nvSpPr>
        <p:spPr>
          <a:xfrm>
            <a:off x="1303408" y="884780"/>
            <a:ext cx="6979088" cy="4275429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35</a:t>
            </a:fld>
            <a:endParaRPr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52438" y="5303237"/>
            <a:ext cx="9037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売</a:t>
            </a:r>
            <a:r>
              <a:rPr lang="ja-JP" altLang="en-US" sz="11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ja-JP" altLang="en-US" sz="48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上</a:t>
            </a:r>
            <a:endParaRPr lang="ja-JP" altLang="en-US" sz="4800" b="1" spc="6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28" name="グループ化 27"/>
          <p:cNvGrpSpPr/>
          <p:nvPr/>
        </p:nvGrpSpPr>
        <p:grpSpPr>
          <a:xfrm>
            <a:off x="1847317" y="3937179"/>
            <a:ext cx="5884553" cy="1420637"/>
            <a:chOff x="1706880" y="4029165"/>
            <a:chExt cx="5884553" cy="1420637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25211" y="4029165"/>
              <a:ext cx="1010938" cy="715239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38221" y="4034511"/>
              <a:ext cx="1032315" cy="730363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6880" y="4557992"/>
              <a:ext cx="828849" cy="586412"/>
            </a:xfrm>
            <a:prstGeom prst="rect">
              <a:avLst/>
            </a:prstGeom>
          </p:spPr>
        </p:pic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5560" y="4543913"/>
              <a:ext cx="1015873" cy="718730"/>
            </a:xfrm>
            <a:prstGeom prst="rect">
              <a:avLst/>
            </a:prstGeom>
          </p:spPr>
        </p:pic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2131" y="4395361"/>
              <a:ext cx="1273188" cy="900781"/>
            </a:xfrm>
            <a:prstGeom prst="rect">
              <a:avLst/>
            </a:prstGeom>
          </p:spPr>
        </p:pic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7765" y="4425483"/>
              <a:ext cx="1447800" cy="1024319"/>
            </a:xfrm>
            <a:prstGeom prst="rect">
              <a:avLst/>
            </a:prstGeom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37456" y="4222232"/>
              <a:ext cx="1320635" cy="296338"/>
            </a:xfrm>
            <a:prstGeom prst="rect">
              <a:avLst/>
            </a:prstGeom>
          </p:spPr>
        </p:pic>
      </p:grpSp>
      <p:sp>
        <p:nvSpPr>
          <p:cNvPr id="6" name="台形 5"/>
          <p:cNvSpPr/>
          <p:nvPr/>
        </p:nvSpPr>
        <p:spPr>
          <a:xfrm>
            <a:off x="1249822" y="4006408"/>
            <a:ext cx="7032674" cy="1204434"/>
          </a:xfrm>
          <a:prstGeom prst="trapezoid">
            <a:avLst>
              <a:gd name="adj" fmla="val 84204"/>
            </a:avLst>
          </a:prstGeom>
          <a:solidFill>
            <a:srgbClr val="05A2E8">
              <a:alpha val="50196"/>
            </a:srgbClr>
          </a:solidFill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売上原価</a:t>
            </a:r>
            <a:endParaRPr lang="ja-JP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75454" y="5316448"/>
            <a:ext cx="9063024" cy="934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18430" y="5461717"/>
            <a:ext cx="9046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営業本部が獲得すべきものは？</a:t>
            </a:r>
            <a:endParaRPr lang="ja-JP" altLang="en-US" sz="3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pSp>
        <p:nvGrpSpPr>
          <p:cNvPr id="11" name="グループ化 10"/>
          <p:cNvGrpSpPr/>
          <p:nvPr/>
        </p:nvGrpSpPr>
        <p:grpSpPr>
          <a:xfrm>
            <a:off x="2326511" y="963078"/>
            <a:ext cx="4849793" cy="2960748"/>
            <a:chOff x="2443037" y="991171"/>
            <a:chExt cx="4990572" cy="3058765"/>
          </a:xfrm>
        </p:grpSpPr>
        <p:sp>
          <p:nvSpPr>
            <p:cNvPr id="5" name="二等辺三角形 4"/>
            <p:cNvSpPr/>
            <p:nvPr/>
          </p:nvSpPr>
          <p:spPr>
            <a:xfrm>
              <a:off x="2443037" y="991171"/>
              <a:ext cx="4990572" cy="3058765"/>
            </a:xfrm>
            <a:prstGeom prst="triangle">
              <a:avLst>
                <a:gd name="adj" fmla="val 50306"/>
              </a:avLst>
            </a:prstGeom>
            <a:noFill/>
            <a:ln w="165100">
              <a:solidFill>
                <a:srgbClr val="FFFF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ja-JP" altLang="en-US" sz="5400" b="1" dirty="0">
                <a:solidFill>
                  <a:srgbClr val="EFA603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4092919" y="2018507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5400" b="1" dirty="0" smtClean="0">
                  <a:latin typeface="Meiryo UI" panose="020B0604030504040204" pitchFamily="50" charset="-128"/>
                  <a:ea typeface="Meiryo UI" panose="020B0604030504040204" pitchFamily="50" charset="-128"/>
                </a:rPr>
                <a:t>粗利</a:t>
              </a:r>
              <a:endPara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3038489" y="2859321"/>
            <a:ext cx="3232800" cy="1122890"/>
            <a:chOff x="3248200" y="2854822"/>
            <a:chExt cx="3232800" cy="1122890"/>
          </a:xfrm>
        </p:grpSpPr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10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8564">
              <a:off x="4369176" y="2899409"/>
              <a:ext cx="1029271" cy="1073585"/>
            </a:xfrm>
            <a:prstGeom prst="rect">
              <a:avLst/>
            </a:prstGeom>
          </p:spPr>
        </p:pic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10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8564">
              <a:off x="3248200" y="2878377"/>
              <a:ext cx="1053958" cy="1099335"/>
            </a:xfrm>
            <a:prstGeom prst="rect">
              <a:avLst/>
            </a:prstGeom>
          </p:spPr>
        </p:pic>
        <p:pic>
          <p:nvPicPr>
            <p:cNvPr id="31" name="図 30"/>
            <p:cNvPicPr>
              <a:picLocks noChangeAspect="1"/>
            </p:cNvPicPr>
            <p:nvPr/>
          </p:nvPicPr>
          <p:blipFill>
            <a:blip r:embed="rId10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8564">
              <a:off x="5451729" y="2854822"/>
              <a:ext cx="1029271" cy="1073585"/>
            </a:xfrm>
            <a:prstGeom prst="rect">
              <a:avLst/>
            </a:prstGeom>
          </p:spPr>
        </p:pic>
      </p:grpSp>
      <p:grpSp>
        <p:nvGrpSpPr>
          <p:cNvPr id="24" name="グループ化 23"/>
          <p:cNvGrpSpPr/>
          <p:nvPr/>
        </p:nvGrpSpPr>
        <p:grpSpPr>
          <a:xfrm>
            <a:off x="520979" y="730570"/>
            <a:ext cx="9063581" cy="5506018"/>
            <a:chOff x="574897" y="786614"/>
            <a:chExt cx="9063581" cy="5321434"/>
          </a:xfrm>
        </p:grpSpPr>
        <p:grpSp>
          <p:nvGrpSpPr>
            <p:cNvPr id="14" name="グループ化 13"/>
            <p:cNvGrpSpPr/>
            <p:nvPr/>
          </p:nvGrpSpPr>
          <p:grpSpPr>
            <a:xfrm>
              <a:off x="574897" y="786614"/>
              <a:ext cx="9063581" cy="5321434"/>
              <a:chOff x="574897" y="867574"/>
              <a:chExt cx="9063581" cy="5321434"/>
            </a:xfrm>
          </p:grpSpPr>
          <p:grpSp>
            <p:nvGrpSpPr>
              <p:cNvPr id="13" name="グループ化 12"/>
              <p:cNvGrpSpPr/>
              <p:nvPr/>
            </p:nvGrpSpPr>
            <p:grpSpPr>
              <a:xfrm>
                <a:off x="574897" y="867574"/>
                <a:ext cx="8902511" cy="5321434"/>
                <a:chOff x="574908" y="867574"/>
                <a:chExt cx="8720946" cy="5321434"/>
              </a:xfrm>
            </p:grpSpPr>
            <p:sp>
              <p:nvSpPr>
                <p:cNvPr id="12" name="正方形/長方形 11"/>
                <p:cNvSpPr/>
                <p:nvPr/>
              </p:nvSpPr>
              <p:spPr>
                <a:xfrm>
                  <a:off x="574908" y="867574"/>
                  <a:ext cx="8720946" cy="532143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pic>
              <p:nvPicPr>
                <p:cNvPr id="32" name="図 31"/>
                <p:cNvPicPr>
                  <a:picLocks noChangeAspect="1"/>
                </p:cNvPicPr>
                <p:nvPr/>
              </p:nvPicPr>
              <p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56832" y="2748679"/>
                  <a:ext cx="2460509" cy="3411161"/>
                </a:xfrm>
                <a:prstGeom prst="rect">
                  <a:avLst/>
                </a:prstGeom>
              </p:spPr>
            </p:pic>
          </p:grpSp>
          <p:sp>
            <p:nvSpPr>
              <p:cNvPr id="34" name="テキスト ボックス 33"/>
              <p:cNvSpPr txBox="1"/>
              <p:nvPr/>
            </p:nvSpPr>
            <p:spPr>
              <a:xfrm>
                <a:off x="715580" y="1485288"/>
                <a:ext cx="892289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ただ売るだけでは</a:t>
                </a:r>
                <a:r>
                  <a:rPr lang="en-US" altLang="ja-JP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NG</a:t>
                </a:r>
                <a:r>
                  <a:rPr lang="ja-JP" altLang="en-US" sz="5400" b="1" dirty="0" err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。</a:t>
                </a:r>
                <a:endParaRPr lang="en-US" altLang="ja-JP" sz="5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  <a:p>
                <a:r>
                  <a:rPr lang="ja-JP" altLang="en-US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eiryo UI" panose="020B0604030504040204" pitchFamily="50" charset="-128"/>
                    <a:ea typeface="Meiryo UI" panose="020B0604030504040204" pitchFamily="50" charset="-128"/>
                    <a:cs typeface="Meiryo UI" panose="020B0604030504040204" pitchFamily="50" charset="-128"/>
                  </a:rPr>
                  <a:t>重要なことは</a:t>
                </a:r>
                <a:endParaRPr lang="ja-JP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</p:grpSp>
        <p:sp>
          <p:nvSpPr>
            <p:cNvPr id="37" name="テキスト ボックス 36"/>
            <p:cNvSpPr txBox="1"/>
            <p:nvPr/>
          </p:nvSpPr>
          <p:spPr>
            <a:xfrm>
              <a:off x="5228699" y="5059712"/>
              <a:ext cx="22325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5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こ</a:t>
              </a:r>
              <a:r>
                <a:rPr lang="ja-JP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と</a:t>
              </a:r>
              <a:r>
                <a:rPr lang="ja-JP" altLang="en-US" sz="5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！</a:t>
              </a:r>
              <a:endParaRPr lang="ja-JP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sp>
        <p:nvSpPr>
          <p:cNvPr id="36" name="テキスト ボックス 35"/>
          <p:cNvSpPr txBox="1"/>
          <p:nvPr/>
        </p:nvSpPr>
        <p:spPr>
          <a:xfrm>
            <a:off x="757983" y="3491827"/>
            <a:ext cx="7241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600" b="1" dirty="0" smtClean="0">
                <a:solidFill>
                  <a:srgbClr val="FFC000"/>
                </a:solidFill>
                <a:effectLst>
                  <a:outerShdw blurRad="38100" dist="292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“粗利を稼ぐ”</a:t>
            </a:r>
            <a:endParaRPr lang="ja-JP" altLang="en-US" sz="4800" b="1" dirty="0">
              <a:solidFill>
                <a:srgbClr val="FFC000"/>
              </a:solidFill>
              <a:effectLst>
                <a:outerShdw blurRad="38100" dist="292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復習</a:t>
            </a:r>
          </a:p>
        </p:txBody>
      </p:sp>
    </p:spTree>
    <p:extLst>
      <p:ext uri="{BB962C8B-B14F-4D97-AF65-F5344CB8AC3E}">
        <p14:creationId xmlns:p14="http://schemas.microsoft.com/office/powerpoint/2010/main" val="192110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33" grpId="0"/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36</a:t>
            </a:fld>
            <a:endParaRPr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/>
          <a:srcRect l="11395" t="25041" r="46887" b="24499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-665629" y="0"/>
            <a:ext cx="11031759" cy="7010400"/>
          </a:xfrm>
          <a:prstGeom prst="rect">
            <a:avLst/>
          </a:prstGeom>
          <a:solidFill>
            <a:schemeClr val="bg1">
              <a:lumMod val="50000"/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-439784" y="1926203"/>
            <a:ext cx="10949526" cy="3128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8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稼ぎまくりましょう</a:t>
            </a:r>
            <a:r>
              <a:rPr lang="en-US" altLang="ja-JP" sz="88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‼</a:t>
            </a:r>
            <a:endParaRPr kumimoji="1" lang="en-US" altLang="ja-JP" sz="8800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56356" y="1458488"/>
            <a:ext cx="9240716" cy="1255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稼いで稼いで</a:t>
            </a:r>
            <a:endParaRPr kumimoji="1" lang="en-US" altLang="ja-JP" sz="6000" b="1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81653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70533" y="813127"/>
            <a:ext cx="856493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獲得すべきものについての</a:t>
            </a: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4800" b="1" dirty="0">
                <a:solidFill>
                  <a:srgbClr val="FFC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正しい知識を持ち</a:t>
            </a:r>
            <a:r>
              <a:rPr lang="ja-JP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、</a:t>
            </a: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一人前の営業マンとして認められるよう、</a:t>
            </a: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4800" b="1" dirty="0">
                <a:solidFill>
                  <a:srgbClr val="FFC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成果に直結する最短の道</a:t>
            </a:r>
            <a:r>
              <a:rPr lang="ja-JP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</a:t>
            </a: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endParaRPr lang="en-US" altLang="ja-JP" sz="3600" b="1" dirty="0">
              <a:solidFill>
                <a:srgbClr val="C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進めるようになる。</a:t>
            </a: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16496" y="116633"/>
            <a:ext cx="88374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研修</a:t>
            </a:r>
            <a:r>
              <a:rPr lang="ja-JP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の目的</a:t>
            </a:r>
          </a:p>
        </p:txBody>
      </p:sp>
    </p:spTree>
    <p:extLst>
      <p:ext uri="{BB962C8B-B14F-4D97-AF65-F5344CB8AC3E}">
        <p14:creationId xmlns:p14="http://schemas.microsoft.com/office/powerpoint/2010/main" val="2651880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 bwMode="auto">
          <a:xfrm flipH="1">
            <a:off x="380996" y="1340768"/>
            <a:ext cx="9144003" cy="43204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9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自己紹介</a:t>
            </a:r>
            <a:endParaRPr lang="en-US" altLang="ja-JP" sz="9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</a:pPr>
            <a:endParaRPr lang="en-US" altLang="ja-JP" sz="36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476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6</a:t>
            </a:fld>
            <a:endParaRPr lang="ja-JP" altLang="en-US" dirty="0"/>
          </a:p>
        </p:txBody>
      </p:sp>
      <p:sp>
        <p:nvSpPr>
          <p:cNvPr id="5" name="スライド番号プレースホルダー 3"/>
          <p:cNvSpPr txBox="1">
            <a:spLocks/>
          </p:cNvSpPr>
          <p:nvPr/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0E7DEF6-04C8-4D1E-BC3A-BB2F366912F4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29760" y="1057130"/>
            <a:ext cx="5081441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ja-JP" altLang="en-US" sz="1463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営業本部　南関東</a:t>
            </a:r>
            <a:r>
              <a:rPr lang="ja-JP" altLang="en-US" sz="1463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支社</a:t>
            </a:r>
            <a:endParaRPr lang="en-US" altLang="ja-JP" sz="1463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9760" y="2385320"/>
            <a:ext cx="4768280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ja-JP" altLang="en-US" sz="1463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福岡県福岡市出身　</a:t>
            </a:r>
            <a:r>
              <a:rPr lang="en-US" altLang="ja-JP" sz="1463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1986</a:t>
            </a:r>
            <a:r>
              <a:rPr lang="ja-JP" altLang="en-US" sz="1463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sz="1463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</a:t>
            </a:r>
            <a:r>
              <a:rPr lang="ja-JP" altLang="en-US" sz="1463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</a:t>
            </a:r>
            <a:r>
              <a:rPr lang="en-US" altLang="ja-JP" sz="1463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11</a:t>
            </a:r>
            <a:r>
              <a:rPr lang="ja-JP" altLang="en-US" sz="1463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日生まれ（</a:t>
            </a:r>
            <a:r>
              <a:rPr lang="en-US" altLang="ja-JP" sz="1463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32</a:t>
            </a:r>
            <a:r>
              <a:rPr lang="ja-JP" altLang="en-US" sz="1463" b="1" dirty="0">
                <a:solidFill>
                  <a:schemeClr val="bg2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歳）</a:t>
            </a:r>
            <a:endParaRPr lang="en-US" altLang="ja-JP" sz="1463" b="1" dirty="0">
              <a:solidFill>
                <a:schemeClr val="bg2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9760" y="1369006"/>
            <a:ext cx="6134558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ja-JP" altLang="en-US" sz="585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冨田　圭介</a:t>
            </a:r>
            <a:endParaRPr lang="en-US" altLang="ja-JP" sz="585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260079" y="3140473"/>
            <a:ext cx="6134558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2009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4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株式会社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USEN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福岡支店に入社</a:t>
            </a: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2012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佐世保支店　支店長へ昇格（最年少記録を樹立）</a:t>
            </a: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2014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渋谷支店　支店長へ昇格</a:t>
            </a: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2015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</a:t>
            </a:r>
            <a:r>
              <a:rPr lang="ja-JP" altLang="en-US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青山支店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ja-JP" altLang="en-US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支店長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へ昇格</a:t>
            </a: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2015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11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新規事業（クラウドファンディング）の立ち上げに従事</a:t>
            </a: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2016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トップ営業マン</a:t>
            </a:r>
            <a:r>
              <a:rPr lang="ja-JP" altLang="en-US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養成組織「セールスサポート課」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を</a:t>
            </a:r>
            <a:r>
              <a:rPr lang="ja-JP" altLang="en-US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設立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2017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12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</a:t>
            </a:r>
            <a:r>
              <a:rPr lang="ja-JP" altLang="en-US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ビジネスアライアンス部が創立</a:t>
            </a:r>
            <a:r>
              <a:rPr lang="ja-JP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関東統括責任者</a:t>
            </a:r>
            <a:r>
              <a:rPr lang="ja-JP" altLang="en-US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へ</a:t>
            </a:r>
            <a:endParaRPr lang="en-US" altLang="ja-JP" sz="1300" b="1" dirty="0" smtClean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・</a:t>
            </a:r>
            <a:r>
              <a:rPr lang="en-US" altLang="ja-JP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2019</a:t>
            </a:r>
            <a:r>
              <a:rPr lang="ja-JP" altLang="en-US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lang="en-US" altLang="ja-JP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lang="ja-JP" altLang="en-US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　営業本部</a:t>
            </a:r>
            <a:r>
              <a:rPr lang="ja-JP" altLang="ja-JP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南関東</a:t>
            </a:r>
            <a:r>
              <a:rPr lang="ja-JP" altLang="ja-JP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支社統轄</a:t>
            </a:r>
            <a:r>
              <a:rPr lang="ja-JP" altLang="ja-JP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支店長</a:t>
            </a:r>
            <a:r>
              <a:rPr lang="ja-JP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へ</a:t>
            </a:r>
            <a:r>
              <a:rPr lang="ja-JP" altLang="en-US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昇格</a:t>
            </a:r>
            <a:endParaRPr lang="en-US" altLang="ja-JP" sz="130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-11442" y="3285187"/>
            <a:ext cx="1296252" cy="2398767"/>
          </a:xfrm>
          <a:prstGeom prst="rect">
            <a:avLst/>
          </a:prstGeom>
          <a:noFill/>
        </p:spPr>
        <p:txBody>
          <a:bodyPr vert="wordArtVertRtl" wrap="square" rtlCol="0">
            <a:spAutoFit/>
          </a:bodyPr>
          <a:lstStyle/>
          <a:p>
            <a:pPr>
              <a:defRPr/>
            </a:pPr>
            <a:r>
              <a:rPr lang="ja-JP" altLang="en-US" sz="4875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経歴</a:t>
            </a:r>
            <a:r>
              <a:rPr lang="ja-JP" altLang="en-US" sz="5850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endParaRPr lang="en-US" altLang="ja-JP" sz="5850" b="1" dirty="0">
              <a:solidFill>
                <a:prstClr val="black">
                  <a:lumMod val="75000"/>
                  <a:lumOff val="2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560" y="1275986"/>
            <a:ext cx="3249569" cy="4873801"/>
          </a:xfrm>
          <a:prstGeom prst="rect">
            <a:avLst/>
          </a:prstGeom>
        </p:spPr>
      </p:pic>
      <p:grpSp>
        <p:nvGrpSpPr>
          <p:cNvPr id="12" name="グループ化 11"/>
          <p:cNvGrpSpPr/>
          <p:nvPr/>
        </p:nvGrpSpPr>
        <p:grpSpPr>
          <a:xfrm>
            <a:off x="1" y="0"/>
            <a:ext cx="9905999" cy="6858000"/>
            <a:chOff x="3915" y="0"/>
            <a:chExt cx="9140085" cy="6894038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5" y="0"/>
              <a:ext cx="9140085" cy="6894038"/>
            </a:xfrm>
            <a:prstGeom prst="rect">
              <a:avLst/>
            </a:prstGeom>
          </p:spPr>
        </p:pic>
        <p:sp>
          <p:nvSpPr>
            <p:cNvPr id="14" name="正方形/長方形 13"/>
            <p:cNvSpPr/>
            <p:nvPr/>
          </p:nvSpPr>
          <p:spPr bwMode="auto">
            <a:xfrm flipH="1">
              <a:off x="35496" y="1255406"/>
              <a:ext cx="3203343" cy="5998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292500" tIns="292500" rIns="292500" bIns="292500" rtlCol="0" anchor="ctr">
              <a:noAutofit/>
            </a:bodyPr>
            <a:lstStyle/>
            <a:p>
              <a:pPr algn="ctr">
                <a:lnSpc>
                  <a:spcPct val="140000"/>
                </a:lnSpc>
                <a:spcAft>
                  <a:spcPts val="488"/>
                </a:spcAft>
                <a:defRPr/>
              </a:pPr>
              <a:r>
                <a:rPr lang="ja-JP" altLang="en-US" sz="3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父：洋行</a:t>
              </a:r>
              <a:endParaRPr lang="en-US" altLang="ja-JP" sz="3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>
                <a:lnSpc>
                  <a:spcPct val="140000"/>
                </a:lnSpc>
                <a:spcAft>
                  <a:spcPts val="488"/>
                </a:spcAft>
                <a:defRPr/>
              </a:pPr>
              <a:endParaRPr lang="en-US" altLang="ja-JP" sz="2925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5" name="正方形/長方形 14"/>
            <p:cNvSpPr/>
            <p:nvPr/>
          </p:nvSpPr>
          <p:spPr bwMode="auto">
            <a:xfrm flipH="1">
              <a:off x="5292080" y="1244953"/>
              <a:ext cx="3600400" cy="5998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292500" tIns="292500" rIns="292500" bIns="292500" rtlCol="0" anchor="ctr">
              <a:noAutofit/>
            </a:bodyPr>
            <a:lstStyle/>
            <a:p>
              <a:pPr algn="ctr">
                <a:lnSpc>
                  <a:spcPct val="140000"/>
                </a:lnSpc>
                <a:spcAft>
                  <a:spcPts val="488"/>
                </a:spcAft>
                <a:defRPr/>
              </a:pPr>
              <a:r>
                <a:rPr lang="ja-JP" altLang="en-US" sz="3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母：</a:t>
              </a:r>
              <a:r>
                <a:rPr lang="ja-JP" altLang="en-US" sz="3900" b="1" dirty="0" err="1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あ</a:t>
              </a:r>
              <a:r>
                <a:rPr lang="ja-JP" altLang="en-US" sz="3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きみ</a:t>
              </a:r>
              <a:endParaRPr lang="en-US" altLang="ja-JP" sz="3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>
                <a:lnSpc>
                  <a:spcPct val="140000"/>
                </a:lnSpc>
                <a:spcAft>
                  <a:spcPts val="488"/>
                </a:spcAft>
                <a:defRPr/>
              </a:pPr>
              <a:endParaRPr lang="en-US" altLang="ja-JP" sz="2925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6" name="正方形/長方形 15"/>
            <p:cNvSpPr/>
            <p:nvPr/>
          </p:nvSpPr>
          <p:spPr bwMode="auto">
            <a:xfrm flipH="1">
              <a:off x="2483768" y="5412185"/>
              <a:ext cx="3203343" cy="5998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292500" tIns="292500" rIns="292500" bIns="292500" rtlCol="0" anchor="ctr">
              <a:noAutofit/>
            </a:bodyPr>
            <a:lstStyle/>
            <a:p>
              <a:pPr algn="ctr">
                <a:lnSpc>
                  <a:spcPct val="140000"/>
                </a:lnSpc>
                <a:spcAft>
                  <a:spcPts val="488"/>
                </a:spcAft>
                <a:defRPr/>
              </a:pPr>
              <a:r>
                <a:rPr lang="ja-JP" altLang="en-US" sz="3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圭</a:t>
              </a:r>
              <a:endParaRPr lang="en-US" altLang="ja-JP" sz="3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>
                <a:lnSpc>
                  <a:spcPct val="140000"/>
                </a:lnSpc>
                <a:spcAft>
                  <a:spcPts val="488"/>
                </a:spcAft>
                <a:defRPr/>
              </a:pPr>
              <a:endParaRPr lang="en-US" altLang="ja-JP" sz="2925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17" name="正方形/長方形 16"/>
            <p:cNvSpPr/>
            <p:nvPr/>
          </p:nvSpPr>
          <p:spPr bwMode="auto">
            <a:xfrm flipH="1">
              <a:off x="4212973" y="5409220"/>
              <a:ext cx="3203343" cy="5998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292500" tIns="292500" rIns="292500" bIns="292500" rtlCol="0" anchor="ctr">
              <a:noAutofit/>
            </a:bodyPr>
            <a:lstStyle/>
            <a:p>
              <a:pPr algn="ctr">
                <a:lnSpc>
                  <a:spcPct val="140000"/>
                </a:lnSpc>
                <a:spcAft>
                  <a:spcPts val="488"/>
                </a:spcAft>
                <a:defRPr/>
              </a:pPr>
              <a:r>
                <a:rPr lang="ja-JP" altLang="en-US" sz="3900" b="1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介</a:t>
              </a:r>
              <a:endParaRPr lang="en-US" altLang="ja-JP" sz="39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  <a:p>
              <a:pPr algn="ctr">
                <a:lnSpc>
                  <a:spcPct val="140000"/>
                </a:lnSpc>
                <a:spcAft>
                  <a:spcPts val="488"/>
                </a:spcAft>
                <a:defRPr/>
              </a:pPr>
              <a:endParaRPr lang="en-US" altLang="ja-JP" sz="2925" b="1" dirty="0">
                <a:solidFill>
                  <a:prstClr val="black">
                    <a:lumMod val="75000"/>
                    <a:lumOff val="2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sp>
        <p:nvSpPr>
          <p:cNvPr id="18" name="テキスト ボックス 17"/>
          <p:cNvSpPr txBox="1"/>
          <p:nvPr/>
        </p:nvSpPr>
        <p:spPr>
          <a:xfrm>
            <a:off x="411588" y="120453"/>
            <a:ext cx="7180397" cy="36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788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自己</a:t>
            </a:r>
            <a:r>
              <a:rPr lang="ja-JP" altLang="en-US" sz="1788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紹介</a:t>
            </a:r>
          </a:p>
        </p:txBody>
      </p:sp>
    </p:spTree>
    <p:extLst>
      <p:ext uri="{BB962C8B-B14F-4D97-AF65-F5344CB8AC3E}">
        <p14:creationId xmlns:p14="http://schemas.microsoft.com/office/powerpoint/2010/main" val="1123436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5" name="正方形/長方形 4"/>
          <p:cNvSpPr/>
          <p:nvPr/>
        </p:nvSpPr>
        <p:spPr bwMode="auto">
          <a:xfrm flipH="1">
            <a:off x="399688" y="726076"/>
            <a:ext cx="9144003" cy="43204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  <a:extLst/>
        </p:spPr>
        <p:txBody>
          <a:bodyPr lIns="360000" tIns="360000" rIns="360000" bIns="360000" rtlCol="0" anchor="ctr">
            <a:noAutofit/>
          </a:bodyPr>
          <a:lstStyle/>
          <a:p>
            <a:pPr>
              <a:lnSpc>
                <a:spcPts val="8000"/>
              </a:lnSpc>
              <a:spcBef>
                <a:spcPct val="0"/>
              </a:spcBef>
              <a:spcAft>
                <a:spcPts val="600"/>
              </a:spcAft>
            </a:pPr>
            <a:r>
              <a:rPr lang="ja-JP" altLang="en-US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会社って誰のもの？</a:t>
            </a:r>
            <a:endParaRPr lang="en-US" altLang="ja-JP" sz="8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5366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238" y="3197996"/>
            <a:ext cx="3575412" cy="3130340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会社って誰のもの？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52438" y="2114803"/>
            <a:ext cx="89228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そもそも</a:t>
            </a:r>
            <a:r>
              <a:rPr lang="en-US" altLang="ja-JP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...</a:t>
            </a:r>
          </a:p>
          <a:p>
            <a:r>
              <a:rPr lang="ja-JP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会社って誰のもの？</a:t>
            </a:r>
            <a:endParaRPr lang="ja-JP" altLang="en-US" sz="6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52438" y="1188486"/>
            <a:ext cx="8922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ここで一つ、質問です。</a:t>
            </a:r>
            <a:endParaRPr lang="ja-JP" altLang="en-US" sz="4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648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1DB66-4430-4A14-8B52-A08FB7D34DD3}" type="slidenum">
              <a:rPr lang="ja-JP" altLang="en-US" smtClean="0"/>
              <a:pPr/>
              <a:t>9</a:t>
            </a:fld>
            <a:endParaRPr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85682" y="1392644"/>
            <a:ext cx="3079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答えは</a:t>
            </a:r>
            <a:r>
              <a:rPr lang="en-US" altLang="ja-JP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...</a:t>
            </a:r>
            <a:endParaRPr lang="ja-JP" altLang="en-US" sz="4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8" t="9195" r="16250" b="9069"/>
          <a:stretch/>
        </p:blipFill>
        <p:spPr>
          <a:xfrm>
            <a:off x="674884" y="2439818"/>
            <a:ext cx="3237712" cy="3882450"/>
          </a:xfrm>
          <a:prstGeom prst="rect">
            <a:avLst/>
          </a:prstGeom>
        </p:spPr>
      </p:pic>
      <p:grpSp>
        <p:nvGrpSpPr>
          <p:cNvPr id="10" name="グループ化 9"/>
          <p:cNvGrpSpPr/>
          <p:nvPr/>
        </p:nvGrpSpPr>
        <p:grpSpPr>
          <a:xfrm>
            <a:off x="4994348" y="2970583"/>
            <a:ext cx="4398760" cy="3085772"/>
            <a:chOff x="4994348" y="2970583"/>
            <a:chExt cx="4398760" cy="3085772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4348" y="2970583"/>
              <a:ext cx="4398760" cy="3085772"/>
            </a:xfrm>
            <a:prstGeom prst="rect">
              <a:avLst/>
            </a:prstGeom>
          </p:spPr>
        </p:pic>
        <p:grpSp>
          <p:nvGrpSpPr>
            <p:cNvPr id="16" name="グループ化 15"/>
            <p:cNvGrpSpPr/>
            <p:nvPr/>
          </p:nvGrpSpPr>
          <p:grpSpPr>
            <a:xfrm>
              <a:off x="5085299" y="4121006"/>
              <a:ext cx="4206255" cy="1507430"/>
              <a:chOff x="4551930" y="3992036"/>
              <a:chExt cx="4643372" cy="1774573"/>
            </a:xfrm>
          </p:grpSpPr>
          <p:pic>
            <p:nvPicPr>
              <p:cNvPr id="6" name="図 5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51930" y="4027865"/>
                <a:ext cx="948460" cy="681322"/>
              </a:xfrm>
              <a:prstGeom prst="rect">
                <a:avLst/>
              </a:prstGeom>
            </p:spPr>
          </p:pic>
          <p:pic>
            <p:nvPicPr>
              <p:cNvPr id="7" name="図 6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80505" y="4176242"/>
                <a:ext cx="948460" cy="681322"/>
              </a:xfrm>
              <a:prstGeom prst="rect">
                <a:avLst/>
              </a:prstGeom>
            </p:spPr>
          </p:pic>
          <p:pic>
            <p:nvPicPr>
              <p:cNvPr id="8" name="図 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46842" y="3992036"/>
                <a:ext cx="948460" cy="681322"/>
              </a:xfrm>
              <a:prstGeom prst="rect">
                <a:avLst/>
              </a:prstGeom>
            </p:spPr>
          </p:pic>
          <p:pic>
            <p:nvPicPr>
              <p:cNvPr id="9" name="図 8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618267" y="4176241"/>
                <a:ext cx="948460" cy="681322"/>
              </a:xfrm>
              <a:prstGeom prst="rect">
                <a:avLst/>
              </a:prstGeom>
            </p:spPr>
          </p:pic>
          <p:pic>
            <p:nvPicPr>
              <p:cNvPr id="5" name="図 4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72504" y="4176242"/>
                <a:ext cx="2213930" cy="1590367"/>
              </a:xfrm>
              <a:prstGeom prst="rect">
                <a:avLst/>
              </a:prstGeom>
            </p:spPr>
          </p:pic>
        </p:grpSp>
      </p:grpSp>
      <p:sp>
        <p:nvSpPr>
          <p:cNvPr id="13" name="テキスト ボックス 12"/>
          <p:cNvSpPr txBox="1"/>
          <p:nvPr/>
        </p:nvSpPr>
        <p:spPr>
          <a:xfrm>
            <a:off x="1832954" y="797660"/>
            <a:ext cx="44652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株主</a:t>
            </a:r>
            <a:endParaRPr lang="ja-JP" altLang="en-US" sz="115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255133" y="660679"/>
            <a:ext cx="4137975" cy="2370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200"/>
              </a:lnSpc>
            </a:pPr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会社は利益を</a:t>
            </a:r>
            <a:endParaRPr lang="en-US" altLang="ja-JP" sz="36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ts val="6200"/>
              </a:lnSpc>
            </a:pPr>
            <a:r>
              <a:rPr lang="ja-JP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株主へ上納する</a:t>
            </a:r>
            <a:endParaRPr lang="en-US" altLang="ja-JP" sz="4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ts val="6200"/>
              </a:lnSpc>
            </a:pPr>
            <a:r>
              <a:rPr lang="ja-JP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必要があります</a:t>
            </a:r>
            <a:endParaRPr lang="ja-JP" altLang="en-US" sz="3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右矢印 16"/>
          <p:cNvSpPr/>
          <p:nvPr/>
        </p:nvSpPr>
        <p:spPr>
          <a:xfrm>
            <a:off x="2291787" y="3820217"/>
            <a:ext cx="2640475" cy="69945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6" name="グループ化 25"/>
          <p:cNvGrpSpPr/>
          <p:nvPr/>
        </p:nvGrpSpPr>
        <p:grpSpPr>
          <a:xfrm>
            <a:off x="2690644" y="3429000"/>
            <a:ext cx="1611453" cy="1327512"/>
            <a:chOff x="2838610" y="3298342"/>
            <a:chExt cx="2076588" cy="1653349"/>
          </a:xfrm>
        </p:grpSpPr>
        <p:grpSp>
          <p:nvGrpSpPr>
            <p:cNvPr id="22" name="グループ化 21"/>
            <p:cNvGrpSpPr/>
            <p:nvPr/>
          </p:nvGrpSpPr>
          <p:grpSpPr>
            <a:xfrm>
              <a:off x="2838610" y="3298342"/>
              <a:ext cx="1771788" cy="1348549"/>
              <a:chOff x="2838610" y="3298342"/>
              <a:chExt cx="1771788" cy="1348549"/>
            </a:xfrm>
          </p:grpSpPr>
          <p:pic>
            <p:nvPicPr>
              <p:cNvPr id="19" name="図 18"/>
              <p:cNvPicPr>
                <a:picLocks noChangeAspect="1"/>
              </p:cNvPicPr>
              <p:nvPr/>
            </p:nvPicPr>
            <p:blipFill>
              <a:blip r:embed="rId6" cstate="email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38610" y="3298342"/>
                <a:ext cx="1466988" cy="1043749"/>
              </a:xfrm>
              <a:prstGeom prst="rect">
                <a:avLst/>
              </a:prstGeom>
            </p:spPr>
          </p:pic>
          <p:pic>
            <p:nvPicPr>
              <p:cNvPr id="20" name="図 19"/>
              <p:cNvPicPr>
                <a:picLocks noChangeAspect="1"/>
              </p:cNvPicPr>
              <p:nvPr/>
            </p:nvPicPr>
            <p:blipFill>
              <a:blip r:embed="rId6" cstate="email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91010" y="3450742"/>
                <a:ext cx="1466988" cy="1043749"/>
              </a:xfrm>
              <a:prstGeom prst="rect">
                <a:avLst/>
              </a:prstGeom>
            </p:spPr>
          </p:pic>
          <p:pic>
            <p:nvPicPr>
              <p:cNvPr id="21" name="図 20"/>
              <p:cNvPicPr>
                <a:picLocks noChangeAspect="1"/>
              </p:cNvPicPr>
              <p:nvPr/>
            </p:nvPicPr>
            <p:blipFill>
              <a:blip r:embed="rId6" cstate="email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43410" y="3603142"/>
                <a:ext cx="1466988" cy="1043749"/>
              </a:xfrm>
              <a:prstGeom prst="rect">
                <a:avLst/>
              </a:prstGeom>
            </p:spPr>
          </p:pic>
        </p:grpSp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6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5810" y="3755542"/>
              <a:ext cx="1466988" cy="1043749"/>
            </a:xfrm>
            <a:prstGeom prst="rect">
              <a:avLst/>
            </a:prstGeom>
          </p:spPr>
        </p:pic>
        <p:pic>
          <p:nvPicPr>
            <p:cNvPr id="25" name="図 24"/>
            <p:cNvPicPr>
              <a:picLocks noChangeAspect="1"/>
            </p:cNvPicPr>
            <p:nvPr/>
          </p:nvPicPr>
          <p:blipFill>
            <a:blip r:embed="rId6" cstate="email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8210" y="3907942"/>
              <a:ext cx="1466988" cy="1043749"/>
            </a:xfrm>
            <a:prstGeom prst="rect">
              <a:avLst/>
            </a:prstGeom>
          </p:spPr>
        </p:pic>
      </p:grpSp>
      <p:sp>
        <p:nvSpPr>
          <p:cNvPr id="27" name="テキスト ボックス 26"/>
          <p:cNvSpPr txBox="1"/>
          <p:nvPr/>
        </p:nvSpPr>
        <p:spPr>
          <a:xfrm>
            <a:off x="406138" y="138900"/>
            <a:ext cx="81128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会社って誰のもの？</a:t>
            </a:r>
            <a:endParaRPr kumimoji="1" lang="ja-JP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8478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3103</TotalTime>
  <Words>1120</Words>
  <Application>Microsoft Office PowerPoint</Application>
  <PresentationFormat>A4 210 x 297 mm</PresentationFormat>
  <Paragraphs>380</Paragraphs>
  <Slides>36</Slides>
  <Notes>0</Notes>
  <HiddenSlides>0</HiddenSlides>
  <MMClips>11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36</vt:i4>
      </vt:variant>
    </vt:vector>
  </HeadingPairs>
  <TitlesOfParts>
    <vt:vector size="45" baseType="lpstr">
      <vt:lpstr>Meiryo UI</vt:lpstr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THE MONEY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大谷　美哉</dc:creator>
  <cp:lastModifiedBy>冨田　圭介</cp:lastModifiedBy>
  <cp:revision>197</cp:revision>
  <dcterms:created xsi:type="dcterms:W3CDTF">2019-03-06T06:15:53Z</dcterms:created>
  <dcterms:modified xsi:type="dcterms:W3CDTF">2019-04-09T11:21:30Z</dcterms:modified>
</cp:coreProperties>
</file>