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66" r:id="rId5"/>
    <p:sldId id="267" r:id="rId6"/>
    <p:sldId id="261" r:id="rId7"/>
    <p:sldId id="262" r:id="rId8"/>
    <p:sldId id="263" r:id="rId9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307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B67A6-C57A-42DC-8E1D-0C387E11C202}" type="datetimeFigureOut">
              <a:rPr kumimoji="1" lang="ja-JP" altLang="en-US" smtClean="0"/>
              <a:t>2019/4/2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CA969-313C-4616-9954-8F694C45E0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604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CA969-313C-4616-9954-8F694C45E0C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8947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円/楕円 6"/>
          <p:cNvSpPr/>
          <p:nvPr userDrawn="1"/>
        </p:nvSpPr>
        <p:spPr>
          <a:xfrm>
            <a:off x="5420459" y="1030288"/>
            <a:ext cx="2580541" cy="2343152"/>
          </a:xfrm>
          <a:prstGeom prst="ellipse">
            <a:avLst/>
          </a:prstGeom>
          <a:solidFill>
            <a:schemeClr val="accent2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 userDrawn="1"/>
        </p:nvSpPr>
        <p:spPr>
          <a:xfrm>
            <a:off x="6647963" y="2068145"/>
            <a:ext cx="1867387" cy="1783010"/>
          </a:xfrm>
          <a:prstGeom prst="ellipse">
            <a:avLst/>
          </a:prstGeom>
          <a:solidFill>
            <a:schemeClr val="accent4">
              <a:lumMod val="40000"/>
              <a:lumOff val="6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dirty="0" smtClean="0"/>
              <a:t>マスター タイトルの書式　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A5C6A-7CF4-47F6-ABCE-CC658F8CEB02}" type="datetime1">
              <a:rPr kumimoji="1" lang="ja-JP" altLang="en-US" smtClean="0"/>
              <a:t>2019/4/2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6070431"/>
            <a:ext cx="9144000" cy="78756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 userDrawn="1"/>
        </p:nvSpPr>
        <p:spPr>
          <a:xfrm>
            <a:off x="6513635" y="6171827"/>
            <a:ext cx="3259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営業本部</a:t>
            </a:r>
            <a:endParaRPr kumimoji="1" lang="en-US" altLang="ja-JP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ja-JP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営業企画部　営業企画課</a:t>
            </a:r>
            <a:endParaRPr kumimoji="1" lang="ja-JP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97" y="6219828"/>
            <a:ext cx="1452684" cy="49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510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B276C-C3F2-49C7-85E7-E4ADFAD13DD5}" type="datetime1">
              <a:rPr kumimoji="1" lang="ja-JP" altLang="en-US" smtClean="0"/>
              <a:t>2019/4/2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4763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911DC-0602-4F79-A752-C8FB3AAC76CD}" type="datetime1">
              <a:rPr kumimoji="1" lang="ja-JP" altLang="en-US" smtClean="0"/>
              <a:t>2019/4/2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993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5D844-4FA6-48CB-B9A2-E40E316243FF}" type="datetime1">
              <a:rPr kumimoji="1" lang="ja-JP" altLang="en-US" smtClean="0"/>
              <a:t>2019/4/2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8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4F333-B7BB-4553-9F57-B1E9D4094F38}" type="datetime1">
              <a:rPr kumimoji="1" lang="ja-JP" altLang="en-US" smtClean="0"/>
              <a:t>2019/4/2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815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7F4B0-6A87-4C2A-8080-7EB7CC730759}" type="datetime1">
              <a:rPr kumimoji="1" lang="ja-JP" altLang="en-US" smtClean="0"/>
              <a:t>2019/4/2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6095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1D66D-8CBF-4051-8490-0113C98E5AD2}" type="datetime1">
              <a:rPr kumimoji="1" lang="ja-JP" altLang="en-US" smtClean="0"/>
              <a:t>2019/4/2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8370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3D27-147D-493A-836B-2952CFF49B3E}" type="datetime1">
              <a:rPr kumimoji="1" lang="ja-JP" altLang="en-US" smtClean="0"/>
              <a:t>2019/4/2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28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6416431"/>
            <a:ext cx="9144000" cy="44156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617416"/>
            <a:ext cx="9144000" cy="132861"/>
          </a:xfrm>
          <a:prstGeom prst="rect">
            <a:avLst/>
          </a:prstGeom>
          <a:pattFill prst="dkUpDiag">
            <a:fgClr>
              <a:schemeClr val="accent3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8375408" y="6416431"/>
            <a:ext cx="768592" cy="44156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65" y="6497750"/>
            <a:ext cx="812311" cy="27892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86F08-EA7D-4ACC-85DF-094F8833FBDE}" type="datetime1">
              <a:rPr kumimoji="1" lang="ja-JP" altLang="en-US" smtClean="0"/>
              <a:t>2019/4/2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19058" y="6454650"/>
            <a:ext cx="2057400" cy="365125"/>
          </a:xfrm>
        </p:spPr>
        <p:txBody>
          <a:bodyPr/>
          <a:lstStyle/>
          <a:p>
            <a:fld id="{D256AFA9-C904-4716-AB5E-1CC48CC31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9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582F3-0DCE-4425-8D79-4658BC3FE8FE}" type="datetime1">
              <a:rPr kumimoji="1" lang="ja-JP" altLang="en-US" smtClean="0"/>
              <a:t>2019/4/2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8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374B4-E8CB-4665-8D30-A43A4687A8E0}" type="datetime1">
              <a:rPr kumimoji="1" lang="ja-JP" altLang="en-US" smtClean="0"/>
              <a:t>2019/4/2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476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95CA2-902B-4AFE-ADDA-AC17F7617921}" type="datetime1">
              <a:rPr kumimoji="1" lang="ja-JP" altLang="en-US" smtClean="0"/>
              <a:t>2019/4/2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6AFA9-C904-4716-AB5E-1CC48CC31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810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　　　</a:t>
            </a:r>
            <a:endParaRPr kumimoji="1" lang="ja-JP" altLang="en-US" dirty="0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-269790" y="1707250"/>
            <a:ext cx="77724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営業基礎研修</a:t>
            </a:r>
            <a: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～開業支援編～</a:t>
            </a:r>
            <a:endParaRPr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407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386" y="962104"/>
            <a:ext cx="7067228" cy="5336220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4952" y="118241"/>
            <a:ext cx="323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はじめに　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80865" y="2175404"/>
            <a:ext cx="80955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が掲げるビジョン＝「お店の未来を創造する」。</a:t>
            </a:r>
            <a:endParaRPr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このビジョンのもと動くためにも、</a:t>
            </a:r>
            <a:endParaRPr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en-US" altLang="ja-JP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kumimoji="1"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の営業は、</a:t>
            </a: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</a:t>
            </a:r>
            <a:r>
              <a:rPr lang="ja-JP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客</a:t>
            </a: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様がどのような想いで開業し、</a:t>
            </a:r>
            <a:endParaRPr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どのような過程を経て開業に至るのかを、しっかりと知っておく必要があります。</a:t>
            </a:r>
            <a:endParaRPr kumimoji="1"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357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4952" y="118241"/>
            <a:ext cx="323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</a:t>
            </a:r>
            <a: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のマーケット　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4" name="図形グループ 22"/>
          <p:cNvGrpSpPr/>
          <p:nvPr/>
        </p:nvGrpSpPr>
        <p:grpSpPr>
          <a:xfrm>
            <a:off x="280379" y="1265130"/>
            <a:ext cx="3987824" cy="2520280"/>
            <a:chOff x="116632" y="2144688"/>
            <a:chExt cx="4536504" cy="3024336"/>
          </a:xfrm>
        </p:grpSpPr>
        <p:sp>
          <p:nvSpPr>
            <p:cNvPr id="5" name="二等辺三角形 4"/>
            <p:cNvSpPr/>
            <p:nvPr/>
          </p:nvSpPr>
          <p:spPr>
            <a:xfrm>
              <a:off x="116632" y="2216696"/>
              <a:ext cx="4536504" cy="2952328"/>
            </a:xfrm>
            <a:prstGeom prst="triangle">
              <a:avLst/>
            </a:prstGeom>
            <a:solidFill>
              <a:srgbClr val="CCFF6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6" name="二等辺三角形 5"/>
            <p:cNvSpPr/>
            <p:nvPr/>
          </p:nvSpPr>
          <p:spPr>
            <a:xfrm>
              <a:off x="1124744" y="2216696"/>
              <a:ext cx="2520280" cy="1656184"/>
            </a:xfrm>
            <a:prstGeom prst="triangl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7" name="二等辺三角形 6"/>
            <p:cNvSpPr/>
            <p:nvPr/>
          </p:nvSpPr>
          <p:spPr>
            <a:xfrm>
              <a:off x="1556792" y="2144688"/>
              <a:ext cx="1656184" cy="1152128"/>
            </a:xfrm>
            <a:prstGeom prst="triangle">
              <a:avLst/>
            </a:pr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8" name="二等辺三角形 7"/>
            <p:cNvSpPr/>
            <p:nvPr/>
          </p:nvSpPr>
          <p:spPr>
            <a:xfrm>
              <a:off x="1916832" y="2144688"/>
              <a:ext cx="936104" cy="648072"/>
            </a:xfrm>
            <a:prstGeom prst="triangle">
              <a:avLst/>
            </a:prstGeom>
            <a:solidFill>
              <a:srgbClr val="FF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</p:grpSp>
      <p:sp>
        <p:nvSpPr>
          <p:cNvPr id="9" name="正方形/長方形 8"/>
          <p:cNvSpPr/>
          <p:nvPr/>
        </p:nvSpPr>
        <p:spPr>
          <a:xfrm>
            <a:off x="2405123" y="3025260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⑤</a:t>
            </a:r>
            <a:endParaRPr lang="ja-JP" altLang="en-US" sz="20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666817" y="3025260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④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2026857" y="2233172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③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035955" y="136907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①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041371" y="176918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②</a:t>
            </a:r>
          </a:p>
        </p:txBody>
      </p:sp>
      <p:cxnSp>
        <p:nvCxnSpPr>
          <p:cNvPr id="14" name="直線コネクタ 13"/>
          <p:cNvCxnSpPr/>
          <p:nvPr/>
        </p:nvCxnSpPr>
        <p:spPr>
          <a:xfrm>
            <a:off x="1860897" y="1785156"/>
            <a:ext cx="5128445" cy="7098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5" name="テキスト ボックス 14"/>
          <p:cNvSpPr txBox="1"/>
          <p:nvPr/>
        </p:nvSpPr>
        <p:spPr>
          <a:xfrm>
            <a:off x="3275522" y="1061071"/>
            <a:ext cx="2240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14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法人営業</a:t>
            </a:r>
            <a:r>
              <a:rPr kumimoji="0" lang="ja-JP" altLang="en-US" sz="14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統括部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管轄ゾーン</a:t>
            </a:r>
            <a:endParaRPr lang="ja-JP" altLang="en-US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654615" y="2768358"/>
            <a:ext cx="974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支店</a:t>
            </a:r>
            <a:endParaRPr lang="en-US" altLang="ja-JP" sz="1400" b="1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管轄ゾーン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" name="上矢印 16"/>
          <p:cNvSpPr/>
          <p:nvPr/>
        </p:nvSpPr>
        <p:spPr>
          <a:xfrm>
            <a:off x="3667217" y="1399273"/>
            <a:ext cx="360040" cy="360040"/>
          </a:xfrm>
          <a:prstGeom prst="upArrow">
            <a:avLst/>
          </a:prstGeom>
          <a:solidFill>
            <a:srgbClr val="FF0000">
              <a:alpha val="59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18" name="上矢印 17"/>
          <p:cNvSpPr/>
          <p:nvPr/>
        </p:nvSpPr>
        <p:spPr>
          <a:xfrm flipV="1">
            <a:off x="3670359" y="1845401"/>
            <a:ext cx="360040" cy="360040"/>
          </a:xfrm>
          <a:prstGeom prst="upArrow">
            <a:avLst/>
          </a:prstGeom>
          <a:solidFill>
            <a:srgbClr val="FF0000">
              <a:alpha val="59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549551" y="1244594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①</a:t>
            </a:r>
            <a:r>
              <a:rPr lang="ja-JP" altLang="en-US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2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メガ・チェーン店</a:t>
            </a:r>
            <a:endParaRPr lang="ja-JP" altLang="en-US" sz="1200" b="1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534179" y="1849324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②</a:t>
            </a:r>
            <a:r>
              <a:rPr lang="ja-JP" altLang="en-US" sz="12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2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中規模チェーン店</a:t>
            </a:r>
            <a:r>
              <a:rPr lang="en-US" altLang="ja-JP" sz="12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(10</a:t>
            </a:r>
            <a:r>
              <a:rPr lang="ja-JP" altLang="en-US" sz="12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店舗以上</a:t>
            </a:r>
            <a:r>
              <a:rPr lang="en-US" altLang="ja-JP" sz="1200" b="1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</p:txBody>
      </p:sp>
      <p:pic>
        <p:nvPicPr>
          <p:cNvPr id="21" name="Picture 31" descr="吉野家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6515" y="1049106"/>
            <a:ext cx="694906" cy="415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図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0611" y="922896"/>
            <a:ext cx="745254" cy="55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テキスト ボックス 22"/>
          <p:cNvSpPr txBox="1"/>
          <p:nvPr/>
        </p:nvSpPr>
        <p:spPr>
          <a:xfrm>
            <a:off x="6990265" y="1493336"/>
            <a:ext cx="1953445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16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店舗数：</a:t>
            </a:r>
            <a:r>
              <a:rPr kumimoji="0" lang="en-US" altLang="ja-JP" sz="16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100</a:t>
            </a:r>
            <a:r>
              <a:rPr kumimoji="0" lang="ja-JP" altLang="en-US" sz="16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店舗</a:t>
            </a:r>
            <a:endParaRPr lang="ja-JP" altLang="en-US" sz="16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544586" y="2273052"/>
            <a:ext cx="3185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③</a:t>
            </a:r>
            <a:r>
              <a:rPr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ミニ・チェーン店</a:t>
            </a:r>
            <a:r>
              <a:rPr lang="en-US" altLang="ja-JP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(10</a:t>
            </a:r>
            <a:r>
              <a:rPr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店舗未満</a:t>
            </a:r>
            <a:r>
              <a:rPr lang="en-US" altLang="ja-JP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544586" y="2726586"/>
            <a:ext cx="2636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④</a:t>
            </a:r>
            <a:r>
              <a:rPr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個店</a:t>
            </a:r>
            <a:r>
              <a:rPr lang="en-US" altLang="ja-JP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法人格</a:t>
            </a:r>
            <a:r>
              <a:rPr lang="en-US" altLang="ja-JP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544586" y="3209156"/>
            <a:ext cx="2636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⑤　</a:t>
            </a:r>
            <a:r>
              <a:rPr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個店</a:t>
            </a:r>
            <a:r>
              <a:rPr lang="en-US" altLang="ja-JP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個人経営</a:t>
            </a:r>
            <a:r>
              <a:rPr lang="en-US" altLang="ja-JP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27" name="表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491262"/>
              </p:ext>
            </p:extLst>
          </p:nvPr>
        </p:nvGraphicFramePr>
        <p:xfrm>
          <a:off x="277639" y="4073441"/>
          <a:ext cx="8527068" cy="2052922"/>
        </p:xfrm>
        <a:graphic>
          <a:graphicData uri="http://schemas.openxmlformats.org/drawingml/2006/table">
            <a:tbl>
              <a:tblPr firstRow="1" bandRow="1"/>
              <a:tblGrid>
                <a:gridCol w="31728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542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15562"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1pPr>
                      <a:lvl2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2pPr>
                      <a:lvl3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5pPr>
                      <a:lvl6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6pPr>
                      <a:lvl7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7pPr>
                      <a:lvl8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8pPr>
                      <a:lvl9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9pPr>
                    </a:lstStyle>
                    <a:p>
                      <a:r>
                        <a:rPr kumimoji="1" lang="ja-JP" altLang="en-US" sz="12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区分け</a:t>
                      </a:r>
                      <a:endParaRPr kumimoji="1" lang="ja-JP" altLang="en-US" sz="12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1pPr>
                      <a:lvl2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2pPr>
                      <a:lvl3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5pPr>
                      <a:lvl6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6pPr>
                      <a:lvl7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7pPr>
                      <a:lvl8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8pPr>
                      <a:lvl9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9pPr>
                    </a:lstStyle>
                    <a:p>
                      <a:r>
                        <a:rPr kumimoji="1" lang="ja-JP" altLang="en-US" sz="12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特徴</a:t>
                      </a:r>
                      <a:endParaRPr kumimoji="1" lang="ja-JP" altLang="en-US" sz="12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7504"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1pPr>
                      <a:lvl2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2pPr>
                      <a:lvl3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5pPr>
                      <a:lvl6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6pPr>
                      <a:lvl7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7pPr>
                      <a:lvl8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8pPr>
                      <a:lvl9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9pPr>
                    </a:lstStyle>
                    <a:p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③</a:t>
                      </a:r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ミニ・チェーン店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1pPr>
                      <a:lvl2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2pPr>
                      <a:lvl3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5pPr>
                      <a:lvl6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6pPr>
                      <a:lvl7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7pPr>
                      <a:lvl8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8pPr>
                      <a:lvl9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9pPr>
                    </a:lstStyle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売上げ規模が大きく、同一ブランドで複数出店している店舗</a:t>
                      </a:r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※</a:t>
                      </a:r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店舗に決裁者（＝オーナー様）がほぼ居ないのでアプローチに工夫が必要</a:t>
                      </a:r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8077"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1pPr>
                      <a:lvl2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2pPr>
                      <a:lvl3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5pPr>
                      <a:lvl6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6pPr>
                      <a:lvl7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7pPr>
                      <a:lvl8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8pPr>
                      <a:lvl9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9pPr>
                    </a:lstStyle>
                    <a:p>
                      <a:r>
                        <a:rPr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④</a:t>
                      </a:r>
                      <a:r>
                        <a:rPr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個店（法人格）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1pPr>
                      <a:lvl2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2pPr>
                      <a:lvl3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5pPr>
                      <a:lvl6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6pPr>
                      <a:lvl7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7pPr>
                      <a:lvl8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8pPr>
                      <a:lvl9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9pPr>
                    </a:lstStyle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売上げ規模が大きい店舗。都心部の一等地に多い。</a:t>
                      </a:r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※</a:t>
                      </a:r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店舗に決裁者（＝オーナー様）が居ない事が多いので</a:t>
                      </a:r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</a:t>
                      </a:r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アプローチに工夫が要ります</a:t>
                      </a:r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13074"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1pPr>
                      <a:lvl2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2pPr>
                      <a:lvl3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5pPr>
                      <a:lvl6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6pPr>
                      <a:lvl7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7pPr>
                      <a:lvl8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8pPr>
                      <a:lvl9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⑤</a:t>
                      </a:r>
                      <a:r>
                        <a:rPr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個店（個人経営）</a:t>
                      </a:r>
                      <a:endParaRPr kumimoji="1" lang="ja-JP" altLang="en-US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1pPr>
                      <a:lvl2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2pPr>
                      <a:lvl3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3pPr>
                      <a:lvl4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4pPr>
                      <a:lvl5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5pPr>
                      <a:lvl6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6pPr>
                      <a:lvl7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7pPr>
                      <a:lvl8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8pPr>
                      <a:lvl9pPr>
                        <a:defRPr>
                          <a:solidFill>
                            <a:schemeClr val="tx1"/>
                          </a:solidFill>
                          <a:latin typeface="HGPｺﾞｼｯｸE"/>
                          <a:ea typeface="HGPｺﾞｼｯｸE"/>
                        </a:defRPr>
                      </a:lvl9pPr>
                    </a:lstStyle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売上げ規模が小さく、小規模経営の店舗</a:t>
                      </a:r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※</a:t>
                      </a:r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店舗に決裁者（＝オーナー様）がいるのでアプローチは</a:t>
                      </a:r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  <a:r>
                        <a:rPr kumimoji="1" lang="en-US" altLang="ja-JP" sz="12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</a:t>
                      </a:r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しやすいが、コストに対してはシビア</a:t>
                      </a:r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9D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8" name="テキスト ボックス 27"/>
          <p:cNvSpPr txBox="1"/>
          <p:nvPr/>
        </p:nvSpPr>
        <p:spPr>
          <a:xfrm>
            <a:off x="4561306" y="1858375"/>
            <a:ext cx="1215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法人</a:t>
            </a:r>
            <a:r>
              <a:rPr lang="ja-JP" altLang="en-US" sz="14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営業課</a:t>
            </a:r>
            <a:endParaRPr lang="en-US" altLang="ja-JP" sz="1400" b="1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管轄ゾーン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002227" y="2245207"/>
            <a:ext cx="2240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14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営業本部</a:t>
            </a:r>
            <a:r>
              <a:rPr lang="ja-JP" altLang="en-US" sz="1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管轄ゾーン</a:t>
            </a:r>
            <a:endParaRPr lang="ja-JP" altLang="en-US" sz="1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754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 animBg="1"/>
      <p:bldP spid="18" grpId="0" animBg="1"/>
      <p:bldP spid="19" grpId="0"/>
      <p:bldP spid="20" grpId="0"/>
      <p:bldP spid="23" grpId="0" animBg="1"/>
      <p:bldP spid="24" grpId="0"/>
      <p:bldP spid="25" grpId="0"/>
      <p:bldP spid="26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4952" y="118241"/>
            <a:ext cx="323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支店管轄ゾーンについて　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4" name="図形グループ 22"/>
          <p:cNvGrpSpPr/>
          <p:nvPr/>
        </p:nvGrpSpPr>
        <p:grpSpPr>
          <a:xfrm>
            <a:off x="280379" y="1265130"/>
            <a:ext cx="3987824" cy="2520280"/>
            <a:chOff x="116632" y="2144688"/>
            <a:chExt cx="4536504" cy="3024336"/>
          </a:xfrm>
        </p:grpSpPr>
        <p:sp>
          <p:nvSpPr>
            <p:cNvPr id="5" name="二等辺三角形 4"/>
            <p:cNvSpPr/>
            <p:nvPr/>
          </p:nvSpPr>
          <p:spPr>
            <a:xfrm>
              <a:off x="116632" y="2216696"/>
              <a:ext cx="4536504" cy="2952328"/>
            </a:xfrm>
            <a:prstGeom prst="triangle">
              <a:avLst/>
            </a:prstGeom>
            <a:solidFill>
              <a:srgbClr val="CCFF6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6" name="二等辺三角形 5"/>
            <p:cNvSpPr/>
            <p:nvPr/>
          </p:nvSpPr>
          <p:spPr>
            <a:xfrm>
              <a:off x="1124744" y="2216696"/>
              <a:ext cx="2520280" cy="1656184"/>
            </a:xfrm>
            <a:prstGeom prst="triangl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7" name="二等辺三角形 6"/>
            <p:cNvSpPr/>
            <p:nvPr/>
          </p:nvSpPr>
          <p:spPr>
            <a:xfrm>
              <a:off x="1556792" y="2144688"/>
              <a:ext cx="1656184" cy="1152128"/>
            </a:xfrm>
            <a:prstGeom prst="triangle">
              <a:avLst/>
            </a:prstGeom>
            <a:solidFill>
              <a:srgbClr val="FFCC6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8" name="二等辺三角形 7"/>
            <p:cNvSpPr/>
            <p:nvPr/>
          </p:nvSpPr>
          <p:spPr>
            <a:xfrm>
              <a:off x="1916832" y="2144688"/>
              <a:ext cx="936104" cy="648072"/>
            </a:xfrm>
            <a:prstGeom prst="triangle">
              <a:avLst/>
            </a:prstGeom>
            <a:solidFill>
              <a:srgbClr val="FF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</p:grpSp>
      <p:cxnSp>
        <p:nvCxnSpPr>
          <p:cNvPr id="10" name="直線コネクタ 9"/>
          <p:cNvCxnSpPr/>
          <p:nvPr/>
        </p:nvCxnSpPr>
        <p:spPr>
          <a:xfrm>
            <a:off x="1166562" y="2705290"/>
            <a:ext cx="2215458" cy="0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>
            <a:endCxn id="5" idx="2"/>
          </p:cNvCxnSpPr>
          <p:nvPr/>
        </p:nvCxnSpPr>
        <p:spPr>
          <a:xfrm flipH="1">
            <a:off x="280379" y="2705290"/>
            <a:ext cx="886183" cy="1080120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280379" y="3777527"/>
            <a:ext cx="3987824" cy="0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>
            <a:stCxn id="6" idx="4"/>
            <a:endCxn id="5" idx="4"/>
          </p:cNvCxnSpPr>
          <p:nvPr/>
        </p:nvCxnSpPr>
        <p:spPr>
          <a:xfrm>
            <a:off x="3382020" y="2705290"/>
            <a:ext cx="886183" cy="1080120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28485" y="4585091"/>
            <a:ext cx="8385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営業本部取扱商材受注　業種比率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510634" y="5092055"/>
            <a:ext cx="6463864" cy="7473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6974498" y="5090019"/>
            <a:ext cx="853082" cy="74733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7827580" y="5092054"/>
            <a:ext cx="677917" cy="74358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 flipV="1">
            <a:off x="7250830" y="4216197"/>
            <a:ext cx="176708" cy="873824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7427538" y="4216197"/>
            <a:ext cx="299544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7722152" y="4054610"/>
            <a:ext cx="1566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約</a:t>
            </a:r>
            <a:r>
              <a:rPr kumimoji="1" lang="en-US" altLang="ja-JP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6,600</a:t>
            </a:r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件</a:t>
            </a:r>
            <a:endParaRPr kumimoji="1" lang="ja-JP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33" name="直線コネクタ 32"/>
          <p:cNvCxnSpPr/>
          <p:nvPr/>
        </p:nvCxnSpPr>
        <p:spPr>
          <a:xfrm flipV="1">
            <a:off x="7937349" y="4617917"/>
            <a:ext cx="35406" cy="46631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 flipV="1">
            <a:off x="7972755" y="4617917"/>
            <a:ext cx="159905" cy="393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8108554" y="4464028"/>
            <a:ext cx="1704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約</a:t>
            </a:r>
            <a:r>
              <a:rPr lang="en-US" altLang="ja-JP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5,610</a:t>
            </a:r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件</a:t>
            </a:r>
            <a:endParaRPr kumimoji="1" lang="ja-JP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31528" y="3004012"/>
            <a:ext cx="3405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支店管轄ゾーン</a:t>
            </a:r>
            <a:endParaRPr kumimoji="1" lang="ja-JP" altLang="en-US" sz="28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1" name="円形吹き出し 40"/>
          <p:cNvSpPr/>
          <p:nvPr/>
        </p:nvSpPr>
        <p:spPr>
          <a:xfrm>
            <a:off x="4268203" y="824257"/>
            <a:ext cx="3615235" cy="2961153"/>
          </a:xfrm>
          <a:prstGeom prst="wedgeEllipseCallout">
            <a:avLst>
              <a:gd name="adj1" fmla="val -51359"/>
              <a:gd name="adj2" fmla="val 38750"/>
            </a:avLst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ja-JP" altLang="en-US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57122" y="1051248"/>
            <a:ext cx="223739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u="sng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個店</a:t>
            </a:r>
            <a:endParaRPr lang="en-US" altLang="ja-JP" sz="2800" b="1" u="sng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endParaRPr lang="en-US" altLang="ja-JP" sz="1100" b="1" u="sng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603944" y="1635973"/>
            <a:ext cx="1590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既存店：</a:t>
            </a:r>
          </a:p>
          <a:p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5369537" y="2567502"/>
            <a:ext cx="1412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オープン店：</a:t>
            </a:r>
            <a:endParaRPr lang="en-US" altLang="ja-JP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825111" y="190207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既にオープンして</a:t>
            </a:r>
            <a:endParaRPr lang="en-US" altLang="ja-JP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営業しているお店</a:t>
            </a:r>
            <a:endParaRPr lang="en-US" altLang="ja-JP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982412" y="2847751"/>
            <a:ext cx="2186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これから開業するお店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274861" y="5255006"/>
            <a:ext cx="8675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飲食　</a:t>
            </a:r>
            <a:endParaRPr lang="ja-JP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956138" y="5294411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理美容</a:t>
            </a:r>
            <a:endParaRPr lang="ja-JP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7843372" y="528578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小売</a:t>
            </a:r>
            <a:endParaRPr lang="ja-JP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964631" y="5270076"/>
            <a:ext cx="1503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約</a:t>
            </a:r>
            <a:r>
              <a:rPr lang="en-US" altLang="ja-JP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29,440</a:t>
            </a:r>
            <a:r>
              <a:rPr lang="ja-JP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件</a:t>
            </a:r>
            <a:endParaRPr lang="ja-JP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66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4952" y="118241"/>
            <a:ext cx="6296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オープン店の開業決意～開業～お店継続の流れ　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2775" y="996506"/>
            <a:ext cx="8026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開業を決意してから、実際にお店を開業し、継続するには、</a:t>
            </a:r>
            <a:endParaRPr kumimoji="1" lang="en-US" altLang="ja-JP" sz="2000" b="1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sz="20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様々な手続きや契約を行う必要があります。</a:t>
            </a:r>
            <a:endParaRPr kumimoji="1" lang="ja-JP" altLang="en-US" sz="20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AutoShape 2" descr="èã¾ãããããäººã®ã¤ã©ã¹ãï¼ç·æ§ä¼ç¤¾å¡ï¼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AutoShape 4" descr="èã¾ãããããäººã®ã¤ã©ã¹ãï¼ç·æ§ä¼ç¤¾å¡ï¼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AutoShape 6" descr="èã¾ãããããäººã®ã¤ã©ã¹ãï¼ç·æ§ä¼ç¤¾å¡ï¼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AutoShape 8" descr="èã¾ãããããäººã®ã¤ã©ã¹ãï¼ç·æ§ä¼ç¤¾å¡ï¼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893" y="2332553"/>
            <a:ext cx="1284068" cy="1595115"/>
          </a:xfrm>
          <a:prstGeom prst="rect">
            <a:avLst/>
          </a:prstGeom>
        </p:spPr>
      </p:pic>
      <p:sp>
        <p:nvSpPr>
          <p:cNvPr id="12" name="AutoShape 10" descr="https://1.bp.blogspot.com/-g439QYtwXMk/Whu2kS-_AJI/AAAAAAABIi8/Ay8vrFGXwtovJgRvtxV5EHi47pHbDOajwCLcBGAs/s800/seikou_banzai_man.pn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1152" y="2425624"/>
            <a:ext cx="1408975" cy="1408975"/>
          </a:xfrm>
          <a:prstGeom prst="rect">
            <a:avLst/>
          </a:prstGeom>
        </p:spPr>
      </p:pic>
      <p:sp>
        <p:nvSpPr>
          <p:cNvPr id="20" name="AutoShape 12" descr="ãã¸ã°ã¶ã° ç¢å° ã¤ã©ã¹ããã®ç»åæ¤ç´¢çµæ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17575" y="1898346"/>
            <a:ext cx="17967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開業決意</a:t>
            </a:r>
            <a:endParaRPr kumimoji="1" lang="ja-JP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527738" y="2029785"/>
            <a:ext cx="17967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開業</a:t>
            </a:r>
            <a:endParaRPr kumimoji="1" lang="ja-JP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AutoShape 14" descr="ãç¥ ã¤ã©ã¹ããã®ç»åæ¤ç´¢çµæ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5967" y="1960319"/>
            <a:ext cx="484107" cy="484107"/>
          </a:xfrm>
          <a:prstGeom prst="rect">
            <a:avLst/>
          </a:prstGeom>
        </p:spPr>
      </p:pic>
      <p:sp>
        <p:nvSpPr>
          <p:cNvPr id="27" name="AutoShape 16" descr="ãåºã®å»ºç©ã®ã¤ã©ã¹ã1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9389" y="4564256"/>
            <a:ext cx="1329134" cy="1249386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0940" y="2585213"/>
            <a:ext cx="1329134" cy="1249386"/>
          </a:xfrm>
          <a:prstGeom prst="rect">
            <a:avLst/>
          </a:prstGeom>
        </p:spPr>
      </p:pic>
      <p:sp>
        <p:nvSpPr>
          <p:cNvPr id="30" name="AutoShape 18" descr="ã¹ã¿ã³ãè±ã®ã¤ã©ã¹ãï¼ç½ï¼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3701" y="2965286"/>
            <a:ext cx="578093" cy="869313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0561" y="4608581"/>
            <a:ext cx="889898" cy="1160736"/>
          </a:xfrm>
          <a:prstGeom prst="rect">
            <a:avLst/>
          </a:prstGeom>
        </p:spPr>
      </p:pic>
      <p:sp>
        <p:nvSpPr>
          <p:cNvPr id="34" name="右矢印 33"/>
          <p:cNvSpPr/>
          <p:nvPr/>
        </p:nvSpPr>
        <p:spPr>
          <a:xfrm>
            <a:off x="2609389" y="2737992"/>
            <a:ext cx="2995173" cy="609445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右矢印 34"/>
          <p:cNvSpPr/>
          <p:nvPr/>
        </p:nvSpPr>
        <p:spPr>
          <a:xfrm>
            <a:off x="931336" y="4927545"/>
            <a:ext cx="1551733" cy="609445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右矢印 35"/>
          <p:cNvSpPr/>
          <p:nvPr/>
        </p:nvSpPr>
        <p:spPr>
          <a:xfrm>
            <a:off x="4820459" y="4927545"/>
            <a:ext cx="1500481" cy="609445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50074" y="4687980"/>
            <a:ext cx="845422" cy="1102723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6462" y="4608581"/>
            <a:ext cx="1329134" cy="124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86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4952" y="118241"/>
            <a:ext cx="323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グループワーク　　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43454" y="2782614"/>
            <a:ext cx="77645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開業決意～開業～お店継続の中で、お客様はどのタイミングで何をして、何を欲する（契約）するのか考えてみよう！</a:t>
            </a:r>
            <a:endParaRPr lang="en-US" altLang="ja-JP" sz="2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3977129" y="4181234"/>
            <a:ext cx="1189742" cy="1189742"/>
            <a:chOff x="7617296" y="1804194"/>
            <a:chExt cx="832718" cy="832718"/>
          </a:xfrm>
        </p:grpSpPr>
        <p:pic>
          <p:nvPicPr>
            <p:cNvPr id="7" name="Picture 2" descr="http://icooon-mono.com/i/icon_11619/icon_116190_256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7296" y="1804194"/>
              <a:ext cx="832718" cy="8327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円/楕円 7"/>
            <p:cNvSpPr/>
            <p:nvPr/>
          </p:nvSpPr>
          <p:spPr bwMode="auto">
            <a:xfrm>
              <a:off x="7882184" y="2144528"/>
              <a:ext cx="302942" cy="393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0" tIns="0" rIns="0" bIns="0" rtlCol="0" anchor="ctr">
              <a:spAutoFit/>
            </a:bodyPr>
            <a:lstStyle/>
            <a:p>
              <a:pPr algn="just">
                <a:lnSpc>
                  <a:spcPct val="140000"/>
                </a:lnSpc>
                <a:spcBef>
                  <a:spcPct val="0"/>
                </a:spcBef>
                <a:spcAft>
                  <a:spcPts val="600"/>
                </a:spcAft>
              </a:pPr>
              <a:endParaRPr kumimoji="1" lang="ja-JP" altLang="en-US" sz="2000" dirty="0">
                <a:solidFill>
                  <a:schemeClr val="bg1">
                    <a:lumMod val="6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7853091" y="2220553"/>
              <a:ext cx="361127" cy="21541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ja-JP" sz="1400" b="1" dirty="0">
                  <a:solidFill>
                    <a:schemeClr val="bg1">
                      <a:lumMod val="6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3</a:t>
              </a:r>
              <a:r>
                <a:rPr lang="en-US" altLang="ja-JP" sz="1400" b="1" dirty="0" smtClean="0">
                  <a:solidFill>
                    <a:schemeClr val="bg1">
                      <a:lumMod val="6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0</a:t>
              </a:r>
              <a:endParaRPr lang="en-US" altLang="ja-JP" sz="1400" b="1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783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17" y="2220954"/>
            <a:ext cx="815752" cy="101335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1697" y="2467141"/>
            <a:ext cx="739276" cy="73927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3306" y="1882615"/>
            <a:ext cx="1173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開業決意</a:t>
            </a:r>
            <a:endParaRPr kumimoji="1" lang="ja-JP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285982" y="1924298"/>
            <a:ext cx="17967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開業</a:t>
            </a:r>
            <a:endParaRPr kumimoji="1" lang="ja-JP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4211" y="1836132"/>
            <a:ext cx="484107" cy="48410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06240" y="2405630"/>
            <a:ext cx="804858" cy="756567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4091" y="2607671"/>
            <a:ext cx="383463" cy="576636"/>
          </a:xfrm>
          <a:prstGeom prst="rect">
            <a:avLst/>
          </a:prstGeom>
        </p:spPr>
      </p:pic>
      <p:sp>
        <p:nvSpPr>
          <p:cNvPr id="12" name="右矢印 11"/>
          <p:cNvSpPr/>
          <p:nvPr/>
        </p:nvSpPr>
        <p:spPr>
          <a:xfrm>
            <a:off x="972369" y="2479192"/>
            <a:ext cx="6429541" cy="609445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04952" y="118241"/>
            <a:ext cx="323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　　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" name="角丸四角形吹き出し 15"/>
          <p:cNvSpPr/>
          <p:nvPr/>
        </p:nvSpPr>
        <p:spPr>
          <a:xfrm>
            <a:off x="1036633" y="1830541"/>
            <a:ext cx="1545857" cy="395941"/>
          </a:xfrm>
          <a:prstGeom prst="wedgeRoundRectCallout">
            <a:avLst>
              <a:gd name="adj1" fmla="val -20833"/>
              <a:gd name="adj2" fmla="val 102016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物件探し・内装屋探し</a:t>
            </a:r>
            <a:endParaRPr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約</a:t>
            </a:r>
            <a:r>
              <a:rPr kumimoji="1"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1~6</a:t>
            </a:r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ヶ月</a:t>
            </a:r>
            <a:endParaRPr kumimoji="1"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" name="角丸四角形吹き出し 16"/>
          <p:cNvSpPr/>
          <p:nvPr/>
        </p:nvSpPr>
        <p:spPr>
          <a:xfrm>
            <a:off x="2737590" y="1838532"/>
            <a:ext cx="1848023" cy="395941"/>
          </a:xfrm>
          <a:prstGeom prst="wedgeRoundRectCallout">
            <a:avLst>
              <a:gd name="adj1" fmla="val -20833"/>
              <a:gd name="adj2" fmla="val 102016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物件発見！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契約するにはお金が必要！</a:t>
            </a:r>
            <a:endParaRPr kumimoji="1"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" name="角丸四角形吹き出し 18"/>
          <p:cNvSpPr/>
          <p:nvPr/>
        </p:nvSpPr>
        <p:spPr>
          <a:xfrm>
            <a:off x="3051416" y="3374801"/>
            <a:ext cx="1677006" cy="395941"/>
          </a:xfrm>
          <a:prstGeom prst="wedgeRoundRectCallout">
            <a:avLst>
              <a:gd name="adj1" fmla="val -20407"/>
              <a:gd name="adj2" fmla="val -111010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す</a:t>
            </a: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ぐに融資を受ける準備</a:t>
            </a:r>
            <a:endParaRPr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通常約１ヶ月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1" name="AutoShape 2" descr="åã»ãéã®ãã¼ã¯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2482" y="2520068"/>
            <a:ext cx="509752" cy="509752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7122" y="2459072"/>
            <a:ext cx="650569" cy="611535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8557" y="2459073"/>
            <a:ext cx="650569" cy="611535"/>
          </a:xfrm>
          <a:prstGeom prst="rect">
            <a:avLst/>
          </a:prstGeom>
        </p:spPr>
      </p:pic>
      <p:sp>
        <p:nvSpPr>
          <p:cNvPr id="25" name="角丸四角形吹き出し 24"/>
          <p:cNvSpPr/>
          <p:nvPr/>
        </p:nvSpPr>
        <p:spPr>
          <a:xfrm>
            <a:off x="4961916" y="1838532"/>
            <a:ext cx="1677006" cy="395941"/>
          </a:xfrm>
          <a:prstGeom prst="wedgeRoundRectCallout">
            <a:avLst>
              <a:gd name="adj1" fmla="val -19937"/>
              <a:gd name="adj2" fmla="val 98034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融資を受けたらすぐに契約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6" name="AutoShape 4" descr="å£ç´ãè²¼ã£ã¦ããäººã®ã¤ã©ã¹ã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6223" y="2525315"/>
            <a:ext cx="452699" cy="479047"/>
          </a:xfrm>
          <a:prstGeom prst="rect">
            <a:avLst/>
          </a:prstGeom>
        </p:spPr>
      </p:pic>
      <p:sp>
        <p:nvSpPr>
          <p:cNvPr id="28" name="角丸四角形吹き出し 27"/>
          <p:cNvSpPr/>
          <p:nvPr/>
        </p:nvSpPr>
        <p:spPr>
          <a:xfrm>
            <a:off x="5800419" y="3359407"/>
            <a:ext cx="1677006" cy="411335"/>
          </a:xfrm>
          <a:prstGeom prst="wedgeRoundRectCallout">
            <a:avLst>
              <a:gd name="adj1" fmla="val -17587"/>
              <a:gd name="adj2" fmla="val -136891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内装工事開始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約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</a:t>
            </a:r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ヶ月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9" name="角丸四角形吹き出し 28"/>
          <p:cNvSpPr/>
          <p:nvPr/>
        </p:nvSpPr>
        <p:spPr>
          <a:xfrm>
            <a:off x="1838448" y="4164389"/>
            <a:ext cx="1677006" cy="411335"/>
          </a:xfrm>
          <a:prstGeom prst="wedgeRoundRectCallout">
            <a:avLst>
              <a:gd name="adj1" fmla="val 47750"/>
              <a:gd name="adj2" fmla="val 110323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集客に悩む。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04952" y="118241"/>
            <a:ext cx="6296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オープン店の開業決意～開業～お店継続の流れ　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5400" y="4953840"/>
            <a:ext cx="895502" cy="841772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9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6773" y="4904845"/>
            <a:ext cx="645359" cy="841772"/>
          </a:xfrm>
          <a:prstGeom prst="rect">
            <a:avLst/>
          </a:prstGeom>
        </p:spPr>
      </p:pic>
      <p:sp>
        <p:nvSpPr>
          <p:cNvPr id="33" name="右矢印 32"/>
          <p:cNvSpPr/>
          <p:nvPr/>
        </p:nvSpPr>
        <p:spPr>
          <a:xfrm>
            <a:off x="914952" y="5018553"/>
            <a:ext cx="1914064" cy="609445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右矢印 33"/>
          <p:cNvSpPr/>
          <p:nvPr/>
        </p:nvSpPr>
        <p:spPr>
          <a:xfrm>
            <a:off x="4561311" y="5018553"/>
            <a:ext cx="2454344" cy="609445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24211" y="4791135"/>
            <a:ext cx="641596" cy="836863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3802" y="4904843"/>
            <a:ext cx="841845" cy="79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77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AFA9-C904-4716-AB5E-1CC48CC31E58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386" y="938455"/>
            <a:ext cx="7067228" cy="533622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04952" y="118241"/>
            <a:ext cx="6296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お客様に寄り添って・・・　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80865" y="2175404"/>
            <a:ext cx="80955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kumimoji="1"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17348" y="1975349"/>
            <a:ext cx="8379373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開業するお客様にとって、大事なことは</a:t>
            </a:r>
            <a:endParaRPr lang="en-US" altLang="ja-JP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ja-JP" altLang="en-US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「永く愛されるお店をつくること」</a:t>
            </a:r>
            <a:endParaRPr kumimoji="1" lang="en-US" altLang="ja-JP" sz="4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kumimoji="1" lang="en-US" altLang="ja-JP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の営業マンは、そんなお客様の想いを汲み取り、寄り添い、</a:t>
            </a:r>
            <a:endParaRPr lang="en-US" altLang="ja-JP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お店が続いていくよう本当に必要な商材を提案します。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195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734</TotalTime>
  <Words>409</Words>
  <Application>Microsoft Office PowerPoint</Application>
  <PresentationFormat>画面に合わせる (4:3)</PresentationFormat>
  <Paragraphs>90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Meiryo UI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開業支援研修</dc:title>
  <dc:creator>大谷　美哉</dc:creator>
  <cp:lastModifiedBy>大谷　美哉</cp:lastModifiedBy>
  <cp:revision>24</cp:revision>
  <cp:lastPrinted>2019-03-05T05:28:32Z</cp:lastPrinted>
  <dcterms:created xsi:type="dcterms:W3CDTF">2019-02-25T06:05:13Z</dcterms:created>
  <dcterms:modified xsi:type="dcterms:W3CDTF">2019-04-02T08:14:59Z</dcterms:modified>
</cp:coreProperties>
</file>