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71" r:id="rId3"/>
    <p:sldId id="274" r:id="rId4"/>
    <p:sldId id="275" r:id="rId5"/>
    <p:sldId id="276" r:id="rId6"/>
    <p:sldId id="277" r:id="rId7"/>
    <p:sldId id="278" r:id="rId8"/>
    <p:sldId id="279" r:id="rId9"/>
    <p:sldId id="281" r:id="rId10"/>
    <p:sldId id="300" r:id="rId11"/>
    <p:sldId id="293" r:id="rId12"/>
    <p:sldId id="294" r:id="rId13"/>
    <p:sldId id="295" r:id="rId14"/>
    <p:sldId id="297" r:id="rId15"/>
    <p:sldId id="298" r:id="rId16"/>
    <p:sldId id="299" r:id="rId17"/>
    <p:sldId id="301" r:id="rId18"/>
    <p:sldId id="282" r:id="rId19"/>
    <p:sldId id="283" r:id="rId20"/>
    <p:sldId id="284" r:id="rId21"/>
    <p:sldId id="285" r:id="rId22"/>
    <p:sldId id="288" r:id="rId23"/>
    <p:sldId id="286" r:id="rId24"/>
    <p:sldId id="302" r:id="rId25"/>
    <p:sldId id="303" r:id="rId26"/>
  </p:sldIdLst>
  <p:sldSz cx="9906000" cy="6858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217" userDrawn="1">
          <p15:clr>
            <a:srgbClr val="A4A3A4"/>
          </p15:clr>
        </p15:guide>
        <p15:guide id="4" pos="60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ABE00"/>
    <a:srgbClr val="2ED7A1"/>
    <a:srgbClr val="FB8535"/>
    <a:srgbClr val="CBA68D"/>
    <a:srgbClr val="000000"/>
    <a:srgbClr val="E6AF00"/>
    <a:srgbClr val="E7D703"/>
    <a:srgbClr val="5B9BD5"/>
    <a:srgbClr val="4B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063" autoAdjust="0"/>
  </p:normalViewPr>
  <p:slideViewPr>
    <p:cSldViewPr snapToGrid="0" showGuides="1">
      <p:cViewPr varScale="1">
        <p:scale>
          <a:sx n="73" d="100"/>
          <a:sy n="73" d="100"/>
        </p:scale>
        <p:origin x="58" y="274"/>
      </p:cViewPr>
      <p:guideLst>
        <p:guide orient="horz" pos="2251"/>
        <p:guide pos="3120"/>
        <p:guide pos="217"/>
        <p:guide pos="60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年間の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・申し込み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問い合わせ商材割合</a:t>
            </a:r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WEB・申し込み問い合わせ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B9-4412-9EBB-4D313B431A1A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76C-48CF-A5DF-5FBBBB445101}"/>
              </c:ext>
            </c:extLst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6C-48CF-A5DF-5FBBBB445101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76C-48CF-A5DF-5FBBBB445101}"/>
              </c:ext>
            </c:extLst>
          </c:dPt>
          <c:cat>
            <c:strRef>
              <c:f>Sheet1!$A$2:$A$5</c:f>
              <c:strCache>
                <c:ptCount val="4"/>
                <c:pt idx="0">
                  <c:v>BGM</c:v>
                </c:pt>
                <c:pt idx="1">
                  <c:v>クレジット決済</c:v>
                </c:pt>
                <c:pt idx="2">
                  <c:v>保険</c:v>
                </c:pt>
                <c:pt idx="3">
                  <c:v>その他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11271</c:v>
                </c:pt>
                <c:pt idx="1">
                  <c:v>3775</c:v>
                </c:pt>
                <c:pt idx="2">
                  <c:v>1454</c:v>
                </c:pt>
                <c:pt idx="3">
                  <c:v>6947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6C-48CF-A5DF-5FBBBB445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52712-9E20-485D-A0C2-A27D8BBF6F12}" type="datetimeFigureOut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6A72B-6489-4BFA-AB5F-E9F857B61E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237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AF1E9-CB45-44FF-B986-DEA2DBD4CE8D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E6008B-BCCF-4766-B3ED-D16AA75CDC8B}" type="datetime1">
              <a:rPr lang="ja-JP" altLang="en-US" sz="1300" smtClean="0"/>
              <a:pPr/>
              <a:t>2019/4/4</a:t>
            </a:fld>
            <a:endParaRPr lang="ja-JP" altLang="en-US" sz="130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1FCD10-DF0C-46E7-BB2D-B1887928F441}" type="slidenum">
              <a:rPr lang="ja-JP" altLang="en-US" sz="1300" smtClean="0"/>
              <a:pPr/>
              <a:t>‹#›</a:t>
            </a:fld>
            <a:endParaRPr lang="ja-JP" altLang="en-US" sz="1300"/>
          </a:p>
        </p:txBody>
      </p:sp>
      <p:sp>
        <p:nvSpPr>
          <p:cNvPr id="9" name="円/楕円 8"/>
          <p:cNvSpPr/>
          <p:nvPr userDrawn="1"/>
        </p:nvSpPr>
        <p:spPr>
          <a:xfrm>
            <a:off x="5872164" y="781171"/>
            <a:ext cx="2795586" cy="2592269"/>
          </a:xfrm>
          <a:prstGeom prst="ellipse">
            <a:avLst/>
          </a:prstGeom>
          <a:solidFill>
            <a:srgbClr val="00B0F0">
              <a:alpha val="4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0" name="円/楕円 9"/>
          <p:cNvSpPr/>
          <p:nvPr userDrawn="1"/>
        </p:nvSpPr>
        <p:spPr>
          <a:xfrm>
            <a:off x="7201960" y="2068145"/>
            <a:ext cx="2023003" cy="1783010"/>
          </a:xfrm>
          <a:prstGeom prst="ellipse">
            <a:avLst/>
          </a:prstGeom>
          <a:solidFill>
            <a:schemeClr val="accent5">
              <a:lumMod val="20000"/>
              <a:lumOff val="8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DA5C6A-7CF4-47F6-ABCE-CC658F8CEB02}" type="datetime1">
              <a:rPr lang="ja-JP" altLang="en-US" sz="1300" smtClean="0"/>
              <a:pPr/>
              <a:t>2019/4/4</a:t>
            </a:fld>
            <a:endParaRPr lang="ja-JP" altLang="en-US" sz="130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56AFA9-C904-4716-AB5E-1CC48CC31E58}" type="slidenum">
              <a:rPr lang="ja-JP" altLang="en-US" sz="1300" smtClean="0"/>
              <a:pPr/>
              <a:t>‹#›</a:t>
            </a:fld>
            <a:endParaRPr lang="ja-JP" altLang="en-US" sz="130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6070431"/>
            <a:ext cx="9906000" cy="787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7056438" y="6171827"/>
            <a:ext cx="3530600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733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営業本部</a:t>
            </a:r>
            <a:endParaRPr kumimoji="1" lang="en-US" altLang="ja-JP" sz="1733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733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営業企画部　営業企画課</a:t>
            </a:r>
            <a:endParaRPr kumimoji="1" lang="ja-JP" altLang="en-US" sz="1733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72" y="6219829"/>
            <a:ext cx="1573741" cy="49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44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B5AE0-55E7-40D5-95F3-7C09FAE85911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147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1B44-4252-45D0-ABF4-9F6462CA4A91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925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8E49A-F73B-4735-A523-648AC63C7F91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154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B53D-4A70-4496-8CC0-AE32EF3538A0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3845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A54C-32E0-4ED9-A2D4-BDA57D4BC716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341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4C97-57F7-4464-9B9D-75F3C9E4187B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0707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3029E-E46D-435E-BD08-77081663836D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83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6416431"/>
            <a:ext cx="9906000" cy="441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91985" y="6442033"/>
            <a:ext cx="222885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D141DB66-4430-4A14-8B52-A08FB7D34DD3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9073359" y="6416432"/>
            <a:ext cx="832641" cy="4415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" y="6486338"/>
            <a:ext cx="880004" cy="334645"/>
          </a:xfrm>
          <a:prstGeom prst="rect">
            <a:avLst/>
          </a:prstGeom>
        </p:spPr>
      </p:pic>
      <p:sp>
        <p:nvSpPr>
          <p:cNvPr id="8" name="正方形/長方形 7"/>
          <p:cNvSpPr/>
          <p:nvPr userDrawn="1"/>
        </p:nvSpPr>
        <p:spPr>
          <a:xfrm>
            <a:off x="0" y="617417"/>
            <a:ext cx="9906000" cy="132861"/>
          </a:xfrm>
          <a:prstGeom prst="rect">
            <a:avLst/>
          </a:prstGeom>
          <a:pattFill prst="dkUp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2974543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D53AC-A77B-40F3-BDC0-69403650EA57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C4E6-81F4-457F-8427-7D7097637B35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0802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FC563-794B-4A24-88E9-2029539BF85A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94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452438" y="1316417"/>
            <a:ext cx="8420100" cy="2586567"/>
          </a:xfrm>
        </p:spPr>
        <p:txBody>
          <a:bodyPr/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営業基礎研修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/>
            </a:r>
            <a:b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</a:br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～ロープレ編～</a:t>
            </a:r>
            <a:endParaRPr kumimoji="1"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7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10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ロープレのポイント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310283" y="953608"/>
            <a:ext cx="10695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なぜ新規</a:t>
            </a:r>
            <a:r>
              <a:rPr lang="en-US" altLang="ja-JP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の商談の練習をするのか？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8" name="グラフ 7"/>
          <p:cNvGraphicFramePr/>
          <p:nvPr>
            <p:extLst>
              <p:ext uri="{D42A27DB-BD31-4B8C-83A1-F6EECF244321}">
                <p14:modId xmlns:p14="http://schemas.microsoft.com/office/powerpoint/2010/main" val="1403850210"/>
              </p:ext>
            </p:extLst>
          </p:nvPr>
        </p:nvGraphicFramePr>
        <p:xfrm>
          <a:off x="1668584" y="1723049"/>
          <a:ext cx="6604000" cy="4402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テキスト ボックス 16"/>
          <p:cNvSpPr txBox="1"/>
          <p:nvPr/>
        </p:nvSpPr>
        <p:spPr>
          <a:xfrm>
            <a:off x="5776546" y="3525716"/>
            <a:ext cx="1273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BGM</a:t>
            </a:r>
          </a:p>
          <a:p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11,271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件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581400" y="5314378"/>
            <a:ext cx="1524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クレジット決済</a:t>
            </a: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3,775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件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810607" y="4738386"/>
            <a:ext cx="11176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保険</a:t>
            </a: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1,454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件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910253" y="3082267"/>
            <a:ext cx="2182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その他（</a:t>
            </a:r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U</a:t>
            </a:r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レジなど）</a:t>
            </a: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6,947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件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503985" y="3385038"/>
            <a:ext cx="1916723" cy="97594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50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11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7731" y="1023779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練習しよう！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83163" y="1996441"/>
            <a:ext cx="2968184" cy="4246098"/>
          </a:xfrm>
          <a:prstGeom prst="roundRect">
            <a:avLst>
              <a:gd name="adj" fmla="val 10644"/>
            </a:avLst>
          </a:prstGeom>
          <a:solidFill>
            <a:srgbClr val="BEF5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6" name="角丸四角形 5"/>
          <p:cNvSpPr/>
          <p:nvPr/>
        </p:nvSpPr>
        <p:spPr>
          <a:xfrm>
            <a:off x="3538246" y="1996440"/>
            <a:ext cx="2968184" cy="4246099"/>
          </a:xfrm>
          <a:prstGeom prst="roundRect">
            <a:avLst>
              <a:gd name="adj" fmla="val 12698"/>
            </a:avLst>
          </a:prstGeom>
          <a:solidFill>
            <a:srgbClr val="53E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5890" y="3896495"/>
            <a:ext cx="2968185" cy="207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TEL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（テレアポ）にて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他</a:t>
            </a:r>
            <a:r>
              <a:rPr lang="ja-JP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商材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6593329" y="1996440"/>
            <a:ext cx="2968184" cy="4246099"/>
          </a:xfrm>
          <a:prstGeom prst="roundRect">
            <a:avLst>
              <a:gd name="adj" fmla="val 11671"/>
            </a:avLst>
          </a:prstGeom>
          <a:solidFill>
            <a:srgbClr val="2ED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90" y="2874504"/>
            <a:ext cx="875260" cy="897512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6566057" y="4072962"/>
            <a:ext cx="29681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問い合わせ＞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クロージング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06" y="2769935"/>
            <a:ext cx="846544" cy="1034464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3581693" y="4072962"/>
            <a:ext cx="2968185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オーナーに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05" y="2802319"/>
            <a:ext cx="969697" cy="969697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978843" y="2168547"/>
            <a:ext cx="1976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既存加入店へ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154163" y="2168546"/>
            <a:ext cx="1766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194006" y="2213937"/>
            <a:ext cx="1766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76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12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7731" y="1023779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先輩社員のお手本を見よう！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83163" y="1996441"/>
            <a:ext cx="2968184" cy="4246098"/>
          </a:xfrm>
          <a:prstGeom prst="roundRect">
            <a:avLst>
              <a:gd name="adj" fmla="val 10644"/>
            </a:avLst>
          </a:prstGeom>
          <a:solidFill>
            <a:srgbClr val="BEF5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6" name="角丸四角形 5"/>
          <p:cNvSpPr/>
          <p:nvPr/>
        </p:nvSpPr>
        <p:spPr>
          <a:xfrm>
            <a:off x="3538246" y="1996440"/>
            <a:ext cx="2968184" cy="4246099"/>
          </a:xfrm>
          <a:prstGeom prst="roundRect">
            <a:avLst>
              <a:gd name="adj" fmla="val 12698"/>
            </a:avLst>
          </a:prstGeom>
          <a:solidFill>
            <a:srgbClr val="53E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5890" y="3896495"/>
            <a:ext cx="2968185" cy="207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TEL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（テレアポ）にて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他</a:t>
            </a:r>
            <a:r>
              <a:rPr lang="ja-JP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商材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6593329" y="1996440"/>
            <a:ext cx="2968184" cy="4246099"/>
          </a:xfrm>
          <a:prstGeom prst="roundRect">
            <a:avLst>
              <a:gd name="adj" fmla="val 11671"/>
            </a:avLst>
          </a:prstGeom>
          <a:solidFill>
            <a:srgbClr val="2ED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90" y="2874504"/>
            <a:ext cx="875260" cy="897512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6566057" y="4072962"/>
            <a:ext cx="29681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問い合わせ＞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クロージング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06" y="2769935"/>
            <a:ext cx="846544" cy="1034464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3581693" y="4072962"/>
            <a:ext cx="2968185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オーナーに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05" y="2802319"/>
            <a:ext cx="969697" cy="969697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978843" y="2168547"/>
            <a:ext cx="1976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既存加入店へ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154163" y="2168546"/>
            <a:ext cx="1766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194006" y="2213937"/>
            <a:ext cx="1766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3494798" y="1810266"/>
            <a:ext cx="6185533" cy="46071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73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13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899000" y="1458887"/>
            <a:ext cx="60079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①電話した目的を伝える</a:t>
            </a:r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└「今回〇〇のお話しでご連絡いたしました」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②話</a:t>
            </a:r>
            <a:r>
              <a:rPr lang="en-US" altLang="ja-JP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分でまとめる</a:t>
            </a:r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③第三者の影響力を使う</a:t>
            </a:r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└「ご加入頂いているオーナー様にもご好評で～～」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④アポイントの日時を二者択一にする</a:t>
            </a:r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└「私の都合で大変恐縮ですが○月○日〇時もしくは、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 〇日〇時はいかがでしょうか。」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⑤否定を処理する</a:t>
            </a:r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アウト返しを参考にする！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4419" y="3150088"/>
            <a:ext cx="2090421" cy="2898086"/>
          </a:xfrm>
          <a:prstGeom prst="rect">
            <a:avLst/>
          </a:prstGeom>
        </p:spPr>
      </p:pic>
      <p:sp>
        <p:nvSpPr>
          <p:cNvPr id="23" name="テキスト ボックス 22"/>
          <p:cNvSpPr txBox="1"/>
          <p:nvPr/>
        </p:nvSpPr>
        <p:spPr>
          <a:xfrm>
            <a:off x="1899000" y="874112"/>
            <a:ext cx="5692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トークスクリプトを作るポイント</a:t>
            </a:r>
            <a:endParaRPr lang="en-US" altLang="ja-JP" sz="3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67054" y="4009292"/>
            <a:ext cx="9574823" cy="14771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商材研修をしなければ、商品の良さは分からないので</a:t>
            </a:r>
            <a:endParaRPr kumimoji="1" lang="en-US" altLang="ja-JP" sz="2000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自習</a:t>
            </a: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時間</a:t>
            </a:r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に作成して練習ください</a:t>
            </a: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！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756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14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7731" y="1023779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先輩社員のお手本を見よう！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83163" y="1996441"/>
            <a:ext cx="2968184" cy="4246098"/>
          </a:xfrm>
          <a:prstGeom prst="roundRect">
            <a:avLst>
              <a:gd name="adj" fmla="val 10644"/>
            </a:avLst>
          </a:prstGeom>
          <a:solidFill>
            <a:srgbClr val="BEF5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6" name="角丸四角形 5"/>
          <p:cNvSpPr/>
          <p:nvPr/>
        </p:nvSpPr>
        <p:spPr>
          <a:xfrm>
            <a:off x="3538246" y="1996440"/>
            <a:ext cx="2968184" cy="4246099"/>
          </a:xfrm>
          <a:prstGeom prst="roundRect">
            <a:avLst>
              <a:gd name="adj" fmla="val 12698"/>
            </a:avLst>
          </a:prstGeom>
          <a:solidFill>
            <a:srgbClr val="53E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5890" y="3896495"/>
            <a:ext cx="2968185" cy="207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TEL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（テレアポ）にて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他</a:t>
            </a:r>
            <a:r>
              <a:rPr lang="ja-JP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商材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6593329" y="1996440"/>
            <a:ext cx="2968184" cy="4246099"/>
          </a:xfrm>
          <a:prstGeom prst="roundRect">
            <a:avLst>
              <a:gd name="adj" fmla="val 11671"/>
            </a:avLst>
          </a:prstGeom>
          <a:solidFill>
            <a:srgbClr val="2ED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90" y="2874504"/>
            <a:ext cx="875260" cy="897512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6566057" y="4072962"/>
            <a:ext cx="29681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問い合わせ＞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クロージング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06" y="2769935"/>
            <a:ext cx="846544" cy="1034464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3581693" y="4072962"/>
            <a:ext cx="2968185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オーナーに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05" y="2802319"/>
            <a:ext cx="969697" cy="969697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978843" y="2168547"/>
            <a:ext cx="1976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既存加入店へ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154163" y="2168546"/>
            <a:ext cx="1766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194006" y="2213937"/>
            <a:ext cx="1766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6506430" y="1810266"/>
            <a:ext cx="3173901" cy="46071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261706" y="1769377"/>
            <a:ext cx="3216913" cy="46071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7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15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01100" y="911574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ペアになって読み合わせをしてみよう！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6506430" y="1810266"/>
            <a:ext cx="3173901" cy="46071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795" y="1608554"/>
            <a:ext cx="3475545" cy="464129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/>
          <a:srcRect b="347"/>
          <a:stretch/>
        </p:blipFill>
        <p:spPr>
          <a:xfrm>
            <a:off x="5531461" y="1624652"/>
            <a:ext cx="3415691" cy="462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2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16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7731" y="1023779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先輩社員のお手本を見よう！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83163" y="1996441"/>
            <a:ext cx="2968184" cy="4246098"/>
          </a:xfrm>
          <a:prstGeom prst="roundRect">
            <a:avLst>
              <a:gd name="adj" fmla="val 10644"/>
            </a:avLst>
          </a:prstGeom>
          <a:solidFill>
            <a:srgbClr val="BEF5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6" name="角丸四角形 5"/>
          <p:cNvSpPr/>
          <p:nvPr/>
        </p:nvSpPr>
        <p:spPr>
          <a:xfrm>
            <a:off x="3538246" y="1996440"/>
            <a:ext cx="2968184" cy="4246099"/>
          </a:xfrm>
          <a:prstGeom prst="roundRect">
            <a:avLst>
              <a:gd name="adj" fmla="val 12698"/>
            </a:avLst>
          </a:prstGeom>
          <a:solidFill>
            <a:srgbClr val="53E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5890" y="3896495"/>
            <a:ext cx="2968185" cy="207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TEL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（テレアポ）にて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他</a:t>
            </a:r>
            <a:r>
              <a:rPr lang="ja-JP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商材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6593329" y="1996440"/>
            <a:ext cx="2968184" cy="4246099"/>
          </a:xfrm>
          <a:prstGeom prst="roundRect">
            <a:avLst>
              <a:gd name="adj" fmla="val 11671"/>
            </a:avLst>
          </a:prstGeom>
          <a:solidFill>
            <a:srgbClr val="2ED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90" y="2874504"/>
            <a:ext cx="875260" cy="897512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6566057" y="4072962"/>
            <a:ext cx="29681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問い合わせ＞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クロージング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06" y="2769935"/>
            <a:ext cx="846544" cy="1034464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3581693" y="4072962"/>
            <a:ext cx="2968185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オーナーに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05" y="2802319"/>
            <a:ext cx="969697" cy="969697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978843" y="2168547"/>
            <a:ext cx="1976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既存加入店へ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154163" y="2168546"/>
            <a:ext cx="1766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194006" y="2213937"/>
            <a:ext cx="1766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364344" y="1810266"/>
            <a:ext cx="6185534" cy="46071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86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17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練習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01100" y="911574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ペアになって読み合わせをしてみよう！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6506430" y="1810266"/>
            <a:ext cx="3173901" cy="460716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89782" y="1785668"/>
            <a:ext cx="8695592" cy="41411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トークスクリプト作成中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2052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18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ロープレをやってみよう！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3612592" y="670560"/>
            <a:ext cx="5763392" cy="5570356"/>
            <a:chOff x="3662493" y="822067"/>
            <a:chExt cx="5882455" cy="5380905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1800" y="870928"/>
              <a:ext cx="5473148" cy="5332044"/>
            </a:xfrm>
            <a:prstGeom prst="rect">
              <a:avLst/>
            </a:prstGeom>
          </p:spPr>
        </p:pic>
        <p:sp>
          <p:nvSpPr>
            <p:cNvPr id="6" name="正方形/長方形 5"/>
            <p:cNvSpPr/>
            <p:nvPr/>
          </p:nvSpPr>
          <p:spPr>
            <a:xfrm>
              <a:off x="3662493" y="822067"/>
              <a:ext cx="5882455" cy="5380905"/>
            </a:xfrm>
            <a:prstGeom prst="rect">
              <a:avLst/>
            </a:prstGeom>
            <a:solidFill>
              <a:srgbClr val="FFFFFF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テキスト ボックス 3"/>
          <p:cNvSpPr txBox="1"/>
          <p:nvPr/>
        </p:nvSpPr>
        <p:spPr>
          <a:xfrm>
            <a:off x="482282" y="1062120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なんで練習したかというと・・・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79314" y="1689351"/>
            <a:ext cx="82851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600" b="1" dirty="0" smtClean="0">
                <a:solidFill>
                  <a:srgbClr val="FB8535"/>
                </a:soli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ロープレ大会</a:t>
            </a:r>
            <a:endParaRPr lang="en-US" altLang="ja-JP" sz="9600" b="1" dirty="0" smtClean="0">
              <a:solidFill>
                <a:srgbClr val="FB8535"/>
              </a:soli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294704" y="3189933"/>
            <a:ext cx="3081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7200" b="1" dirty="0" smtClean="0">
                <a:solidFill>
                  <a:srgbClr val="FB8535"/>
                </a:soli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開催！</a:t>
            </a:r>
            <a:endParaRPr lang="en-US" altLang="ja-JP" sz="7200" b="1" dirty="0" smtClean="0">
              <a:solidFill>
                <a:srgbClr val="FB8535"/>
              </a:soli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174901" y="3310147"/>
            <a:ext cx="3160153" cy="2930769"/>
            <a:chOff x="1490728" y="5964523"/>
            <a:chExt cx="4564077" cy="4210903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1243929">
              <a:off x="2358731" y="6146318"/>
              <a:ext cx="3074818" cy="3887871"/>
            </a:xfrm>
            <a:prstGeom prst="rect">
              <a:avLst/>
            </a:prstGeom>
          </p:spPr>
        </p:pic>
        <p:sp>
          <p:nvSpPr>
            <p:cNvPr id="11" name="正方形/長方形 10"/>
            <p:cNvSpPr/>
            <p:nvPr/>
          </p:nvSpPr>
          <p:spPr>
            <a:xfrm>
              <a:off x="1490728" y="5964523"/>
              <a:ext cx="4564077" cy="4210903"/>
            </a:xfrm>
            <a:prstGeom prst="rect">
              <a:avLst/>
            </a:prstGeom>
            <a:solidFill>
              <a:srgbClr val="FFFFFF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452438" y="4644367"/>
            <a:ext cx="9109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8000" b="1" dirty="0" smtClean="0">
                <a:solidFill>
                  <a:srgbClr val="FB8535"/>
                </a:soli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8000" b="1" dirty="0" smtClean="0">
                <a:solidFill>
                  <a:srgbClr val="FB8535"/>
                </a:soli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</a:t>
            </a:r>
            <a:r>
              <a:rPr lang="en-US" altLang="ja-JP" sz="8000" b="1" dirty="0" smtClean="0">
                <a:solidFill>
                  <a:srgbClr val="FB8535"/>
                </a:soli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18</a:t>
            </a:r>
            <a:r>
              <a:rPr lang="ja-JP" altLang="en-US" sz="8000" b="1" dirty="0" smtClean="0">
                <a:solidFill>
                  <a:srgbClr val="FB8535"/>
                </a:soli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日（木）</a:t>
            </a:r>
            <a:endParaRPr lang="en-US" altLang="ja-JP" sz="8000" b="1" dirty="0" smtClean="0">
              <a:solidFill>
                <a:srgbClr val="FB8535"/>
              </a:soli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11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19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フリーフォーム 5"/>
          <p:cNvSpPr/>
          <p:nvPr/>
        </p:nvSpPr>
        <p:spPr>
          <a:xfrm>
            <a:off x="898394" y="2141020"/>
            <a:ext cx="2160241" cy="1277373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40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予選</a:t>
            </a:r>
            <a:endParaRPr kumimoji="1" lang="ja-JP" altLang="en-US" sz="40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3" name="グループ化 12"/>
          <p:cNvGrpSpPr/>
          <p:nvPr/>
        </p:nvGrpSpPr>
        <p:grpSpPr>
          <a:xfrm>
            <a:off x="3275621" y="2141020"/>
            <a:ext cx="2807353" cy="1277373"/>
            <a:chOff x="3275621" y="1967397"/>
            <a:chExt cx="2807353" cy="1277373"/>
          </a:xfrm>
        </p:grpSpPr>
        <p:sp>
          <p:nvSpPr>
            <p:cNvPr id="7" name="二等辺三角形 6"/>
            <p:cNvSpPr/>
            <p:nvPr/>
          </p:nvSpPr>
          <p:spPr>
            <a:xfrm rot="5400000">
              <a:off x="3211839" y="2361286"/>
              <a:ext cx="663304" cy="535740"/>
            </a:xfrm>
            <a:prstGeom prst="triangle">
              <a:avLst/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86048" rIns="110336" bIns="8604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kumimoji="1" lang="ja-JP" altLang="en-US" sz="1800" kern="120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" name="フリーフォーム 7"/>
            <p:cNvSpPr/>
            <p:nvPr/>
          </p:nvSpPr>
          <p:spPr>
            <a:xfrm>
              <a:off x="3922733" y="1967397"/>
              <a:ext cx="2160241" cy="1277373"/>
            </a:xfrm>
            <a:custGeom>
              <a:avLst/>
              <a:gdLst>
                <a:gd name="connsiteX0" fmla="*/ 0 w 1734839"/>
                <a:gd name="connsiteY0" fmla="*/ 104090 h 1040903"/>
                <a:gd name="connsiteX1" fmla="*/ 104090 w 1734839"/>
                <a:gd name="connsiteY1" fmla="*/ 0 h 1040903"/>
                <a:gd name="connsiteX2" fmla="*/ 1630749 w 1734839"/>
                <a:gd name="connsiteY2" fmla="*/ 0 h 1040903"/>
                <a:gd name="connsiteX3" fmla="*/ 1734839 w 1734839"/>
                <a:gd name="connsiteY3" fmla="*/ 104090 h 1040903"/>
                <a:gd name="connsiteX4" fmla="*/ 1734839 w 1734839"/>
                <a:gd name="connsiteY4" fmla="*/ 936813 h 1040903"/>
                <a:gd name="connsiteX5" fmla="*/ 1630749 w 1734839"/>
                <a:gd name="connsiteY5" fmla="*/ 1040903 h 1040903"/>
                <a:gd name="connsiteX6" fmla="*/ 104090 w 1734839"/>
                <a:gd name="connsiteY6" fmla="*/ 1040903 h 1040903"/>
                <a:gd name="connsiteX7" fmla="*/ 0 w 1734839"/>
                <a:gd name="connsiteY7" fmla="*/ 936813 h 1040903"/>
                <a:gd name="connsiteX8" fmla="*/ 0 w 1734839"/>
                <a:gd name="connsiteY8" fmla="*/ 104090 h 104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4839" h="1040903">
                  <a:moveTo>
                    <a:pt x="0" y="104090"/>
                  </a:moveTo>
                  <a:cubicBezTo>
                    <a:pt x="0" y="46603"/>
                    <a:pt x="46603" y="0"/>
                    <a:pt x="104090" y="0"/>
                  </a:cubicBezTo>
                  <a:lnTo>
                    <a:pt x="1630749" y="0"/>
                  </a:lnTo>
                  <a:cubicBezTo>
                    <a:pt x="1688236" y="0"/>
                    <a:pt x="1734839" y="46603"/>
                    <a:pt x="1734839" y="104090"/>
                  </a:cubicBezTo>
                  <a:lnTo>
                    <a:pt x="1734839" y="936813"/>
                  </a:lnTo>
                  <a:cubicBezTo>
                    <a:pt x="1734839" y="994300"/>
                    <a:pt x="1688236" y="1040903"/>
                    <a:pt x="1630749" y="1040903"/>
                  </a:cubicBezTo>
                  <a:lnTo>
                    <a:pt x="104090" y="1040903"/>
                  </a:lnTo>
                  <a:cubicBezTo>
                    <a:pt x="46603" y="1040903"/>
                    <a:pt x="0" y="994300"/>
                    <a:pt x="0" y="936813"/>
                  </a:cubicBezTo>
                  <a:lnTo>
                    <a:pt x="0" y="10409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5737" tIns="125737" rIns="125737" bIns="125737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3600" b="1" kern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準決勝</a:t>
              </a:r>
              <a:endParaRPr kumimoji="1" lang="ja-JP" altLang="en-US" sz="36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9" name="二等辺三角形 8"/>
          <p:cNvSpPr/>
          <p:nvPr/>
        </p:nvSpPr>
        <p:spPr>
          <a:xfrm rot="5400000">
            <a:off x="6236177" y="2534909"/>
            <a:ext cx="663303" cy="535740"/>
          </a:xfrm>
          <a:prstGeom prst="triangle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86048" rIns="110336" bIns="86048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1" lang="ja-JP" altLang="en-US" sz="1800" kern="1200"/>
          </a:p>
        </p:txBody>
      </p:sp>
      <p:sp>
        <p:nvSpPr>
          <p:cNvPr id="10" name="フリーフォーム 9"/>
          <p:cNvSpPr/>
          <p:nvPr/>
        </p:nvSpPr>
        <p:spPr>
          <a:xfrm>
            <a:off x="6947071" y="2141020"/>
            <a:ext cx="2160241" cy="1277373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6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決勝</a:t>
            </a:r>
            <a:endParaRPr kumimoji="1" lang="ja-JP" altLang="en-US" sz="3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26769" y="973181"/>
            <a:ext cx="9079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ロープレ大会について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8315" y="4090107"/>
            <a:ext cx="91090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b="1" dirty="0" smtClean="0">
                <a:ln w="28575">
                  <a:solidFill>
                    <a:srgbClr val="FB8535"/>
                  </a:solidFill>
                </a:ln>
                <a:solidFill>
                  <a:srgbClr val="FB8535"/>
                </a:solidFill>
                <a:effectLst>
                  <a:outerShdw blurRad="38100" dist="508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それぞれテーマに沿って</a:t>
            </a:r>
            <a:endParaRPr lang="en-US" altLang="ja-JP" sz="5400" b="1" dirty="0" smtClean="0">
              <a:ln w="28575">
                <a:solidFill>
                  <a:srgbClr val="FB8535"/>
                </a:solidFill>
              </a:ln>
              <a:solidFill>
                <a:srgbClr val="FB8535"/>
              </a:solidFill>
              <a:effectLst>
                <a:outerShdw blurRad="38100" dist="508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5400" b="1" dirty="0" smtClean="0">
                <a:ln w="28575">
                  <a:solidFill>
                    <a:srgbClr val="FB8535"/>
                  </a:solidFill>
                </a:ln>
                <a:solidFill>
                  <a:srgbClr val="FB8535"/>
                </a:solidFill>
                <a:effectLst>
                  <a:outerShdw blurRad="38100" dist="508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ロープレを行っていただきます！</a:t>
            </a:r>
            <a:endParaRPr lang="en-US" altLang="ja-JP" sz="5400" b="1" dirty="0" smtClean="0">
              <a:ln w="28575">
                <a:solidFill>
                  <a:srgbClr val="FB8535"/>
                </a:solidFill>
              </a:ln>
              <a:solidFill>
                <a:srgbClr val="FB8535"/>
              </a:solidFill>
              <a:effectLst>
                <a:outerShdw blurRad="38100" dist="508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1198" y="1513625"/>
            <a:ext cx="1651986" cy="94246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7753353" y="2950098"/>
            <a:ext cx="1906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景品</a:t>
            </a:r>
            <a:r>
              <a:rPr kumimoji="1" lang="ja-JP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あり</a:t>
            </a:r>
            <a:r>
              <a:rPr kumimoji="1" lang="ja-JP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！</a:t>
            </a:r>
            <a:endParaRPr kumimoji="1" lang="ja-JP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063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5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0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ロープレとは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34181" y="5739841"/>
            <a:ext cx="9037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上手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くこのサイクルを回すには・・・？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94" y="0"/>
            <a:ext cx="61252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0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514" y="1140050"/>
            <a:ext cx="3434942" cy="4869232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4642339" y="858698"/>
            <a:ext cx="5020235" cy="5383840"/>
          </a:xfrm>
          <a:prstGeom prst="rect">
            <a:avLst/>
          </a:prstGeom>
          <a:solidFill>
            <a:srgbClr val="FFFFFF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20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フリーフォーム 3"/>
          <p:cNvSpPr/>
          <p:nvPr/>
        </p:nvSpPr>
        <p:spPr>
          <a:xfrm>
            <a:off x="402366" y="1020150"/>
            <a:ext cx="2863378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4000" b="1" kern="1200" dirty="0" smtClean="0">
                <a:solidFill>
                  <a:schemeClr val="accent2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予選　詳細</a:t>
            </a:r>
            <a:endParaRPr kumimoji="1" lang="ja-JP" altLang="en-US" sz="4000" b="1" kern="1200" dirty="0">
              <a:solidFill>
                <a:schemeClr val="accent2">
                  <a:lumMod val="7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フリーフォーム 4"/>
          <p:cNvSpPr/>
          <p:nvPr/>
        </p:nvSpPr>
        <p:spPr>
          <a:xfrm>
            <a:off x="609027" y="1876729"/>
            <a:ext cx="2450057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テーマ</a:t>
            </a:r>
            <a:endParaRPr kumimoji="1" lang="ja-JP" altLang="en-US" sz="32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フリーフォーム 5"/>
          <p:cNvSpPr/>
          <p:nvPr/>
        </p:nvSpPr>
        <p:spPr>
          <a:xfrm>
            <a:off x="609027" y="2845164"/>
            <a:ext cx="2450057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時間</a:t>
            </a:r>
            <a:endParaRPr kumimoji="1" lang="ja-JP" altLang="en-US" sz="32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リーフォーム 6"/>
          <p:cNvSpPr/>
          <p:nvPr/>
        </p:nvSpPr>
        <p:spPr>
          <a:xfrm>
            <a:off x="594590" y="4921370"/>
            <a:ext cx="2450057" cy="1074924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詳細</a:t>
            </a:r>
            <a:endParaRPr kumimoji="1" lang="ja-JP" altLang="en-US" sz="32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フリーフォーム 7"/>
          <p:cNvSpPr/>
          <p:nvPr/>
        </p:nvSpPr>
        <p:spPr>
          <a:xfrm>
            <a:off x="581365" y="3749693"/>
            <a:ext cx="2450057" cy="96715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アポイント</a:t>
            </a:r>
            <a:endParaRPr kumimoji="1" lang="en-US" altLang="ja-JP" sz="24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取りする商材</a:t>
            </a:r>
            <a:endParaRPr kumimoji="1" lang="ja-JP" altLang="en-U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フリーフォーム 8"/>
          <p:cNvSpPr/>
          <p:nvPr/>
        </p:nvSpPr>
        <p:spPr>
          <a:xfrm>
            <a:off x="3164968" y="1980364"/>
            <a:ext cx="6084540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「テレアポでアポイントを獲得しよう」</a:t>
            </a:r>
            <a:endParaRPr kumimoji="1" lang="ja-JP" altLang="en-US" sz="28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フリーフォーム 9"/>
          <p:cNvSpPr/>
          <p:nvPr/>
        </p:nvSpPr>
        <p:spPr>
          <a:xfrm>
            <a:off x="3265744" y="2907949"/>
            <a:ext cx="214164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altLang="ja-JP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kumimoji="1" lang="ja-JP" altLang="en-US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分／人</a:t>
            </a:r>
            <a:endParaRPr kumimoji="1" lang="ja-JP" altLang="en-US" sz="28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フリーフォーム 10"/>
          <p:cNvSpPr/>
          <p:nvPr/>
        </p:nvSpPr>
        <p:spPr>
          <a:xfrm>
            <a:off x="3265744" y="4803834"/>
            <a:ext cx="6638052" cy="1700984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店名：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BEEF UP TOKYO charcoal grill &amp; 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bar</a:t>
            </a: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（京橋の実際にある店舗です）</a:t>
            </a:r>
            <a:endParaRPr kumimoji="1" lang="en-US" altLang="ja-JP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詳細：ガチャレジ使用している・紙のポイントカードを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 しようしている。年齢層は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代後半～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代。</a:t>
            </a:r>
            <a:endParaRPr kumimoji="1" lang="ja-JP" altLang="en-US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フリーフォーム 11"/>
          <p:cNvSpPr/>
          <p:nvPr/>
        </p:nvSpPr>
        <p:spPr>
          <a:xfrm>
            <a:off x="3265744" y="3674039"/>
            <a:ext cx="5523627" cy="1085121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</a:t>
            </a:r>
            <a:r>
              <a:rPr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レジ・</a:t>
            </a:r>
            <a:r>
              <a:rPr lang="en-US" altLang="ja-JP" sz="2400" b="1" dirty="0" err="1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UPLink</a:t>
            </a:r>
            <a:r>
              <a:rPr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・ヒトサラの中より</a:t>
            </a:r>
            <a:endParaRPr lang="en-US" altLang="ja-JP" sz="2400" b="1" dirty="0" smtClean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b="1" kern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自分</a:t>
            </a:r>
            <a:r>
              <a:rPr kumimoji="1" lang="ja-JP" altLang="en-US" sz="2400" b="1" kern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がこれなら話せる！と思う商材</a:t>
            </a:r>
            <a:endParaRPr kumimoji="1" lang="ja-JP" altLang="en-US" sz="2400" b="1" kern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238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445" y="1739569"/>
            <a:ext cx="4846393" cy="3566945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789975" y="1646602"/>
            <a:ext cx="5002650" cy="3780693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21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フリーフォーム 7"/>
          <p:cNvSpPr/>
          <p:nvPr/>
        </p:nvSpPr>
        <p:spPr>
          <a:xfrm>
            <a:off x="452438" y="1010067"/>
            <a:ext cx="3161817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4000" b="1" dirty="0" smtClean="0">
                <a:solidFill>
                  <a:schemeClr val="bg1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準決勝　</a:t>
            </a:r>
            <a:r>
              <a:rPr kumimoji="1" lang="ja-JP" altLang="en-US" sz="4000" b="1" kern="1200" dirty="0" smtClean="0">
                <a:solidFill>
                  <a:schemeClr val="bg1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詳細</a:t>
            </a:r>
            <a:endParaRPr kumimoji="1" lang="ja-JP" altLang="en-US" sz="4000" b="1" kern="1200" dirty="0">
              <a:solidFill>
                <a:schemeClr val="bg1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フリーフォーム 8"/>
          <p:cNvSpPr/>
          <p:nvPr/>
        </p:nvSpPr>
        <p:spPr>
          <a:xfrm>
            <a:off x="565066" y="2389556"/>
            <a:ext cx="245421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テーマ</a:t>
            </a:r>
            <a:endParaRPr kumimoji="1" lang="ja-JP" altLang="en-US" sz="3200" b="1" kern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フリーフォーム 9"/>
          <p:cNvSpPr/>
          <p:nvPr/>
        </p:nvSpPr>
        <p:spPr>
          <a:xfrm>
            <a:off x="565066" y="3320275"/>
            <a:ext cx="245421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時間</a:t>
            </a:r>
            <a:endParaRPr kumimoji="1" lang="ja-JP" altLang="en-US" sz="3200" b="1" kern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3323821" y="2550554"/>
            <a:ext cx="6157475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「現場を発見！</a:t>
            </a:r>
            <a:endParaRPr kumimoji="1" lang="en-US" altLang="ja-JP" sz="275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2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sz="27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飛び込みでアポイントを獲得しよう」</a:t>
            </a:r>
            <a:endParaRPr kumimoji="1" lang="ja-JP" altLang="en-US" sz="275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フリーフォーム 13"/>
          <p:cNvSpPr/>
          <p:nvPr/>
        </p:nvSpPr>
        <p:spPr>
          <a:xfrm>
            <a:off x="3360077" y="3275690"/>
            <a:ext cx="6157475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altLang="ja-JP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分／人</a:t>
            </a:r>
            <a:endParaRPr kumimoji="1" lang="ja-JP" altLang="en-US" sz="275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フリーフォーム 14"/>
          <p:cNvSpPr/>
          <p:nvPr/>
        </p:nvSpPr>
        <p:spPr>
          <a:xfrm>
            <a:off x="3323821" y="4101871"/>
            <a:ext cx="6743933" cy="174157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内装工事中の現場</a:t>
            </a:r>
            <a:endParaRPr kumimoji="1" lang="en-US" altLang="ja-JP" sz="24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現場</a:t>
            </a: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には、工事業者の人なのか、</a:t>
            </a:r>
            <a:endParaRPr lang="en-US" altLang="ja-JP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オーナ</a:t>
            </a: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ーなのか</a:t>
            </a:r>
            <a:r>
              <a:rPr kumimoji="1" lang="ja-JP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分</a:t>
            </a: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からないが打ち合わせをしている</a:t>
            </a:r>
            <a:endParaRPr kumimoji="1" lang="en-US" altLang="ja-JP" sz="24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フリーフォーム 15"/>
          <p:cNvSpPr/>
          <p:nvPr/>
        </p:nvSpPr>
        <p:spPr>
          <a:xfrm>
            <a:off x="565065" y="4307716"/>
            <a:ext cx="245421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詳細</a:t>
            </a:r>
            <a:endParaRPr kumimoji="1" lang="ja-JP" altLang="en-US" sz="3200" b="1" kern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997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22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フリーフォーム 7"/>
          <p:cNvSpPr/>
          <p:nvPr/>
        </p:nvSpPr>
        <p:spPr>
          <a:xfrm>
            <a:off x="880983" y="845715"/>
            <a:ext cx="8313190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40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準決勝　お客様役　兼　審査員</a:t>
            </a:r>
            <a:endParaRPr kumimoji="1" lang="ja-JP" altLang="en-US" sz="4000" b="1" kern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0" t="15919" r="7784" b="10343"/>
          <a:stretch/>
        </p:blipFill>
        <p:spPr>
          <a:xfrm>
            <a:off x="-1" y="1670538"/>
            <a:ext cx="3103685" cy="474304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1" t="17361" r="7789" b="9263"/>
          <a:stretch/>
        </p:blipFill>
        <p:spPr>
          <a:xfrm>
            <a:off x="6611816" y="1678003"/>
            <a:ext cx="3305908" cy="474038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5" t="13975" r="13818" b="18186"/>
          <a:stretch/>
        </p:blipFill>
        <p:spPr>
          <a:xfrm>
            <a:off x="3096223" y="1678003"/>
            <a:ext cx="3529351" cy="4735582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-11725" y="4708635"/>
            <a:ext cx="3100486" cy="1226706"/>
          </a:xfrm>
          <a:prstGeom prst="rect">
            <a:avLst/>
          </a:prstGeom>
          <a:solidFill>
            <a:schemeClr val="tx1">
              <a:lumMod val="50000"/>
              <a:lumOff val="5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南関東支社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セントラルスクエア支店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支店長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伊澤　英記</a:t>
            </a:r>
            <a:endParaRPr kumimoji="1" lang="ja-JP" altLang="en-US" b="1" dirty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088760" y="4708635"/>
            <a:ext cx="3536813" cy="1226706"/>
          </a:xfrm>
          <a:prstGeom prst="rect">
            <a:avLst/>
          </a:prstGeom>
          <a:solidFill>
            <a:schemeClr val="tx1">
              <a:lumMod val="50000"/>
              <a:lumOff val="5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南関東支社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新宿支店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支店長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城田</a:t>
            </a:r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亮</a:t>
            </a:r>
            <a:endParaRPr kumimoji="1" lang="ja-JP" altLang="en-US" b="1" dirty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603686" y="4708635"/>
            <a:ext cx="3302314" cy="1226706"/>
          </a:xfrm>
          <a:prstGeom prst="rect">
            <a:avLst/>
          </a:prstGeom>
          <a:solidFill>
            <a:schemeClr val="tx1">
              <a:lumMod val="50000"/>
              <a:lumOff val="5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南関東支社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渋谷</a:t>
            </a:r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支店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支店長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網野</a:t>
            </a:r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智之</a:t>
            </a:r>
            <a:endParaRPr kumimoji="1" lang="ja-JP" altLang="en-US" b="1" dirty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28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t="1855" r="2059"/>
          <a:stretch/>
        </p:blipFill>
        <p:spPr>
          <a:xfrm>
            <a:off x="5728054" y="1045613"/>
            <a:ext cx="3694235" cy="4982674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574323" y="946354"/>
            <a:ext cx="3950934" cy="5348938"/>
          </a:xfrm>
          <a:prstGeom prst="rect">
            <a:avLst/>
          </a:prstGeom>
          <a:solidFill>
            <a:srgbClr val="FFFFF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23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フリーフォーム 7"/>
          <p:cNvSpPr/>
          <p:nvPr/>
        </p:nvSpPr>
        <p:spPr>
          <a:xfrm>
            <a:off x="522090" y="946354"/>
            <a:ext cx="2666519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4000" b="1" dirty="0" smtClean="0">
                <a:solidFill>
                  <a:schemeClr val="accent4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決勝　</a:t>
            </a:r>
            <a:r>
              <a:rPr kumimoji="1" lang="ja-JP" altLang="en-US" sz="4000" b="1" kern="1200" dirty="0" smtClean="0">
                <a:solidFill>
                  <a:schemeClr val="accent4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詳細</a:t>
            </a:r>
            <a:endParaRPr kumimoji="1" lang="ja-JP" altLang="en-US" sz="4000" b="1" kern="1200" dirty="0">
              <a:solidFill>
                <a:schemeClr val="accent4">
                  <a:lumMod val="7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フリーフォーム 8"/>
          <p:cNvSpPr/>
          <p:nvPr/>
        </p:nvSpPr>
        <p:spPr>
          <a:xfrm>
            <a:off x="609027" y="2096537"/>
            <a:ext cx="245421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rgbClr val="E6A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テーマ</a:t>
            </a:r>
            <a:endParaRPr kumimoji="1" lang="ja-JP" altLang="en-US" sz="3200" b="1" kern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フリーフォーム 9"/>
          <p:cNvSpPr/>
          <p:nvPr/>
        </p:nvSpPr>
        <p:spPr>
          <a:xfrm>
            <a:off x="609027" y="3027256"/>
            <a:ext cx="245421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rgbClr val="E6A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時間</a:t>
            </a:r>
            <a:endParaRPr kumimoji="1" lang="ja-JP" altLang="en-US" sz="3200" b="1" kern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フリーフォーム 10"/>
          <p:cNvSpPr/>
          <p:nvPr/>
        </p:nvSpPr>
        <p:spPr>
          <a:xfrm>
            <a:off x="609027" y="4014697"/>
            <a:ext cx="245421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solidFill>
            <a:srgbClr val="E6AF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3200" b="1" kern="12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詳細</a:t>
            </a:r>
            <a:endParaRPr kumimoji="1" lang="ja-JP" altLang="en-US" sz="3200" b="1" kern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3367782" y="2121054"/>
            <a:ext cx="6157475" cy="930719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「＜</a:t>
            </a:r>
            <a:r>
              <a:rPr kumimoji="1" lang="en-US" altLang="ja-JP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BGM</a:t>
            </a: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問い合わせ＞</a:t>
            </a:r>
            <a:r>
              <a:rPr lang="ja-JP" altLang="en-US" sz="27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　　　　　</a:t>
            </a:r>
            <a:endParaRPr lang="en-US" altLang="ja-JP" sz="275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27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商談～クロージングまで</a:t>
            </a: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endParaRPr kumimoji="1" lang="ja-JP" altLang="en-US" sz="275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フリーフォーム 13"/>
          <p:cNvSpPr/>
          <p:nvPr/>
        </p:nvSpPr>
        <p:spPr>
          <a:xfrm>
            <a:off x="3367782" y="3117830"/>
            <a:ext cx="2618693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ja-JP" sz="2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kumimoji="1" lang="ja-JP" altLang="en-US" sz="275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分／人</a:t>
            </a:r>
            <a:endParaRPr kumimoji="1" lang="ja-JP" altLang="en-US" sz="275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フリーフォーム 14"/>
          <p:cNvSpPr/>
          <p:nvPr/>
        </p:nvSpPr>
        <p:spPr>
          <a:xfrm>
            <a:off x="3188609" y="4096271"/>
            <a:ext cx="6571845" cy="1803367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＜問い合わせ内容＞</a:t>
            </a:r>
            <a:endParaRPr lang="en-US" altLang="ja-JP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オープン予定の飲食店オーナーからの問い合わせ</a:t>
            </a:r>
            <a:endParaRPr kumimoji="1" lang="en-US" altLang="ja-JP" sz="24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で、</a:t>
            </a:r>
            <a:r>
              <a:rPr kumimoji="1" lang="en-US" altLang="ja-JP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BGM</a:t>
            </a: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の詳細を聞きたいとの事。</a:t>
            </a:r>
            <a:endParaRPr kumimoji="1" lang="en-US" altLang="ja-JP" sz="24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現場の近くの喫茶店で商談予定。</a:t>
            </a:r>
            <a:endParaRPr kumimoji="1" lang="ja-JP" altLang="en-US" sz="2400" b="1" kern="12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38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24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フリーフォーム 7"/>
          <p:cNvSpPr/>
          <p:nvPr/>
        </p:nvSpPr>
        <p:spPr>
          <a:xfrm>
            <a:off x="880983" y="795048"/>
            <a:ext cx="8313190" cy="729502"/>
          </a:xfrm>
          <a:custGeom>
            <a:avLst/>
            <a:gdLst>
              <a:gd name="connsiteX0" fmla="*/ 0 w 1734839"/>
              <a:gd name="connsiteY0" fmla="*/ 104090 h 1040903"/>
              <a:gd name="connsiteX1" fmla="*/ 104090 w 1734839"/>
              <a:gd name="connsiteY1" fmla="*/ 0 h 1040903"/>
              <a:gd name="connsiteX2" fmla="*/ 1630749 w 1734839"/>
              <a:gd name="connsiteY2" fmla="*/ 0 h 1040903"/>
              <a:gd name="connsiteX3" fmla="*/ 1734839 w 1734839"/>
              <a:gd name="connsiteY3" fmla="*/ 104090 h 1040903"/>
              <a:gd name="connsiteX4" fmla="*/ 1734839 w 1734839"/>
              <a:gd name="connsiteY4" fmla="*/ 936813 h 1040903"/>
              <a:gd name="connsiteX5" fmla="*/ 1630749 w 1734839"/>
              <a:gd name="connsiteY5" fmla="*/ 1040903 h 1040903"/>
              <a:gd name="connsiteX6" fmla="*/ 104090 w 1734839"/>
              <a:gd name="connsiteY6" fmla="*/ 1040903 h 1040903"/>
              <a:gd name="connsiteX7" fmla="*/ 0 w 1734839"/>
              <a:gd name="connsiteY7" fmla="*/ 936813 h 1040903"/>
              <a:gd name="connsiteX8" fmla="*/ 0 w 1734839"/>
              <a:gd name="connsiteY8" fmla="*/ 104090 h 104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839" h="1040903">
                <a:moveTo>
                  <a:pt x="0" y="104090"/>
                </a:moveTo>
                <a:cubicBezTo>
                  <a:pt x="0" y="46603"/>
                  <a:pt x="46603" y="0"/>
                  <a:pt x="104090" y="0"/>
                </a:cubicBezTo>
                <a:lnTo>
                  <a:pt x="1630749" y="0"/>
                </a:lnTo>
                <a:cubicBezTo>
                  <a:pt x="1688236" y="0"/>
                  <a:pt x="1734839" y="46603"/>
                  <a:pt x="1734839" y="104090"/>
                </a:cubicBezTo>
                <a:lnTo>
                  <a:pt x="1734839" y="936813"/>
                </a:lnTo>
                <a:cubicBezTo>
                  <a:pt x="1734839" y="994300"/>
                  <a:pt x="1688236" y="1040903"/>
                  <a:pt x="1630749" y="1040903"/>
                </a:cubicBezTo>
                <a:lnTo>
                  <a:pt x="104090" y="1040903"/>
                </a:lnTo>
                <a:cubicBezTo>
                  <a:pt x="46603" y="1040903"/>
                  <a:pt x="0" y="994300"/>
                  <a:pt x="0" y="936813"/>
                </a:cubicBezTo>
                <a:lnTo>
                  <a:pt x="0" y="10409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5737" tIns="125737" rIns="125737" bIns="125737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ja-JP" altLang="en-US" sz="40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決勝　審査員</a:t>
            </a:r>
            <a:endParaRPr kumimoji="1" lang="ja-JP" altLang="en-US" sz="4000" b="1" kern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1" t="20211" r="866" b="-328"/>
          <a:stretch/>
        </p:blipFill>
        <p:spPr>
          <a:xfrm>
            <a:off x="3050931" y="1421625"/>
            <a:ext cx="3637913" cy="502040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" t="10528" r="35799" b="16524"/>
          <a:stretch/>
        </p:blipFill>
        <p:spPr>
          <a:xfrm>
            <a:off x="0" y="1424353"/>
            <a:ext cx="3059723" cy="500282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6" t="-98" r="11656" b="11335"/>
          <a:stretch/>
        </p:blipFill>
        <p:spPr>
          <a:xfrm>
            <a:off x="6686475" y="1421625"/>
            <a:ext cx="3221895" cy="5005552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0" y="4792463"/>
            <a:ext cx="3121270" cy="923330"/>
          </a:xfrm>
          <a:prstGeom prst="rect">
            <a:avLst/>
          </a:prstGeom>
          <a:solidFill>
            <a:schemeClr val="tx1">
              <a:lumMod val="50000"/>
              <a:lumOff val="5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南関東支社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支社長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山下　直樹</a:t>
            </a:r>
            <a:endParaRPr kumimoji="1" lang="ja-JP" altLang="en-US" b="1" dirty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688844" y="4696158"/>
            <a:ext cx="3217156" cy="1200329"/>
          </a:xfrm>
          <a:prstGeom prst="rect">
            <a:avLst/>
          </a:prstGeom>
          <a:solidFill>
            <a:schemeClr val="tx1">
              <a:lumMod val="50000"/>
              <a:lumOff val="5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営業企画部　兼</a:t>
            </a:r>
            <a:endParaRPr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en-US" altLang="ja-JP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OTORAKU</a:t>
            </a:r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事業部</a:t>
            </a:r>
            <a:endParaRPr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kumimoji="1"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部長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佐藤　貴志</a:t>
            </a:r>
            <a:endParaRPr kumimoji="1" lang="ja-JP" altLang="en-US" b="1" dirty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121270" y="4792463"/>
            <a:ext cx="3567574" cy="923330"/>
          </a:xfrm>
          <a:prstGeom prst="rect">
            <a:avLst/>
          </a:prstGeom>
          <a:solidFill>
            <a:schemeClr val="tx1">
              <a:lumMod val="50000"/>
              <a:lumOff val="50000"/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執行役員</a:t>
            </a:r>
            <a:endParaRPr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営業本部長</a:t>
            </a:r>
            <a:endParaRPr kumimoji="1" lang="en-US" altLang="ja-JP" b="1" dirty="0" smtClean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  <a:p>
            <a:pPr algn="ctr"/>
            <a:r>
              <a:rPr lang="ja-JP" altLang="en-US" b="1" dirty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貴舩</a:t>
            </a:r>
            <a:r>
              <a:rPr lang="ja-JP" altLang="en-US" b="1" dirty="0" smtClean="0">
                <a:solidFill>
                  <a:schemeClr val="bg1"/>
                </a:solidFill>
                <a:latin typeface="HGS行書体" panose="03000600000000000000" pitchFamily="66" charset="-128"/>
                <a:ea typeface="HGS行書体" panose="03000600000000000000" pitchFamily="66" charset="-128"/>
              </a:rPr>
              <a:t>　靖彦</a:t>
            </a:r>
            <a:endParaRPr kumimoji="1" lang="ja-JP" altLang="en-US" b="1" dirty="0">
              <a:solidFill>
                <a:schemeClr val="bg1"/>
              </a:solidFill>
              <a:latin typeface="HGS行書体" panose="03000600000000000000" pitchFamily="66" charset="-128"/>
              <a:ea typeface="HGS行書体" panose="03000600000000000000" pitchFamily="6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490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25</a:t>
            </a:fld>
            <a:endParaRPr lang="ja-JP" altLang="en-US"/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ロープレ大会概要</a:t>
            </a:r>
            <a:endParaRPr lang="en-US" altLang="ja-JP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66603" y="768142"/>
            <a:ext cx="8278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Time</a:t>
            </a:r>
            <a:r>
              <a:rPr lang="ja-JP" altLang="en-US" sz="2800" b="1" dirty="0" smtClean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2800" b="1" dirty="0" smtClean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schedule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52438" y="1389989"/>
            <a:ext cx="1850924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13:20</a:t>
            </a:r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13:25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13:25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13:50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13:50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14:10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14:10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14:30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14:30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14:35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14:35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14:55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14:55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15:05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15:05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15:20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15:20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15:50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541588" y="1389989"/>
            <a:ext cx="2645252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ルール説明</a:t>
            </a: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予選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集計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フィードバック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休憩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ルール説明＆紹介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準決勝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投票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集計・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フィードバック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休憩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186840" y="1389989"/>
            <a:ext cx="1850924" cy="4606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15:50</a:t>
            </a:r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16:05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16:05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16:25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16:25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16:30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16:30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16:50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16:50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16:55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16:55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17:15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17:15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17:30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2200"/>
              </a:lnSpc>
            </a:pP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17:30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18:00</a:t>
            </a:r>
          </a:p>
          <a:p>
            <a:pPr algn="ctr"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301473" y="1389989"/>
            <a:ext cx="2519362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ルール説明</a:t>
            </a:r>
            <a:r>
              <a:rPr kumimoji="1"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&amp;</a:t>
            </a:r>
            <a:r>
              <a:rPr kumimoji="1"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紹介</a:t>
            </a: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決勝 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人目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入替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決勝 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人目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入替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決勝 </a:t>
            </a:r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人目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休憩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ts val="2200"/>
              </a:lnSpc>
            </a:pPr>
            <a:r>
              <a:rPr lang="ja-JP" altLang="en-US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最後に</a:t>
            </a: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953001" y="5790300"/>
            <a:ext cx="460851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ja-JP" altLang="en-US" sz="2400" b="1" dirty="0" smtClean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＼</a:t>
            </a:r>
            <a:r>
              <a:rPr lang="ja-JP" altLang="en-US" sz="2400" b="1" dirty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000" b="1" dirty="0" smtClean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おつかれさまでした！</a:t>
            </a:r>
            <a:r>
              <a:rPr lang="ja-JP" altLang="en-US" sz="2400" b="1" dirty="0" smtClean="0">
                <a:ln>
                  <a:solidFill>
                    <a:srgbClr val="FB8535"/>
                  </a:solidFill>
                </a:ln>
                <a:solidFill>
                  <a:srgbClr val="FB8535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／</a:t>
            </a:r>
            <a:endParaRPr lang="en-US" altLang="ja-JP" sz="2400" b="1" dirty="0" smtClean="0">
              <a:ln>
                <a:solidFill>
                  <a:srgbClr val="FB8535"/>
                </a:solidFill>
              </a:ln>
              <a:solidFill>
                <a:srgbClr val="FB8535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594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255" y="1312701"/>
            <a:ext cx="4416489" cy="5071566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3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438" y="1155397"/>
            <a:ext cx="4500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練習あるのみ！</a:t>
            </a:r>
            <a:endParaRPr lang="en-US" altLang="ja-JP" sz="4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20624" y="2116619"/>
            <a:ext cx="90408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600" b="1" dirty="0" smtClean="0">
                <a:solidFill>
                  <a:srgbClr val="FB8535"/>
                </a:solidFill>
                <a:effectLst>
                  <a:outerShdw blurRad="38100" dist="165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＝ロープレするのみ</a:t>
            </a:r>
            <a:r>
              <a:rPr lang="en-US" altLang="ja-JP" sz="6600" b="1" dirty="0" smtClean="0">
                <a:solidFill>
                  <a:srgbClr val="FB8535"/>
                </a:solidFill>
                <a:effectLst>
                  <a:outerShdw blurRad="38100" dist="165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!</a:t>
            </a:r>
            <a:r>
              <a:rPr lang="ja-JP" altLang="en-US" sz="6600" b="1" dirty="0">
                <a:solidFill>
                  <a:srgbClr val="FB8535"/>
                </a:solidFill>
                <a:effectLst>
                  <a:outerShdw blurRad="38100" dist="165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6600" b="1" dirty="0" smtClean="0">
                <a:solidFill>
                  <a:srgbClr val="FB8535"/>
                </a:solidFill>
                <a:effectLst>
                  <a:outerShdw blurRad="38100" dist="165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! !</a:t>
            </a:r>
            <a:endParaRPr lang="en-US" altLang="ja-JP" sz="4800" b="1" dirty="0" smtClean="0">
              <a:solidFill>
                <a:srgbClr val="FB8535"/>
              </a:solidFill>
              <a:effectLst>
                <a:outerShdw blurRad="38100" dist="165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ロープレとは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91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4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2438" y="824327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</a:t>
            </a: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</a:t>
            </a:r>
            <a:r>
              <a:rPr lang="en-US" altLang="ja-JP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”</a:t>
            </a:r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とは？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ロープレとは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037578" y="888087"/>
            <a:ext cx="4500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＝ロールプレイングの略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52438" y="1655799"/>
            <a:ext cx="90857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社内で役割を想定し、疑似体験をしてセールス技術のトレーニングや対人能力の向上も目的とした研修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537016" y="2942127"/>
            <a:ext cx="8977751" cy="3242488"/>
          </a:xfrm>
          <a:prstGeom prst="roundRect">
            <a:avLst>
              <a:gd name="adj" fmla="val 9617"/>
            </a:avLst>
          </a:prstGeom>
          <a:solidFill>
            <a:srgbClr val="BEF5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37016" y="3043434"/>
            <a:ext cx="4500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ロープレをするメリット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2"/>
          <a:srcRect b="8686"/>
          <a:stretch/>
        </p:blipFill>
        <p:spPr>
          <a:xfrm>
            <a:off x="6392247" y="3664304"/>
            <a:ext cx="3122520" cy="2520311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1427346" y="3760291"/>
            <a:ext cx="6610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営業トーク・接客トークに慣れることができる</a:t>
            </a:r>
            <a:endParaRPr lang="en-US" altLang="ja-JP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427346" y="4346057"/>
            <a:ext cx="6129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度胸がつく</a:t>
            </a:r>
            <a:endParaRPr lang="en-US" altLang="ja-JP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427346" y="4914291"/>
            <a:ext cx="450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フィードバックがもらえる</a:t>
            </a:r>
            <a:endParaRPr lang="en-US" altLang="ja-JP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427346" y="5449222"/>
            <a:ext cx="450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成功している人の手法を学べる </a:t>
            </a:r>
            <a:endParaRPr lang="en-US" altLang="ja-JP" sz="24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86900" y="3698736"/>
            <a:ext cx="510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86900" y="4261713"/>
            <a:ext cx="510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86900" y="4824690"/>
            <a:ext cx="510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786900" y="5387667"/>
            <a:ext cx="510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0664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5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ロープレとは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438" y="936777"/>
            <a:ext cx="9109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b="1" dirty="0" smtClean="0">
                <a:solidFill>
                  <a:srgbClr val="FB85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ロープレをするポイント</a:t>
            </a:r>
            <a:endParaRPr lang="en-US" altLang="ja-JP" sz="4800" b="1" dirty="0" smtClean="0">
              <a:solidFill>
                <a:srgbClr val="FB85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2196" y="3536950"/>
            <a:ext cx="2090421" cy="2898086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835028" y="2271954"/>
            <a:ext cx="510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35028" y="3696654"/>
            <a:ext cx="510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35028" y="4981081"/>
            <a:ext cx="510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454194" y="2154374"/>
            <a:ext cx="81073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営業役（自分）・顧客役（同期など）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評価者・オブザーバー（先輩社員）を設定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54194" y="3812516"/>
            <a:ext cx="8107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ロープレしている姿を記録（録画）する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54193" y="5099707"/>
            <a:ext cx="8107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細かくシーン・顧客設定する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506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/>
          <a:srcRect b="40708"/>
          <a:stretch/>
        </p:blipFill>
        <p:spPr>
          <a:xfrm>
            <a:off x="5987648" y="1798320"/>
            <a:ext cx="3833187" cy="4643714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6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2438" y="1048717"/>
            <a:ext cx="89414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ロープレはやればやるほど</a:t>
            </a:r>
            <a:endParaRPr lang="en-US" altLang="ja-JP" sz="4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身につきます！</a:t>
            </a:r>
            <a:endParaRPr lang="en-US" altLang="ja-JP" sz="4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82282" y="3061060"/>
            <a:ext cx="8941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ただし</a:t>
            </a:r>
            <a:r>
              <a:rPr lang="en-US" altLang="ja-JP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...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52437" y="3966717"/>
            <a:ext cx="8941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ポイントを間違えると</a:t>
            </a:r>
            <a:endParaRPr lang="en-US" altLang="ja-JP" sz="4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せっかくの練習もムダに</a:t>
            </a:r>
            <a:r>
              <a:rPr lang="en-US" altLang="ja-JP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...</a:t>
            </a:r>
          </a:p>
        </p:txBody>
      </p:sp>
      <p:sp>
        <p:nvSpPr>
          <p:cNvPr id="7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ロープレとは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3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7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ロープレのポイント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7731" y="1049666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今回練習するロープレのシーンは・・・</a:t>
            </a: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83163" y="1996441"/>
            <a:ext cx="2968184" cy="4246098"/>
          </a:xfrm>
          <a:prstGeom prst="roundRect">
            <a:avLst>
              <a:gd name="adj" fmla="val 10644"/>
            </a:avLst>
          </a:prstGeom>
          <a:solidFill>
            <a:srgbClr val="BEF5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6" name="角丸四角形 5"/>
          <p:cNvSpPr/>
          <p:nvPr/>
        </p:nvSpPr>
        <p:spPr>
          <a:xfrm>
            <a:off x="3538246" y="1996440"/>
            <a:ext cx="2968184" cy="4246099"/>
          </a:xfrm>
          <a:prstGeom prst="roundRect">
            <a:avLst>
              <a:gd name="adj" fmla="val 12698"/>
            </a:avLst>
          </a:prstGeom>
          <a:solidFill>
            <a:srgbClr val="53EB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5890" y="3896495"/>
            <a:ext cx="2968185" cy="207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TEL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（テレアポ）にて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他</a:t>
            </a:r>
            <a:r>
              <a:rPr lang="ja-JP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商材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6593329" y="1996440"/>
            <a:ext cx="2968184" cy="4246099"/>
          </a:xfrm>
          <a:prstGeom prst="roundRect">
            <a:avLst>
              <a:gd name="adj" fmla="val 11671"/>
            </a:avLst>
          </a:prstGeom>
          <a:solidFill>
            <a:srgbClr val="2ED7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90" y="2874504"/>
            <a:ext cx="875260" cy="897512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6566057" y="4072962"/>
            <a:ext cx="29681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＜</a:t>
            </a:r>
            <a:r>
              <a:rPr lang="en-US" altLang="ja-JP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問い合わせ＞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商談～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クロージング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06" y="2769935"/>
            <a:ext cx="846544" cy="1034464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3581693" y="4072962"/>
            <a:ext cx="2968185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endParaRPr lang="en-US" altLang="ja-JP" sz="32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オーナーに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商談の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アポイント取り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05" y="2802319"/>
            <a:ext cx="969697" cy="969697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978843" y="2168547"/>
            <a:ext cx="1976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既存加入店へ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154163" y="2168546"/>
            <a:ext cx="1766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194006" y="2213937"/>
            <a:ext cx="1766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オープン店へ</a:t>
            </a:r>
            <a:endParaRPr lang="en-US" altLang="ja-JP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148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/>
      <p:bldP spid="7" grpId="0" animBg="1"/>
      <p:bldP spid="18" grpId="0"/>
      <p:bldP spid="16" grpId="0"/>
      <p:bldP spid="9" grpId="0"/>
      <p:bldP spid="1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8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ロープレのポイント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82282" y="770228"/>
            <a:ext cx="907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なぜそれらが必要なのか？</a:t>
            </a:r>
            <a:endParaRPr lang="en-US" altLang="ja-JP" sz="2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37731" y="1233402"/>
            <a:ext cx="907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主な</a:t>
            </a:r>
            <a:r>
              <a:rPr lang="en-US" altLang="ja-JP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の営業手法には</a:t>
            </a:r>
            <a:r>
              <a:rPr lang="en-US" altLang="ja-JP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44488" y="1805465"/>
            <a:ext cx="4608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rgbClr val="FB853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飛び込み</a:t>
            </a:r>
            <a:endParaRPr lang="en-US" altLang="ja-JP" sz="4400" b="1" dirty="0" smtClean="0">
              <a:solidFill>
                <a:srgbClr val="FB853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953001" y="1805465"/>
            <a:ext cx="4608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b="1" dirty="0" smtClean="0">
                <a:solidFill>
                  <a:srgbClr val="2ED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TEL</a:t>
            </a:r>
            <a:r>
              <a:rPr lang="ja-JP" altLang="en-US" sz="4400" b="1" dirty="0" smtClean="0">
                <a:solidFill>
                  <a:srgbClr val="2ED7A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アポ</a:t>
            </a:r>
            <a:endParaRPr lang="en-US" altLang="ja-JP" sz="4400" b="1" dirty="0" smtClean="0">
              <a:solidFill>
                <a:srgbClr val="2ED7A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56" name="グループ化 55"/>
          <p:cNvGrpSpPr/>
          <p:nvPr/>
        </p:nvGrpSpPr>
        <p:grpSpPr>
          <a:xfrm>
            <a:off x="390208" y="3792955"/>
            <a:ext cx="4562792" cy="1563163"/>
            <a:chOff x="390208" y="4097537"/>
            <a:chExt cx="4562792" cy="1563163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4852980"/>
              <a:ext cx="807720" cy="807720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3914" y="4852980"/>
              <a:ext cx="818690" cy="807720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3968" y="4852980"/>
              <a:ext cx="807720" cy="807720"/>
            </a:xfrm>
            <a:prstGeom prst="rect">
              <a:avLst/>
            </a:prstGeom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390208" y="4143257"/>
              <a:ext cx="14295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新規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en-US" altLang="ja-JP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OPEN</a:t>
              </a:r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店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1759003" y="4120397"/>
              <a:ext cx="15663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USEN</a:t>
              </a:r>
            </a:p>
            <a:p>
              <a:pPr algn="ctr"/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既存加入店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3264576" y="4097537"/>
              <a:ext cx="1688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USEN</a:t>
              </a:r>
            </a:p>
            <a:p>
              <a:pPr algn="ctr"/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既存未加入店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57" name="グループ化 56"/>
          <p:cNvGrpSpPr/>
          <p:nvPr/>
        </p:nvGrpSpPr>
        <p:grpSpPr>
          <a:xfrm>
            <a:off x="5016917" y="3754245"/>
            <a:ext cx="4562792" cy="1601873"/>
            <a:chOff x="5016917" y="4058827"/>
            <a:chExt cx="4562792" cy="1601873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3052" y="4852980"/>
              <a:ext cx="807720" cy="807720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2136" y="4852980"/>
              <a:ext cx="807720" cy="807720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1220" y="4852980"/>
              <a:ext cx="807720" cy="807720"/>
            </a:xfrm>
            <a:prstGeom prst="rect">
              <a:avLst/>
            </a:prstGeom>
          </p:spPr>
        </p:pic>
        <p:sp>
          <p:nvSpPr>
            <p:cNvPr id="19" name="テキスト ボックス 18"/>
            <p:cNvSpPr txBox="1"/>
            <p:nvPr/>
          </p:nvSpPr>
          <p:spPr>
            <a:xfrm>
              <a:off x="5016917" y="4104547"/>
              <a:ext cx="14295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新規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en-US" altLang="ja-JP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OPEN</a:t>
              </a:r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店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6385712" y="4081687"/>
              <a:ext cx="15663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USEN</a:t>
              </a:r>
            </a:p>
            <a:p>
              <a:pPr algn="ctr"/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既存加入店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7891285" y="4058827"/>
              <a:ext cx="1688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USEN</a:t>
              </a:r>
            </a:p>
            <a:p>
              <a:pPr algn="ctr"/>
              <a:r>
                <a:rPr lang="ja-JP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既存未加入店</a:t>
              </a:r>
              <a:endPara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cxnSp>
        <p:nvCxnSpPr>
          <p:cNvPr id="23" name="直線矢印コネクタ 22"/>
          <p:cNvCxnSpPr>
            <a:cxnSpLocks noChangeAspect="1"/>
          </p:cNvCxnSpPr>
          <p:nvPr/>
        </p:nvCxnSpPr>
        <p:spPr>
          <a:xfrm flipH="1">
            <a:off x="1455645" y="2623755"/>
            <a:ext cx="1191754" cy="1241426"/>
          </a:xfrm>
          <a:prstGeom prst="straightConnector1">
            <a:avLst/>
          </a:prstGeom>
          <a:ln w="1111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cxnSpLocks noChangeAspect="1"/>
            <a:stCxn id="6" idx="2"/>
          </p:cNvCxnSpPr>
          <p:nvPr/>
        </p:nvCxnSpPr>
        <p:spPr>
          <a:xfrm>
            <a:off x="2648745" y="2574906"/>
            <a:ext cx="11328" cy="1229587"/>
          </a:xfrm>
          <a:prstGeom prst="straightConnector1">
            <a:avLst/>
          </a:prstGeom>
          <a:ln w="1111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cxnSpLocks noChangeAspect="1"/>
          </p:cNvCxnSpPr>
          <p:nvPr/>
        </p:nvCxnSpPr>
        <p:spPr>
          <a:xfrm>
            <a:off x="2659078" y="2632759"/>
            <a:ext cx="1182159" cy="1231665"/>
          </a:xfrm>
          <a:prstGeom prst="straightConnector1">
            <a:avLst/>
          </a:prstGeom>
          <a:ln w="1111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>
            <a:cxnSpLocks noChangeAspect="1"/>
          </p:cNvCxnSpPr>
          <p:nvPr/>
        </p:nvCxnSpPr>
        <p:spPr>
          <a:xfrm flipH="1">
            <a:off x="6143452" y="2615337"/>
            <a:ext cx="1077981" cy="1231665"/>
          </a:xfrm>
          <a:prstGeom prst="straightConnector1">
            <a:avLst/>
          </a:prstGeom>
          <a:ln w="111125">
            <a:solidFill>
              <a:srgbClr val="2ED7A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>
            <a:cxnSpLocks noChangeAspect="1"/>
          </p:cNvCxnSpPr>
          <p:nvPr/>
        </p:nvCxnSpPr>
        <p:spPr>
          <a:xfrm>
            <a:off x="7234107" y="2575508"/>
            <a:ext cx="11328" cy="1275305"/>
          </a:xfrm>
          <a:prstGeom prst="straightConnector1">
            <a:avLst/>
          </a:prstGeom>
          <a:ln w="111125">
            <a:solidFill>
              <a:srgbClr val="2ED7A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>
            <a:cxnSpLocks noChangeAspect="1"/>
          </p:cNvCxnSpPr>
          <p:nvPr/>
        </p:nvCxnSpPr>
        <p:spPr>
          <a:xfrm>
            <a:off x="7244438" y="2624343"/>
            <a:ext cx="1202619" cy="1160467"/>
          </a:xfrm>
          <a:prstGeom prst="straightConnector1">
            <a:avLst/>
          </a:prstGeom>
          <a:ln w="111125">
            <a:solidFill>
              <a:srgbClr val="2ED7A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337731" y="2762876"/>
            <a:ext cx="9241978" cy="64633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アタックする優先順位をつけるとしたら？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783669" y="4984576"/>
            <a:ext cx="510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rgbClr val="FB8535"/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2367555" y="5076909"/>
            <a:ext cx="510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FB8535"/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951441" y="5076909"/>
            <a:ext cx="510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FB8535"/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461867" y="4999479"/>
            <a:ext cx="510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800" b="1" dirty="0" smtClean="0">
                <a:solidFill>
                  <a:srgbClr val="2ED7A1"/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7045753" y="5091812"/>
            <a:ext cx="510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2ED7A1"/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8629639" y="5091812"/>
            <a:ext cx="510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2ED7A1"/>
                </a:solidFill>
                <a:latin typeface="Impact" panose="020B0806030902050204" pitchFamily="34" charset="0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344604" y="5651101"/>
            <a:ext cx="924197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 smtClean="0">
                <a:solidFill>
                  <a:srgbClr val="FAB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＼一番に狙うは新規</a:t>
            </a:r>
            <a:r>
              <a:rPr lang="en-US" altLang="ja-JP" sz="4000" b="1" dirty="0" smtClean="0">
                <a:solidFill>
                  <a:srgbClr val="FAB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OPEN</a:t>
            </a:r>
            <a:r>
              <a:rPr lang="ja-JP" altLang="en-US" sz="4000" b="1" dirty="0" smtClean="0">
                <a:solidFill>
                  <a:srgbClr val="FAB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店！／</a:t>
            </a:r>
            <a:endParaRPr lang="en-US" altLang="ja-JP" sz="4000" b="1" dirty="0" smtClean="0">
              <a:solidFill>
                <a:srgbClr val="FAB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441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50" grpId="0"/>
      <p:bldP spid="51" grpId="0"/>
      <p:bldP spid="52" grpId="0"/>
      <p:bldP spid="53" grpId="0"/>
      <p:bldP spid="54" grpId="0"/>
      <p:bldP spid="55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>
                <a:solidFill>
                  <a:schemeClr val="bg1"/>
                </a:solidFill>
              </a:rPr>
              <a:pPr/>
              <a:t>9</a:t>
            </a:fld>
            <a:endParaRPr lang="ja-JP" altLang="en-US">
              <a:solidFill>
                <a:schemeClr val="bg1"/>
              </a:solidFill>
            </a:endParaRPr>
          </a:p>
        </p:txBody>
      </p:sp>
      <p:sp>
        <p:nvSpPr>
          <p:cNvPr id="3" name="タイトル 16"/>
          <p:cNvSpPr txBox="1">
            <a:spLocks/>
          </p:cNvSpPr>
          <p:nvPr/>
        </p:nvSpPr>
        <p:spPr>
          <a:xfrm>
            <a:off x="337731" y="-3548"/>
            <a:ext cx="4699847" cy="825615"/>
          </a:xfrm>
          <a:prstGeom prst="rect">
            <a:avLst/>
          </a:prstGeom>
        </p:spPr>
        <p:txBody>
          <a:bodyPr vert="horz" lIns="99060" tIns="49530" rIns="99060" bIns="495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800" kern="1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</a:lstStyle>
          <a:p>
            <a:r>
              <a:rPr lang="ja-JP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ロープレのポイント</a:t>
            </a:r>
            <a:endParaRPr lang="ja-JP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82282" y="971193"/>
            <a:ext cx="9079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なぜ新規</a:t>
            </a:r>
            <a:r>
              <a:rPr lang="en-US" altLang="ja-JP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OPEN</a:t>
            </a:r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店を狙うべきなの？</a:t>
            </a:r>
            <a:endParaRPr lang="en-US" altLang="ja-JP" sz="4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13728" y="2125410"/>
            <a:ext cx="8074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①オープン店営業の生涯収益性が高い</a:t>
            </a:r>
            <a:endParaRPr lang="en-US" altLang="ja-JP" sz="2200" b="1" dirty="0" smtClean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⇒既存未加入店に比べて、オープン時にご契約を頂いた店舗様のほうが、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店舗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存続年月も長い為、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 当社売上の柱となる、月額利用料（ランニング）も長い期間頂くことができる！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13728" y="3298953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②</a:t>
            </a:r>
            <a:r>
              <a:rPr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導入商材数が増える</a:t>
            </a:r>
            <a:endParaRPr lang="en-US" altLang="ja-JP" sz="2400" b="1" dirty="0" smtClean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⇒開業前に商談する為、様々な商材の導入チャンスがあります。したがって、既存未加入店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（当社取引なし）より、初期費用、器材費、月額利用料などもより多く頂ける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！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13728" y="438667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2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③</a:t>
            </a:r>
            <a:r>
              <a:rPr lang="ja-JP" altLang="en-US" sz="2400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お客様と深い関係値を結ぶことができる</a:t>
            </a:r>
            <a:endParaRPr lang="en-US" altLang="ja-JP" sz="2400" b="1" dirty="0" smtClean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⇒お店の計画設計段階から記念すべき開業のタイミングまで、お客様の「開業」をスタート時から、</a:t>
            </a:r>
            <a:endParaRPr lang="en-US" altLang="ja-JP" sz="16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600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「支援」することによって、深い関係値を築くことができ、それが仕事へのやりがいにも繋がる！</a:t>
            </a:r>
            <a:endParaRPr lang="en-US" altLang="ja-JP" sz="16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ja-JP" sz="1600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alphaModFix amt="62000"/>
          </a:blip>
          <a:stretch>
            <a:fillRect/>
          </a:stretch>
        </p:blipFill>
        <p:spPr>
          <a:xfrm>
            <a:off x="6950447" y="5471292"/>
            <a:ext cx="661056" cy="661720"/>
          </a:xfrm>
          <a:prstGeom prst="rect">
            <a:avLst/>
          </a:prstGeom>
        </p:spPr>
      </p:pic>
      <p:sp>
        <p:nvSpPr>
          <p:cNvPr id="12" name="右矢印 11"/>
          <p:cNvSpPr/>
          <p:nvPr/>
        </p:nvSpPr>
        <p:spPr>
          <a:xfrm>
            <a:off x="7660235" y="5668124"/>
            <a:ext cx="291658" cy="260470"/>
          </a:xfrm>
          <a:prstGeom prst="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HGPｺﾞｼｯｸE"/>
              <a:ea typeface="HGPｺﾞｼｯｸE"/>
              <a:cs typeface="+mn-cs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713" y="5473043"/>
            <a:ext cx="661055" cy="661719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311" y="5471292"/>
            <a:ext cx="670393" cy="6617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右矢印 14"/>
          <p:cNvSpPr/>
          <p:nvPr/>
        </p:nvSpPr>
        <p:spPr>
          <a:xfrm>
            <a:off x="6614751" y="5673668"/>
            <a:ext cx="291658" cy="260470"/>
          </a:xfrm>
          <a:prstGeom prst="rightArrow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HGPｺﾞｼｯｸE"/>
              <a:ea typeface="HGPｺﾞｼｯｸE"/>
              <a:cs typeface="+mn-cs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639" y="5494066"/>
            <a:ext cx="725874" cy="6389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4159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4922</TotalTime>
  <Words>968</Words>
  <Application>Microsoft Office PowerPoint</Application>
  <PresentationFormat>A4 210 x 297 mm</PresentationFormat>
  <Paragraphs>367</Paragraphs>
  <Slides>25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7" baseType="lpstr">
      <vt:lpstr>HGPｺﾞｼｯｸE</vt:lpstr>
      <vt:lpstr>HGS行書体</vt:lpstr>
      <vt:lpstr>Meiryo UI</vt:lpstr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Impact</vt:lpstr>
      <vt:lpstr>Office テーマ</vt:lpstr>
      <vt:lpstr>営業基礎研修 ～ロープレ編～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大谷　美哉</dc:creator>
  <cp:lastModifiedBy>神野　友香</cp:lastModifiedBy>
  <cp:revision>230</cp:revision>
  <dcterms:created xsi:type="dcterms:W3CDTF">2019-03-06T06:15:53Z</dcterms:created>
  <dcterms:modified xsi:type="dcterms:W3CDTF">2019-04-04T12:26:54Z</dcterms:modified>
</cp:coreProperties>
</file>