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6BD7"/>
    <a:srgbClr val="FC04BB"/>
    <a:srgbClr val="268A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78674" autoAdjust="0"/>
  </p:normalViewPr>
  <p:slideViewPr>
    <p:cSldViewPr snapToGrid="0" showGuides="1">
      <p:cViewPr varScale="1">
        <p:scale>
          <a:sx n="77" d="100"/>
          <a:sy n="77" d="100"/>
        </p:scale>
        <p:origin x="859" y="62"/>
      </p:cViewPr>
      <p:guideLst>
        <p:guide orient="horz" pos="2183"/>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05E6B6-72EE-4434-8AAF-29F940E9A27D}" type="datetimeFigureOut">
              <a:rPr kumimoji="1" lang="ja-JP" altLang="en-US" smtClean="0"/>
              <a:t>2019/4/2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125A62-3F6E-4A82-A6CB-4758B0EAFA5A}" type="slidenum">
              <a:rPr kumimoji="1" lang="ja-JP" altLang="en-US" smtClean="0"/>
              <a:t>‹#›</a:t>
            </a:fld>
            <a:endParaRPr kumimoji="1" lang="ja-JP" altLang="en-US"/>
          </a:p>
        </p:txBody>
      </p:sp>
    </p:spTree>
    <p:extLst>
      <p:ext uri="{BB962C8B-B14F-4D97-AF65-F5344CB8AC3E}">
        <p14:creationId xmlns:p14="http://schemas.microsoft.com/office/powerpoint/2010/main" val="17144166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9125A62-3F6E-4A82-A6CB-4758B0EAFA5A}" type="slidenum">
              <a:rPr kumimoji="1" lang="ja-JP" altLang="en-US" smtClean="0"/>
              <a:t>2</a:t>
            </a:fld>
            <a:endParaRPr kumimoji="1" lang="ja-JP" altLang="en-US"/>
          </a:p>
        </p:txBody>
      </p:sp>
    </p:spTree>
    <p:extLst>
      <p:ext uri="{BB962C8B-B14F-4D97-AF65-F5344CB8AC3E}">
        <p14:creationId xmlns:p14="http://schemas.microsoft.com/office/powerpoint/2010/main" val="853897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0</a:t>
            </a:r>
            <a:endParaRPr kumimoji="1" lang="ja-JP" altLang="en-US" dirty="0"/>
          </a:p>
        </p:txBody>
      </p:sp>
      <p:sp>
        <p:nvSpPr>
          <p:cNvPr id="4" name="スライド番号プレースホルダー 3"/>
          <p:cNvSpPr>
            <a:spLocks noGrp="1"/>
          </p:cNvSpPr>
          <p:nvPr>
            <p:ph type="sldNum" sz="quarter" idx="10"/>
          </p:nvPr>
        </p:nvSpPr>
        <p:spPr/>
        <p:txBody>
          <a:bodyPr/>
          <a:lstStyle/>
          <a:p>
            <a:fld id="{A9125A62-3F6E-4A82-A6CB-4758B0EAFA5A}" type="slidenum">
              <a:rPr kumimoji="1" lang="ja-JP" altLang="en-US" smtClean="0"/>
              <a:t>6</a:t>
            </a:fld>
            <a:endParaRPr kumimoji="1" lang="ja-JP" altLang="en-US"/>
          </a:p>
        </p:txBody>
      </p:sp>
    </p:spTree>
    <p:extLst>
      <p:ext uri="{BB962C8B-B14F-4D97-AF65-F5344CB8AC3E}">
        <p14:creationId xmlns:p14="http://schemas.microsoft.com/office/powerpoint/2010/main" val="3082758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kern="1200" dirty="0" smtClean="0">
                <a:solidFill>
                  <a:schemeClr val="tx1"/>
                </a:solidFill>
                <a:effectLst/>
                <a:latin typeface="+mn-lt"/>
                <a:ea typeface="+mn-ea"/>
                <a:cs typeface="+mn-cs"/>
              </a:rPr>
              <a:t>万能型小売店：その分、新しい目を出す小売業界の分野も存在します。老舗の百貨店とは相対的である、商品サイクルの早い万能な小売店が調子を上げつつあるのです。例として「株式会社ドン・キホーテ」があげられます。閉店した大型店舗にいち早く目をつけ、新たな新店舗の開発を狙っていく方針です。「ドン・キホーテ」はどの層にも答えられる品揃えを持っており、季節を反映させた商品を置くことにより、消費者の需要を満たしています。まさに「現代的」な小売業と言えるでしょう。</a:t>
            </a:r>
            <a:endParaRPr kumimoji="1" lang="ja-JP" altLang="en-US" dirty="0"/>
          </a:p>
        </p:txBody>
      </p:sp>
      <p:sp>
        <p:nvSpPr>
          <p:cNvPr id="4" name="スライド番号プレースホルダー 3"/>
          <p:cNvSpPr>
            <a:spLocks noGrp="1"/>
          </p:cNvSpPr>
          <p:nvPr>
            <p:ph type="sldNum" sz="quarter" idx="10"/>
          </p:nvPr>
        </p:nvSpPr>
        <p:spPr/>
        <p:txBody>
          <a:bodyPr/>
          <a:lstStyle/>
          <a:p>
            <a:fld id="{A9125A62-3F6E-4A82-A6CB-4758B0EAFA5A}" type="slidenum">
              <a:rPr kumimoji="1" lang="ja-JP" altLang="en-US" smtClean="0"/>
              <a:t>11</a:t>
            </a:fld>
            <a:endParaRPr kumimoji="1" lang="ja-JP" altLang="en-US"/>
          </a:p>
        </p:txBody>
      </p:sp>
    </p:spTree>
    <p:extLst>
      <p:ext uri="{BB962C8B-B14F-4D97-AF65-F5344CB8AC3E}">
        <p14:creationId xmlns:p14="http://schemas.microsoft.com/office/powerpoint/2010/main" val="2009622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9125A62-3F6E-4A82-A6CB-4758B0EAFA5A}" type="slidenum">
              <a:rPr kumimoji="1" lang="ja-JP" altLang="en-US" smtClean="0"/>
              <a:t>13</a:t>
            </a:fld>
            <a:endParaRPr kumimoji="1" lang="ja-JP" altLang="en-US"/>
          </a:p>
        </p:txBody>
      </p:sp>
    </p:spTree>
    <p:extLst>
      <p:ext uri="{BB962C8B-B14F-4D97-AF65-F5344CB8AC3E}">
        <p14:creationId xmlns:p14="http://schemas.microsoft.com/office/powerpoint/2010/main" val="20113572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1E6008B-BCCF-4766-B3ED-D16AA75CDC8B}" type="datetime1">
              <a:rPr kumimoji="1" lang="ja-JP" altLang="en-US" smtClean="0"/>
              <a:t>2019/4/2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
        <p:nvSpPr>
          <p:cNvPr id="7" name="円/楕円 6"/>
          <p:cNvSpPr/>
          <p:nvPr userDrawn="1"/>
        </p:nvSpPr>
        <p:spPr>
          <a:xfrm>
            <a:off x="5420459" y="1030288"/>
            <a:ext cx="2580541" cy="2343152"/>
          </a:xfrm>
          <a:prstGeom prst="ellipse">
            <a:avLst/>
          </a:prstGeom>
          <a:solidFill>
            <a:srgbClr val="FF0000">
              <a:alpha val="4862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6647963" y="2068145"/>
            <a:ext cx="1867387" cy="1783010"/>
          </a:xfrm>
          <a:prstGeom prst="ellipse">
            <a:avLst/>
          </a:prstGeom>
          <a:solidFill>
            <a:schemeClr val="accent2">
              <a:lumMod val="40000"/>
              <a:lumOff val="60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Date Placeholder 3"/>
          <p:cNvSpPr txBox="1">
            <a:spLocks/>
          </p:cNvSpPr>
          <p:nvPr userDrawn="1"/>
        </p:nvSpPr>
        <p:spPr>
          <a:xfrm>
            <a:off x="628650" y="6356351"/>
            <a:ext cx="2057400"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DA5C6A-7CF4-47F6-ABCE-CC658F8CEB02}" type="datetime1">
              <a:rPr lang="ja-JP" altLang="en-US" smtClean="0"/>
              <a:pPr/>
              <a:t>2019/4/2</a:t>
            </a:fld>
            <a:endParaRPr lang="ja-JP" altLang="en-US"/>
          </a:p>
        </p:txBody>
      </p:sp>
      <p:sp>
        <p:nvSpPr>
          <p:cNvPr id="10" name="Slide Number Placeholder 5"/>
          <p:cNvSpPr txBox="1">
            <a:spLocks/>
          </p:cNvSpPr>
          <p:nvPr userDrawn="1"/>
        </p:nvSpPr>
        <p:spPr>
          <a:xfrm>
            <a:off x="6457950" y="6356351"/>
            <a:ext cx="20574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256AFA9-C904-4716-AB5E-1CC48CC31E58}" type="slidenum">
              <a:rPr lang="ja-JP" altLang="en-US" smtClean="0"/>
              <a:pPr/>
              <a:t>‹#›</a:t>
            </a:fld>
            <a:endParaRPr lang="ja-JP" altLang="en-US"/>
          </a:p>
        </p:txBody>
      </p:sp>
      <p:sp>
        <p:nvSpPr>
          <p:cNvPr id="11" name="正方形/長方形 10"/>
          <p:cNvSpPr/>
          <p:nvPr userDrawn="1"/>
        </p:nvSpPr>
        <p:spPr>
          <a:xfrm>
            <a:off x="0" y="6070431"/>
            <a:ext cx="9144000" cy="7875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userDrawn="1"/>
        </p:nvSpPr>
        <p:spPr>
          <a:xfrm>
            <a:off x="6513635" y="6171827"/>
            <a:ext cx="3259015" cy="584775"/>
          </a:xfrm>
          <a:prstGeom prst="rect">
            <a:avLst/>
          </a:prstGeom>
          <a:noFill/>
        </p:spPr>
        <p:txBody>
          <a:bodyPr wrap="square" rtlCol="0">
            <a:spAutoFit/>
          </a:bodyPr>
          <a:lstStyle/>
          <a:p>
            <a:r>
              <a:rPr kumimoji="1" lang="ja-JP" altLang="en-US" sz="16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営業本部</a:t>
            </a:r>
            <a:endParaRPr kumimoji="1" lang="en-US" altLang="ja-JP" sz="16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営業企画部　営業企画課</a:t>
            </a:r>
            <a:endParaRPr kumimoji="1" lang="ja-JP" altLang="en-US" sz="1600"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3" name="図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5697" y="6219828"/>
            <a:ext cx="1452684" cy="498813"/>
          </a:xfrm>
          <a:prstGeom prst="rect">
            <a:avLst/>
          </a:prstGeom>
        </p:spPr>
      </p:pic>
    </p:spTree>
    <p:extLst>
      <p:ext uri="{BB962C8B-B14F-4D97-AF65-F5344CB8AC3E}">
        <p14:creationId xmlns:p14="http://schemas.microsoft.com/office/powerpoint/2010/main" val="42470071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82CAACE-79C2-4F15-B651-9C4D5CA9E9BD}" type="datetime1">
              <a:rPr kumimoji="1" lang="ja-JP" altLang="en-US" smtClean="0"/>
              <a:t>2019/4/2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36832340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664106A-5E68-4E36-B0F4-AE7677C4A532}" type="datetime1">
              <a:rPr kumimoji="1" lang="ja-JP" altLang="en-US" smtClean="0"/>
              <a:t>2019/4/2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21380888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90F35CE-E6D2-4FBE-A490-CF546CE2377B}" type="datetime1">
              <a:rPr kumimoji="1" lang="ja-JP" altLang="en-US" smtClean="0"/>
              <a:t>2019/4/2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42407690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13453F2-B6ED-4A66-BADB-6334FCD99A75}" type="datetime1">
              <a:rPr kumimoji="1" lang="ja-JP" altLang="en-US" smtClean="0"/>
              <a:t>2019/4/2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20660196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A3D807D-04D5-478E-9D12-2B21B8D7D28E}" type="datetime1">
              <a:rPr kumimoji="1" lang="ja-JP" altLang="en-US" smtClean="0"/>
              <a:t>2019/4/2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14040735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CBEFE63-129E-414F-8E7E-ADBB99BDCBB1}" type="datetime1">
              <a:rPr kumimoji="1" lang="ja-JP" altLang="en-US" smtClean="0"/>
              <a:t>2019/4/2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24691326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6C598FF-AFD5-4F72-B9A5-6503D187C55D}" type="datetime1">
              <a:rPr kumimoji="1" lang="ja-JP" altLang="en-US" smtClean="0"/>
              <a:t>2019/4/2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379324546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正方形/長方形 4"/>
          <p:cNvSpPr/>
          <p:nvPr userDrawn="1"/>
        </p:nvSpPr>
        <p:spPr>
          <a:xfrm>
            <a:off x="0" y="6416431"/>
            <a:ext cx="9144000" cy="4415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8375408" y="6416431"/>
            <a:ext cx="768592" cy="44156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4865" y="6497750"/>
            <a:ext cx="812311" cy="278927"/>
          </a:xfrm>
          <a:prstGeom prst="rect">
            <a:avLst/>
          </a:prstGeom>
        </p:spPr>
      </p:pic>
      <p:sp>
        <p:nvSpPr>
          <p:cNvPr id="2" name="Date Placeholder 1"/>
          <p:cNvSpPr>
            <a:spLocks noGrp="1"/>
          </p:cNvSpPr>
          <p:nvPr>
            <p:ph type="dt" sz="half" idx="10"/>
          </p:nvPr>
        </p:nvSpPr>
        <p:spPr/>
        <p:txBody>
          <a:bodyPr/>
          <a:lstStyle/>
          <a:p>
            <a:fld id="{7FE490CF-018A-4FA1-B990-BCE2421D3533}" type="datetime1">
              <a:rPr kumimoji="1" lang="ja-JP" altLang="en-US" smtClean="0"/>
              <a:t>2019/4/2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a:xfrm>
            <a:off x="6919058" y="6434504"/>
            <a:ext cx="2057400" cy="365125"/>
          </a:xfrm>
        </p:spPr>
        <p:txBody>
          <a:bodyPr/>
          <a:lstStyle/>
          <a:p>
            <a:fld id="{771FCD10-DF0C-46E7-BB2D-B1887928F441}" type="slidenum">
              <a:rPr kumimoji="1" lang="ja-JP" altLang="en-US" smtClean="0"/>
              <a:t>‹#›</a:t>
            </a:fld>
            <a:endParaRPr kumimoji="1" lang="ja-JP" altLang="en-US"/>
          </a:p>
        </p:txBody>
      </p:sp>
      <p:sp>
        <p:nvSpPr>
          <p:cNvPr id="8" name="正方形/長方形 7"/>
          <p:cNvSpPr/>
          <p:nvPr userDrawn="1"/>
        </p:nvSpPr>
        <p:spPr>
          <a:xfrm>
            <a:off x="0" y="617416"/>
            <a:ext cx="9144000" cy="132861"/>
          </a:xfrm>
          <a:prstGeom prst="rect">
            <a:avLst/>
          </a:prstGeom>
          <a:pattFill prst="dkUpDiag">
            <a:fgClr>
              <a:schemeClr val="accent3">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155344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0789A3D-86A1-4F27-B935-D0EB253DC34F}" type="datetime1">
              <a:rPr kumimoji="1" lang="ja-JP" altLang="en-US" smtClean="0"/>
              <a:t>2019/4/2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188425046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BD25185-3299-4945-BEAB-52B74E1FC985}" type="datetime1">
              <a:rPr kumimoji="1" lang="ja-JP" altLang="en-US" smtClean="0"/>
              <a:t>2019/4/2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30370331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F4B422-2DBB-4C74-9AAD-ECCDF6178230}" type="datetime1">
              <a:rPr kumimoji="1" lang="ja-JP" altLang="en-US" smtClean="0"/>
              <a:t>2019/4/2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1FCD10-DF0C-46E7-BB2D-B1887928F441}" type="slidenum">
              <a:rPr kumimoji="1" lang="ja-JP" altLang="en-US" smtClean="0"/>
              <a:t>‹#›</a:t>
            </a:fld>
            <a:endParaRPr kumimoji="1" lang="ja-JP" altLang="en-US"/>
          </a:p>
        </p:txBody>
      </p:sp>
    </p:spTree>
    <p:extLst>
      <p:ext uri="{BB962C8B-B14F-4D97-AF65-F5344CB8AC3E}">
        <p14:creationId xmlns:p14="http://schemas.microsoft.com/office/powerpoint/2010/main" val="2352308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業界知識研修</a:t>
            </a:r>
            <a:endParaRPr kumimoji="1"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086200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10</a:t>
            </a:fld>
            <a:endParaRPr kumimoji="1" lang="ja-JP" altLang="en-US"/>
          </a:p>
        </p:txBody>
      </p:sp>
      <p:sp>
        <p:nvSpPr>
          <p:cNvPr id="3" name="正方形/長方形 2"/>
          <p:cNvSpPr/>
          <p:nvPr/>
        </p:nvSpPr>
        <p:spPr>
          <a:xfrm>
            <a:off x="416010" y="1029899"/>
            <a:ext cx="7928919" cy="646331"/>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５</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理美容室や美容室の定休日はなぜ月曜日や火曜日が多いでしょうか？</a:t>
            </a:r>
            <a:endParaRPr lang="en-US"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endParaRPr>
          </a:p>
          <a:p>
            <a:pPr algn="just">
              <a:spcAft>
                <a:spcPts val="0"/>
              </a:spcAft>
            </a:pPr>
            <a:r>
              <a:rPr lang="ja-JP" altLang="en-US" b="1" kern="100" dirty="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a:t>
            </a:r>
            <a:r>
              <a:rPr lang="ja-JP" altLang="en-US"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ふたつ理由をあげてください。</a:t>
            </a:r>
            <a:endParaRPr lang="ja-JP" altLang="ja-JP"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 name="正方形/長方形 3"/>
          <p:cNvSpPr/>
          <p:nvPr/>
        </p:nvSpPr>
        <p:spPr>
          <a:xfrm>
            <a:off x="416010" y="3569042"/>
            <a:ext cx="8011298" cy="369332"/>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６</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：「理容室」と「美容室」の違いはなんでしょうか？</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理美容業界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p:cNvSpPr/>
          <p:nvPr/>
        </p:nvSpPr>
        <p:spPr>
          <a:xfrm>
            <a:off x="416010" y="1798633"/>
            <a:ext cx="8937609" cy="1638910"/>
          </a:xfrm>
          <a:prstGeom prst="rect">
            <a:avLst/>
          </a:prstGeom>
        </p:spPr>
        <p:txBody>
          <a:bodyPr wrap="square">
            <a:spAutoFit/>
          </a:bodyPr>
          <a:lstStyle/>
          <a:p>
            <a:pPr>
              <a:spcAft>
                <a:spcPts val="0"/>
              </a:spcAft>
            </a:pPr>
            <a:r>
              <a:rPr lang="en-US" altLang="ja-JP"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ja-JP"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①普段</a:t>
            </a:r>
            <a:r>
              <a:rPr lang="ja-JP" altLang="en-US"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働いている人が行けるのは週末だから</a:t>
            </a:r>
          </a:p>
          <a:p>
            <a:pPr>
              <a:spcAft>
                <a:spcPts val="0"/>
              </a:spcAft>
            </a:pPr>
            <a:r>
              <a:rPr lang="ja-JP" altLang="en-US"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②第二次</a:t>
            </a:r>
            <a:r>
              <a:rPr lang="ja-JP" altLang="en-US"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世界大戦前後の日本は燃料不足で電力を供給</a:t>
            </a:r>
            <a:r>
              <a:rPr lang="ja-JP" altLang="en-US"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しない「</a:t>
            </a:r>
            <a:r>
              <a:rPr lang="ja-JP" altLang="en-US"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休電日」があった</a:t>
            </a:r>
            <a:r>
              <a:rPr lang="ja-JP" altLang="en-US"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spcAft>
                <a:spcPts val="0"/>
              </a:spcAft>
            </a:pPr>
            <a:r>
              <a:rPr lang="ja-JP" altLang="en-US"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その</a:t>
            </a:r>
            <a:r>
              <a:rPr lang="ja-JP" altLang="en-US"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休電日が月曜日だったため</a:t>
            </a:r>
            <a:r>
              <a:rPr lang="ja-JP" altLang="en-US"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spcAft>
                <a:spcPts val="0"/>
              </a:spcAft>
            </a:pPr>
            <a:r>
              <a:rPr lang="ja-JP" altLang="en-US"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ただし</a:t>
            </a:r>
            <a:r>
              <a:rPr lang="ja-JP" altLang="en-US"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関東地方は休電日が火曜日だったので火曜日定休の店舗が多い</a:t>
            </a:r>
          </a:p>
          <a:p>
            <a:pPr>
              <a:spcAft>
                <a:spcPts val="0"/>
              </a:spcAft>
            </a:pPr>
            <a:endParaRPr lang="en-US" altLang="ja-JP"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spcAft>
                <a:spcPts val="0"/>
              </a:spcAft>
            </a:pPr>
            <a:endParaRPr lang="en-US" altLang="ja-JP" sz="1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0" y="4199984"/>
            <a:ext cx="9541565" cy="1292662"/>
          </a:xfrm>
          <a:prstGeom prst="rect">
            <a:avLst/>
          </a:prstGeom>
        </p:spPr>
        <p:txBody>
          <a:bodyPr wrap="square">
            <a:spAutoFit/>
          </a:bodyPr>
          <a:lstStyle/>
          <a:p>
            <a:pPr algn="ctr">
              <a:spcAft>
                <a:spcPts val="0"/>
              </a:spcAft>
            </a:pPr>
            <a:r>
              <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：「かみそり」を使用するかしないか。</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endParaRPr lang="en-US" altLang="ja-JP" sz="11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理容」・・・頭髪の刈込、顔剃りなどの方法により容姿を整えること（理容師法第</a:t>
            </a:r>
            <a:r>
              <a:rPr lang="en-US"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条の</a:t>
            </a:r>
            <a:r>
              <a:rPr lang="en-US"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第１項）</a:t>
            </a:r>
          </a:p>
          <a:p>
            <a:pPr algn="ctr">
              <a:spcAft>
                <a:spcPts val="0"/>
              </a:spcAft>
            </a:pP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美容」・・・パーマネントウェーブ、結髪、化粧などの方法により容姿を美しくすること（美容師法第</a:t>
            </a:r>
            <a:r>
              <a:rPr lang="en-US"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条第１項）と</a:t>
            </a: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なり</a:t>
            </a:r>
            <a:endPar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特</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に「かみそり」を使うかどうかによってわけられます。「美容室」でのカミソリを使っての髭剃りは法律で禁止されております。</a:t>
            </a:r>
            <a:endParaRPr lang="ja-JP" altLang="ja-JP" sz="1400" kern="1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5338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11</a:t>
            </a:fld>
            <a:endParaRPr kumimoji="1" lang="ja-JP" altLang="en-US" dirty="0"/>
          </a:p>
        </p:txBody>
      </p:sp>
      <p:sp>
        <p:nvSpPr>
          <p:cNvPr id="3" name="テキスト ボックス 2"/>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小売業界</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角丸四角形 3"/>
          <p:cNvSpPr/>
          <p:nvPr/>
        </p:nvSpPr>
        <p:spPr>
          <a:xfrm>
            <a:off x="592180" y="3575222"/>
            <a:ext cx="1243913" cy="74140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latin typeface="Meiryo UI" panose="020B0604030504040204" pitchFamily="50" charset="-128"/>
                <a:ea typeface="Meiryo UI" panose="020B0604030504040204" pitchFamily="50" charset="-128"/>
                <a:cs typeface="Meiryo UI" panose="020B0604030504040204" pitchFamily="50" charset="-128"/>
              </a:rPr>
              <a:t>USEN</a:t>
            </a: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から見た</a:t>
            </a:r>
            <a:endParaRPr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マーケット</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角丸四角形 4"/>
          <p:cNvSpPr/>
          <p:nvPr/>
        </p:nvSpPr>
        <p:spPr>
          <a:xfrm>
            <a:off x="612775" y="4481384"/>
            <a:ext cx="1243913" cy="74140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基礎情報</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612775" y="5387546"/>
            <a:ext cx="1243913" cy="741406"/>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最近の動向</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7" name="図 6"/>
          <p:cNvPicPr>
            <a:picLocks noChangeAspect="1"/>
          </p:cNvPicPr>
          <p:nvPr/>
        </p:nvPicPr>
        <p:blipFill>
          <a:blip r:embed="rId3"/>
          <a:stretch>
            <a:fillRect/>
          </a:stretch>
        </p:blipFill>
        <p:spPr>
          <a:xfrm>
            <a:off x="612775" y="1305013"/>
            <a:ext cx="1533914" cy="1635210"/>
          </a:xfrm>
          <a:prstGeom prst="rect">
            <a:avLst/>
          </a:prstGeom>
        </p:spPr>
      </p:pic>
      <p:sp>
        <p:nvSpPr>
          <p:cNvPr id="8" name="AutoShape 2" descr="ã¹ã¼ãã¼ãã¼ã±ããã®ã¤ã©ã¹ã"/>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9" name="図 8"/>
          <p:cNvPicPr>
            <a:picLocks noChangeAspect="1"/>
          </p:cNvPicPr>
          <p:nvPr/>
        </p:nvPicPr>
        <p:blipFill>
          <a:blip r:embed="rId4"/>
          <a:stretch>
            <a:fillRect/>
          </a:stretch>
        </p:blipFill>
        <p:spPr>
          <a:xfrm>
            <a:off x="2429647" y="1154530"/>
            <a:ext cx="2241207" cy="1398514"/>
          </a:xfrm>
          <a:prstGeom prst="rect">
            <a:avLst/>
          </a:prstGeom>
        </p:spPr>
      </p:pic>
      <p:sp>
        <p:nvSpPr>
          <p:cNvPr id="10" name="AutoShape 4" descr="æ´æå±ã®ã¤ã©ã¹ã"/>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1" name="図 10"/>
          <p:cNvPicPr>
            <a:picLocks noChangeAspect="1"/>
          </p:cNvPicPr>
          <p:nvPr/>
        </p:nvPicPr>
        <p:blipFill>
          <a:blip r:embed="rId5"/>
          <a:stretch>
            <a:fillRect/>
          </a:stretch>
        </p:blipFill>
        <p:spPr>
          <a:xfrm>
            <a:off x="4953812" y="1491049"/>
            <a:ext cx="1581664" cy="1581664"/>
          </a:xfrm>
          <a:prstGeom prst="rect">
            <a:avLst/>
          </a:prstGeom>
        </p:spPr>
      </p:pic>
      <p:pic>
        <p:nvPicPr>
          <p:cNvPr id="12" name="図 11"/>
          <p:cNvPicPr>
            <a:picLocks noChangeAspect="1"/>
          </p:cNvPicPr>
          <p:nvPr/>
        </p:nvPicPr>
        <p:blipFill>
          <a:blip r:embed="rId6"/>
          <a:stretch>
            <a:fillRect/>
          </a:stretch>
        </p:blipFill>
        <p:spPr>
          <a:xfrm>
            <a:off x="6919058" y="1179517"/>
            <a:ext cx="1666103" cy="1666103"/>
          </a:xfrm>
          <a:prstGeom prst="rect">
            <a:avLst/>
          </a:prstGeom>
        </p:spPr>
      </p:pic>
      <p:sp>
        <p:nvSpPr>
          <p:cNvPr id="14" name="テキスト ボックス 13"/>
          <p:cNvSpPr txBox="1"/>
          <p:nvPr/>
        </p:nvSpPr>
        <p:spPr>
          <a:xfrm>
            <a:off x="1952694" y="3727841"/>
            <a:ext cx="6713838" cy="707886"/>
          </a:xfrm>
          <a:prstGeom prst="rect">
            <a:avLst/>
          </a:prstGeom>
          <a:noFill/>
        </p:spPr>
        <p:txBody>
          <a:bodyPr wrap="square" rtlCol="0">
            <a:spAutoFit/>
          </a:bodyPr>
          <a:lstStyle/>
          <a:p>
            <a:r>
              <a:rPr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チェーン店の主なマーケットは、コンビニ</a:t>
            </a:r>
            <a:r>
              <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百貨店</a:t>
            </a:r>
            <a:r>
              <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大型商業施設</a:t>
            </a:r>
            <a:r>
              <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スーパーマーケット</a:t>
            </a:r>
            <a:r>
              <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アパレル　など</a:t>
            </a:r>
            <a:endPar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個店の主なマーケットは、アパレル</a:t>
            </a:r>
            <a:r>
              <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雑貨屋</a:t>
            </a:r>
            <a:r>
              <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ペットショップ　</a:t>
            </a:r>
            <a:r>
              <a:rPr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など</a:t>
            </a:r>
            <a:endParaRPr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正方形/長方形 14"/>
          <p:cNvSpPr/>
          <p:nvPr/>
        </p:nvSpPr>
        <p:spPr>
          <a:xfrm>
            <a:off x="1952694" y="4481384"/>
            <a:ext cx="6610398" cy="769441"/>
          </a:xfrm>
          <a:prstGeom prst="rect">
            <a:avLst/>
          </a:prstGeom>
        </p:spPr>
        <p:txBody>
          <a:bodyPr wrap="square">
            <a:spAutoFit/>
          </a:bodyPr>
          <a:lstStyle/>
          <a:p>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小売業界では「在庫</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回転</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率」が重要指標となります。在庫回転率は「商品回転率」とも言われ、</a:t>
            </a:r>
            <a:endParaRPr lang="en-US" altLang="ja-JP" sz="11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その名の通り、抱えている在庫がどのようなペースで回っているかを数値化したものです。</a:t>
            </a:r>
            <a:endParaRPr lang="en-US" altLang="ja-JP" sz="11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具体的には企業が持つ平均在庫が一定期間に何回売れたかという回数です。</a:t>
            </a:r>
            <a:endParaRPr lang="en-US" altLang="ja-JP" sz="11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この「</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在庫</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回転</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率</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」が高ければ高いほど、商品が売れているということになります</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lang="ja-JP" altLang="en-US" sz="1100" b="1" dirty="0">
              <a:solidFill>
                <a:schemeClr val="tx1">
                  <a:lumMod val="65000"/>
                  <a:lumOff val="35000"/>
                </a:schemeClr>
              </a:solidFill>
            </a:endParaRPr>
          </a:p>
        </p:txBody>
      </p:sp>
      <p:sp>
        <p:nvSpPr>
          <p:cNvPr id="16" name="正方形/長方形 15"/>
          <p:cNvSpPr/>
          <p:nvPr/>
        </p:nvSpPr>
        <p:spPr>
          <a:xfrm>
            <a:off x="1952694" y="5480397"/>
            <a:ext cx="6610398" cy="600164"/>
          </a:xfrm>
          <a:prstGeom prst="rect">
            <a:avLst/>
          </a:prstGeom>
        </p:spPr>
        <p:txBody>
          <a:bodyPr wrap="square">
            <a:spAutoFit/>
          </a:bodyPr>
          <a:lstStyle/>
          <a:p>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コスト削減につながる「セルフ化」の導入</a:t>
            </a:r>
            <a:endParaRPr lang="en-US" altLang="ja-JP" sz="11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ネットサービスの強化が必須</a:t>
            </a:r>
            <a:endParaRPr lang="en-US" altLang="ja-JP" sz="11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　商品サイクルが早い万能型小売店がトレンド　</a:t>
            </a:r>
            <a:endParaRPr lang="ja-JP" altLang="en-US" sz="1100" b="1" dirty="0">
              <a:solidFill>
                <a:schemeClr val="tx1">
                  <a:lumMod val="65000"/>
                  <a:lumOff val="35000"/>
                </a:schemeClr>
              </a:solidFill>
            </a:endParaRPr>
          </a:p>
        </p:txBody>
      </p:sp>
    </p:spTree>
    <p:extLst>
      <p:ext uri="{BB962C8B-B14F-4D97-AF65-F5344CB8AC3E}">
        <p14:creationId xmlns:p14="http://schemas.microsoft.com/office/powerpoint/2010/main" val="6499549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12</a:t>
            </a:fld>
            <a:endParaRPr kumimoji="1" lang="ja-JP" altLang="en-US"/>
          </a:p>
        </p:txBody>
      </p:sp>
      <p:sp>
        <p:nvSpPr>
          <p:cNvPr id="3" name="テキスト ボックス 2"/>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小売業界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416010" y="1029899"/>
            <a:ext cx="8560447" cy="369332"/>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smtClean="0">
                <a:solidFill>
                  <a:schemeClr val="tx1">
                    <a:lumMod val="65000"/>
                    <a:lumOff val="35000"/>
                  </a:schemeClr>
                </a:solidFill>
                <a:effectLst/>
                <a:latin typeface="Meiryo UI" panose="020B0604030504040204" pitchFamily="50" charset="-128"/>
                <a:ea typeface="Meiryo UI" panose="020B0604030504040204" pitchFamily="50" charset="-128"/>
                <a:cs typeface="Meiryo UI" panose="020B0604030504040204" pitchFamily="50" charset="-128"/>
              </a:rPr>
              <a:t>１</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コンビニエンスストア、美容院、歯科医院を店舗数が多いに並べ</a:t>
            </a:r>
            <a:r>
              <a:rPr lang="ja-JP" altLang="en-US"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てください。</a:t>
            </a:r>
            <a:endParaRPr lang="en-US"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endParaRPr>
          </a:p>
        </p:txBody>
      </p:sp>
      <p:sp>
        <p:nvSpPr>
          <p:cNvPr id="6" name="正方形/長方形 5"/>
          <p:cNvSpPr/>
          <p:nvPr/>
        </p:nvSpPr>
        <p:spPr>
          <a:xfrm>
            <a:off x="416010" y="3569042"/>
            <a:ext cx="7797113" cy="369332"/>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２：ケーキ屋は飲食店でしょうか？小売店でしょうか？</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1213556" y="1547338"/>
            <a:ext cx="7930444" cy="1323439"/>
          </a:xfrm>
          <a:prstGeom prst="rect">
            <a:avLst/>
          </a:prstGeom>
        </p:spPr>
        <p:txBody>
          <a:bodyPr wrap="square">
            <a:spAutoFit/>
          </a:bodyPr>
          <a:lstStyle/>
          <a:p>
            <a:pPr algn="just">
              <a:spcAft>
                <a:spcPts val="0"/>
              </a:spcAft>
            </a:pPr>
            <a:r>
              <a:rPr lang="en-US"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位　美容室　</a:t>
            </a:r>
            <a:r>
              <a:rPr lang="en-US" altLang="ja-JP"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20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247,578</a:t>
            </a:r>
            <a:r>
              <a:rPr lang="ja-JP"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軒</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a:t>
            </a:r>
            <a:r>
              <a:rPr lang="en-US"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29</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年度　厚生労働省より）　</a:t>
            </a:r>
          </a:p>
          <a:p>
            <a:pPr algn="just">
              <a:spcAft>
                <a:spcPts val="0"/>
              </a:spcAft>
            </a:pPr>
            <a:r>
              <a:rPr lang="en-US"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位　歯科医院　</a:t>
            </a:r>
            <a:r>
              <a:rPr lang="en-US"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68,872</a:t>
            </a:r>
            <a:r>
              <a:rPr lang="ja-JP"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軒</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a:t>
            </a:r>
            <a:r>
              <a:rPr lang="en-US"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en-US"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9</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年度　厚生労働省より）</a:t>
            </a:r>
          </a:p>
          <a:p>
            <a:pPr algn="just">
              <a:spcAft>
                <a:spcPts val="0"/>
              </a:spcAft>
            </a:pPr>
            <a:r>
              <a:rPr lang="en-US"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位　コンビニエンスストアー　</a:t>
            </a:r>
            <a:r>
              <a:rPr lang="en-US"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55,322</a:t>
            </a:r>
            <a:r>
              <a:rPr lang="ja-JP"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店</a:t>
            </a:r>
            <a:endParaRPr lang="en-US"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just">
              <a:spcAft>
                <a:spcPts val="0"/>
              </a:spcAft>
            </a:pPr>
            <a:r>
              <a:rPr lang="ja-JP" altLang="en-US"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a:t>
            </a:r>
            <a:r>
              <a:rPr lang="en-US"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ja-JP" sz="20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月</a:t>
            </a:r>
            <a:r>
              <a:rPr lang="ja-JP" altLang="ja-JP" sz="20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日本フランチャイズ協会より）</a:t>
            </a:r>
            <a:endParaRPr lang="ja-JP" altLang="ja-JP" sz="2000" b="1" kern="1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1213556" y="4166578"/>
            <a:ext cx="7173722" cy="1200329"/>
          </a:xfrm>
          <a:prstGeom prst="rect">
            <a:avLst/>
          </a:prstGeom>
        </p:spPr>
        <p:txBody>
          <a:bodyPr wrap="square">
            <a:spAutoFit/>
          </a:bodyPr>
          <a:lstStyle/>
          <a:p>
            <a:pPr lvl="0" algn="just">
              <a:spcAft>
                <a:spcPts val="0"/>
              </a:spcAft>
            </a:pPr>
            <a:r>
              <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：明</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確な区別が定められているわけではありませんが、</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0" algn="just">
              <a:spcAft>
                <a:spcPts val="0"/>
              </a:spcAft>
            </a:pPr>
            <a:r>
              <a:rPr lang="ja-JP" altLang="en-US"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イートインスペース</a:t>
            </a:r>
            <a:r>
              <a:rPr lang="ja-JP"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があれば、飲食業</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lvl="0" algn="just">
              <a:spcAft>
                <a:spcPts val="0"/>
              </a:spcAft>
            </a:pPr>
            <a:r>
              <a:rPr lang="ja-JP" altLang="en-US"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持ち帰り</a:t>
            </a:r>
            <a:r>
              <a:rPr lang="ja-JP"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のみなら小売業というのが一般的です。</a:t>
            </a:r>
            <a:endParaRPr lang="ja-JP" altLang="ja-JP" sz="2400" b="1" kern="1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3627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13</a:t>
            </a:fld>
            <a:endParaRPr kumimoji="1" lang="ja-JP" altLang="en-US"/>
          </a:p>
        </p:txBody>
      </p:sp>
      <p:sp>
        <p:nvSpPr>
          <p:cNvPr id="3" name="テキスト ボックス 2"/>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小売業界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416010" y="1029899"/>
            <a:ext cx="7928919" cy="646331"/>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smtClean="0">
                <a:solidFill>
                  <a:schemeClr val="tx1">
                    <a:lumMod val="65000"/>
                    <a:lumOff val="35000"/>
                  </a:schemeClr>
                </a:solidFill>
                <a:effectLst/>
                <a:latin typeface="Meiryo UI" panose="020B0604030504040204" pitchFamily="50" charset="-128"/>
                <a:ea typeface="Meiryo UI" panose="020B0604030504040204" pitchFamily="50" charset="-128"/>
                <a:cs typeface="Meiryo UI" panose="020B0604030504040204" pitchFamily="50" charset="-128"/>
              </a:rPr>
              <a:t>３</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次の中で、売り上げが前年と比較して減少しているのはどの業種でしょうか？</a:t>
            </a:r>
            <a:endParaRPr lang="en-US"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endParaRPr>
          </a:p>
          <a:p>
            <a:pPr algn="just">
              <a:spcAft>
                <a:spcPts val="0"/>
              </a:spcAft>
            </a:pPr>
            <a:r>
              <a:rPr lang="ja-JP" altLang="en-US" b="1" kern="100" dirty="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a:t>
            </a:r>
            <a:r>
              <a:rPr lang="ja-JP" altLang="en-US"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①コンビニ　②スーパー　③百貨店　④ドラッグストア</a:t>
            </a:r>
            <a:endParaRPr lang="ja-JP" altLang="ja-JP"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416010" y="3569042"/>
            <a:ext cx="6685005" cy="369332"/>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４：「</a:t>
            </a:r>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O</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２</a:t>
            </a:r>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O</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」とは何の略でしょう？</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1090974" y="1676230"/>
            <a:ext cx="7253955" cy="1700466"/>
          </a:xfrm>
          <a:prstGeom prst="rect">
            <a:avLst/>
          </a:prstGeom>
        </p:spPr>
        <p:txBody>
          <a:bodyPr wrap="square">
            <a:spAutoFit/>
          </a:bodyPr>
          <a:lstStyle/>
          <a:p>
            <a:pPr algn="ctr">
              <a:spcAft>
                <a:spcPts val="0"/>
              </a:spcAft>
            </a:pPr>
            <a:r>
              <a:rPr lang="en-US"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③百貨店</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endParaRPr lang="en-US" altLang="ja-JP" sz="105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化粧品や高額商品はインバウンド需要で好調だが、衣料品が現在縮小傾向にある。原因としては</a:t>
            </a:r>
            <a:r>
              <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spcAft>
                <a:spcPts val="0"/>
              </a:spcAft>
            </a:pP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①大量にでる不良在庫⇒値下げ　の悪循環</a:t>
            </a:r>
            <a:endPar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spcAft>
                <a:spcPts val="0"/>
              </a:spcAft>
            </a:pP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②「デート着」の消滅</a:t>
            </a:r>
            <a:endPar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spcAft>
                <a:spcPts val="0"/>
              </a:spcAft>
            </a:pP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③「</a:t>
            </a:r>
            <a:r>
              <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ZOZOTOWN</a:t>
            </a: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」などの</a:t>
            </a:r>
            <a:r>
              <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EC</a:t>
            </a: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サイトへのシフト</a:t>
            </a:r>
            <a:endPar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spcAft>
                <a:spcPts val="0"/>
              </a:spcAft>
            </a:pP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④「メルカリ」などの中古衣料流通市場の確立</a:t>
            </a:r>
            <a:endPar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756796" y="4215373"/>
            <a:ext cx="8069151" cy="1054135"/>
          </a:xfrm>
          <a:prstGeom prst="rect">
            <a:avLst/>
          </a:prstGeom>
        </p:spPr>
        <p:txBody>
          <a:bodyPr wrap="square">
            <a:spAutoFit/>
          </a:bodyPr>
          <a:lstStyle/>
          <a:p>
            <a:pPr algn="ctr"/>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Online To Offline</a:t>
            </a:r>
          </a:p>
          <a:p>
            <a:pPr algn="ctr"/>
            <a:endParaRPr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インターネット</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（オンライン）を通じて、消費者をリアルな店舗（オフライン）での購買行動につなげる施策のこと。 例えば、スマホ用の割引クーポンを発行して来店を促すなどが代表的。</a:t>
            </a:r>
          </a:p>
        </p:txBody>
      </p:sp>
    </p:spTree>
    <p:extLst>
      <p:ext uri="{BB962C8B-B14F-4D97-AF65-F5344CB8AC3E}">
        <p14:creationId xmlns:p14="http://schemas.microsoft.com/office/powerpoint/2010/main" val="1764280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14</a:t>
            </a:fld>
            <a:endParaRPr kumimoji="1" lang="ja-JP" altLang="en-US"/>
          </a:p>
        </p:txBody>
      </p:sp>
      <p:sp>
        <p:nvSpPr>
          <p:cNvPr id="3" name="正方形/長方形 2"/>
          <p:cNvSpPr/>
          <p:nvPr/>
        </p:nvSpPr>
        <p:spPr>
          <a:xfrm>
            <a:off x="416010" y="1029899"/>
            <a:ext cx="7928919" cy="369332"/>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５</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趣味で作ったお菓子を販売するには許可が必要でしょうか？</a:t>
            </a:r>
            <a:endParaRPr lang="ja-JP" altLang="ja-JP"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 name="正方形/長方形 3"/>
          <p:cNvSpPr/>
          <p:nvPr/>
        </p:nvSpPr>
        <p:spPr>
          <a:xfrm>
            <a:off x="416010" y="3569042"/>
            <a:ext cx="8011298" cy="369332"/>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６</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：このマークは何のマークでしょうか？</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小売業界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AutoShape 2" descr="TAX FREE SHOP ã­ã´"/>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 name="AutoShape 4" descr="TAX FREE SHOP ã­ã´"/>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9" name="図 8"/>
          <p:cNvPicPr>
            <a:picLocks noChangeAspect="1"/>
          </p:cNvPicPr>
          <p:nvPr/>
        </p:nvPicPr>
        <p:blipFill>
          <a:blip r:embed="rId2">
            <a:clrChange>
              <a:clrFrom>
                <a:srgbClr val="000000"/>
              </a:clrFrom>
              <a:clrTo>
                <a:srgbClr val="000000">
                  <a:alpha val="0"/>
                </a:srgbClr>
              </a:clrTo>
            </a:clrChange>
          </a:blip>
          <a:stretch>
            <a:fillRect/>
          </a:stretch>
        </p:blipFill>
        <p:spPr>
          <a:xfrm>
            <a:off x="1059345" y="4124219"/>
            <a:ext cx="4297845" cy="626257"/>
          </a:xfrm>
          <a:prstGeom prst="rect">
            <a:avLst/>
          </a:prstGeom>
        </p:spPr>
      </p:pic>
      <p:sp>
        <p:nvSpPr>
          <p:cNvPr id="7" name="正方形/長方形 6"/>
          <p:cNvSpPr/>
          <p:nvPr/>
        </p:nvSpPr>
        <p:spPr>
          <a:xfrm>
            <a:off x="803815" y="1542480"/>
            <a:ext cx="7235687" cy="1677382"/>
          </a:xfrm>
          <a:prstGeom prst="rect">
            <a:avLst/>
          </a:prstGeom>
        </p:spPr>
        <p:txBody>
          <a:bodyPr wrap="square">
            <a:spAutoFit/>
          </a:bodyPr>
          <a:lstStyle/>
          <a:p>
            <a:pPr algn="ctr">
              <a:spcAft>
                <a:spcPts val="0"/>
              </a:spcAft>
            </a:pPr>
            <a:r>
              <a:rPr lang="en-US"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：必要です</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endParaRPr lang="en-US" altLang="ja-JP" sz="9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飲食店</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の開業にも必要な食品管理衛生責任者資格を、保健所で取得する必要が</a:t>
            </a:r>
          </a:p>
          <a:p>
            <a:pPr algn="ctr">
              <a:spcAft>
                <a:spcPts val="0"/>
              </a:spcAft>
            </a:pP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あります。その他にも菓子製造業営業許可証等が必要です。例えば自宅をお菓子作りの作業場</a:t>
            </a:r>
          </a:p>
          <a:p>
            <a:pPr algn="ctr">
              <a:spcAft>
                <a:spcPts val="0"/>
              </a:spcAft>
            </a:pP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とする場合、保健所許可の要件をクリアできる様に、自宅を改装する必要がある場合もあります。</a:t>
            </a:r>
          </a:p>
          <a:p>
            <a:pPr algn="ctr">
              <a:spcAft>
                <a:spcPts val="0"/>
              </a:spcAft>
            </a:pP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販売する商品や、販売する機会の多い少ないに関わらず、許可は絶対に必要な物です。</a:t>
            </a:r>
          </a:p>
          <a:p>
            <a:pPr algn="ctr">
              <a:spcAft>
                <a:spcPts val="0"/>
              </a:spcAft>
            </a:pP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取得せずに販売した場合「食品衛生法違反」となり、罪に問われます。</a:t>
            </a:r>
            <a:endParaRPr lang="ja-JP" altLang="ja-JP" sz="1400" kern="1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p:cNvSpPr/>
          <p:nvPr/>
        </p:nvSpPr>
        <p:spPr>
          <a:xfrm>
            <a:off x="906519" y="4750476"/>
            <a:ext cx="7235687" cy="1246495"/>
          </a:xfrm>
          <a:prstGeom prst="rect">
            <a:avLst/>
          </a:prstGeom>
        </p:spPr>
        <p:txBody>
          <a:bodyPr wrap="square">
            <a:spAutoFit/>
          </a:bodyPr>
          <a:lstStyle/>
          <a:p>
            <a:pPr algn="ctr">
              <a:spcAft>
                <a:spcPts val="0"/>
              </a:spcAft>
            </a:pPr>
            <a:r>
              <a:rPr lang="en-US"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免税のマーク</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endParaRPr lang="en-US" altLang="ja-JP" sz="9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en-US"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免税とは・・・商品にかかっている</a:t>
            </a: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税金（消費税）を</a:t>
            </a:r>
            <a:r>
              <a:rPr lang="ja-JP" altLang="en-US"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免除することをいいます。</a:t>
            </a:r>
          </a:p>
          <a:p>
            <a:pPr algn="ctr">
              <a:spcAft>
                <a:spcPts val="0"/>
              </a:spcAft>
            </a:pPr>
            <a:r>
              <a:rPr lang="ja-JP" altLang="en-US"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最近よく見聞きする「免税店」は、その税金を免除された商品を売るお店のことです</a:t>
            </a:r>
            <a:r>
              <a:rPr lang="ja-JP" altLang="en-US"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endParaRPr lang="en-US" altLang="ja-JP" sz="1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43573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2</a:t>
            </a:fld>
            <a:endParaRPr kumimoji="1" lang="ja-JP" altLang="en-US"/>
          </a:p>
        </p:txBody>
      </p:sp>
      <p:sp>
        <p:nvSpPr>
          <p:cNvPr id="3" name="テキスト ボックス 2"/>
          <p:cNvSpPr txBox="1"/>
          <p:nvPr/>
        </p:nvSpPr>
        <p:spPr>
          <a:xfrm>
            <a:off x="280086" y="123568"/>
            <a:ext cx="2059460" cy="378940"/>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はじめに</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8386" y="938455"/>
            <a:ext cx="7067228" cy="5336220"/>
          </a:xfrm>
          <a:prstGeom prst="rect">
            <a:avLst/>
          </a:prstGeom>
        </p:spPr>
      </p:pic>
      <p:sp>
        <p:nvSpPr>
          <p:cNvPr id="5" name="テキスト ボックス 4"/>
          <p:cNvSpPr txBox="1"/>
          <p:nvPr/>
        </p:nvSpPr>
        <p:spPr>
          <a:xfrm>
            <a:off x="1626095" y="1155302"/>
            <a:ext cx="6440233" cy="461665"/>
          </a:xfrm>
          <a:prstGeom prst="rect">
            <a:avLst/>
          </a:prstGeom>
          <a:noFill/>
        </p:spPr>
        <p:txBody>
          <a:bodyPr wrap="square" rtlCol="0">
            <a:spAutoFit/>
          </a:bodyPr>
          <a:lstStyle/>
          <a:p>
            <a:r>
              <a:rPr kumimoji="1" lang="en-US" altLang="ja-JP" sz="24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USEN</a:t>
            </a:r>
            <a:r>
              <a:rPr kumimoji="1" lang="ja-JP" altLang="en-US" sz="2400" b="1" u="sng"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における商材受注件数　業種別ランキング</a:t>
            </a:r>
            <a:endParaRPr kumimoji="1" lang="ja-JP" altLang="en-US" sz="24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8" name="図 7"/>
          <p:cNvPicPr>
            <a:picLocks noChangeAspect="1"/>
          </p:cNvPicPr>
          <p:nvPr/>
        </p:nvPicPr>
        <p:blipFill>
          <a:blip r:embed="rId4"/>
          <a:stretch>
            <a:fillRect/>
          </a:stretch>
        </p:blipFill>
        <p:spPr>
          <a:xfrm>
            <a:off x="2604011" y="1942760"/>
            <a:ext cx="1729818" cy="1132245"/>
          </a:xfrm>
          <a:prstGeom prst="rect">
            <a:avLst/>
          </a:prstGeom>
        </p:spPr>
      </p:pic>
      <p:pic>
        <p:nvPicPr>
          <p:cNvPr id="9" name="図 8"/>
          <p:cNvPicPr>
            <a:picLocks noChangeAspect="1"/>
          </p:cNvPicPr>
          <p:nvPr/>
        </p:nvPicPr>
        <p:blipFill>
          <a:blip r:embed="rId5"/>
          <a:stretch>
            <a:fillRect/>
          </a:stretch>
        </p:blipFill>
        <p:spPr>
          <a:xfrm>
            <a:off x="2818607" y="3351867"/>
            <a:ext cx="1300623" cy="880121"/>
          </a:xfrm>
          <a:prstGeom prst="rect">
            <a:avLst/>
          </a:prstGeom>
        </p:spPr>
      </p:pic>
      <p:pic>
        <p:nvPicPr>
          <p:cNvPr id="10" name="図 9"/>
          <p:cNvPicPr>
            <a:picLocks noChangeAspect="1"/>
          </p:cNvPicPr>
          <p:nvPr/>
        </p:nvPicPr>
        <p:blipFill>
          <a:blip r:embed="rId6"/>
          <a:stretch>
            <a:fillRect/>
          </a:stretch>
        </p:blipFill>
        <p:spPr>
          <a:xfrm>
            <a:off x="2857195" y="4528543"/>
            <a:ext cx="1223448" cy="809568"/>
          </a:xfrm>
          <a:prstGeom prst="rect">
            <a:avLst/>
          </a:prstGeom>
        </p:spPr>
      </p:pic>
      <p:sp>
        <p:nvSpPr>
          <p:cNvPr id="11" name="テキスト ボックス 10"/>
          <p:cNvSpPr txBox="1"/>
          <p:nvPr/>
        </p:nvSpPr>
        <p:spPr>
          <a:xfrm>
            <a:off x="4382530" y="2124161"/>
            <a:ext cx="5173362" cy="769441"/>
          </a:xfrm>
          <a:prstGeom prst="rect">
            <a:avLst/>
          </a:prstGeom>
          <a:noFill/>
        </p:spPr>
        <p:txBody>
          <a:bodyPr wrap="square" rtlCol="0">
            <a:spAutoFit/>
          </a:bodyPr>
          <a:lstStyle/>
          <a:p>
            <a:r>
              <a:rPr lang="ja-JP" altLang="en-US" sz="4400" b="1" dirty="0">
                <a:solidFill>
                  <a:schemeClr val="tx1">
                    <a:lumMod val="65000"/>
                    <a:lumOff val="35000"/>
                  </a:schemeClr>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飲食</a:t>
            </a:r>
            <a:endParaRPr kumimoji="1" lang="ja-JP" altLang="en-US" sz="4400" b="1" dirty="0">
              <a:solidFill>
                <a:schemeClr val="tx1">
                  <a:lumMod val="65000"/>
                  <a:lumOff val="35000"/>
                </a:schemeClr>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p:cNvSpPr txBox="1"/>
          <p:nvPr/>
        </p:nvSpPr>
        <p:spPr>
          <a:xfrm>
            <a:off x="4382530" y="3499539"/>
            <a:ext cx="5173362" cy="584775"/>
          </a:xfrm>
          <a:prstGeom prst="rect">
            <a:avLst/>
          </a:prstGeom>
          <a:noFill/>
        </p:spPr>
        <p:txBody>
          <a:bodyPr wrap="square" rtlCol="0">
            <a:spAutoFit/>
          </a:bodyPr>
          <a:lstStyle/>
          <a:p>
            <a:r>
              <a:rPr kumimoji="1" lang="ja-JP" altLang="en-US" sz="3200" b="1" dirty="0" smtClean="0">
                <a:solidFill>
                  <a:schemeClr val="tx1">
                    <a:lumMod val="65000"/>
                    <a:lumOff val="35000"/>
                  </a:schemeClr>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理美容</a:t>
            </a:r>
            <a:endParaRPr kumimoji="1" lang="ja-JP" altLang="en-US" sz="3200" b="1" dirty="0">
              <a:solidFill>
                <a:schemeClr val="tx1">
                  <a:lumMod val="65000"/>
                  <a:lumOff val="35000"/>
                </a:schemeClr>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テキスト ボックス 13"/>
          <p:cNvSpPr txBox="1"/>
          <p:nvPr/>
        </p:nvSpPr>
        <p:spPr>
          <a:xfrm>
            <a:off x="4572000" y="4640939"/>
            <a:ext cx="5173362" cy="584775"/>
          </a:xfrm>
          <a:prstGeom prst="rect">
            <a:avLst/>
          </a:prstGeom>
          <a:noFill/>
        </p:spPr>
        <p:txBody>
          <a:bodyPr wrap="square" rtlCol="0">
            <a:spAutoFit/>
          </a:bodyPr>
          <a:lstStyle/>
          <a:p>
            <a:r>
              <a:rPr lang="ja-JP" altLang="en-US" sz="3200" b="1" dirty="0">
                <a:solidFill>
                  <a:schemeClr val="tx1">
                    <a:lumMod val="65000"/>
                    <a:lumOff val="35000"/>
                  </a:schemeClr>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小売</a:t>
            </a:r>
            <a:endParaRPr kumimoji="1" lang="ja-JP" altLang="en-US" sz="3200" b="1" dirty="0">
              <a:solidFill>
                <a:schemeClr val="tx1">
                  <a:lumMod val="65000"/>
                  <a:lumOff val="35000"/>
                </a:schemeClr>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2539618" y="5588517"/>
            <a:ext cx="5881816" cy="400110"/>
          </a:xfrm>
          <a:prstGeom prst="rect">
            <a:avLst/>
          </a:prstGeom>
          <a:noFill/>
        </p:spPr>
        <p:txBody>
          <a:bodyPr wrap="square" rtlCol="0">
            <a:spAutoFit/>
          </a:bodyPr>
          <a:lstStyle/>
          <a:p>
            <a:r>
              <a:rPr lang="ja-JP" altLang="en-US" sz="20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それぞれの業種の特徴を知っておこう！</a:t>
            </a:r>
            <a:endParaRPr kumimoji="1" lang="ja-JP" altLang="en-US" sz="2000"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6160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3</a:t>
            </a:fld>
            <a:endParaRPr kumimoji="1" lang="ja-JP" altLang="en-US"/>
          </a:p>
        </p:txBody>
      </p:sp>
      <p:sp>
        <p:nvSpPr>
          <p:cNvPr id="3" name="テキスト ボックス 2"/>
          <p:cNvSpPr txBox="1"/>
          <p:nvPr/>
        </p:nvSpPr>
        <p:spPr>
          <a:xfrm>
            <a:off x="280086" y="123568"/>
            <a:ext cx="2059460" cy="378940"/>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飲食業界</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角丸四角形 3"/>
          <p:cNvSpPr/>
          <p:nvPr/>
        </p:nvSpPr>
        <p:spPr>
          <a:xfrm>
            <a:off x="592180" y="3575222"/>
            <a:ext cx="1243913" cy="74140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latin typeface="Meiryo UI" panose="020B0604030504040204" pitchFamily="50" charset="-128"/>
                <a:ea typeface="Meiryo UI" panose="020B0604030504040204" pitchFamily="50" charset="-128"/>
                <a:cs typeface="Meiryo UI" panose="020B0604030504040204" pitchFamily="50" charset="-128"/>
              </a:rPr>
              <a:t>USEN</a:t>
            </a: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から見た</a:t>
            </a:r>
            <a:endParaRPr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マーケット</a:t>
            </a:r>
          </a:p>
        </p:txBody>
      </p:sp>
      <p:sp>
        <p:nvSpPr>
          <p:cNvPr id="5" name="角丸四角形 4"/>
          <p:cNvSpPr/>
          <p:nvPr/>
        </p:nvSpPr>
        <p:spPr>
          <a:xfrm>
            <a:off x="612775" y="4481384"/>
            <a:ext cx="1243913" cy="74140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基礎情報</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612775" y="5387546"/>
            <a:ext cx="1243913" cy="74140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最近の動向</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AutoShape 2" descr="å±éå±ã»é£²é£åºã®åºå¡ã®ã¤ã©ã¹ãããã¼ã«ãéã¶åºå¡ããã"/>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8" name="図 7"/>
          <p:cNvPicPr>
            <a:picLocks noChangeAspect="1"/>
          </p:cNvPicPr>
          <p:nvPr/>
        </p:nvPicPr>
        <p:blipFill>
          <a:blip r:embed="rId2"/>
          <a:stretch>
            <a:fillRect/>
          </a:stretch>
        </p:blipFill>
        <p:spPr>
          <a:xfrm>
            <a:off x="6827025" y="1061651"/>
            <a:ext cx="1598527" cy="2044152"/>
          </a:xfrm>
          <a:prstGeom prst="rect">
            <a:avLst/>
          </a:prstGeom>
        </p:spPr>
      </p:pic>
      <p:sp>
        <p:nvSpPr>
          <p:cNvPr id="9" name="AutoShape 4" descr="ãã©ãå±ã®å»ºç©ã®ã¤ã©ã¹ã"/>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 name="図 9"/>
          <p:cNvPicPr>
            <a:picLocks noChangeAspect="1"/>
          </p:cNvPicPr>
          <p:nvPr/>
        </p:nvPicPr>
        <p:blipFill>
          <a:blip r:embed="rId3"/>
          <a:stretch>
            <a:fillRect/>
          </a:stretch>
        </p:blipFill>
        <p:spPr>
          <a:xfrm>
            <a:off x="1321471" y="1032818"/>
            <a:ext cx="1674341" cy="1674341"/>
          </a:xfrm>
          <a:prstGeom prst="rect">
            <a:avLst/>
          </a:prstGeom>
        </p:spPr>
      </p:pic>
      <p:sp>
        <p:nvSpPr>
          <p:cNvPr id="11" name="AutoShape 6" descr="çä¸¼å±ã®ã¤ã©ã¹ã"/>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2" name="図 11"/>
          <p:cNvPicPr>
            <a:picLocks noChangeAspect="1"/>
          </p:cNvPicPr>
          <p:nvPr/>
        </p:nvPicPr>
        <p:blipFill>
          <a:blip r:embed="rId4"/>
          <a:stretch>
            <a:fillRect/>
          </a:stretch>
        </p:blipFill>
        <p:spPr>
          <a:xfrm>
            <a:off x="3362746" y="1589902"/>
            <a:ext cx="1360582" cy="1503405"/>
          </a:xfrm>
          <a:prstGeom prst="rect">
            <a:avLst/>
          </a:prstGeom>
        </p:spPr>
      </p:pic>
      <p:pic>
        <p:nvPicPr>
          <p:cNvPr id="13" name="図 12"/>
          <p:cNvPicPr>
            <a:picLocks noChangeAspect="1"/>
          </p:cNvPicPr>
          <p:nvPr/>
        </p:nvPicPr>
        <p:blipFill>
          <a:blip r:embed="rId5"/>
          <a:stretch>
            <a:fillRect/>
          </a:stretch>
        </p:blipFill>
        <p:spPr>
          <a:xfrm>
            <a:off x="4995671" y="890296"/>
            <a:ext cx="1559011" cy="1399212"/>
          </a:xfrm>
          <a:prstGeom prst="rect">
            <a:avLst/>
          </a:prstGeom>
        </p:spPr>
      </p:pic>
      <p:sp>
        <p:nvSpPr>
          <p:cNvPr id="14" name="テキスト ボックス 13"/>
          <p:cNvSpPr txBox="1"/>
          <p:nvPr/>
        </p:nvSpPr>
        <p:spPr>
          <a:xfrm>
            <a:off x="2068024" y="3718774"/>
            <a:ext cx="6713838" cy="646331"/>
          </a:xfrm>
          <a:prstGeom prst="rect">
            <a:avLst/>
          </a:prstGeom>
          <a:noFill/>
        </p:spPr>
        <p:txBody>
          <a:bodyPr wrap="square" rtlCol="0">
            <a:spAutoFit/>
          </a:bodyPr>
          <a:lstStyle/>
          <a:p>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チェーン店の主なマーケットは、ファーストフード</a:t>
            </a:r>
            <a:r>
              <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喫茶・複合カフェ</a:t>
            </a:r>
            <a:r>
              <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レ</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ストラン・ファミレス</a:t>
            </a:r>
            <a:r>
              <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居酒屋・回転寿司など</a:t>
            </a:r>
            <a:endPar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個店の主なマーケットは、カフェ</a:t>
            </a:r>
            <a:r>
              <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居酒屋</a:t>
            </a:r>
            <a:r>
              <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バー</a:t>
            </a:r>
            <a:r>
              <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ラーメン屋</a:t>
            </a:r>
            <a:r>
              <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キャバクラ</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・ホスト（＝ナイト店）など</a:t>
            </a:r>
            <a:endPar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4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p:cNvSpPr txBox="1"/>
          <p:nvPr/>
        </p:nvSpPr>
        <p:spPr>
          <a:xfrm>
            <a:off x="2068024" y="4481384"/>
            <a:ext cx="6357527" cy="769441"/>
          </a:xfrm>
          <a:prstGeom prst="rect">
            <a:avLst/>
          </a:prstGeom>
          <a:noFill/>
        </p:spPr>
        <p:txBody>
          <a:bodyPr wrap="square" rtlCol="0">
            <a:spAutoFit/>
          </a:bodyPr>
          <a:lstStyle/>
          <a:p>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飲食店経営は、差別化しやすく、固定客をつくりやすい側面があり、万引きなどの心配もありません。</a:t>
            </a:r>
          </a:p>
          <a:p>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しかし、利益を出すのが非常に難しい</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業種</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で、一般飲食店で、黒字かつ自己資金プラス企業の平均営</a:t>
            </a:r>
            <a:endPar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業利益率は</a:t>
            </a:r>
            <a:r>
              <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3.2</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％で、</a:t>
            </a:r>
            <a:r>
              <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100</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万円売り上げたとしても人件費などを差し引くと手元には</a:t>
            </a:r>
            <a:r>
              <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万</a:t>
            </a:r>
            <a:r>
              <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千円しか</a:t>
            </a:r>
            <a:r>
              <a:rPr lang="ja-JP" altLang="en-US" sz="1100" b="1" dirty="0" err="1"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残らな</a:t>
            </a:r>
            <a:endPar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en-US" altLang="ja-JP" sz="1100"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い状況です。　</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（日本政策金融公庫　経営指標より）</a:t>
            </a:r>
            <a:endParaRPr lang="en-US" altLang="ja-JP" sz="10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2068024" y="5309452"/>
            <a:ext cx="6357527" cy="769441"/>
          </a:xfrm>
          <a:prstGeom prst="rect">
            <a:avLst/>
          </a:prstGeom>
          <a:noFill/>
        </p:spPr>
        <p:txBody>
          <a:bodyPr wrap="square" rtlCol="0">
            <a:spAutoFit/>
          </a:bodyPr>
          <a:lstStyle/>
          <a:p>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キャッシュレス会計が徐々に浸透</a:t>
            </a:r>
            <a:endPar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定額制モデル（＝サブスクリプション）の登場</a:t>
            </a:r>
            <a:endParaRPr kumimoji="1"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「インスタ映え」「動画映え」を目指すメニューや店舗づくりが増加</a:t>
            </a:r>
            <a:endParaRPr lang="en-US" altLang="ja-JP"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人手</a:t>
            </a:r>
            <a:r>
              <a:rPr lang="ja-JP" altLang="en-US" sz="1100"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不足・人件費</a:t>
            </a:r>
            <a:r>
              <a:rPr lang="ja-JP" altLang="en-US" sz="11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高騰の悩み</a:t>
            </a:r>
            <a:endParaRPr kumimoji="1" lang="en-US" altLang="ja-JP" sz="14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71340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4</a:t>
            </a:fld>
            <a:endParaRPr kumimoji="1" lang="ja-JP" altLang="en-US"/>
          </a:p>
        </p:txBody>
      </p:sp>
      <p:sp>
        <p:nvSpPr>
          <p:cNvPr id="3" name="テキスト ボックス 2"/>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飲食業界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416011" y="1029899"/>
            <a:ext cx="6339016" cy="369332"/>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smtClean="0">
                <a:solidFill>
                  <a:schemeClr val="tx1">
                    <a:lumMod val="65000"/>
                    <a:lumOff val="35000"/>
                  </a:schemeClr>
                </a:solidFill>
                <a:effectLst/>
                <a:latin typeface="Meiryo UI" panose="020B0604030504040204" pitchFamily="50" charset="-128"/>
                <a:ea typeface="Meiryo UI" panose="020B0604030504040204" pitchFamily="50" charset="-128"/>
                <a:cs typeface="Meiryo UI" panose="020B0604030504040204" pitchFamily="50" charset="-128"/>
              </a:rPr>
              <a:t>１</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飲食店を開業するに調理師免許は必要でしょうか？</a:t>
            </a:r>
            <a:endParaRPr lang="ja-JP" altLang="ja-JP"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416011" y="3569042"/>
            <a:ext cx="5432854" cy="369332"/>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２：飲食店における</a:t>
            </a:r>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FL</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コストとはなんでしょう？</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814386" y="1614837"/>
            <a:ext cx="4353339" cy="461665"/>
          </a:xfrm>
          <a:prstGeom prst="rect">
            <a:avLst/>
          </a:prstGeom>
          <a:noFill/>
        </p:spPr>
        <p:txBody>
          <a:bodyPr wrap="square" rtlCol="0">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：必要ありません。</a:t>
            </a:r>
            <a:endParaRPr kumimoji="1"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1041455" y="4156631"/>
            <a:ext cx="6595652" cy="461665"/>
          </a:xfrm>
          <a:prstGeom prst="rect">
            <a:avLst/>
          </a:prstGeom>
        </p:spPr>
        <p:txBody>
          <a:bodyPr wrap="none">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FL</a:t>
            </a:r>
            <a:r>
              <a:rPr lang="ja-JP"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コスト＝</a:t>
            </a:r>
            <a:r>
              <a:rPr lang="en-US"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Food(</a:t>
            </a:r>
            <a:r>
              <a:rPr lang="ja-JP"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材料費</a:t>
            </a:r>
            <a:r>
              <a:rPr lang="en-US"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Labor(</a:t>
            </a:r>
            <a:r>
              <a:rPr lang="ja-JP"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人件費</a:t>
            </a:r>
            <a:r>
              <a:rPr lang="en-US"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p:cNvSpPr txBox="1"/>
          <p:nvPr/>
        </p:nvSpPr>
        <p:spPr>
          <a:xfrm>
            <a:off x="1760839" y="2213229"/>
            <a:ext cx="5307496" cy="307777"/>
          </a:xfrm>
          <a:prstGeom prst="rect">
            <a:avLst/>
          </a:prstGeom>
          <a:noFill/>
        </p:spPr>
        <p:txBody>
          <a:bodyPr wrap="square" rtlCol="0">
            <a:spAutoFit/>
          </a:bodyPr>
          <a:lstStyle/>
          <a:p>
            <a:pPr algn="ctr"/>
            <a:endParaRPr kumimoji="1"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p:cNvSpPr/>
          <p:nvPr/>
        </p:nvSpPr>
        <p:spPr>
          <a:xfrm>
            <a:off x="944217" y="2213229"/>
            <a:ext cx="7682948" cy="954107"/>
          </a:xfrm>
          <a:prstGeom prst="rect">
            <a:avLst/>
          </a:prstGeom>
        </p:spPr>
        <p:txBody>
          <a:bodyPr wrap="square">
            <a:spAutoFit/>
          </a:bodyPr>
          <a:lstStyle/>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調理師免許を持っていなくても調理業務には携われますが、調理師免取得</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により</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、栄養や衛生管理、適切な調理方法などの専門知識を持っていることが証明でき、安心安全な料理を提供するという信頼感を来店客に与えることができます</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持って</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いない人が調理師と名乗って調理業務を行うことはできず、仮に名乗ってしまうと法律で罰せられます。</a:t>
            </a:r>
          </a:p>
        </p:txBody>
      </p:sp>
    </p:spTree>
    <p:extLst>
      <p:ext uri="{BB962C8B-B14F-4D97-AF65-F5344CB8AC3E}">
        <p14:creationId xmlns:p14="http://schemas.microsoft.com/office/powerpoint/2010/main" val="704217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5</a:t>
            </a:fld>
            <a:endParaRPr kumimoji="1" lang="ja-JP" altLang="en-US"/>
          </a:p>
        </p:txBody>
      </p:sp>
      <p:sp>
        <p:nvSpPr>
          <p:cNvPr id="3" name="テキスト ボックス 2"/>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飲食業界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416010" y="1029899"/>
            <a:ext cx="7928919" cy="646331"/>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smtClean="0">
                <a:solidFill>
                  <a:schemeClr val="tx1">
                    <a:lumMod val="65000"/>
                    <a:lumOff val="35000"/>
                  </a:schemeClr>
                </a:solidFill>
                <a:effectLst/>
                <a:latin typeface="Meiryo UI" panose="020B0604030504040204" pitchFamily="50" charset="-128"/>
                <a:ea typeface="Meiryo UI" panose="020B0604030504040204" pitchFamily="50" charset="-128"/>
                <a:cs typeface="Meiryo UI" panose="020B0604030504040204" pitchFamily="50" charset="-128"/>
              </a:rPr>
              <a:t>３</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飲食店の重要指標である</a:t>
            </a:r>
            <a:r>
              <a:rPr lang="en-US" altLang="ja-JP" b="1" kern="100" dirty="0" smtClean="0">
                <a:solidFill>
                  <a:schemeClr val="tx1">
                    <a:lumMod val="65000"/>
                    <a:lumOff val="35000"/>
                  </a:schemeClr>
                </a:solidFill>
                <a:effectLst/>
                <a:latin typeface="Meiryo UI" panose="020B0604030504040204" pitchFamily="50" charset="-128"/>
                <a:ea typeface="Meiryo UI" panose="020B0604030504040204" pitchFamily="50" charset="-128"/>
                <a:cs typeface="Meiryo UI" panose="020B0604030504040204" pitchFamily="50" charset="-128"/>
              </a:rPr>
              <a:t>FL</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コストは何％以下に抑えるべきでしょう？</a:t>
            </a:r>
            <a:endParaRPr lang="en-US"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endParaRPr>
          </a:p>
          <a:p>
            <a:pPr algn="just">
              <a:spcAft>
                <a:spcPts val="0"/>
              </a:spcAft>
            </a:pPr>
            <a:r>
              <a:rPr lang="ja-JP" altLang="en-US" b="1" kern="100" dirty="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a:t>
            </a:r>
            <a:r>
              <a:rPr lang="ja-JP" altLang="en-US"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a:t>
            </a:r>
            <a:endParaRPr lang="ja-JP" altLang="ja-JP"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416010" y="3569042"/>
            <a:ext cx="6685005" cy="369332"/>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４：開業</a:t>
            </a:r>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年以内の「飲食店」の廃業率は何％でしょう？　</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3367212" y="4146691"/>
            <a:ext cx="1444626" cy="461665"/>
          </a:xfrm>
          <a:prstGeom prst="rect">
            <a:avLst/>
          </a:prstGeom>
        </p:spPr>
        <p:txBody>
          <a:bodyPr wrap="none">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70</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p:cNvSpPr txBox="1"/>
          <p:nvPr/>
        </p:nvSpPr>
        <p:spPr>
          <a:xfrm>
            <a:off x="3132438" y="1603774"/>
            <a:ext cx="4353339" cy="461665"/>
          </a:xfrm>
          <a:prstGeom prst="rect">
            <a:avLst/>
          </a:prstGeom>
          <a:noFill/>
        </p:spPr>
        <p:txBody>
          <a:bodyPr wrap="square" rtlCol="0">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60</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a:t>
            </a:r>
            <a:endParaRPr kumimoji="1"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p:cNvPicPr>
            <a:picLocks noChangeAspect="1"/>
          </p:cNvPicPr>
          <p:nvPr/>
        </p:nvPicPr>
        <p:blipFill>
          <a:blip r:embed="rId2"/>
          <a:stretch>
            <a:fillRect/>
          </a:stretch>
        </p:blipFill>
        <p:spPr>
          <a:xfrm>
            <a:off x="5309107" y="1650008"/>
            <a:ext cx="1933989" cy="1809906"/>
          </a:xfrm>
          <a:prstGeom prst="rect">
            <a:avLst/>
          </a:prstGeom>
        </p:spPr>
      </p:pic>
      <p:sp>
        <p:nvSpPr>
          <p:cNvPr id="10" name="正方形/長方形 9"/>
          <p:cNvSpPr/>
          <p:nvPr/>
        </p:nvSpPr>
        <p:spPr>
          <a:xfrm>
            <a:off x="1553446" y="4786493"/>
            <a:ext cx="5548992" cy="1384995"/>
          </a:xfrm>
          <a:prstGeom prst="rect">
            <a:avLst/>
          </a:prstGeom>
        </p:spPr>
        <p:txBody>
          <a:bodyPr wrap="square">
            <a:spAutoFit/>
          </a:bodyPr>
          <a:lstStyle/>
          <a:p>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年未満：</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2243</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34.5%</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987</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15.2%</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1364</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21.0%</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※2008</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2013</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年に居抜き</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.COM</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によせられた問合せの中から、店舗の営業年数別に割合を取得。</a:t>
            </a:r>
          </a:p>
        </p:txBody>
      </p:sp>
      <p:sp>
        <p:nvSpPr>
          <p:cNvPr id="11" name="正方形/長方形 10"/>
          <p:cNvSpPr/>
          <p:nvPr/>
        </p:nvSpPr>
        <p:spPr>
          <a:xfrm>
            <a:off x="4228673" y="4786385"/>
            <a:ext cx="4572000" cy="738664"/>
          </a:xfrm>
          <a:prstGeom prst="rect">
            <a:avLst/>
          </a:prstGeom>
        </p:spPr>
        <p:txBody>
          <a:bodyPr>
            <a:spAutoFit/>
          </a:bodyPr>
          <a:lstStyle/>
          <a:p>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1113</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17.1%</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380</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5.9%</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年以上：</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407</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6.3%</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522042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6</a:t>
            </a:fld>
            <a:endParaRPr kumimoji="1" lang="ja-JP" altLang="en-US"/>
          </a:p>
        </p:txBody>
      </p:sp>
      <p:sp>
        <p:nvSpPr>
          <p:cNvPr id="3" name="正方形/長方形 2"/>
          <p:cNvSpPr/>
          <p:nvPr/>
        </p:nvSpPr>
        <p:spPr>
          <a:xfrm>
            <a:off x="416010" y="1029899"/>
            <a:ext cx="7928919" cy="369332"/>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５</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利益計上出来ている飲食店（黒字）は全体の何％でしょう？</a:t>
            </a:r>
            <a:endParaRPr lang="ja-JP" altLang="ja-JP"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 name="正方形/長方形 3"/>
          <p:cNvSpPr/>
          <p:nvPr/>
        </p:nvSpPr>
        <p:spPr>
          <a:xfrm>
            <a:off x="416010" y="3247486"/>
            <a:ext cx="10467338" cy="646331"/>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６：リピートされる飲食店の理由としてあげられているものを数の多い順に並べてください。</a:t>
            </a:r>
            <a:endPar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①コストパフォーマンス　②店内の清潔さ　③料理・メニュー</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飲食業界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3311343" y="1520731"/>
            <a:ext cx="4353339" cy="830997"/>
          </a:xfrm>
          <a:prstGeom prst="rect">
            <a:avLst/>
          </a:prstGeom>
          <a:noFill/>
        </p:spPr>
        <p:txBody>
          <a:bodyPr wrap="square" rtlCol="0">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：約</a:t>
            </a:r>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32%</a:t>
            </a:r>
          </a:p>
          <a:p>
            <a:endParaRPr kumimoji="1"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826417" y="3939918"/>
            <a:ext cx="8000908" cy="461665"/>
          </a:xfrm>
          <a:prstGeom prst="rect">
            <a:avLst/>
          </a:prstGeom>
        </p:spPr>
        <p:txBody>
          <a:bodyPr wrap="none">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：③料理・メニュー　</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①コストパフォーマンス</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②店内</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の清潔さ</a:t>
            </a:r>
            <a:endParaRPr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p:cNvSpPr/>
          <p:nvPr/>
        </p:nvSpPr>
        <p:spPr>
          <a:xfrm>
            <a:off x="677284" y="2077935"/>
            <a:ext cx="8299174" cy="1169551"/>
          </a:xfrm>
          <a:prstGeom prst="rect">
            <a:avLst/>
          </a:prstGeom>
        </p:spPr>
        <p:txBody>
          <a:bodyPr wrap="square">
            <a:spAutoFit/>
          </a:bodyPr>
          <a:lstStyle/>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日本政策金融公庫　経営指標</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より、黒字</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かつ自己資本プラス企業数が</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310</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件、調査対象数が</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977</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なので</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31.7</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が黒字であり自己資本がプラスとなっています</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字</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だけど自己資本がマイナスという先</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はカウント</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されてませんので、黒字の店舗は</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31.7%</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以上となると考えられます。</a:t>
            </a:r>
          </a:p>
          <a:p>
            <a:endPar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0" name="図 9"/>
          <p:cNvPicPr>
            <a:picLocks noChangeAspect="1"/>
          </p:cNvPicPr>
          <p:nvPr/>
        </p:nvPicPr>
        <p:blipFill>
          <a:blip r:embed="rId3"/>
          <a:stretch>
            <a:fillRect/>
          </a:stretch>
        </p:blipFill>
        <p:spPr>
          <a:xfrm>
            <a:off x="931948" y="4496872"/>
            <a:ext cx="5687512" cy="1842343"/>
          </a:xfrm>
          <a:prstGeom prst="rect">
            <a:avLst/>
          </a:prstGeom>
        </p:spPr>
      </p:pic>
      <p:sp>
        <p:nvSpPr>
          <p:cNvPr id="11" name="テキスト ボックス 10"/>
          <p:cNvSpPr txBox="1"/>
          <p:nvPr/>
        </p:nvSpPr>
        <p:spPr>
          <a:xfrm>
            <a:off x="6689034" y="5877550"/>
            <a:ext cx="5068957" cy="461665"/>
          </a:xfrm>
          <a:prstGeom prst="rect">
            <a:avLst/>
          </a:prstGeom>
          <a:noFill/>
        </p:spPr>
        <p:txBody>
          <a:bodyPr wrap="square" rtlCol="0">
            <a:spAutoFit/>
          </a:bodyPr>
          <a:lstStyle/>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㈱リクルートライフスタイル</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飲食店</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リピート実態＆要因</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調査　より</a:t>
            </a:r>
            <a:endPar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6248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7</a:t>
            </a:fld>
            <a:endParaRPr kumimoji="1" lang="ja-JP" altLang="en-US"/>
          </a:p>
        </p:txBody>
      </p:sp>
      <p:sp>
        <p:nvSpPr>
          <p:cNvPr id="3" name="テキスト ボックス 2"/>
          <p:cNvSpPr txBox="1"/>
          <p:nvPr/>
        </p:nvSpPr>
        <p:spPr>
          <a:xfrm>
            <a:off x="280086" y="123568"/>
            <a:ext cx="2059460" cy="378940"/>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理美容業界</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角丸四角形 3"/>
          <p:cNvSpPr/>
          <p:nvPr/>
        </p:nvSpPr>
        <p:spPr>
          <a:xfrm>
            <a:off x="592180" y="3575222"/>
            <a:ext cx="1243913" cy="741406"/>
          </a:xfrm>
          <a:prstGeom prst="roundRect">
            <a:avLst/>
          </a:prstGeom>
          <a:solidFill>
            <a:srgbClr val="FD6B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latin typeface="Meiryo UI" panose="020B0604030504040204" pitchFamily="50" charset="-128"/>
                <a:ea typeface="Meiryo UI" panose="020B0604030504040204" pitchFamily="50" charset="-128"/>
                <a:cs typeface="Meiryo UI" panose="020B0604030504040204" pitchFamily="50" charset="-128"/>
              </a:rPr>
              <a:t>USEN</a:t>
            </a: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から見た</a:t>
            </a:r>
            <a:endParaRPr lang="en-US" altLang="ja-JP" sz="1200" b="1" dirty="0" smtClean="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マーケット</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角丸四角形 4"/>
          <p:cNvSpPr/>
          <p:nvPr/>
        </p:nvSpPr>
        <p:spPr>
          <a:xfrm>
            <a:off x="612775" y="4481384"/>
            <a:ext cx="1243913" cy="741406"/>
          </a:xfrm>
          <a:prstGeom prst="roundRect">
            <a:avLst/>
          </a:prstGeom>
          <a:solidFill>
            <a:srgbClr val="FD6B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基礎情報</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612775" y="5387546"/>
            <a:ext cx="1243913" cy="741406"/>
          </a:xfrm>
          <a:prstGeom prst="roundRect">
            <a:avLst/>
          </a:prstGeom>
          <a:solidFill>
            <a:srgbClr val="FD6B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最近の動向</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5" name="図 14"/>
          <p:cNvPicPr>
            <a:picLocks noChangeAspect="1"/>
          </p:cNvPicPr>
          <p:nvPr/>
        </p:nvPicPr>
        <p:blipFill>
          <a:blip r:embed="rId2"/>
          <a:stretch>
            <a:fillRect/>
          </a:stretch>
        </p:blipFill>
        <p:spPr>
          <a:xfrm>
            <a:off x="6796849" y="1019554"/>
            <a:ext cx="1766243" cy="2090229"/>
          </a:xfrm>
          <a:prstGeom prst="rect">
            <a:avLst/>
          </a:prstGeom>
        </p:spPr>
      </p:pic>
      <p:pic>
        <p:nvPicPr>
          <p:cNvPr id="17" name="図 16"/>
          <p:cNvPicPr>
            <a:picLocks noChangeAspect="1"/>
          </p:cNvPicPr>
          <p:nvPr/>
        </p:nvPicPr>
        <p:blipFill>
          <a:blip r:embed="rId3"/>
          <a:stretch>
            <a:fillRect/>
          </a:stretch>
        </p:blipFill>
        <p:spPr>
          <a:xfrm>
            <a:off x="2927265" y="1019554"/>
            <a:ext cx="1414076" cy="1950450"/>
          </a:xfrm>
          <a:prstGeom prst="rect">
            <a:avLst/>
          </a:prstGeom>
        </p:spPr>
      </p:pic>
      <p:pic>
        <p:nvPicPr>
          <p:cNvPr id="19" name="図 18"/>
          <p:cNvPicPr>
            <a:picLocks noChangeAspect="1"/>
          </p:cNvPicPr>
          <p:nvPr/>
        </p:nvPicPr>
        <p:blipFill>
          <a:blip r:embed="rId4"/>
          <a:stretch>
            <a:fillRect/>
          </a:stretch>
        </p:blipFill>
        <p:spPr>
          <a:xfrm>
            <a:off x="849025" y="1022655"/>
            <a:ext cx="2078240" cy="1922372"/>
          </a:xfrm>
          <a:prstGeom prst="rect">
            <a:avLst/>
          </a:prstGeom>
        </p:spPr>
      </p:pic>
      <p:sp>
        <p:nvSpPr>
          <p:cNvPr id="20" name="AutoShape 8" descr="ãã§ã¤ã·ã£ã«ãããµã¼ã¸ã®ã¤ã©ã¹ã"/>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21" name="図 20"/>
          <p:cNvPicPr>
            <a:picLocks noChangeAspect="1"/>
          </p:cNvPicPr>
          <p:nvPr/>
        </p:nvPicPr>
        <p:blipFill>
          <a:blip r:embed="rId5"/>
          <a:stretch>
            <a:fillRect/>
          </a:stretch>
        </p:blipFill>
        <p:spPr>
          <a:xfrm>
            <a:off x="4572000" y="1253444"/>
            <a:ext cx="1831717" cy="1460794"/>
          </a:xfrm>
          <a:prstGeom prst="rect">
            <a:avLst/>
          </a:prstGeom>
        </p:spPr>
      </p:pic>
      <p:sp>
        <p:nvSpPr>
          <p:cNvPr id="22" name="テキスト ボックス 21"/>
          <p:cNvSpPr txBox="1"/>
          <p:nvPr/>
        </p:nvSpPr>
        <p:spPr>
          <a:xfrm>
            <a:off x="1952694" y="3775765"/>
            <a:ext cx="6713838" cy="276999"/>
          </a:xfrm>
          <a:prstGeom prst="rect">
            <a:avLst/>
          </a:prstGeom>
          <a:noFill/>
        </p:spPr>
        <p:txBody>
          <a:bodyPr wrap="square" rtlCol="0">
            <a:spAutoFit/>
          </a:bodyPr>
          <a:lstStyle/>
          <a:p>
            <a:r>
              <a:rPr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主なマーケットとしては、美容室</a:t>
            </a:r>
            <a:r>
              <a:rPr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理容室</a:t>
            </a:r>
            <a:r>
              <a:rPr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ネイルサロン</a:t>
            </a:r>
            <a:r>
              <a:rPr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エステサロン</a:t>
            </a:r>
            <a:r>
              <a:rPr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まつ毛エクステサロン　など</a:t>
            </a:r>
            <a:endParaRPr kumimoji="1" lang="en-US" altLang="ja-JP" sz="1200"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正方形/長方形 22"/>
          <p:cNvSpPr/>
          <p:nvPr/>
        </p:nvSpPr>
        <p:spPr>
          <a:xfrm>
            <a:off x="1952694" y="4468003"/>
            <a:ext cx="6610398" cy="830997"/>
          </a:xfrm>
          <a:prstGeom prst="rect">
            <a:avLst/>
          </a:prstGeom>
        </p:spPr>
        <p:txBody>
          <a:bodyPr wrap="square">
            <a:spAutoFit/>
          </a:bodyPr>
          <a:lstStyle/>
          <a:p>
            <a:r>
              <a:rPr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　個々のサロンの規模は小さく、</a:t>
            </a:r>
            <a:r>
              <a:rPr lang="en-US" altLang="ja-JP" sz="1200" b="1" dirty="0" smtClean="0">
                <a:solidFill>
                  <a:schemeClr val="tx1">
                    <a:lumMod val="65000"/>
                    <a:lumOff val="35000"/>
                  </a:schemeClr>
                </a:solidFill>
                <a:latin typeface="メイリオ" panose="020B0604030504040204" pitchFamily="50" charset="-128"/>
                <a:ea typeface="メイリオ" panose="020B0604030504040204" pitchFamily="50" charset="-128"/>
              </a:rPr>
              <a:t>1</a:t>
            </a:r>
            <a:r>
              <a:rPr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サロン当たりの</a:t>
            </a:r>
            <a:r>
              <a:rPr lang="ja-JP" altLang="en-US" sz="1200" b="1" dirty="0">
                <a:solidFill>
                  <a:schemeClr val="tx1">
                    <a:lumMod val="65000"/>
                    <a:lumOff val="35000"/>
                  </a:schemeClr>
                </a:solidFill>
                <a:latin typeface="メイリオ" panose="020B0604030504040204" pitchFamily="50" charset="-128"/>
                <a:ea typeface="メイリオ" panose="020B0604030504040204" pitchFamily="50" charset="-128"/>
              </a:rPr>
              <a:t>売り上</a:t>
            </a:r>
            <a:r>
              <a:rPr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げ・付加価値額、</a:t>
            </a:r>
            <a:endParaRPr lang="en-US" altLang="ja-JP" sz="12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b="1"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　従業者一人当たりの</a:t>
            </a:r>
            <a:r>
              <a:rPr lang="ja-JP" altLang="en-US" sz="1200" b="1" dirty="0">
                <a:solidFill>
                  <a:schemeClr val="tx1">
                    <a:lumMod val="65000"/>
                    <a:lumOff val="35000"/>
                  </a:schemeClr>
                </a:solidFill>
                <a:latin typeface="メイリオ" panose="020B0604030504040204" pitchFamily="50" charset="-128"/>
                <a:ea typeface="メイリオ" panose="020B0604030504040204" pitchFamily="50" charset="-128"/>
              </a:rPr>
              <a:t>売り上</a:t>
            </a:r>
            <a:r>
              <a:rPr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げが低いです。</a:t>
            </a:r>
            <a:endParaRPr lang="en-US" altLang="ja-JP" sz="1200" b="1"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　技術</a:t>
            </a:r>
            <a:r>
              <a:rPr lang="ja-JP" altLang="en-US" sz="1200" b="1" i="0" dirty="0" smtClean="0">
                <a:solidFill>
                  <a:schemeClr val="tx1">
                    <a:lumMod val="65000"/>
                    <a:lumOff val="35000"/>
                  </a:schemeClr>
                </a:solidFill>
                <a:effectLst/>
                <a:latin typeface="メイリオ" panose="020B0604030504040204" pitchFamily="50" charset="-128"/>
                <a:ea typeface="メイリオ" panose="020B0604030504040204" pitchFamily="50" charset="-128"/>
              </a:rPr>
              <a:t>やサービス、空間が醸し出す非日常化など「コト」を提供する付加価値型サロンと、</a:t>
            </a:r>
            <a:endParaRPr lang="en-US" altLang="ja-JP" sz="1200" b="1" i="0" dirty="0" smtClean="0">
              <a:solidFill>
                <a:schemeClr val="tx1">
                  <a:lumMod val="65000"/>
                  <a:lumOff val="35000"/>
                </a:schemeClr>
              </a:solidFill>
              <a:effectLst/>
              <a:latin typeface="メイリオ" panose="020B0604030504040204" pitchFamily="50" charset="-128"/>
              <a:ea typeface="メイリオ" panose="020B0604030504040204" pitchFamily="50" charset="-128"/>
            </a:endParaRPr>
          </a:p>
          <a:p>
            <a:r>
              <a:rPr lang="ja-JP" altLang="en-US" sz="1200" b="1"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b="1"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b="1" i="0" dirty="0" smtClean="0">
                <a:solidFill>
                  <a:schemeClr val="tx1">
                    <a:lumMod val="65000"/>
                    <a:lumOff val="35000"/>
                  </a:schemeClr>
                </a:solidFill>
                <a:effectLst/>
                <a:latin typeface="メイリオ" panose="020B0604030504040204" pitchFamily="50" charset="-128"/>
                <a:ea typeface="メイリオ" panose="020B0604030504040204" pitchFamily="50" charset="-128"/>
              </a:rPr>
              <a:t>施術メニューやサービスを限定した低価格サロンチェーンの</a:t>
            </a:r>
            <a:r>
              <a:rPr lang="en-US" altLang="ja-JP" sz="1200" b="1" i="0" dirty="0" smtClean="0">
                <a:solidFill>
                  <a:schemeClr val="tx1">
                    <a:lumMod val="65000"/>
                    <a:lumOff val="35000"/>
                  </a:schemeClr>
                </a:solidFill>
                <a:effectLst/>
                <a:latin typeface="メイリオ" panose="020B0604030504040204" pitchFamily="50" charset="-128"/>
                <a:ea typeface="メイリオ" panose="020B0604030504040204" pitchFamily="50" charset="-128"/>
              </a:rPr>
              <a:t>2</a:t>
            </a:r>
            <a:r>
              <a:rPr lang="ja-JP" altLang="en-US" sz="1200" b="1" i="0" dirty="0" smtClean="0">
                <a:solidFill>
                  <a:schemeClr val="tx1">
                    <a:lumMod val="65000"/>
                    <a:lumOff val="35000"/>
                  </a:schemeClr>
                </a:solidFill>
                <a:effectLst/>
                <a:latin typeface="メイリオ" panose="020B0604030504040204" pitchFamily="50" charset="-128"/>
                <a:ea typeface="メイリオ" panose="020B0604030504040204" pitchFamily="50" charset="-128"/>
              </a:rPr>
              <a:t>極分化が進行しています。</a:t>
            </a:r>
            <a:endParaRPr lang="ja-JP" altLang="en-US" sz="1200" b="1" dirty="0">
              <a:solidFill>
                <a:schemeClr val="tx1">
                  <a:lumMod val="65000"/>
                  <a:lumOff val="35000"/>
                </a:schemeClr>
              </a:solidFill>
            </a:endParaRPr>
          </a:p>
        </p:txBody>
      </p:sp>
      <p:sp>
        <p:nvSpPr>
          <p:cNvPr id="24" name="正方形/長方形 23"/>
          <p:cNvSpPr/>
          <p:nvPr/>
        </p:nvSpPr>
        <p:spPr>
          <a:xfrm>
            <a:off x="1952694" y="5387546"/>
            <a:ext cx="3251211" cy="769441"/>
          </a:xfrm>
          <a:prstGeom prst="rect">
            <a:avLst/>
          </a:prstGeom>
        </p:spPr>
        <p:txBody>
          <a:bodyPr wrap="none">
            <a:spAutoFit/>
          </a:bodyPr>
          <a:lstStyle/>
          <a:p>
            <a:r>
              <a:rPr lang="ja-JP" altLang="en-US" sz="1100" b="1" i="0" dirty="0" smtClean="0">
                <a:solidFill>
                  <a:srgbClr val="525252"/>
                </a:solidFill>
                <a:effectLst/>
                <a:latin typeface="Meiryo UI" panose="020B0604030504040204" pitchFamily="50" charset="-128"/>
                <a:ea typeface="Meiryo UI" panose="020B0604030504040204" pitchFamily="50" charset="-128"/>
                <a:cs typeface="Meiryo UI" panose="020B0604030504040204" pitchFamily="50" charset="-128"/>
              </a:rPr>
              <a:t>■　集客のための差別化が必要</a:t>
            </a:r>
            <a:endParaRPr lang="en-US" altLang="ja-JP" sz="1100" b="1" i="0" dirty="0" smtClean="0">
              <a:solidFill>
                <a:srgbClr val="525252"/>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i="0" dirty="0" smtClean="0">
                <a:solidFill>
                  <a:srgbClr val="525252"/>
                </a:solidFill>
                <a:effectLst/>
                <a:latin typeface="Meiryo UI" panose="020B0604030504040204" pitchFamily="50" charset="-128"/>
                <a:ea typeface="Meiryo UI" panose="020B0604030504040204" pitchFamily="50" charset="-128"/>
                <a:cs typeface="Meiryo UI" panose="020B0604030504040204" pitchFamily="50" charset="-128"/>
              </a:rPr>
              <a:t>■　来店サイクルの長期化が課題</a:t>
            </a:r>
            <a:endParaRPr lang="en-US" altLang="ja-JP" sz="1100" b="1" i="0" dirty="0" smtClean="0">
              <a:solidFill>
                <a:srgbClr val="525252"/>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smtClean="0">
                <a:solidFill>
                  <a:srgbClr val="525252"/>
                </a:solidFill>
                <a:latin typeface="Meiryo UI" panose="020B0604030504040204" pitchFamily="50" charset="-128"/>
                <a:ea typeface="Meiryo UI" panose="020B0604030504040204" pitchFamily="50" charset="-128"/>
                <a:cs typeface="Meiryo UI" panose="020B0604030504040204" pitchFamily="50" charset="-128"/>
              </a:rPr>
              <a:t>■　客単価アップにつなげるため店舗販売事業を強化</a:t>
            </a:r>
            <a:endParaRPr lang="en-US" altLang="ja-JP" sz="1100" b="1" dirty="0" smtClean="0">
              <a:solidFill>
                <a:srgbClr val="525252"/>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100" b="1" dirty="0" smtClean="0">
                <a:solidFill>
                  <a:srgbClr val="525252"/>
                </a:solidFill>
                <a:latin typeface="Meiryo UI" panose="020B0604030504040204" pitchFamily="50" charset="-128"/>
                <a:ea typeface="Meiryo UI" panose="020B0604030504040204" pitchFamily="50" charset="-128"/>
                <a:cs typeface="Meiryo UI" panose="020B0604030504040204" pitchFamily="50" charset="-128"/>
              </a:rPr>
              <a:t>■　人材不足の深刻化</a:t>
            </a:r>
            <a:endParaRPr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645624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8</a:t>
            </a:fld>
            <a:endParaRPr kumimoji="1" lang="ja-JP" altLang="en-US"/>
          </a:p>
        </p:txBody>
      </p:sp>
      <p:sp>
        <p:nvSpPr>
          <p:cNvPr id="3" name="テキスト ボックス 2"/>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理美容業界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416010" y="1029899"/>
            <a:ext cx="8560447" cy="646331"/>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smtClean="0">
                <a:solidFill>
                  <a:schemeClr val="tx1">
                    <a:lumMod val="65000"/>
                    <a:lumOff val="35000"/>
                  </a:schemeClr>
                </a:solidFill>
                <a:effectLst/>
                <a:latin typeface="Meiryo UI" panose="020B0604030504040204" pitchFamily="50" charset="-128"/>
                <a:ea typeface="Meiryo UI" panose="020B0604030504040204" pitchFamily="50" charset="-128"/>
                <a:cs typeface="Meiryo UI" panose="020B0604030504040204" pitchFamily="50" charset="-128"/>
              </a:rPr>
              <a:t>１</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現在理美容室は、全国に約何店舗あるでしょうか？</a:t>
            </a:r>
            <a:endParaRPr lang="en-US"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endParaRPr>
          </a:p>
          <a:p>
            <a:pPr algn="just">
              <a:spcAft>
                <a:spcPts val="0"/>
              </a:spcAft>
            </a:pPr>
            <a:r>
              <a:rPr lang="ja-JP" altLang="en-US" b="1" kern="100" dirty="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a:t>
            </a:r>
            <a:r>
              <a:rPr lang="ja-JP" altLang="en-US"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a:t>
            </a:r>
            <a:r>
              <a:rPr lang="ja-JP" altLang="en-US" sz="1100"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　　</a:t>
            </a:r>
            <a:r>
              <a:rPr lang="en-US" altLang="ja-JP" sz="1100"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a:t>
            </a:r>
            <a:r>
              <a:rPr lang="ja-JP" altLang="en-US" sz="1100"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ネイル・エステサロンなどは除く</a:t>
            </a:r>
            <a:endParaRPr lang="ja-JP" altLang="ja-JP" sz="1100"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416010" y="3569042"/>
            <a:ext cx="9672207" cy="923330"/>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２：美容室経営において問題点としてあげられているものを、数の多い順に並べてください。</a:t>
            </a:r>
            <a:endPar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①客単価の減少　②客数の減少　③店舗・設備の老朽化</a:t>
            </a:r>
            <a:endPar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a:p>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テキスト ボックス 6"/>
          <p:cNvSpPr txBox="1"/>
          <p:nvPr/>
        </p:nvSpPr>
        <p:spPr>
          <a:xfrm>
            <a:off x="2814387" y="1676230"/>
            <a:ext cx="4353339" cy="1200329"/>
          </a:xfrm>
          <a:prstGeom prst="rect">
            <a:avLst/>
          </a:prstGeom>
          <a:noFill/>
        </p:spPr>
        <p:txBody>
          <a:bodyPr wrap="square" rtlCol="0">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36 </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万</a:t>
            </a:r>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6,000</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件</a:t>
            </a:r>
            <a:endPar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p:cNvSpPr/>
          <p:nvPr/>
        </p:nvSpPr>
        <p:spPr>
          <a:xfrm>
            <a:off x="601201" y="4314610"/>
            <a:ext cx="8190063" cy="461665"/>
          </a:xfrm>
          <a:prstGeom prst="rect">
            <a:avLst/>
          </a:prstGeom>
        </p:spPr>
        <p:txBody>
          <a:bodyPr wrap="none">
            <a:spAutoFit/>
          </a:bodyPr>
          <a:lstStyle/>
          <a:p>
            <a:r>
              <a:rPr lang="en-US" altLang="ja-JP"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24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：②客数の減少　③店舗・設備の老朽化　①客単価の減少　</a:t>
            </a:r>
            <a:endParaRPr lang="ja-JP" altLang="en-US" sz="24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1760839" y="2213229"/>
            <a:ext cx="5307496" cy="523220"/>
          </a:xfrm>
          <a:prstGeom prst="rect">
            <a:avLst/>
          </a:prstGeom>
          <a:noFill/>
        </p:spPr>
        <p:txBody>
          <a:bodyPr wrap="square" rtlCol="0">
            <a:spAutoFit/>
          </a:bodyPr>
          <a:lstStyle/>
          <a:p>
            <a:pPr algn="ct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美容室が過去最高の</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24</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万</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7578</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店。減少続く理容室は</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万</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965</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店</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厚生労働省 衛生行政報告より（平成</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endParaRPr kumimoji="1"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0" name="図 9"/>
          <p:cNvPicPr>
            <a:picLocks noChangeAspect="1"/>
          </p:cNvPicPr>
          <p:nvPr/>
        </p:nvPicPr>
        <p:blipFill>
          <a:blip r:embed="rId2"/>
          <a:stretch>
            <a:fillRect/>
          </a:stretch>
        </p:blipFill>
        <p:spPr>
          <a:xfrm>
            <a:off x="3171720" y="4769371"/>
            <a:ext cx="2485734" cy="1571796"/>
          </a:xfrm>
          <a:prstGeom prst="rect">
            <a:avLst/>
          </a:prstGeom>
        </p:spPr>
      </p:pic>
      <p:sp>
        <p:nvSpPr>
          <p:cNvPr id="11" name="正方形/長方形 10"/>
          <p:cNvSpPr/>
          <p:nvPr/>
        </p:nvSpPr>
        <p:spPr>
          <a:xfrm>
            <a:off x="5657454" y="5730133"/>
            <a:ext cx="3027924" cy="523220"/>
          </a:xfrm>
          <a:prstGeom prst="rect">
            <a:avLst/>
          </a:prstGeom>
        </p:spPr>
        <p:txBody>
          <a:bodyPr wrap="square">
            <a:spAutoFit/>
          </a:bodyPr>
          <a:lstStyle/>
          <a:p>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厚生労働省　美容業</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の実態と経営改善の方策（抄</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より（平成</a:t>
            </a:r>
            <a:r>
              <a:rPr lang="en-US" altLang="ja-JP"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年</a:t>
            </a:r>
            <a:r>
              <a:rPr lang="ja-JP" altLang="en-US" sz="14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3600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5"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71FCD10-DF0C-46E7-BB2D-B1887928F441}" type="slidenum">
              <a:rPr kumimoji="1" lang="ja-JP" altLang="en-US" smtClean="0"/>
              <a:t>9</a:t>
            </a:fld>
            <a:endParaRPr kumimoji="1" lang="ja-JP" altLang="en-US"/>
          </a:p>
        </p:txBody>
      </p:sp>
      <p:sp>
        <p:nvSpPr>
          <p:cNvPr id="3" name="テキスト ボックス 2"/>
          <p:cNvSpPr txBox="1"/>
          <p:nvPr/>
        </p:nvSpPr>
        <p:spPr>
          <a:xfrm>
            <a:off x="280085" y="123568"/>
            <a:ext cx="2734963" cy="369332"/>
          </a:xfrm>
          <a:prstGeom prst="rect">
            <a:avLst/>
          </a:prstGeom>
          <a:noFill/>
        </p:spPr>
        <p:txBody>
          <a:bodyPr wrap="square" rtlCol="0">
            <a:spAutoFit/>
          </a:bodyPr>
          <a:lstStyle/>
          <a:p>
            <a:r>
              <a:rPr kumimoji="1" lang="ja-JP" altLang="en-US" b="1" i="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　理美容業界　クイズ</a:t>
            </a:r>
            <a:endParaRPr kumimoji="1" lang="ja-JP" altLang="en-US" b="1" i="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416010" y="1029899"/>
            <a:ext cx="7928919" cy="369332"/>
          </a:xfrm>
          <a:prstGeom prst="rect">
            <a:avLst/>
          </a:prstGeom>
        </p:spPr>
        <p:txBody>
          <a:bodyPr wrap="square">
            <a:spAutoFit/>
          </a:bodyPr>
          <a:lstStyle/>
          <a:p>
            <a:pPr algn="just">
              <a:spcAft>
                <a:spcPts val="0"/>
              </a:spcAft>
            </a:pPr>
            <a:r>
              <a:rPr lang="en-US" altLang="ja-JP" b="1" kern="100" dirty="0" smtClean="0">
                <a:solidFill>
                  <a:schemeClr val="tx1">
                    <a:lumMod val="65000"/>
                    <a:lumOff val="35000"/>
                  </a:schemeClr>
                </a:solidFill>
                <a:effectLst/>
                <a:latin typeface="Meiryo UI" panose="020B0604030504040204" pitchFamily="50" charset="-128"/>
                <a:ea typeface="ＭＳ 明朝" panose="02020609040205080304" pitchFamily="17" charset="-128"/>
                <a:cs typeface="Times New Roman" panose="02020603050405020304" pitchFamily="18" charset="0"/>
              </a:rPr>
              <a:t>Q</a:t>
            </a:r>
            <a:r>
              <a:rPr lang="ja-JP" altLang="en-US" b="1" kern="100" dirty="0" smtClean="0">
                <a:solidFill>
                  <a:schemeClr val="tx1">
                    <a:lumMod val="65000"/>
                    <a:lumOff val="35000"/>
                  </a:schemeClr>
                </a:solidFill>
                <a:effectLst/>
                <a:latin typeface="Meiryo UI" panose="020B0604030504040204" pitchFamily="50" charset="-128"/>
                <a:ea typeface="Meiryo UI" panose="020B0604030504040204" pitchFamily="50" charset="-128"/>
                <a:cs typeface="Meiryo UI" panose="020B0604030504040204" pitchFamily="50" charset="-128"/>
              </a:rPr>
              <a:t>３</a:t>
            </a:r>
            <a:r>
              <a:rPr lang="ja-JP" altLang="ja-JP" b="1" kern="100" dirty="0" smtClean="0">
                <a:solidFill>
                  <a:schemeClr val="tx1">
                    <a:lumMod val="65000"/>
                    <a:lumOff val="35000"/>
                  </a:schemeClr>
                </a:solidFill>
                <a:effectLst/>
                <a:latin typeface="Century" panose="02040604050505020304" pitchFamily="18" charset="0"/>
                <a:ea typeface="Meiryo UI" panose="020B0604030504040204" pitchFamily="50" charset="-128"/>
                <a:cs typeface="Times New Roman" panose="02020603050405020304" pitchFamily="18" charset="0"/>
              </a:rPr>
              <a:t>：</a:t>
            </a:r>
            <a:r>
              <a:rPr lang="ja-JP" altLang="en-US" b="1" kern="100" dirty="0" smtClean="0">
                <a:solidFill>
                  <a:schemeClr val="tx1">
                    <a:lumMod val="65000"/>
                    <a:lumOff val="35000"/>
                  </a:schemeClr>
                </a:solidFill>
                <a:latin typeface="Century" panose="02040604050505020304" pitchFamily="18" charset="0"/>
                <a:ea typeface="Meiryo UI" panose="020B0604030504040204" pitchFamily="50" charset="-128"/>
                <a:cs typeface="Times New Roman" panose="02020603050405020304" pitchFamily="18" charset="0"/>
              </a:rPr>
              <a:t>理美容室を開業するのに保健所の許可は必要でしょうか？</a:t>
            </a:r>
            <a:endParaRPr lang="ja-JP" altLang="ja-JP" b="1" kern="100" dirty="0">
              <a:solidFill>
                <a:schemeClr val="tx1">
                  <a:lumMod val="65000"/>
                  <a:lumOff val="35000"/>
                </a:schemeClr>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416010" y="3569042"/>
            <a:ext cx="6685005" cy="369332"/>
          </a:xfrm>
          <a:prstGeom prst="rect">
            <a:avLst/>
          </a:prstGeom>
        </p:spPr>
        <p:txBody>
          <a:bodyPr wrap="square">
            <a:spAutoFit/>
          </a:bodyPr>
          <a:lstStyle/>
          <a:p>
            <a:r>
              <a:rPr lang="en-US" altLang="ja-JP"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Q</a:t>
            </a:r>
            <a:r>
              <a:rPr lang="ja-JP" altLang="en-US" b="1" dirty="0" smtClean="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rPr>
              <a:t>４：エステサロンを開業するために必要な資格はなんでしょう？</a:t>
            </a:r>
            <a:endParaRPr lang="ja-JP" altLang="en-US" b="1" dirty="0">
              <a:solidFill>
                <a:schemeClr val="tx1">
                  <a:lumMod val="65000"/>
                  <a:lumOff val="3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1090974" y="1569786"/>
            <a:ext cx="7040657" cy="1277273"/>
          </a:xfrm>
          <a:prstGeom prst="rect">
            <a:avLst/>
          </a:prstGeom>
        </p:spPr>
        <p:txBody>
          <a:bodyPr wrap="square">
            <a:spAutoFit/>
          </a:bodyPr>
          <a:lstStyle/>
          <a:p>
            <a:pPr algn="ctr">
              <a:spcAft>
                <a:spcPts val="0"/>
              </a:spcAft>
            </a:pPr>
            <a:r>
              <a:rPr lang="en-US"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：必要です</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endParaRPr lang="en-US" altLang="ja-JP" sz="11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理</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美容業務を行う一つの作業室の床面積は</a:t>
            </a:r>
            <a:r>
              <a:rPr lang="en-US"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13</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㎡以上あることや、顧客を待機させ</a:t>
            </a:r>
          </a:p>
          <a:p>
            <a:pPr algn="ctr">
              <a:spcAft>
                <a:spcPts val="0"/>
              </a:spcAft>
            </a:pP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る待合室等を設けること、作業面の明るさは</a:t>
            </a:r>
            <a:r>
              <a:rPr lang="en-US"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100</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ルクス以上であること</a:t>
            </a: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など、</a:t>
            </a:r>
            <a:endParaRPr lang="en-US"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細か</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な保健所の要件をクリアし、許可を取ることが必要です。</a:t>
            </a:r>
            <a:endParaRPr lang="ja-JP" altLang="ja-JP" sz="1400" kern="1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1018079" y="4080345"/>
            <a:ext cx="7186446" cy="861774"/>
          </a:xfrm>
          <a:prstGeom prst="rect">
            <a:avLst/>
          </a:prstGeom>
        </p:spPr>
        <p:txBody>
          <a:bodyPr wrap="square">
            <a:spAutoFit/>
          </a:bodyPr>
          <a:lstStyle/>
          <a:p>
            <a:pPr algn="ctr">
              <a:spcAft>
                <a:spcPts val="0"/>
              </a:spcAft>
            </a:pPr>
            <a:r>
              <a:rPr lang="en-US"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a:t>
            </a:r>
            <a:r>
              <a:rPr lang="ja-JP" altLang="ja-JP" sz="24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不要</a:t>
            </a:r>
            <a:endParaRPr lang="en-US" altLang="ja-JP" sz="24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endParaRPr lang="en-US" altLang="ja-JP" sz="1100" b="1"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spcAft>
                <a:spcPts val="0"/>
              </a:spcAft>
            </a:pP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日本</a:t>
            </a:r>
            <a:r>
              <a:rPr lang="ja-JP" altLang="ja-JP" sz="1400"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でエステティシャンになるには資格も免許も必要ありません</a:t>
            </a:r>
            <a:r>
              <a:rPr lang="ja-JP" altLang="ja-JP" sz="1400" kern="1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ja-JP" altLang="ja-JP" sz="1400" kern="1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539192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924</TotalTime>
  <Words>1106</Words>
  <Application>Microsoft Office PowerPoint</Application>
  <PresentationFormat>画面に合わせる (4:3)</PresentationFormat>
  <Paragraphs>172</Paragraphs>
  <Slides>14</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14</vt:i4>
      </vt:variant>
    </vt:vector>
  </HeadingPairs>
  <TitlesOfParts>
    <vt:vector size="24" baseType="lpstr">
      <vt:lpstr>Meiryo UI</vt:lpstr>
      <vt:lpstr>ＭＳ Ｐゴシック</vt:lpstr>
      <vt:lpstr>ＭＳ 明朝</vt:lpstr>
      <vt:lpstr>メイリオ</vt:lpstr>
      <vt:lpstr>Arial</vt:lpstr>
      <vt:lpstr>Calibri</vt:lpstr>
      <vt:lpstr>Calibri Light</vt:lpstr>
      <vt:lpstr>Century</vt:lpstr>
      <vt:lpstr>Times New Roman</vt:lpstr>
      <vt:lpstr>Office テーマ</vt:lpstr>
      <vt:lpstr>業界知識研修</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業界知識研修</dc:title>
  <dc:creator>大谷　美哉</dc:creator>
  <cp:lastModifiedBy>大谷　美哉</cp:lastModifiedBy>
  <cp:revision>47</cp:revision>
  <dcterms:created xsi:type="dcterms:W3CDTF">2019-03-06T00:42:56Z</dcterms:created>
  <dcterms:modified xsi:type="dcterms:W3CDTF">2019-04-02T00:29:12Z</dcterms:modified>
</cp:coreProperties>
</file>