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3" r:id="rId3"/>
    <p:sldId id="257" r:id="rId4"/>
    <p:sldId id="274" r:id="rId5"/>
    <p:sldId id="292" r:id="rId6"/>
    <p:sldId id="293" r:id="rId7"/>
    <p:sldId id="294" r:id="rId8"/>
    <p:sldId id="295" r:id="rId9"/>
    <p:sldId id="296" r:id="rId10"/>
    <p:sldId id="285" r:id="rId11"/>
    <p:sldId id="286" r:id="rId12"/>
    <p:sldId id="287" r:id="rId13"/>
    <p:sldId id="289" r:id="rId14"/>
    <p:sldId id="288" r:id="rId15"/>
    <p:sldId id="258" r:id="rId16"/>
    <p:sldId id="275" r:id="rId17"/>
    <p:sldId id="277" r:id="rId18"/>
    <p:sldId id="276" r:id="rId19"/>
    <p:sldId id="278" r:id="rId20"/>
    <p:sldId id="291" r:id="rId21"/>
    <p:sldId id="267" r:id="rId22"/>
    <p:sldId id="280" r:id="rId23"/>
    <p:sldId id="281" r:id="rId24"/>
    <p:sldId id="282" r:id="rId25"/>
    <p:sldId id="284" r:id="rId2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2B85"/>
    <a:srgbClr val="D63E50"/>
    <a:srgbClr val="DC5A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59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29" y="6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4" d="100"/>
          <a:sy n="74" d="100"/>
        </p:scale>
        <p:origin x="297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6757D-8ACC-4A9C-8C54-5AA2028730F0}" type="datetimeFigureOut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98952-3C63-42C3-9697-72E8C09AB17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3556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5C098-BCFC-4208-8C86-D5F225C63291}" type="datetimeFigureOut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D7A27-DF96-4719-9EF5-3955F2B429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1174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D7A27-DF96-4719-9EF5-3955F2B429F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023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D7A27-DF96-4719-9EF5-3955F2B429F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791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D7A27-DF96-4719-9EF5-3955F2B429F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5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D7A27-DF96-4719-9EF5-3955F2B429F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23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D7A27-DF96-4719-9EF5-3955F2B429F8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58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D7A27-DF96-4719-9EF5-3955F2B429F8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1147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円/楕円 10"/>
          <p:cNvSpPr/>
          <p:nvPr userDrawn="1"/>
        </p:nvSpPr>
        <p:spPr>
          <a:xfrm>
            <a:off x="6590129" y="2228594"/>
            <a:ext cx="1925221" cy="1747840"/>
          </a:xfrm>
          <a:prstGeom prst="ellipse">
            <a:avLst/>
          </a:prstGeom>
          <a:solidFill>
            <a:srgbClr val="D63E50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 userDrawn="1"/>
        </p:nvSpPr>
        <p:spPr>
          <a:xfrm>
            <a:off x="5189858" y="1171954"/>
            <a:ext cx="2362882" cy="2293561"/>
          </a:xfrm>
          <a:prstGeom prst="ellipse">
            <a:avLst/>
          </a:prstGeom>
          <a:solidFill>
            <a:srgbClr val="E92B8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47CE7-E073-4F8E-97ED-1A20219C876C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0" y="6070431"/>
            <a:ext cx="9144000" cy="7875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6513635" y="6171827"/>
            <a:ext cx="3259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営業本部</a:t>
            </a:r>
            <a:endParaRPr kumimoji="1" lang="en-US" altLang="ja-JP" sz="1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営業企画部　営業企画課</a:t>
            </a:r>
            <a:endParaRPr kumimoji="1" lang="ja-JP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97" y="6219828"/>
            <a:ext cx="1452684" cy="49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6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B7CE5-A48F-4075-873C-F5058763C774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307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BBEE-5040-4988-8D3B-C7E2B0727864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616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2417-B257-427E-8F5B-8236177BEC25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083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5A49E-64D7-4D70-A9EE-2C301FA2B552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5123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0B4A1-BEC7-4C4A-AE37-29DE34C6BCBC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0823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78897-1D66-46F2-B571-16E1E9943854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0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481E3-006B-4F94-B250-38752BDB7CF2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4964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16431"/>
            <a:ext cx="9144000" cy="4415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59728-1ED1-4C31-A9E6-590B65E11409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617416"/>
            <a:ext cx="9144000" cy="132861"/>
          </a:xfrm>
          <a:prstGeom prst="rect">
            <a:avLst/>
          </a:prstGeom>
          <a:pattFill prst="dkUp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8375408" y="6416431"/>
            <a:ext cx="768592" cy="441569"/>
          </a:xfrm>
          <a:prstGeom prst="rect">
            <a:avLst/>
          </a:prstGeom>
          <a:solidFill>
            <a:srgbClr val="E92B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en-US" dirty="0" smtClean="0"/>
          </a:p>
          <a:p>
            <a:pPr algn="ctr"/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0641" y="6454650"/>
            <a:ext cx="20574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F667033A-4855-417E-9497-FD6C3FA84F50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35" y="6497748"/>
            <a:ext cx="937830" cy="32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6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E46C8-70BB-488D-B29A-6B493A8AD2D2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5973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A867-4C83-47AD-BCDB-CC36CEE4BE18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2117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1C2EF-A1C9-4B53-BD93-1D68C635DCE9}" type="datetime1">
              <a:rPr kumimoji="1" lang="ja-JP" altLang="en-US" smtClean="0"/>
              <a:t>2019/4/4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7033A-4855-417E-9497-FD6C3FA84F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402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cid:2F1DA173-812E-4F20-8C8E-2DFB6935CDFB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smtClean="0"/>
              <a:t>　　　　　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48832" y="2727801"/>
            <a:ext cx="54625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営業基礎研修</a:t>
            </a:r>
            <a:endParaRPr lang="en-US" altLang="ja-JP" sz="40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4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～先輩社員編～　</a:t>
            </a:r>
            <a:endParaRPr kumimoji="1" lang="ja-JP" altLang="en-US" sz="4000" b="1" i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02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華麗なる先輩社員ご紹介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03992" y="886345"/>
            <a:ext cx="74207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渡辺 聖也（わたなべ せいや）</a:t>
            </a:r>
            <a:endParaRPr lang="en-US" altLang="ja-JP" sz="40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　　　　　　　　　</a:t>
            </a:r>
            <a:r>
              <a:rPr lang="en-US" altLang="ja-JP" sz="24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kumimoji="1" lang="ja-JP" altLang="en-US" sz="2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年目（</a:t>
            </a:r>
            <a:r>
              <a:rPr kumimoji="1" lang="en-US" altLang="ja-JP" sz="2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2017</a:t>
            </a:r>
            <a:r>
              <a:rPr kumimoji="1" lang="ja-JP" altLang="en-US" sz="2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年入社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84198" y="2717802"/>
            <a:ext cx="75502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2017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</a:t>
            </a:r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渋谷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支店に入社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2017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ビジネスアライアンス部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 </a:t>
            </a:r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着任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2018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ビジネスアライアンス部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課 着任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4006" y="2371047"/>
            <a:ext cx="1438727" cy="1858053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ja-JP" altLang="en-US" sz="44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経歴</a:t>
            </a:r>
            <a:r>
              <a:rPr lang="ja-JP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en-US" altLang="ja-JP" sz="6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06633" y="84370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例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02482" y="4756401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ja-JP" altLang="en-US" sz="4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趣味</a:t>
            </a:r>
            <a:endParaRPr lang="ja-JP" altLang="en-US" sz="4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1284198" y="4749127"/>
            <a:ext cx="20872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筋トレ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1284198" y="5263160"/>
            <a:ext cx="22807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・サプリメント集め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1284198" y="5777193"/>
            <a:ext cx="9573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LIVE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733" y="2285227"/>
            <a:ext cx="2471627" cy="387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84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71737" y="850047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466554" y="1220426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Knowledge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知識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621030" y="1265546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29692" y="2204911"/>
            <a:ext cx="3859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■新卒の時にしていたこと</a:t>
            </a:r>
            <a:endParaRPr kumimoji="1"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53344" y="3337785"/>
            <a:ext cx="3859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■今でも続けていること</a:t>
            </a:r>
            <a:endParaRPr kumimoji="1"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135783" y="2603819"/>
            <a:ext cx="5627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新サービス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が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出れば、まずは仲の良いお客様に商談！</a:t>
            </a:r>
            <a:endParaRPr lang="en-US" altLang="ja-JP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タイプの違う商談スタイルの先輩の同行！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243930" y="3749562"/>
            <a:ext cx="6538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└メモ！メモ！メモ！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知識を得るには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数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をうつこと！</a:t>
            </a:r>
            <a:endParaRPr kumimoji="1" lang="ja-JP" altLang="en-US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smtClean="0">
                <a:solidFill>
                  <a:schemeClr val="bg1"/>
                </a:solidFill>
              </a:rPr>
              <a:t>くれてもいい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677213" y="126554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25" name="2F1DA173-812E-4F20-8C8E-2DFB6935CDFB" descr="Image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123" y="2948634"/>
            <a:ext cx="3345799" cy="225129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テキスト ボックス 13"/>
          <p:cNvSpPr txBox="1"/>
          <p:nvPr/>
        </p:nvSpPr>
        <p:spPr>
          <a:xfrm>
            <a:off x="729691" y="4423925"/>
            <a:ext cx="3859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■成功事例</a:t>
            </a:r>
            <a:endParaRPr kumimoji="1"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243930" y="4996185"/>
            <a:ext cx="74857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現場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の感覚が掴める為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just">
              <a:spcAft>
                <a:spcPts val="0"/>
              </a:spcAft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 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店舗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オーナーと同じ目線で商材の說明ができる</a:t>
            </a:r>
            <a:endParaRPr lang="ja-JP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just">
              <a:spcAft>
                <a:spcPts val="0"/>
              </a:spcAft>
            </a:pP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熱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で押せる人。ロジックで押せる人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。様々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なオーナーのタイプに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よって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just">
              <a:spcAft>
                <a:spcPts val="0"/>
              </a:spcAft>
            </a:pP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 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商談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スタイル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を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遣い分ける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ことが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でき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る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334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27903" y="884101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225220" y="1253432"/>
            <a:ext cx="2870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Attitude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</a:t>
            </a:r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態度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599958" y="1304192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smtClean="0">
                <a:solidFill>
                  <a:schemeClr val="bg1"/>
                </a:solidFill>
              </a:rPr>
              <a:t>くれてもいい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421079" y="2590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素直に聞こう！素直に話そう！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58563" y="2223916"/>
            <a:ext cx="562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■新卒の時にしていたこと</a:t>
            </a:r>
            <a:endParaRPr kumimoji="1"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421079" y="2959580"/>
            <a:ext cx="3674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とにかく前へ！アグレッシブに行こう！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85753" y="3579631"/>
            <a:ext cx="2622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ja-JP" altLang="en-US" sz="20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今</a:t>
            </a:r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でも続けていること</a:t>
            </a:r>
            <a:endParaRPr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431515" y="3904904"/>
            <a:ext cx="2417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愚直で懸命な態度！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431515" y="42742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とにかく興味を持つこと！</a:t>
            </a:r>
            <a:endParaRPr lang="ja-JP" altLang="en-US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 rotWithShape="1">
          <a:blip r:embed="rId2"/>
          <a:srcRect b="7561"/>
          <a:stretch/>
        </p:blipFill>
        <p:spPr>
          <a:xfrm>
            <a:off x="6202007" y="1186532"/>
            <a:ext cx="2524498" cy="4134386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1542144" y="5413409"/>
            <a:ext cx="65592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ja-JP" altLang="en-US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ja-JP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ミス</a:t>
            </a:r>
            <a:r>
              <a:rPr lang="ja-JP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をしても頑張っているからとお客様から可愛がられる</a:t>
            </a:r>
            <a:endParaRPr lang="ja-JP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just">
              <a:spcAft>
                <a:spcPts val="0"/>
              </a:spcAft>
            </a:pPr>
            <a:r>
              <a:rPr lang="ja-JP" altLang="en-US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ja-JP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お客</a:t>
            </a:r>
            <a:r>
              <a:rPr lang="ja-JP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様からも上司からもチャンスを貰える</a:t>
            </a:r>
            <a:endParaRPr lang="ja-JP" altLang="ja-JP" dirty="0"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85753" y="501303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■成功事例</a:t>
            </a:r>
            <a:endParaRPr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37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36026" y="882769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262405" y="1259387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Skill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技能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62556" y="1301209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smtClean="0">
                <a:solidFill>
                  <a:schemeClr val="bg1"/>
                </a:solidFill>
              </a:rPr>
              <a:t>くれてもいい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06776" y="2150649"/>
            <a:ext cx="28600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■新卒の時にしていたこと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06776" y="3599475"/>
            <a:ext cx="2622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ja-JP" altLang="en-US" sz="20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今</a:t>
            </a:r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でも続けていること</a:t>
            </a:r>
            <a:endParaRPr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71952" y="2625131"/>
            <a:ext cx="373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└お客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様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の課題をしっかり聞き取ろう！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071952" y="3081865"/>
            <a:ext cx="2887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圧倒的な量は質をこえる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！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097344" y="4176498"/>
            <a:ext cx="4934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└なりたい人の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態度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言葉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思考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を真似をする！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/>
          <a:srcRect l="13177" t="15965" r="11176" b="2808"/>
          <a:stretch/>
        </p:blipFill>
        <p:spPr>
          <a:xfrm>
            <a:off x="5732507" y="2581748"/>
            <a:ext cx="3205534" cy="3612585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143610" y="531067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課題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に対する的確なサービスのご案内</a:t>
            </a:r>
          </a:p>
          <a:p>
            <a:pPr algn="just">
              <a:spcAft>
                <a:spcPts val="0"/>
              </a:spcAft>
            </a:pP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同期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より経験値が倍速で高まる</a:t>
            </a:r>
            <a:endParaRPr lang="ja-JP" altLang="ja-JP" dirty="0"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805875" y="4794142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■成功事例</a:t>
            </a:r>
            <a:endParaRPr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079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55675" y="899386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045351" y="1268717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Habit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習慣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582205" y="1310290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smtClean="0">
                <a:solidFill>
                  <a:schemeClr val="bg1"/>
                </a:solidFill>
              </a:rPr>
              <a:t>くれてもいい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1554" y="2131355"/>
            <a:ext cx="28600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■新卒の時にしていたこと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81928" y="3224501"/>
            <a:ext cx="2622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■今でも続けていること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984724" y="2603499"/>
            <a:ext cx="3002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誰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より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も朝早く会社に来る！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991235" y="3738676"/>
            <a:ext cx="4363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└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仕事以外に熱中できるものを見つけよう！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984724" y="424201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 smtClean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└小さなことの積み重ねがいつか花咲きます！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037" y="3232515"/>
            <a:ext cx="4024947" cy="290957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正方形/長方形 8"/>
          <p:cNvSpPr/>
          <p:nvPr/>
        </p:nvSpPr>
        <p:spPr>
          <a:xfrm>
            <a:off x="1031008" y="5061332"/>
            <a:ext cx="2510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└</a:t>
            </a:r>
            <a:r>
              <a:rPr lang="ja-JP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朝方</a:t>
            </a:r>
            <a:r>
              <a:rPr lang="ja-JP" altLang="ja-JP" dirty="0">
                <a:latin typeface="Meiryo UI" panose="020B0604030504040204" pitchFamily="50" charset="-128"/>
                <a:ea typeface="Meiryo UI" panose="020B0604030504040204" pitchFamily="50" charset="-128"/>
                <a:cs typeface="Microsoft Himalaya" panose="01010100010101010101" pitchFamily="2" charset="0"/>
              </a:rPr>
              <a:t>は生産性があがる</a:t>
            </a:r>
            <a:endParaRPr lang="ja-JP" altLang="ja-JP" sz="1600" dirty="0">
              <a:effectLst/>
              <a:latin typeface="Meiryo UI" panose="020B0604030504040204" pitchFamily="50" charset="-128"/>
              <a:ea typeface="Meiryo UI" panose="020B0604030504040204" pitchFamily="50" charset="-128"/>
              <a:cs typeface="Microsoft Himalaya" panose="01010100010101010101" pitchFamily="2" charset="0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81928" y="461332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■成功事例</a:t>
            </a:r>
            <a:endParaRPr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486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華麗なる先輩社員ご紹介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72490" y="1132717"/>
            <a:ext cx="74207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金光　那莉（かねみつ　なり）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　　　　　　　　　</a:t>
            </a:r>
            <a:r>
              <a:rPr lang="en-US" altLang="ja-JP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年目（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2016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年入社）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92944" y="3036132"/>
            <a:ext cx="755022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accent2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🐤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2016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</a:t>
            </a:r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名古屋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支店に入社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↪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2017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Good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Job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賞受賞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↪通期メンバー部門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位　インセンティブツアー参加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↪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2018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Good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Job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賞受賞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chemeClr val="accent4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🐔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2018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営業主任へ昇格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↪通期本部長特別賞　インセンティブツアー参加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👺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現在に至る（名古屋支店　所属）</a:t>
            </a:r>
            <a:endParaRPr lang="en-US" altLang="ja-JP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-82082" y="3129628"/>
            <a:ext cx="1552733" cy="2952328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ja-JP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経歴</a:t>
            </a:r>
            <a:r>
              <a:rPr lang="ja-JP" altLang="en-US" sz="7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en-US" altLang="ja-JP" sz="7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706633" y="84370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例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446" y="3144131"/>
            <a:ext cx="2818595" cy="211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36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71737" y="850047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466554" y="1220426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Knowledge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知識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621030" y="1265546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29691" y="2375235"/>
            <a:ext cx="562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■意識していた事・している事</a:t>
            </a:r>
            <a:endParaRPr kumimoji="1"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181770" y="2775345"/>
            <a:ext cx="5627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</a:t>
            </a:r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社内での商材研修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└社用</a:t>
            </a:r>
            <a:r>
              <a:rPr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iPad</a:t>
            </a:r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ツールの配置覚える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└研修後すぐに商談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29691" y="4304756"/>
            <a:ext cx="4215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■成功事例</a:t>
            </a:r>
            <a:endParaRPr lang="en-US" altLang="ja-JP" sz="2000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└実用的な知識が身につく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└リスクヘッジができるようになる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smtClean="0">
                <a:solidFill>
                  <a:schemeClr val="bg1"/>
                </a:solidFill>
              </a:rPr>
              <a:t>くれてもいい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032" y="2750077"/>
            <a:ext cx="4149774" cy="311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94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86560" y="884742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383877" y="1254073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Attitude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</a:t>
            </a:r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態度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758615" y="1304833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err="1" smtClean="0">
                <a:solidFill>
                  <a:schemeClr val="bg1"/>
                </a:solidFill>
              </a:rPr>
              <a:t>くても</a:t>
            </a:r>
            <a:r>
              <a:rPr lang="ja-JP" altLang="en-US" dirty="0" smtClean="0">
                <a:solidFill>
                  <a:schemeClr val="bg1"/>
                </a:solidFill>
              </a:rPr>
              <a:t>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914400" y="2383986"/>
            <a:ext cx="5966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意識していた事・して</a:t>
            </a:r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いる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</a:t>
            </a:r>
            <a:endParaRPr lang="en-US" altLang="ja-JP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└自分の話をする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└ニコニコの中にまじめさを垣間見せる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└態度に差を作らない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ja-JP" altLang="en-US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52235" y="4247969"/>
            <a:ext cx="28632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事例</a:t>
            </a:r>
            <a:endParaRPr lang="en-US" altLang="ja-JP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└会ってもらえる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└信頼感が得られる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└周りの人が協力してくれる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kumimoji="1" lang="ja-JP" altLang="en-US" dirty="0"/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151" y="1983307"/>
            <a:ext cx="3152830" cy="420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19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74985" y="884742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564661" y="1254073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Skill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技能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101515" y="1303182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smtClean="0">
                <a:solidFill>
                  <a:schemeClr val="bg1"/>
                </a:solidFill>
              </a:rPr>
              <a:t>くれてもいい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51687" y="2324342"/>
            <a:ext cx="3324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■意識していた事・している事</a:t>
            </a:r>
            <a:endParaRPr lang="en-US" altLang="ja-JP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└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長期的な関係構築</a:t>
            </a:r>
            <a:endParaRPr kumimoji="1"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└業者紹介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他社商材の提案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└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相手に合わせた折衝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51687" y="4265227"/>
            <a:ext cx="31422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事例</a:t>
            </a:r>
            <a:endParaRPr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└高額商材の成約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└追設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/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紹介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└商談スキルの向上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kumimoji="1" lang="ja-JP" altLang="en-US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298" y="1781053"/>
            <a:ext cx="3174736" cy="4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8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81554" y="900891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371230" y="1270222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Habit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習慣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908084" y="1311795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047566" y="4784333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写真とか入れて</a:t>
            </a:r>
            <a:endParaRPr kumimoji="1" lang="en-US" altLang="ja-JP" dirty="0" smtClean="0">
              <a:solidFill>
                <a:schemeClr val="bg1"/>
              </a:solidFill>
            </a:endParaRPr>
          </a:p>
          <a:p>
            <a:r>
              <a:rPr lang="ja-JP" altLang="en-US" dirty="0" smtClean="0">
                <a:solidFill>
                  <a:schemeClr val="bg1"/>
                </a:solidFill>
              </a:rPr>
              <a:t>くれてもいい</a:t>
            </a:r>
            <a:r>
              <a:rPr lang="ja-JP" altLang="en-US" dirty="0">
                <a:solidFill>
                  <a:schemeClr val="bg1"/>
                </a:solidFill>
              </a:rPr>
              <a:t>よ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22899" y="2372683"/>
            <a:ext cx="306365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意識していた事・して</a:t>
            </a:r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いる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</a:t>
            </a:r>
            <a:endParaRPr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└効率と結果を考え行動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└アドバイスはアレンジしない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└手を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抜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かない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22899" y="4314127"/>
            <a:ext cx="27270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■成功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事例</a:t>
            </a:r>
            <a:endParaRPr lang="en-US" altLang="ja-JP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└最短ルートがわかる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└よいものだけマネできる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└モチベーションを保てる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kumimoji="1" lang="ja-JP" altLang="en-US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716" y="3042138"/>
            <a:ext cx="3872400" cy="290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96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74986" y="898634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74986" y="2224094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74985" y="3549554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74985" y="4875014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947040" y="1314132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Knowledge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知識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726777" y="2593425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Attitude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</a:t>
            </a:r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態度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564661" y="3918885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Skill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技能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64661" y="5244345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Habit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習慣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101516" y="1359252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101515" y="2644185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101515" y="3967994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101515" y="5285918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189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359" r="20330" b="13188"/>
          <a:stretch/>
        </p:blipFill>
        <p:spPr>
          <a:xfrm>
            <a:off x="0" y="754929"/>
            <a:ext cx="2734408" cy="5654663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華麗なる先輩社員ご紹介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20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/>
          <a:srcRect r="8664"/>
          <a:stretch/>
        </p:blipFill>
        <p:spPr>
          <a:xfrm>
            <a:off x="5899639" y="738554"/>
            <a:ext cx="3244361" cy="568334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8" t="16622" r="3731" b="1545"/>
          <a:stretch/>
        </p:blipFill>
        <p:spPr>
          <a:xfrm>
            <a:off x="2725616" y="754929"/>
            <a:ext cx="3182816" cy="5654663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0" y="4633546"/>
            <a:ext cx="9144000" cy="1042880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パネルディスカッション</a:t>
            </a:r>
            <a:endParaRPr lang="ja-JP" altLang="en-US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054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5539" y="126125"/>
            <a:ext cx="931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パネルディスカッション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2575367"/>
            <a:ext cx="9144000" cy="1639685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お客様との思い出で、</a:t>
            </a:r>
            <a:endParaRPr lang="en-US" altLang="ja-JP" sz="32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一番良かったなと思う出来事はなんですか？</a:t>
            </a:r>
            <a:endParaRPr lang="ja-JP" altLang="en-US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387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5539" y="126125"/>
            <a:ext cx="931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パネルディスカッション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2655211"/>
            <a:ext cx="9144000" cy="1639685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今だから言える一番の失敗は？</a:t>
            </a:r>
            <a:endParaRPr lang="en-US" altLang="ja-JP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その失敗を活かして行っていることは何ですか？</a:t>
            </a:r>
            <a:endParaRPr lang="ja-JP" altLang="en-US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463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5539" y="126125"/>
            <a:ext cx="931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パネルディスカッション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2655211"/>
            <a:ext cx="9144000" cy="1639685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営業する</a:t>
            </a:r>
            <a:r>
              <a:rPr lang="ja-JP" altLang="en-US" sz="3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上</a:t>
            </a: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で、</a:t>
            </a:r>
            <a:endParaRPr lang="en-US" altLang="ja-JP" sz="32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ja-JP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3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年目</a:t>
            </a: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にやっておけば</a:t>
            </a:r>
            <a:r>
              <a:rPr lang="ja-JP" altLang="en-US" sz="3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良</a:t>
            </a: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かったなと思う事は</a:t>
            </a:r>
            <a:r>
              <a:rPr lang="ja-JP" altLang="en-US" sz="3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何</a:t>
            </a: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ですか？</a:t>
            </a:r>
            <a:endParaRPr lang="ja-JP" altLang="en-US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43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5539" y="126125"/>
            <a:ext cx="931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パネルディスカッション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2388654"/>
            <a:ext cx="9144000" cy="1639685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今後どうなっていきたいか、</a:t>
            </a:r>
            <a:endParaRPr lang="en-US" altLang="ja-JP" sz="32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どこを目指して頑張りたいですか</a:t>
            </a:r>
            <a:r>
              <a:rPr lang="ja-JP" altLang="en-US" sz="3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82019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5539" y="126125"/>
            <a:ext cx="931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パネルディスカッション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0" y="2655211"/>
            <a:ext cx="9144000" cy="1639685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新卒のみんなにアドバイス！</a:t>
            </a:r>
            <a:endParaRPr lang="ja-JP" altLang="en-US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160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é¢é£ç»å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87" y="835144"/>
            <a:ext cx="7769426" cy="5187711"/>
          </a:xfrm>
          <a:prstGeom prst="rect">
            <a:avLst/>
          </a:prstGeom>
          <a:ln>
            <a:noFill/>
          </a:ln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65539" y="126125"/>
            <a:ext cx="418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はじめに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86482" y="1571119"/>
            <a:ext cx="7371036" cy="64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では、実際にどうなの・・・？</a:t>
            </a:r>
            <a:endParaRPr lang="en-US" altLang="ja-JP" sz="2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86482" y="3302044"/>
            <a:ext cx="7371036" cy="163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実際に先輩社員の経験談を</a:t>
            </a:r>
            <a:endParaRPr lang="en-US" altLang="ja-JP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聞いてみましょう！</a:t>
            </a:r>
            <a:endParaRPr lang="en-US" altLang="ja-JP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631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9" t="4359" r="20330" b="13188"/>
          <a:stretch/>
        </p:blipFill>
        <p:spPr>
          <a:xfrm>
            <a:off x="0" y="754929"/>
            <a:ext cx="2734408" cy="5654663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華麗なる先輩社員ご紹介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/>
          <a:srcRect r="8664"/>
          <a:stretch/>
        </p:blipFill>
        <p:spPr>
          <a:xfrm>
            <a:off x="5899639" y="738554"/>
            <a:ext cx="3244361" cy="5683347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8" t="16622" r="3731" b="1545"/>
          <a:stretch/>
        </p:blipFill>
        <p:spPr>
          <a:xfrm>
            <a:off x="2725616" y="754929"/>
            <a:ext cx="3182816" cy="5654663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0" y="4633546"/>
            <a:ext cx="9144000" cy="1042880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ja-JP" altLang="en-US" sz="3200" b="1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華麗なる先輩社員のご紹介</a:t>
            </a:r>
            <a:endParaRPr lang="ja-JP" altLang="en-US" sz="3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092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華麗なる先輩社員ご紹介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72490" y="1132717"/>
            <a:ext cx="74207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中嶋　若菜（なかしま　わかな）</a:t>
            </a:r>
            <a:endParaRPr lang="en-US" altLang="ja-JP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　　　　　　　　　</a:t>
            </a:r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２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年目（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2018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年入社）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10529" y="3325404"/>
            <a:ext cx="4328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2018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</a:t>
            </a:r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南</a:t>
            </a:r>
            <a:r>
              <a:rPr lang="ja-JP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支店に入社</a:t>
            </a:r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0" y="2724641"/>
            <a:ext cx="1324786" cy="1524093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経歴</a:t>
            </a:r>
            <a:r>
              <a:rPr lang="ja-JP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en-US" altLang="ja-JP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2" y="2981454"/>
            <a:ext cx="3183927" cy="3070342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3706633" y="84370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>
                <a:solidFill>
                  <a:schemeClr val="bg1"/>
                </a:solidFill>
              </a:rPr>
              <a:t>例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394331" y="4248734"/>
            <a:ext cx="87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226528" y="446625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・音楽大好きです</a:t>
            </a:r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バンドやってました！</a:t>
            </a:r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・アルバイト先は花屋でした🌸</a:t>
            </a:r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・休みの日は</a:t>
            </a:r>
            <a:r>
              <a:rPr lang="ja-JP" alt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、、、</a:t>
            </a:r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0" y="4295837"/>
            <a:ext cx="1324786" cy="2341375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r>
              <a:rPr lang="ja-JP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その他</a:t>
            </a:r>
            <a:r>
              <a:rPr lang="ja-JP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en-US" altLang="ja-JP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578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71737" y="850047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466554" y="1220426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</a:t>
            </a:r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Knowledge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知識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621030" y="1265546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29690" y="2073926"/>
            <a:ext cx="562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■新卒の時にしていたこと</a:t>
            </a:r>
            <a:endParaRPr kumimoji="1"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29691" y="4423133"/>
            <a:ext cx="3569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■今でも続けていること</a:t>
            </a:r>
            <a:endParaRPr kumimoji="1" lang="ja-JP" altLang="en-US" sz="20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91640" y="2467616"/>
            <a:ext cx="380420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・辞書を意識する</a:t>
            </a:r>
            <a:endParaRPr kumimoji="1"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kumimoji="1" lang="ja-JP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└営サポ、</a:t>
            </a:r>
            <a:r>
              <a:rPr kumimoji="1" lang="en-US" altLang="ja-JP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Page Palette</a:t>
            </a:r>
            <a:r>
              <a:rPr kumimoji="1" lang="ja-JP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、</a:t>
            </a:r>
            <a:r>
              <a:rPr kumimoji="1" lang="en-US" altLang="ja-JP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U-PEDIA</a:t>
            </a:r>
          </a:p>
          <a:p>
            <a:endParaRPr kumimoji="1" lang="en-US" altLang="ja-JP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・やっぱり質問が一番！</a:t>
            </a:r>
            <a:endParaRPr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</a:t>
            </a:r>
            <a:r>
              <a:rPr lang="ja-JP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└</a:t>
            </a:r>
            <a:r>
              <a:rPr lang="ja-JP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すぐに、とことん、まとめ　が大事！</a:t>
            </a:r>
            <a:endParaRPr lang="en-US" altLang="ja-JP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・全体像を把握する！</a:t>
            </a:r>
            <a:endParaRPr kumimoji="1" lang="ja-JP" altLang="en-US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172238" y="4870545"/>
            <a:ext cx="4085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・メモとノートはきちんととる</a:t>
            </a:r>
            <a:endParaRPr kumimoji="1"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kumimoji="1" lang="en-US" altLang="ja-JP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・訊くは一瞬の恥、訊かぬは一生の恥</a:t>
            </a:r>
            <a:endParaRPr kumimoji="1" lang="ja-JP" altLang="en-US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t="2185" r="13016" b="-519"/>
          <a:stretch/>
        </p:blipFill>
        <p:spPr>
          <a:xfrm rot="5400000">
            <a:off x="4840541" y="2166931"/>
            <a:ext cx="4514757" cy="368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4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66749" y="884741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264066" y="1254072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Attitude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</a:t>
            </a:r>
            <a:r>
              <a:rPr lang="ja-JP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態度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638804" y="1304832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80188" y="2307298"/>
            <a:ext cx="44305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■素直でいること</a:t>
            </a:r>
            <a:endParaRPr kumimoji="1"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</a:t>
            </a:r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明るく笑顔で☺！</a:t>
            </a:r>
            <a:endParaRPr kumimoji="1"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■リ</a:t>
            </a:r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アクションは大きめ</a:t>
            </a:r>
            <a:endParaRPr kumimoji="1"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■褒め上手になる</a:t>
            </a:r>
            <a:endParaRPr kumimoji="1"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└合コン</a:t>
            </a:r>
            <a:r>
              <a:rPr lang="ja-JP" altLang="en-US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さしすせそ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、知ってますか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…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？笑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231" y="2778121"/>
            <a:ext cx="3968733" cy="306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72675" y="859217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262351" y="1228548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Skill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技能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99205" y="1277657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65802" y="2472413"/>
            <a:ext cx="5135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</a:t>
            </a:r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頭の中に地図を広げる</a:t>
            </a:r>
            <a:endParaRPr kumimoji="1"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└業務フロー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└お客さんのお店がオープンするまで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</a:t>
            </a:r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話すときは目次を意識</a:t>
            </a:r>
            <a:endParaRPr kumimoji="1"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└</a:t>
            </a: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いいところをたくさん言う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　└〇順序、必要性、わかりやすさ</a:t>
            </a:r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0" t="5688" r="20886" b="1613"/>
          <a:stretch/>
        </p:blipFill>
        <p:spPr>
          <a:xfrm>
            <a:off x="5529656" y="3015293"/>
            <a:ext cx="3217986" cy="310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5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033A-4855-417E-9497-FD6C3FA84F50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5539" y="126125"/>
            <a:ext cx="819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　</a:t>
            </a:r>
            <a:r>
              <a:rPr lang="en-US" altLang="ja-JP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KASH</a:t>
            </a:r>
            <a:r>
              <a:rPr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（カッシュ）の法則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81554" y="900891"/>
            <a:ext cx="107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</a:t>
            </a:r>
            <a:endParaRPr kumimoji="1" lang="en-US" altLang="ja-JP" sz="7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371230" y="1270222"/>
            <a:ext cx="6093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Habit</a:t>
            </a:r>
            <a:r>
              <a:rPr kumimoji="1" lang="en-US" altLang="ja-JP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＝ 習慣</a:t>
            </a:r>
            <a:endParaRPr kumimoji="1" lang="ja-JP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908084" y="1311795"/>
            <a:ext cx="8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・・・</a:t>
            </a:r>
            <a:endParaRPr kumimoji="1" lang="ja-JP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82515" y="2101220"/>
            <a:ext cx="512591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■「ありがとう</a:t>
            </a:r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をたくさん言う</a:t>
            </a:r>
            <a:endParaRPr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</a:t>
            </a:r>
            <a:r>
              <a:rPr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すぐやる！</a:t>
            </a:r>
            <a:endParaRPr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└臆病になったときは「よいしょ！」と勢いで！</a:t>
            </a:r>
            <a:endParaRPr kumimoji="1"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■机は綺麗に保つ</a:t>
            </a:r>
            <a:endParaRPr kumimoji="1"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机の乱れ＝心の乱れ</a:t>
            </a:r>
            <a:endParaRPr kumimoji="1" lang="en-US" altLang="ja-JP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</a:t>
            </a:r>
            <a:r>
              <a:rPr kumimoji="1" lang="ja-JP" altLang="en-US" b="1" dirty="0" smtClean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手帳はこまめに書く</a:t>
            </a:r>
            <a:endParaRPr kumimoji="1" lang="en-US" altLang="ja-JP" b="1" dirty="0" smtClean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手帳の抜け＝気の抜け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7" t="4572" r="9950" b="11296"/>
          <a:stretch/>
        </p:blipFill>
        <p:spPr>
          <a:xfrm>
            <a:off x="5561794" y="2932216"/>
            <a:ext cx="3376247" cy="316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72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1143</TotalTime>
  <Words>744</Words>
  <Application>Microsoft Office PowerPoint</Application>
  <PresentationFormat>画面に合わせる (4:3)</PresentationFormat>
  <Paragraphs>279</Paragraphs>
  <Slides>25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32" baseType="lpstr">
      <vt:lpstr>Meiryo UI</vt:lpstr>
      <vt:lpstr>ＭＳ Ｐゴシック</vt:lpstr>
      <vt:lpstr>Arial</vt:lpstr>
      <vt:lpstr>Calibri</vt:lpstr>
      <vt:lpstr>Calibri Light</vt:lpstr>
      <vt:lpstr>Microsoft Himalaya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大谷　美哉</dc:creator>
  <cp:lastModifiedBy>神野　友香</cp:lastModifiedBy>
  <cp:revision>81</cp:revision>
  <dcterms:created xsi:type="dcterms:W3CDTF">2019-02-25T00:02:58Z</dcterms:created>
  <dcterms:modified xsi:type="dcterms:W3CDTF">2019-04-04T09:30:17Z</dcterms:modified>
</cp:coreProperties>
</file>