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Lst>
  <p:sldSz cx="6858000" cy="9144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171" userDrawn="1">
          <p15:clr>
            <a:srgbClr val="A4A3A4"/>
          </p15:clr>
        </p15:guide>
        <p15:guide id="2" pos="164" userDrawn="1">
          <p15:clr>
            <a:srgbClr val="A4A3A4"/>
          </p15:clr>
        </p15:guide>
        <p15:guide id="3" pos="4224" userDrawn="1">
          <p15:clr>
            <a:srgbClr val="A4A3A4"/>
          </p15:clr>
        </p15:guide>
        <p15:guide id="4" orient="horz" pos="8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5" d="100"/>
          <a:sy n="75" d="100"/>
        </p:scale>
        <p:origin x="1507" y="-466"/>
      </p:cViewPr>
      <p:guideLst>
        <p:guide orient="horz" pos="5171"/>
        <p:guide pos="164"/>
        <p:guide pos="4224"/>
        <p:guide orient="horz" pos="81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16BF3BD8-9D09-4946-A6BE-78E6874EE90C}" type="datetimeFigureOut">
              <a:rPr kumimoji="1" lang="ja-JP" altLang="en-US" smtClean="0"/>
              <a:t>2019/4/3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820019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16BF3BD8-9D09-4946-A6BE-78E6874EE90C}" type="datetimeFigureOut">
              <a:rPr kumimoji="1" lang="ja-JP" altLang="en-US" smtClean="0"/>
              <a:t>2019/4/3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447951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16BF3BD8-9D09-4946-A6BE-78E6874EE90C}" type="datetimeFigureOut">
              <a:rPr kumimoji="1" lang="ja-JP" altLang="en-US" smtClean="0"/>
              <a:t>2019/4/3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3880537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16BF3BD8-9D09-4946-A6BE-78E6874EE90C}" type="datetimeFigureOut">
              <a:rPr kumimoji="1" lang="ja-JP" altLang="en-US" smtClean="0"/>
              <a:t>2019/4/3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1147807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16BF3BD8-9D09-4946-A6BE-78E6874EE90C}" type="datetimeFigureOut">
              <a:rPr kumimoji="1" lang="ja-JP" altLang="en-US" smtClean="0"/>
              <a:t>2019/4/3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2197673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16BF3BD8-9D09-4946-A6BE-78E6874EE90C}" type="datetimeFigureOut">
              <a:rPr kumimoji="1" lang="ja-JP" altLang="en-US" smtClean="0"/>
              <a:t>2019/4/3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30498274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16BF3BD8-9D09-4946-A6BE-78E6874EE90C}" type="datetimeFigureOut">
              <a:rPr kumimoji="1" lang="ja-JP" altLang="en-US" smtClean="0"/>
              <a:t>2019/4/3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2513028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16BF3BD8-9D09-4946-A6BE-78E6874EE90C}" type="datetimeFigureOut">
              <a:rPr kumimoji="1" lang="ja-JP" altLang="en-US" smtClean="0"/>
              <a:t>2019/4/3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4122958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BF3BD8-9D09-4946-A6BE-78E6874EE90C}" type="datetimeFigureOut">
              <a:rPr kumimoji="1" lang="ja-JP" altLang="en-US" smtClean="0"/>
              <a:t>2019/4/3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537692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16BF3BD8-9D09-4946-A6BE-78E6874EE90C}" type="datetimeFigureOut">
              <a:rPr kumimoji="1" lang="ja-JP" altLang="en-US" smtClean="0"/>
              <a:t>2019/4/3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3197346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smtClean="0"/>
              <a:t>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16BF3BD8-9D09-4946-A6BE-78E6874EE90C}" type="datetimeFigureOut">
              <a:rPr kumimoji="1" lang="ja-JP" altLang="en-US" smtClean="0"/>
              <a:t>2019/4/3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14288541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16BF3BD8-9D09-4946-A6BE-78E6874EE90C}" type="datetimeFigureOut">
              <a:rPr kumimoji="1" lang="ja-JP" altLang="en-US" smtClean="0"/>
              <a:t>2019/4/3</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79774950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70794" y="1291663"/>
            <a:ext cx="6434806" cy="232720"/>
          </a:xfrm>
          <a:prstGeom prst="rect">
            <a:avLst/>
          </a:prstGeom>
          <a:solidFill>
            <a:schemeClr val="bg1"/>
          </a:solidFill>
          <a:ln>
            <a:solidFill>
              <a:schemeClr val="tx1"/>
            </a:solidFill>
          </a:ln>
        </p:spPr>
        <p:txBody>
          <a:bodyPr wrap="square" rtlCol="0">
            <a:spAutoFit/>
          </a:bodyPr>
          <a:lstStyle/>
          <a:p>
            <a:pPr algn="ctr"/>
            <a:r>
              <a:rPr kumimoji="1" lang="ja-JP" altLang="en-US" sz="901" dirty="0">
                <a:latin typeface="Meiryo UI" panose="020B0604030504040204" pitchFamily="50" charset="-128"/>
                <a:ea typeface="Meiryo UI" panose="020B0604030504040204" pitchFamily="50" charset="-128"/>
              </a:rPr>
              <a:t>お世話になります！</a:t>
            </a:r>
            <a:r>
              <a:rPr kumimoji="1" lang="en-US" altLang="ja-JP" sz="901" dirty="0">
                <a:latin typeface="Meiryo UI" panose="020B0604030504040204" pitchFamily="50" charset="-128"/>
                <a:ea typeface="Meiryo UI" panose="020B0604030504040204" pitchFamily="50" charset="-128"/>
              </a:rPr>
              <a:t>USEN</a:t>
            </a:r>
            <a:r>
              <a:rPr kumimoji="1" lang="ja-JP" altLang="en-US" sz="901" dirty="0">
                <a:latin typeface="Meiryo UI" panose="020B0604030504040204" pitchFamily="50" charset="-128"/>
                <a:ea typeface="Meiryo UI" panose="020B0604030504040204" pitchFamily="50" charset="-128"/>
              </a:rPr>
              <a:t>の○○です。オーナー様はいらっしゃいますか？</a:t>
            </a:r>
          </a:p>
        </p:txBody>
      </p:sp>
      <p:cxnSp>
        <p:nvCxnSpPr>
          <p:cNvPr id="5" name="直線矢印コネクタ 4"/>
          <p:cNvCxnSpPr/>
          <p:nvPr/>
        </p:nvCxnSpPr>
        <p:spPr>
          <a:xfrm>
            <a:off x="5879278" y="2451054"/>
            <a:ext cx="22346" cy="2023467"/>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5808904" y="1681661"/>
            <a:ext cx="858595" cy="276999"/>
          </a:xfrm>
          <a:prstGeom prst="rect">
            <a:avLst/>
          </a:prstGeom>
          <a:solidFill>
            <a:srgbClr val="C00000"/>
          </a:solidFill>
        </p:spPr>
        <p:txBody>
          <a:bodyPr wrap="square" rtlCol="0">
            <a:spAutoFit/>
          </a:bodyP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オーナー</a:t>
            </a:r>
          </a:p>
        </p:txBody>
      </p:sp>
      <p:sp>
        <p:nvSpPr>
          <p:cNvPr id="16" name="テキスト ボックス 15"/>
          <p:cNvSpPr txBox="1"/>
          <p:nvPr/>
        </p:nvSpPr>
        <p:spPr>
          <a:xfrm>
            <a:off x="270792" y="1680189"/>
            <a:ext cx="694925" cy="276999"/>
          </a:xfrm>
          <a:prstGeom prst="rect">
            <a:avLst/>
          </a:prstGeom>
          <a:solidFill>
            <a:srgbClr val="C00000"/>
          </a:solidFill>
        </p:spPr>
        <p:txBody>
          <a:bodyPr wrap="square" rtlCol="0">
            <a:spAutoFit/>
          </a:bodyPr>
          <a:lstStyle/>
          <a:p>
            <a:pPr algn="ctr"/>
            <a:r>
              <a:rPr kumimoji="1" lang="ja-JP" altLang="en-US" sz="1200" b="1" dirty="0" smtClean="0">
                <a:solidFill>
                  <a:schemeClr val="bg1"/>
                </a:solidFill>
                <a:latin typeface="Meiryo UI" panose="020B0604030504040204" pitchFamily="50" charset="-128"/>
                <a:ea typeface="Meiryo UI" panose="020B0604030504040204" pitchFamily="50" charset="-128"/>
              </a:rPr>
              <a:t>スタッフ</a:t>
            </a:r>
            <a:endParaRPr kumimoji="1" lang="ja-JP" altLang="en-US" sz="1200" b="1" dirty="0">
              <a:solidFill>
                <a:schemeClr val="bg1"/>
              </a:solidFill>
              <a:latin typeface="Meiryo UI" panose="020B0604030504040204" pitchFamily="50" charset="-128"/>
              <a:ea typeface="Meiryo UI" panose="020B0604030504040204" pitchFamily="50" charset="-128"/>
            </a:endParaRPr>
          </a:p>
        </p:txBody>
      </p:sp>
      <p:sp>
        <p:nvSpPr>
          <p:cNvPr id="17" name="テキスト ボックス 16"/>
          <p:cNvSpPr txBox="1"/>
          <p:nvPr/>
        </p:nvSpPr>
        <p:spPr>
          <a:xfrm>
            <a:off x="270792" y="7819147"/>
            <a:ext cx="2537171" cy="369588"/>
          </a:xfrm>
          <a:prstGeom prst="rect">
            <a:avLst/>
          </a:prstGeom>
          <a:solidFill>
            <a:srgbClr val="FFFF00">
              <a:alpha val="24000"/>
            </a:srgbClr>
          </a:solidFill>
          <a:ln>
            <a:solidFill>
              <a:schemeClr val="tx1"/>
            </a:solidFill>
          </a:ln>
        </p:spPr>
        <p:txBody>
          <a:bodyPr wrap="square" rtlCol="0">
            <a:spAutoFit/>
          </a:bodyPr>
          <a:lstStyle/>
          <a:p>
            <a:pPr algn="ctr"/>
            <a:r>
              <a:rPr kumimoji="1" lang="ja-JP" altLang="en-US" sz="901" dirty="0">
                <a:latin typeface="Meiryo UI" panose="020B0604030504040204" pitchFamily="50" charset="-128"/>
                <a:ea typeface="Meiryo UI" panose="020B0604030504040204" pitchFamily="50" charset="-128"/>
              </a:rPr>
              <a:t>ありがとうございます</a:t>
            </a:r>
            <a:r>
              <a:rPr kumimoji="1" lang="ja-JP" altLang="en-US" sz="901" dirty="0" smtClean="0">
                <a:latin typeface="Meiryo UI" panose="020B0604030504040204" pitchFamily="50" charset="-128"/>
                <a:ea typeface="Meiryo UI" panose="020B0604030504040204" pitchFamily="50" charset="-128"/>
              </a:rPr>
              <a:t>！</a:t>
            </a:r>
            <a:endParaRPr kumimoji="1" lang="en-US" altLang="ja-JP" sz="901" dirty="0" smtClean="0">
              <a:latin typeface="Meiryo UI" panose="020B0604030504040204" pitchFamily="50" charset="-128"/>
              <a:ea typeface="Meiryo UI" panose="020B0604030504040204" pitchFamily="50" charset="-128"/>
            </a:endParaRPr>
          </a:p>
          <a:p>
            <a:pPr algn="ctr"/>
            <a:r>
              <a:rPr kumimoji="1" lang="ja-JP" altLang="en-US" sz="901" dirty="0" smtClean="0">
                <a:latin typeface="Meiryo UI" panose="020B0604030504040204" pitchFamily="50" charset="-128"/>
                <a:ea typeface="Meiryo UI" panose="020B0604030504040204" pitchFamily="50" charset="-128"/>
              </a:rPr>
              <a:t>当日</a:t>
            </a:r>
            <a:r>
              <a:rPr kumimoji="1" lang="ja-JP" altLang="en-US" sz="901" dirty="0">
                <a:latin typeface="Meiryo UI" panose="020B0604030504040204" pitchFamily="50" charset="-128"/>
                <a:ea typeface="Meiryo UI" panose="020B0604030504040204" pitchFamily="50" charset="-128"/>
              </a:rPr>
              <a:t>は宜しくお願い致します</a:t>
            </a:r>
            <a:r>
              <a:rPr lang="ja-JP" altLang="en-US" sz="901" dirty="0">
                <a:latin typeface="Meiryo UI" panose="020B0604030504040204" pitchFamily="50" charset="-128"/>
                <a:ea typeface="Meiryo UI" panose="020B0604030504040204" pitchFamily="50" charset="-128"/>
              </a:rPr>
              <a:t>！</a:t>
            </a:r>
            <a:endParaRPr kumimoji="1" lang="en-US" altLang="ja-JP" sz="901" dirty="0">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3000375" y="7827845"/>
            <a:ext cx="1326889" cy="369588"/>
          </a:xfrm>
          <a:prstGeom prst="rect">
            <a:avLst/>
          </a:prstGeom>
          <a:noFill/>
          <a:ln>
            <a:solidFill>
              <a:schemeClr val="tx1"/>
            </a:solidFill>
          </a:ln>
        </p:spPr>
        <p:txBody>
          <a:bodyPr wrap="square" rtlCol="0">
            <a:spAutoFit/>
          </a:bodyPr>
          <a:lstStyle/>
          <a:p>
            <a:pPr algn="ctr"/>
            <a:r>
              <a:rPr kumimoji="1" lang="ja-JP" altLang="en-US" sz="901" dirty="0">
                <a:latin typeface="Meiryo UI" panose="020B0604030504040204" pitchFamily="50" charset="-128"/>
                <a:ea typeface="Meiryo UI" panose="020B0604030504040204" pitchFamily="50" charset="-128"/>
              </a:rPr>
              <a:t>本当すみません！！</a:t>
            </a:r>
            <a:endParaRPr kumimoji="1" lang="en-US" altLang="ja-JP" sz="901" dirty="0">
              <a:latin typeface="Meiryo UI" panose="020B0604030504040204" pitchFamily="50" charset="-128"/>
              <a:ea typeface="Meiryo UI" panose="020B0604030504040204" pitchFamily="50" charset="-128"/>
            </a:endParaRPr>
          </a:p>
          <a:p>
            <a:pPr algn="ctr"/>
            <a:r>
              <a:rPr kumimoji="1" lang="ja-JP" altLang="en-US" sz="901" dirty="0">
                <a:latin typeface="Meiryo UI" panose="020B0604030504040204" pitchFamily="50" charset="-128"/>
                <a:ea typeface="Meiryo UI" panose="020B0604030504040204" pitchFamily="50" charset="-128"/>
              </a:rPr>
              <a:t>また伺いに来ます！</a:t>
            </a:r>
          </a:p>
        </p:txBody>
      </p:sp>
      <p:cxnSp>
        <p:nvCxnSpPr>
          <p:cNvPr id="19" name="直線矢印コネクタ 18"/>
          <p:cNvCxnSpPr/>
          <p:nvPr/>
        </p:nvCxnSpPr>
        <p:spPr>
          <a:xfrm>
            <a:off x="4796861" y="5013334"/>
            <a:ext cx="3739" cy="896103"/>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3857626" y="5288959"/>
            <a:ext cx="1257808" cy="230961"/>
          </a:xfrm>
          <a:prstGeom prst="rect">
            <a:avLst/>
          </a:prstGeom>
          <a:solidFill>
            <a:schemeClr val="accent2">
              <a:lumMod val="20000"/>
              <a:lumOff val="80000"/>
            </a:schemeClr>
          </a:solidFill>
        </p:spPr>
        <p:txBody>
          <a:bodyPr wrap="square" rtlCol="0">
            <a:spAutoFit/>
          </a:bodyPr>
          <a:lstStyle/>
          <a:p>
            <a:pPr algn="ctr"/>
            <a:r>
              <a:rPr kumimoji="1" lang="ja-JP" altLang="en-US" sz="901" dirty="0">
                <a:latin typeface="Meiryo UI" panose="020B0604030504040204" pitchFamily="50" charset="-128"/>
                <a:ea typeface="Meiryo UI" panose="020B0604030504040204" pitchFamily="50" charset="-128"/>
              </a:rPr>
              <a:t>していないよ。</a:t>
            </a:r>
          </a:p>
        </p:txBody>
      </p:sp>
      <p:cxnSp>
        <p:nvCxnSpPr>
          <p:cNvPr id="21" name="直線矢印コネクタ 20"/>
          <p:cNvCxnSpPr/>
          <p:nvPr/>
        </p:nvCxnSpPr>
        <p:spPr>
          <a:xfrm flipH="1">
            <a:off x="3598971" y="2442393"/>
            <a:ext cx="4956" cy="715604"/>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2584451" y="2648615"/>
            <a:ext cx="2302653" cy="230961"/>
          </a:xfrm>
          <a:prstGeom prst="rect">
            <a:avLst/>
          </a:prstGeom>
          <a:solidFill>
            <a:schemeClr val="accent2">
              <a:lumMod val="20000"/>
              <a:lumOff val="80000"/>
            </a:schemeClr>
          </a:solidFill>
        </p:spPr>
        <p:txBody>
          <a:bodyPr wrap="square" rtlCol="0">
            <a:spAutoFit/>
          </a:bodyPr>
          <a:lstStyle/>
          <a:p>
            <a:pPr algn="ctr"/>
            <a:r>
              <a:rPr kumimoji="1" lang="en-US" altLang="ja-JP" sz="901" dirty="0">
                <a:latin typeface="Meiryo UI" panose="020B0604030504040204" pitchFamily="50" charset="-128"/>
                <a:ea typeface="Meiryo UI" panose="020B0604030504040204" pitchFamily="50" charset="-128"/>
              </a:rPr>
              <a:t>USEN</a:t>
            </a:r>
            <a:r>
              <a:rPr kumimoji="1" lang="ja-JP" altLang="en-US" sz="901" dirty="0">
                <a:latin typeface="Meiryo UI" panose="020B0604030504040204" pitchFamily="50" charset="-128"/>
                <a:ea typeface="Meiryo UI" panose="020B0604030504040204" pitchFamily="50" charset="-128"/>
              </a:rPr>
              <a:t>はいりません。</a:t>
            </a:r>
          </a:p>
        </p:txBody>
      </p:sp>
      <p:sp>
        <p:nvSpPr>
          <p:cNvPr id="25" name="テキスト ボックス 24"/>
          <p:cNvSpPr txBox="1"/>
          <p:nvPr/>
        </p:nvSpPr>
        <p:spPr>
          <a:xfrm>
            <a:off x="5057830" y="2649517"/>
            <a:ext cx="1642895" cy="231289"/>
          </a:xfrm>
          <a:prstGeom prst="rect">
            <a:avLst/>
          </a:prstGeom>
          <a:solidFill>
            <a:schemeClr val="accent1">
              <a:lumMod val="20000"/>
              <a:lumOff val="80000"/>
            </a:schemeClr>
          </a:solidFill>
        </p:spPr>
        <p:txBody>
          <a:bodyPr wrap="square" rtlCol="0">
            <a:spAutoFit/>
          </a:bodyPr>
          <a:lstStyle/>
          <a:p>
            <a:pPr algn="ctr"/>
            <a:r>
              <a:rPr kumimoji="1" lang="ja-JP" altLang="en-US" sz="901" dirty="0">
                <a:latin typeface="Meiryo UI" panose="020B0604030504040204" pitchFamily="50" charset="-128"/>
                <a:ea typeface="Meiryo UI" panose="020B0604030504040204" pitchFamily="50" charset="-128"/>
              </a:rPr>
              <a:t>いいですよ。</a:t>
            </a:r>
          </a:p>
        </p:txBody>
      </p:sp>
      <p:cxnSp>
        <p:nvCxnSpPr>
          <p:cNvPr id="27" name="直線矢印コネクタ 26"/>
          <p:cNvCxnSpPr/>
          <p:nvPr/>
        </p:nvCxnSpPr>
        <p:spPr>
          <a:xfrm>
            <a:off x="691601" y="7091515"/>
            <a:ext cx="0" cy="722216"/>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0" name="テキスト ボックス 39"/>
          <p:cNvSpPr txBox="1"/>
          <p:nvPr/>
        </p:nvSpPr>
        <p:spPr>
          <a:xfrm>
            <a:off x="4516451" y="7818881"/>
            <a:ext cx="2189149" cy="369853"/>
          </a:xfrm>
          <a:prstGeom prst="rect">
            <a:avLst/>
          </a:prstGeom>
          <a:solidFill>
            <a:schemeClr val="bg1"/>
          </a:solidFill>
          <a:ln>
            <a:solidFill>
              <a:schemeClr val="tx1"/>
            </a:solidFill>
          </a:ln>
        </p:spPr>
        <p:txBody>
          <a:bodyPr wrap="square" rtlCol="0">
            <a:spAutoFit/>
          </a:bodyPr>
          <a:lstStyle/>
          <a:p>
            <a:pPr algn="ctr"/>
            <a:r>
              <a:rPr kumimoji="1" lang="ja-JP" altLang="en-US" sz="901" dirty="0">
                <a:latin typeface="Meiryo UI" panose="020B0604030504040204" pitchFamily="50" charset="-128"/>
                <a:ea typeface="Meiryo UI" panose="020B0604030504040204" pitchFamily="50" charset="-128"/>
              </a:rPr>
              <a:t>分かりました。</a:t>
            </a:r>
            <a:endParaRPr kumimoji="1" lang="en-US" altLang="ja-JP" sz="901" dirty="0">
              <a:latin typeface="Meiryo UI" panose="020B0604030504040204" pitchFamily="50" charset="-128"/>
              <a:ea typeface="Meiryo UI" panose="020B0604030504040204" pitchFamily="50" charset="-128"/>
            </a:endParaRPr>
          </a:p>
          <a:p>
            <a:pPr algn="ctr"/>
            <a:r>
              <a:rPr lang="ja-JP" altLang="en-US" sz="901" dirty="0">
                <a:latin typeface="Meiryo UI" panose="020B0604030504040204" pitchFamily="50" charset="-128"/>
                <a:ea typeface="Meiryo UI" panose="020B0604030504040204" pitchFamily="50" charset="-128"/>
              </a:rPr>
              <a:t>また機会があればお願いします。</a:t>
            </a:r>
            <a:endParaRPr kumimoji="1" lang="ja-JP" altLang="en-US" sz="901" dirty="0">
              <a:latin typeface="Meiryo UI" panose="020B0604030504040204" pitchFamily="50" charset="-128"/>
              <a:ea typeface="Meiryo UI" panose="020B0604030504040204" pitchFamily="50" charset="-128"/>
            </a:endParaRPr>
          </a:p>
        </p:txBody>
      </p:sp>
      <p:cxnSp>
        <p:nvCxnSpPr>
          <p:cNvPr id="44" name="直線矢印コネクタ 43"/>
          <p:cNvCxnSpPr/>
          <p:nvPr/>
        </p:nvCxnSpPr>
        <p:spPr>
          <a:xfrm>
            <a:off x="1900346" y="1527488"/>
            <a:ext cx="0" cy="676079"/>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p:nvPr/>
        </p:nvCxnSpPr>
        <p:spPr>
          <a:xfrm>
            <a:off x="4661070" y="1527488"/>
            <a:ext cx="0" cy="676079"/>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テキスト ボックス 45"/>
          <p:cNvSpPr txBox="1"/>
          <p:nvPr/>
        </p:nvSpPr>
        <p:spPr>
          <a:xfrm>
            <a:off x="985855" y="1698867"/>
            <a:ext cx="2357420" cy="230961"/>
          </a:xfrm>
          <a:prstGeom prst="rect">
            <a:avLst/>
          </a:prstGeom>
          <a:solidFill>
            <a:schemeClr val="accent4">
              <a:lumMod val="20000"/>
              <a:lumOff val="80000"/>
            </a:schemeClr>
          </a:solidFill>
        </p:spPr>
        <p:txBody>
          <a:bodyPr wrap="square" rtlCol="0">
            <a:spAutoFit/>
          </a:bodyPr>
          <a:lstStyle/>
          <a:p>
            <a:pPr algn="ctr"/>
            <a:r>
              <a:rPr kumimoji="1" lang="ja-JP" altLang="en-US" sz="901" dirty="0">
                <a:latin typeface="Meiryo UI" panose="020B0604030504040204" pitchFamily="50" charset="-128"/>
                <a:ea typeface="Meiryo UI" panose="020B0604030504040204" pitchFamily="50" charset="-128"/>
              </a:rPr>
              <a:t>オーナーではないですが、店の者です。</a:t>
            </a:r>
          </a:p>
        </p:txBody>
      </p:sp>
      <p:sp>
        <p:nvSpPr>
          <p:cNvPr id="47" name="テキスト ボックス 46"/>
          <p:cNvSpPr txBox="1"/>
          <p:nvPr/>
        </p:nvSpPr>
        <p:spPr>
          <a:xfrm>
            <a:off x="3593587" y="1689145"/>
            <a:ext cx="2174753" cy="230961"/>
          </a:xfrm>
          <a:prstGeom prst="rect">
            <a:avLst/>
          </a:prstGeom>
          <a:solidFill>
            <a:schemeClr val="accent4">
              <a:lumMod val="20000"/>
              <a:lumOff val="80000"/>
            </a:schemeClr>
          </a:solidFill>
        </p:spPr>
        <p:txBody>
          <a:bodyPr wrap="square" rtlCol="0">
            <a:spAutoFit/>
          </a:bodyPr>
          <a:lstStyle/>
          <a:p>
            <a:pPr algn="ctr"/>
            <a:r>
              <a:rPr kumimoji="1" lang="ja-JP" altLang="en-US" sz="901" dirty="0">
                <a:latin typeface="Meiryo UI" panose="020B0604030504040204" pitchFamily="50" charset="-128"/>
                <a:ea typeface="Meiryo UI" panose="020B0604030504040204" pitchFamily="50" charset="-128"/>
              </a:rPr>
              <a:t>私です。</a:t>
            </a:r>
          </a:p>
        </p:txBody>
      </p:sp>
      <p:sp>
        <p:nvSpPr>
          <p:cNvPr id="48" name="テキスト ボックス 47"/>
          <p:cNvSpPr txBox="1"/>
          <p:nvPr/>
        </p:nvSpPr>
        <p:spPr>
          <a:xfrm>
            <a:off x="270793" y="2211830"/>
            <a:ext cx="6429932" cy="230961"/>
          </a:xfrm>
          <a:prstGeom prst="rect">
            <a:avLst/>
          </a:prstGeom>
          <a:solidFill>
            <a:schemeClr val="bg1"/>
          </a:solidFill>
          <a:ln>
            <a:solidFill>
              <a:schemeClr val="tx1"/>
            </a:solidFill>
          </a:ln>
        </p:spPr>
        <p:txBody>
          <a:bodyPr wrap="square" rtlCol="0">
            <a:spAutoFit/>
          </a:bodyPr>
          <a:lstStyle/>
          <a:p>
            <a:pPr algn="ctr"/>
            <a:r>
              <a:rPr kumimoji="1" lang="ja-JP" altLang="en-US" sz="901" dirty="0">
                <a:latin typeface="Meiryo UI" panose="020B0604030504040204" pitchFamily="50" charset="-128"/>
                <a:ea typeface="Meiryo UI" panose="020B0604030504040204" pitchFamily="50" charset="-128"/>
              </a:rPr>
              <a:t>お世話になります！新入社員のご挨拶で伺いました！</a:t>
            </a:r>
            <a:r>
              <a:rPr kumimoji="1" lang="en-US" altLang="ja-JP" sz="901" dirty="0">
                <a:latin typeface="Meiryo UI" panose="020B0604030504040204" pitchFamily="50" charset="-128"/>
                <a:ea typeface="Meiryo UI" panose="020B0604030504040204" pitchFamily="50" charset="-128"/>
              </a:rPr>
              <a:t>5</a:t>
            </a:r>
            <a:r>
              <a:rPr kumimoji="1" lang="ja-JP" altLang="en-US" sz="901" dirty="0">
                <a:latin typeface="Meiryo UI" panose="020B0604030504040204" pitchFamily="50" charset="-128"/>
                <a:ea typeface="Meiryo UI" panose="020B0604030504040204" pitchFamily="50" charset="-128"/>
              </a:rPr>
              <a:t>分ほど宜しいでしょうか。</a:t>
            </a:r>
          </a:p>
        </p:txBody>
      </p:sp>
      <p:sp>
        <p:nvSpPr>
          <p:cNvPr id="49" name="タイトル 1"/>
          <p:cNvSpPr>
            <a:spLocks noGrp="1"/>
          </p:cNvSpPr>
          <p:nvPr>
            <p:ph type="ctrTitle"/>
          </p:nvPr>
        </p:nvSpPr>
        <p:spPr>
          <a:xfrm>
            <a:off x="0" y="123916"/>
            <a:ext cx="6858000" cy="528320"/>
          </a:xfrm>
        </p:spPr>
        <p:txBody>
          <a:bodyPr>
            <a:noAutofit/>
          </a:bodyPr>
          <a:lstStyle/>
          <a:p>
            <a:r>
              <a:rPr lang="ja-JP" altLang="en-US" sz="2400" b="1" dirty="0">
                <a:solidFill>
                  <a:schemeClr val="tx1">
                    <a:lumMod val="75000"/>
                    <a:lumOff val="25000"/>
                  </a:schemeClr>
                </a:solidFill>
                <a:latin typeface="Meiryo UI" panose="020B0604030504040204" pitchFamily="50" charset="-128"/>
                <a:ea typeface="Meiryo UI" panose="020B0604030504040204" pitchFamily="50" charset="-128"/>
              </a:rPr>
              <a:t>現場発見！飛び込みロープレ</a:t>
            </a:r>
            <a:r>
              <a:rPr lang="ja-JP" altLang="en-US" sz="2400" b="1" dirty="0" smtClean="0">
                <a:solidFill>
                  <a:schemeClr val="tx1">
                    <a:lumMod val="75000"/>
                    <a:lumOff val="25000"/>
                  </a:schemeClr>
                </a:solidFill>
                <a:latin typeface="Meiryo UI" panose="020B0604030504040204" pitchFamily="50" charset="-128"/>
                <a:ea typeface="Meiryo UI" panose="020B0604030504040204" pitchFamily="50" charset="-128"/>
              </a:rPr>
              <a:t>（例）</a:t>
            </a:r>
            <a:endParaRPr lang="ja-JP" altLang="en-US" sz="24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50" name="タイトル 1"/>
          <p:cNvSpPr txBox="1">
            <a:spLocks/>
          </p:cNvSpPr>
          <p:nvPr/>
        </p:nvSpPr>
        <p:spPr>
          <a:xfrm>
            <a:off x="0" y="664232"/>
            <a:ext cx="6858000" cy="371165"/>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ja-JP" altLang="en-US" sz="1800" b="1" dirty="0" smtClean="0">
                <a:solidFill>
                  <a:schemeClr val="tx1">
                    <a:lumMod val="75000"/>
                    <a:lumOff val="25000"/>
                  </a:schemeClr>
                </a:solidFill>
                <a:latin typeface="Meiryo UI" panose="020B0604030504040204" pitchFamily="50" charset="-128"/>
                <a:ea typeface="Meiryo UI" panose="020B0604030504040204" pitchFamily="50" charset="-128"/>
              </a:rPr>
              <a:t>～お店の関係者がいた編～</a:t>
            </a:r>
            <a:endParaRPr lang="ja-JP" altLang="en-US" sz="1800" b="1" dirty="0">
              <a:solidFill>
                <a:schemeClr val="tx1">
                  <a:lumMod val="75000"/>
                  <a:lumOff val="25000"/>
                </a:schemeClr>
              </a:solidFill>
              <a:latin typeface="Meiryo UI" panose="020B0604030504040204" pitchFamily="50" charset="-128"/>
              <a:ea typeface="Meiryo UI" panose="020B0604030504040204" pitchFamily="50" charset="-128"/>
            </a:endParaRPr>
          </a:p>
        </p:txBody>
      </p:sp>
      <p:cxnSp>
        <p:nvCxnSpPr>
          <p:cNvPr id="52" name="カギ線コネクタ 51"/>
          <p:cNvCxnSpPr/>
          <p:nvPr/>
        </p:nvCxnSpPr>
        <p:spPr>
          <a:xfrm rot="16200000" flipH="1">
            <a:off x="3853870" y="3909592"/>
            <a:ext cx="991149" cy="529271"/>
          </a:xfrm>
          <a:prstGeom prst="bentConnector3">
            <a:avLst>
              <a:gd name="adj1" fmla="val 9901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3593587" y="4111262"/>
            <a:ext cx="910813" cy="230961"/>
          </a:xfrm>
          <a:prstGeom prst="rect">
            <a:avLst/>
          </a:prstGeom>
          <a:solidFill>
            <a:schemeClr val="accent1">
              <a:lumMod val="20000"/>
              <a:lumOff val="80000"/>
            </a:schemeClr>
          </a:solidFill>
        </p:spPr>
        <p:txBody>
          <a:bodyPr wrap="square" rtlCol="0">
            <a:spAutoFit/>
          </a:bodyPr>
          <a:lstStyle/>
          <a:p>
            <a:pPr algn="ctr"/>
            <a:r>
              <a:rPr kumimoji="1" lang="ja-JP" altLang="en-US" sz="901" dirty="0" smtClean="0">
                <a:latin typeface="Meiryo UI" panose="020B0604030504040204" pitchFamily="50" charset="-128"/>
                <a:ea typeface="Meiryo UI" panose="020B0604030504040204" pitchFamily="50" charset="-128"/>
              </a:rPr>
              <a:t>いいですよ。</a:t>
            </a:r>
            <a:endParaRPr kumimoji="1" lang="ja-JP" altLang="en-US" sz="901" dirty="0">
              <a:latin typeface="Meiryo UI" panose="020B0604030504040204" pitchFamily="50" charset="-128"/>
              <a:ea typeface="Meiryo UI" panose="020B0604030504040204" pitchFamily="50" charset="-128"/>
            </a:endParaRPr>
          </a:p>
        </p:txBody>
      </p:sp>
      <p:cxnSp>
        <p:nvCxnSpPr>
          <p:cNvPr id="55" name="直線矢印コネクタ 54"/>
          <p:cNvCxnSpPr/>
          <p:nvPr/>
        </p:nvCxnSpPr>
        <p:spPr>
          <a:xfrm flipH="1">
            <a:off x="1360288" y="2442393"/>
            <a:ext cx="4956" cy="715604"/>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270794" y="2648614"/>
            <a:ext cx="2070654" cy="230961"/>
          </a:xfrm>
          <a:prstGeom prst="rect">
            <a:avLst/>
          </a:prstGeom>
          <a:solidFill>
            <a:schemeClr val="accent2">
              <a:lumMod val="20000"/>
              <a:lumOff val="80000"/>
            </a:schemeClr>
          </a:solidFill>
        </p:spPr>
        <p:txBody>
          <a:bodyPr wrap="square" rtlCol="0">
            <a:spAutoFit/>
          </a:bodyPr>
          <a:lstStyle/>
          <a:p>
            <a:pPr algn="ctr"/>
            <a:r>
              <a:rPr kumimoji="1" lang="ja-JP" altLang="en-US" sz="901" dirty="0">
                <a:latin typeface="Meiryo UI" panose="020B0604030504040204" pitchFamily="50" charset="-128"/>
                <a:ea typeface="Meiryo UI" panose="020B0604030504040204" pitchFamily="50" charset="-128"/>
              </a:rPr>
              <a:t>忙しいので無理です。</a:t>
            </a:r>
          </a:p>
        </p:txBody>
      </p:sp>
      <p:cxnSp>
        <p:nvCxnSpPr>
          <p:cNvPr id="56" name="直線矢印コネクタ 55"/>
          <p:cNvCxnSpPr/>
          <p:nvPr/>
        </p:nvCxnSpPr>
        <p:spPr>
          <a:xfrm>
            <a:off x="1967667" y="3416284"/>
            <a:ext cx="15198" cy="4374224"/>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8" name="直線矢印コネクタ 57"/>
          <p:cNvCxnSpPr/>
          <p:nvPr/>
        </p:nvCxnSpPr>
        <p:spPr>
          <a:xfrm flipH="1">
            <a:off x="1065836" y="3389329"/>
            <a:ext cx="10159" cy="1565681"/>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2584451" y="3162176"/>
            <a:ext cx="2302653" cy="508216"/>
          </a:xfrm>
          <a:prstGeom prst="rect">
            <a:avLst/>
          </a:prstGeom>
          <a:solidFill>
            <a:schemeClr val="bg1"/>
          </a:solidFill>
          <a:ln>
            <a:solidFill>
              <a:schemeClr val="tx1"/>
            </a:solidFill>
          </a:ln>
        </p:spPr>
        <p:txBody>
          <a:bodyPr wrap="square" rtlCol="0">
            <a:spAutoFit/>
          </a:bodyPr>
          <a:lstStyle/>
          <a:p>
            <a:pPr algn="ctr"/>
            <a:r>
              <a:rPr kumimoji="1" lang="ja-JP" altLang="en-US" sz="901" dirty="0">
                <a:latin typeface="Meiryo UI" panose="020B0604030504040204" pitchFamily="50" charset="-128"/>
                <a:ea typeface="Meiryo UI" panose="020B0604030504040204" pitchFamily="50" charset="-128"/>
              </a:rPr>
              <a:t>本日は</a:t>
            </a:r>
            <a:r>
              <a:rPr kumimoji="1" lang="en-US" altLang="ja-JP" sz="901" dirty="0">
                <a:latin typeface="Meiryo UI" panose="020B0604030504040204" pitchFamily="50" charset="-128"/>
                <a:ea typeface="Meiryo UI" panose="020B0604030504040204" pitchFamily="50" charset="-128"/>
              </a:rPr>
              <a:t>USEN</a:t>
            </a:r>
            <a:r>
              <a:rPr kumimoji="1" lang="ja-JP" altLang="en-US" sz="901" dirty="0">
                <a:latin typeface="Meiryo UI" panose="020B0604030504040204" pitchFamily="50" charset="-128"/>
                <a:ea typeface="Meiryo UI" panose="020B0604030504040204" pitchFamily="50" charset="-128"/>
              </a:rPr>
              <a:t>の話で伺ったのではなくて・・・</a:t>
            </a:r>
            <a:r>
              <a:rPr lang="ja-JP" altLang="en-US" sz="901" dirty="0">
                <a:latin typeface="Meiryo UI" panose="020B0604030504040204" pitchFamily="50" charset="-128"/>
                <a:ea typeface="Meiryo UI" panose="020B0604030504040204" pitchFamily="50" charset="-128"/>
              </a:rPr>
              <a:t>今</a:t>
            </a:r>
            <a:r>
              <a:rPr lang="en-US" altLang="ja-JP" sz="901" dirty="0">
                <a:latin typeface="Meiryo UI" panose="020B0604030504040204" pitchFamily="50" charset="-128"/>
                <a:ea typeface="Meiryo UI" panose="020B0604030504040204" pitchFamily="50" charset="-128"/>
              </a:rPr>
              <a:t>USEN</a:t>
            </a:r>
            <a:r>
              <a:rPr lang="ja-JP" altLang="en-US" sz="901" dirty="0">
                <a:latin typeface="Meiryo UI" panose="020B0604030504040204" pitchFamily="50" charset="-128"/>
                <a:ea typeface="Meiryo UI" panose="020B0604030504040204" pitchFamily="50" charset="-128"/>
              </a:rPr>
              <a:t>では開業支援など一括でやらせて頂いておりまして一度お話し伺って頂けませんか？</a:t>
            </a:r>
            <a:endParaRPr kumimoji="1" lang="ja-JP" altLang="en-US" sz="901" dirty="0">
              <a:latin typeface="Meiryo UI" panose="020B0604030504040204" pitchFamily="50" charset="-128"/>
              <a:ea typeface="Meiryo UI" panose="020B0604030504040204" pitchFamily="50" charset="-128"/>
            </a:endParaRPr>
          </a:p>
        </p:txBody>
      </p:sp>
      <p:cxnSp>
        <p:nvCxnSpPr>
          <p:cNvPr id="67" name="直線矢印コネクタ 66"/>
          <p:cNvCxnSpPr/>
          <p:nvPr/>
        </p:nvCxnSpPr>
        <p:spPr>
          <a:xfrm>
            <a:off x="1075995" y="5043670"/>
            <a:ext cx="0" cy="1387624"/>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270793" y="4954900"/>
            <a:ext cx="1474996" cy="369588"/>
          </a:xfrm>
          <a:prstGeom prst="rect">
            <a:avLst/>
          </a:prstGeom>
          <a:solidFill>
            <a:schemeClr val="bg1"/>
          </a:solidFill>
          <a:ln>
            <a:solidFill>
              <a:schemeClr val="tx1"/>
            </a:solidFill>
          </a:ln>
        </p:spPr>
        <p:txBody>
          <a:bodyPr wrap="square" rtlCol="0">
            <a:spAutoFit/>
          </a:bodyPr>
          <a:lstStyle/>
          <a:p>
            <a:pPr algn="ctr"/>
            <a:r>
              <a:rPr kumimoji="1" lang="ja-JP" altLang="en-US" sz="901" dirty="0">
                <a:latin typeface="Meiryo UI" panose="020B0604030504040204" pitchFamily="50" charset="-128"/>
                <a:ea typeface="Meiryo UI" panose="020B0604030504040204" pitchFamily="50" charset="-128"/>
              </a:rPr>
              <a:t>ちょっと量が多いので、</a:t>
            </a:r>
            <a:endParaRPr kumimoji="1" lang="en-US" altLang="ja-JP" sz="901" dirty="0">
              <a:latin typeface="Meiryo UI" panose="020B0604030504040204" pitchFamily="50" charset="-128"/>
              <a:ea typeface="Meiryo UI" panose="020B0604030504040204" pitchFamily="50" charset="-128"/>
            </a:endParaRPr>
          </a:p>
          <a:p>
            <a:pPr algn="ctr"/>
            <a:r>
              <a:rPr kumimoji="1" lang="en-US" altLang="ja-JP" sz="901" dirty="0">
                <a:latin typeface="Meiryo UI" panose="020B0604030504040204" pitchFamily="50" charset="-128"/>
                <a:ea typeface="Meiryo UI" panose="020B0604030504040204" pitchFamily="50" charset="-128"/>
              </a:rPr>
              <a:t>5</a:t>
            </a:r>
            <a:r>
              <a:rPr kumimoji="1" lang="ja-JP" altLang="en-US" sz="901" dirty="0">
                <a:latin typeface="Meiryo UI" panose="020B0604030504040204" pitchFamily="50" charset="-128"/>
                <a:ea typeface="Meiryo UI" panose="020B0604030504040204" pitchFamily="50" charset="-128"/>
              </a:rPr>
              <a:t>分</a:t>
            </a:r>
            <a:r>
              <a:rPr kumimoji="1" lang="ja-JP" altLang="en-US" sz="901" dirty="0" smtClean="0">
                <a:latin typeface="Meiryo UI" panose="020B0604030504040204" pitchFamily="50" charset="-128"/>
                <a:ea typeface="Meiryo UI" panose="020B0604030504040204" pitchFamily="50" charset="-128"/>
              </a:rPr>
              <a:t>だけお時間ください</a:t>
            </a:r>
            <a:r>
              <a:rPr kumimoji="1" lang="ja-JP" altLang="en-US" sz="901" dirty="0">
                <a:latin typeface="Meiryo UI" panose="020B0604030504040204" pitchFamily="50" charset="-128"/>
                <a:ea typeface="Meiryo UI" panose="020B0604030504040204" pitchFamily="50" charset="-128"/>
              </a:rPr>
              <a:t>！</a:t>
            </a:r>
          </a:p>
        </p:txBody>
      </p:sp>
      <p:sp>
        <p:nvSpPr>
          <p:cNvPr id="33" name="テキスト ボックス 32"/>
          <p:cNvSpPr txBox="1"/>
          <p:nvPr/>
        </p:nvSpPr>
        <p:spPr>
          <a:xfrm>
            <a:off x="270793" y="5667254"/>
            <a:ext cx="1474995" cy="230961"/>
          </a:xfrm>
          <a:prstGeom prst="rect">
            <a:avLst/>
          </a:prstGeom>
          <a:solidFill>
            <a:schemeClr val="accent2">
              <a:lumMod val="20000"/>
              <a:lumOff val="80000"/>
            </a:schemeClr>
          </a:solidFill>
        </p:spPr>
        <p:txBody>
          <a:bodyPr wrap="square" rtlCol="0">
            <a:spAutoFit/>
          </a:bodyPr>
          <a:lstStyle/>
          <a:p>
            <a:pPr algn="ctr"/>
            <a:r>
              <a:rPr kumimoji="1" lang="ja-JP" altLang="en-US" sz="901" dirty="0">
                <a:latin typeface="Meiryo UI" panose="020B0604030504040204" pitchFamily="50" charset="-128"/>
                <a:ea typeface="Meiryo UI" panose="020B0604030504040204" pitchFamily="50" charset="-128"/>
              </a:rPr>
              <a:t>いやー・・・・</a:t>
            </a:r>
          </a:p>
        </p:txBody>
      </p:sp>
      <p:sp>
        <p:nvSpPr>
          <p:cNvPr id="29" name="テキスト ボックス 28"/>
          <p:cNvSpPr txBox="1"/>
          <p:nvPr/>
        </p:nvSpPr>
        <p:spPr>
          <a:xfrm>
            <a:off x="270793" y="3165047"/>
            <a:ext cx="2070655" cy="230961"/>
          </a:xfrm>
          <a:prstGeom prst="rect">
            <a:avLst/>
          </a:prstGeom>
          <a:solidFill>
            <a:schemeClr val="bg1"/>
          </a:solidFill>
          <a:ln>
            <a:solidFill>
              <a:schemeClr val="tx1"/>
            </a:solidFill>
          </a:ln>
        </p:spPr>
        <p:txBody>
          <a:bodyPr wrap="square" rtlCol="0">
            <a:spAutoFit/>
          </a:bodyPr>
          <a:lstStyle/>
          <a:p>
            <a:pPr algn="ctr"/>
            <a:r>
              <a:rPr kumimoji="1" lang="ja-JP" altLang="en-US" sz="901" dirty="0">
                <a:latin typeface="Meiryo UI" panose="020B0604030504040204" pitchFamily="50" charset="-128"/>
                <a:ea typeface="Meiryo UI" panose="020B0604030504040204" pitchFamily="50" charset="-128"/>
              </a:rPr>
              <a:t>いつ頃お手すきですか？</a:t>
            </a:r>
          </a:p>
        </p:txBody>
      </p:sp>
      <p:sp>
        <p:nvSpPr>
          <p:cNvPr id="30" name="テキスト ボックス 29"/>
          <p:cNvSpPr txBox="1"/>
          <p:nvPr/>
        </p:nvSpPr>
        <p:spPr>
          <a:xfrm>
            <a:off x="270792" y="6434399"/>
            <a:ext cx="1603115" cy="785471"/>
          </a:xfrm>
          <a:prstGeom prst="rect">
            <a:avLst/>
          </a:prstGeom>
          <a:solidFill>
            <a:schemeClr val="bg1"/>
          </a:solidFill>
          <a:ln>
            <a:solidFill>
              <a:schemeClr val="tx1"/>
            </a:solidFill>
          </a:ln>
        </p:spPr>
        <p:txBody>
          <a:bodyPr wrap="square" rtlCol="0">
            <a:spAutoFit/>
          </a:bodyPr>
          <a:lstStyle/>
          <a:p>
            <a:pPr algn="ctr"/>
            <a:r>
              <a:rPr kumimoji="1" lang="ja-JP" altLang="en-US" sz="901" dirty="0">
                <a:latin typeface="Meiryo UI" panose="020B0604030504040204" pitchFamily="50" charset="-128"/>
                <a:ea typeface="Meiryo UI" panose="020B0604030504040204" pitchFamily="50" charset="-128"/>
              </a:rPr>
              <a:t>そうですよね。お忙しいのにすみません！また改めますので、ご連絡先お伺いしてもいいですか？もしくは次いついらっしゃいますか？</a:t>
            </a:r>
          </a:p>
        </p:txBody>
      </p:sp>
      <p:cxnSp>
        <p:nvCxnSpPr>
          <p:cNvPr id="74" name="直線矢印コネクタ 73"/>
          <p:cNvCxnSpPr/>
          <p:nvPr/>
        </p:nvCxnSpPr>
        <p:spPr>
          <a:xfrm flipH="1">
            <a:off x="6133820" y="4915544"/>
            <a:ext cx="991" cy="1557314"/>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7" name="テキスト ボックス 36"/>
          <p:cNvSpPr txBox="1"/>
          <p:nvPr/>
        </p:nvSpPr>
        <p:spPr>
          <a:xfrm>
            <a:off x="4623334" y="4503586"/>
            <a:ext cx="2082265" cy="523468"/>
          </a:xfrm>
          <a:prstGeom prst="rect">
            <a:avLst/>
          </a:prstGeom>
          <a:solidFill>
            <a:schemeClr val="bg1"/>
          </a:solidFill>
          <a:ln>
            <a:solidFill>
              <a:schemeClr val="tx1"/>
            </a:solidFill>
          </a:ln>
        </p:spPr>
        <p:txBody>
          <a:bodyPr wrap="square" rtlCol="0">
            <a:spAutoFit/>
          </a:bodyPr>
          <a:lstStyle/>
          <a:p>
            <a:pPr algn="ctr"/>
            <a:r>
              <a:rPr kumimoji="1" lang="ja-JP" altLang="en-US" sz="901" dirty="0">
                <a:latin typeface="Meiryo UI" panose="020B0604030504040204" pitchFamily="50" charset="-128"/>
                <a:ea typeface="Meiryo UI" panose="020B0604030504040204" pitchFamily="50" charset="-128"/>
              </a:rPr>
              <a:t>ありがとうございます！</a:t>
            </a:r>
            <a:endParaRPr kumimoji="1" lang="en-US" altLang="ja-JP" sz="901" dirty="0">
              <a:latin typeface="Meiryo UI" panose="020B0604030504040204" pitchFamily="50" charset="-128"/>
              <a:ea typeface="Meiryo UI" panose="020B0604030504040204" pitchFamily="50" charset="-128"/>
            </a:endParaRPr>
          </a:p>
          <a:p>
            <a:pPr algn="ctr"/>
            <a:r>
              <a:rPr kumimoji="1" lang="ja-JP" altLang="en-US" sz="901" dirty="0">
                <a:latin typeface="Meiryo UI" panose="020B0604030504040204" pitchFamily="50" charset="-128"/>
                <a:ea typeface="Meiryo UI" panose="020B0604030504040204" pitchFamily="50" charset="-128"/>
              </a:rPr>
              <a:t>お店は、いつ頃オープン予定ですか？</a:t>
            </a:r>
            <a:endParaRPr kumimoji="1" lang="en-US" altLang="ja-JP" sz="901" dirty="0">
              <a:latin typeface="Meiryo UI" panose="020B0604030504040204" pitchFamily="50" charset="-128"/>
              <a:ea typeface="Meiryo UI" panose="020B0604030504040204" pitchFamily="50" charset="-128"/>
            </a:endParaRPr>
          </a:p>
          <a:p>
            <a:pPr algn="ctr"/>
            <a:r>
              <a:rPr kumimoji="1" lang="ja-JP" altLang="en-US" sz="901" dirty="0">
                <a:latin typeface="Meiryo UI" panose="020B0604030504040204" pitchFamily="50" charset="-128"/>
                <a:ea typeface="Meiryo UI" panose="020B0604030504040204" pitchFamily="50" charset="-128"/>
              </a:rPr>
              <a:t>ネットなどの手配はお済みですか？</a:t>
            </a:r>
          </a:p>
        </p:txBody>
      </p:sp>
      <p:sp>
        <p:nvSpPr>
          <p:cNvPr id="72" name="テキスト ボックス 71"/>
          <p:cNvSpPr txBox="1"/>
          <p:nvPr/>
        </p:nvSpPr>
        <p:spPr>
          <a:xfrm>
            <a:off x="5362574" y="5301715"/>
            <a:ext cx="1343025" cy="230961"/>
          </a:xfrm>
          <a:prstGeom prst="rect">
            <a:avLst/>
          </a:prstGeom>
          <a:solidFill>
            <a:schemeClr val="accent1">
              <a:lumMod val="20000"/>
              <a:lumOff val="80000"/>
            </a:schemeClr>
          </a:solidFill>
        </p:spPr>
        <p:txBody>
          <a:bodyPr wrap="square" rtlCol="0">
            <a:spAutoFit/>
          </a:bodyPr>
          <a:lstStyle/>
          <a:p>
            <a:pPr algn="ctr"/>
            <a:r>
              <a:rPr kumimoji="1" lang="ja-JP" altLang="en-US" sz="901" dirty="0" smtClean="0">
                <a:latin typeface="Meiryo UI" panose="020B0604030504040204" pitchFamily="50" charset="-128"/>
                <a:ea typeface="Meiryo UI" panose="020B0604030504040204" pitchFamily="50" charset="-128"/>
              </a:rPr>
              <a:t>しているよ。</a:t>
            </a:r>
            <a:endParaRPr kumimoji="1" lang="ja-JP" altLang="en-US" sz="901" dirty="0">
              <a:latin typeface="Meiryo UI" panose="020B0604030504040204" pitchFamily="50" charset="-128"/>
              <a:ea typeface="Meiryo UI" panose="020B0604030504040204" pitchFamily="50" charset="-128"/>
            </a:endParaRPr>
          </a:p>
        </p:txBody>
      </p:sp>
      <p:cxnSp>
        <p:nvCxnSpPr>
          <p:cNvPr id="76" name="カギ線コネクタ 75"/>
          <p:cNvCxnSpPr/>
          <p:nvPr/>
        </p:nvCxnSpPr>
        <p:spPr>
          <a:xfrm rot="10800000" flipV="1">
            <a:off x="2294716" y="6764071"/>
            <a:ext cx="2307646" cy="1063773"/>
          </a:xfrm>
          <a:prstGeom prst="bentConnector3">
            <a:avLst>
              <a:gd name="adj1" fmla="val 99944"/>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4516451" y="6464002"/>
            <a:ext cx="2184274" cy="646844"/>
          </a:xfrm>
          <a:prstGeom prst="rect">
            <a:avLst/>
          </a:prstGeom>
          <a:solidFill>
            <a:schemeClr val="bg1"/>
          </a:solidFill>
          <a:ln>
            <a:solidFill>
              <a:schemeClr val="tx1"/>
            </a:solidFill>
          </a:ln>
        </p:spPr>
        <p:txBody>
          <a:bodyPr wrap="square" rtlCol="0">
            <a:spAutoFit/>
          </a:bodyPr>
          <a:lstStyle/>
          <a:p>
            <a:pPr algn="ctr"/>
            <a:r>
              <a:rPr kumimoji="1" lang="ja-JP" altLang="en-US" sz="901" dirty="0">
                <a:latin typeface="Meiryo UI" panose="020B0604030504040204" pitchFamily="50" charset="-128"/>
                <a:ea typeface="Meiryo UI" panose="020B0604030504040204" pitchFamily="50" charset="-128"/>
              </a:rPr>
              <a:t>そうなんですね！今</a:t>
            </a:r>
            <a:r>
              <a:rPr kumimoji="1" lang="en-US" altLang="ja-JP" sz="901" dirty="0">
                <a:latin typeface="Meiryo UI" panose="020B0604030504040204" pitchFamily="50" charset="-128"/>
                <a:ea typeface="Meiryo UI" panose="020B0604030504040204" pitchFamily="50" charset="-128"/>
              </a:rPr>
              <a:t>USEN</a:t>
            </a:r>
            <a:r>
              <a:rPr kumimoji="1" lang="ja-JP" altLang="en-US" sz="901" dirty="0">
                <a:latin typeface="Meiryo UI" panose="020B0604030504040204" pitchFamily="50" charset="-128"/>
                <a:ea typeface="Meiryo UI" panose="020B0604030504040204" pitchFamily="50" charset="-128"/>
              </a:rPr>
              <a:t>で開業支援</a:t>
            </a:r>
            <a:r>
              <a:rPr lang="ja-JP" altLang="en-US" sz="901" dirty="0">
                <a:latin typeface="Meiryo UI" panose="020B0604030504040204" pitchFamily="50" charset="-128"/>
                <a:ea typeface="Meiryo UI" panose="020B0604030504040204" pitchFamily="50" charset="-128"/>
              </a:rPr>
              <a:t>を色々としていまして、ネット以外にもクレジットカードやレジなどもやっています！</a:t>
            </a:r>
            <a:endParaRPr lang="en-US" altLang="ja-JP" sz="901" dirty="0">
              <a:latin typeface="Meiryo UI" panose="020B0604030504040204" pitchFamily="50" charset="-128"/>
              <a:ea typeface="Meiryo UI" panose="020B0604030504040204" pitchFamily="50" charset="-128"/>
            </a:endParaRPr>
          </a:p>
          <a:p>
            <a:pPr algn="ctr"/>
            <a:r>
              <a:rPr lang="ja-JP" altLang="en-US" sz="901" dirty="0">
                <a:latin typeface="Meiryo UI" panose="020B0604030504040204" pitchFamily="50" charset="-128"/>
                <a:ea typeface="Meiryo UI" panose="020B0604030504040204" pitchFamily="50" charset="-128"/>
              </a:rPr>
              <a:t>一度、お話を聞いていただけません</a:t>
            </a:r>
            <a:r>
              <a:rPr lang="ja-JP" altLang="en-US" sz="901" dirty="0" smtClean="0">
                <a:latin typeface="Meiryo UI" panose="020B0604030504040204" pitchFamily="50" charset="-128"/>
                <a:ea typeface="Meiryo UI" panose="020B0604030504040204" pitchFamily="50" charset="-128"/>
              </a:rPr>
              <a:t>か？</a:t>
            </a:r>
            <a:endParaRPr kumimoji="1" lang="ja-JP" altLang="en-US" sz="901" dirty="0">
              <a:latin typeface="Meiryo UI" panose="020B0604030504040204" pitchFamily="50" charset="-128"/>
              <a:ea typeface="Meiryo UI" panose="020B0604030504040204" pitchFamily="50" charset="-128"/>
            </a:endParaRPr>
          </a:p>
        </p:txBody>
      </p:sp>
      <p:cxnSp>
        <p:nvCxnSpPr>
          <p:cNvPr id="81" name="カギ線コネクタ 80"/>
          <p:cNvCxnSpPr>
            <a:stCxn id="26" idx="1"/>
          </p:cNvCxnSpPr>
          <p:nvPr/>
        </p:nvCxnSpPr>
        <p:spPr>
          <a:xfrm rot="10800000" flipV="1">
            <a:off x="2584452" y="6163545"/>
            <a:ext cx="290085" cy="1650186"/>
          </a:xfrm>
          <a:prstGeom prst="bentConnector2">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2874536" y="5909437"/>
            <a:ext cx="2134343" cy="508216"/>
          </a:xfrm>
          <a:prstGeom prst="rect">
            <a:avLst/>
          </a:prstGeom>
          <a:solidFill>
            <a:schemeClr val="bg1"/>
          </a:solidFill>
          <a:ln>
            <a:solidFill>
              <a:schemeClr val="tx1"/>
            </a:solidFill>
          </a:ln>
        </p:spPr>
        <p:txBody>
          <a:bodyPr wrap="square" rtlCol="0">
            <a:spAutoFit/>
          </a:bodyPr>
          <a:lstStyle/>
          <a:p>
            <a:pPr algn="ctr"/>
            <a:r>
              <a:rPr kumimoji="1" lang="ja-JP" altLang="en-US" sz="901" dirty="0">
                <a:latin typeface="Meiryo UI" panose="020B0604030504040204" pitchFamily="50" charset="-128"/>
                <a:ea typeface="Meiryo UI" panose="020B0604030504040204" pitchFamily="50" charset="-128"/>
              </a:rPr>
              <a:t>そうなんですね！</a:t>
            </a:r>
            <a:r>
              <a:rPr kumimoji="1" lang="en-US" altLang="ja-JP" sz="901" dirty="0">
                <a:latin typeface="Meiryo UI" panose="020B0604030504040204" pitchFamily="50" charset="-128"/>
                <a:ea typeface="Meiryo UI" panose="020B0604030504040204" pitchFamily="50" charset="-128"/>
              </a:rPr>
              <a:t>USEN</a:t>
            </a:r>
            <a:r>
              <a:rPr kumimoji="1" lang="ja-JP" altLang="en-US" sz="901" dirty="0">
                <a:latin typeface="Meiryo UI" panose="020B0604030504040204" pitchFamily="50" charset="-128"/>
                <a:ea typeface="Meiryo UI" panose="020B0604030504040204" pitchFamily="50" charset="-128"/>
              </a:rPr>
              <a:t>でも面倒なネットの手配なども一括でできるのですが、一度お話聞いていただけませんか？</a:t>
            </a:r>
          </a:p>
        </p:txBody>
      </p:sp>
      <p:sp>
        <p:nvSpPr>
          <p:cNvPr id="28" name="テキスト ボックス 27"/>
          <p:cNvSpPr txBox="1"/>
          <p:nvPr/>
        </p:nvSpPr>
        <p:spPr>
          <a:xfrm>
            <a:off x="317499" y="7292479"/>
            <a:ext cx="2404483" cy="230961"/>
          </a:xfrm>
          <a:prstGeom prst="rect">
            <a:avLst/>
          </a:prstGeom>
          <a:solidFill>
            <a:schemeClr val="accent1">
              <a:lumMod val="20000"/>
              <a:lumOff val="80000"/>
            </a:schemeClr>
          </a:solidFill>
        </p:spPr>
        <p:txBody>
          <a:bodyPr wrap="square" rtlCol="0">
            <a:spAutoFit/>
          </a:bodyPr>
          <a:lstStyle/>
          <a:p>
            <a:pPr algn="ctr"/>
            <a:r>
              <a:rPr kumimoji="1" lang="ja-JP" altLang="en-US" sz="901" dirty="0">
                <a:latin typeface="Meiryo UI" panose="020B0604030504040204" pitchFamily="50" charset="-128"/>
                <a:ea typeface="Meiryo UI" panose="020B0604030504040204" pitchFamily="50" charset="-128"/>
              </a:rPr>
              <a:t>○月〇日〇時に来てください。</a:t>
            </a:r>
          </a:p>
        </p:txBody>
      </p:sp>
      <p:cxnSp>
        <p:nvCxnSpPr>
          <p:cNvPr id="71" name="カギ線コネクタ 70"/>
          <p:cNvCxnSpPr>
            <a:stCxn id="30" idx="3"/>
          </p:cNvCxnSpPr>
          <p:nvPr/>
        </p:nvCxnSpPr>
        <p:spPr>
          <a:xfrm>
            <a:off x="1873907" y="6827135"/>
            <a:ext cx="1805831" cy="1005644"/>
          </a:xfrm>
          <a:prstGeom prst="bentConnector3">
            <a:avLst>
              <a:gd name="adj1" fmla="val 99832"/>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5" name="テキスト ボックス 34"/>
          <p:cNvSpPr txBox="1"/>
          <p:nvPr/>
        </p:nvSpPr>
        <p:spPr>
          <a:xfrm>
            <a:off x="2982342" y="7265445"/>
            <a:ext cx="1359662" cy="230960"/>
          </a:xfrm>
          <a:prstGeom prst="rect">
            <a:avLst/>
          </a:prstGeom>
          <a:solidFill>
            <a:schemeClr val="accent2">
              <a:lumMod val="20000"/>
              <a:lumOff val="80000"/>
            </a:schemeClr>
          </a:solidFill>
        </p:spPr>
        <p:txBody>
          <a:bodyPr wrap="square" rtlCol="0">
            <a:spAutoFit/>
          </a:bodyPr>
          <a:lstStyle/>
          <a:p>
            <a:pPr algn="ctr"/>
            <a:r>
              <a:rPr kumimoji="1" lang="ja-JP" altLang="en-US" sz="901" dirty="0">
                <a:latin typeface="Meiryo UI" panose="020B0604030504040204" pitchFamily="50" charset="-128"/>
                <a:ea typeface="Meiryo UI" panose="020B0604030504040204" pitchFamily="50" charset="-128"/>
              </a:rPr>
              <a:t>忙しいってば！</a:t>
            </a:r>
          </a:p>
        </p:txBody>
      </p:sp>
      <p:cxnSp>
        <p:nvCxnSpPr>
          <p:cNvPr id="83" name="直線矢印コネクタ 82"/>
          <p:cNvCxnSpPr>
            <a:stCxn id="14" idx="2"/>
            <a:endCxn id="40" idx="0"/>
          </p:cNvCxnSpPr>
          <p:nvPr/>
        </p:nvCxnSpPr>
        <p:spPr>
          <a:xfrm>
            <a:off x="5608588" y="7110846"/>
            <a:ext cx="2438" cy="708035"/>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4602362" y="7252742"/>
            <a:ext cx="2103237" cy="230961"/>
          </a:xfrm>
          <a:prstGeom prst="rect">
            <a:avLst/>
          </a:prstGeom>
          <a:solidFill>
            <a:schemeClr val="accent2">
              <a:lumMod val="20000"/>
              <a:lumOff val="80000"/>
            </a:schemeClr>
          </a:solidFill>
        </p:spPr>
        <p:txBody>
          <a:bodyPr wrap="square" rtlCol="0">
            <a:spAutoFit/>
          </a:bodyPr>
          <a:lstStyle/>
          <a:p>
            <a:pPr algn="ctr"/>
            <a:r>
              <a:rPr kumimoji="1" lang="ja-JP" altLang="en-US" sz="901" dirty="0">
                <a:latin typeface="Meiryo UI" panose="020B0604030504040204" pitchFamily="50" charset="-128"/>
                <a:ea typeface="Meiryo UI" panose="020B0604030504040204" pitchFamily="50" charset="-128"/>
              </a:rPr>
              <a:t>いらない</a:t>
            </a:r>
          </a:p>
        </p:txBody>
      </p:sp>
      <p:cxnSp>
        <p:nvCxnSpPr>
          <p:cNvPr id="69" name="直線矢印コネクタ 68"/>
          <p:cNvCxnSpPr/>
          <p:nvPr/>
        </p:nvCxnSpPr>
        <p:spPr>
          <a:xfrm flipV="1">
            <a:off x="5812120" y="749342"/>
            <a:ext cx="830580" cy="7219"/>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p:nvPr/>
        </p:nvCxnSpPr>
        <p:spPr>
          <a:xfrm flipV="1">
            <a:off x="5824820" y="950099"/>
            <a:ext cx="830580" cy="7219"/>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73" name="テキスト ボックス 72"/>
          <p:cNvSpPr txBox="1"/>
          <p:nvPr/>
        </p:nvSpPr>
        <p:spPr>
          <a:xfrm>
            <a:off x="4904395" y="667229"/>
            <a:ext cx="827471" cy="246221"/>
          </a:xfrm>
          <a:prstGeom prst="rect">
            <a:avLst/>
          </a:prstGeom>
          <a:noFill/>
        </p:spPr>
        <p:txBody>
          <a:bodyPr wrap="none" rtlCol="0">
            <a:spAutoFit/>
          </a:bodyPr>
          <a:lstStyle/>
          <a:p>
            <a:r>
              <a:rPr kumimoji="1" lang="ja-JP" altLang="en-US" sz="1000" dirty="0" smtClean="0">
                <a:latin typeface="Meiryo UI" panose="020B0604030504040204" pitchFamily="50" charset="-128"/>
                <a:ea typeface="Meiryo UI" panose="020B0604030504040204" pitchFamily="50" charset="-128"/>
              </a:rPr>
              <a:t>プラスの返事</a:t>
            </a:r>
            <a:endParaRPr kumimoji="1" lang="ja-JP" altLang="en-US" sz="1000" dirty="0">
              <a:latin typeface="Meiryo UI" panose="020B0604030504040204" pitchFamily="50" charset="-128"/>
              <a:ea typeface="Meiryo UI" panose="020B0604030504040204" pitchFamily="50" charset="-128"/>
            </a:endParaRPr>
          </a:p>
        </p:txBody>
      </p:sp>
      <p:sp>
        <p:nvSpPr>
          <p:cNvPr id="75" name="テキスト ボックス 74"/>
          <p:cNvSpPr txBox="1"/>
          <p:nvPr/>
        </p:nvSpPr>
        <p:spPr>
          <a:xfrm>
            <a:off x="4887104" y="859845"/>
            <a:ext cx="934871" cy="246221"/>
          </a:xfrm>
          <a:prstGeom prst="rect">
            <a:avLst/>
          </a:prstGeom>
          <a:noFill/>
        </p:spPr>
        <p:txBody>
          <a:bodyPr wrap="none" rtlCol="0">
            <a:spAutoFit/>
          </a:bodyPr>
          <a:lstStyle/>
          <a:p>
            <a:r>
              <a:rPr kumimoji="1" lang="ja-JP" altLang="en-US" sz="1000" dirty="0">
                <a:latin typeface="Meiryo UI" panose="020B0604030504040204" pitchFamily="50" charset="-128"/>
                <a:ea typeface="Meiryo UI" panose="020B0604030504040204" pitchFamily="50" charset="-128"/>
              </a:rPr>
              <a:t>マイナス</a:t>
            </a:r>
            <a:r>
              <a:rPr kumimoji="1" lang="ja-JP" altLang="en-US" sz="1000" dirty="0" smtClean="0">
                <a:latin typeface="Meiryo UI" panose="020B0604030504040204" pitchFamily="50" charset="-128"/>
                <a:ea typeface="Meiryo UI" panose="020B0604030504040204" pitchFamily="50" charset="-128"/>
              </a:rPr>
              <a:t>の返事</a:t>
            </a:r>
            <a:endParaRPr kumimoji="1" lang="ja-JP" altLang="en-US" sz="1000" dirty="0">
              <a:latin typeface="Meiryo UI" panose="020B0604030504040204" pitchFamily="50" charset="-128"/>
              <a:ea typeface="Meiryo UI" panose="020B0604030504040204" pitchFamily="50" charset="-128"/>
            </a:endParaRPr>
          </a:p>
        </p:txBody>
      </p:sp>
      <p:pic>
        <p:nvPicPr>
          <p:cNvPr id="79" name="図 78"/>
          <p:cNvPicPr>
            <a:picLocks noChangeAspect="1"/>
          </p:cNvPicPr>
          <p:nvPr/>
        </p:nvPicPr>
        <p:blipFill rotWithShape="1">
          <a:blip r:embed="rId2">
            <a:clrChange>
              <a:clrFrom>
                <a:srgbClr val="F8F8F8"/>
              </a:clrFrom>
              <a:clrTo>
                <a:srgbClr val="F8F8F8">
                  <a:alpha val="0"/>
                </a:srgbClr>
              </a:clrTo>
            </a:clrChange>
          </a:blip>
          <a:srcRect l="1" r="5759"/>
          <a:stretch/>
        </p:blipFill>
        <p:spPr>
          <a:xfrm>
            <a:off x="270792" y="414013"/>
            <a:ext cx="866419" cy="766137"/>
          </a:xfrm>
          <a:prstGeom prst="rect">
            <a:avLst/>
          </a:prstGeom>
        </p:spPr>
      </p:pic>
      <p:grpSp>
        <p:nvGrpSpPr>
          <p:cNvPr id="64" name="グループ化 63"/>
          <p:cNvGrpSpPr/>
          <p:nvPr/>
        </p:nvGrpSpPr>
        <p:grpSpPr>
          <a:xfrm>
            <a:off x="466290" y="8277382"/>
            <a:ext cx="2036268" cy="613009"/>
            <a:chOff x="555190" y="8277382"/>
            <a:chExt cx="2036268" cy="613009"/>
          </a:xfrm>
        </p:grpSpPr>
        <p:pic>
          <p:nvPicPr>
            <p:cNvPr id="53" name="図 52"/>
            <p:cNvPicPr>
              <a:picLocks noChangeAspect="1"/>
            </p:cNvPicPr>
            <p:nvPr/>
          </p:nvPicPr>
          <p:blipFill>
            <a:blip r:embed="rId3">
              <a:clrChange>
                <a:clrFrom>
                  <a:srgbClr val="F8F8F8"/>
                </a:clrFrom>
                <a:clrTo>
                  <a:srgbClr val="F8F8F8">
                    <a:alpha val="0"/>
                  </a:srgbClr>
                </a:clrTo>
              </a:clrChange>
            </a:blip>
            <a:stretch>
              <a:fillRect/>
            </a:stretch>
          </p:blipFill>
          <p:spPr>
            <a:xfrm>
              <a:off x="1282313" y="8290943"/>
              <a:ext cx="582021" cy="599447"/>
            </a:xfrm>
            <a:prstGeom prst="rect">
              <a:avLst/>
            </a:prstGeom>
          </p:spPr>
        </p:pic>
        <p:pic>
          <p:nvPicPr>
            <p:cNvPr id="80" name="図 79"/>
            <p:cNvPicPr>
              <a:picLocks noChangeAspect="1"/>
            </p:cNvPicPr>
            <p:nvPr/>
          </p:nvPicPr>
          <p:blipFill>
            <a:blip r:embed="rId3">
              <a:clrChange>
                <a:clrFrom>
                  <a:srgbClr val="F8F8F8"/>
                </a:clrFrom>
                <a:clrTo>
                  <a:srgbClr val="F8F8F8">
                    <a:alpha val="0"/>
                  </a:srgbClr>
                </a:clrTo>
              </a:clrChange>
            </a:blip>
            <a:stretch>
              <a:fillRect/>
            </a:stretch>
          </p:blipFill>
          <p:spPr>
            <a:xfrm>
              <a:off x="555190" y="8277382"/>
              <a:ext cx="582021" cy="599447"/>
            </a:xfrm>
            <a:prstGeom prst="rect">
              <a:avLst/>
            </a:prstGeom>
          </p:spPr>
        </p:pic>
        <p:pic>
          <p:nvPicPr>
            <p:cNvPr id="82" name="図 81"/>
            <p:cNvPicPr>
              <a:picLocks noChangeAspect="1"/>
            </p:cNvPicPr>
            <p:nvPr/>
          </p:nvPicPr>
          <p:blipFill>
            <a:blip r:embed="rId3">
              <a:clrChange>
                <a:clrFrom>
                  <a:srgbClr val="F8F8F8"/>
                </a:clrFrom>
                <a:clrTo>
                  <a:srgbClr val="F8F8F8">
                    <a:alpha val="0"/>
                  </a:srgbClr>
                </a:clrTo>
              </a:clrChange>
            </a:blip>
            <a:stretch>
              <a:fillRect/>
            </a:stretch>
          </p:blipFill>
          <p:spPr>
            <a:xfrm>
              <a:off x="2009437" y="8290944"/>
              <a:ext cx="582021" cy="599447"/>
            </a:xfrm>
            <a:prstGeom prst="rect">
              <a:avLst/>
            </a:prstGeom>
          </p:spPr>
        </p:pic>
      </p:grpSp>
      <p:cxnSp>
        <p:nvCxnSpPr>
          <p:cNvPr id="9" name="直線コネクタ 8"/>
          <p:cNvCxnSpPr/>
          <p:nvPr/>
        </p:nvCxnSpPr>
        <p:spPr>
          <a:xfrm>
            <a:off x="2721982" y="3678654"/>
            <a:ext cx="0" cy="659428"/>
          </a:xfrm>
          <a:prstGeom prst="line">
            <a:avLst/>
          </a:prstGeom>
          <a:ln w="3492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p:nvPr/>
        </p:nvCxnSpPr>
        <p:spPr>
          <a:xfrm flipH="1">
            <a:off x="2114658" y="4319805"/>
            <a:ext cx="612404" cy="0"/>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p:cNvCxnSpPr/>
          <p:nvPr/>
        </p:nvCxnSpPr>
        <p:spPr>
          <a:xfrm flipH="1">
            <a:off x="1557241" y="4317762"/>
            <a:ext cx="612404" cy="0"/>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6" name="テキスト ボックス 35"/>
          <p:cNvSpPr txBox="1"/>
          <p:nvPr/>
        </p:nvSpPr>
        <p:spPr>
          <a:xfrm>
            <a:off x="270793" y="4104933"/>
            <a:ext cx="1492890" cy="369588"/>
          </a:xfrm>
          <a:prstGeom prst="rect">
            <a:avLst/>
          </a:prstGeom>
          <a:solidFill>
            <a:schemeClr val="accent2">
              <a:lumMod val="20000"/>
              <a:lumOff val="80000"/>
            </a:schemeClr>
          </a:solidFill>
        </p:spPr>
        <p:txBody>
          <a:bodyPr wrap="square" rtlCol="0">
            <a:spAutoFit/>
          </a:bodyPr>
          <a:lstStyle/>
          <a:p>
            <a:pPr algn="ctr"/>
            <a:r>
              <a:rPr lang="ja-JP" altLang="en-US" sz="901" dirty="0">
                <a:latin typeface="Meiryo UI" panose="020B0604030504040204" pitchFamily="50" charset="-128"/>
                <a:ea typeface="Meiryo UI" panose="020B0604030504040204" pitchFamily="50" charset="-128"/>
              </a:rPr>
              <a:t>忙しいので、後で見る</a:t>
            </a:r>
            <a:r>
              <a:rPr lang="ja-JP" altLang="en-US" sz="901" dirty="0" smtClean="0">
                <a:latin typeface="Meiryo UI" panose="020B0604030504040204" pitchFamily="50" charset="-128"/>
                <a:ea typeface="Meiryo UI" panose="020B0604030504040204" pitchFamily="50" charset="-128"/>
              </a:rPr>
              <a:t>ので</a:t>
            </a:r>
            <a:endParaRPr lang="en-US" altLang="ja-JP" sz="901" dirty="0" smtClean="0">
              <a:latin typeface="Meiryo UI" panose="020B0604030504040204" pitchFamily="50" charset="-128"/>
              <a:ea typeface="Meiryo UI" panose="020B0604030504040204" pitchFamily="50" charset="-128"/>
            </a:endParaRPr>
          </a:p>
          <a:p>
            <a:pPr algn="ctr"/>
            <a:r>
              <a:rPr lang="ja-JP" altLang="en-US" sz="901" dirty="0" smtClean="0">
                <a:latin typeface="Meiryo UI" panose="020B0604030504040204" pitchFamily="50" charset="-128"/>
                <a:ea typeface="Meiryo UI" panose="020B0604030504040204" pitchFamily="50" charset="-128"/>
              </a:rPr>
              <a:t>資料</a:t>
            </a:r>
            <a:r>
              <a:rPr lang="ja-JP" altLang="en-US" sz="901" dirty="0">
                <a:latin typeface="Meiryo UI" panose="020B0604030504040204" pitchFamily="50" charset="-128"/>
                <a:ea typeface="Meiryo UI" panose="020B0604030504040204" pitchFamily="50" charset="-128"/>
              </a:rPr>
              <a:t>置いといてください。</a:t>
            </a:r>
            <a:endParaRPr kumimoji="1" lang="ja-JP" altLang="en-US" sz="901" dirty="0">
              <a:latin typeface="Meiryo UI" panose="020B0604030504040204" pitchFamily="50" charset="-128"/>
              <a:ea typeface="Meiryo UI" panose="020B0604030504040204" pitchFamily="50" charset="-128"/>
            </a:endParaRPr>
          </a:p>
        </p:txBody>
      </p:sp>
      <p:cxnSp>
        <p:nvCxnSpPr>
          <p:cNvPr id="62" name="直線矢印コネクタ 61"/>
          <p:cNvCxnSpPr/>
          <p:nvPr/>
        </p:nvCxnSpPr>
        <p:spPr>
          <a:xfrm>
            <a:off x="1745789" y="4970144"/>
            <a:ext cx="2877545" cy="0"/>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8" name="テキスト ボックス 77"/>
          <p:cNvSpPr txBox="1"/>
          <p:nvPr/>
        </p:nvSpPr>
        <p:spPr>
          <a:xfrm>
            <a:off x="2550991" y="4865796"/>
            <a:ext cx="910813" cy="230961"/>
          </a:xfrm>
          <a:prstGeom prst="rect">
            <a:avLst/>
          </a:prstGeom>
          <a:solidFill>
            <a:schemeClr val="accent1">
              <a:lumMod val="20000"/>
              <a:lumOff val="80000"/>
            </a:schemeClr>
          </a:solidFill>
        </p:spPr>
        <p:txBody>
          <a:bodyPr wrap="square" rtlCol="0">
            <a:spAutoFit/>
          </a:bodyPr>
          <a:lstStyle/>
          <a:p>
            <a:pPr algn="ctr"/>
            <a:r>
              <a:rPr kumimoji="1" lang="ja-JP" altLang="en-US" sz="901" dirty="0" smtClean="0">
                <a:latin typeface="Meiryo UI" panose="020B0604030504040204" pitchFamily="50" charset="-128"/>
                <a:ea typeface="Meiryo UI" panose="020B0604030504040204" pitchFamily="50" charset="-128"/>
              </a:rPr>
              <a:t>いいですよ。</a:t>
            </a:r>
            <a:endParaRPr kumimoji="1" lang="ja-JP" altLang="en-US" sz="90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242510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3" name="直線矢印コネクタ 132"/>
          <p:cNvCxnSpPr/>
          <p:nvPr/>
        </p:nvCxnSpPr>
        <p:spPr>
          <a:xfrm>
            <a:off x="646475" y="3858370"/>
            <a:ext cx="8135" cy="1130796"/>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8" name="直線矢印コネクタ 97"/>
          <p:cNvCxnSpPr/>
          <p:nvPr/>
        </p:nvCxnSpPr>
        <p:spPr>
          <a:xfrm>
            <a:off x="4533193" y="2752703"/>
            <a:ext cx="24466" cy="5401586"/>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2" name="直線矢印コネクタ 81"/>
          <p:cNvCxnSpPr/>
          <p:nvPr/>
        </p:nvCxnSpPr>
        <p:spPr>
          <a:xfrm>
            <a:off x="3413637" y="2745659"/>
            <a:ext cx="0" cy="594804"/>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9" name="タイトル 1"/>
          <p:cNvSpPr>
            <a:spLocks noGrp="1"/>
          </p:cNvSpPr>
          <p:nvPr>
            <p:ph type="ctrTitle"/>
          </p:nvPr>
        </p:nvSpPr>
        <p:spPr>
          <a:xfrm>
            <a:off x="647864" y="116107"/>
            <a:ext cx="5486400" cy="528320"/>
          </a:xfrm>
        </p:spPr>
        <p:txBody>
          <a:bodyPr>
            <a:noAutofit/>
          </a:bodyPr>
          <a:lstStyle/>
          <a:p>
            <a:r>
              <a:rPr lang="ja-JP" altLang="en-US" sz="2400" b="1" dirty="0">
                <a:latin typeface="Meiryo UI" panose="020B0604030504040204" pitchFamily="50" charset="-128"/>
                <a:ea typeface="Meiryo UI" panose="020B0604030504040204" pitchFamily="50" charset="-128"/>
              </a:rPr>
              <a:t>現場発見！飛び込みロープレ</a:t>
            </a:r>
            <a:r>
              <a:rPr lang="ja-JP" altLang="en-US" sz="2400" b="1" dirty="0" smtClean="0">
                <a:latin typeface="Meiryo UI" panose="020B0604030504040204" pitchFamily="50" charset="-128"/>
                <a:ea typeface="Meiryo UI" panose="020B0604030504040204" pitchFamily="50" charset="-128"/>
              </a:rPr>
              <a:t>（例）</a:t>
            </a:r>
            <a:endParaRPr lang="ja-JP" altLang="en-US" sz="2400" b="1" dirty="0">
              <a:latin typeface="Meiryo UI" panose="020B0604030504040204" pitchFamily="50" charset="-128"/>
              <a:ea typeface="Meiryo UI" panose="020B0604030504040204" pitchFamily="50" charset="-128"/>
            </a:endParaRPr>
          </a:p>
        </p:txBody>
      </p:sp>
      <p:sp>
        <p:nvSpPr>
          <p:cNvPr id="50" name="タイトル 1"/>
          <p:cNvSpPr txBox="1">
            <a:spLocks/>
          </p:cNvSpPr>
          <p:nvPr/>
        </p:nvSpPr>
        <p:spPr>
          <a:xfrm>
            <a:off x="0" y="633202"/>
            <a:ext cx="6858000" cy="371165"/>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ja-JP" altLang="en-US" sz="1800" b="1" dirty="0" smtClean="0">
                <a:latin typeface="Meiryo UI" panose="020B0604030504040204" pitchFamily="50" charset="-128"/>
                <a:ea typeface="Meiryo UI" panose="020B0604030504040204" pitchFamily="50" charset="-128"/>
              </a:rPr>
              <a:t>～現場の業者の人編～</a:t>
            </a:r>
            <a:endParaRPr lang="ja-JP" altLang="en-US" sz="1800" b="1" dirty="0">
              <a:latin typeface="Meiryo UI" panose="020B0604030504040204" pitchFamily="50" charset="-128"/>
              <a:ea typeface="Meiryo UI" panose="020B0604030504040204" pitchFamily="50" charset="-128"/>
            </a:endParaRPr>
          </a:p>
        </p:txBody>
      </p:sp>
      <p:cxnSp>
        <p:nvCxnSpPr>
          <p:cNvPr id="66" name="直線矢印コネクタ 65"/>
          <p:cNvCxnSpPr/>
          <p:nvPr/>
        </p:nvCxnSpPr>
        <p:spPr>
          <a:xfrm>
            <a:off x="1254286" y="5248043"/>
            <a:ext cx="0" cy="839071"/>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0" name="テキスト ボックス 79"/>
          <p:cNvSpPr txBox="1"/>
          <p:nvPr/>
        </p:nvSpPr>
        <p:spPr>
          <a:xfrm>
            <a:off x="3204209" y="2251609"/>
            <a:ext cx="1356562" cy="507831"/>
          </a:xfrm>
          <a:prstGeom prst="rect">
            <a:avLst/>
          </a:prstGeom>
          <a:solidFill>
            <a:schemeClr val="bg1"/>
          </a:solidFill>
          <a:ln>
            <a:solidFill>
              <a:schemeClr val="tx1"/>
            </a:solidFill>
          </a:ln>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ですよね。すみません。</a:t>
            </a:r>
            <a:endParaRPr kumimoji="1" lang="en-US" altLang="ja-JP" sz="900" dirty="0" smtClean="0">
              <a:latin typeface="Meiryo UI" panose="020B0604030504040204" pitchFamily="50" charset="-128"/>
              <a:ea typeface="Meiryo UI" panose="020B0604030504040204" pitchFamily="50" charset="-128"/>
            </a:endParaRPr>
          </a:p>
          <a:p>
            <a:pPr algn="ctr"/>
            <a:r>
              <a:rPr lang="ja-JP" altLang="en-US" sz="900" dirty="0">
                <a:latin typeface="Meiryo UI" panose="020B0604030504040204" pitchFamily="50" charset="-128"/>
                <a:ea typeface="Meiryo UI" panose="020B0604030504040204" pitchFamily="50" charset="-128"/>
              </a:rPr>
              <a:t>少</a:t>
            </a:r>
            <a:r>
              <a:rPr lang="ja-JP" altLang="en-US" sz="900" dirty="0" smtClean="0">
                <a:latin typeface="Meiryo UI" panose="020B0604030504040204" pitchFamily="50" charset="-128"/>
                <a:ea typeface="Meiryo UI" panose="020B0604030504040204" pitchFamily="50" charset="-128"/>
              </a:rPr>
              <a:t>しだけお伺いしたいことがあるのですが・・・</a:t>
            </a:r>
            <a:endParaRPr kumimoji="1" lang="ja-JP" altLang="en-US" sz="900" dirty="0">
              <a:latin typeface="Meiryo UI" panose="020B0604030504040204" pitchFamily="50" charset="-128"/>
              <a:ea typeface="Meiryo UI" panose="020B0604030504040204" pitchFamily="50" charset="-128"/>
            </a:endParaRPr>
          </a:p>
        </p:txBody>
      </p:sp>
      <p:sp>
        <p:nvSpPr>
          <p:cNvPr id="84" name="テキスト ボックス 83"/>
          <p:cNvSpPr txBox="1"/>
          <p:nvPr/>
        </p:nvSpPr>
        <p:spPr>
          <a:xfrm>
            <a:off x="2948570" y="2856401"/>
            <a:ext cx="1050899" cy="233029"/>
          </a:xfrm>
          <a:prstGeom prst="rect">
            <a:avLst/>
          </a:prstGeom>
          <a:solidFill>
            <a:schemeClr val="accent1">
              <a:lumMod val="20000"/>
              <a:lumOff val="80000"/>
            </a:schemeClr>
          </a:solidFill>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なに？</a:t>
            </a:r>
            <a:endParaRPr kumimoji="1" lang="ja-JP" altLang="en-US" sz="900" dirty="0">
              <a:latin typeface="Meiryo UI" panose="020B0604030504040204" pitchFamily="50" charset="-128"/>
              <a:ea typeface="Meiryo UI" panose="020B0604030504040204" pitchFamily="50" charset="-128"/>
            </a:endParaRPr>
          </a:p>
        </p:txBody>
      </p:sp>
      <p:sp>
        <p:nvSpPr>
          <p:cNvPr id="90" name="テキスト ボックス 89"/>
          <p:cNvSpPr txBox="1"/>
          <p:nvPr/>
        </p:nvSpPr>
        <p:spPr>
          <a:xfrm>
            <a:off x="3235803" y="8175242"/>
            <a:ext cx="1887410" cy="230832"/>
          </a:xfrm>
          <a:prstGeom prst="rect">
            <a:avLst/>
          </a:prstGeom>
          <a:noFill/>
          <a:ln>
            <a:solidFill>
              <a:schemeClr val="tx1"/>
            </a:solidFill>
          </a:ln>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本当すみません！また伺いに来ます！</a:t>
            </a:r>
            <a:endParaRPr kumimoji="1" lang="ja-JP" altLang="en-US" sz="900" dirty="0">
              <a:latin typeface="Meiryo UI" panose="020B0604030504040204" pitchFamily="50" charset="-128"/>
              <a:ea typeface="Meiryo UI" panose="020B0604030504040204" pitchFamily="50" charset="-128"/>
            </a:endParaRPr>
          </a:p>
        </p:txBody>
      </p:sp>
      <p:sp>
        <p:nvSpPr>
          <p:cNvPr id="99" name="テキスト ボックス 98"/>
          <p:cNvSpPr txBox="1"/>
          <p:nvPr/>
        </p:nvSpPr>
        <p:spPr>
          <a:xfrm>
            <a:off x="4128828" y="2867981"/>
            <a:ext cx="862010" cy="230832"/>
          </a:xfrm>
          <a:prstGeom prst="rect">
            <a:avLst/>
          </a:prstGeom>
          <a:solidFill>
            <a:schemeClr val="accent2">
              <a:lumMod val="20000"/>
              <a:lumOff val="80000"/>
            </a:schemeClr>
          </a:solidFill>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忙しいってば！</a:t>
            </a:r>
            <a:endParaRPr kumimoji="1" lang="ja-JP" altLang="en-US" sz="900" dirty="0">
              <a:latin typeface="Meiryo UI" panose="020B0604030504040204" pitchFamily="50" charset="-128"/>
              <a:ea typeface="Meiryo UI" panose="020B0604030504040204" pitchFamily="50" charset="-128"/>
            </a:endParaRPr>
          </a:p>
        </p:txBody>
      </p:sp>
      <p:cxnSp>
        <p:nvCxnSpPr>
          <p:cNvPr id="102" name="直線矢印コネクタ 101"/>
          <p:cNvCxnSpPr/>
          <p:nvPr/>
        </p:nvCxnSpPr>
        <p:spPr>
          <a:xfrm flipH="1">
            <a:off x="4157022" y="3842162"/>
            <a:ext cx="3498" cy="1245870"/>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3" name="テキスト ボックス 102"/>
          <p:cNvSpPr txBox="1"/>
          <p:nvPr/>
        </p:nvSpPr>
        <p:spPr>
          <a:xfrm>
            <a:off x="3827073" y="4098636"/>
            <a:ext cx="664166" cy="230832"/>
          </a:xfrm>
          <a:prstGeom prst="rect">
            <a:avLst/>
          </a:prstGeom>
          <a:solidFill>
            <a:schemeClr val="accent2">
              <a:lumMod val="20000"/>
              <a:lumOff val="80000"/>
            </a:schemeClr>
          </a:solidFill>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知らない</a:t>
            </a:r>
            <a:endParaRPr kumimoji="1" lang="ja-JP" altLang="en-US" sz="900" dirty="0">
              <a:latin typeface="Meiryo UI" panose="020B0604030504040204" pitchFamily="50" charset="-128"/>
              <a:ea typeface="Meiryo UI" panose="020B0604030504040204" pitchFamily="50" charset="-128"/>
            </a:endParaRPr>
          </a:p>
        </p:txBody>
      </p:sp>
      <p:sp>
        <p:nvSpPr>
          <p:cNvPr id="104" name="テキスト ボックス 103"/>
          <p:cNvSpPr txBox="1"/>
          <p:nvPr/>
        </p:nvSpPr>
        <p:spPr>
          <a:xfrm>
            <a:off x="240602" y="8181037"/>
            <a:ext cx="2879381" cy="369332"/>
          </a:xfrm>
          <a:prstGeom prst="rect">
            <a:avLst/>
          </a:prstGeom>
          <a:solidFill>
            <a:srgbClr val="FFFF00">
              <a:alpha val="16000"/>
            </a:srgbClr>
          </a:solidFill>
          <a:ln>
            <a:solidFill>
              <a:schemeClr val="tx1"/>
            </a:solidFill>
          </a:ln>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ありがとうございます！</a:t>
            </a:r>
            <a:r>
              <a:rPr lang="ja-JP" altLang="en-US" sz="900" dirty="0" smtClean="0">
                <a:latin typeface="Meiryo UI" panose="020B0604030504040204" pitchFamily="50" charset="-128"/>
                <a:ea typeface="Meiryo UI" panose="020B0604030504040204" pitchFamily="50" charset="-128"/>
              </a:rPr>
              <a:t>助かりました！</a:t>
            </a:r>
            <a:endParaRPr lang="en-US" altLang="ja-JP" sz="900" dirty="0" smtClean="0">
              <a:latin typeface="Meiryo UI" panose="020B0604030504040204" pitchFamily="50" charset="-128"/>
              <a:ea typeface="Meiryo UI" panose="020B0604030504040204" pitchFamily="50" charset="-128"/>
            </a:endParaRPr>
          </a:p>
          <a:p>
            <a:pPr algn="ctr"/>
            <a:r>
              <a:rPr lang="ja-JP" altLang="en-US" sz="900" dirty="0" smtClean="0">
                <a:latin typeface="Meiryo UI" panose="020B0604030504040204" pitchFamily="50" charset="-128"/>
                <a:ea typeface="Meiryo UI" panose="020B0604030504040204" pitchFamily="50" charset="-128"/>
              </a:rPr>
              <a:t>またお邪魔します！</a:t>
            </a:r>
            <a:endParaRPr kumimoji="1" lang="en-US" altLang="ja-JP" sz="900" dirty="0" smtClean="0">
              <a:latin typeface="Meiryo UI" panose="020B0604030504040204" pitchFamily="50" charset="-128"/>
              <a:ea typeface="Meiryo UI" panose="020B0604030504040204" pitchFamily="50" charset="-128"/>
            </a:endParaRPr>
          </a:p>
        </p:txBody>
      </p:sp>
      <p:cxnSp>
        <p:nvCxnSpPr>
          <p:cNvPr id="112" name="直線矢印コネクタ 111"/>
          <p:cNvCxnSpPr/>
          <p:nvPr/>
        </p:nvCxnSpPr>
        <p:spPr>
          <a:xfrm>
            <a:off x="1205650" y="6608166"/>
            <a:ext cx="50" cy="1554942"/>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3" name="テキスト ボックス 112"/>
          <p:cNvSpPr txBox="1"/>
          <p:nvPr/>
        </p:nvSpPr>
        <p:spPr>
          <a:xfrm>
            <a:off x="1004261" y="6806337"/>
            <a:ext cx="515365" cy="230832"/>
          </a:xfrm>
          <a:prstGeom prst="rect">
            <a:avLst/>
          </a:prstGeom>
          <a:solidFill>
            <a:schemeClr val="accent1">
              <a:lumMod val="20000"/>
              <a:lumOff val="80000"/>
            </a:schemeClr>
          </a:solidFill>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いいよ</a:t>
            </a:r>
            <a:endParaRPr kumimoji="1" lang="ja-JP" altLang="en-US" sz="900" dirty="0">
              <a:latin typeface="Meiryo UI" panose="020B0604030504040204" pitchFamily="50" charset="-128"/>
              <a:ea typeface="Meiryo UI" panose="020B0604030504040204" pitchFamily="50" charset="-128"/>
            </a:endParaRPr>
          </a:p>
        </p:txBody>
      </p:sp>
      <p:sp>
        <p:nvSpPr>
          <p:cNvPr id="115" name="テキスト ボックス 114"/>
          <p:cNvSpPr txBox="1"/>
          <p:nvPr/>
        </p:nvSpPr>
        <p:spPr>
          <a:xfrm>
            <a:off x="962345" y="5613760"/>
            <a:ext cx="642429" cy="230832"/>
          </a:xfrm>
          <a:prstGeom prst="rect">
            <a:avLst/>
          </a:prstGeom>
          <a:solidFill>
            <a:schemeClr val="accent2">
              <a:lumMod val="20000"/>
              <a:lumOff val="80000"/>
            </a:schemeClr>
          </a:solidFill>
        </p:spPr>
        <p:txBody>
          <a:bodyPr wrap="square" rtlCol="0">
            <a:spAutoFit/>
          </a:bodyPr>
          <a:lstStyle/>
          <a:p>
            <a:pPr algn="ctr"/>
            <a:r>
              <a:rPr lang="ja-JP" altLang="en-US" sz="900" dirty="0">
                <a:latin typeface="Meiryo UI" panose="020B0604030504040204" pitchFamily="50" charset="-128"/>
                <a:ea typeface="Meiryo UI" panose="020B0604030504040204" pitchFamily="50" charset="-128"/>
              </a:rPr>
              <a:t>知</a:t>
            </a:r>
            <a:r>
              <a:rPr lang="ja-JP" altLang="en-US" sz="900" dirty="0" smtClean="0">
                <a:latin typeface="Meiryo UI" panose="020B0604030504040204" pitchFamily="50" charset="-128"/>
                <a:ea typeface="Meiryo UI" panose="020B0604030504040204" pitchFamily="50" charset="-128"/>
              </a:rPr>
              <a:t>らない</a:t>
            </a:r>
            <a:endParaRPr kumimoji="1" lang="ja-JP" altLang="en-US" sz="900" dirty="0">
              <a:latin typeface="Meiryo UI" panose="020B0604030504040204" pitchFamily="50" charset="-128"/>
              <a:ea typeface="Meiryo UI" panose="020B0604030504040204" pitchFamily="50" charset="-128"/>
            </a:endParaRPr>
          </a:p>
        </p:txBody>
      </p:sp>
      <p:cxnSp>
        <p:nvCxnSpPr>
          <p:cNvPr id="118" name="直線矢印コネクタ 117"/>
          <p:cNvCxnSpPr/>
          <p:nvPr/>
        </p:nvCxnSpPr>
        <p:spPr>
          <a:xfrm>
            <a:off x="2810060" y="2367675"/>
            <a:ext cx="29100" cy="5786614"/>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直線矢印コネクタ 124"/>
          <p:cNvCxnSpPr/>
          <p:nvPr/>
        </p:nvCxnSpPr>
        <p:spPr>
          <a:xfrm>
            <a:off x="1619760" y="1569439"/>
            <a:ext cx="0" cy="676079"/>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テキスト ボックス 56"/>
          <p:cNvSpPr txBox="1"/>
          <p:nvPr/>
        </p:nvSpPr>
        <p:spPr>
          <a:xfrm>
            <a:off x="319918" y="1720105"/>
            <a:ext cx="2730248" cy="230832"/>
          </a:xfrm>
          <a:prstGeom prst="rect">
            <a:avLst/>
          </a:prstGeom>
          <a:solidFill>
            <a:schemeClr val="accent4">
              <a:lumMod val="20000"/>
              <a:lumOff val="80000"/>
            </a:schemeClr>
          </a:solidFill>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いないよ。</a:t>
            </a:r>
            <a:endParaRPr kumimoji="1" lang="ja-JP" altLang="en-US" sz="900" dirty="0">
              <a:latin typeface="Meiryo UI" panose="020B0604030504040204" pitchFamily="50" charset="-128"/>
              <a:ea typeface="Meiryo UI" panose="020B0604030504040204" pitchFamily="50" charset="-128"/>
            </a:endParaRPr>
          </a:p>
        </p:txBody>
      </p:sp>
      <p:cxnSp>
        <p:nvCxnSpPr>
          <p:cNvPr id="126" name="直線矢印コネクタ 125"/>
          <p:cNvCxnSpPr/>
          <p:nvPr/>
        </p:nvCxnSpPr>
        <p:spPr>
          <a:xfrm>
            <a:off x="3775466" y="1579028"/>
            <a:ext cx="0" cy="676079"/>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9" name="テキスト ボックス 78"/>
          <p:cNvSpPr txBox="1"/>
          <p:nvPr/>
        </p:nvSpPr>
        <p:spPr>
          <a:xfrm>
            <a:off x="3204210" y="1722544"/>
            <a:ext cx="1296558" cy="230832"/>
          </a:xfrm>
          <a:prstGeom prst="rect">
            <a:avLst/>
          </a:prstGeom>
          <a:solidFill>
            <a:schemeClr val="accent4">
              <a:lumMod val="20000"/>
              <a:lumOff val="80000"/>
            </a:schemeClr>
          </a:solidFill>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忙しいんだけど。</a:t>
            </a:r>
            <a:endParaRPr kumimoji="1" lang="ja-JP" altLang="en-US" sz="900" dirty="0">
              <a:latin typeface="Meiryo UI" panose="020B0604030504040204" pitchFamily="50" charset="-128"/>
              <a:ea typeface="Meiryo UI" panose="020B0604030504040204" pitchFamily="50" charset="-128"/>
            </a:endParaRPr>
          </a:p>
        </p:txBody>
      </p:sp>
      <p:sp>
        <p:nvSpPr>
          <p:cNvPr id="61" name="テキスト ボックス 60"/>
          <p:cNvSpPr txBox="1"/>
          <p:nvPr/>
        </p:nvSpPr>
        <p:spPr>
          <a:xfrm>
            <a:off x="260350" y="2252259"/>
            <a:ext cx="2859634" cy="230832"/>
          </a:xfrm>
          <a:prstGeom prst="rect">
            <a:avLst/>
          </a:prstGeom>
          <a:solidFill>
            <a:schemeClr val="bg1"/>
          </a:solidFill>
          <a:ln>
            <a:solidFill>
              <a:schemeClr val="tx1"/>
            </a:solidFill>
          </a:ln>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そうなんですか</a:t>
            </a:r>
            <a:r>
              <a:rPr lang="ja-JP" altLang="en-US" sz="900" dirty="0" smtClean="0">
                <a:latin typeface="Meiryo UI" panose="020B0604030504040204" pitchFamily="50" charset="-128"/>
                <a:ea typeface="Meiryo UI" panose="020B0604030504040204" pitchFamily="50" charset="-128"/>
              </a:rPr>
              <a:t>。いつ頃いらっしゃるかご存知ですか？</a:t>
            </a:r>
            <a:endParaRPr kumimoji="1" lang="ja-JP" altLang="en-US" sz="900" dirty="0">
              <a:latin typeface="Meiryo UI" panose="020B0604030504040204" pitchFamily="50" charset="-128"/>
              <a:ea typeface="Meiryo UI" panose="020B0604030504040204" pitchFamily="50" charset="-128"/>
            </a:endParaRPr>
          </a:p>
        </p:txBody>
      </p:sp>
      <p:cxnSp>
        <p:nvCxnSpPr>
          <p:cNvPr id="127" name="直線矢印コネクタ 126"/>
          <p:cNvCxnSpPr/>
          <p:nvPr/>
        </p:nvCxnSpPr>
        <p:spPr>
          <a:xfrm flipH="1">
            <a:off x="626674" y="2485322"/>
            <a:ext cx="1264" cy="844728"/>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3" name="テキスト ボックス 62"/>
          <p:cNvSpPr txBox="1"/>
          <p:nvPr/>
        </p:nvSpPr>
        <p:spPr>
          <a:xfrm>
            <a:off x="254985" y="2753349"/>
            <a:ext cx="1078412" cy="369332"/>
          </a:xfrm>
          <a:prstGeom prst="rect">
            <a:avLst/>
          </a:prstGeom>
          <a:solidFill>
            <a:schemeClr val="accent2">
              <a:lumMod val="20000"/>
              <a:lumOff val="80000"/>
            </a:schemeClr>
          </a:solidFill>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オーナーは現場に来ないよ。</a:t>
            </a:r>
            <a:endParaRPr kumimoji="1" lang="ja-JP" altLang="en-US" sz="900" dirty="0">
              <a:latin typeface="Meiryo UI" panose="020B0604030504040204" pitchFamily="50" charset="-128"/>
              <a:ea typeface="Meiryo UI" panose="020B0604030504040204" pitchFamily="50" charset="-128"/>
            </a:endParaRPr>
          </a:p>
        </p:txBody>
      </p:sp>
      <p:sp>
        <p:nvSpPr>
          <p:cNvPr id="64" name="テキスト ボックス 63"/>
          <p:cNvSpPr txBox="1"/>
          <p:nvPr/>
        </p:nvSpPr>
        <p:spPr>
          <a:xfrm>
            <a:off x="2365355" y="3960004"/>
            <a:ext cx="1022025" cy="369332"/>
          </a:xfrm>
          <a:prstGeom prst="rect">
            <a:avLst/>
          </a:prstGeom>
          <a:solidFill>
            <a:schemeClr val="accent1">
              <a:lumMod val="20000"/>
              <a:lumOff val="80000"/>
            </a:schemeClr>
          </a:solidFill>
        </p:spPr>
        <p:txBody>
          <a:bodyPr wrap="square" rtlCol="0">
            <a:spAutoFit/>
          </a:bodyPr>
          <a:lstStyle/>
          <a:p>
            <a:pPr algn="ctr"/>
            <a:r>
              <a:rPr kumimoji="1" lang="ja-JP" altLang="en-US" sz="900" dirty="0">
                <a:latin typeface="Meiryo UI" panose="020B0604030504040204" pitchFamily="50" charset="-128"/>
                <a:ea typeface="Meiryo UI" panose="020B0604030504040204" pitchFamily="50" charset="-128"/>
              </a:rPr>
              <a:t>○月〇日〇時に</a:t>
            </a:r>
            <a:endParaRPr kumimoji="1" lang="en-US" altLang="ja-JP" sz="900" dirty="0">
              <a:latin typeface="Meiryo UI" panose="020B0604030504040204" pitchFamily="50" charset="-128"/>
              <a:ea typeface="Meiryo UI" panose="020B0604030504040204" pitchFamily="50" charset="-128"/>
            </a:endParaRPr>
          </a:p>
          <a:p>
            <a:pPr algn="ctr"/>
            <a:r>
              <a:rPr kumimoji="1" lang="ja-JP" altLang="en-US" sz="900" dirty="0">
                <a:latin typeface="Meiryo UI" panose="020B0604030504040204" pitchFamily="50" charset="-128"/>
                <a:ea typeface="Meiryo UI" panose="020B0604030504040204" pitchFamily="50" charset="-128"/>
              </a:rPr>
              <a:t>来るよ！</a:t>
            </a:r>
          </a:p>
        </p:txBody>
      </p:sp>
      <p:cxnSp>
        <p:nvCxnSpPr>
          <p:cNvPr id="130" name="直線矢印コネクタ 129"/>
          <p:cNvCxnSpPr/>
          <p:nvPr/>
        </p:nvCxnSpPr>
        <p:spPr>
          <a:xfrm>
            <a:off x="6277110" y="2503032"/>
            <a:ext cx="13383" cy="5672210"/>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直線矢印コネクタ 130"/>
          <p:cNvCxnSpPr/>
          <p:nvPr/>
        </p:nvCxnSpPr>
        <p:spPr>
          <a:xfrm>
            <a:off x="5711805" y="1579028"/>
            <a:ext cx="0" cy="676079"/>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2" name="テキスト ボックス 91"/>
          <p:cNvSpPr txBox="1"/>
          <p:nvPr/>
        </p:nvSpPr>
        <p:spPr>
          <a:xfrm>
            <a:off x="4683518" y="1737130"/>
            <a:ext cx="2022082" cy="230832"/>
          </a:xfrm>
          <a:prstGeom prst="rect">
            <a:avLst/>
          </a:prstGeom>
          <a:solidFill>
            <a:schemeClr val="accent4">
              <a:lumMod val="20000"/>
              <a:lumOff val="80000"/>
            </a:schemeClr>
          </a:solidFill>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無視</a:t>
            </a:r>
            <a:endParaRPr kumimoji="1" lang="ja-JP" altLang="en-US" sz="900" dirty="0">
              <a:latin typeface="Meiryo UI" panose="020B0604030504040204" pitchFamily="50" charset="-128"/>
              <a:ea typeface="Meiryo UI" panose="020B0604030504040204" pitchFamily="50" charset="-128"/>
            </a:endParaRPr>
          </a:p>
        </p:txBody>
      </p:sp>
      <p:sp>
        <p:nvSpPr>
          <p:cNvPr id="132" name="テキスト ボックス 131"/>
          <p:cNvSpPr txBox="1"/>
          <p:nvPr/>
        </p:nvSpPr>
        <p:spPr>
          <a:xfrm>
            <a:off x="4653722" y="2245518"/>
            <a:ext cx="2066648" cy="520779"/>
          </a:xfrm>
          <a:prstGeom prst="rect">
            <a:avLst/>
          </a:prstGeom>
          <a:solidFill>
            <a:schemeClr val="bg1"/>
          </a:solidFill>
          <a:ln>
            <a:solidFill>
              <a:schemeClr val="tx1"/>
            </a:solidFill>
          </a:ln>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（もう一度大きな声で）お世話になります！新入社員のご挨拶で伺いました！</a:t>
            </a:r>
            <a:endParaRPr kumimoji="1" lang="en-US" altLang="ja-JP" sz="900" dirty="0" smtClean="0">
              <a:latin typeface="Meiryo UI" panose="020B0604030504040204" pitchFamily="50" charset="-128"/>
              <a:ea typeface="Meiryo UI" panose="020B0604030504040204" pitchFamily="50" charset="-128"/>
            </a:endParaRPr>
          </a:p>
          <a:p>
            <a:pPr algn="ctr"/>
            <a:r>
              <a:rPr kumimoji="1" lang="en-US" altLang="ja-JP" sz="900" dirty="0" smtClean="0">
                <a:latin typeface="Meiryo UI" panose="020B0604030504040204" pitchFamily="50" charset="-128"/>
                <a:ea typeface="Meiryo UI" panose="020B0604030504040204" pitchFamily="50" charset="-128"/>
              </a:rPr>
              <a:t>5</a:t>
            </a:r>
            <a:r>
              <a:rPr kumimoji="1" lang="ja-JP" altLang="en-US" sz="900" dirty="0" smtClean="0">
                <a:latin typeface="Meiryo UI" panose="020B0604030504040204" pitchFamily="50" charset="-128"/>
                <a:ea typeface="Meiryo UI" panose="020B0604030504040204" pitchFamily="50" charset="-128"/>
              </a:rPr>
              <a:t>分ほど宜しいでしょうか。</a:t>
            </a:r>
            <a:endParaRPr kumimoji="1" lang="ja-JP" altLang="en-US" sz="900" dirty="0">
              <a:latin typeface="Meiryo UI" panose="020B0604030504040204" pitchFamily="50" charset="-128"/>
              <a:ea typeface="Meiryo UI" panose="020B0604030504040204" pitchFamily="50" charset="-128"/>
            </a:endParaRPr>
          </a:p>
        </p:txBody>
      </p:sp>
      <p:sp>
        <p:nvSpPr>
          <p:cNvPr id="123" name="テキスト ボックス 122"/>
          <p:cNvSpPr txBox="1"/>
          <p:nvPr/>
        </p:nvSpPr>
        <p:spPr>
          <a:xfrm>
            <a:off x="260350" y="1340404"/>
            <a:ext cx="6460019" cy="230961"/>
          </a:xfrm>
          <a:prstGeom prst="rect">
            <a:avLst/>
          </a:prstGeom>
          <a:solidFill>
            <a:schemeClr val="bg1"/>
          </a:solidFill>
          <a:ln>
            <a:solidFill>
              <a:schemeClr val="tx1"/>
            </a:solidFill>
          </a:ln>
        </p:spPr>
        <p:txBody>
          <a:bodyPr wrap="square" rtlCol="0">
            <a:spAutoFit/>
          </a:bodyPr>
          <a:lstStyle/>
          <a:p>
            <a:pPr algn="ctr"/>
            <a:r>
              <a:rPr kumimoji="1" lang="ja-JP" altLang="en-US" sz="901" dirty="0">
                <a:latin typeface="Meiryo UI" panose="020B0604030504040204" pitchFamily="50" charset="-128"/>
                <a:ea typeface="Meiryo UI" panose="020B0604030504040204" pitchFamily="50" charset="-128"/>
              </a:rPr>
              <a:t>お世話になります！</a:t>
            </a:r>
            <a:r>
              <a:rPr kumimoji="1" lang="en-US" altLang="ja-JP" sz="901" dirty="0">
                <a:latin typeface="Meiryo UI" panose="020B0604030504040204" pitchFamily="50" charset="-128"/>
                <a:ea typeface="Meiryo UI" panose="020B0604030504040204" pitchFamily="50" charset="-128"/>
              </a:rPr>
              <a:t>USEN</a:t>
            </a:r>
            <a:r>
              <a:rPr kumimoji="1" lang="ja-JP" altLang="en-US" sz="901" dirty="0">
                <a:latin typeface="Meiryo UI" panose="020B0604030504040204" pitchFamily="50" charset="-128"/>
                <a:ea typeface="Meiryo UI" panose="020B0604030504040204" pitchFamily="50" charset="-128"/>
              </a:rPr>
              <a:t>の○○です。オーナー様はいらっしゃいますか？</a:t>
            </a:r>
          </a:p>
        </p:txBody>
      </p:sp>
      <p:sp>
        <p:nvSpPr>
          <p:cNvPr id="94" name="テキスト ボックス 93"/>
          <p:cNvSpPr txBox="1"/>
          <p:nvPr/>
        </p:nvSpPr>
        <p:spPr>
          <a:xfrm>
            <a:off x="5483640" y="2871193"/>
            <a:ext cx="1224030" cy="230832"/>
          </a:xfrm>
          <a:prstGeom prst="rect">
            <a:avLst/>
          </a:prstGeom>
          <a:solidFill>
            <a:schemeClr val="accent2">
              <a:lumMod val="20000"/>
              <a:lumOff val="80000"/>
            </a:schemeClr>
          </a:solidFill>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それでも無視・・・</a:t>
            </a:r>
            <a:endParaRPr kumimoji="1" lang="ja-JP" altLang="en-US" sz="900" dirty="0">
              <a:latin typeface="Meiryo UI" panose="020B0604030504040204" pitchFamily="50" charset="-128"/>
              <a:ea typeface="Meiryo UI" panose="020B0604030504040204" pitchFamily="50" charset="-128"/>
            </a:endParaRPr>
          </a:p>
        </p:txBody>
      </p:sp>
      <p:cxnSp>
        <p:nvCxnSpPr>
          <p:cNvPr id="134" name="直線矢印コネクタ 133"/>
          <p:cNvCxnSpPr/>
          <p:nvPr/>
        </p:nvCxnSpPr>
        <p:spPr>
          <a:xfrm>
            <a:off x="654610" y="5245935"/>
            <a:ext cx="5422" cy="2928009"/>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5" name="テキスト ボックス 134"/>
          <p:cNvSpPr txBox="1"/>
          <p:nvPr/>
        </p:nvSpPr>
        <p:spPr>
          <a:xfrm>
            <a:off x="240603" y="7145146"/>
            <a:ext cx="918789" cy="369332"/>
          </a:xfrm>
          <a:prstGeom prst="rect">
            <a:avLst/>
          </a:prstGeom>
          <a:solidFill>
            <a:schemeClr val="accent1">
              <a:lumMod val="20000"/>
              <a:lumOff val="80000"/>
            </a:schemeClr>
          </a:solidFill>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分かるよ！</a:t>
            </a:r>
            <a:endParaRPr kumimoji="1" lang="en-US" altLang="ja-JP" sz="900" dirty="0" smtClean="0">
              <a:latin typeface="Meiryo UI" panose="020B0604030504040204" pitchFamily="50" charset="-128"/>
              <a:ea typeface="Meiryo UI" panose="020B0604030504040204" pitchFamily="50" charset="-128"/>
            </a:endParaRPr>
          </a:p>
          <a:p>
            <a:pPr algn="ctr"/>
            <a:r>
              <a:rPr lang="ja-JP" altLang="en-US" sz="900" dirty="0" smtClean="0">
                <a:latin typeface="Meiryo UI" panose="020B0604030504040204" pitchFamily="50" charset="-128"/>
                <a:ea typeface="Meiryo UI" panose="020B0604030504040204" pitchFamily="50" charset="-128"/>
              </a:rPr>
              <a:t>○○さんだよ！</a:t>
            </a:r>
            <a:endParaRPr kumimoji="1" lang="ja-JP" altLang="en-US" sz="900" dirty="0">
              <a:latin typeface="Meiryo UI" panose="020B0604030504040204" pitchFamily="50" charset="-128"/>
              <a:ea typeface="Meiryo UI" panose="020B0604030504040204" pitchFamily="50" charset="-128"/>
            </a:endParaRPr>
          </a:p>
        </p:txBody>
      </p:sp>
      <p:cxnSp>
        <p:nvCxnSpPr>
          <p:cNvPr id="137" name="カギ線コネクタ 136"/>
          <p:cNvCxnSpPr/>
          <p:nvPr/>
        </p:nvCxnSpPr>
        <p:spPr>
          <a:xfrm rot="16200000" flipH="1">
            <a:off x="1954419" y="6342061"/>
            <a:ext cx="1837714" cy="1804380"/>
          </a:xfrm>
          <a:prstGeom prst="bentConnector3">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75" name="テキスト ボックス 74"/>
          <p:cNvSpPr txBox="1"/>
          <p:nvPr/>
        </p:nvSpPr>
        <p:spPr>
          <a:xfrm>
            <a:off x="1008424" y="6100335"/>
            <a:ext cx="1261269" cy="507831"/>
          </a:xfrm>
          <a:prstGeom prst="rect">
            <a:avLst/>
          </a:prstGeom>
          <a:solidFill>
            <a:schemeClr val="bg1"/>
          </a:solidFill>
          <a:ln>
            <a:solidFill>
              <a:schemeClr val="tx1"/>
            </a:solidFill>
          </a:ln>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ありがとうございます</a:t>
            </a:r>
            <a:r>
              <a:rPr kumimoji="1" lang="ja-JP" altLang="en-US" sz="900" dirty="0" smtClean="0">
                <a:latin typeface="Meiryo UI" panose="020B0604030504040204" pitchFamily="50" charset="-128"/>
                <a:ea typeface="Meiryo UI" panose="020B0604030504040204" pitchFamily="50" charset="-128"/>
              </a:rPr>
              <a:t>！</a:t>
            </a:r>
            <a:endParaRPr kumimoji="1" lang="en-US" altLang="ja-JP" sz="900" dirty="0" smtClean="0">
              <a:latin typeface="Meiryo UI" panose="020B0604030504040204" pitchFamily="50" charset="-128"/>
              <a:ea typeface="Meiryo UI" panose="020B0604030504040204" pitchFamily="50" charset="-128"/>
            </a:endParaRPr>
          </a:p>
          <a:p>
            <a:pPr algn="ctr"/>
            <a:r>
              <a:rPr lang="ja-JP" altLang="en-US" sz="900" dirty="0" smtClean="0">
                <a:latin typeface="Meiryo UI" panose="020B0604030504040204" pitchFamily="50" charset="-128"/>
                <a:ea typeface="Meiryo UI" panose="020B0604030504040204" pitchFamily="50" charset="-128"/>
              </a:rPr>
              <a:t>ちなみ</a:t>
            </a:r>
            <a:r>
              <a:rPr lang="ja-JP" altLang="en-US" sz="900" dirty="0" smtClean="0">
                <a:latin typeface="Meiryo UI" panose="020B0604030504040204" pitchFamily="50" charset="-128"/>
                <a:ea typeface="Meiryo UI" panose="020B0604030504040204" pitchFamily="50" charset="-128"/>
              </a:rPr>
              <a:t>に資料だけ置かせていただけませんか？</a:t>
            </a:r>
            <a:endParaRPr kumimoji="1" lang="en-US" altLang="ja-JP" sz="900" dirty="0" smtClean="0">
              <a:latin typeface="Meiryo UI" panose="020B0604030504040204" pitchFamily="50" charset="-128"/>
              <a:ea typeface="Meiryo UI" panose="020B0604030504040204" pitchFamily="50" charset="-128"/>
            </a:endParaRPr>
          </a:p>
        </p:txBody>
      </p:sp>
      <p:sp>
        <p:nvSpPr>
          <p:cNvPr id="107" name="テキスト ボックス 106"/>
          <p:cNvSpPr txBox="1"/>
          <p:nvPr/>
        </p:nvSpPr>
        <p:spPr>
          <a:xfrm>
            <a:off x="1599249" y="6806337"/>
            <a:ext cx="1092177" cy="230832"/>
          </a:xfrm>
          <a:prstGeom prst="rect">
            <a:avLst/>
          </a:prstGeom>
          <a:solidFill>
            <a:schemeClr val="accent2">
              <a:lumMod val="20000"/>
              <a:lumOff val="80000"/>
            </a:schemeClr>
          </a:solidFill>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ゴミになるからダメ！</a:t>
            </a:r>
            <a:endParaRPr kumimoji="1" lang="ja-JP" altLang="en-US" sz="900" dirty="0">
              <a:latin typeface="Meiryo UI" panose="020B0604030504040204" pitchFamily="50" charset="-128"/>
              <a:ea typeface="Meiryo UI" panose="020B0604030504040204" pitchFamily="50" charset="-128"/>
            </a:endParaRPr>
          </a:p>
        </p:txBody>
      </p:sp>
      <p:sp>
        <p:nvSpPr>
          <p:cNvPr id="85" name="テキスト ボックス 84"/>
          <p:cNvSpPr txBox="1"/>
          <p:nvPr/>
        </p:nvSpPr>
        <p:spPr>
          <a:xfrm>
            <a:off x="2980902" y="3350540"/>
            <a:ext cx="1337443" cy="507831"/>
          </a:xfrm>
          <a:prstGeom prst="rect">
            <a:avLst/>
          </a:prstGeom>
          <a:solidFill>
            <a:schemeClr val="bg1"/>
          </a:solidFill>
          <a:ln>
            <a:solidFill>
              <a:schemeClr val="tx1"/>
            </a:solidFill>
          </a:ln>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ありがとう</a:t>
            </a:r>
            <a:r>
              <a:rPr lang="ja-JP" altLang="en-US" sz="900" dirty="0" smtClean="0">
                <a:latin typeface="Meiryo UI" panose="020B0604030504040204" pitchFamily="50" charset="-128"/>
                <a:ea typeface="Meiryo UI" panose="020B0604030504040204" pitchFamily="50" charset="-128"/>
              </a:rPr>
              <a:t>ございます！</a:t>
            </a:r>
            <a:endParaRPr lang="en-US" altLang="ja-JP" sz="900" dirty="0" smtClean="0">
              <a:latin typeface="Meiryo UI" panose="020B0604030504040204" pitchFamily="50" charset="-128"/>
              <a:ea typeface="Meiryo UI" panose="020B0604030504040204" pitchFamily="50" charset="-128"/>
            </a:endParaRPr>
          </a:p>
          <a:p>
            <a:pPr algn="ctr"/>
            <a:r>
              <a:rPr kumimoji="1" lang="ja-JP" altLang="en-US" sz="900" dirty="0" smtClean="0">
                <a:latin typeface="Meiryo UI" panose="020B0604030504040204" pitchFamily="50" charset="-128"/>
                <a:ea typeface="Meiryo UI" panose="020B0604030504040204" pitchFamily="50" charset="-128"/>
              </a:rPr>
              <a:t>オーナー様がいつ頃いら</a:t>
            </a:r>
            <a:r>
              <a:rPr kumimoji="1" lang="ja-JP" altLang="en-US" sz="900" dirty="0">
                <a:latin typeface="Meiryo UI" panose="020B0604030504040204" pitchFamily="50" charset="-128"/>
                <a:ea typeface="Meiryo UI" panose="020B0604030504040204" pitchFamily="50" charset="-128"/>
              </a:rPr>
              <a:t>っしゃるかご存知です</a:t>
            </a:r>
            <a:r>
              <a:rPr kumimoji="1" lang="ja-JP" altLang="en-US" sz="900" dirty="0" smtClean="0">
                <a:latin typeface="Meiryo UI" panose="020B0604030504040204" pitchFamily="50" charset="-128"/>
                <a:ea typeface="Meiryo UI" panose="020B0604030504040204" pitchFamily="50" charset="-128"/>
              </a:rPr>
              <a:t>か？</a:t>
            </a:r>
            <a:endParaRPr kumimoji="1" lang="ja-JP" altLang="en-US" sz="900" dirty="0">
              <a:latin typeface="Meiryo UI" panose="020B0604030504040204" pitchFamily="50" charset="-128"/>
              <a:ea typeface="Meiryo UI" panose="020B0604030504040204" pitchFamily="50" charset="-128"/>
            </a:endParaRPr>
          </a:p>
        </p:txBody>
      </p:sp>
      <p:cxnSp>
        <p:nvCxnSpPr>
          <p:cNvPr id="142" name="カギ線コネクタ 141"/>
          <p:cNvCxnSpPr>
            <a:stCxn id="85" idx="2"/>
            <a:endCxn id="64" idx="3"/>
          </p:cNvCxnSpPr>
          <p:nvPr/>
        </p:nvCxnSpPr>
        <p:spPr>
          <a:xfrm rot="5400000">
            <a:off x="3375353" y="3870398"/>
            <a:ext cx="286299" cy="262244"/>
          </a:xfrm>
          <a:prstGeom prst="bentConnector2">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1" name="カギ線コネクタ 150"/>
          <p:cNvCxnSpPr>
            <a:stCxn id="77" idx="2"/>
            <a:endCxn id="97" idx="0"/>
          </p:cNvCxnSpPr>
          <p:nvPr/>
        </p:nvCxnSpPr>
        <p:spPr>
          <a:xfrm rot="16200000" flipH="1">
            <a:off x="2249015" y="3684947"/>
            <a:ext cx="1243171" cy="1574799"/>
          </a:xfrm>
          <a:prstGeom prst="bentConnector3">
            <a:avLst>
              <a:gd name="adj1" fmla="val 64558"/>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3" name="カギ線コネクタ 152"/>
          <p:cNvCxnSpPr/>
          <p:nvPr/>
        </p:nvCxnSpPr>
        <p:spPr>
          <a:xfrm rot="10800000" flipV="1">
            <a:off x="2828049" y="5492182"/>
            <a:ext cx="757128" cy="561396"/>
          </a:xfrm>
          <a:prstGeom prst="bentConnector3">
            <a:avLst>
              <a:gd name="adj1" fmla="val 2698"/>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6" name="テキスト ボックス 155"/>
          <p:cNvSpPr txBox="1"/>
          <p:nvPr/>
        </p:nvSpPr>
        <p:spPr>
          <a:xfrm>
            <a:off x="3118192" y="5789526"/>
            <a:ext cx="1022025" cy="369332"/>
          </a:xfrm>
          <a:prstGeom prst="rect">
            <a:avLst/>
          </a:prstGeom>
          <a:solidFill>
            <a:schemeClr val="accent1">
              <a:lumMod val="20000"/>
              <a:lumOff val="80000"/>
            </a:schemeClr>
          </a:solidFill>
        </p:spPr>
        <p:txBody>
          <a:bodyPr wrap="square" rtlCol="0">
            <a:spAutoFit/>
          </a:bodyPr>
          <a:lstStyle/>
          <a:p>
            <a:pPr algn="ctr"/>
            <a:r>
              <a:rPr kumimoji="1" lang="ja-JP" altLang="en-US" sz="900" dirty="0">
                <a:latin typeface="Meiryo UI" panose="020B0604030504040204" pitchFamily="50" charset="-128"/>
                <a:ea typeface="Meiryo UI" panose="020B0604030504040204" pitchFamily="50" charset="-128"/>
              </a:rPr>
              <a:t>○月〇日〇時に</a:t>
            </a:r>
            <a:endParaRPr kumimoji="1" lang="en-US" altLang="ja-JP" sz="900" dirty="0">
              <a:latin typeface="Meiryo UI" panose="020B0604030504040204" pitchFamily="50" charset="-128"/>
              <a:ea typeface="Meiryo UI" panose="020B0604030504040204" pitchFamily="50" charset="-128"/>
            </a:endParaRPr>
          </a:p>
          <a:p>
            <a:pPr algn="ctr"/>
            <a:r>
              <a:rPr kumimoji="1" lang="ja-JP" altLang="en-US" sz="900" dirty="0">
                <a:latin typeface="Meiryo UI" panose="020B0604030504040204" pitchFamily="50" charset="-128"/>
                <a:ea typeface="Meiryo UI" panose="020B0604030504040204" pitchFamily="50" charset="-128"/>
              </a:rPr>
              <a:t>来るよ！</a:t>
            </a:r>
          </a:p>
        </p:txBody>
      </p:sp>
      <p:cxnSp>
        <p:nvCxnSpPr>
          <p:cNvPr id="158" name="カギ線コネクタ 157"/>
          <p:cNvCxnSpPr>
            <a:stCxn id="97" idx="3"/>
          </p:cNvCxnSpPr>
          <p:nvPr/>
        </p:nvCxnSpPr>
        <p:spPr>
          <a:xfrm>
            <a:off x="4439632" y="5278599"/>
            <a:ext cx="1531973" cy="2895345"/>
          </a:xfrm>
          <a:prstGeom prst="bentConnector2">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97" name="テキスト ボックス 96"/>
          <p:cNvSpPr txBox="1"/>
          <p:nvPr/>
        </p:nvSpPr>
        <p:spPr>
          <a:xfrm>
            <a:off x="2876367" y="5093933"/>
            <a:ext cx="1563265" cy="369332"/>
          </a:xfrm>
          <a:prstGeom prst="rect">
            <a:avLst/>
          </a:prstGeom>
          <a:solidFill>
            <a:schemeClr val="bg1"/>
          </a:solidFill>
          <a:ln>
            <a:solidFill>
              <a:schemeClr val="tx1"/>
            </a:solidFill>
          </a:ln>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監督さんはいつ頃</a:t>
            </a:r>
            <a:endParaRPr kumimoji="1" lang="en-US" altLang="ja-JP" sz="900" dirty="0" smtClean="0">
              <a:latin typeface="Meiryo UI" panose="020B0604030504040204" pitchFamily="50" charset="-128"/>
              <a:ea typeface="Meiryo UI" panose="020B0604030504040204" pitchFamily="50" charset="-128"/>
            </a:endParaRPr>
          </a:p>
          <a:p>
            <a:pPr algn="ctr"/>
            <a:r>
              <a:rPr kumimoji="1" lang="ja-JP" altLang="en-US" sz="900" dirty="0" smtClean="0">
                <a:latin typeface="Meiryo UI" panose="020B0604030504040204" pitchFamily="50" charset="-128"/>
                <a:ea typeface="Meiryo UI" panose="020B0604030504040204" pitchFamily="50" charset="-128"/>
              </a:rPr>
              <a:t>いらっしゃるかご存知ですか？</a:t>
            </a:r>
            <a:endParaRPr kumimoji="1" lang="ja-JP" altLang="en-US" sz="900" dirty="0">
              <a:latin typeface="Meiryo UI" panose="020B0604030504040204" pitchFamily="50" charset="-128"/>
              <a:ea typeface="Meiryo UI" panose="020B0604030504040204" pitchFamily="50" charset="-128"/>
            </a:endParaRPr>
          </a:p>
        </p:txBody>
      </p:sp>
      <p:cxnSp>
        <p:nvCxnSpPr>
          <p:cNvPr id="72" name="直線矢印コネクタ 71"/>
          <p:cNvCxnSpPr/>
          <p:nvPr/>
        </p:nvCxnSpPr>
        <p:spPr>
          <a:xfrm flipV="1">
            <a:off x="5812120" y="749342"/>
            <a:ext cx="830580" cy="7219"/>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3" name="直線矢印コネクタ 72"/>
          <p:cNvCxnSpPr/>
          <p:nvPr/>
        </p:nvCxnSpPr>
        <p:spPr>
          <a:xfrm flipV="1">
            <a:off x="5824820" y="950099"/>
            <a:ext cx="830580" cy="7219"/>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74" name="テキスト ボックス 73"/>
          <p:cNvSpPr txBox="1"/>
          <p:nvPr/>
        </p:nvSpPr>
        <p:spPr>
          <a:xfrm>
            <a:off x="4904395" y="667229"/>
            <a:ext cx="827471" cy="246221"/>
          </a:xfrm>
          <a:prstGeom prst="rect">
            <a:avLst/>
          </a:prstGeom>
          <a:noFill/>
        </p:spPr>
        <p:txBody>
          <a:bodyPr wrap="none" rtlCol="0">
            <a:spAutoFit/>
          </a:bodyPr>
          <a:lstStyle/>
          <a:p>
            <a:r>
              <a:rPr kumimoji="1" lang="ja-JP" altLang="en-US" sz="1000" dirty="0" smtClean="0">
                <a:latin typeface="Meiryo UI" panose="020B0604030504040204" pitchFamily="50" charset="-128"/>
                <a:ea typeface="Meiryo UI" panose="020B0604030504040204" pitchFamily="50" charset="-128"/>
              </a:rPr>
              <a:t>プラスの返事</a:t>
            </a:r>
            <a:endParaRPr kumimoji="1" lang="ja-JP" altLang="en-US" sz="1000" dirty="0">
              <a:latin typeface="Meiryo UI" panose="020B0604030504040204" pitchFamily="50" charset="-128"/>
              <a:ea typeface="Meiryo UI" panose="020B0604030504040204" pitchFamily="50" charset="-128"/>
            </a:endParaRPr>
          </a:p>
        </p:txBody>
      </p:sp>
      <p:sp>
        <p:nvSpPr>
          <p:cNvPr id="76" name="テキスト ボックス 75"/>
          <p:cNvSpPr txBox="1"/>
          <p:nvPr/>
        </p:nvSpPr>
        <p:spPr>
          <a:xfrm>
            <a:off x="4887104" y="859845"/>
            <a:ext cx="934871" cy="246221"/>
          </a:xfrm>
          <a:prstGeom prst="rect">
            <a:avLst/>
          </a:prstGeom>
          <a:noFill/>
        </p:spPr>
        <p:txBody>
          <a:bodyPr wrap="none" rtlCol="0">
            <a:spAutoFit/>
          </a:bodyPr>
          <a:lstStyle/>
          <a:p>
            <a:r>
              <a:rPr kumimoji="1" lang="ja-JP" altLang="en-US" sz="1000" dirty="0">
                <a:latin typeface="Meiryo UI" panose="020B0604030504040204" pitchFamily="50" charset="-128"/>
                <a:ea typeface="Meiryo UI" panose="020B0604030504040204" pitchFamily="50" charset="-128"/>
              </a:rPr>
              <a:t>マイナス</a:t>
            </a:r>
            <a:r>
              <a:rPr kumimoji="1" lang="ja-JP" altLang="en-US" sz="1000" dirty="0" smtClean="0">
                <a:latin typeface="Meiryo UI" panose="020B0604030504040204" pitchFamily="50" charset="-128"/>
                <a:ea typeface="Meiryo UI" panose="020B0604030504040204" pitchFamily="50" charset="-128"/>
              </a:rPr>
              <a:t>の返事</a:t>
            </a:r>
            <a:endParaRPr kumimoji="1" lang="ja-JP" altLang="en-US" sz="1000" dirty="0">
              <a:latin typeface="Meiryo UI" panose="020B0604030504040204" pitchFamily="50" charset="-128"/>
              <a:ea typeface="Meiryo UI" panose="020B0604030504040204" pitchFamily="50" charset="-128"/>
            </a:endParaRPr>
          </a:p>
        </p:txBody>
      </p:sp>
      <p:sp>
        <p:nvSpPr>
          <p:cNvPr id="111" name="テキスト ボックス 110"/>
          <p:cNvSpPr txBox="1"/>
          <p:nvPr/>
        </p:nvSpPr>
        <p:spPr>
          <a:xfrm>
            <a:off x="1667898" y="4188397"/>
            <a:ext cx="642429" cy="230832"/>
          </a:xfrm>
          <a:prstGeom prst="rect">
            <a:avLst/>
          </a:prstGeom>
          <a:solidFill>
            <a:schemeClr val="accent2">
              <a:lumMod val="20000"/>
              <a:lumOff val="80000"/>
            </a:schemeClr>
          </a:solidFill>
        </p:spPr>
        <p:txBody>
          <a:bodyPr wrap="square" rtlCol="0">
            <a:spAutoFit/>
          </a:bodyPr>
          <a:lstStyle/>
          <a:p>
            <a:pPr algn="ctr"/>
            <a:r>
              <a:rPr lang="ja-JP" altLang="en-US" sz="900" dirty="0">
                <a:latin typeface="Meiryo UI" panose="020B0604030504040204" pitchFamily="50" charset="-128"/>
                <a:ea typeface="Meiryo UI" panose="020B0604030504040204" pitchFamily="50" charset="-128"/>
              </a:rPr>
              <a:t>知</a:t>
            </a:r>
            <a:r>
              <a:rPr lang="ja-JP" altLang="en-US" sz="900" dirty="0" smtClean="0">
                <a:latin typeface="Meiryo UI" panose="020B0604030504040204" pitchFamily="50" charset="-128"/>
                <a:ea typeface="Meiryo UI" panose="020B0604030504040204" pitchFamily="50" charset="-128"/>
              </a:rPr>
              <a:t>らない</a:t>
            </a:r>
            <a:endParaRPr kumimoji="1" lang="ja-JP" altLang="en-US" sz="900" dirty="0">
              <a:latin typeface="Meiryo UI" panose="020B0604030504040204" pitchFamily="50" charset="-128"/>
              <a:ea typeface="Meiryo UI" panose="020B0604030504040204" pitchFamily="50" charset="-128"/>
            </a:endParaRPr>
          </a:p>
        </p:txBody>
      </p:sp>
      <p:grpSp>
        <p:nvGrpSpPr>
          <p:cNvPr id="81" name="グループ化 80"/>
          <p:cNvGrpSpPr/>
          <p:nvPr/>
        </p:nvGrpSpPr>
        <p:grpSpPr>
          <a:xfrm>
            <a:off x="596749" y="8568298"/>
            <a:ext cx="1989725" cy="566883"/>
            <a:chOff x="555190" y="8277382"/>
            <a:chExt cx="2036268" cy="613009"/>
          </a:xfrm>
        </p:grpSpPr>
        <p:pic>
          <p:nvPicPr>
            <p:cNvPr id="83" name="図 82"/>
            <p:cNvPicPr>
              <a:picLocks noChangeAspect="1"/>
            </p:cNvPicPr>
            <p:nvPr/>
          </p:nvPicPr>
          <p:blipFill>
            <a:blip r:embed="rId2">
              <a:clrChange>
                <a:clrFrom>
                  <a:srgbClr val="F8F8F8"/>
                </a:clrFrom>
                <a:clrTo>
                  <a:srgbClr val="F8F8F8">
                    <a:alpha val="0"/>
                  </a:srgbClr>
                </a:clrTo>
              </a:clrChange>
            </a:blip>
            <a:stretch>
              <a:fillRect/>
            </a:stretch>
          </p:blipFill>
          <p:spPr>
            <a:xfrm>
              <a:off x="1282313" y="8290943"/>
              <a:ext cx="582021" cy="599447"/>
            </a:xfrm>
            <a:prstGeom prst="rect">
              <a:avLst/>
            </a:prstGeom>
          </p:spPr>
        </p:pic>
        <p:pic>
          <p:nvPicPr>
            <p:cNvPr id="91" name="図 90"/>
            <p:cNvPicPr>
              <a:picLocks noChangeAspect="1"/>
            </p:cNvPicPr>
            <p:nvPr/>
          </p:nvPicPr>
          <p:blipFill>
            <a:blip r:embed="rId2">
              <a:clrChange>
                <a:clrFrom>
                  <a:srgbClr val="F8F8F8"/>
                </a:clrFrom>
                <a:clrTo>
                  <a:srgbClr val="F8F8F8">
                    <a:alpha val="0"/>
                  </a:srgbClr>
                </a:clrTo>
              </a:clrChange>
            </a:blip>
            <a:stretch>
              <a:fillRect/>
            </a:stretch>
          </p:blipFill>
          <p:spPr>
            <a:xfrm>
              <a:off x="555190" y="8277382"/>
              <a:ext cx="582021" cy="599447"/>
            </a:xfrm>
            <a:prstGeom prst="rect">
              <a:avLst/>
            </a:prstGeom>
          </p:spPr>
        </p:pic>
        <p:pic>
          <p:nvPicPr>
            <p:cNvPr id="93" name="図 92"/>
            <p:cNvPicPr>
              <a:picLocks noChangeAspect="1"/>
            </p:cNvPicPr>
            <p:nvPr/>
          </p:nvPicPr>
          <p:blipFill>
            <a:blip r:embed="rId2">
              <a:clrChange>
                <a:clrFrom>
                  <a:srgbClr val="F8F8F8"/>
                </a:clrFrom>
                <a:clrTo>
                  <a:srgbClr val="F8F8F8">
                    <a:alpha val="0"/>
                  </a:srgbClr>
                </a:clrTo>
              </a:clrChange>
            </a:blip>
            <a:stretch>
              <a:fillRect/>
            </a:stretch>
          </p:blipFill>
          <p:spPr>
            <a:xfrm>
              <a:off x="2009437" y="8290944"/>
              <a:ext cx="582021" cy="599447"/>
            </a:xfrm>
            <a:prstGeom prst="rect">
              <a:avLst/>
            </a:prstGeom>
          </p:spPr>
        </p:pic>
      </p:grpSp>
      <p:pic>
        <p:nvPicPr>
          <p:cNvPr id="95" name="図 94"/>
          <p:cNvPicPr>
            <a:picLocks noChangeAspect="1"/>
          </p:cNvPicPr>
          <p:nvPr/>
        </p:nvPicPr>
        <p:blipFill rotWithShape="1">
          <a:blip r:embed="rId3">
            <a:clrChange>
              <a:clrFrom>
                <a:srgbClr val="F8F8F8"/>
              </a:clrFrom>
              <a:clrTo>
                <a:srgbClr val="F8F8F8">
                  <a:alpha val="0"/>
                </a:srgbClr>
              </a:clrTo>
            </a:clrChange>
          </a:blip>
          <a:srcRect r="9873" b="18707"/>
          <a:stretch/>
        </p:blipFill>
        <p:spPr>
          <a:xfrm>
            <a:off x="260350" y="466784"/>
            <a:ext cx="871026" cy="665620"/>
          </a:xfrm>
          <a:prstGeom prst="rect">
            <a:avLst/>
          </a:prstGeom>
        </p:spPr>
      </p:pic>
      <p:sp>
        <p:nvSpPr>
          <p:cNvPr id="124" name="テキスト ボックス 123"/>
          <p:cNvSpPr txBox="1"/>
          <p:nvPr/>
        </p:nvSpPr>
        <p:spPr>
          <a:xfrm>
            <a:off x="5239033" y="8177840"/>
            <a:ext cx="1480165" cy="784830"/>
          </a:xfrm>
          <a:prstGeom prst="rect">
            <a:avLst/>
          </a:prstGeom>
          <a:solidFill>
            <a:schemeClr val="bg1"/>
          </a:solidFill>
          <a:ln>
            <a:solidFill>
              <a:schemeClr val="tx1"/>
            </a:solidFill>
          </a:ln>
        </p:spPr>
        <p:txBody>
          <a:bodyPr wrap="square" rtlCol="0">
            <a:spAutoFit/>
          </a:bodyPr>
          <a:lstStyle/>
          <a:p>
            <a:pPr algn="ctr"/>
            <a:r>
              <a:rPr lang="ja-JP" altLang="en-US" sz="900" dirty="0" smtClean="0">
                <a:latin typeface="Meiryo UI" panose="020B0604030504040204" pitchFamily="50" charset="-128"/>
                <a:ea typeface="Meiryo UI" panose="020B0604030504040204" pitchFamily="50" charset="-128"/>
              </a:rPr>
              <a:t>諦めてわかる情報をたくさん集めて、改めて伺う！</a:t>
            </a:r>
            <a:endParaRPr lang="en-US" altLang="ja-JP" sz="900" dirty="0" smtClean="0">
              <a:latin typeface="Meiryo UI" panose="020B0604030504040204" pitchFamily="50" charset="-128"/>
              <a:ea typeface="Meiryo UI" panose="020B0604030504040204" pitchFamily="50" charset="-128"/>
            </a:endParaRPr>
          </a:p>
          <a:p>
            <a:pPr algn="ctr"/>
            <a:r>
              <a:rPr kumimoji="1" lang="en-US" altLang="ja-JP" sz="900" dirty="0" smtClean="0">
                <a:latin typeface="Meiryo UI" panose="020B0604030504040204" pitchFamily="50" charset="-128"/>
                <a:ea typeface="Meiryo UI" panose="020B0604030504040204" pitchFamily="50" charset="-128"/>
              </a:rPr>
              <a:t>ex.</a:t>
            </a:r>
            <a:r>
              <a:rPr kumimoji="1" lang="ja-JP" altLang="en-US" sz="900" dirty="0" smtClean="0">
                <a:latin typeface="Meiryo UI" panose="020B0604030504040204" pitchFamily="50" charset="-128"/>
                <a:ea typeface="Meiryo UI" panose="020B0604030504040204" pitchFamily="50" charset="-128"/>
              </a:rPr>
              <a:t>工程表の写真・</a:t>
            </a:r>
            <a:r>
              <a:rPr lang="ja-JP" altLang="en-US" sz="900" dirty="0" smtClean="0">
                <a:latin typeface="Meiryo UI" panose="020B0604030504040204" pitchFamily="50" charset="-128"/>
                <a:ea typeface="Meiryo UI" panose="020B0604030504040204" pitchFamily="50" charset="-128"/>
              </a:rPr>
              <a:t>隣の</a:t>
            </a:r>
            <a:r>
              <a:rPr lang="ja-JP" altLang="en-US" sz="900" dirty="0">
                <a:latin typeface="Meiryo UI" panose="020B0604030504040204" pitchFamily="50" charset="-128"/>
                <a:ea typeface="Meiryo UI" panose="020B0604030504040204" pitchFamily="50" charset="-128"/>
              </a:rPr>
              <a:t>店舗</a:t>
            </a:r>
            <a:r>
              <a:rPr lang="ja-JP" altLang="en-US" sz="900" dirty="0" smtClean="0">
                <a:latin typeface="Meiryo UI" panose="020B0604030504040204" pitchFamily="50" charset="-128"/>
                <a:ea typeface="Meiryo UI" panose="020B0604030504040204" pitchFamily="50" charset="-128"/>
              </a:rPr>
              <a:t>に聞く・</a:t>
            </a:r>
            <a:r>
              <a:rPr kumimoji="1" lang="ja-JP" altLang="en-US" sz="900" dirty="0" smtClean="0">
                <a:latin typeface="Meiryo UI" panose="020B0604030504040204" pitchFamily="50" charset="-128"/>
                <a:ea typeface="Meiryo UI" panose="020B0604030504040204" pitchFamily="50" charset="-128"/>
              </a:rPr>
              <a:t>オーナーの名刺らしきものを探す　など。</a:t>
            </a:r>
            <a:endParaRPr kumimoji="1" lang="ja-JP" altLang="en-US" sz="900" dirty="0">
              <a:latin typeface="Meiryo UI" panose="020B0604030504040204" pitchFamily="50" charset="-128"/>
              <a:ea typeface="Meiryo UI" panose="020B0604030504040204" pitchFamily="50" charset="-128"/>
            </a:endParaRPr>
          </a:p>
        </p:txBody>
      </p:sp>
      <p:sp>
        <p:nvSpPr>
          <p:cNvPr id="157" name="テキスト ボックス 156"/>
          <p:cNvSpPr txBox="1"/>
          <p:nvPr/>
        </p:nvSpPr>
        <p:spPr>
          <a:xfrm>
            <a:off x="4894870" y="5145566"/>
            <a:ext cx="664166" cy="230832"/>
          </a:xfrm>
          <a:prstGeom prst="rect">
            <a:avLst/>
          </a:prstGeom>
          <a:solidFill>
            <a:schemeClr val="accent2">
              <a:lumMod val="20000"/>
              <a:lumOff val="80000"/>
            </a:schemeClr>
          </a:solidFill>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知らない</a:t>
            </a:r>
            <a:endParaRPr kumimoji="1" lang="ja-JP" altLang="en-US" sz="900" dirty="0">
              <a:latin typeface="Meiryo UI" panose="020B0604030504040204" pitchFamily="50" charset="-128"/>
              <a:ea typeface="Meiryo UI" panose="020B0604030504040204" pitchFamily="50" charset="-128"/>
            </a:endParaRPr>
          </a:p>
        </p:txBody>
      </p:sp>
      <p:cxnSp>
        <p:nvCxnSpPr>
          <p:cNvPr id="78" name="直線矢印コネクタ 77"/>
          <p:cNvCxnSpPr/>
          <p:nvPr/>
        </p:nvCxnSpPr>
        <p:spPr>
          <a:xfrm flipH="1">
            <a:off x="1999160" y="2490374"/>
            <a:ext cx="1264" cy="844728"/>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28" name="テキスト ボックス 127"/>
          <p:cNvSpPr txBox="1"/>
          <p:nvPr/>
        </p:nvSpPr>
        <p:spPr>
          <a:xfrm>
            <a:off x="1591612" y="2839538"/>
            <a:ext cx="919689" cy="230832"/>
          </a:xfrm>
          <a:prstGeom prst="rect">
            <a:avLst/>
          </a:prstGeom>
          <a:solidFill>
            <a:schemeClr val="accent2">
              <a:lumMod val="20000"/>
              <a:lumOff val="80000"/>
            </a:schemeClr>
          </a:solidFill>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知らない</a:t>
            </a:r>
            <a:endParaRPr kumimoji="1" lang="ja-JP" altLang="en-US" sz="900" dirty="0">
              <a:latin typeface="Meiryo UI" panose="020B0604030504040204" pitchFamily="50" charset="-128"/>
              <a:ea typeface="Meiryo UI" panose="020B0604030504040204" pitchFamily="50" charset="-128"/>
            </a:endParaRPr>
          </a:p>
        </p:txBody>
      </p:sp>
      <p:cxnSp>
        <p:nvCxnSpPr>
          <p:cNvPr id="8" name="直線矢印コネクタ 7"/>
          <p:cNvCxnSpPr/>
          <p:nvPr/>
        </p:nvCxnSpPr>
        <p:spPr>
          <a:xfrm>
            <a:off x="1496361" y="3850761"/>
            <a:ext cx="0" cy="363291"/>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カギ線コネクタ 9"/>
          <p:cNvCxnSpPr/>
          <p:nvPr/>
        </p:nvCxnSpPr>
        <p:spPr>
          <a:xfrm rot="5400000">
            <a:off x="823799" y="3994329"/>
            <a:ext cx="811351" cy="533774"/>
          </a:xfrm>
          <a:prstGeom prst="bentConnector3">
            <a:avLst>
              <a:gd name="adj1" fmla="val 99307"/>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8" name="テキスト ボックス 67"/>
          <p:cNvSpPr txBox="1"/>
          <p:nvPr/>
        </p:nvSpPr>
        <p:spPr>
          <a:xfrm>
            <a:off x="265468" y="4413859"/>
            <a:ext cx="1103437" cy="369332"/>
          </a:xfrm>
          <a:prstGeom prst="rect">
            <a:avLst/>
          </a:prstGeom>
          <a:solidFill>
            <a:schemeClr val="accent1">
              <a:lumMod val="20000"/>
              <a:lumOff val="80000"/>
            </a:schemeClr>
          </a:solidFill>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分かるよ！</a:t>
            </a:r>
            <a:endParaRPr kumimoji="1" lang="en-US" altLang="ja-JP" sz="900" dirty="0" smtClean="0">
              <a:latin typeface="Meiryo UI" panose="020B0604030504040204" pitchFamily="50" charset="-128"/>
              <a:ea typeface="Meiryo UI" panose="020B0604030504040204" pitchFamily="50" charset="-128"/>
            </a:endParaRPr>
          </a:p>
          <a:p>
            <a:pPr algn="ctr"/>
            <a:r>
              <a:rPr lang="ja-JP" altLang="en-US" sz="900" dirty="0" smtClean="0">
                <a:latin typeface="Meiryo UI" panose="020B0604030504040204" pitchFamily="50" charset="-128"/>
                <a:ea typeface="Meiryo UI" panose="020B0604030504040204" pitchFamily="50" charset="-128"/>
              </a:rPr>
              <a:t>○○だよ！</a:t>
            </a:r>
            <a:endParaRPr kumimoji="1" lang="ja-JP" altLang="en-US" sz="900" dirty="0">
              <a:latin typeface="Meiryo UI" panose="020B0604030504040204" pitchFamily="50" charset="-128"/>
              <a:ea typeface="Meiryo UI" panose="020B0604030504040204" pitchFamily="50" charset="-128"/>
            </a:endParaRPr>
          </a:p>
        </p:txBody>
      </p:sp>
      <p:sp>
        <p:nvSpPr>
          <p:cNvPr id="77" name="テキスト ボックス 76"/>
          <p:cNvSpPr txBox="1"/>
          <p:nvPr/>
        </p:nvSpPr>
        <p:spPr>
          <a:xfrm>
            <a:off x="1422916" y="3342931"/>
            <a:ext cx="1320570" cy="507831"/>
          </a:xfrm>
          <a:prstGeom prst="rect">
            <a:avLst/>
          </a:prstGeom>
          <a:solidFill>
            <a:schemeClr val="bg1"/>
          </a:solidFill>
          <a:ln>
            <a:solidFill>
              <a:schemeClr val="tx1"/>
            </a:solidFill>
          </a:ln>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そうですか</a:t>
            </a:r>
            <a:r>
              <a:rPr kumimoji="1" lang="en-US" altLang="ja-JP" sz="900" dirty="0" smtClean="0">
                <a:latin typeface="Meiryo UI" panose="020B0604030504040204" pitchFamily="50" charset="-128"/>
                <a:ea typeface="Meiryo UI" panose="020B0604030504040204" pitchFamily="50" charset="-128"/>
              </a:rPr>
              <a:t>…</a:t>
            </a:r>
            <a:r>
              <a:rPr kumimoji="1" lang="ja-JP" altLang="en-US" sz="900" dirty="0" smtClean="0">
                <a:latin typeface="Meiryo UI" panose="020B0604030504040204" pitchFamily="50" charset="-128"/>
                <a:ea typeface="Meiryo UI" panose="020B0604030504040204" pitchFamily="50" charset="-128"/>
              </a:rPr>
              <a:t>ちなみに</a:t>
            </a:r>
            <a:endParaRPr kumimoji="1" lang="en-US" altLang="ja-JP" sz="900" dirty="0" smtClean="0">
              <a:latin typeface="Meiryo UI" panose="020B0604030504040204" pitchFamily="50" charset="-128"/>
              <a:ea typeface="Meiryo UI" panose="020B0604030504040204" pitchFamily="50" charset="-128"/>
            </a:endParaRPr>
          </a:p>
          <a:p>
            <a:pPr algn="ctr"/>
            <a:r>
              <a:rPr kumimoji="1" lang="ja-JP" altLang="en-US" sz="900" dirty="0" smtClean="0">
                <a:latin typeface="Meiryo UI" panose="020B0604030504040204" pitchFamily="50" charset="-128"/>
                <a:ea typeface="Meiryo UI" panose="020B0604030504040204" pitchFamily="50" charset="-128"/>
              </a:rPr>
              <a:t>どういったお店ができるとか</a:t>
            </a:r>
            <a:endParaRPr kumimoji="1" lang="en-US" altLang="ja-JP" sz="900" dirty="0" smtClean="0">
              <a:latin typeface="Meiryo UI" panose="020B0604030504040204" pitchFamily="50" charset="-128"/>
              <a:ea typeface="Meiryo UI" panose="020B0604030504040204" pitchFamily="50" charset="-128"/>
            </a:endParaRPr>
          </a:p>
          <a:p>
            <a:pPr algn="ctr"/>
            <a:r>
              <a:rPr kumimoji="1" lang="ja-JP" altLang="en-US" sz="900" dirty="0" smtClean="0">
                <a:latin typeface="Meiryo UI" panose="020B0604030504040204" pitchFamily="50" charset="-128"/>
                <a:ea typeface="Meiryo UI" panose="020B0604030504040204" pitchFamily="50" charset="-128"/>
              </a:rPr>
              <a:t>ご存知ですか？</a:t>
            </a:r>
            <a:endParaRPr kumimoji="1" lang="ja-JP" altLang="en-US" sz="900" dirty="0">
              <a:latin typeface="Meiryo UI" panose="020B0604030504040204" pitchFamily="50" charset="-128"/>
              <a:ea typeface="Meiryo UI" panose="020B0604030504040204" pitchFamily="50" charset="-128"/>
            </a:endParaRPr>
          </a:p>
        </p:txBody>
      </p:sp>
      <p:sp>
        <p:nvSpPr>
          <p:cNvPr id="69" name="テキスト ボックス 68"/>
          <p:cNvSpPr txBox="1"/>
          <p:nvPr/>
        </p:nvSpPr>
        <p:spPr>
          <a:xfrm>
            <a:off x="317452" y="4976299"/>
            <a:ext cx="1573091" cy="507709"/>
          </a:xfrm>
          <a:prstGeom prst="rect">
            <a:avLst/>
          </a:prstGeom>
          <a:solidFill>
            <a:schemeClr val="bg1"/>
          </a:solidFill>
          <a:ln>
            <a:solidFill>
              <a:schemeClr val="tx1"/>
            </a:solidFill>
          </a:ln>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ありがとうございます！</a:t>
            </a:r>
            <a:r>
              <a:rPr lang="ja-JP" altLang="en-US" sz="900" dirty="0" smtClean="0">
                <a:latin typeface="Meiryo UI" panose="020B0604030504040204" pitchFamily="50" charset="-128"/>
                <a:ea typeface="Meiryo UI" panose="020B0604030504040204" pitchFamily="50" charset="-128"/>
              </a:rPr>
              <a:t>調べてお電話してみます！ちなみにご担当者の方はご存知ですか？</a:t>
            </a:r>
            <a:endParaRPr kumimoji="1" lang="en-US" altLang="ja-JP" sz="900" dirty="0" smtClean="0">
              <a:latin typeface="Meiryo UI" panose="020B0604030504040204" pitchFamily="50" charset="-128"/>
              <a:ea typeface="Meiryo UI" panose="020B0604030504040204" pitchFamily="50" charset="-128"/>
            </a:endParaRPr>
          </a:p>
        </p:txBody>
      </p:sp>
      <p:cxnSp>
        <p:nvCxnSpPr>
          <p:cNvPr id="16" name="カギ線コネクタ 15"/>
          <p:cNvCxnSpPr>
            <a:endCxn id="111" idx="1"/>
          </p:cNvCxnSpPr>
          <p:nvPr/>
        </p:nvCxnSpPr>
        <p:spPr>
          <a:xfrm>
            <a:off x="1057837" y="3838628"/>
            <a:ext cx="610061" cy="465185"/>
          </a:xfrm>
          <a:prstGeom prst="bentConnector3">
            <a:avLst>
              <a:gd name="adj1" fmla="val -3085"/>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5" name="テキスト ボックス 64"/>
          <p:cNvSpPr txBox="1"/>
          <p:nvPr/>
        </p:nvSpPr>
        <p:spPr>
          <a:xfrm>
            <a:off x="284692" y="3337467"/>
            <a:ext cx="1093206" cy="507831"/>
          </a:xfrm>
          <a:prstGeom prst="rect">
            <a:avLst/>
          </a:prstGeom>
          <a:solidFill>
            <a:schemeClr val="bg1"/>
          </a:solidFill>
          <a:ln>
            <a:solidFill>
              <a:schemeClr val="tx1"/>
            </a:solidFill>
          </a:ln>
        </p:spPr>
        <p:txBody>
          <a:bodyPr wrap="square" rtlCol="0">
            <a:spAutoFit/>
          </a:bodyPr>
          <a:lstStyle/>
          <a:p>
            <a:pPr algn="ctr"/>
            <a:r>
              <a:rPr kumimoji="1" lang="ja-JP" altLang="en-US" sz="900" dirty="0" smtClean="0">
                <a:latin typeface="Meiryo UI" panose="020B0604030504040204" pitchFamily="50" charset="-128"/>
                <a:ea typeface="Meiryo UI" panose="020B0604030504040204" pitchFamily="50" charset="-128"/>
              </a:rPr>
              <a:t>そうですよね。</a:t>
            </a:r>
            <a:endParaRPr kumimoji="1" lang="en-US" altLang="ja-JP" sz="900" dirty="0" smtClean="0">
              <a:latin typeface="Meiryo UI" panose="020B0604030504040204" pitchFamily="50" charset="-128"/>
              <a:ea typeface="Meiryo UI" panose="020B0604030504040204" pitchFamily="50" charset="-128"/>
            </a:endParaRPr>
          </a:p>
          <a:p>
            <a:pPr algn="ctr"/>
            <a:r>
              <a:rPr lang="ja-JP" altLang="en-US" sz="900" dirty="0" smtClean="0">
                <a:latin typeface="Meiryo UI" panose="020B0604030504040204" pitchFamily="50" charset="-128"/>
                <a:ea typeface="Meiryo UI" panose="020B0604030504040204" pitchFamily="50" charset="-128"/>
              </a:rPr>
              <a:t>ちなみにお</a:t>
            </a:r>
            <a:r>
              <a:rPr lang="ja-JP" altLang="en-US" sz="900" dirty="0">
                <a:latin typeface="Meiryo UI" panose="020B0604030504040204" pitchFamily="50" charset="-128"/>
                <a:ea typeface="Meiryo UI" panose="020B0604030504040204" pitchFamily="50" charset="-128"/>
              </a:rPr>
              <a:t>店</a:t>
            </a:r>
            <a:r>
              <a:rPr lang="ja-JP" altLang="en-US" sz="900" dirty="0" smtClean="0">
                <a:latin typeface="Meiryo UI" panose="020B0604030504040204" pitchFamily="50" charset="-128"/>
                <a:ea typeface="Meiryo UI" panose="020B0604030504040204" pitchFamily="50" charset="-128"/>
              </a:rPr>
              <a:t>の名前</a:t>
            </a:r>
            <a:endParaRPr lang="en-US" altLang="ja-JP" sz="900" dirty="0" smtClean="0">
              <a:latin typeface="Meiryo UI" panose="020B0604030504040204" pitchFamily="50" charset="-128"/>
              <a:ea typeface="Meiryo UI" panose="020B0604030504040204" pitchFamily="50" charset="-128"/>
            </a:endParaRPr>
          </a:p>
          <a:p>
            <a:pPr algn="ctr"/>
            <a:r>
              <a:rPr lang="ja-JP" altLang="en-US" sz="900" dirty="0" smtClean="0">
                <a:latin typeface="Meiryo UI" panose="020B0604030504040204" pitchFamily="50" charset="-128"/>
                <a:ea typeface="Meiryo UI" panose="020B0604030504040204" pitchFamily="50" charset="-128"/>
              </a:rPr>
              <a:t>など分かりますか？</a:t>
            </a:r>
            <a:endParaRPr kumimoji="1" lang="ja-JP" altLang="en-US" sz="9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004814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241</TotalTime>
  <Words>603</Words>
  <Application>Microsoft Office PowerPoint</Application>
  <PresentationFormat>画面に合わせる (4:3)</PresentationFormat>
  <Paragraphs>90</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Meiryo UI</vt:lpstr>
      <vt:lpstr>游ゴシック</vt:lpstr>
      <vt:lpstr>游ゴシック Light</vt:lpstr>
      <vt:lpstr>Arial</vt:lpstr>
      <vt:lpstr>Calibri</vt:lpstr>
      <vt:lpstr>Calibri Light</vt:lpstr>
      <vt:lpstr>Office テーマ</vt:lpstr>
      <vt:lpstr>現場発見！飛び込みロープレ（例）</vt:lpstr>
      <vt:lpstr>現場発見！飛び込みロープレ（例）</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現場発見！飛び込みロープレ（一例）</dc:title>
  <dc:creator>神野　友香</dc:creator>
  <cp:lastModifiedBy>神野　友香</cp:lastModifiedBy>
  <cp:revision>21</cp:revision>
  <cp:lastPrinted>2019-04-03T08:40:51Z</cp:lastPrinted>
  <dcterms:created xsi:type="dcterms:W3CDTF">2019-04-03T01:37:22Z</dcterms:created>
  <dcterms:modified xsi:type="dcterms:W3CDTF">2019-04-03T08:40:53Z</dcterms:modified>
</cp:coreProperties>
</file>