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1" r:id="rId4"/>
    <p:sldId id="260" r:id="rId5"/>
    <p:sldId id="272" r:id="rId6"/>
    <p:sldId id="261" r:id="rId7"/>
    <p:sldId id="262" r:id="rId8"/>
    <p:sldId id="263" r:id="rId9"/>
    <p:sldId id="273" r:id="rId10"/>
    <p:sldId id="274" r:id="rId11"/>
    <p:sldId id="269" r:id="rId12"/>
    <p:sldId id="275" r:id="rId13"/>
    <p:sldId id="276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979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4" d="100"/>
          <a:sy n="74" d="100"/>
        </p:scale>
        <p:origin x="297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6757D-8ACC-4A9C-8C54-5AA2028730F0}" type="datetimeFigureOut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98952-3C63-42C3-9697-72E8C09AB1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556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5C098-BCFC-4208-8C86-D5F225C63291}" type="datetimeFigureOut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D7A27-DF96-4719-9EF5-3955F2B42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17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D7A27-DF96-4719-9EF5-3955F2B429F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023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D7A27-DF96-4719-9EF5-3955F2B429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496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円/楕円 10"/>
          <p:cNvSpPr/>
          <p:nvPr userDrawn="1"/>
        </p:nvSpPr>
        <p:spPr>
          <a:xfrm>
            <a:off x="5420459" y="1030288"/>
            <a:ext cx="2580541" cy="2343152"/>
          </a:xfrm>
          <a:prstGeom prst="ellipse">
            <a:avLst/>
          </a:prstGeom>
          <a:solidFill>
            <a:srgbClr val="00B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6647963" y="2068145"/>
            <a:ext cx="1867387" cy="1783010"/>
          </a:xfrm>
          <a:prstGeom prst="ellipse">
            <a:avLst/>
          </a:prstGeom>
          <a:solidFill>
            <a:schemeClr val="accent6">
              <a:lumMod val="40000"/>
              <a:lumOff val="6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47CE7-E073-4F8E-97ED-1A20219C876C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0" y="6070431"/>
            <a:ext cx="9144000" cy="7875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6513635" y="6171827"/>
            <a:ext cx="3259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営業本部</a:t>
            </a:r>
            <a:endParaRPr kumimoji="1" lang="en-US" altLang="ja-JP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　営業企画課</a:t>
            </a:r>
            <a:endParaRPr kumimoji="1" lang="ja-JP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97" y="6219828"/>
            <a:ext cx="1452684" cy="49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165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7CE5-A48F-4075-873C-F5058763C774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307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BBEE-5040-4988-8D3B-C7E2B0727864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1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2417-B257-427E-8F5B-8236177BEC25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083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5A49E-64D7-4D70-A9EE-2C301FA2B552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123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B4A1-BEC7-4C4A-AE37-29DE34C6BCBC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823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8897-1D66-46F2-B571-16E1E9943854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0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481E3-006B-4F94-B250-38752BDB7CF2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964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 userDrawn="1"/>
        </p:nvSpPr>
        <p:spPr>
          <a:xfrm>
            <a:off x="0" y="6416431"/>
            <a:ext cx="9144000" cy="4415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9728-1ED1-4C31-A9E6-590B65E11409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617416"/>
            <a:ext cx="9144000" cy="132861"/>
          </a:xfrm>
          <a:prstGeom prst="rect">
            <a:avLst/>
          </a:prstGeom>
          <a:pattFill prst="dkUpDiag">
            <a:fgClr>
              <a:schemeClr val="accent3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375408" y="6416431"/>
            <a:ext cx="768592" cy="4415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56534" y="6454652"/>
            <a:ext cx="20574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F667033A-4855-417E-9497-FD6C3FA84F5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65" y="6497750"/>
            <a:ext cx="812311" cy="27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460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46C8-70BB-488D-B29A-6B493A8AD2D2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97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A867-4C83-47AD-BCDB-CC36CEE4BE18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11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1C2EF-A1C9-4B53-BD93-1D68C635DCE9}" type="datetime1">
              <a:rPr kumimoji="1" lang="ja-JP" altLang="en-US" smtClean="0"/>
              <a:t>2019/4/3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7033A-4855-417E-9497-FD6C3FA84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40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650373"/>
            <a:ext cx="7772400" cy="2387600"/>
          </a:xfrm>
        </p:spPr>
        <p:txBody>
          <a:bodyPr/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営業基礎研修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～マインド編②～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02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4788413" y="1176553"/>
            <a:ext cx="3461080" cy="5099538"/>
            <a:chOff x="4370520" y="965251"/>
            <a:chExt cx="3461080" cy="509953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0520" y="965251"/>
              <a:ext cx="3458910" cy="4927498"/>
            </a:xfrm>
            <a:prstGeom prst="rect">
              <a:avLst/>
            </a:prstGeom>
          </p:spPr>
        </p:pic>
        <p:sp>
          <p:nvSpPr>
            <p:cNvPr id="11" name="正方形/長方形 10"/>
            <p:cNvSpPr/>
            <p:nvPr/>
          </p:nvSpPr>
          <p:spPr>
            <a:xfrm>
              <a:off x="4379788" y="965251"/>
              <a:ext cx="3451812" cy="5099538"/>
            </a:xfrm>
            <a:prstGeom prst="rect">
              <a:avLst/>
            </a:prstGeom>
            <a:solidFill>
              <a:schemeClr val="bg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5539" y="126125"/>
            <a:ext cx="931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個人ワーク　②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2650886"/>
            <a:ext cx="8951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の法則を知った上で、さらに思いつく要素を書き出して、</a:t>
            </a:r>
            <a:endParaRPr lang="en-US" altLang="ja-JP" sz="24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それぞれ考えた要素が、</a:t>
            </a:r>
            <a:r>
              <a:rPr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のどこに分類されるか考えてみよ</a:t>
            </a:r>
            <a:r>
              <a:rPr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う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！</a:t>
            </a:r>
            <a:endParaRPr lang="en-US" altLang="ja-JP" sz="24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24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3977129" y="4181234"/>
            <a:ext cx="1189742" cy="1189742"/>
            <a:chOff x="7617296" y="1804194"/>
            <a:chExt cx="832718" cy="832718"/>
          </a:xfrm>
        </p:grpSpPr>
        <p:pic>
          <p:nvPicPr>
            <p:cNvPr id="6" name="Picture 2" descr="http://icooon-mono.com/i/icon_11619/icon_116190_256.png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7296" y="1804194"/>
              <a:ext cx="832718" cy="832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円/楕円 6"/>
            <p:cNvSpPr/>
            <p:nvPr/>
          </p:nvSpPr>
          <p:spPr bwMode="auto">
            <a:xfrm>
              <a:off x="7882184" y="2144528"/>
              <a:ext cx="302942" cy="393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0" tIns="0" rIns="0" bIns="0" rtlCol="0" anchor="ctr">
              <a:spAutoFit/>
            </a:bodyPr>
            <a:lstStyle/>
            <a:p>
              <a:pPr algn="just">
                <a:lnSpc>
                  <a:spcPct val="140000"/>
                </a:lnSpc>
                <a:spcBef>
                  <a:spcPct val="0"/>
                </a:spcBef>
                <a:spcAft>
                  <a:spcPts val="600"/>
                </a:spcAft>
              </a:pPr>
              <a:endParaRPr kumimoji="1" lang="ja-JP" altLang="en-US" sz="2000" dirty="0">
                <a:solidFill>
                  <a:schemeClr val="bg1">
                    <a:lumMod val="6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7853091" y="2220552"/>
              <a:ext cx="361127" cy="21541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902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5539" y="126125"/>
            <a:ext cx="81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MEMO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943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845223" y="1501241"/>
            <a:ext cx="65341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最初によい態度（</a:t>
            </a:r>
            <a:r>
              <a:rPr lang="en-US" altLang="ja-JP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）と良い習慣（</a:t>
            </a:r>
            <a:r>
              <a:rPr lang="en-US" altLang="ja-JP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）を身につけること。</a:t>
            </a:r>
            <a:endParaRPr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態度と習慣がその人の土台となります。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そして、知識（</a:t>
            </a:r>
            <a:r>
              <a:rPr lang="en-US" altLang="ja-JP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）と技能（</a:t>
            </a:r>
            <a:r>
              <a:rPr lang="en-US" altLang="ja-JP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）を身につけること。</a:t>
            </a:r>
            <a:endParaRPr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知識と技能でよりよい成果を期待できます。</a:t>
            </a:r>
            <a:endParaRPr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127235" y="1197600"/>
            <a:ext cx="6708228" cy="2412125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127235" y="1087242"/>
            <a:ext cx="1726324" cy="2207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kumimoji="1" lang="ja-JP" altLang="en-US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の法則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5539" y="126125"/>
            <a:ext cx="931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（カッシュ）の法則　再掲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89841" y="4507044"/>
            <a:ext cx="69841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☑　常に</a:t>
            </a:r>
            <a:r>
              <a:rPr lang="en-US" altLang="ja-JP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の法則を意識しよう！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☑  毎月月初に目標となる</a:t>
            </a:r>
            <a:r>
              <a:rPr lang="en-US" altLang="ja-JP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を設定し、月報で振り返ろう！</a:t>
            </a:r>
            <a:endParaRPr lang="en-US" altLang="ja-JP" sz="20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kumimoji="1" lang="ja-JP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15" y="3913366"/>
            <a:ext cx="1081908" cy="108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9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65539" y="126125"/>
            <a:ext cx="931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</a:t>
            </a: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参考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718" y="880701"/>
            <a:ext cx="5196407" cy="803512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2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右矢印 23"/>
          <p:cNvSpPr/>
          <p:nvPr/>
        </p:nvSpPr>
        <p:spPr>
          <a:xfrm>
            <a:off x="251994" y="6128169"/>
            <a:ext cx="8640012" cy="26857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2949888" y="3247624"/>
            <a:ext cx="2156239" cy="5337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単独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商談にて自社商材を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商材契約することが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できる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450710" y="2210640"/>
            <a:ext cx="2968783" cy="5314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単独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商談にて自社商材を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顧客あたり</a:t>
            </a:r>
            <a:r>
              <a:rPr lang="en-US" altLang="ja-JP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商材契約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することが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できる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389751" y="1271555"/>
            <a:ext cx="2605174" cy="5127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コンサルティング型営業マンの</a:t>
            </a:r>
            <a:endParaRPr lang="en-US" altLang="ja-JP" sz="1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条件を</a:t>
            </a:r>
            <a:r>
              <a:rPr lang="en-US" altLang="ja-JP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つ以上達成する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 flipH="1">
            <a:off x="1371963" y="5715321"/>
            <a:ext cx="332" cy="5382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2790809" y="4785364"/>
            <a:ext cx="0" cy="1476000"/>
          </a:xfrm>
          <a:prstGeom prst="straightConnector1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25" idx="2"/>
          </p:cNvCxnSpPr>
          <p:nvPr/>
        </p:nvCxnSpPr>
        <p:spPr>
          <a:xfrm>
            <a:off x="4028008" y="3781423"/>
            <a:ext cx="13686" cy="2467879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26" idx="2"/>
          </p:cNvCxnSpPr>
          <p:nvPr/>
        </p:nvCxnSpPr>
        <p:spPr>
          <a:xfrm flipH="1">
            <a:off x="5935101" y="2742136"/>
            <a:ext cx="1" cy="3519228"/>
          </a:xfrm>
          <a:prstGeom prst="straightConnector1">
            <a:avLst/>
          </a:prstGeom>
          <a:ln w="38100">
            <a:solidFill>
              <a:srgbClr val="9DC3E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flipH="1">
            <a:off x="7682816" y="1785302"/>
            <a:ext cx="0" cy="4464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268014" y="5263124"/>
            <a:ext cx="2207900" cy="5080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ロープレ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の完全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習得</a:t>
            </a:r>
            <a:endParaRPr lang="en-US" altLang="ja-JP" sz="14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1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（研修内で学ぶロープレを完全コピー）</a:t>
            </a:r>
            <a:endParaRPr lang="ja-JP" altLang="en-US" sz="1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766459" y="4246753"/>
            <a:ext cx="2064774" cy="5357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アポイント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件を</a:t>
            </a:r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獲得</a:t>
            </a:r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円形吹き出し 34"/>
          <p:cNvSpPr/>
          <p:nvPr/>
        </p:nvSpPr>
        <p:spPr>
          <a:xfrm>
            <a:off x="6098932" y="5261173"/>
            <a:ext cx="863178" cy="775352"/>
          </a:xfrm>
          <a:prstGeom prst="wedgeEllipseCallout">
            <a:avLst>
              <a:gd name="adj1" fmla="val -42475"/>
              <a:gd name="adj2" fmla="val 625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１年目</a:t>
            </a:r>
            <a:endParaRPr kumimoji="1" lang="en-US" altLang="ja-JP" sz="11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終了</a:t>
            </a:r>
            <a:endParaRPr kumimoji="1" lang="ja-JP" altLang="en-US" sz="11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6" name="円形吹き出し 35"/>
          <p:cNvSpPr/>
          <p:nvPr/>
        </p:nvSpPr>
        <p:spPr>
          <a:xfrm>
            <a:off x="7793568" y="5261173"/>
            <a:ext cx="863178" cy="775352"/>
          </a:xfrm>
          <a:prstGeom prst="wedgeEllipseCallout">
            <a:avLst>
              <a:gd name="adj1" fmla="val -42475"/>
              <a:gd name="adj2" fmla="val 625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r>
              <a:rPr kumimoji="1"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年目</a:t>
            </a:r>
            <a:endParaRPr kumimoji="1" lang="en-US" altLang="ja-JP" sz="11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1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終了</a:t>
            </a:r>
            <a:endParaRPr kumimoji="1" lang="ja-JP" altLang="en-US" sz="11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36391" y="2813522"/>
            <a:ext cx="5066735" cy="306610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2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85099" y="2904154"/>
            <a:ext cx="3292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このゴールを意識した</a:t>
            </a:r>
            <a:r>
              <a:rPr lang="en-US" altLang="ja-JP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を設定</a:t>
            </a:r>
            <a:endParaRPr kumimoji="1" lang="ja-JP" altLang="en-US" sz="1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389751" y="945846"/>
            <a:ext cx="2605174" cy="279924"/>
          </a:xfrm>
          <a:prstGeom prst="rect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2021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68013" y="4950636"/>
            <a:ext cx="2207901" cy="2731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2019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18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769090" y="3916801"/>
            <a:ext cx="2062144" cy="287938"/>
          </a:xfrm>
          <a:prstGeom prst="rect">
            <a:avLst/>
          </a:prstGeom>
          <a:solidFill>
            <a:srgbClr val="FF7C8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2019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2949887" y="2932898"/>
            <a:ext cx="2156239" cy="272090"/>
          </a:xfrm>
          <a:prstGeom prst="rect">
            <a:avLst/>
          </a:prstGeom>
          <a:solidFill>
            <a:srgbClr val="00CC99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2019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450710" y="1899481"/>
            <a:ext cx="2968783" cy="27209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2020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21016" y="954786"/>
            <a:ext cx="4969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入社</a:t>
            </a:r>
            <a:r>
              <a:rPr kumimoji="1"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r>
              <a:rPr kumimoji="1"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年目終了時点で</a:t>
            </a:r>
            <a:r>
              <a:rPr kumimoji="1" lang="en-US" altLang="ja-JP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kumimoji="1"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営業としての１人前、</a:t>
            </a:r>
            <a:endParaRPr kumimoji="1" lang="en-US" altLang="ja-JP" b="1" dirty="0" smtClean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コンサルティング型営業マンを目指す</a:t>
            </a:r>
            <a:endParaRPr kumimoji="1"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5" name="直角三角形 44"/>
          <p:cNvSpPr>
            <a:spLocks noChangeAspect="1"/>
          </p:cNvSpPr>
          <p:nvPr/>
        </p:nvSpPr>
        <p:spPr>
          <a:xfrm rot="5400000">
            <a:off x="5203124" y="880700"/>
            <a:ext cx="803975" cy="803975"/>
          </a:xfrm>
          <a:prstGeom prst="rtTriangle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2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2356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é¢é£ç»å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87" y="835144"/>
            <a:ext cx="7769426" cy="5187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65539" y="126125"/>
            <a:ext cx="4185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はじめに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86482" y="1997839"/>
            <a:ext cx="73710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の営業は、“</a:t>
            </a:r>
            <a:r>
              <a:rPr kumimoji="1"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コンサルティング型営業”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でなくてはならない。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新入社員のみなさんにも、社内・社外から、“一流のコンサルティング型営業”と思われる存在を目指して欲しいと考えています。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では、“一流のコンサルティング型営業”とは何なのか？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何をもってして、 “一流のコンサルティング型営業”なのか？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という観点から、一緒に考えていきましょう！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3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4759569" y="1137139"/>
            <a:ext cx="3461080" cy="5099538"/>
            <a:chOff x="4370520" y="965251"/>
            <a:chExt cx="3461080" cy="509953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0520" y="965251"/>
              <a:ext cx="3458910" cy="4927498"/>
            </a:xfrm>
            <a:prstGeom prst="rect">
              <a:avLst/>
            </a:prstGeom>
          </p:spPr>
        </p:pic>
        <p:sp>
          <p:nvSpPr>
            <p:cNvPr id="11" name="正方形/長方形 10"/>
            <p:cNvSpPr/>
            <p:nvPr/>
          </p:nvSpPr>
          <p:spPr>
            <a:xfrm>
              <a:off x="4379788" y="965251"/>
              <a:ext cx="3451812" cy="5099538"/>
            </a:xfrm>
            <a:prstGeom prst="rect">
              <a:avLst/>
            </a:prstGeom>
            <a:solidFill>
              <a:schemeClr val="bg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165539" y="126125"/>
            <a:ext cx="81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グループワーク　①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977129" y="4181234"/>
            <a:ext cx="1189742" cy="1189742"/>
            <a:chOff x="7617296" y="1804194"/>
            <a:chExt cx="832718" cy="832718"/>
          </a:xfrm>
        </p:grpSpPr>
        <p:pic>
          <p:nvPicPr>
            <p:cNvPr id="4" name="Picture 2" descr="http://icooon-mono.com/i/icon_11619/icon_116190_256.png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7296" y="1804194"/>
              <a:ext cx="832718" cy="832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円/楕円 4"/>
            <p:cNvSpPr/>
            <p:nvPr/>
          </p:nvSpPr>
          <p:spPr bwMode="auto">
            <a:xfrm>
              <a:off x="7912111" y="2186061"/>
              <a:ext cx="269097" cy="28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 lIns="0" tIns="0" rIns="0" bIns="0" rtlCol="0" anchor="ctr">
              <a:spAutoFit/>
            </a:bodyPr>
            <a:lstStyle/>
            <a:p>
              <a:pPr algn="just">
                <a:lnSpc>
                  <a:spcPct val="140000"/>
                </a:lnSpc>
                <a:spcBef>
                  <a:spcPct val="0"/>
                </a:spcBef>
                <a:spcAft>
                  <a:spcPts val="600"/>
                </a:spcAft>
              </a:pPr>
              <a:endParaRPr kumimoji="1" lang="ja-JP" altLang="en-US" sz="2000" dirty="0">
                <a:solidFill>
                  <a:schemeClr val="bg1">
                    <a:lumMod val="6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7853091" y="2220552"/>
              <a:ext cx="361127" cy="21541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1400" b="1" dirty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15</a:t>
              </a:r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240786" y="2861443"/>
            <a:ext cx="8903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あな</a:t>
            </a:r>
            <a:r>
              <a:rPr lang="ja-JP" altLang="en-US" sz="28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た</a:t>
            </a:r>
            <a:r>
              <a:rPr kumimoji="1" lang="ja-JP" altLang="en-US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が考える</a:t>
            </a:r>
            <a:r>
              <a:rPr kumimoji="1" lang="en-US" altLang="ja-JP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kumimoji="1" lang="ja-JP" altLang="en-US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一流のコンサルティング型営業</a:t>
            </a:r>
            <a:r>
              <a:rPr kumimoji="1" lang="en-US" altLang="ja-JP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r>
              <a:rPr kumimoji="1" lang="ja-JP" altLang="en-US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とは何か？</a:t>
            </a:r>
            <a:endParaRPr kumimoji="1" lang="ja-JP" altLang="en-US" sz="2800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5539" y="126125"/>
            <a:ext cx="81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MEMO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789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4788413" y="1176553"/>
            <a:ext cx="3461080" cy="5099538"/>
            <a:chOff x="4370520" y="965251"/>
            <a:chExt cx="3461080" cy="5099538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0520" y="965251"/>
              <a:ext cx="3458910" cy="4927498"/>
            </a:xfrm>
            <a:prstGeom prst="rect">
              <a:avLst/>
            </a:prstGeom>
          </p:spPr>
        </p:pic>
        <p:sp>
          <p:nvSpPr>
            <p:cNvPr id="12" name="正方形/長方形 11"/>
            <p:cNvSpPr/>
            <p:nvPr/>
          </p:nvSpPr>
          <p:spPr>
            <a:xfrm>
              <a:off x="4379788" y="965251"/>
              <a:ext cx="3451812" cy="5099538"/>
            </a:xfrm>
            <a:prstGeom prst="rect">
              <a:avLst/>
            </a:prstGeom>
            <a:solidFill>
              <a:schemeClr val="bg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5539" y="126125"/>
            <a:ext cx="81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個人ワーク　①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2796" y="2533466"/>
            <a:ext cx="89512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kumimoji="1" lang="ja-JP" altLang="en-US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一流のコンサルティング型営業</a:t>
            </a:r>
            <a:r>
              <a:rPr kumimoji="1" lang="en-US" altLang="ja-JP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r>
              <a:rPr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になる為には</a:t>
            </a:r>
            <a:endParaRPr lang="en-US" altLang="ja-JP" sz="28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どんな要素が必要か？</a:t>
            </a:r>
            <a:endParaRPr lang="en-US" altLang="ja-JP" sz="2800" b="1" i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977129" y="4181234"/>
            <a:ext cx="1189742" cy="1189742"/>
            <a:chOff x="7617296" y="1804194"/>
            <a:chExt cx="832718" cy="832718"/>
          </a:xfrm>
        </p:grpSpPr>
        <p:pic>
          <p:nvPicPr>
            <p:cNvPr id="7" name="Picture 2" descr="http://icooon-mono.com/i/icon_11619/icon_116190_256.png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7296" y="1804194"/>
              <a:ext cx="832718" cy="832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円/楕円 7"/>
            <p:cNvSpPr/>
            <p:nvPr/>
          </p:nvSpPr>
          <p:spPr bwMode="auto">
            <a:xfrm>
              <a:off x="7882184" y="2144528"/>
              <a:ext cx="302942" cy="393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0" tIns="0" rIns="0" bIns="0" rtlCol="0" anchor="ctr">
              <a:spAutoFit/>
            </a:bodyPr>
            <a:lstStyle/>
            <a:p>
              <a:pPr algn="just">
                <a:lnSpc>
                  <a:spcPct val="140000"/>
                </a:lnSpc>
                <a:spcBef>
                  <a:spcPct val="0"/>
                </a:spcBef>
                <a:spcAft>
                  <a:spcPts val="600"/>
                </a:spcAft>
              </a:pPr>
              <a:endParaRPr kumimoji="1" lang="ja-JP" altLang="en-US" sz="2000" dirty="0">
                <a:solidFill>
                  <a:schemeClr val="bg1">
                    <a:lumMod val="6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7853091" y="2220553"/>
              <a:ext cx="361127" cy="21541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ja-JP" altLang="en-US" sz="1400" b="1" dirty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５</a:t>
              </a:r>
              <a:endParaRPr lang="en-US" altLang="ja-JP" sz="1400" b="1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188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5539" y="126125"/>
            <a:ext cx="81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MEMO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0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5539" y="126125"/>
            <a:ext cx="81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（カッシュ）の法則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AutoShape 2" descr="é¢é£ç»å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8222" r="27325"/>
          <a:stretch/>
        </p:blipFill>
        <p:spPr>
          <a:xfrm>
            <a:off x="1799513" y="1432175"/>
            <a:ext cx="4280658" cy="3730516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 flipV="1">
            <a:off x="5374504" y="1988091"/>
            <a:ext cx="244366" cy="78236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5618870" y="1988091"/>
            <a:ext cx="55179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170663" y="1820400"/>
            <a:ext cx="3279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きちんと整えられた身だしなみ</a:t>
            </a:r>
            <a:endParaRPr kumimoji="1" lang="ja-JP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 flipH="1" flipV="1">
            <a:off x="4160560" y="1363200"/>
            <a:ext cx="165538" cy="62489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3679712" y="1363200"/>
            <a:ext cx="48084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540654" y="1178534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商材</a:t>
            </a:r>
            <a:r>
              <a:rPr lang="ja-JP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知識</a:t>
            </a:r>
            <a:endParaRPr kumimoji="1" lang="ja-JP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 flipH="1">
            <a:off x="3419581" y="3297433"/>
            <a:ext cx="82374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H="1">
            <a:off x="3183098" y="3297433"/>
            <a:ext cx="236483" cy="31235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305892" y="3609786"/>
            <a:ext cx="4260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</a:t>
            </a:r>
            <a:r>
              <a:rPr lang="ja-JP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客</a:t>
            </a:r>
            <a:r>
              <a:rPr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様のことを</a:t>
            </a:r>
            <a:r>
              <a:rPr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番に考えられる熱いハート</a:t>
            </a:r>
            <a:endParaRPr kumimoji="1" lang="ja-JP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 flipH="1">
            <a:off x="1961270" y="2066971"/>
            <a:ext cx="338958" cy="788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65539" y="2244847"/>
            <a:ext cx="2124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お客様のニーズに合う提案資料</a:t>
            </a:r>
            <a:endParaRPr kumimoji="1" lang="ja-JP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 flipH="1">
            <a:off x="1807233" y="2074853"/>
            <a:ext cx="154037" cy="18080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5441185" y="2994931"/>
            <a:ext cx="729478" cy="1545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6170663" y="3001656"/>
            <a:ext cx="177039" cy="53718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5770852" y="3562295"/>
            <a:ext cx="3279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商談を有利に進めるトーク力</a:t>
            </a:r>
            <a:endParaRPr kumimoji="1" lang="ja-JP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8" name="ドーナツ 37"/>
          <p:cNvSpPr/>
          <p:nvPr/>
        </p:nvSpPr>
        <p:spPr>
          <a:xfrm>
            <a:off x="3098657" y="1517088"/>
            <a:ext cx="3244445" cy="3143624"/>
          </a:xfrm>
          <a:prstGeom prst="donut">
            <a:avLst>
              <a:gd name="adj" fmla="val 50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8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必要</a:t>
            </a:r>
            <a:endParaRPr kumimoji="1" lang="ja-JP" altLang="en-US" sz="88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18991" y="5363593"/>
            <a:ext cx="856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sz="28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（カッシュ）の法則</a:t>
            </a:r>
            <a:r>
              <a:rPr kumimoji="1" lang="ja-JP" altLang="en-US" sz="28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で分類することができる！</a:t>
            </a:r>
            <a:endParaRPr kumimoji="1" lang="ja-JP" altLang="en-US" sz="28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494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3" grpId="0"/>
      <p:bldP spid="26" grpId="0"/>
      <p:bldP spid="34" grpId="0"/>
      <p:bldP spid="38" grpId="0" animBg="1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5539" y="126125"/>
            <a:ext cx="81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（カッシュ）の法則とは？　①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74986" y="898634"/>
            <a:ext cx="1072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4986" y="2224094"/>
            <a:ext cx="1072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74985" y="3549554"/>
            <a:ext cx="1072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</a:t>
            </a:r>
            <a:endParaRPr kumimoji="1" lang="en-US" altLang="ja-JP" sz="7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74985" y="4875014"/>
            <a:ext cx="1072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</a:t>
            </a:r>
            <a:endParaRPr kumimoji="1" lang="en-US" altLang="ja-JP" sz="7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47040" y="1314132"/>
            <a:ext cx="3468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r>
              <a:rPr kumimoji="1"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kumimoji="1"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Knowledge 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＝</a:t>
            </a:r>
            <a:endParaRPr kumimoji="1" lang="ja-JP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87363" y="2508628"/>
            <a:ext cx="6093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Attitude</a:t>
            </a:r>
            <a:r>
              <a:rPr kumimoji="1"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＝</a:t>
            </a:r>
            <a:endParaRPr kumimoji="1" lang="ja-JP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64661" y="3903813"/>
            <a:ext cx="6093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Skill</a:t>
            </a:r>
            <a:r>
              <a:rPr kumimoji="1"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＝</a:t>
            </a:r>
            <a:endParaRPr kumimoji="1" lang="ja-JP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64661" y="5244345"/>
            <a:ext cx="6093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Habit</a:t>
            </a:r>
            <a:r>
              <a:rPr kumimoji="1"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＝</a:t>
            </a:r>
            <a:endParaRPr kumimoji="1" lang="ja-JP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01516" y="1359252"/>
            <a:ext cx="80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01515" y="2644185"/>
            <a:ext cx="80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01515" y="3967994"/>
            <a:ext cx="80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101515" y="5285918"/>
            <a:ext cx="802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134234" y="1272193"/>
            <a:ext cx="1537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知識</a:t>
            </a:r>
            <a:endParaRPr kumimoji="1" lang="ja-JP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72000" y="2462779"/>
            <a:ext cx="1537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態度</a:t>
            </a:r>
            <a:endParaRPr kumimoji="1" lang="ja-JP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074209" y="3861415"/>
            <a:ext cx="1537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技能</a:t>
            </a:r>
            <a:endParaRPr kumimoji="1" lang="ja-JP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196911" y="5208974"/>
            <a:ext cx="1537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習慣</a:t>
            </a:r>
            <a:endParaRPr kumimoji="1" lang="ja-JP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189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033A-4855-417E-9497-FD6C3FA84F50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5539" y="126125"/>
            <a:ext cx="8190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■　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（カッシュ）の法則とは？　②　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34839" y="1068496"/>
            <a:ext cx="78834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の法則：</a:t>
            </a:r>
            <a:endParaRPr lang="en-US" altLang="ja-JP" sz="2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大手営業</a:t>
            </a:r>
            <a:r>
              <a:rPr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会社の人材開発研修で必ずといっていい</a:t>
            </a:r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ほど</a:t>
            </a:r>
            <a:endParaRPr lang="en-US" altLang="ja-JP" sz="24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使われて</a:t>
            </a:r>
            <a:r>
              <a:rPr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いる考え（マインド）となります。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581150" y="3180847"/>
            <a:ext cx="65341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最初によい態度（</a:t>
            </a: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）と良い習慣（</a:t>
            </a: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）を身につけること。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態度と習慣がその人の土台となります。</a:t>
            </a: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そして、知識（</a:t>
            </a: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）と技能（</a:t>
            </a:r>
            <a:r>
              <a:rPr lang="en-US" altLang="ja-JP" sz="20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</a:t>
            </a: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）を身につけること。</a:t>
            </a:r>
            <a:endParaRPr lang="en-US" altLang="ja-JP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知識と技能でよりよい成果を期待できます。</a:t>
            </a:r>
            <a:endParaRPr lang="ja-JP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863162" y="2877206"/>
            <a:ext cx="7492562" cy="2412125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863162" y="2766848"/>
            <a:ext cx="2006162" cy="2445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KASH</a:t>
            </a:r>
            <a:r>
              <a:rPr kumimoji="1"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の法則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559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</TotalTime>
  <Words>498</Words>
  <Application>Microsoft Office PowerPoint</Application>
  <PresentationFormat>画面に合わせる (4:3)</PresentationFormat>
  <Paragraphs>99</Paragraphs>
  <Slides>13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0" baseType="lpstr">
      <vt:lpstr>Meiryo UI</vt:lpstr>
      <vt:lpstr>ＭＳ Ｐゴシック</vt:lpstr>
      <vt:lpstr>メイリオ</vt:lpstr>
      <vt:lpstr>Arial</vt:lpstr>
      <vt:lpstr>Calibri</vt:lpstr>
      <vt:lpstr>Calibri Light</vt:lpstr>
      <vt:lpstr>Office テーマ</vt:lpstr>
      <vt:lpstr>営業基礎研修 　　　　～マインド編②～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大谷　美哉</dc:creator>
  <cp:lastModifiedBy>大谷　美哉</cp:lastModifiedBy>
  <cp:revision>45</cp:revision>
  <dcterms:created xsi:type="dcterms:W3CDTF">2019-02-25T00:02:58Z</dcterms:created>
  <dcterms:modified xsi:type="dcterms:W3CDTF">2019-04-03T07:08:13Z</dcterms:modified>
</cp:coreProperties>
</file>