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60" r:id="rId1"/>
    <p:sldMasterId id="2147483684" r:id="rId2"/>
    <p:sldMasterId id="2147483729" r:id="rId3"/>
  </p:sldMasterIdLst>
  <p:notesMasterIdLst>
    <p:notesMasterId r:id="rId23"/>
  </p:notesMasterIdLst>
  <p:handoutMasterIdLst>
    <p:handoutMasterId r:id="rId24"/>
  </p:handoutMasterIdLst>
  <p:sldIdLst>
    <p:sldId id="505" r:id="rId4"/>
    <p:sldId id="589" r:id="rId5"/>
    <p:sldId id="590" r:id="rId6"/>
    <p:sldId id="591" r:id="rId7"/>
    <p:sldId id="592" r:id="rId8"/>
    <p:sldId id="593" r:id="rId9"/>
    <p:sldId id="594" r:id="rId10"/>
    <p:sldId id="595" r:id="rId11"/>
    <p:sldId id="596" r:id="rId12"/>
    <p:sldId id="597" r:id="rId13"/>
    <p:sldId id="598" r:id="rId14"/>
    <p:sldId id="599" r:id="rId15"/>
    <p:sldId id="600" r:id="rId16"/>
    <p:sldId id="601" r:id="rId17"/>
    <p:sldId id="602" r:id="rId18"/>
    <p:sldId id="607" r:id="rId19"/>
    <p:sldId id="609" r:id="rId20"/>
    <p:sldId id="604" r:id="rId21"/>
    <p:sldId id="606" r:id="rId2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3" pos="2880" userDrawn="1">
          <p15:clr>
            <a:srgbClr val="A4A3A4"/>
          </p15:clr>
        </p15:guide>
        <p15:guide id="4" pos="326" userDrawn="1">
          <p15:clr>
            <a:srgbClr val="A4A3A4"/>
          </p15:clr>
        </p15:guide>
        <p15:guide id="5" pos="5556" userDrawn="1">
          <p15:clr>
            <a:srgbClr val="A4A3A4"/>
          </p15:clr>
        </p15:guide>
        <p15:guide id="6" orient="horz" pos="3974"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坂本　博康" initials="坂本　博康" lastIdx="1" clrIdx="0">
    <p:extLst>
      <p:ext uri="{19B8F6BF-5375-455C-9EA6-DF929625EA0E}">
        <p15:presenceInfo xmlns:p15="http://schemas.microsoft.com/office/powerpoint/2012/main" userId="S-1-5-21-258223081-1961203686-3946804074-43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300"/>
    <a:srgbClr val="EEECE1"/>
    <a:srgbClr val="B9B085"/>
    <a:srgbClr val="FF0000"/>
    <a:srgbClr val="0000FF"/>
    <a:srgbClr val="FFCC66"/>
    <a:srgbClr val="FF6699"/>
    <a:srgbClr val="FFC000"/>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709" autoAdjust="0"/>
    <p:restoredTop sz="94109" autoAdjust="0"/>
  </p:normalViewPr>
  <p:slideViewPr>
    <p:cSldViewPr showGuides="1">
      <p:cViewPr varScale="1">
        <p:scale>
          <a:sx n="97" d="100"/>
          <a:sy n="97" d="100"/>
        </p:scale>
        <p:origin x="533" y="86"/>
      </p:cViewPr>
      <p:guideLst>
        <p:guide orient="horz" pos="1389"/>
        <p:guide pos="2880"/>
        <p:guide pos="326"/>
        <p:guide pos="5556"/>
        <p:guide orient="horz" pos="397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290"/>
    </p:cViewPr>
  </p:sorterViewPr>
  <p:notesViewPr>
    <p:cSldViewPr>
      <p:cViewPr>
        <p:scale>
          <a:sx n="75" d="100"/>
          <a:sy n="75" d="100"/>
        </p:scale>
        <p:origin x="-2118" y="135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6247" cy="496731"/>
          </a:xfrm>
          <a:prstGeom prst="rect">
            <a:avLst/>
          </a:prstGeom>
        </p:spPr>
        <p:txBody>
          <a:bodyPr vert="horz" lIns="92098" tIns="46049" rIns="92098" bIns="46049" rtlCol="0"/>
          <a:lstStyle>
            <a:lvl1pPr algn="l">
              <a:defRPr sz="1200"/>
            </a:lvl1pPr>
          </a:lstStyle>
          <a:p>
            <a:endParaRPr kumimoji="1" lang="ja-JP" altLang="en-US" dirty="0">
              <a:ea typeface="Meiryo UI" panose="020B0604030504040204" pitchFamily="50" charset="-128"/>
            </a:endParaRPr>
          </a:p>
        </p:txBody>
      </p:sp>
      <p:sp>
        <p:nvSpPr>
          <p:cNvPr id="3" name="日付プレースホルダー 2"/>
          <p:cNvSpPr>
            <a:spLocks noGrp="1"/>
          </p:cNvSpPr>
          <p:nvPr>
            <p:ph type="dt" sz="quarter" idx="1"/>
          </p:nvPr>
        </p:nvSpPr>
        <p:spPr>
          <a:xfrm>
            <a:off x="3849826" y="3"/>
            <a:ext cx="2946246" cy="496731"/>
          </a:xfrm>
          <a:prstGeom prst="rect">
            <a:avLst/>
          </a:prstGeom>
        </p:spPr>
        <p:txBody>
          <a:bodyPr vert="horz" lIns="92098" tIns="46049" rIns="92098" bIns="46049" rtlCol="0"/>
          <a:lstStyle>
            <a:lvl1pPr algn="r">
              <a:defRPr sz="1200"/>
            </a:lvl1pPr>
          </a:lstStyle>
          <a:p>
            <a:fld id="{2F296A50-DF76-4143-9E99-F33644197E54}" type="datetimeFigureOut">
              <a:rPr kumimoji="1" lang="ja-JP" altLang="en-US" smtClean="0">
                <a:ea typeface="Meiryo UI" panose="020B0604030504040204" pitchFamily="50" charset="-128"/>
              </a:rPr>
              <a:t>2019/5/22</a:t>
            </a:fld>
            <a:endParaRPr kumimoji="1" lang="ja-JP" altLang="en-US" dirty="0">
              <a:ea typeface="Meiryo UI" panose="020B0604030504040204" pitchFamily="50" charset="-128"/>
            </a:endParaRPr>
          </a:p>
        </p:txBody>
      </p:sp>
      <p:sp>
        <p:nvSpPr>
          <p:cNvPr id="4" name="フッター プレースホルダー 3"/>
          <p:cNvSpPr>
            <a:spLocks noGrp="1"/>
          </p:cNvSpPr>
          <p:nvPr>
            <p:ph type="ftr" sz="quarter" idx="2"/>
          </p:nvPr>
        </p:nvSpPr>
        <p:spPr>
          <a:xfrm>
            <a:off x="1" y="9428311"/>
            <a:ext cx="2946247" cy="496730"/>
          </a:xfrm>
          <a:prstGeom prst="rect">
            <a:avLst/>
          </a:prstGeom>
        </p:spPr>
        <p:txBody>
          <a:bodyPr vert="horz" lIns="92098" tIns="46049" rIns="92098" bIns="46049" rtlCol="0" anchor="b"/>
          <a:lstStyle>
            <a:lvl1pPr algn="l">
              <a:defRPr sz="1200"/>
            </a:lvl1pPr>
          </a:lstStyle>
          <a:p>
            <a:endParaRPr kumimoji="1" lang="ja-JP" altLang="en-US" dirty="0">
              <a:ea typeface="Meiryo UI" panose="020B0604030504040204" pitchFamily="50" charset="-128"/>
            </a:endParaRPr>
          </a:p>
        </p:txBody>
      </p:sp>
      <p:sp>
        <p:nvSpPr>
          <p:cNvPr id="5" name="スライド番号プレースホルダー 4"/>
          <p:cNvSpPr>
            <a:spLocks noGrp="1"/>
          </p:cNvSpPr>
          <p:nvPr>
            <p:ph type="sldNum" sz="quarter" idx="3"/>
          </p:nvPr>
        </p:nvSpPr>
        <p:spPr>
          <a:xfrm>
            <a:off x="3849826" y="9428311"/>
            <a:ext cx="2946246" cy="496730"/>
          </a:xfrm>
          <a:prstGeom prst="rect">
            <a:avLst/>
          </a:prstGeom>
        </p:spPr>
        <p:txBody>
          <a:bodyPr vert="horz" lIns="92098" tIns="46049" rIns="92098" bIns="46049" rtlCol="0" anchor="b"/>
          <a:lstStyle>
            <a:lvl1pPr algn="r">
              <a:defRPr sz="1200"/>
            </a:lvl1pPr>
          </a:lstStyle>
          <a:p>
            <a:fld id="{EBCBD762-0F9F-4D67-B40F-F0C0CDC71624}" type="slidenum">
              <a:rPr kumimoji="1" lang="ja-JP" altLang="en-US" smtClean="0">
                <a:ea typeface="Meiryo UI" panose="020B0604030504040204" pitchFamily="50" charset="-128"/>
              </a:rPr>
              <a:t>‹#›</a:t>
            </a:fld>
            <a:endParaRPr kumimoji="1" lang="ja-JP" altLang="en-US" dirty="0">
              <a:ea typeface="Meiryo UI" panose="020B0604030504040204" pitchFamily="50" charset="-128"/>
            </a:endParaRPr>
          </a:p>
        </p:txBody>
      </p:sp>
    </p:spTree>
    <p:extLst>
      <p:ext uri="{BB962C8B-B14F-4D97-AF65-F5344CB8AC3E}">
        <p14:creationId xmlns:p14="http://schemas.microsoft.com/office/powerpoint/2010/main" val="2334255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5659" cy="496332"/>
          </a:xfrm>
          <a:prstGeom prst="rect">
            <a:avLst/>
          </a:prstGeom>
        </p:spPr>
        <p:txBody>
          <a:bodyPr vert="horz" lIns="92098" tIns="46049" rIns="92098" bIns="46049" rtlCol="0"/>
          <a:lstStyle>
            <a:lvl1pPr algn="l">
              <a:defRPr sz="1200">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0444" y="0"/>
            <a:ext cx="2945659" cy="496332"/>
          </a:xfrm>
          <a:prstGeom prst="rect">
            <a:avLst/>
          </a:prstGeom>
        </p:spPr>
        <p:txBody>
          <a:bodyPr vert="horz" lIns="92098" tIns="46049" rIns="92098" bIns="46049" rtlCol="0"/>
          <a:lstStyle>
            <a:lvl1pPr algn="r">
              <a:defRPr sz="1200">
                <a:ea typeface="Meiryo UI" panose="020B0604030504040204" pitchFamily="50" charset="-128"/>
              </a:defRPr>
            </a:lvl1pPr>
          </a:lstStyle>
          <a:p>
            <a:fld id="{2E528713-CB99-4011-B5E0-8E01055D9883}" type="datetimeFigureOut">
              <a:rPr lang="ja-JP" altLang="en-US" smtClean="0"/>
              <a:pPr/>
              <a:t>2019/5/22</a:t>
            </a:fld>
            <a:endParaRPr lang="ja-JP" altLang="en-US" dirty="0"/>
          </a:p>
        </p:txBody>
      </p:sp>
      <p:sp>
        <p:nvSpPr>
          <p:cNvPr id="4" name="スライド イメージ プレースホルダー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2098" tIns="46049" rIns="92098" bIns="46049" rtlCol="0" anchor="ctr"/>
          <a:lstStyle/>
          <a:p>
            <a:endParaRPr lang="ja-JP" altLang="en-US" dirty="0"/>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2098" tIns="46049" rIns="92098" bIns="46049"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3" y="9428584"/>
            <a:ext cx="2945659" cy="496332"/>
          </a:xfrm>
          <a:prstGeom prst="rect">
            <a:avLst/>
          </a:prstGeom>
        </p:spPr>
        <p:txBody>
          <a:bodyPr vert="horz" lIns="92098" tIns="46049" rIns="92098" bIns="46049" rtlCol="0" anchor="b"/>
          <a:lstStyle>
            <a:lvl1pPr algn="l">
              <a:defRPr sz="1200">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0444" y="9428584"/>
            <a:ext cx="2945659" cy="496332"/>
          </a:xfrm>
          <a:prstGeom prst="rect">
            <a:avLst/>
          </a:prstGeom>
        </p:spPr>
        <p:txBody>
          <a:bodyPr vert="horz" lIns="92098" tIns="46049" rIns="92098" bIns="46049" rtlCol="0" anchor="b"/>
          <a:lstStyle>
            <a:lvl1pPr algn="r">
              <a:defRPr sz="1200">
                <a:ea typeface="Meiryo UI" panose="020B0604030504040204" pitchFamily="50" charset="-128"/>
              </a:defRPr>
            </a:lvl1pPr>
          </a:lstStyle>
          <a:p>
            <a:fld id="{99D6237F-842C-4687-96FF-384437D2FEE1}" type="slidenum">
              <a:rPr lang="ja-JP" altLang="en-US" smtClean="0"/>
              <a:pPr/>
              <a:t>‹#›</a:t>
            </a:fld>
            <a:endParaRPr lang="ja-JP" altLang="en-US" dirty="0"/>
          </a:p>
        </p:txBody>
      </p:sp>
    </p:spTree>
    <p:extLst>
      <p:ext uri="{BB962C8B-B14F-4D97-AF65-F5344CB8AC3E}">
        <p14:creationId xmlns:p14="http://schemas.microsoft.com/office/powerpoint/2010/main" val="31511905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n-lt"/>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n-lt"/>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n-lt"/>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n-lt"/>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kumimoji="1" sz="2000">
                <a:solidFill>
                  <a:srgbClr val="FFFFFF"/>
                </a:solidFill>
                <a:latin typeface="HGP創英角ｺﾞｼｯｸUB" pitchFamily="50" charset="-128"/>
                <a:ea typeface="HGP創英角ｺﾞｼｯｸUB" pitchFamily="50" charset="-128"/>
              </a:defRPr>
            </a:lvl1pPr>
            <a:lvl2pPr marL="748296" indent="-287806" eaLnBrk="0" hangingPunct="0">
              <a:defRPr kumimoji="1" sz="2000">
                <a:solidFill>
                  <a:srgbClr val="FFFFFF"/>
                </a:solidFill>
                <a:latin typeface="HGP創英角ｺﾞｼｯｸUB" pitchFamily="50" charset="-128"/>
                <a:ea typeface="HGP創英角ｺﾞｼｯｸUB" pitchFamily="50" charset="-128"/>
              </a:defRPr>
            </a:lvl2pPr>
            <a:lvl3pPr marL="1151224" indent="-230245" eaLnBrk="0" hangingPunct="0">
              <a:defRPr kumimoji="1" sz="2000">
                <a:solidFill>
                  <a:srgbClr val="FFFFFF"/>
                </a:solidFill>
                <a:latin typeface="HGP創英角ｺﾞｼｯｸUB" pitchFamily="50" charset="-128"/>
                <a:ea typeface="HGP創英角ｺﾞｼｯｸUB" pitchFamily="50" charset="-128"/>
              </a:defRPr>
            </a:lvl3pPr>
            <a:lvl4pPr marL="1611713" indent="-230245" eaLnBrk="0" hangingPunct="0">
              <a:defRPr kumimoji="1" sz="2000">
                <a:solidFill>
                  <a:srgbClr val="FFFFFF"/>
                </a:solidFill>
                <a:latin typeface="HGP創英角ｺﾞｼｯｸUB" pitchFamily="50" charset="-128"/>
                <a:ea typeface="HGP創英角ｺﾞｼｯｸUB" pitchFamily="50" charset="-128"/>
              </a:defRPr>
            </a:lvl4pPr>
            <a:lvl5pPr marL="2072203" indent="-230245" eaLnBrk="0" hangingPunct="0">
              <a:defRPr kumimoji="1" sz="2000">
                <a:solidFill>
                  <a:srgbClr val="FFFFFF"/>
                </a:solidFill>
                <a:latin typeface="HGP創英角ｺﾞｼｯｸUB" pitchFamily="50" charset="-128"/>
                <a:ea typeface="HGP創英角ｺﾞｼｯｸUB" pitchFamily="50" charset="-128"/>
              </a:defRPr>
            </a:lvl5pPr>
            <a:lvl6pPr marL="2532692" indent="-230245" algn="ctr" eaLnBrk="0" fontAlgn="base" hangingPunct="0">
              <a:spcBef>
                <a:spcPct val="50000"/>
              </a:spcBef>
              <a:spcAft>
                <a:spcPct val="0"/>
              </a:spcAft>
              <a:defRPr kumimoji="1" sz="2000">
                <a:solidFill>
                  <a:srgbClr val="FFFFFF"/>
                </a:solidFill>
                <a:latin typeface="HGP創英角ｺﾞｼｯｸUB" pitchFamily="50" charset="-128"/>
                <a:ea typeface="HGP創英角ｺﾞｼｯｸUB" pitchFamily="50" charset="-128"/>
              </a:defRPr>
            </a:lvl6pPr>
            <a:lvl7pPr marL="2993182" indent="-230245" algn="ctr" eaLnBrk="0" fontAlgn="base" hangingPunct="0">
              <a:spcBef>
                <a:spcPct val="50000"/>
              </a:spcBef>
              <a:spcAft>
                <a:spcPct val="0"/>
              </a:spcAft>
              <a:defRPr kumimoji="1" sz="2000">
                <a:solidFill>
                  <a:srgbClr val="FFFFFF"/>
                </a:solidFill>
                <a:latin typeface="HGP創英角ｺﾞｼｯｸUB" pitchFamily="50" charset="-128"/>
                <a:ea typeface="HGP創英角ｺﾞｼｯｸUB" pitchFamily="50" charset="-128"/>
              </a:defRPr>
            </a:lvl7pPr>
            <a:lvl8pPr marL="3453672" indent="-230245" algn="ctr" eaLnBrk="0" fontAlgn="base" hangingPunct="0">
              <a:spcBef>
                <a:spcPct val="50000"/>
              </a:spcBef>
              <a:spcAft>
                <a:spcPct val="0"/>
              </a:spcAft>
              <a:defRPr kumimoji="1" sz="2000">
                <a:solidFill>
                  <a:srgbClr val="FFFFFF"/>
                </a:solidFill>
                <a:latin typeface="HGP創英角ｺﾞｼｯｸUB" pitchFamily="50" charset="-128"/>
                <a:ea typeface="HGP創英角ｺﾞｼｯｸUB" pitchFamily="50" charset="-128"/>
              </a:defRPr>
            </a:lvl8pPr>
            <a:lvl9pPr marL="3914161" indent="-230245" algn="ctr" eaLnBrk="0" fontAlgn="base" hangingPunct="0">
              <a:spcBef>
                <a:spcPct val="50000"/>
              </a:spcBef>
              <a:spcAft>
                <a:spcPct val="0"/>
              </a:spcAft>
              <a:defRPr kumimoji="1" sz="2000">
                <a:solidFill>
                  <a:srgbClr val="FFFFFF"/>
                </a:solidFill>
                <a:latin typeface="HGP創英角ｺﾞｼｯｸUB" pitchFamily="50" charset="-128"/>
                <a:ea typeface="HGP創英角ｺﾞｼｯｸUB" pitchFamily="50" charset="-128"/>
              </a:defRPr>
            </a:lvl9pPr>
          </a:lstStyle>
          <a:p>
            <a:pPr eaLnBrk="1" hangingPunct="1"/>
            <a:fld id="{AD690AA7-9CAE-401C-A3AD-68959882FD2B}" type="slidenum">
              <a:rPr lang="en-US" altLang="ja-JP" sz="1200">
                <a:solidFill>
                  <a:prstClr val="black"/>
                </a:solidFill>
                <a:latin typeface="Meiryo UI" panose="020B0604030504040204" pitchFamily="50" charset="-128"/>
                <a:ea typeface="Meiryo UI" panose="020B0604030504040204" pitchFamily="50" charset="-128"/>
              </a:rPr>
              <a:pPr eaLnBrk="1" hangingPunct="1"/>
              <a:t>0</a:t>
            </a:fld>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3315" name="Rectangle 2"/>
          <p:cNvSpPr>
            <a:spLocks noGrp="1" noRot="1" noChangeAspect="1" noChangeArrowheads="1" noTextEdit="1"/>
          </p:cNvSpPr>
          <p:nvPr>
            <p:ph type="sldImg"/>
          </p:nvPr>
        </p:nvSpPr>
        <p:spPr>
          <a:xfrm>
            <a:off x="915988" y="742950"/>
            <a:ext cx="4965700" cy="3724275"/>
          </a:xfrm>
          <a:ln/>
        </p:spPr>
      </p:sp>
      <p:sp>
        <p:nvSpPr>
          <p:cNvPr id="13316" name="Rectangle 3"/>
          <p:cNvSpPr>
            <a:spLocks noGrp="1" noChangeArrowheads="1"/>
          </p:cNvSpPr>
          <p:nvPr>
            <p:ph type="body" idx="1"/>
          </p:nvPr>
        </p:nvSpPr>
        <p:spPr>
          <a:noFill/>
        </p:spPr>
        <p:txBody>
          <a:bodyPr/>
          <a:lstStyle/>
          <a:p>
            <a:pPr eaLnBrk="1" hangingPunct="1"/>
            <a:endParaRPr lang="ja-JP" altLang="ja-JP" dirty="0" smtClean="0"/>
          </a:p>
        </p:txBody>
      </p:sp>
    </p:spTree>
    <p:extLst>
      <p:ext uri="{BB962C8B-B14F-4D97-AF65-F5344CB8AC3E}">
        <p14:creationId xmlns:p14="http://schemas.microsoft.com/office/powerpoint/2010/main" val="425311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4275"/>
          </a:xfrm>
        </p:spPr>
      </p:sp>
      <p:sp>
        <p:nvSpPr>
          <p:cNvPr id="3" name="ノート プレースホルダー 2"/>
          <p:cNvSpPr>
            <a:spLocks noGrp="1"/>
          </p:cNvSpPr>
          <p:nvPr>
            <p:ph type="body" idx="1"/>
          </p:nvPr>
        </p:nvSpPr>
        <p:spPr/>
        <p:txBody>
          <a:bodyPr/>
          <a:lstStyle/>
          <a:p>
            <a:r>
              <a:rPr kumimoji="1" lang="ja-JP" altLang="en-US" dirty="0" smtClean="0"/>
              <a:t>実際のタイムテーブル配布　</a:t>
            </a:r>
            <a:r>
              <a:rPr kumimoji="1" lang="en-US" altLang="ja-JP" dirty="0" smtClean="0"/>
              <a:t>(</a:t>
            </a:r>
            <a:r>
              <a:rPr kumimoji="1" lang="ja-JP" altLang="en-US" dirty="0" smtClean="0"/>
              <a:t>ムラサキスポーツ</a:t>
            </a:r>
            <a:r>
              <a:rPr kumimoji="1" lang="en-US" altLang="ja-JP" dirty="0" smtClean="0"/>
              <a:t>)</a:t>
            </a:r>
            <a:r>
              <a:rPr kumimoji="1" lang="ja-JP" altLang="en-US" dirty="0" err="1" smtClean="0"/>
              <a:t>、</a:t>
            </a:r>
            <a:r>
              <a:rPr kumimoji="1" lang="ja-JP" altLang="en-US" dirty="0" smtClean="0"/>
              <a:t>ＤＪ番組、ＣＭ試聴</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99869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4275"/>
          </a:xfrm>
        </p:spPr>
      </p:sp>
      <p:sp>
        <p:nvSpPr>
          <p:cNvPr id="3" name="ノート プレースホルダー 2"/>
          <p:cNvSpPr>
            <a:spLocks noGrp="1"/>
          </p:cNvSpPr>
          <p:nvPr>
            <p:ph type="body" idx="1"/>
          </p:nvPr>
        </p:nvSpPr>
        <p:spPr/>
        <p:txBody>
          <a:bodyPr/>
          <a:lstStyle/>
          <a:p>
            <a:r>
              <a:rPr kumimoji="1" lang="ja-JP" altLang="en-US" dirty="0" smtClean="0"/>
              <a:t>テスト</a:t>
            </a:r>
            <a:r>
              <a:rPr kumimoji="1" lang="ja-JP" altLang="en-US" dirty="0" err="1" smtClean="0"/>
              <a:t>てす</a:t>
            </a:r>
            <a:r>
              <a:rPr kumimoji="1" lang="ja-JP" altLang="en-US" dirty="0" smtClean="0"/>
              <a:t>と</a:t>
            </a:r>
            <a:r>
              <a:rPr kumimoji="1" lang="en-US" altLang="ja-JP" dirty="0" smtClean="0"/>
              <a:t>【</a:t>
            </a:r>
            <a:r>
              <a:rPr kumimoji="1" lang="ja-JP" altLang="en-US" dirty="0" smtClean="0"/>
              <a:t>小売店</a:t>
            </a:r>
            <a:r>
              <a:rPr kumimoji="1" lang="en-US" altLang="ja-JP" dirty="0" smtClean="0"/>
              <a:t>】</a:t>
            </a:r>
            <a:r>
              <a:rPr kumimoji="1" lang="ja-JP" altLang="en-US" dirty="0" smtClean="0"/>
              <a:t>スーパーでは</a:t>
            </a:r>
            <a:r>
              <a:rPr kumimoji="1" lang="en-US" altLang="ja-JP" dirty="0" smtClean="0"/>
              <a:t>16</a:t>
            </a:r>
            <a:r>
              <a:rPr kumimoji="1" lang="ja-JP" altLang="en-US" dirty="0" smtClean="0"/>
              <a:t>時～</a:t>
            </a:r>
            <a:r>
              <a:rPr kumimoji="1" lang="en-US" altLang="ja-JP" dirty="0" smtClean="0"/>
              <a:t>18</a:t>
            </a:r>
            <a:r>
              <a:rPr kumimoji="1" lang="ja-JP" altLang="en-US" dirty="0" smtClean="0"/>
              <a:t>時にアップテンポの曲を流すことが多い。</a:t>
            </a:r>
            <a:r>
              <a:rPr kumimoji="1" lang="en-US" altLang="ja-JP" dirty="0" smtClean="0"/>
              <a:t>【</a:t>
            </a:r>
            <a:r>
              <a:rPr kumimoji="1" lang="ja-JP" altLang="en-US" dirty="0" smtClean="0"/>
              <a:t>飲食店</a:t>
            </a:r>
            <a:r>
              <a:rPr kumimoji="1" lang="en-US" altLang="ja-JP" dirty="0" smtClean="0"/>
              <a:t>】</a:t>
            </a:r>
            <a:r>
              <a:rPr kumimoji="1" lang="ja-JP" altLang="en-US" dirty="0" smtClean="0"/>
              <a:t>松屋等の牛丼屋は回転率あげるためにアップテンポ、川越シェフとか出てきそうなイタリアン、フレンチはゆったり。</a:t>
            </a:r>
            <a:r>
              <a:rPr kumimoji="1" lang="en-US" altLang="ja-JP" dirty="0" smtClean="0"/>
              <a:t>【</a:t>
            </a:r>
            <a:r>
              <a:rPr kumimoji="1" lang="ja-JP" altLang="en-US" dirty="0" smtClean="0"/>
              <a:t>アパレル</a:t>
            </a:r>
            <a:r>
              <a:rPr kumimoji="1" lang="en-US" altLang="ja-JP" dirty="0" smtClean="0"/>
              <a:t>】109</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158615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4275"/>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ドラッグストア</a:t>
            </a:r>
            <a:r>
              <a:rPr kumimoji="1" lang="en-US" altLang="ja-JP" dirty="0" smtClean="0"/>
              <a:t>】</a:t>
            </a:r>
            <a:r>
              <a:rPr kumimoji="1" lang="ja-JP" altLang="en-US" dirty="0" smtClean="0"/>
              <a:t>ＣＭを流した方が効果的、その場購入なくても。</a:t>
            </a:r>
            <a:r>
              <a:rPr kumimoji="1" lang="en-US" altLang="ja-JP" dirty="0" smtClean="0"/>
              <a:t>【</a:t>
            </a:r>
            <a:r>
              <a:rPr kumimoji="1" lang="ja-JP" altLang="en-US" dirty="0" smtClean="0"/>
              <a:t>居酒屋</a:t>
            </a:r>
            <a:r>
              <a:rPr kumimoji="1" lang="en-US" altLang="ja-JP" dirty="0" smtClean="0"/>
              <a:t>】</a:t>
            </a:r>
            <a:r>
              <a:rPr kumimoji="1" lang="ja-JP" altLang="en-US" dirty="0" smtClean="0"/>
              <a:t>従業員オペに組み込んだ例、他例でトイレ掃除とか。</a:t>
            </a:r>
            <a:r>
              <a:rPr kumimoji="1" lang="en-US" altLang="ja-JP" dirty="0" smtClean="0"/>
              <a:t>【</a:t>
            </a:r>
            <a:r>
              <a:rPr kumimoji="1" lang="ja-JP" altLang="en-US" dirty="0" smtClean="0"/>
              <a:t>飲食店</a:t>
            </a:r>
            <a:r>
              <a:rPr kumimoji="1" lang="en-US" altLang="ja-JP" dirty="0" smtClean="0"/>
              <a:t>】</a:t>
            </a:r>
            <a:r>
              <a:rPr kumimoji="1" lang="ja-JP" altLang="en-US" dirty="0" smtClean="0"/>
              <a:t>こういったメディアとのタイアップは効果的、詳細は次ページ</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78965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4275"/>
          </a:xfrm>
        </p:spPr>
      </p:sp>
      <p:sp>
        <p:nvSpPr>
          <p:cNvPr id="3" name="ノート プレースホルダー 2"/>
          <p:cNvSpPr>
            <a:spLocks noGrp="1"/>
          </p:cNvSpPr>
          <p:nvPr>
            <p:ph type="body" idx="1"/>
          </p:nvPr>
        </p:nvSpPr>
        <p:spPr/>
        <p:txBody>
          <a:bodyPr/>
          <a:lstStyle/>
          <a:p>
            <a:r>
              <a:rPr kumimoji="1" lang="ja-JP" altLang="en-US" dirty="0" smtClean="0"/>
              <a:t>ＡＭＥＭＩＹＡのＣＭ放送</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5595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4275"/>
          </a:xfrm>
        </p:spPr>
      </p:sp>
      <p:sp>
        <p:nvSpPr>
          <p:cNvPr id="3" name="ノート プレースホルダー 2"/>
          <p:cNvSpPr>
            <a:spLocks noGrp="1"/>
          </p:cNvSpPr>
          <p:nvPr>
            <p:ph type="body" idx="1"/>
          </p:nvPr>
        </p:nvSpPr>
        <p:spPr/>
        <p:txBody>
          <a:bodyPr/>
          <a:lstStyle/>
          <a:p>
            <a:r>
              <a:rPr kumimoji="1" lang="ja-JP" altLang="en-US" dirty="0" smtClean="0"/>
              <a:t>ジャックバウアーの放送。ＣＯＤＡの紹介。</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2412380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4275"/>
          </a:xfrm>
        </p:spPr>
      </p:sp>
      <p:sp>
        <p:nvSpPr>
          <p:cNvPr id="3" name="ノート プレースホルダー 2"/>
          <p:cNvSpPr>
            <a:spLocks noGrp="1"/>
          </p:cNvSpPr>
          <p:nvPr>
            <p:ph type="body" idx="1"/>
          </p:nvPr>
        </p:nvSpPr>
        <p:spPr/>
        <p:txBody>
          <a:bodyPr/>
          <a:lstStyle/>
          <a:p>
            <a:r>
              <a:rPr kumimoji="1" lang="ja-JP" altLang="en-US" dirty="0" smtClean="0"/>
              <a:t>この金額感ゆえにチェーン店ではないと導入されない。個店の資金力じゃ難しい。</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31778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A96F8FC3-1278-4F26-A77C-83584068A9C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89067867"/>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CA319A-0818-483F-BAB2-8A251B21BDA2}"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253686598"/>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96051" y="73025"/>
            <a:ext cx="2128838" cy="60198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07950" y="73025"/>
            <a:ext cx="6235700" cy="60198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56524C-AD6E-44A0-9CE4-AADC3EF0FFA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34620721"/>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32610" y="404580"/>
            <a:ext cx="8229600" cy="562002"/>
          </a:xfrm>
          <a:prstGeom prst="rect">
            <a:avLst/>
          </a:prstGeom>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8596260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6" name="タイトル プレースホルダー 1"/>
          <p:cNvSpPr>
            <a:spLocks noGrp="1"/>
          </p:cNvSpPr>
          <p:nvPr>
            <p:ph type="title"/>
          </p:nvPr>
        </p:nvSpPr>
        <p:spPr>
          <a:xfrm>
            <a:off x="87692" y="92784"/>
            <a:ext cx="8229600" cy="360000"/>
          </a:xfrm>
          <a:prstGeom prst="rect">
            <a:avLst/>
          </a:prstGeom>
        </p:spPr>
        <p:txBody>
          <a:bodyPr vert="horz" lIns="91440" tIns="45720" rIns="91440" bIns="45720" rtlCol="0" anchor="ctr">
            <a:normAutofit/>
          </a:bodyPr>
          <a:lstStyle>
            <a:lvl1pPr>
              <a:defRPr b="1">
                <a:solidFill>
                  <a:schemeClr val="tx1">
                    <a:lumMod val="65000"/>
                    <a:lumOff val="35000"/>
                  </a:schemeClr>
                </a:solidFill>
              </a:defRPr>
            </a:lvl1pPr>
          </a:lstStyle>
          <a:p>
            <a:r>
              <a:rPr kumimoji="1" lang="ja-JP" altLang="en-US" dirty="0" smtClean="0"/>
              <a:t>マスター タイトルの書式設定</a:t>
            </a:r>
            <a:endParaRPr kumimoji="1" lang="ja-JP" altLang="en-US" dirty="0"/>
          </a:p>
        </p:txBody>
      </p:sp>
      <p:sp>
        <p:nvSpPr>
          <p:cNvPr id="7" name="スライド番号プレースホルダー 2"/>
          <p:cNvSpPr>
            <a:spLocks noGrp="1"/>
          </p:cNvSpPr>
          <p:nvPr>
            <p:ph type="sldNum" sz="quarter" idx="4"/>
          </p:nvPr>
        </p:nvSpPr>
        <p:spPr>
          <a:xfrm>
            <a:off x="8360687" y="92784"/>
            <a:ext cx="717544" cy="360000"/>
          </a:xfrm>
          <a:prstGeom prst="rect">
            <a:avLst/>
          </a:prstGeom>
        </p:spPr>
        <p:txBody>
          <a:bodyPr vert="horz" lIns="91440" tIns="45720" rIns="91440" bIns="45720" rtlCol="0" anchor="ctr"/>
          <a:lstStyle>
            <a:lvl1pPr algn="r">
              <a:defRPr sz="1200">
                <a:solidFill>
                  <a:schemeClr val="tx1">
                    <a:lumMod val="65000"/>
                    <a:lumOff val="35000"/>
                  </a:schemeClr>
                </a:solidFill>
                <a:latin typeface="Meiryo UI" pitchFamily="50" charset="-128"/>
                <a:ea typeface="Meiryo UI" pitchFamily="50" charset="-128"/>
                <a:cs typeface="Meiryo UI" pitchFamily="50" charset="-128"/>
              </a:defRPr>
            </a:lvl1pPr>
          </a:lstStyle>
          <a:p>
            <a:fld id="{673A78B0-36B4-4927-85E1-8E04CD53EBD0}" type="slidenum">
              <a:rPr lang="ja-JP" altLang="en-US" smtClean="0"/>
              <a:pPr/>
              <a:t>‹#›</a:t>
            </a:fld>
            <a:endParaRPr lang="ja-JP" altLang="en-US" dirty="0"/>
          </a:p>
        </p:txBody>
      </p:sp>
    </p:spTree>
    <p:extLst>
      <p:ext uri="{BB962C8B-B14F-4D97-AF65-F5344CB8AC3E}">
        <p14:creationId xmlns:p14="http://schemas.microsoft.com/office/powerpoint/2010/main" val="3837075189"/>
      </p:ext>
    </p:extLst>
  </p:cSld>
  <p:clrMapOvr>
    <a:masterClrMapping/>
  </p:clrMapOvr>
  <p:transition>
    <p:zo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2F5251-1985-4D52-AB67-50E5910F3471}" type="slidenum">
              <a:rPr kumimoji="1" lang="ja-JP" altLang="en-US" smtClean="0"/>
              <a:t>‹#›</a:t>
            </a:fld>
            <a:endParaRPr kumimoji="1" lang="ja-JP" altLang="en-US"/>
          </a:p>
        </p:txBody>
      </p:sp>
      <p:sp>
        <p:nvSpPr>
          <p:cNvPr id="5" name="タイトル 1"/>
          <p:cNvSpPr>
            <a:spLocks noGrp="1"/>
          </p:cNvSpPr>
          <p:nvPr>
            <p:ph type="title"/>
          </p:nvPr>
        </p:nvSpPr>
        <p:spPr>
          <a:xfrm>
            <a:off x="-12690" y="116634"/>
            <a:ext cx="9156689" cy="459003"/>
          </a:xfrm>
        </p:spPr>
        <p:txBody>
          <a:bodyPr/>
          <a:lstStyle>
            <a:lvl1pPr>
              <a:defRPr sz="3600" b="1">
                <a:solidFill>
                  <a:schemeClr val="bg1"/>
                </a:solidFill>
              </a:defRPr>
            </a:lvl1pPr>
          </a:lstStyle>
          <a:p>
            <a:r>
              <a:rPr lang="ja-JP" altLang="en-US" dirty="0" smtClean="0"/>
              <a:t>マスター タイトルの書式設定</a:t>
            </a:r>
            <a:endParaRPr lang="ja-JP" altLang="en-US" dirty="0"/>
          </a:p>
        </p:txBody>
      </p:sp>
    </p:spTree>
    <p:extLst>
      <p:ext uri="{BB962C8B-B14F-4D97-AF65-F5344CB8AC3E}">
        <p14:creationId xmlns:p14="http://schemas.microsoft.com/office/powerpoint/2010/main" val="24714985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8678562" y="6492877"/>
            <a:ext cx="465438" cy="365125"/>
          </a:xfrm>
          <a:prstGeom prst="rect">
            <a:avLst/>
          </a:prstGeom>
        </p:spPr>
        <p:txBody>
          <a:bodyPr/>
          <a:lstStyle>
            <a:lvl1pPr>
              <a:defRPr>
                <a:solidFill>
                  <a:sysClr val="windowText" lastClr="000000"/>
                </a:solidFill>
              </a:defRPr>
            </a:lvl1pPr>
          </a:lstStyle>
          <a:p>
            <a:fld id="{A9EBC30F-E821-524C-9081-9045CA748CAE}" type="slidenum">
              <a:rPr lang="ja-JP" altLang="en-US" smtClean="0"/>
              <a:pPr/>
              <a:t>‹#›</a:t>
            </a:fld>
            <a:endParaRPr lang="ja-JP" altLang="en-US" dirty="0"/>
          </a:p>
        </p:txBody>
      </p:sp>
    </p:spTree>
    <p:extLst>
      <p:ext uri="{BB962C8B-B14F-4D97-AF65-F5344CB8AC3E}">
        <p14:creationId xmlns:p14="http://schemas.microsoft.com/office/powerpoint/2010/main" val="3286638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タイトルとコンテンツ">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0" y="1600200"/>
            <a:ext cx="8004048" cy="4572000"/>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vl2pPr>
              <a:defRPr>
                <a:latin typeface="Meiryo UI" panose="020B0604030504040204" pitchFamily="50" charset="-128"/>
                <a:ea typeface="Meiryo UI" panose="020B0604030504040204" pitchFamily="50" charset="-128"/>
                <a:cs typeface="Meiryo UI" panose="020B0604030504040204" pitchFamily="50" charset="-128"/>
              </a:defRPr>
            </a:lvl2pPr>
            <a:lvl3pPr>
              <a:defRPr>
                <a:latin typeface="Meiryo UI" panose="020B0604030504040204" pitchFamily="50" charset="-128"/>
                <a:ea typeface="Meiryo UI" panose="020B0604030504040204" pitchFamily="50" charset="-128"/>
                <a:cs typeface="Meiryo UI" panose="020B0604030504040204" pitchFamily="50" charset="-128"/>
              </a:defRPr>
            </a:lvl3pPr>
            <a:lvl4pPr>
              <a:defRPr>
                <a:latin typeface="Meiryo UI" panose="020B0604030504040204" pitchFamily="50" charset="-128"/>
                <a:ea typeface="Meiryo UI" panose="020B0604030504040204" pitchFamily="50" charset="-128"/>
                <a:cs typeface="Meiryo UI" panose="020B0604030504040204" pitchFamily="50" charset="-128"/>
              </a:defRPr>
            </a:lvl4pPr>
            <a:lvl5pPr>
              <a:defRPr>
                <a:latin typeface="Meiryo UI" panose="020B0604030504040204" pitchFamily="50" charset="-128"/>
                <a:ea typeface="Meiryo UI" panose="020B0604030504040204" pitchFamily="50" charset="-128"/>
                <a:cs typeface="Meiryo UI" panose="020B0604030504040204" pitchFamily="50" charset="-128"/>
              </a:defRPr>
            </a:lvl5pPr>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sp>
        <p:nvSpPr>
          <p:cNvPr id="11" name="Title 10"/>
          <p:cNvSpPr>
            <a:spLocks noGrp="1"/>
          </p:cNvSpPr>
          <p:nvPr>
            <p:ph type="title"/>
          </p:nvPr>
        </p:nvSpPr>
        <p:spPr>
          <a:xfrm>
            <a:off x="762000" y="381000"/>
            <a:ext cx="8001000" cy="815752"/>
          </a:xfrm>
        </p:spPr>
        <p:txBody>
          <a:bodyPr anchor="ctr">
            <a:normAutofit/>
          </a:bodyPr>
          <a:lstStyle>
            <a:lvl1pPr algn="ctr">
              <a:defRPr sz="2800" b="1">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t>マスター タイトルの書式設定</a:t>
            </a:r>
            <a:endParaRPr lang="en-US" dirty="0"/>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a:xfrm>
            <a:off x="8172400" y="6394973"/>
            <a:ext cx="838200" cy="320040"/>
          </a:xfrm>
        </p:spPr>
        <p:txBody>
          <a:bodyPr/>
          <a:lstStyle>
            <a:lvl1pPr algn="r">
              <a:defRPr b="1">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4024F9E6-8BD1-4849-86DE-3CD23B63DC4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15749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1"/>
          <p:cNvSpPr>
            <a:spLocks noGrp="1"/>
          </p:cNvSpPr>
          <p:nvPr>
            <p:ph type="dt" sz="half" idx="10"/>
          </p:nvPr>
        </p:nvSpPr>
        <p:spPr/>
        <p:txBody>
          <a:bodyPr/>
          <a:lstStyle>
            <a:lvl1pPr>
              <a:defRPr/>
            </a:lvl1pPr>
          </a:lstStyle>
          <a:p>
            <a:pPr>
              <a:defRPr/>
            </a:pPr>
            <a:endParaRPr lang="en-US" altLang="ja-JP" dirty="0"/>
          </a:p>
        </p:txBody>
      </p:sp>
      <p:sp>
        <p:nvSpPr>
          <p:cNvPr id="5" name="スライド番号プレースホルダー 3"/>
          <p:cNvSpPr>
            <a:spLocks noGrp="1"/>
          </p:cNvSpPr>
          <p:nvPr>
            <p:ph type="sldNum" sz="quarter" idx="11"/>
          </p:nvPr>
        </p:nvSpPr>
        <p:spPr/>
        <p:txBody>
          <a:bodyPr/>
          <a:lstStyle>
            <a:lvl1pPr>
              <a:buFontTx/>
              <a:buNone/>
              <a:defRPr sz="1800">
                <a:latin typeface="Meiryo UI" panose="020B0604030504040204" pitchFamily="50" charset="-128"/>
                <a:ea typeface="Meiryo UI" panose="020B0604030504040204" pitchFamily="50" charset="-128"/>
              </a:defRPr>
            </a:lvl1pPr>
          </a:lstStyle>
          <a:p>
            <a:pPr>
              <a:defRPr/>
            </a:pPr>
            <a:fld id="{89C9C323-B566-4A82-AAC7-34EC326E4111}" type="slidenum">
              <a:rPr lang="en-US" altLang="ja-JP" smtClean="0"/>
              <a:pPr>
                <a:defRPr/>
              </a:pPr>
              <a:t>‹#›</a:t>
            </a:fld>
            <a:endParaRPr lang="en-US" altLang="ja-JP" dirty="0"/>
          </a:p>
        </p:txBody>
      </p:sp>
    </p:spTree>
    <p:extLst>
      <p:ext uri="{BB962C8B-B14F-4D97-AF65-F5344CB8AC3E}">
        <p14:creationId xmlns:p14="http://schemas.microsoft.com/office/powerpoint/2010/main" val="349316555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1"/>
          <p:cNvSpPr>
            <a:spLocks noGrp="1"/>
          </p:cNvSpPr>
          <p:nvPr>
            <p:ph type="dt" sz="half" idx="10"/>
          </p:nvPr>
        </p:nvSpPr>
        <p:spPr/>
        <p:txBody>
          <a:bodyPr/>
          <a:lstStyle>
            <a:lvl1pPr>
              <a:defRPr/>
            </a:lvl1pPr>
          </a:lstStyle>
          <a:p>
            <a:pPr>
              <a:defRPr/>
            </a:pPr>
            <a:endParaRPr lang="en-US" altLang="ja-JP" dirty="0"/>
          </a:p>
        </p:txBody>
      </p:sp>
      <p:sp>
        <p:nvSpPr>
          <p:cNvPr id="5" name="スライド番号プレースホルダー 3"/>
          <p:cNvSpPr>
            <a:spLocks noGrp="1"/>
          </p:cNvSpPr>
          <p:nvPr>
            <p:ph type="sldNum" sz="quarter" idx="11"/>
          </p:nvPr>
        </p:nvSpPr>
        <p:spPr/>
        <p:txBody>
          <a:bodyPr/>
          <a:lstStyle>
            <a:lvl1pPr>
              <a:buFontTx/>
              <a:buNone/>
              <a:defRPr sz="1800">
                <a:latin typeface="Meiryo UI" panose="020B0604030504040204" pitchFamily="50" charset="-128"/>
                <a:ea typeface="Meiryo UI" panose="020B0604030504040204" pitchFamily="50" charset="-128"/>
              </a:defRPr>
            </a:lvl1pPr>
          </a:lstStyle>
          <a:p>
            <a:pPr>
              <a:defRPr/>
            </a:pPr>
            <a:fld id="{270D4B52-F6CD-4A48-AA0F-B132BE9C83E2}" type="slidenum">
              <a:rPr lang="en-US" altLang="ja-JP" smtClean="0"/>
              <a:pPr>
                <a:defRPr/>
              </a:pPr>
              <a:t>‹#›</a:t>
            </a:fld>
            <a:endParaRPr lang="en-US" altLang="ja-JP" dirty="0"/>
          </a:p>
        </p:txBody>
      </p:sp>
    </p:spTree>
    <p:extLst>
      <p:ext uri="{BB962C8B-B14F-4D97-AF65-F5344CB8AC3E}">
        <p14:creationId xmlns:p14="http://schemas.microsoft.com/office/powerpoint/2010/main" val="167216215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1"/>
          <p:cNvSpPr>
            <a:spLocks noGrp="1"/>
          </p:cNvSpPr>
          <p:nvPr>
            <p:ph type="dt" sz="half" idx="10"/>
          </p:nvPr>
        </p:nvSpPr>
        <p:spPr/>
        <p:txBody>
          <a:bodyPr/>
          <a:lstStyle>
            <a:lvl1pPr>
              <a:defRPr/>
            </a:lvl1pPr>
          </a:lstStyle>
          <a:p>
            <a:pPr>
              <a:defRPr/>
            </a:pPr>
            <a:endParaRPr lang="en-US" altLang="ja-JP" dirty="0"/>
          </a:p>
        </p:txBody>
      </p:sp>
      <p:sp>
        <p:nvSpPr>
          <p:cNvPr id="5" name="スライド番号プレースホルダー 3"/>
          <p:cNvSpPr>
            <a:spLocks noGrp="1"/>
          </p:cNvSpPr>
          <p:nvPr>
            <p:ph type="sldNum" sz="quarter" idx="11"/>
          </p:nvPr>
        </p:nvSpPr>
        <p:spPr/>
        <p:txBody>
          <a:bodyPr/>
          <a:lstStyle>
            <a:lvl1pPr>
              <a:buFontTx/>
              <a:buNone/>
              <a:defRPr sz="1800">
                <a:latin typeface="Meiryo UI" panose="020B0604030504040204" pitchFamily="50" charset="-128"/>
                <a:ea typeface="Meiryo UI" panose="020B0604030504040204" pitchFamily="50" charset="-128"/>
              </a:defRPr>
            </a:lvl1pPr>
          </a:lstStyle>
          <a:p>
            <a:pPr>
              <a:defRPr/>
            </a:pPr>
            <a:fld id="{EFA9DEA7-B656-4B66-B390-A46EF047FC2A}" type="slidenum">
              <a:rPr lang="en-US" altLang="ja-JP" smtClean="0"/>
              <a:pPr>
                <a:defRPr/>
              </a:pPr>
              <a:t>‹#›</a:t>
            </a:fld>
            <a:endParaRPr lang="en-US" altLang="ja-JP" dirty="0"/>
          </a:p>
        </p:txBody>
      </p:sp>
    </p:spTree>
    <p:extLst>
      <p:ext uri="{BB962C8B-B14F-4D97-AF65-F5344CB8AC3E}">
        <p14:creationId xmlns:p14="http://schemas.microsoft.com/office/powerpoint/2010/main" val="318832542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12650" y="73025"/>
            <a:ext cx="4918700" cy="476250"/>
          </a:xfrm>
        </p:spPr>
        <p:txBody>
          <a:bodyPr/>
          <a:lstStyle>
            <a:lvl1pPr algn="ctr">
              <a:defRPr sz="2400" b="1">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smtClean="0"/>
              <a:t>マスター タイトルの書式設定</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xfrm>
            <a:off x="8459788" y="141288"/>
            <a:ext cx="576262" cy="339725"/>
          </a:xfrm>
          <a:ln/>
        </p:spPr>
        <p:txBody>
          <a:bodyPr/>
          <a:lstStyle>
            <a:lvl1pPr>
              <a:defRPr b="1">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0564CDE2-541C-456F-983B-81BA904507E4}" type="slidenum">
              <a:rPr lang="en-US" altLang="ja-JP" smtClean="0"/>
              <a:pPr>
                <a:defRPr/>
              </a:pPr>
              <a:t>‹#›</a:t>
            </a:fld>
            <a:endParaRPr lang="en-US" altLang="ja-JP" dirty="0"/>
          </a:p>
        </p:txBody>
      </p:sp>
      <p:sp>
        <p:nvSpPr>
          <p:cNvPr id="7" name="正方形/長方形 6"/>
          <p:cNvSpPr/>
          <p:nvPr userDrawn="1"/>
        </p:nvSpPr>
        <p:spPr>
          <a:xfrm>
            <a:off x="0" y="546100"/>
            <a:ext cx="9144000" cy="952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ja-JP" altLang="en-US" sz="2000" dirty="0">
              <a:solidFill>
                <a:srgbClr val="FFFFFF"/>
              </a:solidFill>
              <a:ea typeface="Meiryo UI" panose="020B0604030504040204" pitchFamily="50" charset="-128"/>
            </a:endParaRPr>
          </a:p>
        </p:txBody>
      </p:sp>
    </p:spTree>
    <p:extLst>
      <p:ext uri="{BB962C8B-B14F-4D97-AF65-F5344CB8AC3E}">
        <p14:creationId xmlns:p14="http://schemas.microsoft.com/office/powerpoint/2010/main" val="1911572973"/>
      </p:ext>
    </p:extLst>
  </p:cSld>
  <p:clrMapOvr>
    <a:masterClrMapping/>
  </p:clrMapOvr>
  <p:transition>
    <p:zo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95288" y="908050"/>
            <a:ext cx="40386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86288" y="908050"/>
            <a:ext cx="40386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1"/>
          <p:cNvSpPr>
            <a:spLocks noGrp="1"/>
          </p:cNvSpPr>
          <p:nvPr>
            <p:ph type="dt" sz="half" idx="10"/>
          </p:nvPr>
        </p:nvSpPr>
        <p:spPr/>
        <p:txBody>
          <a:bodyPr/>
          <a:lstStyle>
            <a:lvl1pPr>
              <a:defRPr/>
            </a:lvl1pPr>
          </a:lstStyle>
          <a:p>
            <a:pPr>
              <a:defRPr/>
            </a:pPr>
            <a:endParaRPr lang="en-US" altLang="ja-JP" dirty="0"/>
          </a:p>
        </p:txBody>
      </p:sp>
      <p:sp>
        <p:nvSpPr>
          <p:cNvPr id="6" name="スライド番号プレースホルダー 3"/>
          <p:cNvSpPr>
            <a:spLocks noGrp="1"/>
          </p:cNvSpPr>
          <p:nvPr>
            <p:ph type="sldNum" sz="quarter" idx="11"/>
          </p:nvPr>
        </p:nvSpPr>
        <p:spPr/>
        <p:txBody>
          <a:bodyPr/>
          <a:lstStyle>
            <a:lvl1pPr>
              <a:buFontTx/>
              <a:buNone/>
              <a:defRPr sz="1800">
                <a:latin typeface="Meiryo UI" panose="020B0604030504040204" pitchFamily="50" charset="-128"/>
                <a:ea typeface="Meiryo UI" panose="020B0604030504040204" pitchFamily="50" charset="-128"/>
              </a:defRPr>
            </a:lvl1pPr>
          </a:lstStyle>
          <a:p>
            <a:pPr>
              <a:defRPr/>
            </a:pPr>
            <a:fld id="{B1B59AA0-CF47-46B6-8AF1-1794F962E9DF}" type="slidenum">
              <a:rPr lang="en-US" altLang="ja-JP" smtClean="0"/>
              <a:pPr>
                <a:defRPr/>
              </a:pPr>
              <a:t>‹#›</a:t>
            </a:fld>
            <a:endParaRPr lang="en-US" altLang="ja-JP" dirty="0"/>
          </a:p>
        </p:txBody>
      </p:sp>
    </p:spTree>
    <p:extLst>
      <p:ext uri="{BB962C8B-B14F-4D97-AF65-F5344CB8AC3E}">
        <p14:creationId xmlns:p14="http://schemas.microsoft.com/office/powerpoint/2010/main" val="158833264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1"/>
          <p:cNvSpPr>
            <a:spLocks noGrp="1"/>
          </p:cNvSpPr>
          <p:nvPr>
            <p:ph type="dt" sz="half" idx="10"/>
          </p:nvPr>
        </p:nvSpPr>
        <p:spPr/>
        <p:txBody>
          <a:bodyPr/>
          <a:lstStyle>
            <a:lvl1pPr>
              <a:defRPr/>
            </a:lvl1pPr>
          </a:lstStyle>
          <a:p>
            <a:pPr>
              <a:defRPr/>
            </a:pPr>
            <a:endParaRPr lang="en-US" altLang="ja-JP" dirty="0"/>
          </a:p>
        </p:txBody>
      </p:sp>
      <p:sp>
        <p:nvSpPr>
          <p:cNvPr id="8" name="スライド番号プレースホルダー 3"/>
          <p:cNvSpPr>
            <a:spLocks noGrp="1"/>
          </p:cNvSpPr>
          <p:nvPr>
            <p:ph type="sldNum" sz="quarter" idx="11"/>
          </p:nvPr>
        </p:nvSpPr>
        <p:spPr/>
        <p:txBody>
          <a:bodyPr/>
          <a:lstStyle>
            <a:lvl1pPr>
              <a:buFontTx/>
              <a:buNone/>
              <a:defRPr sz="1800">
                <a:latin typeface="Meiryo UI" panose="020B0604030504040204" pitchFamily="50" charset="-128"/>
                <a:ea typeface="Meiryo UI" panose="020B0604030504040204" pitchFamily="50" charset="-128"/>
              </a:defRPr>
            </a:lvl1pPr>
          </a:lstStyle>
          <a:p>
            <a:pPr>
              <a:defRPr/>
            </a:pPr>
            <a:fld id="{7D60BE72-7E8B-42EE-AEFB-584631E7C1A7}" type="slidenum">
              <a:rPr lang="en-US" altLang="ja-JP" smtClean="0"/>
              <a:pPr>
                <a:defRPr/>
              </a:pPr>
              <a:t>‹#›</a:t>
            </a:fld>
            <a:endParaRPr lang="en-US" altLang="ja-JP" dirty="0"/>
          </a:p>
        </p:txBody>
      </p:sp>
    </p:spTree>
    <p:extLst>
      <p:ext uri="{BB962C8B-B14F-4D97-AF65-F5344CB8AC3E}">
        <p14:creationId xmlns:p14="http://schemas.microsoft.com/office/powerpoint/2010/main" val="246071637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1"/>
          <p:cNvSpPr>
            <a:spLocks noGrp="1"/>
          </p:cNvSpPr>
          <p:nvPr>
            <p:ph type="dt" sz="half" idx="10"/>
          </p:nvPr>
        </p:nvSpPr>
        <p:spPr/>
        <p:txBody>
          <a:bodyPr/>
          <a:lstStyle>
            <a:lvl1pPr>
              <a:defRPr/>
            </a:lvl1pPr>
          </a:lstStyle>
          <a:p>
            <a:pPr>
              <a:defRPr/>
            </a:pPr>
            <a:endParaRPr lang="en-US" altLang="ja-JP" dirty="0"/>
          </a:p>
        </p:txBody>
      </p:sp>
      <p:sp>
        <p:nvSpPr>
          <p:cNvPr id="4" name="スライド番号プレースホルダー 3"/>
          <p:cNvSpPr>
            <a:spLocks noGrp="1"/>
          </p:cNvSpPr>
          <p:nvPr>
            <p:ph type="sldNum" sz="quarter" idx="11"/>
          </p:nvPr>
        </p:nvSpPr>
        <p:spPr/>
        <p:txBody>
          <a:bodyPr/>
          <a:lstStyle>
            <a:lvl1pPr>
              <a:buFontTx/>
              <a:buNone/>
              <a:defRPr sz="1800">
                <a:latin typeface="Meiryo UI" panose="020B0604030504040204" pitchFamily="50" charset="-128"/>
                <a:ea typeface="Meiryo UI" panose="020B0604030504040204" pitchFamily="50" charset="-128"/>
              </a:defRPr>
            </a:lvl1pPr>
          </a:lstStyle>
          <a:p>
            <a:pPr>
              <a:defRPr/>
            </a:pPr>
            <a:fld id="{60022A15-F0CA-4381-A058-881D7DCE22D5}" type="slidenum">
              <a:rPr lang="en-US" altLang="ja-JP" smtClean="0"/>
              <a:pPr>
                <a:defRPr/>
              </a:pPr>
              <a:t>‹#›</a:t>
            </a:fld>
            <a:endParaRPr lang="en-US" altLang="ja-JP" dirty="0"/>
          </a:p>
        </p:txBody>
      </p:sp>
    </p:spTree>
    <p:extLst>
      <p:ext uri="{BB962C8B-B14F-4D97-AF65-F5344CB8AC3E}">
        <p14:creationId xmlns:p14="http://schemas.microsoft.com/office/powerpoint/2010/main" val="241157607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dirty="0"/>
          </a:p>
        </p:txBody>
      </p:sp>
      <p:sp>
        <p:nvSpPr>
          <p:cNvPr id="3" name="スライド番号プレースホルダー 3"/>
          <p:cNvSpPr>
            <a:spLocks noGrp="1"/>
          </p:cNvSpPr>
          <p:nvPr>
            <p:ph type="sldNum" sz="quarter" idx="11"/>
          </p:nvPr>
        </p:nvSpPr>
        <p:spPr>
          <a:xfrm>
            <a:off x="8497888" y="6488115"/>
            <a:ext cx="658812" cy="352425"/>
          </a:xfrm>
        </p:spPr>
        <p:txBody>
          <a:bodyPr anchor="b" anchorCtr="0"/>
          <a:lstStyle>
            <a:lvl1pPr>
              <a:buFontTx/>
              <a:buNone/>
              <a:defRPr sz="1050">
                <a:latin typeface="HGP創英角ｺﾞｼｯｸUB" pitchFamily="50" charset="-128"/>
                <a:ea typeface="HGP創英角ｺﾞｼｯｸUB" pitchFamily="50" charset="-128"/>
              </a:defRPr>
            </a:lvl1pPr>
          </a:lstStyle>
          <a:p>
            <a:pPr>
              <a:defRPr/>
            </a:pPr>
            <a:fld id="{737CC1DF-7EA7-4D64-83BC-92A3DAFE9ED0}" type="slidenum">
              <a:rPr lang="en-US" altLang="ja-JP"/>
              <a:pPr>
                <a:defRPr/>
              </a:pPr>
              <a:t>‹#›</a:t>
            </a:fld>
            <a:endParaRPr lang="en-US" altLang="ja-JP" dirty="0"/>
          </a:p>
        </p:txBody>
      </p:sp>
    </p:spTree>
    <p:extLst>
      <p:ext uri="{BB962C8B-B14F-4D97-AF65-F5344CB8AC3E}">
        <p14:creationId xmlns:p14="http://schemas.microsoft.com/office/powerpoint/2010/main" val="409635073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1"/>
          <p:cNvSpPr>
            <a:spLocks noGrp="1"/>
          </p:cNvSpPr>
          <p:nvPr>
            <p:ph type="dt" sz="half" idx="10"/>
          </p:nvPr>
        </p:nvSpPr>
        <p:spPr/>
        <p:txBody>
          <a:bodyPr/>
          <a:lstStyle>
            <a:lvl1pPr>
              <a:defRPr/>
            </a:lvl1pPr>
          </a:lstStyle>
          <a:p>
            <a:pPr>
              <a:defRPr/>
            </a:pPr>
            <a:endParaRPr lang="en-US" altLang="ja-JP" dirty="0"/>
          </a:p>
        </p:txBody>
      </p:sp>
      <p:sp>
        <p:nvSpPr>
          <p:cNvPr id="6" name="スライド番号プレースホルダー 3"/>
          <p:cNvSpPr>
            <a:spLocks noGrp="1"/>
          </p:cNvSpPr>
          <p:nvPr>
            <p:ph type="sldNum" sz="quarter" idx="11"/>
          </p:nvPr>
        </p:nvSpPr>
        <p:spPr/>
        <p:txBody>
          <a:bodyPr/>
          <a:lstStyle>
            <a:lvl1pPr>
              <a:buFontTx/>
              <a:buNone/>
              <a:defRPr sz="1800">
                <a:latin typeface="Meiryo UI" panose="020B0604030504040204" pitchFamily="50" charset="-128"/>
                <a:ea typeface="Meiryo UI" panose="020B0604030504040204" pitchFamily="50" charset="-128"/>
              </a:defRPr>
            </a:lvl1pPr>
          </a:lstStyle>
          <a:p>
            <a:pPr>
              <a:defRPr/>
            </a:pPr>
            <a:fld id="{0D76FC79-39B1-4F6B-A464-280140D6E8CD}" type="slidenum">
              <a:rPr lang="en-US" altLang="ja-JP" smtClean="0"/>
              <a:pPr>
                <a:defRPr/>
              </a:pPr>
              <a:t>‹#›</a:t>
            </a:fld>
            <a:endParaRPr lang="en-US" altLang="ja-JP" dirty="0"/>
          </a:p>
        </p:txBody>
      </p:sp>
    </p:spTree>
    <p:extLst>
      <p:ext uri="{BB962C8B-B14F-4D97-AF65-F5344CB8AC3E}">
        <p14:creationId xmlns:p14="http://schemas.microsoft.com/office/powerpoint/2010/main" val="114304793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1"/>
          <p:cNvSpPr>
            <a:spLocks noGrp="1"/>
          </p:cNvSpPr>
          <p:nvPr>
            <p:ph type="dt" sz="half" idx="10"/>
          </p:nvPr>
        </p:nvSpPr>
        <p:spPr/>
        <p:txBody>
          <a:bodyPr/>
          <a:lstStyle>
            <a:lvl1pPr>
              <a:defRPr/>
            </a:lvl1pPr>
          </a:lstStyle>
          <a:p>
            <a:pPr>
              <a:defRPr/>
            </a:pPr>
            <a:endParaRPr lang="en-US" altLang="ja-JP" dirty="0"/>
          </a:p>
        </p:txBody>
      </p:sp>
      <p:sp>
        <p:nvSpPr>
          <p:cNvPr id="6" name="スライド番号プレースホルダー 3"/>
          <p:cNvSpPr>
            <a:spLocks noGrp="1"/>
          </p:cNvSpPr>
          <p:nvPr>
            <p:ph type="sldNum" sz="quarter" idx="11"/>
          </p:nvPr>
        </p:nvSpPr>
        <p:spPr/>
        <p:txBody>
          <a:bodyPr/>
          <a:lstStyle>
            <a:lvl1pPr>
              <a:buFontTx/>
              <a:buNone/>
              <a:defRPr sz="1800">
                <a:latin typeface="Meiryo UI" panose="020B0604030504040204" pitchFamily="50" charset="-128"/>
                <a:ea typeface="Meiryo UI" panose="020B0604030504040204" pitchFamily="50" charset="-128"/>
              </a:defRPr>
            </a:lvl1pPr>
          </a:lstStyle>
          <a:p>
            <a:pPr>
              <a:defRPr/>
            </a:pPr>
            <a:fld id="{355DE468-DEF0-4622-A96C-18BE36DA10C5}" type="slidenum">
              <a:rPr lang="en-US" altLang="ja-JP" smtClean="0"/>
              <a:pPr>
                <a:defRPr/>
              </a:pPr>
              <a:t>‹#›</a:t>
            </a:fld>
            <a:endParaRPr lang="en-US" altLang="ja-JP" dirty="0"/>
          </a:p>
        </p:txBody>
      </p:sp>
    </p:spTree>
    <p:extLst>
      <p:ext uri="{BB962C8B-B14F-4D97-AF65-F5344CB8AC3E}">
        <p14:creationId xmlns:p14="http://schemas.microsoft.com/office/powerpoint/2010/main" val="82148869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1"/>
          <p:cNvSpPr>
            <a:spLocks noGrp="1"/>
          </p:cNvSpPr>
          <p:nvPr>
            <p:ph type="dt" sz="half" idx="10"/>
          </p:nvPr>
        </p:nvSpPr>
        <p:spPr/>
        <p:txBody>
          <a:bodyPr/>
          <a:lstStyle>
            <a:lvl1pPr>
              <a:defRPr/>
            </a:lvl1pPr>
          </a:lstStyle>
          <a:p>
            <a:pPr>
              <a:defRPr/>
            </a:pPr>
            <a:endParaRPr lang="en-US" altLang="ja-JP" dirty="0"/>
          </a:p>
        </p:txBody>
      </p:sp>
      <p:sp>
        <p:nvSpPr>
          <p:cNvPr id="5" name="スライド番号プレースホルダー 3"/>
          <p:cNvSpPr>
            <a:spLocks noGrp="1"/>
          </p:cNvSpPr>
          <p:nvPr>
            <p:ph type="sldNum" sz="quarter" idx="11"/>
          </p:nvPr>
        </p:nvSpPr>
        <p:spPr/>
        <p:txBody>
          <a:bodyPr/>
          <a:lstStyle>
            <a:lvl1pPr>
              <a:buFontTx/>
              <a:buNone/>
              <a:defRPr sz="1800">
                <a:latin typeface="Meiryo UI" panose="020B0604030504040204" pitchFamily="50" charset="-128"/>
                <a:ea typeface="Meiryo UI" panose="020B0604030504040204" pitchFamily="50" charset="-128"/>
              </a:defRPr>
            </a:lvl1pPr>
          </a:lstStyle>
          <a:p>
            <a:pPr>
              <a:defRPr/>
            </a:pPr>
            <a:fld id="{BA6343BD-41D6-4283-B4CC-C2072307CA37}" type="slidenum">
              <a:rPr lang="en-US" altLang="ja-JP" smtClean="0"/>
              <a:pPr>
                <a:defRPr/>
              </a:pPr>
              <a:t>‹#›</a:t>
            </a:fld>
            <a:endParaRPr lang="en-US" altLang="ja-JP" dirty="0"/>
          </a:p>
        </p:txBody>
      </p:sp>
    </p:spTree>
    <p:extLst>
      <p:ext uri="{BB962C8B-B14F-4D97-AF65-F5344CB8AC3E}">
        <p14:creationId xmlns:p14="http://schemas.microsoft.com/office/powerpoint/2010/main" val="423393792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96051" y="73025"/>
            <a:ext cx="2128838" cy="60198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07950" y="73025"/>
            <a:ext cx="6235700" cy="60198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1"/>
          <p:cNvSpPr>
            <a:spLocks noGrp="1"/>
          </p:cNvSpPr>
          <p:nvPr>
            <p:ph type="dt" sz="half" idx="10"/>
          </p:nvPr>
        </p:nvSpPr>
        <p:spPr/>
        <p:txBody>
          <a:bodyPr/>
          <a:lstStyle>
            <a:lvl1pPr>
              <a:defRPr/>
            </a:lvl1pPr>
          </a:lstStyle>
          <a:p>
            <a:pPr>
              <a:defRPr/>
            </a:pPr>
            <a:endParaRPr lang="en-US" altLang="ja-JP" dirty="0"/>
          </a:p>
        </p:txBody>
      </p:sp>
      <p:sp>
        <p:nvSpPr>
          <p:cNvPr id="5" name="スライド番号プレースホルダー 3"/>
          <p:cNvSpPr>
            <a:spLocks noGrp="1"/>
          </p:cNvSpPr>
          <p:nvPr>
            <p:ph type="sldNum" sz="quarter" idx="11"/>
          </p:nvPr>
        </p:nvSpPr>
        <p:spPr/>
        <p:txBody>
          <a:bodyPr/>
          <a:lstStyle>
            <a:lvl1pPr>
              <a:buFontTx/>
              <a:buNone/>
              <a:defRPr sz="1800">
                <a:latin typeface="Meiryo UI" panose="020B0604030504040204" pitchFamily="50" charset="-128"/>
                <a:ea typeface="Meiryo UI" panose="020B0604030504040204" pitchFamily="50" charset="-128"/>
              </a:defRPr>
            </a:lvl1pPr>
          </a:lstStyle>
          <a:p>
            <a:pPr>
              <a:defRPr/>
            </a:pPr>
            <a:fld id="{0E78FC3F-04C1-45F8-947F-CFD8B98337AB}" type="slidenum">
              <a:rPr lang="en-US" altLang="ja-JP" smtClean="0"/>
              <a:pPr>
                <a:defRPr/>
              </a:pPr>
              <a:t>‹#›</a:t>
            </a:fld>
            <a:endParaRPr lang="en-US" altLang="ja-JP" dirty="0"/>
          </a:p>
        </p:txBody>
      </p:sp>
    </p:spTree>
    <p:extLst>
      <p:ext uri="{BB962C8B-B14F-4D97-AF65-F5344CB8AC3E}">
        <p14:creationId xmlns:p14="http://schemas.microsoft.com/office/powerpoint/2010/main" val="368368442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タイトル プレースホルダー 1"/>
          <p:cNvSpPr>
            <a:spLocks noGrp="1"/>
          </p:cNvSpPr>
          <p:nvPr>
            <p:ph type="title"/>
          </p:nvPr>
        </p:nvSpPr>
        <p:spPr>
          <a:xfrm>
            <a:off x="87692" y="92784"/>
            <a:ext cx="8229600" cy="360000"/>
          </a:xfrm>
          <a:prstGeom prst="rect">
            <a:avLst/>
          </a:prstGeom>
        </p:spPr>
        <p:txBody>
          <a:bodyPr vert="horz" lIns="91440" tIns="45720" rIns="91440" bIns="45720" rtlCol="0" anchor="ctr">
            <a:normAutofit/>
          </a:bodyPr>
          <a:lstStyle>
            <a:lvl1pPr>
              <a:defRPr b="1">
                <a:solidFill>
                  <a:schemeClr val="tx1">
                    <a:lumMod val="65000"/>
                    <a:lumOff val="35000"/>
                  </a:schemeClr>
                </a:solidFill>
              </a:defRPr>
            </a:lvl1pPr>
          </a:lstStyle>
          <a:p>
            <a:r>
              <a:rPr kumimoji="1" lang="ja-JP" altLang="en-US" smtClean="0"/>
              <a:t>マスター タイトルの書式設定</a:t>
            </a:r>
            <a:endParaRPr kumimoji="1" lang="ja-JP" altLang="en-US"/>
          </a:p>
        </p:txBody>
      </p:sp>
      <p:sp>
        <p:nvSpPr>
          <p:cNvPr id="6" name="スライド番号プレースホルダー 2"/>
          <p:cNvSpPr>
            <a:spLocks noGrp="1"/>
          </p:cNvSpPr>
          <p:nvPr>
            <p:ph type="sldNum" sz="quarter" idx="4"/>
          </p:nvPr>
        </p:nvSpPr>
        <p:spPr>
          <a:xfrm>
            <a:off x="8360687" y="92784"/>
            <a:ext cx="717544" cy="360000"/>
          </a:xfrm>
          <a:prstGeom prst="rect">
            <a:avLst/>
          </a:prstGeom>
        </p:spPr>
        <p:txBody>
          <a:bodyPr vert="horz" lIns="91440" tIns="45720" rIns="91440" bIns="45720" rtlCol="0" anchor="ctr"/>
          <a:lstStyle>
            <a:lvl1pPr algn="r">
              <a:defRPr sz="1200">
                <a:solidFill>
                  <a:schemeClr val="tx1">
                    <a:lumMod val="65000"/>
                    <a:lumOff val="35000"/>
                  </a:schemeClr>
                </a:solidFill>
                <a:latin typeface="Meiryo UI" pitchFamily="50" charset="-128"/>
                <a:ea typeface="Meiryo UI" pitchFamily="50" charset="-128"/>
                <a:cs typeface="Meiryo UI" pitchFamily="50" charset="-128"/>
              </a:defRPr>
            </a:lvl1pPr>
          </a:lstStyle>
          <a:p>
            <a:pPr fontAlgn="base">
              <a:spcBef>
                <a:spcPct val="0"/>
              </a:spcBef>
              <a:spcAft>
                <a:spcPct val="0"/>
              </a:spcAft>
              <a:buFont typeface="Wingdings" pitchFamily="2" charset="2"/>
              <a:buNone/>
            </a:pPr>
            <a:fld id="{673A78B0-36B4-4927-85E1-8E04CD53EBD0}" type="slidenum">
              <a:rPr lang="ja-JP" altLang="en-US" smtClean="0">
                <a:solidFill>
                  <a:prstClr val="black">
                    <a:lumMod val="65000"/>
                    <a:lumOff val="35000"/>
                  </a:prstClr>
                </a:solidFill>
              </a:rPr>
              <a:pPr fontAlgn="base">
                <a:spcBef>
                  <a:spcPct val="0"/>
                </a:spcBef>
                <a:spcAft>
                  <a:spcPct val="0"/>
                </a:spcAft>
                <a:buFont typeface="Wingdings" pitchFamily="2" charset="2"/>
                <a:buNone/>
              </a:pPr>
              <a:t>‹#›</a:t>
            </a:fld>
            <a:endParaRPr lang="ja-JP" altLang="en-US" dirty="0">
              <a:solidFill>
                <a:prstClr val="black">
                  <a:lumMod val="65000"/>
                  <a:lumOff val="35000"/>
                </a:prstClr>
              </a:solidFill>
            </a:endParaRPr>
          </a:p>
        </p:txBody>
      </p:sp>
    </p:spTree>
    <p:extLst>
      <p:ext uri="{BB962C8B-B14F-4D97-AF65-F5344CB8AC3E}">
        <p14:creationId xmlns:p14="http://schemas.microsoft.com/office/powerpoint/2010/main" val="1444239397"/>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タイトル プレースホルダー 1"/>
          <p:cNvSpPr>
            <a:spLocks noGrp="1"/>
          </p:cNvSpPr>
          <p:nvPr>
            <p:ph type="title"/>
          </p:nvPr>
        </p:nvSpPr>
        <p:spPr>
          <a:xfrm>
            <a:off x="87692" y="92784"/>
            <a:ext cx="8229600" cy="360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11" name="スライド番号プレースホルダー 2"/>
          <p:cNvSpPr>
            <a:spLocks noGrp="1"/>
          </p:cNvSpPr>
          <p:nvPr>
            <p:ph type="sldNum" sz="quarter" idx="4"/>
          </p:nvPr>
        </p:nvSpPr>
        <p:spPr>
          <a:xfrm>
            <a:off x="8360687" y="92784"/>
            <a:ext cx="717544" cy="360000"/>
          </a:xfrm>
          <a:prstGeom prst="rect">
            <a:avLst/>
          </a:prstGeom>
        </p:spPr>
        <p:txBody>
          <a:bodyPr vert="horz" lIns="91440" tIns="45720" rIns="91440" bIns="45720" rtlCol="0" anchor="ctr"/>
          <a:lstStyle>
            <a:lvl1pPr algn="r">
              <a:defRPr sz="1200">
                <a:solidFill>
                  <a:schemeClr val="tx1">
                    <a:tint val="75000"/>
                  </a:schemeClr>
                </a:solidFill>
                <a:latin typeface="Meiryo UI" pitchFamily="50" charset="-128"/>
                <a:ea typeface="Meiryo UI" pitchFamily="50" charset="-128"/>
                <a:cs typeface="Meiryo UI" pitchFamily="50" charset="-128"/>
              </a:defRPr>
            </a:lvl1pPr>
          </a:lstStyle>
          <a:p>
            <a:pPr fontAlgn="base">
              <a:spcBef>
                <a:spcPct val="0"/>
              </a:spcBef>
              <a:spcAft>
                <a:spcPct val="0"/>
              </a:spcAft>
              <a:buFont typeface="Wingdings" pitchFamily="2" charset="2"/>
              <a:buNone/>
            </a:pPr>
            <a:fld id="{673A78B0-36B4-4927-85E1-8E04CD53EBD0}" type="slidenum">
              <a:rPr lang="ja-JP" altLang="en-US" smtClean="0">
                <a:solidFill>
                  <a:prstClr val="black">
                    <a:tint val="75000"/>
                  </a:prstClr>
                </a:solidFill>
              </a:rPr>
              <a:pPr fontAlgn="base">
                <a:spcBef>
                  <a:spcPct val="0"/>
                </a:spcBef>
                <a:spcAft>
                  <a:spcPct val="0"/>
                </a:spcAft>
                <a:buFont typeface="Wingdings" pitchFamily="2" charset="2"/>
                <a:buNone/>
              </a:pPr>
              <a:t>‹#›</a:t>
            </a:fld>
            <a:endParaRPr lang="ja-JP" altLang="en-US" dirty="0">
              <a:solidFill>
                <a:prstClr val="black">
                  <a:tint val="75000"/>
                </a:prstClr>
              </a:solidFill>
            </a:endParaRPr>
          </a:p>
        </p:txBody>
      </p:sp>
    </p:spTree>
    <p:extLst>
      <p:ext uri="{BB962C8B-B14F-4D97-AF65-F5344CB8AC3E}">
        <p14:creationId xmlns:p14="http://schemas.microsoft.com/office/powerpoint/2010/main" val="158593965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B928FE-E5E0-4DF3-BDCC-43558B1CABC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44525287"/>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87692" y="92784"/>
            <a:ext cx="8229600" cy="360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9" name="スライド番号プレースホルダー 2"/>
          <p:cNvSpPr>
            <a:spLocks noGrp="1"/>
          </p:cNvSpPr>
          <p:nvPr>
            <p:ph type="sldNum" sz="quarter" idx="4"/>
          </p:nvPr>
        </p:nvSpPr>
        <p:spPr>
          <a:xfrm>
            <a:off x="8360687" y="92784"/>
            <a:ext cx="717544" cy="360000"/>
          </a:xfrm>
          <a:prstGeom prst="rect">
            <a:avLst/>
          </a:prstGeom>
        </p:spPr>
        <p:txBody>
          <a:bodyPr vert="horz" lIns="91440" tIns="45720" rIns="91440" bIns="45720" rtlCol="0" anchor="ctr"/>
          <a:lstStyle>
            <a:lvl1pPr algn="r">
              <a:defRPr sz="1200">
                <a:solidFill>
                  <a:schemeClr val="tx1">
                    <a:tint val="75000"/>
                  </a:schemeClr>
                </a:solidFill>
                <a:latin typeface="Meiryo UI" pitchFamily="50" charset="-128"/>
                <a:ea typeface="Meiryo UI" pitchFamily="50" charset="-128"/>
                <a:cs typeface="Meiryo UI" pitchFamily="50" charset="-128"/>
              </a:defRPr>
            </a:lvl1pPr>
          </a:lstStyle>
          <a:p>
            <a:pPr fontAlgn="base">
              <a:spcBef>
                <a:spcPct val="0"/>
              </a:spcBef>
              <a:spcAft>
                <a:spcPct val="0"/>
              </a:spcAft>
              <a:buFont typeface="Wingdings" pitchFamily="2" charset="2"/>
              <a:buNone/>
            </a:pPr>
            <a:fld id="{673A78B0-36B4-4927-85E1-8E04CD53EBD0}" type="slidenum">
              <a:rPr lang="ja-JP" altLang="en-US" smtClean="0">
                <a:solidFill>
                  <a:prstClr val="black">
                    <a:tint val="75000"/>
                  </a:prstClr>
                </a:solidFill>
              </a:rPr>
              <a:pPr fontAlgn="base">
                <a:spcBef>
                  <a:spcPct val="0"/>
                </a:spcBef>
                <a:spcAft>
                  <a:spcPct val="0"/>
                </a:spcAft>
                <a:buFont typeface="Wingdings" pitchFamily="2" charset="2"/>
                <a:buNone/>
              </a:pPr>
              <a:t>‹#›</a:t>
            </a:fld>
            <a:endParaRPr lang="ja-JP" altLang="en-US" dirty="0">
              <a:solidFill>
                <a:prstClr val="black">
                  <a:tint val="75000"/>
                </a:prstClr>
              </a:solidFill>
            </a:endParaRPr>
          </a:p>
        </p:txBody>
      </p:sp>
    </p:spTree>
    <p:extLst>
      <p:ext uri="{BB962C8B-B14F-4D97-AF65-F5344CB8AC3E}">
        <p14:creationId xmlns:p14="http://schemas.microsoft.com/office/powerpoint/2010/main" val="310299276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buFont typeface="Wingdings" pitchFamily="2" charset="2"/>
              <a:buNone/>
              <a:defRPr/>
            </a:lvl1pPr>
          </a:lstStyle>
          <a:p>
            <a:pPr algn="ctr" fontAlgn="base">
              <a:spcBef>
                <a:spcPct val="0"/>
              </a:spcBef>
              <a:spcAft>
                <a:spcPct val="0"/>
              </a:spcAft>
              <a:defRPr/>
            </a:pPr>
            <a:endParaRPr lang="en-US" altLang="ja-JP" sz="800" dirty="0">
              <a:solidFill>
                <a:prstClr val="black"/>
              </a:solidFill>
              <a:ea typeface="HGP創英角ｺﾞｼｯｸUB" pitchFamily="50" charset="-128"/>
            </a:endParaRPr>
          </a:p>
        </p:txBody>
      </p:sp>
      <p:sp>
        <p:nvSpPr>
          <p:cNvPr id="3" name="Rectangle 6"/>
          <p:cNvSpPr>
            <a:spLocks noGrp="1" noChangeArrowheads="1"/>
          </p:cNvSpPr>
          <p:nvPr>
            <p:ph type="sldNum" sz="quarter" idx="11"/>
          </p:nvPr>
        </p:nvSpPr>
        <p:spPr>
          <a:xfrm>
            <a:off x="8459788" y="152405"/>
            <a:ext cx="576262" cy="339725"/>
          </a:xfrm>
          <a:prstGeom prst="rect">
            <a:avLst/>
          </a:prstGeom>
        </p:spPr>
        <p:txBody>
          <a:bodyPr/>
          <a:lstStyle>
            <a:lvl1pPr>
              <a:buFont typeface="Wingdings" pitchFamily="2" charset="2"/>
              <a:buNone/>
              <a:defRPr/>
            </a:lvl1pPr>
          </a:lstStyle>
          <a:p>
            <a:pPr algn="ctr" fontAlgn="base">
              <a:spcBef>
                <a:spcPct val="0"/>
              </a:spcBef>
              <a:spcAft>
                <a:spcPct val="0"/>
              </a:spcAft>
              <a:defRPr/>
            </a:pPr>
            <a:fld id="{FC4D759E-5293-4A1A-B9D5-2AFD1BD2DE58}" type="slidenum">
              <a:rPr lang="en-US" altLang="ja-JP" sz="800">
                <a:solidFill>
                  <a:prstClr val="black"/>
                </a:solidFill>
                <a:ea typeface="HGP創英角ｺﾞｼｯｸUB" pitchFamily="50" charset="-128"/>
              </a:rPr>
              <a:pPr algn="ctr" fontAlgn="base">
                <a:spcBef>
                  <a:spcPct val="0"/>
                </a:spcBef>
                <a:spcAft>
                  <a:spcPct val="0"/>
                </a:spcAft>
                <a:defRPr/>
              </a:pPr>
              <a:t>‹#›</a:t>
            </a:fld>
            <a:endParaRPr lang="en-US" altLang="ja-JP" sz="800" dirty="0">
              <a:solidFill>
                <a:prstClr val="black"/>
              </a:solidFill>
              <a:ea typeface="HGP創英角ｺﾞｼｯｸUB" pitchFamily="50" charset="-128"/>
            </a:endParaRPr>
          </a:p>
        </p:txBody>
      </p:sp>
    </p:spTree>
    <p:extLst>
      <p:ext uri="{BB962C8B-B14F-4D97-AF65-F5344CB8AC3E}">
        <p14:creationId xmlns:p14="http://schemas.microsoft.com/office/powerpoint/2010/main" val="166512593"/>
      </p:ext>
    </p:extLst>
  </p:cSld>
  <p:clrMapOvr>
    <a:masterClrMapping/>
  </p:clrMapOvr>
  <p:transition>
    <p:zo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7950" y="73025"/>
            <a:ext cx="8229600" cy="47625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95288" y="908050"/>
            <a:ext cx="8229600" cy="518477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1"/>
          <p:cNvSpPr>
            <a:spLocks noGrp="1"/>
          </p:cNvSpPr>
          <p:nvPr>
            <p:ph type="dt" sz="half" idx="10"/>
          </p:nvPr>
        </p:nvSpPr>
        <p:spPr>
          <a:xfrm>
            <a:off x="457200" y="6245225"/>
            <a:ext cx="2133600" cy="476250"/>
          </a:xfrm>
          <a:prstGeom prst="rect">
            <a:avLst/>
          </a:prstGeom>
        </p:spPr>
        <p:txBody>
          <a:bodyPr/>
          <a:lstStyle>
            <a:lvl1pPr>
              <a:defRPr/>
            </a:lvl1pPr>
          </a:lstStyle>
          <a:p>
            <a:pPr algn="ctr" fontAlgn="base">
              <a:spcBef>
                <a:spcPct val="0"/>
              </a:spcBef>
              <a:spcAft>
                <a:spcPct val="0"/>
              </a:spcAft>
              <a:buFont typeface="Wingdings" pitchFamily="2" charset="2"/>
              <a:buNone/>
              <a:defRPr/>
            </a:pPr>
            <a:endParaRPr lang="en-US" altLang="ja-JP" sz="800" dirty="0">
              <a:solidFill>
                <a:prstClr val="black"/>
              </a:solidFill>
              <a:ea typeface="HGP創英角ｺﾞｼｯｸUB" pitchFamily="50" charset="-128"/>
            </a:endParaRPr>
          </a:p>
        </p:txBody>
      </p:sp>
      <p:sp>
        <p:nvSpPr>
          <p:cNvPr id="5" name="スライド番号プレースホルダー 3"/>
          <p:cNvSpPr>
            <a:spLocks noGrp="1"/>
          </p:cNvSpPr>
          <p:nvPr>
            <p:ph type="sldNum" sz="quarter" idx="11"/>
          </p:nvPr>
        </p:nvSpPr>
        <p:spPr>
          <a:xfrm>
            <a:off x="8433672" y="196859"/>
            <a:ext cx="658812" cy="352425"/>
          </a:xfrm>
          <a:prstGeom prst="rect">
            <a:avLst/>
          </a:prstGeom>
        </p:spPr>
        <p:txBody>
          <a:bodyPr/>
          <a:lstStyle>
            <a:lvl1pPr>
              <a:defRPr/>
            </a:lvl1pPr>
          </a:lstStyle>
          <a:p>
            <a:pPr algn="ctr" fontAlgn="base">
              <a:spcBef>
                <a:spcPct val="0"/>
              </a:spcBef>
              <a:spcAft>
                <a:spcPct val="0"/>
              </a:spcAft>
              <a:buFont typeface="Wingdings" pitchFamily="2" charset="2"/>
              <a:buNone/>
              <a:defRPr/>
            </a:pPr>
            <a:fld id="{BA0157E7-0942-4E07-9DEA-FE7DDDE8477D}" type="slidenum">
              <a:rPr lang="en-US" altLang="ja-JP" sz="800">
                <a:solidFill>
                  <a:prstClr val="black"/>
                </a:solidFill>
                <a:ea typeface="HGP創英角ｺﾞｼｯｸUB" pitchFamily="50" charset="-128"/>
              </a:rPr>
              <a:pPr algn="ctr" fontAlgn="base">
                <a:spcBef>
                  <a:spcPct val="0"/>
                </a:spcBef>
                <a:spcAft>
                  <a:spcPct val="0"/>
                </a:spcAft>
                <a:buFont typeface="Wingdings" pitchFamily="2" charset="2"/>
                <a:buNone/>
                <a:defRPr/>
              </a:pPr>
              <a:t>‹#›</a:t>
            </a:fld>
            <a:endParaRPr lang="en-US" altLang="ja-JP" sz="800" dirty="0">
              <a:solidFill>
                <a:prstClr val="black"/>
              </a:solidFill>
              <a:ea typeface="HGP創英角ｺﾞｼｯｸUB" pitchFamily="50" charset="-128"/>
            </a:endParaRPr>
          </a:p>
        </p:txBody>
      </p:sp>
    </p:spTree>
    <p:extLst>
      <p:ext uri="{BB962C8B-B14F-4D97-AF65-F5344CB8AC3E}">
        <p14:creationId xmlns:p14="http://schemas.microsoft.com/office/powerpoint/2010/main" val="423302578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95288" y="908050"/>
            <a:ext cx="40386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86288" y="908050"/>
            <a:ext cx="40386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68517A-68F2-4085-8BE3-B45CBF0944F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838077030"/>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519E2-949F-438E-9872-FD1FC7BDEA5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22276680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CF26DE-E8F5-4624-9302-D22AB21D3CD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20838930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96BFD03-1D7D-430D-BFFB-5B80CBE650A0}" type="slidenum">
              <a:rPr lang="en-US" altLang="ja-JP">
                <a:solidFill>
                  <a:srgbClr val="000000"/>
                </a:solidFill>
              </a:rPr>
              <a:pPr>
                <a:defRPr/>
              </a:pPr>
              <a:t>‹#›</a:t>
            </a:fld>
            <a:endParaRPr lang="en-US" altLang="ja-JP" dirty="0">
              <a:solidFill>
                <a:srgbClr val="000000"/>
              </a:solidFill>
            </a:endParaRPr>
          </a:p>
        </p:txBody>
      </p:sp>
      <p:sp>
        <p:nvSpPr>
          <p:cNvPr id="6" name="正方形/長方形 5"/>
          <p:cNvSpPr/>
          <p:nvPr userDrawn="1"/>
        </p:nvSpPr>
        <p:spPr>
          <a:xfrm>
            <a:off x="0" y="546100"/>
            <a:ext cx="9144000" cy="952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ja-JP" altLang="en-US" sz="2000" dirty="0">
              <a:solidFill>
                <a:srgbClr val="FFFFFF"/>
              </a:solidFill>
              <a:ea typeface="Meiryo UI" panose="020B0604030504040204" pitchFamily="50" charset="-128"/>
            </a:endParaRPr>
          </a:p>
        </p:txBody>
      </p:sp>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92472453"/>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5" name="正方形/長方形 4"/>
          <p:cNvSpPr/>
          <p:nvPr userDrawn="1"/>
        </p:nvSpPr>
        <p:spPr>
          <a:xfrm>
            <a:off x="0" y="546100"/>
            <a:ext cx="9144000" cy="95250"/>
          </a:xfrm>
          <a:prstGeom prst="rect">
            <a:avLst/>
          </a:prstGeom>
          <a:gradFill flip="none" rotWithShape="1">
            <a:gsLst>
              <a:gs pos="40000">
                <a:srgbClr val="996633"/>
              </a:gs>
              <a:gs pos="100000">
                <a:srgbClr val="F0EBD5"/>
              </a:gs>
              <a:gs pos="100000">
                <a:srgbClr val="D1C39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endParaRPr lang="ja-JP" altLang="en-US" sz="2000" dirty="0">
              <a:solidFill>
                <a:srgbClr val="FFFFFF"/>
              </a:solidFill>
              <a:ea typeface="Meiryo UI" panose="020B0604030504040204" pitchFamily="50" charset="-128"/>
            </a:endParaRPr>
          </a:p>
        </p:txBody>
      </p:sp>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C9402993-F4A5-42DB-AB25-82C1267A581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796325644"/>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7884F5-5374-4435-8D8F-AFDA53063F6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37715569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73025"/>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95288" y="908050"/>
            <a:ext cx="8229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kumimoji="1" sz="1400">
                <a:solidFill>
                  <a:schemeClr val="tx1"/>
                </a:solidFill>
                <a:latin typeface="Meiryo UI" panose="020B0604030504040204" pitchFamily="50" charset="-128"/>
                <a:ea typeface="Meiryo UI" panose="020B0604030504040204" pitchFamily="50" charset="-128"/>
              </a:defRPr>
            </a:lvl1pPr>
          </a:lstStyle>
          <a:p>
            <a:pPr fontAlgn="base">
              <a:spcAft>
                <a:spcPct val="0"/>
              </a:spcAft>
              <a:defRPr/>
            </a:pPr>
            <a:endParaRPr lang="en-US" altLang="ja-JP" dirty="0">
              <a:solidFill>
                <a:srgbClr val="000000"/>
              </a:solidFill>
            </a:endParaRPr>
          </a:p>
        </p:txBody>
      </p:sp>
      <p:sp>
        <p:nvSpPr>
          <p:cNvPr id="48133" name="Rectangle 5"/>
          <p:cNvSpPr>
            <a:spLocks noGrp="1" noChangeArrowheads="1"/>
          </p:cNvSpPr>
          <p:nvPr>
            <p:ph type="ftr" sz="quarter" idx="3"/>
          </p:nvPr>
        </p:nvSpPr>
        <p:spPr bwMode="auto">
          <a:xfrm>
            <a:off x="250825" y="6245225"/>
            <a:ext cx="87137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kumimoji="1" sz="1400">
                <a:solidFill>
                  <a:schemeClr val="tx1"/>
                </a:solidFill>
                <a:latin typeface="Meiryo UI" panose="020B0604030504040204" pitchFamily="50" charset="-128"/>
                <a:ea typeface="Meiryo UI" panose="020B0604030504040204" pitchFamily="50" charset="-128"/>
              </a:defRPr>
            </a:lvl1pPr>
          </a:lstStyle>
          <a:p>
            <a:pPr fontAlgn="base">
              <a:spcAft>
                <a:spcPct val="0"/>
              </a:spcAft>
              <a:defRPr/>
            </a:pPr>
            <a:endParaRPr lang="en-US" altLang="ja-JP" dirty="0">
              <a:solidFill>
                <a:srgbClr val="000000"/>
              </a:solidFill>
            </a:endParaRPr>
          </a:p>
        </p:txBody>
      </p:sp>
      <p:sp>
        <p:nvSpPr>
          <p:cNvPr id="48134" name="Rectangle 6"/>
          <p:cNvSpPr>
            <a:spLocks noGrp="1" noChangeArrowheads="1"/>
          </p:cNvSpPr>
          <p:nvPr>
            <p:ph type="sldNum" sz="quarter" idx="4"/>
          </p:nvPr>
        </p:nvSpPr>
        <p:spPr bwMode="auto">
          <a:xfrm>
            <a:off x="8459788" y="6453190"/>
            <a:ext cx="57626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kumimoji="1" sz="1400">
                <a:solidFill>
                  <a:schemeClr val="tx1"/>
                </a:solidFill>
                <a:latin typeface="+mn-lt"/>
                <a:ea typeface="+mj-ea"/>
              </a:defRPr>
            </a:lvl1pPr>
          </a:lstStyle>
          <a:p>
            <a:pPr fontAlgn="base">
              <a:spcAft>
                <a:spcPct val="0"/>
              </a:spcAft>
              <a:defRPr/>
            </a:pPr>
            <a:fld id="{7DCD1176-5D80-4177-B40E-08A989562220}" type="slidenum">
              <a:rPr lang="en-US" altLang="ja-JP">
                <a:solidFill>
                  <a:srgbClr val="000000"/>
                </a:solidFill>
              </a:rPr>
              <a:pPr fontAlgn="base">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851724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0" r:id="rId12"/>
    <p:sldLayoutId id="2147483711" r:id="rId13"/>
    <p:sldLayoutId id="2147483735" r:id="rId14"/>
    <p:sldLayoutId id="2147483738" r:id="rId15"/>
    <p:sldLayoutId id="2147483739" r:id="rId16"/>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kumimoji="1" sz="2000">
          <a:solidFill>
            <a:schemeClr val="tx2"/>
          </a:solidFill>
          <a:latin typeface="+mj-lt"/>
          <a:ea typeface="+mj-ea"/>
          <a:cs typeface="+mj-cs"/>
        </a:defRPr>
      </a:lvl1pPr>
      <a:lvl2pPr algn="l" rtl="0" eaLnBrk="0" fontAlgn="base" hangingPunct="0">
        <a:spcBef>
          <a:spcPct val="0"/>
        </a:spcBef>
        <a:spcAft>
          <a:spcPct val="0"/>
        </a:spcAft>
        <a:defRPr kumimoji="1" sz="2000">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000">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000">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000">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000">
          <a:solidFill>
            <a:schemeClr val="tx2"/>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000">
          <a:solidFill>
            <a:schemeClr val="tx2"/>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000">
          <a:solidFill>
            <a:schemeClr val="tx2"/>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000">
          <a:solidFill>
            <a:schemeClr val="tx2"/>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1200">
          <a:solidFill>
            <a:schemeClr val="tx1"/>
          </a:solidFill>
          <a:latin typeface="+mn-lt"/>
          <a:ea typeface="Meiryo UI" panose="020B0604030504040204" pitchFamily="50" charset="-128"/>
          <a:cs typeface="+mn-cs"/>
        </a:defRPr>
      </a:lvl1pPr>
      <a:lvl2pPr marL="742950" indent="-285750" algn="l" rtl="0" eaLnBrk="0" fontAlgn="base" hangingPunct="0">
        <a:spcBef>
          <a:spcPct val="20000"/>
        </a:spcBef>
        <a:spcAft>
          <a:spcPct val="0"/>
        </a:spcAft>
        <a:buChar char="–"/>
        <a:defRPr kumimoji="1" sz="1200">
          <a:solidFill>
            <a:schemeClr val="tx1"/>
          </a:solidFill>
          <a:latin typeface="+mn-lt"/>
          <a:ea typeface="Meiryo UI" panose="020B0604030504040204" pitchFamily="50" charset="-128"/>
        </a:defRPr>
      </a:lvl2pPr>
      <a:lvl3pPr marL="1143000" indent="-228600" algn="l" rtl="0" eaLnBrk="0" fontAlgn="base" hangingPunct="0">
        <a:spcBef>
          <a:spcPct val="20000"/>
        </a:spcBef>
        <a:spcAft>
          <a:spcPct val="0"/>
        </a:spcAft>
        <a:buChar char="•"/>
        <a:defRPr kumimoji="1" sz="1200">
          <a:solidFill>
            <a:schemeClr val="tx1"/>
          </a:solidFill>
          <a:latin typeface="+mn-lt"/>
          <a:ea typeface="Meiryo UI" panose="020B0604030504040204" pitchFamily="50" charset="-128"/>
        </a:defRPr>
      </a:lvl3pPr>
      <a:lvl4pPr marL="1600200" indent="-228600" algn="l" rtl="0" eaLnBrk="0" fontAlgn="base" hangingPunct="0">
        <a:spcBef>
          <a:spcPct val="20000"/>
        </a:spcBef>
        <a:spcAft>
          <a:spcPct val="0"/>
        </a:spcAft>
        <a:buChar char="–"/>
        <a:defRPr kumimoji="1" sz="1200">
          <a:solidFill>
            <a:schemeClr val="tx1"/>
          </a:solidFill>
          <a:latin typeface="+mn-lt"/>
          <a:ea typeface="Meiryo UI" panose="020B0604030504040204" pitchFamily="50" charset="-128"/>
        </a:defRPr>
      </a:lvl4pPr>
      <a:lvl5pPr marL="2057400" indent="-228600" algn="l" rtl="0" eaLnBrk="0" fontAlgn="base" hangingPunct="0">
        <a:spcBef>
          <a:spcPct val="20000"/>
        </a:spcBef>
        <a:spcAft>
          <a:spcPct val="0"/>
        </a:spcAft>
        <a:buChar char="»"/>
        <a:defRPr kumimoji="1" sz="1200">
          <a:solidFill>
            <a:schemeClr val="tx1"/>
          </a:solidFill>
          <a:latin typeface="+mn-lt"/>
          <a:ea typeface="Meiryo UI" panose="020B0604030504040204" pitchFamily="50" charset="-128"/>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0" y="6570665"/>
            <a:ext cx="914400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ja-JP" sz="800" dirty="0" smtClean="0">
                <a:solidFill>
                  <a:srgbClr val="000000"/>
                </a:solidFill>
                <a:ea typeface="HGP創英角ｺﾞｼｯｸUB" pitchFamily="50" charset="-128"/>
              </a:rPr>
              <a:t> Copyright(c)2013 USEN GROUP All Rights Reserved</a:t>
            </a:r>
          </a:p>
        </p:txBody>
      </p:sp>
      <p:cxnSp>
        <p:nvCxnSpPr>
          <p:cNvPr id="1027" name="直線コネクタ 8"/>
          <p:cNvCxnSpPr>
            <a:cxnSpLocks noChangeShapeType="1"/>
          </p:cNvCxnSpPr>
          <p:nvPr userDrawn="1"/>
        </p:nvCxnSpPr>
        <p:spPr bwMode="auto">
          <a:xfrm>
            <a:off x="0" y="549275"/>
            <a:ext cx="9144000" cy="0"/>
          </a:xfrm>
          <a:prstGeom prst="line">
            <a:avLst/>
          </a:prstGeom>
          <a:noFill/>
          <a:ln w="76200" algn="ctr">
            <a:solidFill>
              <a:srgbClr val="996633">
                <a:alpha val="79999"/>
              </a:srgbClr>
            </a:solidFill>
            <a:round/>
            <a:headEnd/>
            <a:tailEnd/>
          </a:ln>
          <a:extLst>
            <a:ext uri="{909E8E84-426E-40DD-AFC4-6F175D3DCCD1}">
              <a14:hiddenFill xmlns:a14="http://schemas.microsoft.com/office/drawing/2010/main">
                <a:noFill/>
              </a14:hiddenFill>
            </a:ext>
          </a:extLst>
        </p:spPr>
      </p:cxnSp>
      <p:sp>
        <p:nvSpPr>
          <p:cNvPr id="1028" name="Rectangle 2"/>
          <p:cNvSpPr>
            <a:spLocks noGrp="1" noChangeArrowheads="1"/>
          </p:cNvSpPr>
          <p:nvPr>
            <p:ph type="title"/>
          </p:nvPr>
        </p:nvSpPr>
        <p:spPr bwMode="auto">
          <a:xfrm>
            <a:off x="107950" y="73025"/>
            <a:ext cx="8229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9" name="Rectangle 3"/>
          <p:cNvSpPr>
            <a:spLocks noGrp="1" noChangeArrowheads="1"/>
          </p:cNvSpPr>
          <p:nvPr>
            <p:ph type="body" idx="1"/>
          </p:nvPr>
        </p:nvSpPr>
        <p:spPr bwMode="auto">
          <a:xfrm>
            <a:off x="395288" y="908050"/>
            <a:ext cx="8229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 name="日付プレースホルダー 1"/>
          <p:cNvSpPr>
            <a:spLocks noGrp="1"/>
          </p:cNvSpPr>
          <p:nvPr>
            <p:ph type="dt" sz="half" idx="2"/>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buFontTx/>
              <a:buNone/>
              <a:defRPr sz="1400">
                <a:solidFill>
                  <a:srgbClr val="000000"/>
                </a:solidFill>
                <a:latin typeface="Meiryo UI" panose="020B0604030504040204" pitchFamily="50" charset="-128"/>
                <a:ea typeface="Meiryo UI" panose="020B0604030504040204" pitchFamily="50" charset="-128"/>
              </a:defRPr>
            </a:lvl1pPr>
          </a:lstStyle>
          <a:p>
            <a:pPr fontAlgn="base">
              <a:spcBef>
                <a:spcPct val="0"/>
              </a:spcBef>
              <a:spcAft>
                <a:spcPct val="0"/>
              </a:spcAft>
              <a:defRPr/>
            </a:pPr>
            <a:endParaRPr lang="en-US" altLang="ja-JP" dirty="0"/>
          </a:p>
        </p:txBody>
      </p:sp>
      <p:sp>
        <p:nvSpPr>
          <p:cNvPr id="18" name="スライド番号プレースホルダー 3"/>
          <p:cNvSpPr>
            <a:spLocks noGrp="1"/>
          </p:cNvSpPr>
          <p:nvPr>
            <p:ph type="sldNum" sz="quarter" idx="4"/>
          </p:nvPr>
        </p:nvSpPr>
        <p:spPr>
          <a:xfrm>
            <a:off x="8310564" y="6394452"/>
            <a:ext cx="658812" cy="352425"/>
          </a:xfrm>
          <a:prstGeom prst="rect">
            <a:avLst/>
          </a:prstGeom>
        </p:spPr>
        <p:txBody>
          <a:bodyPr/>
          <a:lstStyle>
            <a:lvl1pPr>
              <a:buFont typeface="Wingdings" pitchFamily="2" charset="2"/>
              <a:buNone/>
              <a:defRPr sz="800">
                <a:solidFill>
                  <a:srgbClr val="000000"/>
                </a:solidFill>
                <a:latin typeface="HGP創英角ｺﾞｼｯｸUB" pitchFamily="50" charset="-128"/>
                <a:ea typeface="HGP創英角ｺﾞｼｯｸUB" pitchFamily="50" charset="-128"/>
              </a:defRPr>
            </a:lvl1pPr>
          </a:lstStyle>
          <a:p>
            <a:pPr algn="ctr" fontAlgn="base">
              <a:spcBef>
                <a:spcPct val="0"/>
              </a:spcBef>
              <a:spcAft>
                <a:spcPct val="0"/>
              </a:spcAft>
              <a:defRPr/>
            </a:pPr>
            <a:fld id="{6334081A-A43B-45EB-A3E8-73E38F1BDDEC}" type="slidenum">
              <a:rPr lang="en-US" altLang="ja-JP"/>
              <a:pPr algn="ctr" fontAlgn="base">
                <a:spcBef>
                  <a:spcPct val="0"/>
                </a:spcBef>
                <a:spcAft>
                  <a:spcPct val="0"/>
                </a:spcAft>
                <a:defRPr/>
              </a:pPr>
              <a:t>‹#›</a:t>
            </a:fld>
            <a:endParaRPr lang="en-US" altLang="ja-JP" dirty="0"/>
          </a:p>
        </p:txBody>
      </p:sp>
    </p:spTree>
    <p:extLst>
      <p:ext uri="{BB962C8B-B14F-4D97-AF65-F5344CB8AC3E}">
        <p14:creationId xmlns:p14="http://schemas.microsoft.com/office/powerpoint/2010/main" val="39561580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kumimoji="1" sz="2000">
          <a:solidFill>
            <a:schemeClr val="tx2"/>
          </a:solidFill>
          <a:latin typeface="+mj-lt"/>
          <a:ea typeface="Meiryo UI" panose="020B0604030504040204" pitchFamily="50" charset="-128"/>
          <a:cs typeface="+mj-cs"/>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pitchFamily="50" charset="-128"/>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pitchFamily="50" charset="-128"/>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pitchFamily="50" charset="-128"/>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pitchFamily="50" charset="-128"/>
        </a:defRPr>
      </a:lvl5pPr>
      <a:lvl6pPr marL="457200" algn="l" rtl="0" fontAlgn="base">
        <a:spcBef>
          <a:spcPct val="0"/>
        </a:spcBef>
        <a:spcAft>
          <a:spcPct val="0"/>
        </a:spcAft>
        <a:defRPr kumimoji="1" sz="2000">
          <a:solidFill>
            <a:schemeClr val="tx2"/>
          </a:solidFill>
          <a:latin typeface="HGP創英角ｺﾞｼｯｸUB" pitchFamily="50" charset="-128"/>
          <a:ea typeface="ＭＳ Ｐゴシック" pitchFamily="50" charset="-128"/>
        </a:defRPr>
      </a:lvl6pPr>
      <a:lvl7pPr marL="914400" algn="l" rtl="0" fontAlgn="base">
        <a:spcBef>
          <a:spcPct val="0"/>
        </a:spcBef>
        <a:spcAft>
          <a:spcPct val="0"/>
        </a:spcAft>
        <a:defRPr kumimoji="1" sz="2000">
          <a:solidFill>
            <a:schemeClr val="tx2"/>
          </a:solidFill>
          <a:latin typeface="HGP創英角ｺﾞｼｯｸUB" pitchFamily="50" charset="-128"/>
          <a:ea typeface="ＭＳ Ｐゴシック" pitchFamily="50" charset="-128"/>
        </a:defRPr>
      </a:lvl7pPr>
      <a:lvl8pPr marL="1371600" algn="l" rtl="0" fontAlgn="base">
        <a:spcBef>
          <a:spcPct val="0"/>
        </a:spcBef>
        <a:spcAft>
          <a:spcPct val="0"/>
        </a:spcAft>
        <a:defRPr kumimoji="1" sz="2000">
          <a:solidFill>
            <a:schemeClr val="tx2"/>
          </a:solidFill>
          <a:latin typeface="HGP創英角ｺﾞｼｯｸUB" pitchFamily="50" charset="-128"/>
          <a:ea typeface="ＭＳ Ｐゴシック" pitchFamily="50" charset="-128"/>
        </a:defRPr>
      </a:lvl8pPr>
      <a:lvl9pPr marL="1828800" algn="l" rtl="0" fontAlgn="base">
        <a:spcBef>
          <a:spcPct val="0"/>
        </a:spcBef>
        <a:spcAft>
          <a:spcPct val="0"/>
        </a:spcAft>
        <a:defRPr kumimoji="1" sz="2000">
          <a:solidFill>
            <a:schemeClr val="tx2"/>
          </a:solidFill>
          <a:latin typeface="HGP創英角ｺﾞｼｯｸUB"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1200">
          <a:solidFill>
            <a:schemeClr val="tx1"/>
          </a:solidFill>
          <a:latin typeface="+mn-lt"/>
          <a:ea typeface="Meiryo UI" panose="020B0604030504040204" pitchFamily="50" charset="-128"/>
          <a:cs typeface="+mn-cs"/>
        </a:defRPr>
      </a:lvl1pPr>
      <a:lvl2pPr marL="742950" indent="-285750" algn="l" rtl="0" eaLnBrk="0" fontAlgn="base" hangingPunct="0">
        <a:spcBef>
          <a:spcPct val="20000"/>
        </a:spcBef>
        <a:spcAft>
          <a:spcPct val="0"/>
        </a:spcAft>
        <a:buChar char="–"/>
        <a:defRPr kumimoji="1" sz="1200">
          <a:solidFill>
            <a:schemeClr val="tx1"/>
          </a:solidFill>
          <a:latin typeface="+mn-lt"/>
          <a:ea typeface="Meiryo UI" panose="020B0604030504040204" pitchFamily="50" charset="-128"/>
        </a:defRPr>
      </a:lvl2pPr>
      <a:lvl3pPr marL="1143000" indent="-228600" algn="l" rtl="0" eaLnBrk="0" fontAlgn="base" hangingPunct="0">
        <a:spcBef>
          <a:spcPct val="20000"/>
        </a:spcBef>
        <a:spcAft>
          <a:spcPct val="0"/>
        </a:spcAft>
        <a:buChar char="•"/>
        <a:defRPr kumimoji="1" sz="1200">
          <a:solidFill>
            <a:schemeClr val="tx1"/>
          </a:solidFill>
          <a:latin typeface="+mn-lt"/>
          <a:ea typeface="Meiryo UI" panose="020B0604030504040204" pitchFamily="50" charset="-128"/>
        </a:defRPr>
      </a:lvl3pPr>
      <a:lvl4pPr marL="1600200" indent="-228600" algn="l" rtl="0" eaLnBrk="0" fontAlgn="base" hangingPunct="0">
        <a:spcBef>
          <a:spcPct val="20000"/>
        </a:spcBef>
        <a:spcAft>
          <a:spcPct val="0"/>
        </a:spcAft>
        <a:buChar char="–"/>
        <a:defRPr kumimoji="1" sz="1200">
          <a:solidFill>
            <a:schemeClr val="tx1"/>
          </a:solidFill>
          <a:latin typeface="+mn-lt"/>
          <a:ea typeface="Meiryo UI" panose="020B0604030504040204" pitchFamily="50" charset="-128"/>
        </a:defRPr>
      </a:lvl4pPr>
      <a:lvl5pPr marL="2057400" indent="-228600" algn="l" rtl="0" eaLnBrk="0" fontAlgn="base" hangingPunct="0">
        <a:spcBef>
          <a:spcPct val="20000"/>
        </a:spcBef>
        <a:spcAft>
          <a:spcPct val="0"/>
        </a:spcAft>
        <a:buChar char="»"/>
        <a:defRPr kumimoji="1" sz="1200">
          <a:solidFill>
            <a:schemeClr val="tx1"/>
          </a:solidFill>
          <a:latin typeface="+mn-lt"/>
          <a:ea typeface="Meiryo UI" panose="020B0604030504040204" pitchFamily="50" charset="-128"/>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075" name="直線コネクタ 8"/>
          <p:cNvCxnSpPr>
            <a:cxnSpLocks noChangeShapeType="1"/>
          </p:cNvCxnSpPr>
          <p:nvPr/>
        </p:nvCxnSpPr>
        <p:spPr bwMode="auto">
          <a:xfrm>
            <a:off x="0" y="549275"/>
            <a:ext cx="9144000" cy="0"/>
          </a:xfrm>
          <a:prstGeom prst="line">
            <a:avLst/>
          </a:prstGeom>
          <a:noFill/>
          <a:ln w="76200" algn="ctr">
            <a:solidFill>
              <a:srgbClr val="996633">
                <a:alpha val="79999"/>
              </a:srgbClr>
            </a:solidFill>
            <a:round/>
            <a:headEnd/>
            <a:tailEnd/>
          </a:ln>
          <a:extLst>
            <a:ext uri="{909E8E84-426E-40DD-AFC4-6F175D3DCCD1}">
              <a14:hiddenFill xmlns:a14="http://schemas.microsoft.com/office/drawing/2010/main">
                <a:noFill/>
              </a14:hiddenFill>
            </a:ext>
          </a:extLst>
        </p:spPr>
      </p:cxnSp>
      <p:pic>
        <p:nvPicPr>
          <p:cNvPr id="3" name="Picture 8"/>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0" y="6680830"/>
            <a:ext cx="8958949"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sakamoto\Downloads\fix_appicon.jp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4355" y="44625"/>
            <a:ext cx="457604" cy="44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96883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kumimoji="1" sz="2000">
          <a:solidFill>
            <a:schemeClr val="bg1">
              <a:lumMod val="50000"/>
            </a:schemeClr>
          </a:solidFill>
          <a:latin typeface="Meiryo UI" pitchFamily="50" charset="-128"/>
          <a:ea typeface="Meiryo UI" pitchFamily="50" charset="-128"/>
          <a:cs typeface="Meiryo UI" pitchFamily="50" charset="-128"/>
        </a:defRPr>
      </a:lvl1pPr>
      <a:lvl2pPr algn="l" rtl="0" eaLnBrk="0" fontAlgn="base" hangingPunct="0">
        <a:spcBef>
          <a:spcPct val="0"/>
        </a:spcBef>
        <a:spcAft>
          <a:spcPct val="0"/>
        </a:spcAft>
        <a:defRPr kumimoji="1" sz="2000">
          <a:solidFill>
            <a:schemeClr val="tx2"/>
          </a:solidFill>
          <a:latin typeface="HGP創英角ｺﾞｼｯｸUB" pitchFamily="50" charset="-128"/>
          <a:ea typeface="ＭＳ Ｐゴシック" pitchFamily="50" charset="-128"/>
        </a:defRPr>
      </a:lvl2pPr>
      <a:lvl3pPr algn="l" rtl="0" eaLnBrk="0" fontAlgn="base" hangingPunct="0">
        <a:spcBef>
          <a:spcPct val="0"/>
        </a:spcBef>
        <a:spcAft>
          <a:spcPct val="0"/>
        </a:spcAft>
        <a:defRPr kumimoji="1" sz="2000">
          <a:solidFill>
            <a:schemeClr val="tx2"/>
          </a:solidFill>
          <a:latin typeface="HGP創英角ｺﾞｼｯｸUB" pitchFamily="50" charset="-128"/>
          <a:ea typeface="ＭＳ Ｐゴシック" pitchFamily="50" charset="-128"/>
        </a:defRPr>
      </a:lvl3pPr>
      <a:lvl4pPr algn="l" rtl="0" eaLnBrk="0" fontAlgn="base" hangingPunct="0">
        <a:spcBef>
          <a:spcPct val="0"/>
        </a:spcBef>
        <a:spcAft>
          <a:spcPct val="0"/>
        </a:spcAft>
        <a:defRPr kumimoji="1" sz="2000">
          <a:solidFill>
            <a:schemeClr val="tx2"/>
          </a:solidFill>
          <a:latin typeface="HGP創英角ｺﾞｼｯｸUB" pitchFamily="50" charset="-128"/>
          <a:ea typeface="ＭＳ Ｐゴシック" pitchFamily="50" charset="-128"/>
        </a:defRPr>
      </a:lvl4pPr>
      <a:lvl5pPr algn="l" rtl="0" eaLnBrk="0" fontAlgn="base" hangingPunct="0">
        <a:spcBef>
          <a:spcPct val="0"/>
        </a:spcBef>
        <a:spcAft>
          <a:spcPct val="0"/>
        </a:spcAft>
        <a:defRPr kumimoji="1" sz="2000">
          <a:solidFill>
            <a:schemeClr val="tx2"/>
          </a:solidFill>
          <a:latin typeface="HGP創英角ｺﾞｼｯｸUB" pitchFamily="50" charset="-128"/>
          <a:ea typeface="ＭＳ Ｐゴシック" pitchFamily="50" charset="-128"/>
        </a:defRPr>
      </a:lvl5pPr>
      <a:lvl6pPr marL="457200" algn="l" rtl="0" fontAlgn="base">
        <a:spcBef>
          <a:spcPct val="0"/>
        </a:spcBef>
        <a:spcAft>
          <a:spcPct val="0"/>
        </a:spcAft>
        <a:defRPr kumimoji="1" sz="2000">
          <a:solidFill>
            <a:schemeClr val="tx2"/>
          </a:solidFill>
          <a:latin typeface="HGP創英角ｺﾞｼｯｸUB" pitchFamily="50" charset="-128"/>
          <a:ea typeface="ＭＳ Ｐゴシック" pitchFamily="50" charset="-128"/>
        </a:defRPr>
      </a:lvl6pPr>
      <a:lvl7pPr marL="914400" algn="l" rtl="0" fontAlgn="base">
        <a:spcBef>
          <a:spcPct val="0"/>
        </a:spcBef>
        <a:spcAft>
          <a:spcPct val="0"/>
        </a:spcAft>
        <a:defRPr kumimoji="1" sz="2000">
          <a:solidFill>
            <a:schemeClr val="tx2"/>
          </a:solidFill>
          <a:latin typeface="HGP創英角ｺﾞｼｯｸUB" pitchFamily="50" charset="-128"/>
          <a:ea typeface="ＭＳ Ｐゴシック" pitchFamily="50" charset="-128"/>
        </a:defRPr>
      </a:lvl7pPr>
      <a:lvl8pPr marL="1371600" algn="l" rtl="0" fontAlgn="base">
        <a:spcBef>
          <a:spcPct val="0"/>
        </a:spcBef>
        <a:spcAft>
          <a:spcPct val="0"/>
        </a:spcAft>
        <a:defRPr kumimoji="1" sz="2000">
          <a:solidFill>
            <a:schemeClr val="tx2"/>
          </a:solidFill>
          <a:latin typeface="HGP創英角ｺﾞｼｯｸUB" pitchFamily="50" charset="-128"/>
          <a:ea typeface="ＭＳ Ｐゴシック" pitchFamily="50" charset="-128"/>
        </a:defRPr>
      </a:lvl8pPr>
      <a:lvl9pPr marL="1828800" algn="l" rtl="0" fontAlgn="base">
        <a:spcBef>
          <a:spcPct val="0"/>
        </a:spcBef>
        <a:spcAft>
          <a:spcPct val="0"/>
        </a:spcAft>
        <a:defRPr kumimoji="1" sz="2000">
          <a:solidFill>
            <a:schemeClr val="tx2"/>
          </a:solidFill>
          <a:latin typeface="HGP創英角ｺﾞｼｯｸUB"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1200">
          <a:solidFill>
            <a:schemeClr val="tx1"/>
          </a:solidFill>
          <a:latin typeface="Meiryo UI" pitchFamily="50" charset="-128"/>
          <a:ea typeface="Meiryo UI" pitchFamily="50" charset="-128"/>
          <a:cs typeface="Meiryo UI" pitchFamily="50" charset="-128"/>
        </a:defRPr>
      </a:lvl1pPr>
      <a:lvl2pPr marL="742950" indent="-285750" algn="l" rtl="0" eaLnBrk="0" fontAlgn="base" hangingPunct="0">
        <a:spcBef>
          <a:spcPct val="20000"/>
        </a:spcBef>
        <a:spcAft>
          <a:spcPct val="0"/>
        </a:spcAft>
        <a:buChar char="–"/>
        <a:defRPr kumimoji="1" sz="1200">
          <a:solidFill>
            <a:schemeClr val="tx1"/>
          </a:solidFill>
          <a:latin typeface="Meiryo UI" pitchFamily="50" charset="-128"/>
          <a:ea typeface="Meiryo UI" pitchFamily="50" charset="-128"/>
          <a:cs typeface="Meiryo UI" pitchFamily="50" charset="-128"/>
        </a:defRPr>
      </a:lvl2pPr>
      <a:lvl3pPr marL="1143000" indent="-228600" algn="l" rtl="0" eaLnBrk="0" fontAlgn="base" hangingPunct="0">
        <a:spcBef>
          <a:spcPct val="20000"/>
        </a:spcBef>
        <a:spcAft>
          <a:spcPct val="0"/>
        </a:spcAft>
        <a:buChar char="•"/>
        <a:defRPr kumimoji="1" sz="1200">
          <a:solidFill>
            <a:schemeClr val="tx1"/>
          </a:solidFill>
          <a:latin typeface="Meiryo UI" pitchFamily="50" charset="-128"/>
          <a:ea typeface="Meiryo UI" pitchFamily="50" charset="-128"/>
          <a:cs typeface="Meiryo UI" pitchFamily="50" charset="-128"/>
        </a:defRPr>
      </a:lvl3pPr>
      <a:lvl4pPr marL="1600200" indent="-228600" algn="l" rtl="0" eaLnBrk="0" fontAlgn="base" hangingPunct="0">
        <a:spcBef>
          <a:spcPct val="20000"/>
        </a:spcBef>
        <a:spcAft>
          <a:spcPct val="0"/>
        </a:spcAft>
        <a:buChar char="–"/>
        <a:defRPr kumimoji="1" sz="1200">
          <a:solidFill>
            <a:schemeClr val="tx1"/>
          </a:solidFill>
          <a:latin typeface="Meiryo UI" pitchFamily="50" charset="-128"/>
          <a:ea typeface="Meiryo UI" pitchFamily="50" charset="-128"/>
          <a:cs typeface="Meiryo UI" pitchFamily="50" charset="-128"/>
        </a:defRPr>
      </a:lvl4pPr>
      <a:lvl5pPr marL="2057400" indent="-228600" algn="l" rtl="0" eaLnBrk="0" fontAlgn="base" hangingPunct="0">
        <a:spcBef>
          <a:spcPct val="20000"/>
        </a:spcBef>
        <a:spcAft>
          <a:spcPct val="0"/>
        </a:spcAft>
        <a:buChar char="»"/>
        <a:defRPr kumimoji="1" sz="1200">
          <a:solidFill>
            <a:schemeClr val="tx1"/>
          </a:solidFill>
          <a:latin typeface="Meiryo UI" pitchFamily="50" charset="-128"/>
          <a:ea typeface="Meiryo UI" pitchFamily="50" charset="-128"/>
          <a:cs typeface="Meiryo UI" pitchFamily="50" charset="-128"/>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hyperlink" Target="http://www.google.co.jp/url?sa=i&amp;rct=j&amp;q=&amp;esrc=s&amp;frm=1&amp;source=images&amp;cd=&amp;cad=rja&amp;docid=QLZePdX0RLmOxM&amp;tbnid=CA8Mc49QgSMLDM:&amp;ved=0CAUQjRw&amp;url=http://themaninthenews.com/1037.html&amp;ei=TvBpUo3LBeaiigennYHAAw&amp;bvm=bv.55123115,d.cGE&amp;psig=AFQjCNGOTH9GQ6sX0qjylNjpy-_92sGfCA&amp;ust=1382760907959591" TargetMode="External"/><Relationship Id="rId18" Type="http://schemas.openxmlformats.org/officeDocument/2006/relationships/image" Target="../media/image59.jpeg"/><Relationship Id="rId3" Type="http://schemas.openxmlformats.org/officeDocument/2006/relationships/image" Target="../media/image48.jpeg"/><Relationship Id="rId21" Type="http://schemas.openxmlformats.org/officeDocument/2006/relationships/hyperlink" Target="http://wrs.search.yahoo.co.jp/_ylt=A3xThm10XXxSdqwAcaaDTwx.;_ylu=X3oDMTFvMm10N2ZmBHBhdHQDcmljaARwb3MDMQRwcm9wA2lzZWFyY2gEcXADcWh2BHNjA0RSBHNlYwNzYwRzbGsDaW1n/SIG=14ehdor80/EXP=1383982900/**http:/image.search.yahoo.co.jp/search?rkf=2&amp;ei=UTF-8&amp;p=%E6%BF%B1%E7%94%B0%E3%83%9E%E3%83%AA" TargetMode="External"/><Relationship Id="rId7" Type="http://schemas.openxmlformats.org/officeDocument/2006/relationships/image" Target="../media/image52.jpeg"/><Relationship Id="rId12" Type="http://schemas.openxmlformats.org/officeDocument/2006/relationships/image" Target="../media/image55.jpeg"/><Relationship Id="rId17" Type="http://schemas.openxmlformats.org/officeDocument/2006/relationships/hyperlink" Target="http://www.google.co.jp/url?sa=i&amp;rct=j&amp;q=&amp;esrc=s&amp;frm=1&amp;source=images&amp;cd=&amp;cad=rja&amp;docid=gMmwCebixD0THM&amp;tbnid=ucsah8FsbFAPcM:&amp;ved=0CAUQjRw&amp;url=http://kotobank.jp/word/%E5%B1%B1%E7%80%AC%E3%81%BE%E3%81%BF&amp;ei=BO5pUqDjG--ZiQeCzoGwBA&amp;bvm=bv.55123115,d.cGE&amp;psig=AFQjCNHxKF_J9xUwO9GoxbGHuLpMeWJTZA&amp;ust=1382760322768866" TargetMode="External"/><Relationship Id="rId2" Type="http://schemas.openxmlformats.org/officeDocument/2006/relationships/image" Target="../media/image47.jpeg"/><Relationship Id="rId16" Type="http://schemas.openxmlformats.org/officeDocument/2006/relationships/image" Target="../media/image58.jpeg"/><Relationship Id="rId20"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hyperlink" Target="http://www.google.co.jp/url?sa=i&amp;rct=j&amp;q=&amp;esrc=s&amp;frm=1&amp;source=images&amp;cd=&amp;cad=rja&amp;docid=LU5AXmM_1rzZkM&amp;tbnid=HhUhjymE6CX_OM:&amp;ved=0CAUQjRw&amp;url=http://talent.yahoo.co.jp/pf/detail/pp7111&amp;ei=He1pUuibNKXoiAeBo4CQDg&amp;bvm=bv.55123115,d.cGE&amp;psig=AFQjCNEfBwGEbApt7wQckViQOJ23voMbZw&amp;ust=1382760091007250" TargetMode="External"/><Relationship Id="rId24" Type="http://schemas.openxmlformats.org/officeDocument/2006/relationships/image" Target="../media/image62.jpeg"/><Relationship Id="rId5" Type="http://schemas.openxmlformats.org/officeDocument/2006/relationships/image" Target="../media/image50.jpeg"/><Relationship Id="rId15" Type="http://schemas.openxmlformats.org/officeDocument/2006/relationships/image" Target="../media/image57.jpeg"/><Relationship Id="rId23" Type="http://schemas.openxmlformats.org/officeDocument/2006/relationships/hyperlink" Target="http://www.google.co.jp/url?sa=i&amp;source=images&amp;cd=&amp;cad=rja&amp;docid=qCCNOAPV9a3SYM&amp;tbnid=v3V9vAAzE2XQnM:&amp;ved=0CAgQjRwwAA&amp;url=http://sakajomiki.jp/download.html&amp;ei=7GJ8Uve-J8WmkQWxgoDQAQ&amp;psig=AFQjCNGqzPL6KARqSzjwuj-6-Da5BKITDA&amp;ust=1383969900701964" TargetMode="External"/><Relationship Id="rId10" Type="http://schemas.openxmlformats.org/officeDocument/2006/relationships/image" Target="../media/image54.jpeg"/><Relationship Id="rId19" Type="http://schemas.openxmlformats.org/officeDocument/2006/relationships/hyperlink" Target="http://www.google.co.jp/url?sa=i&amp;rct=j&amp;q=&amp;esrc=s&amp;frm=1&amp;source=images&amp;cd=&amp;cad=rja&amp;docid=CAjvWwklLSLCVM&amp;tbnid=BzL-JSptk8BBuM:&amp;ved=0CAUQjRw&amp;url=http://ameblo.jp/haruna-ai/&amp;ei=1bScUdf9Ms2YlQW0tYDgDQ&amp;bvm=bv.46751780,d.dGI&amp;psig=AFQjCNEFFjmiWqNEL765gnRLgyKe_7oViw&amp;ust=1369310776390610" TargetMode="External"/><Relationship Id="rId4" Type="http://schemas.openxmlformats.org/officeDocument/2006/relationships/image" Target="../media/image49.jpeg"/><Relationship Id="rId9" Type="http://schemas.openxmlformats.org/officeDocument/2006/relationships/hyperlink" Target="http://www.google.co.jp/url?sa=i&amp;rct=j&amp;q=&amp;esrc=s&amp;frm=1&amp;source=images&amp;cd=&amp;cad=rja&amp;docid=IEji8UEqmLIaIM&amp;tbnid=IMzxzNy3imuG3M:&amp;ved=0CAUQjRw&amp;url=http://www.club-off.com/shizugin-woman/apps/com/ffcom_contents.cfm?fname%3Dbra/common/topics/10_summernavi/you/index.html&amp;ei=su1pUojTJ82fiAeX0IDoCw&amp;bvm=bv.55123115,d.cGE&amp;psig=AFQjCNFWbsSouQ5MNo2O9VS-3ONRjCkXvg&amp;ust=1382760238104008" TargetMode="External"/><Relationship Id="rId14" Type="http://schemas.openxmlformats.org/officeDocument/2006/relationships/image" Target="../media/image56.jpeg"/><Relationship Id="rId22" Type="http://schemas.openxmlformats.org/officeDocument/2006/relationships/image" Target="../media/image61.jpe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jpeg"/><Relationship Id="rId7" Type="http://schemas.openxmlformats.org/officeDocument/2006/relationships/image" Target="../media/image68.png"/><Relationship Id="rId12" Type="http://schemas.openxmlformats.org/officeDocument/2006/relationships/image" Target="../media/image73.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11" Type="http://schemas.openxmlformats.org/officeDocument/2006/relationships/image" Target="../media/image72.png"/><Relationship Id="rId5" Type="http://schemas.openxmlformats.org/officeDocument/2006/relationships/image" Target="../media/image66.jpeg"/><Relationship Id="rId10" Type="http://schemas.openxmlformats.org/officeDocument/2006/relationships/image" Target="../media/image71.png"/><Relationship Id="rId4" Type="http://schemas.openxmlformats.org/officeDocument/2006/relationships/image" Target="../media/image65.jpeg"/><Relationship Id="rId9" Type="http://schemas.openxmlformats.org/officeDocument/2006/relationships/image" Target="../media/image70.png"/></Relationships>
</file>

<file path=ppt/slides/_rels/slide12.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5.jpeg"/><Relationship Id="rId3" Type="http://schemas.openxmlformats.org/officeDocument/2006/relationships/image" Target="../media/image76.jpeg"/><Relationship Id="rId7" Type="http://schemas.openxmlformats.org/officeDocument/2006/relationships/hyperlink" Target="http://wrs.search.yahoo.co.jp/_ylt=A3xTpnnV4YJSstUAv5SDTwx.;_ylu=X3oDMTFuNGl0cW5oBHBhdHQDcmljaARwb3MDMQRwcm9wA2lzZWFyY2gEcXADBHNjA0NUREQEc2VjA3NjBHNsawNpbWc-/SIG=16arg6t82/EXP=1384410005/**http:/image.search.yahoo.co.jp/search?rkf=2&amp;ei=UTF-8&amp;p=%E3%81%A1%E3%81%B3%E3%81%BE%E3%82%8B%E5%AD%90%E3%81%A1%E3%82%83%E3%82%93" TargetMode="External"/><Relationship Id="rId12" Type="http://schemas.openxmlformats.org/officeDocument/2006/relationships/image" Target="../media/image84.jpeg"/><Relationship Id="rId2" Type="http://schemas.openxmlformats.org/officeDocument/2006/relationships/image" Target="../media/image75.jpeg"/><Relationship Id="rId16"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79.jpeg"/><Relationship Id="rId11" Type="http://schemas.openxmlformats.org/officeDocument/2006/relationships/image" Target="../media/image83.jpeg"/><Relationship Id="rId5" Type="http://schemas.openxmlformats.org/officeDocument/2006/relationships/image" Target="../media/image78.jpeg"/><Relationship Id="rId15" Type="http://schemas.openxmlformats.org/officeDocument/2006/relationships/image" Target="../media/image87.jpeg"/><Relationship Id="rId10" Type="http://schemas.openxmlformats.org/officeDocument/2006/relationships/image" Target="../media/image82.jpeg"/><Relationship Id="rId4" Type="http://schemas.openxmlformats.org/officeDocument/2006/relationships/image" Target="../media/image77.jpeg"/><Relationship Id="rId9" Type="http://schemas.openxmlformats.org/officeDocument/2006/relationships/image" Target="../media/image81.jpeg"/><Relationship Id="rId14" Type="http://schemas.openxmlformats.org/officeDocument/2006/relationships/image" Target="../media/image86.jpeg"/></Relationships>
</file>

<file path=ppt/slides/_rels/slide13.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8" Type="http://schemas.openxmlformats.org/officeDocument/2006/relationships/image" Target="../media/image96.gif"/><Relationship Id="rId3" Type="http://schemas.openxmlformats.org/officeDocument/2006/relationships/image" Target="../media/image91.png"/><Relationship Id="rId7" Type="http://schemas.openxmlformats.org/officeDocument/2006/relationships/image" Target="../media/image9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jpeg"/><Relationship Id="rId4" Type="http://schemas.openxmlformats.org/officeDocument/2006/relationships/image" Target="../media/image102.png"/></Relationships>
</file>

<file path=ppt/slides/_rels/slide1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4.jp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sn-kitazawa\Desktop\USEN新規種\DSC_04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105715"/>
            <a:ext cx="9906001" cy="6590667"/>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6218" y="6190358"/>
            <a:ext cx="1171665" cy="407293"/>
          </a:xfrm>
          <a:prstGeom prst="rect">
            <a:avLst/>
          </a:prstGeom>
        </p:spPr>
      </p:pic>
      <p:sp>
        <p:nvSpPr>
          <p:cNvPr id="2" name="タイトル 1"/>
          <p:cNvSpPr>
            <a:spLocks noGrp="1"/>
          </p:cNvSpPr>
          <p:nvPr>
            <p:ph type="ctrTitle"/>
          </p:nvPr>
        </p:nvSpPr>
        <p:spPr>
          <a:xfrm>
            <a:off x="35496" y="692697"/>
            <a:ext cx="8420100" cy="1470025"/>
          </a:xfrm>
        </p:spPr>
        <p:txBody>
          <a:bodyPr/>
          <a:lstStyle/>
          <a:p>
            <a:r>
              <a:rPr lang="ja-JP" altLang="en-US" dirty="0">
                <a:solidFill>
                  <a:schemeClr val="tx1">
                    <a:lumMod val="85000"/>
                    <a:lumOff val="15000"/>
                  </a:schemeClr>
                </a:solidFill>
                <a:latin typeface="Meiryo UI" pitchFamily="50" charset="-128"/>
                <a:ea typeface="Meiryo UI" pitchFamily="50" charset="-128"/>
                <a:cs typeface="Meiryo UI" pitchFamily="50" charset="-128"/>
              </a:rPr>
              <a:t>チェーン店向け “専用放送”サービス</a:t>
            </a:r>
            <a:r>
              <a:rPr lang="en-US" altLang="ja-JP" dirty="0">
                <a:solidFill>
                  <a:schemeClr val="tx1">
                    <a:lumMod val="85000"/>
                    <a:lumOff val="15000"/>
                  </a:schemeClr>
                </a:solidFill>
                <a:latin typeface="Meiryo UI" pitchFamily="50" charset="-128"/>
                <a:ea typeface="Meiryo UI" pitchFamily="50" charset="-128"/>
                <a:cs typeface="Meiryo UI" pitchFamily="50" charset="-128"/>
              </a:rPr>
              <a:t/>
            </a:r>
            <a:br>
              <a:rPr lang="en-US" altLang="ja-JP" dirty="0">
                <a:solidFill>
                  <a:schemeClr val="tx1">
                    <a:lumMod val="85000"/>
                    <a:lumOff val="15000"/>
                  </a:schemeClr>
                </a:solidFill>
                <a:latin typeface="Meiryo UI" pitchFamily="50" charset="-128"/>
                <a:ea typeface="Meiryo UI" pitchFamily="50" charset="-128"/>
                <a:cs typeface="Meiryo UI" pitchFamily="50" charset="-128"/>
              </a:rPr>
            </a:br>
            <a:r>
              <a:rPr lang="en-US" altLang="ja-JP" sz="6000" dirty="0">
                <a:solidFill>
                  <a:schemeClr val="tx1">
                    <a:lumMod val="85000"/>
                    <a:lumOff val="15000"/>
                  </a:schemeClr>
                </a:solidFill>
                <a:latin typeface="Meiryo UI" pitchFamily="50" charset="-128"/>
                <a:ea typeface="Meiryo UI" pitchFamily="50" charset="-128"/>
                <a:cs typeface="Meiryo UI" pitchFamily="50" charset="-128"/>
              </a:rPr>
              <a:t>PRX-5000</a:t>
            </a:r>
            <a:br>
              <a:rPr lang="en-US" altLang="ja-JP" sz="6000" dirty="0">
                <a:solidFill>
                  <a:schemeClr val="tx1">
                    <a:lumMod val="85000"/>
                    <a:lumOff val="15000"/>
                  </a:schemeClr>
                </a:solidFill>
                <a:latin typeface="Meiryo UI" pitchFamily="50" charset="-128"/>
                <a:ea typeface="Meiryo UI" pitchFamily="50" charset="-128"/>
                <a:cs typeface="Meiryo UI" pitchFamily="50" charset="-128"/>
              </a:rPr>
            </a:br>
            <a:endParaRPr kumimoji="1" lang="ja-JP" altLang="en-US" dirty="0">
              <a:solidFill>
                <a:schemeClr val="tx1">
                  <a:lumMod val="85000"/>
                  <a:lumOff val="15000"/>
                </a:schemeClr>
              </a:solidFill>
            </a:endParaRPr>
          </a:p>
        </p:txBody>
      </p:sp>
    </p:spTree>
    <p:extLst>
      <p:ext uri="{BB962C8B-B14F-4D97-AF65-F5344CB8AC3E}">
        <p14:creationId xmlns:p14="http://schemas.microsoft.com/office/powerpoint/2010/main" val="3741738998"/>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ＣＭ効果を高めるキャスティング　①</a:t>
            </a:r>
          </a:p>
        </p:txBody>
      </p:sp>
      <p:sp>
        <p:nvSpPr>
          <p:cNvPr id="32" name="コンテンツ プレースホルダー 2"/>
          <p:cNvSpPr txBox="1">
            <a:spLocks/>
          </p:cNvSpPr>
          <p:nvPr/>
        </p:nvSpPr>
        <p:spPr>
          <a:xfrm>
            <a:off x="355939" y="945068"/>
            <a:ext cx="8496944" cy="93732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spcBef>
                <a:spcPts val="600"/>
              </a:spcBef>
              <a:buNone/>
            </a:pPr>
            <a:r>
              <a:rPr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日々</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の生活の中で、テレビ越しに良く耳にする声</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タレントをキャスティングすることにより</a:t>
            </a:r>
            <a:r>
              <a:rPr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en-US" altLang="ja-JP"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接触時のインパクト</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を大幅に向上します</a:t>
            </a:r>
            <a:r>
              <a:rPr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同時</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にタレントが保有する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認知度、好感度</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を有効に活用し、効果的なブランディングが期待できます。</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36" y="2220615"/>
            <a:ext cx="1141733" cy="1141733"/>
          </a:xfrm>
          <a:prstGeom prst="rect">
            <a:avLst/>
          </a:prstGeom>
        </p:spPr>
      </p:pic>
      <p:pic>
        <p:nvPicPr>
          <p:cNvPr id="35" name="図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435" y="5103269"/>
            <a:ext cx="966400" cy="966400"/>
          </a:xfrm>
          <a:prstGeom prst="rect">
            <a:avLst/>
          </a:prstGeom>
        </p:spPr>
      </p:pic>
      <p:pic>
        <p:nvPicPr>
          <p:cNvPr id="36" name="図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4168" y="2220615"/>
            <a:ext cx="685998" cy="1031074"/>
          </a:xfrm>
          <a:prstGeom prst="rect">
            <a:avLst/>
          </a:prstGeom>
        </p:spPr>
      </p:pic>
      <p:pic>
        <p:nvPicPr>
          <p:cNvPr id="37" name="図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9367" y="3821104"/>
            <a:ext cx="770174" cy="932904"/>
          </a:xfrm>
          <a:prstGeom prst="rect">
            <a:avLst/>
          </a:prstGeom>
        </p:spPr>
      </p:pic>
      <p:pic>
        <p:nvPicPr>
          <p:cNvPr id="38" name="図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65539" y="3821104"/>
            <a:ext cx="811916" cy="911572"/>
          </a:xfrm>
          <a:prstGeom prst="rect">
            <a:avLst/>
          </a:prstGeom>
        </p:spPr>
      </p:pic>
      <p:pic>
        <p:nvPicPr>
          <p:cNvPr id="39" name="図 3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12744" y="5103269"/>
            <a:ext cx="948691" cy="1184896"/>
          </a:xfrm>
          <a:prstGeom prst="rect">
            <a:avLst/>
          </a:prstGeom>
        </p:spPr>
      </p:pic>
      <p:pic>
        <p:nvPicPr>
          <p:cNvPr id="40" name="図 3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25040" y="2220615"/>
            <a:ext cx="845948" cy="1041166"/>
          </a:xfrm>
          <a:prstGeom prst="rect">
            <a:avLst/>
          </a:prstGeom>
        </p:spPr>
      </p:pic>
      <p:sp>
        <p:nvSpPr>
          <p:cNvPr id="41" name="正方形/長方形 40"/>
          <p:cNvSpPr/>
          <p:nvPr/>
        </p:nvSpPr>
        <p:spPr>
          <a:xfrm>
            <a:off x="7075827" y="2746454"/>
            <a:ext cx="1728192" cy="377405"/>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起用イメージ例</a:t>
            </a:r>
          </a:p>
        </p:txBody>
      </p:sp>
      <p:sp>
        <p:nvSpPr>
          <p:cNvPr id="42" name="正方形/長方形 41"/>
          <p:cNvSpPr/>
          <p:nvPr/>
        </p:nvSpPr>
        <p:spPr>
          <a:xfrm>
            <a:off x="251521" y="2564904"/>
            <a:ext cx="8568952" cy="3693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7075827" y="3217063"/>
            <a:ext cx="1728192" cy="2492990"/>
          </a:xfrm>
          <a:prstGeom prst="rect">
            <a:avLst/>
          </a:prstGeom>
          <a:noFill/>
        </p:spPr>
        <p:txBody>
          <a:bodyPr wrap="square" rtlCol="0">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キャスティングの際は、</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稿の企画内容とタレントとのイメージ摺り合わせや、契約条件（放送期間や契約金額等）、その他諸調整が必要となります。またタレントによっては、他社様の販促展開に年間契約されている場合も有りますので、交渉が不可の場合も有ります。詳しくは弊社制作窓口までお問い合わせ下さい。</a:t>
            </a:r>
          </a:p>
        </p:txBody>
      </p:sp>
      <p:pic>
        <p:nvPicPr>
          <p:cNvPr id="44" name="Picture 4" descr="http://www.club-off.com/shizugin-woman/contents/files/bra/common/topics/10_summernavi/you/img/you_photo_01.jpg">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641865" y="5103269"/>
            <a:ext cx="1008489" cy="117459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talent.c.yimg.jp/images/talent/201310/large/m04/m04-0540-131015.jpg">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060109" y="5103269"/>
            <a:ext cx="939905" cy="93990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http://themaninthenews.com/wp-content/uploads/2013/06/3bb6f54845d15f473cec0c423adeee1e.jpg">
            <a:hlinkClick r:id="rId13"/>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099794" y="3821104"/>
            <a:ext cx="715888" cy="101555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クリックすると新しいウィンドウで開きます"/>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948348" y="2220615"/>
            <a:ext cx="1133478" cy="113347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テリー伊藤"/>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452186" y="2220615"/>
            <a:ext cx="1216856" cy="190177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http://kotobank.jp/i/talent/2000010102.jpg">
            <a:hlinkClick r:id="rId17"/>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923825" y="5103269"/>
            <a:ext cx="973894" cy="102650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http://stat.profile.ameba.jp/profile_images/20120912/10/4f/7c/j/o015001501347414786284.jpg">
            <a:hlinkClick r:id="rId19"/>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06307" y="3821104"/>
            <a:ext cx="837488" cy="93108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img1b635247zik7zj.jpeg">
            <a:hlinkClick r:id="rId21"/>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622225" y="5103269"/>
            <a:ext cx="8572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http://sakajomiki.jp/_userdata/sakajomiki_01.jpg">
            <a:hlinkClick r:id="rId23"/>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95767" y="3821104"/>
            <a:ext cx="687602" cy="95002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873909" y="73025"/>
            <a:ext cx="5396181" cy="476250"/>
          </a:xfrm>
        </p:spPr>
        <p:txBody>
          <a:bodyPr/>
          <a:lstStyle/>
          <a:p>
            <a:r>
              <a:rPr lang="ja-JP" altLang="en-US" dirty="0"/>
              <a:t>テレビ等で活躍する特徴的な声の</a:t>
            </a:r>
            <a:r>
              <a:rPr lang="ja-JP" altLang="en-US" dirty="0" smtClean="0"/>
              <a:t>タレント</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564CDE2-541C-456F-983B-81BA904507E4}" type="slidenum">
              <a:rPr lang="en-US" altLang="ja-JP" smtClean="0"/>
              <a:pPr>
                <a:defRPr/>
              </a:pPr>
              <a:t>9</a:t>
            </a:fld>
            <a:endParaRPr lang="en-US" altLang="ja-JP" dirty="0"/>
          </a:p>
        </p:txBody>
      </p:sp>
    </p:spTree>
    <p:extLst>
      <p:ext uri="{BB962C8B-B14F-4D97-AF65-F5344CB8AC3E}">
        <p14:creationId xmlns:p14="http://schemas.microsoft.com/office/powerpoint/2010/main" val="3838975545"/>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ＣＭ効果を高めるキャスティング　②</a:t>
            </a: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3540" y="5150534"/>
            <a:ext cx="1609492" cy="1172245"/>
          </a:xfrm>
          <a:prstGeom prst="rect">
            <a:avLst/>
          </a:prstGeom>
        </p:spPr>
      </p:pic>
      <p:sp>
        <p:nvSpPr>
          <p:cNvPr id="6" name="コンテンツ プレースホルダー 2"/>
          <p:cNvSpPr txBox="1">
            <a:spLocks/>
          </p:cNvSpPr>
          <p:nvPr/>
        </p:nvSpPr>
        <p:spPr>
          <a:xfrm>
            <a:off x="251520" y="977060"/>
            <a:ext cx="8496944" cy="98758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spcBef>
                <a:spcPts val="0"/>
              </a:spcBef>
              <a:buNone/>
            </a:pPr>
            <a:r>
              <a:rPr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毎週</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視聴しているテレビ番組のナレーションは、ナレーターの中でも特に声に特徴の有る方が多く起用されています。</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独特の言い回しや節、声のトーン</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等、能動的に接触してきますので</a:t>
            </a:r>
            <a:r>
              <a:rPr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buNone/>
            </a:pPr>
            <a:r>
              <a:rPr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普段</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がより一層際立ち、認知向上演出が可能となります。</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
          <p:cNvSpPr>
            <a:spLocks noChangeArrowheads="1"/>
          </p:cNvSpPr>
          <p:nvPr/>
        </p:nvSpPr>
        <p:spPr bwMode="auto">
          <a:xfrm>
            <a:off x="1111252" y="1416737"/>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ja-JP"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ja-JP"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br>
            <a:endParaRPr lang="ja-JP"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074926" y="2746454"/>
            <a:ext cx="1728192" cy="377405"/>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起用イメージ例</a:t>
            </a:r>
          </a:p>
        </p:txBody>
      </p:sp>
      <p:sp>
        <p:nvSpPr>
          <p:cNvPr id="9" name="テキスト ボックス 8"/>
          <p:cNvSpPr txBox="1"/>
          <p:nvPr/>
        </p:nvSpPr>
        <p:spPr>
          <a:xfrm>
            <a:off x="7074926" y="3217063"/>
            <a:ext cx="1728192" cy="2123658"/>
          </a:xfrm>
          <a:prstGeom prst="rect">
            <a:avLst/>
          </a:prstGeom>
          <a:noFill/>
        </p:spPr>
        <p:txBody>
          <a:bodyPr wrap="square" rtlCol="0">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レントとは違い、ナレーターは「ナレーション」のプロフェッショナルです。声質が良く、明瞭感が有り、様々な声の演出に柔軟に対応する事が可能です。商品やサービスの内容について、より具体的に、分かりやすく訴求したい場合等、特に起用を検討される事をおすすめします。</a:t>
            </a: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5142755"/>
            <a:ext cx="1187798" cy="1187798"/>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9484" y="5153863"/>
            <a:ext cx="1288781" cy="1218154"/>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33022" y="3664048"/>
            <a:ext cx="1386669" cy="1006453"/>
          </a:xfrm>
          <a:prstGeom prst="rect">
            <a:avLst/>
          </a:prstGeom>
        </p:spPr>
      </p:pic>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9441" y="2159492"/>
            <a:ext cx="1470398" cy="1036945"/>
          </a:xfrm>
          <a:prstGeom prst="rect">
            <a:avLst/>
          </a:prstGeom>
        </p:spPr>
      </p:pic>
      <p:pic>
        <p:nvPicPr>
          <p:cNvPr id="14"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49950" y="2159493"/>
            <a:ext cx="1522604" cy="114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19295" y="2159492"/>
            <a:ext cx="1100449" cy="93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84235" y="3690130"/>
            <a:ext cx="1272378" cy="95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13137" y="5153863"/>
            <a:ext cx="2427743" cy="116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18531" y="3608201"/>
            <a:ext cx="1752574" cy="111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251521" y="2564904"/>
            <a:ext cx="8568952" cy="3693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7735" y="3686378"/>
            <a:ext cx="1534582" cy="1088482"/>
          </a:xfrm>
          <a:prstGeom prst="rect">
            <a:avLst/>
          </a:prstGeom>
        </p:spPr>
      </p:pic>
      <p:pic>
        <p:nvPicPr>
          <p:cNvPr id="21" name="Picture 16"/>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71489" y="2159492"/>
            <a:ext cx="1361168" cy="102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686141" y="73025"/>
            <a:ext cx="5771718" cy="476250"/>
          </a:xfrm>
        </p:spPr>
        <p:txBody>
          <a:bodyPr/>
          <a:lstStyle/>
          <a:p>
            <a:r>
              <a:rPr lang="ja-JP" altLang="en-US" dirty="0"/>
              <a:t>誰もが聞きなじみのあるナレーターの声</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564CDE2-541C-456F-983B-81BA904507E4}" type="slidenum">
              <a:rPr lang="en-US" altLang="ja-JP" smtClean="0"/>
              <a:pPr>
                <a:defRPr/>
              </a:pPr>
              <a:t>10</a:t>
            </a:fld>
            <a:endParaRPr lang="en-US" altLang="ja-JP" dirty="0"/>
          </a:p>
        </p:txBody>
      </p:sp>
    </p:spTree>
    <p:extLst>
      <p:ext uri="{BB962C8B-B14F-4D97-AF65-F5344CB8AC3E}">
        <p14:creationId xmlns:p14="http://schemas.microsoft.com/office/powerpoint/2010/main" val="1634154060"/>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altLang="en-US" sz="2400" dirty="0">
              <a:solidFill>
                <a:prstClr val="white"/>
              </a:solidFill>
            </a:endParaRPr>
          </a:p>
        </p:txBody>
      </p:sp>
      <p:sp>
        <p:nvSpPr>
          <p:cNvPr id="4" name="コンテンツ プレースホルダー 2"/>
          <p:cNvSpPr txBox="1">
            <a:spLocks/>
          </p:cNvSpPr>
          <p:nvPr/>
        </p:nvSpPr>
        <p:spPr>
          <a:xfrm>
            <a:off x="251520" y="854956"/>
            <a:ext cx="8496944" cy="85394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幼少期</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観ていたあのキャラクター、最近話題のアニメの主人公等、一声聞いただけで「あっ！」と脳裏にビジュアルイメージが描かれるような、声優によるナレーションはインパクト抜群です。声質自体に特徴が有りますので、</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強烈な認知効果</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と共に、購買に向けての「</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興味</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」フラグを誘引します。</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041518" y="2746454"/>
            <a:ext cx="1728192" cy="377405"/>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起用イメージ例</a:t>
            </a:r>
          </a:p>
        </p:txBody>
      </p:sp>
      <p:sp>
        <p:nvSpPr>
          <p:cNvPr id="9" name="テキスト ボックス 8"/>
          <p:cNvSpPr txBox="1"/>
          <p:nvPr/>
        </p:nvSpPr>
        <p:spPr>
          <a:xfrm>
            <a:off x="7041518" y="3217065"/>
            <a:ext cx="1728192" cy="2292935"/>
          </a:xfrm>
          <a:prstGeom prst="rect">
            <a:avLst/>
          </a:prstGeom>
          <a:noFill/>
        </p:spPr>
        <p:txBody>
          <a:bodyPr wrap="square" rtlCol="0">
            <a:spAutoFit/>
          </a:bodyPr>
          <a:lstStyle/>
          <a:p>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ニメーション声優の特徴的な声は、声質自体が世代を越えて認知される傾向が高い為、より広範囲のターゲットに訴求出来るメリットが有ります。特に小さなお子様をお持ちのお母さんとそのお子さんにとっては、より認知効果が高いと考えられます。</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声優によるナレーションは、出演作品そのものの声による演出は基本行えません。予めご了承下さい。</a:t>
            </a:r>
          </a:p>
        </p:txBody>
      </p:sp>
      <p:pic>
        <p:nvPicPr>
          <p:cNvPr id="11" name="図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8988" y="2209310"/>
            <a:ext cx="1188425" cy="1527747"/>
          </a:xfrm>
          <a:prstGeom prst="rect">
            <a:avLst/>
          </a:prstGeom>
        </p:spPr>
      </p:pic>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797" y="5228409"/>
            <a:ext cx="1052613" cy="1125953"/>
          </a:xfrm>
          <a:prstGeom prst="rect">
            <a:avLst/>
          </a:prstGeom>
        </p:spPr>
      </p:pic>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9994" y="3954687"/>
            <a:ext cx="1154137" cy="864663"/>
          </a:xfrm>
          <a:prstGeom prst="rect">
            <a:avLst/>
          </a:prstGeom>
        </p:spPr>
      </p:pic>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920" y="5228409"/>
            <a:ext cx="1273414" cy="1028709"/>
          </a:xfrm>
          <a:prstGeom prst="rect">
            <a:avLst/>
          </a:prstGeom>
        </p:spPr>
      </p:pic>
      <p:pic>
        <p:nvPicPr>
          <p:cNvPr id="15" name="図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9959" y="2209310"/>
            <a:ext cx="1527747" cy="1527747"/>
          </a:xfrm>
          <a:prstGeom prst="rect">
            <a:avLst/>
          </a:prstGeom>
        </p:spPr>
      </p:pic>
      <p:pic>
        <p:nvPicPr>
          <p:cNvPr id="16" name="Picture 2" descr="488658.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72705" y="3954687"/>
            <a:ext cx="1175561" cy="9864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r04.isearch.c.yimg.jp/image?id=b581a91ef7f426dc0aa75522bceb4744"/>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024656" y="2209310"/>
            <a:ext cx="2384278" cy="15277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r01.isearch.c.yimg.jp/image?id=5e7a1a01193108be16de60eaeea9223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43178" y="2212597"/>
            <a:ext cx="1130858" cy="10044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r02.isearch.c.yimg.jp/image?id=6f18c77bd9cc77857f7ee8e5d9d2b1c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088616" y="5228409"/>
            <a:ext cx="1103535" cy="11100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３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06316" y="3954687"/>
            <a:ext cx="11906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msp.c.yimg.jp/image?q=tbn:ANd9GcSBkECOrl4ikrRdjKZO6lOa6GSjat4MnZnX3LSMc41AidJblwBsHgiFxMUE:http://karuwazaonline.jp/pc/contents/shop/00000003/goods/images/350up/10-05887.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739793" y="3954687"/>
            <a:ext cx="1098197" cy="10981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http://r01.isearch.c.yimg.jp/image?id=544f3e22c9c480f4285abec6b4424337"/>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931915" y="3954687"/>
            <a:ext cx="1503376" cy="11319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http://r01.isearch.c.yimg.jp/image?id=c20b69713f9be3b4e80d932f833da90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534387" y="5228409"/>
            <a:ext cx="1154137" cy="9857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http://r01.isearch.c.yimg.jp/image?id=453051e60e9a09c38f6be3bbd80894f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904757" y="5228409"/>
            <a:ext cx="1077900" cy="1174634"/>
          </a:xfrm>
          <a:prstGeom prst="rect">
            <a:avLst/>
          </a:prstGeom>
          <a:noFill/>
          <a:extLst>
            <a:ext uri="{909E8E84-426E-40DD-AFC4-6F175D3DCCD1}">
              <a14:hiddenFill xmlns:a14="http://schemas.microsoft.com/office/drawing/2010/main">
                <a:solidFill>
                  <a:srgbClr val="FFFFFF"/>
                </a:solidFill>
              </a14:hiddenFill>
            </a:ext>
          </a:extLst>
        </p:spPr>
      </p:pic>
      <p:sp>
        <p:nvSpPr>
          <p:cNvPr id="26" name="タイトル 1"/>
          <p:cNvSpPr txBox="1">
            <a:spLocks/>
          </p:cNvSpPr>
          <p:nvPr/>
        </p:nvSpPr>
        <p:spPr>
          <a:xfrm>
            <a:off x="36515" y="4036"/>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ＣＭ効果を高めるキャスティング　③</a:t>
            </a:r>
          </a:p>
        </p:txBody>
      </p:sp>
      <p:sp>
        <p:nvSpPr>
          <p:cNvPr id="2" name="タイトル 1"/>
          <p:cNvSpPr>
            <a:spLocks noGrp="1"/>
          </p:cNvSpPr>
          <p:nvPr>
            <p:ph type="title"/>
          </p:nvPr>
        </p:nvSpPr>
        <p:spPr/>
        <p:txBody>
          <a:bodyPr/>
          <a:lstStyle/>
          <a:p>
            <a:r>
              <a:rPr lang="ja-JP" altLang="en-US" dirty="0"/>
              <a:t>アニメや映画でおなじみのアノ声</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564CDE2-541C-456F-983B-81BA904507E4}" type="slidenum">
              <a:rPr lang="en-US" altLang="ja-JP" smtClean="0"/>
              <a:pPr>
                <a:defRPr/>
              </a:pPr>
              <a:t>11</a:t>
            </a:fld>
            <a:endParaRPr lang="en-US" altLang="ja-JP" dirty="0"/>
          </a:p>
        </p:txBody>
      </p:sp>
    </p:spTree>
    <p:extLst>
      <p:ext uri="{BB962C8B-B14F-4D97-AF65-F5344CB8AC3E}">
        <p14:creationId xmlns:p14="http://schemas.microsoft.com/office/powerpoint/2010/main" val="188107054"/>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有名人起用のＣＭ例　①</a:t>
            </a:r>
          </a:p>
        </p:txBody>
      </p:sp>
      <p:sp>
        <p:nvSpPr>
          <p:cNvPr id="33" name="正方形/長方形 32"/>
          <p:cNvSpPr/>
          <p:nvPr/>
        </p:nvSpPr>
        <p:spPr>
          <a:xfrm>
            <a:off x="4256090" y="4935220"/>
            <a:ext cx="4708525" cy="144303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2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オリジナルソングの制作、同ソングを店内にて来店滞在時間にあわせ放送する自由度が</a:t>
            </a:r>
            <a:r>
              <a:rPr lang="en-US" altLang="ja-JP" sz="12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USEN</a:t>
            </a:r>
            <a:r>
              <a:rPr lang="ja-JP" altLang="en-US" sz="12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ならでは。</a:t>
            </a:r>
            <a:endParaRPr lang="en-US" altLang="ja-JP" sz="12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キャストにメロディや声ですぐにわかる芸人を起用する事で生活者へ親近感を与え、面白さが実現しております。</a:t>
            </a:r>
            <a:endParaRPr lang="en-US" altLang="ja-JP" sz="12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265613" y="4935222"/>
            <a:ext cx="1185862" cy="277813"/>
          </a:xfrm>
          <a:prstGeom prst="rect">
            <a:avLst/>
          </a:prstGeom>
          <a:solidFill>
            <a:schemeClr val="tx1">
              <a:lumMod val="50000"/>
              <a:lumOff val="50000"/>
            </a:schemeClr>
          </a:solidFill>
        </p:spPr>
        <p:txBody>
          <a:bodyPr>
            <a:spAutoFit/>
          </a:bodyPr>
          <a:lstStyle/>
          <a:p>
            <a:pPr algn="ctr">
              <a:defRPr/>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本部様の声</a:t>
            </a:r>
          </a:p>
        </p:txBody>
      </p:sp>
      <p:sp>
        <p:nvSpPr>
          <p:cNvPr id="35" name="正方形/長方形 34"/>
          <p:cNvSpPr/>
          <p:nvPr/>
        </p:nvSpPr>
        <p:spPr>
          <a:xfrm>
            <a:off x="119065" y="1969603"/>
            <a:ext cx="8845550" cy="578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冷やし中華はじめました</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でお馴染みのシンガー＆ソング芸人「</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AMEMIYA</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さん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「ブックオフ」オリジナル「家電の買取はじめました」ソングを</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制作</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284663" y="2865123"/>
            <a:ext cx="4464050" cy="1814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■放送期間</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日（土）</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■放送内容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本の買取でお馴染みブックオフ様が家電の買取をスタート、各メディアにて宣伝を展開するとともに、最終ロケーションであります店内にて家電買取についての詳細を歌にしてお客様への告知・啓蒙を展開。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12"/>
          <p:cNvSpPr txBox="1">
            <a:spLocks noChangeArrowheads="1"/>
          </p:cNvSpPr>
          <p:nvPr/>
        </p:nvSpPr>
        <p:spPr bwMode="auto">
          <a:xfrm>
            <a:off x="2140422" y="4830572"/>
            <a:ext cx="189853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AMEMIYA(</a:t>
            </a:r>
            <a:r>
              <a:rPr kumimoji="0"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あめみや</a:t>
            </a:r>
            <a:r>
              <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ctr">
              <a:spcBef>
                <a:spcPct val="0"/>
              </a:spcBef>
              <a:buFontTx/>
              <a:buNone/>
            </a:pPr>
            <a:r>
              <a:rPr kumimoji="0"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SMA NEET Project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所属</a:t>
            </a:r>
          </a:p>
        </p:txBody>
      </p:sp>
      <p:sp>
        <p:nvSpPr>
          <p:cNvPr id="39" name="テキスト ボックス 13"/>
          <p:cNvSpPr txBox="1">
            <a:spLocks noChangeArrowheads="1"/>
          </p:cNvSpPr>
          <p:nvPr/>
        </p:nvSpPr>
        <p:spPr bwMode="auto">
          <a:xfrm>
            <a:off x="2061784" y="5425887"/>
            <a:ext cx="202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雨宮 陽平</a:t>
            </a:r>
            <a:r>
              <a:rPr kumimoji="0"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あめみや ようへい</a:t>
            </a:r>
            <a:r>
              <a:rPr kumimoji="0"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p>
          <a:p>
            <a:pPr>
              <a:spcBef>
                <a:spcPct val="0"/>
              </a:spcBef>
              <a:buFontTx/>
              <a:buNone/>
            </a:pPr>
            <a:r>
              <a:rPr kumimoji="0"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1978</a:t>
            </a:r>
            <a:r>
              <a:rPr kumimoji="0"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日生まれ</a:t>
            </a:r>
            <a:endParaRPr kumimoji="0"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kumimoji="0"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千葉県出身</a:t>
            </a:r>
            <a:endParaRPr kumimoji="0"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形吹き出し 40"/>
          <p:cNvSpPr/>
          <p:nvPr/>
        </p:nvSpPr>
        <p:spPr>
          <a:xfrm>
            <a:off x="2187257" y="2865122"/>
            <a:ext cx="1476375" cy="1025525"/>
          </a:xfrm>
          <a:prstGeom prst="wedgeEllipseCallout">
            <a:avLst>
              <a:gd name="adj1" fmla="val -53741"/>
              <a:gd name="adj2" fmla="val 47183"/>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19"/>
          <p:cNvSpPr txBox="1">
            <a:spLocks noChangeArrowheads="1"/>
          </p:cNvSpPr>
          <p:nvPr/>
        </p:nvSpPr>
        <p:spPr bwMode="auto">
          <a:xfrm>
            <a:off x="2284728" y="2994533"/>
            <a:ext cx="13789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ct val="150000"/>
              </a:lnSpc>
              <a:spcBef>
                <a:spcPct val="0"/>
              </a:spcBef>
              <a:buFontTx/>
              <a:buNone/>
            </a:pPr>
            <a:r>
              <a:rPr kumimoji="0" lang="ja-JP" altLang="en-US" sz="140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　家電買取～</a:t>
            </a:r>
            <a:endParaRPr kumimoji="0" lang="en-US" altLang="ja-JP" sz="140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ct val="0"/>
              </a:spcBef>
              <a:buFontTx/>
              <a:buNone/>
            </a:pPr>
            <a:r>
              <a:rPr kumimoji="0" lang="ja-JP" altLang="en-US" sz="140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はじめました～♪</a:t>
            </a:r>
            <a:endParaRPr kumimoji="0" lang="en-US" altLang="ja-JP" sz="140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73380" y="771887"/>
            <a:ext cx="6752224"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AMEMIYA</a:t>
            </a:r>
            <a:r>
              <a:rPr lang="ja-JP" altLang="en-US" b="1" dirty="0" err="1">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さん</a:t>
            </a:r>
            <a:r>
              <a:rPr lang="ja-JP" altLang="en-US"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とのタイアップによる「家電買取のローンチＣＭ」</a:t>
            </a: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t="28578" b="24422"/>
          <a:stretch/>
        </p:blipFill>
        <p:spPr>
          <a:xfrm>
            <a:off x="6496772" y="1235807"/>
            <a:ext cx="2184541" cy="730122"/>
          </a:xfrm>
          <a:prstGeom prst="rect">
            <a:avLst/>
          </a:prstGeom>
        </p:spPr>
      </p:pic>
      <p:sp>
        <p:nvSpPr>
          <p:cNvPr id="3" name="タイトル 2"/>
          <p:cNvSpPr>
            <a:spLocks noGrp="1"/>
          </p:cNvSpPr>
          <p:nvPr>
            <p:ph type="title"/>
          </p:nvPr>
        </p:nvSpPr>
        <p:spPr/>
        <p:txBody>
          <a:bodyPr/>
          <a:lstStyle/>
          <a:p>
            <a:r>
              <a:rPr kumimoji="1" lang="ja-JP" altLang="en-US" dirty="0" smtClean="0"/>
              <a:t>タレント起用事例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564CDE2-541C-456F-983B-81BA904507E4}" type="slidenum">
              <a:rPr lang="en-US" altLang="ja-JP" smtClean="0"/>
              <a:pPr>
                <a:defRPr/>
              </a:pPr>
              <a:t>12</a:t>
            </a:fld>
            <a:endParaRPr lang="en-US" altLang="ja-JP" dirty="0"/>
          </a:p>
        </p:txBody>
      </p:sp>
      <p:pic>
        <p:nvPicPr>
          <p:cNvPr id="6" name="図 5"/>
          <p:cNvPicPr>
            <a:picLocks noChangeAspect="1"/>
          </p:cNvPicPr>
          <p:nvPr/>
        </p:nvPicPr>
        <p:blipFill rotWithShape="1">
          <a:blip r:embed="rId4"/>
          <a:srcRect l="15015" t="6951" r="13615"/>
          <a:stretch/>
        </p:blipFill>
        <p:spPr>
          <a:xfrm>
            <a:off x="260492" y="2994533"/>
            <a:ext cx="1723826" cy="2995392"/>
          </a:xfrm>
          <a:prstGeom prst="rect">
            <a:avLst/>
          </a:prstGeom>
        </p:spPr>
      </p:pic>
    </p:spTree>
    <p:extLst>
      <p:ext uri="{BB962C8B-B14F-4D97-AF65-F5344CB8AC3E}">
        <p14:creationId xmlns:p14="http://schemas.microsoft.com/office/powerpoint/2010/main" val="3589040771"/>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15"/>
          <p:cNvGrpSpPr>
            <a:grpSpLocks/>
          </p:cNvGrpSpPr>
          <p:nvPr/>
        </p:nvGrpSpPr>
        <p:grpSpPr bwMode="auto">
          <a:xfrm>
            <a:off x="293690" y="2255203"/>
            <a:ext cx="2363787" cy="4081462"/>
            <a:chOff x="293464" y="260648"/>
            <a:chExt cx="2498498" cy="4744337"/>
          </a:xfrm>
        </p:grpSpPr>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464" y="260648"/>
              <a:ext cx="2498498"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3464" y="2060848"/>
              <a:ext cx="2498498" cy="294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6015" y="4033205"/>
            <a:ext cx="2160587"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6015" y="6390640"/>
            <a:ext cx="2160587" cy="29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3119438" y="2159955"/>
            <a:ext cx="3090862" cy="504825"/>
          </a:xfrm>
          <a:prstGeom prst="roundRect">
            <a:avLst/>
          </a:prstGeom>
          <a:noFill/>
          <a:ln w="158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入会案内の店内放送のナレーションが、まさかの若本御大で</a:t>
            </a:r>
            <a:r>
              <a:rPr lang="ja-JP" altLang="en-US" sz="10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くっそ</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吹いた</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www(</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中略</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速攻入会したわ</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www</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6443665" y="2159955"/>
            <a:ext cx="2359025" cy="947737"/>
          </a:xfrm>
          <a:prstGeom prst="roundRect">
            <a:avLst/>
          </a:prstGeom>
          <a:noFill/>
          <a:ln w="158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カードの案内のナレーションが若本さんになっとる</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www</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企画通したココカラファイン本部に心の底からありがとうと言いたい！</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中略</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聴きたい人は近所のココカラファインに</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GO</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ですぞ！</a:t>
            </a:r>
          </a:p>
        </p:txBody>
      </p:sp>
      <p:sp>
        <p:nvSpPr>
          <p:cNvPr id="11" name="角丸四角形 10"/>
          <p:cNvSpPr/>
          <p:nvPr/>
        </p:nvSpPr>
        <p:spPr>
          <a:xfrm>
            <a:off x="3186115" y="3241042"/>
            <a:ext cx="3024187" cy="784225"/>
          </a:xfrm>
          <a:prstGeom prst="roundRect">
            <a:avLst/>
          </a:prstGeom>
          <a:noFill/>
          <a:ln w="158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店内でメンバーズカードの勧誘のアナウンスが流れていて、声が若本規夫だった。最後まで聞き終える前に登録していた。レジには他にも同様の客がいた。恐ろしい効果であった。</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6516688" y="3163255"/>
            <a:ext cx="2286000" cy="808037"/>
          </a:xfrm>
          <a:prstGeom prst="roundRect">
            <a:avLst/>
          </a:prstGeom>
          <a:noFill/>
          <a:ln w="158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セイジョーの店内放送で流れてきたココカラファイングループの会員カード案内が</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CV</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若本規夫で思わず買い物の手を止めた。</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6624638" y="4079240"/>
            <a:ext cx="2178050" cy="541338"/>
          </a:xfrm>
          <a:prstGeom prst="roundRect">
            <a:avLst/>
          </a:prstGeom>
          <a:noFill/>
          <a:ln w="158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セガミの店内の案内ナレーションが若本さん！購買意欲が増すわ～</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flipV="1">
            <a:off x="2586038" y="2374267"/>
            <a:ext cx="508000" cy="377825"/>
          </a:xfrm>
          <a:prstGeom prst="line">
            <a:avLst/>
          </a:prstGeom>
          <a:ln w="158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2700340" y="2752092"/>
            <a:ext cx="3743325" cy="500063"/>
          </a:xfrm>
          <a:prstGeom prst="line">
            <a:avLst/>
          </a:prstGeom>
          <a:ln w="158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endCxn id="11" idx="2"/>
          </p:cNvCxnSpPr>
          <p:nvPr/>
        </p:nvCxnSpPr>
        <p:spPr>
          <a:xfrm flipV="1">
            <a:off x="3348038" y="4025265"/>
            <a:ext cx="1350962" cy="274638"/>
          </a:xfrm>
          <a:prstGeom prst="line">
            <a:avLst/>
          </a:prstGeom>
          <a:ln w="158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2865438" y="3971290"/>
            <a:ext cx="3651250" cy="1676400"/>
          </a:xfrm>
          <a:prstGeom prst="line">
            <a:avLst/>
          </a:prstGeom>
          <a:ln w="158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3119438" y="4390390"/>
            <a:ext cx="3397250" cy="2000250"/>
          </a:xfrm>
          <a:prstGeom prst="line">
            <a:avLst/>
          </a:prstGeom>
          <a:ln w="15875">
            <a:solidFill>
              <a:srgbClr val="FF6699"/>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93688" y="1789274"/>
            <a:ext cx="5141912" cy="307975"/>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の反応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検索ワード：「屋号」</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「店内放送」</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「若本」・・・約</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件（スタート</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22" name="テキスト ボックス 34"/>
          <p:cNvSpPr txBox="1">
            <a:spLocks noChangeArrowheads="1"/>
          </p:cNvSpPr>
          <p:nvPr/>
        </p:nvSpPr>
        <p:spPr bwMode="auto">
          <a:xfrm>
            <a:off x="8002590" y="1591630"/>
            <a:ext cx="8210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ナレーター</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kumimoji="0"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若本則夫</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19291" y="814570"/>
            <a:ext cx="917703" cy="1278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4256090" y="5157194"/>
            <a:ext cx="4708525" cy="1443037"/>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Aft>
                <a:spcPts val="600"/>
              </a:spcAft>
              <a:buFont typeface="Wingdings" panose="05000000000000000000" pitchFamily="2" charset="2"/>
              <a:buChar char="Ø"/>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新規クラブ会員加入数が、チラシも同時に入れていたとはいえ放送開始の</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月からは増加している。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Aft>
                <a:spcPts val="600"/>
              </a:spcAft>
              <a:buFont typeface="Wingdings" panose="05000000000000000000" pitchFamily="2" charset="2"/>
              <a:buChar char="Ø"/>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これって嵐にしやが</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れの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声の人？</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これって、すべらんなぁの人？</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といった従業員様への問い合わせが増えた。</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Aft>
                <a:spcPts val="600"/>
              </a:spcAft>
              <a:buFont typeface="Wingdings" panose="05000000000000000000" pitchFamily="2" charset="2"/>
              <a:buChar char="Ø"/>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役員様から本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の継続や新規収録の要望が上がっている。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265613" y="5157192"/>
            <a:ext cx="1185862" cy="277812"/>
          </a:xfrm>
          <a:prstGeom prst="rect">
            <a:avLst/>
          </a:prstGeom>
          <a:solidFill>
            <a:schemeClr val="tx1">
              <a:lumMod val="50000"/>
              <a:lumOff val="50000"/>
            </a:schemeClr>
          </a:solidFill>
        </p:spPr>
        <p:txBody>
          <a:bodyPr>
            <a:spAutoFit/>
          </a:bodyPr>
          <a:lstStyle/>
          <a:p>
            <a:pPr algn="ctr">
              <a:defRPr/>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本部様の声</a:t>
            </a:r>
          </a:p>
        </p:txBody>
      </p:sp>
      <p:sp>
        <p:nvSpPr>
          <p:cNvPr id="26" name="角丸四角形 25"/>
          <p:cNvSpPr/>
          <p:nvPr/>
        </p:nvSpPr>
        <p:spPr>
          <a:xfrm>
            <a:off x="236080" y="908001"/>
            <a:ext cx="6374272"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■若本さんを起用した「ポイントカード促進ＣＭ」</a:t>
            </a:r>
          </a:p>
        </p:txBody>
      </p:sp>
      <p:sp>
        <p:nvSpPr>
          <p:cNvPr id="27"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有名人起用のＣＭ例　②</a:t>
            </a:r>
          </a:p>
        </p:txBody>
      </p:sp>
      <p:pic>
        <p:nvPicPr>
          <p:cNvPr id="2" name="図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92597" y="1026574"/>
            <a:ext cx="1088136" cy="1088136"/>
          </a:xfrm>
          <a:prstGeom prst="rect">
            <a:avLst/>
          </a:prstGeom>
        </p:spPr>
      </p:pic>
      <p:sp>
        <p:nvSpPr>
          <p:cNvPr id="5" name="タイトル 4"/>
          <p:cNvSpPr>
            <a:spLocks noGrp="1"/>
          </p:cNvSpPr>
          <p:nvPr>
            <p:ph type="title"/>
          </p:nvPr>
        </p:nvSpPr>
        <p:spPr/>
        <p:txBody>
          <a:bodyPr/>
          <a:lstStyle/>
          <a:p>
            <a:r>
              <a:rPr kumimoji="1" lang="ja-JP" altLang="en-US" dirty="0" smtClean="0"/>
              <a:t>ナレーター起用事例</a:t>
            </a:r>
            <a:endParaRPr kumimoji="1" lang="ja-JP" altLang="en-US" dirty="0"/>
          </a:p>
        </p:txBody>
      </p:sp>
      <p:sp>
        <p:nvSpPr>
          <p:cNvPr id="20" name="スライド番号プレースホルダー 19"/>
          <p:cNvSpPr>
            <a:spLocks noGrp="1"/>
          </p:cNvSpPr>
          <p:nvPr>
            <p:ph type="sldNum" sz="quarter" idx="12"/>
          </p:nvPr>
        </p:nvSpPr>
        <p:spPr/>
        <p:txBody>
          <a:bodyPr/>
          <a:lstStyle/>
          <a:p>
            <a:pPr>
              <a:defRPr/>
            </a:pPr>
            <a:fld id="{0564CDE2-541C-456F-983B-81BA904507E4}" type="slidenum">
              <a:rPr lang="en-US" altLang="ja-JP" smtClean="0"/>
              <a:pPr>
                <a:defRPr/>
              </a:pPr>
              <a:t>13</a:t>
            </a:fld>
            <a:endParaRPr lang="en-US" altLang="ja-JP" dirty="0"/>
          </a:p>
        </p:txBody>
      </p:sp>
    </p:spTree>
    <p:extLst>
      <p:ext uri="{BB962C8B-B14F-4D97-AF65-F5344CB8AC3E}">
        <p14:creationId xmlns:p14="http://schemas.microsoft.com/office/powerpoint/2010/main" val="2177521181"/>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専用放送の機種　①</a:t>
            </a:r>
          </a:p>
        </p:txBody>
      </p:sp>
      <p:sp>
        <p:nvSpPr>
          <p:cNvPr id="3" name="角丸四角形 2"/>
          <p:cNvSpPr/>
          <p:nvPr/>
        </p:nvSpPr>
        <p:spPr>
          <a:xfrm>
            <a:off x="367904" y="969069"/>
            <a:ext cx="6374272" cy="399053"/>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PRX-5000</a:t>
            </a:r>
            <a:endParaRPr lang="ja-JP" altLang="en-US"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81836" y="1589496"/>
            <a:ext cx="6253354" cy="1275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1369331" y="4444527"/>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1545841" y="3263638"/>
            <a:ext cx="6970710"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六角形 9"/>
          <p:cNvSpPr>
            <a:spLocks noChangeAspect="1"/>
          </p:cNvSpPr>
          <p:nvPr/>
        </p:nvSpPr>
        <p:spPr>
          <a:xfrm>
            <a:off x="685721" y="3263636"/>
            <a:ext cx="907491" cy="782320"/>
          </a:xfrm>
          <a:prstGeom prst="hexag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2400" b="1" i="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六角形 10"/>
          <p:cNvSpPr>
            <a:spLocks noChangeAspect="1"/>
          </p:cNvSpPr>
          <p:nvPr/>
        </p:nvSpPr>
        <p:spPr>
          <a:xfrm>
            <a:off x="696017" y="4440598"/>
            <a:ext cx="907491" cy="782320"/>
          </a:xfrm>
          <a:prstGeom prst="hexag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2400" b="1" i="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六角形 11"/>
          <p:cNvSpPr>
            <a:spLocks noChangeAspect="1"/>
          </p:cNvSpPr>
          <p:nvPr/>
        </p:nvSpPr>
        <p:spPr>
          <a:xfrm>
            <a:off x="722296" y="5652847"/>
            <a:ext cx="907491" cy="782320"/>
          </a:xfrm>
          <a:prstGeom prst="hexag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2400" b="1" i="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712601" y="3239888"/>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ケーブルとＣＳ両方のインフラに対応したハイブリッド型</a:t>
            </a:r>
            <a:endParaRPr lang="en-US" altLang="ja-JP"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222672" y="3551427"/>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 路面店、雑居ビル、商業施設</a:t>
            </a:r>
            <a:r>
              <a:rPr lang="en-US" altLang="ja-JP" dirty="0" err="1">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etc</a:t>
            </a:r>
            <a:r>
              <a:rPr lang="ja-JP" altLang="en-US" dirty="0" err="1">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あらゆる立地条件に対応</a:t>
            </a:r>
            <a:endParaRPr lang="en-US" altLang="ja-JP"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flipV="1">
            <a:off x="1881888" y="3642604"/>
            <a:ext cx="5235941" cy="40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直角三角形 15"/>
          <p:cNvSpPr>
            <a:spLocks noChangeAspect="1"/>
          </p:cNvSpPr>
          <p:nvPr/>
        </p:nvSpPr>
        <p:spPr>
          <a:xfrm rot="13516751">
            <a:off x="1986408" y="3774637"/>
            <a:ext cx="253075" cy="253075"/>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7" name="直線コネクタ 16"/>
          <p:cNvCxnSpPr/>
          <p:nvPr/>
        </p:nvCxnSpPr>
        <p:spPr>
          <a:xfrm flipV="1">
            <a:off x="1777539" y="4783329"/>
            <a:ext cx="5450941" cy="2145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794338" y="6024265"/>
            <a:ext cx="5628350" cy="197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722897" y="4272320"/>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99</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グループ</a:t>
            </a: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まで対応、ワンタッチボタンは</a:t>
            </a:r>
            <a:r>
              <a:rPr lang="en-US" altLang="ja-JP"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個搭載</a:t>
            </a:r>
            <a:endParaRPr lang="en-US" altLang="ja-JP"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245160" y="4709348"/>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 本部主導の流し分けも、店舗主導のＣＭ即時放送も自由自在</a:t>
            </a:r>
            <a:endParaRPr lang="en-US" altLang="ja-JP"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直角三角形 20"/>
          <p:cNvSpPr>
            <a:spLocks noChangeAspect="1"/>
          </p:cNvSpPr>
          <p:nvPr/>
        </p:nvSpPr>
        <p:spPr>
          <a:xfrm rot="13516751">
            <a:off x="1996703" y="4924189"/>
            <a:ext cx="253075" cy="253075"/>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1746314" y="5467216"/>
            <a:ext cx="7192155"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スタッフコールやエリアキャスティング等、オプション機能が豊富</a:t>
            </a:r>
          </a:p>
        </p:txBody>
      </p:sp>
      <p:sp>
        <p:nvSpPr>
          <p:cNvPr id="23" name="正方形/長方形 22"/>
          <p:cNvSpPr/>
          <p:nvPr/>
        </p:nvSpPr>
        <p:spPr>
          <a:xfrm>
            <a:off x="2036930" y="5913772"/>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    販促効果を高めるコメント放送の各機器と連携</a:t>
            </a:r>
          </a:p>
        </p:txBody>
      </p:sp>
      <p:sp>
        <p:nvSpPr>
          <p:cNvPr id="24" name="直角三角形 23"/>
          <p:cNvSpPr>
            <a:spLocks noChangeAspect="1"/>
          </p:cNvSpPr>
          <p:nvPr/>
        </p:nvSpPr>
        <p:spPr>
          <a:xfrm rot="13516751">
            <a:off x="2022980" y="6128611"/>
            <a:ext cx="253075" cy="253075"/>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p:txBody>
          <a:bodyPr/>
          <a:lstStyle/>
          <a:p>
            <a:r>
              <a:rPr kumimoji="1" lang="ja-JP" altLang="en-US" dirty="0" smtClean="0"/>
              <a:t>専用放送用</a:t>
            </a:r>
            <a:r>
              <a:rPr kumimoji="1" lang="en-US" altLang="ja-JP" dirty="0" smtClean="0"/>
              <a:t>STB 【PRX-5000】</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564CDE2-541C-456F-983B-81BA904507E4}" type="slidenum">
              <a:rPr lang="en-US" altLang="ja-JP" smtClean="0"/>
              <a:pPr>
                <a:defRPr/>
              </a:pPr>
              <a:t>14</a:t>
            </a:fld>
            <a:endParaRPr lang="en-US" altLang="ja-JP" dirty="0"/>
          </a:p>
        </p:txBody>
      </p:sp>
    </p:spTree>
    <p:extLst>
      <p:ext uri="{BB962C8B-B14F-4D97-AF65-F5344CB8AC3E}">
        <p14:creationId xmlns:p14="http://schemas.microsoft.com/office/powerpoint/2010/main" val="2612186586"/>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専用放送の機種　①</a:t>
            </a:r>
          </a:p>
        </p:txBody>
      </p:sp>
      <p:sp>
        <p:nvSpPr>
          <p:cNvPr id="2" name="タイトル 1"/>
          <p:cNvSpPr>
            <a:spLocks noGrp="1"/>
          </p:cNvSpPr>
          <p:nvPr>
            <p:ph type="title"/>
          </p:nvPr>
        </p:nvSpPr>
        <p:spPr/>
        <p:txBody>
          <a:bodyPr/>
          <a:lstStyle/>
          <a:p>
            <a:r>
              <a:rPr kumimoji="1" lang="en-US" altLang="ja-JP" sz="1800" dirty="0" smtClean="0"/>
              <a:t>【</a:t>
            </a:r>
            <a:r>
              <a:rPr kumimoji="1" lang="ja-JP" altLang="en-US" sz="1800" dirty="0" smtClean="0"/>
              <a:t>拡張機能</a:t>
            </a:r>
            <a:r>
              <a:rPr kumimoji="1" lang="en-US" altLang="ja-JP" sz="1800" dirty="0" smtClean="0"/>
              <a:t>】 </a:t>
            </a:r>
            <a:r>
              <a:rPr kumimoji="1" lang="ja-JP" altLang="en-US" dirty="0" smtClean="0"/>
              <a:t>エリアキャスティング</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564CDE2-541C-456F-983B-81BA904507E4}" type="slidenum">
              <a:rPr lang="en-US" altLang="ja-JP" smtClean="0"/>
              <a:pPr>
                <a:defRPr/>
              </a:pPr>
              <a:t>15</a:t>
            </a:fld>
            <a:endParaRPr lang="en-US" altLang="ja-JP" dirty="0"/>
          </a:p>
        </p:txBody>
      </p:sp>
      <p:sp>
        <p:nvSpPr>
          <p:cNvPr id="7" name="正方形/長方形 6"/>
          <p:cNvSpPr/>
          <p:nvPr/>
        </p:nvSpPr>
        <p:spPr>
          <a:xfrm>
            <a:off x="517526" y="850323"/>
            <a:ext cx="8086922" cy="584775"/>
          </a:xfrm>
          <a:prstGeom prst="rect">
            <a:avLst/>
          </a:prstGeom>
        </p:spPr>
        <p:txBody>
          <a:bodyPr wrap="square">
            <a:spAutoFit/>
          </a:bodyPr>
          <a:lstStyle/>
          <a:p>
            <a:pPr fontAlgn="base">
              <a:spcBef>
                <a:spcPct val="20000"/>
              </a:spcBef>
              <a:spcAft>
                <a:spcPct val="0"/>
              </a:spcAft>
              <a:defRPr/>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店内放送用の</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／コメントとは別に、特定コーナー用の販促</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（音声）を放送センターから一斉配信できます。</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USB</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メモリで取り出し、市販の</a:t>
            </a:r>
            <a:r>
              <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MP</a:t>
            </a: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３プレイヤーで繰り返し利用可能です。</a:t>
            </a:r>
          </a:p>
        </p:txBody>
      </p:sp>
      <p:grpSp>
        <p:nvGrpSpPr>
          <p:cNvPr id="102" name="グループ化 562"/>
          <p:cNvGrpSpPr>
            <a:grpSpLocks/>
          </p:cNvGrpSpPr>
          <p:nvPr/>
        </p:nvGrpSpPr>
        <p:grpSpPr bwMode="auto">
          <a:xfrm>
            <a:off x="6082747" y="3197232"/>
            <a:ext cx="730135" cy="196589"/>
            <a:chOff x="12315825" y="4608390"/>
            <a:chExt cx="1235039" cy="308217"/>
          </a:xfrm>
        </p:grpSpPr>
        <p:sp>
          <p:nvSpPr>
            <p:cNvPr id="103" name="片側の 2 つの角を丸めた四角形 102"/>
            <p:cNvSpPr/>
            <p:nvPr/>
          </p:nvSpPr>
          <p:spPr>
            <a:xfrm rot="16200000">
              <a:off x="12541795" y="4381227"/>
              <a:ext cx="308881" cy="760822"/>
            </a:xfrm>
            <a:prstGeom prst="round2SameRect">
              <a:avLst>
                <a:gd name="adj1" fmla="val 30059"/>
                <a:gd name="adj2" fmla="val 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base">
                <a:spcBef>
                  <a:spcPct val="20000"/>
                </a:spcBef>
                <a:spcAft>
                  <a:spcPct val="0"/>
                </a:spcAft>
                <a:defRPr/>
              </a:pPr>
              <a:endParaRPr lang="ja-JP" altLang="en-US" sz="900" dirty="0">
                <a:solidFill>
                  <a:prstClr val="white">
                    <a:lumMod val="75000"/>
                  </a:prstClr>
                </a:solidFill>
              </a:endParaRPr>
            </a:p>
          </p:txBody>
        </p:sp>
        <p:sp>
          <p:nvSpPr>
            <p:cNvPr id="104" name="正方形/長方形 103"/>
            <p:cNvSpPr/>
            <p:nvPr/>
          </p:nvSpPr>
          <p:spPr>
            <a:xfrm>
              <a:off x="13082937" y="4653821"/>
              <a:ext cx="100605" cy="209808"/>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sp>
          <p:nvSpPr>
            <p:cNvPr id="105" name="右矢印 104"/>
            <p:cNvSpPr/>
            <p:nvPr/>
          </p:nvSpPr>
          <p:spPr>
            <a:xfrm>
              <a:off x="13271571" y="4700445"/>
              <a:ext cx="276663" cy="116560"/>
            </a:xfrm>
            <a:prstGeom prst="right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grpSp>
      <p:grpSp>
        <p:nvGrpSpPr>
          <p:cNvPr id="264" name="グループ化 263"/>
          <p:cNvGrpSpPr/>
          <p:nvPr/>
        </p:nvGrpSpPr>
        <p:grpSpPr>
          <a:xfrm>
            <a:off x="971826" y="3194803"/>
            <a:ext cx="998246" cy="1649337"/>
            <a:chOff x="1199804" y="3337780"/>
            <a:chExt cx="998246" cy="1649337"/>
          </a:xfrm>
        </p:grpSpPr>
        <p:sp>
          <p:nvSpPr>
            <p:cNvPr id="225" name="稲妻 224"/>
            <p:cNvSpPr/>
            <p:nvPr/>
          </p:nvSpPr>
          <p:spPr bwMode="auto">
            <a:xfrm flipH="1">
              <a:off x="1611457" y="3337780"/>
              <a:ext cx="415499" cy="671957"/>
            </a:xfrm>
            <a:prstGeom prst="lightningBolt">
              <a:avLst/>
            </a:prstGeom>
            <a:solidFill>
              <a:schemeClr val="bg1">
                <a:lumMod val="6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sp>
          <p:nvSpPr>
            <p:cNvPr id="226" name="稲妻 225"/>
            <p:cNvSpPr/>
            <p:nvPr/>
          </p:nvSpPr>
          <p:spPr bwMode="auto">
            <a:xfrm rot="2591877" flipH="1">
              <a:off x="1954887" y="3722421"/>
              <a:ext cx="243163" cy="522130"/>
            </a:xfrm>
            <a:prstGeom prst="lightningBolt">
              <a:avLst/>
            </a:prstGeom>
            <a:solidFill>
              <a:schemeClr val="bg1">
                <a:lumMod val="6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sp>
          <p:nvSpPr>
            <p:cNvPr id="235" name="正方形/長方形 234"/>
            <p:cNvSpPr/>
            <p:nvPr/>
          </p:nvSpPr>
          <p:spPr bwMode="auto">
            <a:xfrm>
              <a:off x="1199804" y="4517199"/>
              <a:ext cx="658325" cy="469918"/>
            </a:xfrm>
            <a:prstGeom prst="rect">
              <a:avLst/>
            </a:prstGeom>
            <a:solidFill>
              <a:schemeClr val="bg1">
                <a:lumMod val="6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sp>
          <p:nvSpPr>
            <p:cNvPr id="236" name="台形 235"/>
            <p:cNvSpPr/>
            <p:nvPr/>
          </p:nvSpPr>
          <p:spPr bwMode="auto">
            <a:xfrm>
              <a:off x="1315147" y="4407932"/>
              <a:ext cx="424942" cy="225282"/>
            </a:xfrm>
            <a:prstGeom prst="trapezoid">
              <a:avLst/>
            </a:prstGeom>
            <a:solidFill>
              <a:schemeClr val="bg1">
                <a:lumMod val="6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sp>
          <p:nvSpPr>
            <p:cNvPr id="237" name="弦 236"/>
            <p:cNvSpPr/>
            <p:nvPr/>
          </p:nvSpPr>
          <p:spPr bwMode="auto">
            <a:xfrm rot="19616573">
              <a:off x="1299935" y="3751366"/>
              <a:ext cx="594705" cy="522739"/>
            </a:xfrm>
            <a:prstGeom prst="chord">
              <a:avLst>
                <a:gd name="adj1" fmla="val 5954901"/>
                <a:gd name="adj2" fmla="val 15168549"/>
              </a:avLst>
            </a:prstGeom>
            <a:solidFill>
              <a:schemeClr val="bg1">
                <a:lumMod val="6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sp>
          <p:nvSpPr>
            <p:cNvPr id="238" name="斜め縞 237"/>
            <p:cNvSpPr/>
            <p:nvPr/>
          </p:nvSpPr>
          <p:spPr bwMode="auto">
            <a:xfrm rot="16200000">
              <a:off x="1408267" y="4231537"/>
              <a:ext cx="238703" cy="218436"/>
            </a:xfrm>
            <a:prstGeom prst="diagStripe">
              <a:avLst/>
            </a:prstGeom>
            <a:solidFill>
              <a:schemeClr val="bg1">
                <a:lumMod val="6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sp>
          <p:nvSpPr>
            <p:cNvPr id="239" name="フレーム (半分) 238"/>
            <p:cNvSpPr/>
            <p:nvPr/>
          </p:nvSpPr>
          <p:spPr bwMode="auto">
            <a:xfrm rot="10249976">
              <a:off x="1421943" y="4077258"/>
              <a:ext cx="298357" cy="92949"/>
            </a:xfrm>
            <a:prstGeom prst="halfFrame">
              <a:avLst>
                <a:gd name="adj1" fmla="val 15972"/>
                <a:gd name="adj2" fmla="val 14583"/>
              </a:avLst>
            </a:prstGeom>
            <a:solidFill>
              <a:schemeClr val="bg1">
                <a:lumMod val="6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grpSp>
      <p:sp>
        <p:nvSpPr>
          <p:cNvPr id="240" name="テキスト ボックス 239"/>
          <p:cNvSpPr txBox="1"/>
          <p:nvPr/>
        </p:nvSpPr>
        <p:spPr bwMode="auto">
          <a:xfrm>
            <a:off x="7216572" y="2699766"/>
            <a:ext cx="1125173" cy="253916"/>
          </a:xfrm>
          <a:prstGeom prst="rect">
            <a:avLst/>
          </a:prstGeom>
          <a:noFill/>
          <a:ln w="12700">
            <a:noFill/>
          </a:ln>
        </p:spPr>
        <p:txBody>
          <a:bodyPr wrap="square">
            <a:spAutoFit/>
          </a:bodyPr>
          <a:lstStyle/>
          <a:p>
            <a:pPr algn="ctr" fontAlgn="base">
              <a:spcBef>
                <a:spcPct val="20000"/>
              </a:spcBef>
              <a:spcAft>
                <a:spcPct val="0"/>
              </a:spcAft>
              <a:defRPr/>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MP</a:t>
            </a:r>
            <a:r>
              <a:rPr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３プレイヤー</a:t>
            </a: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2" name="テキスト ボックス 241"/>
          <p:cNvSpPr txBox="1"/>
          <p:nvPr/>
        </p:nvSpPr>
        <p:spPr bwMode="auto">
          <a:xfrm>
            <a:off x="765736" y="2746988"/>
            <a:ext cx="1410426" cy="447815"/>
          </a:xfrm>
          <a:prstGeom prst="rect">
            <a:avLst/>
          </a:prstGeom>
          <a:noFill/>
          <a:ln w="12700">
            <a:noFill/>
          </a:ln>
        </p:spPr>
        <p:txBody>
          <a:bodyPr wrap="square">
            <a:spAutoFit/>
          </a:bodyPr>
          <a:lstStyle/>
          <a:p>
            <a:pPr algn="ctr" fontAlgn="base">
              <a:spcBef>
                <a:spcPct val="20000"/>
              </a:spcBef>
              <a:spcAft>
                <a:spcPct val="0"/>
              </a:spcAft>
              <a:defRPr/>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PRX</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放送</a:t>
            </a:r>
            <a:r>
              <a:rPr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20000"/>
              </a:spcBef>
              <a:spcAft>
                <a:spcPct val="0"/>
              </a:spcAft>
              <a:defRPr/>
            </a:pPr>
            <a:r>
              <a:rPr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一斉配信）</a:t>
            </a:r>
          </a:p>
        </p:txBody>
      </p:sp>
      <p:sp>
        <p:nvSpPr>
          <p:cNvPr id="243" name="テキスト ボックス 14"/>
          <p:cNvSpPr txBox="1">
            <a:spLocks noChangeArrowheads="1"/>
          </p:cNvSpPr>
          <p:nvPr/>
        </p:nvSpPr>
        <p:spPr bwMode="auto">
          <a:xfrm>
            <a:off x="517525" y="1953158"/>
            <a:ext cx="22971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20000"/>
              </a:spcBef>
              <a:spcAft>
                <a:spcPct val="0"/>
              </a:spcAft>
              <a:buFontTx/>
              <a:buNone/>
              <a:defRPr/>
            </a:pPr>
            <a:r>
              <a:rPr lang="ja-JP" altLang="en-US" sz="1400" b="1" dirty="0" smtClean="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■エリアキャスティング 概要</a:t>
            </a:r>
          </a:p>
        </p:txBody>
      </p:sp>
      <p:sp>
        <p:nvSpPr>
          <p:cNvPr id="244" name="AutoShape 16"/>
          <p:cNvSpPr>
            <a:spLocks noChangeArrowheads="1"/>
          </p:cNvSpPr>
          <p:nvPr/>
        </p:nvSpPr>
        <p:spPr bwMode="auto">
          <a:xfrm>
            <a:off x="1363091" y="6158700"/>
            <a:ext cx="6467475" cy="490538"/>
          </a:xfrm>
          <a:prstGeom prst="roundRect">
            <a:avLst>
              <a:gd name="adj" fmla="val 636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lstStyle>
            <a:lvl1pPr algn="l" eaLnBrk="0" hangingPunct="0">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fontAlgn="base">
              <a:spcBef>
                <a:spcPct val="20000"/>
              </a:spcBef>
              <a:spcAft>
                <a:spcPct val="0"/>
              </a:spcAft>
              <a:buFont typeface="Wingdings 2" pitchFamily="18" charset="2"/>
              <a:buNone/>
              <a:defRPr/>
            </a:pPr>
            <a:r>
              <a:rPr lang="ja-JP" altLang="en-US"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販売エリアごとの効果的な販売促進を実現！</a:t>
            </a:r>
          </a:p>
        </p:txBody>
      </p:sp>
      <p:pic>
        <p:nvPicPr>
          <p:cNvPr id="245"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64142" y="3105244"/>
            <a:ext cx="1865803" cy="38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 name="図 246"/>
          <p:cNvPicPr>
            <a:picLocks noChangeAspect="1"/>
          </p:cNvPicPr>
          <p:nvPr/>
        </p:nvPicPr>
        <p:blipFill>
          <a:blip r:embed="rId3"/>
          <a:stretch>
            <a:fillRect/>
          </a:stretch>
        </p:blipFill>
        <p:spPr>
          <a:xfrm>
            <a:off x="7261613" y="2907942"/>
            <a:ext cx="1035091" cy="775168"/>
          </a:xfrm>
          <a:prstGeom prst="rect">
            <a:avLst/>
          </a:prstGeom>
        </p:spPr>
      </p:pic>
      <p:sp>
        <p:nvSpPr>
          <p:cNvPr id="252" name="テキスト ボックス 251"/>
          <p:cNvSpPr txBox="1"/>
          <p:nvPr/>
        </p:nvSpPr>
        <p:spPr bwMode="auto">
          <a:xfrm>
            <a:off x="4034241" y="2699766"/>
            <a:ext cx="1125173" cy="253916"/>
          </a:xfrm>
          <a:prstGeom prst="rect">
            <a:avLst/>
          </a:prstGeom>
          <a:noFill/>
          <a:ln w="12700">
            <a:noFill/>
          </a:ln>
        </p:spPr>
        <p:txBody>
          <a:bodyPr wrap="square">
            <a:spAutoFit/>
          </a:bodyPr>
          <a:lstStyle/>
          <a:p>
            <a:pPr algn="ctr" fontAlgn="base">
              <a:spcBef>
                <a:spcPct val="20000"/>
              </a:spcBef>
              <a:spcAft>
                <a:spcPct val="0"/>
              </a:spcAft>
              <a:defRPr/>
            </a:pPr>
            <a:r>
              <a:rPr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PRX-5000</a:t>
            </a: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3" name="テキスト ボックス 252"/>
          <p:cNvSpPr txBox="1"/>
          <p:nvPr/>
        </p:nvSpPr>
        <p:spPr bwMode="auto">
          <a:xfrm>
            <a:off x="5754264" y="2699766"/>
            <a:ext cx="1125173" cy="253916"/>
          </a:xfrm>
          <a:prstGeom prst="rect">
            <a:avLst/>
          </a:prstGeom>
          <a:noFill/>
          <a:ln w="12700">
            <a:noFill/>
          </a:ln>
        </p:spPr>
        <p:txBody>
          <a:bodyPr wrap="square">
            <a:spAutoFit/>
          </a:bodyPr>
          <a:lstStyle/>
          <a:p>
            <a:pPr algn="ctr" fontAlgn="base">
              <a:spcBef>
                <a:spcPct val="20000"/>
              </a:spcBef>
              <a:spcAft>
                <a:spcPct val="0"/>
              </a:spcAft>
              <a:defRPr/>
            </a:pPr>
            <a:r>
              <a:rPr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USB</a:t>
            </a:r>
            <a:r>
              <a:rPr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メモリ</a:t>
            </a: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4" name="グループ化 562"/>
          <p:cNvGrpSpPr>
            <a:grpSpLocks/>
          </p:cNvGrpSpPr>
          <p:nvPr/>
        </p:nvGrpSpPr>
        <p:grpSpPr bwMode="auto">
          <a:xfrm>
            <a:off x="6082747" y="5016118"/>
            <a:ext cx="730135" cy="196589"/>
            <a:chOff x="12315825" y="4608390"/>
            <a:chExt cx="1235039" cy="308217"/>
          </a:xfrm>
        </p:grpSpPr>
        <p:sp>
          <p:nvSpPr>
            <p:cNvPr id="255" name="片側の 2 つの角を丸めた四角形 254"/>
            <p:cNvSpPr/>
            <p:nvPr/>
          </p:nvSpPr>
          <p:spPr>
            <a:xfrm rot="16200000">
              <a:off x="12541795" y="4381227"/>
              <a:ext cx="308881" cy="760822"/>
            </a:xfrm>
            <a:prstGeom prst="round2SameRect">
              <a:avLst>
                <a:gd name="adj1" fmla="val 30059"/>
                <a:gd name="adj2" fmla="val 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base">
                <a:spcBef>
                  <a:spcPct val="20000"/>
                </a:spcBef>
                <a:spcAft>
                  <a:spcPct val="0"/>
                </a:spcAft>
                <a:defRPr/>
              </a:pPr>
              <a:endParaRPr lang="ja-JP" altLang="en-US" sz="900" dirty="0">
                <a:solidFill>
                  <a:prstClr val="white">
                    <a:lumMod val="75000"/>
                  </a:prstClr>
                </a:solidFill>
              </a:endParaRPr>
            </a:p>
          </p:txBody>
        </p:sp>
        <p:sp>
          <p:nvSpPr>
            <p:cNvPr id="256" name="正方形/長方形 255"/>
            <p:cNvSpPr/>
            <p:nvPr/>
          </p:nvSpPr>
          <p:spPr>
            <a:xfrm>
              <a:off x="13082937" y="4653821"/>
              <a:ext cx="100605" cy="209808"/>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sp>
          <p:nvSpPr>
            <p:cNvPr id="257" name="右矢印 256"/>
            <p:cNvSpPr/>
            <p:nvPr/>
          </p:nvSpPr>
          <p:spPr>
            <a:xfrm>
              <a:off x="13271571" y="4700445"/>
              <a:ext cx="276663" cy="116560"/>
            </a:xfrm>
            <a:prstGeom prst="right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grpSp>
      <p:sp>
        <p:nvSpPr>
          <p:cNvPr id="258" name="テキスト ボックス 257"/>
          <p:cNvSpPr txBox="1"/>
          <p:nvPr/>
        </p:nvSpPr>
        <p:spPr bwMode="auto">
          <a:xfrm>
            <a:off x="7216572" y="4518652"/>
            <a:ext cx="1125173" cy="253916"/>
          </a:xfrm>
          <a:prstGeom prst="rect">
            <a:avLst/>
          </a:prstGeom>
          <a:noFill/>
          <a:ln w="12700">
            <a:noFill/>
          </a:ln>
        </p:spPr>
        <p:txBody>
          <a:bodyPr wrap="square">
            <a:spAutoFit/>
          </a:bodyPr>
          <a:lstStyle/>
          <a:p>
            <a:pPr algn="ctr" fontAlgn="base">
              <a:spcBef>
                <a:spcPct val="20000"/>
              </a:spcBef>
              <a:spcAft>
                <a:spcPct val="0"/>
              </a:spcAft>
              <a:defRPr/>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MP</a:t>
            </a:r>
            <a:r>
              <a:rPr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３プレイヤー</a:t>
            </a: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9"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64142" y="4924130"/>
            <a:ext cx="1865803" cy="38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0" name="図 259"/>
          <p:cNvPicPr>
            <a:picLocks noChangeAspect="1"/>
          </p:cNvPicPr>
          <p:nvPr/>
        </p:nvPicPr>
        <p:blipFill>
          <a:blip r:embed="rId3"/>
          <a:stretch>
            <a:fillRect/>
          </a:stretch>
        </p:blipFill>
        <p:spPr>
          <a:xfrm>
            <a:off x="7261613" y="4726828"/>
            <a:ext cx="1035091" cy="775168"/>
          </a:xfrm>
          <a:prstGeom prst="rect">
            <a:avLst/>
          </a:prstGeom>
        </p:spPr>
      </p:pic>
      <p:sp>
        <p:nvSpPr>
          <p:cNvPr id="261" name="テキスト ボックス 260"/>
          <p:cNvSpPr txBox="1"/>
          <p:nvPr/>
        </p:nvSpPr>
        <p:spPr bwMode="auto">
          <a:xfrm>
            <a:off x="4034241" y="4518652"/>
            <a:ext cx="1125173" cy="253916"/>
          </a:xfrm>
          <a:prstGeom prst="rect">
            <a:avLst/>
          </a:prstGeom>
          <a:noFill/>
          <a:ln w="12700">
            <a:noFill/>
          </a:ln>
        </p:spPr>
        <p:txBody>
          <a:bodyPr wrap="square">
            <a:spAutoFit/>
          </a:bodyPr>
          <a:lstStyle/>
          <a:p>
            <a:pPr algn="ctr" fontAlgn="base">
              <a:spcBef>
                <a:spcPct val="20000"/>
              </a:spcBef>
              <a:spcAft>
                <a:spcPct val="0"/>
              </a:spcAft>
              <a:defRPr/>
            </a:pPr>
            <a:r>
              <a:rPr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PRX-5000</a:t>
            </a: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2" name="テキスト ボックス 261"/>
          <p:cNvSpPr txBox="1"/>
          <p:nvPr/>
        </p:nvSpPr>
        <p:spPr bwMode="auto">
          <a:xfrm>
            <a:off x="5754264" y="4518652"/>
            <a:ext cx="1125173" cy="253916"/>
          </a:xfrm>
          <a:prstGeom prst="rect">
            <a:avLst/>
          </a:prstGeom>
          <a:noFill/>
          <a:ln w="12700">
            <a:noFill/>
          </a:ln>
        </p:spPr>
        <p:txBody>
          <a:bodyPr wrap="square">
            <a:spAutoFit/>
          </a:bodyPr>
          <a:lstStyle/>
          <a:p>
            <a:pPr algn="ctr" fontAlgn="base">
              <a:spcBef>
                <a:spcPct val="20000"/>
              </a:spcBef>
              <a:spcAft>
                <a:spcPct val="0"/>
              </a:spcAft>
              <a:defRPr/>
            </a:pPr>
            <a:r>
              <a:rPr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USB</a:t>
            </a:r>
            <a:r>
              <a:rPr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メモリ</a:t>
            </a: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6" name="直線矢印コネクタ 265"/>
          <p:cNvCxnSpPr/>
          <p:nvPr/>
        </p:nvCxnSpPr>
        <p:spPr>
          <a:xfrm flipV="1">
            <a:off x="2340138" y="3393485"/>
            <a:ext cx="975306" cy="511457"/>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直線矢印コネクタ 266"/>
          <p:cNvCxnSpPr/>
          <p:nvPr/>
        </p:nvCxnSpPr>
        <p:spPr>
          <a:xfrm>
            <a:off x="2340138" y="4503900"/>
            <a:ext cx="975306" cy="511457"/>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411889"/>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専用放送の機種　①</a:t>
            </a:r>
          </a:p>
        </p:txBody>
      </p:sp>
      <p:sp>
        <p:nvSpPr>
          <p:cNvPr id="2" name="タイトル 1"/>
          <p:cNvSpPr>
            <a:spLocks noGrp="1"/>
          </p:cNvSpPr>
          <p:nvPr>
            <p:ph type="title"/>
          </p:nvPr>
        </p:nvSpPr>
        <p:spPr/>
        <p:txBody>
          <a:bodyPr/>
          <a:lstStyle/>
          <a:p>
            <a:r>
              <a:rPr kumimoji="1" lang="en-US" altLang="ja-JP" sz="1800" dirty="0" smtClean="0"/>
              <a:t>【</a:t>
            </a:r>
            <a:r>
              <a:rPr kumimoji="1" lang="ja-JP" altLang="en-US" sz="1800" dirty="0" smtClean="0"/>
              <a:t>拡張機能</a:t>
            </a:r>
            <a:r>
              <a:rPr kumimoji="1" lang="en-US" altLang="ja-JP" sz="1800" dirty="0" smtClean="0"/>
              <a:t>】 </a:t>
            </a:r>
            <a:r>
              <a:rPr kumimoji="1" lang="ja-JP" altLang="en-US" dirty="0" smtClean="0"/>
              <a:t>エリアキャスティング</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564CDE2-541C-456F-983B-81BA904507E4}" type="slidenum">
              <a:rPr lang="en-US" altLang="ja-JP" smtClean="0"/>
              <a:pPr>
                <a:defRPr/>
              </a:pPr>
              <a:t>16</a:t>
            </a:fld>
            <a:endParaRPr lang="en-US" altLang="ja-JP" dirty="0"/>
          </a:p>
        </p:txBody>
      </p:sp>
      <p:grpSp>
        <p:nvGrpSpPr>
          <p:cNvPr id="66" name="グループ化 813"/>
          <p:cNvGrpSpPr>
            <a:grpSpLocks/>
          </p:cNvGrpSpPr>
          <p:nvPr/>
        </p:nvGrpSpPr>
        <p:grpSpPr bwMode="auto">
          <a:xfrm>
            <a:off x="1243269" y="5733969"/>
            <a:ext cx="864096" cy="261610"/>
            <a:chOff x="775012" y="4946047"/>
            <a:chExt cx="1141283" cy="370364"/>
          </a:xfrm>
          <a:solidFill>
            <a:schemeClr val="bg2">
              <a:lumMod val="25000"/>
            </a:schemeClr>
          </a:solidFill>
        </p:grpSpPr>
        <p:sp>
          <p:nvSpPr>
            <p:cNvPr id="67" name="角丸四角形 66"/>
            <p:cNvSpPr/>
            <p:nvPr/>
          </p:nvSpPr>
          <p:spPr>
            <a:xfrm>
              <a:off x="775012" y="4946047"/>
              <a:ext cx="1141283" cy="35959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11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815"/>
            <p:cNvSpPr txBox="1">
              <a:spLocks noChangeArrowheads="1"/>
            </p:cNvSpPr>
            <p:nvPr/>
          </p:nvSpPr>
          <p:spPr bwMode="auto">
            <a:xfrm>
              <a:off x="775012" y="4946047"/>
              <a:ext cx="1141283" cy="3703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fontAlgn="base" hangingPunct="1">
                <a:spcBef>
                  <a:spcPct val="20000"/>
                </a:spcBef>
                <a:spcAft>
                  <a:spcPct val="0"/>
                </a:spcAft>
                <a:buNone/>
              </a:pP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メリット</a:t>
              </a:r>
              <a:r>
                <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a:t>
              </a:r>
            </a:p>
          </p:txBody>
        </p:sp>
      </p:grpSp>
      <p:grpSp>
        <p:nvGrpSpPr>
          <p:cNvPr id="69" name="グループ化 817"/>
          <p:cNvGrpSpPr>
            <a:grpSpLocks/>
          </p:cNvGrpSpPr>
          <p:nvPr/>
        </p:nvGrpSpPr>
        <p:grpSpPr bwMode="auto">
          <a:xfrm>
            <a:off x="1238506" y="6129103"/>
            <a:ext cx="864097" cy="261938"/>
            <a:chOff x="775012" y="4946047"/>
            <a:chExt cx="1141283" cy="370828"/>
          </a:xfrm>
          <a:solidFill>
            <a:schemeClr val="bg2">
              <a:lumMod val="25000"/>
            </a:schemeClr>
          </a:solidFill>
        </p:grpSpPr>
        <p:sp>
          <p:nvSpPr>
            <p:cNvPr id="70" name="角丸四角形 69"/>
            <p:cNvSpPr/>
            <p:nvPr/>
          </p:nvSpPr>
          <p:spPr>
            <a:xfrm>
              <a:off x="775012" y="4946047"/>
              <a:ext cx="1141283" cy="35959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11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819"/>
            <p:cNvSpPr txBox="1">
              <a:spLocks noChangeArrowheads="1"/>
            </p:cNvSpPr>
            <p:nvPr/>
          </p:nvSpPr>
          <p:spPr bwMode="auto">
            <a:xfrm>
              <a:off x="775012" y="4946047"/>
              <a:ext cx="1141283" cy="3708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fontAlgn="base" hangingPunct="1">
                <a:spcBef>
                  <a:spcPct val="20000"/>
                </a:spcBef>
                <a:spcAft>
                  <a:spcPct val="0"/>
                </a:spcAft>
                <a:buNone/>
              </a:pP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メリット③</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p:nvPr/>
        </p:nvGrpSpPr>
        <p:grpSpPr>
          <a:xfrm>
            <a:off x="5722444" y="2285484"/>
            <a:ext cx="1146787" cy="485854"/>
            <a:chOff x="5746988" y="3987686"/>
            <a:chExt cx="1146787" cy="425450"/>
          </a:xfrm>
        </p:grpSpPr>
        <p:grpSp>
          <p:nvGrpSpPr>
            <p:cNvPr id="73" name="グループ化 254"/>
            <p:cNvGrpSpPr>
              <a:grpSpLocks/>
            </p:cNvGrpSpPr>
            <p:nvPr/>
          </p:nvGrpSpPr>
          <p:grpSpPr bwMode="auto">
            <a:xfrm>
              <a:off x="6649583" y="3994048"/>
              <a:ext cx="244192" cy="419084"/>
              <a:chOff x="1456372" y="2062748"/>
              <a:chExt cx="924084" cy="1498015"/>
            </a:xfrm>
          </p:grpSpPr>
          <p:sp>
            <p:nvSpPr>
              <p:cNvPr id="87" name="正方形/長方形 86"/>
              <p:cNvSpPr/>
              <p:nvPr/>
            </p:nvSpPr>
            <p:spPr bwMode="auto">
              <a:xfrm>
                <a:off x="1455301" y="2062705"/>
                <a:ext cx="925155" cy="145267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88" name="円/楕円 87"/>
              <p:cNvSpPr/>
              <p:nvPr/>
            </p:nvSpPr>
            <p:spPr bwMode="auto">
              <a:xfrm>
                <a:off x="1683586" y="2238613"/>
                <a:ext cx="468585" cy="453961"/>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89" name="円/楕円 88"/>
              <p:cNvSpPr/>
              <p:nvPr/>
            </p:nvSpPr>
            <p:spPr bwMode="auto">
              <a:xfrm>
                <a:off x="1833772" y="2386151"/>
                <a:ext cx="168210" cy="15888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90" name="円/楕円 89"/>
              <p:cNvSpPr/>
              <p:nvPr/>
            </p:nvSpPr>
            <p:spPr bwMode="auto">
              <a:xfrm>
                <a:off x="1683586" y="2885508"/>
                <a:ext cx="468585" cy="448289"/>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91" name="円/楕円 90"/>
              <p:cNvSpPr/>
              <p:nvPr/>
            </p:nvSpPr>
            <p:spPr bwMode="auto">
              <a:xfrm>
                <a:off x="1833772" y="3027373"/>
                <a:ext cx="168210" cy="15888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92" name="円/楕円 91"/>
              <p:cNvSpPr/>
              <p:nvPr/>
            </p:nvSpPr>
            <p:spPr bwMode="auto">
              <a:xfrm>
                <a:off x="1509367" y="2119450"/>
                <a:ext cx="84105" cy="79443"/>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93" name="円/楕円 92"/>
              <p:cNvSpPr/>
              <p:nvPr/>
            </p:nvSpPr>
            <p:spPr bwMode="auto">
              <a:xfrm>
                <a:off x="2236276" y="2119450"/>
                <a:ext cx="90111" cy="79443"/>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94" name="円/楕円 93"/>
              <p:cNvSpPr/>
              <p:nvPr/>
            </p:nvSpPr>
            <p:spPr bwMode="auto">
              <a:xfrm>
                <a:off x="1515376" y="3384866"/>
                <a:ext cx="90111" cy="79443"/>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95" name="円/楕円 94"/>
              <p:cNvSpPr/>
              <p:nvPr/>
            </p:nvSpPr>
            <p:spPr bwMode="auto">
              <a:xfrm>
                <a:off x="2242282" y="3384866"/>
                <a:ext cx="84105" cy="79443"/>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96" name="正方形/長方形 95"/>
              <p:cNvSpPr/>
              <p:nvPr/>
            </p:nvSpPr>
            <p:spPr bwMode="auto">
              <a:xfrm>
                <a:off x="1605487" y="3515381"/>
                <a:ext cx="162204" cy="4539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97" name="正方形/長方形 96"/>
              <p:cNvSpPr/>
              <p:nvPr/>
            </p:nvSpPr>
            <p:spPr bwMode="auto">
              <a:xfrm>
                <a:off x="2092096" y="3515381"/>
                <a:ext cx="162201" cy="4539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grpSp>
        <p:grpSp>
          <p:nvGrpSpPr>
            <p:cNvPr id="74" name="グループ化 255"/>
            <p:cNvGrpSpPr>
              <a:grpSpLocks/>
            </p:cNvGrpSpPr>
            <p:nvPr/>
          </p:nvGrpSpPr>
          <p:grpSpPr bwMode="auto">
            <a:xfrm>
              <a:off x="5746988" y="3987686"/>
              <a:ext cx="244192" cy="419084"/>
              <a:chOff x="1456372" y="2062748"/>
              <a:chExt cx="924084" cy="1498015"/>
            </a:xfrm>
          </p:grpSpPr>
          <p:sp>
            <p:nvSpPr>
              <p:cNvPr id="76" name="正方形/長方形 75"/>
              <p:cNvSpPr/>
              <p:nvPr/>
            </p:nvSpPr>
            <p:spPr bwMode="auto">
              <a:xfrm>
                <a:off x="1456372" y="2062748"/>
                <a:ext cx="925155" cy="145267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77" name="円/楕円 76"/>
              <p:cNvSpPr/>
              <p:nvPr/>
            </p:nvSpPr>
            <p:spPr bwMode="auto">
              <a:xfrm>
                <a:off x="1684657" y="2238656"/>
                <a:ext cx="468585" cy="453961"/>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78" name="円/楕円 77"/>
              <p:cNvSpPr/>
              <p:nvPr/>
            </p:nvSpPr>
            <p:spPr bwMode="auto">
              <a:xfrm>
                <a:off x="1834846" y="2386194"/>
                <a:ext cx="168210" cy="15888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79" name="円/楕円 78"/>
              <p:cNvSpPr/>
              <p:nvPr/>
            </p:nvSpPr>
            <p:spPr bwMode="auto">
              <a:xfrm>
                <a:off x="1684657" y="2885551"/>
                <a:ext cx="468585" cy="448289"/>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80" name="円/楕円 79"/>
              <p:cNvSpPr/>
              <p:nvPr/>
            </p:nvSpPr>
            <p:spPr bwMode="auto">
              <a:xfrm>
                <a:off x="1834846" y="3027416"/>
                <a:ext cx="168210" cy="158886"/>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81" name="円/楕円 80"/>
              <p:cNvSpPr/>
              <p:nvPr/>
            </p:nvSpPr>
            <p:spPr bwMode="auto">
              <a:xfrm>
                <a:off x="1510441" y="2119493"/>
                <a:ext cx="84105" cy="79443"/>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82" name="円/楕円 81"/>
              <p:cNvSpPr/>
              <p:nvPr/>
            </p:nvSpPr>
            <p:spPr bwMode="auto">
              <a:xfrm>
                <a:off x="2237347" y="2119493"/>
                <a:ext cx="90114" cy="79443"/>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83" name="円/楕円 82"/>
              <p:cNvSpPr/>
              <p:nvPr/>
            </p:nvSpPr>
            <p:spPr bwMode="auto">
              <a:xfrm>
                <a:off x="1516447" y="3384908"/>
                <a:ext cx="90114" cy="79443"/>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84" name="円/楕円 83"/>
              <p:cNvSpPr/>
              <p:nvPr/>
            </p:nvSpPr>
            <p:spPr bwMode="auto">
              <a:xfrm>
                <a:off x="2243356" y="3384908"/>
                <a:ext cx="84105" cy="79443"/>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85" name="正方形/長方形 84"/>
              <p:cNvSpPr/>
              <p:nvPr/>
            </p:nvSpPr>
            <p:spPr bwMode="auto">
              <a:xfrm>
                <a:off x="1606561" y="3515424"/>
                <a:ext cx="162201" cy="4539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sp>
            <p:nvSpPr>
              <p:cNvPr id="86" name="正方形/長方形 85"/>
              <p:cNvSpPr/>
              <p:nvPr/>
            </p:nvSpPr>
            <p:spPr bwMode="auto">
              <a:xfrm>
                <a:off x="2093167" y="3515424"/>
                <a:ext cx="162204" cy="45396"/>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65000"/>
                    </a:prstClr>
                  </a:solidFill>
                </a:endParaRPr>
              </a:p>
            </p:txBody>
          </p:sp>
        </p:grpSp>
        <p:pic>
          <p:nvPicPr>
            <p:cNvPr id="75" name="Picture 3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165" y="4197286"/>
              <a:ext cx="604086" cy="21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grpSp>
      <p:grpSp>
        <p:nvGrpSpPr>
          <p:cNvPr id="107" name="グループ化 913"/>
          <p:cNvGrpSpPr>
            <a:grpSpLocks/>
          </p:cNvGrpSpPr>
          <p:nvPr/>
        </p:nvGrpSpPr>
        <p:grpSpPr bwMode="auto">
          <a:xfrm>
            <a:off x="1243269" y="5324291"/>
            <a:ext cx="864096" cy="261610"/>
            <a:chOff x="775012" y="4946047"/>
            <a:chExt cx="1141283" cy="370364"/>
          </a:xfrm>
          <a:solidFill>
            <a:schemeClr val="bg2">
              <a:lumMod val="25000"/>
            </a:schemeClr>
          </a:solidFill>
        </p:grpSpPr>
        <p:sp>
          <p:nvSpPr>
            <p:cNvPr id="108" name="角丸四角形 107"/>
            <p:cNvSpPr/>
            <p:nvPr/>
          </p:nvSpPr>
          <p:spPr>
            <a:xfrm>
              <a:off x="775012" y="4946047"/>
              <a:ext cx="1141283" cy="35959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11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915"/>
            <p:cNvSpPr txBox="1">
              <a:spLocks noChangeArrowheads="1"/>
            </p:cNvSpPr>
            <p:nvPr/>
          </p:nvSpPr>
          <p:spPr bwMode="auto">
            <a:xfrm>
              <a:off x="775012" y="4946047"/>
              <a:ext cx="1141283" cy="3703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fontAlgn="base" hangingPunct="1">
                <a:spcBef>
                  <a:spcPct val="20000"/>
                </a:spcBef>
                <a:spcAft>
                  <a:spcPct val="0"/>
                </a:spcAft>
                <a:buFontTx/>
                <a:buNone/>
              </a:pP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メリット①</a:t>
              </a:r>
            </a:p>
          </p:txBody>
        </p:sp>
      </p:grpSp>
      <p:sp>
        <p:nvSpPr>
          <p:cNvPr id="110" name="テキスト ボックス 109"/>
          <p:cNvSpPr txBox="1"/>
          <p:nvPr/>
        </p:nvSpPr>
        <p:spPr>
          <a:xfrm>
            <a:off x="2240303" y="5733969"/>
            <a:ext cx="6491798" cy="307777"/>
          </a:xfrm>
          <a:prstGeom prst="rect">
            <a:avLst/>
          </a:prstGeom>
          <a:noFill/>
        </p:spPr>
        <p:txBody>
          <a:bodyPr wrap="square">
            <a:spAutoFit/>
          </a:bodyPr>
          <a:lstStyle/>
          <a:p>
            <a:pPr fontAlgn="base">
              <a:spcBef>
                <a:spcPct val="20000"/>
              </a:spcBef>
              <a:spcAft>
                <a:spcPct val="0"/>
              </a:spcAft>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配送不要のデジタルコンテンツならではの即時性対</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応力</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テキスト ボックス 110"/>
          <p:cNvSpPr txBox="1"/>
          <p:nvPr/>
        </p:nvSpPr>
        <p:spPr>
          <a:xfrm>
            <a:off x="2235541" y="6106184"/>
            <a:ext cx="6491798" cy="307777"/>
          </a:xfrm>
          <a:prstGeom prst="rect">
            <a:avLst/>
          </a:prstGeom>
          <a:noFill/>
        </p:spPr>
        <p:txBody>
          <a:bodyPr wrap="square">
            <a:spAutoFit/>
          </a:bodyPr>
          <a:lstStyle/>
          <a:p>
            <a:pPr fontAlgn="base">
              <a:spcBef>
                <a:spcPct val="20000"/>
              </a:spcBef>
              <a:spcAft>
                <a:spcPct val="0"/>
              </a:spcAft>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配送の際の</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や使用済み</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CD</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破棄による環境汚染の</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改善</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テキスト ボックス 111"/>
          <p:cNvSpPr txBox="1"/>
          <p:nvPr/>
        </p:nvSpPr>
        <p:spPr>
          <a:xfrm>
            <a:off x="2240303" y="5301208"/>
            <a:ext cx="6491798" cy="307777"/>
          </a:xfrm>
          <a:prstGeom prst="rect">
            <a:avLst/>
          </a:prstGeom>
          <a:noFill/>
        </p:spPr>
        <p:txBody>
          <a:bodyPr wrap="square">
            <a:spAutoFit/>
          </a:bodyPr>
          <a:lstStyle/>
          <a:p>
            <a:pPr fontAlgn="base">
              <a:spcBef>
                <a:spcPct val="20000"/>
              </a:spcBef>
              <a:spcAft>
                <a:spcPct val="0"/>
              </a:spcAft>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配送費や</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CD</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の製作費、</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CD</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破棄の費用や再生機の劣化による交換費が</a:t>
            </a:r>
            <a:r>
              <a:rPr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改善</a:t>
            </a:r>
            <a:endPar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正方形/長方形 113"/>
          <p:cNvSpPr/>
          <p:nvPr/>
        </p:nvSpPr>
        <p:spPr>
          <a:xfrm>
            <a:off x="517526" y="850323"/>
            <a:ext cx="8086922" cy="338554"/>
          </a:xfrm>
          <a:prstGeom prst="rect">
            <a:avLst/>
          </a:prstGeom>
        </p:spPr>
        <p:txBody>
          <a:bodyPr wrap="square">
            <a:spAutoFit/>
          </a:bodyPr>
          <a:lstStyle/>
          <a:p>
            <a:pPr algn="ctr" fontAlgn="base">
              <a:spcBef>
                <a:spcPct val="20000"/>
              </a:spcBef>
              <a:spcAft>
                <a:spcPct val="0"/>
              </a:spcAft>
              <a:defRPr/>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エコロジー、即日対応等のメリットが豊富！</a:t>
            </a:r>
          </a:p>
        </p:txBody>
      </p:sp>
      <p:pic>
        <p:nvPicPr>
          <p:cNvPr id="98" name="Picture 3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630" y="2128462"/>
            <a:ext cx="789104" cy="7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123" name="テキスト ボックス 122"/>
          <p:cNvSpPr txBox="1"/>
          <p:nvPr/>
        </p:nvSpPr>
        <p:spPr bwMode="auto">
          <a:xfrm>
            <a:off x="2519071" y="2241747"/>
            <a:ext cx="1125173" cy="566309"/>
          </a:xfrm>
          <a:prstGeom prst="rect">
            <a:avLst/>
          </a:prstGeom>
          <a:noFill/>
          <a:ln w="12700">
            <a:noFill/>
          </a:ln>
        </p:spPr>
        <p:txBody>
          <a:bodyPr wrap="square">
            <a:spAutoFit/>
          </a:bodyPr>
          <a:lstStyle/>
          <a:p>
            <a:pPr algn="ctr" fontAlgn="base">
              <a:spcBef>
                <a:spcPct val="20000"/>
              </a:spcBef>
              <a:spcAft>
                <a:spcPct val="0"/>
              </a:spcAft>
              <a:defRPr/>
            </a:pPr>
            <a:r>
              <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CD</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制作費</a:t>
            </a:r>
            <a:endParaRPr lang="en-US" altLang="ja-JP"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20000"/>
              </a:spcBef>
              <a:spcAft>
                <a:spcPct val="0"/>
              </a:spcAft>
              <a:defRPr/>
            </a:pP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複製費</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p:nvPr/>
        </p:nvGrpSpPr>
        <p:grpSpPr>
          <a:xfrm>
            <a:off x="4230582" y="2190733"/>
            <a:ext cx="909425" cy="668337"/>
            <a:chOff x="4375150" y="4608512"/>
            <a:chExt cx="1798638" cy="1281906"/>
          </a:xfrm>
          <a:solidFill>
            <a:schemeClr val="bg1">
              <a:lumMod val="75000"/>
            </a:schemeClr>
          </a:solidFill>
        </p:grpSpPr>
        <p:sp>
          <p:nvSpPr>
            <p:cNvPr id="41" name="1 つの角を切り取った四角形 40"/>
            <p:cNvSpPr/>
            <p:nvPr/>
          </p:nvSpPr>
          <p:spPr>
            <a:xfrm>
              <a:off x="5518150" y="4741068"/>
              <a:ext cx="655638" cy="914400"/>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solidFill>
              </a:endParaRPr>
            </a:p>
          </p:txBody>
        </p:sp>
        <p:sp>
          <p:nvSpPr>
            <p:cNvPr id="42" name="片側の 2 つの角を丸めた四角形 41"/>
            <p:cNvSpPr/>
            <p:nvPr/>
          </p:nvSpPr>
          <p:spPr>
            <a:xfrm>
              <a:off x="4455213" y="4608512"/>
              <a:ext cx="1021662" cy="81597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solidFill>
              </a:endParaRPr>
            </a:p>
          </p:txBody>
        </p:sp>
        <p:sp>
          <p:nvSpPr>
            <p:cNvPr id="43" name="正方形/長方形 42"/>
            <p:cNvSpPr/>
            <p:nvPr/>
          </p:nvSpPr>
          <p:spPr>
            <a:xfrm>
              <a:off x="4375150" y="5452520"/>
              <a:ext cx="1308100" cy="204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solidFill>
              </a:endParaRPr>
            </a:p>
          </p:txBody>
        </p:sp>
        <p:sp>
          <p:nvSpPr>
            <p:cNvPr id="44" name="角丸四角形 43"/>
            <p:cNvSpPr/>
            <p:nvPr/>
          </p:nvSpPr>
          <p:spPr>
            <a:xfrm>
              <a:off x="4483100" y="5574758"/>
              <a:ext cx="1552575" cy="14738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solidFill>
              </a:endParaRPr>
            </a:p>
          </p:txBody>
        </p:sp>
        <p:sp>
          <p:nvSpPr>
            <p:cNvPr id="45" name="円/楕円 44"/>
            <p:cNvSpPr/>
            <p:nvPr/>
          </p:nvSpPr>
          <p:spPr>
            <a:xfrm>
              <a:off x="4559579" y="5598967"/>
              <a:ext cx="300382" cy="291451"/>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solidFill>
              </a:endParaRPr>
            </a:p>
          </p:txBody>
        </p:sp>
        <p:sp>
          <p:nvSpPr>
            <p:cNvPr id="46" name="円/楕円 45"/>
            <p:cNvSpPr/>
            <p:nvPr/>
          </p:nvSpPr>
          <p:spPr>
            <a:xfrm>
              <a:off x="5620029" y="5598967"/>
              <a:ext cx="300382" cy="291451"/>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solidFill>
              </a:endParaRPr>
            </a:p>
          </p:txBody>
        </p:sp>
      </p:grpSp>
      <p:sp>
        <p:nvSpPr>
          <p:cNvPr id="124" name="テキスト ボックス 123"/>
          <p:cNvSpPr txBox="1"/>
          <p:nvPr/>
        </p:nvSpPr>
        <p:spPr bwMode="auto">
          <a:xfrm>
            <a:off x="4134291" y="2371013"/>
            <a:ext cx="1125173" cy="307777"/>
          </a:xfrm>
          <a:prstGeom prst="rect">
            <a:avLst/>
          </a:prstGeom>
          <a:noFill/>
          <a:ln w="12700">
            <a:noFill/>
          </a:ln>
        </p:spPr>
        <p:txBody>
          <a:bodyPr wrap="square">
            <a:spAutoFit/>
          </a:bodyPr>
          <a:lstStyle/>
          <a:p>
            <a:pPr algn="ctr" fontAlgn="base">
              <a:spcBef>
                <a:spcPct val="20000"/>
              </a:spcBef>
              <a:spcAft>
                <a:spcPct val="0"/>
              </a:spcAft>
              <a:defRPr/>
            </a:pP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配送費</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7463694" y="2062656"/>
            <a:ext cx="789737" cy="924490"/>
            <a:chOff x="7463694" y="3468190"/>
            <a:chExt cx="789737" cy="924490"/>
          </a:xfrm>
        </p:grpSpPr>
        <p:pic>
          <p:nvPicPr>
            <p:cNvPr id="13" name="図 12"/>
            <p:cNvPicPr>
              <a:picLocks noChangeAspect="1"/>
            </p:cNvPicPr>
            <p:nvPr/>
          </p:nvPicPr>
          <p:blipFill>
            <a:blip r:embed="rId4"/>
            <a:stretch>
              <a:fillRect/>
            </a:stretch>
          </p:blipFill>
          <p:spPr>
            <a:xfrm>
              <a:off x="7463694" y="3468190"/>
              <a:ext cx="789737" cy="924490"/>
            </a:xfrm>
            <a:prstGeom prst="rect">
              <a:avLst/>
            </a:prstGeom>
          </p:spPr>
        </p:pic>
        <p:pic>
          <p:nvPicPr>
            <p:cNvPr id="129" name="Picture 3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1566" y="3885253"/>
              <a:ext cx="253804" cy="25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grpSp>
      <p:sp>
        <p:nvSpPr>
          <p:cNvPr id="131" name="テキスト プレースホルダー 4"/>
          <p:cNvSpPr txBox="1">
            <a:spLocks/>
          </p:cNvSpPr>
          <p:nvPr/>
        </p:nvSpPr>
        <p:spPr>
          <a:xfrm>
            <a:off x="545010" y="1762349"/>
            <a:ext cx="1567640" cy="1314329"/>
          </a:xfrm>
          <a:prstGeom prst="rect">
            <a:avLst/>
          </a:prstGeom>
          <a:solidFill>
            <a:schemeClr val="bg2">
              <a:lumMod val="50000"/>
            </a:schemeClr>
          </a:solid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lang="ja-JP" altLang="en-US" sz="1600" b="1" dirty="0" smtClean="0">
                <a:solidFill>
                  <a:prstClr val="white"/>
                </a:solidFill>
              </a:rPr>
              <a:t>コーナー</a:t>
            </a:r>
            <a:r>
              <a:rPr lang="en-US" altLang="ja-JP" sz="1600" b="1" dirty="0" smtClean="0">
                <a:solidFill>
                  <a:prstClr val="white"/>
                </a:solidFill>
              </a:rPr>
              <a:t>CD</a:t>
            </a:r>
            <a:endParaRPr lang="ja-JP" altLang="en-US" sz="1600" b="1" dirty="0">
              <a:solidFill>
                <a:prstClr val="white"/>
              </a:solidFill>
            </a:endParaRPr>
          </a:p>
        </p:txBody>
      </p:sp>
      <p:sp>
        <p:nvSpPr>
          <p:cNvPr id="132" name="テキスト プレースホルダー 4"/>
          <p:cNvSpPr txBox="1">
            <a:spLocks/>
          </p:cNvSpPr>
          <p:nvPr/>
        </p:nvSpPr>
        <p:spPr>
          <a:xfrm>
            <a:off x="545010" y="3734059"/>
            <a:ext cx="1567640" cy="1314329"/>
          </a:xfrm>
          <a:prstGeom prst="rect">
            <a:avLst/>
          </a:prstGeom>
          <a:solidFill>
            <a:schemeClr val="bg2">
              <a:lumMod val="25000"/>
            </a:schemeClr>
          </a:solid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lang="ja-JP" altLang="en-US" sz="1600" b="1" dirty="0" smtClean="0">
                <a:solidFill>
                  <a:prstClr val="white"/>
                </a:solidFill>
              </a:rPr>
              <a:t>エリア</a:t>
            </a:r>
            <a:endParaRPr lang="en-US" altLang="ja-JP" sz="1600" b="1" dirty="0" smtClean="0">
              <a:solidFill>
                <a:prstClr val="white"/>
              </a:solidFill>
            </a:endParaRPr>
          </a:p>
          <a:p>
            <a:pPr algn="ctr">
              <a:buClr>
                <a:srgbClr val="000000">
                  <a:lumMod val="65000"/>
                  <a:lumOff val="35000"/>
                </a:srgbClr>
              </a:buClr>
              <a:defRPr/>
            </a:pPr>
            <a:r>
              <a:rPr lang="ja-JP" altLang="en-US" sz="1600" b="1" dirty="0" smtClean="0">
                <a:solidFill>
                  <a:prstClr val="white"/>
                </a:solidFill>
              </a:rPr>
              <a:t>キャスティング</a:t>
            </a:r>
            <a:endParaRPr lang="ja-JP" altLang="en-US" sz="1600" b="1" dirty="0">
              <a:solidFill>
                <a:prstClr val="white"/>
              </a:solidFill>
            </a:endParaRPr>
          </a:p>
        </p:txBody>
      </p:sp>
      <p:grpSp>
        <p:nvGrpSpPr>
          <p:cNvPr id="133" name="グループ化 562"/>
          <p:cNvGrpSpPr>
            <a:grpSpLocks/>
          </p:cNvGrpSpPr>
          <p:nvPr/>
        </p:nvGrpSpPr>
        <p:grpSpPr bwMode="auto">
          <a:xfrm>
            <a:off x="5378319" y="4334489"/>
            <a:ext cx="730135" cy="196589"/>
            <a:chOff x="12315825" y="4608390"/>
            <a:chExt cx="1235039" cy="308217"/>
          </a:xfrm>
        </p:grpSpPr>
        <p:sp>
          <p:nvSpPr>
            <p:cNvPr id="134" name="片側の 2 つの角を丸めた四角形 133"/>
            <p:cNvSpPr/>
            <p:nvPr/>
          </p:nvSpPr>
          <p:spPr>
            <a:xfrm rot="16200000">
              <a:off x="12541795" y="4381227"/>
              <a:ext cx="308881" cy="760822"/>
            </a:xfrm>
            <a:prstGeom prst="round2SameRect">
              <a:avLst>
                <a:gd name="adj1" fmla="val 30059"/>
                <a:gd name="adj2" fmla="val 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base">
                <a:spcBef>
                  <a:spcPct val="20000"/>
                </a:spcBef>
                <a:spcAft>
                  <a:spcPct val="0"/>
                </a:spcAft>
                <a:defRPr/>
              </a:pPr>
              <a:endParaRPr lang="ja-JP" altLang="en-US" sz="900" dirty="0">
                <a:solidFill>
                  <a:prstClr val="white">
                    <a:lumMod val="75000"/>
                  </a:prstClr>
                </a:solidFill>
              </a:endParaRPr>
            </a:p>
          </p:txBody>
        </p:sp>
        <p:sp>
          <p:nvSpPr>
            <p:cNvPr id="135" name="正方形/長方形 134"/>
            <p:cNvSpPr/>
            <p:nvPr/>
          </p:nvSpPr>
          <p:spPr>
            <a:xfrm>
              <a:off x="13082937" y="4653821"/>
              <a:ext cx="100605" cy="209808"/>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sp>
          <p:nvSpPr>
            <p:cNvPr id="136" name="右矢印 135"/>
            <p:cNvSpPr/>
            <p:nvPr/>
          </p:nvSpPr>
          <p:spPr>
            <a:xfrm>
              <a:off x="13271571" y="4700445"/>
              <a:ext cx="276663" cy="116560"/>
            </a:xfrm>
            <a:prstGeom prst="right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20000"/>
                </a:spcBef>
                <a:spcAft>
                  <a:spcPct val="0"/>
                </a:spcAft>
                <a:defRPr/>
              </a:pPr>
              <a:endParaRPr lang="ja-JP" altLang="en-US" sz="900">
                <a:solidFill>
                  <a:prstClr val="white">
                    <a:lumMod val="75000"/>
                  </a:prstClr>
                </a:solidFill>
              </a:endParaRPr>
            </a:p>
          </p:txBody>
        </p:sp>
      </p:grpSp>
      <p:sp>
        <p:nvSpPr>
          <p:cNvPr id="137" name="テキスト ボックス 136"/>
          <p:cNvSpPr txBox="1"/>
          <p:nvPr/>
        </p:nvSpPr>
        <p:spPr bwMode="auto">
          <a:xfrm>
            <a:off x="6512144" y="3837023"/>
            <a:ext cx="1125173" cy="253916"/>
          </a:xfrm>
          <a:prstGeom prst="rect">
            <a:avLst/>
          </a:prstGeom>
          <a:noFill/>
          <a:ln w="12700">
            <a:noFill/>
          </a:ln>
        </p:spPr>
        <p:txBody>
          <a:bodyPr wrap="square">
            <a:spAutoFit/>
          </a:bodyPr>
          <a:lstStyle/>
          <a:p>
            <a:pPr algn="ctr" fontAlgn="base">
              <a:spcBef>
                <a:spcPct val="20000"/>
              </a:spcBef>
              <a:spcAft>
                <a:spcPct val="0"/>
              </a:spcAft>
              <a:defRPr/>
            </a:pP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MP</a:t>
            </a:r>
            <a:r>
              <a:rPr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３プレイヤー</a:t>
            </a: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8" name="Picture 2"/>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59714" y="4242501"/>
            <a:ext cx="1865803" cy="38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 name="図 138"/>
          <p:cNvPicPr>
            <a:picLocks noChangeAspect="1"/>
          </p:cNvPicPr>
          <p:nvPr/>
        </p:nvPicPr>
        <p:blipFill>
          <a:blip r:embed="rId6"/>
          <a:stretch>
            <a:fillRect/>
          </a:stretch>
        </p:blipFill>
        <p:spPr>
          <a:xfrm>
            <a:off x="6557185" y="4045199"/>
            <a:ext cx="1035091" cy="775168"/>
          </a:xfrm>
          <a:prstGeom prst="rect">
            <a:avLst/>
          </a:prstGeom>
        </p:spPr>
      </p:pic>
      <p:sp>
        <p:nvSpPr>
          <p:cNvPr id="140" name="テキスト ボックス 139"/>
          <p:cNvSpPr txBox="1"/>
          <p:nvPr/>
        </p:nvSpPr>
        <p:spPr bwMode="auto">
          <a:xfrm>
            <a:off x="3329813" y="3837023"/>
            <a:ext cx="1125173" cy="253916"/>
          </a:xfrm>
          <a:prstGeom prst="rect">
            <a:avLst/>
          </a:prstGeom>
          <a:noFill/>
          <a:ln w="12700">
            <a:noFill/>
          </a:ln>
        </p:spPr>
        <p:txBody>
          <a:bodyPr wrap="square">
            <a:spAutoFit/>
          </a:bodyPr>
          <a:lstStyle/>
          <a:p>
            <a:pPr algn="ctr" fontAlgn="base">
              <a:spcBef>
                <a:spcPct val="20000"/>
              </a:spcBef>
              <a:spcAft>
                <a:spcPct val="0"/>
              </a:spcAft>
              <a:defRPr/>
            </a:pPr>
            <a:r>
              <a:rPr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PRX-5000</a:t>
            </a: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テキスト ボックス 140"/>
          <p:cNvSpPr txBox="1"/>
          <p:nvPr/>
        </p:nvSpPr>
        <p:spPr bwMode="auto">
          <a:xfrm>
            <a:off x="5049836" y="3837023"/>
            <a:ext cx="1125173" cy="253916"/>
          </a:xfrm>
          <a:prstGeom prst="rect">
            <a:avLst/>
          </a:prstGeom>
          <a:noFill/>
          <a:ln w="12700">
            <a:noFill/>
          </a:ln>
        </p:spPr>
        <p:txBody>
          <a:bodyPr wrap="square">
            <a:spAutoFit/>
          </a:bodyPr>
          <a:lstStyle/>
          <a:p>
            <a:pPr algn="ctr" fontAlgn="base">
              <a:spcBef>
                <a:spcPct val="20000"/>
              </a:spcBef>
              <a:spcAft>
                <a:spcPct val="0"/>
              </a:spcAft>
              <a:defRPr/>
            </a:pPr>
            <a:r>
              <a:rPr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USB</a:t>
            </a:r>
            <a:r>
              <a:rPr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メモリ</a:t>
            </a:r>
            <a:endPar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テキスト ボックス 144"/>
          <p:cNvSpPr txBox="1"/>
          <p:nvPr/>
        </p:nvSpPr>
        <p:spPr bwMode="auto">
          <a:xfrm>
            <a:off x="7295975" y="1846788"/>
            <a:ext cx="1125173" cy="307777"/>
          </a:xfrm>
          <a:prstGeom prst="rect">
            <a:avLst/>
          </a:prstGeom>
          <a:noFill/>
          <a:ln w="12700">
            <a:noFill/>
          </a:ln>
        </p:spPr>
        <p:txBody>
          <a:bodyPr wrap="square">
            <a:spAutoFit/>
          </a:bodyPr>
          <a:lstStyle/>
          <a:p>
            <a:pPr algn="ctr" fontAlgn="base">
              <a:spcBef>
                <a:spcPct val="20000"/>
              </a:spcBef>
              <a:spcAft>
                <a:spcPct val="0"/>
              </a:spcAft>
              <a:defRPr/>
            </a:pP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廃棄</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テキスト ボックス 145"/>
          <p:cNvSpPr txBox="1"/>
          <p:nvPr/>
        </p:nvSpPr>
        <p:spPr bwMode="auto">
          <a:xfrm>
            <a:off x="5727127" y="1870883"/>
            <a:ext cx="1313193" cy="307777"/>
          </a:xfrm>
          <a:prstGeom prst="rect">
            <a:avLst/>
          </a:prstGeom>
          <a:noFill/>
          <a:ln w="12700">
            <a:noFill/>
          </a:ln>
        </p:spPr>
        <p:txBody>
          <a:bodyPr wrap="square">
            <a:spAutoFit/>
          </a:bodyPr>
          <a:lstStyle/>
          <a:p>
            <a:pPr algn="ctr" fontAlgn="base">
              <a:spcBef>
                <a:spcPct val="20000"/>
              </a:spcBef>
              <a:spcAft>
                <a:spcPct val="0"/>
              </a:spcAft>
              <a:defRPr/>
            </a:pP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利用（再生）</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37014784"/>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endParaRPr altLang="en-US" sz="2400" dirty="0">
              <a:solidFill>
                <a:prstClr val="white"/>
              </a:solidFill>
            </a:endParaRPr>
          </a:p>
        </p:txBody>
      </p:sp>
      <p:pic>
        <p:nvPicPr>
          <p:cNvPr id="6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37593" y="1010754"/>
            <a:ext cx="2431796" cy="49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タイトル 1"/>
          <p:cNvSpPr txBox="1">
            <a:spLocks/>
          </p:cNvSpPr>
          <p:nvPr/>
        </p:nvSpPr>
        <p:spPr>
          <a:xfrm>
            <a:off x="36515"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料金表</a:t>
            </a:r>
          </a:p>
        </p:txBody>
      </p:sp>
      <p:sp>
        <p:nvSpPr>
          <p:cNvPr id="24" name="テキスト ボックス 13"/>
          <p:cNvSpPr txBox="1">
            <a:spLocks noChangeArrowheads="1"/>
          </p:cNvSpPr>
          <p:nvPr/>
        </p:nvSpPr>
        <p:spPr bwMode="auto">
          <a:xfrm>
            <a:off x="235712" y="1712362"/>
            <a:ext cx="1117600" cy="1343576"/>
          </a:xfrm>
          <a:prstGeom prst="rect">
            <a:avLst/>
          </a:prstGeom>
          <a:solidFill>
            <a:schemeClr val="bg2">
              <a:lumMod val="75000"/>
            </a:schemeClr>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defRPr/>
            </a:pPr>
            <a:r>
              <a:rPr lang="ja-JP" altLang="en-US" sz="1400" kern="0"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イニシャル</a:t>
            </a:r>
          </a:p>
        </p:txBody>
      </p:sp>
      <p:sp>
        <p:nvSpPr>
          <p:cNvPr id="25" name="テキスト ボックス 13"/>
          <p:cNvSpPr txBox="1">
            <a:spLocks noChangeArrowheads="1"/>
          </p:cNvSpPr>
          <p:nvPr/>
        </p:nvSpPr>
        <p:spPr bwMode="auto">
          <a:xfrm>
            <a:off x="235712" y="3284539"/>
            <a:ext cx="1117600" cy="1836738"/>
          </a:xfrm>
          <a:prstGeom prst="rect">
            <a:avLst/>
          </a:prstGeom>
          <a:solidFill>
            <a:schemeClr val="bg2">
              <a:lumMod val="50000"/>
            </a:schemeClr>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defRPr/>
            </a:pPr>
            <a:r>
              <a:rPr lang="ja-JP" altLang="en-US" sz="1400" kern="0" dirty="0">
                <a:solidFill>
                  <a:srgbClr val="FFFFFF">
                    <a:lumMod val="95000"/>
                  </a:srgbClr>
                </a:solidFill>
                <a:latin typeface="メイリオ" panose="020B0604030504040204" pitchFamily="50" charset="-128"/>
                <a:ea typeface="メイリオ" panose="020B0604030504040204" pitchFamily="50" charset="-128"/>
                <a:cs typeface="メイリオ" panose="020B0604030504040204" pitchFamily="50" charset="-128"/>
              </a:rPr>
              <a:t>ランニング</a:t>
            </a:r>
          </a:p>
        </p:txBody>
      </p:sp>
      <p:sp>
        <p:nvSpPr>
          <p:cNvPr id="26" name="テキスト ボックス 13"/>
          <p:cNvSpPr txBox="1">
            <a:spLocks noChangeArrowheads="1"/>
          </p:cNvSpPr>
          <p:nvPr/>
        </p:nvSpPr>
        <p:spPr bwMode="auto">
          <a:xfrm>
            <a:off x="243017" y="5380039"/>
            <a:ext cx="1110297" cy="1038224"/>
          </a:xfrm>
          <a:prstGeom prst="rect">
            <a:avLst/>
          </a:prstGeom>
          <a:solidFill>
            <a:schemeClr val="bg2">
              <a:lumMod val="25000"/>
            </a:schemeClr>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defRPr/>
            </a:pPr>
            <a:r>
              <a:rPr lang="ja-JP" altLang="en-US" sz="1400" kern="0" dirty="0">
                <a:solidFill>
                  <a:srgbClr val="FFFFFF">
                    <a:lumMod val="95000"/>
                  </a:srgbClr>
                </a:solidFill>
                <a:latin typeface="メイリオ" panose="020B0604030504040204" pitchFamily="50" charset="-128"/>
                <a:ea typeface="メイリオ" panose="020B0604030504040204" pitchFamily="50" charset="-128"/>
                <a:cs typeface="メイリオ" panose="020B0604030504040204" pitchFamily="50" charset="-128"/>
              </a:rPr>
              <a:t>オプション</a:t>
            </a:r>
          </a:p>
        </p:txBody>
      </p:sp>
      <p:sp>
        <p:nvSpPr>
          <p:cNvPr id="2" name="タイトル 1"/>
          <p:cNvSpPr>
            <a:spLocks noGrp="1"/>
          </p:cNvSpPr>
          <p:nvPr>
            <p:ph type="title"/>
          </p:nvPr>
        </p:nvSpPr>
        <p:spPr/>
        <p:txBody>
          <a:bodyPr/>
          <a:lstStyle/>
          <a:p>
            <a:r>
              <a:rPr kumimoji="1" lang="ja-JP" altLang="en-US" dirty="0" smtClean="0"/>
              <a:t>各種料金</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564CDE2-541C-456F-983B-81BA904507E4}" type="slidenum">
              <a:rPr lang="en-US" altLang="ja-JP" smtClean="0"/>
              <a:pPr>
                <a:defRPr/>
              </a:pPr>
              <a:t>17</a:t>
            </a:fld>
            <a:endParaRPr lang="en-US" altLang="ja-JP" dirty="0"/>
          </a:p>
        </p:txBody>
      </p:sp>
      <p:graphicFrame>
        <p:nvGraphicFramePr>
          <p:cNvPr id="14" name="表 13"/>
          <p:cNvGraphicFramePr>
            <a:graphicFrameLocks noGrp="1"/>
          </p:cNvGraphicFramePr>
          <p:nvPr>
            <p:extLst>
              <p:ext uri="{D42A27DB-BD31-4B8C-83A1-F6EECF244321}">
                <p14:modId xmlns:p14="http://schemas.microsoft.com/office/powerpoint/2010/main" val="1993714747"/>
              </p:ext>
            </p:extLst>
          </p:nvPr>
        </p:nvGraphicFramePr>
        <p:xfrm>
          <a:off x="1547664" y="1695450"/>
          <a:ext cx="7366000" cy="393700"/>
        </p:xfrm>
        <a:graphic>
          <a:graphicData uri="http://schemas.openxmlformats.org/drawingml/2006/table">
            <a:tbl>
              <a:tblPr firstRow="1" bandRow="1">
                <a:tableStyleId>{5C22544A-7EE6-4342-B048-85BDC9FD1C3A}</a:tableStyleId>
              </a:tblPr>
              <a:tblGrid>
                <a:gridCol w="1245567">
                  <a:extLst>
                    <a:ext uri="{9D8B030D-6E8A-4147-A177-3AD203B41FA5}">
                      <a16:colId xmlns:a16="http://schemas.microsoft.com/office/drawing/2014/main" xmlns="" val="20000"/>
                    </a:ext>
                  </a:extLst>
                </a:gridCol>
                <a:gridCol w="3861527">
                  <a:extLst>
                    <a:ext uri="{9D8B030D-6E8A-4147-A177-3AD203B41FA5}">
                      <a16:colId xmlns:a16="http://schemas.microsoft.com/office/drawing/2014/main" xmlns="" val="20001"/>
                    </a:ext>
                  </a:extLst>
                </a:gridCol>
                <a:gridCol w="2258906">
                  <a:extLst>
                    <a:ext uri="{9D8B030D-6E8A-4147-A177-3AD203B41FA5}">
                      <a16:colId xmlns:a16="http://schemas.microsoft.com/office/drawing/2014/main" xmlns="" val="20002"/>
                    </a:ext>
                  </a:extLst>
                </a:gridCol>
              </a:tblGrid>
              <a:tr h="393700">
                <a:tc>
                  <a:txBody>
                    <a:bodyP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本部費用</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71" marB="45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kumimoji="1" lang="ja-JP" altLang="en-US" sz="12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放送センター構築費用</a:t>
                      </a:r>
                      <a:endParaRPr kumimoji="1" lang="ja-JP" altLang="en-US" sz="12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55" marR="91455" marT="45771" marB="45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500,000</a:t>
                      </a:r>
                    </a:p>
                  </a:txBody>
                  <a:tcPr marL="91455" marR="91455" marT="45771" marB="457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4134993921"/>
              </p:ext>
            </p:extLst>
          </p:nvPr>
        </p:nvGraphicFramePr>
        <p:xfrm>
          <a:off x="1547664" y="2241550"/>
          <a:ext cx="7366000" cy="814388"/>
        </p:xfrm>
        <a:graphic>
          <a:graphicData uri="http://schemas.openxmlformats.org/drawingml/2006/table">
            <a:tbl>
              <a:tblPr/>
              <a:tblGrid>
                <a:gridCol w="1245567">
                  <a:extLst>
                    <a:ext uri="{9D8B030D-6E8A-4147-A177-3AD203B41FA5}">
                      <a16:colId xmlns:a16="http://schemas.microsoft.com/office/drawing/2014/main" xmlns="" val="20000"/>
                    </a:ext>
                  </a:extLst>
                </a:gridCol>
                <a:gridCol w="3888276">
                  <a:extLst>
                    <a:ext uri="{9D8B030D-6E8A-4147-A177-3AD203B41FA5}">
                      <a16:colId xmlns:a16="http://schemas.microsoft.com/office/drawing/2014/main" xmlns="" val="20001"/>
                    </a:ext>
                  </a:extLst>
                </a:gridCol>
                <a:gridCol w="2232157">
                  <a:extLst>
                    <a:ext uri="{9D8B030D-6E8A-4147-A177-3AD203B41FA5}">
                      <a16:colId xmlns:a16="http://schemas.microsoft.com/office/drawing/2014/main" xmlns="" val="20002"/>
                    </a:ext>
                  </a:extLst>
                </a:gridCol>
              </a:tblGrid>
              <a:tr h="427283">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店舗費用</a:t>
                      </a:r>
                      <a:endParaRPr kumimoji="1" lang="en-US" altLang="ja-JP" sz="1200" b="1" i="0" u="none" strike="noStrike" cap="none" normalizeH="0" baseline="0" dirty="0" smtClean="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5999" marR="35999" marT="45871" marB="458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サービス加入料</a:t>
                      </a:r>
                      <a:endParaRPr kumimoji="1" lang="en-US" altLang="ja-JP"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lumMod val="65000"/>
                              <a:lumOff val="35000"/>
                            </a:schemeClr>
                          </a:solidFill>
                          <a:effectLst/>
                          <a:latin typeface="メイリオ" panose="020B0604030504040204" pitchFamily="50" charset="-128"/>
                          <a:ea typeface="メイリオ" panose="020B0604030504040204" pitchFamily="50" charset="-128"/>
                          <a:cs typeface="メイリオ" panose="020B0604030504040204" pitchFamily="50" charset="-128"/>
                        </a:rPr>
                        <a:t>（メモリ内蔵・カード不要、基本設置工事費用含む）</a:t>
                      </a:r>
                      <a:endParaRPr kumimoji="1" lang="en-US" altLang="ja-JP" sz="1000" b="0" i="0" u="none" strike="noStrike" cap="none" normalizeH="0" baseline="0" dirty="0" smtClean="0">
                        <a:ln>
                          <a:noFill/>
                        </a:ln>
                        <a:solidFill>
                          <a:schemeClr val="tx1">
                            <a:lumMod val="65000"/>
                            <a:lumOff val="3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0" marR="36003" marT="45871" marB="458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120,000</a:t>
                      </a:r>
                    </a:p>
                  </a:txBody>
                  <a:tcPr marL="91453" marR="91453" marT="45871" marB="458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387105">
                <a:tc vMerge="1">
                  <a:txBody>
                    <a:bodyPr/>
                    <a:lstStyle/>
                    <a:p>
                      <a:endParaRPr kumimoji="1" lang="ja-JP" alt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lumMod val="65000"/>
                              <a:lumOff val="35000"/>
                            </a:schemeClr>
                          </a:solidFill>
                          <a:effectLst/>
                          <a:latin typeface="メイリオ" panose="020B0604030504040204" pitchFamily="50" charset="-128"/>
                          <a:ea typeface="メイリオ" panose="020B0604030504040204" pitchFamily="50" charset="-128"/>
                          <a:cs typeface="メイリオ" panose="020B0604030504040204" pitchFamily="50" charset="-128"/>
                        </a:rPr>
                        <a:t>スタッフコール機能設定費用</a:t>
                      </a:r>
                      <a:r>
                        <a:rPr kumimoji="1" lang="ja-JP" altLang="en-US" sz="1000" b="0" i="0" u="none" strike="noStrike" cap="none" normalizeH="0" baseline="0" dirty="0" smtClean="0">
                          <a:ln>
                            <a:noFill/>
                          </a:ln>
                          <a:solidFill>
                            <a:schemeClr val="tx1">
                              <a:lumMod val="65000"/>
                              <a:lumOff val="35000"/>
                            </a:schemeClr>
                          </a:solidFill>
                          <a:effectLst/>
                          <a:latin typeface="メイリオ" panose="020B0604030504040204" pitchFamily="50" charset="-128"/>
                          <a:ea typeface="メイリオ" panose="020B0604030504040204" pitchFamily="50" charset="-128"/>
                          <a:cs typeface="メイリオ" panose="020B0604030504040204" pitchFamily="50" charset="-128"/>
                        </a:rPr>
                        <a:t>（機能を有効にする場合）</a:t>
                      </a:r>
                      <a:endParaRPr kumimoji="1" lang="en-US" altLang="ja-JP" sz="1000" b="0" i="0" u="none" strike="noStrike" cap="none" normalizeH="0" baseline="0" dirty="0" smtClean="0">
                        <a:ln>
                          <a:noFill/>
                        </a:ln>
                        <a:solidFill>
                          <a:schemeClr val="tx1">
                            <a:lumMod val="65000"/>
                            <a:lumOff val="3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1997" marR="36003" marT="45871" marB="458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65000"/>
                              <a:lumOff val="35000"/>
                            </a:schemeClr>
                          </a:solidFill>
                          <a:effectLst/>
                          <a:latin typeface="メイリオ" panose="020B0604030504040204" pitchFamily="50" charset="-128"/>
                          <a:ea typeface="メイリオ" panose="020B0604030504040204" pitchFamily="50" charset="-128"/>
                          <a:cs typeface="メイリオ" panose="020B0604030504040204" pitchFamily="50" charset="-128"/>
                        </a:rPr>
                        <a:t>+\50,000</a:t>
                      </a:r>
                    </a:p>
                  </a:txBody>
                  <a:tcPr marL="91453" marR="91453" marT="45871" marB="458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664221436"/>
              </p:ext>
            </p:extLst>
          </p:nvPr>
        </p:nvGraphicFramePr>
        <p:xfrm>
          <a:off x="1547664" y="3284538"/>
          <a:ext cx="7366000" cy="1008061"/>
        </p:xfrm>
        <a:graphic>
          <a:graphicData uri="http://schemas.openxmlformats.org/drawingml/2006/table">
            <a:tbl>
              <a:tblPr firstRow="1" bandRow="1">
                <a:tableStyleId>{5C22544A-7EE6-4342-B048-85BDC9FD1C3A}</a:tableStyleId>
              </a:tblPr>
              <a:tblGrid>
                <a:gridCol w="1245568">
                  <a:extLst>
                    <a:ext uri="{9D8B030D-6E8A-4147-A177-3AD203B41FA5}">
                      <a16:colId xmlns:a16="http://schemas.microsoft.com/office/drawing/2014/main" xmlns="" val="20000"/>
                    </a:ext>
                  </a:extLst>
                </a:gridCol>
                <a:gridCol w="1511547">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211174">
                  <a:extLst>
                    <a:ext uri="{9D8B030D-6E8A-4147-A177-3AD203B41FA5}">
                      <a16:colId xmlns:a16="http://schemas.microsoft.com/office/drawing/2014/main" xmlns="" val="20003"/>
                    </a:ext>
                  </a:extLst>
                </a:gridCol>
                <a:gridCol w="2245583">
                  <a:extLst>
                    <a:ext uri="{9D8B030D-6E8A-4147-A177-3AD203B41FA5}">
                      <a16:colId xmlns:a16="http://schemas.microsoft.com/office/drawing/2014/main" xmlns="" val="20004"/>
                    </a:ext>
                  </a:extLst>
                </a:gridCol>
              </a:tblGrid>
              <a:tr h="354124">
                <a:tc rowSpan="3">
                  <a:txBody>
                    <a:bodyP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本部費用</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放送委託管理費</a:t>
                      </a:r>
                      <a:endParaRPr kumimoji="1" lang="en-US" altLang="ja-JP"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ja-JP" altLang="en-US" sz="1000" b="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グループ数</a:t>
                      </a:r>
                    </a:p>
                  </a:txBody>
                  <a:tcPr marL="91445" marR="91445"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30</a:t>
                      </a:r>
                      <a:endParaRPr kumimoji="1" lang="ja-JP" altLang="en-US" sz="9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30,000</a:t>
                      </a:r>
                    </a:p>
                  </a:txBody>
                  <a:tcPr marL="91445" marR="91445"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38918">
                <a:tc vMerge="1">
                  <a:txBody>
                    <a:bodyPr/>
                    <a:lstStyle/>
                    <a:p>
                      <a:pPr algn="ctr"/>
                      <a:endParaRPr kumimoji="1" lang="ja-JP" altLang="en-US" sz="1200" b="0" dirty="0"/>
                    </a:p>
                  </a:txBody>
                  <a:tcPr marL="91457" marR="91457" marT="45699" marB="456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b="0" dirty="0" smtClean="0">
                        <a:solidFill>
                          <a:srgbClr val="FF0000"/>
                        </a:solidFill>
                      </a:endParaRPr>
                    </a:p>
                  </a:txBody>
                  <a:tcPr marL="91437" marR="91437" marT="45773" marB="45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1" dirty="0" smtClean="0">
                        <a:solidFill>
                          <a:srgbClr val="FF0000"/>
                        </a:solidFill>
                        <a:latin typeface="+mn-ea"/>
                        <a:ea typeface="+mn-ea"/>
                      </a:endParaRPr>
                    </a:p>
                  </a:txBody>
                  <a:tcPr marL="91439" marR="9143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9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50</a:t>
                      </a:r>
                      <a:endParaRPr kumimoji="1" lang="ja-JP" altLang="en-US" sz="9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50,000</a:t>
                      </a:r>
                    </a:p>
                  </a:txBody>
                  <a:tcPr marL="91445" marR="91445"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5019">
                <a:tc vMerge="1">
                  <a:txBody>
                    <a:bodyPr/>
                    <a:lstStyle/>
                    <a:p>
                      <a:pPr algn="ctr"/>
                      <a:endParaRPr kumimoji="1" lang="ja-JP" altLang="en-US" sz="1200" b="0" dirty="0"/>
                    </a:p>
                  </a:txBody>
                  <a:tcPr marL="91437" marR="91437" marT="45773" marB="45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b="0" dirty="0" smtClean="0">
                        <a:solidFill>
                          <a:srgbClr val="FF0000"/>
                        </a:solidFill>
                      </a:endParaRPr>
                    </a:p>
                  </a:txBody>
                  <a:tcPr marL="91437" marR="91437" marT="45773" marB="45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1" dirty="0" smtClean="0">
                        <a:solidFill>
                          <a:srgbClr val="FF0000"/>
                        </a:solidFill>
                        <a:latin typeface="+mn-ea"/>
                        <a:ea typeface="+mn-ea"/>
                      </a:endParaRPr>
                    </a:p>
                  </a:txBody>
                  <a:tcPr marL="91439" marR="91439"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51</a:t>
                      </a:r>
                      <a:r>
                        <a:rPr kumimoji="1" lang="ja-JP" altLang="en-US" sz="900" b="1"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p>
                  </a:txBody>
                  <a:tcPr marL="91445" marR="91445"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個別見積もり</a:t>
                      </a:r>
                      <a:endParaRPr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1077627383"/>
              </p:ext>
            </p:extLst>
          </p:nvPr>
        </p:nvGraphicFramePr>
        <p:xfrm>
          <a:off x="1547664" y="4414838"/>
          <a:ext cx="7366000" cy="706438"/>
        </p:xfrm>
        <a:graphic>
          <a:graphicData uri="http://schemas.openxmlformats.org/drawingml/2006/table">
            <a:tbl>
              <a:tblPr firstRow="1" bandRow="1">
                <a:tableStyleId>{5C22544A-7EE6-4342-B048-85BDC9FD1C3A}</a:tableStyleId>
              </a:tblPr>
              <a:tblGrid>
                <a:gridCol w="1245567">
                  <a:extLst>
                    <a:ext uri="{9D8B030D-6E8A-4147-A177-3AD203B41FA5}">
                      <a16:colId xmlns:a16="http://schemas.microsoft.com/office/drawing/2014/main" xmlns="" val="20000"/>
                    </a:ext>
                  </a:extLst>
                </a:gridCol>
                <a:gridCol w="3881720">
                  <a:extLst>
                    <a:ext uri="{9D8B030D-6E8A-4147-A177-3AD203B41FA5}">
                      <a16:colId xmlns:a16="http://schemas.microsoft.com/office/drawing/2014/main" xmlns="" val="20001"/>
                    </a:ext>
                  </a:extLst>
                </a:gridCol>
                <a:gridCol w="2238713">
                  <a:extLst>
                    <a:ext uri="{9D8B030D-6E8A-4147-A177-3AD203B41FA5}">
                      <a16:colId xmlns:a16="http://schemas.microsoft.com/office/drawing/2014/main" xmlns="" val="20002"/>
                    </a:ext>
                  </a:extLst>
                </a:gridCol>
              </a:tblGrid>
              <a:tr h="310002">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店舗費用</a:t>
                      </a:r>
                    </a:p>
                  </a:txBody>
                  <a:tcPr marL="35997" marR="91445" marT="45818" marB="458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lvl="0" algn="l"/>
                      <a:r>
                        <a:rPr kumimoji="1" lang="ja-JP" altLang="en-US"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月額利用料</a:t>
                      </a:r>
                      <a:endParaRPr kumimoji="1" lang="ja-JP" altLang="en-US" sz="1200" b="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1997" marR="91445" marT="45818" marB="458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ja-JP" altLang="en-US"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6,000</a:t>
                      </a:r>
                    </a:p>
                  </a:txBody>
                  <a:tcPr marL="35997" marR="35997" marT="45818" marB="458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96435">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dirty="0" smtClean="0">
                        <a:solidFill>
                          <a:schemeClr val="tx1"/>
                        </a:solidFill>
                      </a:endParaRPr>
                    </a:p>
                  </a:txBody>
                  <a:tcPr marL="91455" marR="91455" marT="45869" marB="45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スタッフコール機能月額利用料</a:t>
                      </a:r>
                      <a:endParaRPr kumimoji="1" lang="en-US" altLang="ja-JP" sz="12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（スタッフコール機能使用でイニシャル負担不可の場合）</a:t>
                      </a:r>
                    </a:p>
                  </a:txBody>
                  <a:tcPr marL="71997" marR="91445" marT="45818" marB="458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ja-JP" sz="12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1,500</a:t>
                      </a:r>
                    </a:p>
                  </a:txBody>
                  <a:tcPr marL="35997" marR="35997" marT="45818" marB="458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800992761"/>
              </p:ext>
            </p:extLst>
          </p:nvPr>
        </p:nvGraphicFramePr>
        <p:xfrm>
          <a:off x="1547664" y="5380038"/>
          <a:ext cx="7366000" cy="1038225"/>
        </p:xfrm>
        <a:graphic>
          <a:graphicData uri="http://schemas.openxmlformats.org/drawingml/2006/table">
            <a:tbl>
              <a:tblPr firstRow="1" bandRow="1">
                <a:tableStyleId>{5C22544A-7EE6-4342-B048-85BDC9FD1C3A}</a:tableStyleId>
              </a:tblPr>
              <a:tblGrid>
                <a:gridCol w="1245567">
                  <a:extLst>
                    <a:ext uri="{9D8B030D-6E8A-4147-A177-3AD203B41FA5}">
                      <a16:colId xmlns:a16="http://schemas.microsoft.com/office/drawing/2014/main" xmlns="" val="20000"/>
                    </a:ext>
                  </a:extLst>
                </a:gridCol>
                <a:gridCol w="3888275">
                  <a:extLst>
                    <a:ext uri="{9D8B030D-6E8A-4147-A177-3AD203B41FA5}">
                      <a16:colId xmlns:a16="http://schemas.microsoft.com/office/drawing/2014/main" xmlns="" val="20001"/>
                    </a:ext>
                  </a:extLst>
                </a:gridCol>
                <a:gridCol w="2232158">
                  <a:extLst>
                    <a:ext uri="{9D8B030D-6E8A-4147-A177-3AD203B41FA5}">
                      <a16:colId xmlns:a16="http://schemas.microsoft.com/office/drawing/2014/main" xmlns="" val="20002"/>
                    </a:ext>
                  </a:extLst>
                </a:gridCol>
              </a:tblGrid>
              <a:tr h="535859">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本部費用</a:t>
                      </a:r>
                      <a:endParaRPr kumimoji="1"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2" marR="91432" marT="45857" marB="4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lvl="0" algn="ctr"/>
                      <a:r>
                        <a:rPr kumimoji="1" lang="ja-JP" altLang="en-US" sz="11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エリアキャスティング（音声） </a:t>
                      </a:r>
                      <a:r>
                        <a:rPr kumimoji="1" lang="ja-JP" altLang="en-US"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基本配信料</a:t>
                      </a:r>
                      <a:endParaRPr kumimoji="1" lang="en-US" altLang="ja-JP"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bg1">
                              <a:lumMod val="50000"/>
                            </a:schemeClr>
                          </a:solidFill>
                          <a:latin typeface="メイリオ" pitchFamily="50" charset="-128"/>
                          <a:ea typeface="メイリオ" pitchFamily="50" charset="-128"/>
                          <a:cs typeface="メイリオ" pitchFamily="50" charset="-128"/>
                        </a:rPr>
                        <a:t>（配信月のみ）</a:t>
                      </a:r>
                    </a:p>
                  </a:txBody>
                  <a:tcPr marL="91432" marR="91432" marT="45857" marB="4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CM5</a:t>
                      </a:r>
                      <a:r>
                        <a:rPr lang="ja-JP" altLang="en-US"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本（</a:t>
                      </a:r>
                      <a:r>
                        <a:rPr lang="en-US" altLang="ja-JP"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分</a:t>
                      </a:r>
                      <a:r>
                        <a:rPr lang="en-US" altLang="ja-JP"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本）まで</a:t>
                      </a:r>
                      <a:endParaRPr lang="en-US" altLang="ja-JP"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30,000</a:t>
                      </a:r>
                      <a:r>
                        <a:rPr lang="ja-JP" altLang="en-US"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2" marR="91432" marT="45857" marB="4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502366">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dirty="0" smtClean="0">
                        <a:solidFill>
                          <a:schemeClr val="tx1"/>
                        </a:solidFill>
                        <a:latin typeface="HG丸ｺﾞｼｯｸM-PRO" pitchFamily="50" charset="-128"/>
                        <a:ea typeface="HG丸ｺﾞｼｯｸM-PRO" pitchFamily="50" charset="-128"/>
                      </a:endParaRPr>
                    </a:p>
                  </a:txBody>
                  <a:tcPr marL="91455" marR="91455" marT="45869" marB="458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lvl="0" algn="ctr"/>
                      <a:r>
                        <a:rPr kumimoji="1" lang="ja-JP" altLang="en-US" sz="11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エリアキャスティング（音声） </a:t>
                      </a:r>
                      <a:r>
                        <a:rPr kumimoji="1" lang="ja-JP" altLang="en-US"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超過配信料</a:t>
                      </a:r>
                      <a:endParaRPr kumimoji="1" lang="en-US" altLang="ja-JP"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bg1">
                              <a:lumMod val="50000"/>
                            </a:schemeClr>
                          </a:solidFill>
                          <a:latin typeface="メイリオ" pitchFamily="50" charset="-128"/>
                          <a:ea typeface="メイリオ" pitchFamily="50" charset="-128"/>
                          <a:cs typeface="メイリオ" pitchFamily="50" charset="-128"/>
                        </a:rPr>
                        <a:t>（配信月のみ）</a:t>
                      </a:r>
                    </a:p>
                  </a:txBody>
                  <a:tcPr marL="91432" marR="91432" marT="45857" marB="4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altLang="ja-JP"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本／月を越えた場合　</a:t>
                      </a:r>
                      <a:endParaRPr lang="en-US" altLang="ja-JP"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＠本</a:t>
                      </a:r>
                      <a:endParaRPr lang="en-US" altLang="ja-JP" sz="12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32" marR="91432" marT="45857" marB="45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66660864"/>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62741" y="1083102"/>
            <a:ext cx="6374272" cy="37170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制作費</a:t>
            </a:r>
          </a:p>
        </p:txBody>
      </p:sp>
      <p:sp>
        <p:nvSpPr>
          <p:cNvPr id="13" name="タイトル 1"/>
          <p:cNvSpPr txBox="1">
            <a:spLocks/>
          </p:cNvSpPr>
          <p:nvPr/>
        </p:nvSpPr>
        <p:spPr>
          <a:xfrm>
            <a:off x="36515"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料金表</a:t>
            </a:r>
          </a:p>
        </p:txBody>
      </p:sp>
      <p:sp>
        <p:nvSpPr>
          <p:cNvPr id="8" name="テキスト ボックス 13"/>
          <p:cNvSpPr txBox="1">
            <a:spLocks noChangeArrowheads="1"/>
          </p:cNvSpPr>
          <p:nvPr/>
        </p:nvSpPr>
        <p:spPr bwMode="auto">
          <a:xfrm>
            <a:off x="247904" y="1721545"/>
            <a:ext cx="1117600" cy="2118362"/>
          </a:xfrm>
          <a:prstGeom prst="rect">
            <a:avLst/>
          </a:prstGeom>
          <a:solidFill>
            <a:schemeClr val="bg2">
              <a:lumMod val="25000"/>
            </a:schemeClr>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defRPr/>
            </a:pPr>
            <a:r>
              <a:rPr lang="en-US" altLang="ja-JP" sz="1400" kern="0" dirty="0" smtClean="0">
                <a:solidFill>
                  <a:srgbClr val="FFFFFF">
                    <a:lumMod val="95000"/>
                  </a:srgbClr>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1400" kern="0" dirty="0" smtClean="0">
                <a:solidFill>
                  <a:srgbClr val="FFFFFF">
                    <a:lumMod val="95000"/>
                  </a:srgbClr>
                </a:solidFill>
                <a:latin typeface="メイリオ" panose="020B0604030504040204" pitchFamily="50" charset="-128"/>
                <a:ea typeface="メイリオ" panose="020B0604030504040204" pitchFamily="50" charset="-128"/>
                <a:cs typeface="メイリオ" panose="020B0604030504040204" pitchFamily="50" charset="-128"/>
              </a:rPr>
              <a:t>制作費</a:t>
            </a:r>
            <a:endParaRPr lang="ja-JP" altLang="en-US" sz="1400" kern="0" dirty="0">
              <a:solidFill>
                <a:srgbClr val="FFFFFF">
                  <a:lumMod val="9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563" y="4054765"/>
            <a:ext cx="3112601" cy="2075067"/>
          </a:xfrm>
          <a:prstGeom prst="rect">
            <a:avLst/>
          </a:prstGeom>
        </p:spPr>
      </p:pic>
      <p:sp>
        <p:nvSpPr>
          <p:cNvPr id="18" name="角丸四角形 17"/>
          <p:cNvSpPr/>
          <p:nvPr/>
        </p:nvSpPr>
        <p:spPr>
          <a:xfrm>
            <a:off x="388758" y="4925239"/>
            <a:ext cx="535061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等でおなじみの有名人、声優、</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ナレーターによる</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制作もご相</a:t>
            </a:r>
            <a:r>
              <a:rPr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談</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ください。</a:t>
            </a:r>
            <a:endParaRPr lang="en-US" altLang="ja-JP"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kumimoji="1" lang="en-US" altLang="ja-JP" dirty="0" smtClean="0"/>
              <a:t>CM</a:t>
            </a:r>
            <a:r>
              <a:rPr kumimoji="1" lang="ja-JP" altLang="en-US" dirty="0" smtClean="0"/>
              <a:t>制作費</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564CDE2-541C-456F-983B-81BA904507E4}" type="slidenum">
              <a:rPr lang="en-US" altLang="ja-JP" smtClean="0"/>
              <a:pPr>
                <a:defRPr/>
              </a:pPr>
              <a:t>18</a:t>
            </a:fld>
            <a:endParaRPr lang="en-US" altLang="ja-JP" dirty="0"/>
          </a:p>
        </p:txBody>
      </p:sp>
      <p:graphicFrame>
        <p:nvGraphicFramePr>
          <p:cNvPr id="14" name="表 13"/>
          <p:cNvGraphicFramePr>
            <a:graphicFrameLocks noGrp="1"/>
          </p:cNvGraphicFramePr>
          <p:nvPr>
            <p:extLst>
              <p:ext uri="{D42A27DB-BD31-4B8C-83A1-F6EECF244321}">
                <p14:modId xmlns:p14="http://schemas.microsoft.com/office/powerpoint/2010/main" val="4090862453"/>
              </p:ext>
            </p:extLst>
          </p:nvPr>
        </p:nvGraphicFramePr>
        <p:xfrm>
          <a:off x="1484802" y="1721544"/>
          <a:ext cx="7345362" cy="2118363"/>
        </p:xfrm>
        <a:graphic>
          <a:graphicData uri="http://schemas.openxmlformats.org/drawingml/2006/table">
            <a:tbl>
              <a:tblPr firstRow="1" bandRow="1">
                <a:tableStyleId>{5C22544A-7EE6-4342-B048-85BDC9FD1C3A}</a:tableStyleId>
              </a:tblPr>
              <a:tblGrid>
                <a:gridCol w="1445963">
                  <a:extLst>
                    <a:ext uri="{9D8B030D-6E8A-4147-A177-3AD203B41FA5}">
                      <a16:colId xmlns:a16="http://schemas.microsoft.com/office/drawing/2014/main" xmlns="" val="20000"/>
                    </a:ext>
                  </a:extLst>
                </a:gridCol>
                <a:gridCol w="2001275">
                  <a:extLst>
                    <a:ext uri="{9D8B030D-6E8A-4147-A177-3AD203B41FA5}">
                      <a16:colId xmlns:a16="http://schemas.microsoft.com/office/drawing/2014/main" xmlns="" val="20001"/>
                    </a:ext>
                  </a:extLst>
                </a:gridCol>
                <a:gridCol w="2127449">
                  <a:extLst>
                    <a:ext uri="{9D8B030D-6E8A-4147-A177-3AD203B41FA5}">
                      <a16:colId xmlns:a16="http://schemas.microsoft.com/office/drawing/2014/main" xmlns="" val="20002"/>
                    </a:ext>
                  </a:extLst>
                </a:gridCol>
                <a:gridCol w="1770675">
                  <a:extLst>
                    <a:ext uri="{9D8B030D-6E8A-4147-A177-3AD203B41FA5}">
                      <a16:colId xmlns:a16="http://schemas.microsoft.com/office/drawing/2014/main" xmlns="" val="20003"/>
                    </a:ext>
                  </a:extLst>
                </a:gridCol>
              </a:tblGrid>
              <a:tr h="433088">
                <a:tc rowSpan="5">
                  <a:txBody>
                    <a:bodyP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本部費用</a:t>
                      </a:r>
                      <a:endParaRPr kumimoji="1"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アナウンス費</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男性）　</a:t>
                      </a:r>
                      <a:endParaRPr kumimoji="1"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ja-JP" altLang="en-US"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字内原稿１枚）</a:t>
                      </a:r>
                      <a:endParaRPr lang="en-US" altLang="ja-JP"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当日に同時収録する場合、</a:t>
                      </a:r>
                      <a:endParaRPr lang="en-US" altLang="ja-JP" sz="10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２本目より半額</a:t>
                      </a:r>
                      <a:endParaRPr lang="en-US" altLang="ja-JP" sz="1000" b="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15,000</a:t>
                      </a: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14259">
                <a:tc vMerge="1">
                  <a:txBody>
                    <a:bodyPr/>
                    <a:lstStyle/>
                    <a:p>
                      <a:endParaRPr kumimoji="1"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アナウンス費</a:t>
                      </a:r>
                      <a:r>
                        <a:rPr lang="en-US" altLang="ja-JP"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女性）</a:t>
                      </a:r>
                      <a:endParaRPr kumimoji="1"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altLang="ja-JP" sz="1200" b="1" dirty="0" smtClean="0">
                        <a:solidFill>
                          <a:srgbClr val="000000"/>
                        </a:solidFill>
                        <a:latin typeface="HG丸ｺﾞｼｯｸM-PRO" pitchFamily="50" charset="-128"/>
                        <a:ea typeface="HG丸ｺﾞｼｯｸM-PRO" pitchFamily="50" charset="-128"/>
                      </a:endParaRPr>
                    </a:p>
                  </a:txBody>
                  <a:tcPr marL="91437" marR="91437" marT="45840" marB="458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10,000</a:t>
                      </a: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23672">
                <a:tc vMerge="1">
                  <a:txBody>
                    <a:bodyPr/>
                    <a:lstStyle/>
                    <a:p>
                      <a:endParaRPr kumimoji="1"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編集費</a:t>
                      </a:r>
                      <a:endParaRPr kumimoji="1"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（５分以内）</a:t>
                      </a: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3,000</a:t>
                      </a: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23672">
                <a:tc vMerge="1">
                  <a:txBody>
                    <a:bodyPr/>
                    <a:lstStyle/>
                    <a:p>
                      <a:endParaRPr kumimoji="1"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ダビング費</a:t>
                      </a:r>
                      <a:endParaRPr kumimoji="1"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ja-JP" altLang="en-US" sz="1200" b="0" dirty="0" smtClean="0">
                        <a:solidFill>
                          <a:srgbClr val="000000"/>
                        </a:solidFill>
                        <a:latin typeface="HG丸ｺﾞｼｯｸM-PRO" pitchFamily="50" charset="-128"/>
                        <a:ea typeface="HG丸ｺﾞｼｯｸM-PRO" pitchFamily="50" charset="-128"/>
                      </a:endParaRPr>
                    </a:p>
                  </a:txBody>
                  <a:tcPr marL="91437" marR="91437" marT="45831" marB="458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1,500</a:t>
                      </a: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23672">
                <a:tc vMerge="1">
                  <a:txBody>
                    <a:bodyPr/>
                    <a:lstStyle/>
                    <a:p>
                      <a:endParaRPr kumimoji="1"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ja-JP" altLang="en-US" sz="1200" b="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原稿料及びリライト費 </a:t>
                      </a:r>
                      <a:endParaRPr kumimoji="1" lang="ja-JP" altLang="en-US" sz="1200" b="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ja-JP" altLang="en-US"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（１ＣＭあたり</a:t>
                      </a:r>
                      <a:r>
                        <a:rPr lang="en-US" altLang="ja-JP"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sz="10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字内）</a:t>
                      </a: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10,000</a:t>
                      </a:r>
                    </a:p>
                  </a:txBody>
                  <a:tcPr marL="91445" marR="91445" marT="45851" marB="458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460743139"/>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1889409" y="3460291"/>
            <a:ext cx="538100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お客様</a:t>
            </a:r>
            <a:r>
              <a:rPr lang="en-US" altLang="ja-JP" sz="2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企業</a:t>
            </a:r>
            <a:r>
              <a:rPr lang="en-US" altLang="ja-JP" sz="2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専用の</a:t>
            </a:r>
            <a:endParaRPr lang="en-US" altLang="ja-JP" sz="2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放送センターを構築するサービス</a:t>
            </a:r>
            <a:endParaRPr lang="en-US" altLang="ja-JP" sz="2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467544" y="5073552"/>
            <a:ext cx="3350494" cy="130247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■店舗での操作は電源含め不要</a:t>
            </a:r>
            <a:endParaRPr lang="en-US" altLang="ja-JP"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■マーケティング施策に沿った</a:t>
            </a:r>
            <a:endParaRPr lang="en-US" altLang="ja-JP"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　コンテンツ配信</a:t>
            </a:r>
            <a:endParaRPr lang="en-US" altLang="ja-JP"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67545" y="4481453"/>
            <a:ext cx="3350493" cy="521886"/>
          </a:xfrm>
          <a:prstGeom prst="roundRect">
            <a:avLst>
              <a:gd name="adj" fmla="val 15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本部主導の一括管理</a:t>
            </a:r>
          </a:p>
        </p:txBody>
      </p:sp>
      <p:sp>
        <p:nvSpPr>
          <p:cNvPr id="23" name="正方形/長方形 22"/>
          <p:cNvSpPr/>
          <p:nvPr/>
        </p:nvSpPr>
        <p:spPr>
          <a:xfrm>
            <a:off x="3004888" y="1838491"/>
            <a:ext cx="3350494" cy="130247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■エリア、業態ごとの流し分け放送 </a:t>
            </a:r>
            <a:endParaRPr lang="en-US" altLang="ja-JP"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1200"/>
              </a:spcAft>
            </a:pPr>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週</a:t>
            </a:r>
            <a:r>
              <a:rPr lang="en-US" altLang="ja-JP"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MD</a:t>
            </a:r>
            <a:r>
              <a:rPr lang="ja-JP" altLang="en-US" dirty="0" err="1">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季節に合わせた楽曲 </a:t>
            </a:r>
          </a:p>
        </p:txBody>
      </p:sp>
      <p:sp>
        <p:nvSpPr>
          <p:cNvPr id="24" name="角丸四角形 23"/>
          <p:cNvSpPr/>
          <p:nvPr/>
        </p:nvSpPr>
        <p:spPr>
          <a:xfrm>
            <a:off x="3004890" y="1211956"/>
            <a:ext cx="3350493" cy="521886"/>
          </a:xfrm>
          <a:prstGeom prst="roundRect">
            <a:avLst>
              <a:gd name="adj" fmla="val 15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ブランディングの統一</a:t>
            </a:r>
          </a:p>
        </p:txBody>
      </p:sp>
      <p:sp>
        <p:nvSpPr>
          <p:cNvPr id="25" name="正方形/長方形 24"/>
          <p:cNvSpPr/>
          <p:nvPr/>
        </p:nvSpPr>
        <p:spPr>
          <a:xfrm>
            <a:off x="5292080" y="5073551"/>
            <a:ext cx="3350494" cy="130247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■来店客に向けた販促ＣＭ</a:t>
            </a:r>
            <a:endParaRPr lang="en-US" altLang="ja-JP"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1200"/>
              </a:spcAft>
            </a:pPr>
            <a:r>
              <a:rPr lang="ja-JP" altLang="en-US"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■従業員向けの注意喚起</a:t>
            </a:r>
          </a:p>
        </p:txBody>
      </p:sp>
      <p:sp>
        <p:nvSpPr>
          <p:cNvPr id="26" name="角丸四角形 25"/>
          <p:cNvSpPr/>
          <p:nvPr/>
        </p:nvSpPr>
        <p:spPr>
          <a:xfrm>
            <a:off x="5292082" y="4481453"/>
            <a:ext cx="3350493" cy="521886"/>
          </a:xfrm>
          <a:prstGeom prst="roundRect">
            <a:avLst>
              <a:gd name="adj" fmla="val 15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インフォメーションの活用</a:t>
            </a:r>
          </a:p>
        </p:txBody>
      </p:sp>
      <p:sp>
        <p:nvSpPr>
          <p:cNvPr id="2" name="タイトル 1"/>
          <p:cNvSpPr>
            <a:spLocks noGrp="1"/>
          </p:cNvSpPr>
          <p:nvPr>
            <p:ph type="title"/>
          </p:nvPr>
        </p:nvSpPr>
        <p:spPr/>
        <p:txBody>
          <a:bodyPr/>
          <a:lstStyle/>
          <a:p>
            <a:r>
              <a:rPr kumimoji="1" lang="ja-JP" altLang="en-US" dirty="0" smtClean="0"/>
              <a:t>専用放送とは？</a:t>
            </a:r>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0564CDE2-541C-456F-983B-81BA904507E4}" type="slidenum">
              <a:rPr lang="en-US" altLang="ja-JP" smtClean="0"/>
              <a:pPr>
                <a:defRPr/>
              </a:pPr>
              <a:t>1</a:t>
            </a:fld>
            <a:endParaRPr lang="en-US" altLang="ja-JP" dirty="0"/>
          </a:p>
        </p:txBody>
      </p:sp>
    </p:spTree>
    <p:extLst>
      <p:ext uri="{BB962C8B-B14F-4D97-AF65-F5344CB8AC3E}">
        <p14:creationId xmlns:p14="http://schemas.microsoft.com/office/powerpoint/2010/main" val="3036363445"/>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二等辺三角形 5"/>
          <p:cNvSpPr/>
          <p:nvPr/>
        </p:nvSpPr>
        <p:spPr>
          <a:xfrm rot="19601215">
            <a:off x="2149109" y="4320555"/>
            <a:ext cx="426027" cy="82211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角丸四角形 3"/>
          <p:cNvSpPr/>
          <p:nvPr/>
        </p:nvSpPr>
        <p:spPr>
          <a:xfrm>
            <a:off x="2224557" y="4898469"/>
            <a:ext cx="4245093" cy="1647285"/>
          </a:xfrm>
          <a:prstGeom prst="roundRect">
            <a:avLst>
              <a:gd name="adj" fmla="val 52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配信の仕組み　①</a:t>
            </a:r>
          </a:p>
        </p:txBody>
      </p:sp>
      <p:sp>
        <p:nvSpPr>
          <p:cNvPr id="62" name="角丸四角形 61"/>
          <p:cNvSpPr/>
          <p:nvPr/>
        </p:nvSpPr>
        <p:spPr>
          <a:xfrm>
            <a:off x="3033615" y="2474983"/>
            <a:ext cx="3025665" cy="19356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3150050" y="2568823"/>
            <a:ext cx="2763884" cy="88029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788208" y="2421052"/>
            <a:ext cx="2242162" cy="1027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放送センター／渋谷</a:t>
            </a:r>
            <a:endParaRPr lang="en-US" altLang="ja-JP"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＜配信インフラ＞</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■グループ分け配信・ＣＭ管理</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■管理</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保守</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リモートメンテナンス</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6" name="図 6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46353" y="2394078"/>
            <a:ext cx="781509" cy="1094112"/>
          </a:xfrm>
          <a:prstGeom prst="rect">
            <a:avLst/>
          </a:prstGeom>
        </p:spPr>
      </p:pic>
      <p:sp>
        <p:nvSpPr>
          <p:cNvPr id="67" name="角丸四角形 66"/>
          <p:cNvSpPr/>
          <p:nvPr/>
        </p:nvSpPr>
        <p:spPr>
          <a:xfrm>
            <a:off x="3150050" y="3505647"/>
            <a:ext cx="2763884" cy="84258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8" name="図 6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11617" y="3778658"/>
            <a:ext cx="851057" cy="863993"/>
          </a:xfrm>
          <a:prstGeom prst="rect">
            <a:avLst/>
          </a:prstGeom>
        </p:spPr>
      </p:pic>
      <p:sp>
        <p:nvSpPr>
          <p:cNvPr id="69" name="正方形/長方形 68"/>
          <p:cNvSpPr/>
          <p:nvPr/>
        </p:nvSpPr>
        <p:spPr>
          <a:xfrm>
            <a:off x="3780056" y="3764132"/>
            <a:ext cx="2363709" cy="1053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専用スタジオ／</a:t>
            </a: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渋谷・大阪</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＜放送コンテンツ＞</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■放送プログラム編成・制作</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■オプションコンテンツの編成・制作</a:t>
            </a:r>
            <a:endParaRPr lang="en-US" altLang="ja-JP" sz="105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二等辺三角形 72"/>
          <p:cNvSpPr/>
          <p:nvPr/>
        </p:nvSpPr>
        <p:spPr>
          <a:xfrm rot="16200000" flipV="1">
            <a:off x="1726839" y="3897203"/>
            <a:ext cx="1708247" cy="294282"/>
          </a:xfrm>
          <a:prstGeom prst="triangle">
            <a:avLst>
              <a:gd name="adj" fmla="val 491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二等辺三角形 73"/>
          <p:cNvSpPr/>
          <p:nvPr/>
        </p:nvSpPr>
        <p:spPr>
          <a:xfrm rot="16200000" flipV="1">
            <a:off x="5509927" y="3897206"/>
            <a:ext cx="1708247" cy="294279"/>
          </a:xfrm>
          <a:prstGeom prst="triangle">
            <a:avLst>
              <a:gd name="adj" fmla="val 491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 name="グループ化 4"/>
          <p:cNvGrpSpPr/>
          <p:nvPr/>
        </p:nvGrpSpPr>
        <p:grpSpPr>
          <a:xfrm>
            <a:off x="6615374" y="2935022"/>
            <a:ext cx="2343172" cy="2286025"/>
            <a:chOff x="7102247" y="2385505"/>
            <a:chExt cx="2046349" cy="1996441"/>
          </a:xfrm>
        </p:grpSpPr>
        <p:pic>
          <p:nvPicPr>
            <p:cNvPr id="75" name="図 74"/>
            <p:cNvPicPr>
              <a:picLocks noChangeAspect="1"/>
            </p:cNvPicPr>
            <p:nvPr/>
          </p:nvPicPr>
          <p:blipFill>
            <a:blip r:embed="rId4" cstate="email">
              <a:duotone>
                <a:prstClr val="black"/>
                <a:srgbClr val="8BCB30">
                  <a:tint val="45000"/>
                  <a:satMod val="400000"/>
                </a:srgbClr>
              </a:duotone>
              <a:extLst>
                <a:ext uri="{28A0092B-C50C-407E-A947-70E740481C1C}">
                  <a14:useLocalDpi xmlns:a14="http://schemas.microsoft.com/office/drawing/2010/main"/>
                </a:ext>
              </a:extLst>
            </a:blip>
            <a:stretch>
              <a:fillRect/>
            </a:stretch>
          </p:blipFill>
          <p:spPr>
            <a:xfrm>
              <a:off x="7152155" y="2385505"/>
              <a:ext cx="1996441" cy="1996441"/>
            </a:xfrm>
            <a:prstGeom prst="rect">
              <a:avLst/>
            </a:prstGeom>
          </p:spPr>
        </p:pic>
        <p:pic>
          <p:nvPicPr>
            <p:cNvPr id="76" name="図 3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1227" y="2812527"/>
              <a:ext cx="351453" cy="24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図 76"/>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77529" y="2595991"/>
              <a:ext cx="292728" cy="471311"/>
            </a:xfrm>
            <a:prstGeom prst="rect">
              <a:avLst/>
            </a:prstGeom>
            <a:scene3d>
              <a:camera prst="orthographicFront">
                <a:rot lat="0" lon="10800000" rev="0"/>
              </a:camera>
              <a:lightRig rig="threePt" dir="t"/>
            </a:scene3d>
          </p:spPr>
        </p:pic>
        <p:sp>
          <p:nvSpPr>
            <p:cNvPr id="78" name="円弧 77"/>
            <p:cNvSpPr/>
            <p:nvPr/>
          </p:nvSpPr>
          <p:spPr>
            <a:xfrm>
              <a:off x="7414803" y="2700442"/>
              <a:ext cx="1224136" cy="680101"/>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9" name="円弧 78"/>
            <p:cNvSpPr/>
            <p:nvPr/>
          </p:nvSpPr>
          <p:spPr>
            <a:xfrm rot="1112186">
              <a:off x="7319167" y="2955429"/>
              <a:ext cx="1224136" cy="680101"/>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0" name="円弧 79"/>
            <p:cNvSpPr/>
            <p:nvPr/>
          </p:nvSpPr>
          <p:spPr>
            <a:xfrm rot="2244130">
              <a:off x="7102247" y="2996554"/>
              <a:ext cx="1383579" cy="689173"/>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1" name="円弧 80"/>
            <p:cNvSpPr/>
            <p:nvPr/>
          </p:nvSpPr>
          <p:spPr>
            <a:xfrm rot="17386998">
              <a:off x="6804975" y="3332672"/>
              <a:ext cx="1378188" cy="683628"/>
            </a:xfrm>
            <a:prstGeom prst="arc">
              <a:avLst>
                <a:gd name="adj1" fmla="val 13691728"/>
                <a:gd name="adj2" fmla="val 0"/>
              </a:avLst>
            </a:prstGeom>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2" name="円弧 81"/>
            <p:cNvSpPr/>
            <p:nvPr/>
          </p:nvSpPr>
          <p:spPr>
            <a:xfrm rot="16547562">
              <a:off x="7233833" y="3240019"/>
              <a:ext cx="1378188" cy="683628"/>
            </a:xfrm>
            <a:prstGeom prst="arc">
              <a:avLst>
                <a:gd name="adj1" fmla="val 13095592"/>
                <a:gd name="adj2" fmla="val 0"/>
              </a:avLst>
            </a:prstGeom>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83" name="正方形/長方形 82"/>
          <p:cNvSpPr/>
          <p:nvPr/>
        </p:nvSpPr>
        <p:spPr>
          <a:xfrm>
            <a:off x="6538579" y="1501287"/>
            <a:ext cx="2276832" cy="47051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lnSpc>
                <a:spcPct val="150000"/>
              </a:lnSpc>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全国の店舗へ配信</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6" name="図 8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643" y="2922919"/>
            <a:ext cx="1841953" cy="2242853"/>
          </a:xfrm>
          <a:prstGeom prst="rect">
            <a:avLst/>
          </a:prstGeom>
        </p:spPr>
      </p:pic>
      <p:sp>
        <p:nvSpPr>
          <p:cNvPr id="87" name="テキスト プレースホルダー 4"/>
          <p:cNvSpPr txBox="1">
            <a:spLocks/>
          </p:cNvSpPr>
          <p:nvPr/>
        </p:nvSpPr>
        <p:spPr>
          <a:xfrm>
            <a:off x="276986" y="1508245"/>
            <a:ext cx="1903266" cy="456599"/>
          </a:xfrm>
          <a:prstGeom prst="rect">
            <a:avLst/>
          </a:prstGeom>
          <a:solidFill>
            <a:schemeClr val="bg2">
              <a:lumMod val="50000"/>
            </a:schemeClr>
          </a:solidFill>
          <a:ln>
            <a:noFill/>
          </a:ln>
        </p:spPr>
        <p:txBody>
          <a:bodyPr vert="horz" lIns="36000" tIns="36000" rIns="36000" bIns="3600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altLang="en-US" b="1" dirty="0">
                <a:solidFill>
                  <a:schemeClr val="bg1"/>
                </a:solidFill>
              </a:rPr>
              <a:t>お客様本部</a:t>
            </a:r>
          </a:p>
        </p:txBody>
      </p:sp>
      <p:pic>
        <p:nvPicPr>
          <p:cNvPr id="2" name="図 1"/>
          <p:cNvPicPr>
            <a:picLocks noChangeAspect="1"/>
          </p:cNvPicPr>
          <p:nvPr/>
        </p:nvPicPr>
        <p:blipFill rotWithShape="1">
          <a:blip r:embed="rId8" cstate="email">
            <a:extLst>
              <a:ext uri="{28A0092B-C50C-407E-A947-70E740481C1C}">
                <a14:useLocalDpi xmlns:a14="http://schemas.microsoft.com/office/drawing/2010/main"/>
              </a:ext>
            </a:extLst>
          </a:blip>
          <a:srcRect l="19949" r="17742"/>
          <a:stretch/>
        </p:blipFill>
        <p:spPr>
          <a:xfrm>
            <a:off x="2911617" y="4992550"/>
            <a:ext cx="884053" cy="946609"/>
          </a:xfrm>
          <a:prstGeom prst="rect">
            <a:avLst/>
          </a:prstGeom>
        </p:spPr>
      </p:pic>
      <p:sp>
        <p:nvSpPr>
          <p:cNvPr id="7" name="タイトル 6"/>
          <p:cNvSpPr>
            <a:spLocks noGrp="1"/>
          </p:cNvSpPr>
          <p:nvPr>
            <p:ph type="title"/>
          </p:nvPr>
        </p:nvSpPr>
        <p:spPr/>
        <p:txBody>
          <a:bodyPr/>
          <a:lstStyle/>
          <a:p>
            <a:r>
              <a:rPr kumimoji="1" lang="ja-JP" altLang="en-US" dirty="0" smtClean="0"/>
              <a:t>配信イメージ</a:t>
            </a:r>
            <a:endParaRPr kumimoji="1" lang="ja-JP" altLang="en-US" dirty="0"/>
          </a:p>
        </p:txBody>
      </p:sp>
      <p:sp>
        <p:nvSpPr>
          <p:cNvPr id="8" name="スライド番号プレースホルダー 7"/>
          <p:cNvSpPr>
            <a:spLocks noGrp="1"/>
          </p:cNvSpPr>
          <p:nvPr>
            <p:ph type="sldNum" sz="quarter" idx="12"/>
          </p:nvPr>
        </p:nvSpPr>
        <p:spPr/>
        <p:txBody>
          <a:bodyPr/>
          <a:lstStyle/>
          <a:p>
            <a:pPr>
              <a:defRPr/>
            </a:pPr>
            <a:fld id="{0564CDE2-541C-456F-983B-81BA904507E4}" type="slidenum">
              <a:rPr lang="en-US" altLang="ja-JP" smtClean="0"/>
              <a:pPr>
                <a:defRPr/>
              </a:pPr>
              <a:t>2</a:t>
            </a:fld>
            <a:endParaRPr lang="en-US" altLang="ja-JP" dirty="0"/>
          </a:p>
        </p:txBody>
      </p:sp>
      <p:pic>
        <p:nvPicPr>
          <p:cNvPr id="36" name="図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3093" y="1466395"/>
            <a:ext cx="1554286" cy="540299"/>
          </a:xfrm>
          <a:prstGeom prst="rect">
            <a:avLst/>
          </a:prstGeom>
        </p:spPr>
      </p:pic>
      <p:sp>
        <p:nvSpPr>
          <p:cNvPr id="38" name="正方形/長方形 37"/>
          <p:cNvSpPr/>
          <p:nvPr/>
        </p:nvSpPr>
        <p:spPr>
          <a:xfrm>
            <a:off x="3780056" y="4936021"/>
            <a:ext cx="2250315" cy="1053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放送内容の相談</a:t>
            </a: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■放送時期　　　■</a:t>
            </a:r>
            <a:r>
              <a:rPr lang="ja-JP" altLang="en-US" sz="12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流し</a:t>
            </a:r>
            <a:r>
              <a:rPr lang="ja-JP" altLang="en-US" sz="105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わけ </a:t>
            </a:r>
            <a:endParaRPr lang="en-US" altLang="ja-JP" sz="105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■ＣＭ　　　　　　■</a:t>
            </a:r>
            <a:r>
              <a:rPr lang="ja-JP" altLang="en-US" sz="12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収録</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■キャスト　　　　 ■</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週</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MD</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■タイムテーブル</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3879705"/>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配信の仕組み　②</a:t>
            </a:r>
          </a:p>
        </p:txBody>
      </p:sp>
      <p:sp>
        <p:nvSpPr>
          <p:cNvPr id="32" name="角丸四角形 31"/>
          <p:cNvSpPr/>
          <p:nvPr/>
        </p:nvSpPr>
        <p:spPr>
          <a:xfrm>
            <a:off x="271481" y="4330870"/>
            <a:ext cx="2340000" cy="396000"/>
          </a:xfrm>
          <a:prstGeom prst="roundRect">
            <a:avLst/>
          </a:prstGeom>
          <a:solidFill>
            <a:schemeClr val="bg2">
              <a:lumMod val="50000"/>
            </a:schemeClr>
          </a:solidFill>
          <a:ln w="25400" cap="flat" cmpd="sng" algn="ctr">
            <a:noFill/>
            <a:prstDash val="solid"/>
          </a:ln>
          <a:effectLst/>
        </p:spPr>
        <p:txBody>
          <a:bodyPr rtlCol="0" anchor="ctr"/>
          <a:lstStyle/>
          <a:p>
            <a:pPr algn="ctr">
              <a:defRPr/>
            </a:pPr>
            <a:r>
              <a:rPr kumimoji="0" lang="ja-JP" altLang="en-US" sz="1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単独店舗 指定放送</a:t>
            </a:r>
          </a:p>
        </p:txBody>
      </p:sp>
      <p:sp>
        <p:nvSpPr>
          <p:cNvPr id="34" name="角丸四角形 33"/>
          <p:cNvSpPr/>
          <p:nvPr/>
        </p:nvSpPr>
        <p:spPr>
          <a:xfrm>
            <a:off x="3345677" y="4321637"/>
            <a:ext cx="2340000" cy="396000"/>
          </a:xfrm>
          <a:prstGeom prst="roundRect">
            <a:avLst/>
          </a:prstGeom>
          <a:solidFill>
            <a:schemeClr val="bg2">
              <a:lumMod val="50000"/>
            </a:schemeClr>
          </a:solidFill>
          <a:ln w="25400" cap="flat" cmpd="sng" algn="ctr">
            <a:noFill/>
            <a:prstDash val="solid"/>
          </a:ln>
          <a:effectLst/>
        </p:spPr>
        <p:txBody>
          <a:bodyPr rtlCol="0" anchor="ctr"/>
          <a:lstStyle/>
          <a:p>
            <a:pPr algn="ctr">
              <a:defRPr/>
            </a:pPr>
            <a:r>
              <a:rPr kumimoji="0" lang="ja-JP" altLang="en-US" sz="1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一部店舗　指定放送</a:t>
            </a:r>
            <a:endParaRPr kumimoji="0" lang="en-US" altLang="ja-JP" sz="1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6515261" y="4315747"/>
            <a:ext cx="2340000" cy="396000"/>
          </a:xfrm>
          <a:prstGeom prst="roundRect">
            <a:avLst/>
          </a:prstGeom>
          <a:solidFill>
            <a:schemeClr val="bg2">
              <a:lumMod val="50000"/>
            </a:schemeClr>
          </a:solidFill>
          <a:ln w="25400" cap="flat" cmpd="sng" algn="ctr">
            <a:noFill/>
            <a:prstDash val="solid"/>
          </a:ln>
          <a:effectLst/>
        </p:spPr>
        <p:txBody>
          <a:bodyPr rtlCol="0" anchor="ctr"/>
          <a:lstStyle/>
          <a:p>
            <a:pPr algn="ctr">
              <a:defRPr/>
            </a:pPr>
            <a:r>
              <a:rPr kumimoji="0" lang="ja-JP" altLang="en-US" sz="1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属性分け放送 指定放送</a:t>
            </a:r>
            <a:endParaRPr kumimoji="0" lang="en-US" altLang="ja-JP" sz="1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261173" y="6148833"/>
            <a:ext cx="2352248" cy="392292"/>
          </a:xfrm>
          <a:prstGeom prst="roundRect">
            <a:avLst/>
          </a:prstGeom>
          <a:noFill/>
          <a:ln w="25400" cap="flat" cmpd="sng" algn="ctr">
            <a:noFill/>
            <a:prstDash val="solid"/>
          </a:ln>
          <a:effectLst/>
        </p:spPr>
        <p:txBody>
          <a:bodyPr rtlCol="0" anchor="ctr"/>
          <a:lstStyle/>
          <a:p>
            <a:pPr>
              <a:defRPr/>
            </a:pP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店舗限定キャンペーン</a:t>
            </a:r>
          </a:p>
        </p:txBody>
      </p:sp>
      <p:sp>
        <p:nvSpPr>
          <p:cNvPr id="38" name="角丸四角形 37"/>
          <p:cNvSpPr/>
          <p:nvPr/>
        </p:nvSpPr>
        <p:spPr>
          <a:xfrm>
            <a:off x="6442146" y="6148834"/>
            <a:ext cx="2499036" cy="357571"/>
          </a:xfrm>
          <a:prstGeom prst="roundRect">
            <a:avLst/>
          </a:prstGeom>
          <a:noFill/>
          <a:ln w="25400" cap="flat" cmpd="sng" algn="ctr">
            <a:noFill/>
            <a:prstDash val="solid"/>
          </a:ln>
          <a:effectLst/>
        </p:spPr>
        <p:txBody>
          <a:bodyPr rtlCol="0" anchor="ctr"/>
          <a:lstStyle/>
          <a:p>
            <a:pPr>
              <a:defRPr/>
            </a:pP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来店客層の属性</a:t>
            </a:r>
          </a:p>
        </p:txBody>
      </p:sp>
      <p:sp>
        <p:nvSpPr>
          <p:cNvPr id="40" name="角丸四角形 39"/>
          <p:cNvSpPr/>
          <p:nvPr/>
        </p:nvSpPr>
        <p:spPr>
          <a:xfrm>
            <a:off x="229180" y="3095810"/>
            <a:ext cx="2127371" cy="794514"/>
          </a:xfrm>
          <a:prstGeom prst="roundRect">
            <a:avLst/>
          </a:prstGeom>
          <a:noFill/>
          <a:ln w="25400" cap="flat" cmpd="sng" algn="ctr">
            <a:noFill/>
            <a:prstDash val="solid"/>
          </a:ln>
          <a:effectLst/>
        </p:spPr>
        <p:txBody>
          <a:bodyPr rtlCol="0" anchor="ctr"/>
          <a:lstStyle/>
          <a:p>
            <a:pPr>
              <a:defRPr/>
            </a:pP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会員カードの紹介</a:t>
            </a:r>
            <a:endPar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TV</a:t>
            </a:r>
            <a:r>
              <a:rPr kumimoji="0" lang="ja-JP" altLang="en-US" sz="1400" kern="0" dirty="0" err="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ラジオ</a:t>
            </a: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CM</a:t>
            </a:r>
          </a:p>
        </p:txBody>
      </p:sp>
      <p:sp>
        <p:nvSpPr>
          <p:cNvPr id="41" name="角丸四角形 40"/>
          <p:cNvSpPr/>
          <p:nvPr/>
        </p:nvSpPr>
        <p:spPr>
          <a:xfrm>
            <a:off x="229179" y="1369812"/>
            <a:ext cx="2340000" cy="396000"/>
          </a:xfrm>
          <a:prstGeom prst="roundRect">
            <a:avLst/>
          </a:prstGeom>
          <a:solidFill>
            <a:schemeClr val="bg2">
              <a:lumMod val="50000"/>
            </a:schemeClr>
          </a:solidFill>
          <a:ln w="28575" cap="flat" cmpd="sng" algn="ctr">
            <a:noFill/>
            <a:prstDash val="solid"/>
          </a:ln>
          <a:effectLst/>
        </p:spPr>
        <p:txBody>
          <a:bodyPr rtlCol="0" anchor="ctr"/>
          <a:lstStyle/>
          <a:p>
            <a:pPr algn="ctr">
              <a:defRPr/>
            </a:pPr>
            <a:r>
              <a:rPr kumimoji="0" lang="ja-JP" altLang="en-US" sz="1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全店舗放送</a:t>
            </a:r>
          </a:p>
        </p:txBody>
      </p:sp>
      <p:grpSp>
        <p:nvGrpSpPr>
          <p:cNvPr id="4" name="グループ化 3"/>
          <p:cNvGrpSpPr/>
          <p:nvPr/>
        </p:nvGrpSpPr>
        <p:grpSpPr>
          <a:xfrm>
            <a:off x="2936200" y="1596310"/>
            <a:ext cx="3236306" cy="2515196"/>
            <a:chOff x="3378528" y="1859068"/>
            <a:chExt cx="3015944" cy="2343935"/>
          </a:xfrm>
        </p:grpSpPr>
        <p:pic>
          <p:nvPicPr>
            <p:cNvPr id="30" name="図 29"/>
            <p:cNvPicPr>
              <a:picLocks noChangeAspect="1"/>
            </p:cNvPicPr>
            <p:nvPr/>
          </p:nvPicPr>
          <p:blipFill>
            <a:blip r:embed="rId2" cstate="email">
              <a:duotone>
                <a:prstClr val="black"/>
                <a:srgbClr val="8BCB30">
                  <a:tint val="45000"/>
                  <a:satMod val="400000"/>
                </a:srgbClr>
              </a:duotone>
              <a:extLst>
                <a:ext uri="{28A0092B-C50C-407E-A947-70E740481C1C}">
                  <a14:useLocalDpi xmlns:a14="http://schemas.microsoft.com/office/drawing/2010/main"/>
                </a:ext>
              </a:extLst>
            </a:blip>
            <a:stretch>
              <a:fillRect/>
            </a:stretch>
          </p:blipFill>
          <p:spPr>
            <a:xfrm>
              <a:off x="3817546" y="1859068"/>
              <a:ext cx="2343935" cy="2343935"/>
            </a:xfrm>
            <a:prstGeom prst="rect">
              <a:avLst/>
            </a:prstGeom>
          </p:spPr>
        </p:pic>
        <p:pic>
          <p:nvPicPr>
            <p:cNvPr id="42" name="図 3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98644" y="2840626"/>
              <a:ext cx="791042" cy="5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図 43"/>
            <p:cNvPicPr>
              <a:picLocks noChangeAspect="1"/>
            </p:cNvPicPr>
            <p:nvPr/>
          </p:nvPicPr>
          <p:blipFill>
            <a:blip r:embed="rId4"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14637229">
              <a:off x="3607049" y="3276158"/>
              <a:ext cx="527161" cy="984203"/>
            </a:xfrm>
            <a:prstGeom prst="rect">
              <a:avLst/>
            </a:prstGeom>
          </p:spPr>
        </p:pic>
        <p:pic>
          <p:nvPicPr>
            <p:cNvPr id="45" name="図 44"/>
            <p:cNvPicPr>
              <a:picLocks noChangeAspect="1"/>
            </p:cNvPicPr>
            <p:nvPr/>
          </p:nvPicPr>
          <p:blipFill>
            <a:blip r:embed="rId4"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7367245">
              <a:off x="5559483" y="3197977"/>
              <a:ext cx="582485" cy="1087492"/>
            </a:xfrm>
            <a:prstGeom prst="rect">
              <a:avLst/>
            </a:prstGeom>
          </p:spPr>
        </p:pic>
        <p:pic>
          <p:nvPicPr>
            <p:cNvPr id="46" name="図 45"/>
            <p:cNvPicPr>
              <a:picLocks noChangeAspect="1"/>
            </p:cNvPicPr>
            <p:nvPr/>
          </p:nvPicPr>
          <p:blipFill>
            <a:blip r:embed="rId4"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17195582">
              <a:off x="3720413" y="2283537"/>
              <a:ext cx="582485" cy="1087492"/>
            </a:xfrm>
            <a:prstGeom prst="rect">
              <a:avLst/>
            </a:prstGeom>
          </p:spPr>
        </p:pic>
      </p:grpSp>
      <p:sp>
        <p:nvSpPr>
          <p:cNvPr id="48" name="角丸四角形 47"/>
          <p:cNvSpPr/>
          <p:nvPr/>
        </p:nvSpPr>
        <p:spPr>
          <a:xfrm>
            <a:off x="6536558" y="1369812"/>
            <a:ext cx="2340000" cy="396000"/>
          </a:xfrm>
          <a:prstGeom prst="roundRect">
            <a:avLst/>
          </a:prstGeom>
          <a:solidFill>
            <a:schemeClr val="bg2">
              <a:lumMod val="50000"/>
            </a:schemeClr>
          </a:solidFill>
          <a:ln w="25400" cap="flat" cmpd="sng" algn="ctr">
            <a:noFill/>
            <a:prstDash val="solid"/>
          </a:ln>
          <a:effectLst/>
        </p:spPr>
        <p:txBody>
          <a:bodyPr rtlCol="0" anchor="ctr"/>
          <a:lstStyle/>
          <a:p>
            <a:pPr algn="ctr">
              <a:defRPr/>
            </a:pPr>
            <a:r>
              <a:rPr kumimoji="0" lang="ja-JP" altLang="en-US" sz="1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ブランド別放送</a:t>
            </a:r>
            <a:endParaRPr kumimoji="0" lang="en-US" altLang="ja-JP" sz="14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48"/>
          <p:cNvSpPr/>
          <p:nvPr/>
        </p:nvSpPr>
        <p:spPr>
          <a:xfrm>
            <a:off x="6415515" y="3242579"/>
            <a:ext cx="2638485" cy="330438"/>
          </a:xfrm>
          <a:prstGeom prst="roundRect">
            <a:avLst/>
          </a:prstGeom>
          <a:noFill/>
          <a:ln w="25400" cap="flat" cmpd="sng" algn="ctr">
            <a:noFill/>
            <a:prstDash val="solid"/>
          </a:ln>
          <a:effectLst/>
        </p:spPr>
        <p:txBody>
          <a:bodyPr rtlCol="0" anchor="ctr"/>
          <a:lstStyle/>
          <a:p>
            <a:pPr>
              <a:defRPr/>
            </a:pP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○○ストア、スーパー△△</a:t>
            </a:r>
          </a:p>
        </p:txBody>
      </p:sp>
      <p:pic>
        <p:nvPicPr>
          <p:cNvPr id="53" name="図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79" y="1907809"/>
            <a:ext cx="2160000" cy="1188000"/>
          </a:xfrm>
          <a:prstGeom prst="rect">
            <a:avLst/>
          </a:prstGeom>
        </p:spPr>
      </p:pic>
      <p:pic>
        <p:nvPicPr>
          <p:cNvPr id="54" name="図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5261" y="4799152"/>
            <a:ext cx="2160000" cy="1181053"/>
          </a:xfrm>
          <a:prstGeom prst="rect">
            <a:avLst/>
          </a:prstGeom>
        </p:spPr>
      </p:pic>
      <p:pic>
        <p:nvPicPr>
          <p:cNvPr id="55" name="図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270" y="4868867"/>
            <a:ext cx="2160000" cy="949836"/>
          </a:xfrm>
          <a:prstGeom prst="rect">
            <a:avLst/>
          </a:prstGeom>
        </p:spPr>
      </p:pic>
      <p:pic>
        <p:nvPicPr>
          <p:cNvPr id="56" name="図 5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1999" y="4840171"/>
            <a:ext cx="2160000" cy="1308663"/>
          </a:xfrm>
          <a:prstGeom prst="rect">
            <a:avLst/>
          </a:prstGeom>
        </p:spPr>
      </p:pic>
      <p:pic>
        <p:nvPicPr>
          <p:cNvPr id="57" name="図 5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0826" y="1935981"/>
            <a:ext cx="2160000" cy="1178187"/>
          </a:xfrm>
          <a:prstGeom prst="rect">
            <a:avLst/>
          </a:prstGeom>
        </p:spPr>
      </p:pic>
      <p:sp>
        <p:nvSpPr>
          <p:cNvPr id="58" name="角丸四角形 57"/>
          <p:cNvSpPr/>
          <p:nvPr/>
        </p:nvSpPr>
        <p:spPr>
          <a:xfrm>
            <a:off x="3360639" y="6174323"/>
            <a:ext cx="2352248" cy="357571"/>
          </a:xfrm>
          <a:prstGeom prst="roundRect">
            <a:avLst/>
          </a:prstGeom>
          <a:noFill/>
          <a:ln w="25400" cap="flat" cmpd="sng" algn="ctr">
            <a:noFill/>
            <a:prstDash val="solid"/>
          </a:ln>
          <a:effectLst/>
        </p:spPr>
        <p:txBody>
          <a:bodyPr rtlCol="0" anchor="ctr"/>
          <a:lstStyle/>
          <a:p>
            <a:pPr>
              <a:defRPr/>
            </a:pP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kumimoji="0" lang="ja-JP" altLang="en-US" sz="1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近隣の新店情報</a:t>
            </a:r>
          </a:p>
        </p:txBody>
      </p:sp>
      <p:sp>
        <p:nvSpPr>
          <p:cNvPr id="59" name="テキスト ボックス 58"/>
          <p:cNvSpPr txBox="1"/>
          <p:nvPr/>
        </p:nvSpPr>
        <p:spPr>
          <a:xfrm>
            <a:off x="8206094" y="5659364"/>
            <a:ext cx="607859" cy="261610"/>
          </a:xfrm>
          <a:prstGeom prst="rect">
            <a:avLst/>
          </a:prstGeom>
          <a:noFill/>
        </p:spPr>
        <p:txBody>
          <a:bodyPr wrap="none" rtlCol="0">
            <a:spAutoFit/>
          </a:bodyPr>
          <a:lstStyle/>
          <a:p>
            <a:r>
              <a:rPr lang="ja-JP" altLang="en-US" sz="105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郊外店</a:t>
            </a:r>
          </a:p>
        </p:txBody>
      </p:sp>
      <p:sp>
        <p:nvSpPr>
          <p:cNvPr id="60" name="テキスト ボックス 59"/>
          <p:cNvSpPr txBox="1"/>
          <p:nvPr/>
        </p:nvSpPr>
        <p:spPr>
          <a:xfrm>
            <a:off x="7398288" y="5659364"/>
            <a:ext cx="723275" cy="253916"/>
          </a:xfrm>
          <a:prstGeom prst="rect">
            <a:avLst/>
          </a:prstGeom>
          <a:noFill/>
        </p:spPr>
        <p:txBody>
          <a:bodyPr wrap="none" rtlCol="0">
            <a:spAutoFit/>
          </a:bodyPr>
          <a:lstStyle/>
          <a:p>
            <a:r>
              <a:rPr lang="ja-JP" altLang="en-US" sz="105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中規模店</a:t>
            </a:r>
          </a:p>
        </p:txBody>
      </p:sp>
      <p:sp>
        <p:nvSpPr>
          <p:cNvPr id="83" name="テキスト ボックス 82"/>
          <p:cNvSpPr txBox="1"/>
          <p:nvPr/>
        </p:nvSpPr>
        <p:spPr>
          <a:xfrm>
            <a:off x="6725135" y="5659364"/>
            <a:ext cx="588623" cy="253916"/>
          </a:xfrm>
          <a:prstGeom prst="rect">
            <a:avLst/>
          </a:prstGeom>
          <a:noFill/>
        </p:spPr>
        <p:txBody>
          <a:bodyPr wrap="none" rtlCol="0">
            <a:spAutoFit/>
          </a:bodyPr>
          <a:lstStyle/>
          <a:p>
            <a:r>
              <a:rPr lang="ja-JP" altLang="en-US" sz="105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駅前店</a:t>
            </a:r>
          </a:p>
        </p:txBody>
      </p:sp>
      <p:sp>
        <p:nvSpPr>
          <p:cNvPr id="2" name="タイトル 1"/>
          <p:cNvSpPr>
            <a:spLocks noGrp="1"/>
          </p:cNvSpPr>
          <p:nvPr>
            <p:ph type="title"/>
          </p:nvPr>
        </p:nvSpPr>
        <p:spPr/>
        <p:txBody>
          <a:bodyPr/>
          <a:lstStyle/>
          <a:p>
            <a:r>
              <a:rPr kumimoji="1" lang="ja-JP" altLang="en-US" dirty="0" smtClean="0"/>
              <a:t>放送の流し分け（グルーピング放送）</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564CDE2-541C-456F-983B-81BA904507E4}" type="slidenum">
              <a:rPr lang="en-US" altLang="ja-JP" smtClean="0"/>
              <a:pPr>
                <a:defRPr/>
              </a:pPr>
              <a:t>3</a:t>
            </a:fld>
            <a:endParaRPr lang="en-US" altLang="ja-JP" dirty="0"/>
          </a:p>
        </p:txBody>
      </p:sp>
      <p:pic>
        <p:nvPicPr>
          <p:cNvPr id="50" name="図 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6168" y="1342475"/>
            <a:ext cx="1171665" cy="407293"/>
          </a:xfrm>
          <a:prstGeom prst="rect">
            <a:avLst/>
          </a:prstGeom>
        </p:spPr>
      </p:pic>
    </p:spTree>
    <p:extLst>
      <p:ext uri="{BB962C8B-B14F-4D97-AF65-F5344CB8AC3E}">
        <p14:creationId xmlns:p14="http://schemas.microsoft.com/office/powerpoint/2010/main" val="3583496583"/>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配信の仕組み　③</a:t>
            </a:r>
          </a:p>
        </p:txBody>
      </p:sp>
      <p:sp>
        <p:nvSpPr>
          <p:cNvPr id="36" name="テキスト プレースホルダー 4"/>
          <p:cNvSpPr txBox="1">
            <a:spLocks/>
          </p:cNvSpPr>
          <p:nvPr/>
        </p:nvSpPr>
        <p:spPr>
          <a:xfrm>
            <a:off x="269294" y="989113"/>
            <a:ext cx="1941134" cy="282090"/>
          </a:xfrm>
          <a:prstGeom prst="rect">
            <a:avLst/>
          </a:prstGeom>
          <a:solidFill>
            <a:schemeClr val="bg2">
              <a:lumMod val="50000"/>
            </a:schemeClr>
          </a:solidFill>
          <a:ln>
            <a:solidFill>
              <a:schemeClr val="tx1">
                <a:lumMod val="50000"/>
                <a:lumOff val="50000"/>
              </a:schemeClr>
            </a:solidFill>
          </a:ln>
        </p:spPr>
        <p:txBody>
          <a:bodyPr vert="horz" lIns="91440" tIns="45720" rIns="91440" bIns="45720" rtlCol="0" anchor="ctr">
            <a:normAutofit lnSpcReduction="10000"/>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lang="en-US" altLang="ja-JP" sz="1400" b="1" dirty="0">
                <a:solidFill>
                  <a:prstClr val="white"/>
                </a:solidFill>
              </a:rPr>
              <a:t>52</a:t>
            </a:r>
            <a:r>
              <a:rPr altLang="en-US" sz="1400" b="1" dirty="0">
                <a:solidFill>
                  <a:prstClr val="white"/>
                </a:solidFill>
              </a:rPr>
              <a:t>週ＭＤ</a:t>
            </a:r>
          </a:p>
        </p:txBody>
      </p:sp>
      <p:sp>
        <p:nvSpPr>
          <p:cNvPr id="37" name="テキスト プレースホルダー 4"/>
          <p:cNvSpPr txBox="1">
            <a:spLocks/>
          </p:cNvSpPr>
          <p:nvPr/>
        </p:nvSpPr>
        <p:spPr>
          <a:xfrm>
            <a:off x="277037" y="2837707"/>
            <a:ext cx="1964118" cy="280032"/>
          </a:xfrm>
          <a:prstGeom prst="rect">
            <a:avLst/>
          </a:prstGeom>
          <a:solidFill>
            <a:schemeClr val="bg2">
              <a:lumMod val="50000"/>
            </a:schemeClr>
          </a:solidFill>
          <a:ln>
            <a:solidFill>
              <a:schemeClr val="tx1">
                <a:lumMod val="50000"/>
                <a:lumOff val="50000"/>
              </a:schemeClr>
            </a:solid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altLang="en-US" sz="1400" b="1" dirty="0">
                <a:solidFill>
                  <a:prstClr val="white"/>
                </a:solidFill>
              </a:rPr>
              <a:t>時間帯別</a:t>
            </a:r>
            <a:r>
              <a:rPr lang="en-US" altLang="ja-JP" sz="1400" b="1" dirty="0">
                <a:solidFill>
                  <a:prstClr val="white"/>
                </a:solidFill>
              </a:rPr>
              <a:t>BGM</a:t>
            </a:r>
            <a:endParaRPr altLang="en-US" sz="1400" b="1" dirty="0">
              <a:solidFill>
                <a:prstClr val="white"/>
              </a:solidFill>
            </a:endParaRPr>
          </a:p>
        </p:txBody>
      </p:sp>
      <p:sp>
        <p:nvSpPr>
          <p:cNvPr id="38" name="AutoShape 16"/>
          <p:cNvSpPr>
            <a:spLocks noChangeArrowheads="1"/>
          </p:cNvSpPr>
          <p:nvPr/>
        </p:nvSpPr>
        <p:spPr bwMode="auto">
          <a:xfrm>
            <a:off x="584954" y="4767946"/>
            <a:ext cx="1103788"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ja-JP" altLang="en-US" sz="8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モーニング・クラシック</a:t>
            </a:r>
            <a:endParaRPr lang="en-US" altLang="ja-JP" sz="8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buFontTx/>
              <a:buNone/>
            </a:pPr>
            <a:r>
              <a:rPr lang="en-US" altLang="ja-JP" sz="8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小鳥の声入り</a:t>
            </a:r>
            <a:r>
              <a:rPr lang="en-US" altLang="ja-JP" sz="8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山形 38"/>
          <p:cNvSpPr/>
          <p:nvPr/>
        </p:nvSpPr>
        <p:spPr>
          <a:xfrm>
            <a:off x="500989" y="3381947"/>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algn="ctr">
              <a:defRPr/>
            </a:pP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6:00</a:t>
            </a:r>
            <a:r>
              <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9:00</a:t>
            </a:r>
            <a:endPar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山形 39"/>
          <p:cNvSpPr/>
          <p:nvPr/>
        </p:nvSpPr>
        <p:spPr>
          <a:xfrm>
            <a:off x="1885460" y="3389985"/>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algn="ctr">
              <a:defRPr/>
            </a:pP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9:30</a:t>
            </a:r>
            <a:r>
              <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12:30</a:t>
            </a:r>
            <a:endPar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山形 40"/>
          <p:cNvSpPr/>
          <p:nvPr/>
        </p:nvSpPr>
        <p:spPr>
          <a:xfrm>
            <a:off x="3269931" y="3389985"/>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algn="ctr">
              <a:defRPr/>
            </a:pP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12:00</a:t>
            </a:r>
            <a:r>
              <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15:00</a:t>
            </a:r>
            <a:endPar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山形 41"/>
          <p:cNvSpPr/>
          <p:nvPr/>
        </p:nvSpPr>
        <p:spPr>
          <a:xfrm>
            <a:off x="4654402" y="3381947"/>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algn="ctr">
              <a:defRPr/>
            </a:pP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15:00</a:t>
            </a:r>
            <a:r>
              <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18:00</a:t>
            </a:r>
            <a:endPar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山形 42"/>
          <p:cNvSpPr/>
          <p:nvPr/>
        </p:nvSpPr>
        <p:spPr>
          <a:xfrm>
            <a:off x="6038873" y="3381947"/>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algn="ctr">
              <a:defRPr/>
            </a:pP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18:00</a:t>
            </a:r>
            <a:r>
              <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21:00</a:t>
            </a:r>
            <a:endPar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山形 43"/>
          <p:cNvSpPr/>
          <p:nvPr/>
        </p:nvSpPr>
        <p:spPr>
          <a:xfrm>
            <a:off x="7423346" y="3389985"/>
            <a:ext cx="1278757" cy="339814"/>
          </a:xfrm>
          <a:prstGeom prst="chevron">
            <a:avLst>
              <a:gd name="adj" fmla="val 24843"/>
            </a:avLst>
          </a:prstGeom>
          <a:solidFill>
            <a:sysClr val="window" lastClr="FFFFFF">
              <a:lumMod val="85000"/>
            </a:sysClr>
          </a:solidFill>
          <a:ln w="12700" cap="flat" cmpd="sng" algn="ctr">
            <a:solidFill>
              <a:sysClr val="window" lastClr="FFFFFF">
                <a:lumMod val="75000"/>
              </a:sysClr>
            </a:solidFill>
            <a:prstDash val="solid"/>
          </a:ln>
          <a:effectLst/>
        </p:spPr>
        <p:txBody>
          <a:bodyPr rtlCol="0" anchor="ctr"/>
          <a:lstStyle/>
          <a:p>
            <a:pPr algn="ctr">
              <a:defRPr/>
            </a:pP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21:00</a:t>
            </a:r>
            <a:r>
              <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6:00</a:t>
            </a:r>
            <a:endParaRPr kumimoji="0" lang="ja-JP" altLang="en-US" sz="9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AutoShape 16"/>
          <p:cNvSpPr>
            <a:spLocks noChangeArrowheads="1"/>
          </p:cNvSpPr>
          <p:nvPr/>
        </p:nvSpPr>
        <p:spPr bwMode="auto">
          <a:xfrm>
            <a:off x="1971075" y="4754866"/>
            <a:ext cx="1103788"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ハートフル・</a:t>
            </a:r>
            <a:endParaRPr lang="en-US" altLang="ja-JP"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buFontTx/>
              <a:buNone/>
            </a:pPr>
            <a:r>
              <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ストリングス</a:t>
            </a:r>
          </a:p>
        </p:txBody>
      </p:sp>
      <p:sp>
        <p:nvSpPr>
          <p:cNvPr id="46" name="AutoShape 16"/>
          <p:cNvSpPr>
            <a:spLocks noChangeArrowheads="1"/>
          </p:cNvSpPr>
          <p:nvPr/>
        </p:nvSpPr>
        <p:spPr bwMode="auto">
          <a:xfrm>
            <a:off x="3429508" y="4758920"/>
            <a:ext cx="940355"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ボサノヴァ</a:t>
            </a:r>
          </a:p>
        </p:txBody>
      </p:sp>
      <p:sp>
        <p:nvSpPr>
          <p:cNvPr id="47" name="AutoShape 16"/>
          <p:cNvSpPr>
            <a:spLocks noChangeArrowheads="1"/>
          </p:cNvSpPr>
          <p:nvPr/>
        </p:nvSpPr>
        <p:spPr bwMode="auto">
          <a:xfrm>
            <a:off x="4690813" y="4751140"/>
            <a:ext cx="1103788"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en-US" altLang="ja-JP"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Salon jazz</a:t>
            </a:r>
            <a:endPar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AutoShape 16"/>
          <p:cNvSpPr>
            <a:spLocks noChangeArrowheads="1"/>
          </p:cNvSpPr>
          <p:nvPr/>
        </p:nvSpPr>
        <p:spPr bwMode="auto">
          <a:xfrm>
            <a:off x="6081805" y="4767945"/>
            <a:ext cx="1103788"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en-US" altLang="ja-JP"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美食空間向けジャズ</a:t>
            </a:r>
          </a:p>
        </p:txBody>
      </p:sp>
      <p:sp>
        <p:nvSpPr>
          <p:cNvPr id="49" name="AutoShape 16"/>
          <p:cNvSpPr>
            <a:spLocks noChangeArrowheads="1"/>
          </p:cNvSpPr>
          <p:nvPr/>
        </p:nvSpPr>
        <p:spPr bwMode="auto">
          <a:xfrm>
            <a:off x="7484112" y="4753291"/>
            <a:ext cx="1103788" cy="394823"/>
          </a:xfrm>
          <a:prstGeom prst="roundRect">
            <a:avLst>
              <a:gd name="adj" fmla="val 6366"/>
            </a:avLst>
          </a:prstGeom>
          <a:noFill/>
          <a:ln>
            <a:noFill/>
          </a:ln>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Tx/>
              <a:buNone/>
            </a:pPr>
            <a:r>
              <a:rPr lang="ja-JP" altLang="en-US" sz="900" b="1" dirty="0">
                <a:solidFill>
                  <a:srgbClr val="000000">
                    <a:lumMod val="50000"/>
                    <a:lumOff val="50000"/>
                  </a:srgbClr>
                </a:solidFill>
                <a:latin typeface="メイリオ" panose="020B0604030504040204" pitchFamily="50" charset="-128"/>
                <a:ea typeface="メイリオ" panose="020B0604030504040204" pitchFamily="50" charset="-128"/>
                <a:cs typeface="メイリオ" panose="020B0604030504040204" pitchFamily="50" charset="-128"/>
              </a:rPr>
              <a:t>ヒーリング・クラシック</a:t>
            </a:r>
          </a:p>
        </p:txBody>
      </p:sp>
      <p:sp>
        <p:nvSpPr>
          <p:cNvPr id="50" name="角丸四角形 49"/>
          <p:cNvSpPr/>
          <p:nvPr/>
        </p:nvSpPr>
        <p:spPr>
          <a:xfrm>
            <a:off x="500208" y="1618990"/>
            <a:ext cx="702243" cy="723900"/>
          </a:xfrm>
          <a:prstGeom prst="roundRect">
            <a:avLst/>
          </a:prstGeom>
          <a:solidFill>
            <a:schemeClr val="accent2">
              <a:lumMod val="60000"/>
              <a:lumOff val="40000"/>
            </a:schemeClr>
          </a:solidFill>
          <a:ln w="12700" cap="flat" cmpd="sng" algn="ctr">
            <a:noFill/>
            <a:prstDash val="solid"/>
          </a:ln>
          <a:effectLst/>
        </p:spPr>
        <p:txBody>
          <a:bodyPr rtlCol="0" anchor="ctr"/>
          <a:lstStyle/>
          <a:p>
            <a:pPr algn="ctr">
              <a:defRPr/>
            </a:pPr>
            <a:r>
              <a:rPr kumimoji="0" lang="ja-JP" altLang="en-US" sz="2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春</a:t>
            </a:r>
          </a:p>
        </p:txBody>
      </p:sp>
      <p:sp>
        <p:nvSpPr>
          <p:cNvPr id="51" name="Rectangle 9"/>
          <p:cNvSpPr>
            <a:spLocks noChangeArrowheads="1"/>
          </p:cNvSpPr>
          <p:nvPr/>
        </p:nvSpPr>
        <p:spPr bwMode="auto">
          <a:xfrm flipH="1">
            <a:off x="1185382" y="1618990"/>
            <a:ext cx="1584176" cy="7239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180000"/>
              </a:lnSpc>
              <a:buFont typeface="Wingdings" pitchFamily="2" charset="2"/>
              <a:buChar char="l"/>
            </a:pP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ひな祭り・お花見</a:t>
            </a:r>
            <a:endParaRPr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80000"/>
              </a:lnSpc>
              <a:buFont typeface="Wingdings" pitchFamily="2" charset="2"/>
              <a:buChar char="l"/>
            </a:pP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新入学・ＧＷ</a:t>
            </a:r>
          </a:p>
          <a:p>
            <a:pPr eaLnBrk="1" hangingPunct="1">
              <a:lnSpc>
                <a:spcPct val="180000"/>
              </a:lnSpc>
              <a:buFont typeface="Wingdings" pitchFamily="2" charset="2"/>
              <a:buChar char="l"/>
            </a:pP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こどもの日・母の日</a:t>
            </a:r>
          </a:p>
        </p:txBody>
      </p:sp>
      <p:sp>
        <p:nvSpPr>
          <p:cNvPr id="52" name="角丸四角形 51"/>
          <p:cNvSpPr/>
          <p:nvPr/>
        </p:nvSpPr>
        <p:spPr>
          <a:xfrm>
            <a:off x="2625544" y="1611648"/>
            <a:ext cx="702243" cy="723900"/>
          </a:xfrm>
          <a:prstGeom prst="roundRect">
            <a:avLst/>
          </a:prstGeom>
          <a:solidFill>
            <a:schemeClr val="accent5">
              <a:lumMod val="60000"/>
              <a:lumOff val="40000"/>
            </a:schemeClr>
          </a:solidFill>
          <a:ln w="12700" cap="flat" cmpd="sng" algn="ctr">
            <a:noFill/>
            <a:prstDash val="solid"/>
          </a:ln>
          <a:effectLst/>
        </p:spPr>
        <p:txBody>
          <a:bodyPr rtlCol="0" anchor="ctr"/>
          <a:lstStyle/>
          <a:p>
            <a:pPr algn="ctr">
              <a:defRPr/>
            </a:pPr>
            <a:r>
              <a:rPr kumimoji="0" lang="ja-JP" altLang="en-US" sz="2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夏</a:t>
            </a:r>
          </a:p>
        </p:txBody>
      </p:sp>
      <p:sp>
        <p:nvSpPr>
          <p:cNvPr id="53" name="Rectangle 9"/>
          <p:cNvSpPr>
            <a:spLocks noChangeArrowheads="1"/>
          </p:cNvSpPr>
          <p:nvPr/>
        </p:nvSpPr>
        <p:spPr bwMode="auto">
          <a:xfrm flipH="1">
            <a:off x="3273614" y="1611648"/>
            <a:ext cx="1584176" cy="7239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180000"/>
              </a:lnSpc>
              <a:buFont typeface="Wingdings" pitchFamily="2" charset="2"/>
              <a:buChar char="l"/>
            </a:pP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父の日・梅雨</a:t>
            </a:r>
          </a:p>
          <a:p>
            <a:pPr eaLnBrk="1" hangingPunct="1">
              <a:lnSpc>
                <a:spcPct val="180000"/>
              </a:lnSpc>
              <a:buFont typeface="Wingdings" pitchFamily="2" charset="2"/>
              <a:buChar char="l"/>
            </a:pP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七夕・土用の丑</a:t>
            </a:r>
          </a:p>
          <a:p>
            <a:pPr eaLnBrk="1" hangingPunct="1">
              <a:lnSpc>
                <a:spcPct val="180000"/>
              </a:lnSpc>
              <a:buFont typeface="Wingdings" pitchFamily="2" charset="2"/>
              <a:buChar char="l"/>
            </a:pP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お中元・お盆</a:t>
            </a:r>
          </a:p>
        </p:txBody>
      </p:sp>
      <p:sp>
        <p:nvSpPr>
          <p:cNvPr id="54" name="角丸四角形 53"/>
          <p:cNvSpPr/>
          <p:nvPr/>
        </p:nvSpPr>
        <p:spPr>
          <a:xfrm>
            <a:off x="4524912" y="1626332"/>
            <a:ext cx="702243" cy="723900"/>
          </a:xfrm>
          <a:prstGeom prst="roundRect">
            <a:avLst/>
          </a:prstGeom>
          <a:solidFill>
            <a:schemeClr val="accent6">
              <a:lumMod val="40000"/>
              <a:lumOff val="60000"/>
            </a:schemeClr>
          </a:solidFill>
          <a:ln w="12700" cap="flat" cmpd="sng" algn="ctr">
            <a:noFill/>
            <a:prstDash val="solid"/>
          </a:ln>
          <a:effectLst/>
        </p:spPr>
        <p:txBody>
          <a:bodyPr rtlCol="0" anchor="ctr"/>
          <a:lstStyle/>
          <a:p>
            <a:pPr algn="ctr">
              <a:defRPr/>
            </a:pPr>
            <a:r>
              <a:rPr kumimoji="0" lang="ja-JP" altLang="en-US" sz="2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秋</a:t>
            </a:r>
          </a:p>
        </p:txBody>
      </p:sp>
      <p:sp>
        <p:nvSpPr>
          <p:cNvPr id="55" name="Rectangle 9"/>
          <p:cNvSpPr>
            <a:spLocks noChangeArrowheads="1"/>
          </p:cNvSpPr>
          <p:nvPr/>
        </p:nvSpPr>
        <p:spPr bwMode="auto">
          <a:xfrm flipH="1">
            <a:off x="5171838" y="1626332"/>
            <a:ext cx="1584176" cy="7239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1" eaLnBrk="1" hangingPunct="1">
              <a:lnSpc>
                <a:spcPct val="180000"/>
              </a:lnSpc>
              <a:buFont typeface="Wingdings" pitchFamily="2" charset="2"/>
              <a:buChar char="l"/>
            </a:pPr>
            <a:endParaRPr lang="ja-JP" altLang="en-US" sz="900" dirty="0">
              <a:solidFill>
                <a:srgbClr val="000000">
                  <a:lumMod val="65000"/>
                  <a:lumOff val="3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角丸四角形 55"/>
          <p:cNvSpPr/>
          <p:nvPr/>
        </p:nvSpPr>
        <p:spPr>
          <a:xfrm>
            <a:off x="6995172" y="1626332"/>
            <a:ext cx="702243" cy="723900"/>
          </a:xfrm>
          <a:prstGeom prst="roundRect">
            <a:avLst/>
          </a:prstGeom>
          <a:solidFill>
            <a:schemeClr val="bg1">
              <a:lumMod val="65000"/>
            </a:schemeClr>
          </a:solidFill>
          <a:ln w="12700" cap="flat" cmpd="sng" algn="ctr">
            <a:noFill/>
            <a:prstDash val="solid"/>
          </a:ln>
          <a:effectLst/>
        </p:spPr>
        <p:txBody>
          <a:bodyPr rtlCol="0" anchor="ctr"/>
          <a:lstStyle/>
          <a:p>
            <a:pPr algn="ctr">
              <a:defRPr/>
            </a:pPr>
            <a:r>
              <a:rPr kumimoji="0" lang="ja-JP" altLang="en-US" sz="2400" kern="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冬</a:t>
            </a:r>
          </a:p>
        </p:txBody>
      </p:sp>
      <p:sp>
        <p:nvSpPr>
          <p:cNvPr id="58" name="正方形/長方形 57"/>
          <p:cNvSpPr/>
          <p:nvPr/>
        </p:nvSpPr>
        <p:spPr>
          <a:xfrm>
            <a:off x="5197366" y="1611648"/>
            <a:ext cx="1820664" cy="757130"/>
          </a:xfrm>
          <a:prstGeom prst="rect">
            <a:avLst/>
          </a:prstGeom>
        </p:spPr>
        <p:txBody>
          <a:bodyPr wrap="square">
            <a:spAutoFit/>
          </a:bodyPr>
          <a:lstStyle/>
          <a:p>
            <a:pPr>
              <a:lnSpc>
                <a:spcPct val="180000"/>
              </a:lnSpc>
              <a:buFont typeface="Wingdings" pitchFamily="2" charset="2"/>
              <a:buChar char="l"/>
            </a:pPr>
            <a:r>
              <a:rPr kumimoji="0"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敬老の日・お彼岸・十五夜</a:t>
            </a:r>
          </a:p>
          <a:p>
            <a:pPr>
              <a:lnSpc>
                <a:spcPct val="180000"/>
              </a:lnSpc>
              <a:buFont typeface="Wingdings" pitchFamily="2" charset="2"/>
              <a:buChar char="l"/>
            </a:pPr>
            <a:r>
              <a:rPr kumimoji="0"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体育の日・「食欲の秋」</a:t>
            </a:r>
          </a:p>
          <a:p>
            <a:pPr>
              <a:lnSpc>
                <a:spcPct val="180000"/>
              </a:lnSpc>
              <a:buFont typeface="Wingdings" pitchFamily="2" charset="2"/>
              <a:buChar char="l"/>
            </a:pPr>
            <a:r>
              <a:rPr kumimoji="0"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文化の日・ボジョレー解禁</a:t>
            </a:r>
          </a:p>
        </p:txBody>
      </p:sp>
      <p:pic>
        <p:nvPicPr>
          <p:cNvPr id="63" name="図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77" y="3787602"/>
            <a:ext cx="961080" cy="961080"/>
          </a:xfrm>
          <a:prstGeom prst="rect">
            <a:avLst/>
          </a:prstGeom>
        </p:spPr>
      </p:pic>
      <p:pic>
        <p:nvPicPr>
          <p:cNvPr id="64" name="図 6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1528" y="3787602"/>
            <a:ext cx="957102" cy="957102"/>
          </a:xfrm>
          <a:prstGeom prst="rect">
            <a:avLst/>
          </a:prstGeom>
        </p:spPr>
      </p:pic>
      <p:pic>
        <p:nvPicPr>
          <p:cNvPr id="65" name="図 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1301" y="3783500"/>
            <a:ext cx="965309" cy="965309"/>
          </a:xfrm>
          <a:prstGeom prst="rect">
            <a:avLst/>
          </a:prstGeom>
        </p:spPr>
      </p:pic>
      <p:pic>
        <p:nvPicPr>
          <p:cNvPr id="66" name="図 6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09281" y="3780814"/>
            <a:ext cx="967736" cy="967736"/>
          </a:xfrm>
          <a:prstGeom prst="rect">
            <a:avLst/>
          </a:prstGeom>
        </p:spPr>
      </p:pic>
      <p:pic>
        <p:nvPicPr>
          <p:cNvPr id="67" name="図 6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99688" y="3812088"/>
            <a:ext cx="957101" cy="957101"/>
          </a:xfrm>
          <a:prstGeom prst="rect">
            <a:avLst/>
          </a:prstGeom>
        </p:spPr>
      </p:pic>
      <p:pic>
        <p:nvPicPr>
          <p:cNvPr id="68" name="図 6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79460" y="3810472"/>
            <a:ext cx="966528" cy="966528"/>
          </a:xfrm>
          <a:prstGeom prst="rect">
            <a:avLst/>
          </a:prstGeom>
        </p:spPr>
      </p:pic>
      <p:sp>
        <p:nvSpPr>
          <p:cNvPr id="69" name="Rectangle 9"/>
          <p:cNvSpPr>
            <a:spLocks noChangeArrowheads="1"/>
          </p:cNvSpPr>
          <p:nvPr/>
        </p:nvSpPr>
        <p:spPr bwMode="auto">
          <a:xfrm flipH="1">
            <a:off x="7666102" y="1626332"/>
            <a:ext cx="1584176" cy="7239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Font typeface="Arial" charset="0"/>
              <a:buChar char="•"/>
              <a:defRPr kumimoji="1" sz="3200">
                <a:solidFill>
                  <a:schemeClr val="tx1"/>
                </a:solidFill>
                <a:latin typeface="Calibri" pitchFamily="34" charset="0"/>
                <a:ea typeface="ＭＳ Ｐゴシック" charset="-128"/>
              </a:defRPr>
            </a:lvl1pPr>
            <a:lvl2pPr marL="742950" indent="-285750" algn="l" eaLnBrk="0" hangingPunct="0">
              <a:buFont typeface="Arial" charset="0"/>
              <a:buChar char="–"/>
              <a:defRPr kumimoji="1" sz="2800">
                <a:solidFill>
                  <a:schemeClr val="tx1"/>
                </a:solidFill>
                <a:latin typeface="Calibri" pitchFamily="34" charset="0"/>
                <a:ea typeface="ＭＳ Ｐゴシック" charset="-128"/>
              </a:defRPr>
            </a:lvl2pPr>
            <a:lvl3pPr marL="1143000" indent="-228600" algn="l" eaLnBrk="0" hangingPunct="0">
              <a:buFont typeface="Arial" charset="0"/>
              <a:buChar char="•"/>
              <a:defRPr kumimoji="1" sz="2400">
                <a:solidFill>
                  <a:schemeClr val="tx1"/>
                </a:solidFill>
                <a:latin typeface="Calibri" pitchFamily="34" charset="0"/>
                <a:ea typeface="ＭＳ Ｐゴシック" charset="-128"/>
              </a:defRPr>
            </a:lvl3pPr>
            <a:lvl4pPr marL="1600200" indent="-228600" algn="l" eaLnBrk="0" hangingPunct="0">
              <a:buFont typeface="Arial" charset="0"/>
              <a:buChar char="–"/>
              <a:defRPr kumimoji="1" sz="2000">
                <a:solidFill>
                  <a:schemeClr val="tx1"/>
                </a:solidFill>
                <a:latin typeface="Calibri" pitchFamily="34" charset="0"/>
                <a:ea typeface="ＭＳ Ｐゴシック" charset="-128"/>
              </a:defRPr>
            </a:lvl4pPr>
            <a:lvl5pPr marL="2057400" indent="-228600" algn="l" eaLnBrk="0" hangingPunct="0">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180000"/>
              </a:lnSpc>
              <a:buFont typeface="Wingdings" pitchFamily="2" charset="2"/>
              <a:buChar char="l"/>
            </a:pP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クリスマス</a:t>
            </a:r>
          </a:p>
          <a:p>
            <a:pPr eaLnBrk="1" hangingPunct="1">
              <a:lnSpc>
                <a:spcPct val="180000"/>
              </a:lnSpc>
              <a:buFont typeface="Wingdings" pitchFamily="2" charset="2"/>
              <a:buChar char="l"/>
            </a:pP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正月・年賀</a:t>
            </a:r>
          </a:p>
          <a:p>
            <a:pPr eaLnBrk="1" hangingPunct="1">
              <a:lnSpc>
                <a:spcPct val="180000"/>
              </a:lnSpc>
              <a:buFont typeface="Wingdings" pitchFamily="2" charset="2"/>
              <a:buChar char="l"/>
            </a:pPr>
            <a:r>
              <a:rPr lang="en-US" altLang="ja-JP"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　節分・バレンタイン</a:t>
            </a:r>
          </a:p>
        </p:txBody>
      </p:sp>
      <p:sp>
        <p:nvSpPr>
          <p:cNvPr id="70" name="テキスト プレースホルダー 4"/>
          <p:cNvSpPr txBox="1">
            <a:spLocks/>
          </p:cNvSpPr>
          <p:nvPr/>
        </p:nvSpPr>
        <p:spPr>
          <a:xfrm>
            <a:off x="242634" y="5305357"/>
            <a:ext cx="1964118" cy="280032"/>
          </a:xfrm>
          <a:prstGeom prst="rect">
            <a:avLst/>
          </a:prstGeom>
          <a:solidFill>
            <a:schemeClr val="bg2">
              <a:lumMod val="50000"/>
            </a:schemeClr>
          </a:solidFill>
          <a:ln>
            <a:solidFill>
              <a:schemeClr val="tx1">
                <a:lumMod val="50000"/>
                <a:lumOff val="50000"/>
              </a:schemeClr>
            </a:solid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altLang="en-US" sz="1400" b="1" dirty="0">
                <a:solidFill>
                  <a:prstClr val="white"/>
                </a:solidFill>
              </a:rPr>
              <a:t>ＣＭプログラム</a:t>
            </a:r>
          </a:p>
        </p:txBody>
      </p:sp>
      <p:sp>
        <p:nvSpPr>
          <p:cNvPr id="71" name="フリーフォーム 70"/>
          <p:cNvSpPr/>
          <p:nvPr/>
        </p:nvSpPr>
        <p:spPr>
          <a:xfrm>
            <a:off x="651787" y="5759636"/>
            <a:ext cx="3602730" cy="317031"/>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bg1"/>
          </a:solidFill>
          <a:ln w="19050" cap="flat" cmpd="sng" algn="ctr">
            <a:noFill/>
            <a:prstDash val="solid"/>
          </a:ln>
          <a:effectLst/>
        </p:spPr>
        <p:txBody>
          <a:bodyPr lIns="99568" tIns="99568" rIns="99568" bIns="265853" spcCol="1270" anchor="t"/>
          <a:lstStyle/>
          <a:p>
            <a:pPr marL="171450" indent="-171450" defTabSz="622300">
              <a:spcAft>
                <a:spcPct val="35000"/>
              </a:spcAft>
              <a:buFont typeface="Wingdings" panose="05000000000000000000" pitchFamily="2" charset="2"/>
              <a:buChar char="l"/>
              <a:defRPr/>
            </a:pPr>
            <a:r>
              <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キャンペーン告知を１時間に３回 </a:t>
            </a:r>
            <a:r>
              <a:rPr lang="en-US" altLang="ja-JP"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全店舗</a:t>
            </a:r>
            <a:r>
              <a:rPr lang="en-US" altLang="ja-JP"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フリーフォーム 71"/>
          <p:cNvSpPr/>
          <p:nvPr/>
        </p:nvSpPr>
        <p:spPr>
          <a:xfrm>
            <a:off x="4639058" y="5759635"/>
            <a:ext cx="3760534" cy="317031"/>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bg1"/>
          </a:solidFill>
          <a:ln w="19050" cap="flat" cmpd="sng" algn="ctr">
            <a:noFill/>
            <a:prstDash val="solid"/>
          </a:ln>
          <a:effectLst/>
        </p:spPr>
        <p:txBody>
          <a:bodyPr lIns="99568" tIns="99568" rIns="99568" bIns="265853" spcCol="1270" anchor="t"/>
          <a:lstStyle/>
          <a:p>
            <a:pPr marL="171450" indent="-171450" defTabSz="622300">
              <a:spcAft>
                <a:spcPct val="35000"/>
              </a:spcAft>
              <a:buFont typeface="Wingdings" panose="05000000000000000000" pitchFamily="2" charset="2"/>
              <a:buChar char="l"/>
              <a:defRPr/>
            </a:pPr>
            <a:r>
              <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新店情報を１時間に２回 </a:t>
            </a:r>
            <a:r>
              <a:rPr lang="en-US" altLang="ja-JP"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首都圏のみ</a:t>
            </a:r>
            <a:r>
              <a:rPr lang="en-US" altLang="ja-JP"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フリーフォーム 72"/>
          <p:cNvSpPr/>
          <p:nvPr/>
        </p:nvSpPr>
        <p:spPr>
          <a:xfrm>
            <a:off x="651787" y="6166255"/>
            <a:ext cx="3602730" cy="317031"/>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bg1"/>
          </a:solidFill>
          <a:ln w="19050" cap="flat" cmpd="sng" algn="ctr">
            <a:noFill/>
            <a:prstDash val="solid"/>
          </a:ln>
          <a:effectLst/>
        </p:spPr>
        <p:txBody>
          <a:bodyPr lIns="99568" tIns="99568" rIns="99568" bIns="265853" spcCol="1270" anchor="t"/>
          <a:lstStyle/>
          <a:p>
            <a:pPr marL="171450" indent="-171450" defTabSz="622300">
              <a:spcAft>
                <a:spcPct val="35000"/>
              </a:spcAft>
              <a:buFont typeface="Wingdings" panose="05000000000000000000" pitchFamily="2" charset="2"/>
              <a:buChar char="l"/>
              <a:defRPr/>
            </a:pPr>
            <a:r>
              <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改装工事連絡を１時間に４回 </a:t>
            </a:r>
            <a:r>
              <a:rPr lang="en-US" altLang="ja-JP"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横浜店のみ</a:t>
            </a:r>
            <a:r>
              <a:rPr lang="en-US" altLang="ja-JP"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フリーフォーム 73"/>
          <p:cNvSpPr/>
          <p:nvPr/>
        </p:nvSpPr>
        <p:spPr>
          <a:xfrm>
            <a:off x="4639058" y="6166254"/>
            <a:ext cx="3760534" cy="317031"/>
          </a:xfrm>
          <a:custGeom>
            <a:avLst/>
            <a:gdLst>
              <a:gd name="connsiteX0" fmla="*/ 0 w 1336179"/>
              <a:gd name="connsiteY0" fmla="*/ 63754 h 637540"/>
              <a:gd name="connsiteX1" fmla="*/ 63754 w 1336179"/>
              <a:gd name="connsiteY1" fmla="*/ 0 h 637540"/>
              <a:gd name="connsiteX2" fmla="*/ 1272425 w 1336179"/>
              <a:gd name="connsiteY2" fmla="*/ 0 h 637540"/>
              <a:gd name="connsiteX3" fmla="*/ 1336179 w 1336179"/>
              <a:gd name="connsiteY3" fmla="*/ 63754 h 637540"/>
              <a:gd name="connsiteX4" fmla="*/ 1336179 w 1336179"/>
              <a:gd name="connsiteY4" fmla="*/ 573786 h 637540"/>
              <a:gd name="connsiteX5" fmla="*/ 1272425 w 1336179"/>
              <a:gd name="connsiteY5" fmla="*/ 637540 h 637540"/>
              <a:gd name="connsiteX6" fmla="*/ 63754 w 1336179"/>
              <a:gd name="connsiteY6" fmla="*/ 637540 h 637540"/>
              <a:gd name="connsiteX7" fmla="*/ 0 w 1336179"/>
              <a:gd name="connsiteY7" fmla="*/ 573786 h 637540"/>
              <a:gd name="connsiteX8" fmla="*/ 0 w 1336179"/>
              <a:gd name="connsiteY8" fmla="*/ 63754 h 63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179" h="637540">
                <a:moveTo>
                  <a:pt x="0" y="63754"/>
                </a:moveTo>
                <a:cubicBezTo>
                  <a:pt x="0" y="28544"/>
                  <a:pt x="28544" y="0"/>
                  <a:pt x="63754" y="0"/>
                </a:cubicBezTo>
                <a:lnTo>
                  <a:pt x="1272425" y="0"/>
                </a:lnTo>
                <a:cubicBezTo>
                  <a:pt x="1307635" y="0"/>
                  <a:pt x="1336179" y="28544"/>
                  <a:pt x="1336179" y="63754"/>
                </a:cubicBezTo>
                <a:lnTo>
                  <a:pt x="1336179" y="573786"/>
                </a:lnTo>
                <a:cubicBezTo>
                  <a:pt x="1336179" y="608996"/>
                  <a:pt x="1307635" y="637540"/>
                  <a:pt x="1272425" y="637540"/>
                </a:cubicBezTo>
                <a:lnTo>
                  <a:pt x="63754" y="637540"/>
                </a:lnTo>
                <a:cubicBezTo>
                  <a:pt x="28544" y="637540"/>
                  <a:pt x="0" y="608996"/>
                  <a:pt x="0" y="573786"/>
                </a:cubicBezTo>
                <a:lnTo>
                  <a:pt x="0" y="63754"/>
                </a:lnTo>
                <a:close/>
              </a:path>
            </a:pathLst>
          </a:custGeom>
          <a:solidFill>
            <a:schemeClr val="bg1"/>
          </a:solidFill>
          <a:ln w="19050" cap="flat" cmpd="sng" algn="ctr">
            <a:noFill/>
            <a:prstDash val="solid"/>
          </a:ln>
          <a:effectLst/>
        </p:spPr>
        <p:txBody>
          <a:bodyPr lIns="99568" tIns="99568" rIns="99568" bIns="265853" spcCol="1270" anchor="t"/>
          <a:lstStyle/>
          <a:p>
            <a:pPr marL="171450" indent="-171450" defTabSz="622300">
              <a:spcAft>
                <a:spcPct val="35000"/>
              </a:spcAft>
              <a:buFont typeface="Wingdings" panose="05000000000000000000" pitchFamily="2" charset="2"/>
              <a:buChar char="l"/>
              <a:defRPr/>
            </a:pPr>
            <a:r>
              <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免税対応ＣＭを１時間に２回 </a:t>
            </a:r>
            <a:r>
              <a:rPr lang="en-US" altLang="ja-JP"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外国人多い店のみ</a:t>
            </a:r>
            <a:r>
              <a:rPr lang="en-US" altLang="ja-JP"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0" dirty="0">
              <a:solidFill>
                <a:prstClr val="black">
                  <a:lumMod val="50000"/>
                  <a:lumOff val="50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t>タイムテーブルについて</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564CDE2-541C-456F-983B-81BA904507E4}" type="slidenum">
              <a:rPr lang="en-US" altLang="ja-JP" smtClean="0"/>
              <a:pPr>
                <a:defRPr/>
              </a:pPr>
              <a:t>4</a:t>
            </a:fld>
            <a:endParaRPr lang="en-US" altLang="ja-JP" dirty="0"/>
          </a:p>
        </p:txBody>
      </p:sp>
    </p:spTree>
    <p:extLst>
      <p:ext uri="{BB962C8B-B14F-4D97-AF65-F5344CB8AC3E}">
        <p14:creationId xmlns:p14="http://schemas.microsoft.com/office/powerpoint/2010/main" val="2572884443"/>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専用放送の効果　①</a:t>
            </a:r>
          </a:p>
        </p:txBody>
      </p:sp>
      <p:sp>
        <p:nvSpPr>
          <p:cNvPr id="57" name="正方形/長方形 56"/>
          <p:cNvSpPr/>
          <p:nvPr/>
        </p:nvSpPr>
        <p:spPr>
          <a:xfrm>
            <a:off x="467742" y="1841731"/>
            <a:ext cx="3743070" cy="1471847"/>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ホームベース 59"/>
          <p:cNvSpPr/>
          <p:nvPr/>
        </p:nvSpPr>
        <p:spPr>
          <a:xfrm>
            <a:off x="1495902" y="1334410"/>
            <a:ext cx="1656184"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業務効率向上</a:t>
            </a:r>
          </a:p>
        </p:txBody>
      </p:sp>
      <p:sp>
        <p:nvSpPr>
          <p:cNvPr id="61" name="テキスト ボックス 60"/>
          <p:cNvSpPr txBox="1"/>
          <p:nvPr/>
        </p:nvSpPr>
        <p:spPr>
          <a:xfrm>
            <a:off x="2225105" y="1901435"/>
            <a:ext cx="2087307" cy="1200329"/>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「開店前の清掃・身だしなみ・笑顔・元気」「閉店後の作業・電源確認」など、放送で確認・作業忘れを防止します。</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467742" y="4725099"/>
            <a:ext cx="3743070" cy="147426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ホームベース 75"/>
          <p:cNvSpPr/>
          <p:nvPr/>
        </p:nvSpPr>
        <p:spPr>
          <a:xfrm>
            <a:off x="-751998" y="3704021"/>
            <a:ext cx="2247900"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オペレーションの徹底</a:t>
            </a:r>
          </a:p>
        </p:txBody>
      </p:sp>
      <p:sp>
        <p:nvSpPr>
          <p:cNvPr id="77" name="テキスト ボックス 76"/>
          <p:cNvSpPr txBox="1"/>
          <p:nvPr/>
        </p:nvSpPr>
        <p:spPr>
          <a:xfrm>
            <a:off x="2225105" y="4858718"/>
            <a:ext cx="1914555" cy="1200329"/>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店舗スタッフに代わって「万引き防止」や「店内での注意事項」を放送するなど、オペレーションを統一できます。</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二等辺三角形 78"/>
          <p:cNvSpPr/>
          <p:nvPr/>
        </p:nvSpPr>
        <p:spPr>
          <a:xfrm rot="16200000" flipV="1">
            <a:off x="4094351" y="2496555"/>
            <a:ext cx="1183268" cy="227970"/>
          </a:xfrm>
          <a:prstGeom prst="triangle">
            <a:avLst>
              <a:gd name="adj" fmla="val 4912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0" name="二等辺三角形 79"/>
          <p:cNvSpPr/>
          <p:nvPr/>
        </p:nvSpPr>
        <p:spPr>
          <a:xfrm rot="16200000" flipV="1">
            <a:off x="4094351" y="5238700"/>
            <a:ext cx="1183268" cy="227970"/>
          </a:xfrm>
          <a:prstGeom prst="triangle">
            <a:avLst>
              <a:gd name="adj" fmla="val 4912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811" y="2051515"/>
            <a:ext cx="1577690" cy="967650"/>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595" y="4953859"/>
            <a:ext cx="1569906" cy="1066902"/>
          </a:xfrm>
          <a:prstGeom prst="rect">
            <a:avLst/>
          </a:prstGeom>
        </p:spPr>
      </p:pic>
      <p:sp>
        <p:nvSpPr>
          <p:cNvPr id="85" name="角丸四角形 84"/>
          <p:cNvSpPr/>
          <p:nvPr/>
        </p:nvSpPr>
        <p:spPr>
          <a:xfrm>
            <a:off x="4966816" y="1646059"/>
            <a:ext cx="4013671" cy="1658068"/>
          </a:xfrm>
          <a:prstGeom prst="roundRect">
            <a:avLst>
              <a:gd name="adj" fmla="val 3612"/>
            </a:avLst>
          </a:prstGeom>
          <a:solidFill>
            <a:schemeClr val="bg1"/>
          </a:solidFill>
          <a:ln w="12700" cap="flat" cmpd="sng" algn="ctr">
            <a:noFill/>
            <a:prstDash val="solid"/>
          </a:ln>
          <a:effectLst/>
        </p:spPr>
        <p:txBody>
          <a:bodyPr rtlCol="0" anchor="ctr"/>
          <a:lstStyle/>
          <a:p>
            <a:pPr algn="ctr">
              <a:defRPr/>
            </a:pPr>
            <a:endParaRPr kumimoji="0" lang="ja-JP" altLang="en-US" kern="0">
              <a:solidFill>
                <a:prstClr val="white"/>
              </a:solidFill>
              <a:latin typeface="Franklin Gothic Medium"/>
              <a:ea typeface="HG創英角ｺﾞｼｯｸUB" panose="020B0909000000000000" pitchFamily="49" charset="-128"/>
            </a:endParaRPr>
          </a:p>
        </p:txBody>
      </p:sp>
      <p:sp>
        <p:nvSpPr>
          <p:cNvPr id="86" name="角丸四角形 85"/>
          <p:cNvSpPr/>
          <p:nvPr/>
        </p:nvSpPr>
        <p:spPr>
          <a:xfrm>
            <a:off x="4966816" y="4596276"/>
            <a:ext cx="4013671" cy="1658068"/>
          </a:xfrm>
          <a:prstGeom prst="roundRect">
            <a:avLst>
              <a:gd name="adj" fmla="val 3612"/>
            </a:avLst>
          </a:prstGeom>
          <a:solidFill>
            <a:schemeClr val="bg1"/>
          </a:solidFill>
          <a:ln w="12700" cap="flat" cmpd="sng" algn="ctr">
            <a:noFill/>
            <a:prstDash val="solid"/>
          </a:ln>
          <a:effectLst/>
        </p:spPr>
        <p:txBody>
          <a:bodyPr rtlCol="0" anchor="ctr"/>
          <a:lstStyle/>
          <a:p>
            <a:pPr algn="ctr">
              <a:defRPr/>
            </a:pPr>
            <a:endParaRPr kumimoji="0" lang="ja-JP" altLang="en-US" kern="0">
              <a:solidFill>
                <a:prstClr val="white"/>
              </a:solidFill>
              <a:latin typeface="Franklin Gothic Medium"/>
              <a:ea typeface="HG創英角ｺﾞｼｯｸUB" panose="020B0909000000000000" pitchFamily="49" charset="-128"/>
            </a:endParaRPr>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4376" y="4822111"/>
            <a:ext cx="952929" cy="603201"/>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7439" y="5480106"/>
            <a:ext cx="898221" cy="673666"/>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44376" y="1812960"/>
            <a:ext cx="1049901" cy="700481"/>
          </a:xfrm>
          <a:prstGeom prst="rect">
            <a:avLst/>
          </a:prstGeom>
        </p:spPr>
      </p:pic>
      <p:pic>
        <p:nvPicPr>
          <p:cNvPr id="11" name="図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78333" y="2568237"/>
            <a:ext cx="712693" cy="712693"/>
          </a:xfrm>
          <a:prstGeom prst="rect">
            <a:avLst/>
          </a:prstGeom>
        </p:spPr>
      </p:pic>
      <p:sp>
        <p:nvSpPr>
          <p:cNvPr id="87" name="テキスト ボックス 86"/>
          <p:cNvSpPr txBox="1"/>
          <p:nvPr/>
        </p:nvSpPr>
        <p:spPr>
          <a:xfrm>
            <a:off x="6376714" y="2134341"/>
            <a:ext cx="2400573" cy="369332"/>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「当店スタッフはお客様を笑顔で～」</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6376713" y="1845521"/>
            <a:ext cx="2400573" cy="369332"/>
          </a:xfrm>
          <a:prstGeom prst="rect">
            <a:avLst/>
          </a:prstGeom>
          <a:noFill/>
        </p:spPr>
        <p:txBody>
          <a:bodyPr wrap="square" rtlCol="0">
            <a:spAutoFit/>
          </a:bodyPr>
          <a:lstStyle/>
          <a:p>
            <a:pPr>
              <a:lnSpc>
                <a:spcPct val="150000"/>
              </a:lnSpc>
            </a:pPr>
            <a:r>
              <a:rPr lang="ja-JP" altLang="en-US"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■開店時や営業中のタイミングで</a:t>
            </a:r>
            <a:endParaRPr lang="en-US" altLang="ja-JP"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6376711" y="2825477"/>
            <a:ext cx="2972074" cy="369332"/>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「○○が○時をお知らせします～♪♪」</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6376712" y="2536657"/>
            <a:ext cx="2400573" cy="369332"/>
          </a:xfrm>
          <a:prstGeom prst="rect">
            <a:avLst/>
          </a:prstGeom>
          <a:noFill/>
        </p:spPr>
        <p:txBody>
          <a:bodyPr wrap="square" rtlCol="0">
            <a:spAutoFit/>
          </a:bodyPr>
          <a:lstStyle/>
          <a:p>
            <a:pPr>
              <a:lnSpc>
                <a:spcPct val="150000"/>
              </a:lnSpc>
            </a:pPr>
            <a:r>
              <a:rPr lang="ja-JP" altLang="en-US"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■正時や正午のタイミングで</a:t>
            </a:r>
            <a:endParaRPr lang="en-US" altLang="ja-JP"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6376713" y="5136130"/>
            <a:ext cx="2400573" cy="369332"/>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「スマホゲームをしながらの歩行は～」</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6376712" y="4847310"/>
            <a:ext cx="2400573" cy="369332"/>
          </a:xfrm>
          <a:prstGeom prst="rect">
            <a:avLst/>
          </a:prstGeom>
          <a:noFill/>
        </p:spPr>
        <p:txBody>
          <a:bodyPr wrap="square" rtlCol="0">
            <a:spAutoFit/>
          </a:bodyPr>
          <a:lstStyle/>
          <a:p>
            <a:pPr>
              <a:lnSpc>
                <a:spcPct val="150000"/>
              </a:lnSpc>
            </a:pPr>
            <a:r>
              <a:rPr lang="ja-JP" altLang="en-US"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■駅構内の注意喚起で</a:t>
            </a:r>
            <a:endParaRPr lang="en-US" altLang="ja-JP"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6376710" y="5827266"/>
            <a:ext cx="2972074" cy="369332"/>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「お子様のローラーシューズは～」</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6376711" y="5538446"/>
            <a:ext cx="2400573" cy="369332"/>
          </a:xfrm>
          <a:prstGeom prst="rect">
            <a:avLst/>
          </a:prstGeom>
          <a:noFill/>
        </p:spPr>
        <p:txBody>
          <a:bodyPr wrap="square" rtlCol="0">
            <a:spAutoFit/>
          </a:bodyPr>
          <a:lstStyle/>
          <a:p>
            <a:pPr>
              <a:lnSpc>
                <a:spcPct val="150000"/>
              </a:lnSpc>
            </a:pPr>
            <a:r>
              <a:rPr lang="ja-JP" altLang="en-US"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■店内の注意喚起で</a:t>
            </a:r>
            <a:endParaRPr lang="en-US" altLang="ja-JP"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rot="21210241">
            <a:off x="4882149" y="1217847"/>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prstClr val="white"/>
                </a:solidFill>
                <a:latin typeface="HGP創英角ｺﾞｼｯｸUB" pitchFamily="50" charset="-128"/>
                <a:ea typeface="HGP創英角ｺﾞｼｯｸUB" pitchFamily="50" charset="-128"/>
              </a:rPr>
              <a:t>たとえば</a:t>
            </a:r>
          </a:p>
        </p:txBody>
      </p:sp>
      <p:sp>
        <p:nvSpPr>
          <p:cNvPr id="35" name="二等辺三角形 34"/>
          <p:cNvSpPr/>
          <p:nvPr/>
        </p:nvSpPr>
        <p:spPr>
          <a:xfrm rot="9809326">
            <a:off x="5476768" y="1497014"/>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prstClr val="black"/>
              </a:solidFill>
              <a:latin typeface="HGP創英角ｺﾞｼｯｸUB" pitchFamily="50" charset="-128"/>
              <a:ea typeface="HGP創英角ｺﾞｼｯｸUB" pitchFamily="50" charset="-128"/>
            </a:endParaRPr>
          </a:p>
        </p:txBody>
      </p:sp>
      <p:sp>
        <p:nvSpPr>
          <p:cNvPr id="36" name="正方形/長方形 35"/>
          <p:cNvSpPr/>
          <p:nvPr/>
        </p:nvSpPr>
        <p:spPr>
          <a:xfrm rot="21210241">
            <a:off x="4882150" y="4158475"/>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prstClr val="white"/>
                </a:solidFill>
                <a:latin typeface="HGP創英角ｺﾞｼｯｸUB" pitchFamily="50" charset="-128"/>
                <a:ea typeface="HGP創英角ｺﾞｼｯｸUB" pitchFamily="50" charset="-128"/>
              </a:rPr>
              <a:t>たとえば</a:t>
            </a:r>
          </a:p>
        </p:txBody>
      </p:sp>
      <p:sp>
        <p:nvSpPr>
          <p:cNvPr id="37" name="二等辺三角形 36"/>
          <p:cNvSpPr/>
          <p:nvPr/>
        </p:nvSpPr>
        <p:spPr>
          <a:xfrm rot="9809326">
            <a:off x="5476768" y="4430172"/>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prstClr val="black"/>
              </a:solidFill>
              <a:latin typeface="HGP創英角ｺﾞｼｯｸUB" pitchFamily="50" charset="-128"/>
              <a:ea typeface="HGP創英角ｺﾞｼｯｸUB" pitchFamily="50" charset="-128"/>
            </a:endParaRPr>
          </a:p>
        </p:txBody>
      </p:sp>
      <p:sp>
        <p:nvSpPr>
          <p:cNvPr id="3" name="タイトル 2"/>
          <p:cNvSpPr>
            <a:spLocks noGrp="1"/>
          </p:cNvSpPr>
          <p:nvPr>
            <p:ph type="title"/>
          </p:nvPr>
        </p:nvSpPr>
        <p:spPr/>
        <p:txBody>
          <a:bodyPr/>
          <a:lstStyle/>
          <a:p>
            <a:r>
              <a:rPr lang="ja-JP" altLang="en-US" dirty="0"/>
              <a:t>専用放送でできる</a:t>
            </a:r>
            <a:r>
              <a:rPr lang="ja-JP" altLang="en-US" dirty="0" smtClean="0"/>
              <a:t>こと①</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564CDE2-541C-456F-983B-81BA904507E4}" type="slidenum">
              <a:rPr lang="en-US" altLang="ja-JP" smtClean="0"/>
              <a:pPr>
                <a:defRPr/>
              </a:pPr>
              <a:t>5</a:t>
            </a:fld>
            <a:endParaRPr lang="en-US" altLang="ja-JP" dirty="0"/>
          </a:p>
        </p:txBody>
      </p:sp>
      <p:sp>
        <p:nvSpPr>
          <p:cNvPr id="38" name="角丸四角形 37"/>
          <p:cNvSpPr/>
          <p:nvPr/>
        </p:nvSpPr>
        <p:spPr>
          <a:xfrm>
            <a:off x="471966" y="1313430"/>
            <a:ext cx="3738845" cy="396000"/>
          </a:xfrm>
          <a:prstGeom prst="roundRect">
            <a:avLst/>
          </a:prstGeom>
          <a:solidFill>
            <a:schemeClr val="bg2">
              <a:lumMod val="50000"/>
            </a:schemeClr>
          </a:solidFill>
          <a:ln w="28575" cap="flat" cmpd="sng" algn="ctr">
            <a:noFill/>
            <a:prstDash val="solid"/>
          </a:ln>
          <a:effectLst/>
        </p:spPr>
        <p:txBody>
          <a:bodyPr rtlCol="0" anchor="ctr"/>
          <a:lstStyle/>
          <a:p>
            <a:pPr algn="ctr">
              <a:defRPr/>
            </a:pPr>
            <a:r>
              <a:rPr kumimoji="0" lang="zh-TW" altLang="en-US"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業務効率向上</a:t>
            </a:r>
          </a:p>
        </p:txBody>
      </p:sp>
      <p:sp>
        <p:nvSpPr>
          <p:cNvPr id="39" name="角丸四角形 38"/>
          <p:cNvSpPr/>
          <p:nvPr/>
        </p:nvSpPr>
        <p:spPr>
          <a:xfrm>
            <a:off x="471966" y="4196580"/>
            <a:ext cx="3738845" cy="396000"/>
          </a:xfrm>
          <a:prstGeom prst="roundRect">
            <a:avLst/>
          </a:prstGeom>
          <a:solidFill>
            <a:schemeClr val="bg2">
              <a:lumMod val="50000"/>
            </a:schemeClr>
          </a:solidFill>
          <a:ln w="28575" cap="flat" cmpd="sng" algn="ctr">
            <a:noFill/>
            <a:prstDash val="solid"/>
          </a:ln>
          <a:effectLst/>
        </p:spPr>
        <p:txBody>
          <a:bodyPr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オペレーションの</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徹底</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5097028"/>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専用放送の効果　②</a:t>
            </a:r>
          </a:p>
        </p:txBody>
      </p:sp>
      <p:sp>
        <p:nvSpPr>
          <p:cNvPr id="57" name="正方形/長方形 56"/>
          <p:cNvSpPr/>
          <p:nvPr/>
        </p:nvSpPr>
        <p:spPr>
          <a:xfrm>
            <a:off x="467742" y="1555465"/>
            <a:ext cx="3743070" cy="1749349"/>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2095974" y="1861834"/>
            <a:ext cx="2192909" cy="1200329"/>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「販促ＣＭ」を全店、もしくは指定店舗内へ放送することで、販促効果アップ！店内放送で本部主導の企画を全店舗にお届け！</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467742" y="471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212405" y="5101213"/>
            <a:ext cx="1914555" cy="923330"/>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企業の取り組み、新店舗のお知らせなど企業のイメージや信頼、認知度を高めます。</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rot="21210241">
            <a:off x="4908971" y="1068445"/>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prstClr val="white"/>
                </a:solidFill>
                <a:latin typeface="HGP創英角ｺﾞｼｯｸUB" pitchFamily="50" charset="-128"/>
                <a:ea typeface="HGP創英角ｺﾞｼｯｸUB" pitchFamily="50" charset="-128"/>
              </a:rPr>
              <a:t>たとえば</a:t>
            </a:r>
          </a:p>
        </p:txBody>
      </p:sp>
      <p:sp>
        <p:nvSpPr>
          <p:cNvPr id="82" name="二等辺三角形 81"/>
          <p:cNvSpPr/>
          <p:nvPr/>
        </p:nvSpPr>
        <p:spPr>
          <a:xfrm rot="9809326">
            <a:off x="5503590" y="1347612"/>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prstClr val="black"/>
              </a:solidFill>
              <a:latin typeface="HGP創英角ｺﾞｼｯｸUB" pitchFamily="50" charset="-128"/>
              <a:ea typeface="HGP創英角ｺﾞｼｯｸUB" pitchFamily="50" charset="-128"/>
            </a:endParaRPr>
          </a:p>
        </p:txBody>
      </p:sp>
      <p:sp>
        <p:nvSpPr>
          <p:cNvPr id="85" name="角丸四角形 84"/>
          <p:cNvSpPr/>
          <p:nvPr/>
        </p:nvSpPr>
        <p:spPr>
          <a:xfrm>
            <a:off x="4903315" y="1490262"/>
            <a:ext cx="4013671" cy="1658068"/>
          </a:xfrm>
          <a:prstGeom prst="roundRect">
            <a:avLst>
              <a:gd name="adj" fmla="val 3612"/>
            </a:avLst>
          </a:prstGeom>
          <a:solidFill>
            <a:schemeClr val="bg1"/>
          </a:solidFill>
          <a:ln w="12700" cap="flat" cmpd="sng" algn="ctr">
            <a:noFill/>
            <a:prstDash val="solid"/>
          </a:ln>
          <a:effectLst/>
        </p:spPr>
        <p:txBody>
          <a:bodyPr rtlCol="0" anchor="ctr"/>
          <a:lstStyle/>
          <a:p>
            <a:pPr algn="ctr">
              <a:defRPr/>
            </a:pPr>
            <a:endParaRPr kumimoji="0" lang="ja-JP" altLang="en-US" kern="0">
              <a:solidFill>
                <a:prstClr val="white"/>
              </a:solidFill>
              <a:latin typeface="Franklin Gothic Medium"/>
              <a:ea typeface="HG創英角ｺﾞｼｯｸUB" panose="020B0909000000000000" pitchFamily="49" charset="-128"/>
            </a:endParaRPr>
          </a:p>
        </p:txBody>
      </p:sp>
      <p:sp>
        <p:nvSpPr>
          <p:cNvPr id="86" name="角丸四角形 85"/>
          <p:cNvSpPr/>
          <p:nvPr/>
        </p:nvSpPr>
        <p:spPr>
          <a:xfrm>
            <a:off x="4903315" y="4540712"/>
            <a:ext cx="4013671" cy="1658068"/>
          </a:xfrm>
          <a:prstGeom prst="roundRect">
            <a:avLst>
              <a:gd name="adj" fmla="val 3612"/>
            </a:avLst>
          </a:prstGeom>
          <a:solidFill>
            <a:schemeClr val="bg1"/>
          </a:solidFill>
          <a:ln w="12700" cap="flat" cmpd="sng" algn="ctr">
            <a:noFill/>
            <a:prstDash val="solid"/>
          </a:ln>
          <a:effectLst/>
        </p:spPr>
        <p:txBody>
          <a:bodyPr rtlCol="0" anchor="ctr"/>
          <a:lstStyle/>
          <a:p>
            <a:pPr algn="ctr">
              <a:defRPr/>
            </a:pPr>
            <a:endParaRPr kumimoji="0" lang="ja-JP" altLang="en-US" kern="0">
              <a:solidFill>
                <a:prstClr val="white"/>
              </a:solidFill>
              <a:latin typeface="Franklin Gothic Medium"/>
              <a:ea typeface="HG創英角ｺﾞｼｯｸUB" panose="020B0909000000000000" pitchFamily="49" charset="-128"/>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523" y="1953662"/>
            <a:ext cx="1352050" cy="979987"/>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874" y="5217779"/>
            <a:ext cx="1440701" cy="887436"/>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0875" y="4721889"/>
            <a:ext cx="1124194" cy="748099"/>
          </a:xfrm>
          <a:prstGeom prst="rect">
            <a:avLst/>
          </a:prstGeom>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3274" y="5610006"/>
            <a:ext cx="1111795" cy="692686"/>
          </a:xfrm>
          <a:prstGeom prst="rect">
            <a:avLst/>
          </a:prstGeom>
        </p:spPr>
      </p:pic>
      <p:pic>
        <p:nvPicPr>
          <p:cNvPr id="14" name="図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84938" y="1602997"/>
            <a:ext cx="738497" cy="738497"/>
          </a:xfrm>
          <a:prstGeom prst="rect">
            <a:avLst/>
          </a:prstGeom>
        </p:spPr>
      </p:pic>
      <p:pic>
        <p:nvPicPr>
          <p:cNvPr id="15" name="図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70224" y="2418994"/>
            <a:ext cx="1155689" cy="625182"/>
          </a:xfrm>
          <a:prstGeom prst="rect">
            <a:avLst/>
          </a:prstGeom>
        </p:spPr>
      </p:pic>
      <p:sp>
        <p:nvSpPr>
          <p:cNvPr id="33" name="テキスト ボックス 32"/>
          <p:cNvSpPr txBox="1"/>
          <p:nvPr/>
        </p:nvSpPr>
        <p:spPr>
          <a:xfrm>
            <a:off x="6313213" y="1978544"/>
            <a:ext cx="2400573" cy="369332"/>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「広島カープ優勝セールを開催中～」</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6313212" y="1689724"/>
            <a:ext cx="2400573" cy="369332"/>
          </a:xfrm>
          <a:prstGeom prst="rect">
            <a:avLst/>
          </a:prstGeom>
          <a:noFill/>
        </p:spPr>
        <p:txBody>
          <a:bodyPr wrap="square" rtlCol="0">
            <a:spAutoFit/>
          </a:bodyPr>
          <a:lstStyle/>
          <a:p>
            <a:pPr>
              <a:lnSpc>
                <a:spcPct val="150000"/>
              </a:lnSpc>
            </a:pPr>
            <a:r>
              <a:rPr lang="ja-JP" altLang="en-US"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■応援球団の優勝時</a:t>
            </a:r>
            <a:endParaRPr lang="en-US" altLang="ja-JP"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6313210" y="2669680"/>
            <a:ext cx="2972074" cy="369332"/>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のつく日はハッピーデー」「火曜水曜市」</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6313211" y="2380860"/>
            <a:ext cx="2400573" cy="369332"/>
          </a:xfrm>
          <a:prstGeom prst="rect">
            <a:avLst/>
          </a:prstGeom>
          <a:noFill/>
        </p:spPr>
        <p:txBody>
          <a:bodyPr wrap="square" rtlCol="0">
            <a:spAutoFit/>
          </a:bodyPr>
          <a:lstStyle/>
          <a:p>
            <a:pPr>
              <a:lnSpc>
                <a:spcPct val="150000"/>
              </a:lnSpc>
            </a:pPr>
            <a:r>
              <a:rPr lang="ja-JP" altLang="en-US"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■特売日のＣＭ</a:t>
            </a:r>
            <a:endParaRPr lang="en-US" altLang="ja-JP"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6444211" y="5205855"/>
            <a:ext cx="2400573" cy="369332"/>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「毎年○月に○○の海岸掃除を～」</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6313211" y="4897612"/>
            <a:ext cx="2400573" cy="369332"/>
          </a:xfrm>
          <a:prstGeom prst="rect">
            <a:avLst/>
          </a:prstGeom>
          <a:noFill/>
        </p:spPr>
        <p:txBody>
          <a:bodyPr wrap="square" rtlCol="0">
            <a:spAutoFit/>
          </a:bodyPr>
          <a:lstStyle/>
          <a:p>
            <a:pPr>
              <a:lnSpc>
                <a:spcPct val="150000"/>
              </a:lnSpc>
            </a:pPr>
            <a:r>
              <a:rPr lang="ja-JP" altLang="en-US"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■ＣＳＲ活動をアピール</a:t>
            </a:r>
            <a:endParaRPr lang="en-US" altLang="ja-JP" sz="1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444208" y="5508867"/>
            <a:ext cx="2972074" cy="369332"/>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「売り上げの中から○％をアフリカの～」</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rot="21210241">
            <a:off x="4886938" y="4201930"/>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prstClr val="white"/>
                </a:solidFill>
                <a:latin typeface="HGP創英角ｺﾞｼｯｸUB" pitchFamily="50" charset="-128"/>
                <a:ea typeface="HGP創英角ｺﾞｼｯｸUB" pitchFamily="50" charset="-128"/>
              </a:rPr>
              <a:t>たとえば</a:t>
            </a:r>
          </a:p>
        </p:txBody>
      </p:sp>
      <p:sp>
        <p:nvSpPr>
          <p:cNvPr id="38" name="二等辺三角形 37"/>
          <p:cNvSpPr/>
          <p:nvPr/>
        </p:nvSpPr>
        <p:spPr>
          <a:xfrm rot="9809326">
            <a:off x="5481557" y="4481097"/>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prstClr val="black"/>
              </a:solidFill>
              <a:latin typeface="HGP創英角ｺﾞｼｯｸUB" pitchFamily="50" charset="-128"/>
              <a:ea typeface="HGP創英角ｺﾞｼｯｸUB" pitchFamily="50" charset="-128"/>
            </a:endParaRPr>
          </a:p>
        </p:txBody>
      </p:sp>
      <p:sp>
        <p:nvSpPr>
          <p:cNvPr id="2" name="タイトル 1"/>
          <p:cNvSpPr>
            <a:spLocks noGrp="1"/>
          </p:cNvSpPr>
          <p:nvPr>
            <p:ph type="title"/>
          </p:nvPr>
        </p:nvSpPr>
        <p:spPr/>
        <p:txBody>
          <a:bodyPr/>
          <a:lstStyle/>
          <a:p>
            <a:r>
              <a:rPr lang="ja-JP" altLang="en-US" dirty="0"/>
              <a:t>専用放送でできる</a:t>
            </a:r>
            <a:r>
              <a:rPr lang="ja-JP" altLang="en-US" dirty="0" smtClean="0"/>
              <a:t>こと②</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564CDE2-541C-456F-983B-81BA904507E4}" type="slidenum">
              <a:rPr lang="en-US" altLang="ja-JP" smtClean="0"/>
              <a:pPr>
                <a:defRPr/>
              </a:pPr>
              <a:t>6</a:t>
            </a:fld>
            <a:endParaRPr lang="en-US" altLang="ja-JP" dirty="0"/>
          </a:p>
        </p:txBody>
      </p:sp>
      <p:sp>
        <p:nvSpPr>
          <p:cNvPr id="39" name="角丸四角形 38"/>
          <p:cNvSpPr/>
          <p:nvPr/>
        </p:nvSpPr>
        <p:spPr>
          <a:xfrm>
            <a:off x="471966" y="1103555"/>
            <a:ext cx="3738845" cy="396000"/>
          </a:xfrm>
          <a:prstGeom prst="roundRect">
            <a:avLst/>
          </a:prstGeom>
          <a:solidFill>
            <a:schemeClr val="bg2">
              <a:lumMod val="50000"/>
            </a:schemeClr>
          </a:solidFill>
          <a:ln w="28575" cap="flat" cmpd="sng" algn="ctr">
            <a:noFill/>
            <a:prstDash val="solid"/>
          </a:ln>
          <a:effectLst/>
        </p:spPr>
        <p:txBody>
          <a:bodyPr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販促効果アップ</a:t>
            </a:r>
          </a:p>
        </p:txBody>
      </p:sp>
      <p:sp>
        <p:nvSpPr>
          <p:cNvPr id="40" name="角丸四角形 39"/>
          <p:cNvSpPr/>
          <p:nvPr/>
        </p:nvSpPr>
        <p:spPr>
          <a:xfrm>
            <a:off x="471966" y="4196580"/>
            <a:ext cx="3738845" cy="396000"/>
          </a:xfrm>
          <a:prstGeom prst="roundRect">
            <a:avLst/>
          </a:prstGeom>
          <a:solidFill>
            <a:schemeClr val="bg2">
              <a:lumMod val="50000"/>
            </a:schemeClr>
          </a:solidFill>
          <a:ln w="28575" cap="flat" cmpd="sng" algn="ctr">
            <a:noFill/>
            <a:prstDash val="solid"/>
          </a:ln>
          <a:effectLst/>
        </p:spPr>
        <p:txBody>
          <a:bodyPr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企業</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・イメージ</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UP</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二等辺三角形 44"/>
          <p:cNvSpPr/>
          <p:nvPr/>
        </p:nvSpPr>
        <p:spPr>
          <a:xfrm rot="16200000" flipV="1">
            <a:off x="4094351" y="2286680"/>
            <a:ext cx="1183268" cy="227970"/>
          </a:xfrm>
          <a:prstGeom prst="triangle">
            <a:avLst>
              <a:gd name="adj" fmla="val 4912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二等辺三角形 45"/>
          <p:cNvSpPr/>
          <p:nvPr/>
        </p:nvSpPr>
        <p:spPr>
          <a:xfrm rot="16200000" flipV="1">
            <a:off x="4094351" y="5238700"/>
            <a:ext cx="1183268" cy="227970"/>
          </a:xfrm>
          <a:prstGeom prst="triangle">
            <a:avLst>
              <a:gd name="adj" fmla="val 4912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49390977"/>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放送効果　①</a:t>
            </a:r>
          </a:p>
        </p:txBody>
      </p:sp>
      <p:sp>
        <p:nvSpPr>
          <p:cNvPr id="4" name="テキスト プレースホルダー 4"/>
          <p:cNvSpPr txBox="1">
            <a:spLocks/>
          </p:cNvSpPr>
          <p:nvPr/>
        </p:nvSpPr>
        <p:spPr>
          <a:xfrm>
            <a:off x="545010" y="1256885"/>
            <a:ext cx="1567640" cy="1314329"/>
          </a:xfrm>
          <a:prstGeom prst="rect">
            <a:avLst/>
          </a:prstGeom>
          <a:solidFill>
            <a:schemeClr val="bg2">
              <a:lumMod val="75000"/>
            </a:schemeClr>
          </a:solid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altLang="en-US" sz="1600" b="1" dirty="0">
                <a:solidFill>
                  <a:schemeClr val="tx1">
                    <a:lumMod val="75000"/>
                    <a:lumOff val="25000"/>
                  </a:schemeClr>
                </a:solidFill>
              </a:rPr>
              <a:t>小売店</a:t>
            </a:r>
          </a:p>
        </p:txBody>
      </p:sp>
      <p:sp>
        <p:nvSpPr>
          <p:cNvPr id="6" name="テキスト プレースホルダー 4"/>
          <p:cNvSpPr txBox="1">
            <a:spLocks/>
          </p:cNvSpPr>
          <p:nvPr/>
        </p:nvSpPr>
        <p:spPr>
          <a:xfrm>
            <a:off x="545010" y="3166150"/>
            <a:ext cx="1567640" cy="1314329"/>
          </a:xfrm>
          <a:prstGeom prst="rect">
            <a:avLst/>
          </a:prstGeom>
          <a:solidFill>
            <a:schemeClr val="bg2">
              <a:lumMod val="50000"/>
            </a:schemeClr>
          </a:solid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altLang="en-US" sz="1600" b="1" dirty="0">
                <a:solidFill>
                  <a:prstClr val="white"/>
                </a:solidFill>
              </a:rPr>
              <a:t>飲食店</a:t>
            </a:r>
          </a:p>
        </p:txBody>
      </p:sp>
      <p:sp>
        <p:nvSpPr>
          <p:cNvPr id="7" name="テキスト プレースホルダー 4"/>
          <p:cNvSpPr txBox="1">
            <a:spLocks/>
          </p:cNvSpPr>
          <p:nvPr/>
        </p:nvSpPr>
        <p:spPr>
          <a:xfrm>
            <a:off x="545010" y="5075416"/>
            <a:ext cx="1567640" cy="1314329"/>
          </a:xfrm>
          <a:prstGeom prst="rect">
            <a:avLst/>
          </a:prstGeom>
          <a:solidFill>
            <a:schemeClr val="bg2">
              <a:lumMod val="25000"/>
            </a:schemeClr>
          </a:solid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altLang="en-US" sz="1600" b="1" dirty="0">
                <a:solidFill>
                  <a:prstClr val="white"/>
                </a:solidFill>
              </a:rPr>
              <a:t>アパレル</a:t>
            </a: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0929" y="3163744"/>
            <a:ext cx="1962912" cy="1316735"/>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0929" y="5086472"/>
            <a:ext cx="1962912" cy="1317045"/>
          </a:xfrm>
          <a:prstGeom prst="rect">
            <a:avLst/>
          </a:prstGeom>
        </p:spPr>
      </p:pic>
      <p:sp>
        <p:nvSpPr>
          <p:cNvPr id="13" name="テキスト ボックス 12"/>
          <p:cNvSpPr txBox="1"/>
          <p:nvPr/>
        </p:nvSpPr>
        <p:spPr>
          <a:xfrm>
            <a:off x="4824249" y="1451005"/>
            <a:ext cx="4013671" cy="923330"/>
          </a:xfrm>
          <a:prstGeom prst="rect">
            <a:avLst/>
          </a:prstGeom>
          <a:noFill/>
        </p:spPr>
        <p:txBody>
          <a:bodyPr wrap="square" rtlCol="0">
            <a:spAutoFit/>
          </a:bodyPr>
          <a:lstStyle/>
          <a:p>
            <a:pPr>
              <a:lnSpc>
                <a:spcPct val="150000"/>
              </a:lnSpc>
            </a:pP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店舗の雰囲気次第で、お客様の心情が左右され売上に影響</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があることが知られている。楽しい気持ちで、たくさん買い物したくなるようなムードにするＢＧＭが採用されていることが多い。</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0929" y="1269943"/>
            <a:ext cx="1962912" cy="1310325"/>
          </a:xfrm>
          <a:prstGeom prst="rect">
            <a:avLst/>
          </a:prstGeom>
        </p:spPr>
      </p:pic>
      <p:sp>
        <p:nvSpPr>
          <p:cNvPr id="16" name="テキスト ボックス 15"/>
          <p:cNvSpPr txBox="1"/>
          <p:nvPr/>
        </p:nvSpPr>
        <p:spPr>
          <a:xfrm>
            <a:off x="4824249" y="3221946"/>
            <a:ext cx="4013671" cy="1200329"/>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ファーストフード店では</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ランチタイムに、アップテンポの曲</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を流すことで回転率があがり、売上が</a:t>
            </a:r>
            <a:r>
              <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11.6%</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アップ。</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一方でレストラン等では</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ディナータイムにゆったりとした曲</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を流すことで滞在時間が長くなり、売上が</a:t>
            </a:r>
            <a:r>
              <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15.7%</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アップ。</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824248" y="5183027"/>
            <a:ext cx="4013671" cy="1200329"/>
          </a:xfrm>
          <a:prstGeom prst="rect">
            <a:avLst/>
          </a:prstGeom>
          <a:noFill/>
        </p:spPr>
        <p:txBody>
          <a:bodyPr wrap="square" rtlCol="0">
            <a:spAutoFit/>
          </a:bodyPr>
          <a:lstStyle/>
          <a:p>
            <a:pPr>
              <a:lnSpc>
                <a:spcPct val="150000"/>
              </a:lnSpc>
            </a:pP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ブランドイメージ統一</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のため、店舗の内装や構成、カラーだけではなく</a:t>
            </a:r>
            <a:r>
              <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も要素に投入。ファッションに敏感な若者の向けブランドの店には最新の洋楽や</a:t>
            </a:r>
            <a:r>
              <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EDM</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を、落ち着いた大人の女性向けブランドのお店にはラウンジやボサノヴァを流すことで居心地アップ。</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en-US" altLang="ja-JP" dirty="0"/>
              <a:t>BGM</a:t>
            </a:r>
            <a:r>
              <a:rPr lang="ja-JP" altLang="en-US" dirty="0"/>
              <a:t>の</a:t>
            </a:r>
            <a:r>
              <a:rPr lang="ja-JP" altLang="en-US" dirty="0" smtClean="0"/>
              <a:t>効果</a:t>
            </a:r>
            <a:endParaRPr kumimoji="1" lang="ja-JP" altLang="en-US" dirty="0"/>
          </a:p>
        </p:txBody>
      </p:sp>
      <p:sp>
        <p:nvSpPr>
          <p:cNvPr id="15" name="スライド番号プレースホルダー 14"/>
          <p:cNvSpPr>
            <a:spLocks noGrp="1"/>
          </p:cNvSpPr>
          <p:nvPr>
            <p:ph type="sldNum" sz="quarter" idx="12"/>
          </p:nvPr>
        </p:nvSpPr>
        <p:spPr/>
        <p:txBody>
          <a:bodyPr/>
          <a:lstStyle/>
          <a:p>
            <a:pPr>
              <a:defRPr/>
            </a:pPr>
            <a:fld id="{0564CDE2-541C-456F-983B-81BA904507E4}" type="slidenum">
              <a:rPr lang="en-US" altLang="ja-JP" smtClean="0"/>
              <a:pPr>
                <a:defRPr/>
              </a:pPr>
              <a:t>7</a:t>
            </a:fld>
            <a:endParaRPr lang="en-US" altLang="ja-JP" dirty="0"/>
          </a:p>
        </p:txBody>
      </p:sp>
    </p:spTree>
    <p:extLst>
      <p:ext uri="{BB962C8B-B14F-4D97-AF65-F5344CB8AC3E}">
        <p14:creationId xmlns:p14="http://schemas.microsoft.com/office/powerpoint/2010/main" val="3435366432"/>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defRPr/>
            </a:pPr>
            <a:r>
              <a:rPr altLang="en-US" sz="2400" dirty="0">
                <a:solidFill>
                  <a:prstClr val="white"/>
                </a:solidFill>
              </a:rPr>
              <a:t>放送効果　②</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4267" y="1310670"/>
            <a:ext cx="1853184" cy="1314329"/>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4268" y="3172956"/>
            <a:ext cx="1853184" cy="1318019"/>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4267" y="5070094"/>
            <a:ext cx="1853184" cy="1331033"/>
          </a:xfrm>
          <a:prstGeom prst="rect">
            <a:avLst/>
          </a:prstGeom>
        </p:spPr>
      </p:pic>
      <p:sp>
        <p:nvSpPr>
          <p:cNvPr id="13" name="テキスト ボックス 12"/>
          <p:cNvSpPr txBox="1"/>
          <p:nvPr/>
        </p:nvSpPr>
        <p:spPr>
          <a:xfrm>
            <a:off x="4330317" y="1424670"/>
            <a:ext cx="3805904" cy="1200329"/>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某ドラッグストア店で「ウルトラアタック</a:t>
            </a:r>
            <a:r>
              <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NEO</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」のＣＭを</a:t>
            </a:r>
            <a:r>
              <a:rPr lang="ja-JP" altLang="en-US"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放送</a:t>
            </a:r>
            <a:endParaRPr lang="en-US" altLang="ja-JP"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254</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名を対象にアンケートを取得した結果、</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約４人に１人</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ＣＭ</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を認識</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。さらにその内、</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半数近くがその商品を購入</a:t>
            </a:r>
            <a:r>
              <a:rPr lang="ja-JP" altLang="en-US"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もしく</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は今後の購入への参考としていることが</a:t>
            </a:r>
            <a:r>
              <a:rPr lang="ja-JP" altLang="en-US"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判明</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330318" y="3236537"/>
            <a:ext cx="3853130" cy="1200329"/>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某居酒屋チェーン店で１時間２回</a:t>
            </a:r>
            <a:r>
              <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秒の「フローズン生」</a:t>
            </a:r>
            <a:r>
              <a:rPr lang="ja-JP" altLang="en-US"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ＣＭ</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を放送。それに合わせて</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従業員がお客様にオススメ</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オペレーション</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を実行したところ、全店平均より</a:t>
            </a:r>
            <a:r>
              <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売上アップ。「一番絞り」の売上に変化はないため、ＣＭ効果の</a:t>
            </a:r>
            <a:r>
              <a:rPr lang="ja-JP" altLang="en-US"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影響</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330317" y="5048404"/>
            <a:ext cx="3805904" cy="1477328"/>
          </a:xfrm>
          <a:prstGeom prst="rect">
            <a:avLst/>
          </a:prstGeom>
          <a:noFill/>
        </p:spPr>
        <p:txBody>
          <a:bodyPr wrap="square" rtlCol="0">
            <a:spAutoFit/>
          </a:bodyPr>
          <a:lstStyle/>
          <a:p>
            <a:pPr>
              <a:lnSpc>
                <a:spcPct val="150000"/>
              </a:lnSpc>
            </a:pP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某</a:t>
            </a:r>
            <a:r>
              <a:rPr lang="ja-JP" altLang="en-US"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うどん</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チェーン</a:t>
            </a:r>
            <a:r>
              <a:rPr lang="ja-JP" altLang="en-US"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店</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にて、</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「ちびまる子ちゃん」との映画タイアップ企画を実施</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。まる子の声優である</a:t>
            </a:r>
            <a:r>
              <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TARAKO</a:t>
            </a:r>
            <a:r>
              <a:rPr lang="ja-JP" altLang="en-US" sz="1200" dirty="0" err="1">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さんの</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声でオリジナル販促ＣＭや主題歌を</a:t>
            </a:r>
            <a:r>
              <a:rPr lang="ja-JP" altLang="en-US"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放送</a:t>
            </a:r>
            <a:endParaRPr lang="en-US" altLang="ja-JP"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1200"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円以上でノベルティプレゼントも展開したことで、期間中の客単価増、前年比も大幅アップ。</a:t>
            </a:r>
            <a:endParaRPr lang="en-US" altLang="ja-JP" sz="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3"/>
          <p:cNvSpPr>
            <a:spLocks noGrp="1"/>
          </p:cNvSpPr>
          <p:nvPr>
            <p:ph type="title"/>
          </p:nvPr>
        </p:nvSpPr>
        <p:spPr/>
        <p:txBody>
          <a:bodyPr/>
          <a:lstStyle/>
          <a:p>
            <a:r>
              <a:rPr lang="en-US" altLang="ja-JP" dirty="0"/>
              <a:t>■</a:t>
            </a:r>
            <a:r>
              <a:rPr lang="ja-JP" altLang="en-US" dirty="0"/>
              <a:t>ＣＭの</a:t>
            </a:r>
            <a:r>
              <a:rPr lang="ja-JP" altLang="en-US" dirty="0" smtClean="0"/>
              <a:t>効果</a:t>
            </a:r>
            <a:endParaRPr kumimoji="1" lang="ja-JP" altLang="en-US" dirty="0"/>
          </a:p>
        </p:txBody>
      </p:sp>
      <p:sp>
        <p:nvSpPr>
          <p:cNvPr id="17" name="スライド番号プレースホルダー 16"/>
          <p:cNvSpPr>
            <a:spLocks noGrp="1"/>
          </p:cNvSpPr>
          <p:nvPr>
            <p:ph type="sldNum" sz="quarter" idx="12"/>
          </p:nvPr>
        </p:nvSpPr>
        <p:spPr/>
        <p:txBody>
          <a:bodyPr/>
          <a:lstStyle/>
          <a:p>
            <a:pPr>
              <a:defRPr/>
            </a:pPr>
            <a:fld id="{0564CDE2-541C-456F-983B-81BA904507E4}" type="slidenum">
              <a:rPr lang="en-US" altLang="ja-JP" smtClean="0"/>
              <a:pPr>
                <a:defRPr/>
              </a:pPr>
              <a:t>8</a:t>
            </a:fld>
            <a:endParaRPr lang="en-US" altLang="ja-JP" dirty="0"/>
          </a:p>
        </p:txBody>
      </p:sp>
      <p:sp>
        <p:nvSpPr>
          <p:cNvPr id="22" name="テキスト プレースホルダー 4"/>
          <p:cNvSpPr txBox="1">
            <a:spLocks/>
          </p:cNvSpPr>
          <p:nvPr/>
        </p:nvSpPr>
        <p:spPr>
          <a:xfrm>
            <a:off x="545010" y="1256885"/>
            <a:ext cx="1567640" cy="1314329"/>
          </a:xfrm>
          <a:prstGeom prst="rect">
            <a:avLst/>
          </a:prstGeom>
          <a:solidFill>
            <a:schemeClr val="bg2">
              <a:lumMod val="75000"/>
            </a:schemeClr>
          </a:solid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lang="ja-JP" altLang="en-US" sz="1600" b="1" dirty="0">
                <a:solidFill>
                  <a:schemeClr val="tx1">
                    <a:lumMod val="75000"/>
                    <a:lumOff val="25000"/>
                  </a:schemeClr>
                </a:solidFill>
              </a:rPr>
              <a:t>ドラッグストア</a:t>
            </a:r>
          </a:p>
        </p:txBody>
      </p:sp>
      <p:sp>
        <p:nvSpPr>
          <p:cNvPr id="23" name="テキスト プレースホルダー 4"/>
          <p:cNvSpPr txBox="1">
            <a:spLocks/>
          </p:cNvSpPr>
          <p:nvPr/>
        </p:nvSpPr>
        <p:spPr>
          <a:xfrm>
            <a:off x="545010" y="3166150"/>
            <a:ext cx="1567640" cy="1314329"/>
          </a:xfrm>
          <a:prstGeom prst="rect">
            <a:avLst/>
          </a:prstGeom>
          <a:solidFill>
            <a:schemeClr val="bg2">
              <a:lumMod val="50000"/>
            </a:schemeClr>
          </a:solid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lang="ja-JP" altLang="en-US" sz="1600" b="1" dirty="0">
                <a:solidFill>
                  <a:prstClr val="white"/>
                </a:solidFill>
              </a:rPr>
              <a:t>居酒屋</a:t>
            </a:r>
          </a:p>
        </p:txBody>
      </p:sp>
      <p:sp>
        <p:nvSpPr>
          <p:cNvPr id="24" name="テキスト プレースホルダー 4"/>
          <p:cNvSpPr txBox="1">
            <a:spLocks/>
          </p:cNvSpPr>
          <p:nvPr/>
        </p:nvSpPr>
        <p:spPr>
          <a:xfrm>
            <a:off x="545010" y="5075416"/>
            <a:ext cx="1567640" cy="1314329"/>
          </a:xfrm>
          <a:prstGeom prst="rect">
            <a:avLst/>
          </a:prstGeom>
          <a:solidFill>
            <a:schemeClr val="bg2">
              <a:lumMod val="25000"/>
            </a:schemeClr>
          </a:solid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algn="ctr">
              <a:buClr>
                <a:srgbClr val="000000">
                  <a:lumMod val="65000"/>
                  <a:lumOff val="35000"/>
                </a:srgbClr>
              </a:buClr>
              <a:defRPr/>
            </a:pPr>
            <a:r>
              <a:rPr lang="ja-JP" altLang="en-US" sz="1600" b="1" dirty="0" smtClean="0">
                <a:solidFill>
                  <a:prstClr val="white"/>
                </a:solidFill>
              </a:rPr>
              <a:t>飲食店</a:t>
            </a:r>
            <a:endParaRPr lang="ja-JP" altLang="en-US" sz="1600" b="1" dirty="0">
              <a:solidFill>
                <a:prstClr val="white"/>
              </a:solidFill>
            </a:endParaRPr>
          </a:p>
        </p:txBody>
      </p:sp>
      <p:pic>
        <p:nvPicPr>
          <p:cNvPr id="25" name="図 24"/>
          <p:cNvPicPr>
            <a:picLocks noChangeAspect="1"/>
          </p:cNvPicPr>
          <p:nvPr/>
        </p:nvPicPr>
        <p:blipFill rotWithShape="1">
          <a:blip r:embed="rId6"/>
          <a:srcRect r="70285"/>
          <a:stretch/>
        </p:blipFill>
        <p:spPr>
          <a:xfrm>
            <a:off x="8437895" y="1437640"/>
            <a:ext cx="321192" cy="1187359"/>
          </a:xfrm>
          <a:prstGeom prst="rect">
            <a:avLst/>
          </a:prstGeom>
        </p:spPr>
      </p:pic>
      <p:pic>
        <p:nvPicPr>
          <p:cNvPr id="26" name="図 25"/>
          <p:cNvPicPr>
            <a:picLocks noChangeAspect="1"/>
          </p:cNvPicPr>
          <p:nvPr/>
        </p:nvPicPr>
        <p:blipFill>
          <a:blip r:embed="rId7"/>
          <a:stretch>
            <a:fillRect/>
          </a:stretch>
        </p:blipFill>
        <p:spPr>
          <a:xfrm>
            <a:off x="8343987" y="3360335"/>
            <a:ext cx="532493" cy="1071240"/>
          </a:xfrm>
          <a:prstGeom prst="rect">
            <a:avLst/>
          </a:prstGeom>
        </p:spPr>
      </p:pic>
      <p:pic>
        <p:nvPicPr>
          <p:cNvPr id="27" name="図 26"/>
          <p:cNvPicPr>
            <a:picLocks noChangeAspect="1"/>
          </p:cNvPicPr>
          <p:nvPr/>
        </p:nvPicPr>
        <p:blipFill>
          <a:blip r:embed="rId8"/>
          <a:stretch>
            <a:fillRect/>
          </a:stretch>
        </p:blipFill>
        <p:spPr>
          <a:xfrm>
            <a:off x="8136220" y="5062174"/>
            <a:ext cx="924542" cy="1308853"/>
          </a:xfrm>
          <a:prstGeom prst="rect">
            <a:avLst/>
          </a:prstGeom>
        </p:spPr>
      </p:pic>
    </p:spTree>
    <p:extLst>
      <p:ext uri="{BB962C8B-B14F-4D97-AF65-F5344CB8AC3E}">
        <p14:creationId xmlns:p14="http://schemas.microsoft.com/office/powerpoint/2010/main" val="442824035"/>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標準デザイン">
      <a:majorFont>
        <a:latin typeface="HGP創英角ｺﾞｼｯｸUB"/>
        <a:ea typeface="HGP創英角ｺﾞｼｯｸUB"/>
        <a:cs typeface=""/>
      </a:majorFont>
      <a:minorFont>
        <a:latin typeface="HGP創英角ｺﾞｼｯｸUB"/>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標準デザイン">
      <a:majorFont>
        <a:latin typeface="HGP創英角ｺﾞｼｯｸUB"/>
        <a:ea typeface="ＭＳ Ｐゴシック"/>
        <a:cs typeface=""/>
      </a:majorFont>
      <a:minorFont>
        <a:latin typeface="HGP創英角ｺﾞｼｯｸUB"/>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標準デザイン">
      <a:majorFont>
        <a:latin typeface="HGP創英角ｺﾞｼｯｸUB"/>
        <a:ea typeface="ＭＳ Ｐゴシック"/>
        <a:cs typeface=""/>
      </a:majorFont>
      <a:minorFont>
        <a:latin typeface="HGP創英角ｺﾞｼｯｸUB"/>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20090</TotalTime>
  <Words>2282</Words>
  <Application>Microsoft Office PowerPoint</Application>
  <PresentationFormat>画面に合わせる (4:3)</PresentationFormat>
  <Paragraphs>344</Paragraphs>
  <Slides>19</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19</vt:i4>
      </vt:variant>
    </vt:vector>
  </HeadingPairs>
  <TitlesOfParts>
    <vt:vector size="32" baseType="lpstr">
      <vt:lpstr>HGP創英角ｺﾞｼｯｸUB</vt:lpstr>
      <vt:lpstr>HG創英角ｺﾞｼｯｸUB</vt:lpstr>
      <vt:lpstr>Meiryo UI</vt:lpstr>
      <vt:lpstr>ＭＳ Ｐゴシック</vt:lpstr>
      <vt:lpstr>メイリオ</vt:lpstr>
      <vt:lpstr>Arial</vt:lpstr>
      <vt:lpstr>Calibri</vt:lpstr>
      <vt:lpstr>Franklin Gothic Medium</vt:lpstr>
      <vt:lpstr>Wingdings</vt:lpstr>
      <vt:lpstr>Wingdings 2</vt:lpstr>
      <vt:lpstr>1_標準デザイン</vt:lpstr>
      <vt:lpstr>8_標準デザイン</vt:lpstr>
      <vt:lpstr>5_標準デザイン</vt:lpstr>
      <vt:lpstr>チェーン店向け “専用放送”サービス PRX-5000 </vt:lpstr>
      <vt:lpstr>専用放送とは？</vt:lpstr>
      <vt:lpstr>配信イメージ</vt:lpstr>
      <vt:lpstr>放送の流し分け（グルーピング放送）</vt:lpstr>
      <vt:lpstr>タイムテーブルについて</vt:lpstr>
      <vt:lpstr>専用放送でできること①</vt:lpstr>
      <vt:lpstr>専用放送でできること②</vt:lpstr>
      <vt:lpstr>BGMの効果</vt:lpstr>
      <vt:lpstr>■ＣＭの効果</vt:lpstr>
      <vt:lpstr>テレビ等で活躍する特徴的な声のタレント</vt:lpstr>
      <vt:lpstr>誰もが聞きなじみのあるナレーターの声</vt:lpstr>
      <vt:lpstr>アニメや映画でおなじみのアノ声</vt:lpstr>
      <vt:lpstr>タレント起用事例</vt:lpstr>
      <vt:lpstr>ナレーター起用事例</vt:lpstr>
      <vt:lpstr>専用放送用STB 【PRX-5000】</vt:lpstr>
      <vt:lpstr>【拡張機能】 エリアキャスティング</vt:lpstr>
      <vt:lpstr>【拡張機能】 エリアキャスティング</vt:lpstr>
      <vt:lpstr>各種料金</vt:lpstr>
      <vt:lpstr>CM制作費</vt:lpstr>
    </vt:vector>
  </TitlesOfParts>
  <Company>usen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営業マニュアル ver 1.0</dc:title>
  <dc:creator>坂本　博康</dc:creator>
  <cp:lastModifiedBy>大谷　美哉</cp:lastModifiedBy>
  <cp:revision>1416</cp:revision>
  <cp:lastPrinted>2019-02-27T21:58:16Z</cp:lastPrinted>
  <dcterms:created xsi:type="dcterms:W3CDTF">2012-09-20T07:23:54Z</dcterms:created>
  <dcterms:modified xsi:type="dcterms:W3CDTF">2019-05-22T07:29:29Z</dcterms:modified>
</cp:coreProperties>
</file>