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27" r:id="rId1"/>
  </p:sldMasterIdLst>
  <p:notesMasterIdLst>
    <p:notesMasterId r:id="rId11"/>
  </p:notesMasterIdLst>
  <p:handoutMasterIdLst>
    <p:handoutMasterId r:id="rId12"/>
  </p:handoutMasterIdLst>
  <p:sldIdLst>
    <p:sldId id="655" r:id="rId2"/>
    <p:sldId id="676" r:id="rId3"/>
    <p:sldId id="674" r:id="rId4"/>
    <p:sldId id="675" r:id="rId5"/>
    <p:sldId id="657" r:id="rId6"/>
    <p:sldId id="672" r:id="rId7"/>
    <p:sldId id="658" r:id="rId8"/>
    <p:sldId id="659" r:id="rId9"/>
    <p:sldId id="660" r:id="rId10"/>
  </p:sldIdLst>
  <p:sldSz cx="9906000" cy="6858000" type="A4"/>
  <p:notesSz cx="9866313" cy="673576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orient="horz" pos="867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  <p15:guide id="4" orient="horz" pos="1230" userDrawn="1">
          <p15:clr>
            <a:srgbClr val="A4A3A4"/>
          </p15:clr>
        </p15:guide>
        <p15:guide id="5" orient="horz" pos="2591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pos="5702" userDrawn="1">
          <p15:clr>
            <a:srgbClr val="A4A3A4"/>
          </p15:clr>
        </p15:guide>
        <p15:guide id="8" pos="4570" userDrawn="1">
          <p15:clr>
            <a:srgbClr val="A4A3A4"/>
          </p15:clr>
        </p15:guide>
        <p15:guide id="9" pos="1277" userDrawn="1">
          <p15:clr>
            <a:srgbClr val="A4A3A4"/>
          </p15:clr>
        </p15:guide>
        <p15:guide id="10" pos="4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梅田　聡" initials="梅田　聡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FFFFF"/>
    <a:srgbClr val="3333FF"/>
    <a:srgbClr val="10F1FC"/>
    <a:srgbClr val="FF0000"/>
    <a:srgbClr val="47D741"/>
    <a:srgbClr val="66FFFF"/>
    <a:srgbClr val="FF6600"/>
    <a:srgbClr val="CBCBED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173" autoAdjust="0"/>
    <p:restoredTop sz="95320" autoAdjust="0"/>
  </p:normalViewPr>
  <p:slideViewPr>
    <p:cSldViewPr snapToGrid="0">
      <p:cViewPr varScale="1">
        <p:scale>
          <a:sx n="69" d="100"/>
          <a:sy n="69" d="100"/>
        </p:scale>
        <p:origin x="427" y="58"/>
      </p:cViewPr>
      <p:guideLst>
        <p:guide orient="horz" pos="913"/>
        <p:guide orient="horz" pos="867"/>
        <p:guide orient="horz" pos="822"/>
        <p:guide orient="horz" pos="1230"/>
        <p:guide orient="horz" pos="2591"/>
        <p:guide pos="3120"/>
        <p:guide pos="5702"/>
        <p:guide pos="4570"/>
        <p:guide pos="1277"/>
        <p:guide pos="41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3005" y="902"/>
      </p:cViewPr>
      <p:guideLst>
        <p:guide orient="horz" pos="2121"/>
        <p:guide pos="31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81922993859878"/>
          <c:y val="4.444518416662447E-2"/>
          <c:w val="0.88667580254391276"/>
          <c:h val="0.80261827660370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新規店舗情報数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82318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B-491D-96AD-4DABBFACC6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695B-491D-96AD-4DABBFACC60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商談数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60318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5B-491D-96AD-4DABBFACC60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分類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695B-491D-96AD-4DABBFACC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48267736"/>
        <c:axId val="248268912"/>
      </c:barChart>
      <c:catAx>
        <c:axId val="248267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8268912"/>
        <c:crosses val="autoZero"/>
        <c:auto val="1"/>
        <c:lblAlgn val="ctr"/>
        <c:lblOffset val="100"/>
        <c:noMultiLvlLbl val="0"/>
      </c:catAx>
      <c:valAx>
        <c:axId val="24826891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48267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410853310885476"/>
          <c:y val="0.88431418632229919"/>
          <c:w val="0.61918682809135894"/>
          <c:h val="0.11099985054550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t" anchorCtr="0" compatLnSpc="1">
            <a:prstTxWarp prst="textNoShape">
              <a:avLst/>
            </a:prstTxWarp>
          </a:bodyPr>
          <a:lstStyle>
            <a:lvl1pPr defTabSz="909638">
              <a:spcBef>
                <a:spcPct val="0"/>
              </a:spcBef>
              <a:defRPr sz="11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メイリオ" panose="020B0604030504040204" pitchFamily="50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385" y="1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t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1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メイリオ" panose="020B0604030504040204" pitchFamily="50" charset="-128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398704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b" anchorCtr="0" compatLnSpc="1">
            <a:prstTxWarp prst="textNoShape">
              <a:avLst/>
            </a:prstTxWarp>
          </a:bodyPr>
          <a:lstStyle>
            <a:lvl1pPr defTabSz="909638">
              <a:spcBef>
                <a:spcPct val="0"/>
              </a:spcBef>
              <a:defRPr sz="11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メイリオ" panose="020B0604030504040204" pitchFamily="50" charset="-128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385" y="6398704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b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1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1021ABA-B5B2-4C27-9652-AEC7CAF4EEA3}" type="slidenum">
              <a:rPr lang="en-US" altLang="ja-JP">
                <a:ea typeface="メイリオ" panose="020B0604030504040204" pitchFamily="50" charset="-128"/>
              </a:rPr>
              <a:pPr>
                <a:defRPr/>
              </a:pPr>
              <a:t>‹#›</a:t>
            </a:fld>
            <a:endParaRPr lang="en-US" altLang="ja-JP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2114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t" anchorCtr="0" compatLnSpc="1">
            <a:prstTxWarp prst="textNoShape">
              <a:avLst/>
            </a:prstTxWarp>
          </a:bodyPr>
          <a:lstStyle>
            <a:lvl1pPr defTabSz="909638">
              <a:spcBef>
                <a:spcPct val="0"/>
              </a:spcBef>
              <a:defRPr sz="1100">
                <a:latin typeface="Times New Roman" pitchFamily="18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385" y="1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t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100">
                <a:latin typeface="Times New Roman" pitchFamily="18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9438" y="506413"/>
            <a:ext cx="3643312" cy="2522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1479" y="3199352"/>
            <a:ext cx="7243357" cy="303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8704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b" anchorCtr="0" compatLnSpc="1">
            <a:prstTxWarp prst="textNoShape">
              <a:avLst/>
            </a:prstTxWarp>
          </a:bodyPr>
          <a:lstStyle>
            <a:lvl1pPr defTabSz="909638">
              <a:spcBef>
                <a:spcPct val="0"/>
              </a:spcBef>
              <a:defRPr sz="1100">
                <a:latin typeface="Times New Roman" pitchFamily="18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385" y="6398704"/>
            <a:ext cx="4273929" cy="33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7" tIns="45261" rIns="90517" bIns="45261" numCol="1" anchor="b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100">
                <a:latin typeface="Times New Roman" pitchFamily="18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3D48740C-FC27-412E-AAEA-016622DD23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5390090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795337"/>
            <a:ext cx="7410450" cy="526732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 userDrawn="1"/>
        </p:nvSpPr>
        <p:spPr>
          <a:xfrm>
            <a:off x="2385665" y="2791960"/>
            <a:ext cx="4804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パートナー制度のご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5003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965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33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 userDrawn="1"/>
        </p:nvSpPr>
        <p:spPr>
          <a:xfrm>
            <a:off x="171306" y="107166"/>
            <a:ext cx="8209485" cy="516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MEMO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66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33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 userDrawn="1"/>
        </p:nvSpPr>
        <p:spPr>
          <a:xfrm>
            <a:off x="141478" y="164395"/>
            <a:ext cx="3445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USEN-NEXT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GROUP 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884960" y="1363071"/>
            <a:ext cx="4635954" cy="2902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1961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年、大阪ミナミで始めた有線放送は、街の音楽メディアとして愛され続け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加入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契約数は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万店舗を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超え、世界一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にまで成長いたしました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2001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年、世界に先駆けて光ファイバーによる高速インターネットサービス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始める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と同時に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、日本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で初めてオンデマンド型の映像配信を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endParaRPr lang="ja-JP" altLang="en-US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時代の流れとともに、今もそのニーズは加速的に伸び、成長を続けています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そして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…IoT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といった次の時代の技術を最大に活かし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人が集う店・街を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変えて行きたい」　「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暮らしの中に喜びや感動を増やしたい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いう思いを実現していく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思いのために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１日、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私たちはグループ統合をいたしました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の進化に必要であるために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私たちは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USEN-NEXT 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GROUP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の一員です。</a:t>
            </a:r>
            <a:endParaRPr lang="ja-JP" altLang="en-US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410368" y="827406"/>
            <a:ext cx="3639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必要とされる次へ。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898" y="1020378"/>
            <a:ext cx="3160647" cy="505703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 userDrawn="1"/>
        </p:nvPicPr>
        <p:blipFill rotWithShape="1">
          <a:blip r:embed="rId3"/>
          <a:srcRect b="5285"/>
          <a:stretch/>
        </p:blipFill>
        <p:spPr>
          <a:xfrm>
            <a:off x="1028587" y="4336780"/>
            <a:ext cx="4218788" cy="1723672"/>
          </a:xfrm>
          <a:prstGeom prst="rect">
            <a:avLst/>
          </a:prstGeom>
        </p:spPr>
      </p:pic>
      <p:cxnSp>
        <p:nvCxnSpPr>
          <p:cNvPr id="18" name="直線コネクタ 17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0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141478" y="164395"/>
            <a:ext cx="2045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USEN 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会社概要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75" y="936702"/>
            <a:ext cx="3170607" cy="5053156"/>
          </a:xfrm>
          <a:prstGeom prst="rect">
            <a:avLst/>
          </a:prstGeom>
        </p:spPr>
      </p:pic>
      <p:sp>
        <p:nvSpPr>
          <p:cNvPr id="10" name="正方形/長方形 9"/>
          <p:cNvSpPr/>
          <p:nvPr userDrawn="1"/>
        </p:nvSpPr>
        <p:spPr>
          <a:xfrm>
            <a:off x="3895374" y="1351933"/>
            <a:ext cx="5666341" cy="422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商号</a:t>
            </a: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USEN</a:t>
            </a:r>
            <a:b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日に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USEN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分割準備会社から商号変更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本社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東京都品川区上大崎三丁目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　目黒セントラルスクエア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03-6823-7111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代表者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代表取締役社長　田村　公正（たむら きみまさ）</a:t>
            </a:r>
          </a:p>
          <a:p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IoT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プラットフォーム事業、音楽配信事業、エネルギー事業</a:t>
            </a:r>
            <a:b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事業所数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ヵ所（平成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日現在）</a:t>
            </a:r>
            <a:b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許認可・登録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放送法に基づく一般放送事業登録事業者（登録番号：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放送法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に基づく一般放送事業届出事業者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電気通信事業法に基づく電気通信事業届出事業者（届出番号：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A-29-16071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電気工事業法に基づく電気工事業者（登録番号：東京都知事登録 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264880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号）</a:t>
            </a:r>
            <a:endParaRPr lang="ja-JP" altLang="en-US" sz="11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123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64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テキスト ボックス 58"/>
          <p:cNvSpPr txBox="1"/>
          <p:nvPr userDrawn="1"/>
        </p:nvSpPr>
        <p:spPr>
          <a:xfrm>
            <a:off x="176457" y="196135"/>
            <a:ext cx="3108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弊社サービスラインナップ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図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 userDrawn="1"/>
        </p:nvSpPr>
        <p:spPr>
          <a:xfrm>
            <a:off x="176457" y="958783"/>
            <a:ext cx="9822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開業決意～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OPEN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後まで、全てのタイミングにおいて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USEN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は「お客様に役に立つ」商品ラインナップを取り揃えております。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1154" y="1297337"/>
            <a:ext cx="6833343" cy="452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9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09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 userDrawn="1"/>
        </p:nvSpPr>
        <p:spPr>
          <a:xfrm>
            <a:off x="6260192" y="3926872"/>
            <a:ext cx="1213088" cy="6000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 userDrawn="1"/>
        </p:nvSpPr>
        <p:spPr>
          <a:xfrm>
            <a:off x="130422" y="188640"/>
            <a:ext cx="453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手数料 及び 販売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奨励金について</a:t>
            </a:r>
          </a:p>
        </p:txBody>
      </p:sp>
      <p:sp>
        <p:nvSpPr>
          <p:cNvPr id="48" name="四角形吹き出し 47"/>
          <p:cNvSpPr/>
          <p:nvPr userDrawn="1"/>
        </p:nvSpPr>
        <p:spPr>
          <a:xfrm>
            <a:off x="365153" y="1391900"/>
            <a:ext cx="838808" cy="271999"/>
          </a:xfrm>
          <a:prstGeom prst="wedgeRectCallout">
            <a:avLst>
              <a:gd name="adj1" fmla="val 7776"/>
              <a:gd name="adj2" fmla="val 75726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568540" y="1407525"/>
            <a:ext cx="4925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四角形吹き出し 50"/>
          <p:cNvSpPr/>
          <p:nvPr userDrawn="1"/>
        </p:nvSpPr>
        <p:spPr>
          <a:xfrm>
            <a:off x="1293502" y="1392546"/>
            <a:ext cx="2483109" cy="271353"/>
          </a:xfrm>
          <a:prstGeom prst="wedgeRectCallout">
            <a:avLst>
              <a:gd name="adj1" fmla="val 8082"/>
              <a:gd name="adj2" fmla="val 7787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 userDrawn="1"/>
        </p:nvSpPr>
        <p:spPr>
          <a:xfrm>
            <a:off x="2152667" y="1410710"/>
            <a:ext cx="12794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商品・サービス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四角形吹き出し 52"/>
          <p:cNvSpPr/>
          <p:nvPr userDrawn="1"/>
        </p:nvSpPr>
        <p:spPr>
          <a:xfrm>
            <a:off x="3866152" y="1392934"/>
            <a:ext cx="664572" cy="271612"/>
          </a:xfrm>
          <a:prstGeom prst="wedgeRectCallout">
            <a:avLst>
              <a:gd name="adj1" fmla="val 4019"/>
              <a:gd name="adj2" fmla="val 74424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 userDrawn="1"/>
        </p:nvSpPr>
        <p:spPr>
          <a:xfrm>
            <a:off x="3995026" y="1410710"/>
            <a:ext cx="5067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単位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四角形吹き出し 54"/>
          <p:cNvSpPr/>
          <p:nvPr userDrawn="1"/>
        </p:nvSpPr>
        <p:spPr>
          <a:xfrm>
            <a:off x="4620265" y="1392546"/>
            <a:ext cx="985829" cy="272000"/>
          </a:xfrm>
          <a:prstGeom prst="wedgeRectCallout">
            <a:avLst>
              <a:gd name="adj1" fmla="val 7447"/>
              <a:gd name="adj2" fmla="val 75825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 userDrawn="1"/>
        </p:nvSpPr>
        <p:spPr>
          <a:xfrm>
            <a:off x="4606924" y="1407525"/>
            <a:ext cx="103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パートナー手数料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45730135"/>
              </p:ext>
            </p:extLst>
          </p:nvPr>
        </p:nvGraphicFramePr>
        <p:xfrm>
          <a:off x="6245744" y="1708570"/>
          <a:ext cx="3007436" cy="1862688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608700860"/>
                    </a:ext>
                  </a:extLst>
                </a:gridCol>
                <a:gridCol w="1711292">
                  <a:extLst>
                    <a:ext uri="{9D8B030D-6E8A-4147-A177-3AD203B41FA5}">
                      <a16:colId xmlns:a16="http://schemas.microsoft.com/office/drawing/2014/main" val="272712970"/>
                    </a:ext>
                  </a:extLst>
                </a:gridCol>
              </a:tblGrid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1,000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145682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2,000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14763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3,000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12404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5,000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561411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10,000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94707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 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ポイント以上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ポイント数 </a:t>
                      </a:r>
                      <a:r>
                        <a:rPr lang="en-US" altLang="ja-JP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 15,000</a:t>
                      </a:r>
                      <a:r>
                        <a:rPr lang="ja-JP" altLang="en-US" sz="9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79608158"/>
                  </a:ext>
                </a:extLst>
              </a:tr>
            </a:tbl>
          </a:graphicData>
        </a:graphic>
      </p:graphicFrame>
      <p:sp>
        <p:nvSpPr>
          <p:cNvPr id="58" name="四角形吹き出し 57"/>
          <p:cNvSpPr/>
          <p:nvPr userDrawn="1"/>
        </p:nvSpPr>
        <p:spPr>
          <a:xfrm>
            <a:off x="6245744" y="1383577"/>
            <a:ext cx="1277832" cy="272002"/>
          </a:xfrm>
          <a:prstGeom prst="wedgeRectCallout">
            <a:avLst>
              <a:gd name="adj1" fmla="val 10367"/>
              <a:gd name="adj2" fmla="val 72468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 userDrawn="1"/>
        </p:nvSpPr>
        <p:spPr>
          <a:xfrm>
            <a:off x="6332565" y="1410710"/>
            <a:ext cx="13094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ヶ月間のポイント数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四角形吹き出し 59"/>
          <p:cNvSpPr/>
          <p:nvPr userDrawn="1"/>
        </p:nvSpPr>
        <p:spPr>
          <a:xfrm>
            <a:off x="7563175" y="1383578"/>
            <a:ext cx="1690005" cy="272000"/>
          </a:xfrm>
          <a:prstGeom prst="wedgeRectCallout">
            <a:avLst>
              <a:gd name="adj1" fmla="val 9780"/>
              <a:gd name="adj2" fmla="val 7359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 userDrawn="1"/>
        </p:nvSpPr>
        <p:spPr>
          <a:xfrm>
            <a:off x="7933441" y="1414132"/>
            <a:ext cx="103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販売奨励金額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 userDrawn="1"/>
        </p:nvSpPr>
        <p:spPr>
          <a:xfrm>
            <a:off x="6068386" y="4615524"/>
            <a:ext cx="3765670" cy="144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≪販売奨励金の支払い条件≫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月から当年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月末日までのポイン トに対し当年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月末日に、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月から翌年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月末日までのポイントに対し翌年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月末日に、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パートナーが指定する金融機関口座に振込により販売奨励金をパート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ナーへ支払うものとします。なお、振込みに掛かる手数料は当社で負担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いたします。また、支払日が金融機関の休業日である場合は翌営業日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とします。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 userDrawn="1"/>
        </p:nvSpPr>
        <p:spPr>
          <a:xfrm>
            <a:off x="351858" y="1063383"/>
            <a:ext cx="5258336" cy="285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 userDrawn="1"/>
        </p:nvSpPr>
        <p:spPr>
          <a:xfrm>
            <a:off x="2359611" y="1083367"/>
            <a:ext cx="1202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パートナー手数料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 userDrawn="1"/>
        </p:nvSpPr>
        <p:spPr>
          <a:xfrm>
            <a:off x="6248996" y="1059838"/>
            <a:ext cx="3007436" cy="2886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 userDrawn="1"/>
        </p:nvSpPr>
        <p:spPr>
          <a:xfrm>
            <a:off x="6146971" y="4006562"/>
            <a:ext cx="14753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パートナー手数料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（紹介先入金都度）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 userDrawn="1"/>
        </p:nvSpPr>
        <p:spPr>
          <a:xfrm>
            <a:off x="7473280" y="3955570"/>
            <a:ext cx="477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+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 userDrawn="1"/>
        </p:nvSpPr>
        <p:spPr>
          <a:xfrm>
            <a:off x="7951221" y="3926872"/>
            <a:ext cx="1223248" cy="6000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 userDrawn="1"/>
        </p:nvSpPr>
        <p:spPr>
          <a:xfrm>
            <a:off x="7952129" y="4044141"/>
            <a:ext cx="12488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販売奨励金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ヶ月毎）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 userDrawn="1"/>
        </p:nvSpPr>
        <p:spPr>
          <a:xfrm>
            <a:off x="7320804" y="1070944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販売奨励金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 userDrawn="1"/>
        </p:nvSpPr>
        <p:spPr>
          <a:xfrm>
            <a:off x="7955481" y="5884486"/>
            <a:ext cx="15920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表示価格はすべて税別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" name="直線コネクタ 29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  <p:graphicFrame>
        <p:nvGraphicFramePr>
          <p:cNvPr id="9" name="表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07206738"/>
              </p:ext>
            </p:extLst>
          </p:nvPr>
        </p:nvGraphicFramePr>
        <p:xfrm>
          <a:off x="323197" y="1858454"/>
          <a:ext cx="5062842" cy="4200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520">
                  <a:extLst>
                    <a:ext uri="{9D8B030D-6E8A-4147-A177-3AD203B41FA5}">
                      <a16:colId xmlns:a16="http://schemas.microsoft.com/office/drawing/2014/main" val="1325206671"/>
                    </a:ext>
                  </a:extLst>
                </a:gridCol>
                <a:gridCol w="2313546">
                  <a:extLst>
                    <a:ext uri="{9D8B030D-6E8A-4147-A177-3AD203B41FA5}">
                      <a16:colId xmlns:a16="http://schemas.microsoft.com/office/drawing/2014/main" val="2410904723"/>
                    </a:ext>
                  </a:extLst>
                </a:gridCol>
                <a:gridCol w="814039">
                  <a:extLst>
                    <a:ext uri="{9D8B030D-6E8A-4147-A177-3AD203B41FA5}">
                      <a16:colId xmlns:a16="http://schemas.microsoft.com/office/drawing/2014/main" val="1157375040"/>
                    </a:ext>
                  </a:extLst>
                </a:gridCol>
                <a:gridCol w="791737">
                  <a:extLst>
                    <a:ext uri="{9D8B030D-6E8A-4147-A177-3AD203B41FA5}">
                      <a16:colId xmlns:a16="http://schemas.microsoft.com/office/drawing/2014/main" val="2372618644"/>
                    </a:ext>
                  </a:extLst>
                </a:gridCol>
              </a:tblGrid>
              <a:tr h="113528">
                <a:tc rowSpan="30"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 dirty="0">
                          <a:effectLst/>
                        </a:rPr>
                        <a:t>事業者向け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業務用音楽放送サービス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318032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OTORAKU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152732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 dirty="0">
                          <a:effectLst/>
                        </a:rPr>
                        <a:t>当社指定のカラオケ機種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台数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108476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U-SPOT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580203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>
                          <a:effectLst/>
                        </a:rPr>
                        <a:t>NTT</a:t>
                      </a:r>
                      <a:r>
                        <a:rPr lang="ja-JP" altLang="en-US" sz="600" u="none" strike="noStrike">
                          <a:effectLst/>
                        </a:rPr>
                        <a:t>フレッツ光　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r>
                        <a:rPr lang="en-US" altLang="ja-JP" sz="600" u="none" strike="noStrike">
                          <a:effectLst/>
                        </a:rPr>
                        <a:t>USEN</a:t>
                      </a:r>
                      <a:r>
                        <a:rPr lang="ja-JP" altLang="en-US" sz="600" u="none" strike="noStrike">
                          <a:effectLst/>
                        </a:rPr>
                        <a:t>光＋（新規）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359230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 dirty="0">
                          <a:effectLst/>
                        </a:rPr>
                        <a:t>クレジット決済端末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店舗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157803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USEN♪LTE（</a:t>
                      </a:r>
                      <a:r>
                        <a:rPr lang="ja-JP" altLang="en-US" sz="600" u="none" strike="noStrike">
                          <a:effectLst/>
                        </a:rPr>
                        <a:t>単体）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4101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FOOD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56072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 dirty="0">
                          <a:effectLst/>
                        </a:rPr>
                        <a:t>U</a:t>
                      </a:r>
                      <a:r>
                        <a:rPr lang="ja-JP" altLang="en-US" sz="600" u="none" strike="noStrike" dirty="0">
                          <a:effectLst/>
                        </a:rPr>
                        <a:t>レジ </a:t>
                      </a:r>
                      <a:r>
                        <a:rPr lang="en-US" sz="600" u="none" strike="noStrike" dirty="0">
                          <a:effectLst/>
                        </a:rPr>
                        <a:t>BEAUTY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492837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HEALTHCARE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</a:rPr>
                        <a:t>契約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466982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STORE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661185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 dirty="0">
                          <a:effectLst/>
                        </a:rPr>
                        <a:t>Air</a:t>
                      </a:r>
                      <a:r>
                        <a:rPr lang="ja-JP" altLang="en-US" sz="600" u="none" strike="noStrike" dirty="0">
                          <a:effectLst/>
                        </a:rPr>
                        <a:t>レジ </a:t>
                      </a:r>
                      <a:r>
                        <a:rPr lang="en-US" altLang="ja-JP" sz="600" u="none" strike="noStrike" dirty="0">
                          <a:effectLst/>
                        </a:rPr>
                        <a:t>(</a:t>
                      </a:r>
                      <a:r>
                        <a:rPr lang="ja-JP" altLang="en-US" sz="600" u="none" strike="noStrike" dirty="0">
                          <a:effectLst/>
                        </a:rPr>
                        <a:t>ハンディ</a:t>
                      </a:r>
                      <a:r>
                        <a:rPr lang="en-US" altLang="ja-JP" sz="600" u="none" strike="noStrike" dirty="0">
                          <a:effectLst/>
                        </a:rPr>
                        <a:t>)</a:t>
                      </a:r>
                      <a:r>
                        <a:rPr lang="ja-JP" altLang="en-US" sz="600" u="none" strike="noStrike" dirty="0">
                          <a:effectLst/>
                        </a:rPr>
                        <a:t>　</a:t>
                      </a:r>
                      <a:r>
                        <a:rPr lang="en-US" altLang="ja-JP" sz="600" u="none" strike="noStrike" dirty="0">
                          <a:effectLst/>
                        </a:rPr>
                        <a:t>for USEN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53481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ECR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5617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 dirty="0">
                          <a:effectLst/>
                        </a:rPr>
                        <a:t>U</a:t>
                      </a:r>
                      <a:r>
                        <a:rPr lang="ja-JP" altLang="en-US" sz="600" u="none" strike="noStrike" dirty="0">
                          <a:effectLst/>
                        </a:rPr>
                        <a:t>リザ </a:t>
                      </a:r>
                      <a:r>
                        <a:rPr lang="en-US" sz="600" u="none" strike="noStrike" dirty="0">
                          <a:effectLst/>
                        </a:rPr>
                        <a:t>BEAUTY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</a:rPr>
                        <a:t>契約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5,000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2411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TTO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20,000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576403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U-Order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10,000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96466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レコ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5,000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101215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</a:t>
                      </a:r>
                      <a:r>
                        <a:rPr lang="ja-JP" altLang="en-US" sz="600" u="none" strike="noStrike">
                          <a:effectLst/>
                        </a:rPr>
                        <a:t>レジ </a:t>
                      </a:r>
                      <a:r>
                        <a:rPr lang="en-US" sz="600" u="none" strike="noStrike">
                          <a:effectLst/>
                        </a:rPr>
                        <a:t>Mobile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80851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お店のあんしん保険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r>
                        <a:rPr lang="ja-JP" altLang="en-US" sz="600" u="none" strike="noStrike">
                          <a:effectLst/>
                        </a:rPr>
                        <a:t>企業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10,000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59065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リスクコンサルティング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r>
                        <a:rPr lang="ja-JP" altLang="en-US" sz="600" u="none" strike="noStrike">
                          <a:effectLst/>
                        </a:rPr>
                        <a:t>企業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0402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ビジネスリスク</a:t>
                      </a:r>
                      <a:r>
                        <a:rPr lang="en-US" altLang="ja-JP" sz="600" u="none" strike="noStrike">
                          <a:effectLst/>
                        </a:rPr>
                        <a:t>Guard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r>
                        <a:rPr lang="ja-JP" altLang="en-US" sz="600" u="none" strike="noStrike">
                          <a:effectLst/>
                        </a:rPr>
                        <a:t>企業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365584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高圧電力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供給場所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16900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低圧電力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供給場所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9960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ガス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供給場所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85500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UPLINK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59889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>
                          <a:effectLst/>
                        </a:rPr>
                        <a:t>USEN </a:t>
                      </a:r>
                      <a:r>
                        <a:rPr lang="ja-JP" altLang="en-US" sz="600" u="none" strike="noStrike">
                          <a:effectLst/>
                        </a:rPr>
                        <a:t>キッズコーナー</a:t>
                      </a:r>
                      <a:r>
                        <a:rPr lang="en-US" altLang="ja-JP" sz="600" u="none" strike="noStrike">
                          <a:effectLst/>
                        </a:rPr>
                        <a:t>DVD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店舗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36745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>
                          <a:effectLst/>
                        </a:rPr>
                        <a:t>NEXT</a:t>
                      </a:r>
                      <a:r>
                        <a:rPr lang="ja-JP" altLang="en-US" sz="600" u="none" strike="noStrike">
                          <a:effectLst/>
                        </a:rPr>
                        <a:t>クラウドビュー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5,000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75831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日本の山水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3,000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14473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>
                          <a:effectLst/>
                        </a:rPr>
                        <a:t>LED</a:t>
                      </a:r>
                      <a:r>
                        <a:rPr lang="ja-JP" altLang="en-US" sz="600" u="none" strike="noStrike">
                          <a:effectLst/>
                        </a:rPr>
                        <a:t>照明レンタルサービス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店舗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72047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600" u="none" strike="noStrike">
                          <a:effectLst/>
                        </a:rPr>
                        <a:t>USEN</a:t>
                      </a:r>
                      <a:r>
                        <a:rPr lang="ja-JP" altLang="en-US" sz="600" u="none" strike="noStrike">
                          <a:effectLst/>
                        </a:rPr>
                        <a:t>　おもてなしキャスト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011935"/>
                  </a:ext>
                </a:extLst>
              </a:tr>
              <a:tr h="113528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飲食店向け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ヒトサラ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10,000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44386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SAVOR JAPAN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46708"/>
                  </a:ext>
                </a:extLst>
              </a:tr>
              <a:tr h="113528"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歯科医院向け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デンタル・コンシェルジュ システムプラン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73593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デンタル・コンシェルジュ </a:t>
                      </a:r>
                      <a:r>
                        <a:rPr lang="en-US" altLang="ja-JP" sz="600" u="none" strike="noStrike">
                          <a:effectLst/>
                        </a:rPr>
                        <a:t>WEB</a:t>
                      </a:r>
                      <a:r>
                        <a:rPr lang="ja-JP" altLang="en-US" sz="600" u="none" strike="noStrike">
                          <a:effectLst/>
                        </a:rPr>
                        <a:t>掲載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97118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デンタル・コンシェルジュ リザーブプラン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10,000</a:t>
                      </a:r>
                      <a:r>
                        <a:rPr lang="ja-JP" altLang="en-US" sz="600" u="none" strike="noStrike">
                          <a:effectLst/>
                        </a:rPr>
                        <a:t>円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1531"/>
                  </a:ext>
                </a:extLst>
              </a:tr>
              <a:tr h="113528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ja-JP" altLang="en-US" sz="600" u="none" strike="noStrike">
                          <a:effectLst/>
                        </a:rPr>
                        <a:t>個人宅向け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music AirBee!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契約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5,000</a:t>
                      </a:r>
                      <a:r>
                        <a:rPr lang="ja-JP" altLang="en-US" sz="600" u="none" strike="noStrike" dirty="0">
                          <a:effectLst/>
                        </a:rPr>
                        <a:t>円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447538"/>
                  </a:ext>
                </a:extLst>
              </a:tr>
              <a:tr h="113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600" u="none" strike="noStrike">
                          <a:effectLst/>
                        </a:rPr>
                        <a:t>SOUND PLANET-i（HOME MIX）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</a:rPr>
                        <a:t>契約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94" marR="3794" marT="37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860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56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64704"/>
            <a:ext cx="9885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80" y="0"/>
            <a:ext cx="482568" cy="77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24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388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9587"/>
            <a:ext cx="9906000" cy="44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8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33" r:id="rId2"/>
    <p:sldLayoutId id="2147483834" r:id="rId3"/>
    <p:sldLayoutId id="2147483842" r:id="rId4"/>
    <p:sldLayoutId id="2147483829" r:id="rId5"/>
    <p:sldLayoutId id="2147483830" r:id="rId6"/>
    <p:sldLayoutId id="2147483831" r:id="rId7"/>
    <p:sldLayoutId id="2147483832" r:id="rId8"/>
    <p:sldLayoutId id="2147483835" r:id="rId9"/>
    <p:sldLayoutId id="2147483836" r:id="rId10"/>
    <p:sldLayoutId id="2147483837" r:id="rId11"/>
    <p:sldLayoutId id="2147483838" r:id="rId12"/>
    <p:sldLayoutId id="214748384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吹き出し 2"/>
          <p:cNvSpPr/>
          <p:nvPr/>
        </p:nvSpPr>
        <p:spPr>
          <a:xfrm>
            <a:off x="-2667000" y="771751"/>
            <a:ext cx="1600200" cy="828675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宛名、社名、部署は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修正可です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488" y="540919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御中</a:t>
            </a:r>
            <a:endParaRPr kumimoji="1" lang="ja-JP" altLang="en-US" sz="1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41232" y="5121188"/>
            <a:ext cx="27671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USEN</a:t>
            </a: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〇〇支社ビジネスアライアンス課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担当：○○○〇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41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/>
          <p:cNvSpPr txBox="1"/>
          <p:nvPr/>
        </p:nvSpPr>
        <p:spPr>
          <a:xfrm>
            <a:off x="141478" y="164395"/>
            <a:ext cx="3445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USEN-NEXT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GROUP 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77970" y="1064721"/>
            <a:ext cx="6796553" cy="1253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商号	株式会社 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USEN-NEXT HOLDINGS</a:t>
            </a: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所在地	東京都品川区上大崎三丁目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　目黒セントラルスクエア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設立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年月日	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2009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資本金	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9,445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万円（平成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日現在）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	グループ会社の経営管理など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77970" y="2307461"/>
            <a:ext cx="7489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>
                <a:solidFill>
                  <a:srgbClr val="11111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事業紹介</a:t>
            </a:r>
            <a:endParaRPr lang="ja-JP" altLang="en-US" sz="1100" i="0" dirty="0">
              <a:solidFill>
                <a:srgbClr val="11111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3931" y="3731447"/>
            <a:ext cx="1742441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オフィス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マンションデベロッパー向け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の光回線サービスの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USEN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が持つ顧客に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対する新た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なサービス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41024" y="3731447"/>
            <a:ext cx="1742441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店舗やオフィス向け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BGM</a:t>
            </a: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タブレット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レジ、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IP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カメラ、保険等、業務店に必要とされる様々なサービスの提供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各種設置・保守対応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76946" y="3731447"/>
            <a:ext cx="174244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グルメサイト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ヒトサラ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訪日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外国人向けグルメサイト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『SAVOR JAPAN』</a:t>
            </a:r>
            <a:r>
              <a:rPr lang="ja-JP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ウェディングメディア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ウエコレ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スタイリスト探しの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マガジン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『bangs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等のメディア展開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98684" y="3731447"/>
            <a:ext cx="1765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ビジネスホテル、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レジャーホテル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、飲食店、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ゴルフ場向けの自動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精算機を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始めとしたトータルソリューションサービスを提供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740814" y="3731447"/>
            <a:ext cx="1765809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日本最大級の映像配信サービス「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U-NEXT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MVNO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サービス「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U-mobile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」、個人向けブロードバンド回線サービス「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U-NEXT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光」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　　コンシュマー向けサービスの提供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75151" y="2624604"/>
            <a:ext cx="1800000" cy="917250"/>
            <a:chOff x="453892" y="2663725"/>
            <a:chExt cx="1753048" cy="1162623"/>
          </a:xfrm>
        </p:grpSpPr>
        <p:sp>
          <p:nvSpPr>
            <p:cNvPr id="6" name="正方形/長方形 5"/>
            <p:cNvSpPr/>
            <p:nvPr/>
          </p:nvSpPr>
          <p:spPr>
            <a:xfrm>
              <a:off x="453892" y="2663725"/>
              <a:ext cx="1753048" cy="11626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97022" y="2904042"/>
              <a:ext cx="1266788" cy="901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err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BtoB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</a:p>
            <a:p>
              <a:pPr algn="ctr"/>
              <a:endPara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4048166" y="2624604"/>
            <a:ext cx="1800000" cy="917250"/>
            <a:chOff x="453892" y="2663725"/>
            <a:chExt cx="1753048" cy="1162623"/>
          </a:xfrm>
        </p:grpSpPr>
        <p:sp>
          <p:nvSpPr>
            <p:cNvPr id="45" name="正方形/長方形 44"/>
            <p:cNvSpPr/>
            <p:nvPr/>
          </p:nvSpPr>
          <p:spPr>
            <a:xfrm>
              <a:off x="453892" y="2663725"/>
              <a:ext cx="1753048" cy="11626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97022" y="2904042"/>
              <a:ext cx="1266788" cy="901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メディ</a:t>
              </a: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</a:t>
              </a:r>
              <a:endPara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2212244" y="2624604"/>
            <a:ext cx="1800000" cy="917250"/>
            <a:chOff x="453892" y="2663725"/>
            <a:chExt cx="1753048" cy="1162623"/>
          </a:xfrm>
        </p:grpSpPr>
        <p:sp>
          <p:nvSpPr>
            <p:cNvPr id="49" name="正方形/長方形 48"/>
            <p:cNvSpPr/>
            <p:nvPr/>
          </p:nvSpPr>
          <p:spPr>
            <a:xfrm>
              <a:off x="453892" y="2663725"/>
              <a:ext cx="1753048" cy="11626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97022" y="2904042"/>
              <a:ext cx="1266788" cy="901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</a:t>
              </a: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店</a:t>
              </a: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</a:p>
            <a:p>
              <a:pPr algn="ctr"/>
              <a:endPara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5881588" y="2624604"/>
            <a:ext cx="1800000" cy="917250"/>
            <a:chOff x="453892" y="2663725"/>
            <a:chExt cx="1753048" cy="1162623"/>
          </a:xfrm>
        </p:grpSpPr>
        <p:sp>
          <p:nvSpPr>
            <p:cNvPr id="52" name="正方形/長方形 51"/>
            <p:cNvSpPr/>
            <p:nvPr/>
          </p:nvSpPr>
          <p:spPr>
            <a:xfrm>
              <a:off x="453892" y="2663725"/>
              <a:ext cx="1753048" cy="11626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98069" y="2904042"/>
              <a:ext cx="1449888" cy="901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業務用システム</a:t>
              </a:r>
            </a:p>
            <a:p>
              <a:pPr algn="ctr"/>
              <a:endPara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723718" y="2624604"/>
            <a:ext cx="1800000" cy="917250"/>
            <a:chOff x="7736499" y="2649542"/>
            <a:chExt cx="1800000" cy="1162623"/>
          </a:xfrm>
        </p:grpSpPr>
        <p:sp>
          <p:nvSpPr>
            <p:cNvPr id="55" name="正方形/長方形 54"/>
            <p:cNvSpPr/>
            <p:nvPr/>
          </p:nvSpPr>
          <p:spPr>
            <a:xfrm>
              <a:off x="7736499" y="2649542"/>
              <a:ext cx="1800000" cy="11626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7909232" y="2889853"/>
              <a:ext cx="1488720" cy="901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コンシューマー</a:t>
              </a:r>
            </a:p>
            <a:p>
              <a:pPr algn="ctr"/>
              <a:endPara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873632" y="4636001"/>
            <a:ext cx="1500172" cy="432000"/>
            <a:chOff x="7927376" y="4827242"/>
            <a:chExt cx="1500172" cy="432000"/>
          </a:xfrm>
        </p:grpSpPr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6348" y="4827242"/>
              <a:ext cx="691200" cy="432000"/>
            </a:xfrm>
            <a:prstGeom prst="rect">
              <a:avLst/>
            </a:prstGeom>
          </p:spPr>
        </p:pic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7376" y="4827242"/>
              <a:ext cx="691200" cy="432000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430292" y="4636001"/>
            <a:ext cx="1482757" cy="1218509"/>
            <a:chOff x="430292" y="4827242"/>
            <a:chExt cx="1482757" cy="1218509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292" y="4827242"/>
              <a:ext cx="691200" cy="432000"/>
            </a:xfrm>
            <a:prstGeom prst="rect">
              <a:avLst/>
            </a:prstGeom>
          </p:spPr>
        </p:pic>
        <p:pic>
          <p:nvPicPr>
            <p:cNvPr id="41" name="図 4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849" y="4827242"/>
              <a:ext cx="691200" cy="432000"/>
            </a:xfrm>
            <a:prstGeom prst="rect">
              <a:avLst/>
            </a:prstGeom>
          </p:spPr>
        </p:pic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292" y="5233905"/>
              <a:ext cx="691200" cy="432000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292" y="5613751"/>
              <a:ext cx="691200" cy="432000"/>
            </a:xfrm>
            <a:prstGeom prst="rect">
              <a:avLst/>
            </a:prstGeom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849" y="5233905"/>
              <a:ext cx="691200" cy="432000"/>
            </a:xfrm>
            <a:prstGeom prst="rect">
              <a:avLst/>
            </a:prstGeom>
          </p:spPr>
        </p:pic>
      </p:grpSp>
      <p:pic>
        <p:nvPicPr>
          <p:cNvPr id="56" name="図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456" y="4636001"/>
            <a:ext cx="712031" cy="432000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6025245" y="4636001"/>
            <a:ext cx="1512687" cy="432000"/>
            <a:chOff x="6004039" y="4827242"/>
            <a:chExt cx="1512687" cy="432000"/>
          </a:xfrm>
        </p:grpSpPr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4039" y="4827242"/>
              <a:ext cx="691201" cy="432000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5526" y="4827242"/>
              <a:ext cx="691200" cy="432000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2325767" y="4636001"/>
            <a:ext cx="1490971" cy="838663"/>
            <a:chOff x="2357434" y="4827242"/>
            <a:chExt cx="1490971" cy="838663"/>
          </a:xfrm>
        </p:grpSpPr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7434" y="4827242"/>
              <a:ext cx="691199" cy="432000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205" y="4827242"/>
              <a:ext cx="691200" cy="432000"/>
            </a:xfrm>
            <a:prstGeom prst="rect">
              <a:avLst/>
            </a:prstGeom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7434" y="5233905"/>
              <a:ext cx="691200" cy="432000"/>
            </a:xfrm>
            <a:prstGeom prst="rect">
              <a:avLst/>
            </a:prstGeom>
          </p:spPr>
        </p:pic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205" y="5233905"/>
              <a:ext cx="691200" cy="432000"/>
            </a:xfrm>
            <a:prstGeom prst="rect">
              <a:avLst/>
            </a:prstGeom>
          </p:spPr>
        </p:pic>
      </p:grpSp>
      <p:sp>
        <p:nvSpPr>
          <p:cNvPr id="64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1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16"/>
          <a:srcRect l="1" r="63283" b="44831"/>
          <a:stretch/>
        </p:blipFill>
        <p:spPr>
          <a:xfrm>
            <a:off x="1275151" y="5474664"/>
            <a:ext cx="594329" cy="3073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6718" y="5871709"/>
            <a:ext cx="493863" cy="215612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271" y="5487713"/>
            <a:ext cx="666411" cy="241574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9747" y="5435037"/>
            <a:ext cx="527804" cy="34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8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吹き出し 1"/>
          <p:cNvSpPr/>
          <p:nvPr/>
        </p:nvSpPr>
        <p:spPr>
          <a:xfrm>
            <a:off x="-2637692" y="457201"/>
            <a:ext cx="1570892" cy="1143226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修正不可です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であれば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削除して頂いても結構です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2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32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吹き出し 24"/>
          <p:cNvSpPr/>
          <p:nvPr/>
        </p:nvSpPr>
        <p:spPr>
          <a:xfrm>
            <a:off x="6284768" y="3881453"/>
            <a:ext cx="3184546" cy="750492"/>
          </a:xfrm>
          <a:prstGeom prst="wedgeRoundRectCallout">
            <a:avLst>
              <a:gd name="adj1" fmla="val -56725"/>
              <a:gd name="adj2" fmla="val -4737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吹き出し 23"/>
          <p:cNvSpPr/>
          <p:nvPr/>
        </p:nvSpPr>
        <p:spPr>
          <a:xfrm>
            <a:off x="6284768" y="2778366"/>
            <a:ext cx="3184546" cy="716023"/>
          </a:xfrm>
          <a:prstGeom prst="wedgeRoundRectCallout">
            <a:avLst>
              <a:gd name="adj1" fmla="val -56725"/>
              <a:gd name="adj2" fmla="val -4737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吹き出し 3"/>
          <p:cNvSpPr/>
          <p:nvPr/>
        </p:nvSpPr>
        <p:spPr>
          <a:xfrm>
            <a:off x="6284768" y="1830855"/>
            <a:ext cx="3184546" cy="544143"/>
          </a:xfrm>
          <a:prstGeom prst="wedgeRoundRectCallout">
            <a:avLst>
              <a:gd name="adj1" fmla="val -56725"/>
              <a:gd name="adj2" fmla="val -4737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1478" y="164395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オーナー様の課題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-2667000" y="771751"/>
            <a:ext cx="1600200" cy="828675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修正可です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43659" y="1630743"/>
            <a:ext cx="4449041" cy="3083170"/>
            <a:chOff x="4944505" y="1778674"/>
            <a:chExt cx="4251229" cy="2408760"/>
          </a:xfrm>
        </p:grpSpPr>
        <p:graphicFrame>
          <p:nvGraphicFramePr>
            <p:cNvPr id="48" name="グラフ 47"/>
            <p:cNvGraphicFramePr/>
            <p:nvPr>
              <p:extLst/>
            </p:nvPr>
          </p:nvGraphicFramePr>
          <p:xfrm>
            <a:off x="4944505" y="1778674"/>
            <a:ext cx="4251229" cy="24087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9" name="テキスト ボックス 48"/>
            <p:cNvSpPr txBox="1"/>
            <p:nvPr/>
          </p:nvSpPr>
          <p:spPr>
            <a:xfrm>
              <a:off x="6186248" y="2888589"/>
              <a:ext cx="636495" cy="288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r>
                <a:rPr kumimoji="1" lang="ja-JP" altLang="en-US" sz="1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</a:t>
              </a:r>
              <a:endPara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487836" y="3145386"/>
              <a:ext cx="829665" cy="288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kumimoji="1" lang="ja-JP" altLang="en-US" sz="1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</a:t>
              </a:r>
              <a:endPara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73200" y="921854"/>
            <a:ext cx="465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■当社における年間新規店舗情報数</a:t>
            </a:r>
            <a:endParaRPr lang="en-US" altLang="ja-JP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62139" y="5887534"/>
            <a:ext cx="3046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自社調べ（</a:t>
            </a:r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</a:t>
            </a:r>
            <a:endParaRPr lang="en-US" altLang="ja-JP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3419" y="1382638"/>
            <a:ext cx="540300" cy="260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lang="en-US" altLang="ja-JP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64100" y="4946715"/>
            <a:ext cx="92419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en-US" altLang="ja-JP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万件の新規店舗情報数があり、うち</a:t>
            </a:r>
            <a:r>
              <a:rPr lang="en-US" altLang="ja-JP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万件と商談しております。</a:t>
            </a:r>
            <a:endParaRPr lang="en-US" altLang="ja-JP" sz="24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en-US" altLang="ja-JP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万件に対して協業をしていきたいと考えております。</a:t>
            </a:r>
            <a:endParaRPr kumimoji="1" lang="ja-JP" altLang="en-US" sz="2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09732" y="921854"/>
            <a:ext cx="293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■オーナー様の良くある課題</a:t>
            </a:r>
            <a:endParaRPr lang="en-US" altLang="ja-JP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18760" y="1937860"/>
            <a:ext cx="2934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○○の業者など紹介してほしい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18760" y="2855318"/>
            <a:ext cx="3864074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○○をもっと安くやってくれる業者は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知らない？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18760" y="3956458"/>
            <a:ext cx="3864074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２店舗目出店する際、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オススメの空き物件とか知らない？</a:t>
            </a:r>
            <a:endParaRPr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/>
          <a:srcRect l="16796" r="14526"/>
          <a:stretch/>
        </p:blipFill>
        <p:spPr>
          <a:xfrm>
            <a:off x="5454207" y="1624324"/>
            <a:ext cx="562584" cy="85725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/>
          <a:srcRect l="16796" r="14526"/>
          <a:stretch/>
        </p:blipFill>
        <p:spPr>
          <a:xfrm>
            <a:off x="5454207" y="2671785"/>
            <a:ext cx="562584" cy="85725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3"/>
          <a:srcRect l="16796" r="14526"/>
          <a:stretch/>
        </p:blipFill>
        <p:spPr>
          <a:xfrm>
            <a:off x="5454207" y="3637460"/>
            <a:ext cx="562584" cy="857250"/>
          </a:xfrm>
          <a:prstGeom prst="rect">
            <a:avLst/>
          </a:prstGeom>
        </p:spPr>
      </p:pic>
      <p:sp>
        <p:nvSpPr>
          <p:cNvPr id="23" name="二等辺三角形 22"/>
          <p:cNvSpPr/>
          <p:nvPr/>
        </p:nvSpPr>
        <p:spPr>
          <a:xfrm rot="5400000">
            <a:off x="4186905" y="2960537"/>
            <a:ext cx="1202207" cy="27736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</a:p>
          <a:p>
            <a:pPr algn="ctr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2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吹き出し 3"/>
          <p:cNvSpPr/>
          <p:nvPr/>
        </p:nvSpPr>
        <p:spPr>
          <a:xfrm>
            <a:off x="-2637692" y="457201"/>
            <a:ext cx="1570892" cy="1143226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修正不可です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であれば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削除して頂いても結構です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4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219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795337"/>
            <a:ext cx="7410450" cy="5267325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6554809" y="1078248"/>
            <a:ext cx="2743888" cy="1858267"/>
          </a:xfrm>
          <a:prstGeom prst="roundRect">
            <a:avLst>
              <a:gd name="adj" fmla="val 7644"/>
            </a:avLst>
          </a:prstGeom>
          <a:noFill/>
          <a:ln w="38100">
            <a:solidFill>
              <a:srgbClr val="CE2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3347648" y="1671810"/>
            <a:ext cx="3204356" cy="0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996802" y="1454300"/>
            <a:ext cx="1894190" cy="3794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パートナー登録</a:t>
            </a:r>
            <a:endParaRPr lang="ja-JP" altLang="en-US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3349431" y="2646900"/>
            <a:ext cx="3199852" cy="31225"/>
          </a:xfrm>
          <a:prstGeom prst="straightConnector1">
            <a:avLst/>
          </a:prstGeom>
          <a:ln w="50800">
            <a:solidFill>
              <a:srgbClr val="CE204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3996802" y="2516952"/>
            <a:ext cx="1894191" cy="271010"/>
          </a:xfrm>
          <a:prstGeom prst="rect">
            <a:avLst/>
          </a:prstGeom>
          <a:solidFill>
            <a:srgbClr val="CE204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⑤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手数料支払い</a:t>
            </a:r>
            <a:endParaRPr lang="ja-JP" altLang="en-US" sz="1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360367" y="2243965"/>
            <a:ext cx="3167063" cy="0"/>
          </a:xfrm>
          <a:prstGeom prst="straightConnector1">
            <a:avLst/>
          </a:prstGeom>
          <a:ln w="50800">
            <a:solidFill>
              <a:srgbClr val="1494BC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996801" y="2118500"/>
            <a:ext cx="1894191" cy="269876"/>
          </a:xfrm>
          <a:prstGeom prst="rect">
            <a:avLst/>
          </a:prstGeom>
          <a:solidFill>
            <a:srgbClr val="149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①案件紹介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442607" y="2966995"/>
            <a:ext cx="14572" cy="1066575"/>
          </a:xfrm>
          <a:prstGeom prst="straightConnector1">
            <a:avLst/>
          </a:prstGeom>
          <a:ln w="50800">
            <a:solidFill>
              <a:srgbClr val="1494B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角丸四角形 11"/>
          <p:cNvSpPr/>
          <p:nvPr/>
        </p:nvSpPr>
        <p:spPr>
          <a:xfrm>
            <a:off x="591075" y="1081269"/>
            <a:ext cx="2761144" cy="1870588"/>
          </a:xfrm>
          <a:prstGeom prst="roundRect">
            <a:avLst>
              <a:gd name="adj" fmla="val 9220"/>
            </a:avLst>
          </a:prstGeom>
          <a:noFill/>
          <a:ln w="38100">
            <a:solidFill>
              <a:srgbClr val="149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94399" y="4053952"/>
            <a:ext cx="2757819" cy="1871854"/>
          </a:xfrm>
          <a:prstGeom prst="roundRect">
            <a:avLst>
              <a:gd name="adj" fmla="val 9220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88472" y="3265230"/>
            <a:ext cx="913347" cy="425698"/>
          </a:xfrm>
          <a:prstGeom prst="rect">
            <a:avLst/>
          </a:prstGeom>
          <a:solidFill>
            <a:srgbClr val="1494BC"/>
          </a:solidFill>
          <a:ln>
            <a:solidFill>
              <a:srgbClr val="149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お取引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物件</a:t>
            </a:r>
            <a:endParaRPr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5" name="カギ線コネクタ 14"/>
          <p:cNvCxnSpPr/>
          <p:nvPr/>
        </p:nvCxnSpPr>
        <p:spPr bwMode="auto">
          <a:xfrm rot="10800000" flipV="1">
            <a:off x="3349431" y="2951856"/>
            <a:ext cx="4851168" cy="2147569"/>
          </a:xfrm>
          <a:prstGeom prst="bentConnector3">
            <a:avLst>
              <a:gd name="adj1" fmla="val 490"/>
            </a:avLst>
          </a:prstGeom>
          <a:noFill/>
          <a:ln w="50800">
            <a:solidFill>
              <a:srgbClr val="C00000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正方形/長方形 15"/>
          <p:cNvSpPr/>
          <p:nvPr/>
        </p:nvSpPr>
        <p:spPr>
          <a:xfrm>
            <a:off x="3981191" y="4949282"/>
            <a:ext cx="1894191" cy="27101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③サービス提供</a:t>
            </a:r>
            <a:r>
              <a:rPr lang="en-US" altLang="ja-JP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(*1)</a:t>
            </a:r>
          </a:p>
        </p:txBody>
      </p:sp>
      <p:cxnSp>
        <p:nvCxnSpPr>
          <p:cNvPr id="17" name="カギ線コネクタ 16"/>
          <p:cNvCxnSpPr/>
          <p:nvPr/>
        </p:nvCxnSpPr>
        <p:spPr bwMode="auto">
          <a:xfrm rot="10800000" flipV="1">
            <a:off x="3352220" y="2951857"/>
            <a:ext cx="3833028" cy="1593266"/>
          </a:xfrm>
          <a:prstGeom prst="bentConnector3">
            <a:avLst>
              <a:gd name="adj1" fmla="val 380"/>
            </a:avLst>
          </a:prstGeom>
          <a:noFill/>
          <a:ln w="50800">
            <a:solidFill>
              <a:srgbClr val="CE2041"/>
            </a:solidFill>
            <a:prstDash val="solid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正方形/長方形 17"/>
          <p:cNvSpPr/>
          <p:nvPr/>
        </p:nvSpPr>
        <p:spPr>
          <a:xfrm>
            <a:off x="3987157" y="4423200"/>
            <a:ext cx="1894191" cy="27101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②契約・設置工事</a:t>
            </a:r>
            <a:r>
              <a:rPr lang="en-US" altLang="ja-JP" sz="1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*</a:t>
            </a:r>
            <a:r>
              <a:rPr lang="en-US" altLang="ja-JP" sz="1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1)</a:t>
            </a:r>
            <a:endParaRPr lang="ja-JP" altLang="en-US" sz="1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93205" y="2164469"/>
            <a:ext cx="2837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弊社担当が直接資料をお持ちし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ご提案致しますので、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お気軽に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ご紹介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下さい！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8239" y="1740768"/>
            <a:ext cx="281356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パートナー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（貴社）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1478" y="164395"/>
            <a:ext cx="2549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パートナー制度相関図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7" t="22074" r="17180" b="57037"/>
          <a:stretch/>
        </p:blipFill>
        <p:spPr>
          <a:xfrm>
            <a:off x="6891954" y="1231930"/>
            <a:ext cx="1899529" cy="923565"/>
          </a:xfrm>
          <a:prstGeom prst="rect">
            <a:avLst/>
          </a:prstGeom>
        </p:spPr>
      </p:pic>
      <p:cxnSp>
        <p:nvCxnSpPr>
          <p:cNvPr id="25" name="直線矢印コネクタ 24"/>
          <p:cNvCxnSpPr/>
          <p:nvPr/>
        </p:nvCxnSpPr>
        <p:spPr>
          <a:xfrm>
            <a:off x="2576736" y="2972850"/>
            <a:ext cx="0" cy="1081102"/>
          </a:xfrm>
          <a:prstGeom prst="straightConnector1">
            <a:avLst/>
          </a:prstGeom>
          <a:ln w="50800">
            <a:solidFill>
              <a:srgbClr val="92D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138028" y="3272861"/>
            <a:ext cx="908304" cy="41806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開業依頼</a:t>
            </a:r>
            <a:endParaRPr lang="ja-JP" altLang="en-US" sz="1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94936" y="5841474"/>
            <a:ext cx="5062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*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・・・取引商材により弊社取引先からの対応となります。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kumimoji="1" lang="ja-JP" altLang="en-US" sz="1200" dirty="0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786" y="3183464"/>
            <a:ext cx="400301" cy="89397"/>
          </a:xfrm>
          <a:prstGeom prst="rect">
            <a:avLst/>
          </a:prstGeom>
        </p:spPr>
      </p:pic>
      <p:sp>
        <p:nvSpPr>
          <p:cNvPr id="29" name="角丸四角形吹き出し 28"/>
          <p:cNvSpPr/>
          <p:nvPr/>
        </p:nvSpPr>
        <p:spPr>
          <a:xfrm>
            <a:off x="-2667000" y="771751"/>
            <a:ext cx="1600200" cy="828675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修正可です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2819" y="4720431"/>
            <a:ext cx="281356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クライアント様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（お客様）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5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2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795337"/>
            <a:ext cx="7410450" cy="526732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25125" y="2205829"/>
            <a:ext cx="39678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業者窓口の一本化</a:t>
            </a:r>
            <a:endParaRPr lang="en-US" altLang="ja-JP" sz="2000" b="1" dirty="0" smtClean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⇒クライアント様の物件について複数の業者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損保保険会社・放送設備業者・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インターネット業者・レジ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防犯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カメラ業者など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）とやり取りしていたのが、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一本化になります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弊社からの</a:t>
            </a:r>
            <a:r>
              <a:rPr lang="ja-JP" altLang="en-US" sz="2000" b="1" dirty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謝礼金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のお支払い</a:t>
            </a:r>
            <a:endParaRPr lang="en-US" altLang="ja-JP" sz="2000" b="1" dirty="0" smtClean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⇒お客様をご紹介して頂くだけで、成約となった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各種サービスの謝礼金をお支払い致します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44550" y="2165638"/>
            <a:ext cx="3766023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早期</a:t>
            </a:r>
            <a:r>
              <a:rPr lang="ja-JP" altLang="en-US" sz="2000" b="1" dirty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からの開業準備が可能</a:t>
            </a:r>
            <a:endParaRPr lang="en-US" altLang="ja-JP" sz="2000" b="1" dirty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早期からご準備することで手配漏れや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手配遅れなど解消できます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開業に必要となる商材を</a:t>
            </a:r>
            <a:endParaRPr lang="en-US" altLang="ja-JP" sz="2000" b="1" dirty="0" smtClean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一括手配</a:t>
            </a:r>
            <a:endParaRPr lang="en-US" altLang="ja-JP" sz="2000" b="1" dirty="0" smtClean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⇒一括手配し、セット販売によることで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コストダウンを実現できます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20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口座</a:t>
            </a:r>
            <a:r>
              <a:rPr lang="ja-JP" altLang="en-US" sz="2000" b="1" dirty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の一本化</a:t>
            </a:r>
            <a:endParaRPr lang="en-US" altLang="ja-JP" sz="2000" b="1" dirty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⇒口座を一本化にすることにより無駄な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振り込み手数料や明細の頓雑化など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手間がかからなくなります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1478" y="164395"/>
            <a:ext cx="4451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当社と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提携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のメリット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47886" y="1619467"/>
            <a:ext cx="4113164" cy="3946518"/>
          </a:xfrm>
          <a:prstGeom prst="roundRect">
            <a:avLst/>
          </a:prstGeom>
          <a:noFill/>
          <a:ln w="38100">
            <a:solidFill>
              <a:srgbClr val="149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26883" y="1449349"/>
            <a:ext cx="2880320" cy="394343"/>
          </a:xfrm>
          <a:prstGeom prst="rect">
            <a:avLst/>
          </a:prstGeom>
          <a:solidFill>
            <a:srgbClr val="1494BC"/>
          </a:solidFill>
          <a:ln>
            <a:solidFill>
              <a:srgbClr val="149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10742" y="1419598"/>
            <a:ext cx="2712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パートナー企業様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5452191" y="1668743"/>
            <a:ext cx="4113164" cy="3946518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187403" y="1460398"/>
            <a:ext cx="2880320" cy="39434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494079" y="1424450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クライアント様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-2667000" y="771751"/>
            <a:ext cx="1600200" cy="828675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修正可です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6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5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7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80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図 7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173" y="776316"/>
            <a:ext cx="7410450" cy="526732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30422" y="188640"/>
            <a:ext cx="133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謝礼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金例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object 7"/>
          <p:cNvSpPr txBox="1"/>
          <p:nvPr/>
        </p:nvSpPr>
        <p:spPr>
          <a:xfrm>
            <a:off x="4250934" y="945442"/>
            <a:ext cx="5619898" cy="18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875" marR="5080" indent="-130175">
              <a:lnSpc>
                <a:spcPct val="108300"/>
              </a:lnSpc>
              <a:spcBef>
                <a:spcPts val="100"/>
              </a:spcBef>
            </a:pPr>
            <a:r>
              <a:rPr sz="1050" spc="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※</a:t>
            </a:r>
            <a:r>
              <a:rPr sz="1050" spc="25" dirty="0" err="1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不動産会社・</a:t>
            </a:r>
            <a:r>
              <a:rPr sz="1050" spc="25" dirty="0" err="1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管理会社様</a:t>
            </a:r>
            <a:r>
              <a:rPr lang="ja-JP" altLang="en-US" sz="1050" spc="2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は</a:t>
            </a:r>
            <a:r>
              <a:rPr sz="1050" spc="2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、</a:t>
            </a:r>
            <a:r>
              <a:rPr sz="1050" spc="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物件の鍵を引き渡す前の タイミングでご紹介をいただいております。</a:t>
            </a:r>
            <a:endParaRPr sz="105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2136" y="1177577"/>
            <a:ext cx="1330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謝礼金例①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3794" y="1541871"/>
            <a:ext cx="4730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毎月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件のご紹介が、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フレッツ光と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U-SPOT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、全て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成約になった場合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4969" y="2010360"/>
            <a:ext cx="713743" cy="4894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lang="en-US" sz="400" b="1" spc="50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1   </a:t>
            </a:r>
            <a:r>
              <a:rPr sz="800" b="1" spc="-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	月 手 数</a:t>
            </a:r>
            <a:r>
              <a:rPr sz="800" b="1" spc="5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料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sz="35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2970" y="2010360"/>
            <a:ext cx="707390" cy="48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6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30810">
              <a:lnSpc>
                <a:spcPct val="100000"/>
              </a:lnSpc>
              <a:spcBef>
                <a:spcPts val="5"/>
              </a:spcBef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手  数 </a:t>
            </a:r>
            <a:r>
              <a:rPr sz="800" b="1" spc="10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料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130810">
              <a:lnSpc>
                <a:spcPct val="100000"/>
              </a:lnSpc>
              <a:spcBef>
                <a:spcPts val="340"/>
              </a:spcBef>
            </a:pP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sz="800" b="1" spc="-9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spc="60" dirty="0" err="1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dirty="0" err="1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spc="-1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計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130810">
              <a:lnSpc>
                <a:spcPct val="100000"/>
              </a:lnSpc>
              <a:spcBef>
                <a:spcPts val="340"/>
              </a:spcBef>
            </a:pPr>
            <a:endParaRPr sz="45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30967" y="2010354"/>
            <a:ext cx="707390" cy="4770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95250">
              <a:lnSpc>
                <a:spcPct val="1000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販	売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>
              <a:lnSpc>
                <a:spcPct val="100000"/>
              </a:lnSpc>
              <a:spcBef>
                <a:spcPts val="40"/>
              </a:spcBef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奨    励  </a:t>
            </a:r>
            <a:r>
              <a:rPr sz="800" b="1" spc="5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金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44450">
              <a:lnSpc>
                <a:spcPct val="100000"/>
              </a:lnSpc>
              <a:spcBef>
                <a:spcPts val="40"/>
              </a:spcBef>
            </a:pPr>
            <a:r>
              <a:rPr sz="800" b="1" spc="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（6</a:t>
            </a:r>
            <a:r>
              <a:rPr sz="800" b="1" spc="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毎</a:t>
            </a:r>
            <a:r>
              <a:rPr sz="800" b="1" spc="-6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）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44450">
              <a:lnSpc>
                <a:spcPct val="100000"/>
              </a:lnSpc>
              <a:spcBef>
                <a:spcPts val="40"/>
              </a:spcBef>
            </a:pPr>
            <a:endParaRPr sz="3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23283" y="2109153"/>
            <a:ext cx="1797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95" dirty="0">
                <a:solidFill>
                  <a:srgbClr val="19648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/>
              </a:rPr>
              <a:t>+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88965" y="2010354"/>
            <a:ext cx="707390" cy="4887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spc="-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spc="8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合</a:t>
            </a:r>
            <a:r>
              <a:rPr sz="800" b="1" spc="-13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計 収	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益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sz="45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4" name="object 17"/>
          <p:cNvSpPr txBox="1"/>
          <p:nvPr/>
        </p:nvSpPr>
        <p:spPr>
          <a:xfrm>
            <a:off x="8358977" y="2140146"/>
            <a:ext cx="14281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954</a:t>
            </a:r>
            <a:r>
              <a:rPr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</a:t>
            </a:r>
            <a:r>
              <a:rPr lang="en-US" altLang="ja-JP"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</a:t>
            </a:r>
            <a:r>
              <a:rPr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00</a:t>
            </a:r>
            <a:r>
              <a:rPr sz="1400" b="1" spc="-38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1200" baseline="13888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5" name="object 18"/>
          <p:cNvSpPr txBox="1"/>
          <p:nvPr/>
        </p:nvSpPr>
        <p:spPr>
          <a:xfrm>
            <a:off x="5865235" y="2030469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540,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r>
              <a:rPr sz="1200" b="1" spc="44" baseline="13888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）</a:t>
            </a:r>
            <a:endParaRPr sz="1200" baseline="13888" dirty="0" smtClean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36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1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5,000</a:t>
            </a:r>
            <a:r>
              <a:rPr sz="900" b="1" spc="-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9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6" name="object 43"/>
          <p:cNvSpPr/>
          <p:nvPr/>
        </p:nvSpPr>
        <p:spPr>
          <a:xfrm>
            <a:off x="2612617" y="2191216"/>
            <a:ext cx="108585" cy="135255"/>
          </a:xfrm>
          <a:custGeom>
            <a:avLst/>
            <a:gdLst/>
            <a:ahLst/>
            <a:cxnLst/>
            <a:rect l="l" t="t" r="r" b="b"/>
            <a:pathLst>
              <a:path w="108585" h="135254">
                <a:moveTo>
                  <a:pt x="0" y="0"/>
                </a:moveTo>
                <a:lnTo>
                  <a:pt x="0" y="135001"/>
                </a:lnTo>
                <a:lnTo>
                  <a:pt x="108000" y="67500"/>
                </a:lnTo>
                <a:lnTo>
                  <a:pt x="0" y="0"/>
                </a:lnTo>
                <a:close/>
              </a:path>
            </a:pathLst>
          </a:custGeom>
          <a:solidFill>
            <a:srgbClr val="4F5B9E"/>
          </a:solid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object 44"/>
          <p:cNvSpPr/>
          <p:nvPr/>
        </p:nvSpPr>
        <p:spPr>
          <a:xfrm>
            <a:off x="7332270" y="2188328"/>
            <a:ext cx="108585" cy="135255"/>
          </a:xfrm>
          <a:custGeom>
            <a:avLst/>
            <a:gdLst/>
            <a:ahLst/>
            <a:cxnLst/>
            <a:rect l="l" t="t" r="r" b="b"/>
            <a:pathLst>
              <a:path w="108584" h="135254">
                <a:moveTo>
                  <a:pt x="0" y="0"/>
                </a:moveTo>
                <a:lnTo>
                  <a:pt x="0" y="135001"/>
                </a:lnTo>
                <a:lnTo>
                  <a:pt x="108000" y="67500"/>
                </a:lnTo>
                <a:lnTo>
                  <a:pt x="0" y="0"/>
                </a:lnTo>
                <a:close/>
              </a:path>
            </a:pathLst>
          </a:custGeom>
          <a:solidFill>
            <a:srgbClr val="C9523D"/>
          </a:solid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object 62"/>
          <p:cNvSpPr/>
          <p:nvPr/>
        </p:nvSpPr>
        <p:spPr>
          <a:xfrm>
            <a:off x="408620" y="2004010"/>
            <a:ext cx="2165350" cy="493919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684" y="0"/>
                </a:moveTo>
                <a:lnTo>
                  <a:pt x="8915" y="50"/>
                </a:lnTo>
                <a:lnTo>
                  <a:pt x="0" y="1041"/>
                </a:lnTo>
                <a:lnTo>
                  <a:pt x="0" y="11645"/>
                </a:lnTo>
                <a:lnTo>
                  <a:pt x="0" y="659638"/>
                </a:lnTo>
                <a:lnTo>
                  <a:pt x="50" y="662330"/>
                </a:lnTo>
                <a:lnTo>
                  <a:pt x="1016" y="671283"/>
                </a:lnTo>
                <a:lnTo>
                  <a:pt x="11645" y="671283"/>
                </a:lnTo>
                <a:lnTo>
                  <a:pt x="2153653" y="671283"/>
                </a:lnTo>
                <a:lnTo>
                  <a:pt x="2156345" y="671245"/>
                </a:lnTo>
                <a:lnTo>
                  <a:pt x="2165299" y="670255"/>
                </a:lnTo>
                <a:lnTo>
                  <a:pt x="2165299" y="659638"/>
                </a:lnTo>
                <a:lnTo>
                  <a:pt x="2165299" y="11645"/>
                </a:lnTo>
                <a:lnTo>
                  <a:pt x="2165248" y="8953"/>
                </a:lnTo>
                <a:lnTo>
                  <a:pt x="2164270" y="0"/>
                </a:lnTo>
                <a:lnTo>
                  <a:pt x="2153653" y="0"/>
                </a:lnTo>
                <a:lnTo>
                  <a:pt x="11684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object 64"/>
          <p:cNvSpPr/>
          <p:nvPr/>
        </p:nvSpPr>
        <p:spPr>
          <a:xfrm>
            <a:off x="2766620" y="2004010"/>
            <a:ext cx="2165350" cy="493919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683" y="0"/>
                </a:moveTo>
                <a:lnTo>
                  <a:pt x="8915" y="50"/>
                </a:lnTo>
                <a:lnTo>
                  <a:pt x="0" y="1041"/>
                </a:lnTo>
                <a:lnTo>
                  <a:pt x="0" y="11645"/>
                </a:lnTo>
                <a:lnTo>
                  <a:pt x="0" y="659625"/>
                </a:lnTo>
                <a:lnTo>
                  <a:pt x="50" y="662317"/>
                </a:lnTo>
                <a:lnTo>
                  <a:pt x="1015" y="671271"/>
                </a:lnTo>
                <a:lnTo>
                  <a:pt x="11645" y="671271"/>
                </a:lnTo>
                <a:lnTo>
                  <a:pt x="2153653" y="671271"/>
                </a:lnTo>
                <a:lnTo>
                  <a:pt x="2156345" y="671233"/>
                </a:lnTo>
                <a:lnTo>
                  <a:pt x="2165299" y="670242"/>
                </a:lnTo>
                <a:lnTo>
                  <a:pt x="2165299" y="659625"/>
                </a:lnTo>
                <a:lnTo>
                  <a:pt x="2165299" y="11645"/>
                </a:lnTo>
                <a:lnTo>
                  <a:pt x="2165248" y="8953"/>
                </a:lnTo>
                <a:lnTo>
                  <a:pt x="2164270" y="0"/>
                </a:lnTo>
                <a:lnTo>
                  <a:pt x="2153653" y="0"/>
                </a:lnTo>
                <a:lnTo>
                  <a:pt x="11683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object 65"/>
          <p:cNvSpPr/>
          <p:nvPr/>
        </p:nvSpPr>
        <p:spPr>
          <a:xfrm>
            <a:off x="5124617" y="2004004"/>
            <a:ext cx="2165350" cy="485462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709" y="0"/>
                </a:moveTo>
                <a:lnTo>
                  <a:pt x="9690" y="63"/>
                </a:lnTo>
                <a:lnTo>
                  <a:pt x="0" y="1181"/>
                </a:lnTo>
                <a:lnTo>
                  <a:pt x="0" y="16446"/>
                </a:lnTo>
                <a:lnTo>
                  <a:pt x="0" y="654837"/>
                </a:lnTo>
                <a:lnTo>
                  <a:pt x="12" y="656488"/>
                </a:lnTo>
                <a:lnTo>
                  <a:pt x="457" y="671271"/>
                </a:lnTo>
                <a:lnTo>
                  <a:pt x="11658" y="671271"/>
                </a:lnTo>
                <a:lnTo>
                  <a:pt x="2153653" y="671271"/>
                </a:lnTo>
                <a:lnTo>
                  <a:pt x="2155532" y="671220"/>
                </a:lnTo>
                <a:lnTo>
                  <a:pt x="2165299" y="670179"/>
                </a:lnTo>
                <a:lnTo>
                  <a:pt x="2165299" y="654837"/>
                </a:lnTo>
                <a:lnTo>
                  <a:pt x="2165299" y="16446"/>
                </a:lnTo>
                <a:lnTo>
                  <a:pt x="2165286" y="14795"/>
                </a:lnTo>
                <a:lnTo>
                  <a:pt x="2164854" y="0"/>
                </a:lnTo>
                <a:lnTo>
                  <a:pt x="2153653" y="0"/>
                </a:lnTo>
                <a:lnTo>
                  <a:pt x="11709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object 66"/>
          <p:cNvSpPr/>
          <p:nvPr/>
        </p:nvSpPr>
        <p:spPr>
          <a:xfrm>
            <a:off x="7482615" y="2004004"/>
            <a:ext cx="2165350" cy="493925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709" y="0"/>
                </a:moveTo>
                <a:lnTo>
                  <a:pt x="9690" y="63"/>
                </a:lnTo>
                <a:lnTo>
                  <a:pt x="0" y="1181"/>
                </a:lnTo>
                <a:lnTo>
                  <a:pt x="0" y="16446"/>
                </a:lnTo>
                <a:lnTo>
                  <a:pt x="0" y="654850"/>
                </a:lnTo>
                <a:lnTo>
                  <a:pt x="12" y="656501"/>
                </a:lnTo>
                <a:lnTo>
                  <a:pt x="457" y="671296"/>
                </a:lnTo>
                <a:lnTo>
                  <a:pt x="11658" y="671296"/>
                </a:lnTo>
                <a:lnTo>
                  <a:pt x="2153653" y="671296"/>
                </a:lnTo>
                <a:lnTo>
                  <a:pt x="2155532" y="671245"/>
                </a:lnTo>
                <a:lnTo>
                  <a:pt x="2165299" y="670191"/>
                </a:lnTo>
                <a:lnTo>
                  <a:pt x="2165299" y="654850"/>
                </a:lnTo>
                <a:lnTo>
                  <a:pt x="2165299" y="16446"/>
                </a:lnTo>
                <a:lnTo>
                  <a:pt x="2165286" y="14795"/>
                </a:lnTo>
                <a:lnTo>
                  <a:pt x="2164854" y="0"/>
                </a:lnTo>
                <a:lnTo>
                  <a:pt x="2153653" y="0"/>
                </a:lnTo>
                <a:lnTo>
                  <a:pt x="11709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7671" y="2826113"/>
            <a:ext cx="1330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謝礼金例②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421659" y="3568858"/>
            <a:ext cx="713743" cy="479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lang="en-US" sz="400" b="1" spc="50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1   </a:t>
            </a:r>
            <a:r>
              <a:rPr sz="800" b="1" spc="-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	月 手 数</a:t>
            </a:r>
            <a:r>
              <a:rPr sz="800" b="1" spc="5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料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sz="3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24" name="object 10"/>
          <p:cNvSpPr txBox="1"/>
          <p:nvPr/>
        </p:nvSpPr>
        <p:spPr>
          <a:xfrm>
            <a:off x="2779660" y="3568858"/>
            <a:ext cx="707390" cy="48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6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30810">
              <a:lnSpc>
                <a:spcPct val="100000"/>
              </a:lnSpc>
              <a:spcBef>
                <a:spcPts val="5"/>
              </a:spcBef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手  数 </a:t>
            </a:r>
            <a:r>
              <a:rPr sz="800" b="1" spc="10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料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130810">
              <a:lnSpc>
                <a:spcPct val="100000"/>
              </a:lnSpc>
              <a:spcBef>
                <a:spcPts val="340"/>
              </a:spcBef>
            </a:pP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sz="800" b="1" spc="-9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spc="60" dirty="0" err="1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dirty="0" err="1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spc="-1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計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130810">
              <a:lnSpc>
                <a:spcPct val="100000"/>
              </a:lnSpc>
              <a:spcBef>
                <a:spcPts val="340"/>
              </a:spcBef>
            </a:pPr>
            <a:endParaRPr sz="45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25" name="object 11"/>
          <p:cNvSpPr txBox="1"/>
          <p:nvPr/>
        </p:nvSpPr>
        <p:spPr>
          <a:xfrm>
            <a:off x="5137657" y="3568852"/>
            <a:ext cx="707390" cy="4770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95250">
              <a:lnSpc>
                <a:spcPct val="1000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販	売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>
              <a:lnSpc>
                <a:spcPct val="100000"/>
              </a:lnSpc>
              <a:spcBef>
                <a:spcPts val="40"/>
              </a:spcBef>
            </a:pP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奨    励  </a:t>
            </a:r>
            <a:r>
              <a:rPr sz="800" b="1" spc="5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金</a:t>
            </a:r>
            <a:endParaRPr sz="8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44450">
              <a:lnSpc>
                <a:spcPct val="100000"/>
              </a:lnSpc>
              <a:spcBef>
                <a:spcPts val="40"/>
              </a:spcBef>
            </a:pPr>
            <a:r>
              <a:rPr sz="800" b="1" spc="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（6</a:t>
            </a:r>
            <a:r>
              <a:rPr sz="800" b="1" spc="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毎</a:t>
            </a:r>
            <a:r>
              <a:rPr sz="800" b="1" spc="-6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）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44450">
              <a:lnSpc>
                <a:spcPct val="100000"/>
              </a:lnSpc>
              <a:spcBef>
                <a:spcPts val="40"/>
              </a:spcBef>
            </a:pPr>
            <a:endParaRPr sz="3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26" name="object 12"/>
          <p:cNvSpPr txBox="1"/>
          <p:nvPr/>
        </p:nvSpPr>
        <p:spPr>
          <a:xfrm>
            <a:off x="4929973" y="3667651"/>
            <a:ext cx="1797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95" dirty="0">
                <a:solidFill>
                  <a:srgbClr val="19648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/>
              </a:rPr>
              <a:t>+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  <a:cs typeface="Tahoma"/>
            </a:endParaRPr>
          </a:p>
        </p:txBody>
      </p:sp>
      <p:sp>
        <p:nvSpPr>
          <p:cNvPr id="27" name="object 13"/>
          <p:cNvSpPr txBox="1"/>
          <p:nvPr/>
        </p:nvSpPr>
        <p:spPr>
          <a:xfrm>
            <a:off x="7495655" y="3568852"/>
            <a:ext cx="707390" cy="4887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r>
              <a:rPr sz="800" b="1" spc="-2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sz="8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ヵ</a:t>
            </a:r>
            <a:r>
              <a:rPr sz="800" b="1" spc="8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月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合</a:t>
            </a:r>
            <a:r>
              <a:rPr sz="800" b="1" spc="-13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8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計 収	</a:t>
            </a:r>
            <a:r>
              <a:rPr sz="800" b="1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益</a:t>
            </a:r>
            <a:endParaRPr lang="en-US" sz="800" b="1" dirty="0" smtClean="0">
              <a:solidFill>
                <a:srgbClr val="231F2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L="95250" marR="100330">
              <a:lnSpc>
                <a:spcPct val="135400"/>
              </a:lnSpc>
              <a:spcBef>
                <a:spcPts val="5"/>
              </a:spcBef>
              <a:tabLst>
                <a:tab pos="497205" algn="l"/>
              </a:tabLst>
            </a:pPr>
            <a:endParaRPr sz="45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28" name="object 17"/>
          <p:cNvSpPr txBox="1"/>
          <p:nvPr/>
        </p:nvSpPr>
        <p:spPr>
          <a:xfrm>
            <a:off x="8356057" y="3689861"/>
            <a:ext cx="14281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600</a:t>
            </a:r>
            <a:r>
              <a:rPr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</a:t>
            </a:r>
            <a:r>
              <a:rPr lang="en-US" altLang="ja-JP"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</a:t>
            </a:r>
            <a:r>
              <a:rPr sz="1400" b="1" spc="6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00</a:t>
            </a:r>
            <a:r>
              <a:rPr sz="1400" b="1" spc="-380" dirty="0" smtClean="0">
                <a:solidFill>
                  <a:srgbClr val="BE1F2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1200" baseline="13888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29" name="object 18"/>
          <p:cNvSpPr txBox="1"/>
          <p:nvPr/>
        </p:nvSpPr>
        <p:spPr>
          <a:xfrm>
            <a:off x="5871925" y="3588967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240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1200" baseline="13888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24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en-US" altLang="ja-JP" sz="9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10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,000</a:t>
            </a:r>
            <a:r>
              <a:rPr sz="900" b="1" spc="-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 </a:t>
            </a:r>
            <a:r>
              <a:rPr sz="900" b="1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30" name="object 43"/>
          <p:cNvSpPr/>
          <p:nvPr/>
        </p:nvSpPr>
        <p:spPr>
          <a:xfrm>
            <a:off x="2619307" y="3749714"/>
            <a:ext cx="108585" cy="135255"/>
          </a:xfrm>
          <a:custGeom>
            <a:avLst/>
            <a:gdLst/>
            <a:ahLst/>
            <a:cxnLst/>
            <a:rect l="l" t="t" r="r" b="b"/>
            <a:pathLst>
              <a:path w="108585" h="135254">
                <a:moveTo>
                  <a:pt x="0" y="0"/>
                </a:moveTo>
                <a:lnTo>
                  <a:pt x="0" y="135001"/>
                </a:lnTo>
                <a:lnTo>
                  <a:pt x="108000" y="67500"/>
                </a:lnTo>
                <a:lnTo>
                  <a:pt x="0" y="0"/>
                </a:lnTo>
                <a:close/>
              </a:path>
            </a:pathLst>
          </a:custGeom>
          <a:solidFill>
            <a:srgbClr val="4F5B9E"/>
          </a:solid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object 44"/>
          <p:cNvSpPr/>
          <p:nvPr/>
        </p:nvSpPr>
        <p:spPr>
          <a:xfrm>
            <a:off x="7338960" y="3762066"/>
            <a:ext cx="108585" cy="135255"/>
          </a:xfrm>
          <a:custGeom>
            <a:avLst/>
            <a:gdLst/>
            <a:ahLst/>
            <a:cxnLst/>
            <a:rect l="l" t="t" r="r" b="b"/>
            <a:pathLst>
              <a:path w="108584" h="135254">
                <a:moveTo>
                  <a:pt x="0" y="0"/>
                </a:moveTo>
                <a:lnTo>
                  <a:pt x="0" y="135001"/>
                </a:lnTo>
                <a:lnTo>
                  <a:pt x="108000" y="67500"/>
                </a:lnTo>
                <a:lnTo>
                  <a:pt x="0" y="0"/>
                </a:lnTo>
                <a:close/>
              </a:path>
            </a:pathLst>
          </a:custGeom>
          <a:solidFill>
            <a:srgbClr val="C9523D"/>
          </a:solidFill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object 62"/>
          <p:cNvSpPr/>
          <p:nvPr/>
        </p:nvSpPr>
        <p:spPr>
          <a:xfrm>
            <a:off x="415310" y="3562508"/>
            <a:ext cx="2165350" cy="493919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684" y="0"/>
                </a:moveTo>
                <a:lnTo>
                  <a:pt x="8915" y="50"/>
                </a:lnTo>
                <a:lnTo>
                  <a:pt x="0" y="1041"/>
                </a:lnTo>
                <a:lnTo>
                  <a:pt x="0" y="11645"/>
                </a:lnTo>
                <a:lnTo>
                  <a:pt x="0" y="659638"/>
                </a:lnTo>
                <a:lnTo>
                  <a:pt x="50" y="662330"/>
                </a:lnTo>
                <a:lnTo>
                  <a:pt x="1016" y="671283"/>
                </a:lnTo>
                <a:lnTo>
                  <a:pt x="11645" y="671283"/>
                </a:lnTo>
                <a:lnTo>
                  <a:pt x="2153653" y="671283"/>
                </a:lnTo>
                <a:lnTo>
                  <a:pt x="2156345" y="671245"/>
                </a:lnTo>
                <a:lnTo>
                  <a:pt x="2165299" y="670255"/>
                </a:lnTo>
                <a:lnTo>
                  <a:pt x="2165299" y="659638"/>
                </a:lnTo>
                <a:lnTo>
                  <a:pt x="2165299" y="11645"/>
                </a:lnTo>
                <a:lnTo>
                  <a:pt x="2165248" y="8953"/>
                </a:lnTo>
                <a:lnTo>
                  <a:pt x="2164270" y="0"/>
                </a:lnTo>
                <a:lnTo>
                  <a:pt x="2153653" y="0"/>
                </a:lnTo>
                <a:lnTo>
                  <a:pt x="11684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object 64"/>
          <p:cNvSpPr/>
          <p:nvPr/>
        </p:nvSpPr>
        <p:spPr>
          <a:xfrm>
            <a:off x="2773310" y="3562508"/>
            <a:ext cx="2165350" cy="493919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683" y="0"/>
                </a:moveTo>
                <a:lnTo>
                  <a:pt x="8915" y="50"/>
                </a:lnTo>
                <a:lnTo>
                  <a:pt x="0" y="1041"/>
                </a:lnTo>
                <a:lnTo>
                  <a:pt x="0" y="11645"/>
                </a:lnTo>
                <a:lnTo>
                  <a:pt x="0" y="659625"/>
                </a:lnTo>
                <a:lnTo>
                  <a:pt x="50" y="662317"/>
                </a:lnTo>
                <a:lnTo>
                  <a:pt x="1015" y="671271"/>
                </a:lnTo>
                <a:lnTo>
                  <a:pt x="11645" y="671271"/>
                </a:lnTo>
                <a:lnTo>
                  <a:pt x="2153653" y="671271"/>
                </a:lnTo>
                <a:lnTo>
                  <a:pt x="2156345" y="671233"/>
                </a:lnTo>
                <a:lnTo>
                  <a:pt x="2165299" y="670242"/>
                </a:lnTo>
                <a:lnTo>
                  <a:pt x="2165299" y="659625"/>
                </a:lnTo>
                <a:lnTo>
                  <a:pt x="2165299" y="11645"/>
                </a:lnTo>
                <a:lnTo>
                  <a:pt x="2165248" y="8953"/>
                </a:lnTo>
                <a:lnTo>
                  <a:pt x="2164270" y="0"/>
                </a:lnTo>
                <a:lnTo>
                  <a:pt x="2153653" y="0"/>
                </a:lnTo>
                <a:lnTo>
                  <a:pt x="11683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object 65"/>
          <p:cNvSpPr/>
          <p:nvPr/>
        </p:nvSpPr>
        <p:spPr>
          <a:xfrm>
            <a:off x="5131307" y="3562502"/>
            <a:ext cx="2165350" cy="485462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709" y="0"/>
                </a:moveTo>
                <a:lnTo>
                  <a:pt x="9690" y="63"/>
                </a:lnTo>
                <a:lnTo>
                  <a:pt x="0" y="1181"/>
                </a:lnTo>
                <a:lnTo>
                  <a:pt x="0" y="16446"/>
                </a:lnTo>
                <a:lnTo>
                  <a:pt x="0" y="654837"/>
                </a:lnTo>
                <a:lnTo>
                  <a:pt x="12" y="656488"/>
                </a:lnTo>
                <a:lnTo>
                  <a:pt x="457" y="671271"/>
                </a:lnTo>
                <a:lnTo>
                  <a:pt x="11658" y="671271"/>
                </a:lnTo>
                <a:lnTo>
                  <a:pt x="2153653" y="671271"/>
                </a:lnTo>
                <a:lnTo>
                  <a:pt x="2155532" y="671220"/>
                </a:lnTo>
                <a:lnTo>
                  <a:pt x="2165299" y="670179"/>
                </a:lnTo>
                <a:lnTo>
                  <a:pt x="2165299" y="654837"/>
                </a:lnTo>
                <a:lnTo>
                  <a:pt x="2165299" y="16446"/>
                </a:lnTo>
                <a:lnTo>
                  <a:pt x="2165286" y="14795"/>
                </a:lnTo>
                <a:lnTo>
                  <a:pt x="2164854" y="0"/>
                </a:lnTo>
                <a:lnTo>
                  <a:pt x="2153653" y="0"/>
                </a:lnTo>
                <a:lnTo>
                  <a:pt x="11709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object 66"/>
          <p:cNvSpPr/>
          <p:nvPr/>
        </p:nvSpPr>
        <p:spPr>
          <a:xfrm>
            <a:off x="7489305" y="3562502"/>
            <a:ext cx="2165350" cy="493925"/>
          </a:xfrm>
          <a:custGeom>
            <a:avLst/>
            <a:gdLst/>
            <a:ahLst/>
            <a:cxnLst/>
            <a:rect l="l" t="t" r="r" b="b"/>
            <a:pathLst>
              <a:path w="2165350" h="671829">
                <a:moveTo>
                  <a:pt x="11709" y="0"/>
                </a:moveTo>
                <a:lnTo>
                  <a:pt x="9690" y="63"/>
                </a:lnTo>
                <a:lnTo>
                  <a:pt x="0" y="1181"/>
                </a:lnTo>
                <a:lnTo>
                  <a:pt x="0" y="16446"/>
                </a:lnTo>
                <a:lnTo>
                  <a:pt x="0" y="654850"/>
                </a:lnTo>
                <a:lnTo>
                  <a:pt x="12" y="656501"/>
                </a:lnTo>
                <a:lnTo>
                  <a:pt x="457" y="671296"/>
                </a:lnTo>
                <a:lnTo>
                  <a:pt x="11658" y="671296"/>
                </a:lnTo>
                <a:lnTo>
                  <a:pt x="2153653" y="671296"/>
                </a:lnTo>
                <a:lnTo>
                  <a:pt x="2155532" y="671245"/>
                </a:lnTo>
                <a:lnTo>
                  <a:pt x="2165299" y="670191"/>
                </a:lnTo>
                <a:lnTo>
                  <a:pt x="2165299" y="654850"/>
                </a:lnTo>
                <a:lnTo>
                  <a:pt x="2165299" y="16446"/>
                </a:lnTo>
                <a:lnTo>
                  <a:pt x="2165286" y="14795"/>
                </a:lnTo>
                <a:lnTo>
                  <a:pt x="2164854" y="0"/>
                </a:lnTo>
                <a:lnTo>
                  <a:pt x="2153653" y="0"/>
                </a:lnTo>
                <a:lnTo>
                  <a:pt x="11709" y="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3794" y="3180197"/>
            <a:ext cx="4443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毎月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件のご紹介が、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USEN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FOOD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成約になった場合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object 18"/>
          <p:cNvSpPr txBox="1"/>
          <p:nvPr/>
        </p:nvSpPr>
        <p:spPr>
          <a:xfrm>
            <a:off x="1092538" y="3582462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60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1200" baseline="13888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ja-JP" altLang="en-US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１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ja-JP" altLang="en-US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４</a:t>
            </a: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商材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38" name="object 18"/>
          <p:cNvSpPr txBox="1"/>
          <p:nvPr/>
        </p:nvSpPr>
        <p:spPr>
          <a:xfrm>
            <a:off x="3445305" y="3592166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360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,000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endParaRPr sz="1200" baseline="13888" dirty="0" smtClean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　</a:t>
            </a:r>
            <a:r>
              <a:rPr lang="ja-JP" altLang="en-US" sz="9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４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ヶ月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39" name="object 18"/>
          <p:cNvSpPr txBox="1"/>
          <p:nvPr/>
        </p:nvSpPr>
        <p:spPr>
          <a:xfrm>
            <a:off x="1142006" y="2022158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69,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r>
              <a:rPr sz="1200" b="1" spc="44" baseline="13888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）</a:t>
            </a:r>
            <a:endParaRPr sz="1200" baseline="13888" dirty="0" smtClean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１</a:t>
            </a: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６商材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40" name="object 18"/>
          <p:cNvSpPr txBox="1"/>
          <p:nvPr/>
        </p:nvSpPr>
        <p:spPr>
          <a:xfrm>
            <a:off x="3456248" y="2037273"/>
            <a:ext cx="143615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414,</a:t>
            </a:r>
            <a:r>
              <a:rPr sz="1400" b="1" spc="85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000</a:t>
            </a:r>
            <a:r>
              <a:rPr sz="1400" b="1" spc="-38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円</a:t>
            </a:r>
            <a:r>
              <a:rPr sz="1200" b="1" spc="44" baseline="13888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）</a:t>
            </a:r>
            <a:endParaRPr sz="1200" baseline="13888" dirty="0" smtClean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  <a:p>
            <a:pPr marR="47625" algn="ctr">
              <a:lnSpc>
                <a:spcPct val="100000"/>
              </a:lnSpc>
              <a:spcBef>
                <a:spcPts val="635"/>
              </a:spcBef>
            </a:pPr>
            <a:r>
              <a:rPr lang="ja-JP" altLang="en-US" sz="900" b="1" spc="50" dirty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６</a:t>
            </a:r>
            <a:r>
              <a:rPr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P×</a:t>
            </a:r>
            <a:r>
              <a:rPr lang="en-US" altLang="ja-JP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6</a:t>
            </a:r>
            <a:r>
              <a:rPr lang="ja-JP" altLang="en-US" sz="900" b="1" spc="50" dirty="0" smtClean="0">
                <a:solidFill>
                  <a:srgbClr val="231F2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ヶ月</a:t>
            </a:r>
            <a:endParaRPr sz="9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41" name="object 45"/>
          <p:cNvSpPr/>
          <p:nvPr/>
        </p:nvSpPr>
        <p:spPr>
          <a:xfrm>
            <a:off x="211442" y="1353233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4">
                <a:moveTo>
                  <a:pt x="27127" y="0"/>
                </a:moveTo>
                <a:lnTo>
                  <a:pt x="19079" y="5086"/>
                </a:lnTo>
                <a:lnTo>
                  <a:pt x="11577" y="11812"/>
                </a:lnTo>
                <a:lnTo>
                  <a:pt x="5069" y="20407"/>
                </a:lnTo>
                <a:lnTo>
                  <a:pt x="0" y="31102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object 46"/>
          <p:cNvSpPr/>
          <p:nvPr/>
        </p:nvSpPr>
        <p:spPr>
          <a:xfrm flipH="1">
            <a:off x="161675" y="1453820"/>
            <a:ext cx="45719" cy="1070241"/>
          </a:xfrm>
          <a:custGeom>
            <a:avLst/>
            <a:gdLst/>
            <a:ahLst/>
            <a:cxnLst/>
            <a:rect l="l" t="t" r="r" b="b"/>
            <a:pathLst>
              <a:path h="1492884">
                <a:moveTo>
                  <a:pt x="0" y="0"/>
                </a:moveTo>
                <a:lnTo>
                  <a:pt x="0" y="149258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object 47"/>
          <p:cNvSpPr/>
          <p:nvPr/>
        </p:nvSpPr>
        <p:spPr>
          <a:xfrm>
            <a:off x="216320" y="2614892"/>
            <a:ext cx="31115" cy="27305"/>
          </a:xfrm>
          <a:custGeom>
            <a:avLst/>
            <a:gdLst/>
            <a:ahLst/>
            <a:cxnLst/>
            <a:rect l="l" t="t" r="r" b="b"/>
            <a:pathLst>
              <a:path w="31115" h="27304">
                <a:moveTo>
                  <a:pt x="0" y="0"/>
                </a:moveTo>
                <a:lnTo>
                  <a:pt x="5088" y="8042"/>
                </a:lnTo>
                <a:lnTo>
                  <a:pt x="11817" y="15543"/>
                </a:lnTo>
                <a:lnTo>
                  <a:pt x="20413" y="22050"/>
                </a:lnTo>
                <a:lnTo>
                  <a:pt x="31102" y="27114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object 54"/>
          <p:cNvSpPr/>
          <p:nvPr/>
        </p:nvSpPr>
        <p:spPr>
          <a:xfrm>
            <a:off x="207392" y="1393844"/>
            <a:ext cx="1905" cy="35560"/>
          </a:xfrm>
          <a:custGeom>
            <a:avLst/>
            <a:gdLst/>
            <a:ahLst/>
            <a:cxnLst/>
            <a:rect l="l" t="t" r="r" b="b"/>
            <a:pathLst>
              <a:path w="1904" h="35560">
                <a:moveTo>
                  <a:pt x="1473" y="0"/>
                </a:moveTo>
                <a:lnTo>
                  <a:pt x="520" y="4876"/>
                </a:lnTo>
                <a:lnTo>
                  <a:pt x="0" y="10236"/>
                </a:lnTo>
                <a:lnTo>
                  <a:pt x="0" y="16116"/>
                </a:lnTo>
                <a:lnTo>
                  <a:pt x="0" y="34963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object 55"/>
          <p:cNvSpPr/>
          <p:nvPr/>
        </p:nvSpPr>
        <p:spPr>
          <a:xfrm>
            <a:off x="207392" y="2561555"/>
            <a:ext cx="2540" cy="34925"/>
          </a:xfrm>
          <a:custGeom>
            <a:avLst/>
            <a:gdLst/>
            <a:ahLst/>
            <a:cxnLst/>
            <a:rect l="l" t="t" r="r" b="b"/>
            <a:pathLst>
              <a:path w="2540" h="34925">
                <a:moveTo>
                  <a:pt x="0" y="0"/>
                </a:moveTo>
                <a:lnTo>
                  <a:pt x="0" y="18859"/>
                </a:lnTo>
                <a:lnTo>
                  <a:pt x="0" y="19672"/>
                </a:lnTo>
                <a:lnTo>
                  <a:pt x="101" y="26225"/>
                </a:lnTo>
                <a:lnTo>
                  <a:pt x="2120" y="34886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object 56"/>
          <p:cNvSpPr/>
          <p:nvPr/>
        </p:nvSpPr>
        <p:spPr>
          <a:xfrm>
            <a:off x="256935" y="2644588"/>
            <a:ext cx="35560" cy="1905"/>
          </a:xfrm>
          <a:custGeom>
            <a:avLst/>
            <a:gdLst/>
            <a:ahLst/>
            <a:cxnLst/>
            <a:rect l="l" t="t" r="r" b="b"/>
            <a:pathLst>
              <a:path w="35559" h="1904">
                <a:moveTo>
                  <a:pt x="0" y="0"/>
                </a:moveTo>
                <a:lnTo>
                  <a:pt x="4864" y="952"/>
                </a:lnTo>
                <a:lnTo>
                  <a:pt x="10223" y="1473"/>
                </a:lnTo>
                <a:lnTo>
                  <a:pt x="16103" y="1473"/>
                </a:lnTo>
                <a:lnTo>
                  <a:pt x="35166" y="1473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object 61"/>
          <p:cNvSpPr/>
          <p:nvPr/>
        </p:nvSpPr>
        <p:spPr>
          <a:xfrm>
            <a:off x="257011" y="1344314"/>
            <a:ext cx="35560" cy="2540"/>
          </a:xfrm>
          <a:custGeom>
            <a:avLst/>
            <a:gdLst/>
            <a:ahLst/>
            <a:cxnLst/>
            <a:rect l="l" t="t" r="r" b="b"/>
            <a:pathLst>
              <a:path w="35559" h="2539">
                <a:moveTo>
                  <a:pt x="35090" y="0"/>
                </a:moveTo>
                <a:lnTo>
                  <a:pt x="16027" y="0"/>
                </a:lnTo>
                <a:lnTo>
                  <a:pt x="15214" y="0"/>
                </a:lnTo>
                <a:lnTo>
                  <a:pt x="8674" y="88"/>
                </a:lnTo>
                <a:lnTo>
                  <a:pt x="0" y="2108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68869" y="2653098"/>
            <a:ext cx="9458348" cy="45719"/>
          </a:xfrm>
          <a:custGeom>
            <a:avLst/>
            <a:gdLst/>
            <a:ahLst/>
            <a:cxnLst/>
            <a:rect l="l" t="t" r="r" b="b"/>
            <a:pathLst>
              <a:path w="9392285">
                <a:moveTo>
                  <a:pt x="0" y="0"/>
                </a:moveTo>
                <a:lnTo>
                  <a:pt x="9391751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723520" y="2624420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5">
                <a:moveTo>
                  <a:pt x="0" y="31102"/>
                </a:moveTo>
                <a:lnTo>
                  <a:pt x="8042" y="26015"/>
                </a:lnTo>
                <a:lnTo>
                  <a:pt x="15543" y="19289"/>
                </a:lnTo>
                <a:lnTo>
                  <a:pt x="22050" y="10694"/>
                </a:lnTo>
                <a:lnTo>
                  <a:pt x="27114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9759162" y="1445702"/>
            <a:ext cx="47194" cy="1163349"/>
          </a:xfrm>
          <a:custGeom>
            <a:avLst/>
            <a:gdLst/>
            <a:ahLst/>
            <a:cxnLst/>
            <a:rect l="l" t="t" r="r" b="b"/>
            <a:pathLst>
              <a:path h="1492884">
                <a:moveTo>
                  <a:pt x="0" y="1492580"/>
                </a:move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714660" y="1352102"/>
            <a:ext cx="31115" cy="27305"/>
          </a:xfrm>
          <a:custGeom>
            <a:avLst/>
            <a:gdLst/>
            <a:ahLst/>
            <a:cxnLst/>
            <a:rect l="l" t="t" r="r" b="b"/>
            <a:pathLst>
              <a:path w="31115" h="27304">
                <a:moveTo>
                  <a:pt x="31102" y="27114"/>
                </a:moveTo>
                <a:lnTo>
                  <a:pt x="26013" y="19072"/>
                </a:lnTo>
                <a:lnTo>
                  <a:pt x="19284" y="11571"/>
                </a:lnTo>
                <a:lnTo>
                  <a:pt x="10689" y="5063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object 52"/>
          <p:cNvSpPr/>
          <p:nvPr/>
        </p:nvSpPr>
        <p:spPr>
          <a:xfrm flipV="1">
            <a:off x="1524812" y="1301741"/>
            <a:ext cx="8120072" cy="45719"/>
          </a:xfrm>
          <a:custGeom>
            <a:avLst/>
            <a:gdLst/>
            <a:ahLst/>
            <a:cxnLst/>
            <a:rect l="l" t="t" r="r" b="b"/>
            <a:pathLst>
              <a:path w="1593850">
                <a:moveTo>
                  <a:pt x="0" y="0"/>
                </a:moveTo>
                <a:lnTo>
                  <a:pt x="1593522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object 57"/>
          <p:cNvSpPr/>
          <p:nvPr/>
        </p:nvSpPr>
        <p:spPr>
          <a:xfrm>
            <a:off x="9669972" y="2662331"/>
            <a:ext cx="35560" cy="2540"/>
          </a:xfrm>
          <a:custGeom>
            <a:avLst/>
            <a:gdLst/>
            <a:ahLst/>
            <a:cxnLst/>
            <a:rect l="l" t="t" r="r" b="b"/>
            <a:pathLst>
              <a:path w="35559" h="2540">
                <a:moveTo>
                  <a:pt x="0" y="2120"/>
                </a:moveTo>
                <a:lnTo>
                  <a:pt x="19062" y="2120"/>
                </a:lnTo>
                <a:lnTo>
                  <a:pt x="19888" y="2108"/>
                </a:lnTo>
                <a:lnTo>
                  <a:pt x="26441" y="2019"/>
                </a:lnTo>
                <a:lnTo>
                  <a:pt x="35102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object 58"/>
          <p:cNvSpPr/>
          <p:nvPr/>
        </p:nvSpPr>
        <p:spPr>
          <a:xfrm>
            <a:off x="9753221" y="2579946"/>
            <a:ext cx="1905" cy="35560"/>
          </a:xfrm>
          <a:custGeom>
            <a:avLst/>
            <a:gdLst/>
            <a:ahLst/>
            <a:cxnLst/>
            <a:rect l="l" t="t" r="r" b="b"/>
            <a:pathLst>
              <a:path w="1904" h="35559">
                <a:moveTo>
                  <a:pt x="0" y="34963"/>
                </a:moveTo>
                <a:lnTo>
                  <a:pt x="939" y="30098"/>
                </a:lnTo>
                <a:lnTo>
                  <a:pt x="1473" y="24739"/>
                </a:lnTo>
                <a:lnTo>
                  <a:pt x="1473" y="18859"/>
                </a:lnTo>
                <a:lnTo>
                  <a:pt x="1473" y="0"/>
                </a:lnTo>
              </a:path>
            </a:pathLst>
          </a:custGeom>
          <a:ln w="12699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object 59"/>
          <p:cNvSpPr/>
          <p:nvPr/>
        </p:nvSpPr>
        <p:spPr>
          <a:xfrm>
            <a:off x="9752573" y="1397659"/>
            <a:ext cx="2540" cy="34925"/>
          </a:xfrm>
          <a:custGeom>
            <a:avLst/>
            <a:gdLst/>
            <a:ahLst/>
            <a:cxnLst/>
            <a:rect l="l" t="t" r="r" b="b"/>
            <a:pathLst>
              <a:path w="2540" h="34925">
                <a:moveTo>
                  <a:pt x="2120" y="34886"/>
                </a:moveTo>
                <a:lnTo>
                  <a:pt x="2120" y="16040"/>
                </a:lnTo>
                <a:lnTo>
                  <a:pt x="2108" y="15214"/>
                </a:lnTo>
                <a:lnTo>
                  <a:pt x="2019" y="8674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object 60"/>
          <p:cNvSpPr/>
          <p:nvPr/>
        </p:nvSpPr>
        <p:spPr>
          <a:xfrm>
            <a:off x="9669972" y="1348053"/>
            <a:ext cx="35560" cy="1905"/>
          </a:xfrm>
          <a:custGeom>
            <a:avLst/>
            <a:gdLst/>
            <a:ahLst/>
            <a:cxnLst/>
            <a:rect l="l" t="t" r="r" b="b"/>
            <a:pathLst>
              <a:path w="35559" h="1904">
                <a:moveTo>
                  <a:pt x="35178" y="1473"/>
                </a:moveTo>
                <a:lnTo>
                  <a:pt x="30302" y="520"/>
                </a:lnTo>
                <a:lnTo>
                  <a:pt x="24942" y="0"/>
                </a:lnTo>
                <a:lnTo>
                  <a:pt x="19062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object 45"/>
          <p:cNvSpPr/>
          <p:nvPr/>
        </p:nvSpPr>
        <p:spPr>
          <a:xfrm>
            <a:off x="212788" y="2999153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4">
                <a:moveTo>
                  <a:pt x="27127" y="0"/>
                </a:moveTo>
                <a:lnTo>
                  <a:pt x="19079" y="5086"/>
                </a:lnTo>
                <a:lnTo>
                  <a:pt x="11577" y="11812"/>
                </a:lnTo>
                <a:lnTo>
                  <a:pt x="5069" y="20407"/>
                </a:lnTo>
                <a:lnTo>
                  <a:pt x="0" y="31102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object 46"/>
          <p:cNvSpPr/>
          <p:nvPr/>
        </p:nvSpPr>
        <p:spPr>
          <a:xfrm flipH="1">
            <a:off x="163021" y="3099740"/>
            <a:ext cx="45719" cy="1070241"/>
          </a:xfrm>
          <a:custGeom>
            <a:avLst/>
            <a:gdLst/>
            <a:ahLst/>
            <a:cxnLst/>
            <a:rect l="l" t="t" r="r" b="b"/>
            <a:pathLst>
              <a:path h="1492884">
                <a:moveTo>
                  <a:pt x="0" y="0"/>
                </a:moveTo>
                <a:lnTo>
                  <a:pt x="0" y="149258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object 47"/>
          <p:cNvSpPr/>
          <p:nvPr/>
        </p:nvSpPr>
        <p:spPr>
          <a:xfrm>
            <a:off x="217666" y="4260812"/>
            <a:ext cx="31115" cy="27305"/>
          </a:xfrm>
          <a:custGeom>
            <a:avLst/>
            <a:gdLst/>
            <a:ahLst/>
            <a:cxnLst/>
            <a:rect l="l" t="t" r="r" b="b"/>
            <a:pathLst>
              <a:path w="31115" h="27304">
                <a:moveTo>
                  <a:pt x="0" y="0"/>
                </a:moveTo>
                <a:lnTo>
                  <a:pt x="5088" y="8042"/>
                </a:lnTo>
                <a:lnTo>
                  <a:pt x="11817" y="15543"/>
                </a:lnTo>
                <a:lnTo>
                  <a:pt x="20413" y="22050"/>
                </a:lnTo>
                <a:lnTo>
                  <a:pt x="31102" y="27114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object 54"/>
          <p:cNvSpPr/>
          <p:nvPr/>
        </p:nvSpPr>
        <p:spPr>
          <a:xfrm>
            <a:off x="208738" y="3039764"/>
            <a:ext cx="1905" cy="35560"/>
          </a:xfrm>
          <a:custGeom>
            <a:avLst/>
            <a:gdLst/>
            <a:ahLst/>
            <a:cxnLst/>
            <a:rect l="l" t="t" r="r" b="b"/>
            <a:pathLst>
              <a:path w="1904" h="35560">
                <a:moveTo>
                  <a:pt x="1473" y="0"/>
                </a:moveTo>
                <a:lnTo>
                  <a:pt x="520" y="4876"/>
                </a:lnTo>
                <a:lnTo>
                  <a:pt x="0" y="10236"/>
                </a:lnTo>
                <a:lnTo>
                  <a:pt x="0" y="16116"/>
                </a:lnTo>
                <a:lnTo>
                  <a:pt x="0" y="34963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object 55"/>
          <p:cNvSpPr/>
          <p:nvPr/>
        </p:nvSpPr>
        <p:spPr>
          <a:xfrm>
            <a:off x="208738" y="4207475"/>
            <a:ext cx="2540" cy="34925"/>
          </a:xfrm>
          <a:custGeom>
            <a:avLst/>
            <a:gdLst/>
            <a:ahLst/>
            <a:cxnLst/>
            <a:rect l="l" t="t" r="r" b="b"/>
            <a:pathLst>
              <a:path w="2540" h="34925">
                <a:moveTo>
                  <a:pt x="0" y="0"/>
                </a:moveTo>
                <a:lnTo>
                  <a:pt x="0" y="18859"/>
                </a:lnTo>
                <a:lnTo>
                  <a:pt x="0" y="19672"/>
                </a:lnTo>
                <a:lnTo>
                  <a:pt x="101" y="26225"/>
                </a:lnTo>
                <a:lnTo>
                  <a:pt x="2120" y="34886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object 56"/>
          <p:cNvSpPr/>
          <p:nvPr/>
        </p:nvSpPr>
        <p:spPr>
          <a:xfrm>
            <a:off x="258281" y="4290508"/>
            <a:ext cx="35560" cy="1905"/>
          </a:xfrm>
          <a:custGeom>
            <a:avLst/>
            <a:gdLst/>
            <a:ahLst/>
            <a:cxnLst/>
            <a:rect l="l" t="t" r="r" b="b"/>
            <a:pathLst>
              <a:path w="35559" h="1904">
                <a:moveTo>
                  <a:pt x="0" y="0"/>
                </a:moveTo>
                <a:lnTo>
                  <a:pt x="4864" y="952"/>
                </a:lnTo>
                <a:lnTo>
                  <a:pt x="10223" y="1473"/>
                </a:lnTo>
                <a:lnTo>
                  <a:pt x="16103" y="1473"/>
                </a:lnTo>
                <a:lnTo>
                  <a:pt x="35166" y="1473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object 61"/>
          <p:cNvSpPr/>
          <p:nvPr/>
        </p:nvSpPr>
        <p:spPr>
          <a:xfrm>
            <a:off x="258357" y="2990234"/>
            <a:ext cx="35560" cy="2540"/>
          </a:xfrm>
          <a:custGeom>
            <a:avLst/>
            <a:gdLst/>
            <a:ahLst/>
            <a:cxnLst/>
            <a:rect l="l" t="t" r="r" b="b"/>
            <a:pathLst>
              <a:path w="35559" h="2539">
                <a:moveTo>
                  <a:pt x="35090" y="0"/>
                </a:moveTo>
                <a:lnTo>
                  <a:pt x="16027" y="0"/>
                </a:lnTo>
                <a:lnTo>
                  <a:pt x="15214" y="0"/>
                </a:lnTo>
                <a:lnTo>
                  <a:pt x="8674" y="88"/>
                </a:lnTo>
                <a:lnTo>
                  <a:pt x="0" y="2108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object 48"/>
          <p:cNvSpPr/>
          <p:nvPr/>
        </p:nvSpPr>
        <p:spPr>
          <a:xfrm>
            <a:off x="268869" y="4292600"/>
            <a:ext cx="9458348" cy="45719"/>
          </a:xfrm>
          <a:custGeom>
            <a:avLst/>
            <a:gdLst/>
            <a:ahLst/>
            <a:cxnLst/>
            <a:rect l="l" t="t" r="r" b="b"/>
            <a:pathLst>
              <a:path w="9392285">
                <a:moveTo>
                  <a:pt x="0" y="0"/>
                </a:moveTo>
                <a:lnTo>
                  <a:pt x="9391751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object 49"/>
          <p:cNvSpPr/>
          <p:nvPr/>
        </p:nvSpPr>
        <p:spPr>
          <a:xfrm>
            <a:off x="9723520" y="4255735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5">
                <a:moveTo>
                  <a:pt x="0" y="31102"/>
                </a:moveTo>
                <a:lnTo>
                  <a:pt x="8042" y="26015"/>
                </a:lnTo>
                <a:lnTo>
                  <a:pt x="15543" y="19289"/>
                </a:lnTo>
                <a:lnTo>
                  <a:pt x="22050" y="10694"/>
                </a:lnTo>
                <a:lnTo>
                  <a:pt x="27114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object 50"/>
          <p:cNvSpPr/>
          <p:nvPr/>
        </p:nvSpPr>
        <p:spPr>
          <a:xfrm>
            <a:off x="9759162" y="3077017"/>
            <a:ext cx="47194" cy="1163349"/>
          </a:xfrm>
          <a:custGeom>
            <a:avLst/>
            <a:gdLst/>
            <a:ahLst/>
            <a:cxnLst/>
            <a:rect l="l" t="t" r="r" b="b"/>
            <a:pathLst>
              <a:path h="1492884">
                <a:moveTo>
                  <a:pt x="0" y="1492580"/>
                </a:move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object 51"/>
          <p:cNvSpPr/>
          <p:nvPr/>
        </p:nvSpPr>
        <p:spPr>
          <a:xfrm>
            <a:off x="9714660" y="2983417"/>
            <a:ext cx="31115" cy="27305"/>
          </a:xfrm>
          <a:custGeom>
            <a:avLst/>
            <a:gdLst/>
            <a:ahLst/>
            <a:cxnLst/>
            <a:rect l="l" t="t" r="r" b="b"/>
            <a:pathLst>
              <a:path w="31115" h="27304">
                <a:moveTo>
                  <a:pt x="31102" y="27114"/>
                </a:moveTo>
                <a:lnTo>
                  <a:pt x="26013" y="19072"/>
                </a:lnTo>
                <a:lnTo>
                  <a:pt x="19284" y="11571"/>
                </a:lnTo>
                <a:lnTo>
                  <a:pt x="10689" y="5063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object 57"/>
          <p:cNvSpPr/>
          <p:nvPr/>
        </p:nvSpPr>
        <p:spPr>
          <a:xfrm>
            <a:off x="9669972" y="4293646"/>
            <a:ext cx="35560" cy="2540"/>
          </a:xfrm>
          <a:custGeom>
            <a:avLst/>
            <a:gdLst/>
            <a:ahLst/>
            <a:cxnLst/>
            <a:rect l="l" t="t" r="r" b="b"/>
            <a:pathLst>
              <a:path w="35559" h="2540">
                <a:moveTo>
                  <a:pt x="0" y="2120"/>
                </a:moveTo>
                <a:lnTo>
                  <a:pt x="19062" y="2120"/>
                </a:lnTo>
                <a:lnTo>
                  <a:pt x="19888" y="2108"/>
                </a:lnTo>
                <a:lnTo>
                  <a:pt x="26441" y="2019"/>
                </a:lnTo>
                <a:lnTo>
                  <a:pt x="35102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object 58"/>
          <p:cNvSpPr/>
          <p:nvPr/>
        </p:nvSpPr>
        <p:spPr>
          <a:xfrm>
            <a:off x="9753221" y="4211261"/>
            <a:ext cx="1905" cy="35560"/>
          </a:xfrm>
          <a:custGeom>
            <a:avLst/>
            <a:gdLst/>
            <a:ahLst/>
            <a:cxnLst/>
            <a:rect l="l" t="t" r="r" b="b"/>
            <a:pathLst>
              <a:path w="1904" h="35559">
                <a:moveTo>
                  <a:pt x="0" y="34963"/>
                </a:moveTo>
                <a:lnTo>
                  <a:pt x="939" y="30098"/>
                </a:lnTo>
                <a:lnTo>
                  <a:pt x="1473" y="24739"/>
                </a:lnTo>
                <a:lnTo>
                  <a:pt x="1473" y="18859"/>
                </a:lnTo>
                <a:lnTo>
                  <a:pt x="1473" y="0"/>
                </a:lnTo>
              </a:path>
            </a:pathLst>
          </a:custGeom>
          <a:ln w="12699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object 59"/>
          <p:cNvSpPr/>
          <p:nvPr/>
        </p:nvSpPr>
        <p:spPr>
          <a:xfrm>
            <a:off x="9752573" y="3028974"/>
            <a:ext cx="2540" cy="34925"/>
          </a:xfrm>
          <a:custGeom>
            <a:avLst/>
            <a:gdLst/>
            <a:ahLst/>
            <a:cxnLst/>
            <a:rect l="l" t="t" r="r" b="b"/>
            <a:pathLst>
              <a:path w="2540" h="34925">
                <a:moveTo>
                  <a:pt x="2120" y="34886"/>
                </a:moveTo>
                <a:lnTo>
                  <a:pt x="2120" y="16040"/>
                </a:lnTo>
                <a:lnTo>
                  <a:pt x="2108" y="15214"/>
                </a:lnTo>
                <a:lnTo>
                  <a:pt x="2019" y="8674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object 60"/>
          <p:cNvSpPr/>
          <p:nvPr/>
        </p:nvSpPr>
        <p:spPr>
          <a:xfrm>
            <a:off x="9669972" y="2979368"/>
            <a:ext cx="35560" cy="1905"/>
          </a:xfrm>
          <a:custGeom>
            <a:avLst/>
            <a:gdLst/>
            <a:ahLst/>
            <a:cxnLst/>
            <a:rect l="l" t="t" r="r" b="b"/>
            <a:pathLst>
              <a:path w="35559" h="1904">
                <a:moveTo>
                  <a:pt x="35178" y="1473"/>
                </a:moveTo>
                <a:lnTo>
                  <a:pt x="30302" y="520"/>
                </a:lnTo>
                <a:lnTo>
                  <a:pt x="24942" y="0"/>
                </a:lnTo>
                <a:lnTo>
                  <a:pt x="19062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196483"/>
            </a:solidFill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object 52"/>
          <p:cNvSpPr/>
          <p:nvPr/>
        </p:nvSpPr>
        <p:spPr>
          <a:xfrm flipV="1">
            <a:off x="1538266" y="2934434"/>
            <a:ext cx="8120072" cy="45719"/>
          </a:xfrm>
          <a:custGeom>
            <a:avLst/>
            <a:gdLst/>
            <a:ahLst/>
            <a:cxnLst/>
            <a:rect l="l" t="t" r="r" b="b"/>
            <a:pathLst>
              <a:path w="1593850">
                <a:moveTo>
                  <a:pt x="0" y="0"/>
                </a:moveTo>
                <a:lnTo>
                  <a:pt x="1593522" y="0"/>
                </a:lnTo>
              </a:path>
            </a:pathLst>
          </a:custGeom>
          <a:ln w="12700">
            <a:solidFill>
              <a:srgbClr val="196483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二等辺三角形 72"/>
          <p:cNvSpPr/>
          <p:nvPr/>
        </p:nvSpPr>
        <p:spPr>
          <a:xfrm rot="10800000">
            <a:off x="3615701" y="4703564"/>
            <a:ext cx="2682298" cy="37653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60019" y="5354125"/>
            <a:ext cx="9092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CE204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社員様への還元やプロモーション費用へ充当してみてはいかがですか。</a:t>
            </a:r>
            <a:endParaRPr kumimoji="1" lang="ja-JP" altLang="en-US" sz="2400" b="1" dirty="0">
              <a:solidFill>
                <a:srgbClr val="CE204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121838" y="5912836"/>
            <a:ext cx="15920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表示価格はすべて税別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-2667000" y="771751"/>
            <a:ext cx="1600200" cy="828675"/>
          </a:xfrm>
          <a:prstGeom prst="wedgeRoundRectCallout">
            <a:avLst>
              <a:gd name="adj1" fmla="val 60715"/>
              <a:gd name="adj2" fmla="val 8433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修正可です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スライド番号プレースホルダー 2"/>
          <p:cNvSpPr txBox="1">
            <a:spLocks noGrp="1"/>
          </p:cNvSpPr>
          <p:nvPr/>
        </p:nvSpPr>
        <p:spPr bwMode="auto">
          <a:xfrm>
            <a:off x="4664075" y="6597566"/>
            <a:ext cx="557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C1FECE5-1B06-4C16-B11F-ED40A99A4C3D}" type="slidenum"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/>
              <a:t>8</a:t>
            </a:fld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37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37484</TotalTime>
  <Words>539</Words>
  <Application>Microsoft Office PowerPoint</Application>
  <PresentationFormat>A4 210 x 297 mm</PresentationFormat>
  <Paragraphs>149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HGP創英角ｺﾞｼｯｸUB</vt:lpstr>
      <vt:lpstr>Meiryo UI</vt:lpstr>
      <vt:lpstr>Microsoft JhengHei</vt:lpstr>
      <vt:lpstr>Microsoft YaHei</vt:lpstr>
      <vt:lpstr>ＭＳ Ｐゴシック</vt:lpstr>
      <vt:lpstr>ＭＳ Ｐ明朝</vt:lpstr>
      <vt:lpstr>メイリオ</vt:lpstr>
      <vt:lpstr>Arial</vt:lpstr>
      <vt:lpstr>Calibri</vt:lpstr>
      <vt:lpstr>Tahoma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USEN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チェーン店向け総合提案書200906</dc:title>
  <dc:creator>sakamoto</dc:creator>
  <cp:lastModifiedBy>大谷　美哉</cp:lastModifiedBy>
  <cp:revision>2569</cp:revision>
  <cp:lastPrinted>2018-01-24T07:36:42Z</cp:lastPrinted>
  <dcterms:created xsi:type="dcterms:W3CDTF">2004-06-28T04:19:53Z</dcterms:created>
  <dcterms:modified xsi:type="dcterms:W3CDTF">2020-06-18T06:45:22Z</dcterms:modified>
</cp:coreProperties>
</file>