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53" r:id="rId2"/>
    <p:sldMasterId id="2147483755" r:id="rId3"/>
  </p:sldMasterIdLst>
  <p:notesMasterIdLst>
    <p:notesMasterId r:id="rId13"/>
  </p:notesMasterIdLst>
  <p:sldIdLst>
    <p:sldId id="745" r:id="rId4"/>
    <p:sldId id="912" r:id="rId5"/>
    <p:sldId id="921" r:id="rId6"/>
    <p:sldId id="911" r:id="rId7"/>
    <p:sldId id="914" r:id="rId8"/>
    <p:sldId id="916" r:id="rId9"/>
    <p:sldId id="922" r:id="rId10"/>
    <p:sldId id="917" r:id="rId11"/>
    <p:sldId id="915" r:id="rId1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 userDrawn="1">
          <p15:clr>
            <a:srgbClr val="A4A3A4"/>
          </p15:clr>
        </p15:guide>
        <p15:guide id="2" pos="376" userDrawn="1">
          <p15:clr>
            <a:srgbClr val="A4A3A4"/>
          </p15:clr>
        </p15:guide>
        <p15:guide id="3" orient="horz" pos="595" userDrawn="1">
          <p15:clr>
            <a:srgbClr val="A4A3A4"/>
          </p15:clr>
        </p15:guide>
        <p15:guide id="4" pos="5978" userDrawn="1">
          <p15:clr>
            <a:srgbClr val="A4A3A4"/>
          </p15:clr>
        </p15:guide>
        <p15:guide id="5" orient="horz" pos="3725" userDrawn="1">
          <p15:clr>
            <a:srgbClr val="A4A3A4"/>
          </p15:clr>
        </p15:guide>
        <p15:guide id="6" orient="horz" pos="9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a:srgbClr val="FFC9C9"/>
    <a:srgbClr val="8EC26A"/>
    <a:srgbClr val="FF6565"/>
    <a:srgbClr val="FFAFAF"/>
    <a:srgbClr val="F9F9F9"/>
    <a:srgbClr val="F7F7F7"/>
    <a:srgbClr val="ECF3FA"/>
    <a:srgbClr val="8EA9DB"/>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88813" autoAdjust="0"/>
  </p:normalViewPr>
  <p:slideViewPr>
    <p:cSldViewPr snapToGrid="0">
      <p:cViewPr varScale="1">
        <p:scale>
          <a:sx n="100" d="100"/>
          <a:sy n="100" d="100"/>
        </p:scale>
        <p:origin x="643" y="67"/>
      </p:cViewPr>
      <p:guideLst>
        <p:guide orient="horz" pos="96"/>
        <p:guide pos="376"/>
        <p:guide orient="horz" pos="595"/>
        <p:guide pos="5978"/>
        <p:guide orient="horz" pos="3725"/>
        <p:guide orient="horz" pos="913"/>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BCF5AEE-4DA5-4725-94F9-C9504F4BEE5B}" type="datetimeFigureOut">
              <a:rPr kumimoji="1" lang="ja-JP" altLang="en-US" smtClean="0"/>
              <a:t>2020/10/28</a:t>
            </a:fld>
            <a:endParaRPr kumimoji="1" lang="ja-JP" altLang="en-US" dirty="0"/>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D6DF7A9-1C0B-4D1D-AD59-382A8F373734}" type="slidenum">
              <a:rPr kumimoji="1" lang="ja-JP" altLang="en-US" smtClean="0"/>
              <a:t>‹#›</a:t>
            </a:fld>
            <a:endParaRPr kumimoji="1" lang="ja-JP" altLang="en-US" dirty="0"/>
          </a:p>
        </p:txBody>
      </p:sp>
    </p:spTree>
    <p:extLst>
      <p:ext uri="{BB962C8B-B14F-4D97-AF65-F5344CB8AC3E}">
        <p14:creationId xmlns:p14="http://schemas.microsoft.com/office/powerpoint/2010/main" val="22486285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17525" y="79375"/>
            <a:ext cx="5721350" cy="3962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22355" rtl="0" eaLnBrk="0" fontAlgn="base" latinLnBrk="0" hangingPunct="0">
              <a:lnSpc>
                <a:spcPct val="100000"/>
              </a:lnSpc>
              <a:spcBef>
                <a:spcPct val="0"/>
              </a:spcBef>
              <a:spcAft>
                <a:spcPct val="0"/>
              </a:spcAft>
              <a:buClrTx/>
              <a:buSzTx/>
              <a:buFontTx/>
              <a:buNone/>
              <a:tabLst/>
              <a:defRPr/>
            </a:pPr>
            <a:fld id="{62E0A571-C32C-443A-8AFA-ED60919A31D7}" type="slidenum">
              <a:rPr kumimoji="0"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sym typeface="ヒラギノ角ゴ Pro W3" charset="0"/>
              </a:rPr>
              <a:pPr marL="0" marR="0" lvl="0" indent="0" algn="r" defTabSz="922355" rtl="0" eaLnBrk="0" fontAlgn="base" latinLnBrk="0" hangingPunct="0">
                <a:lnSpc>
                  <a:spcPct val="100000"/>
                </a:lnSpc>
                <a:spcBef>
                  <a:spcPct val="0"/>
                </a:spcBef>
                <a:spcAft>
                  <a:spcPct val="0"/>
                </a:spcAft>
                <a:buClrTx/>
                <a:buSzTx/>
                <a:buFontTx/>
                <a:buNone/>
                <a:tabLst/>
                <a:defRPr/>
              </a:pPr>
              <a:t>1</a:t>
            </a:fld>
            <a:endPar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sym typeface="ヒラギノ角ゴ Pro W3" charset="0"/>
            </a:endParaRPr>
          </a:p>
        </p:txBody>
      </p:sp>
    </p:spTree>
    <p:extLst>
      <p:ext uri="{BB962C8B-B14F-4D97-AF65-F5344CB8AC3E}">
        <p14:creationId xmlns:p14="http://schemas.microsoft.com/office/powerpoint/2010/main" val="3080723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17525" y="79375"/>
            <a:ext cx="5721350" cy="3962400"/>
          </a:xfrm>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＞伊木さん</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お疲れ様です。</a:t>
            </a:r>
          </a:p>
          <a:p>
            <a:r>
              <a:rPr kumimoji="1" lang="ja-JP" altLang="ja-JP" sz="1200" kern="1200" dirty="0">
                <a:solidFill>
                  <a:schemeClr val="tx1"/>
                </a:solidFill>
                <a:effectLst/>
                <a:latin typeface="+mn-lt"/>
                <a:ea typeface="+mn-ea"/>
                <a:cs typeface="+mn-cs"/>
              </a:rPr>
              <a:t>添付が簡単な概要となりますが、他社原状回復業者などのホームぺージなど見ていただき、修正加筆をし施策概要を作成願います。</a:t>
            </a:r>
          </a:p>
          <a:p>
            <a:r>
              <a:rPr kumimoji="1" lang="ja-JP" altLang="ja-JP" sz="1200" kern="1200" dirty="0">
                <a:solidFill>
                  <a:schemeClr val="tx1"/>
                </a:solidFill>
                <a:effectLst/>
                <a:latin typeface="+mn-lt"/>
                <a:ea typeface="+mn-ea"/>
                <a:cs typeface="+mn-cs"/>
              </a:rPr>
              <a:t>パワーポイントは通常バージョンに変更願います。</a:t>
            </a:r>
          </a:p>
          <a:p>
            <a:r>
              <a:rPr kumimoji="1" lang="ja-JP" altLang="ja-JP" sz="1200" kern="1200" dirty="0">
                <a:solidFill>
                  <a:schemeClr val="tx1"/>
                </a:solidFill>
                <a:effectLst/>
                <a:latin typeface="+mn-lt"/>
                <a:ea typeface="+mn-ea"/>
                <a:cs typeface="+mn-cs"/>
              </a:rPr>
              <a:t>当社原状回復実施後</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カナエルの不動産掲載トピックスへ掲載するイメージも入れ込んでください。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開始時期は</a:t>
            </a:r>
            <a:r>
              <a:rPr kumimoji="1" lang="en-US" altLang="ja-JP" sz="1200" kern="1200" dirty="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日よりスタートします。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永沼さん</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オペレーションフロー図を掲載及びテクノと調整願います。</a:t>
            </a:r>
          </a:p>
          <a:p>
            <a:r>
              <a:rPr kumimoji="1" lang="ja-JP" altLang="ja-JP" sz="1200" kern="1200" dirty="0">
                <a:solidFill>
                  <a:schemeClr val="tx1"/>
                </a:solidFill>
                <a:effectLst/>
                <a:latin typeface="+mn-lt"/>
                <a:ea typeface="+mn-ea"/>
                <a:cs typeface="+mn-cs"/>
              </a:rPr>
              <a:t>基本ソーシャルディスタンスプロジェクトのようにグーグルホームでよいかと思います。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流れは２つ</a:t>
            </a:r>
          </a:p>
          <a:p>
            <a:r>
              <a:rPr kumimoji="1" lang="ja-JP" altLang="ja-JP" sz="1200" kern="1200" dirty="0">
                <a:solidFill>
                  <a:schemeClr val="tx1"/>
                </a:solidFill>
                <a:effectLst/>
                <a:latin typeface="+mn-lt"/>
                <a:ea typeface="+mn-ea"/>
                <a:cs typeface="+mn-cs"/>
              </a:rPr>
              <a:t>①ＢＡからの見積依頼</a:t>
            </a:r>
          </a:p>
          <a:p>
            <a:r>
              <a:rPr kumimoji="1" lang="ja-JP" altLang="ja-JP" sz="1200" kern="1200" dirty="0">
                <a:solidFill>
                  <a:schemeClr val="tx1"/>
                </a:solidFill>
                <a:effectLst/>
                <a:latin typeface="+mn-lt"/>
                <a:ea typeface="+mn-ea"/>
                <a:cs typeface="+mn-cs"/>
              </a:rPr>
              <a:t>②ＣＲ営業部お客様受付センターからの見積依頼</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テクノでの見積時にＵＳＥＮ分利益</a:t>
            </a:r>
            <a:r>
              <a:rPr kumimoji="1" lang="en-US" altLang="ja-JP" sz="1200" kern="1200" dirty="0">
                <a:solidFill>
                  <a:schemeClr val="tx1"/>
                </a:solidFill>
                <a:effectLst/>
                <a:latin typeface="+mn-lt"/>
                <a:ea typeface="+mn-ea"/>
                <a:cs typeface="+mn-cs"/>
              </a:rPr>
              <a:t>15</a:t>
            </a:r>
            <a:r>
              <a:rPr kumimoji="1" lang="ja-JP" altLang="ja-JP" sz="1200" kern="1200" dirty="0">
                <a:solidFill>
                  <a:schemeClr val="tx1"/>
                </a:solidFill>
                <a:effectLst/>
                <a:latin typeface="+mn-lt"/>
                <a:ea typeface="+mn-ea"/>
                <a:cs typeface="+mn-cs"/>
              </a:rPr>
              <a:t>％を予め入れていただく。</a:t>
            </a:r>
          </a:p>
          <a:p>
            <a:r>
              <a:rPr kumimoji="1" lang="ja-JP" altLang="ja-JP" sz="1200" kern="1200" dirty="0">
                <a:solidFill>
                  <a:schemeClr val="tx1"/>
                </a:solidFill>
                <a:effectLst/>
                <a:latin typeface="+mn-lt"/>
                <a:ea typeface="+mn-ea"/>
                <a:cs typeface="+mn-cs"/>
              </a:rPr>
              <a:t>受注はＵＳＥＮで受け、作業費用としてテクノへ原価支払いとしたい。</a:t>
            </a:r>
          </a:p>
          <a:p>
            <a:r>
              <a:rPr kumimoji="1" lang="ja-JP" altLang="ja-JP" sz="1200" kern="1200" dirty="0">
                <a:solidFill>
                  <a:schemeClr val="tx1"/>
                </a:solidFill>
                <a:effectLst/>
                <a:latin typeface="+mn-lt"/>
                <a:ea typeface="+mn-ea"/>
                <a:cs typeface="+mn-cs"/>
              </a:rPr>
              <a:t>売上高はＵＳＥＮへ　債権リスクあり</a:t>
            </a:r>
          </a:p>
          <a:p>
            <a:r>
              <a:rPr kumimoji="1" lang="ja-JP" altLang="ja-JP" sz="1200" kern="1200" dirty="0">
                <a:solidFill>
                  <a:schemeClr val="tx1"/>
                </a:solidFill>
                <a:effectLst/>
                <a:latin typeface="+mn-lt"/>
                <a:ea typeface="+mn-ea"/>
                <a:cs typeface="+mn-cs"/>
              </a:rPr>
              <a:t>テクノサービス側と調整願います。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22355" rtl="0" eaLnBrk="0" fontAlgn="base" latinLnBrk="0" hangingPunct="0">
              <a:lnSpc>
                <a:spcPct val="100000"/>
              </a:lnSpc>
              <a:spcBef>
                <a:spcPct val="0"/>
              </a:spcBef>
              <a:spcAft>
                <a:spcPct val="0"/>
              </a:spcAft>
              <a:buClrTx/>
              <a:buSzTx/>
              <a:buFontTx/>
              <a:buNone/>
              <a:tabLst/>
              <a:defRPr/>
            </a:pPr>
            <a:fld id="{62E0A571-C32C-443A-8AFA-ED60919A31D7}" type="slidenum">
              <a:rPr kumimoji="0"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sym typeface="ヒラギノ角ゴ Pro W3" charset="0"/>
              </a:rPr>
              <a:pPr marL="0" marR="0" lvl="0" indent="0" algn="r" defTabSz="922355" rtl="0" eaLnBrk="0" fontAlgn="base" latinLnBrk="0" hangingPunct="0">
                <a:lnSpc>
                  <a:spcPct val="100000"/>
                </a:lnSpc>
                <a:spcBef>
                  <a:spcPct val="0"/>
                </a:spcBef>
                <a:spcAft>
                  <a:spcPct val="0"/>
                </a:spcAft>
                <a:buClrTx/>
                <a:buSzTx/>
                <a:buFontTx/>
                <a:buNone/>
                <a:tabLst/>
                <a:defRPr/>
              </a:pPr>
              <a:t>2</a:t>
            </a:fld>
            <a:endPar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sym typeface="ヒラギノ角ゴ Pro W3" charset="0"/>
            </a:endParaRPr>
          </a:p>
        </p:txBody>
      </p:sp>
    </p:spTree>
    <p:extLst>
      <p:ext uri="{BB962C8B-B14F-4D97-AF65-F5344CB8AC3E}">
        <p14:creationId xmlns:p14="http://schemas.microsoft.com/office/powerpoint/2010/main" val="283309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17525" y="79375"/>
            <a:ext cx="5721350" cy="3962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22355" rtl="0" eaLnBrk="0" fontAlgn="base" latinLnBrk="0" hangingPunct="0">
              <a:lnSpc>
                <a:spcPct val="100000"/>
              </a:lnSpc>
              <a:spcBef>
                <a:spcPct val="0"/>
              </a:spcBef>
              <a:spcAft>
                <a:spcPct val="0"/>
              </a:spcAft>
              <a:buClrTx/>
              <a:buSzTx/>
              <a:buFontTx/>
              <a:buNone/>
              <a:tabLst/>
              <a:defRPr/>
            </a:pPr>
            <a:fld id="{62E0A571-C32C-443A-8AFA-ED60919A31D7}" type="slidenum">
              <a:rPr kumimoji="0"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sym typeface="ヒラギノ角ゴ Pro W3" charset="0"/>
              </a:rPr>
              <a:pPr marL="0" marR="0" lvl="0" indent="0" algn="r" defTabSz="922355" rtl="0" eaLnBrk="0" fontAlgn="base" latinLnBrk="0" hangingPunct="0">
                <a:lnSpc>
                  <a:spcPct val="100000"/>
                </a:lnSpc>
                <a:spcBef>
                  <a:spcPct val="0"/>
                </a:spcBef>
                <a:spcAft>
                  <a:spcPct val="0"/>
                </a:spcAft>
                <a:buClrTx/>
                <a:buSzTx/>
                <a:buFontTx/>
                <a:buNone/>
                <a:tabLst/>
                <a:defRPr/>
              </a:pPr>
              <a:t>3</a:t>
            </a:fld>
            <a:endPar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sym typeface="ヒラギノ角ゴ Pro W3" charset="0"/>
            </a:endParaRPr>
          </a:p>
        </p:txBody>
      </p:sp>
    </p:spTree>
    <p:extLst>
      <p:ext uri="{BB962C8B-B14F-4D97-AF65-F5344CB8AC3E}">
        <p14:creationId xmlns:p14="http://schemas.microsoft.com/office/powerpoint/2010/main" val="1799584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7552" rtl="0" eaLnBrk="1" fontAlgn="base" latinLnBrk="0" hangingPunct="1">
              <a:lnSpc>
                <a:spcPct val="100000"/>
              </a:lnSpc>
              <a:spcBef>
                <a:spcPct val="0"/>
              </a:spcBef>
              <a:spcAft>
                <a:spcPct val="0"/>
              </a:spcAft>
              <a:buClrTx/>
              <a:buSzTx/>
              <a:buFontTx/>
              <a:buNone/>
              <a:tabLst/>
              <a:defRPr/>
            </a:pPr>
            <a:fld id="{3D48740C-FC27-412E-AAEA-016622DD238D}" type="slidenum">
              <a:rPr kumimoji="1" lang="en-US" altLang="ja-JP" sz="1100" b="0" i="0" u="none" strike="noStrike" kern="1200" cap="none" spc="0" normalizeH="0" baseline="0" noProof="0">
                <a:ln>
                  <a:noFill/>
                </a:ln>
                <a:solidFill>
                  <a:srgbClr val="000000"/>
                </a:solidFill>
                <a:effectLst/>
                <a:uLnTx/>
                <a:uFillTx/>
                <a:latin typeface="Times New Roman" pitchFamily="18" charset="0"/>
                <a:ea typeface="メイリオ" panose="020B0604030504040204" pitchFamily="50" charset="-128"/>
                <a:cs typeface="+mn-cs"/>
                <a:sym typeface="ヒラギノ角ゴ Pro W3" charset="0"/>
              </a:rPr>
              <a:pPr marL="0" marR="0" lvl="0" indent="0" algn="r" defTabSz="917552" rtl="0" eaLnBrk="1" fontAlgn="base" latinLnBrk="0" hangingPunct="1">
                <a:lnSpc>
                  <a:spcPct val="100000"/>
                </a:lnSpc>
                <a:spcBef>
                  <a:spcPct val="0"/>
                </a:spcBef>
                <a:spcAft>
                  <a:spcPct val="0"/>
                </a:spcAft>
                <a:buClrTx/>
                <a:buSzTx/>
                <a:buFontTx/>
                <a:buNone/>
                <a:tabLst/>
                <a:defRPr/>
              </a:pPr>
              <a:t>4</a:t>
            </a:fld>
            <a:endParaRPr kumimoji="1" lang="en-US" altLang="ja-JP" sz="1100" b="0" i="0" u="none" strike="noStrike" kern="1200" cap="none" spc="0" normalizeH="0" baseline="0" noProof="0" dirty="0">
              <a:ln>
                <a:noFill/>
              </a:ln>
              <a:solidFill>
                <a:srgbClr val="000000"/>
              </a:solidFill>
              <a:effectLst/>
              <a:uLnTx/>
              <a:uFillTx/>
              <a:latin typeface="Times New Roman" pitchFamily="18" charset="0"/>
              <a:ea typeface="メイリオ" panose="020B0604030504040204" pitchFamily="50" charset="-128"/>
              <a:cs typeface="+mn-cs"/>
              <a:sym typeface="ヒラギノ角ゴ Pro W3" charset="0"/>
            </a:endParaRPr>
          </a:p>
        </p:txBody>
      </p:sp>
    </p:spTree>
    <p:extLst>
      <p:ext uri="{BB962C8B-B14F-4D97-AF65-F5344CB8AC3E}">
        <p14:creationId xmlns:p14="http://schemas.microsoft.com/office/powerpoint/2010/main" val="2165580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7552" rtl="0" eaLnBrk="1" fontAlgn="base" latinLnBrk="0" hangingPunct="1">
              <a:lnSpc>
                <a:spcPct val="100000"/>
              </a:lnSpc>
              <a:spcBef>
                <a:spcPct val="0"/>
              </a:spcBef>
              <a:spcAft>
                <a:spcPct val="0"/>
              </a:spcAft>
              <a:buClrTx/>
              <a:buSzTx/>
              <a:buFontTx/>
              <a:buNone/>
              <a:tabLst/>
              <a:defRPr/>
            </a:pPr>
            <a:fld id="{3D48740C-FC27-412E-AAEA-016622DD238D}" type="slidenum">
              <a:rPr kumimoji="1" lang="en-US" altLang="ja-JP" sz="1100" b="0" i="0" u="none" strike="noStrike" kern="1200" cap="none" spc="0" normalizeH="0" baseline="0" noProof="0">
                <a:ln>
                  <a:noFill/>
                </a:ln>
                <a:solidFill>
                  <a:srgbClr val="000000"/>
                </a:solidFill>
                <a:effectLst/>
                <a:uLnTx/>
                <a:uFillTx/>
                <a:latin typeface="Times New Roman" pitchFamily="18" charset="0"/>
                <a:ea typeface="メイリオ" panose="020B0604030504040204" pitchFamily="50" charset="-128"/>
                <a:cs typeface="+mn-cs"/>
                <a:sym typeface="ヒラギノ角ゴ Pro W3" charset="0"/>
              </a:rPr>
              <a:pPr marL="0" marR="0" lvl="0" indent="0" algn="r" defTabSz="917552" rtl="0" eaLnBrk="1" fontAlgn="base" latinLnBrk="0" hangingPunct="1">
                <a:lnSpc>
                  <a:spcPct val="100000"/>
                </a:lnSpc>
                <a:spcBef>
                  <a:spcPct val="0"/>
                </a:spcBef>
                <a:spcAft>
                  <a:spcPct val="0"/>
                </a:spcAft>
                <a:buClrTx/>
                <a:buSzTx/>
                <a:buFontTx/>
                <a:buNone/>
                <a:tabLst/>
                <a:defRPr/>
              </a:pPr>
              <a:t>5</a:t>
            </a:fld>
            <a:endParaRPr kumimoji="1" lang="en-US" altLang="ja-JP" sz="1100" b="0" i="0" u="none" strike="noStrike" kern="1200" cap="none" spc="0" normalizeH="0" baseline="0" noProof="0" dirty="0">
              <a:ln>
                <a:noFill/>
              </a:ln>
              <a:solidFill>
                <a:srgbClr val="000000"/>
              </a:solidFill>
              <a:effectLst/>
              <a:uLnTx/>
              <a:uFillTx/>
              <a:latin typeface="Times New Roman" pitchFamily="18" charset="0"/>
              <a:ea typeface="メイリオ" panose="020B0604030504040204" pitchFamily="50" charset="-128"/>
              <a:cs typeface="+mn-cs"/>
              <a:sym typeface="ヒラギノ角ゴ Pro W3" charset="0"/>
            </a:endParaRPr>
          </a:p>
        </p:txBody>
      </p:sp>
    </p:spTree>
    <p:extLst>
      <p:ext uri="{BB962C8B-B14F-4D97-AF65-F5344CB8AC3E}">
        <p14:creationId xmlns:p14="http://schemas.microsoft.com/office/powerpoint/2010/main" val="1691933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lang="ja-JP" altLang="en-US" dirty="0"/>
              <a:t>①上記チャネルで見積依頼を取得する</a:t>
            </a:r>
            <a:endParaRPr lang="en-US" altLang="ja-JP" dirty="0"/>
          </a:p>
          <a:p>
            <a:r>
              <a:rPr kumimoji="1" lang="ja-JP" altLang="en-US" dirty="0"/>
              <a:t>②ＵＳＥＮテクノサービスにて下見・見積を実施</a:t>
            </a:r>
            <a:endParaRPr kumimoji="1" lang="en-US" altLang="ja-JP" dirty="0"/>
          </a:p>
          <a:p>
            <a:r>
              <a:rPr lang="ja-JP" altLang="en-US" dirty="0"/>
              <a:t>③ある一定の利益を乗せＵＳＥＮから見積提出</a:t>
            </a:r>
            <a:endParaRPr lang="en-US" altLang="ja-JP" dirty="0"/>
          </a:p>
          <a:p>
            <a:r>
              <a:rPr kumimoji="1" lang="ja-JP" altLang="en-US" dirty="0"/>
              <a:t>ＢＡはその担当</a:t>
            </a:r>
            <a:endParaRPr kumimoji="1" lang="en-US" altLang="ja-JP" dirty="0"/>
          </a:p>
          <a:p>
            <a:r>
              <a:rPr lang="ja-JP" altLang="en-US" dirty="0"/>
              <a:t>受付センター分は管轄支店担当</a:t>
            </a:r>
            <a:endParaRPr kumimoji="1" lang="ja-JP" altLang="en-US" dirty="0"/>
          </a:p>
          <a:p>
            <a:endParaRPr lang="en-US" altLang="ja-JP" dirty="0"/>
          </a:p>
          <a:p>
            <a:endParaRPr lang="en-US" altLang="ja-JP" dirty="0"/>
          </a:p>
          <a:p>
            <a:r>
              <a:rPr lang="ja-JP" altLang="en-US" dirty="0"/>
              <a:t>②お客様受付センターか④らの見積依頼</a:t>
            </a:r>
            <a:endParaRPr lang="en-US" altLang="ja-JP" dirty="0"/>
          </a:p>
          <a:p>
            <a:r>
              <a:rPr lang="ja-JP" altLang="en-US" dirty="0"/>
              <a:t>年間閉店受付数〇〇件　ＣＲへ確認してください</a:t>
            </a:r>
            <a:endParaRPr lang="en-US" altLang="ja-JP" dirty="0"/>
          </a:p>
          <a:p>
            <a:r>
              <a:rPr lang="ja-JP" altLang="en-US" dirty="0"/>
              <a:t>関東圏より開始（関東年間〇〇件閉店依頼）</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7552" rtl="0" eaLnBrk="1" fontAlgn="base" latinLnBrk="0" hangingPunct="1">
              <a:lnSpc>
                <a:spcPct val="100000"/>
              </a:lnSpc>
              <a:spcBef>
                <a:spcPct val="0"/>
              </a:spcBef>
              <a:spcAft>
                <a:spcPct val="0"/>
              </a:spcAft>
              <a:buClrTx/>
              <a:buSzTx/>
              <a:buFontTx/>
              <a:buNone/>
              <a:tabLst/>
              <a:defRPr/>
            </a:pPr>
            <a:fld id="{3D48740C-FC27-412E-AAEA-016622DD238D}" type="slidenum">
              <a:rPr kumimoji="1" lang="en-US" altLang="ja-JP" sz="1100" b="0" i="0" u="none" strike="noStrike" kern="1200" cap="none" spc="0" normalizeH="0" baseline="0" noProof="0">
                <a:ln>
                  <a:noFill/>
                </a:ln>
                <a:solidFill>
                  <a:srgbClr val="000000"/>
                </a:solidFill>
                <a:effectLst/>
                <a:uLnTx/>
                <a:uFillTx/>
                <a:latin typeface="Times New Roman" pitchFamily="18" charset="0"/>
                <a:ea typeface="メイリオ" panose="020B0604030504040204" pitchFamily="50" charset="-128"/>
                <a:cs typeface="+mn-cs"/>
                <a:sym typeface="ヒラギノ角ゴ Pro W3" charset="0"/>
              </a:rPr>
              <a:pPr marL="0" marR="0" lvl="0" indent="0" algn="r" defTabSz="917552" rtl="0" eaLnBrk="1" fontAlgn="base" latinLnBrk="0" hangingPunct="1">
                <a:lnSpc>
                  <a:spcPct val="100000"/>
                </a:lnSpc>
                <a:spcBef>
                  <a:spcPct val="0"/>
                </a:spcBef>
                <a:spcAft>
                  <a:spcPct val="0"/>
                </a:spcAft>
                <a:buClrTx/>
                <a:buSzTx/>
                <a:buFontTx/>
                <a:buNone/>
                <a:tabLst/>
                <a:defRPr/>
              </a:pPr>
              <a:t>6</a:t>
            </a:fld>
            <a:endParaRPr kumimoji="1" lang="en-US" altLang="ja-JP" sz="1100" b="0" i="0" u="none" strike="noStrike" kern="1200" cap="none" spc="0" normalizeH="0" baseline="0" noProof="0" dirty="0">
              <a:ln>
                <a:noFill/>
              </a:ln>
              <a:solidFill>
                <a:srgbClr val="000000"/>
              </a:solidFill>
              <a:effectLst/>
              <a:uLnTx/>
              <a:uFillTx/>
              <a:latin typeface="Times New Roman" pitchFamily="18" charset="0"/>
              <a:ea typeface="メイリオ" panose="020B0604030504040204" pitchFamily="50" charset="-128"/>
              <a:cs typeface="+mn-cs"/>
              <a:sym typeface="ヒラギノ角ゴ Pro W3" charset="0"/>
            </a:endParaRPr>
          </a:p>
        </p:txBody>
      </p:sp>
    </p:spTree>
    <p:extLst>
      <p:ext uri="{BB962C8B-B14F-4D97-AF65-F5344CB8AC3E}">
        <p14:creationId xmlns:p14="http://schemas.microsoft.com/office/powerpoint/2010/main" val="105254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lang="ja-JP" altLang="en-US" sz="1200" dirty="0">
                <a:latin typeface="Meiryo UI" panose="020B0604030504040204" pitchFamily="50" charset="-128"/>
                <a:ea typeface="Meiryo UI" panose="020B0604030504040204" pitchFamily="50" charset="-128"/>
              </a:rPr>
              <a:t>下記が、原状回復工事内容</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内装解体工事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修繕工事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設備工事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スケルトン工事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廃棄物処理</a:t>
            </a:r>
            <a:endParaRPr lang="en-US" altLang="ja-JP" sz="1200"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7552" rtl="0" eaLnBrk="1" fontAlgn="base" latinLnBrk="0" hangingPunct="1">
              <a:lnSpc>
                <a:spcPct val="100000"/>
              </a:lnSpc>
              <a:spcBef>
                <a:spcPct val="0"/>
              </a:spcBef>
              <a:spcAft>
                <a:spcPct val="0"/>
              </a:spcAft>
              <a:buClrTx/>
              <a:buSzTx/>
              <a:buFontTx/>
              <a:buNone/>
              <a:tabLst/>
              <a:defRPr/>
            </a:pPr>
            <a:fld id="{3D48740C-FC27-412E-AAEA-016622DD238D}" type="slidenum">
              <a:rPr kumimoji="1" lang="en-US" altLang="ja-JP" sz="1100" b="0" i="0" u="none" strike="noStrike" kern="1200" cap="none" spc="0" normalizeH="0" baseline="0" noProof="0">
                <a:ln>
                  <a:noFill/>
                </a:ln>
                <a:solidFill>
                  <a:srgbClr val="000000"/>
                </a:solidFill>
                <a:effectLst/>
                <a:uLnTx/>
                <a:uFillTx/>
                <a:latin typeface="Times New Roman" pitchFamily="18" charset="0"/>
                <a:ea typeface="メイリオ" panose="020B0604030504040204" pitchFamily="50" charset="-128"/>
                <a:cs typeface="+mn-cs"/>
                <a:sym typeface="ヒラギノ角ゴ Pro W3" charset="0"/>
              </a:rPr>
              <a:pPr marL="0" marR="0" lvl="0" indent="0" algn="r" defTabSz="917552" rtl="0" eaLnBrk="1" fontAlgn="base" latinLnBrk="0" hangingPunct="1">
                <a:lnSpc>
                  <a:spcPct val="100000"/>
                </a:lnSpc>
                <a:spcBef>
                  <a:spcPct val="0"/>
                </a:spcBef>
                <a:spcAft>
                  <a:spcPct val="0"/>
                </a:spcAft>
                <a:buClrTx/>
                <a:buSzTx/>
                <a:buFontTx/>
                <a:buNone/>
                <a:tabLst/>
                <a:defRPr/>
              </a:pPr>
              <a:t>7</a:t>
            </a:fld>
            <a:endParaRPr kumimoji="1" lang="en-US" altLang="ja-JP" sz="1100" b="0" i="0" u="none" strike="noStrike" kern="1200" cap="none" spc="0" normalizeH="0" baseline="0" noProof="0" dirty="0">
              <a:ln>
                <a:noFill/>
              </a:ln>
              <a:solidFill>
                <a:srgbClr val="000000"/>
              </a:solidFill>
              <a:effectLst/>
              <a:uLnTx/>
              <a:uFillTx/>
              <a:latin typeface="Times New Roman" pitchFamily="18" charset="0"/>
              <a:ea typeface="メイリオ" panose="020B0604030504040204" pitchFamily="50" charset="-128"/>
              <a:cs typeface="+mn-cs"/>
              <a:sym typeface="ヒラギノ角ゴ Pro W3" charset="0"/>
            </a:endParaRPr>
          </a:p>
        </p:txBody>
      </p:sp>
    </p:spTree>
    <p:extLst>
      <p:ext uri="{BB962C8B-B14F-4D97-AF65-F5344CB8AC3E}">
        <p14:creationId xmlns:p14="http://schemas.microsoft.com/office/powerpoint/2010/main" val="428310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7552" rtl="0" eaLnBrk="1" fontAlgn="base" latinLnBrk="0" hangingPunct="1">
              <a:lnSpc>
                <a:spcPct val="100000"/>
              </a:lnSpc>
              <a:spcBef>
                <a:spcPct val="0"/>
              </a:spcBef>
              <a:spcAft>
                <a:spcPct val="0"/>
              </a:spcAft>
              <a:buClrTx/>
              <a:buSzTx/>
              <a:buFontTx/>
              <a:buNone/>
              <a:tabLst/>
              <a:defRPr/>
            </a:pPr>
            <a:fld id="{3D48740C-FC27-412E-AAEA-016622DD238D}" type="slidenum">
              <a:rPr kumimoji="1" lang="en-US" altLang="ja-JP" sz="1100" b="0" i="0" u="none" strike="noStrike" kern="1200" cap="none" spc="0" normalizeH="0" baseline="0" noProof="0">
                <a:ln>
                  <a:noFill/>
                </a:ln>
                <a:solidFill>
                  <a:srgbClr val="000000"/>
                </a:solidFill>
                <a:effectLst/>
                <a:uLnTx/>
                <a:uFillTx/>
                <a:latin typeface="Times New Roman" pitchFamily="18" charset="0"/>
                <a:ea typeface="メイリオ" panose="020B0604030504040204" pitchFamily="50" charset="-128"/>
                <a:cs typeface="+mn-cs"/>
                <a:sym typeface="ヒラギノ角ゴ Pro W3" charset="0"/>
              </a:rPr>
              <a:pPr marL="0" marR="0" lvl="0" indent="0" algn="r" defTabSz="917552" rtl="0" eaLnBrk="1" fontAlgn="base" latinLnBrk="0" hangingPunct="1">
                <a:lnSpc>
                  <a:spcPct val="100000"/>
                </a:lnSpc>
                <a:spcBef>
                  <a:spcPct val="0"/>
                </a:spcBef>
                <a:spcAft>
                  <a:spcPct val="0"/>
                </a:spcAft>
                <a:buClrTx/>
                <a:buSzTx/>
                <a:buFontTx/>
                <a:buNone/>
                <a:tabLst/>
                <a:defRPr/>
              </a:pPr>
              <a:t>8</a:t>
            </a:fld>
            <a:endParaRPr kumimoji="1" lang="en-US" altLang="ja-JP" sz="1100" b="0" i="0" u="none" strike="noStrike" kern="1200" cap="none" spc="0" normalizeH="0" baseline="0" noProof="0" dirty="0">
              <a:ln>
                <a:noFill/>
              </a:ln>
              <a:solidFill>
                <a:srgbClr val="000000"/>
              </a:solidFill>
              <a:effectLst/>
              <a:uLnTx/>
              <a:uFillTx/>
              <a:latin typeface="Times New Roman" pitchFamily="18" charset="0"/>
              <a:ea typeface="メイリオ" panose="020B0604030504040204" pitchFamily="50" charset="-128"/>
              <a:cs typeface="+mn-cs"/>
              <a:sym typeface="ヒラギノ角ゴ Pro W3" charset="0"/>
            </a:endParaRPr>
          </a:p>
        </p:txBody>
      </p:sp>
    </p:spTree>
    <p:extLst>
      <p:ext uri="{BB962C8B-B14F-4D97-AF65-F5344CB8AC3E}">
        <p14:creationId xmlns:p14="http://schemas.microsoft.com/office/powerpoint/2010/main" val="288590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7552" rtl="0" eaLnBrk="1" fontAlgn="base" latinLnBrk="0" hangingPunct="1">
              <a:lnSpc>
                <a:spcPct val="100000"/>
              </a:lnSpc>
              <a:spcBef>
                <a:spcPct val="0"/>
              </a:spcBef>
              <a:spcAft>
                <a:spcPct val="0"/>
              </a:spcAft>
              <a:buClrTx/>
              <a:buSzTx/>
              <a:buFontTx/>
              <a:buNone/>
              <a:tabLst/>
              <a:defRPr/>
            </a:pPr>
            <a:fld id="{3D48740C-FC27-412E-AAEA-016622DD238D}" type="slidenum">
              <a:rPr kumimoji="1" lang="en-US" altLang="ja-JP" sz="1100" b="0" i="0" u="none" strike="noStrike" kern="1200" cap="none" spc="0" normalizeH="0" baseline="0" noProof="0">
                <a:ln>
                  <a:noFill/>
                </a:ln>
                <a:solidFill>
                  <a:srgbClr val="000000"/>
                </a:solidFill>
                <a:effectLst/>
                <a:uLnTx/>
                <a:uFillTx/>
                <a:latin typeface="Times New Roman" pitchFamily="18" charset="0"/>
                <a:ea typeface="メイリオ" panose="020B0604030504040204" pitchFamily="50" charset="-128"/>
                <a:cs typeface="+mn-cs"/>
                <a:sym typeface="ヒラギノ角ゴ Pro W3" charset="0"/>
              </a:rPr>
              <a:pPr marL="0" marR="0" lvl="0" indent="0" algn="r" defTabSz="917552" rtl="0" eaLnBrk="1" fontAlgn="base" latinLnBrk="0" hangingPunct="1">
                <a:lnSpc>
                  <a:spcPct val="100000"/>
                </a:lnSpc>
                <a:spcBef>
                  <a:spcPct val="0"/>
                </a:spcBef>
                <a:spcAft>
                  <a:spcPct val="0"/>
                </a:spcAft>
                <a:buClrTx/>
                <a:buSzTx/>
                <a:buFontTx/>
                <a:buNone/>
                <a:tabLst/>
                <a:defRPr/>
              </a:pPr>
              <a:t>9</a:t>
            </a:fld>
            <a:endParaRPr kumimoji="1" lang="en-US" altLang="ja-JP" sz="1100" b="0" i="0" u="none" strike="noStrike" kern="1200" cap="none" spc="0" normalizeH="0" baseline="0" noProof="0" dirty="0">
              <a:ln>
                <a:noFill/>
              </a:ln>
              <a:solidFill>
                <a:srgbClr val="000000"/>
              </a:solidFill>
              <a:effectLst/>
              <a:uLnTx/>
              <a:uFillTx/>
              <a:latin typeface="Times New Roman" pitchFamily="18" charset="0"/>
              <a:ea typeface="メイリオ" panose="020B0604030504040204" pitchFamily="50" charset="-128"/>
              <a:cs typeface="+mn-cs"/>
              <a:sym typeface="ヒラギノ角ゴ Pro W3" charset="0"/>
            </a:endParaRPr>
          </a:p>
        </p:txBody>
      </p:sp>
    </p:spTree>
    <p:extLst>
      <p:ext uri="{BB962C8B-B14F-4D97-AF65-F5344CB8AC3E}">
        <p14:creationId xmlns:p14="http://schemas.microsoft.com/office/powerpoint/2010/main" val="1727259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8E628CF-1021-4D30-AC77-EBA4884D4539}" type="datetimeFigureOut">
              <a:rPr kumimoji="1" lang="ja-JP" altLang="en-US" smtClean="0"/>
              <a:t>2020/10/28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7C9D477-6C9B-41BB-951B-5AFCAA5CEB2B}" type="slidenum">
              <a:rPr kumimoji="1" lang="ja-JP" altLang="en-US" smtClean="0"/>
              <a:t>‹#›</a:t>
            </a:fld>
            <a:endParaRPr kumimoji="1" lang="ja-JP" altLang="en-US" dirty="0"/>
          </a:p>
        </p:txBody>
      </p:sp>
      <p:grpSp>
        <p:nvGrpSpPr>
          <p:cNvPr id="7" name="グループ化 6"/>
          <p:cNvGrpSpPr/>
          <p:nvPr userDrawn="1"/>
        </p:nvGrpSpPr>
        <p:grpSpPr>
          <a:xfrm>
            <a:off x="8057184" y="6356352"/>
            <a:ext cx="1730739" cy="431431"/>
            <a:chOff x="6717008" y="-126812"/>
            <a:chExt cx="1990332" cy="526059"/>
          </a:xfrm>
        </p:grpSpPr>
        <p:pic>
          <p:nvPicPr>
            <p:cNvPr id="8" name="図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96965" y="74289"/>
              <a:ext cx="1510375" cy="244109"/>
            </a:xfrm>
            <a:prstGeom prst="rect">
              <a:avLst/>
            </a:prstGeom>
          </p:spPr>
        </p:pic>
        <p:pic>
          <p:nvPicPr>
            <p:cNvPr id="9" name="図 8"/>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17008" y="-126812"/>
              <a:ext cx="459045" cy="526059"/>
            </a:xfrm>
            <a:prstGeom prst="rect">
              <a:avLst/>
            </a:prstGeom>
          </p:spPr>
        </p:pic>
      </p:grpSp>
      <p:grpSp>
        <p:nvGrpSpPr>
          <p:cNvPr id="10" name="グループ化 9"/>
          <p:cNvGrpSpPr/>
          <p:nvPr userDrawn="1"/>
        </p:nvGrpSpPr>
        <p:grpSpPr>
          <a:xfrm>
            <a:off x="-18574" y="531182"/>
            <a:ext cx="9933911" cy="45719"/>
            <a:chOff x="-17145" y="577483"/>
            <a:chExt cx="9169763" cy="38100"/>
          </a:xfrm>
        </p:grpSpPr>
        <p:cxnSp>
          <p:nvCxnSpPr>
            <p:cNvPr id="11" name="直線コネクタ 10"/>
            <p:cNvCxnSpPr/>
            <p:nvPr userDrawn="1"/>
          </p:nvCxnSpPr>
          <p:spPr>
            <a:xfrm>
              <a:off x="-17145" y="577483"/>
              <a:ext cx="9157063" cy="0"/>
            </a:xfrm>
            <a:prstGeom prst="line">
              <a:avLst/>
            </a:prstGeom>
            <a:ln cmpd="dbl">
              <a:solidFill>
                <a:schemeClr val="accent6">
                  <a:lumMod val="75000"/>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a:off x="-4445" y="615583"/>
              <a:ext cx="9157063" cy="0"/>
            </a:xfrm>
            <a:prstGeom prst="line">
              <a:avLst/>
            </a:prstGeom>
            <a:ln cmpd="dbl">
              <a:solidFill>
                <a:schemeClr val="accent6">
                  <a:lumMod val="75000"/>
                  <a:alpha val="70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5"/>
          <p:cNvSpPr>
            <a:spLocks noChangeArrowheads="1"/>
          </p:cNvSpPr>
          <p:nvPr userDrawn="1"/>
        </p:nvSpPr>
        <p:spPr bwMode="auto">
          <a:xfrm>
            <a:off x="8057184" y="165928"/>
            <a:ext cx="1824434" cy="273181"/>
          </a:xfrm>
          <a:prstGeom prst="rect">
            <a:avLst/>
          </a:prstGeom>
          <a:noFill/>
          <a:ln>
            <a:noFill/>
          </a:ln>
          <a:scene3d>
            <a:camera prst="orthographicFront">
              <a:rot lat="1200000" lon="0" rev="0"/>
            </a:camera>
            <a:lightRig rig="threePt" dir="t"/>
          </a:scene3d>
          <a:extLst/>
        </p:spPr>
        <p:txBody>
          <a:bodyPr wrap="none" lIns="109770" tIns="54874" rIns="109770" bIns="54874" anchor="ctr"/>
          <a:lstStyle/>
          <a:p>
            <a:pPr marL="0" marR="0" lvl="0" indent="0" algn="ctr" defTabSz="1097751" rtl="0" eaLnBrk="0" fontAlgn="base" latinLnBrk="0" hangingPunct="0">
              <a:lnSpc>
                <a:spcPct val="100000"/>
              </a:lnSpc>
              <a:spcBef>
                <a:spcPct val="0"/>
              </a:spcBef>
              <a:spcAft>
                <a:spcPct val="0"/>
              </a:spcAft>
              <a:buClrTx/>
              <a:buSzTx/>
              <a:buFontTx/>
              <a:buNone/>
              <a:tabLst/>
              <a:defRPr/>
            </a:pPr>
            <a:r>
              <a:rPr kumimoji="0" lang="ja-JP" altLang="en-US" sz="1192" b="1"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rPr>
              <a:t>お店の未来を創造する</a:t>
            </a:r>
            <a:endParaRPr kumimoji="0" lang="en-US" altLang="ja-JP" sz="1192" b="1"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endParaRPr>
          </a:p>
          <a:p>
            <a:pPr marL="0" marR="0" lvl="0" indent="0" algn="ctr" defTabSz="1097751" rtl="0" eaLnBrk="0" fontAlgn="base" latinLnBrk="0" hangingPunct="0">
              <a:lnSpc>
                <a:spcPct val="100000"/>
              </a:lnSpc>
              <a:spcBef>
                <a:spcPct val="0"/>
              </a:spcBef>
              <a:spcAft>
                <a:spcPct val="0"/>
              </a:spcAft>
              <a:buClrTx/>
              <a:buSzTx/>
              <a:buFontTx/>
              <a:buNone/>
              <a:tabLst/>
              <a:defRPr/>
            </a:pPr>
            <a:r>
              <a:rPr kumimoji="0" lang="en-US" altLang="ja-JP" sz="650" b="0"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rPr>
              <a:t>[</a:t>
            </a:r>
            <a:r>
              <a:rPr kumimoji="0" lang="ja-JP" altLang="en-US" sz="650" b="0"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rPr>
              <a:t>店舗総合サービスの</a:t>
            </a:r>
            <a:r>
              <a:rPr kumimoji="0" lang="en-US" altLang="ja-JP" sz="650" b="0"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rPr>
              <a:t>No,1</a:t>
            </a:r>
            <a:r>
              <a:rPr kumimoji="0" lang="ja-JP" altLang="en-US" sz="650" b="0"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rPr>
              <a:t>プレイヤーへ</a:t>
            </a:r>
            <a:r>
              <a:rPr kumimoji="0" lang="en-US" altLang="ja-JP" sz="650" b="0"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rPr>
              <a:t>]</a:t>
            </a:r>
          </a:p>
        </p:txBody>
      </p:sp>
      <p:grpSp>
        <p:nvGrpSpPr>
          <p:cNvPr id="18" name="グループ化 17"/>
          <p:cNvGrpSpPr/>
          <p:nvPr userDrawn="1"/>
        </p:nvGrpSpPr>
        <p:grpSpPr>
          <a:xfrm>
            <a:off x="3200" y="6271583"/>
            <a:ext cx="9933911" cy="45719"/>
            <a:chOff x="-17145" y="577483"/>
            <a:chExt cx="9169763" cy="38100"/>
          </a:xfrm>
        </p:grpSpPr>
        <p:cxnSp>
          <p:nvCxnSpPr>
            <p:cNvPr id="19" name="直線コネクタ 18"/>
            <p:cNvCxnSpPr/>
            <p:nvPr userDrawn="1"/>
          </p:nvCxnSpPr>
          <p:spPr>
            <a:xfrm>
              <a:off x="-17145" y="577483"/>
              <a:ext cx="9157063" cy="0"/>
            </a:xfrm>
            <a:prstGeom prst="line">
              <a:avLst/>
            </a:prstGeom>
            <a:ln cmpd="dbl">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userDrawn="1"/>
          </p:nvCxnSpPr>
          <p:spPr>
            <a:xfrm>
              <a:off x="-4445" y="615583"/>
              <a:ext cx="9157063" cy="0"/>
            </a:xfrm>
            <a:prstGeom prst="line">
              <a:avLst/>
            </a:prstGeom>
            <a:ln cmpd="dbl">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594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E628CF-1021-4D30-AC77-EBA4884D4539}" type="datetimeFigureOut">
              <a:rPr kumimoji="1" lang="ja-JP" altLang="en-US" smtClean="0"/>
              <a:t>2020/10/28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7C9D477-6C9B-41BB-951B-5AFCAA5CEB2B}" type="slidenum">
              <a:rPr kumimoji="1" lang="ja-JP" altLang="en-US" smtClean="0"/>
              <a:t>‹#›</a:t>
            </a:fld>
            <a:endParaRPr kumimoji="1" lang="ja-JP" altLang="en-US" dirty="0"/>
          </a:p>
        </p:txBody>
      </p:sp>
    </p:spTree>
    <p:extLst>
      <p:ext uri="{BB962C8B-B14F-4D97-AF65-F5344CB8AC3E}">
        <p14:creationId xmlns:p14="http://schemas.microsoft.com/office/powerpoint/2010/main" val="1163041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E628CF-1021-4D30-AC77-EBA4884D4539}" type="datetimeFigureOut">
              <a:rPr kumimoji="1" lang="ja-JP" altLang="en-US" smtClean="0"/>
              <a:t>2020/10/28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7C9D477-6C9B-41BB-951B-5AFCAA5CEB2B}" type="slidenum">
              <a:rPr kumimoji="1" lang="ja-JP" altLang="en-US" smtClean="0"/>
              <a:t>‹#›</a:t>
            </a:fld>
            <a:endParaRPr kumimoji="1" lang="ja-JP" altLang="en-US" dirty="0"/>
          </a:p>
        </p:txBody>
      </p:sp>
    </p:spTree>
    <p:extLst>
      <p:ext uri="{BB962C8B-B14F-4D97-AF65-F5344CB8AC3E}">
        <p14:creationId xmlns:p14="http://schemas.microsoft.com/office/powerpoint/2010/main" val="2772252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15" name="Title 1"/>
          <p:cNvSpPr>
            <a:spLocks noGrp="1"/>
          </p:cNvSpPr>
          <p:nvPr>
            <p:ph type="ctrTitle"/>
          </p:nvPr>
        </p:nvSpPr>
        <p:spPr>
          <a:xfrm>
            <a:off x="742950" y="1122364"/>
            <a:ext cx="8420100" cy="2387600"/>
          </a:xfrm>
        </p:spPr>
        <p:txBody>
          <a:bodyPr anchor="b"/>
          <a:lstStyle>
            <a:lvl1pPr algn="ctr">
              <a:defRPr sz="3656"/>
            </a:lvl1pPr>
          </a:lstStyle>
          <a:p>
            <a:r>
              <a:rPr lang="ja-JP" altLang="en-US" dirty="0"/>
              <a:t>マスター タイトルの書式設定</a:t>
            </a:r>
            <a:endParaRPr lang="en-US" dirty="0"/>
          </a:p>
        </p:txBody>
      </p:sp>
      <p:sp>
        <p:nvSpPr>
          <p:cNvPr id="16" name="Subtitle 2"/>
          <p:cNvSpPr>
            <a:spLocks noGrp="1"/>
          </p:cNvSpPr>
          <p:nvPr>
            <p:ph type="subTitle" idx="1"/>
          </p:nvPr>
        </p:nvSpPr>
        <p:spPr>
          <a:xfrm>
            <a:off x="1238250" y="3602038"/>
            <a:ext cx="7429500" cy="1655762"/>
          </a:xfrm>
        </p:spPr>
        <p:txBody>
          <a:bodyPr/>
          <a:lstStyle>
            <a:lvl1pPr marL="0" indent="0" algn="ctr">
              <a:buNone/>
              <a:defRPr sz="1462"/>
            </a:lvl1pPr>
            <a:lvl2pPr marL="278594" indent="0" algn="ctr">
              <a:buNone/>
              <a:defRPr sz="1219"/>
            </a:lvl2pPr>
            <a:lvl3pPr marL="557190" indent="0" algn="ctr">
              <a:buNone/>
              <a:defRPr sz="1097"/>
            </a:lvl3pPr>
            <a:lvl4pPr marL="835784" indent="0" algn="ctr">
              <a:buNone/>
              <a:defRPr sz="975"/>
            </a:lvl4pPr>
            <a:lvl5pPr marL="1114380" indent="0" algn="ctr">
              <a:buNone/>
              <a:defRPr sz="975"/>
            </a:lvl5pPr>
            <a:lvl6pPr marL="1392974" indent="0" algn="ctr">
              <a:buNone/>
              <a:defRPr sz="975"/>
            </a:lvl6pPr>
            <a:lvl7pPr marL="1671570" indent="0" algn="ctr">
              <a:buNone/>
              <a:defRPr sz="975"/>
            </a:lvl7pPr>
            <a:lvl8pPr marL="1950164" indent="0" algn="ctr">
              <a:buNone/>
              <a:defRPr sz="975"/>
            </a:lvl8pPr>
            <a:lvl9pPr marL="2228759" indent="0" algn="ctr">
              <a:buNone/>
              <a:defRPr sz="975"/>
            </a:lvl9pPr>
          </a:lstStyle>
          <a:p>
            <a:r>
              <a:rPr lang="ja-JP" altLang="en-US"/>
              <a:t>マスター サブタイトルの書式設定</a:t>
            </a:r>
            <a:endParaRPr lang="en-US" dirty="0"/>
          </a:p>
        </p:txBody>
      </p:sp>
      <p:sp>
        <p:nvSpPr>
          <p:cNvPr id="17" name="Date Placeholder 3"/>
          <p:cNvSpPr>
            <a:spLocks noGrp="1"/>
          </p:cNvSpPr>
          <p:nvPr>
            <p:ph type="dt" sz="half" idx="10"/>
          </p:nvPr>
        </p:nvSpPr>
        <p:spPr>
          <a:xfrm>
            <a:off x="681039" y="6356353"/>
            <a:ext cx="2228850" cy="365125"/>
          </a:xfrm>
        </p:spPr>
        <p:txBody>
          <a:bodyPr/>
          <a:lstStyle/>
          <a:p>
            <a:fld id="{78E628CF-1021-4D30-AC77-EBA4884D4539}" type="datetimeFigureOut">
              <a:rPr kumimoji="1" lang="ja-JP" altLang="en-US" smtClean="0"/>
              <a:t>2020/10/28</a:t>
            </a:fld>
            <a:endParaRPr kumimoji="1" lang="ja-JP" altLang="en-US" dirty="0"/>
          </a:p>
        </p:txBody>
      </p:sp>
      <p:sp>
        <p:nvSpPr>
          <p:cNvPr id="18" name="Footer Placeholder 4"/>
          <p:cNvSpPr>
            <a:spLocks noGrp="1"/>
          </p:cNvSpPr>
          <p:nvPr>
            <p:ph type="ftr" sz="quarter" idx="11"/>
          </p:nvPr>
        </p:nvSpPr>
        <p:spPr>
          <a:xfrm>
            <a:off x="3281364" y="6356353"/>
            <a:ext cx="3343275" cy="365125"/>
          </a:xfrm>
        </p:spPr>
        <p:txBody>
          <a:bodyPr/>
          <a:lstStyle/>
          <a:p>
            <a:endParaRPr kumimoji="1" lang="ja-JP" altLang="en-US" dirty="0"/>
          </a:p>
        </p:txBody>
      </p:sp>
      <p:sp>
        <p:nvSpPr>
          <p:cNvPr id="19" name="Slide Number Placeholder 5"/>
          <p:cNvSpPr>
            <a:spLocks noGrp="1"/>
          </p:cNvSpPr>
          <p:nvPr>
            <p:ph type="sldNum" sz="quarter" idx="12"/>
          </p:nvPr>
        </p:nvSpPr>
        <p:spPr>
          <a:xfrm>
            <a:off x="6996114" y="6356353"/>
            <a:ext cx="2228850" cy="365125"/>
          </a:xfrm>
        </p:spPr>
        <p:txBody>
          <a:bodyPr/>
          <a:lstStyle/>
          <a:p>
            <a:fld id="{77C9D477-6C9B-41BB-951B-5AFCAA5CEB2B}" type="slidenum">
              <a:rPr kumimoji="1" lang="ja-JP" altLang="en-US" smtClean="0"/>
              <a:t>‹#›</a:t>
            </a:fld>
            <a:endParaRPr kumimoji="1" lang="ja-JP" altLang="en-US" dirty="0"/>
          </a:p>
        </p:txBody>
      </p:sp>
      <p:grpSp>
        <p:nvGrpSpPr>
          <p:cNvPr id="4" name="グループ化 3"/>
          <p:cNvGrpSpPr/>
          <p:nvPr userDrawn="1"/>
        </p:nvGrpSpPr>
        <p:grpSpPr>
          <a:xfrm>
            <a:off x="8123079" y="6457345"/>
            <a:ext cx="1633143" cy="353987"/>
            <a:chOff x="7182454" y="95979"/>
            <a:chExt cx="1878098" cy="431629"/>
          </a:xfrm>
        </p:grpSpPr>
        <p:pic>
          <p:nvPicPr>
            <p:cNvPr id="2" name="図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50177" y="283499"/>
              <a:ext cx="1510375" cy="244109"/>
            </a:xfrm>
            <a:prstGeom prst="rect">
              <a:avLst/>
            </a:prstGeom>
          </p:spPr>
        </p:pic>
        <p:pic>
          <p:nvPicPr>
            <p:cNvPr id="3" name="図 2"/>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454" y="95979"/>
              <a:ext cx="399173" cy="431431"/>
            </a:xfrm>
            <a:prstGeom prst="rect">
              <a:avLst/>
            </a:prstGeom>
          </p:spPr>
        </p:pic>
      </p:grpSp>
      <p:grpSp>
        <p:nvGrpSpPr>
          <p:cNvPr id="22" name="グループ化 21"/>
          <p:cNvGrpSpPr/>
          <p:nvPr userDrawn="1"/>
        </p:nvGrpSpPr>
        <p:grpSpPr>
          <a:xfrm>
            <a:off x="-18573" y="531183"/>
            <a:ext cx="9933910" cy="38100"/>
            <a:chOff x="-17145" y="577483"/>
            <a:chExt cx="9169763" cy="38100"/>
          </a:xfrm>
        </p:grpSpPr>
        <p:cxnSp>
          <p:nvCxnSpPr>
            <p:cNvPr id="23" name="直線コネクタ 22"/>
            <p:cNvCxnSpPr/>
            <p:nvPr userDrawn="1"/>
          </p:nvCxnSpPr>
          <p:spPr>
            <a:xfrm>
              <a:off x="-17145" y="577483"/>
              <a:ext cx="9157063" cy="0"/>
            </a:xfrm>
            <a:prstGeom prst="line">
              <a:avLst/>
            </a:prstGeom>
            <a:ln cmpd="dbl">
              <a:solidFill>
                <a:schemeClr val="accent5">
                  <a:lumMod val="50000"/>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userDrawn="1"/>
          </p:nvCxnSpPr>
          <p:spPr>
            <a:xfrm>
              <a:off x="-4445" y="615583"/>
              <a:ext cx="9157063" cy="0"/>
            </a:xfrm>
            <a:prstGeom prst="line">
              <a:avLst/>
            </a:prstGeom>
            <a:ln cmpd="dbl">
              <a:solidFill>
                <a:schemeClr val="accent5">
                  <a:lumMod val="50000"/>
                  <a:alpha val="70000"/>
                </a:schemeClr>
              </a:solidFill>
            </a:ln>
          </p:spPr>
          <p:style>
            <a:lnRef idx="1">
              <a:schemeClr val="accent1"/>
            </a:lnRef>
            <a:fillRef idx="0">
              <a:schemeClr val="accent1"/>
            </a:fillRef>
            <a:effectRef idx="0">
              <a:schemeClr val="accent1"/>
            </a:effectRef>
            <a:fontRef idx="minor">
              <a:schemeClr val="tx1"/>
            </a:fontRef>
          </p:style>
        </p:cxnSp>
      </p:grpSp>
      <p:sp>
        <p:nvSpPr>
          <p:cNvPr id="21" name="Rectangle 5"/>
          <p:cNvSpPr>
            <a:spLocks noChangeArrowheads="1"/>
          </p:cNvSpPr>
          <p:nvPr userDrawn="1"/>
        </p:nvSpPr>
        <p:spPr bwMode="auto">
          <a:xfrm>
            <a:off x="8057184" y="165928"/>
            <a:ext cx="1824434" cy="273181"/>
          </a:xfrm>
          <a:prstGeom prst="rect">
            <a:avLst/>
          </a:prstGeom>
          <a:noFill/>
          <a:ln>
            <a:noFill/>
          </a:ln>
          <a:scene3d>
            <a:camera prst="orthographicFront">
              <a:rot lat="1200000" lon="0" rev="0"/>
            </a:camera>
            <a:lightRig rig="threePt" dir="t"/>
          </a:scene3d>
          <a:extLst/>
        </p:spPr>
        <p:txBody>
          <a:bodyPr wrap="none" lIns="109770" tIns="54874" rIns="109770" bIns="54874" anchor="ctr"/>
          <a:lstStyle/>
          <a:p>
            <a:pPr marL="0" marR="0" lvl="0" indent="0" algn="ctr" defTabSz="1097751" rtl="0" eaLnBrk="0" fontAlgn="base" latinLnBrk="0" hangingPunct="0">
              <a:lnSpc>
                <a:spcPct val="100000"/>
              </a:lnSpc>
              <a:spcBef>
                <a:spcPct val="0"/>
              </a:spcBef>
              <a:spcAft>
                <a:spcPct val="0"/>
              </a:spcAft>
              <a:buClrTx/>
              <a:buSzTx/>
              <a:buFontTx/>
              <a:buNone/>
              <a:tabLst/>
              <a:defRPr/>
            </a:pPr>
            <a:r>
              <a:rPr kumimoji="0" lang="ja-JP" altLang="en-US" sz="1192" b="1"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rPr>
              <a:t>お店の未来を創造する</a:t>
            </a:r>
            <a:endParaRPr kumimoji="0" lang="en-US" altLang="ja-JP" sz="1192" b="1"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endParaRPr>
          </a:p>
          <a:p>
            <a:pPr marL="0" marR="0" lvl="0" indent="0" algn="ctr" defTabSz="1097751" rtl="0" eaLnBrk="0" fontAlgn="base" latinLnBrk="0" hangingPunct="0">
              <a:lnSpc>
                <a:spcPct val="100000"/>
              </a:lnSpc>
              <a:spcBef>
                <a:spcPct val="0"/>
              </a:spcBef>
              <a:spcAft>
                <a:spcPct val="0"/>
              </a:spcAft>
              <a:buClrTx/>
              <a:buSzTx/>
              <a:buFontTx/>
              <a:buNone/>
              <a:tabLst/>
              <a:defRPr/>
            </a:pPr>
            <a:r>
              <a:rPr kumimoji="0" lang="en-US" altLang="ja-JP" sz="650" b="0"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rPr>
              <a:t>[</a:t>
            </a:r>
            <a:r>
              <a:rPr kumimoji="0" lang="ja-JP" altLang="en-US" sz="650" b="0"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rPr>
              <a:t>店舗総合サービスの</a:t>
            </a:r>
            <a:r>
              <a:rPr kumimoji="0" lang="en-US" altLang="ja-JP" sz="650" b="0"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rPr>
              <a:t>No,1</a:t>
            </a:r>
            <a:r>
              <a:rPr kumimoji="0" lang="ja-JP" altLang="en-US" sz="650" b="0"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rPr>
              <a:t>プレイヤーへ</a:t>
            </a:r>
            <a:r>
              <a:rPr kumimoji="0" lang="en-US" altLang="ja-JP" sz="650" b="0"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rPr>
              <a:t>]</a:t>
            </a:r>
          </a:p>
        </p:txBody>
      </p:sp>
      <p:grpSp>
        <p:nvGrpSpPr>
          <p:cNvPr id="28" name="グループ化 27"/>
          <p:cNvGrpSpPr/>
          <p:nvPr userDrawn="1"/>
        </p:nvGrpSpPr>
        <p:grpSpPr>
          <a:xfrm>
            <a:off x="-4815" y="6356352"/>
            <a:ext cx="9933910" cy="38100"/>
            <a:chOff x="-17145" y="577483"/>
            <a:chExt cx="9169763" cy="38100"/>
          </a:xfrm>
        </p:grpSpPr>
        <p:cxnSp>
          <p:nvCxnSpPr>
            <p:cNvPr id="29" name="直線コネクタ 28"/>
            <p:cNvCxnSpPr/>
            <p:nvPr userDrawn="1"/>
          </p:nvCxnSpPr>
          <p:spPr>
            <a:xfrm>
              <a:off x="-17145" y="577483"/>
              <a:ext cx="9157063" cy="0"/>
            </a:xfrm>
            <a:prstGeom prst="line">
              <a:avLst/>
            </a:prstGeom>
            <a:ln cmpd="dbl">
              <a:solidFill>
                <a:schemeClr val="accent5">
                  <a:lumMod val="50000"/>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userDrawn="1"/>
          </p:nvCxnSpPr>
          <p:spPr>
            <a:xfrm>
              <a:off x="-4445" y="615583"/>
              <a:ext cx="9157063" cy="0"/>
            </a:xfrm>
            <a:prstGeom prst="line">
              <a:avLst/>
            </a:prstGeom>
            <a:ln cmpd="dbl">
              <a:solidFill>
                <a:schemeClr val="accent5">
                  <a:lumMod val="50000"/>
                  <a:alpha val="7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5299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5" name="Title 1"/>
          <p:cNvSpPr>
            <a:spLocks noGrp="1"/>
          </p:cNvSpPr>
          <p:nvPr>
            <p:ph type="ctrTitle"/>
          </p:nvPr>
        </p:nvSpPr>
        <p:spPr>
          <a:xfrm>
            <a:off x="742950" y="1122364"/>
            <a:ext cx="8420100" cy="2387600"/>
          </a:xfrm>
        </p:spPr>
        <p:txBody>
          <a:bodyPr anchor="b"/>
          <a:lstStyle>
            <a:lvl1pPr algn="ctr">
              <a:defRPr sz="3375"/>
            </a:lvl1pPr>
          </a:lstStyle>
          <a:p>
            <a:r>
              <a:rPr lang="ja-JP" altLang="en-US" dirty="0"/>
              <a:t>マスター タイトルの書式設定</a:t>
            </a:r>
            <a:endParaRPr lang="en-US" dirty="0"/>
          </a:p>
        </p:txBody>
      </p:sp>
      <p:sp>
        <p:nvSpPr>
          <p:cNvPr id="16" name="Subtitle 2"/>
          <p:cNvSpPr>
            <a:spLocks noGrp="1"/>
          </p:cNvSpPr>
          <p:nvPr>
            <p:ph type="subTitle" idx="1"/>
          </p:nvPr>
        </p:nvSpPr>
        <p:spPr>
          <a:xfrm>
            <a:off x="1238250" y="3602038"/>
            <a:ext cx="7429500" cy="1655762"/>
          </a:xfrm>
        </p:spPr>
        <p:txBody>
          <a:bodyPr/>
          <a:lstStyle>
            <a:lvl1pPr marL="0" indent="0" algn="ctr">
              <a:buNone/>
              <a:defRPr sz="1350"/>
            </a:lvl1pPr>
            <a:lvl2pPr marL="257172" indent="0" algn="ctr">
              <a:buNone/>
              <a:defRPr sz="1125"/>
            </a:lvl2pPr>
            <a:lvl3pPr marL="514345" indent="0" algn="ctr">
              <a:buNone/>
              <a:defRPr sz="1013"/>
            </a:lvl3pPr>
            <a:lvl4pPr marL="771517" indent="0" algn="ctr">
              <a:buNone/>
              <a:defRPr sz="900"/>
            </a:lvl4pPr>
            <a:lvl5pPr marL="1028690" indent="0" algn="ctr">
              <a:buNone/>
              <a:defRPr sz="900"/>
            </a:lvl5pPr>
            <a:lvl6pPr marL="1285862" indent="0" algn="ctr">
              <a:buNone/>
              <a:defRPr sz="900"/>
            </a:lvl6pPr>
            <a:lvl7pPr marL="1543035" indent="0" algn="ctr">
              <a:buNone/>
              <a:defRPr sz="900"/>
            </a:lvl7pPr>
            <a:lvl8pPr marL="1800207" indent="0" algn="ctr">
              <a:buNone/>
              <a:defRPr sz="900"/>
            </a:lvl8pPr>
            <a:lvl9pPr marL="2057379" indent="0" algn="ctr">
              <a:buNone/>
              <a:defRPr sz="900"/>
            </a:lvl9pPr>
          </a:lstStyle>
          <a:p>
            <a:r>
              <a:rPr lang="ja-JP" altLang="en-US"/>
              <a:t>マスター サブタイトルの書式設定</a:t>
            </a:r>
            <a:endParaRPr lang="en-US" dirty="0"/>
          </a:p>
        </p:txBody>
      </p:sp>
      <p:sp>
        <p:nvSpPr>
          <p:cNvPr id="17" name="Date Placeholder 3"/>
          <p:cNvSpPr>
            <a:spLocks noGrp="1"/>
          </p:cNvSpPr>
          <p:nvPr>
            <p:ph type="dt" sz="half" idx="10"/>
          </p:nvPr>
        </p:nvSpPr>
        <p:spPr>
          <a:xfrm>
            <a:off x="681039" y="6356353"/>
            <a:ext cx="2228850" cy="365125"/>
          </a:xfrm>
        </p:spPr>
        <p:txBody>
          <a:bodyPr/>
          <a:lstStyle/>
          <a:p>
            <a:fld id="{78E628CF-1021-4D30-AC77-EBA4884D4539}" type="datetimeFigureOut">
              <a:rPr kumimoji="1" lang="ja-JP" altLang="en-US" smtClean="0"/>
              <a:t>2020/10/28</a:t>
            </a:fld>
            <a:endParaRPr kumimoji="1" lang="ja-JP" altLang="en-US" dirty="0"/>
          </a:p>
        </p:txBody>
      </p:sp>
      <p:sp>
        <p:nvSpPr>
          <p:cNvPr id="18" name="Footer Placeholder 4"/>
          <p:cNvSpPr>
            <a:spLocks noGrp="1"/>
          </p:cNvSpPr>
          <p:nvPr>
            <p:ph type="ftr" sz="quarter" idx="11"/>
          </p:nvPr>
        </p:nvSpPr>
        <p:spPr>
          <a:xfrm>
            <a:off x="3281364" y="6356353"/>
            <a:ext cx="3343275" cy="365125"/>
          </a:xfrm>
        </p:spPr>
        <p:txBody>
          <a:bodyPr/>
          <a:lstStyle/>
          <a:p>
            <a:endParaRPr kumimoji="1" lang="ja-JP" altLang="en-US" dirty="0"/>
          </a:p>
        </p:txBody>
      </p:sp>
      <p:sp>
        <p:nvSpPr>
          <p:cNvPr id="19" name="Slide Number Placeholder 5"/>
          <p:cNvSpPr>
            <a:spLocks noGrp="1"/>
          </p:cNvSpPr>
          <p:nvPr>
            <p:ph type="sldNum" sz="quarter" idx="12"/>
          </p:nvPr>
        </p:nvSpPr>
        <p:spPr>
          <a:xfrm>
            <a:off x="6996114" y="6356353"/>
            <a:ext cx="2228850" cy="365125"/>
          </a:xfrm>
        </p:spPr>
        <p:txBody>
          <a:bodyPr/>
          <a:lstStyle/>
          <a:p>
            <a:fld id="{77C9D477-6C9B-41BB-951B-5AFCAA5CEB2B}" type="slidenum">
              <a:rPr kumimoji="1" lang="ja-JP" altLang="en-US" smtClean="0"/>
              <a:t>‹#›</a:t>
            </a:fld>
            <a:endParaRPr kumimoji="1" lang="ja-JP" altLang="en-US" dirty="0"/>
          </a:p>
        </p:txBody>
      </p:sp>
      <p:grpSp>
        <p:nvGrpSpPr>
          <p:cNvPr id="4" name="グループ化 3"/>
          <p:cNvGrpSpPr/>
          <p:nvPr userDrawn="1"/>
        </p:nvGrpSpPr>
        <p:grpSpPr>
          <a:xfrm>
            <a:off x="8123079" y="6457345"/>
            <a:ext cx="1633143" cy="353987"/>
            <a:chOff x="7182454" y="95979"/>
            <a:chExt cx="1878098" cy="431629"/>
          </a:xfrm>
        </p:grpSpPr>
        <p:pic>
          <p:nvPicPr>
            <p:cNvPr id="2" name="図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50177" y="283499"/>
              <a:ext cx="1510375" cy="244109"/>
            </a:xfrm>
            <a:prstGeom prst="rect">
              <a:avLst/>
            </a:prstGeom>
          </p:spPr>
        </p:pic>
        <p:pic>
          <p:nvPicPr>
            <p:cNvPr id="3" name="図 2"/>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454" y="95979"/>
              <a:ext cx="399173" cy="431431"/>
            </a:xfrm>
            <a:prstGeom prst="rect">
              <a:avLst/>
            </a:prstGeom>
          </p:spPr>
        </p:pic>
      </p:grpSp>
      <p:grpSp>
        <p:nvGrpSpPr>
          <p:cNvPr id="22" name="グループ化 21"/>
          <p:cNvGrpSpPr/>
          <p:nvPr userDrawn="1"/>
        </p:nvGrpSpPr>
        <p:grpSpPr>
          <a:xfrm>
            <a:off x="-18573" y="531183"/>
            <a:ext cx="9933910" cy="38100"/>
            <a:chOff x="-17145" y="577483"/>
            <a:chExt cx="9169763" cy="38100"/>
          </a:xfrm>
        </p:grpSpPr>
        <p:cxnSp>
          <p:nvCxnSpPr>
            <p:cNvPr id="23" name="直線コネクタ 22"/>
            <p:cNvCxnSpPr/>
            <p:nvPr userDrawn="1"/>
          </p:nvCxnSpPr>
          <p:spPr>
            <a:xfrm>
              <a:off x="-17145" y="577483"/>
              <a:ext cx="9157063" cy="0"/>
            </a:xfrm>
            <a:prstGeom prst="line">
              <a:avLst/>
            </a:prstGeom>
            <a:ln cmpd="dbl">
              <a:solidFill>
                <a:schemeClr val="accent5">
                  <a:lumMod val="50000"/>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userDrawn="1"/>
          </p:nvCxnSpPr>
          <p:spPr>
            <a:xfrm>
              <a:off x="-4445" y="615583"/>
              <a:ext cx="9157063" cy="0"/>
            </a:xfrm>
            <a:prstGeom prst="line">
              <a:avLst/>
            </a:prstGeom>
            <a:ln cmpd="dbl">
              <a:solidFill>
                <a:schemeClr val="accent5">
                  <a:lumMod val="50000"/>
                  <a:alpha val="70000"/>
                </a:schemeClr>
              </a:solidFill>
            </a:ln>
          </p:spPr>
          <p:style>
            <a:lnRef idx="1">
              <a:schemeClr val="accent1"/>
            </a:lnRef>
            <a:fillRef idx="0">
              <a:schemeClr val="accent1"/>
            </a:fillRef>
            <a:effectRef idx="0">
              <a:schemeClr val="accent1"/>
            </a:effectRef>
            <a:fontRef idx="minor">
              <a:schemeClr val="tx1"/>
            </a:fontRef>
          </p:style>
        </p:cxnSp>
      </p:grpSp>
      <p:sp>
        <p:nvSpPr>
          <p:cNvPr id="21" name="Rectangle 5"/>
          <p:cNvSpPr>
            <a:spLocks noChangeArrowheads="1"/>
          </p:cNvSpPr>
          <p:nvPr userDrawn="1"/>
        </p:nvSpPr>
        <p:spPr bwMode="auto">
          <a:xfrm>
            <a:off x="8057184" y="165928"/>
            <a:ext cx="1824434" cy="273181"/>
          </a:xfrm>
          <a:prstGeom prst="rect">
            <a:avLst/>
          </a:prstGeom>
          <a:noFill/>
          <a:ln>
            <a:noFill/>
          </a:ln>
          <a:scene3d>
            <a:camera prst="orthographicFront">
              <a:rot lat="1200000" lon="0" rev="0"/>
            </a:camera>
            <a:lightRig rig="threePt" dir="t"/>
          </a:scene3d>
          <a:extLst/>
        </p:spPr>
        <p:txBody>
          <a:bodyPr wrap="none" lIns="101326" tIns="50653" rIns="101326" bIns="50653" anchor="ctr"/>
          <a:lstStyle/>
          <a:p>
            <a:pPr marL="0" marR="0" lvl="0" indent="0" algn="ctr" defTabSz="1013340" rtl="0" eaLnBrk="0" fontAlgn="base" latinLnBrk="0" hangingPunct="0">
              <a:lnSpc>
                <a:spcPct val="100000"/>
              </a:lnSpc>
              <a:spcBef>
                <a:spcPct val="0"/>
              </a:spcBef>
              <a:spcAft>
                <a:spcPct val="0"/>
              </a:spcAft>
              <a:buClrTx/>
              <a:buSzTx/>
              <a:buFontTx/>
              <a:buNone/>
              <a:tabLst/>
              <a:defRPr/>
            </a:pPr>
            <a:r>
              <a:rPr kumimoji="0" lang="ja-JP" altLang="en-US" sz="1100" b="1"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rPr>
              <a:t>お店の未来を創造する</a:t>
            </a:r>
            <a:endParaRPr kumimoji="0" lang="en-US" altLang="ja-JP" sz="1100" b="1"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endParaRPr>
          </a:p>
          <a:p>
            <a:pPr marL="0" marR="0" lvl="0" indent="0" algn="ctr" defTabSz="1013340" rtl="0" eaLnBrk="0" fontAlgn="base" latinLnBrk="0" hangingPunct="0">
              <a:lnSpc>
                <a:spcPct val="100000"/>
              </a:lnSpc>
              <a:spcBef>
                <a:spcPct val="0"/>
              </a:spcBef>
              <a:spcAft>
                <a:spcPct val="0"/>
              </a:spcAft>
              <a:buClrTx/>
              <a:buSzTx/>
              <a:buFontTx/>
              <a:buNone/>
              <a:tabLst/>
              <a:defRPr/>
            </a:pPr>
            <a:r>
              <a:rPr kumimoji="0" lang="en-US" altLang="ja-JP" sz="600" b="0"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rPr>
              <a:t>[</a:t>
            </a:r>
            <a:r>
              <a:rPr kumimoji="0" lang="ja-JP" altLang="en-US" sz="600" b="0"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rPr>
              <a:t>店舗総合サービスの</a:t>
            </a:r>
            <a:r>
              <a:rPr kumimoji="0" lang="en-US" altLang="ja-JP" sz="600" b="0"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rPr>
              <a:t>No,1</a:t>
            </a:r>
            <a:r>
              <a:rPr kumimoji="0" lang="ja-JP" altLang="en-US" sz="600" b="0"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rPr>
              <a:t>プレイヤーへ</a:t>
            </a:r>
            <a:r>
              <a:rPr kumimoji="0" lang="en-US" altLang="ja-JP" sz="600" b="0"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rPr>
              <a:t>]</a:t>
            </a:r>
          </a:p>
        </p:txBody>
      </p:sp>
      <p:grpSp>
        <p:nvGrpSpPr>
          <p:cNvPr id="28" name="グループ化 27"/>
          <p:cNvGrpSpPr/>
          <p:nvPr userDrawn="1"/>
        </p:nvGrpSpPr>
        <p:grpSpPr>
          <a:xfrm>
            <a:off x="-4815" y="6356352"/>
            <a:ext cx="9933910" cy="38100"/>
            <a:chOff x="-17145" y="577483"/>
            <a:chExt cx="9169763" cy="38100"/>
          </a:xfrm>
        </p:grpSpPr>
        <p:cxnSp>
          <p:nvCxnSpPr>
            <p:cNvPr id="29" name="直線コネクタ 28"/>
            <p:cNvCxnSpPr/>
            <p:nvPr userDrawn="1"/>
          </p:nvCxnSpPr>
          <p:spPr>
            <a:xfrm>
              <a:off x="-17145" y="577483"/>
              <a:ext cx="9157063" cy="0"/>
            </a:xfrm>
            <a:prstGeom prst="line">
              <a:avLst/>
            </a:prstGeom>
            <a:ln cmpd="dbl">
              <a:solidFill>
                <a:schemeClr val="accent5">
                  <a:lumMod val="50000"/>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userDrawn="1"/>
          </p:nvCxnSpPr>
          <p:spPr>
            <a:xfrm>
              <a:off x="-4445" y="615583"/>
              <a:ext cx="9157063" cy="0"/>
            </a:xfrm>
            <a:prstGeom prst="line">
              <a:avLst/>
            </a:prstGeom>
            <a:ln cmpd="dbl">
              <a:solidFill>
                <a:schemeClr val="accent5">
                  <a:lumMod val="50000"/>
                  <a:alpha val="7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3246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8E628CF-1021-4D30-AC77-EBA4884D4539}" type="datetimeFigureOut">
              <a:rPr kumimoji="1" lang="ja-JP" altLang="en-US" smtClean="0"/>
              <a:t>2020/10/28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7C9D477-6C9B-41BB-951B-5AFCAA5CEB2B}" type="slidenum">
              <a:rPr kumimoji="1" lang="ja-JP" altLang="en-US" smtClean="0"/>
              <a:t>‹#›</a:t>
            </a:fld>
            <a:endParaRPr kumimoji="1" lang="ja-JP" altLang="en-US" dirty="0"/>
          </a:p>
        </p:txBody>
      </p:sp>
    </p:spTree>
    <p:extLst>
      <p:ext uri="{BB962C8B-B14F-4D97-AF65-F5344CB8AC3E}">
        <p14:creationId xmlns:p14="http://schemas.microsoft.com/office/powerpoint/2010/main" val="1685279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E628CF-1021-4D30-AC77-EBA4884D4539}" type="datetimeFigureOut">
              <a:rPr kumimoji="1" lang="ja-JP" altLang="en-US" smtClean="0"/>
              <a:t>2020/10/28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7C9D477-6C9B-41BB-951B-5AFCAA5CEB2B}" type="slidenum">
              <a:rPr kumimoji="1" lang="ja-JP" altLang="en-US" smtClean="0"/>
              <a:t>‹#›</a:t>
            </a:fld>
            <a:endParaRPr kumimoji="1" lang="ja-JP" altLang="en-US" dirty="0"/>
          </a:p>
        </p:txBody>
      </p:sp>
    </p:spTree>
    <p:extLst>
      <p:ext uri="{BB962C8B-B14F-4D97-AF65-F5344CB8AC3E}">
        <p14:creationId xmlns:p14="http://schemas.microsoft.com/office/powerpoint/2010/main" val="1560984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8E628CF-1021-4D30-AC77-EBA4884D4539}" type="datetimeFigureOut">
              <a:rPr kumimoji="1" lang="ja-JP" altLang="en-US" smtClean="0"/>
              <a:t>2020/10/28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7C9D477-6C9B-41BB-951B-5AFCAA5CEB2B}" type="slidenum">
              <a:rPr kumimoji="1" lang="ja-JP" altLang="en-US" smtClean="0"/>
              <a:t>‹#›</a:t>
            </a:fld>
            <a:endParaRPr kumimoji="1" lang="ja-JP" altLang="en-US" dirty="0"/>
          </a:p>
        </p:txBody>
      </p:sp>
    </p:spTree>
    <p:extLst>
      <p:ext uri="{BB962C8B-B14F-4D97-AF65-F5344CB8AC3E}">
        <p14:creationId xmlns:p14="http://schemas.microsoft.com/office/powerpoint/2010/main" val="2442111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8E628CF-1021-4D30-AC77-EBA4884D4539}" type="datetimeFigureOut">
              <a:rPr kumimoji="1" lang="ja-JP" altLang="en-US" smtClean="0"/>
              <a:t>2020/10/28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7C9D477-6C9B-41BB-951B-5AFCAA5CEB2B}" type="slidenum">
              <a:rPr kumimoji="1" lang="ja-JP" altLang="en-US" smtClean="0"/>
              <a:t>‹#›</a:t>
            </a:fld>
            <a:endParaRPr kumimoji="1" lang="ja-JP" altLang="en-US" dirty="0"/>
          </a:p>
        </p:txBody>
      </p:sp>
    </p:spTree>
    <p:extLst>
      <p:ext uri="{BB962C8B-B14F-4D97-AF65-F5344CB8AC3E}">
        <p14:creationId xmlns:p14="http://schemas.microsoft.com/office/powerpoint/2010/main" val="3174568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8E628CF-1021-4D30-AC77-EBA4884D4539}" type="datetimeFigureOut">
              <a:rPr kumimoji="1" lang="ja-JP" altLang="en-US" smtClean="0"/>
              <a:t>2020/10/28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77C9D477-6C9B-41BB-951B-5AFCAA5CEB2B}" type="slidenum">
              <a:rPr kumimoji="1" lang="ja-JP" altLang="en-US" smtClean="0"/>
              <a:t>‹#›</a:t>
            </a:fld>
            <a:endParaRPr kumimoji="1" lang="ja-JP" altLang="en-US" dirty="0"/>
          </a:p>
        </p:txBody>
      </p:sp>
    </p:spTree>
    <p:extLst>
      <p:ext uri="{BB962C8B-B14F-4D97-AF65-F5344CB8AC3E}">
        <p14:creationId xmlns:p14="http://schemas.microsoft.com/office/powerpoint/2010/main" val="3386082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8E628CF-1021-4D30-AC77-EBA4884D4539}" type="datetimeFigureOut">
              <a:rPr kumimoji="1" lang="ja-JP" altLang="en-US" smtClean="0"/>
              <a:t>2020/10/28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77C9D477-6C9B-41BB-951B-5AFCAA5CEB2B}" type="slidenum">
              <a:rPr kumimoji="1" lang="ja-JP" altLang="en-US" smtClean="0"/>
              <a:t>‹#›</a:t>
            </a:fld>
            <a:endParaRPr kumimoji="1" lang="ja-JP" altLang="en-US" dirty="0"/>
          </a:p>
        </p:txBody>
      </p:sp>
    </p:spTree>
    <p:extLst>
      <p:ext uri="{BB962C8B-B14F-4D97-AF65-F5344CB8AC3E}">
        <p14:creationId xmlns:p14="http://schemas.microsoft.com/office/powerpoint/2010/main" val="1189032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E628CF-1021-4D30-AC77-EBA4884D4539}" type="datetimeFigureOut">
              <a:rPr kumimoji="1" lang="ja-JP" altLang="en-US" smtClean="0"/>
              <a:t>2020/10/28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7C9D477-6C9B-41BB-951B-5AFCAA5CEB2B}" type="slidenum">
              <a:rPr kumimoji="1" lang="ja-JP" altLang="en-US" smtClean="0"/>
              <a:t>‹#›</a:t>
            </a:fld>
            <a:endParaRPr kumimoji="1" lang="ja-JP" altLang="en-US" dirty="0"/>
          </a:p>
        </p:txBody>
      </p:sp>
    </p:spTree>
    <p:extLst>
      <p:ext uri="{BB962C8B-B14F-4D97-AF65-F5344CB8AC3E}">
        <p14:creationId xmlns:p14="http://schemas.microsoft.com/office/powerpoint/2010/main" val="1289933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628CF-1021-4D30-AC77-EBA4884D4539}" type="datetimeFigureOut">
              <a:rPr kumimoji="1" lang="ja-JP" altLang="en-US" smtClean="0"/>
              <a:t>2020/10/28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77C9D477-6C9B-41BB-951B-5AFCAA5CEB2B}" type="slidenum">
              <a:rPr kumimoji="1" lang="ja-JP" altLang="en-US" smtClean="0"/>
              <a:t>‹#›</a:t>
            </a:fld>
            <a:endParaRPr kumimoji="1" lang="ja-JP" altLang="en-US" dirty="0"/>
          </a:p>
        </p:txBody>
      </p:sp>
    </p:spTree>
    <p:extLst>
      <p:ext uri="{BB962C8B-B14F-4D97-AF65-F5344CB8AC3E}">
        <p14:creationId xmlns:p14="http://schemas.microsoft.com/office/powerpoint/2010/main" val="190913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E628CF-1021-4D30-AC77-EBA4884D4539}" type="datetimeFigureOut">
              <a:rPr kumimoji="1" lang="ja-JP" altLang="en-US" smtClean="0"/>
              <a:t>2020/10/28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7C9D477-6C9B-41BB-951B-5AFCAA5CEB2B}" type="slidenum">
              <a:rPr kumimoji="1" lang="ja-JP" altLang="en-US" smtClean="0"/>
              <a:t>‹#›</a:t>
            </a:fld>
            <a:endParaRPr kumimoji="1" lang="ja-JP" altLang="en-US" dirty="0"/>
          </a:p>
        </p:txBody>
      </p:sp>
    </p:spTree>
    <p:extLst>
      <p:ext uri="{BB962C8B-B14F-4D97-AF65-F5344CB8AC3E}">
        <p14:creationId xmlns:p14="http://schemas.microsoft.com/office/powerpoint/2010/main" val="1304258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E628CF-1021-4D30-AC77-EBA4884D4539}" type="datetimeFigureOut">
              <a:rPr kumimoji="1" lang="ja-JP" altLang="en-US" smtClean="0"/>
              <a:t>2020/10/28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7C9D477-6C9B-41BB-951B-5AFCAA5CEB2B}" type="slidenum">
              <a:rPr kumimoji="1" lang="ja-JP" altLang="en-US" smtClean="0"/>
              <a:t>‹#›</a:t>
            </a:fld>
            <a:endParaRPr kumimoji="1" lang="ja-JP" altLang="en-US" dirty="0"/>
          </a:p>
        </p:txBody>
      </p:sp>
    </p:spTree>
    <p:extLst>
      <p:ext uri="{BB962C8B-B14F-4D97-AF65-F5344CB8AC3E}">
        <p14:creationId xmlns:p14="http://schemas.microsoft.com/office/powerpoint/2010/main" val="2477199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E628CF-1021-4D30-AC77-EBA4884D4539}" type="datetimeFigureOut">
              <a:rPr kumimoji="1" lang="ja-JP" altLang="en-US" smtClean="0"/>
              <a:t>2020/10/28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7C9D477-6C9B-41BB-951B-5AFCAA5CEB2B}" type="slidenum">
              <a:rPr kumimoji="1" lang="ja-JP" altLang="en-US" smtClean="0"/>
              <a:t>‹#›</a:t>
            </a:fld>
            <a:endParaRPr kumimoji="1" lang="ja-JP" altLang="en-US" dirty="0"/>
          </a:p>
        </p:txBody>
      </p:sp>
    </p:spTree>
    <p:extLst>
      <p:ext uri="{BB962C8B-B14F-4D97-AF65-F5344CB8AC3E}">
        <p14:creationId xmlns:p14="http://schemas.microsoft.com/office/powerpoint/2010/main" val="2561708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E628CF-1021-4D30-AC77-EBA4884D4539}" type="datetimeFigureOut">
              <a:rPr kumimoji="1" lang="ja-JP" altLang="en-US" smtClean="0"/>
              <a:t>2020/10/28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7C9D477-6C9B-41BB-951B-5AFCAA5CEB2B}" type="slidenum">
              <a:rPr kumimoji="1" lang="ja-JP" altLang="en-US" smtClean="0"/>
              <a:t>‹#›</a:t>
            </a:fld>
            <a:endParaRPr kumimoji="1" lang="ja-JP" altLang="en-US" dirty="0"/>
          </a:p>
        </p:txBody>
      </p:sp>
    </p:spTree>
    <p:extLst>
      <p:ext uri="{BB962C8B-B14F-4D97-AF65-F5344CB8AC3E}">
        <p14:creationId xmlns:p14="http://schemas.microsoft.com/office/powerpoint/2010/main" val="2963706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15" name="Title 1"/>
          <p:cNvSpPr>
            <a:spLocks noGrp="1"/>
          </p:cNvSpPr>
          <p:nvPr>
            <p:ph type="ctrTitle"/>
          </p:nvPr>
        </p:nvSpPr>
        <p:spPr>
          <a:xfrm>
            <a:off x="742950" y="1122364"/>
            <a:ext cx="8420100" cy="2387600"/>
          </a:xfrm>
        </p:spPr>
        <p:txBody>
          <a:bodyPr anchor="b"/>
          <a:lstStyle>
            <a:lvl1pPr algn="ctr">
              <a:defRPr sz="3375"/>
            </a:lvl1pPr>
          </a:lstStyle>
          <a:p>
            <a:r>
              <a:rPr lang="ja-JP" altLang="en-US" dirty="0"/>
              <a:t>マスター タイトルの書式設定</a:t>
            </a:r>
            <a:endParaRPr lang="en-US" dirty="0"/>
          </a:p>
        </p:txBody>
      </p:sp>
      <p:sp>
        <p:nvSpPr>
          <p:cNvPr id="16" name="Subtitle 2"/>
          <p:cNvSpPr>
            <a:spLocks noGrp="1"/>
          </p:cNvSpPr>
          <p:nvPr>
            <p:ph type="subTitle" idx="1"/>
          </p:nvPr>
        </p:nvSpPr>
        <p:spPr>
          <a:xfrm>
            <a:off x="1238250" y="3602038"/>
            <a:ext cx="7429500" cy="1655762"/>
          </a:xfrm>
        </p:spPr>
        <p:txBody>
          <a:bodyPr/>
          <a:lstStyle>
            <a:lvl1pPr marL="0" indent="0" algn="ctr">
              <a:buNone/>
              <a:defRPr sz="1350"/>
            </a:lvl1pPr>
            <a:lvl2pPr marL="257170" indent="0" algn="ctr">
              <a:buNone/>
              <a:defRPr sz="1125"/>
            </a:lvl2pPr>
            <a:lvl3pPr marL="514342" indent="0" algn="ctr">
              <a:buNone/>
              <a:defRPr sz="1013"/>
            </a:lvl3pPr>
            <a:lvl4pPr marL="771512" indent="0" algn="ctr">
              <a:buNone/>
              <a:defRPr sz="900"/>
            </a:lvl4pPr>
            <a:lvl5pPr marL="1028684" indent="0" algn="ctr">
              <a:buNone/>
              <a:defRPr sz="900"/>
            </a:lvl5pPr>
            <a:lvl6pPr marL="1285854" indent="0" algn="ctr">
              <a:buNone/>
              <a:defRPr sz="900"/>
            </a:lvl6pPr>
            <a:lvl7pPr marL="1543026" indent="0" algn="ctr">
              <a:buNone/>
              <a:defRPr sz="900"/>
            </a:lvl7pPr>
            <a:lvl8pPr marL="1800196" indent="0" algn="ctr">
              <a:buNone/>
              <a:defRPr sz="900"/>
            </a:lvl8pPr>
            <a:lvl9pPr marL="2057367" indent="0" algn="ctr">
              <a:buNone/>
              <a:defRPr sz="900"/>
            </a:lvl9pPr>
          </a:lstStyle>
          <a:p>
            <a:r>
              <a:rPr lang="ja-JP" altLang="en-US"/>
              <a:t>マスター サブタイトルの書式設定</a:t>
            </a:r>
            <a:endParaRPr lang="en-US" dirty="0"/>
          </a:p>
        </p:txBody>
      </p:sp>
      <p:sp>
        <p:nvSpPr>
          <p:cNvPr id="17" name="Date Placeholder 3"/>
          <p:cNvSpPr>
            <a:spLocks noGrp="1"/>
          </p:cNvSpPr>
          <p:nvPr>
            <p:ph type="dt" sz="half" idx="10"/>
          </p:nvPr>
        </p:nvSpPr>
        <p:spPr>
          <a:xfrm>
            <a:off x="681039" y="6356355"/>
            <a:ext cx="2228850" cy="365125"/>
          </a:xfrm>
        </p:spPr>
        <p:txBody>
          <a:bodyPr/>
          <a:lstStyle/>
          <a:p>
            <a:fld id="{78E628CF-1021-4D30-AC77-EBA4884D4539}" type="datetimeFigureOut">
              <a:rPr kumimoji="1" lang="ja-JP" altLang="en-US" smtClean="0"/>
              <a:t>2020/10/28</a:t>
            </a:fld>
            <a:endParaRPr kumimoji="1" lang="ja-JP" altLang="en-US" dirty="0"/>
          </a:p>
        </p:txBody>
      </p:sp>
      <p:sp>
        <p:nvSpPr>
          <p:cNvPr id="18" name="Footer Placeholder 4"/>
          <p:cNvSpPr>
            <a:spLocks noGrp="1"/>
          </p:cNvSpPr>
          <p:nvPr>
            <p:ph type="ftr" sz="quarter" idx="11"/>
          </p:nvPr>
        </p:nvSpPr>
        <p:spPr>
          <a:xfrm>
            <a:off x="3281365" y="6356355"/>
            <a:ext cx="3343275" cy="365125"/>
          </a:xfrm>
        </p:spPr>
        <p:txBody>
          <a:bodyPr/>
          <a:lstStyle/>
          <a:p>
            <a:endParaRPr kumimoji="1" lang="ja-JP" altLang="en-US" dirty="0"/>
          </a:p>
        </p:txBody>
      </p:sp>
      <p:sp>
        <p:nvSpPr>
          <p:cNvPr id="19" name="Slide Number Placeholder 5"/>
          <p:cNvSpPr>
            <a:spLocks noGrp="1"/>
          </p:cNvSpPr>
          <p:nvPr>
            <p:ph type="sldNum" sz="quarter" idx="12"/>
          </p:nvPr>
        </p:nvSpPr>
        <p:spPr>
          <a:xfrm>
            <a:off x="6996114" y="6356355"/>
            <a:ext cx="2228850" cy="365125"/>
          </a:xfrm>
        </p:spPr>
        <p:txBody>
          <a:bodyPr/>
          <a:lstStyle/>
          <a:p>
            <a:fld id="{77C9D477-6C9B-41BB-951B-5AFCAA5CEB2B}" type="slidenum">
              <a:rPr kumimoji="1" lang="ja-JP" altLang="en-US" smtClean="0"/>
              <a:t>‹#›</a:t>
            </a:fld>
            <a:endParaRPr kumimoji="1" lang="ja-JP" altLang="en-US" dirty="0"/>
          </a:p>
        </p:txBody>
      </p:sp>
    </p:spTree>
    <p:extLst>
      <p:ext uri="{BB962C8B-B14F-4D97-AF65-F5344CB8AC3E}">
        <p14:creationId xmlns:p14="http://schemas.microsoft.com/office/powerpoint/2010/main" val="234642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8E628CF-1021-4D30-AC77-EBA4884D4539}" type="datetimeFigureOut">
              <a:rPr kumimoji="1" lang="ja-JP" altLang="en-US" smtClean="0"/>
              <a:t>2020/10/28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7C9D477-6C9B-41BB-951B-5AFCAA5CEB2B}" type="slidenum">
              <a:rPr kumimoji="1" lang="ja-JP" altLang="en-US" smtClean="0"/>
              <a:t>‹#›</a:t>
            </a:fld>
            <a:endParaRPr kumimoji="1" lang="ja-JP" altLang="en-US" dirty="0"/>
          </a:p>
        </p:txBody>
      </p:sp>
    </p:spTree>
    <p:extLst>
      <p:ext uri="{BB962C8B-B14F-4D97-AF65-F5344CB8AC3E}">
        <p14:creationId xmlns:p14="http://schemas.microsoft.com/office/powerpoint/2010/main" val="195261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8E628CF-1021-4D30-AC77-EBA4884D4539}" type="datetimeFigureOut">
              <a:rPr kumimoji="1" lang="ja-JP" altLang="en-US" smtClean="0"/>
              <a:t>2020/10/28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7C9D477-6C9B-41BB-951B-5AFCAA5CEB2B}" type="slidenum">
              <a:rPr kumimoji="1" lang="ja-JP" altLang="en-US" smtClean="0"/>
              <a:t>‹#›</a:t>
            </a:fld>
            <a:endParaRPr kumimoji="1" lang="ja-JP" altLang="en-US" dirty="0"/>
          </a:p>
        </p:txBody>
      </p:sp>
    </p:spTree>
    <p:extLst>
      <p:ext uri="{BB962C8B-B14F-4D97-AF65-F5344CB8AC3E}">
        <p14:creationId xmlns:p14="http://schemas.microsoft.com/office/powerpoint/2010/main" val="3116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8E628CF-1021-4D30-AC77-EBA4884D4539}" type="datetimeFigureOut">
              <a:rPr kumimoji="1" lang="ja-JP" altLang="en-US" smtClean="0"/>
              <a:t>2020/10/28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77C9D477-6C9B-41BB-951B-5AFCAA5CEB2B}" type="slidenum">
              <a:rPr kumimoji="1" lang="ja-JP" altLang="en-US" smtClean="0"/>
              <a:t>‹#›</a:t>
            </a:fld>
            <a:endParaRPr kumimoji="1" lang="ja-JP" altLang="en-US" dirty="0"/>
          </a:p>
        </p:txBody>
      </p:sp>
    </p:spTree>
    <p:extLst>
      <p:ext uri="{BB962C8B-B14F-4D97-AF65-F5344CB8AC3E}">
        <p14:creationId xmlns:p14="http://schemas.microsoft.com/office/powerpoint/2010/main" val="37765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8E628CF-1021-4D30-AC77-EBA4884D4539}" type="datetimeFigureOut">
              <a:rPr kumimoji="1" lang="ja-JP" altLang="en-US" smtClean="0"/>
              <a:t>2020/10/28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77C9D477-6C9B-41BB-951B-5AFCAA5CEB2B}" type="slidenum">
              <a:rPr kumimoji="1" lang="ja-JP" altLang="en-US" smtClean="0"/>
              <a:t>‹#›</a:t>
            </a:fld>
            <a:endParaRPr kumimoji="1" lang="ja-JP" altLang="en-US" dirty="0"/>
          </a:p>
        </p:txBody>
      </p:sp>
    </p:spTree>
    <p:extLst>
      <p:ext uri="{BB962C8B-B14F-4D97-AF65-F5344CB8AC3E}">
        <p14:creationId xmlns:p14="http://schemas.microsoft.com/office/powerpoint/2010/main" val="357850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628CF-1021-4D30-AC77-EBA4884D4539}" type="datetimeFigureOut">
              <a:rPr kumimoji="1" lang="ja-JP" altLang="en-US" smtClean="0"/>
              <a:t>2020/10/28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77C9D477-6C9B-41BB-951B-5AFCAA5CEB2B}" type="slidenum">
              <a:rPr kumimoji="1" lang="ja-JP" altLang="en-US" smtClean="0"/>
              <a:t>‹#›</a:t>
            </a:fld>
            <a:endParaRPr kumimoji="1" lang="ja-JP" altLang="en-US" dirty="0"/>
          </a:p>
        </p:txBody>
      </p:sp>
    </p:spTree>
    <p:extLst>
      <p:ext uri="{BB962C8B-B14F-4D97-AF65-F5344CB8AC3E}">
        <p14:creationId xmlns:p14="http://schemas.microsoft.com/office/powerpoint/2010/main" val="364270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E628CF-1021-4D30-AC77-EBA4884D4539}" type="datetimeFigureOut">
              <a:rPr kumimoji="1" lang="ja-JP" altLang="en-US" smtClean="0"/>
              <a:t>2020/10/28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7C9D477-6C9B-41BB-951B-5AFCAA5CEB2B}" type="slidenum">
              <a:rPr kumimoji="1" lang="ja-JP" altLang="en-US" smtClean="0"/>
              <a:t>‹#›</a:t>
            </a:fld>
            <a:endParaRPr kumimoji="1" lang="ja-JP" altLang="en-US" dirty="0"/>
          </a:p>
        </p:txBody>
      </p:sp>
    </p:spTree>
    <p:extLst>
      <p:ext uri="{BB962C8B-B14F-4D97-AF65-F5344CB8AC3E}">
        <p14:creationId xmlns:p14="http://schemas.microsoft.com/office/powerpoint/2010/main" val="3761237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E628CF-1021-4D30-AC77-EBA4884D4539}" type="datetimeFigureOut">
              <a:rPr kumimoji="1" lang="ja-JP" altLang="en-US" smtClean="0"/>
              <a:t>2020/10/28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7C9D477-6C9B-41BB-951B-5AFCAA5CEB2B}" type="slidenum">
              <a:rPr kumimoji="1" lang="ja-JP" altLang="en-US" smtClean="0"/>
              <a:t>‹#›</a:t>
            </a:fld>
            <a:endParaRPr kumimoji="1" lang="ja-JP" altLang="en-US" dirty="0"/>
          </a:p>
        </p:txBody>
      </p:sp>
    </p:spTree>
    <p:extLst>
      <p:ext uri="{BB962C8B-B14F-4D97-AF65-F5344CB8AC3E}">
        <p14:creationId xmlns:p14="http://schemas.microsoft.com/office/powerpoint/2010/main" val="2886517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628CF-1021-4D30-AC77-EBA4884D4539}" type="datetimeFigureOut">
              <a:rPr kumimoji="1" lang="ja-JP" altLang="en-US" smtClean="0"/>
              <a:t>2020/10/28</a:t>
            </a:fld>
            <a:endParaRPr kumimoji="1" lang="ja-JP" alt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9D477-6C9B-41BB-951B-5AFCAA5CEB2B}" type="slidenum">
              <a:rPr kumimoji="1" lang="ja-JP" altLang="en-US" smtClean="0"/>
              <a:t>‹#›</a:t>
            </a:fld>
            <a:endParaRPr kumimoji="1" lang="ja-JP" altLang="en-US" dirty="0"/>
          </a:p>
        </p:txBody>
      </p:sp>
      <p:sp>
        <p:nvSpPr>
          <p:cNvPr id="7" name="スライド番号プレースホルダ 5"/>
          <p:cNvSpPr txBox="1">
            <a:spLocks/>
          </p:cNvSpPr>
          <p:nvPr userDrawn="1"/>
        </p:nvSpPr>
        <p:spPr>
          <a:xfrm>
            <a:off x="4848725" y="6616184"/>
            <a:ext cx="290846" cy="195910"/>
          </a:xfrm>
          <a:prstGeom prst="rect">
            <a:avLst/>
          </a:prstGeom>
        </p:spPr>
        <p:txBody>
          <a:bodyPr vert="horz" wrap="none" lIns="112997" tIns="56499" rIns="112997" bIns="56499" rtlCol="0" anchor="ctr">
            <a:noAutofit/>
          </a:bodyPr>
          <a:lstStyle>
            <a:defPPr>
              <a:defRPr lang="ja-JP"/>
            </a:defPPr>
            <a:lvl1pPr algn="r" rtl="0" fontAlgn="base">
              <a:spcBef>
                <a:spcPct val="20000"/>
              </a:spcBef>
              <a:spcAft>
                <a:spcPct val="0"/>
              </a:spcAft>
              <a:defRPr kumimoji="1" sz="1200" kern="1200">
                <a:solidFill>
                  <a:srgbClr val="000000"/>
                </a:solidFill>
                <a:latin typeface="メイリオ" panose="020B0604030504040204" pitchFamily="50" charset="-128"/>
                <a:ea typeface="メイリオ" panose="020B0604030504040204" pitchFamily="50" charset="-128"/>
                <a:cs typeface="+mn-cs"/>
              </a:defRPr>
            </a:lvl1pPr>
            <a:lvl2pPr marL="457200" algn="l" rtl="0" fontAlgn="base">
              <a:spcBef>
                <a:spcPct val="20000"/>
              </a:spcBef>
              <a:spcAft>
                <a:spcPct val="0"/>
              </a:spcAft>
              <a:defRPr kumimoji="1" sz="900" kern="1200">
                <a:solidFill>
                  <a:schemeClr val="tx1"/>
                </a:solidFill>
                <a:latin typeface="HGP創英角ｺﾞｼｯｸUB" pitchFamily="50" charset="-128"/>
                <a:ea typeface="HGP創英角ｺﾞｼｯｸUB" pitchFamily="50" charset="-128"/>
                <a:cs typeface="+mn-cs"/>
              </a:defRPr>
            </a:lvl2pPr>
            <a:lvl3pPr marL="914400" algn="l" rtl="0" fontAlgn="base">
              <a:spcBef>
                <a:spcPct val="20000"/>
              </a:spcBef>
              <a:spcAft>
                <a:spcPct val="0"/>
              </a:spcAft>
              <a:defRPr kumimoji="1" sz="900" kern="1200">
                <a:solidFill>
                  <a:schemeClr val="tx1"/>
                </a:solidFill>
                <a:latin typeface="HGP創英角ｺﾞｼｯｸUB" pitchFamily="50" charset="-128"/>
                <a:ea typeface="HGP創英角ｺﾞｼｯｸUB" pitchFamily="50" charset="-128"/>
                <a:cs typeface="+mn-cs"/>
              </a:defRPr>
            </a:lvl3pPr>
            <a:lvl4pPr marL="1371600" algn="l" rtl="0" fontAlgn="base">
              <a:spcBef>
                <a:spcPct val="20000"/>
              </a:spcBef>
              <a:spcAft>
                <a:spcPct val="0"/>
              </a:spcAft>
              <a:defRPr kumimoji="1" sz="900" kern="1200">
                <a:solidFill>
                  <a:schemeClr val="tx1"/>
                </a:solidFill>
                <a:latin typeface="HGP創英角ｺﾞｼｯｸUB" pitchFamily="50" charset="-128"/>
                <a:ea typeface="HGP創英角ｺﾞｼｯｸUB" pitchFamily="50" charset="-128"/>
                <a:cs typeface="+mn-cs"/>
              </a:defRPr>
            </a:lvl4pPr>
            <a:lvl5pPr marL="1828800" algn="l" rtl="0" fontAlgn="base">
              <a:spcBef>
                <a:spcPct val="20000"/>
              </a:spcBef>
              <a:spcAft>
                <a:spcPct val="0"/>
              </a:spcAft>
              <a:defRPr kumimoji="1" sz="900" kern="1200">
                <a:solidFill>
                  <a:schemeClr val="tx1"/>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900" kern="1200">
                <a:solidFill>
                  <a:schemeClr val="tx1"/>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900" kern="1200">
                <a:solidFill>
                  <a:schemeClr val="tx1"/>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900" kern="1200">
                <a:solidFill>
                  <a:schemeClr val="tx1"/>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900" kern="1200">
                <a:solidFill>
                  <a:schemeClr val="tx1"/>
                </a:solidFill>
                <a:latin typeface="HGP創英角ｺﾞｼｯｸUB" pitchFamily="50" charset="-128"/>
                <a:ea typeface="HGP創英角ｺﾞｼｯｸUB" pitchFamily="50" charset="-128"/>
                <a:cs typeface="+mn-cs"/>
              </a:defRPr>
            </a:lvl9pPr>
          </a:lstStyle>
          <a:p>
            <a:fld id="{E4DD4CA9-FFF4-4929-B1F3-DD754470E6A2}" type="slidenum">
              <a:rPr lang="ja-JP" altLang="en-US" sz="1300" smtClean="0"/>
              <a:pPr/>
              <a:t>‹#›</a:t>
            </a:fld>
            <a:endParaRPr lang="ja-JP" altLang="en-US" sz="1300" dirty="0"/>
          </a:p>
        </p:txBody>
      </p:sp>
    </p:spTree>
    <p:extLst>
      <p:ext uri="{BB962C8B-B14F-4D97-AF65-F5344CB8AC3E}">
        <p14:creationId xmlns:p14="http://schemas.microsoft.com/office/powerpoint/2010/main" val="266753295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685"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8"/>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9" y="6356353"/>
            <a:ext cx="222885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78E628CF-1021-4D30-AC77-EBA4884D4539}" type="datetimeFigureOut">
              <a:rPr kumimoji="1" lang="ja-JP" altLang="en-US" smtClean="0"/>
              <a:t>2020/10/28</a:t>
            </a:fld>
            <a:endParaRPr kumimoji="1" lang="ja-JP" altLang="en-US" dirty="0"/>
          </a:p>
        </p:txBody>
      </p:sp>
      <p:sp>
        <p:nvSpPr>
          <p:cNvPr id="5" name="Footer Placeholder 4"/>
          <p:cNvSpPr>
            <a:spLocks noGrp="1"/>
          </p:cNvSpPr>
          <p:nvPr>
            <p:ph type="ftr" sz="quarter" idx="3"/>
          </p:nvPr>
        </p:nvSpPr>
        <p:spPr>
          <a:xfrm>
            <a:off x="3281364" y="6356353"/>
            <a:ext cx="3343275"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4" y="6356353"/>
            <a:ext cx="222885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77C9D477-6C9B-41BB-951B-5AFCAA5CEB2B}" type="slidenum">
              <a:rPr kumimoji="1" lang="ja-JP" altLang="en-US" smtClean="0"/>
              <a:t>‹#›</a:t>
            </a:fld>
            <a:endParaRPr kumimoji="1" lang="ja-JP" altLang="en-US" dirty="0"/>
          </a:p>
        </p:txBody>
      </p:sp>
      <p:sp>
        <p:nvSpPr>
          <p:cNvPr id="7" name="スライド番号プレースホルダ 5"/>
          <p:cNvSpPr txBox="1">
            <a:spLocks/>
          </p:cNvSpPr>
          <p:nvPr userDrawn="1"/>
        </p:nvSpPr>
        <p:spPr>
          <a:xfrm>
            <a:off x="4848725" y="6616184"/>
            <a:ext cx="290846" cy="195910"/>
          </a:xfrm>
          <a:prstGeom prst="rect">
            <a:avLst/>
          </a:prstGeom>
        </p:spPr>
        <p:txBody>
          <a:bodyPr vert="horz" wrap="none" lIns="104305" tIns="52153" rIns="104305" bIns="52153" rtlCol="0" anchor="ctr">
            <a:noAutofit/>
          </a:bodyPr>
          <a:lstStyle>
            <a:defPPr>
              <a:defRPr lang="ja-JP"/>
            </a:defPPr>
            <a:lvl1pPr algn="r" rtl="0" fontAlgn="base">
              <a:spcBef>
                <a:spcPct val="20000"/>
              </a:spcBef>
              <a:spcAft>
                <a:spcPct val="0"/>
              </a:spcAft>
              <a:defRPr kumimoji="1" sz="1200" kern="1200">
                <a:solidFill>
                  <a:srgbClr val="000000"/>
                </a:solidFill>
                <a:latin typeface="メイリオ" panose="020B0604030504040204" pitchFamily="50" charset="-128"/>
                <a:ea typeface="メイリオ" panose="020B0604030504040204" pitchFamily="50" charset="-128"/>
                <a:cs typeface="+mn-cs"/>
              </a:defRPr>
            </a:lvl1pPr>
            <a:lvl2pPr marL="457200" algn="l" rtl="0" fontAlgn="base">
              <a:spcBef>
                <a:spcPct val="20000"/>
              </a:spcBef>
              <a:spcAft>
                <a:spcPct val="0"/>
              </a:spcAft>
              <a:defRPr kumimoji="1" sz="900" kern="1200">
                <a:solidFill>
                  <a:schemeClr val="tx1"/>
                </a:solidFill>
                <a:latin typeface="HGP創英角ｺﾞｼｯｸUB" pitchFamily="50" charset="-128"/>
                <a:ea typeface="HGP創英角ｺﾞｼｯｸUB" pitchFamily="50" charset="-128"/>
                <a:cs typeface="+mn-cs"/>
              </a:defRPr>
            </a:lvl2pPr>
            <a:lvl3pPr marL="914400" algn="l" rtl="0" fontAlgn="base">
              <a:spcBef>
                <a:spcPct val="20000"/>
              </a:spcBef>
              <a:spcAft>
                <a:spcPct val="0"/>
              </a:spcAft>
              <a:defRPr kumimoji="1" sz="900" kern="1200">
                <a:solidFill>
                  <a:schemeClr val="tx1"/>
                </a:solidFill>
                <a:latin typeface="HGP創英角ｺﾞｼｯｸUB" pitchFamily="50" charset="-128"/>
                <a:ea typeface="HGP創英角ｺﾞｼｯｸUB" pitchFamily="50" charset="-128"/>
                <a:cs typeface="+mn-cs"/>
              </a:defRPr>
            </a:lvl3pPr>
            <a:lvl4pPr marL="1371600" algn="l" rtl="0" fontAlgn="base">
              <a:spcBef>
                <a:spcPct val="20000"/>
              </a:spcBef>
              <a:spcAft>
                <a:spcPct val="0"/>
              </a:spcAft>
              <a:defRPr kumimoji="1" sz="900" kern="1200">
                <a:solidFill>
                  <a:schemeClr val="tx1"/>
                </a:solidFill>
                <a:latin typeface="HGP創英角ｺﾞｼｯｸUB" pitchFamily="50" charset="-128"/>
                <a:ea typeface="HGP創英角ｺﾞｼｯｸUB" pitchFamily="50" charset="-128"/>
                <a:cs typeface="+mn-cs"/>
              </a:defRPr>
            </a:lvl4pPr>
            <a:lvl5pPr marL="1828800" algn="l" rtl="0" fontAlgn="base">
              <a:spcBef>
                <a:spcPct val="20000"/>
              </a:spcBef>
              <a:spcAft>
                <a:spcPct val="0"/>
              </a:spcAft>
              <a:defRPr kumimoji="1" sz="900" kern="1200">
                <a:solidFill>
                  <a:schemeClr val="tx1"/>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900" kern="1200">
                <a:solidFill>
                  <a:schemeClr val="tx1"/>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900" kern="1200">
                <a:solidFill>
                  <a:schemeClr val="tx1"/>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900" kern="1200">
                <a:solidFill>
                  <a:schemeClr val="tx1"/>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900" kern="1200">
                <a:solidFill>
                  <a:schemeClr val="tx1"/>
                </a:solidFill>
                <a:latin typeface="HGP創英角ｺﾞｼｯｸUB" pitchFamily="50" charset="-128"/>
                <a:ea typeface="HGP創英角ｺﾞｼｯｸUB" pitchFamily="50" charset="-128"/>
                <a:cs typeface="+mn-cs"/>
              </a:defRPr>
            </a:lvl9pPr>
          </a:lstStyle>
          <a:p>
            <a:fld id="{E4DD4CA9-FFF4-4929-B1F3-DD754470E6A2}" type="slidenum">
              <a:rPr lang="ja-JP" altLang="en-US" sz="1200" smtClean="0"/>
              <a:pPr/>
              <a:t>‹#›</a:t>
            </a:fld>
            <a:endParaRPr lang="ja-JP" altLang="en-US" sz="1200" dirty="0"/>
          </a:p>
        </p:txBody>
      </p:sp>
    </p:spTree>
    <p:extLst>
      <p:ext uri="{BB962C8B-B14F-4D97-AF65-F5344CB8AC3E}">
        <p14:creationId xmlns:p14="http://schemas.microsoft.com/office/powerpoint/2010/main" val="2562352117"/>
      </p:ext>
    </p:extLst>
  </p:cSld>
  <p:clrMap bg1="lt1" tx1="dk1" bg2="lt2" tx2="dk2" accent1="accent1" accent2="accent2" accent3="accent3" accent4="accent4" accent5="accent5" accent6="accent6" hlink="hlink" folHlink="folHlink"/>
  <p:sldLayoutIdLst>
    <p:sldLayoutId id="2147483754" r:id="rId1"/>
  </p:sldLayoutIdLst>
  <p:txStyles>
    <p:titleStyle>
      <a:lvl1pPr algn="l" defTabSz="514345"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7" indent="-128587" algn="l" defTabSz="514345"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59" indent="-128587" algn="l" defTabSz="514345"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1" indent="-128587" algn="l" defTabSz="514345"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04" indent="-128587" algn="l" defTabSz="514345"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77" indent="-128587" algn="l" defTabSz="514345"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49" indent="-128587" algn="l" defTabSz="514345"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21" indent="-128587" algn="l" defTabSz="514345"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794" indent="-128587" algn="l" defTabSz="514345"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66" indent="-128587" algn="l" defTabSz="514345"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en-US"/>
      </a:defPPr>
      <a:lvl1pPr marL="0" algn="l" defTabSz="514345" rtl="0" eaLnBrk="1" latinLnBrk="0" hangingPunct="1">
        <a:defRPr kumimoji="1" sz="1013" kern="1200">
          <a:solidFill>
            <a:schemeClr val="tx1"/>
          </a:solidFill>
          <a:latin typeface="+mn-lt"/>
          <a:ea typeface="+mn-ea"/>
          <a:cs typeface="+mn-cs"/>
        </a:defRPr>
      </a:lvl1pPr>
      <a:lvl2pPr marL="257172" algn="l" defTabSz="514345" rtl="0" eaLnBrk="1" latinLnBrk="0" hangingPunct="1">
        <a:defRPr kumimoji="1" sz="1013" kern="1200">
          <a:solidFill>
            <a:schemeClr val="tx1"/>
          </a:solidFill>
          <a:latin typeface="+mn-lt"/>
          <a:ea typeface="+mn-ea"/>
          <a:cs typeface="+mn-cs"/>
        </a:defRPr>
      </a:lvl2pPr>
      <a:lvl3pPr marL="514345" algn="l" defTabSz="514345" rtl="0" eaLnBrk="1" latinLnBrk="0" hangingPunct="1">
        <a:defRPr kumimoji="1" sz="1013" kern="1200">
          <a:solidFill>
            <a:schemeClr val="tx1"/>
          </a:solidFill>
          <a:latin typeface="+mn-lt"/>
          <a:ea typeface="+mn-ea"/>
          <a:cs typeface="+mn-cs"/>
        </a:defRPr>
      </a:lvl3pPr>
      <a:lvl4pPr marL="771517" algn="l" defTabSz="514345" rtl="0" eaLnBrk="1" latinLnBrk="0" hangingPunct="1">
        <a:defRPr kumimoji="1" sz="1013" kern="1200">
          <a:solidFill>
            <a:schemeClr val="tx1"/>
          </a:solidFill>
          <a:latin typeface="+mn-lt"/>
          <a:ea typeface="+mn-ea"/>
          <a:cs typeface="+mn-cs"/>
        </a:defRPr>
      </a:lvl4pPr>
      <a:lvl5pPr marL="1028690" algn="l" defTabSz="514345" rtl="0" eaLnBrk="1" latinLnBrk="0" hangingPunct="1">
        <a:defRPr kumimoji="1" sz="1013" kern="1200">
          <a:solidFill>
            <a:schemeClr val="tx1"/>
          </a:solidFill>
          <a:latin typeface="+mn-lt"/>
          <a:ea typeface="+mn-ea"/>
          <a:cs typeface="+mn-cs"/>
        </a:defRPr>
      </a:lvl5pPr>
      <a:lvl6pPr marL="1285862" algn="l" defTabSz="514345" rtl="0" eaLnBrk="1" latinLnBrk="0" hangingPunct="1">
        <a:defRPr kumimoji="1" sz="1013" kern="1200">
          <a:solidFill>
            <a:schemeClr val="tx1"/>
          </a:solidFill>
          <a:latin typeface="+mn-lt"/>
          <a:ea typeface="+mn-ea"/>
          <a:cs typeface="+mn-cs"/>
        </a:defRPr>
      </a:lvl6pPr>
      <a:lvl7pPr marL="1543035" algn="l" defTabSz="514345" rtl="0" eaLnBrk="1" latinLnBrk="0" hangingPunct="1">
        <a:defRPr kumimoji="1" sz="1013" kern="1200">
          <a:solidFill>
            <a:schemeClr val="tx1"/>
          </a:solidFill>
          <a:latin typeface="+mn-lt"/>
          <a:ea typeface="+mn-ea"/>
          <a:cs typeface="+mn-cs"/>
        </a:defRPr>
      </a:lvl7pPr>
      <a:lvl8pPr marL="1800207" algn="l" defTabSz="514345" rtl="0" eaLnBrk="1" latinLnBrk="0" hangingPunct="1">
        <a:defRPr kumimoji="1" sz="1013" kern="1200">
          <a:solidFill>
            <a:schemeClr val="tx1"/>
          </a:solidFill>
          <a:latin typeface="+mn-lt"/>
          <a:ea typeface="+mn-ea"/>
          <a:cs typeface="+mn-cs"/>
        </a:defRPr>
      </a:lvl8pPr>
      <a:lvl9pPr marL="2057379" algn="l" defTabSz="514345" rtl="0" eaLnBrk="1" latinLnBrk="0" hangingPunct="1">
        <a:defRPr kumimoji="1"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628CF-1021-4D30-AC77-EBA4884D4539}" type="datetimeFigureOut">
              <a:rPr kumimoji="1" lang="ja-JP" altLang="en-US" smtClean="0"/>
              <a:t>2020/10/28</a:t>
            </a:fld>
            <a:endParaRPr kumimoji="1" lang="ja-JP" alt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9D477-6C9B-41BB-951B-5AFCAA5CEB2B}" type="slidenum">
              <a:rPr kumimoji="1" lang="ja-JP" altLang="en-US" smtClean="0"/>
              <a:t>‹#›</a:t>
            </a:fld>
            <a:endParaRPr kumimoji="1" lang="ja-JP" altLang="en-US" dirty="0"/>
          </a:p>
        </p:txBody>
      </p:sp>
      <p:sp>
        <p:nvSpPr>
          <p:cNvPr id="7" name="スライド番号プレースホルダ 5"/>
          <p:cNvSpPr txBox="1">
            <a:spLocks/>
          </p:cNvSpPr>
          <p:nvPr userDrawn="1"/>
        </p:nvSpPr>
        <p:spPr>
          <a:xfrm>
            <a:off x="4848725" y="6616184"/>
            <a:ext cx="290846" cy="195910"/>
          </a:xfrm>
          <a:prstGeom prst="rect">
            <a:avLst/>
          </a:prstGeom>
        </p:spPr>
        <p:txBody>
          <a:bodyPr vert="horz" wrap="none" lIns="104305" tIns="52153" rIns="104305" bIns="52153" rtlCol="0" anchor="ctr">
            <a:noAutofit/>
          </a:bodyPr>
          <a:lstStyle>
            <a:defPPr>
              <a:defRPr lang="ja-JP"/>
            </a:defPPr>
            <a:lvl1pPr algn="r" rtl="0" fontAlgn="base">
              <a:spcBef>
                <a:spcPct val="20000"/>
              </a:spcBef>
              <a:spcAft>
                <a:spcPct val="0"/>
              </a:spcAft>
              <a:defRPr kumimoji="1" sz="1200" kern="1200">
                <a:solidFill>
                  <a:srgbClr val="000000"/>
                </a:solidFill>
                <a:latin typeface="メイリオ" panose="020B0604030504040204" pitchFamily="50" charset="-128"/>
                <a:ea typeface="メイリオ" panose="020B0604030504040204" pitchFamily="50" charset="-128"/>
                <a:cs typeface="+mn-cs"/>
              </a:defRPr>
            </a:lvl1pPr>
            <a:lvl2pPr marL="457200" algn="l" rtl="0" fontAlgn="base">
              <a:spcBef>
                <a:spcPct val="20000"/>
              </a:spcBef>
              <a:spcAft>
                <a:spcPct val="0"/>
              </a:spcAft>
              <a:defRPr kumimoji="1" sz="900" kern="1200">
                <a:solidFill>
                  <a:schemeClr val="tx1"/>
                </a:solidFill>
                <a:latin typeface="HGP創英角ｺﾞｼｯｸUB" pitchFamily="50" charset="-128"/>
                <a:ea typeface="HGP創英角ｺﾞｼｯｸUB" pitchFamily="50" charset="-128"/>
                <a:cs typeface="+mn-cs"/>
              </a:defRPr>
            </a:lvl2pPr>
            <a:lvl3pPr marL="914400" algn="l" rtl="0" fontAlgn="base">
              <a:spcBef>
                <a:spcPct val="20000"/>
              </a:spcBef>
              <a:spcAft>
                <a:spcPct val="0"/>
              </a:spcAft>
              <a:defRPr kumimoji="1" sz="900" kern="1200">
                <a:solidFill>
                  <a:schemeClr val="tx1"/>
                </a:solidFill>
                <a:latin typeface="HGP創英角ｺﾞｼｯｸUB" pitchFamily="50" charset="-128"/>
                <a:ea typeface="HGP創英角ｺﾞｼｯｸUB" pitchFamily="50" charset="-128"/>
                <a:cs typeface="+mn-cs"/>
              </a:defRPr>
            </a:lvl3pPr>
            <a:lvl4pPr marL="1371600" algn="l" rtl="0" fontAlgn="base">
              <a:spcBef>
                <a:spcPct val="20000"/>
              </a:spcBef>
              <a:spcAft>
                <a:spcPct val="0"/>
              </a:spcAft>
              <a:defRPr kumimoji="1" sz="900" kern="1200">
                <a:solidFill>
                  <a:schemeClr val="tx1"/>
                </a:solidFill>
                <a:latin typeface="HGP創英角ｺﾞｼｯｸUB" pitchFamily="50" charset="-128"/>
                <a:ea typeface="HGP創英角ｺﾞｼｯｸUB" pitchFamily="50" charset="-128"/>
                <a:cs typeface="+mn-cs"/>
              </a:defRPr>
            </a:lvl4pPr>
            <a:lvl5pPr marL="1828800" algn="l" rtl="0" fontAlgn="base">
              <a:spcBef>
                <a:spcPct val="20000"/>
              </a:spcBef>
              <a:spcAft>
                <a:spcPct val="0"/>
              </a:spcAft>
              <a:defRPr kumimoji="1" sz="900" kern="1200">
                <a:solidFill>
                  <a:schemeClr val="tx1"/>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900" kern="1200">
                <a:solidFill>
                  <a:schemeClr val="tx1"/>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900" kern="1200">
                <a:solidFill>
                  <a:schemeClr val="tx1"/>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900" kern="1200">
                <a:solidFill>
                  <a:schemeClr val="tx1"/>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900" kern="1200">
                <a:solidFill>
                  <a:schemeClr val="tx1"/>
                </a:solidFill>
                <a:latin typeface="HGP創英角ｺﾞｼｯｸUB" pitchFamily="50" charset="-128"/>
                <a:ea typeface="HGP創英角ｺﾞｼｯｸUB" pitchFamily="50" charset="-128"/>
                <a:cs typeface="+mn-cs"/>
              </a:defRPr>
            </a:lvl9pPr>
          </a:lstStyle>
          <a:p>
            <a:fld id="{E4DD4CA9-FFF4-4929-B1F3-DD754470E6A2}" type="slidenum">
              <a:rPr lang="ja-JP" altLang="en-US" sz="1200" smtClean="0"/>
              <a:pPr/>
              <a:t>‹#›</a:t>
            </a:fld>
            <a:endParaRPr lang="ja-JP" altLang="en-US" sz="1200" dirty="0"/>
          </a:p>
        </p:txBody>
      </p:sp>
    </p:spTree>
    <p:extLst>
      <p:ext uri="{BB962C8B-B14F-4D97-AF65-F5344CB8AC3E}">
        <p14:creationId xmlns:p14="http://schemas.microsoft.com/office/powerpoint/2010/main" val="57072662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3.jpeg"/><Relationship Id="rId21" Type="http://schemas.openxmlformats.org/officeDocument/2006/relationships/image" Target="../media/image23.jpe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14.xml"/><Relationship Id="rId6" Type="http://schemas.microsoft.com/office/2007/relationships/hdphoto" Target="../media/hdphoto1.wdp"/><Relationship Id="rId11" Type="http://schemas.openxmlformats.org/officeDocument/2006/relationships/image" Target="../media/image13.png"/><Relationship Id="rId24" Type="http://schemas.openxmlformats.org/officeDocument/2006/relationships/image" Target="../media/image26.jpeg"/><Relationship Id="rId5" Type="http://schemas.openxmlformats.org/officeDocument/2006/relationships/image" Target="../media/image8.png"/><Relationship Id="rId15" Type="http://schemas.openxmlformats.org/officeDocument/2006/relationships/image" Target="../media/image17.png"/><Relationship Id="rId23" Type="http://schemas.openxmlformats.org/officeDocument/2006/relationships/image" Target="../media/image25.jpe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gif"/></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docs.google.com/forms/d/e/1FAIpQLSeKyKlFWFSttnJIpDnRglLka_3n2AIkXo370Ogp14reotJIMw/viewform?vc=0&amp;c=0&amp;w=1&amp;flr=0&amp;usp=mail_form_link" TargetMode="External"/><Relationship Id="rId7" Type="http://schemas.openxmlformats.org/officeDocument/2006/relationships/image" Target="../media/image39.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8.jpg"/><Relationship Id="rId11" Type="http://schemas.openxmlformats.org/officeDocument/2006/relationships/image" Target="../media/image6.png"/><Relationship Id="rId5" Type="http://schemas.openxmlformats.org/officeDocument/2006/relationships/image" Target="../media/image37.png"/><Relationship Id="rId10" Type="http://schemas.openxmlformats.org/officeDocument/2006/relationships/image" Target="../media/image41.jpeg"/><Relationship Id="rId4" Type="http://schemas.openxmlformats.org/officeDocument/2006/relationships/image" Target="../media/image36.png"/><Relationship Id="rId9"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docs.google.com/forms/d/e/1FAIpQLSeKyKlFWFSttnJIpDnRglLka_3n2AIkXo370Ogp14reotJIMw/viewform?vc=0&amp;c=0&amp;w=1" TargetMode="External"/><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jpe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www.mxa.usen.co.jp/~u8111/eisui_web/sales_aid/data/uts_restitution_flyer.pdf" TargetMode="External"/><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hyperlink" Target="http://www.mxa.usen.co.jp/~u8111/eisui_web/gyouseki/index.htm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0" y="0"/>
            <a:ext cx="2825524" cy="1930263"/>
          </a:xfrm>
          <a:prstGeom prst="rect">
            <a:avLst/>
          </a:prstGeom>
        </p:spPr>
      </p:pic>
      <p:sp>
        <p:nvSpPr>
          <p:cNvPr id="12" name="正方形/長方形 11"/>
          <p:cNvSpPr/>
          <p:nvPr/>
        </p:nvSpPr>
        <p:spPr>
          <a:xfrm>
            <a:off x="0" y="0"/>
            <a:ext cx="3143250" cy="2248356"/>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p:cNvSpPr txBox="1"/>
          <p:nvPr/>
        </p:nvSpPr>
        <p:spPr>
          <a:xfrm>
            <a:off x="1848601" y="908358"/>
            <a:ext cx="8316015" cy="5734903"/>
          </a:xfrm>
          <a:prstGeom prst="rect">
            <a:avLst/>
          </a:prstGeom>
          <a:noFill/>
        </p:spPr>
        <p:txBody>
          <a:bodyPr wrap="square" rtlCol="0">
            <a:spAutoFit/>
          </a:bodyPr>
          <a:lstStyle/>
          <a:p>
            <a:pPr lvl="0">
              <a:lnSpc>
                <a:spcPts val="22000"/>
              </a:lnSpc>
              <a:defRPr/>
            </a:pPr>
            <a:r>
              <a:rPr kumimoji="1" lang="en-US" altLang="ja-JP" sz="30000" b="1" dirty="0">
                <a:solidFill>
                  <a:schemeClr val="bg1">
                    <a:lumMod val="85000"/>
                  </a:schemeClr>
                </a:solidFill>
                <a:latin typeface="Yu Gothic UI Semilight" panose="020B0400000000000000" pitchFamily="50" charset="-128"/>
                <a:ea typeface="Yu Gothic UI Semilight" panose="020B0400000000000000" pitchFamily="50" charset="-128"/>
              </a:rPr>
              <a:t>Reco</a:t>
            </a:r>
          </a:p>
          <a:p>
            <a:pPr lvl="0">
              <a:lnSpc>
                <a:spcPts val="22000"/>
              </a:lnSpc>
              <a:defRPr/>
            </a:pPr>
            <a:r>
              <a:rPr kumimoji="1" lang="en-US" altLang="ja-JP" sz="30000" b="1" dirty="0">
                <a:solidFill>
                  <a:schemeClr val="bg1">
                    <a:lumMod val="85000"/>
                  </a:schemeClr>
                </a:solidFill>
                <a:latin typeface="Yu Gothic UI Semilight" panose="020B0400000000000000" pitchFamily="50" charset="-128"/>
                <a:ea typeface="Yu Gothic UI Semilight" panose="020B0400000000000000" pitchFamily="50" charset="-128"/>
              </a:rPr>
              <a:t> very</a:t>
            </a:r>
          </a:p>
        </p:txBody>
      </p:sp>
      <p:sp>
        <p:nvSpPr>
          <p:cNvPr id="7" name="テキスト ボックス 6"/>
          <p:cNvSpPr txBox="1"/>
          <p:nvPr/>
        </p:nvSpPr>
        <p:spPr>
          <a:xfrm>
            <a:off x="1730925" y="814781"/>
            <a:ext cx="8316015" cy="5734903"/>
          </a:xfrm>
          <a:prstGeom prst="rect">
            <a:avLst/>
          </a:prstGeom>
          <a:noFill/>
        </p:spPr>
        <p:txBody>
          <a:bodyPr wrap="square" rtlCol="0">
            <a:spAutoFit/>
          </a:bodyPr>
          <a:lstStyle/>
          <a:p>
            <a:pPr lvl="0">
              <a:lnSpc>
                <a:spcPts val="22000"/>
              </a:lnSpc>
              <a:defRPr/>
            </a:pPr>
            <a:r>
              <a:rPr kumimoji="1" lang="en-US" altLang="ja-JP" sz="30000" b="1" dirty="0">
                <a:solidFill>
                  <a:schemeClr val="bg1">
                    <a:lumMod val="95000"/>
                  </a:schemeClr>
                </a:solidFill>
                <a:latin typeface="Yu Gothic UI Semilight" panose="020B0400000000000000" pitchFamily="50" charset="-128"/>
                <a:ea typeface="Yu Gothic UI Semilight" panose="020B0400000000000000" pitchFamily="50" charset="-128"/>
              </a:rPr>
              <a:t>Reco</a:t>
            </a:r>
          </a:p>
          <a:p>
            <a:pPr lvl="0">
              <a:lnSpc>
                <a:spcPts val="22000"/>
              </a:lnSpc>
              <a:defRPr/>
            </a:pPr>
            <a:r>
              <a:rPr kumimoji="1" lang="en-US" altLang="ja-JP" sz="30000" b="1" dirty="0">
                <a:solidFill>
                  <a:schemeClr val="bg1">
                    <a:lumMod val="95000"/>
                  </a:schemeClr>
                </a:solidFill>
                <a:latin typeface="Yu Gothic UI Semilight" panose="020B0400000000000000" pitchFamily="50" charset="-128"/>
                <a:ea typeface="Yu Gothic UI Semilight" panose="020B0400000000000000" pitchFamily="50" charset="-128"/>
              </a:rPr>
              <a:t> very</a:t>
            </a:r>
          </a:p>
        </p:txBody>
      </p:sp>
      <p:sp>
        <p:nvSpPr>
          <p:cNvPr id="5" name="正方形/長方形 4"/>
          <p:cNvSpPr/>
          <p:nvPr/>
        </p:nvSpPr>
        <p:spPr>
          <a:xfrm>
            <a:off x="1962451" y="3682232"/>
            <a:ext cx="2632452"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2020/0</a:t>
            </a:r>
            <a:r>
              <a:rPr lang="ja-JP" altLang="en-US" sz="2000" dirty="0">
                <a:solidFill>
                  <a:prstClr val="black">
                    <a:lumMod val="75000"/>
                    <a:lumOff val="25000"/>
                  </a:prstClr>
                </a:solidFill>
                <a:latin typeface="メイリオ" panose="020B0604030504040204" pitchFamily="50" charset="-128"/>
                <a:ea typeface="メイリオ" panose="020B0604030504040204" pitchFamily="50" charset="-128"/>
              </a:rPr>
              <a:t>９　営業本部</a:t>
            </a:r>
            <a:endParaRPr kumimoji="0" lang="en-US" altLang="ja-JP" sz="20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7"/>
          <p:cNvSpPr txBox="1"/>
          <p:nvPr/>
        </p:nvSpPr>
        <p:spPr>
          <a:xfrm>
            <a:off x="382932" y="3097457"/>
            <a:ext cx="608731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現状回復事業について</a:t>
            </a:r>
            <a:endParaRPr kumimoji="0" lang="en-US" altLang="ja-JP" sz="32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26252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0" y="0"/>
            <a:ext cx="2825524" cy="1930263"/>
          </a:xfrm>
          <a:prstGeom prst="rect">
            <a:avLst/>
          </a:prstGeom>
        </p:spPr>
      </p:pic>
      <p:sp>
        <p:nvSpPr>
          <p:cNvPr id="12" name="正方形/長方形 11"/>
          <p:cNvSpPr/>
          <p:nvPr/>
        </p:nvSpPr>
        <p:spPr>
          <a:xfrm>
            <a:off x="0" y="-8133"/>
            <a:ext cx="3143250" cy="2248356"/>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p:cNvSpPr txBox="1"/>
          <p:nvPr/>
        </p:nvSpPr>
        <p:spPr>
          <a:xfrm>
            <a:off x="781550" y="1210968"/>
            <a:ext cx="8622753" cy="2708434"/>
          </a:xfrm>
          <a:prstGeom prst="rect">
            <a:avLst/>
          </a:prstGeom>
          <a:noFill/>
        </p:spPr>
        <p:txBody>
          <a:bodyPr wrap="square" rtlCol="0">
            <a:spAutoFit/>
          </a:bodyPr>
          <a:lstStyle/>
          <a:p>
            <a:pPr>
              <a:lnSpc>
                <a:spcPts val="2300"/>
              </a:lnSpc>
            </a:pP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USEN</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の閉店解約は年間で約</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1.8</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万件発生しています。</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300"/>
              </a:lnSpc>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特に今般のコロナ影響により更なる廃業増加が想定されます。</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1000"/>
              </a:lnSpc>
            </a:pP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300"/>
              </a:lnSpc>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今回、</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廃業後に発生する現状回復ビジネスの検討を目的</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に、前述の閉店解約顧客および、現在当社が持っている</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BA</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のチャネル</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不動産</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管理会社；全国</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3,400</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件）をメインに</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USEN</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テクノサービスが提携している内装業者にマッチングし、安価でスピーディーな現状回復ビジネスのトライアルを実施します。</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1000"/>
              </a:lnSpc>
            </a:pP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300"/>
              </a:lnSpc>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あわせて弊社が現状回復施工したテナント物件は、</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300"/>
              </a:lnSpc>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カナエルへ掲載も可能としリーシングまでのお手伝いを実施します。</a:t>
            </a:r>
          </a:p>
        </p:txBody>
      </p:sp>
      <p:sp>
        <p:nvSpPr>
          <p:cNvPr id="15" name="Rectangle 145"/>
          <p:cNvSpPr txBox="1"/>
          <p:nvPr/>
        </p:nvSpPr>
        <p:spPr>
          <a:xfrm>
            <a:off x="170874" y="114627"/>
            <a:ext cx="9390452"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l" defTabSz="936625" rtl="0" eaLnBrk="1" fontAlgn="auto" latinLnBrk="0" hangingPunct="1">
              <a:lnSpc>
                <a:spcPct val="100000"/>
              </a:lnSpc>
              <a:spcBef>
                <a:spcPts val="500"/>
              </a:spcBef>
              <a:spcAft>
                <a:spcPts val="0"/>
              </a:spcAft>
              <a:buClrTx/>
              <a:buSzTx/>
              <a:buFontTx/>
              <a:buNone/>
              <a:tabLst/>
              <a:defRPr sz="2100">
                <a:solidFill>
                  <a:srgbClr val="404040"/>
                </a:solidFill>
                <a:latin typeface="メイリオ"/>
                <a:ea typeface="メイリオ"/>
                <a:cs typeface="メイリオ"/>
                <a:sym typeface="メイリオ"/>
              </a:defRPr>
            </a:pPr>
            <a:r>
              <a:rPr kumimoji="0" lang="ja-JP" altLang="en-US" sz="2400" b="1" i="0" u="none" strike="noStrike" kern="1200" cap="none" spc="0" normalizeH="0" baseline="0" noProof="0" dirty="0">
                <a:ln>
                  <a:noFill/>
                </a:ln>
                <a:solidFill>
                  <a:prstClr val="black">
                    <a:lumMod val="75000"/>
                    <a:lumOff val="25000"/>
                  </a:prstClr>
                </a:solidFill>
                <a:effectLst/>
                <a:uLnTx/>
                <a:uFillTx/>
                <a:latin typeface="メイリオ"/>
                <a:ea typeface="メイリオ"/>
                <a:sym typeface="メイリオ"/>
              </a:rPr>
              <a:t>はじめに</a:t>
            </a:r>
            <a:endParaRPr kumimoji="0" sz="2400" b="1" i="0" u="none" strike="noStrike" kern="1200" cap="none" spc="0" normalizeH="0" baseline="0" noProof="0" dirty="0">
              <a:ln>
                <a:noFill/>
              </a:ln>
              <a:solidFill>
                <a:prstClr val="black">
                  <a:lumMod val="75000"/>
                  <a:lumOff val="25000"/>
                </a:prstClr>
              </a:solidFill>
              <a:effectLst/>
              <a:uLnTx/>
              <a:uFillTx/>
              <a:latin typeface="メイリオ"/>
              <a:ea typeface="メイリオ"/>
              <a:sym typeface="メイリオ"/>
            </a:endParaRPr>
          </a:p>
        </p:txBody>
      </p:sp>
      <p:grpSp>
        <p:nvGrpSpPr>
          <p:cNvPr id="18" name="グループ化 17"/>
          <p:cNvGrpSpPr/>
          <p:nvPr/>
        </p:nvGrpSpPr>
        <p:grpSpPr>
          <a:xfrm>
            <a:off x="1002307" y="3987202"/>
            <a:ext cx="8401996" cy="2292652"/>
            <a:chOff x="1019797" y="4332079"/>
            <a:chExt cx="8401996" cy="2292652"/>
          </a:xfrm>
        </p:grpSpPr>
        <p:pic>
          <p:nvPicPr>
            <p:cNvPr id="20" name="図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6091" y="4332079"/>
              <a:ext cx="2416463" cy="1510290"/>
            </a:xfrm>
            <a:prstGeom prst="rect">
              <a:avLst/>
            </a:prstGeom>
          </p:spPr>
        </p:pic>
        <p:pic>
          <p:nvPicPr>
            <p:cNvPr id="24" name="図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2530" y="4406689"/>
              <a:ext cx="1121126" cy="1121126"/>
            </a:xfrm>
            <a:prstGeom prst="rect">
              <a:avLst/>
            </a:prstGeom>
          </p:spPr>
        </p:pic>
        <p:sp>
          <p:nvSpPr>
            <p:cNvPr id="26" name="正方形/長方形 25"/>
            <p:cNvSpPr/>
            <p:nvPr/>
          </p:nvSpPr>
          <p:spPr>
            <a:xfrm>
              <a:off x="3143251" y="6363121"/>
              <a:ext cx="6278542" cy="261610"/>
            </a:xfrm>
            <a:prstGeom prst="rect">
              <a:avLst/>
            </a:prstGeom>
          </p:spPr>
          <p:txBody>
            <a:bodyPr wrap="square">
              <a:spAutoFit/>
            </a:bodyPr>
            <a:lstStyle/>
            <a:p>
              <a:r>
                <a:rPr lang="en-US" altLang="ja-JP" sz="1100" dirty="0">
                  <a:solidFill>
                    <a:schemeClr val="bg1">
                      <a:lumMod val="65000"/>
                    </a:schemeClr>
                  </a:solidFill>
                  <a:latin typeface="メイリオ" panose="020B0604030504040204" pitchFamily="50" charset="-128"/>
                  <a:ea typeface="メイリオ" panose="020B0604030504040204" pitchFamily="50" charset="-128"/>
                </a:rPr>
                <a:t>※</a:t>
              </a:r>
              <a:r>
                <a:rPr lang="ja-JP" altLang="en-US" sz="1100" dirty="0">
                  <a:solidFill>
                    <a:schemeClr val="bg1">
                      <a:lumMod val="65000"/>
                    </a:schemeClr>
                  </a:solidFill>
                  <a:latin typeface="メイリオ" panose="020B0604030504040204" pitchFamily="50" charset="-128"/>
                  <a:ea typeface="メイリオ" panose="020B0604030504040204" pitchFamily="50" charset="-128"/>
                </a:rPr>
                <a:t>リーシング：不動産の賃貸物件に借り手がつくようにサポートする業務や賃借契約の仲介業務</a:t>
              </a:r>
            </a:p>
          </p:txBody>
        </p:sp>
        <p:sp>
          <p:nvSpPr>
            <p:cNvPr id="27" name="正方形/長方形 26"/>
            <p:cNvSpPr/>
            <p:nvPr/>
          </p:nvSpPr>
          <p:spPr>
            <a:xfrm>
              <a:off x="1019797" y="5549982"/>
              <a:ext cx="2646878" cy="584775"/>
            </a:xfrm>
            <a:prstGeom prst="rect">
              <a:avLst/>
            </a:prstGeom>
          </p:spPr>
          <p:txBody>
            <a:bodyPr wrap="none">
              <a:spAutoFit/>
            </a:bodyPr>
            <a:lstStyle/>
            <a:p>
              <a:pPr algn="ctr"/>
              <a:r>
                <a:rPr lang="ja-JP" altLang="en-US" sz="1600" b="1" dirty="0">
                  <a:solidFill>
                    <a:srgbClr val="8EC26A"/>
                  </a:solidFill>
                  <a:latin typeface="メイリオ" panose="020B0604030504040204" pitchFamily="50" charset="-128"/>
                  <a:ea typeface="メイリオ" panose="020B0604030504040204" pitchFamily="50" charset="-128"/>
                </a:rPr>
                <a:t>支社：関連顧客からの依頼</a:t>
              </a:r>
              <a:endParaRPr lang="en-US" altLang="ja-JP" sz="1600" b="1" dirty="0">
                <a:solidFill>
                  <a:srgbClr val="8EC26A"/>
                </a:solidFill>
                <a:latin typeface="メイリオ" panose="020B0604030504040204" pitchFamily="50" charset="-128"/>
                <a:ea typeface="メイリオ" panose="020B0604030504040204" pitchFamily="50" charset="-128"/>
              </a:endParaRPr>
            </a:p>
            <a:p>
              <a:pPr algn="ctr"/>
              <a:r>
                <a:rPr lang="ja-JP" altLang="en-US" sz="1600" b="1" dirty="0">
                  <a:solidFill>
                    <a:srgbClr val="8EC26A"/>
                  </a:solidFill>
                  <a:latin typeface="メイリオ" panose="020B0604030504040204" pitchFamily="50" charset="-128"/>
                  <a:ea typeface="メイリオ" panose="020B0604030504040204" pitchFamily="50" charset="-128"/>
                </a:rPr>
                <a:t>受付センター：閉店解約</a:t>
              </a:r>
              <a:endParaRPr lang="en-US" altLang="ja-JP" sz="1600" b="1" dirty="0">
                <a:solidFill>
                  <a:srgbClr val="8EC26A"/>
                </a:solidFill>
                <a:latin typeface="メイリオ" panose="020B0604030504040204" pitchFamily="50" charset="-128"/>
                <a:ea typeface="メイリオ" panose="020B0604030504040204" pitchFamily="50" charset="-128"/>
              </a:endParaRPr>
            </a:p>
          </p:txBody>
        </p:sp>
        <p:sp>
          <p:nvSpPr>
            <p:cNvPr id="28" name="正方形/長方形 27"/>
            <p:cNvSpPr/>
            <p:nvPr/>
          </p:nvSpPr>
          <p:spPr>
            <a:xfrm>
              <a:off x="4000516" y="5549982"/>
              <a:ext cx="2236510" cy="584775"/>
            </a:xfrm>
            <a:prstGeom prst="rect">
              <a:avLst/>
            </a:prstGeom>
          </p:spPr>
          <p:txBody>
            <a:bodyPr wrap="none">
              <a:spAutoFit/>
            </a:bodyPr>
            <a:lstStyle/>
            <a:p>
              <a:pPr algn="ctr"/>
              <a:r>
                <a:rPr lang="ja-JP" altLang="en-US" sz="1600" b="1" dirty="0">
                  <a:solidFill>
                    <a:schemeClr val="accent5">
                      <a:lumMod val="60000"/>
                      <a:lumOff val="40000"/>
                    </a:schemeClr>
                  </a:solidFill>
                  <a:latin typeface="メイリオ" panose="020B0604030504040204" pitchFamily="50" charset="-128"/>
                  <a:ea typeface="メイリオ" panose="020B0604030504040204" pitchFamily="50" charset="-128"/>
                </a:rPr>
                <a:t>提携している</a:t>
              </a:r>
              <a:endParaRPr lang="en-US" altLang="ja-JP" sz="1600" b="1" dirty="0">
                <a:solidFill>
                  <a:schemeClr val="accent5">
                    <a:lumMod val="60000"/>
                    <a:lumOff val="40000"/>
                  </a:schemeClr>
                </a:solidFill>
                <a:latin typeface="メイリオ" panose="020B0604030504040204" pitchFamily="50" charset="-128"/>
                <a:ea typeface="メイリオ" panose="020B0604030504040204" pitchFamily="50" charset="-128"/>
              </a:endParaRPr>
            </a:p>
            <a:p>
              <a:pPr algn="ctr"/>
              <a:r>
                <a:rPr lang="ja-JP" altLang="en-US" sz="1600" b="1" dirty="0">
                  <a:solidFill>
                    <a:schemeClr val="accent5">
                      <a:lumMod val="60000"/>
                      <a:lumOff val="40000"/>
                    </a:schemeClr>
                  </a:solidFill>
                  <a:latin typeface="メイリオ" panose="020B0604030504040204" pitchFamily="50" charset="-128"/>
                  <a:ea typeface="メイリオ" panose="020B0604030504040204" pitchFamily="50" charset="-128"/>
                </a:rPr>
                <a:t>内装業者をマッチング</a:t>
              </a:r>
            </a:p>
          </p:txBody>
        </p:sp>
        <p:sp>
          <p:nvSpPr>
            <p:cNvPr id="29" name="正方形/長方形 28"/>
            <p:cNvSpPr/>
            <p:nvPr/>
          </p:nvSpPr>
          <p:spPr>
            <a:xfrm>
              <a:off x="7175207" y="5617997"/>
              <a:ext cx="1415772" cy="338554"/>
            </a:xfrm>
            <a:prstGeom prst="rect">
              <a:avLst/>
            </a:prstGeom>
          </p:spPr>
          <p:txBody>
            <a:bodyPr wrap="none">
              <a:spAutoFit/>
            </a:bodyPr>
            <a:lstStyle/>
            <a:p>
              <a:r>
                <a:rPr lang="ja-JP" altLang="en-US" sz="1600" b="1" dirty="0">
                  <a:solidFill>
                    <a:schemeClr val="accent2">
                      <a:lumMod val="60000"/>
                      <a:lumOff val="40000"/>
                    </a:schemeClr>
                  </a:solidFill>
                  <a:latin typeface="メイリオ" panose="020B0604030504040204" pitchFamily="50" charset="-128"/>
                  <a:ea typeface="メイリオ" panose="020B0604030504040204" pitchFamily="50" charset="-128"/>
                </a:rPr>
                <a:t>ニーズの訴求</a:t>
              </a:r>
            </a:p>
          </p:txBody>
        </p:sp>
      </p:grpSp>
      <p:pic>
        <p:nvPicPr>
          <p:cNvPr id="30" name="図 29"/>
          <p:cNvPicPr>
            <a:picLocks noChangeAspect="1"/>
          </p:cNvPicPr>
          <p:nvPr/>
        </p:nvPicPr>
        <p:blipFill rotWithShape="1">
          <a:blip r:embed="rId6">
            <a:extLst>
              <a:ext uri="{28A0092B-C50C-407E-A947-70E740481C1C}">
                <a14:useLocalDpi xmlns:a14="http://schemas.microsoft.com/office/drawing/2010/main" val="0"/>
              </a:ext>
            </a:extLst>
          </a:blip>
          <a:srcRect t="24615" b="25098"/>
          <a:stretch/>
        </p:blipFill>
        <p:spPr>
          <a:xfrm>
            <a:off x="1106091" y="4302837"/>
            <a:ext cx="2439307" cy="766667"/>
          </a:xfrm>
          <a:prstGeom prst="rect">
            <a:avLst/>
          </a:prstGeom>
        </p:spPr>
      </p:pic>
      <p:sp>
        <p:nvSpPr>
          <p:cNvPr id="2" name="右矢印 1"/>
          <p:cNvSpPr/>
          <p:nvPr/>
        </p:nvSpPr>
        <p:spPr>
          <a:xfrm>
            <a:off x="3488017" y="4499046"/>
            <a:ext cx="448445" cy="370614"/>
          </a:xfrm>
          <a:prstGeom prst="rightArrow">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6404044" y="4516993"/>
            <a:ext cx="448445" cy="370614"/>
          </a:xfrm>
          <a:prstGeom prst="rightArrow">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689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rotWithShape="1">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0" y="0"/>
            <a:ext cx="2825524" cy="1930263"/>
          </a:xfrm>
          <a:prstGeom prst="rect">
            <a:avLst/>
          </a:prstGeom>
        </p:spPr>
      </p:pic>
      <p:sp>
        <p:nvSpPr>
          <p:cNvPr id="17" name="正方形/長方形 16"/>
          <p:cNvSpPr/>
          <p:nvPr/>
        </p:nvSpPr>
        <p:spPr>
          <a:xfrm>
            <a:off x="0" y="-8133"/>
            <a:ext cx="3143250" cy="2248356"/>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Rectangle 145"/>
          <p:cNvSpPr txBox="1"/>
          <p:nvPr/>
        </p:nvSpPr>
        <p:spPr>
          <a:xfrm>
            <a:off x="170874" y="114627"/>
            <a:ext cx="9390452"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l" defTabSz="936625" rtl="0" eaLnBrk="1" fontAlgn="auto" latinLnBrk="0" hangingPunct="1">
              <a:lnSpc>
                <a:spcPct val="100000"/>
              </a:lnSpc>
              <a:spcBef>
                <a:spcPts val="500"/>
              </a:spcBef>
              <a:spcAft>
                <a:spcPts val="0"/>
              </a:spcAft>
              <a:buClrTx/>
              <a:buSzTx/>
              <a:buFontTx/>
              <a:buNone/>
              <a:tabLst/>
              <a:defRPr sz="2100">
                <a:solidFill>
                  <a:srgbClr val="404040"/>
                </a:solidFill>
                <a:latin typeface="メイリオ"/>
                <a:ea typeface="メイリオ"/>
                <a:cs typeface="メイリオ"/>
                <a:sym typeface="メイリオ"/>
              </a:defRPr>
            </a:pPr>
            <a:r>
              <a:rPr kumimoji="0" lang="ja-JP" altLang="en-US" sz="2400" b="1" i="0" u="none" strike="noStrike" kern="1200" cap="none" spc="0" normalizeH="0" baseline="0" noProof="0" dirty="0">
                <a:ln>
                  <a:noFill/>
                </a:ln>
                <a:solidFill>
                  <a:prstClr val="black">
                    <a:lumMod val="75000"/>
                    <a:lumOff val="25000"/>
                  </a:prstClr>
                </a:solidFill>
                <a:effectLst/>
                <a:uLnTx/>
                <a:uFillTx/>
                <a:latin typeface="メイリオ"/>
                <a:ea typeface="メイリオ"/>
                <a:sym typeface="メイリオ"/>
              </a:rPr>
              <a:t>バリューサークルに基づく概念図</a:t>
            </a:r>
            <a:endParaRPr kumimoji="0" sz="2400" b="1" i="0" u="none" strike="noStrike" kern="1200" cap="none" spc="0" normalizeH="0" baseline="0" noProof="0" dirty="0">
              <a:ln>
                <a:noFill/>
              </a:ln>
              <a:solidFill>
                <a:prstClr val="black">
                  <a:lumMod val="75000"/>
                  <a:lumOff val="25000"/>
                </a:prstClr>
              </a:solidFill>
              <a:effectLst/>
              <a:uLnTx/>
              <a:uFillTx/>
              <a:latin typeface="メイリオ"/>
              <a:ea typeface="メイリオ"/>
              <a:sym typeface="メイリオ"/>
            </a:endParaRPr>
          </a:p>
        </p:txBody>
      </p:sp>
      <p:sp>
        <p:nvSpPr>
          <p:cNvPr id="23" name="Rectangle 145"/>
          <p:cNvSpPr txBox="1"/>
          <p:nvPr/>
        </p:nvSpPr>
        <p:spPr>
          <a:xfrm>
            <a:off x="0" y="933460"/>
            <a:ext cx="9906000"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ctr" defTabSz="936625" rtl="0" eaLnBrk="1" fontAlgn="auto" latinLnBrk="0" hangingPunct="1">
              <a:lnSpc>
                <a:spcPct val="100000"/>
              </a:lnSpc>
              <a:spcBef>
                <a:spcPts val="500"/>
              </a:spcBef>
              <a:spcAft>
                <a:spcPts val="0"/>
              </a:spcAft>
              <a:buClrTx/>
              <a:buSzTx/>
              <a:buFontTx/>
              <a:buNone/>
              <a:tabLst/>
              <a:defRPr sz="2100">
                <a:solidFill>
                  <a:srgbClr val="404040"/>
                </a:solidFill>
                <a:latin typeface="メイリオ"/>
                <a:ea typeface="メイリオ"/>
                <a:cs typeface="メイリオ"/>
                <a:sym typeface="メイリオ"/>
              </a:defRPr>
            </a:pPr>
            <a:r>
              <a:rPr kumimoji="0" lang="ja-JP" altLang="en-US" sz="2400" b="1" i="0" u="none" strike="noStrike" kern="1200" cap="none" spc="0" normalizeH="0" baseline="0" noProof="0" dirty="0">
                <a:ln>
                  <a:noFill/>
                </a:ln>
                <a:solidFill>
                  <a:prstClr val="black">
                    <a:lumMod val="75000"/>
                    <a:lumOff val="25000"/>
                  </a:prstClr>
                </a:solidFill>
                <a:effectLst/>
                <a:uLnTx/>
                <a:uFillTx/>
                <a:latin typeface="メイリオ"/>
                <a:ea typeface="メイリオ"/>
                <a:sym typeface="メイリオ"/>
              </a:rPr>
              <a:t>原状回復事業は、バリューサークルの最終ゾーンに位置します</a:t>
            </a:r>
            <a:endParaRPr kumimoji="0" sz="2400" b="1" i="0" u="none" strike="noStrike" kern="1200" cap="none" spc="0" normalizeH="0" baseline="0" noProof="0" dirty="0">
              <a:ln>
                <a:noFill/>
              </a:ln>
              <a:solidFill>
                <a:prstClr val="black">
                  <a:lumMod val="75000"/>
                  <a:lumOff val="25000"/>
                </a:prstClr>
              </a:solidFill>
              <a:effectLst/>
              <a:uLnTx/>
              <a:uFillTx/>
              <a:latin typeface="メイリオ"/>
              <a:ea typeface="メイリオ"/>
              <a:sym typeface="メイリオ"/>
            </a:endParaRPr>
          </a:p>
        </p:txBody>
      </p:sp>
      <p:grpSp>
        <p:nvGrpSpPr>
          <p:cNvPr id="10" name="グループ化 9">
            <a:extLst>
              <a:ext uri="{FF2B5EF4-FFF2-40B4-BE49-F238E27FC236}">
                <a16:creationId xmlns:a16="http://schemas.microsoft.com/office/drawing/2014/main" id="{BD1D91A8-7433-4572-85B2-B1453AC90C3C}"/>
              </a:ext>
            </a:extLst>
          </p:cNvPr>
          <p:cNvGrpSpPr/>
          <p:nvPr/>
        </p:nvGrpSpPr>
        <p:grpSpPr>
          <a:xfrm>
            <a:off x="935665" y="1752293"/>
            <a:ext cx="8235829" cy="4864973"/>
            <a:chOff x="854219" y="341560"/>
            <a:chExt cx="7201853" cy="4866522"/>
          </a:xfrm>
        </p:grpSpPr>
        <p:pic>
          <p:nvPicPr>
            <p:cNvPr id="12" name="図 11">
              <a:extLst>
                <a:ext uri="{FF2B5EF4-FFF2-40B4-BE49-F238E27FC236}">
                  <a16:creationId xmlns:a16="http://schemas.microsoft.com/office/drawing/2014/main" id="{72FB8F2F-972C-4CE8-855C-F6BA2ABB02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0635" y="1027526"/>
              <a:ext cx="3348000" cy="3494875"/>
            </a:xfrm>
            <a:prstGeom prst="rect">
              <a:avLst/>
            </a:prstGeom>
          </p:spPr>
        </p:pic>
        <p:sp>
          <p:nvSpPr>
            <p:cNvPr id="14" name="楕円 13">
              <a:extLst>
                <a:ext uri="{FF2B5EF4-FFF2-40B4-BE49-F238E27FC236}">
                  <a16:creationId xmlns:a16="http://schemas.microsoft.com/office/drawing/2014/main" id="{63B3E66D-0AAE-4ECC-A5B1-05CF17590630}"/>
                </a:ext>
              </a:extLst>
            </p:cNvPr>
            <p:cNvSpPr>
              <a:spLocks noChangeAspect="1"/>
            </p:cNvSpPr>
            <p:nvPr/>
          </p:nvSpPr>
          <p:spPr>
            <a:xfrm>
              <a:off x="3109234" y="1204479"/>
              <a:ext cx="2976726" cy="2944352"/>
            </a:xfrm>
            <a:prstGeom prst="ellipse">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5" name="図 14">
              <a:extLst>
                <a:ext uri="{FF2B5EF4-FFF2-40B4-BE49-F238E27FC236}">
                  <a16:creationId xmlns:a16="http://schemas.microsoft.com/office/drawing/2014/main" id="{FA75B085-8E54-4DF5-9786-1545F3F7A1E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1140" r="99858">
                          <a14:foregroundMark x1="33903" y1="20887" x2="33903" y2="20887"/>
                          <a14:foregroundMark x1="19231" y1="37053" x2="19231" y2="37053"/>
                          <a14:foregroundMark x1="8832" y1="54363" x2="8832" y2="54363"/>
                          <a14:foregroundMark x1="33333" y1="71102" x2="33333" y2="71102"/>
                          <a14:foregroundMark x1="49573" y1="72389" x2="50000" y2="72389"/>
                          <a14:foregroundMark x1="66524" y1="70815" x2="66524" y2="70815"/>
                          <a14:foregroundMark x1="82906" y1="55794" x2="82906" y2="55794"/>
                          <a14:foregroundMark x1="77066" y1="72103" x2="77066" y2="72103"/>
                          <a14:foregroundMark x1="84188" y1="30901" x2="84188" y2="30901"/>
                          <a14:foregroundMark x1="84188" y1="30901" x2="84188" y2="30901"/>
                          <a14:foregroundMark x1="91880" y1="53934" x2="91880" y2="53934"/>
                          <a14:foregroundMark x1="77350" y1="35908" x2="77350" y2="35908"/>
                          <a14:foregroundMark x1="40598" y1="17167" x2="40598" y2="17167"/>
                          <a14:foregroundMark x1="40171" y1="12876" x2="40171" y2="12876"/>
                          <a14:foregroundMark x1="13105" y1="26180" x2="13105" y2="26180"/>
                          <a14:foregroundMark x1="13105" y1="26323" x2="13105" y2="26323"/>
                          <a14:foregroundMark x1="22365" y1="30901" x2="22365" y2="30901"/>
                          <a14:foregroundMark x1="22650" y1="31474" x2="23077" y2="32189"/>
                          <a14:foregroundMark x1="27635" y1="36338" x2="27635" y2="36338"/>
                          <a14:foregroundMark x1="27635" y1="36338" x2="27635" y2="36338"/>
                          <a14:foregroundMark x1="27493" y1="36338" x2="27493" y2="36338"/>
                          <a14:foregroundMark x1="27493" y1="36338" x2="27493" y2="36338"/>
                          <a14:foregroundMark x1="27493" y1="36338" x2="27493" y2="36338"/>
                          <a14:foregroundMark x1="25356" y1="37053" x2="25356" y2="37053"/>
                          <a14:foregroundMark x1="25356" y1="37053" x2="25356" y2="37053"/>
                          <a14:foregroundMark x1="25356" y1="37053" x2="25356" y2="37053"/>
                          <a14:foregroundMark x1="25356" y1="37053" x2="25071" y2="37053"/>
                          <a14:foregroundMark x1="19516" y1="33763" x2="19231" y2="33763"/>
                          <a14:foregroundMark x1="18946" y1="33763" x2="18946" y2="33763"/>
                          <a14:foregroundMark x1="18376" y1="33333" x2="18376" y2="33333"/>
                          <a14:foregroundMark x1="17236" y1="30901" x2="17236" y2="30901"/>
                          <a14:foregroundMark x1="17664" y1="29041" x2="17664" y2="29041"/>
                          <a14:foregroundMark x1="18946" y1="25179" x2="18946" y2="25179"/>
                          <a14:foregroundMark x1="18946" y1="25179" x2="18946" y2="25179"/>
                          <a14:foregroundMark x1="18946" y1="25179" x2="18946" y2="25179"/>
                          <a14:foregroundMark x1="18091" y1="20172" x2="18091" y2="20172"/>
                          <a14:foregroundMark x1="18376" y1="20172" x2="18376" y2="20172"/>
                          <a14:foregroundMark x1="29487" y1="12732" x2="29487" y2="12732"/>
                          <a14:foregroundMark x1="29630" y1="12876" x2="29630" y2="12876"/>
                          <a14:foregroundMark x1="30057" y1="12732" x2="30057" y2="13019"/>
                          <a14:foregroundMark x1="30484" y1="12589" x2="30769" y2="13019"/>
                          <a14:foregroundMark x1="31197" y1="13305" x2="31197" y2="13734"/>
                          <a14:foregroundMark x1="31481" y1="13734" x2="32051" y2="14163"/>
                          <a14:foregroundMark x1="76638" y1="82117" x2="76638" y2="82117"/>
                          <a14:foregroundMark x1="76211" y1="82403" x2="76211" y2="82403"/>
                          <a14:foregroundMark x1="52564" y1="87697" x2="52564" y2="87697"/>
                          <a14:foregroundMark x1="52564" y1="87697" x2="52564" y2="87697"/>
                          <a14:foregroundMark x1="52564" y1="87697" x2="52564" y2="87697"/>
                          <a14:foregroundMark x1="50855" y1="88126" x2="50855" y2="88126"/>
                          <a14:foregroundMark x1="50427" y1="88126" x2="50427" y2="88126"/>
                          <a14:foregroundMark x1="49430" y1="87697" x2="49430" y2="87697"/>
                          <a14:foregroundMark x1="49430" y1="87554" x2="49430" y2="87554"/>
                          <a14:foregroundMark x1="47721" y1="86123" x2="47721" y2="86123"/>
                          <a14:foregroundMark x1="23932" y1="80401" x2="23932" y2="80401"/>
                          <a14:foregroundMark x1="23932" y1="80401" x2="23932" y2="80401"/>
                          <a14:foregroundMark x1="24074" y1="80401" x2="24217" y2="80830"/>
                          <a14:foregroundMark x1="24217" y1="80830" x2="24217" y2="80830"/>
                          <a14:foregroundMark x1="24359" y1="80973" x2="24359" y2="80973"/>
                          <a14:foregroundMark x1="24359" y1="80973" x2="24359" y2="80973"/>
                          <a14:foregroundMark x1="24501" y1="80973" x2="24501" y2="80973"/>
                          <a14:foregroundMark x1="24501" y1="80973" x2="24501" y2="80973"/>
                          <a14:foregroundMark x1="24644" y1="80973" x2="24644" y2="80973"/>
                          <a14:foregroundMark x1="27066" y1="84263" x2="27066" y2="84263"/>
                          <a14:foregroundMark x1="27066" y1="84263" x2="27066" y2="84263"/>
                          <a14:foregroundMark x1="27493" y1="84263" x2="27493" y2="84263"/>
                          <a14:foregroundMark x1="28063" y1="83834" x2="28917" y2="83834"/>
                          <a14:foregroundMark x1="29345" y1="82976" x2="29345" y2="82976"/>
                          <a14:foregroundMark x1="29487" y1="82546" x2="29487" y2="82546"/>
                          <a14:foregroundMark x1="70655" y1="34621" x2="70655" y2="34621"/>
                          <a14:foregroundMark x1="70655" y1="34621" x2="70655" y2="34621"/>
                          <a14:foregroundMark x1="70655" y1="34621" x2="70655" y2="34621"/>
                          <a14:foregroundMark x1="70655" y1="34621" x2="70655" y2="34621"/>
                          <a14:foregroundMark x1="70655" y1="34621" x2="70655" y2="34621"/>
                          <a14:foregroundMark x1="77778" y1="27611" x2="77778" y2="27611"/>
                          <a14:foregroundMark x1="78632" y1="25608" x2="78632" y2="25608"/>
                          <a14:foregroundMark x1="79060" y1="23891" x2="79060" y2="23891"/>
                          <a14:foregroundMark x1="80199" y1="21030" x2="80199" y2="21030"/>
                          <a14:foregroundMark x1="80484" y1="20172" x2="80769" y2="20029"/>
                          <a14:foregroundMark x1="81481" y1="18884" x2="81909" y2="18884"/>
                          <a14:foregroundMark x1="83333" y1="18026" x2="84188" y2="18312"/>
                          <a14:foregroundMark x1="84330" y1="18741" x2="87037" y2="22747"/>
                          <a14:foregroundMark x1="88034" y1="24320" x2="88319" y2="25608"/>
                          <a14:foregroundMark x1="89174" y1="29041" x2="89601" y2="30472"/>
                          <a14:foregroundMark x1="89601" y1="30472" x2="89601" y2="30472"/>
                          <a14:foregroundMark x1="89744" y1="30615" x2="90171" y2="31474"/>
                          <a14:foregroundMark x1="90598" y1="33476" x2="90598" y2="34335"/>
                          <a14:foregroundMark x1="87464" y1="61803" x2="87464" y2="61803"/>
                          <a14:foregroundMark x1="88034" y1="62232" x2="88034" y2="62232"/>
                          <a14:foregroundMark x1="92165" y1="65808" x2="92165" y2="65808"/>
                          <a14:foregroundMark x1="92165" y1="63948" x2="92165" y2="63519"/>
                          <a14:foregroundMark x1="92308" y1="60944" x2="92308" y2="60944"/>
                          <a14:foregroundMark x1="92450" y1="59800" x2="92450" y2="59800"/>
                          <a14:foregroundMark x1="92308" y1="59657" x2="92308" y2="59657"/>
                          <a14:foregroundMark x1="91026" y1="58798" x2="90741" y2="58798"/>
                          <a14:foregroundMark x1="89601" y1="58941" x2="88889" y2="58941"/>
                          <a14:foregroundMark x1="87607" y1="58798" x2="86752" y2="59227"/>
                          <a14:foregroundMark x1="84330" y1="59657" x2="83761" y2="60086"/>
                          <a14:foregroundMark x1="83618" y1="60086" x2="83618" y2="60086"/>
                          <a14:foregroundMark x1="80627" y1="60086" x2="79487" y2="60372"/>
                          <a14:foregroundMark x1="77778" y1="60372" x2="77778" y2="60372"/>
                          <a14:foregroundMark x1="77635" y1="60372" x2="77635" y2="60372"/>
                          <a14:foregroundMark x1="76923" y1="59514" x2="76781" y2="58941"/>
                          <a14:foregroundMark x1="76496" y1="56080" x2="76496" y2="56080"/>
                          <a14:foregroundMark x1="76353" y1="54363" x2="76211" y2="54077"/>
                          <a14:foregroundMark x1="78775" y1="38340" x2="78775" y2="38913"/>
                          <a14:foregroundMark x1="78205" y1="39199" x2="78205" y2="39199"/>
                          <a14:foregroundMark x1="77350" y1="39628" x2="77350" y2="39628"/>
                          <a14:foregroundMark x1="77066" y1="39628" x2="73077" y2="41774"/>
                          <a14:foregroundMark x1="68091" y1="72675" x2="68519" y2="73104"/>
                          <a14:foregroundMark x1="69943" y1="74535" x2="69943" y2="74964"/>
                          <a14:foregroundMark x1="69801" y1="76252" x2="69658" y2="77110"/>
                          <a14:foregroundMark x1="69943" y1="79542" x2="69943" y2="80114"/>
                          <a14:foregroundMark x1="69943" y1="80114" x2="69943" y2="80114"/>
                          <a14:foregroundMark x1="70655" y1="81116" x2="71652" y2="82260"/>
                          <a14:foregroundMark x1="71937" y1="82833" x2="71937" y2="82833"/>
                          <a14:foregroundMark x1="56268" y1="84692" x2="56268" y2="84692"/>
                          <a14:foregroundMark x1="56268" y1="84406" x2="56268" y2="84406"/>
                          <a14:foregroundMark x1="55840" y1="81831" x2="55840" y2="81831"/>
                          <a14:foregroundMark x1="55413" y1="80687" x2="55413" y2="80687"/>
                          <a14:foregroundMark x1="54274" y1="74964" x2="54274" y2="74964"/>
                          <a14:foregroundMark x1="54274" y1="74535" x2="54274" y2="74535"/>
                          <a14:foregroundMark x1="34473" y1="77539" x2="34473" y2="77539"/>
                          <a14:foregroundMark x1="34046" y1="77539" x2="34046" y2="77539"/>
                          <a14:foregroundMark x1="31481" y1="76538" x2="31481" y2="76538"/>
                          <a14:foregroundMark x1="27778" y1="75680" x2="27208" y2="75680"/>
                          <a14:foregroundMark x1="25071" y1="74821" x2="25071" y2="74821"/>
                          <a14:foregroundMark x1="24501" y1="74821" x2="24501" y2="74821"/>
                          <a14:foregroundMark x1="22792" y1="74535" x2="22507" y2="74535"/>
                          <a14:foregroundMark x1="21652" y1="74535" x2="20940" y2="74535"/>
                          <a14:foregroundMark x1="18091" y1="75966" x2="18091" y2="75966"/>
                          <a14:foregroundMark x1="18091" y1="75966" x2="16809" y2="77539"/>
                          <a14:foregroundMark x1="16524" y1="77682" x2="16524" y2="77682"/>
                          <a14:foregroundMark x1="16952" y1="77539" x2="17236" y2="77539"/>
                          <a14:foregroundMark x1="17236" y1="77682" x2="16809" y2="77969"/>
                          <a14:foregroundMark x1="19801" y1="81259" x2="22792" y2="84406"/>
                          <a14:foregroundMark x1="22792" y1="82833" x2="23219" y2="83405"/>
                          <a14:foregroundMark x1="24929" y1="85265" x2="24929" y2="85265"/>
                          <a14:foregroundMark x1="27350" y1="87697" x2="27350" y2="87697"/>
                          <a14:foregroundMark x1="13818" y1="59514" x2="13818" y2="59514"/>
                          <a14:foregroundMark x1="15100" y1="59227" x2="16809" y2="58226"/>
                          <a14:foregroundMark x1="18519" y1="56938" x2="18519" y2="56938"/>
                          <a14:foregroundMark x1="19801" y1="56223" x2="21083" y2="55794"/>
                          <a14:foregroundMark x1="25641" y1="40200" x2="25641" y2="40200"/>
                          <a14:foregroundMark x1="25783" y1="40200" x2="26211" y2="40057"/>
                          <a14:foregroundMark x1="30057" y1="37053" x2="30057" y2="37053"/>
                          <a14:foregroundMark x1="30057" y1="36767" x2="30057" y2="36767"/>
                          <a14:foregroundMark x1="30199" y1="35908" x2="30199" y2="35908"/>
                          <a14:foregroundMark x1="28775" y1="32475" x2="28775" y2="32475"/>
                          <a14:foregroundMark x1="27066" y1="30758" x2="27066" y2="30758"/>
                          <a14:foregroundMark x1="26638" y1="30186" x2="26353" y2="30043"/>
                          <a14:foregroundMark x1="25499" y1="28612" x2="25499" y2="28612"/>
                          <a14:foregroundMark x1="25356" y1="28183" x2="25356" y2="28183"/>
                          <a14:foregroundMark x1="25214" y1="27754" x2="25214" y2="27754"/>
                          <a14:foregroundMark x1="23504" y1="26609" x2="23504" y2="26609"/>
                          <a14:foregroundMark x1="23219" y1="26180" x2="23219" y2="26180"/>
                          <a14:foregroundMark x1="22365" y1="24320" x2="22365" y2="24320"/>
                          <a14:foregroundMark x1="22080" y1="23033" x2="22080" y2="23033"/>
                          <a14:foregroundMark x1="21937" y1="21602" x2="21937" y2="21602"/>
                          <a14:foregroundMark x1="21652" y1="21316" x2="21652" y2="21316"/>
                          <a14:foregroundMark x1="21083" y1="20458" x2="20655" y2="19886"/>
                          <a14:foregroundMark x1="19943" y1="18884" x2="19943" y2="18884"/>
                          <a14:foregroundMark x1="19088" y1="17024" x2="19088" y2="17024"/>
                          <a14:foregroundMark x1="18803" y1="17024" x2="18091" y2="17454"/>
                          <a14:foregroundMark x1="17094" y1="17740" x2="17094" y2="17740"/>
                          <a14:foregroundMark x1="16524" y1="18312" x2="16382" y2="18884"/>
                          <a14:foregroundMark x1="16239" y1="18884" x2="15242" y2="20744"/>
                          <a14:foregroundMark x1="14530" y1="21745" x2="14103" y2="22604"/>
                          <a14:foregroundMark x1="13675" y1="23033" x2="13390" y2="23891"/>
                          <a14:foregroundMark x1="13105" y1="24320" x2="11823" y2="26896"/>
                          <a14:foregroundMark x1="11681" y1="27039" x2="11111" y2="27754"/>
                          <a14:foregroundMark x1="10541" y1="28183" x2="10399" y2="28898"/>
                          <a14:foregroundMark x1="10256" y1="29041" x2="10256" y2="29328"/>
                          <a14:foregroundMark x1="10256" y1="29328" x2="10114" y2="29757"/>
                          <a14:foregroundMark x1="9687" y1="30472" x2="9687" y2="31044"/>
                          <a14:foregroundMark x1="9687" y1="31044" x2="9687" y2="31474"/>
                          <a14:foregroundMark x1="9687" y1="31617" x2="9687" y2="33047"/>
                          <a14:foregroundMark x1="9687" y1="33190" x2="9687" y2="33619"/>
                          <a14:foregroundMark x1="9544" y1="33619" x2="9544" y2="34335"/>
                          <a14:foregroundMark x1="9544" y1="34335" x2="9402" y2="34764"/>
                          <a14:foregroundMark x1="8974" y1="35193" x2="8974" y2="35193"/>
                          <a14:foregroundMark x1="8974" y1="35193" x2="8974" y2="35193"/>
                          <a14:foregroundMark x1="9259" y1="35479" x2="9402" y2="36195"/>
                          <a14:foregroundMark x1="9402" y1="36195" x2="10969" y2="37339"/>
                          <a14:foregroundMark x1="11681" y1="37482" x2="11966" y2="37911"/>
                          <a14:foregroundMark x1="12678" y1="38340" x2="14387" y2="39199"/>
                          <a14:foregroundMark x1="14387" y1="39199" x2="14672" y2="39628"/>
                          <a14:foregroundMark x1="14815" y1="39628" x2="15670" y2="40057"/>
                          <a14:foregroundMark x1="17379" y1="40200" x2="18091" y2="40486"/>
                          <a14:foregroundMark x1="18234" y1="40486" x2="18803" y2="40486"/>
                          <a14:foregroundMark x1="19231" y1="40486" x2="19231" y2="40486"/>
                          <a14:foregroundMark x1="19373" y1="40629" x2="19943" y2="40916"/>
                          <a14:foregroundMark x1="46439" y1="78827" x2="46439" y2="78827"/>
                          <a14:foregroundMark x1="46439" y1="78827" x2="46866" y2="78827"/>
                          <a14:foregroundMark x1="47009" y1="79113" x2="47436" y2="79399"/>
                          <a14:foregroundMark x1="48860" y1="80401" x2="48860" y2="80401"/>
                          <a14:foregroundMark x1="49003" y1="80258" x2="49003" y2="80258"/>
                          <a14:foregroundMark x1="48860" y1="78684" x2="48860" y2="78684"/>
                          <a14:foregroundMark x1="49003" y1="78255" x2="49430" y2="78255"/>
                          <a14:foregroundMark x1="49430" y1="78255" x2="49430" y2="78255"/>
                          <a14:foregroundMark x1="48148" y1="77110" x2="48148" y2="77110"/>
                          <a14:foregroundMark x1="48148" y1="77110" x2="47293" y2="78398"/>
                          <a14:foregroundMark x1="46866" y1="78684" x2="46866" y2="79256"/>
                          <a14:foregroundMark x1="49430" y1="81116" x2="52422" y2="81974"/>
                          <a14:foregroundMark x1="55128" y1="81974" x2="56838" y2="82546"/>
                          <a14:foregroundMark x1="56838" y1="82546" x2="56695" y2="82117"/>
                          <a14:foregroundMark x1="50712" y1="79828" x2="50570" y2="82546"/>
                          <a14:foregroundMark x1="71795" y1="68956" x2="71795" y2="68956"/>
                          <a14:foregroundMark x1="71795" y1="68670" x2="71795" y2="68670"/>
                          <a14:foregroundMark x1="72934" y1="69814" x2="76068" y2="75393"/>
                          <a14:foregroundMark x1="77350" y1="76395" x2="78205" y2="77110"/>
                          <a14:foregroundMark x1="80769" y1="77110" x2="80769" y2="77110"/>
                          <a14:foregroundMark x1="82051" y1="76681" x2="82906" y2="77110"/>
                          <a14:foregroundMark x1="83191" y1="76967" x2="83191" y2="76967"/>
                          <a14:foregroundMark x1="83476" y1="76824" x2="84473" y2="76538"/>
                          <a14:foregroundMark x1="84615" y1="76395" x2="84615" y2="76395"/>
                          <a14:foregroundMark x1="84758" y1="76252" x2="84758" y2="76252"/>
                          <a14:foregroundMark x1="84758" y1="76252" x2="84758" y2="76252"/>
                          <a14:foregroundMark x1="38462" y1="26466" x2="38462" y2="26466"/>
                          <a14:foregroundMark x1="38462" y1="26466" x2="38462" y2="26466"/>
                          <a14:foregroundMark x1="39174" y1="25179" x2="39174" y2="25179"/>
                          <a14:foregroundMark x1="39316" y1="25179" x2="39316" y2="25179"/>
                          <a14:foregroundMark x1="41026" y1="25036" x2="41026" y2="25036"/>
                          <a14:foregroundMark x1="42308" y1="25608" x2="42308" y2="25608"/>
                          <a14:foregroundMark x1="42735" y1="25751" x2="42735" y2="25751"/>
                          <a14:foregroundMark x1="43162" y1="25036" x2="43162" y2="25036"/>
                          <a14:foregroundMark x1="43162" y1="24750" x2="43162" y2="24750"/>
                          <a14:foregroundMark x1="43590" y1="24464" x2="43590" y2="24464"/>
                          <a14:foregroundMark x1="43875" y1="23462" x2="43875" y2="22890"/>
                          <a14:foregroundMark x1="44017" y1="22175" x2="44017" y2="22175"/>
                          <a14:foregroundMark x1="44017" y1="21745" x2="44587" y2="22747"/>
                          <a14:foregroundMark x1="44729" y1="23462" x2="45157" y2="24750"/>
                          <a14:foregroundMark x1="45299" y1="24750" x2="45299" y2="24750"/>
                          <a14:foregroundMark x1="45442" y1="24320" x2="45442" y2="24320"/>
                          <a14:foregroundMark x1="45442" y1="23748" x2="45442" y2="23748"/>
                          <a14:foregroundMark x1="45299" y1="22604" x2="45157" y2="21316"/>
                          <a14:foregroundMark x1="44872" y1="20315" x2="44872" y2="20029"/>
                          <a14:foregroundMark x1="44872" y1="18741" x2="44872" y2="18026"/>
                          <a14:foregroundMark x1="44729" y1="16738" x2="44729" y2="16309"/>
                          <a14:foregroundMark x1="44872" y1="15880" x2="44872" y2="15880"/>
                          <a14:foregroundMark x1="44872" y1="15308" x2="44872" y2="15308"/>
                          <a14:foregroundMark x1="44872" y1="15021" x2="44872" y2="15021"/>
                          <a14:foregroundMark x1="45299" y1="14735" x2="45299" y2="14735"/>
                          <a14:foregroundMark x1="45299" y1="14449" x2="45299" y2="14449"/>
                          <a14:foregroundMark x1="45299" y1="14449" x2="45299" y2="14449"/>
                          <a14:foregroundMark x1="45299" y1="14449" x2="45299" y2="14449"/>
                          <a14:foregroundMark x1="89744" y1="37196" x2="89744" y2="37196"/>
                          <a14:foregroundMark x1="89459" y1="37196" x2="89459" y2="37196"/>
                          <a14:foregroundMark x1="89316" y1="37339" x2="89316" y2="37339"/>
                          <a14:foregroundMark x1="88889" y1="37482" x2="87892" y2="37911"/>
                          <a14:foregroundMark x1="85043" y1="37482" x2="85043" y2="37482"/>
                          <a14:foregroundMark x1="85043" y1="37339" x2="85043" y2="37339"/>
                          <a14:foregroundMark x1="85328" y1="36624" x2="85328" y2="36624"/>
                          <a14:foregroundMark x1="85328" y1="36481" x2="85328" y2="36481"/>
                          <a14:foregroundMark x1="85470" y1="36624" x2="85470" y2="36624"/>
                          <a14:foregroundMark x1="87749" y1="37911" x2="87749" y2="37911"/>
                          <a14:foregroundMark x1="88604" y1="53505" x2="88604" y2="53505"/>
                          <a14:foregroundMark x1="88604" y1="53505" x2="88604" y2="53505"/>
                          <a14:foregroundMark x1="88462" y1="53505" x2="88462" y2="53505"/>
                          <a14:foregroundMark x1="88177" y1="53219" x2="88177" y2="53219"/>
                          <a14:foregroundMark x1="88177" y1="52361" x2="88604" y2="51931"/>
                          <a14:foregroundMark x1="89174" y1="51216" x2="89174" y2="51216"/>
                          <a14:foregroundMark x1="90456" y1="50787" x2="91738" y2="50358"/>
                          <a14:foregroundMark x1="93447" y1="50072" x2="93447" y2="50072"/>
                          <a14:foregroundMark x1="93732" y1="50215" x2="94302" y2="50644"/>
                          <a14:foregroundMark x1="94729" y1="51216" x2="94729" y2="51645"/>
                          <a14:foregroundMark x1="95014" y1="51931" x2="95014" y2="51931"/>
                          <a14:foregroundMark x1="95014" y1="52361" x2="95014" y2="52647"/>
                          <a14:foregroundMark x1="94302" y1="52790" x2="94302" y2="52790"/>
                          <a14:foregroundMark x1="94160" y1="52647" x2="93875" y2="51931"/>
                          <a14:foregroundMark x1="93875" y1="50787" x2="93447" y2="50787"/>
                          <a14:foregroundMark x1="90456" y1="49499" x2="87179" y2="50644"/>
                          <a14:foregroundMark x1="84615" y1="50787" x2="83761" y2="51502"/>
                          <a14:foregroundMark x1="83476" y1="51502" x2="83476" y2="51502"/>
                          <a14:foregroundMark x1="83476" y1="51502" x2="83476" y2="51502"/>
                          <a14:foregroundMark x1="83476" y1="51502" x2="83476" y2="51502"/>
                          <a14:foregroundMark x1="83476" y1="51502" x2="82621" y2="52647"/>
                          <a14:foregroundMark x1="81624" y1="52361" x2="81624" y2="52361"/>
                          <a14:foregroundMark x1="81197" y1="51931" x2="80342" y2="52217"/>
                          <a14:foregroundMark x1="78775" y1="51931" x2="78775" y2="51931"/>
                          <a14:foregroundMark x1="77920" y1="51788" x2="77920" y2="51788"/>
                          <a14:foregroundMark x1="77350" y1="51788" x2="77350" y2="51788"/>
                          <a14:foregroundMark x1="76496" y1="51788" x2="76496" y2="51788"/>
                          <a14:foregroundMark x1="76068" y1="51788" x2="76068" y2="51788"/>
                          <a14:foregroundMark x1="75214" y1="52361" x2="75214" y2="52361"/>
                          <a14:foregroundMark x1="71225" y1="41917" x2="71225" y2="41917"/>
                          <a14:foregroundMark x1="71225" y1="41917" x2="71225" y2="41917"/>
                          <a14:foregroundMark x1="71368" y1="40773" x2="71368" y2="40773"/>
                          <a14:foregroundMark x1="71510" y1="40057" x2="71510" y2="40057"/>
                          <a14:foregroundMark x1="72080" y1="38054" x2="72080" y2="38054"/>
                          <a14:foregroundMark x1="72365" y1="35050" x2="72365" y2="35050"/>
                          <a14:foregroundMark x1="72365" y1="34621" x2="72365" y2="34621"/>
                          <a14:foregroundMark x1="72507" y1="34192" x2="72507" y2="34192"/>
                          <a14:foregroundMark x1="72792" y1="32475" x2="72792" y2="32475"/>
                          <a14:foregroundMark x1="73219" y1="31760" x2="74786" y2="32189"/>
                          <a14:foregroundMark x1="75356" y1="32475" x2="75356" y2="32475"/>
                          <a14:foregroundMark x1="76638" y1="33476" x2="77493" y2="35050"/>
                          <a14:foregroundMark x1="77778" y1="35193" x2="79060" y2="36052"/>
                          <a14:foregroundMark x1="79915" y1="36481" x2="80484" y2="36910"/>
                          <a14:foregroundMark x1="81197" y1="37053" x2="82051" y2="37482"/>
                          <a14:foregroundMark x1="82194" y1="37482" x2="82194" y2="37482"/>
                          <a14:foregroundMark x1="82194" y1="37482" x2="82194" y2="37482"/>
                          <a14:foregroundMark x1="83618" y1="38340" x2="83618" y2="38340"/>
                          <a14:foregroundMark x1="32336" y1="70243" x2="32336" y2="70243"/>
                          <a14:foregroundMark x1="32336" y1="70243" x2="32336" y2="70243"/>
                          <a14:foregroundMark x1="32479" y1="68526" x2="32479" y2="68526"/>
                          <a14:foregroundMark x1="32336" y1="68097" x2="32336" y2="68097"/>
                          <a14:foregroundMark x1="32336" y1="68097" x2="32479" y2="68383"/>
                          <a14:foregroundMark x1="32479" y1="68383" x2="32906" y2="69385"/>
                          <a14:foregroundMark x1="33618" y1="69814" x2="33618" y2="69814"/>
                          <a14:foregroundMark x1="33761" y1="70243" x2="33761" y2="70243"/>
                          <a14:foregroundMark x1="34188" y1="70672" x2="34188" y2="71102"/>
                          <a14:foregroundMark x1="34758" y1="71531" x2="34758" y2="71531"/>
                          <a14:foregroundMark x1="34900" y1="71960" x2="35043" y2="72389"/>
                          <a14:foregroundMark x1="35043" y1="72389" x2="35043" y2="72389"/>
                          <a14:foregroundMark x1="35328" y1="72818" x2="35043" y2="73534"/>
                          <a14:foregroundMark x1="35043" y1="73677" x2="35043" y2="73677"/>
                          <a14:foregroundMark x1="35043" y1="73677" x2="35043" y2="73677"/>
                          <a14:foregroundMark x1="35328" y1="75250" x2="35328" y2="75250"/>
                          <a14:foregroundMark x1="35897" y1="77110" x2="35897" y2="77539"/>
                          <a14:foregroundMark x1="35897" y1="77825" x2="35897" y2="77825"/>
                          <a14:foregroundMark x1="35328" y1="22175" x2="35328" y2="22175"/>
                          <a14:foregroundMark x1="35328" y1="21745" x2="35328" y2="21745"/>
                          <a14:foregroundMark x1="35043" y1="17454" x2="35043" y2="17454"/>
                          <a14:foregroundMark x1="35043" y1="16166" x2="35043" y2="16166"/>
                          <a14:foregroundMark x1="35043" y1="16023" x2="35043" y2="16023"/>
                          <a14:foregroundMark x1="35043" y1="14306" x2="35043" y2="14306"/>
                          <a14:foregroundMark x1="34900" y1="14020" x2="34900" y2="14020"/>
                          <a14:foregroundMark x1="33333" y1="13305" x2="33333" y2="13305"/>
                          <a14:foregroundMark x1="33333" y1="13162" x2="33333" y2="13162"/>
                          <a14:foregroundMark x1="33333" y1="12876" x2="33333" y2="12876"/>
                          <a14:foregroundMark x1="33333" y1="12876" x2="33333" y2="12876"/>
                          <a14:foregroundMark x1="33761" y1="12589" x2="33761" y2="12589"/>
                          <a14:foregroundMark x1="44729" y1="12589" x2="44729" y2="12589"/>
                          <a14:foregroundMark x1="47293" y1="5866" x2="47293" y2="6438"/>
                          <a14:foregroundMark x1="41026" y1="6581" x2="41026" y2="6581"/>
                          <a14:foregroundMark x1="41168" y1="6867" x2="41168" y2="6867"/>
                          <a14:foregroundMark x1="42450" y1="10873" x2="42593" y2="11588"/>
                          <a14:foregroundMark x1="44872" y1="11588" x2="44872" y2="11588"/>
                          <a14:foregroundMark x1="46011" y1="9156" x2="46011" y2="9156"/>
                          <a14:foregroundMark x1="46011" y1="9156" x2="46011" y2="9156"/>
                          <a14:foregroundMark x1="39744" y1="28612" x2="39744" y2="28612"/>
                          <a14:foregroundMark x1="38319" y1="29328" x2="38319" y2="29328"/>
                          <a14:foregroundMark x1="38889" y1="21173" x2="38889" y2="21173"/>
                          <a14:foregroundMark x1="38889" y1="21173" x2="38889" y2="21173"/>
                          <a14:foregroundMark x1="37749" y1="12876" x2="37749" y2="12876"/>
                          <a14:foregroundMark x1="36752" y1="10587" x2="36752" y2="10587"/>
                          <a14:foregroundMark x1="35470" y1="8727" x2="35470" y2="8727"/>
                          <a14:foregroundMark x1="35897" y1="8870" x2="35897" y2="8870"/>
                          <a14:foregroundMark x1="38462" y1="8584" x2="38462" y2="8584"/>
                          <a14:foregroundMark x1="47436" y1="21316" x2="47436" y2="21316"/>
                          <a14:foregroundMark x1="47293" y1="21888" x2="47293" y2="21888"/>
                          <a14:foregroundMark x1="41880" y1="27468" x2="41880" y2="27468"/>
                          <a14:foregroundMark x1="43162" y1="27468" x2="43162" y2="27468"/>
                          <a14:foregroundMark x1="43162" y1="27468" x2="43162" y2="27468"/>
                          <a14:foregroundMark x1="37607" y1="23033" x2="37607" y2="23033"/>
                          <a14:foregroundMark x1="40456" y1="22175" x2="40456" y2="22175"/>
                          <a14:foregroundMark x1="40598" y1="22318" x2="40598" y2="22318"/>
                          <a14:foregroundMark x1="32194" y1="19886" x2="32194" y2="19886"/>
                          <a14:foregroundMark x1="30057" y1="17597" x2="30057" y2="17597"/>
                          <a14:foregroundMark x1="27635" y1="14592" x2="27635" y2="14592"/>
                          <a14:foregroundMark x1="25641" y1="9728" x2="25641" y2="9728"/>
                          <a14:foregroundMark x1="26638" y1="8727" x2="26638" y2="8727"/>
                        </a14:backgroundRemoval>
                      </a14:imgEffect>
                    </a14:imgLayer>
                  </a14:imgProps>
                </a:ext>
                <a:ext uri="{28A0092B-C50C-407E-A947-70E740481C1C}">
                  <a14:useLocalDpi xmlns:a14="http://schemas.microsoft.com/office/drawing/2010/main" val="0"/>
                </a:ext>
              </a:extLst>
            </a:blip>
            <a:stretch>
              <a:fillRect/>
            </a:stretch>
          </p:blipFill>
          <p:spPr>
            <a:xfrm>
              <a:off x="3122492" y="1227989"/>
              <a:ext cx="2948673" cy="2904463"/>
            </a:xfrm>
            <a:prstGeom prst="rect">
              <a:avLst/>
            </a:prstGeom>
          </p:spPr>
        </p:pic>
        <p:sp>
          <p:nvSpPr>
            <p:cNvPr id="18" name="楕円 17">
              <a:extLst>
                <a:ext uri="{FF2B5EF4-FFF2-40B4-BE49-F238E27FC236}">
                  <a16:creationId xmlns:a16="http://schemas.microsoft.com/office/drawing/2014/main" id="{1C388D16-220F-4818-8B61-E720385BF5D1}"/>
                </a:ext>
              </a:extLst>
            </p:cNvPr>
            <p:cNvSpPr>
              <a:spLocks noChangeAspect="1"/>
            </p:cNvSpPr>
            <p:nvPr/>
          </p:nvSpPr>
          <p:spPr>
            <a:xfrm>
              <a:off x="3172214" y="1260045"/>
              <a:ext cx="2866159" cy="2834987"/>
            </a:xfrm>
            <a:prstGeom prst="ellipse">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テキスト ボックス 19">
              <a:extLst>
                <a:ext uri="{FF2B5EF4-FFF2-40B4-BE49-F238E27FC236}">
                  <a16:creationId xmlns:a16="http://schemas.microsoft.com/office/drawing/2014/main" id="{21751C80-9620-4709-AE52-968092157555}"/>
                </a:ext>
              </a:extLst>
            </p:cNvPr>
            <p:cNvSpPr txBox="1"/>
            <p:nvPr/>
          </p:nvSpPr>
          <p:spPr>
            <a:xfrm>
              <a:off x="5070634" y="2046793"/>
              <a:ext cx="943110" cy="205117"/>
            </a:xfrm>
            <a:prstGeom prst="rect">
              <a:avLst/>
            </a:prstGeom>
            <a:noFill/>
            <a:scene3d>
              <a:camera prst="orthographicFront">
                <a:rot lat="1200000" lon="0" rev="0"/>
              </a:camera>
              <a:lightRig rig="threePt" dir="t"/>
            </a:scene3d>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開業資金</a:t>
              </a:r>
            </a:p>
          </p:txBody>
        </p:sp>
        <p:sp>
          <p:nvSpPr>
            <p:cNvPr id="24" name="テキスト ボックス 23">
              <a:extLst>
                <a:ext uri="{FF2B5EF4-FFF2-40B4-BE49-F238E27FC236}">
                  <a16:creationId xmlns:a16="http://schemas.microsoft.com/office/drawing/2014/main" id="{3DE16287-2DC4-4751-8EDF-07A6C28DF307}"/>
                </a:ext>
              </a:extLst>
            </p:cNvPr>
            <p:cNvSpPr txBox="1"/>
            <p:nvPr/>
          </p:nvSpPr>
          <p:spPr>
            <a:xfrm>
              <a:off x="4508293" y="1606001"/>
              <a:ext cx="943110" cy="205117"/>
            </a:xfrm>
            <a:prstGeom prst="rect">
              <a:avLst/>
            </a:prstGeom>
            <a:noFill/>
            <a:scene3d>
              <a:camera prst="orthographicFront">
                <a:rot lat="1200000" lon="0" rev="0"/>
              </a:camera>
              <a:lightRig rig="threePt" dir="t"/>
            </a:scene3d>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物件設定</a:t>
              </a:r>
            </a:p>
          </p:txBody>
        </p:sp>
        <p:sp>
          <p:nvSpPr>
            <p:cNvPr id="25" name="テキスト ボックス 24">
              <a:extLst>
                <a:ext uri="{FF2B5EF4-FFF2-40B4-BE49-F238E27FC236}">
                  <a16:creationId xmlns:a16="http://schemas.microsoft.com/office/drawing/2014/main" id="{7DE8971B-02A0-42CF-80E8-DD4442B1EF3C}"/>
                </a:ext>
              </a:extLst>
            </p:cNvPr>
            <p:cNvSpPr txBox="1"/>
            <p:nvPr/>
          </p:nvSpPr>
          <p:spPr>
            <a:xfrm>
              <a:off x="4121836" y="3605254"/>
              <a:ext cx="943110" cy="205117"/>
            </a:xfrm>
            <a:prstGeom prst="rect">
              <a:avLst/>
            </a:prstGeom>
            <a:noFill/>
            <a:scene3d>
              <a:camera prst="orthographicFront">
                <a:rot lat="1200000" lon="0" rev="0"/>
              </a:camera>
              <a:lightRig rig="threePt" dir="t"/>
            </a:scene3d>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設備</a:t>
              </a:r>
            </a:p>
          </p:txBody>
        </p:sp>
        <p:sp>
          <p:nvSpPr>
            <p:cNvPr id="26" name="テキスト ボックス 25">
              <a:extLst>
                <a:ext uri="{FF2B5EF4-FFF2-40B4-BE49-F238E27FC236}">
                  <a16:creationId xmlns:a16="http://schemas.microsoft.com/office/drawing/2014/main" id="{46981EC3-826B-4798-8109-437C4F0D27C2}"/>
                </a:ext>
              </a:extLst>
            </p:cNvPr>
            <p:cNvSpPr txBox="1"/>
            <p:nvPr/>
          </p:nvSpPr>
          <p:spPr>
            <a:xfrm>
              <a:off x="3423475" y="3345459"/>
              <a:ext cx="943110" cy="205117"/>
            </a:xfrm>
            <a:prstGeom prst="rect">
              <a:avLst/>
            </a:prstGeom>
            <a:noFill/>
            <a:scene3d>
              <a:camera prst="orthographicFront">
                <a:rot lat="1200000" lon="0" rev="0"/>
              </a:camera>
              <a:lightRig rig="threePt" dir="t"/>
            </a:scene3d>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仕入れ</a:t>
              </a:r>
            </a:p>
          </p:txBody>
        </p:sp>
        <p:sp>
          <p:nvSpPr>
            <p:cNvPr id="27" name="テキスト ボックス 26">
              <a:extLst>
                <a:ext uri="{FF2B5EF4-FFF2-40B4-BE49-F238E27FC236}">
                  <a16:creationId xmlns:a16="http://schemas.microsoft.com/office/drawing/2014/main" id="{4D6F0981-9308-4FB3-8569-DBB2C90AD035}"/>
                </a:ext>
              </a:extLst>
            </p:cNvPr>
            <p:cNvSpPr txBox="1"/>
            <p:nvPr/>
          </p:nvSpPr>
          <p:spPr>
            <a:xfrm>
              <a:off x="3124237" y="2742424"/>
              <a:ext cx="943110" cy="205117"/>
            </a:xfrm>
            <a:prstGeom prst="rect">
              <a:avLst/>
            </a:prstGeom>
            <a:noFill/>
            <a:scene3d>
              <a:camera prst="orthographicFront">
                <a:rot lat="1200000" lon="0" rev="0"/>
              </a:camera>
              <a:lightRig rig="threePt" dir="t"/>
            </a:scene3d>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人材活用</a:t>
              </a:r>
            </a:p>
          </p:txBody>
        </p:sp>
        <p:sp>
          <p:nvSpPr>
            <p:cNvPr id="28" name="テキスト ボックス 27">
              <a:extLst>
                <a:ext uri="{FF2B5EF4-FFF2-40B4-BE49-F238E27FC236}">
                  <a16:creationId xmlns:a16="http://schemas.microsoft.com/office/drawing/2014/main" id="{E4AF942F-04D8-4A38-B43F-D82636298108}"/>
                </a:ext>
              </a:extLst>
            </p:cNvPr>
            <p:cNvSpPr txBox="1"/>
            <p:nvPr/>
          </p:nvSpPr>
          <p:spPr>
            <a:xfrm>
              <a:off x="3196684" y="2046793"/>
              <a:ext cx="943110" cy="205117"/>
            </a:xfrm>
            <a:prstGeom prst="rect">
              <a:avLst/>
            </a:prstGeom>
            <a:noFill/>
            <a:scene3d>
              <a:camera prst="orthographicFront">
                <a:rot lat="1200000" lon="0" rev="0"/>
              </a:camera>
              <a:lightRig rig="threePt" dir="t"/>
            </a:scene3d>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販売促進</a:t>
              </a:r>
            </a:p>
          </p:txBody>
        </p:sp>
        <p:sp>
          <p:nvSpPr>
            <p:cNvPr id="29" name="テキスト ボックス 28">
              <a:extLst>
                <a:ext uri="{FF2B5EF4-FFF2-40B4-BE49-F238E27FC236}">
                  <a16:creationId xmlns:a16="http://schemas.microsoft.com/office/drawing/2014/main" id="{FF5936BA-D6F3-4665-A052-A22B84148FAC}"/>
                </a:ext>
              </a:extLst>
            </p:cNvPr>
            <p:cNvSpPr txBox="1"/>
            <p:nvPr/>
          </p:nvSpPr>
          <p:spPr>
            <a:xfrm>
              <a:off x="3756186" y="1486948"/>
              <a:ext cx="943110" cy="333315"/>
            </a:xfrm>
            <a:prstGeom prst="rect">
              <a:avLst/>
            </a:prstGeom>
            <a:noFill/>
            <a:scene3d>
              <a:camera prst="orthographicFront">
                <a:rot lat="1200000" lon="0" rev="0"/>
              </a:camera>
              <a:lightRig rig="threePt" dir="t"/>
            </a:scene3d>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コスト</a:t>
              </a:r>
              <a:endPar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見直し</a:t>
              </a:r>
            </a:p>
          </p:txBody>
        </p:sp>
        <p:pic>
          <p:nvPicPr>
            <p:cNvPr id="30" name="図 29">
              <a:extLst>
                <a:ext uri="{FF2B5EF4-FFF2-40B4-BE49-F238E27FC236}">
                  <a16:creationId xmlns:a16="http://schemas.microsoft.com/office/drawing/2014/main" id="{517C3EC5-739F-4464-94BE-E37B507BF6A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8237" t="63655" r="45759" b="35003"/>
            <a:stretch/>
          </p:blipFill>
          <p:spPr>
            <a:xfrm rot="16980000">
              <a:off x="5852163" y="2966488"/>
              <a:ext cx="543513" cy="118842"/>
            </a:xfrm>
            <a:prstGeom prst="rect">
              <a:avLst/>
            </a:prstGeom>
          </p:spPr>
        </p:pic>
        <p:sp>
          <p:nvSpPr>
            <p:cNvPr id="31" name="円/楕円 146">
              <a:extLst>
                <a:ext uri="{FF2B5EF4-FFF2-40B4-BE49-F238E27FC236}">
                  <a16:creationId xmlns:a16="http://schemas.microsoft.com/office/drawing/2014/main" id="{0BF1DFAB-62E7-4741-AF13-9A4FE369AFC9}"/>
                </a:ext>
              </a:extLst>
            </p:cNvPr>
            <p:cNvSpPr>
              <a:spLocks noChangeAspect="1"/>
            </p:cNvSpPr>
            <p:nvPr/>
          </p:nvSpPr>
          <p:spPr>
            <a:xfrm>
              <a:off x="4489154" y="1169122"/>
              <a:ext cx="221043" cy="225876"/>
            </a:xfrm>
            <a:prstGeom prst="ellipse">
              <a:avLst/>
            </a:prstGeom>
            <a:solidFill>
              <a:schemeClr val="accent1"/>
            </a:solidFill>
            <a:ln w="57150" cap="flat" cmpd="sng" algn="ctr">
              <a:solidFill>
                <a:schemeClr val="bg1"/>
              </a:solidFill>
              <a:prstDash val="solid"/>
            </a:ln>
            <a:effectLst/>
            <a:scene3d>
              <a:camera prst="orthographicFront">
                <a:rot lat="0" lon="0" rev="0"/>
              </a:camera>
              <a:lightRig rig="threePt" dir="t"/>
            </a:scene3d>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32" name="図 31">
              <a:extLst>
                <a:ext uri="{FF2B5EF4-FFF2-40B4-BE49-F238E27FC236}">
                  <a16:creationId xmlns:a16="http://schemas.microsoft.com/office/drawing/2014/main" id="{E5AE0170-4E78-489B-AACA-C03FD5606334}"/>
                </a:ext>
              </a:extLst>
            </p:cNvPr>
            <p:cNvPicPr>
              <a:picLocks noChangeAspect="1"/>
            </p:cNvPicPr>
            <p:nvPr/>
          </p:nvPicPr>
          <p:blipFill rotWithShape="1">
            <a:blip r:embed="rId8">
              <a:extLst>
                <a:ext uri="{28A0092B-C50C-407E-A947-70E740481C1C}">
                  <a14:useLocalDpi xmlns:a14="http://schemas.microsoft.com/office/drawing/2010/main" val="0"/>
                </a:ext>
              </a:extLst>
            </a:blip>
            <a:srcRect l="47604" t="68198" r="43980" b="29893"/>
            <a:stretch/>
          </p:blipFill>
          <p:spPr>
            <a:xfrm rot="19320000">
              <a:off x="5257759" y="3874762"/>
              <a:ext cx="540926" cy="121530"/>
            </a:xfrm>
            <a:prstGeom prst="rect">
              <a:avLst/>
            </a:prstGeom>
          </p:spPr>
        </p:pic>
        <p:cxnSp>
          <p:nvCxnSpPr>
            <p:cNvPr id="33" name="直線コネクタ 32">
              <a:extLst>
                <a:ext uri="{FF2B5EF4-FFF2-40B4-BE49-F238E27FC236}">
                  <a16:creationId xmlns:a16="http://schemas.microsoft.com/office/drawing/2014/main" id="{9666E525-8836-4234-A229-A2DA80683856}"/>
                </a:ext>
              </a:extLst>
            </p:cNvPr>
            <p:cNvCxnSpPr/>
            <p:nvPr/>
          </p:nvCxnSpPr>
          <p:spPr>
            <a:xfrm>
              <a:off x="4599038" y="884731"/>
              <a:ext cx="0" cy="43081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円/楕円 191">
              <a:extLst>
                <a:ext uri="{FF2B5EF4-FFF2-40B4-BE49-F238E27FC236}">
                  <a16:creationId xmlns:a16="http://schemas.microsoft.com/office/drawing/2014/main" id="{74B33366-338A-4465-B1F3-63CCE9FE7DF1}"/>
                </a:ext>
              </a:extLst>
            </p:cNvPr>
            <p:cNvSpPr>
              <a:spLocks/>
            </p:cNvSpPr>
            <p:nvPr/>
          </p:nvSpPr>
          <p:spPr>
            <a:xfrm>
              <a:off x="4218914" y="341560"/>
              <a:ext cx="785925" cy="729180"/>
            </a:xfrm>
            <a:prstGeom prst="ellipse">
              <a:avLst/>
            </a:prstGeom>
            <a:solidFill>
              <a:schemeClr val="accent1"/>
            </a:solidFill>
            <a:ln w="38100" cap="flat" cmpd="sng" algn="ctr">
              <a:solidFill>
                <a:schemeClr val="accent1"/>
              </a:solidFill>
              <a:prstDash val="solid"/>
            </a:ln>
            <a:effectLst/>
            <a:scene3d>
              <a:camera prst="orthographicFront">
                <a:rot lat="0" lon="0" rev="0"/>
              </a:camera>
              <a:lightRig rig="threePt" dir="t"/>
            </a:scene3d>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5" name="テキスト ボックス 34">
              <a:extLst>
                <a:ext uri="{FF2B5EF4-FFF2-40B4-BE49-F238E27FC236}">
                  <a16:creationId xmlns:a16="http://schemas.microsoft.com/office/drawing/2014/main" id="{053CB871-9CCA-41B2-BDCD-C1F18759C0FD}"/>
                </a:ext>
              </a:extLst>
            </p:cNvPr>
            <p:cNvSpPr txBox="1"/>
            <p:nvPr/>
          </p:nvSpPr>
          <p:spPr>
            <a:xfrm>
              <a:off x="3836645" y="436664"/>
              <a:ext cx="1530205" cy="632444"/>
            </a:xfrm>
            <a:prstGeom prst="rect">
              <a:avLst/>
            </a:prstGeom>
            <a:noFill/>
            <a:ln>
              <a:noFill/>
            </a:ln>
            <a:scene3d>
              <a:camera prst="orthographicFront">
                <a:rot lat="1200000" lon="0" rev="0"/>
              </a:camera>
              <a:lightRig rig="threePt" dir="t"/>
            </a:scene3d>
          </p:spPr>
          <p:txBody>
            <a:bodyPr wrap="square" rtlCol="0">
              <a:spAutoFit/>
            </a:bodyPr>
            <a:lstStyle/>
            <a:p>
              <a:pPr marL="0" marR="0" lvl="0" indent="0" algn="ctr" defTabSz="685800" rtl="0" eaLnBrk="1" fontAlgn="auto" latinLnBrk="0" hangingPunct="1">
                <a:lnSpc>
                  <a:spcPts val="26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開業</a:t>
              </a:r>
              <a:endParaRPr kumimoji="0" lang="en-US" altLang="ja-JP" sz="28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685800" rtl="0" eaLnBrk="1" fontAlgn="auto" latinLnBrk="0" hangingPunct="1">
                <a:lnSpc>
                  <a:spcPts val="26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決意</a:t>
              </a:r>
            </a:p>
          </p:txBody>
        </p:sp>
        <p:pic>
          <p:nvPicPr>
            <p:cNvPr id="36" name="Picture 2">
              <a:extLst>
                <a:ext uri="{FF2B5EF4-FFF2-40B4-BE49-F238E27FC236}">
                  <a16:creationId xmlns:a16="http://schemas.microsoft.com/office/drawing/2014/main" id="{E6E36515-859F-40F2-8B23-7935D6BF3DD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65163" y="2315070"/>
              <a:ext cx="1260562" cy="74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直線コネクタ 36">
              <a:extLst>
                <a:ext uri="{FF2B5EF4-FFF2-40B4-BE49-F238E27FC236}">
                  <a16:creationId xmlns:a16="http://schemas.microsoft.com/office/drawing/2014/main" id="{0BF363F7-846B-4BEA-892D-F785D8234A35}"/>
                </a:ext>
              </a:extLst>
            </p:cNvPr>
            <p:cNvCxnSpPr/>
            <p:nvPr/>
          </p:nvCxnSpPr>
          <p:spPr>
            <a:xfrm>
              <a:off x="2125720" y="1073541"/>
              <a:ext cx="1440000" cy="0"/>
            </a:xfrm>
            <a:prstGeom prst="line">
              <a:avLst/>
            </a:prstGeom>
            <a:ln w="635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116562D9-7A33-4655-A374-26133A799D9D}"/>
                </a:ext>
              </a:extLst>
            </p:cNvPr>
            <p:cNvCxnSpPr/>
            <p:nvPr/>
          </p:nvCxnSpPr>
          <p:spPr>
            <a:xfrm>
              <a:off x="5371750" y="766868"/>
              <a:ext cx="1800000" cy="0"/>
            </a:xfrm>
            <a:prstGeom prst="line">
              <a:avLst/>
            </a:prstGeom>
            <a:ln w="635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2E78B5FF-1B23-4FFC-8B91-F316D98A95B2}"/>
                </a:ext>
              </a:extLst>
            </p:cNvPr>
            <p:cNvSpPr txBox="1"/>
            <p:nvPr/>
          </p:nvSpPr>
          <p:spPr>
            <a:xfrm>
              <a:off x="2030416" y="771550"/>
              <a:ext cx="1959739" cy="333315"/>
            </a:xfrm>
            <a:prstGeom prst="rect">
              <a:avLst/>
            </a:prstGeom>
            <a:noFill/>
            <a:scene3d>
              <a:camera prst="orthographicFront">
                <a:rot lat="1200000" lon="0" rev="0"/>
              </a:camera>
              <a:lightRig rig="threePt" dir="t"/>
            </a:scene3d>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コスト削減</a:t>
              </a:r>
            </a:p>
          </p:txBody>
        </p:sp>
        <p:sp>
          <p:nvSpPr>
            <p:cNvPr id="40" name="テキスト ボックス 39">
              <a:extLst>
                <a:ext uri="{FF2B5EF4-FFF2-40B4-BE49-F238E27FC236}">
                  <a16:creationId xmlns:a16="http://schemas.microsoft.com/office/drawing/2014/main" id="{DF17FD8B-0EAB-4303-BDD4-ADB9D2FED31C}"/>
                </a:ext>
              </a:extLst>
            </p:cNvPr>
            <p:cNvSpPr txBox="1"/>
            <p:nvPr/>
          </p:nvSpPr>
          <p:spPr>
            <a:xfrm>
              <a:off x="5641232" y="435029"/>
              <a:ext cx="1557541" cy="333315"/>
            </a:xfrm>
            <a:prstGeom prst="rect">
              <a:avLst/>
            </a:prstGeom>
            <a:noFill/>
            <a:scene3d>
              <a:camera prst="orthographicFront">
                <a:rot lat="1200000" lon="0" rev="0"/>
              </a:camera>
              <a:lightRig rig="threePt" dir="t"/>
            </a:scene3d>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開業支援</a:t>
              </a:r>
            </a:p>
          </p:txBody>
        </p:sp>
        <p:sp>
          <p:nvSpPr>
            <p:cNvPr id="41" name="テキスト ボックス 40">
              <a:extLst>
                <a:ext uri="{FF2B5EF4-FFF2-40B4-BE49-F238E27FC236}">
                  <a16:creationId xmlns:a16="http://schemas.microsoft.com/office/drawing/2014/main" id="{D6C9B19E-FEDF-4F0A-A366-F5517DEEFDC5}"/>
                </a:ext>
              </a:extLst>
            </p:cNvPr>
            <p:cNvSpPr txBox="1"/>
            <p:nvPr/>
          </p:nvSpPr>
          <p:spPr>
            <a:xfrm>
              <a:off x="2053712" y="1090491"/>
              <a:ext cx="1949151" cy="205117"/>
            </a:xfrm>
            <a:prstGeom prst="rect">
              <a:avLst/>
            </a:prstGeom>
            <a:noFill/>
            <a:scene3d>
              <a:camera prst="orthographicFront">
                <a:rot lat="1200000" lon="0" rev="0"/>
              </a:camera>
              <a:lightRig rig="threePt" dir="t"/>
            </a:scene3d>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省エネコンサル</a:t>
              </a:r>
              <a:r>
                <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他</a:t>
              </a:r>
            </a:p>
          </p:txBody>
        </p:sp>
        <p:sp>
          <p:nvSpPr>
            <p:cNvPr id="42" name="テキスト ボックス 41">
              <a:extLst>
                <a:ext uri="{FF2B5EF4-FFF2-40B4-BE49-F238E27FC236}">
                  <a16:creationId xmlns:a16="http://schemas.microsoft.com/office/drawing/2014/main" id="{083E6DAB-9185-4B5D-A0C6-68653FD187BF}"/>
                </a:ext>
              </a:extLst>
            </p:cNvPr>
            <p:cNvSpPr txBox="1"/>
            <p:nvPr/>
          </p:nvSpPr>
          <p:spPr>
            <a:xfrm>
              <a:off x="5436096" y="770298"/>
              <a:ext cx="1759018" cy="333315"/>
            </a:xfrm>
            <a:prstGeom prst="rect">
              <a:avLst/>
            </a:prstGeom>
            <a:noFill/>
            <a:scene3d>
              <a:camera prst="orthographicFront">
                <a:rot lat="1200000" lon="0" rev="0"/>
              </a:camera>
              <a:lightRig rig="threePt" dir="t"/>
            </a:scene3d>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事業計画</a:t>
              </a:r>
              <a:r>
                <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資金調達</a:t>
              </a:r>
              <a:r>
                <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物件仲介</a:t>
              </a:r>
              <a:endPar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居抜き情報</a:t>
              </a:r>
              <a:r>
                <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他</a:t>
              </a:r>
            </a:p>
          </p:txBody>
        </p:sp>
        <p:cxnSp>
          <p:nvCxnSpPr>
            <p:cNvPr id="43" name="直線コネクタ 42">
              <a:extLst>
                <a:ext uri="{FF2B5EF4-FFF2-40B4-BE49-F238E27FC236}">
                  <a16:creationId xmlns:a16="http://schemas.microsoft.com/office/drawing/2014/main" id="{EEAC1948-F632-4B35-A19F-18D0A4EAEABB}"/>
                </a:ext>
              </a:extLst>
            </p:cNvPr>
            <p:cNvCxnSpPr/>
            <p:nvPr/>
          </p:nvCxnSpPr>
          <p:spPr>
            <a:xfrm>
              <a:off x="1508845" y="1577492"/>
              <a:ext cx="1548000" cy="0"/>
            </a:xfrm>
            <a:prstGeom prst="line">
              <a:avLst/>
            </a:prstGeom>
            <a:ln w="635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21ADD915-5107-488E-B4E5-E6C852BF8132}"/>
                </a:ext>
              </a:extLst>
            </p:cNvPr>
            <p:cNvCxnSpPr/>
            <p:nvPr/>
          </p:nvCxnSpPr>
          <p:spPr>
            <a:xfrm>
              <a:off x="6426100" y="1596477"/>
              <a:ext cx="1260000" cy="0"/>
            </a:xfrm>
            <a:prstGeom prst="line">
              <a:avLst/>
            </a:prstGeom>
            <a:ln w="635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C60A2D5A-C4BA-496A-BBF9-7A8BA2E5C9A6}"/>
                </a:ext>
              </a:extLst>
            </p:cNvPr>
            <p:cNvSpPr txBox="1"/>
            <p:nvPr/>
          </p:nvSpPr>
          <p:spPr>
            <a:xfrm>
              <a:off x="1444690" y="1275606"/>
              <a:ext cx="1557541" cy="333315"/>
            </a:xfrm>
            <a:prstGeom prst="rect">
              <a:avLst/>
            </a:prstGeom>
            <a:noFill/>
            <a:scene3d>
              <a:camera prst="orthographicFront">
                <a:rot lat="1200000" lon="0" rev="0"/>
              </a:camera>
              <a:lightRig rig="threePt" dir="t"/>
            </a:scene3d>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集客支援</a:t>
              </a:r>
            </a:p>
          </p:txBody>
        </p:sp>
        <p:sp>
          <p:nvSpPr>
            <p:cNvPr id="46" name="テキスト ボックス 45">
              <a:extLst>
                <a:ext uri="{FF2B5EF4-FFF2-40B4-BE49-F238E27FC236}">
                  <a16:creationId xmlns:a16="http://schemas.microsoft.com/office/drawing/2014/main" id="{9D665D63-7CDE-4D9E-8003-537F4879F245}"/>
                </a:ext>
              </a:extLst>
            </p:cNvPr>
            <p:cNvSpPr txBox="1"/>
            <p:nvPr/>
          </p:nvSpPr>
          <p:spPr>
            <a:xfrm>
              <a:off x="6200567" y="1289875"/>
              <a:ext cx="1557541" cy="333315"/>
            </a:xfrm>
            <a:prstGeom prst="rect">
              <a:avLst/>
            </a:prstGeom>
            <a:noFill/>
            <a:scene3d>
              <a:camera prst="orthographicFront">
                <a:rot lat="1200000" lon="0" rev="0"/>
              </a:camera>
              <a:lightRig rig="threePt" dir="t"/>
            </a:scene3d>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店舗保険</a:t>
              </a:r>
            </a:p>
          </p:txBody>
        </p:sp>
        <p:sp>
          <p:nvSpPr>
            <p:cNvPr id="47" name="テキスト ボックス 46">
              <a:extLst>
                <a:ext uri="{FF2B5EF4-FFF2-40B4-BE49-F238E27FC236}">
                  <a16:creationId xmlns:a16="http://schemas.microsoft.com/office/drawing/2014/main" id="{3E2B8A13-3B61-4104-A924-FF9AF823C62A}"/>
                </a:ext>
              </a:extLst>
            </p:cNvPr>
            <p:cNvSpPr txBox="1"/>
            <p:nvPr/>
          </p:nvSpPr>
          <p:spPr>
            <a:xfrm>
              <a:off x="1441030" y="1594547"/>
              <a:ext cx="1781319" cy="333315"/>
            </a:xfrm>
            <a:prstGeom prst="rect">
              <a:avLst/>
            </a:prstGeom>
            <a:noFill/>
            <a:scene3d>
              <a:camera prst="orthographicFront">
                <a:rot lat="1200000" lon="0" rev="0"/>
              </a:camera>
              <a:lightRig rig="threePt" dir="t"/>
            </a:scene3d>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集客</a:t>
              </a:r>
              <a:r>
                <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予約</a:t>
              </a:r>
              <a:r>
                <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/CRM/</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インバウンド</a:t>
              </a:r>
              <a:r>
                <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他</a:t>
              </a:r>
            </a:p>
          </p:txBody>
        </p:sp>
        <p:sp>
          <p:nvSpPr>
            <p:cNvPr id="48" name="テキスト ボックス 47">
              <a:extLst>
                <a:ext uri="{FF2B5EF4-FFF2-40B4-BE49-F238E27FC236}">
                  <a16:creationId xmlns:a16="http://schemas.microsoft.com/office/drawing/2014/main" id="{BFFD9697-B99B-49E7-88D5-7A286EA5A94D}"/>
                </a:ext>
              </a:extLst>
            </p:cNvPr>
            <p:cNvSpPr txBox="1"/>
            <p:nvPr/>
          </p:nvSpPr>
          <p:spPr>
            <a:xfrm>
              <a:off x="5936976" y="1609204"/>
              <a:ext cx="2033474" cy="246299"/>
            </a:xfrm>
            <a:prstGeom prst="rect">
              <a:avLst/>
            </a:prstGeom>
            <a:noFill/>
            <a:scene3d>
              <a:camera prst="orthographicFront">
                <a:rot lat="1200000" lon="0" rev="0"/>
              </a:camera>
              <a:lightRig rig="threePt" dir="t"/>
            </a:scene3d>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損害保険</a:t>
              </a:r>
              <a:r>
                <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リスクコンサル</a:t>
              </a:r>
              <a:endPar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9" name="直線コネクタ 48">
              <a:extLst>
                <a:ext uri="{FF2B5EF4-FFF2-40B4-BE49-F238E27FC236}">
                  <a16:creationId xmlns:a16="http://schemas.microsoft.com/office/drawing/2014/main" id="{20F328C7-DEDB-4461-8533-474751442F32}"/>
                </a:ext>
              </a:extLst>
            </p:cNvPr>
            <p:cNvCxnSpPr/>
            <p:nvPr/>
          </p:nvCxnSpPr>
          <p:spPr>
            <a:xfrm>
              <a:off x="1660064" y="3497448"/>
              <a:ext cx="1260000" cy="0"/>
            </a:xfrm>
            <a:prstGeom prst="line">
              <a:avLst/>
            </a:prstGeom>
            <a:ln w="635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DDA4F2E1-F772-4C6E-8A95-8A49FCB85FA2}"/>
                </a:ext>
              </a:extLst>
            </p:cNvPr>
            <p:cNvCxnSpPr/>
            <p:nvPr/>
          </p:nvCxnSpPr>
          <p:spPr>
            <a:xfrm>
              <a:off x="6461519" y="3164275"/>
              <a:ext cx="1260000" cy="0"/>
            </a:xfrm>
            <a:prstGeom prst="line">
              <a:avLst/>
            </a:prstGeom>
            <a:ln w="635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C65189E6-6E77-4C0D-94E2-749265AC0D7D}"/>
                </a:ext>
              </a:extLst>
            </p:cNvPr>
            <p:cNvSpPr txBox="1"/>
            <p:nvPr/>
          </p:nvSpPr>
          <p:spPr>
            <a:xfrm>
              <a:off x="1571728" y="3188351"/>
              <a:ext cx="1557541" cy="333315"/>
            </a:xfrm>
            <a:prstGeom prst="rect">
              <a:avLst/>
            </a:prstGeom>
            <a:noFill/>
            <a:scene3d>
              <a:camera prst="orthographicFront">
                <a:rot lat="1200000" lon="0" rev="0"/>
              </a:camera>
              <a:lightRig rig="threePt" dir="t"/>
            </a:scene3d>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仕入れ</a:t>
              </a:r>
              <a:r>
                <a:rPr kumimoji="0" lang="en-US" altLang="ja-JP" sz="2000" b="1"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2000" b="1"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調達</a:t>
              </a:r>
              <a:r>
                <a:rPr kumimoji="0" lang="en-US" altLang="ja-JP" sz="2000" b="1"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2000" b="1"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a:extLst>
                <a:ext uri="{FF2B5EF4-FFF2-40B4-BE49-F238E27FC236}">
                  <a16:creationId xmlns:a16="http://schemas.microsoft.com/office/drawing/2014/main" id="{6A608335-E9BC-4B1C-9656-71D6067B2846}"/>
                </a:ext>
              </a:extLst>
            </p:cNvPr>
            <p:cNvSpPr txBox="1"/>
            <p:nvPr/>
          </p:nvSpPr>
          <p:spPr>
            <a:xfrm>
              <a:off x="6228184" y="2848935"/>
              <a:ext cx="1557541" cy="333315"/>
            </a:xfrm>
            <a:prstGeom prst="rect">
              <a:avLst/>
            </a:prstGeom>
            <a:noFill/>
            <a:scene3d>
              <a:camera prst="orthographicFront">
                <a:rot lat="1200000" lon="0" rev="0"/>
              </a:camera>
              <a:lightRig rig="threePt" dir="t"/>
            </a:scene3d>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回線･設備</a:t>
              </a:r>
            </a:p>
          </p:txBody>
        </p:sp>
        <p:sp>
          <p:nvSpPr>
            <p:cNvPr id="53" name="テキスト ボックス 52">
              <a:extLst>
                <a:ext uri="{FF2B5EF4-FFF2-40B4-BE49-F238E27FC236}">
                  <a16:creationId xmlns:a16="http://schemas.microsoft.com/office/drawing/2014/main" id="{2CAB2912-D998-4806-A437-D6EDDC9449F3}"/>
                </a:ext>
              </a:extLst>
            </p:cNvPr>
            <p:cNvSpPr txBox="1"/>
            <p:nvPr/>
          </p:nvSpPr>
          <p:spPr>
            <a:xfrm>
              <a:off x="1568068" y="3507292"/>
              <a:ext cx="1557541" cy="205117"/>
            </a:xfrm>
            <a:prstGeom prst="rect">
              <a:avLst/>
            </a:prstGeom>
            <a:noFill/>
            <a:scene3d>
              <a:camera prst="orthographicFront">
                <a:rot lat="1200000" lon="0" rev="0"/>
              </a:camera>
              <a:lightRig rig="threePt" dir="t"/>
            </a:scene3d>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食材</a:t>
              </a:r>
              <a:r>
                <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消耗品仕入れ</a:t>
              </a:r>
            </a:p>
          </p:txBody>
        </p:sp>
        <p:sp>
          <p:nvSpPr>
            <p:cNvPr id="54" name="テキスト ボックス 53">
              <a:extLst>
                <a:ext uri="{FF2B5EF4-FFF2-40B4-BE49-F238E27FC236}">
                  <a16:creationId xmlns:a16="http://schemas.microsoft.com/office/drawing/2014/main" id="{061129EC-BEBD-4961-B0C7-9FE593B55D83}"/>
                </a:ext>
              </a:extLst>
            </p:cNvPr>
            <p:cNvSpPr txBox="1"/>
            <p:nvPr/>
          </p:nvSpPr>
          <p:spPr>
            <a:xfrm>
              <a:off x="6205165" y="3149056"/>
              <a:ext cx="1557541" cy="333315"/>
            </a:xfrm>
            <a:prstGeom prst="rect">
              <a:avLst/>
            </a:prstGeom>
            <a:noFill/>
            <a:scene3d>
              <a:camera prst="orthographicFront">
                <a:rot lat="1200000" lon="0" rev="0"/>
              </a:camera>
              <a:lightRig rig="threePt" dir="t"/>
            </a:scene3d>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光回線</a:t>
              </a:r>
              <a:r>
                <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/Free</a:t>
              </a: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Wi-Fi/</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ひかり電話</a:t>
              </a:r>
              <a:r>
                <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他</a:t>
              </a:r>
            </a:p>
          </p:txBody>
        </p:sp>
        <p:cxnSp>
          <p:nvCxnSpPr>
            <p:cNvPr id="55" name="直線コネクタ 54">
              <a:extLst>
                <a:ext uri="{FF2B5EF4-FFF2-40B4-BE49-F238E27FC236}">
                  <a16:creationId xmlns:a16="http://schemas.microsoft.com/office/drawing/2014/main" id="{BA5399F7-C36F-447E-A072-98A3CC88AC2F}"/>
                </a:ext>
              </a:extLst>
            </p:cNvPr>
            <p:cNvCxnSpPr/>
            <p:nvPr/>
          </p:nvCxnSpPr>
          <p:spPr>
            <a:xfrm>
              <a:off x="5220072" y="4125101"/>
              <a:ext cx="1872000" cy="0"/>
            </a:xfrm>
            <a:prstGeom prst="line">
              <a:avLst/>
            </a:prstGeom>
            <a:ln w="635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B120AB5A-771A-4E08-95E9-AC55720C579E}"/>
                </a:ext>
              </a:extLst>
            </p:cNvPr>
            <p:cNvSpPr txBox="1"/>
            <p:nvPr/>
          </p:nvSpPr>
          <p:spPr>
            <a:xfrm>
              <a:off x="1915193" y="4120082"/>
              <a:ext cx="1557541" cy="333315"/>
            </a:xfrm>
            <a:prstGeom prst="rect">
              <a:avLst/>
            </a:prstGeom>
            <a:noFill/>
            <a:scene3d>
              <a:camera prst="orthographicFront">
                <a:rot lat="1200000" lon="0" rev="0"/>
              </a:camera>
              <a:lightRig rig="threePt" dir="t"/>
            </a:scene3d>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音楽配信</a:t>
              </a:r>
            </a:p>
          </p:txBody>
        </p:sp>
        <p:sp>
          <p:nvSpPr>
            <p:cNvPr id="57" name="テキスト ボックス 56">
              <a:extLst>
                <a:ext uri="{FF2B5EF4-FFF2-40B4-BE49-F238E27FC236}">
                  <a16:creationId xmlns:a16="http://schemas.microsoft.com/office/drawing/2014/main" id="{BF18890D-16D9-420F-B478-273A8D25AE4B}"/>
                </a:ext>
              </a:extLst>
            </p:cNvPr>
            <p:cNvSpPr txBox="1"/>
            <p:nvPr/>
          </p:nvSpPr>
          <p:spPr>
            <a:xfrm>
              <a:off x="5606747" y="3818678"/>
              <a:ext cx="1557541" cy="333315"/>
            </a:xfrm>
            <a:prstGeom prst="rect">
              <a:avLst/>
            </a:prstGeom>
            <a:noFill/>
            <a:scene3d>
              <a:camera prst="orthographicFront">
                <a:rot lat="1200000" lon="0" rev="0"/>
              </a:camera>
              <a:lightRig rig="threePt" dir="t"/>
            </a:scene3d>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店舗</a:t>
              </a:r>
              <a:r>
                <a:rPr kumimoji="0" lang="en-US" altLang="ja-JP" sz="2000" b="1"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ICT</a:t>
              </a:r>
              <a:endParaRPr kumimoji="0" lang="ja-JP" altLang="en-US" sz="2000" b="1"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テキスト ボックス 57">
              <a:extLst>
                <a:ext uri="{FF2B5EF4-FFF2-40B4-BE49-F238E27FC236}">
                  <a16:creationId xmlns:a16="http://schemas.microsoft.com/office/drawing/2014/main" id="{655828A4-6838-4D01-B0E3-51B17CB9E97F}"/>
                </a:ext>
              </a:extLst>
            </p:cNvPr>
            <p:cNvSpPr txBox="1"/>
            <p:nvPr/>
          </p:nvSpPr>
          <p:spPr>
            <a:xfrm>
              <a:off x="1911533" y="4439023"/>
              <a:ext cx="1557541" cy="205117"/>
            </a:xfrm>
            <a:prstGeom prst="rect">
              <a:avLst/>
            </a:prstGeom>
            <a:noFill/>
            <a:scene3d>
              <a:camera prst="orthographicFront">
                <a:rot lat="1200000" lon="0" rev="0"/>
              </a:camera>
              <a:lightRig rig="threePt" dir="t"/>
            </a:scene3d>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音楽配信</a:t>
              </a:r>
              <a:r>
                <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専用放送</a:t>
              </a:r>
              <a:r>
                <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他</a:t>
              </a:r>
            </a:p>
          </p:txBody>
        </p:sp>
        <p:sp>
          <p:nvSpPr>
            <p:cNvPr id="59" name="テキスト ボックス 58">
              <a:extLst>
                <a:ext uri="{FF2B5EF4-FFF2-40B4-BE49-F238E27FC236}">
                  <a16:creationId xmlns:a16="http://schemas.microsoft.com/office/drawing/2014/main" id="{509F2668-3300-4B77-8339-E68B2842D5ED}"/>
                </a:ext>
              </a:extLst>
            </p:cNvPr>
            <p:cNvSpPr txBox="1"/>
            <p:nvPr/>
          </p:nvSpPr>
          <p:spPr>
            <a:xfrm>
              <a:off x="5603087" y="4137619"/>
              <a:ext cx="1625823" cy="333315"/>
            </a:xfrm>
            <a:prstGeom prst="rect">
              <a:avLst/>
            </a:prstGeom>
            <a:noFill/>
            <a:scene3d>
              <a:camera prst="orthographicFront">
                <a:rot lat="1200000" lon="0" rev="0"/>
              </a:camera>
              <a:lightRig rig="threePt" dir="t"/>
            </a:scene3d>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レジ</a:t>
              </a:r>
              <a:r>
                <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決済端末</a:t>
              </a:r>
              <a:r>
                <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監視カメラ</a:t>
              </a:r>
              <a:endPar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テーブルトップオーダー</a:t>
              </a:r>
              <a:r>
                <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他</a:t>
              </a:r>
            </a:p>
          </p:txBody>
        </p:sp>
        <p:cxnSp>
          <p:nvCxnSpPr>
            <p:cNvPr id="60" name="直線コネクタ 59">
              <a:extLst>
                <a:ext uri="{FF2B5EF4-FFF2-40B4-BE49-F238E27FC236}">
                  <a16:creationId xmlns:a16="http://schemas.microsoft.com/office/drawing/2014/main" id="{E710D761-FC79-41AD-8C65-181D66DAF2B2}"/>
                </a:ext>
              </a:extLst>
            </p:cNvPr>
            <p:cNvCxnSpPr>
              <a:endCxn id="61" idx="1"/>
            </p:cNvCxnSpPr>
            <p:nvPr/>
          </p:nvCxnSpPr>
          <p:spPr>
            <a:xfrm>
              <a:off x="3056568" y="1582174"/>
              <a:ext cx="199112" cy="227874"/>
            </a:xfrm>
            <a:prstGeom prst="line">
              <a:avLst/>
            </a:prstGeom>
            <a:ln w="635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1" name="円/楕円 146">
              <a:extLst>
                <a:ext uri="{FF2B5EF4-FFF2-40B4-BE49-F238E27FC236}">
                  <a16:creationId xmlns:a16="http://schemas.microsoft.com/office/drawing/2014/main" id="{72532C25-62C4-4F41-89A4-8ED5C345CF33}"/>
                </a:ext>
              </a:extLst>
            </p:cNvPr>
            <p:cNvSpPr>
              <a:spLocks noChangeAspect="1"/>
            </p:cNvSpPr>
            <p:nvPr/>
          </p:nvSpPr>
          <p:spPr>
            <a:xfrm>
              <a:off x="3239864" y="1794243"/>
              <a:ext cx="108000" cy="107921"/>
            </a:xfrm>
            <a:prstGeom prst="ellipse">
              <a:avLst/>
            </a:prstGeom>
            <a:noFill/>
            <a:ln w="31750" cap="flat" cmpd="sng" algn="ctr">
              <a:solidFill>
                <a:schemeClr val="bg1"/>
              </a:solidFill>
              <a:prstDash val="solid"/>
            </a:ln>
            <a:effectLst/>
            <a:scene3d>
              <a:camera prst="orthographicFront">
                <a:rot lat="0" lon="0" rev="0"/>
              </a:camera>
              <a:lightRig rig="threePt" dir="t"/>
            </a:scene3d>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62" name="直線コネクタ 61">
              <a:extLst>
                <a:ext uri="{FF2B5EF4-FFF2-40B4-BE49-F238E27FC236}">
                  <a16:creationId xmlns:a16="http://schemas.microsoft.com/office/drawing/2014/main" id="{37DFBE5E-E293-4920-869F-0864C8CDFBA9}"/>
                </a:ext>
              </a:extLst>
            </p:cNvPr>
            <p:cNvCxnSpPr>
              <a:endCxn id="80" idx="1"/>
            </p:cNvCxnSpPr>
            <p:nvPr/>
          </p:nvCxnSpPr>
          <p:spPr>
            <a:xfrm>
              <a:off x="2910792" y="3496414"/>
              <a:ext cx="591908" cy="299890"/>
            </a:xfrm>
            <a:prstGeom prst="line">
              <a:avLst/>
            </a:prstGeom>
            <a:ln w="635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3" name="円/楕円 146">
              <a:extLst>
                <a:ext uri="{FF2B5EF4-FFF2-40B4-BE49-F238E27FC236}">
                  <a16:creationId xmlns:a16="http://schemas.microsoft.com/office/drawing/2014/main" id="{268F664A-FB97-4821-A2BF-1DF666E193E5}"/>
                </a:ext>
              </a:extLst>
            </p:cNvPr>
            <p:cNvSpPr>
              <a:spLocks noChangeAspect="1"/>
            </p:cNvSpPr>
            <p:nvPr/>
          </p:nvSpPr>
          <p:spPr>
            <a:xfrm>
              <a:off x="4624187" y="4193538"/>
              <a:ext cx="108000" cy="107921"/>
            </a:xfrm>
            <a:prstGeom prst="ellipse">
              <a:avLst/>
            </a:prstGeom>
            <a:noFill/>
            <a:ln w="31750" cap="flat" cmpd="sng" algn="ctr">
              <a:solidFill>
                <a:schemeClr val="bg1"/>
              </a:solidFill>
              <a:prstDash val="solid"/>
            </a:ln>
            <a:effectLst/>
            <a:scene3d>
              <a:camera prst="orthographicFront">
                <a:rot lat="0" lon="0" rev="0"/>
              </a:camera>
              <a:lightRig rig="threePt" dir="t"/>
            </a:scene3d>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64" name="直線コネクタ 63">
              <a:extLst>
                <a:ext uri="{FF2B5EF4-FFF2-40B4-BE49-F238E27FC236}">
                  <a16:creationId xmlns:a16="http://schemas.microsoft.com/office/drawing/2014/main" id="{C729E2BD-BF8B-4078-AC97-55695E3813C5}"/>
                </a:ext>
              </a:extLst>
            </p:cNvPr>
            <p:cNvCxnSpPr>
              <a:stCxn id="93" idx="7"/>
            </p:cNvCxnSpPr>
            <p:nvPr/>
          </p:nvCxnSpPr>
          <p:spPr>
            <a:xfrm flipV="1">
              <a:off x="6011318" y="3160266"/>
              <a:ext cx="445916" cy="258975"/>
            </a:xfrm>
            <a:prstGeom prst="line">
              <a:avLst/>
            </a:prstGeom>
            <a:ln w="635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8726DCED-81E5-4F61-97CA-230C56A138FF}"/>
                </a:ext>
              </a:extLst>
            </p:cNvPr>
            <p:cNvCxnSpPr>
              <a:stCxn id="85" idx="6"/>
            </p:cNvCxnSpPr>
            <p:nvPr/>
          </p:nvCxnSpPr>
          <p:spPr>
            <a:xfrm>
              <a:off x="5652120" y="1480558"/>
              <a:ext cx="777428" cy="115741"/>
            </a:xfrm>
            <a:prstGeom prst="line">
              <a:avLst/>
            </a:prstGeom>
            <a:ln w="635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6" name="図 65">
              <a:extLst>
                <a:ext uri="{FF2B5EF4-FFF2-40B4-BE49-F238E27FC236}">
                  <a16:creationId xmlns:a16="http://schemas.microsoft.com/office/drawing/2014/main" id="{B584875C-5486-459C-B06A-923549838C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8082" y="1116138"/>
              <a:ext cx="804134" cy="144000"/>
            </a:xfrm>
            <a:prstGeom prst="rect">
              <a:avLst/>
            </a:prstGeom>
          </p:spPr>
        </p:pic>
        <p:pic>
          <p:nvPicPr>
            <p:cNvPr id="67" name="図 66">
              <a:extLst>
                <a:ext uri="{FF2B5EF4-FFF2-40B4-BE49-F238E27FC236}">
                  <a16:creationId xmlns:a16="http://schemas.microsoft.com/office/drawing/2014/main" id="{7BAF7F9A-0F22-4BBF-BF88-6CF2A137D6F0}"/>
                </a:ext>
              </a:extLst>
            </p:cNvPr>
            <p:cNvPicPr>
              <a:picLocks noChangeAspect="1"/>
            </p:cNvPicPr>
            <p:nvPr/>
          </p:nvPicPr>
          <p:blipFill>
            <a:blip r:embed="rId11"/>
            <a:stretch>
              <a:fillRect/>
            </a:stretch>
          </p:blipFill>
          <p:spPr>
            <a:xfrm>
              <a:off x="6385517" y="1847239"/>
              <a:ext cx="892141" cy="162000"/>
            </a:xfrm>
            <a:prstGeom prst="rect">
              <a:avLst/>
            </a:prstGeom>
          </p:spPr>
        </p:pic>
        <p:pic>
          <p:nvPicPr>
            <p:cNvPr id="68" name="図 67">
              <a:extLst>
                <a:ext uri="{FF2B5EF4-FFF2-40B4-BE49-F238E27FC236}">
                  <a16:creationId xmlns:a16="http://schemas.microsoft.com/office/drawing/2014/main" id="{8C2FBDEB-729A-4D3B-AA17-207DD4F59E3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40200" b="31800"/>
            <a:stretch/>
          </p:blipFill>
          <p:spPr>
            <a:xfrm>
              <a:off x="1528272" y="1921406"/>
              <a:ext cx="514294" cy="144000"/>
            </a:xfrm>
            <a:prstGeom prst="rect">
              <a:avLst/>
            </a:prstGeom>
          </p:spPr>
        </p:pic>
        <p:pic>
          <p:nvPicPr>
            <p:cNvPr id="69" name="図 68">
              <a:extLst>
                <a:ext uri="{FF2B5EF4-FFF2-40B4-BE49-F238E27FC236}">
                  <a16:creationId xmlns:a16="http://schemas.microsoft.com/office/drawing/2014/main" id="{6FF3756A-1A42-4547-9051-764B2204CDB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4493" t="38800" r="3503" b="40200"/>
            <a:stretch/>
          </p:blipFill>
          <p:spPr>
            <a:xfrm>
              <a:off x="1674499" y="3723101"/>
              <a:ext cx="892800" cy="144000"/>
            </a:xfrm>
            <a:prstGeom prst="rect">
              <a:avLst/>
            </a:prstGeom>
          </p:spPr>
        </p:pic>
        <p:pic>
          <p:nvPicPr>
            <p:cNvPr id="70" name="図 69">
              <a:extLst>
                <a:ext uri="{FF2B5EF4-FFF2-40B4-BE49-F238E27FC236}">
                  <a16:creationId xmlns:a16="http://schemas.microsoft.com/office/drawing/2014/main" id="{EC343CF7-92A2-4A8C-9E57-A1609FFF3A7D}"/>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27339" b="28505"/>
            <a:stretch/>
          </p:blipFill>
          <p:spPr>
            <a:xfrm>
              <a:off x="7220558" y="3474403"/>
              <a:ext cx="460938" cy="144000"/>
            </a:xfrm>
            <a:prstGeom prst="rect">
              <a:avLst/>
            </a:prstGeom>
          </p:spPr>
        </p:pic>
        <p:pic>
          <p:nvPicPr>
            <p:cNvPr id="71" name="図 70">
              <a:extLst>
                <a:ext uri="{FF2B5EF4-FFF2-40B4-BE49-F238E27FC236}">
                  <a16:creationId xmlns:a16="http://schemas.microsoft.com/office/drawing/2014/main" id="{E22E862D-0CD1-4527-8634-C9D1DD94DB2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40746" b="40311"/>
            <a:stretch/>
          </p:blipFill>
          <p:spPr>
            <a:xfrm>
              <a:off x="1682918" y="3896710"/>
              <a:ext cx="859573" cy="115200"/>
            </a:xfrm>
            <a:prstGeom prst="rect">
              <a:avLst/>
            </a:prstGeom>
          </p:spPr>
        </p:pic>
        <p:pic>
          <p:nvPicPr>
            <p:cNvPr id="72" name="図 71">
              <a:extLst>
                <a:ext uri="{FF2B5EF4-FFF2-40B4-BE49-F238E27FC236}">
                  <a16:creationId xmlns:a16="http://schemas.microsoft.com/office/drawing/2014/main" id="{63CC2D8F-CE14-4079-9BD4-5AEBBBC6FF0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7476" b="16925"/>
            <a:stretch/>
          </p:blipFill>
          <p:spPr>
            <a:xfrm>
              <a:off x="5919134" y="4472688"/>
              <a:ext cx="595247" cy="180000"/>
            </a:xfrm>
            <a:prstGeom prst="rect">
              <a:avLst/>
            </a:prstGeom>
          </p:spPr>
        </p:pic>
        <p:pic>
          <p:nvPicPr>
            <p:cNvPr id="73" name="図 72">
              <a:extLst>
                <a:ext uri="{FF2B5EF4-FFF2-40B4-BE49-F238E27FC236}">
                  <a16:creationId xmlns:a16="http://schemas.microsoft.com/office/drawing/2014/main" id="{CE8D2AA0-1212-40C3-A505-31C76B8ED48C}"/>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16401" b="15001"/>
            <a:stretch/>
          </p:blipFill>
          <p:spPr>
            <a:xfrm>
              <a:off x="1977899" y="4649532"/>
              <a:ext cx="466631" cy="226474"/>
            </a:xfrm>
            <a:prstGeom prst="rect">
              <a:avLst/>
            </a:prstGeom>
          </p:spPr>
        </p:pic>
        <p:pic>
          <p:nvPicPr>
            <p:cNvPr id="74" name="図 73">
              <a:extLst>
                <a:ext uri="{FF2B5EF4-FFF2-40B4-BE49-F238E27FC236}">
                  <a16:creationId xmlns:a16="http://schemas.microsoft.com/office/drawing/2014/main" id="{F5CAA472-B09C-4F1C-B223-A0E9F80B5A5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609324" y="4490635"/>
              <a:ext cx="541187" cy="144000"/>
            </a:xfrm>
            <a:prstGeom prst="rect">
              <a:avLst/>
            </a:prstGeom>
          </p:spPr>
        </p:pic>
        <p:pic>
          <p:nvPicPr>
            <p:cNvPr id="75" name="図 74">
              <a:extLst>
                <a:ext uri="{FF2B5EF4-FFF2-40B4-BE49-F238E27FC236}">
                  <a16:creationId xmlns:a16="http://schemas.microsoft.com/office/drawing/2014/main" id="{49E2CDA8-BAA0-4A90-AC38-19DD88FBEBF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654035" y="4732005"/>
              <a:ext cx="413011" cy="144000"/>
            </a:xfrm>
            <a:prstGeom prst="rect">
              <a:avLst/>
            </a:prstGeom>
          </p:spPr>
        </p:pic>
        <p:pic>
          <p:nvPicPr>
            <p:cNvPr id="76" name="図 75">
              <a:extLst>
                <a:ext uri="{FF2B5EF4-FFF2-40B4-BE49-F238E27FC236}">
                  <a16:creationId xmlns:a16="http://schemas.microsoft.com/office/drawing/2014/main" id="{B9D9A714-C53F-4B6F-B8ED-3E50AA2EE27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33932" y="2107941"/>
              <a:ext cx="671335" cy="191810"/>
            </a:xfrm>
            <a:prstGeom prst="rect">
              <a:avLst/>
            </a:prstGeom>
          </p:spPr>
        </p:pic>
        <p:pic>
          <p:nvPicPr>
            <p:cNvPr id="77" name="図 76">
              <a:extLst>
                <a:ext uri="{FF2B5EF4-FFF2-40B4-BE49-F238E27FC236}">
                  <a16:creationId xmlns:a16="http://schemas.microsoft.com/office/drawing/2014/main" id="{6DB66EA6-40B4-4E9B-AB94-D1FCAFC8B601}"/>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041200" y="3649446"/>
              <a:ext cx="637151" cy="144000"/>
            </a:xfrm>
            <a:prstGeom prst="rect">
              <a:avLst/>
            </a:prstGeom>
          </p:spPr>
        </p:pic>
        <p:pic>
          <p:nvPicPr>
            <p:cNvPr id="78" name="図 77">
              <a:extLst>
                <a:ext uri="{FF2B5EF4-FFF2-40B4-BE49-F238E27FC236}">
                  <a16:creationId xmlns:a16="http://schemas.microsoft.com/office/drawing/2014/main" id="{CAE0A0A7-40B9-470F-8D64-A7193A68B3C3}"/>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9187" t="21037" r="20079" b="28075"/>
            <a:stretch/>
          </p:blipFill>
          <p:spPr>
            <a:xfrm>
              <a:off x="2533016" y="4692939"/>
              <a:ext cx="687458" cy="144000"/>
            </a:xfrm>
            <a:prstGeom prst="rect">
              <a:avLst/>
            </a:prstGeom>
          </p:spPr>
        </p:pic>
        <p:sp>
          <p:nvSpPr>
            <p:cNvPr id="79" name="円/楕円 146">
              <a:extLst>
                <a:ext uri="{FF2B5EF4-FFF2-40B4-BE49-F238E27FC236}">
                  <a16:creationId xmlns:a16="http://schemas.microsoft.com/office/drawing/2014/main" id="{4DF72E21-5EEF-4B9A-AEA9-7C0EF99A000D}"/>
                </a:ext>
              </a:extLst>
            </p:cNvPr>
            <p:cNvSpPr>
              <a:spLocks noChangeAspect="1"/>
            </p:cNvSpPr>
            <p:nvPr/>
          </p:nvSpPr>
          <p:spPr>
            <a:xfrm>
              <a:off x="5016930" y="1148366"/>
              <a:ext cx="108000" cy="107921"/>
            </a:xfrm>
            <a:prstGeom prst="ellipse">
              <a:avLst/>
            </a:prstGeom>
            <a:noFill/>
            <a:ln w="31750" cap="flat" cmpd="sng" algn="ctr">
              <a:solidFill>
                <a:schemeClr val="bg1"/>
              </a:solidFill>
              <a:prstDash val="solid"/>
            </a:ln>
            <a:effectLst/>
            <a:scene3d>
              <a:camera prst="orthographicFront">
                <a:rot lat="0" lon="0" rev="0"/>
              </a:camera>
              <a:lightRig rig="threePt" dir="t"/>
            </a:scene3d>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0" name="円/楕円 146">
              <a:extLst>
                <a:ext uri="{FF2B5EF4-FFF2-40B4-BE49-F238E27FC236}">
                  <a16:creationId xmlns:a16="http://schemas.microsoft.com/office/drawing/2014/main" id="{529C587F-555F-4D0B-BCB8-D574E7146B2A}"/>
                </a:ext>
              </a:extLst>
            </p:cNvPr>
            <p:cNvSpPr>
              <a:spLocks noChangeAspect="1"/>
            </p:cNvSpPr>
            <p:nvPr/>
          </p:nvSpPr>
          <p:spPr>
            <a:xfrm>
              <a:off x="3486884" y="3780499"/>
              <a:ext cx="108000" cy="107921"/>
            </a:xfrm>
            <a:prstGeom prst="ellipse">
              <a:avLst/>
            </a:prstGeom>
            <a:noFill/>
            <a:ln w="31750" cap="flat" cmpd="sng" algn="ctr">
              <a:solidFill>
                <a:schemeClr val="bg1"/>
              </a:solidFill>
              <a:prstDash val="solid"/>
            </a:ln>
            <a:effectLst/>
            <a:scene3d>
              <a:camera prst="orthographicFront">
                <a:rot lat="0" lon="0" rev="0"/>
              </a:camera>
              <a:lightRig rig="threePt" dir="t"/>
            </a:scene3d>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81" name="直線コネクタ 80">
              <a:extLst>
                <a:ext uri="{FF2B5EF4-FFF2-40B4-BE49-F238E27FC236}">
                  <a16:creationId xmlns:a16="http://schemas.microsoft.com/office/drawing/2014/main" id="{10F9BC2E-63CC-4066-BE47-3417AB6CC072}"/>
                </a:ext>
              </a:extLst>
            </p:cNvPr>
            <p:cNvCxnSpPr>
              <a:endCxn id="82" idx="1"/>
            </p:cNvCxnSpPr>
            <p:nvPr/>
          </p:nvCxnSpPr>
          <p:spPr>
            <a:xfrm>
              <a:off x="3557614" y="1077939"/>
              <a:ext cx="144298" cy="237344"/>
            </a:xfrm>
            <a:prstGeom prst="line">
              <a:avLst/>
            </a:prstGeom>
            <a:ln w="635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2" name="円/楕円 146">
              <a:extLst>
                <a:ext uri="{FF2B5EF4-FFF2-40B4-BE49-F238E27FC236}">
                  <a16:creationId xmlns:a16="http://schemas.microsoft.com/office/drawing/2014/main" id="{A47C348C-1B2E-4DFD-8C54-E989B138AC77}"/>
                </a:ext>
              </a:extLst>
            </p:cNvPr>
            <p:cNvSpPr>
              <a:spLocks noChangeAspect="1"/>
            </p:cNvSpPr>
            <p:nvPr/>
          </p:nvSpPr>
          <p:spPr>
            <a:xfrm>
              <a:off x="3686096" y="1299478"/>
              <a:ext cx="108000" cy="107921"/>
            </a:xfrm>
            <a:prstGeom prst="ellipse">
              <a:avLst/>
            </a:prstGeom>
            <a:noFill/>
            <a:ln w="31750" cap="flat" cmpd="sng" algn="ctr">
              <a:solidFill>
                <a:schemeClr val="bg1"/>
              </a:solidFill>
              <a:prstDash val="solid"/>
            </a:ln>
            <a:effectLst/>
            <a:scene3d>
              <a:camera prst="orthographicFront">
                <a:rot lat="0" lon="0" rev="0"/>
              </a:camera>
              <a:lightRig rig="threePt" dir="t"/>
            </a:scene3d>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3" name="円/楕円 146">
              <a:extLst>
                <a:ext uri="{FF2B5EF4-FFF2-40B4-BE49-F238E27FC236}">
                  <a16:creationId xmlns:a16="http://schemas.microsoft.com/office/drawing/2014/main" id="{B9051532-E3FB-4C37-874D-3F610DE686F7}"/>
                </a:ext>
              </a:extLst>
            </p:cNvPr>
            <p:cNvSpPr>
              <a:spLocks noChangeAspect="1"/>
            </p:cNvSpPr>
            <p:nvPr/>
          </p:nvSpPr>
          <p:spPr>
            <a:xfrm>
              <a:off x="5112072" y="4092562"/>
              <a:ext cx="108000" cy="107921"/>
            </a:xfrm>
            <a:prstGeom prst="ellipse">
              <a:avLst/>
            </a:prstGeom>
            <a:noFill/>
            <a:ln w="31750" cap="flat" cmpd="sng" algn="ctr">
              <a:solidFill>
                <a:schemeClr val="bg1"/>
              </a:solidFill>
              <a:prstDash val="solid"/>
            </a:ln>
            <a:effectLst/>
            <a:scene3d>
              <a:camera prst="orthographicFront">
                <a:rot lat="0" lon="0" rev="0"/>
              </a:camera>
              <a:lightRig rig="threePt" dir="t"/>
            </a:scene3d>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4" name="円/楕円 146">
              <a:extLst>
                <a:ext uri="{FF2B5EF4-FFF2-40B4-BE49-F238E27FC236}">
                  <a16:creationId xmlns:a16="http://schemas.microsoft.com/office/drawing/2014/main" id="{E211919B-25BF-4314-9C85-FFA13CB548B6}"/>
                </a:ext>
              </a:extLst>
            </p:cNvPr>
            <p:cNvSpPr>
              <a:spLocks noChangeAspect="1"/>
            </p:cNvSpPr>
            <p:nvPr/>
          </p:nvSpPr>
          <p:spPr>
            <a:xfrm>
              <a:off x="6113031" y="2560217"/>
              <a:ext cx="108000" cy="107921"/>
            </a:xfrm>
            <a:prstGeom prst="ellipse">
              <a:avLst/>
            </a:prstGeom>
            <a:noFill/>
            <a:ln w="31750" cap="flat" cmpd="sng" algn="ctr">
              <a:solidFill>
                <a:schemeClr val="bg1"/>
              </a:solidFill>
              <a:prstDash val="solid"/>
            </a:ln>
            <a:effectLst/>
            <a:scene3d>
              <a:camera prst="orthographicFront">
                <a:rot lat="0" lon="0" rev="0"/>
              </a:camera>
              <a:lightRig rig="threePt" dir="t"/>
            </a:scene3d>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5" name="円/楕円 146">
              <a:extLst>
                <a:ext uri="{FF2B5EF4-FFF2-40B4-BE49-F238E27FC236}">
                  <a16:creationId xmlns:a16="http://schemas.microsoft.com/office/drawing/2014/main" id="{6BE8C4B5-E35A-4DE4-97F9-309F5CC8E1D1}"/>
                </a:ext>
              </a:extLst>
            </p:cNvPr>
            <p:cNvSpPr>
              <a:spLocks noChangeAspect="1"/>
            </p:cNvSpPr>
            <p:nvPr/>
          </p:nvSpPr>
          <p:spPr>
            <a:xfrm>
              <a:off x="5544120" y="1426597"/>
              <a:ext cx="108000" cy="107921"/>
            </a:xfrm>
            <a:prstGeom prst="ellipse">
              <a:avLst/>
            </a:prstGeom>
            <a:noFill/>
            <a:ln w="31750" cap="flat" cmpd="sng" algn="ctr">
              <a:solidFill>
                <a:schemeClr val="bg1"/>
              </a:solidFill>
              <a:prstDash val="solid"/>
            </a:ln>
            <a:effectLst/>
            <a:scene3d>
              <a:camera prst="orthographicFront">
                <a:rot lat="0" lon="0" rev="0"/>
              </a:camera>
              <a:lightRig rig="threePt" dir="t"/>
            </a:scene3d>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86" name="直線コネクタ 85">
              <a:extLst>
                <a:ext uri="{FF2B5EF4-FFF2-40B4-BE49-F238E27FC236}">
                  <a16:creationId xmlns:a16="http://schemas.microsoft.com/office/drawing/2014/main" id="{DA2957B8-CEF6-4193-B82E-FC5F22B5A710}"/>
                </a:ext>
              </a:extLst>
            </p:cNvPr>
            <p:cNvCxnSpPr>
              <a:stCxn id="35" idx="3"/>
              <a:endCxn id="79" idx="7"/>
            </p:cNvCxnSpPr>
            <p:nvPr/>
          </p:nvCxnSpPr>
          <p:spPr>
            <a:xfrm flipH="1">
              <a:off x="5109114" y="752886"/>
              <a:ext cx="257736" cy="411285"/>
            </a:xfrm>
            <a:prstGeom prst="line">
              <a:avLst/>
            </a:prstGeom>
            <a:ln w="635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B1014219-2ADE-42FB-BC0E-D162FACB8032}"/>
                </a:ext>
              </a:extLst>
            </p:cNvPr>
            <p:cNvCxnSpPr/>
            <p:nvPr/>
          </p:nvCxnSpPr>
          <p:spPr>
            <a:xfrm>
              <a:off x="6576540" y="2292025"/>
              <a:ext cx="1404000" cy="0"/>
            </a:xfrm>
            <a:prstGeom prst="line">
              <a:avLst/>
            </a:prstGeom>
            <a:ln w="635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7B4D26E9-7F1A-4BC8-8BF0-B201B3038A67}"/>
                </a:ext>
              </a:extLst>
            </p:cNvPr>
            <p:cNvSpPr txBox="1"/>
            <p:nvPr/>
          </p:nvSpPr>
          <p:spPr>
            <a:xfrm>
              <a:off x="6096333" y="1987113"/>
              <a:ext cx="1959739" cy="333315"/>
            </a:xfrm>
            <a:prstGeom prst="rect">
              <a:avLst/>
            </a:prstGeom>
            <a:noFill/>
            <a:scene3d>
              <a:camera prst="orthographicFront">
                <a:rot lat="1200000" lon="0" rev="0"/>
              </a:camera>
              <a:lightRig rig="threePt" dir="t"/>
            </a:scene3d>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エネルギー</a:t>
              </a:r>
            </a:p>
          </p:txBody>
        </p:sp>
        <p:sp>
          <p:nvSpPr>
            <p:cNvPr id="89" name="テキスト ボックス 88">
              <a:extLst>
                <a:ext uri="{FF2B5EF4-FFF2-40B4-BE49-F238E27FC236}">
                  <a16:creationId xmlns:a16="http://schemas.microsoft.com/office/drawing/2014/main" id="{A8520FF4-2CF4-4FA9-AD40-3DE209DB2EE7}"/>
                </a:ext>
              </a:extLst>
            </p:cNvPr>
            <p:cNvSpPr txBox="1"/>
            <p:nvPr/>
          </p:nvSpPr>
          <p:spPr>
            <a:xfrm>
              <a:off x="6093237" y="2291449"/>
              <a:ext cx="1949151" cy="205117"/>
            </a:xfrm>
            <a:prstGeom prst="rect">
              <a:avLst/>
            </a:prstGeom>
            <a:noFill/>
            <a:scene3d>
              <a:camera prst="orthographicFront">
                <a:rot lat="1200000" lon="0" rev="0"/>
              </a:camera>
              <a:lightRig rig="threePt" dir="t"/>
            </a:scene3d>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電力</a:t>
              </a:r>
              <a:r>
                <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ガス</a:t>
              </a:r>
              <a:r>
                <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エネルギー</a:t>
              </a:r>
              <a:r>
                <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他</a:t>
              </a:r>
            </a:p>
          </p:txBody>
        </p:sp>
        <p:pic>
          <p:nvPicPr>
            <p:cNvPr id="90" name="図 89">
              <a:extLst>
                <a:ext uri="{FF2B5EF4-FFF2-40B4-BE49-F238E27FC236}">
                  <a16:creationId xmlns:a16="http://schemas.microsoft.com/office/drawing/2014/main" id="{BAF43787-05D2-4718-BE37-BEDE06C1747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199991" y="2679074"/>
              <a:ext cx="770459" cy="126000"/>
            </a:xfrm>
            <a:prstGeom prst="rect">
              <a:avLst/>
            </a:prstGeom>
          </p:spPr>
        </p:pic>
        <p:pic>
          <p:nvPicPr>
            <p:cNvPr id="91" name="図 90">
              <a:extLst>
                <a:ext uri="{FF2B5EF4-FFF2-40B4-BE49-F238E27FC236}">
                  <a16:creationId xmlns:a16="http://schemas.microsoft.com/office/drawing/2014/main" id="{90DDB574-7B40-43B0-A713-C4A9C2B4DC1C}"/>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199991" y="2486518"/>
              <a:ext cx="781333" cy="144000"/>
            </a:xfrm>
            <a:prstGeom prst="rect">
              <a:avLst/>
            </a:prstGeom>
          </p:spPr>
        </p:pic>
        <p:cxnSp>
          <p:nvCxnSpPr>
            <p:cNvPr id="92" name="直線コネクタ 91">
              <a:extLst>
                <a:ext uri="{FF2B5EF4-FFF2-40B4-BE49-F238E27FC236}">
                  <a16:creationId xmlns:a16="http://schemas.microsoft.com/office/drawing/2014/main" id="{A90F3A27-40F4-4980-932D-3CC7FC421C63}"/>
                </a:ext>
              </a:extLst>
            </p:cNvPr>
            <p:cNvCxnSpPr>
              <a:endCxn id="84" idx="7"/>
            </p:cNvCxnSpPr>
            <p:nvPr/>
          </p:nvCxnSpPr>
          <p:spPr>
            <a:xfrm flipH="1">
              <a:off x="6205215" y="2298754"/>
              <a:ext cx="367399" cy="277268"/>
            </a:xfrm>
            <a:prstGeom prst="line">
              <a:avLst/>
            </a:prstGeom>
            <a:ln w="635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3" name="円/楕円 146">
              <a:extLst>
                <a:ext uri="{FF2B5EF4-FFF2-40B4-BE49-F238E27FC236}">
                  <a16:creationId xmlns:a16="http://schemas.microsoft.com/office/drawing/2014/main" id="{259253D3-F063-4A61-B5E8-F98A625B4E97}"/>
                </a:ext>
              </a:extLst>
            </p:cNvPr>
            <p:cNvSpPr>
              <a:spLocks noChangeAspect="1"/>
            </p:cNvSpPr>
            <p:nvPr/>
          </p:nvSpPr>
          <p:spPr>
            <a:xfrm>
              <a:off x="5919134" y="3403436"/>
              <a:ext cx="108000" cy="107921"/>
            </a:xfrm>
            <a:prstGeom prst="ellipse">
              <a:avLst/>
            </a:prstGeom>
            <a:noFill/>
            <a:ln w="31750" cap="flat" cmpd="sng" algn="ctr">
              <a:solidFill>
                <a:schemeClr val="bg1"/>
              </a:solidFill>
              <a:prstDash val="solid"/>
            </a:ln>
            <a:effectLst/>
            <a:scene3d>
              <a:camera prst="orthographicFront">
                <a:rot lat="0" lon="0" rev="0"/>
              </a:camera>
              <a:lightRig rig="threePt" dir="t"/>
            </a:scene3d>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94" name="図 93">
              <a:extLst>
                <a:ext uri="{FF2B5EF4-FFF2-40B4-BE49-F238E27FC236}">
                  <a16:creationId xmlns:a16="http://schemas.microsoft.com/office/drawing/2014/main" id="{FDE003D5-69A2-4A59-AC66-70E01B3D9320}"/>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658025" y="3418578"/>
              <a:ext cx="503877" cy="211456"/>
            </a:xfrm>
            <a:prstGeom prst="rect">
              <a:avLst/>
            </a:prstGeom>
          </p:spPr>
        </p:pic>
        <p:cxnSp>
          <p:nvCxnSpPr>
            <p:cNvPr id="95" name="直線コネクタ 94">
              <a:extLst>
                <a:ext uri="{FF2B5EF4-FFF2-40B4-BE49-F238E27FC236}">
                  <a16:creationId xmlns:a16="http://schemas.microsoft.com/office/drawing/2014/main" id="{C0EACFD3-A1FE-410F-A44B-08D2C45DB22F}"/>
                </a:ext>
              </a:extLst>
            </p:cNvPr>
            <p:cNvCxnSpPr/>
            <p:nvPr/>
          </p:nvCxnSpPr>
          <p:spPr>
            <a:xfrm>
              <a:off x="1979712" y="4437487"/>
              <a:ext cx="2448000" cy="0"/>
            </a:xfrm>
            <a:prstGeom prst="line">
              <a:avLst/>
            </a:prstGeom>
            <a:ln w="635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6" name="円/楕円 203">
              <a:extLst>
                <a:ext uri="{FF2B5EF4-FFF2-40B4-BE49-F238E27FC236}">
                  <a16:creationId xmlns:a16="http://schemas.microsoft.com/office/drawing/2014/main" id="{4E6EB380-F285-4B6B-B7ED-5078FBF8F22F}"/>
                </a:ext>
              </a:extLst>
            </p:cNvPr>
            <p:cNvSpPr>
              <a:spLocks noChangeAspect="1"/>
            </p:cNvSpPr>
            <p:nvPr/>
          </p:nvSpPr>
          <p:spPr>
            <a:xfrm>
              <a:off x="3987849" y="3867315"/>
              <a:ext cx="228341" cy="233334"/>
            </a:xfrm>
            <a:prstGeom prst="ellipse">
              <a:avLst/>
            </a:prstGeom>
            <a:solidFill>
              <a:srgbClr val="FF3300"/>
            </a:solidFill>
            <a:ln w="57150" cap="flat" cmpd="sng" algn="ctr">
              <a:solidFill>
                <a:schemeClr val="bg1"/>
              </a:solidFill>
              <a:prstDash val="solid"/>
            </a:ln>
            <a:effectLst/>
            <a:scene3d>
              <a:camera prst="orthographicFront">
                <a:rot lat="0" lon="0" rev="0"/>
              </a:camera>
              <a:lightRig rig="threePt" dir="t"/>
            </a:scene3d>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97" name="直線コネクタ 96">
              <a:extLst>
                <a:ext uri="{FF2B5EF4-FFF2-40B4-BE49-F238E27FC236}">
                  <a16:creationId xmlns:a16="http://schemas.microsoft.com/office/drawing/2014/main" id="{CC5EFE8F-4318-4EA2-91D2-59C12A2BBB26}"/>
                </a:ext>
              </a:extLst>
            </p:cNvPr>
            <p:cNvCxnSpPr/>
            <p:nvPr/>
          </p:nvCxnSpPr>
          <p:spPr>
            <a:xfrm flipH="1">
              <a:off x="3918173" y="3981202"/>
              <a:ext cx="190745" cy="594009"/>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sp>
          <p:nvSpPr>
            <p:cNvPr id="98" name="円/楕円 206">
              <a:extLst>
                <a:ext uri="{FF2B5EF4-FFF2-40B4-BE49-F238E27FC236}">
                  <a16:creationId xmlns:a16="http://schemas.microsoft.com/office/drawing/2014/main" id="{30241965-C169-45B2-B6AA-82E46A57EC62}"/>
                </a:ext>
              </a:extLst>
            </p:cNvPr>
            <p:cNvSpPr>
              <a:spLocks noChangeAspect="1"/>
            </p:cNvSpPr>
            <p:nvPr/>
          </p:nvSpPr>
          <p:spPr>
            <a:xfrm>
              <a:off x="3636772" y="4191886"/>
              <a:ext cx="594210" cy="546884"/>
            </a:xfrm>
            <a:prstGeom prst="ellipse">
              <a:avLst/>
            </a:prstGeom>
            <a:solidFill>
              <a:srgbClr val="FF3300"/>
            </a:solidFill>
            <a:ln w="76200" cap="flat" cmpd="sng" algn="ctr">
              <a:solidFill>
                <a:srgbClr val="FF3300"/>
              </a:solidFill>
              <a:prstDash val="solid"/>
            </a:ln>
            <a:effectLst/>
            <a:scene3d>
              <a:camera prst="orthographicFront">
                <a:rot lat="0" lon="0" rev="0"/>
              </a:camera>
              <a:lightRig rig="threePt" dir="t"/>
            </a:scene3d>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9" name="テキスト ボックス 98">
              <a:extLst>
                <a:ext uri="{FF2B5EF4-FFF2-40B4-BE49-F238E27FC236}">
                  <a16:creationId xmlns:a16="http://schemas.microsoft.com/office/drawing/2014/main" id="{0A996220-7669-4086-B363-8790EDB61FE2}"/>
                </a:ext>
              </a:extLst>
            </p:cNvPr>
            <p:cNvSpPr txBox="1"/>
            <p:nvPr/>
          </p:nvSpPr>
          <p:spPr>
            <a:xfrm>
              <a:off x="3502700" y="4247257"/>
              <a:ext cx="863514" cy="960825"/>
            </a:xfrm>
            <a:prstGeom prst="rect">
              <a:avLst/>
            </a:prstGeom>
            <a:noFill/>
            <a:scene3d>
              <a:camera prst="orthographicFront">
                <a:rot lat="1200000" lon="0" rev="0"/>
              </a:camera>
              <a:lightRig rig="threePt" dir="t"/>
            </a:scene3d>
          </p:spPr>
          <p:txBody>
            <a:bodyPr wrap="square" rtlCol="0">
              <a:spAutoFit/>
            </a:bodyPr>
            <a:lstStyle/>
            <a:p>
              <a:pPr marL="0" marR="0" lvl="0" indent="0" algn="ctr" defTabSz="685800" rtl="0" eaLnBrk="1" fontAlgn="auto" latinLnBrk="0" hangingPunct="1">
                <a:lnSpc>
                  <a:spcPts val="22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新規</a:t>
              </a:r>
              <a:endParaRPr kumimoji="0" lang="en-US" altLang="ja-JP" sz="2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685800" rtl="0" eaLnBrk="1" fontAlgn="auto" latinLnBrk="0" hangingPunct="1">
                <a:lnSpc>
                  <a:spcPts val="22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開業</a:t>
              </a:r>
              <a:endParaRPr kumimoji="0" lang="en-US" altLang="ja-JP" sz="2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685800" rtl="0" eaLnBrk="1" fontAlgn="auto" latinLnBrk="0" hangingPunct="1">
                <a:lnSpc>
                  <a:spcPts val="2200"/>
                </a:lnSpc>
                <a:spcBef>
                  <a:spcPts val="0"/>
                </a:spcBef>
                <a:spcAft>
                  <a:spcPts val="0"/>
                </a:spcAft>
                <a:buClrTx/>
                <a:buSzTx/>
                <a:buFontTx/>
                <a:buNone/>
                <a:tabLst/>
                <a:defRPr/>
              </a:pPr>
              <a:endParaRPr kumimoji="0" lang="ja-JP" altLang="en-US" sz="2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0" name="テキスト ボックス 99">
              <a:extLst>
                <a:ext uri="{FF2B5EF4-FFF2-40B4-BE49-F238E27FC236}">
                  <a16:creationId xmlns:a16="http://schemas.microsoft.com/office/drawing/2014/main" id="{A2E3C436-06A3-45B3-9C00-C9044D107303}"/>
                </a:ext>
              </a:extLst>
            </p:cNvPr>
            <p:cNvSpPr txBox="1"/>
            <p:nvPr/>
          </p:nvSpPr>
          <p:spPr>
            <a:xfrm>
              <a:off x="5159246" y="2752961"/>
              <a:ext cx="943110" cy="205117"/>
            </a:xfrm>
            <a:prstGeom prst="rect">
              <a:avLst/>
            </a:prstGeom>
            <a:noFill/>
            <a:scene3d>
              <a:camera prst="orthographicFront">
                <a:rot lat="1200000" lon="0" rev="0"/>
              </a:camera>
              <a:lightRig rig="threePt" dir="t"/>
            </a:scene3d>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設計･施工</a:t>
              </a:r>
            </a:p>
          </p:txBody>
        </p:sp>
        <p:sp>
          <p:nvSpPr>
            <p:cNvPr id="101" name="テキスト ボックス 100">
              <a:extLst>
                <a:ext uri="{FF2B5EF4-FFF2-40B4-BE49-F238E27FC236}">
                  <a16:creationId xmlns:a16="http://schemas.microsoft.com/office/drawing/2014/main" id="{A4E792F9-5932-4BDB-89A1-B8B839A938FA}"/>
                </a:ext>
              </a:extLst>
            </p:cNvPr>
            <p:cNvSpPr txBox="1"/>
            <p:nvPr/>
          </p:nvSpPr>
          <p:spPr>
            <a:xfrm>
              <a:off x="4835305" y="3342823"/>
              <a:ext cx="943110" cy="205117"/>
            </a:xfrm>
            <a:prstGeom prst="rect">
              <a:avLst/>
            </a:prstGeom>
            <a:noFill/>
            <a:scene3d>
              <a:camera prst="orthographicFront">
                <a:rot lat="1200000" lon="0" rev="0"/>
              </a:camera>
              <a:lightRig rig="threePt" dir="t"/>
            </a:scene3d>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インフラ</a:t>
              </a:r>
            </a:p>
          </p:txBody>
        </p:sp>
        <p:cxnSp>
          <p:nvCxnSpPr>
            <p:cNvPr id="102" name="直線コネクタ 101">
              <a:extLst>
                <a:ext uri="{FF2B5EF4-FFF2-40B4-BE49-F238E27FC236}">
                  <a16:creationId xmlns:a16="http://schemas.microsoft.com/office/drawing/2014/main" id="{B7999985-4824-40B0-BEB4-4B0E895B7240}"/>
                </a:ext>
              </a:extLst>
            </p:cNvPr>
            <p:cNvCxnSpPr>
              <a:endCxn id="63" idx="3"/>
            </p:cNvCxnSpPr>
            <p:nvPr/>
          </p:nvCxnSpPr>
          <p:spPr>
            <a:xfrm flipV="1">
              <a:off x="4415661" y="4285654"/>
              <a:ext cx="224342" cy="151984"/>
            </a:xfrm>
            <a:prstGeom prst="line">
              <a:avLst/>
            </a:prstGeom>
            <a:ln w="635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DB1279D5-4B1F-4249-920C-7AC117C1031B}"/>
                </a:ext>
              </a:extLst>
            </p:cNvPr>
            <p:cNvCxnSpPr/>
            <p:nvPr/>
          </p:nvCxnSpPr>
          <p:spPr>
            <a:xfrm>
              <a:off x="950819" y="2650711"/>
              <a:ext cx="1656000" cy="0"/>
            </a:xfrm>
            <a:prstGeom prst="line">
              <a:avLst/>
            </a:prstGeom>
            <a:ln w="635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4" name="テキスト ボックス 103">
              <a:extLst>
                <a:ext uri="{FF2B5EF4-FFF2-40B4-BE49-F238E27FC236}">
                  <a16:creationId xmlns:a16="http://schemas.microsoft.com/office/drawing/2014/main" id="{C2AF05FA-C0A4-4828-A7C3-73187AAFC97F}"/>
                </a:ext>
              </a:extLst>
            </p:cNvPr>
            <p:cNvSpPr txBox="1"/>
            <p:nvPr/>
          </p:nvSpPr>
          <p:spPr>
            <a:xfrm>
              <a:off x="854219" y="2340228"/>
              <a:ext cx="1557541" cy="333315"/>
            </a:xfrm>
            <a:prstGeom prst="rect">
              <a:avLst/>
            </a:prstGeom>
            <a:noFill/>
            <a:scene3d>
              <a:camera prst="orthographicFront">
                <a:rot lat="1200000" lon="0" rev="0"/>
              </a:camera>
              <a:lightRig rig="threePt" dir="t"/>
            </a:scene3d>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人材活用</a:t>
              </a:r>
            </a:p>
          </p:txBody>
        </p:sp>
        <p:sp>
          <p:nvSpPr>
            <p:cNvPr id="105" name="テキスト ボックス 104">
              <a:extLst>
                <a:ext uri="{FF2B5EF4-FFF2-40B4-BE49-F238E27FC236}">
                  <a16:creationId xmlns:a16="http://schemas.microsoft.com/office/drawing/2014/main" id="{AD343A1F-1F75-421C-9077-862D921CFB3D}"/>
                </a:ext>
              </a:extLst>
            </p:cNvPr>
            <p:cNvSpPr txBox="1"/>
            <p:nvPr/>
          </p:nvSpPr>
          <p:spPr>
            <a:xfrm>
              <a:off x="882066" y="2659169"/>
              <a:ext cx="1557541" cy="205117"/>
            </a:xfrm>
            <a:prstGeom prst="rect">
              <a:avLst/>
            </a:prstGeom>
            <a:noFill/>
            <a:scene3d>
              <a:camera prst="orthographicFront">
                <a:rot lat="1200000" lon="0" rev="0"/>
              </a:camera>
              <a:lightRig rig="threePt" dir="t"/>
            </a:scene3d>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採用</a:t>
              </a:r>
              <a:r>
                <a:rPr kumimoji="0" lang="en-US" altLang="ja-JP"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000" b="0" i="0" u="none" strike="noStrike" kern="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外国人活用</a:t>
              </a:r>
            </a:p>
          </p:txBody>
        </p:sp>
        <p:cxnSp>
          <p:nvCxnSpPr>
            <p:cNvPr id="106" name="直線コネクタ 105">
              <a:extLst>
                <a:ext uri="{FF2B5EF4-FFF2-40B4-BE49-F238E27FC236}">
                  <a16:creationId xmlns:a16="http://schemas.microsoft.com/office/drawing/2014/main" id="{1E2F3A37-2A45-4F05-BE24-5DFF7B2BD973}"/>
                </a:ext>
              </a:extLst>
            </p:cNvPr>
            <p:cNvCxnSpPr>
              <a:endCxn id="107" idx="1"/>
            </p:cNvCxnSpPr>
            <p:nvPr/>
          </p:nvCxnSpPr>
          <p:spPr>
            <a:xfrm>
              <a:off x="2606819" y="2649176"/>
              <a:ext cx="420068" cy="299005"/>
            </a:xfrm>
            <a:prstGeom prst="line">
              <a:avLst/>
            </a:prstGeom>
            <a:ln w="635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7" name="円/楕円 146">
              <a:extLst>
                <a:ext uri="{FF2B5EF4-FFF2-40B4-BE49-F238E27FC236}">
                  <a16:creationId xmlns:a16="http://schemas.microsoft.com/office/drawing/2014/main" id="{4142EC10-8CB4-47DF-81FB-5DEDC1891B90}"/>
                </a:ext>
              </a:extLst>
            </p:cNvPr>
            <p:cNvSpPr>
              <a:spLocks noChangeAspect="1"/>
            </p:cNvSpPr>
            <p:nvPr/>
          </p:nvSpPr>
          <p:spPr>
            <a:xfrm>
              <a:off x="3011071" y="2932376"/>
              <a:ext cx="108000" cy="107921"/>
            </a:xfrm>
            <a:prstGeom prst="ellipse">
              <a:avLst/>
            </a:prstGeom>
            <a:noFill/>
            <a:ln w="31750" cap="flat" cmpd="sng" algn="ctr">
              <a:solidFill>
                <a:schemeClr val="bg1"/>
              </a:solidFill>
              <a:prstDash val="solid"/>
            </a:ln>
            <a:effectLst/>
            <a:scene3d>
              <a:camera prst="orthographicFront">
                <a:rot lat="0" lon="0" rev="0"/>
              </a:camera>
              <a:lightRig rig="threePt" dir="t"/>
            </a:scene3d>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sp>
        <p:nvSpPr>
          <p:cNvPr id="19" name="円弧 18"/>
          <p:cNvSpPr/>
          <p:nvPr/>
        </p:nvSpPr>
        <p:spPr>
          <a:xfrm rot="10367130">
            <a:off x="3399738" y="2572940"/>
            <a:ext cx="3090377" cy="3034538"/>
          </a:xfrm>
          <a:prstGeom prst="arc">
            <a:avLst>
              <a:gd name="adj1" fmla="val 3023624"/>
              <a:gd name="adj2" fmla="val 5824941"/>
            </a:avLst>
          </a:prstGeom>
          <a:ln w="323850" cmpd="dbl">
            <a:solidFill>
              <a:srgbClr val="FF0000">
                <a:alpha val="7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463" dirty="0"/>
          </a:p>
        </p:txBody>
      </p:sp>
      <p:cxnSp>
        <p:nvCxnSpPr>
          <p:cNvPr id="21" name="直線コネクタ 20"/>
          <p:cNvCxnSpPr>
            <a:cxnSpLocks/>
          </p:cNvCxnSpPr>
          <p:nvPr/>
        </p:nvCxnSpPr>
        <p:spPr>
          <a:xfrm>
            <a:off x="3736246" y="1898916"/>
            <a:ext cx="703535" cy="599968"/>
          </a:xfrm>
          <a:prstGeom prst="line">
            <a:avLst/>
          </a:prstGeom>
          <a:ln w="34925">
            <a:solidFill>
              <a:srgbClr val="FF0000">
                <a:alpha val="21000"/>
              </a:srgbClr>
            </a:solidFill>
            <a:tailEnd type="oval"/>
          </a:ln>
        </p:spPr>
        <p:style>
          <a:lnRef idx="1">
            <a:schemeClr val="accent1"/>
          </a:lnRef>
          <a:fillRef idx="0">
            <a:schemeClr val="accent1"/>
          </a:fillRef>
          <a:effectRef idx="0">
            <a:schemeClr val="accent1"/>
          </a:effectRef>
          <a:fontRef idx="minor">
            <a:schemeClr val="tx1"/>
          </a:fontRef>
        </p:style>
      </p:cxnSp>
      <p:sp>
        <p:nvSpPr>
          <p:cNvPr id="22" name="角丸四角形 21"/>
          <p:cNvSpPr/>
          <p:nvPr/>
        </p:nvSpPr>
        <p:spPr>
          <a:xfrm>
            <a:off x="2676877" y="1464948"/>
            <a:ext cx="1776248" cy="387002"/>
          </a:xfrm>
          <a:prstGeom prst="roundRect">
            <a:avLst/>
          </a:prstGeom>
          <a:ln w="31750">
            <a:solidFill>
              <a:srgbClr val="C00000">
                <a:alpha val="31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463" b="1" dirty="0">
                <a:latin typeface="メイリオ" panose="020B0604030504040204" pitchFamily="50" charset="-128"/>
                <a:ea typeface="メイリオ" panose="020B0604030504040204" pitchFamily="50" charset="-128"/>
              </a:rPr>
              <a:t>閉店決意の領域</a:t>
            </a:r>
          </a:p>
        </p:txBody>
      </p:sp>
    </p:spTree>
    <p:extLst>
      <p:ext uri="{BB962C8B-B14F-4D97-AF65-F5344CB8AC3E}">
        <p14:creationId xmlns:p14="http://schemas.microsoft.com/office/powerpoint/2010/main" val="190631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5"/>
          <p:cNvSpPr txBox="1"/>
          <p:nvPr/>
        </p:nvSpPr>
        <p:spPr>
          <a:xfrm>
            <a:off x="170874" y="114627"/>
            <a:ext cx="9390452"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936625">
              <a:spcBef>
                <a:spcPts val="500"/>
              </a:spcBef>
              <a:defRPr sz="2100">
                <a:solidFill>
                  <a:srgbClr val="404040"/>
                </a:solidFill>
                <a:latin typeface="メイリオ"/>
                <a:ea typeface="メイリオ"/>
                <a:cs typeface="メイリオ"/>
                <a:sym typeface="メイリオ"/>
              </a:defRPr>
            </a:pPr>
            <a:r>
              <a:rPr lang="ja-JP" altLang="en-US" sz="2400" b="1" dirty="0">
                <a:latin typeface="Meiryo UI" panose="020B0604030504040204" pitchFamily="50" charset="-128"/>
                <a:ea typeface="Meiryo UI" panose="020B0604030504040204" pitchFamily="50" charset="-128"/>
              </a:rPr>
              <a:t>原状回復工事などの種類</a:t>
            </a:r>
            <a:endParaRPr lang="en-US" altLang="ja-JP" sz="2400" b="1" dirty="0">
              <a:latin typeface="Meiryo UI" panose="020B0604030504040204" pitchFamily="50" charset="-128"/>
              <a:ea typeface="Meiryo UI" panose="020B0604030504040204" pitchFamily="50" charset="-128"/>
            </a:endParaRPr>
          </a:p>
        </p:txBody>
      </p:sp>
      <p:sp>
        <p:nvSpPr>
          <p:cNvPr id="44" name="ホームベース 43"/>
          <p:cNvSpPr/>
          <p:nvPr/>
        </p:nvSpPr>
        <p:spPr>
          <a:xfrm>
            <a:off x="531676" y="1052841"/>
            <a:ext cx="2049924" cy="2204604"/>
          </a:xfrm>
          <a:prstGeom prst="homePlate">
            <a:avLst>
              <a:gd name="adj" fmla="val 0"/>
            </a:avLst>
          </a:prstGeom>
          <a:solidFill>
            <a:schemeClr val="bg1">
              <a:lumMod val="95000"/>
            </a:schemeClr>
          </a:solidFill>
          <a:ln w="25400" cap="flat" cmpd="sng" algn="ctr">
            <a:noFill/>
            <a:prstDash val="solid"/>
          </a:ln>
          <a:effectLst/>
        </p:spPr>
        <p:txBody>
          <a:bodyPr rtlCol="0" anchor="ctr"/>
          <a:lstStyle/>
          <a:p>
            <a:pPr lvl="0" algn="ctr">
              <a:spcBef>
                <a:spcPct val="20000"/>
              </a:spcBef>
              <a:defRP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原状回復</a:t>
            </a: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ts val="1200"/>
              </a:lnSpc>
              <a:spcBef>
                <a:spcPct val="20000"/>
              </a:spcBef>
              <a:defRP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spcBef>
                <a:spcPct val="20000"/>
              </a:spcBef>
              <a:defRPr/>
            </a:pPr>
            <a:r>
              <a:rPr lang="ja-JP" altLang="en-US" sz="1400" kern="0" dirty="0">
                <a:solidFill>
                  <a:schemeClr val="tx1">
                    <a:lumMod val="75000"/>
                    <a:lumOff val="25000"/>
                  </a:schemeClr>
                </a:solidFill>
                <a:latin typeface="メイリオ" panose="020B0604030504040204" pitchFamily="50" charset="-128"/>
                <a:ea typeface="メイリオ" panose="020B0604030504040204" pitchFamily="50" charset="-128"/>
              </a:rPr>
              <a:t>原状回復という⾔葉が示すとおり、⼊居前の元の状態に戻し撤去のサポートをします。</a:t>
            </a:r>
            <a:endParaRPr kumimoji="0" lang="ja-JP" altLang="en-US" sz="1400" i="0" u="none" strike="noStrike" kern="0" cap="none" spc="0" normalizeH="0" baseline="0" noProof="0" dirty="0">
              <a:ln>
                <a:noFill/>
              </a:ln>
              <a:solidFill>
                <a:schemeClr val="tx1">
                  <a:lumMod val="75000"/>
                  <a:lumOff val="25000"/>
                </a:schemeClr>
              </a:solidFill>
              <a:uLnTx/>
              <a:uFillTx/>
              <a:latin typeface="メイリオ" panose="020B0604030504040204" pitchFamily="50" charset="-128"/>
              <a:ea typeface="メイリオ" panose="020B0604030504040204" pitchFamily="50" charset="-128"/>
            </a:endParaRPr>
          </a:p>
        </p:txBody>
      </p:sp>
      <p:sp>
        <p:nvSpPr>
          <p:cNvPr id="47" name="ホームベース 46"/>
          <p:cNvSpPr/>
          <p:nvPr/>
        </p:nvSpPr>
        <p:spPr>
          <a:xfrm>
            <a:off x="2822634" y="1059691"/>
            <a:ext cx="2049924" cy="2204604"/>
          </a:xfrm>
          <a:prstGeom prst="homePlate">
            <a:avLst>
              <a:gd name="adj" fmla="val 0"/>
            </a:avLst>
          </a:prstGeom>
          <a:solidFill>
            <a:schemeClr val="bg1">
              <a:lumMod val="95000"/>
            </a:schemeClr>
          </a:solidFill>
          <a:ln w="25400" cap="flat" cmpd="sng" algn="ctr">
            <a:noFill/>
            <a:prstDash val="solid"/>
          </a:ln>
          <a:effectLst/>
        </p:spPr>
        <p:txBody>
          <a:bodyPr rtlCol="0" anchor="ctr"/>
          <a:lstStyle/>
          <a:p>
            <a:pPr lvl="0" algn="ctr">
              <a:spcBef>
                <a:spcPct val="20000"/>
              </a:spcBef>
              <a:defRP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修繕工事</a:t>
            </a: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spcBef>
                <a:spcPct val="20000"/>
              </a:spcBef>
              <a:defRPr/>
            </a:pPr>
            <a:r>
              <a:rPr lang="ja-JP" altLang="en-US" sz="1400" kern="0" dirty="0">
                <a:solidFill>
                  <a:schemeClr val="tx1">
                    <a:lumMod val="75000"/>
                    <a:lumOff val="25000"/>
                  </a:schemeClr>
                </a:solidFill>
                <a:latin typeface="メイリオ" panose="020B0604030504040204" pitchFamily="50" charset="-128"/>
                <a:ea typeface="メイリオ" panose="020B0604030504040204" pitchFamily="50" charset="-128"/>
              </a:rPr>
              <a:t>壁や床に損傷や汚れがある場合は、張り替えや塗り直しなどの修繕をします。</a:t>
            </a:r>
            <a:endParaRPr kumimoji="0" lang="ja-JP" altLang="en-US" sz="1400" i="0" u="none" strike="noStrike" kern="0" cap="none" spc="0" normalizeH="0" baseline="0" noProof="0" dirty="0">
              <a:ln>
                <a:noFill/>
              </a:ln>
              <a:solidFill>
                <a:schemeClr val="tx1">
                  <a:lumMod val="75000"/>
                  <a:lumOff val="25000"/>
                </a:schemeClr>
              </a:solidFill>
              <a:uLnTx/>
              <a:uFillTx/>
              <a:latin typeface="メイリオ" panose="020B0604030504040204" pitchFamily="50" charset="-128"/>
              <a:ea typeface="メイリオ" panose="020B0604030504040204" pitchFamily="50" charset="-128"/>
            </a:endParaRPr>
          </a:p>
        </p:txBody>
      </p:sp>
      <p:sp>
        <p:nvSpPr>
          <p:cNvPr id="53" name="ホームベース 52"/>
          <p:cNvSpPr/>
          <p:nvPr/>
        </p:nvSpPr>
        <p:spPr>
          <a:xfrm>
            <a:off x="5113592" y="1059691"/>
            <a:ext cx="2049924" cy="2204604"/>
          </a:xfrm>
          <a:prstGeom prst="homePlate">
            <a:avLst>
              <a:gd name="adj" fmla="val 0"/>
            </a:avLst>
          </a:prstGeom>
          <a:solidFill>
            <a:schemeClr val="bg1">
              <a:lumMod val="95000"/>
            </a:schemeClr>
          </a:solidFill>
          <a:ln w="25400" cap="flat" cmpd="sng" algn="ctr">
            <a:noFill/>
            <a:prstDash val="solid"/>
          </a:ln>
          <a:effectLst/>
        </p:spPr>
        <p:txBody>
          <a:bodyPr rtlCol="0" anchor="ctr"/>
          <a:lstStyle/>
          <a:p>
            <a:pPr lvl="0" algn="ctr">
              <a:spcBef>
                <a:spcPct val="20000"/>
              </a:spcBef>
              <a:defRP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設備工事</a:t>
            </a: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spcBef>
                <a:spcPct val="20000"/>
              </a:spcBef>
              <a:defRPr/>
            </a:pPr>
            <a:r>
              <a:rPr lang="ja-JP" altLang="en-US" sz="1400" kern="0" dirty="0">
                <a:solidFill>
                  <a:schemeClr val="tx1">
                    <a:lumMod val="75000"/>
                    <a:lumOff val="25000"/>
                  </a:schemeClr>
                </a:solidFill>
                <a:latin typeface="メイリオ" panose="020B0604030504040204" pitchFamily="50" charset="-128"/>
                <a:ea typeface="メイリオ" panose="020B0604030504040204" pitchFamily="50" charset="-128"/>
              </a:rPr>
              <a:t>漏電やガス漏れがないか、電気周りの配線・ガス管やダクト設備などの修復を⾏います。</a:t>
            </a:r>
            <a:endParaRPr kumimoji="0" lang="ja-JP" altLang="en-US" sz="1400" i="0" u="none" strike="noStrike" kern="0" cap="none" spc="0" normalizeH="0" baseline="0" noProof="0" dirty="0">
              <a:ln>
                <a:noFill/>
              </a:ln>
              <a:solidFill>
                <a:schemeClr val="tx1">
                  <a:lumMod val="75000"/>
                  <a:lumOff val="25000"/>
                </a:schemeClr>
              </a:solidFill>
              <a:uLnTx/>
              <a:uFillTx/>
              <a:latin typeface="メイリオ" panose="020B0604030504040204" pitchFamily="50" charset="-128"/>
              <a:ea typeface="メイリオ" panose="020B0604030504040204" pitchFamily="50" charset="-128"/>
            </a:endParaRPr>
          </a:p>
        </p:txBody>
      </p:sp>
      <p:sp>
        <p:nvSpPr>
          <p:cNvPr id="54" name="ホームベース 53"/>
          <p:cNvSpPr/>
          <p:nvPr/>
        </p:nvSpPr>
        <p:spPr>
          <a:xfrm>
            <a:off x="7404550" y="1059691"/>
            <a:ext cx="2049924" cy="2204604"/>
          </a:xfrm>
          <a:prstGeom prst="homePlate">
            <a:avLst>
              <a:gd name="adj" fmla="val 0"/>
            </a:avLst>
          </a:prstGeom>
          <a:solidFill>
            <a:schemeClr val="bg1">
              <a:lumMod val="95000"/>
            </a:schemeClr>
          </a:solidFill>
          <a:ln w="25400" cap="flat" cmpd="sng" algn="ctr">
            <a:noFill/>
            <a:prstDash val="solid"/>
          </a:ln>
          <a:effectLst/>
        </p:spPr>
        <p:txBody>
          <a:bodyPr rtlCol="0" anchor="ctr"/>
          <a:lstStyle/>
          <a:p>
            <a:pPr lvl="0" algn="ctr">
              <a:spcBef>
                <a:spcPct val="20000"/>
              </a:spcBef>
              <a:defRP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スケルトン戻し</a:t>
            </a: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spcBef>
                <a:spcPct val="20000"/>
              </a:spcBef>
              <a:defRPr/>
            </a:pPr>
            <a:r>
              <a:rPr lang="ja-JP" altLang="en-US" sz="1400" kern="0" dirty="0">
                <a:solidFill>
                  <a:schemeClr val="tx1">
                    <a:lumMod val="75000"/>
                    <a:lumOff val="25000"/>
                  </a:schemeClr>
                </a:solidFill>
                <a:latin typeface="メイリオ" panose="020B0604030504040204" pitchFamily="50" charset="-128"/>
                <a:ea typeface="メイリオ" panose="020B0604030504040204" pitchFamily="50" charset="-128"/>
              </a:rPr>
              <a:t>梁や柱、外壁や屋根といった基本構造以外をすべて撤去しスケルトンの状態に戻します。</a:t>
            </a:r>
            <a:endParaRPr kumimoji="0" lang="ja-JP" altLang="en-US" sz="1400" i="0" u="none" strike="noStrike" kern="0" cap="none" spc="0" normalizeH="0" baseline="0" noProof="0" dirty="0">
              <a:ln>
                <a:noFill/>
              </a:ln>
              <a:solidFill>
                <a:schemeClr val="tx1">
                  <a:lumMod val="75000"/>
                  <a:lumOff val="25000"/>
                </a:schemeClr>
              </a:solidFill>
              <a:uLnTx/>
              <a:uFillTx/>
              <a:latin typeface="メイリオ" panose="020B0604030504040204" pitchFamily="50" charset="-128"/>
              <a:ea typeface="メイリオ" panose="020B0604030504040204" pitchFamily="50" charset="-128"/>
            </a:endParaRPr>
          </a:p>
        </p:txBody>
      </p:sp>
      <p:sp>
        <p:nvSpPr>
          <p:cNvPr id="55" name="ホームベース 54"/>
          <p:cNvSpPr/>
          <p:nvPr/>
        </p:nvSpPr>
        <p:spPr>
          <a:xfrm>
            <a:off x="531676" y="3556569"/>
            <a:ext cx="2049924" cy="2204604"/>
          </a:xfrm>
          <a:prstGeom prst="homePlate">
            <a:avLst>
              <a:gd name="adj" fmla="val 0"/>
            </a:avLst>
          </a:prstGeom>
          <a:solidFill>
            <a:schemeClr val="bg1">
              <a:lumMod val="95000"/>
            </a:schemeClr>
          </a:solidFill>
          <a:ln w="25400" cap="flat" cmpd="sng" algn="ctr">
            <a:noFill/>
            <a:prstDash val="solid"/>
          </a:ln>
          <a:effectLst/>
        </p:spPr>
        <p:txBody>
          <a:bodyPr rtlCol="0" anchor="ctr"/>
          <a:lstStyle/>
          <a:p>
            <a:pPr lvl="0" algn="ctr">
              <a:spcBef>
                <a:spcPct val="20000"/>
              </a:spcBef>
              <a:defRP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建物解体</a:t>
            </a: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spcBef>
                <a:spcPct val="20000"/>
              </a:spcBef>
              <a:defRPr/>
            </a:pPr>
            <a:r>
              <a:rPr lang="ja-JP" altLang="en-US" sz="1400" kern="0" dirty="0">
                <a:solidFill>
                  <a:schemeClr val="tx1">
                    <a:lumMod val="75000"/>
                    <a:lumOff val="25000"/>
                  </a:schemeClr>
                </a:solidFill>
                <a:latin typeface="メイリオ" panose="020B0604030504040204" pitchFamily="50" charset="-128"/>
                <a:ea typeface="メイリオ" panose="020B0604030504040204" pitchFamily="50" charset="-128"/>
              </a:rPr>
              <a:t>ビルやマンションの解体⼯事は規模が⼤きくなるため綿密な施⼯計画を提案します。</a:t>
            </a:r>
            <a:endParaRPr kumimoji="0" lang="ja-JP" altLang="en-US" sz="1400" i="0" u="none" strike="noStrike" kern="0" cap="none" spc="0" normalizeH="0" baseline="0" noProof="0" dirty="0">
              <a:ln>
                <a:noFill/>
              </a:ln>
              <a:solidFill>
                <a:schemeClr val="tx1">
                  <a:lumMod val="75000"/>
                  <a:lumOff val="25000"/>
                </a:schemeClr>
              </a:solidFill>
              <a:uLnTx/>
              <a:uFillTx/>
              <a:latin typeface="メイリオ" panose="020B0604030504040204" pitchFamily="50" charset="-128"/>
              <a:ea typeface="メイリオ" panose="020B0604030504040204" pitchFamily="50" charset="-128"/>
            </a:endParaRPr>
          </a:p>
        </p:txBody>
      </p:sp>
      <p:sp>
        <p:nvSpPr>
          <p:cNvPr id="56" name="ホームベース 55"/>
          <p:cNvSpPr/>
          <p:nvPr/>
        </p:nvSpPr>
        <p:spPr>
          <a:xfrm>
            <a:off x="2822634" y="3563419"/>
            <a:ext cx="2049924" cy="2204604"/>
          </a:xfrm>
          <a:prstGeom prst="homePlate">
            <a:avLst>
              <a:gd name="adj" fmla="val 0"/>
            </a:avLst>
          </a:prstGeom>
          <a:solidFill>
            <a:schemeClr val="bg1">
              <a:lumMod val="95000"/>
            </a:schemeClr>
          </a:solidFill>
          <a:ln w="25400" cap="flat" cmpd="sng" algn="ctr">
            <a:noFill/>
            <a:prstDash val="solid"/>
          </a:ln>
          <a:effectLst/>
        </p:spPr>
        <p:txBody>
          <a:bodyPr rtlCol="0" anchor="ctr"/>
          <a:lstStyle/>
          <a:p>
            <a:pPr lvl="0" algn="ctr">
              <a:spcBef>
                <a:spcPct val="20000"/>
              </a:spcBef>
              <a:defRP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外構解体</a:t>
            </a: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spcBef>
                <a:spcPct val="20000"/>
              </a:spcBef>
              <a:defRPr/>
            </a:pPr>
            <a:r>
              <a:rPr lang="ja-JP" altLang="en-US" sz="1400" kern="0" dirty="0">
                <a:solidFill>
                  <a:schemeClr val="tx1">
                    <a:lumMod val="75000"/>
                    <a:lumOff val="25000"/>
                  </a:schemeClr>
                </a:solidFill>
                <a:latin typeface="メイリオ" panose="020B0604030504040204" pitchFamily="50" charset="-128"/>
                <a:ea typeface="メイリオ" panose="020B0604030504040204" pitchFamily="50" charset="-128"/>
              </a:rPr>
              <a:t>フェンスやブロック塀、倉庫など外構・エクステリアの解体工事も実施します。</a:t>
            </a:r>
            <a:endParaRPr kumimoji="0" lang="ja-JP" altLang="en-US" sz="1400" i="0" u="none" strike="noStrike" kern="0" cap="none" spc="0" normalizeH="0" baseline="0" noProof="0" dirty="0">
              <a:ln>
                <a:noFill/>
              </a:ln>
              <a:solidFill>
                <a:schemeClr val="tx1">
                  <a:lumMod val="75000"/>
                  <a:lumOff val="25000"/>
                </a:schemeClr>
              </a:solidFill>
              <a:uLnTx/>
              <a:uFillTx/>
              <a:latin typeface="メイリオ" panose="020B0604030504040204" pitchFamily="50" charset="-128"/>
              <a:ea typeface="メイリオ" panose="020B0604030504040204" pitchFamily="50" charset="-128"/>
            </a:endParaRPr>
          </a:p>
        </p:txBody>
      </p:sp>
      <p:sp>
        <p:nvSpPr>
          <p:cNvPr id="57" name="ホームベース 56"/>
          <p:cNvSpPr/>
          <p:nvPr/>
        </p:nvSpPr>
        <p:spPr>
          <a:xfrm>
            <a:off x="5113592" y="3563419"/>
            <a:ext cx="2049924" cy="2204604"/>
          </a:xfrm>
          <a:prstGeom prst="homePlate">
            <a:avLst>
              <a:gd name="adj" fmla="val 0"/>
            </a:avLst>
          </a:prstGeom>
          <a:solidFill>
            <a:schemeClr val="bg1">
              <a:lumMod val="95000"/>
            </a:schemeClr>
          </a:solidFill>
          <a:ln w="25400" cap="flat" cmpd="sng" algn="ctr">
            <a:noFill/>
            <a:prstDash val="solid"/>
          </a:ln>
          <a:effectLst/>
        </p:spPr>
        <p:txBody>
          <a:bodyPr rtlCol="0" anchor="ctr"/>
          <a:lstStyle/>
          <a:p>
            <a:pPr lvl="0" algn="ctr">
              <a:spcBef>
                <a:spcPct val="20000"/>
              </a:spcBef>
              <a:defRP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廃棄処分</a:t>
            </a: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spcBef>
                <a:spcPct val="20000"/>
              </a:spcBef>
              <a:defRPr/>
            </a:pPr>
            <a:r>
              <a:rPr lang="ja-JP" altLang="en-US" sz="1400" kern="0" dirty="0">
                <a:solidFill>
                  <a:schemeClr val="tx1">
                    <a:lumMod val="75000"/>
                    <a:lumOff val="25000"/>
                  </a:schemeClr>
                </a:solidFill>
                <a:latin typeface="メイリオ" panose="020B0604030504040204" pitchFamily="50" charset="-128"/>
                <a:ea typeface="メイリオ" panose="020B0604030504040204" pitchFamily="50" charset="-128"/>
              </a:rPr>
              <a:t>廃棄物は分別・リサイクルが義務付けられおり各⾃治体のルールに従い適正に処理します。</a:t>
            </a:r>
            <a:endParaRPr kumimoji="0" lang="ja-JP" altLang="en-US" sz="1400" i="0" u="none" strike="noStrike" kern="0" cap="none" spc="0" normalizeH="0" baseline="0" noProof="0" dirty="0">
              <a:ln>
                <a:noFill/>
              </a:ln>
              <a:solidFill>
                <a:schemeClr val="tx1">
                  <a:lumMod val="75000"/>
                  <a:lumOff val="25000"/>
                </a:schemeClr>
              </a:solidFill>
              <a:uLnTx/>
              <a:uFillTx/>
              <a:latin typeface="メイリオ" panose="020B0604030504040204" pitchFamily="50" charset="-128"/>
              <a:ea typeface="メイリオ" panose="020B0604030504040204" pitchFamily="50" charset="-128"/>
            </a:endParaRPr>
          </a:p>
        </p:txBody>
      </p:sp>
      <p:sp>
        <p:nvSpPr>
          <p:cNvPr id="58" name="ホームベース 57"/>
          <p:cNvSpPr/>
          <p:nvPr/>
        </p:nvSpPr>
        <p:spPr>
          <a:xfrm>
            <a:off x="7404550" y="3563419"/>
            <a:ext cx="2049924" cy="2204604"/>
          </a:xfrm>
          <a:prstGeom prst="homePlate">
            <a:avLst>
              <a:gd name="adj" fmla="val 0"/>
            </a:avLst>
          </a:prstGeom>
          <a:solidFill>
            <a:schemeClr val="bg1">
              <a:lumMod val="95000"/>
            </a:schemeClr>
          </a:solidFill>
          <a:ln w="25400" cap="flat" cmpd="sng" algn="ctr">
            <a:noFill/>
            <a:prstDash val="solid"/>
          </a:ln>
          <a:effectLst/>
        </p:spPr>
        <p:txBody>
          <a:bodyPr rtlCol="0" anchor="ctr"/>
          <a:lstStyle/>
          <a:p>
            <a:pPr lvl="0" algn="ctr">
              <a:spcBef>
                <a:spcPct val="20000"/>
              </a:spcBef>
              <a:defRPr/>
            </a:pPr>
            <a:r>
              <a:rPr lang="zh-TW" altLang="en-US" sz="1400" b="1" dirty="0">
                <a:solidFill>
                  <a:schemeClr val="tx1">
                    <a:lumMod val="75000"/>
                    <a:lumOff val="25000"/>
                  </a:schemeClr>
                </a:solidFill>
                <a:latin typeface="メイリオ" panose="020B0604030504040204" pitchFamily="50" charset="-128"/>
                <a:ea typeface="メイリオ" panose="020B0604030504040204" pitchFamily="50" charset="-128"/>
              </a:rPr>
              <a:t> </a:t>
            </a:r>
            <a:endParaRPr lang="en-US" altLang="zh-TW"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endParaRPr lang="en-US" altLang="zh-TW"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r>
              <a:rPr lang="zh-TW" altLang="en-US" sz="1400" b="1" dirty="0">
                <a:solidFill>
                  <a:schemeClr val="tx1">
                    <a:lumMod val="75000"/>
                    <a:lumOff val="25000"/>
                  </a:schemeClr>
                </a:solidFill>
                <a:latin typeface="メイリオ" panose="020B0604030504040204" pitchFamily="50" charset="-128"/>
                <a:ea typeface="メイリオ" panose="020B0604030504040204" pitchFamily="50" charset="-128"/>
              </a:rPr>
              <a:t>厨房機器買取</a:t>
            </a:r>
            <a:endParaRPr lang="en-US" altLang="zh-TW"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spcBef>
                <a:spcPct val="20000"/>
              </a:spcBef>
              <a:defRP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spcBef>
                <a:spcPct val="20000"/>
              </a:spcBef>
              <a:defRPr/>
            </a:pPr>
            <a:r>
              <a:rPr lang="ja-JP" altLang="en-US" sz="1400" kern="0" dirty="0">
                <a:solidFill>
                  <a:schemeClr val="tx1">
                    <a:lumMod val="75000"/>
                    <a:lumOff val="25000"/>
                  </a:schemeClr>
                </a:solidFill>
                <a:latin typeface="メイリオ" panose="020B0604030504040204" pitchFamily="50" charset="-128"/>
                <a:ea typeface="メイリオ" panose="020B0604030504040204" pitchFamily="50" charset="-128"/>
              </a:rPr>
              <a:t>状態にもよりますが、基本的にほとんどの厨房機器は買い取りの対象となります。</a:t>
            </a:r>
            <a:endParaRPr kumimoji="0" lang="ja-JP" altLang="en-US" sz="1400" i="0" u="none" strike="noStrike" kern="0" cap="none" spc="0" normalizeH="0" baseline="0" noProof="0" dirty="0">
              <a:ln>
                <a:noFill/>
              </a:ln>
              <a:solidFill>
                <a:schemeClr val="tx1">
                  <a:lumMod val="75000"/>
                  <a:lumOff val="25000"/>
                </a:schemeClr>
              </a:solidFill>
              <a:uLnTx/>
              <a:uFillTx/>
              <a:latin typeface="メイリオ" panose="020B0604030504040204" pitchFamily="50" charset="-128"/>
              <a:ea typeface="メイリオ" panose="020B0604030504040204" pitchFamily="50" charset="-128"/>
            </a:endParaRPr>
          </a:p>
        </p:txBody>
      </p:sp>
      <p:pic>
        <p:nvPicPr>
          <p:cNvPr id="30" name="図 29"/>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blip>
          <a:stretch>
            <a:fillRect/>
          </a:stretch>
        </p:blipFill>
        <p:spPr>
          <a:xfrm>
            <a:off x="1168401" y="1120774"/>
            <a:ext cx="728280" cy="571420"/>
          </a:xfrm>
          <a:prstGeom prst="rect">
            <a:avLst/>
          </a:prstGeom>
        </p:spPr>
      </p:pic>
      <p:pic>
        <p:nvPicPr>
          <p:cNvPr id="31" name="図 30"/>
          <p:cNvPicPr>
            <a:picLocks noChangeAspect="1"/>
          </p:cNvPicPr>
          <p:nvPr/>
        </p:nvPicPr>
        <p:blipFill>
          <a:blip r:embed="rId4">
            <a:clrChange>
              <a:clrFrom>
                <a:srgbClr val="FFFFFF"/>
              </a:clrFrom>
              <a:clrTo>
                <a:srgbClr val="FFFFFF">
                  <a:alpha val="0"/>
                </a:srgbClr>
              </a:clrTo>
            </a:clrChange>
            <a:duotone>
              <a:schemeClr val="accent6">
                <a:shade val="45000"/>
                <a:satMod val="135000"/>
              </a:schemeClr>
              <a:prstClr val="white"/>
            </a:duotone>
          </a:blip>
          <a:stretch>
            <a:fillRect/>
          </a:stretch>
        </p:blipFill>
        <p:spPr>
          <a:xfrm>
            <a:off x="3470817" y="1070281"/>
            <a:ext cx="753558" cy="672406"/>
          </a:xfrm>
          <a:prstGeom prst="rect">
            <a:avLst/>
          </a:prstGeom>
        </p:spPr>
      </p:pic>
      <p:pic>
        <p:nvPicPr>
          <p:cNvPr id="32" name="図 31"/>
          <p:cNvPicPr>
            <a:picLocks noChangeAspect="1"/>
          </p:cNvPicPr>
          <p:nvPr/>
        </p:nvPicPr>
        <p:blipFill>
          <a:blip r:embed="rId5">
            <a:clrChange>
              <a:clrFrom>
                <a:srgbClr val="FFFFFF"/>
              </a:clrFrom>
              <a:clrTo>
                <a:srgbClr val="FFFFFF">
                  <a:alpha val="0"/>
                </a:srgbClr>
              </a:clrTo>
            </a:clrChange>
            <a:duotone>
              <a:schemeClr val="accent6">
                <a:shade val="45000"/>
                <a:satMod val="135000"/>
              </a:schemeClr>
              <a:prstClr val="white"/>
            </a:duotone>
          </a:blip>
          <a:stretch>
            <a:fillRect/>
          </a:stretch>
        </p:blipFill>
        <p:spPr>
          <a:xfrm>
            <a:off x="5740400" y="1120774"/>
            <a:ext cx="773439" cy="679689"/>
          </a:xfrm>
          <a:prstGeom prst="rect">
            <a:avLst/>
          </a:prstGeom>
        </p:spPr>
      </p:pic>
      <p:pic>
        <p:nvPicPr>
          <p:cNvPr id="33" name="図 32"/>
          <p:cNvPicPr>
            <a:picLocks noChangeAspect="1"/>
          </p:cNvPicPr>
          <p:nvPr/>
        </p:nvPicPr>
        <p:blipFill>
          <a:blip r:embed="rId6">
            <a:clrChange>
              <a:clrFrom>
                <a:srgbClr val="FFFFFF"/>
              </a:clrFrom>
              <a:clrTo>
                <a:srgbClr val="FFFFFF">
                  <a:alpha val="0"/>
                </a:srgbClr>
              </a:clrTo>
            </a:clrChange>
            <a:duotone>
              <a:schemeClr val="accent6">
                <a:shade val="45000"/>
                <a:satMod val="135000"/>
              </a:schemeClr>
              <a:prstClr val="white"/>
            </a:duotone>
          </a:blip>
          <a:stretch>
            <a:fillRect/>
          </a:stretch>
        </p:blipFill>
        <p:spPr>
          <a:xfrm>
            <a:off x="8094232" y="1104390"/>
            <a:ext cx="704328" cy="638297"/>
          </a:xfrm>
          <a:prstGeom prst="rect">
            <a:avLst/>
          </a:prstGeom>
        </p:spPr>
      </p:pic>
      <p:pic>
        <p:nvPicPr>
          <p:cNvPr id="34" name="図 33"/>
          <p:cNvPicPr>
            <a:picLocks noChangeAspect="1"/>
          </p:cNvPicPr>
          <p:nvPr/>
        </p:nvPicPr>
        <p:blipFill>
          <a:blip r:embed="rId7">
            <a:clrChange>
              <a:clrFrom>
                <a:srgbClr val="FFFFFF"/>
              </a:clrFrom>
              <a:clrTo>
                <a:srgbClr val="FFFFFF">
                  <a:alpha val="0"/>
                </a:srgbClr>
              </a:clrTo>
            </a:clrChange>
            <a:duotone>
              <a:schemeClr val="accent6">
                <a:shade val="45000"/>
                <a:satMod val="135000"/>
              </a:schemeClr>
              <a:prstClr val="white"/>
            </a:duotone>
          </a:blip>
          <a:stretch>
            <a:fillRect/>
          </a:stretch>
        </p:blipFill>
        <p:spPr>
          <a:xfrm>
            <a:off x="1177479" y="3563419"/>
            <a:ext cx="719202" cy="640539"/>
          </a:xfrm>
          <a:prstGeom prst="rect">
            <a:avLst/>
          </a:prstGeom>
        </p:spPr>
      </p:pic>
      <p:pic>
        <p:nvPicPr>
          <p:cNvPr id="35" name="図 34"/>
          <p:cNvPicPr>
            <a:picLocks noChangeAspect="1"/>
          </p:cNvPicPr>
          <p:nvPr/>
        </p:nvPicPr>
        <p:blipFill>
          <a:blip r:embed="rId8">
            <a:clrChange>
              <a:clrFrom>
                <a:srgbClr val="FFFFFF"/>
              </a:clrFrom>
              <a:clrTo>
                <a:srgbClr val="FFFFFF">
                  <a:alpha val="0"/>
                </a:srgbClr>
              </a:clrTo>
            </a:clrChange>
            <a:duotone>
              <a:schemeClr val="accent6">
                <a:shade val="45000"/>
                <a:satMod val="135000"/>
              </a:schemeClr>
              <a:prstClr val="white"/>
            </a:duotone>
          </a:blip>
          <a:stretch>
            <a:fillRect/>
          </a:stretch>
        </p:blipFill>
        <p:spPr>
          <a:xfrm>
            <a:off x="3419195" y="3588890"/>
            <a:ext cx="805180" cy="615068"/>
          </a:xfrm>
          <a:prstGeom prst="rect">
            <a:avLst/>
          </a:prstGeom>
        </p:spPr>
      </p:pic>
      <p:pic>
        <p:nvPicPr>
          <p:cNvPr id="36" name="図 35"/>
          <p:cNvPicPr>
            <a:picLocks noChangeAspect="1"/>
          </p:cNvPicPr>
          <p:nvPr/>
        </p:nvPicPr>
        <p:blipFill>
          <a:blip r:embed="rId9">
            <a:clrChange>
              <a:clrFrom>
                <a:srgbClr val="FFFFFF"/>
              </a:clrFrom>
              <a:clrTo>
                <a:srgbClr val="FFFFFF">
                  <a:alpha val="0"/>
                </a:srgbClr>
              </a:clrTo>
            </a:clrChange>
            <a:duotone>
              <a:schemeClr val="accent6">
                <a:shade val="45000"/>
                <a:satMod val="135000"/>
              </a:schemeClr>
              <a:prstClr val="white"/>
            </a:duotone>
          </a:blip>
          <a:stretch>
            <a:fillRect/>
          </a:stretch>
        </p:blipFill>
        <p:spPr>
          <a:xfrm>
            <a:off x="5732154" y="3556569"/>
            <a:ext cx="773312" cy="713826"/>
          </a:xfrm>
          <a:prstGeom prst="rect">
            <a:avLst/>
          </a:prstGeom>
        </p:spPr>
      </p:pic>
      <p:pic>
        <p:nvPicPr>
          <p:cNvPr id="37" name="図 36"/>
          <p:cNvPicPr>
            <a:picLocks noChangeAspect="1"/>
          </p:cNvPicPr>
          <p:nvPr/>
        </p:nvPicPr>
        <p:blipFill>
          <a:blip r:embed="rId10">
            <a:clrChange>
              <a:clrFrom>
                <a:srgbClr val="FFFFFF"/>
              </a:clrFrom>
              <a:clrTo>
                <a:srgbClr val="FFFFFF">
                  <a:alpha val="0"/>
                </a:srgbClr>
              </a:clrTo>
            </a:clrChange>
            <a:duotone>
              <a:schemeClr val="accent6">
                <a:shade val="45000"/>
                <a:satMod val="135000"/>
              </a:schemeClr>
              <a:prstClr val="white"/>
            </a:duotone>
          </a:blip>
          <a:stretch>
            <a:fillRect/>
          </a:stretch>
        </p:blipFill>
        <p:spPr>
          <a:xfrm>
            <a:off x="8094232" y="3563419"/>
            <a:ext cx="669290" cy="746516"/>
          </a:xfrm>
          <a:prstGeom prst="rect">
            <a:avLst/>
          </a:prstGeom>
        </p:spPr>
      </p:pic>
    </p:spTree>
    <p:extLst>
      <p:ext uri="{BB962C8B-B14F-4D97-AF65-F5344CB8AC3E}">
        <p14:creationId xmlns:p14="http://schemas.microsoft.com/office/powerpoint/2010/main" val="7009884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5"/>
          <p:cNvSpPr txBox="1"/>
          <p:nvPr/>
        </p:nvSpPr>
        <p:spPr>
          <a:xfrm>
            <a:off x="170874" y="114627"/>
            <a:ext cx="9390452"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l" defTabSz="936625" rtl="0" eaLnBrk="1" fontAlgn="auto" latinLnBrk="0" hangingPunct="1">
              <a:lnSpc>
                <a:spcPct val="100000"/>
              </a:lnSpc>
              <a:spcBef>
                <a:spcPts val="500"/>
              </a:spcBef>
              <a:spcAft>
                <a:spcPts val="0"/>
              </a:spcAft>
              <a:buClrTx/>
              <a:buSzTx/>
              <a:buFontTx/>
              <a:buNone/>
              <a:tabLst/>
              <a:defRPr sz="2100">
                <a:solidFill>
                  <a:srgbClr val="404040"/>
                </a:solidFill>
                <a:latin typeface="メイリオ"/>
                <a:ea typeface="メイリオ"/>
                <a:cs typeface="メイリオ"/>
                <a:sym typeface="メイリオ"/>
              </a:defRPr>
            </a:pPr>
            <a:r>
              <a:rPr lang="ja-JP" altLang="en-US" sz="2400" b="1" dirty="0">
                <a:solidFill>
                  <a:prstClr val="black">
                    <a:lumMod val="75000"/>
                    <a:lumOff val="25000"/>
                  </a:prstClr>
                </a:solidFill>
                <a:latin typeface="メイリオ"/>
                <a:ea typeface="メイリオ"/>
                <a:sym typeface="メイリオ"/>
              </a:rPr>
              <a:t>販売の流れ（支社の場合）</a:t>
            </a:r>
            <a:endParaRPr kumimoji="0" sz="2400" b="1" i="0" u="none" strike="noStrike" kern="1200" cap="none" spc="0" normalizeH="0" baseline="0" noProof="0" dirty="0">
              <a:ln>
                <a:noFill/>
              </a:ln>
              <a:solidFill>
                <a:prstClr val="black">
                  <a:lumMod val="75000"/>
                  <a:lumOff val="25000"/>
                </a:prstClr>
              </a:solidFill>
              <a:effectLst/>
              <a:uLnTx/>
              <a:uFillTx/>
              <a:latin typeface="メイリオ"/>
              <a:ea typeface="メイリオ"/>
              <a:sym typeface="メイリオ"/>
            </a:endParaRPr>
          </a:p>
        </p:txBody>
      </p:sp>
      <p:sp>
        <p:nvSpPr>
          <p:cNvPr id="10" name="Rectangle 145"/>
          <p:cNvSpPr txBox="1"/>
          <p:nvPr/>
        </p:nvSpPr>
        <p:spPr>
          <a:xfrm>
            <a:off x="0" y="785473"/>
            <a:ext cx="9906000"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defTabSz="936625">
              <a:spcBef>
                <a:spcPts val="500"/>
              </a:spcBef>
              <a:defRPr sz="2100">
                <a:solidFill>
                  <a:srgbClr val="404040"/>
                </a:solidFill>
                <a:latin typeface="メイリオ"/>
                <a:ea typeface="メイリオ"/>
                <a:cs typeface="メイリオ"/>
                <a:sym typeface="メイリオ"/>
              </a:defRPr>
            </a:pPr>
            <a:r>
              <a:rPr lang="en-US" altLang="ja-JP" sz="2400" b="1" dirty="0">
                <a:solidFill>
                  <a:prstClr val="black">
                    <a:lumMod val="75000"/>
                    <a:lumOff val="25000"/>
                  </a:prstClr>
                </a:solidFill>
                <a:latin typeface="メイリオ"/>
                <a:ea typeface="メイリオ"/>
                <a:sym typeface="メイリオ"/>
              </a:rPr>
              <a:t>5</a:t>
            </a:r>
            <a:r>
              <a:rPr lang="ja-JP" altLang="en-US" sz="2400" b="1" dirty="0">
                <a:solidFill>
                  <a:prstClr val="black">
                    <a:lumMod val="75000"/>
                    <a:lumOff val="25000"/>
                  </a:prstClr>
                </a:solidFill>
                <a:latin typeface="メイリオ"/>
                <a:ea typeface="メイリオ"/>
                <a:sym typeface="メイリオ"/>
              </a:rPr>
              <a:t>つのステップで販売します</a:t>
            </a:r>
            <a:endParaRPr kumimoji="0" sz="2400" b="1" i="0" u="none" strike="noStrike" kern="1200" cap="none" spc="0" normalizeH="0" baseline="0" noProof="0" dirty="0">
              <a:ln>
                <a:noFill/>
              </a:ln>
              <a:solidFill>
                <a:prstClr val="black">
                  <a:lumMod val="75000"/>
                  <a:lumOff val="25000"/>
                </a:prstClr>
              </a:solidFill>
              <a:effectLst/>
              <a:uLnTx/>
              <a:uFillTx/>
              <a:latin typeface="メイリオ"/>
              <a:ea typeface="メイリオ"/>
              <a:sym typeface="メイリオ"/>
            </a:endParaRPr>
          </a:p>
        </p:txBody>
      </p:sp>
      <p:sp>
        <p:nvSpPr>
          <p:cNvPr id="7" name="角丸四角形 6"/>
          <p:cNvSpPr/>
          <p:nvPr/>
        </p:nvSpPr>
        <p:spPr>
          <a:xfrm>
            <a:off x="1844231" y="1311588"/>
            <a:ext cx="1655604" cy="883582"/>
          </a:xfrm>
          <a:prstGeom prst="roundRect">
            <a:avLst>
              <a:gd name="adj" fmla="val 9481"/>
            </a:avLst>
          </a:prstGeom>
          <a:noFill/>
          <a:ln w="9525" cap="flat" cmpd="sng" algn="ctr">
            <a:solidFill>
              <a:schemeClr val="accent6">
                <a:lumMod val="60000"/>
                <a:lumOff val="40000"/>
              </a:scheme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endParaRPr kumimoji="1" lang="ja-JP" altLang="en-US" sz="500" b="0" i="0" u="none" strike="noStrike" kern="0" cap="none" spc="0" normalizeH="0" baseline="0" noProof="0" dirty="0">
              <a:ln>
                <a:noFill/>
              </a:ln>
              <a:solidFill>
                <a:srgbClr val="404246">
                  <a:lumMod val="60000"/>
                  <a:lumOff val="40000"/>
                </a:srgbClr>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4763516" y="2316188"/>
            <a:ext cx="184730" cy="461665"/>
          </a:xfrm>
          <a:prstGeom prst="rect">
            <a:avLst/>
          </a:prstGeom>
          <a:noFill/>
        </p:spPr>
        <p:txBody>
          <a:bodyPr wrap="none" rtlCol="0">
            <a:spAutoFit/>
          </a:bodyPr>
          <a:lstStyle/>
          <a:p>
            <a:pPr algn="ctr" eaLnBrk="1" hangingPunct="1"/>
            <a:endParaRPr kumimoji="1" lang="ja-JP" altLang="en-US" sz="2400" dirty="0">
              <a:solidFill>
                <a:srgbClr val="404246"/>
              </a:solidFill>
              <a:latin typeface="Meiryo UI" panose="020B0604030504040204" pitchFamily="50" charset="-128"/>
              <a:ea typeface="Meiryo UI" panose="020B0604030504040204" pitchFamily="50" charset="-128"/>
              <a:cs typeface="+mn-cs"/>
            </a:endParaRPr>
          </a:p>
        </p:txBody>
      </p:sp>
      <p:grpSp>
        <p:nvGrpSpPr>
          <p:cNvPr id="9" name="グループ化 8"/>
          <p:cNvGrpSpPr/>
          <p:nvPr/>
        </p:nvGrpSpPr>
        <p:grpSpPr>
          <a:xfrm>
            <a:off x="589241" y="1302430"/>
            <a:ext cx="1024569" cy="919907"/>
            <a:chOff x="774703" y="1200841"/>
            <a:chExt cx="1024569" cy="919907"/>
          </a:xfrm>
          <a:solidFill>
            <a:schemeClr val="accent6">
              <a:lumMod val="60000"/>
              <a:lumOff val="40000"/>
            </a:schemeClr>
          </a:solidFill>
          <a:effectLst>
            <a:outerShdw blurRad="50800" dist="38100" dir="2700000" algn="tl" rotWithShape="0">
              <a:prstClr val="black">
                <a:alpha val="40000"/>
              </a:prstClr>
            </a:outerShdw>
          </a:effectLst>
        </p:grpSpPr>
        <p:sp>
          <p:nvSpPr>
            <p:cNvPr id="11" name="ホームベース 10"/>
            <p:cNvSpPr/>
            <p:nvPr/>
          </p:nvSpPr>
          <p:spPr>
            <a:xfrm rot="5400000">
              <a:off x="827034" y="1148510"/>
              <a:ext cx="919907" cy="1024569"/>
            </a:xfrm>
            <a:prstGeom prst="homePlate">
              <a:avLst>
                <a:gd name="adj" fmla="val 28443"/>
              </a:avLst>
            </a:prstGeom>
            <a:grpFill/>
            <a:ln w="25400" cap="flat" cmpd="sng" algn="ctr">
              <a:noFill/>
              <a:prstDash val="solid"/>
            </a:ln>
            <a:effectLst/>
          </p:spPr>
          <p:txBody>
            <a:bodyPr rtlCol="0" anchor="ctr"/>
            <a:lstStyle/>
            <a:p>
              <a:pPr algn="ctr" eaLnBrk="1" fontAlgn="auto" hangingPunct="1">
                <a:spcBef>
                  <a:spcPct val="20000"/>
                </a:spcBef>
                <a:spcAft>
                  <a:spcPts val="0"/>
                </a:spcAft>
                <a:defRPr/>
              </a:pPr>
              <a:endParaRPr lang="ja-JP" altLang="en-US" sz="900" kern="0" dirty="0">
                <a:solidFill>
                  <a:prstClr val="white"/>
                </a:solidFill>
                <a:latin typeface="Calibri"/>
                <a:ea typeface="ＭＳ Ｐゴシック" panose="020B0600070205080204" pitchFamily="50" charset="-128"/>
                <a:cs typeface="+mn-cs"/>
              </a:endParaRPr>
            </a:p>
          </p:txBody>
        </p:sp>
        <p:sp>
          <p:nvSpPr>
            <p:cNvPr id="12" name="テキスト ボックス 11"/>
            <p:cNvSpPr txBox="1"/>
            <p:nvPr/>
          </p:nvSpPr>
          <p:spPr>
            <a:xfrm>
              <a:off x="886075" y="1265860"/>
              <a:ext cx="801823" cy="701731"/>
            </a:xfrm>
            <a:prstGeom prst="rect">
              <a:avLst/>
            </a:prstGeom>
            <a:noFill/>
          </p:spPr>
          <p:txBody>
            <a:bodyPr wrap="none" rtlCol="0">
              <a:spAutoFit/>
            </a:bodyPr>
            <a:lstStyle/>
            <a:p>
              <a:pPr algn="ctr" eaLnBrk="1" fontAlgn="auto" hangingPunct="1">
                <a:spcBef>
                  <a:spcPct val="20000"/>
                </a:spcBef>
                <a:spcAft>
                  <a:spcPts val="0"/>
                </a:spcAft>
                <a:defRPr/>
              </a:pPr>
              <a:r>
                <a:rPr lang="en-US" altLang="ja-JP"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STEP</a:t>
              </a:r>
            </a:p>
            <a:p>
              <a:pPr algn="ctr" eaLnBrk="1" fontAlgn="auto" hangingPunct="1">
                <a:spcBef>
                  <a:spcPct val="20000"/>
                </a:spcBef>
                <a:spcAft>
                  <a:spcPts val="0"/>
                </a:spcAft>
                <a:defRPr/>
              </a:pPr>
              <a:r>
                <a:rPr lang="en-US" altLang="ja-JP"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01</a:t>
              </a:r>
              <a:endParaRPr lang="ja-JP" altLang="en-US"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endParaRPr>
            </a:p>
          </p:txBody>
        </p:sp>
      </p:grpSp>
      <p:grpSp>
        <p:nvGrpSpPr>
          <p:cNvPr id="13" name="グループ化 12"/>
          <p:cNvGrpSpPr/>
          <p:nvPr/>
        </p:nvGrpSpPr>
        <p:grpSpPr>
          <a:xfrm>
            <a:off x="613985" y="2287356"/>
            <a:ext cx="1024569" cy="919907"/>
            <a:chOff x="774703" y="1200841"/>
            <a:chExt cx="1024569" cy="919907"/>
          </a:xfrm>
          <a:solidFill>
            <a:schemeClr val="accent6">
              <a:lumMod val="60000"/>
              <a:lumOff val="40000"/>
            </a:schemeClr>
          </a:solidFill>
          <a:effectLst>
            <a:outerShdw blurRad="50800" dist="38100" dir="2700000" algn="tl" rotWithShape="0">
              <a:prstClr val="black">
                <a:alpha val="40000"/>
              </a:prstClr>
            </a:outerShdw>
          </a:effectLst>
        </p:grpSpPr>
        <p:sp>
          <p:nvSpPr>
            <p:cNvPr id="14" name="ホームベース 13"/>
            <p:cNvSpPr/>
            <p:nvPr/>
          </p:nvSpPr>
          <p:spPr>
            <a:xfrm rot="5400000">
              <a:off x="827034" y="1148510"/>
              <a:ext cx="919907" cy="1024569"/>
            </a:xfrm>
            <a:prstGeom prst="homePlate">
              <a:avLst>
                <a:gd name="adj" fmla="val 28443"/>
              </a:avLst>
            </a:prstGeom>
            <a:grpFill/>
            <a:ln w="25400" cap="flat" cmpd="sng" algn="ctr">
              <a:noFill/>
              <a:prstDash val="solid"/>
            </a:ln>
            <a:effectLst/>
          </p:spPr>
          <p:txBody>
            <a:bodyPr rtlCol="0" anchor="ctr"/>
            <a:lstStyle/>
            <a:p>
              <a:pPr algn="ctr" eaLnBrk="1" fontAlgn="auto" hangingPunct="1">
                <a:spcBef>
                  <a:spcPct val="20000"/>
                </a:spcBef>
                <a:spcAft>
                  <a:spcPts val="0"/>
                </a:spcAft>
                <a:defRPr/>
              </a:pPr>
              <a:endParaRPr lang="ja-JP" altLang="en-US" sz="900" kern="0" dirty="0">
                <a:solidFill>
                  <a:prstClr val="white"/>
                </a:solidFill>
                <a:latin typeface="Calibri"/>
                <a:ea typeface="ＭＳ Ｐゴシック" panose="020B0600070205080204" pitchFamily="50" charset="-128"/>
                <a:cs typeface="+mn-cs"/>
              </a:endParaRPr>
            </a:p>
          </p:txBody>
        </p:sp>
        <p:sp>
          <p:nvSpPr>
            <p:cNvPr id="15" name="テキスト ボックス 14"/>
            <p:cNvSpPr txBox="1"/>
            <p:nvPr/>
          </p:nvSpPr>
          <p:spPr>
            <a:xfrm>
              <a:off x="886075" y="1265860"/>
              <a:ext cx="801823" cy="701731"/>
            </a:xfrm>
            <a:prstGeom prst="rect">
              <a:avLst/>
            </a:prstGeom>
            <a:noFill/>
          </p:spPr>
          <p:txBody>
            <a:bodyPr wrap="none" rtlCol="0">
              <a:spAutoFit/>
            </a:bodyPr>
            <a:lstStyle/>
            <a:p>
              <a:pPr algn="ctr" eaLnBrk="1" fontAlgn="auto" hangingPunct="1">
                <a:spcBef>
                  <a:spcPct val="20000"/>
                </a:spcBef>
                <a:spcAft>
                  <a:spcPts val="0"/>
                </a:spcAft>
                <a:defRPr/>
              </a:pPr>
              <a:r>
                <a:rPr lang="en-US" altLang="ja-JP"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STEP</a:t>
              </a:r>
            </a:p>
            <a:p>
              <a:pPr algn="ctr" eaLnBrk="1" fontAlgn="auto" hangingPunct="1">
                <a:spcBef>
                  <a:spcPct val="20000"/>
                </a:spcBef>
                <a:spcAft>
                  <a:spcPts val="0"/>
                </a:spcAft>
                <a:defRPr/>
              </a:pPr>
              <a:r>
                <a:rPr lang="en-US" altLang="ja-JP"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02</a:t>
              </a:r>
              <a:endParaRPr lang="ja-JP" altLang="en-US"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endParaRPr>
            </a:p>
          </p:txBody>
        </p:sp>
      </p:grpSp>
      <p:grpSp>
        <p:nvGrpSpPr>
          <p:cNvPr id="16" name="グループ化 15"/>
          <p:cNvGrpSpPr/>
          <p:nvPr/>
        </p:nvGrpSpPr>
        <p:grpSpPr>
          <a:xfrm>
            <a:off x="617506" y="3272282"/>
            <a:ext cx="1024569" cy="919907"/>
            <a:chOff x="774703" y="1200841"/>
            <a:chExt cx="1024569" cy="919907"/>
          </a:xfrm>
          <a:solidFill>
            <a:schemeClr val="accent6">
              <a:lumMod val="60000"/>
              <a:lumOff val="40000"/>
            </a:schemeClr>
          </a:solidFill>
          <a:effectLst>
            <a:outerShdw blurRad="50800" dist="38100" dir="2700000" algn="tl" rotWithShape="0">
              <a:prstClr val="black">
                <a:alpha val="40000"/>
              </a:prstClr>
            </a:outerShdw>
          </a:effectLst>
        </p:grpSpPr>
        <p:sp>
          <p:nvSpPr>
            <p:cNvPr id="17" name="ホームベース 16"/>
            <p:cNvSpPr/>
            <p:nvPr/>
          </p:nvSpPr>
          <p:spPr>
            <a:xfrm rot="5400000">
              <a:off x="827034" y="1148510"/>
              <a:ext cx="919907" cy="1024569"/>
            </a:xfrm>
            <a:prstGeom prst="homePlate">
              <a:avLst>
                <a:gd name="adj" fmla="val 28443"/>
              </a:avLst>
            </a:prstGeom>
            <a:grpFill/>
            <a:ln w="25400" cap="flat" cmpd="sng" algn="ctr">
              <a:noFill/>
              <a:prstDash val="solid"/>
            </a:ln>
            <a:effectLst/>
          </p:spPr>
          <p:txBody>
            <a:bodyPr rtlCol="0" anchor="ctr"/>
            <a:lstStyle/>
            <a:p>
              <a:pPr algn="ctr" eaLnBrk="1" fontAlgn="auto" hangingPunct="1">
                <a:spcBef>
                  <a:spcPct val="20000"/>
                </a:spcBef>
                <a:spcAft>
                  <a:spcPts val="0"/>
                </a:spcAft>
                <a:defRPr/>
              </a:pPr>
              <a:endParaRPr lang="ja-JP" altLang="en-US" sz="900" kern="0" dirty="0">
                <a:solidFill>
                  <a:prstClr val="white"/>
                </a:solidFill>
                <a:latin typeface="Calibri"/>
                <a:ea typeface="ＭＳ Ｐゴシック" panose="020B0600070205080204" pitchFamily="50" charset="-128"/>
                <a:cs typeface="+mn-cs"/>
              </a:endParaRPr>
            </a:p>
          </p:txBody>
        </p:sp>
        <p:sp>
          <p:nvSpPr>
            <p:cNvPr id="18" name="テキスト ボックス 17"/>
            <p:cNvSpPr txBox="1"/>
            <p:nvPr/>
          </p:nvSpPr>
          <p:spPr>
            <a:xfrm>
              <a:off x="886075" y="1265860"/>
              <a:ext cx="801823" cy="701731"/>
            </a:xfrm>
            <a:prstGeom prst="rect">
              <a:avLst/>
            </a:prstGeom>
            <a:noFill/>
          </p:spPr>
          <p:txBody>
            <a:bodyPr wrap="none" rtlCol="0">
              <a:spAutoFit/>
            </a:bodyPr>
            <a:lstStyle/>
            <a:p>
              <a:pPr algn="ctr" eaLnBrk="1" fontAlgn="auto" hangingPunct="1">
                <a:spcBef>
                  <a:spcPct val="20000"/>
                </a:spcBef>
                <a:spcAft>
                  <a:spcPts val="0"/>
                </a:spcAft>
                <a:defRPr/>
              </a:pPr>
              <a:r>
                <a:rPr lang="en-US" altLang="ja-JP"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STEP</a:t>
              </a:r>
            </a:p>
            <a:p>
              <a:pPr algn="ctr" eaLnBrk="1" fontAlgn="auto" hangingPunct="1">
                <a:spcBef>
                  <a:spcPct val="20000"/>
                </a:spcBef>
                <a:spcAft>
                  <a:spcPts val="0"/>
                </a:spcAft>
                <a:defRPr/>
              </a:pPr>
              <a:r>
                <a:rPr lang="en-US" altLang="ja-JP"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03</a:t>
              </a:r>
              <a:endParaRPr lang="ja-JP" altLang="en-US"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endParaRPr>
            </a:p>
          </p:txBody>
        </p:sp>
      </p:grpSp>
      <p:grpSp>
        <p:nvGrpSpPr>
          <p:cNvPr id="19" name="グループ化 18"/>
          <p:cNvGrpSpPr/>
          <p:nvPr/>
        </p:nvGrpSpPr>
        <p:grpSpPr>
          <a:xfrm>
            <a:off x="613985" y="4256128"/>
            <a:ext cx="1024569" cy="919907"/>
            <a:chOff x="774703" y="1200841"/>
            <a:chExt cx="1024569" cy="919907"/>
          </a:xfrm>
          <a:solidFill>
            <a:schemeClr val="accent6">
              <a:lumMod val="60000"/>
              <a:lumOff val="40000"/>
            </a:schemeClr>
          </a:solidFill>
          <a:effectLst>
            <a:outerShdw blurRad="50800" dist="38100" dir="2700000" algn="tl" rotWithShape="0">
              <a:prstClr val="black">
                <a:alpha val="40000"/>
              </a:prstClr>
            </a:outerShdw>
          </a:effectLst>
        </p:grpSpPr>
        <p:sp>
          <p:nvSpPr>
            <p:cNvPr id="20" name="ホームベース 19"/>
            <p:cNvSpPr/>
            <p:nvPr/>
          </p:nvSpPr>
          <p:spPr>
            <a:xfrm rot="5400000">
              <a:off x="827034" y="1148510"/>
              <a:ext cx="919907" cy="1024569"/>
            </a:xfrm>
            <a:prstGeom prst="homePlate">
              <a:avLst>
                <a:gd name="adj" fmla="val 28443"/>
              </a:avLst>
            </a:prstGeom>
            <a:grpFill/>
            <a:ln w="25400" cap="flat" cmpd="sng" algn="ctr">
              <a:noFill/>
              <a:prstDash val="solid"/>
            </a:ln>
            <a:effectLst/>
          </p:spPr>
          <p:txBody>
            <a:bodyPr rtlCol="0" anchor="ctr"/>
            <a:lstStyle/>
            <a:p>
              <a:pPr algn="ctr" eaLnBrk="1" fontAlgn="auto" hangingPunct="1">
                <a:spcBef>
                  <a:spcPct val="20000"/>
                </a:spcBef>
                <a:spcAft>
                  <a:spcPts val="0"/>
                </a:spcAft>
                <a:defRPr/>
              </a:pPr>
              <a:endParaRPr lang="ja-JP" altLang="en-US" sz="900" kern="0" dirty="0">
                <a:solidFill>
                  <a:prstClr val="white"/>
                </a:solidFill>
                <a:latin typeface="Calibri"/>
                <a:ea typeface="ＭＳ Ｐゴシック" panose="020B0600070205080204" pitchFamily="50" charset="-128"/>
                <a:cs typeface="+mn-cs"/>
              </a:endParaRPr>
            </a:p>
          </p:txBody>
        </p:sp>
        <p:sp>
          <p:nvSpPr>
            <p:cNvPr id="21" name="テキスト ボックス 20"/>
            <p:cNvSpPr txBox="1"/>
            <p:nvPr/>
          </p:nvSpPr>
          <p:spPr>
            <a:xfrm>
              <a:off x="886075" y="1265860"/>
              <a:ext cx="801823" cy="701731"/>
            </a:xfrm>
            <a:prstGeom prst="rect">
              <a:avLst/>
            </a:prstGeom>
            <a:noFill/>
          </p:spPr>
          <p:txBody>
            <a:bodyPr wrap="none" rtlCol="0">
              <a:spAutoFit/>
            </a:bodyPr>
            <a:lstStyle/>
            <a:p>
              <a:pPr algn="ctr" eaLnBrk="1" fontAlgn="auto" hangingPunct="1">
                <a:spcBef>
                  <a:spcPct val="20000"/>
                </a:spcBef>
                <a:spcAft>
                  <a:spcPts val="0"/>
                </a:spcAft>
                <a:defRPr/>
              </a:pPr>
              <a:r>
                <a:rPr lang="en-US" altLang="ja-JP"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STEP</a:t>
              </a:r>
            </a:p>
            <a:p>
              <a:pPr algn="ctr" eaLnBrk="1" fontAlgn="auto" hangingPunct="1">
                <a:spcBef>
                  <a:spcPct val="20000"/>
                </a:spcBef>
                <a:spcAft>
                  <a:spcPts val="0"/>
                </a:spcAft>
                <a:defRPr/>
              </a:pPr>
              <a:r>
                <a:rPr lang="en-US" altLang="ja-JP"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04</a:t>
              </a:r>
              <a:endParaRPr lang="ja-JP" altLang="en-US"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endParaRPr>
            </a:p>
          </p:txBody>
        </p:sp>
      </p:grpSp>
      <p:grpSp>
        <p:nvGrpSpPr>
          <p:cNvPr id="22" name="グループ化 21"/>
          <p:cNvGrpSpPr/>
          <p:nvPr/>
        </p:nvGrpSpPr>
        <p:grpSpPr>
          <a:xfrm>
            <a:off x="617506" y="5249911"/>
            <a:ext cx="1024569" cy="919907"/>
            <a:chOff x="774703" y="1200841"/>
            <a:chExt cx="1024569" cy="919907"/>
          </a:xfrm>
          <a:solidFill>
            <a:schemeClr val="accent6">
              <a:lumMod val="60000"/>
              <a:lumOff val="40000"/>
            </a:schemeClr>
          </a:solidFill>
          <a:effectLst>
            <a:outerShdw blurRad="50800" dist="38100" dir="2700000" algn="tl" rotWithShape="0">
              <a:prstClr val="black">
                <a:alpha val="40000"/>
              </a:prstClr>
            </a:outerShdw>
          </a:effectLst>
        </p:grpSpPr>
        <p:sp>
          <p:nvSpPr>
            <p:cNvPr id="23" name="ホームベース 22"/>
            <p:cNvSpPr/>
            <p:nvPr/>
          </p:nvSpPr>
          <p:spPr>
            <a:xfrm rot="5400000">
              <a:off x="827034" y="1148510"/>
              <a:ext cx="919907" cy="1024569"/>
            </a:xfrm>
            <a:prstGeom prst="homePlate">
              <a:avLst>
                <a:gd name="adj" fmla="val 28443"/>
              </a:avLst>
            </a:prstGeom>
            <a:grpFill/>
            <a:ln w="25400" cap="flat" cmpd="sng" algn="ctr">
              <a:noFill/>
              <a:prstDash val="solid"/>
            </a:ln>
            <a:effectLst/>
          </p:spPr>
          <p:txBody>
            <a:bodyPr rtlCol="0" anchor="ctr"/>
            <a:lstStyle/>
            <a:p>
              <a:pPr algn="ctr" eaLnBrk="1" fontAlgn="auto" hangingPunct="1">
                <a:spcBef>
                  <a:spcPct val="20000"/>
                </a:spcBef>
                <a:spcAft>
                  <a:spcPts val="0"/>
                </a:spcAft>
                <a:defRPr/>
              </a:pPr>
              <a:endParaRPr lang="ja-JP" altLang="en-US" sz="900" kern="0" dirty="0">
                <a:solidFill>
                  <a:prstClr val="white"/>
                </a:solidFill>
                <a:latin typeface="Calibri"/>
                <a:ea typeface="ＭＳ Ｐゴシック" panose="020B0600070205080204" pitchFamily="50" charset="-128"/>
                <a:cs typeface="+mn-cs"/>
              </a:endParaRPr>
            </a:p>
          </p:txBody>
        </p:sp>
        <p:sp>
          <p:nvSpPr>
            <p:cNvPr id="24" name="テキスト ボックス 23"/>
            <p:cNvSpPr txBox="1"/>
            <p:nvPr/>
          </p:nvSpPr>
          <p:spPr>
            <a:xfrm>
              <a:off x="886075" y="1265860"/>
              <a:ext cx="801823" cy="701731"/>
            </a:xfrm>
            <a:prstGeom prst="rect">
              <a:avLst/>
            </a:prstGeom>
            <a:noFill/>
          </p:spPr>
          <p:txBody>
            <a:bodyPr wrap="none" rtlCol="0">
              <a:spAutoFit/>
            </a:bodyPr>
            <a:lstStyle/>
            <a:p>
              <a:pPr algn="ctr" eaLnBrk="1" fontAlgn="auto" hangingPunct="1">
                <a:spcBef>
                  <a:spcPct val="20000"/>
                </a:spcBef>
                <a:spcAft>
                  <a:spcPts val="0"/>
                </a:spcAft>
                <a:defRPr/>
              </a:pPr>
              <a:r>
                <a:rPr lang="en-US" altLang="ja-JP"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STEP</a:t>
              </a:r>
            </a:p>
            <a:p>
              <a:pPr algn="ctr" eaLnBrk="1" fontAlgn="auto" hangingPunct="1">
                <a:spcBef>
                  <a:spcPct val="20000"/>
                </a:spcBef>
                <a:spcAft>
                  <a:spcPts val="0"/>
                </a:spcAft>
                <a:defRPr/>
              </a:pPr>
              <a:r>
                <a:rPr lang="en-US" altLang="ja-JP"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05</a:t>
              </a:r>
              <a:endParaRPr lang="ja-JP" altLang="en-US"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endParaRPr>
            </a:p>
          </p:txBody>
        </p:sp>
      </p:grpSp>
      <p:sp>
        <p:nvSpPr>
          <p:cNvPr id="25" name="テキスト ボックス 24"/>
          <p:cNvSpPr txBox="1"/>
          <p:nvPr/>
        </p:nvSpPr>
        <p:spPr>
          <a:xfrm>
            <a:off x="3703493" y="1302430"/>
            <a:ext cx="5581566" cy="307777"/>
          </a:xfrm>
          <a:prstGeom prst="rect">
            <a:avLst/>
          </a:prstGeom>
          <a:solidFill>
            <a:schemeClr val="accent6">
              <a:lumMod val="60000"/>
              <a:lumOff val="40000"/>
            </a:schemeClr>
          </a:solidFill>
        </p:spPr>
        <p:txBody>
          <a:bodyPr wrap="square" rtlCol="0">
            <a:spAutoFit/>
          </a:bodyPr>
          <a:lstStyle/>
          <a:p>
            <a:pPr eaLnBrk="1" fontAlgn="auto" hangingPunct="1">
              <a:spcBef>
                <a:spcPct val="20000"/>
              </a:spcBef>
              <a:spcAft>
                <a:spcPts val="0"/>
              </a:spcAft>
              <a:defRPr/>
            </a:pPr>
            <a:r>
              <a:rPr lang="en-US" altLang="ja-JP"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USEN</a:t>
            </a:r>
            <a:r>
              <a:rPr lang="ja-JP"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社にてお客様よりご依頼</a:t>
            </a:r>
          </a:p>
        </p:txBody>
      </p:sp>
      <p:sp>
        <p:nvSpPr>
          <p:cNvPr id="26" name="テキスト ボックス 25"/>
          <p:cNvSpPr txBox="1"/>
          <p:nvPr/>
        </p:nvSpPr>
        <p:spPr>
          <a:xfrm>
            <a:off x="3703492" y="2287356"/>
            <a:ext cx="5581567" cy="307777"/>
          </a:xfrm>
          <a:prstGeom prst="rect">
            <a:avLst/>
          </a:prstGeom>
          <a:solidFill>
            <a:schemeClr val="accent6">
              <a:lumMod val="60000"/>
              <a:lumOff val="40000"/>
            </a:schemeClr>
          </a:solidFill>
        </p:spPr>
        <p:txBody>
          <a:bodyPr wrap="square" rtlCol="0">
            <a:spAutoFit/>
          </a:bodyPr>
          <a:lstStyle/>
          <a:p>
            <a:pPr>
              <a:spcBef>
                <a:spcPct val="20000"/>
              </a:spcBef>
              <a:defRPr/>
            </a:pPr>
            <a:r>
              <a:rPr lang="ja-JP"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ＵＳＥＮテクノサービスにて下見・</a:t>
            </a:r>
            <a:r>
              <a:rPr lang="zh-CN"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提携内装業者</a:t>
            </a:r>
            <a:r>
              <a:rPr lang="ja-JP"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にて見積</a:t>
            </a:r>
          </a:p>
        </p:txBody>
      </p:sp>
      <p:sp>
        <p:nvSpPr>
          <p:cNvPr id="27" name="テキスト ボックス 26"/>
          <p:cNvSpPr txBox="1"/>
          <p:nvPr/>
        </p:nvSpPr>
        <p:spPr>
          <a:xfrm>
            <a:off x="3703492" y="3231330"/>
            <a:ext cx="5581567" cy="307777"/>
          </a:xfrm>
          <a:prstGeom prst="rect">
            <a:avLst/>
          </a:prstGeom>
          <a:solidFill>
            <a:schemeClr val="accent6">
              <a:lumMod val="60000"/>
              <a:lumOff val="40000"/>
            </a:schemeClr>
          </a:solidFill>
        </p:spPr>
        <p:txBody>
          <a:bodyPr wrap="square" rtlCol="0">
            <a:spAutoFit/>
          </a:bodyPr>
          <a:lstStyle/>
          <a:p>
            <a:pPr>
              <a:spcBef>
                <a:spcPct val="20000"/>
              </a:spcBef>
              <a:defRPr/>
            </a:pPr>
            <a:r>
              <a:rPr lang="ja-JP"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利益を乗せ見積提出⇒テクノ社にて営業活動</a:t>
            </a:r>
          </a:p>
        </p:txBody>
      </p:sp>
      <p:sp>
        <p:nvSpPr>
          <p:cNvPr id="28" name="テキスト ボックス 27"/>
          <p:cNvSpPr txBox="1"/>
          <p:nvPr/>
        </p:nvSpPr>
        <p:spPr>
          <a:xfrm>
            <a:off x="3703493" y="4227863"/>
            <a:ext cx="5581566" cy="307777"/>
          </a:xfrm>
          <a:prstGeom prst="rect">
            <a:avLst/>
          </a:prstGeom>
          <a:solidFill>
            <a:schemeClr val="accent6">
              <a:lumMod val="60000"/>
              <a:lumOff val="40000"/>
            </a:schemeClr>
          </a:solidFill>
        </p:spPr>
        <p:txBody>
          <a:bodyPr wrap="square" rtlCol="0">
            <a:spAutoFit/>
          </a:bodyPr>
          <a:lstStyle/>
          <a:p>
            <a:pPr eaLnBrk="1" fontAlgn="auto" hangingPunct="1">
              <a:spcBef>
                <a:spcPct val="20000"/>
              </a:spcBef>
              <a:spcAft>
                <a:spcPts val="0"/>
              </a:spcAft>
              <a:defRPr/>
            </a:pPr>
            <a:r>
              <a:rPr lang="ja-JP"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成約後　テクノ社よりお客様へ契約書をお渡し</a:t>
            </a:r>
          </a:p>
        </p:txBody>
      </p:sp>
      <p:sp>
        <p:nvSpPr>
          <p:cNvPr id="29" name="テキスト ボックス 28"/>
          <p:cNvSpPr txBox="1"/>
          <p:nvPr/>
        </p:nvSpPr>
        <p:spPr>
          <a:xfrm>
            <a:off x="3703493" y="5249911"/>
            <a:ext cx="5581566" cy="307777"/>
          </a:xfrm>
          <a:prstGeom prst="rect">
            <a:avLst/>
          </a:prstGeom>
          <a:solidFill>
            <a:schemeClr val="accent6">
              <a:lumMod val="60000"/>
              <a:lumOff val="40000"/>
            </a:schemeClr>
          </a:solidFill>
        </p:spPr>
        <p:txBody>
          <a:bodyPr wrap="square" rtlCol="0">
            <a:spAutoFit/>
          </a:bodyPr>
          <a:lstStyle/>
          <a:p>
            <a:pPr>
              <a:spcBef>
                <a:spcPct val="20000"/>
              </a:spcBef>
              <a:defRPr/>
            </a:pPr>
            <a:r>
              <a:rPr lang="zh-TW"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契約後</a:t>
            </a:r>
            <a:r>
              <a:rPr lang="ja-JP"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　</a:t>
            </a:r>
            <a:r>
              <a:rPr lang="zh-CN"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提携内装業者</a:t>
            </a:r>
            <a:r>
              <a:rPr lang="ja-JP"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にて原状回復工事⇒終了後カナエルへ</a:t>
            </a:r>
            <a:endParaRPr lang="ja-JP"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endParaRPr>
          </a:p>
        </p:txBody>
      </p:sp>
      <p:sp>
        <p:nvSpPr>
          <p:cNvPr id="31" name="テキスト ボックス 30"/>
          <p:cNvSpPr txBox="1"/>
          <p:nvPr/>
        </p:nvSpPr>
        <p:spPr>
          <a:xfrm>
            <a:off x="3695193" y="1654111"/>
            <a:ext cx="5221995" cy="423193"/>
          </a:xfrm>
          <a:prstGeom prst="rect">
            <a:avLst/>
          </a:prstGeom>
          <a:noFill/>
        </p:spPr>
        <p:txBody>
          <a:bodyPr wrap="square" rtlCol="0">
            <a:spAutoFit/>
          </a:bodyPr>
          <a:lstStyle/>
          <a:p>
            <a:pPr eaLnBrk="1" hangingPunct="1">
              <a:spcBef>
                <a:spcPct val="20000"/>
              </a:spcBef>
            </a:pP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cs typeface="+mn-cs"/>
              </a:rPr>
              <a:t>お客様より原状回復対応の依頼。</a:t>
            </a:r>
            <a:endParaRPr kumimoji="1" lang="en-US" altLang="ja-JP" sz="1050" dirty="0">
              <a:solidFill>
                <a:prstClr val="black">
                  <a:lumMod val="75000"/>
                  <a:lumOff val="25000"/>
                </a:prstClr>
              </a:solidFill>
              <a:latin typeface="メイリオ" panose="020B0604030504040204" pitchFamily="50" charset="-128"/>
              <a:ea typeface="メイリオ" panose="020B0604030504040204" pitchFamily="50" charset="-128"/>
              <a:cs typeface="+mn-cs"/>
            </a:endParaRPr>
          </a:p>
          <a:p>
            <a:pPr fontAlgn="ct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cs typeface="+mn-cs"/>
              </a:rPr>
              <a:t>既定の</a:t>
            </a:r>
            <a:r>
              <a:rPr kumimoji="1" lang="en-US" altLang="ja-JP" sz="1050" dirty="0">
                <a:solidFill>
                  <a:prstClr val="black">
                    <a:lumMod val="75000"/>
                    <a:lumOff val="25000"/>
                  </a:prstClr>
                </a:solidFill>
                <a:latin typeface="メイリオ" panose="020B0604030504040204" pitchFamily="50" charset="-128"/>
                <a:ea typeface="メイリオ" panose="020B0604030504040204" pitchFamily="50" charset="-128"/>
                <a:cs typeface="+mn-cs"/>
              </a:rPr>
              <a:t>Google</a:t>
            </a: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cs typeface="+mn-cs"/>
              </a:rPr>
              <a:t>フォームに必要事項を入力。</a:t>
            </a:r>
            <a:r>
              <a:rPr kumimoji="1" lang="ja-JP" altLang="ja-JP" sz="1100" b="1" u="sng" cap="all" dirty="0">
                <a:solidFill>
                  <a:srgbClr val="0070C0"/>
                </a:solidFill>
                <a:hlinkClick r:id="rId3">
                  <a:extLst>
                    <a:ext uri="{A12FA001-AC4F-418D-AE19-62706E023703}">
                      <ahyp:hlinkClr xmlns="" xmlns:ahyp="http://schemas.microsoft.com/office/drawing/2018/hyperlinkcolor" val="tx"/>
                    </a:ext>
                  </a:extLst>
                </a:hlinkClick>
              </a:rPr>
              <a:t>フォーム</a:t>
            </a:r>
            <a:r>
              <a:rPr kumimoji="1" lang="ja-JP" altLang="en-US" sz="1100" b="1" u="sng" cap="all" dirty="0">
                <a:solidFill>
                  <a:srgbClr val="0070C0"/>
                </a:solidFill>
              </a:rPr>
              <a:t>はこちら。</a:t>
            </a:r>
            <a:endPar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cs typeface="+mn-cs"/>
            </a:endParaRPr>
          </a:p>
        </p:txBody>
      </p:sp>
      <p:pic>
        <p:nvPicPr>
          <p:cNvPr id="38" name="図 37"/>
          <p:cNvPicPr>
            <a:picLocks noChangeAspect="1"/>
          </p:cNvPicPr>
          <p:nvPr/>
        </p:nvPicPr>
        <p:blipFill>
          <a:blip r:embed="rId4">
            <a:clrChange>
              <a:clrFrom>
                <a:srgbClr val="F7F7F7"/>
              </a:clrFrom>
              <a:clrTo>
                <a:srgbClr val="F7F7F7">
                  <a:alpha val="0"/>
                </a:srgbClr>
              </a:clrTo>
            </a:clrChange>
          </a:blip>
          <a:stretch>
            <a:fillRect/>
          </a:stretch>
        </p:blipFill>
        <p:spPr>
          <a:xfrm>
            <a:off x="1729773" y="1374328"/>
            <a:ext cx="1140479" cy="710207"/>
          </a:xfrm>
          <a:prstGeom prst="rect">
            <a:avLst/>
          </a:prstGeom>
        </p:spPr>
      </p:pic>
      <p:sp>
        <p:nvSpPr>
          <p:cNvPr id="41" name="角丸四角形 40"/>
          <p:cNvSpPr/>
          <p:nvPr/>
        </p:nvSpPr>
        <p:spPr>
          <a:xfrm>
            <a:off x="1858045" y="2281994"/>
            <a:ext cx="1655604" cy="883582"/>
          </a:xfrm>
          <a:prstGeom prst="roundRect">
            <a:avLst>
              <a:gd name="adj" fmla="val 9481"/>
            </a:avLst>
          </a:prstGeom>
          <a:noFill/>
          <a:ln w="9525" cap="flat" cmpd="sng" algn="ctr">
            <a:solidFill>
              <a:schemeClr val="accent6">
                <a:lumMod val="60000"/>
                <a:lumOff val="40000"/>
              </a:scheme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endParaRPr kumimoji="1" lang="ja-JP" altLang="en-US" sz="500" b="0" i="0" u="none" strike="noStrike" kern="0" cap="none" spc="0" normalizeH="0" baseline="0" noProof="0" dirty="0">
              <a:ln>
                <a:noFill/>
              </a:ln>
              <a:solidFill>
                <a:srgbClr val="404246">
                  <a:lumMod val="60000"/>
                  <a:lumOff val="40000"/>
                </a:srgbClr>
              </a:solidFill>
              <a:effectLst/>
              <a:uLnTx/>
              <a:uFillTx/>
              <a:latin typeface="Meiryo UI" panose="020B0604030504040204" pitchFamily="50" charset="-128"/>
              <a:ea typeface="Meiryo UI" panose="020B0604030504040204" pitchFamily="50" charset="-128"/>
              <a:cs typeface="+mn-cs"/>
            </a:endParaRPr>
          </a:p>
        </p:txBody>
      </p:sp>
      <p:sp>
        <p:nvSpPr>
          <p:cNvPr id="42" name="角丸四角形 41"/>
          <p:cNvSpPr/>
          <p:nvPr/>
        </p:nvSpPr>
        <p:spPr>
          <a:xfrm>
            <a:off x="1880787" y="3290444"/>
            <a:ext cx="1655604" cy="883582"/>
          </a:xfrm>
          <a:prstGeom prst="roundRect">
            <a:avLst>
              <a:gd name="adj" fmla="val 9481"/>
            </a:avLst>
          </a:prstGeom>
          <a:noFill/>
          <a:ln w="9525" cap="flat" cmpd="sng" algn="ctr">
            <a:solidFill>
              <a:schemeClr val="accent6">
                <a:lumMod val="60000"/>
                <a:lumOff val="40000"/>
              </a:scheme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endParaRPr kumimoji="1" lang="ja-JP" altLang="en-US" sz="500" b="0" i="0" u="none" strike="noStrike" kern="0" cap="none" spc="0" normalizeH="0" baseline="0" noProof="0" dirty="0">
              <a:ln>
                <a:noFill/>
              </a:ln>
              <a:solidFill>
                <a:srgbClr val="404246">
                  <a:lumMod val="60000"/>
                  <a:lumOff val="40000"/>
                </a:srgbClr>
              </a:solidFill>
              <a:effectLst/>
              <a:uLnTx/>
              <a:uFillTx/>
              <a:latin typeface="Meiryo UI" panose="020B0604030504040204" pitchFamily="50" charset="-128"/>
              <a:ea typeface="Meiryo UI" panose="020B0604030504040204" pitchFamily="50" charset="-128"/>
              <a:cs typeface="+mn-cs"/>
            </a:endParaRPr>
          </a:p>
        </p:txBody>
      </p:sp>
      <p:sp>
        <p:nvSpPr>
          <p:cNvPr id="43" name="角丸四角形 42"/>
          <p:cNvSpPr/>
          <p:nvPr/>
        </p:nvSpPr>
        <p:spPr>
          <a:xfrm>
            <a:off x="1887785" y="4253901"/>
            <a:ext cx="1655604" cy="883582"/>
          </a:xfrm>
          <a:prstGeom prst="roundRect">
            <a:avLst>
              <a:gd name="adj" fmla="val 9481"/>
            </a:avLst>
          </a:prstGeom>
          <a:noFill/>
          <a:ln w="9525" cap="flat" cmpd="sng" algn="ctr">
            <a:solidFill>
              <a:schemeClr val="accent6">
                <a:lumMod val="60000"/>
                <a:lumOff val="40000"/>
              </a:scheme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endParaRPr kumimoji="1" lang="ja-JP" altLang="en-US" sz="500" b="0" i="0" u="none" strike="noStrike" kern="0" cap="none" spc="0" normalizeH="0" baseline="0" noProof="0" dirty="0">
              <a:ln>
                <a:noFill/>
              </a:ln>
              <a:solidFill>
                <a:srgbClr val="404246">
                  <a:lumMod val="60000"/>
                  <a:lumOff val="40000"/>
                </a:srgbClr>
              </a:solidFill>
              <a:effectLst/>
              <a:uLnTx/>
              <a:uFillTx/>
              <a:latin typeface="Meiryo UI" panose="020B0604030504040204" pitchFamily="50" charset="-128"/>
              <a:ea typeface="Meiryo UI" panose="020B0604030504040204" pitchFamily="50" charset="-128"/>
              <a:cs typeface="+mn-cs"/>
            </a:endParaRPr>
          </a:p>
        </p:txBody>
      </p:sp>
      <p:sp>
        <p:nvSpPr>
          <p:cNvPr id="44" name="角丸四角形 43"/>
          <p:cNvSpPr/>
          <p:nvPr/>
        </p:nvSpPr>
        <p:spPr>
          <a:xfrm>
            <a:off x="1858045" y="5233464"/>
            <a:ext cx="1655604" cy="883582"/>
          </a:xfrm>
          <a:prstGeom prst="roundRect">
            <a:avLst>
              <a:gd name="adj" fmla="val 9481"/>
            </a:avLst>
          </a:prstGeom>
          <a:noFill/>
          <a:ln w="9525" cap="flat" cmpd="sng" algn="ctr">
            <a:solidFill>
              <a:schemeClr val="accent6">
                <a:lumMod val="60000"/>
                <a:lumOff val="40000"/>
              </a:scheme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endParaRPr kumimoji="1" lang="ja-JP" altLang="en-US" sz="500" b="0" i="0" u="none" strike="noStrike" kern="0" cap="none" spc="0" normalizeH="0" baseline="0" noProof="0" dirty="0">
              <a:ln>
                <a:noFill/>
              </a:ln>
              <a:solidFill>
                <a:srgbClr val="404246">
                  <a:lumMod val="60000"/>
                  <a:lumOff val="40000"/>
                </a:srgbClr>
              </a:solidFill>
              <a:effectLst/>
              <a:uLnTx/>
              <a:uFillTx/>
              <a:latin typeface="Meiryo UI" panose="020B0604030504040204" pitchFamily="50" charset="-128"/>
              <a:ea typeface="Meiryo UI" panose="020B0604030504040204" pitchFamily="50" charset="-128"/>
              <a:cs typeface="+mn-cs"/>
            </a:endParaRPr>
          </a:p>
        </p:txBody>
      </p:sp>
      <p:pic>
        <p:nvPicPr>
          <p:cNvPr id="4" name="図 3"/>
          <p:cNvPicPr>
            <a:picLocks noChangeAspect="1"/>
          </p:cNvPicPr>
          <p:nvPr/>
        </p:nvPicPr>
        <p:blipFill>
          <a:blip r:embed="rId5">
            <a:clrChange>
              <a:clrFrom>
                <a:srgbClr val="F8F8F8"/>
              </a:clrFrom>
              <a:clrTo>
                <a:srgbClr val="F8F8F8">
                  <a:alpha val="0"/>
                </a:srgbClr>
              </a:clrTo>
            </a:clrChange>
          </a:blip>
          <a:stretch>
            <a:fillRect/>
          </a:stretch>
        </p:blipFill>
        <p:spPr>
          <a:xfrm>
            <a:off x="1982888" y="2305042"/>
            <a:ext cx="557860" cy="819812"/>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7365" y="3352696"/>
            <a:ext cx="806896" cy="775184"/>
          </a:xfrm>
          <a:prstGeom prst="rect">
            <a:avLst/>
          </a:prstGeom>
        </p:spPr>
      </p:pic>
      <p:sp>
        <p:nvSpPr>
          <p:cNvPr id="47" name="テキスト ボックス 46"/>
          <p:cNvSpPr txBox="1"/>
          <p:nvPr/>
        </p:nvSpPr>
        <p:spPr>
          <a:xfrm>
            <a:off x="3695193" y="2644567"/>
            <a:ext cx="5221995" cy="253916"/>
          </a:xfrm>
          <a:prstGeom prst="rect">
            <a:avLst/>
          </a:prstGeom>
          <a:noFill/>
        </p:spPr>
        <p:txBody>
          <a:bodyPr wrap="square" rtlCol="0">
            <a:spAutoFit/>
          </a:bodyPr>
          <a:lstStyle/>
          <a:p>
            <a:pPr eaLnBrk="1" hangingPunct="1">
              <a:spcBef>
                <a:spcPct val="20000"/>
              </a:spcBef>
            </a:pPr>
            <a:r>
              <a:rPr kumimoji="1" lang="en-US" altLang="ja-JP" sz="1050" dirty="0">
                <a:solidFill>
                  <a:prstClr val="black">
                    <a:lumMod val="75000"/>
                    <a:lumOff val="25000"/>
                  </a:prstClr>
                </a:solidFill>
                <a:latin typeface="メイリオ" panose="020B0604030504040204" pitchFamily="50" charset="-128"/>
                <a:ea typeface="メイリオ" panose="020B0604030504040204" pitchFamily="50" charset="-128"/>
                <a:cs typeface="+mn-cs"/>
              </a:rPr>
              <a:t>Google</a:t>
            </a: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cs typeface="+mn-cs"/>
              </a:rPr>
              <a:t>フォームに入力された情報をもとに依頼先へ連絡、下見調整を見積作成。</a:t>
            </a:r>
          </a:p>
        </p:txBody>
      </p:sp>
      <p:sp>
        <p:nvSpPr>
          <p:cNvPr id="48" name="テキスト ボックス 47"/>
          <p:cNvSpPr txBox="1"/>
          <p:nvPr/>
        </p:nvSpPr>
        <p:spPr>
          <a:xfrm>
            <a:off x="3703490" y="3675863"/>
            <a:ext cx="5221995" cy="253916"/>
          </a:xfrm>
          <a:prstGeom prst="rect">
            <a:avLst/>
          </a:prstGeom>
          <a:noFill/>
        </p:spPr>
        <p:txBody>
          <a:bodyPr wrap="square" rtlCol="0">
            <a:spAutoFit/>
          </a:bodyPr>
          <a:lstStyle/>
          <a:p>
            <a:pPr eaLnBrk="1" hangingPunct="1">
              <a:spcBef>
                <a:spcPct val="20000"/>
              </a:spcBef>
            </a:pP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cs typeface="+mn-cs"/>
              </a:rPr>
              <a:t>テクノ社にて見積もりに利益を乗せお客様へ提案。</a:t>
            </a:r>
          </a:p>
        </p:txBody>
      </p:sp>
      <p:sp>
        <p:nvSpPr>
          <p:cNvPr id="49" name="テキスト ボックス 48"/>
          <p:cNvSpPr txBox="1"/>
          <p:nvPr/>
        </p:nvSpPr>
        <p:spPr>
          <a:xfrm>
            <a:off x="3711988" y="4614041"/>
            <a:ext cx="5221995" cy="415498"/>
          </a:xfrm>
          <a:prstGeom prst="rect">
            <a:avLst/>
          </a:prstGeom>
          <a:noFill/>
        </p:spPr>
        <p:txBody>
          <a:bodyPr wrap="square" rtlCol="0">
            <a:spAutoFit/>
          </a:bodyPr>
          <a:lstStyle/>
          <a:p>
            <a:pPr eaLnBrk="1" hangingPunct="1">
              <a:spcBef>
                <a:spcPct val="20000"/>
              </a:spcBef>
            </a:pP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rPr>
              <a:t>お客様へ</a:t>
            </a: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cs typeface="+mn-cs"/>
              </a:rPr>
              <a:t>見積提出後、了承いただけた場合既定の契約書をお渡しいただき必要項目に記載・捺印をいただく。</a:t>
            </a:r>
          </a:p>
        </p:txBody>
      </p:sp>
      <p:sp>
        <p:nvSpPr>
          <p:cNvPr id="50" name="テキスト ボックス 49"/>
          <p:cNvSpPr txBox="1"/>
          <p:nvPr/>
        </p:nvSpPr>
        <p:spPr>
          <a:xfrm>
            <a:off x="3695192" y="5619879"/>
            <a:ext cx="5221995" cy="415498"/>
          </a:xfrm>
          <a:prstGeom prst="rect">
            <a:avLst/>
          </a:prstGeom>
          <a:noFill/>
        </p:spPr>
        <p:txBody>
          <a:bodyPr wrap="square" rtlCol="0">
            <a:spAutoFit/>
          </a:bodyPr>
          <a:lstStyle/>
          <a:p>
            <a:pPr eaLnBrk="1" hangingPunct="1">
              <a:spcBef>
                <a:spcPct val="20000"/>
              </a:spcBef>
            </a:pP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cs typeface="+mn-cs"/>
              </a:rPr>
              <a:t>契約書締結後、</a:t>
            </a:r>
            <a:r>
              <a:rPr kumimoji="1" lang="en-US" altLang="ja-JP" sz="1050" dirty="0">
                <a:solidFill>
                  <a:prstClr val="black">
                    <a:lumMod val="75000"/>
                    <a:lumOff val="25000"/>
                  </a:prstClr>
                </a:solidFill>
                <a:latin typeface="メイリオ" panose="020B0604030504040204" pitchFamily="50" charset="-128"/>
                <a:ea typeface="メイリオ" panose="020B0604030504040204" pitchFamily="50" charset="-128"/>
                <a:cs typeface="+mn-cs"/>
              </a:rPr>
              <a:t>USEN</a:t>
            </a: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cs typeface="+mn-cs"/>
              </a:rPr>
              <a:t>社に連携。原状回復作業後、Ｃａｎａｅｒｕへ連携、空きテナント情報として掲載。</a:t>
            </a:r>
          </a:p>
        </p:txBody>
      </p:sp>
      <p:pic>
        <p:nvPicPr>
          <p:cNvPr id="51" name="図 50"/>
          <p:cNvPicPr>
            <a:picLocks noChangeAspect="1"/>
          </p:cNvPicPr>
          <p:nvPr/>
        </p:nvPicPr>
        <p:blipFill rotWithShape="1">
          <a:blip r:embed="rId7">
            <a:extLst>
              <a:ext uri="{28A0092B-C50C-407E-A947-70E740481C1C}">
                <a14:useLocalDpi xmlns:a14="http://schemas.microsoft.com/office/drawing/2010/main" val="0"/>
              </a:ext>
            </a:extLst>
          </a:blip>
          <a:srcRect r="50812"/>
          <a:stretch/>
        </p:blipFill>
        <p:spPr>
          <a:xfrm>
            <a:off x="1983444" y="4276087"/>
            <a:ext cx="745333" cy="791849"/>
          </a:xfrm>
          <a:prstGeom prst="rect">
            <a:avLst/>
          </a:prstGeom>
        </p:spPr>
      </p:pic>
      <p:pic>
        <p:nvPicPr>
          <p:cNvPr id="53" name="図 52"/>
          <p:cNvPicPr>
            <a:picLocks noChangeAspect="1"/>
          </p:cNvPicPr>
          <p:nvPr/>
        </p:nvPicPr>
        <p:blipFill rotWithShape="1">
          <a:blip r:embed="rId8" cstate="print">
            <a:extLst>
              <a:ext uri="{28A0092B-C50C-407E-A947-70E740481C1C}">
                <a14:useLocalDpi xmlns:a14="http://schemas.microsoft.com/office/drawing/2010/main" val="0"/>
              </a:ext>
            </a:extLst>
          </a:blip>
          <a:srcRect t="22945" b="24197"/>
          <a:stretch/>
        </p:blipFill>
        <p:spPr>
          <a:xfrm>
            <a:off x="2574368" y="2381527"/>
            <a:ext cx="958616" cy="316685"/>
          </a:xfrm>
          <a:prstGeom prst="rect">
            <a:avLst/>
          </a:prstGeom>
        </p:spPr>
      </p:pic>
      <p:pic>
        <p:nvPicPr>
          <p:cNvPr id="54" name="図 53"/>
          <p:cNvPicPr>
            <a:picLocks noChangeAspect="1"/>
          </p:cNvPicPr>
          <p:nvPr/>
        </p:nvPicPr>
        <p:blipFill>
          <a:blip r:embed="rId9"/>
          <a:stretch>
            <a:fillRect/>
          </a:stretch>
        </p:blipFill>
        <p:spPr>
          <a:xfrm>
            <a:off x="1982888" y="5404200"/>
            <a:ext cx="809929" cy="601549"/>
          </a:xfrm>
          <a:prstGeom prst="rect">
            <a:avLst/>
          </a:prstGeom>
        </p:spPr>
      </p:pic>
      <p:pic>
        <p:nvPicPr>
          <p:cNvPr id="55" name="図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98230" y="5474712"/>
            <a:ext cx="510006" cy="510006"/>
          </a:xfrm>
          <a:prstGeom prst="rect">
            <a:avLst/>
          </a:prstGeom>
        </p:spPr>
      </p:pic>
      <p:pic>
        <p:nvPicPr>
          <p:cNvPr id="45" name="図 44">
            <a:extLst>
              <a:ext uri="{FF2B5EF4-FFF2-40B4-BE49-F238E27FC236}">
                <a16:creationId xmlns:a16="http://schemas.microsoft.com/office/drawing/2014/main" id="{B1F130CF-F276-4E1F-BD3F-4AF1CED930F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2945" b="24197"/>
          <a:stretch/>
        </p:blipFill>
        <p:spPr>
          <a:xfrm>
            <a:off x="2703865" y="3517520"/>
            <a:ext cx="958616" cy="316685"/>
          </a:xfrm>
          <a:prstGeom prst="rect">
            <a:avLst/>
          </a:prstGeom>
        </p:spPr>
      </p:pic>
      <p:pic>
        <p:nvPicPr>
          <p:cNvPr id="57" name="図 56">
            <a:extLst>
              <a:ext uri="{FF2B5EF4-FFF2-40B4-BE49-F238E27FC236}">
                <a16:creationId xmlns:a16="http://schemas.microsoft.com/office/drawing/2014/main" id="{57B181F7-1FE4-417E-92E4-8DB57B4A9B2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2945" b="24197"/>
          <a:stretch/>
        </p:blipFill>
        <p:spPr>
          <a:xfrm>
            <a:off x="2660578" y="4338850"/>
            <a:ext cx="958616" cy="316685"/>
          </a:xfrm>
          <a:prstGeom prst="rect">
            <a:avLst/>
          </a:prstGeom>
        </p:spPr>
      </p:pic>
      <p:pic>
        <p:nvPicPr>
          <p:cNvPr id="58" name="図 57">
            <a:extLst>
              <a:ext uri="{FF2B5EF4-FFF2-40B4-BE49-F238E27FC236}">
                <a16:creationId xmlns:a16="http://schemas.microsoft.com/office/drawing/2014/main" id="{DCD1655F-6FC8-4E01-A021-66EE6F28BDAC}"/>
              </a:ext>
            </a:extLst>
          </p:cNvPr>
          <p:cNvPicPr>
            <a:picLocks noChangeAspect="1"/>
          </p:cNvPicPr>
          <p:nvPr/>
        </p:nvPicPr>
        <p:blipFill rotWithShape="1">
          <a:blip r:embed="rId11">
            <a:extLst>
              <a:ext uri="{28A0092B-C50C-407E-A947-70E740481C1C}">
                <a14:useLocalDpi xmlns:a14="http://schemas.microsoft.com/office/drawing/2010/main" val="0"/>
              </a:ext>
            </a:extLst>
          </a:blip>
          <a:srcRect t="24615" b="25098"/>
          <a:stretch/>
        </p:blipFill>
        <p:spPr>
          <a:xfrm>
            <a:off x="2540749" y="1381659"/>
            <a:ext cx="1073544" cy="510207"/>
          </a:xfrm>
          <a:prstGeom prst="rect">
            <a:avLst/>
          </a:prstGeom>
        </p:spPr>
      </p:pic>
    </p:spTree>
    <p:extLst>
      <p:ext uri="{BB962C8B-B14F-4D97-AF65-F5344CB8AC3E}">
        <p14:creationId xmlns:p14="http://schemas.microsoft.com/office/powerpoint/2010/main" val="37994547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5"/>
          <p:cNvSpPr txBox="1"/>
          <p:nvPr/>
        </p:nvSpPr>
        <p:spPr>
          <a:xfrm>
            <a:off x="170874" y="114627"/>
            <a:ext cx="9390452"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defTabSz="936625">
              <a:spcBef>
                <a:spcPts val="500"/>
              </a:spcBef>
              <a:defRPr sz="2100">
                <a:solidFill>
                  <a:srgbClr val="404040"/>
                </a:solidFill>
                <a:latin typeface="メイリオ"/>
                <a:ea typeface="メイリオ"/>
                <a:cs typeface="メイリオ"/>
                <a:sym typeface="メイリオ"/>
              </a:defRPr>
            </a:pPr>
            <a:r>
              <a:rPr lang="ja-JP" altLang="en-US" sz="2400" b="1" dirty="0">
                <a:solidFill>
                  <a:prstClr val="black">
                    <a:lumMod val="75000"/>
                    <a:lumOff val="25000"/>
                  </a:prstClr>
                </a:solidFill>
                <a:latin typeface="メイリオ"/>
                <a:ea typeface="メイリオ"/>
                <a:sym typeface="メイリオ"/>
              </a:rPr>
              <a:t>販売の流れ（受付センターの場合）</a:t>
            </a:r>
            <a:endParaRPr kumimoji="0" sz="2400" b="1" i="0" u="none" strike="noStrike" kern="1200" cap="none" spc="0" normalizeH="0" baseline="0" noProof="0" dirty="0">
              <a:ln>
                <a:noFill/>
              </a:ln>
              <a:solidFill>
                <a:prstClr val="black">
                  <a:lumMod val="75000"/>
                  <a:lumOff val="25000"/>
                </a:prstClr>
              </a:solidFill>
              <a:effectLst/>
              <a:uLnTx/>
              <a:uFillTx/>
              <a:latin typeface="メイリオ"/>
              <a:ea typeface="メイリオ"/>
              <a:sym typeface="メイリオ"/>
            </a:endParaRPr>
          </a:p>
        </p:txBody>
      </p:sp>
      <p:sp>
        <p:nvSpPr>
          <p:cNvPr id="10" name="Rectangle 145"/>
          <p:cNvSpPr txBox="1"/>
          <p:nvPr/>
        </p:nvSpPr>
        <p:spPr>
          <a:xfrm>
            <a:off x="0" y="785473"/>
            <a:ext cx="9906000"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defTabSz="936625">
              <a:spcBef>
                <a:spcPts val="500"/>
              </a:spcBef>
              <a:defRPr sz="2100">
                <a:solidFill>
                  <a:srgbClr val="404040"/>
                </a:solidFill>
                <a:latin typeface="メイリオ"/>
                <a:ea typeface="メイリオ"/>
                <a:cs typeface="メイリオ"/>
                <a:sym typeface="メイリオ"/>
              </a:defRPr>
            </a:pPr>
            <a:r>
              <a:rPr lang="ja-JP" altLang="en-US" sz="2400" b="1" dirty="0">
                <a:solidFill>
                  <a:prstClr val="black">
                    <a:lumMod val="75000"/>
                    <a:lumOff val="25000"/>
                  </a:prstClr>
                </a:solidFill>
                <a:latin typeface="メイリオ"/>
                <a:ea typeface="メイリオ"/>
                <a:sym typeface="メイリオ"/>
              </a:rPr>
              <a:t>関東圏から開始。顧客対応は管轄支店で実施します</a:t>
            </a:r>
            <a:endParaRPr kumimoji="0" sz="2400" b="1" i="0" u="none" strike="noStrike" kern="1200" cap="none" spc="0" normalizeH="0" baseline="0" noProof="0" dirty="0">
              <a:ln>
                <a:noFill/>
              </a:ln>
              <a:solidFill>
                <a:prstClr val="black">
                  <a:lumMod val="75000"/>
                  <a:lumOff val="25000"/>
                </a:prstClr>
              </a:solidFill>
              <a:effectLst/>
              <a:uLnTx/>
              <a:uFillTx/>
              <a:latin typeface="メイリオ"/>
              <a:ea typeface="メイリオ"/>
              <a:sym typeface="メイリオ"/>
            </a:endParaRPr>
          </a:p>
        </p:txBody>
      </p:sp>
      <p:sp>
        <p:nvSpPr>
          <p:cNvPr id="7" name="角丸四角形 6"/>
          <p:cNvSpPr/>
          <p:nvPr/>
        </p:nvSpPr>
        <p:spPr>
          <a:xfrm>
            <a:off x="1844231" y="1311588"/>
            <a:ext cx="1655604" cy="883582"/>
          </a:xfrm>
          <a:prstGeom prst="roundRect">
            <a:avLst>
              <a:gd name="adj" fmla="val 9481"/>
            </a:avLst>
          </a:prstGeom>
          <a:noFill/>
          <a:ln w="9525" cap="flat" cmpd="sng" algn="ctr">
            <a:solidFill>
              <a:schemeClr val="accent6">
                <a:lumMod val="60000"/>
                <a:lumOff val="40000"/>
              </a:scheme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endParaRPr kumimoji="1" lang="ja-JP" altLang="en-US" sz="500" b="0" i="0" u="none" strike="noStrike" kern="0" cap="none" spc="0" normalizeH="0" baseline="0" noProof="0" dirty="0">
              <a:ln>
                <a:noFill/>
              </a:ln>
              <a:solidFill>
                <a:srgbClr val="404246">
                  <a:lumMod val="60000"/>
                  <a:lumOff val="40000"/>
                </a:srgbClr>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4763516" y="2316188"/>
            <a:ext cx="184730" cy="461665"/>
          </a:xfrm>
          <a:prstGeom prst="rect">
            <a:avLst/>
          </a:prstGeom>
          <a:noFill/>
        </p:spPr>
        <p:txBody>
          <a:bodyPr wrap="none" rtlCol="0">
            <a:spAutoFit/>
          </a:bodyPr>
          <a:lstStyle/>
          <a:p>
            <a:pPr algn="ctr" eaLnBrk="1" hangingPunct="1"/>
            <a:endParaRPr kumimoji="1" lang="ja-JP" altLang="en-US" sz="2400" dirty="0">
              <a:solidFill>
                <a:srgbClr val="404246"/>
              </a:solidFill>
              <a:latin typeface="Meiryo UI" panose="020B0604030504040204" pitchFamily="50" charset="-128"/>
              <a:ea typeface="Meiryo UI" panose="020B0604030504040204" pitchFamily="50" charset="-128"/>
              <a:cs typeface="+mn-cs"/>
            </a:endParaRPr>
          </a:p>
        </p:txBody>
      </p:sp>
      <p:grpSp>
        <p:nvGrpSpPr>
          <p:cNvPr id="9" name="グループ化 8"/>
          <p:cNvGrpSpPr/>
          <p:nvPr/>
        </p:nvGrpSpPr>
        <p:grpSpPr>
          <a:xfrm>
            <a:off x="589241" y="1302430"/>
            <a:ext cx="1024569" cy="919907"/>
            <a:chOff x="774703" y="1200841"/>
            <a:chExt cx="1024569" cy="919907"/>
          </a:xfrm>
          <a:solidFill>
            <a:schemeClr val="accent5">
              <a:lumMod val="40000"/>
              <a:lumOff val="60000"/>
            </a:schemeClr>
          </a:solidFill>
          <a:effectLst>
            <a:outerShdw blurRad="50800" dist="38100" dir="2700000" algn="tl" rotWithShape="0">
              <a:prstClr val="black">
                <a:alpha val="40000"/>
              </a:prstClr>
            </a:outerShdw>
          </a:effectLst>
        </p:grpSpPr>
        <p:sp>
          <p:nvSpPr>
            <p:cNvPr id="11" name="ホームベース 10"/>
            <p:cNvSpPr/>
            <p:nvPr/>
          </p:nvSpPr>
          <p:spPr>
            <a:xfrm rot="5400000">
              <a:off x="827034" y="1148510"/>
              <a:ext cx="919907" cy="1024569"/>
            </a:xfrm>
            <a:prstGeom prst="homePlate">
              <a:avLst>
                <a:gd name="adj" fmla="val 28443"/>
              </a:avLst>
            </a:prstGeom>
            <a:grpFill/>
            <a:ln w="25400" cap="flat" cmpd="sng" algn="ctr">
              <a:noFill/>
              <a:prstDash val="solid"/>
            </a:ln>
            <a:effectLst/>
          </p:spPr>
          <p:txBody>
            <a:bodyPr rtlCol="0" anchor="ctr"/>
            <a:lstStyle/>
            <a:p>
              <a:pPr algn="ctr" eaLnBrk="1" fontAlgn="auto" hangingPunct="1">
                <a:spcBef>
                  <a:spcPct val="20000"/>
                </a:spcBef>
                <a:spcAft>
                  <a:spcPts val="0"/>
                </a:spcAft>
                <a:defRPr/>
              </a:pPr>
              <a:endParaRPr lang="ja-JP" altLang="en-US" sz="900" kern="0" dirty="0">
                <a:solidFill>
                  <a:prstClr val="white"/>
                </a:solidFill>
                <a:latin typeface="Calibri"/>
                <a:ea typeface="ＭＳ Ｐゴシック" panose="020B0600070205080204" pitchFamily="50" charset="-128"/>
                <a:cs typeface="+mn-cs"/>
              </a:endParaRPr>
            </a:p>
          </p:txBody>
        </p:sp>
        <p:sp>
          <p:nvSpPr>
            <p:cNvPr id="12" name="テキスト ボックス 11"/>
            <p:cNvSpPr txBox="1"/>
            <p:nvPr/>
          </p:nvSpPr>
          <p:spPr>
            <a:xfrm>
              <a:off x="886075" y="1265860"/>
              <a:ext cx="801823" cy="701731"/>
            </a:xfrm>
            <a:prstGeom prst="rect">
              <a:avLst/>
            </a:prstGeom>
            <a:noFill/>
          </p:spPr>
          <p:txBody>
            <a:bodyPr wrap="none" rtlCol="0">
              <a:spAutoFit/>
            </a:bodyPr>
            <a:lstStyle/>
            <a:p>
              <a:pPr algn="ctr" eaLnBrk="1" fontAlgn="auto" hangingPunct="1">
                <a:spcBef>
                  <a:spcPct val="20000"/>
                </a:spcBef>
                <a:spcAft>
                  <a:spcPts val="0"/>
                </a:spcAft>
                <a:defRPr/>
              </a:pPr>
              <a:r>
                <a:rPr lang="en-US" altLang="ja-JP"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STEP</a:t>
              </a:r>
            </a:p>
            <a:p>
              <a:pPr algn="ctr" eaLnBrk="1" fontAlgn="auto" hangingPunct="1">
                <a:spcBef>
                  <a:spcPct val="20000"/>
                </a:spcBef>
                <a:spcAft>
                  <a:spcPts val="0"/>
                </a:spcAft>
                <a:defRPr/>
              </a:pPr>
              <a:r>
                <a:rPr lang="en-US" altLang="ja-JP"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01</a:t>
              </a:r>
              <a:endParaRPr lang="ja-JP" altLang="en-US"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endParaRPr>
            </a:p>
          </p:txBody>
        </p:sp>
      </p:grpSp>
      <p:grpSp>
        <p:nvGrpSpPr>
          <p:cNvPr id="13" name="グループ化 12"/>
          <p:cNvGrpSpPr/>
          <p:nvPr/>
        </p:nvGrpSpPr>
        <p:grpSpPr>
          <a:xfrm>
            <a:off x="613985" y="2287356"/>
            <a:ext cx="1024569" cy="919907"/>
            <a:chOff x="774703" y="1200841"/>
            <a:chExt cx="1024569" cy="919907"/>
          </a:xfrm>
          <a:solidFill>
            <a:schemeClr val="accent5">
              <a:lumMod val="40000"/>
              <a:lumOff val="60000"/>
            </a:schemeClr>
          </a:solidFill>
          <a:effectLst>
            <a:outerShdw blurRad="50800" dist="38100" dir="2700000" algn="tl" rotWithShape="0">
              <a:prstClr val="black">
                <a:alpha val="40000"/>
              </a:prstClr>
            </a:outerShdw>
          </a:effectLst>
        </p:grpSpPr>
        <p:sp>
          <p:nvSpPr>
            <p:cNvPr id="14" name="ホームベース 13"/>
            <p:cNvSpPr/>
            <p:nvPr/>
          </p:nvSpPr>
          <p:spPr>
            <a:xfrm rot="5400000">
              <a:off x="827034" y="1148510"/>
              <a:ext cx="919907" cy="1024569"/>
            </a:xfrm>
            <a:prstGeom prst="homePlate">
              <a:avLst>
                <a:gd name="adj" fmla="val 28443"/>
              </a:avLst>
            </a:prstGeom>
            <a:grpFill/>
            <a:ln w="25400" cap="flat" cmpd="sng" algn="ctr">
              <a:noFill/>
              <a:prstDash val="solid"/>
            </a:ln>
            <a:effectLst/>
          </p:spPr>
          <p:txBody>
            <a:bodyPr rtlCol="0" anchor="ctr"/>
            <a:lstStyle/>
            <a:p>
              <a:pPr algn="ctr" eaLnBrk="1" fontAlgn="auto" hangingPunct="1">
                <a:spcBef>
                  <a:spcPct val="20000"/>
                </a:spcBef>
                <a:spcAft>
                  <a:spcPts val="0"/>
                </a:spcAft>
                <a:defRPr/>
              </a:pPr>
              <a:endParaRPr lang="ja-JP" altLang="en-US" sz="900" kern="0" dirty="0">
                <a:solidFill>
                  <a:prstClr val="white"/>
                </a:solidFill>
                <a:latin typeface="Calibri"/>
                <a:ea typeface="ＭＳ Ｐゴシック" panose="020B0600070205080204" pitchFamily="50" charset="-128"/>
                <a:cs typeface="+mn-cs"/>
              </a:endParaRPr>
            </a:p>
          </p:txBody>
        </p:sp>
        <p:sp>
          <p:nvSpPr>
            <p:cNvPr id="15" name="テキスト ボックス 14"/>
            <p:cNvSpPr txBox="1"/>
            <p:nvPr/>
          </p:nvSpPr>
          <p:spPr>
            <a:xfrm>
              <a:off x="886075" y="1265860"/>
              <a:ext cx="801823" cy="701731"/>
            </a:xfrm>
            <a:prstGeom prst="rect">
              <a:avLst/>
            </a:prstGeom>
            <a:noFill/>
          </p:spPr>
          <p:txBody>
            <a:bodyPr wrap="none" rtlCol="0">
              <a:spAutoFit/>
            </a:bodyPr>
            <a:lstStyle/>
            <a:p>
              <a:pPr algn="ctr" eaLnBrk="1" fontAlgn="auto" hangingPunct="1">
                <a:spcBef>
                  <a:spcPct val="20000"/>
                </a:spcBef>
                <a:spcAft>
                  <a:spcPts val="0"/>
                </a:spcAft>
                <a:defRPr/>
              </a:pPr>
              <a:r>
                <a:rPr lang="en-US" altLang="ja-JP"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STEP</a:t>
              </a:r>
            </a:p>
            <a:p>
              <a:pPr algn="ctr" eaLnBrk="1" fontAlgn="auto" hangingPunct="1">
                <a:spcBef>
                  <a:spcPct val="20000"/>
                </a:spcBef>
                <a:spcAft>
                  <a:spcPts val="0"/>
                </a:spcAft>
                <a:defRPr/>
              </a:pPr>
              <a:r>
                <a:rPr lang="en-US" altLang="ja-JP"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02</a:t>
              </a:r>
              <a:endParaRPr lang="ja-JP" altLang="en-US"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endParaRPr>
            </a:p>
          </p:txBody>
        </p:sp>
      </p:grpSp>
      <p:grpSp>
        <p:nvGrpSpPr>
          <p:cNvPr id="16" name="グループ化 15"/>
          <p:cNvGrpSpPr/>
          <p:nvPr/>
        </p:nvGrpSpPr>
        <p:grpSpPr>
          <a:xfrm>
            <a:off x="617506" y="3272282"/>
            <a:ext cx="1024569" cy="919907"/>
            <a:chOff x="774703" y="1200841"/>
            <a:chExt cx="1024569" cy="919907"/>
          </a:xfrm>
          <a:solidFill>
            <a:schemeClr val="accent5">
              <a:lumMod val="40000"/>
              <a:lumOff val="60000"/>
            </a:schemeClr>
          </a:solidFill>
          <a:effectLst>
            <a:outerShdw blurRad="50800" dist="38100" dir="2700000" algn="tl" rotWithShape="0">
              <a:prstClr val="black">
                <a:alpha val="40000"/>
              </a:prstClr>
            </a:outerShdw>
          </a:effectLst>
        </p:grpSpPr>
        <p:sp>
          <p:nvSpPr>
            <p:cNvPr id="17" name="ホームベース 16"/>
            <p:cNvSpPr/>
            <p:nvPr/>
          </p:nvSpPr>
          <p:spPr>
            <a:xfrm rot="5400000">
              <a:off x="827034" y="1148510"/>
              <a:ext cx="919907" cy="1024569"/>
            </a:xfrm>
            <a:prstGeom prst="homePlate">
              <a:avLst>
                <a:gd name="adj" fmla="val 28443"/>
              </a:avLst>
            </a:prstGeom>
            <a:grpFill/>
            <a:ln w="25400" cap="flat" cmpd="sng" algn="ctr">
              <a:noFill/>
              <a:prstDash val="solid"/>
            </a:ln>
            <a:effectLst/>
          </p:spPr>
          <p:txBody>
            <a:bodyPr rtlCol="0" anchor="ctr"/>
            <a:lstStyle/>
            <a:p>
              <a:pPr algn="ctr" eaLnBrk="1" fontAlgn="auto" hangingPunct="1">
                <a:spcBef>
                  <a:spcPct val="20000"/>
                </a:spcBef>
                <a:spcAft>
                  <a:spcPts val="0"/>
                </a:spcAft>
                <a:defRPr/>
              </a:pPr>
              <a:endParaRPr lang="ja-JP" altLang="en-US" sz="900" kern="0" dirty="0">
                <a:solidFill>
                  <a:prstClr val="white"/>
                </a:solidFill>
                <a:latin typeface="Calibri"/>
                <a:ea typeface="ＭＳ Ｐゴシック" panose="020B0600070205080204" pitchFamily="50" charset="-128"/>
                <a:cs typeface="+mn-cs"/>
              </a:endParaRPr>
            </a:p>
          </p:txBody>
        </p:sp>
        <p:sp>
          <p:nvSpPr>
            <p:cNvPr id="18" name="テキスト ボックス 17"/>
            <p:cNvSpPr txBox="1"/>
            <p:nvPr/>
          </p:nvSpPr>
          <p:spPr>
            <a:xfrm>
              <a:off x="886075" y="1265860"/>
              <a:ext cx="801823" cy="701731"/>
            </a:xfrm>
            <a:prstGeom prst="rect">
              <a:avLst/>
            </a:prstGeom>
            <a:noFill/>
          </p:spPr>
          <p:txBody>
            <a:bodyPr wrap="none" rtlCol="0">
              <a:spAutoFit/>
            </a:bodyPr>
            <a:lstStyle/>
            <a:p>
              <a:pPr algn="ctr" eaLnBrk="1" fontAlgn="auto" hangingPunct="1">
                <a:spcBef>
                  <a:spcPct val="20000"/>
                </a:spcBef>
                <a:spcAft>
                  <a:spcPts val="0"/>
                </a:spcAft>
                <a:defRPr/>
              </a:pPr>
              <a:r>
                <a:rPr lang="en-US" altLang="ja-JP"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STEP</a:t>
              </a:r>
            </a:p>
            <a:p>
              <a:pPr algn="ctr" eaLnBrk="1" fontAlgn="auto" hangingPunct="1">
                <a:spcBef>
                  <a:spcPct val="20000"/>
                </a:spcBef>
                <a:spcAft>
                  <a:spcPts val="0"/>
                </a:spcAft>
                <a:defRPr/>
              </a:pPr>
              <a:r>
                <a:rPr lang="en-US" altLang="ja-JP"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03</a:t>
              </a:r>
              <a:endParaRPr lang="ja-JP" altLang="en-US"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endParaRPr>
            </a:p>
          </p:txBody>
        </p:sp>
      </p:grpSp>
      <p:grpSp>
        <p:nvGrpSpPr>
          <p:cNvPr id="19" name="グループ化 18"/>
          <p:cNvGrpSpPr/>
          <p:nvPr/>
        </p:nvGrpSpPr>
        <p:grpSpPr>
          <a:xfrm>
            <a:off x="613985" y="4256128"/>
            <a:ext cx="1024569" cy="919907"/>
            <a:chOff x="774703" y="1200841"/>
            <a:chExt cx="1024569" cy="919907"/>
          </a:xfrm>
          <a:solidFill>
            <a:schemeClr val="accent5">
              <a:lumMod val="40000"/>
              <a:lumOff val="60000"/>
            </a:schemeClr>
          </a:solidFill>
          <a:effectLst>
            <a:outerShdw blurRad="50800" dist="38100" dir="2700000" algn="tl" rotWithShape="0">
              <a:prstClr val="black">
                <a:alpha val="40000"/>
              </a:prstClr>
            </a:outerShdw>
          </a:effectLst>
        </p:grpSpPr>
        <p:sp>
          <p:nvSpPr>
            <p:cNvPr id="20" name="ホームベース 19"/>
            <p:cNvSpPr/>
            <p:nvPr/>
          </p:nvSpPr>
          <p:spPr>
            <a:xfrm rot="5400000">
              <a:off x="827034" y="1148510"/>
              <a:ext cx="919907" cy="1024569"/>
            </a:xfrm>
            <a:prstGeom prst="homePlate">
              <a:avLst>
                <a:gd name="adj" fmla="val 28443"/>
              </a:avLst>
            </a:prstGeom>
            <a:grpFill/>
            <a:ln w="25400" cap="flat" cmpd="sng" algn="ctr">
              <a:noFill/>
              <a:prstDash val="solid"/>
            </a:ln>
            <a:effectLst/>
          </p:spPr>
          <p:txBody>
            <a:bodyPr rtlCol="0" anchor="ctr"/>
            <a:lstStyle/>
            <a:p>
              <a:pPr algn="ctr" eaLnBrk="1" fontAlgn="auto" hangingPunct="1">
                <a:spcBef>
                  <a:spcPct val="20000"/>
                </a:spcBef>
                <a:spcAft>
                  <a:spcPts val="0"/>
                </a:spcAft>
                <a:defRPr/>
              </a:pPr>
              <a:endParaRPr lang="ja-JP" altLang="en-US" sz="900" kern="0" dirty="0">
                <a:solidFill>
                  <a:prstClr val="white"/>
                </a:solidFill>
                <a:latin typeface="Calibri"/>
                <a:ea typeface="ＭＳ Ｐゴシック" panose="020B0600070205080204" pitchFamily="50" charset="-128"/>
                <a:cs typeface="+mn-cs"/>
              </a:endParaRPr>
            </a:p>
          </p:txBody>
        </p:sp>
        <p:sp>
          <p:nvSpPr>
            <p:cNvPr id="21" name="テキスト ボックス 20"/>
            <p:cNvSpPr txBox="1"/>
            <p:nvPr/>
          </p:nvSpPr>
          <p:spPr>
            <a:xfrm>
              <a:off x="886075" y="1265860"/>
              <a:ext cx="801823" cy="701731"/>
            </a:xfrm>
            <a:prstGeom prst="rect">
              <a:avLst/>
            </a:prstGeom>
            <a:noFill/>
          </p:spPr>
          <p:txBody>
            <a:bodyPr wrap="none" rtlCol="0">
              <a:spAutoFit/>
            </a:bodyPr>
            <a:lstStyle/>
            <a:p>
              <a:pPr algn="ctr" eaLnBrk="1" fontAlgn="auto" hangingPunct="1">
                <a:spcBef>
                  <a:spcPct val="20000"/>
                </a:spcBef>
                <a:spcAft>
                  <a:spcPts val="0"/>
                </a:spcAft>
                <a:defRPr/>
              </a:pPr>
              <a:r>
                <a:rPr lang="en-US" altLang="ja-JP"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STEP</a:t>
              </a:r>
            </a:p>
            <a:p>
              <a:pPr algn="ctr" eaLnBrk="1" fontAlgn="auto" hangingPunct="1">
                <a:spcBef>
                  <a:spcPct val="20000"/>
                </a:spcBef>
                <a:spcAft>
                  <a:spcPts val="0"/>
                </a:spcAft>
                <a:defRPr/>
              </a:pPr>
              <a:r>
                <a:rPr lang="en-US" altLang="ja-JP"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04</a:t>
              </a:r>
              <a:endParaRPr lang="ja-JP" altLang="en-US"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endParaRPr>
            </a:p>
          </p:txBody>
        </p:sp>
      </p:grpSp>
      <p:grpSp>
        <p:nvGrpSpPr>
          <p:cNvPr id="22" name="グループ化 21"/>
          <p:cNvGrpSpPr/>
          <p:nvPr/>
        </p:nvGrpSpPr>
        <p:grpSpPr>
          <a:xfrm>
            <a:off x="617506" y="5249911"/>
            <a:ext cx="1024569" cy="919907"/>
            <a:chOff x="774703" y="1200841"/>
            <a:chExt cx="1024569" cy="919907"/>
          </a:xfrm>
          <a:solidFill>
            <a:schemeClr val="accent5">
              <a:lumMod val="40000"/>
              <a:lumOff val="60000"/>
            </a:schemeClr>
          </a:solidFill>
          <a:effectLst>
            <a:outerShdw blurRad="50800" dist="38100" dir="2700000" algn="tl" rotWithShape="0">
              <a:prstClr val="black">
                <a:alpha val="40000"/>
              </a:prstClr>
            </a:outerShdw>
          </a:effectLst>
        </p:grpSpPr>
        <p:sp>
          <p:nvSpPr>
            <p:cNvPr id="23" name="ホームベース 22"/>
            <p:cNvSpPr/>
            <p:nvPr/>
          </p:nvSpPr>
          <p:spPr>
            <a:xfrm rot="5400000">
              <a:off x="827034" y="1148510"/>
              <a:ext cx="919907" cy="1024569"/>
            </a:xfrm>
            <a:prstGeom prst="homePlate">
              <a:avLst>
                <a:gd name="adj" fmla="val 28443"/>
              </a:avLst>
            </a:prstGeom>
            <a:grpFill/>
            <a:ln w="25400" cap="flat" cmpd="sng" algn="ctr">
              <a:noFill/>
              <a:prstDash val="solid"/>
            </a:ln>
            <a:effectLst/>
          </p:spPr>
          <p:txBody>
            <a:bodyPr rtlCol="0" anchor="ctr"/>
            <a:lstStyle/>
            <a:p>
              <a:pPr algn="ctr" eaLnBrk="1" fontAlgn="auto" hangingPunct="1">
                <a:spcBef>
                  <a:spcPct val="20000"/>
                </a:spcBef>
                <a:spcAft>
                  <a:spcPts val="0"/>
                </a:spcAft>
                <a:defRPr/>
              </a:pPr>
              <a:endParaRPr lang="ja-JP" altLang="en-US" sz="900" kern="0" dirty="0">
                <a:solidFill>
                  <a:prstClr val="white"/>
                </a:solidFill>
                <a:latin typeface="Calibri"/>
                <a:ea typeface="ＭＳ Ｐゴシック" panose="020B0600070205080204" pitchFamily="50" charset="-128"/>
                <a:cs typeface="+mn-cs"/>
              </a:endParaRPr>
            </a:p>
          </p:txBody>
        </p:sp>
        <p:sp>
          <p:nvSpPr>
            <p:cNvPr id="24" name="テキスト ボックス 23"/>
            <p:cNvSpPr txBox="1"/>
            <p:nvPr/>
          </p:nvSpPr>
          <p:spPr>
            <a:xfrm>
              <a:off x="886075" y="1265860"/>
              <a:ext cx="801823" cy="701731"/>
            </a:xfrm>
            <a:prstGeom prst="rect">
              <a:avLst/>
            </a:prstGeom>
            <a:noFill/>
          </p:spPr>
          <p:txBody>
            <a:bodyPr wrap="none" rtlCol="0">
              <a:spAutoFit/>
            </a:bodyPr>
            <a:lstStyle/>
            <a:p>
              <a:pPr algn="ctr" eaLnBrk="1" fontAlgn="auto" hangingPunct="1">
                <a:spcBef>
                  <a:spcPct val="20000"/>
                </a:spcBef>
                <a:spcAft>
                  <a:spcPts val="0"/>
                </a:spcAft>
                <a:defRPr/>
              </a:pPr>
              <a:r>
                <a:rPr lang="en-US" altLang="ja-JP"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STEP</a:t>
              </a:r>
            </a:p>
            <a:p>
              <a:pPr algn="ctr" eaLnBrk="1" fontAlgn="auto" hangingPunct="1">
                <a:spcBef>
                  <a:spcPct val="20000"/>
                </a:spcBef>
                <a:spcAft>
                  <a:spcPts val="0"/>
                </a:spcAft>
                <a:defRPr/>
              </a:pPr>
              <a:r>
                <a:rPr lang="en-US" altLang="ja-JP"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05</a:t>
              </a:r>
              <a:endParaRPr lang="ja-JP" altLang="en-US" sz="1800" b="1" kern="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endParaRPr>
            </a:p>
          </p:txBody>
        </p:sp>
      </p:grpSp>
      <p:sp>
        <p:nvSpPr>
          <p:cNvPr id="25" name="テキスト ボックス 24"/>
          <p:cNvSpPr txBox="1"/>
          <p:nvPr/>
        </p:nvSpPr>
        <p:spPr>
          <a:xfrm>
            <a:off x="3703493" y="1302430"/>
            <a:ext cx="5581566" cy="307777"/>
          </a:xfrm>
          <a:prstGeom prst="rect">
            <a:avLst/>
          </a:prstGeom>
          <a:solidFill>
            <a:schemeClr val="accent5">
              <a:lumMod val="40000"/>
              <a:lumOff val="60000"/>
            </a:schemeClr>
          </a:solidFill>
        </p:spPr>
        <p:txBody>
          <a:bodyPr wrap="square" rtlCol="0">
            <a:spAutoFit/>
          </a:bodyPr>
          <a:lstStyle/>
          <a:p>
            <a:pPr eaLnBrk="1" fontAlgn="auto" hangingPunct="1">
              <a:spcBef>
                <a:spcPct val="20000"/>
              </a:spcBef>
              <a:spcAft>
                <a:spcPts val="0"/>
              </a:spcAft>
              <a:defRPr/>
            </a:pPr>
            <a:r>
              <a:rPr lang="ja-JP"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受付センターにて解約受付時にご紹介</a:t>
            </a:r>
          </a:p>
        </p:txBody>
      </p:sp>
      <p:sp>
        <p:nvSpPr>
          <p:cNvPr id="26" name="テキスト ボックス 25"/>
          <p:cNvSpPr txBox="1"/>
          <p:nvPr/>
        </p:nvSpPr>
        <p:spPr>
          <a:xfrm>
            <a:off x="3703492" y="2287356"/>
            <a:ext cx="5581567" cy="307777"/>
          </a:xfrm>
          <a:prstGeom prst="rect">
            <a:avLst/>
          </a:prstGeom>
          <a:solidFill>
            <a:schemeClr val="accent5">
              <a:lumMod val="40000"/>
              <a:lumOff val="60000"/>
            </a:schemeClr>
          </a:solidFill>
        </p:spPr>
        <p:txBody>
          <a:bodyPr wrap="square" rtlCol="0">
            <a:spAutoFit/>
          </a:bodyPr>
          <a:lstStyle/>
          <a:p>
            <a:pPr>
              <a:spcBef>
                <a:spcPct val="20000"/>
              </a:spcBef>
              <a:defRPr/>
            </a:pPr>
            <a:r>
              <a:rPr lang="en-US" altLang="ja-JP"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USEN</a:t>
            </a:r>
            <a:r>
              <a:rPr lang="ja-JP"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テクノサービスにて下見・</a:t>
            </a:r>
            <a:r>
              <a:rPr lang="zh-CN"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提携内装業者</a:t>
            </a:r>
            <a:r>
              <a:rPr lang="ja-JP"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にて見積</a:t>
            </a:r>
          </a:p>
        </p:txBody>
      </p:sp>
      <p:sp>
        <p:nvSpPr>
          <p:cNvPr id="27" name="テキスト ボックス 26"/>
          <p:cNvSpPr txBox="1"/>
          <p:nvPr/>
        </p:nvSpPr>
        <p:spPr>
          <a:xfrm>
            <a:off x="3703492" y="3231330"/>
            <a:ext cx="5581567" cy="307777"/>
          </a:xfrm>
          <a:prstGeom prst="rect">
            <a:avLst/>
          </a:prstGeom>
          <a:solidFill>
            <a:schemeClr val="accent5">
              <a:lumMod val="40000"/>
              <a:lumOff val="60000"/>
            </a:schemeClr>
          </a:solidFill>
        </p:spPr>
        <p:txBody>
          <a:bodyPr wrap="square" rtlCol="0">
            <a:spAutoFit/>
          </a:bodyPr>
          <a:lstStyle/>
          <a:p>
            <a:pPr>
              <a:spcBef>
                <a:spcPct val="20000"/>
              </a:spcBef>
              <a:defRPr/>
            </a:pPr>
            <a:r>
              <a:rPr lang="ja-JP"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利益を乗せ見積提出⇒テクノ社にて営業活動</a:t>
            </a:r>
          </a:p>
        </p:txBody>
      </p:sp>
      <p:sp>
        <p:nvSpPr>
          <p:cNvPr id="28" name="テキスト ボックス 27"/>
          <p:cNvSpPr txBox="1"/>
          <p:nvPr/>
        </p:nvSpPr>
        <p:spPr>
          <a:xfrm>
            <a:off x="3703493" y="4227863"/>
            <a:ext cx="5581566" cy="307777"/>
          </a:xfrm>
          <a:prstGeom prst="rect">
            <a:avLst/>
          </a:prstGeom>
          <a:solidFill>
            <a:schemeClr val="accent5">
              <a:lumMod val="40000"/>
              <a:lumOff val="60000"/>
            </a:schemeClr>
          </a:solidFill>
        </p:spPr>
        <p:txBody>
          <a:bodyPr wrap="square" rtlCol="0">
            <a:spAutoFit/>
          </a:bodyPr>
          <a:lstStyle/>
          <a:p>
            <a:pPr>
              <a:spcBef>
                <a:spcPct val="20000"/>
              </a:spcBef>
              <a:defRPr/>
            </a:pPr>
            <a:r>
              <a:rPr lang="ja-JP"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成約後　</a:t>
            </a:r>
            <a:r>
              <a:rPr lang="ja-JP"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テクノ社</a:t>
            </a:r>
            <a:r>
              <a:rPr lang="ja-JP"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よりお客様へ契約書をお渡し</a:t>
            </a:r>
          </a:p>
        </p:txBody>
      </p:sp>
      <p:sp>
        <p:nvSpPr>
          <p:cNvPr id="29" name="テキスト ボックス 28"/>
          <p:cNvSpPr txBox="1"/>
          <p:nvPr/>
        </p:nvSpPr>
        <p:spPr>
          <a:xfrm>
            <a:off x="3703493" y="5249911"/>
            <a:ext cx="5581566" cy="307777"/>
          </a:xfrm>
          <a:prstGeom prst="rect">
            <a:avLst/>
          </a:prstGeom>
          <a:solidFill>
            <a:schemeClr val="accent5">
              <a:lumMod val="40000"/>
              <a:lumOff val="60000"/>
            </a:schemeClr>
          </a:solidFill>
        </p:spPr>
        <p:txBody>
          <a:bodyPr wrap="square" rtlCol="0">
            <a:spAutoFit/>
          </a:bodyPr>
          <a:lstStyle/>
          <a:p>
            <a:pPr>
              <a:spcBef>
                <a:spcPct val="20000"/>
              </a:spcBef>
              <a:defRPr/>
            </a:pPr>
            <a:r>
              <a:rPr lang="zh-TW"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契約後</a:t>
            </a:r>
            <a:r>
              <a:rPr lang="ja-JP"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　</a:t>
            </a:r>
            <a:r>
              <a:rPr lang="zh-CN"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提携内装業者</a:t>
            </a:r>
            <a:r>
              <a:rPr lang="ja-JP"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にて原状回復工事⇒終了後カナエルへ</a:t>
            </a:r>
            <a:endParaRPr lang="ja-JP" altLang="en-US" sz="1400" b="1" kern="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endParaRPr>
          </a:p>
        </p:txBody>
      </p:sp>
      <p:sp>
        <p:nvSpPr>
          <p:cNvPr id="31" name="テキスト ボックス 30"/>
          <p:cNvSpPr txBox="1"/>
          <p:nvPr/>
        </p:nvSpPr>
        <p:spPr>
          <a:xfrm>
            <a:off x="3695193" y="1654111"/>
            <a:ext cx="5221995" cy="609398"/>
          </a:xfrm>
          <a:prstGeom prst="rect">
            <a:avLst/>
          </a:prstGeom>
          <a:noFill/>
        </p:spPr>
        <p:txBody>
          <a:bodyPr wrap="square" rtlCol="0">
            <a:spAutoFit/>
          </a:bodyPr>
          <a:lstStyle/>
          <a:p>
            <a:pPr>
              <a:spcBef>
                <a:spcPct val="20000"/>
              </a:spcBef>
            </a:pP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cs typeface="+mn-cs"/>
              </a:rPr>
              <a:t>閉店解約受付時に、現状復旧サービスの案内を行い希望者がいた場合、</a:t>
            </a:r>
            <a:r>
              <a:rPr kumimoji="1" lang="en-US" altLang="ja-JP" sz="1050" dirty="0">
                <a:solidFill>
                  <a:prstClr val="black">
                    <a:lumMod val="75000"/>
                    <a:lumOff val="25000"/>
                  </a:prstClr>
                </a:solidFill>
                <a:latin typeface="メイリオ" panose="020B0604030504040204" pitchFamily="50" charset="-128"/>
                <a:ea typeface="メイリオ" panose="020B0604030504040204" pitchFamily="50" charset="-128"/>
                <a:cs typeface="+mn-cs"/>
              </a:rPr>
              <a:t>Google</a:t>
            </a: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cs typeface="+mn-cs"/>
              </a:rPr>
              <a:t>フォームに必要情報を連携。</a:t>
            </a: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hlinkClick r:id="rId3"/>
              </a:rPr>
              <a:t>フォームはこちら</a:t>
            </a:r>
            <a:endPar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endParaRPr>
          </a:p>
          <a:p>
            <a:pPr eaLnBrk="1" hangingPunct="1">
              <a:spcBef>
                <a:spcPct val="20000"/>
              </a:spcBef>
            </a:pPr>
            <a:endPar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cs typeface="+mn-cs"/>
            </a:endParaRPr>
          </a:p>
        </p:txBody>
      </p:sp>
      <p:sp>
        <p:nvSpPr>
          <p:cNvPr id="41" name="角丸四角形 40"/>
          <p:cNvSpPr/>
          <p:nvPr/>
        </p:nvSpPr>
        <p:spPr>
          <a:xfrm>
            <a:off x="1858045" y="2281994"/>
            <a:ext cx="1655604" cy="883582"/>
          </a:xfrm>
          <a:prstGeom prst="roundRect">
            <a:avLst>
              <a:gd name="adj" fmla="val 9481"/>
            </a:avLst>
          </a:prstGeom>
          <a:noFill/>
          <a:ln w="9525" cap="flat" cmpd="sng" algn="ctr">
            <a:solidFill>
              <a:schemeClr val="accent6">
                <a:lumMod val="60000"/>
                <a:lumOff val="40000"/>
              </a:scheme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endParaRPr kumimoji="1" lang="ja-JP" altLang="en-US" sz="500" b="0" i="0" u="none" strike="noStrike" kern="0" cap="none" spc="0" normalizeH="0" baseline="0" noProof="0" dirty="0">
              <a:ln>
                <a:noFill/>
              </a:ln>
              <a:solidFill>
                <a:srgbClr val="404246">
                  <a:lumMod val="60000"/>
                  <a:lumOff val="40000"/>
                </a:srgbClr>
              </a:solidFill>
              <a:effectLst/>
              <a:uLnTx/>
              <a:uFillTx/>
              <a:latin typeface="Meiryo UI" panose="020B0604030504040204" pitchFamily="50" charset="-128"/>
              <a:ea typeface="Meiryo UI" panose="020B0604030504040204" pitchFamily="50" charset="-128"/>
              <a:cs typeface="+mn-cs"/>
            </a:endParaRPr>
          </a:p>
        </p:txBody>
      </p:sp>
      <p:sp>
        <p:nvSpPr>
          <p:cNvPr id="42" name="角丸四角形 41"/>
          <p:cNvSpPr/>
          <p:nvPr/>
        </p:nvSpPr>
        <p:spPr>
          <a:xfrm>
            <a:off x="1880787" y="3290444"/>
            <a:ext cx="1655604" cy="883582"/>
          </a:xfrm>
          <a:prstGeom prst="roundRect">
            <a:avLst>
              <a:gd name="adj" fmla="val 9481"/>
            </a:avLst>
          </a:prstGeom>
          <a:noFill/>
          <a:ln w="9525" cap="flat" cmpd="sng" algn="ctr">
            <a:solidFill>
              <a:schemeClr val="accent6">
                <a:lumMod val="60000"/>
                <a:lumOff val="40000"/>
              </a:scheme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endParaRPr kumimoji="1" lang="ja-JP" altLang="en-US" sz="500" b="0" i="0" u="none" strike="noStrike" kern="0" cap="none" spc="0" normalizeH="0" baseline="0" noProof="0" dirty="0">
              <a:ln>
                <a:noFill/>
              </a:ln>
              <a:solidFill>
                <a:srgbClr val="404246">
                  <a:lumMod val="60000"/>
                  <a:lumOff val="40000"/>
                </a:srgbClr>
              </a:solidFill>
              <a:effectLst/>
              <a:uLnTx/>
              <a:uFillTx/>
              <a:latin typeface="Meiryo UI" panose="020B0604030504040204" pitchFamily="50" charset="-128"/>
              <a:ea typeface="Meiryo UI" panose="020B0604030504040204" pitchFamily="50" charset="-128"/>
              <a:cs typeface="+mn-cs"/>
            </a:endParaRPr>
          </a:p>
        </p:txBody>
      </p:sp>
      <p:sp>
        <p:nvSpPr>
          <p:cNvPr id="43" name="角丸四角形 42"/>
          <p:cNvSpPr/>
          <p:nvPr/>
        </p:nvSpPr>
        <p:spPr>
          <a:xfrm>
            <a:off x="1887785" y="4253901"/>
            <a:ext cx="1655604" cy="883582"/>
          </a:xfrm>
          <a:prstGeom prst="roundRect">
            <a:avLst>
              <a:gd name="adj" fmla="val 9481"/>
            </a:avLst>
          </a:prstGeom>
          <a:noFill/>
          <a:ln w="9525" cap="flat" cmpd="sng" algn="ctr">
            <a:solidFill>
              <a:schemeClr val="accent6">
                <a:lumMod val="60000"/>
                <a:lumOff val="40000"/>
              </a:scheme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endParaRPr kumimoji="1" lang="ja-JP" altLang="en-US" sz="500" b="0" i="0" u="none" strike="noStrike" kern="0" cap="none" spc="0" normalizeH="0" baseline="0" noProof="0" dirty="0">
              <a:ln>
                <a:noFill/>
              </a:ln>
              <a:solidFill>
                <a:srgbClr val="404246">
                  <a:lumMod val="60000"/>
                  <a:lumOff val="40000"/>
                </a:srgbClr>
              </a:solidFill>
              <a:effectLst/>
              <a:uLnTx/>
              <a:uFillTx/>
              <a:latin typeface="Meiryo UI" panose="020B0604030504040204" pitchFamily="50" charset="-128"/>
              <a:ea typeface="Meiryo UI" panose="020B0604030504040204" pitchFamily="50" charset="-128"/>
              <a:cs typeface="+mn-cs"/>
            </a:endParaRPr>
          </a:p>
        </p:txBody>
      </p:sp>
      <p:sp>
        <p:nvSpPr>
          <p:cNvPr id="44" name="角丸四角形 43"/>
          <p:cNvSpPr/>
          <p:nvPr/>
        </p:nvSpPr>
        <p:spPr>
          <a:xfrm>
            <a:off x="1858045" y="5233464"/>
            <a:ext cx="1655604" cy="883582"/>
          </a:xfrm>
          <a:prstGeom prst="roundRect">
            <a:avLst>
              <a:gd name="adj" fmla="val 9481"/>
            </a:avLst>
          </a:prstGeom>
          <a:noFill/>
          <a:ln w="9525" cap="flat" cmpd="sng" algn="ctr">
            <a:solidFill>
              <a:schemeClr val="accent6">
                <a:lumMod val="60000"/>
                <a:lumOff val="40000"/>
              </a:scheme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endParaRPr kumimoji="1" lang="ja-JP" altLang="en-US" sz="500" b="0" i="0" u="none" strike="noStrike" kern="0" cap="none" spc="0" normalizeH="0" baseline="0" noProof="0" dirty="0">
              <a:ln>
                <a:noFill/>
              </a:ln>
              <a:solidFill>
                <a:srgbClr val="404246">
                  <a:lumMod val="60000"/>
                  <a:lumOff val="40000"/>
                </a:srgbClr>
              </a:solidFill>
              <a:effectLst/>
              <a:uLnTx/>
              <a:uFillTx/>
              <a:latin typeface="Meiryo UI" panose="020B0604030504040204" pitchFamily="50" charset="-128"/>
              <a:ea typeface="Meiryo UI" panose="020B0604030504040204" pitchFamily="50" charset="-128"/>
              <a:cs typeface="+mn-cs"/>
            </a:endParaRPr>
          </a:p>
        </p:txBody>
      </p:sp>
      <p:pic>
        <p:nvPicPr>
          <p:cNvPr id="4" name="図 3"/>
          <p:cNvPicPr>
            <a:picLocks noChangeAspect="1"/>
          </p:cNvPicPr>
          <p:nvPr/>
        </p:nvPicPr>
        <p:blipFill>
          <a:blip r:embed="rId4">
            <a:clrChange>
              <a:clrFrom>
                <a:srgbClr val="F8F8F8"/>
              </a:clrFrom>
              <a:clrTo>
                <a:srgbClr val="F8F8F8">
                  <a:alpha val="0"/>
                </a:srgbClr>
              </a:clrTo>
            </a:clrChange>
          </a:blip>
          <a:stretch>
            <a:fillRect/>
          </a:stretch>
        </p:blipFill>
        <p:spPr>
          <a:xfrm>
            <a:off x="1982888" y="2305042"/>
            <a:ext cx="557860" cy="819812"/>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7365" y="3352696"/>
            <a:ext cx="806896" cy="775184"/>
          </a:xfrm>
          <a:prstGeom prst="rect">
            <a:avLst/>
          </a:prstGeom>
        </p:spPr>
      </p:pic>
      <p:sp>
        <p:nvSpPr>
          <p:cNvPr id="47" name="テキスト ボックス 46"/>
          <p:cNvSpPr txBox="1"/>
          <p:nvPr/>
        </p:nvSpPr>
        <p:spPr>
          <a:xfrm>
            <a:off x="3695193" y="2644567"/>
            <a:ext cx="5221995" cy="609398"/>
          </a:xfrm>
          <a:prstGeom prst="rect">
            <a:avLst/>
          </a:prstGeom>
          <a:noFill/>
        </p:spPr>
        <p:txBody>
          <a:bodyPr wrap="square" rtlCol="0">
            <a:spAutoFit/>
          </a:bodyPr>
          <a:lstStyle/>
          <a:p>
            <a:pPr>
              <a:spcBef>
                <a:spcPct val="20000"/>
              </a:spcBef>
            </a:pPr>
            <a:r>
              <a:rPr kumimoji="1" lang="en-US" altLang="ja-JP" sz="1050" dirty="0">
                <a:solidFill>
                  <a:prstClr val="black">
                    <a:lumMod val="75000"/>
                    <a:lumOff val="25000"/>
                  </a:prstClr>
                </a:solidFill>
                <a:latin typeface="メイリオ" panose="020B0604030504040204" pitchFamily="50" charset="-128"/>
                <a:ea typeface="メイリオ" panose="020B0604030504040204" pitchFamily="50" charset="-128"/>
              </a:rPr>
              <a:t>Google</a:t>
            </a: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rPr>
              <a:t>フォームに入力された情報をもとに依頼先へ連絡、下見調整を行い見積価格の作成。</a:t>
            </a:r>
          </a:p>
          <a:p>
            <a:pPr eaLnBrk="1" hangingPunct="1">
              <a:spcBef>
                <a:spcPct val="20000"/>
              </a:spcBef>
            </a:pPr>
            <a:endPar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cs typeface="+mn-cs"/>
            </a:endParaRPr>
          </a:p>
        </p:txBody>
      </p:sp>
      <p:sp>
        <p:nvSpPr>
          <p:cNvPr id="48" name="テキスト ボックス 47"/>
          <p:cNvSpPr txBox="1"/>
          <p:nvPr/>
        </p:nvSpPr>
        <p:spPr>
          <a:xfrm>
            <a:off x="3703490" y="3675863"/>
            <a:ext cx="5221995" cy="253916"/>
          </a:xfrm>
          <a:prstGeom prst="rect">
            <a:avLst/>
          </a:prstGeom>
          <a:noFill/>
        </p:spPr>
        <p:txBody>
          <a:bodyPr wrap="square" rtlCol="0">
            <a:spAutoFit/>
          </a:bodyPr>
          <a:lstStyle/>
          <a:p>
            <a:pPr>
              <a:spcBef>
                <a:spcPct val="20000"/>
              </a:spcBef>
            </a:pP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rPr>
              <a:t>テクノ社にて見積もりに利益を乗せお客様へ提案。</a:t>
            </a:r>
          </a:p>
        </p:txBody>
      </p:sp>
      <p:sp>
        <p:nvSpPr>
          <p:cNvPr id="49" name="テキスト ボックス 48"/>
          <p:cNvSpPr txBox="1"/>
          <p:nvPr/>
        </p:nvSpPr>
        <p:spPr>
          <a:xfrm>
            <a:off x="3711988" y="4614041"/>
            <a:ext cx="5221995" cy="609398"/>
          </a:xfrm>
          <a:prstGeom prst="rect">
            <a:avLst/>
          </a:prstGeom>
          <a:noFill/>
        </p:spPr>
        <p:txBody>
          <a:bodyPr wrap="square" rtlCol="0">
            <a:spAutoFit/>
          </a:bodyPr>
          <a:lstStyle/>
          <a:p>
            <a:pPr>
              <a:spcBef>
                <a:spcPct val="20000"/>
              </a:spcBef>
            </a:pP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rPr>
              <a:t>お客様へ見積提出後、了承いただけた場合既定の契約書をお渡しいただき必要項目に記載・捺印をいただく。</a:t>
            </a:r>
          </a:p>
          <a:p>
            <a:pPr eaLnBrk="1" hangingPunct="1">
              <a:spcBef>
                <a:spcPct val="20000"/>
              </a:spcBef>
            </a:pPr>
            <a:endPar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cs typeface="+mn-cs"/>
            </a:endParaRPr>
          </a:p>
        </p:txBody>
      </p:sp>
      <p:sp>
        <p:nvSpPr>
          <p:cNvPr id="50" name="テキスト ボックス 49"/>
          <p:cNvSpPr txBox="1"/>
          <p:nvPr/>
        </p:nvSpPr>
        <p:spPr>
          <a:xfrm>
            <a:off x="3695192" y="5619879"/>
            <a:ext cx="5221995" cy="609398"/>
          </a:xfrm>
          <a:prstGeom prst="rect">
            <a:avLst/>
          </a:prstGeom>
          <a:noFill/>
        </p:spPr>
        <p:txBody>
          <a:bodyPr wrap="square" rtlCol="0">
            <a:spAutoFit/>
          </a:bodyPr>
          <a:lstStyle/>
          <a:p>
            <a:pPr>
              <a:spcBef>
                <a:spcPct val="20000"/>
              </a:spcBef>
            </a:pP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rPr>
              <a:t>契約書締結後、</a:t>
            </a:r>
            <a:r>
              <a:rPr kumimoji="1" lang="en-US" altLang="ja-JP" sz="1050" dirty="0">
                <a:solidFill>
                  <a:prstClr val="black">
                    <a:lumMod val="75000"/>
                    <a:lumOff val="25000"/>
                  </a:prstClr>
                </a:solidFill>
                <a:latin typeface="メイリオ" panose="020B0604030504040204" pitchFamily="50" charset="-128"/>
                <a:ea typeface="メイリオ" panose="020B0604030504040204" pitchFamily="50" charset="-128"/>
              </a:rPr>
              <a:t>USEN</a:t>
            </a: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rPr>
              <a:t>社に連携。原状回復作業後、Ｃａｎａｅｒｕへ連携、空きテナント情報として掲載。</a:t>
            </a:r>
          </a:p>
          <a:p>
            <a:pPr eaLnBrk="1" hangingPunct="1">
              <a:spcBef>
                <a:spcPct val="20000"/>
              </a:spcBef>
            </a:pPr>
            <a:endPar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cs typeface="+mn-cs"/>
            </a:endParaRPr>
          </a:p>
        </p:txBody>
      </p:sp>
      <p:pic>
        <p:nvPicPr>
          <p:cNvPr id="51" name="図 50"/>
          <p:cNvPicPr>
            <a:picLocks noChangeAspect="1"/>
          </p:cNvPicPr>
          <p:nvPr/>
        </p:nvPicPr>
        <p:blipFill rotWithShape="1">
          <a:blip r:embed="rId6">
            <a:extLst>
              <a:ext uri="{28A0092B-C50C-407E-A947-70E740481C1C}">
                <a14:useLocalDpi xmlns:a14="http://schemas.microsoft.com/office/drawing/2010/main" val="0"/>
              </a:ext>
            </a:extLst>
          </a:blip>
          <a:srcRect r="50812"/>
          <a:stretch/>
        </p:blipFill>
        <p:spPr>
          <a:xfrm>
            <a:off x="1983444" y="4276087"/>
            <a:ext cx="745333" cy="791849"/>
          </a:xfrm>
          <a:prstGeom prst="rect">
            <a:avLst/>
          </a:prstGeom>
        </p:spPr>
      </p:pic>
      <p:pic>
        <p:nvPicPr>
          <p:cNvPr id="53" name="図 52"/>
          <p:cNvPicPr>
            <a:picLocks noChangeAspect="1"/>
          </p:cNvPicPr>
          <p:nvPr/>
        </p:nvPicPr>
        <p:blipFill rotWithShape="1">
          <a:blip r:embed="rId7" cstate="print">
            <a:extLst>
              <a:ext uri="{28A0092B-C50C-407E-A947-70E740481C1C}">
                <a14:useLocalDpi xmlns:a14="http://schemas.microsoft.com/office/drawing/2010/main" val="0"/>
              </a:ext>
            </a:extLst>
          </a:blip>
          <a:srcRect t="22945" b="24197"/>
          <a:stretch/>
        </p:blipFill>
        <p:spPr>
          <a:xfrm>
            <a:off x="2574368" y="2381527"/>
            <a:ext cx="958616" cy="316685"/>
          </a:xfrm>
          <a:prstGeom prst="rect">
            <a:avLst/>
          </a:prstGeom>
        </p:spPr>
      </p:pic>
      <p:pic>
        <p:nvPicPr>
          <p:cNvPr id="54" name="図 53"/>
          <p:cNvPicPr>
            <a:picLocks noChangeAspect="1"/>
          </p:cNvPicPr>
          <p:nvPr/>
        </p:nvPicPr>
        <p:blipFill>
          <a:blip r:embed="rId8"/>
          <a:stretch>
            <a:fillRect/>
          </a:stretch>
        </p:blipFill>
        <p:spPr>
          <a:xfrm>
            <a:off x="1982888" y="5404200"/>
            <a:ext cx="809929" cy="601549"/>
          </a:xfrm>
          <a:prstGeom prst="rect">
            <a:avLst/>
          </a:prstGeom>
        </p:spPr>
      </p:pic>
      <p:pic>
        <p:nvPicPr>
          <p:cNvPr id="55" name="図 5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17660" y="5420252"/>
            <a:ext cx="510006" cy="510006"/>
          </a:xfrm>
          <a:prstGeom prst="rect">
            <a:avLst/>
          </a:prstGeom>
        </p:spPr>
      </p:pic>
      <p:pic>
        <p:nvPicPr>
          <p:cNvPr id="32" name="図 31"/>
          <p:cNvPicPr>
            <a:picLocks noChangeAspect="1"/>
          </p:cNvPicPr>
          <p:nvPr/>
        </p:nvPicPr>
        <p:blipFill>
          <a:blip r:embed="rId10">
            <a:clrChange>
              <a:clrFrom>
                <a:srgbClr val="FFFFFF"/>
              </a:clrFrom>
              <a:clrTo>
                <a:srgbClr val="FFFFFF">
                  <a:alpha val="0"/>
                </a:srgbClr>
              </a:clrTo>
            </a:clrChange>
          </a:blip>
          <a:stretch>
            <a:fillRect/>
          </a:stretch>
        </p:blipFill>
        <p:spPr>
          <a:xfrm>
            <a:off x="1880787" y="1366654"/>
            <a:ext cx="808786" cy="808786"/>
          </a:xfrm>
          <a:prstGeom prst="rect">
            <a:avLst/>
          </a:prstGeom>
        </p:spPr>
      </p:pic>
      <p:grpSp>
        <p:nvGrpSpPr>
          <p:cNvPr id="62" name="グループ化 61"/>
          <p:cNvGrpSpPr/>
          <p:nvPr/>
        </p:nvGrpSpPr>
        <p:grpSpPr>
          <a:xfrm>
            <a:off x="2839701" y="1501458"/>
            <a:ext cx="510006" cy="526216"/>
            <a:chOff x="2879144" y="4496662"/>
            <a:chExt cx="510006" cy="526216"/>
          </a:xfrm>
        </p:grpSpPr>
        <p:sp>
          <p:nvSpPr>
            <p:cNvPr id="63" name="楕円 62"/>
            <p:cNvSpPr/>
            <p:nvPr/>
          </p:nvSpPr>
          <p:spPr>
            <a:xfrm>
              <a:off x="2879144" y="4496662"/>
              <a:ext cx="510006" cy="526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2926398" y="4575104"/>
              <a:ext cx="415498" cy="369332"/>
            </a:xfrm>
            <a:prstGeom prst="rect">
              <a:avLst/>
            </a:prstGeom>
          </p:spPr>
          <p:txBody>
            <a:bodyPr wrap="none">
              <a:spAutoFit/>
            </a:bodyPr>
            <a:lstStyle/>
            <a:p>
              <a:r>
                <a:rPr lang="ja-JP" altLang="en-US" b="1" dirty="0">
                  <a:solidFill>
                    <a:schemeClr val="bg1"/>
                  </a:solidFill>
                  <a:latin typeface="メイリオ"/>
                  <a:ea typeface="メイリオ"/>
                  <a:sym typeface="メイリオ"/>
                </a:rPr>
                <a:t>受</a:t>
              </a:r>
              <a:endParaRPr lang="ja-JP" altLang="en-US" dirty="0">
                <a:solidFill>
                  <a:schemeClr val="bg1"/>
                </a:solidFill>
              </a:endParaRPr>
            </a:p>
          </p:txBody>
        </p:sp>
      </p:grpSp>
      <p:pic>
        <p:nvPicPr>
          <p:cNvPr id="52" name="図 51">
            <a:extLst>
              <a:ext uri="{FF2B5EF4-FFF2-40B4-BE49-F238E27FC236}">
                <a16:creationId xmlns:a16="http://schemas.microsoft.com/office/drawing/2014/main" id="{88BEAA74-4F36-442B-A47A-7CD2AB8B9E1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2945" b="24197"/>
          <a:stretch/>
        </p:blipFill>
        <p:spPr>
          <a:xfrm>
            <a:off x="2684353" y="3486136"/>
            <a:ext cx="958616" cy="316685"/>
          </a:xfrm>
          <a:prstGeom prst="rect">
            <a:avLst/>
          </a:prstGeom>
        </p:spPr>
      </p:pic>
      <p:pic>
        <p:nvPicPr>
          <p:cNvPr id="56" name="図 55">
            <a:extLst>
              <a:ext uri="{FF2B5EF4-FFF2-40B4-BE49-F238E27FC236}">
                <a16:creationId xmlns:a16="http://schemas.microsoft.com/office/drawing/2014/main" id="{1F003DA5-D774-40A7-A0C1-66824A6700B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2945" b="24197"/>
          <a:stretch/>
        </p:blipFill>
        <p:spPr>
          <a:xfrm>
            <a:off x="2656775" y="4358827"/>
            <a:ext cx="958616" cy="316685"/>
          </a:xfrm>
          <a:prstGeom prst="rect">
            <a:avLst/>
          </a:prstGeom>
        </p:spPr>
      </p:pic>
    </p:spTree>
    <p:extLst>
      <p:ext uri="{BB962C8B-B14F-4D97-AF65-F5344CB8AC3E}">
        <p14:creationId xmlns:p14="http://schemas.microsoft.com/office/powerpoint/2010/main" val="16340381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5"/>
          <p:cNvSpPr txBox="1"/>
          <p:nvPr/>
        </p:nvSpPr>
        <p:spPr>
          <a:xfrm>
            <a:off x="170874" y="114627"/>
            <a:ext cx="9390452"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936625">
              <a:spcBef>
                <a:spcPts val="500"/>
              </a:spcBef>
              <a:defRPr sz="2100">
                <a:solidFill>
                  <a:srgbClr val="404040"/>
                </a:solidFill>
                <a:latin typeface="メイリオ"/>
                <a:ea typeface="メイリオ"/>
                <a:cs typeface="メイリオ"/>
                <a:sym typeface="メイリオ"/>
              </a:defRPr>
            </a:pPr>
            <a:r>
              <a:rPr lang="ja-JP" altLang="en-US" sz="2400" b="1" dirty="0">
                <a:solidFill>
                  <a:prstClr val="black">
                    <a:lumMod val="75000"/>
                    <a:lumOff val="25000"/>
                  </a:prstClr>
                </a:solidFill>
                <a:latin typeface="メイリオ"/>
                <a:ea typeface="メイリオ"/>
                <a:sym typeface="メイリオ"/>
              </a:rPr>
              <a:t>参考　</a:t>
            </a:r>
            <a:r>
              <a:rPr lang="ja-JP" altLang="en-US" sz="2400" b="1" dirty="0">
                <a:latin typeface="Meiryo UI" panose="020B0604030504040204" pitchFamily="50" charset="-128"/>
                <a:ea typeface="Meiryo UI" panose="020B0604030504040204" pitchFamily="50" charset="-128"/>
              </a:rPr>
              <a:t>原状回復工事</a:t>
            </a:r>
            <a:endParaRPr lang="en-US" altLang="ja-JP"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511912" y="2454073"/>
            <a:ext cx="184730" cy="461665"/>
          </a:xfrm>
          <a:prstGeom prst="rect">
            <a:avLst/>
          </a:prstGeom>
          <a:noFill/>
        </p:spPr>
        <p:txBody>
          <a:bodyPr wrap="none" rtlCol="0">
            <a:spAutoFit/>
          </a:bodyPr>
          <a:lstStyle/>
          <a:p>
            <a:pPr algn="ctr" eaLnBrk="1" hangingPunct="1"/>
            <a:endParaRPr kumimoji="1" lang="ja-JP" altLang="en-US" sz="2400" dirty="0">
              <a:solidFill>
                <a:srgbClr val="404246"/>
              </a:solidFill>
              <a:latin typeface="Meiryo UI" panose="020B0604030504040204" pitchFamily="50" charset="-128"/>
              <a:ea typeface="Meiryo UI" panose="020B0604030504040204" pitchFamily="50" charset="-128"/>
              <a:cs typeface="+mn-cs"/>
            </a:endParaRPr>
          </a:p>
        </p:txBody>
      </p:sp>
      <p:sp>
        <p:nvSpPr>
          <p:cNvPr id="24" name="テキスト ボックス 23"/>
          <p:cNvSpPr txBox="1"/>
          <p:nvPr/>
        </p:nvSpPr>
        <p:spPr>
          <a:xfrm>
            <a:off x="2451889" y="1295499"/>
            <a:ext cx="6857212" cy="307777"/>
          </a:xfrm>
          <a:prstGeom prst="rect">
            <a:avLst/>
          </a:prstGeom>
          <a:solidFill>
            <a:srgbClr val="F79646">
              <a:lumMod val="20000"/>
              <a:lumOff val="80000"/>
            </a:srgbClr>
          </a:solidFill>
        </p:spPr>
        <p:txBody>
          <a:bodyPr wrap="square" rtlCol="0">
            <a:spAutoFit/>
          </a:bodyPr>
          <a:lstStyle/>
          <a:p>
            <a:pPr>
              <a:spcBef>
                <a:spcPct val="20000"/>
              </a:spcBef>
              <a:defRPr/>
            </a:pPr>
            <a:r>
              <a:rPr lang="ja-JP" altLang="en-US" sz="1400" b="1" kern="0" dirty="0">
                <a:solidFill>
                  <a:srgbClr val="F79646">
                    <a:lumMod val="50000"/>
                  </a:srgbClr>
                </a:solidFill>
                <a:latin typeface="メイリオ" panose="020B0604030504040204" pitchFamily="50" charset="-128"/>
                <a:ea typeface="メイリオ" panose="020B0604030504040204" pitchFamily="50" charset="-128"/>
              </a:rPr>
              <a:t>　</a:t>
            </a:r>
            <a:r>
              <a:rPr lang="zh-CN" altLang="en-US" sz="1400" b="1" kern="0" dirty="0">
                <a:solidFill>
                  <a:srgbClr val="F79646">
                    <a:lumMod val="50000"/>
                  </a:srgbClr>
                </a:solidFill>
                <a:latin typeface="メイリオ" panose="020B0604030504040204" pitchFamily="50" charset="-128"/>
                <a:ea typeface="メイリオ" panose="020B0604030504040204" pitchFamily="50" charset="-128"/>
              </a:rPr>
              <a:t>内装解体工事</a:t>
            </a:r>
            <a:endParaRPr lang="ja-JP" altLang="en-US" sz="1400" b="1" kern="0" dirty="0">
              <a:solidFill>
                <a:srgbClr val="F79646">
                  <a:lumMod val="50000"/>
                </a:srgbClr>
              </a:solidFill>
              <a:latin typeface="メイリオ" panose="020B0604030504040204" pitchFamily="50" charset="-128"/>
              <a:ea typeface="メイリオ" panose="020B0604030504040204" pitchFamily="50" charset="-128"/>
              <a:cs typeface="+mn-cs"/>
            </a:endParaRPr>
          </a:p>
        </p:txBody>
      </p:sp>
      <p:sp>
        <p:nvSpPr>
          <p:cNvPr id="25" name="テキスト ボックス 24"/>
          <p:cNvSpPr txBox="1"/>
          <p:nvPr/>
        </p:nvSpPr>
        <p:spPr>
          <a:xfrm>
            <a:off x="2442160" y="2260602"/>
            <a:ext cx="6857213" cy="307777"/>
          </a:xfrm>
          <a:prstGeom prst="rect">
            <a:avLst/>
          </a:prstGeom>
          <a:solidFill>
            <a:srgbClr val="F79646">
              <a:lumMod val="20000"/>
              <a:lumOff val="80000"/>
            </a:srgbClr>
          </a:solidFill>
        </p:spPr>
        <p:txBody>
          <a:bodyPr wrap="square" rtlCol="0">
            <a:spAutoFit/>
          </a:bodyPr>
          <a:lstStyle/>
          <a:p>
            <a:pPr>
              <a:spcBef>
                <a:spcPct val="20000"/>
              </a:spcBef>
              <a:defRPr/>
            </a:pPr>
            <a:r>
              <a:rPr lang="ja-JP" altLang="en-US" sz="1400" b="1" kern="0" dirty="0">
                <a:solidFill>
                  <a:srgbClr val="F79646">
                    <a:lumMod val="50000"/>
                  </a:srgbClr>
                </a:solidFill>
                <a:latin typeface="メイリオ" panose="020B0604030504040204" pitchFamily="50" charset="-128"/>
                <a:ea typeface="メイリオ" panose="020B0604030504040204" pitchFamily="50" charset="-128"/>
              </a:rPr>
              <a:t>　修繕工事</a:t>
            </a:r>
            <a:endParaRPr lang="ja-JP" altLang="en-US" sz="1400" b="1" kern="0" dirty="0">
              <a:solidFill>
                <a:srgbClr val="F79646">
                  <a:lumMod val="50000"/>
                </a:srgbClr>
              </a:solidFill>
              <a:latin typeface="メイリオ" panose="020B0604030504040204" pitchFamily="50" charset="-128"/>
              <a:ea typeface="メイリオ" panose="020B0604030504040204" pitchFamily="50" charset="-128"/>
              <a:cs typeface="+mn-cs"/>
            </a:endParaRPr>
          </a:p>
        </p:txBody>
      </p:sp>
      <p:sp>
        <p:nvSpPr>
          <p:cNvPr id="26" name="テキスト ボックス 25"/>
          <p:cNvSpPr txBox="1"/>
          <p:nvPr/>
        </p:nvSpPr>
        <p:spPr>
          <a:xfrm>
            <a:off x="2451888" y="4194894"/>
            <a:ext cx="6857213" cy="307777"/>
          </a:xfrm>
          <a:prstGeom prst="rect">
            <a:avLst/>
          </a:prstGeom>
          <a:solidFill>
            <a:srgbClr val="F79646">
              <a:lumMod val="20000"/>
              <a:lumOff val="80000"/>
            </a:srgbClr>
          </a:solidFill>
        </p:spPr>
        <p:txBody>
          <a:bodyPr wrap="square" rtlCol="0">
            <a:spAutoFit/>
          </a:bodyPr>
          <a:lstStyle/>
          <a:p>
            <a:pPr>
              <a:spcBef>
                <a:spcPct val="20000"/>
              </a:spcBef>
              <a:defRPr/>
            </a:pPr>
            <a:r>
              <a:rPr lang="ja-JP" altLang="en-US" sz="1400" b="1" kern="0" dirty="0">
                <a:solidFill>
                  <a:srgbClr val="F79646">
                    <a:lumMod val="50000"/>
                  </a:srgbClr>
                </a:solidFill>
                <a:latin typeface="メイリオ" panose="020B0604030504040204" pitchFamily="50" charset="-128"/>
                <a:ea typeface="メイリオ" panose="020B0604030504040204" pitchFamily="50" charset="-128"/>
              </a:rPr>
              <a:t>　設備工事</a:t>
            </a:r>
            <a:endParaRPr lang="ja-JP" altLang="en-US" sz="1400" b="1" kern="0" dirty="0">
              <a:solidFill>
                <a:srgbClr val="F79646">
                  <a:lumMod val="50000"/>
                </a:srgbClr>
              </a:solidFill>
              <a:latin typeface="メイリオ" panose="020B0604030504040204" pitchFamily="50" charset="-128"/>
              <a:ea typeface="メイリオ" panose="020B0604030504040204" pitchFamily="50" charset="-128"/>
              <a:cs typeface="+mn-cs"/>
            </a:endParaRPr>
          </a:p>
        </p:txBody>
      </p:sp>
      <p:sp>
        <p:nvSpPr>
          <p:cNvPr id="27" name="テキスト ボックス 26"/>
          <p:cNvSpPr txBox="1"/>
          <p:nvPr/>
        </p:nvSpPr>
        <p:spPr>
          <a:xfrm>
            <a:off x="2451889" y="3155872"/>
            <a:ext cx="6857212" cy="307777"/>
          </a:xfrm>
          <a:prstGeom prst="rect">
            <a:avLst/>
          </a:prstGeom>
          <a:solidFill>
            <a:srgbClr val="F79646">
              <a:lumMod val="20000"/>
              <a:lumOff val="80000"/>
            </a:srgbClr>
          </a:solidFill>
        </p:spPr>
        <p:txBody>
          <a:bodyPr wrap="square" rtlCol="0">
            <a:spAutoFit/>
          </a:bodyPr>
          <a:lstStyle/>
          <a:p>
            <a:pPr>
              <a:spcBef>
                <a:spcPct val="20000"/>
              </a:spcBef>
              <a:defRPr/>
            </a:pPr>
            <a:r>
              <a:rPr lang="ja-JP" altLang="en-US" sz="1400" b="1" kern="0" dirty="0">
                <a:solidFill>
                  <a:srgbClr val="F79646">
                    <a:lumMod val="50000"/>
                  </a:srgbClr>
                </a:solidFill>
                <a:latin typeface="メイリオ" panose="020B0604030504040204" pitchFamily="50" charset="-128"/>
                <a:ea typeface="メイリオ" panose="020B0604030504040204" pitchFamily="50" charset="-128"/>
              </a:rPr>
              <a:t>　スケルトン工事</a:t>
            </a:r>
            <a:endParaRPr lang="ja-JP" altLang="en-US" sz="1400" b="1" kern="0" dirty="0">
              <a:solidFill>
                <a:srgbClr val="F79646">
                  <a:lumMod val="50000"/>
                </a:srgbClr>
              </a:solidFill>
              <a:latin typeface="メイリオ" panose="020B0604030504040204" pitchFamily="50" charset="-128"/>
              <a:ea typeface="メイリオ" panose="020B0604030504040204" pitchFamily="50" charset="-128"/>
              <a:cs typeface="+mn-cs"/>
            </a:endParaRPr>
          </a:p>
        </p:txBody>
      </p:sp>
      <p:sp>
        <p:nvSpPr>
          <p:cNvPr id="28" name="テキスト ボックス 27"/>
          <p:cNvSpPr txBox="1"/>
          <p:nvPr/>
        </p:nvSpPr>
        <p:spPr>
          <a:xfrm>
            <a:off x="2451889" y="5176888"/>
            <a:ext cx="6857212" cy="307777"/>
          </a:xfrm>
          <a:prstGeom prst="rect">
            <a:avLst/>
          </a:prstGeom>
          <a:solidFill>
            <a:srgbClr val="F79646">
              <a:lumMod val="20000"/>
              <a:lumOff val="80000"/>
            </a:srgbClr>
          </a:solidFill>
        </p:spPr>
        <p:txBody>
          <a:bodyPr wrap="square" rtlCol="0">
            <a:spAutoFit/>
          </a:bodyPr>
          <a:lstStyle/>
          <a:p>
            <a:pPr>
              <a:spcBef>
                <a:spcPct val="20000"/>
              </a:spcBef>
              <a:defRPr/>
            </a:pPr>
            <a:r>
              <a:rPr lang="ja-JP" altLang="en-US" sz="1400" b="1" kern="0" dirty="0">
                <a:solidFill>
                  <a:srgbClr val="F79646">
                    <a:lumMod val="50000"/>
                  </a:srgbClr>
                </a:solidFill>
                <a:latin typeface="メイリオ" panose="020B0604030504040204" pitchFamily="50" charset="-128"/>
                <a:ea typeface="メイリオ" panose="020B0604030504040204" pitchFamily="50" charset="-128"/>
              </a:rPr>
              <a:t>　</a:t>
            </a:r>
            <a:r>
              <a:rPr lang="zh-TW" altLang="en-US" sz="1400" b="1" kern="0" dirty="0">
                <a:solidFill>
                  <a:srgbClr val="F79646">
                    <a:lumMod val="50000"/>
                  </a:srgbClr>
                </a:solidFill>
                <a:latin typeface="メイリオ" panose="020B0604030504040204" pitchFamily="50" charset="-128"/>
                <a:ea typeface="メイリオ" panose="020B0604030504040204" pitchFamily="50" charset="-128"/>
              </a:rPr>
              <a:t>廃棄物処理</a:t>
            </a:r>
            <a:endParaRPr lang="ja-JP" altLang="en-US" sz="1400" b="1" kern="0" dirty="0">
              <a:solidFill>
                <a:srgbClr val="F79646">
                  <a:lumMod val="50000"/>
                </a:srgbClr>
              </a:solidFill>
              <a:latin typeface="メイリオ" panose="020B0604030504040204" pitchFamily="50" charset="-128"/>
              <a:ea typeface="メイリオ" panose="020B0604030504040204" pitchFamily="50" charset="-128"/>
              <a:cs typeface="+mn-cs"/>
            </a:endParaRPr>
          </a:p>
        </p:txBody>
      </p:sp>
      <p:sp>
        <p:nvSpPr>
          <p:cNvPr id="46" name="テキスト ボックス 45"/>
          <p:cNvSpPr txBox="1"/>
          <p:nvPr/>
        </p:nvSpPr>
        <p:spPr>
          <a:xfrm>
            <a:off x="2451889" y="1681077"/>
            <a:ext cx="6833626" cy="415498"/>
          </a:xfrm>
          <a:prstGeom prst="rect">
            <a:avLst/>
          </a:prstGeom>
          <a:noFill/>
        </p:spPr>
        <p:txBody>
          <a:bodyPr wrap="square" rtlCol="0">
            <a:spAutoFit/>
          </a:bodyPr>
          <a:lstStyle/>
          <a:p>
            <a:pPr>
              <a:spcBef>
                <a:spcPct val="20000"/>
              </a:spcBef>
            </a:pP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rPr>
              <a:t>入居後にお客様で設置されたパーティション等の間仕切りや造作物の解体と撤去を行います。騒音を伴う為、家主様から土日や夜間作業の指定があることがほとんどです。</a:t>
            </a:r>
            <a:endPar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cs typeface="+mn-cs"/>
            </a:endParaRPr>
          </a:p>
        </p:txBody>
      </p:sp>
      <p:sp>
        <p:nvSpPr>
          <p:cNvPr id="48" name="テキスト ボックス 47"/>
          <p:cNvSpPr txBox="1"/>
          <p:nvPr/>
        </p:nvSpPr>
        <p:spPr>
          <a:xfrm>
            <a:off x="2442161" y="2599475"/>
            <a:ext cx="6415462" cy="447815"/>
          </a:xfrm>
          <a:prstGeom prst="rect">
            <a:avLst/>
          </a:prstGeom>
          <a:noFill/>
        </p:spPr>
        <p:txBody>
          <a:bodyPr wrap="square" rtlCol="0">
            <a:spAutoFit/>
          </a:bodyPr>
          <a:lstStyle/>
          <a:p>
            <a:pPr eaLnBrk="1" hangingPunct="1">
              <a:spcBef>
                <a:spcPct val="20000"/>
              </a:spcBef>
            </a:pP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cs typeface="+mn-cs"/>
              </a:rPr>
              <a:t>入居期間中にできた破損、汚損について修繕します。</a:t>
            </a:r>
            <a:endParaRPr kumimoji="1" lang="en-US" altLang="ja-JP" sz="1050" dirty="0">
              <a:solidFill>
                <a:prstClr val="black">
                  <a:lumMod val="75000"/>
                  <a:lumOff val="25000"/>
                </a:prstClr>
              </a:solidFill>
              <a:latin typeface="メイリオ" panose="020B0604030504040204" pitchFamily="50" charset="-128"/>
              <a:ea typeface="メイリオ" panose="020B0604030504040204" pitchFamily="50" charset="-128"/>
              <a:cs typeface="+mn-cs"/>
            </a:endParaRPr>
          </a:p>
          <a:p>
            <a:pPr eaLnBrk="1" hangingPunct="1">
              <a:spcBef>
                <a:spcPct val="20000"/>
              </a:spcBef>
            </a:pP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rPr>
              <a:t>クロスや床タイルの貼替など家主さんも交えて施工範囲の打合せが必要です。</a:t>
            </a:r>
            <a:endParaRPr kumimoji="1" lang="en-US" altLang="ja-JP" sz="1050" dirty="0">
              <a:solidFill>
                <a:prstClr val="black">
                  <a:lumMod val="75000"/>
                  <a:lumOff val="25000"/>
                </a:prstClr>
              </a:solidFill>
              <a:latin typeface="メイリオ" panose="020B0604030504040204" pitchFamily="50" charset="-128"/>
              <a:ea typeface="メイリオ" panose="020B0604030504040204" pitchFamily="50" charset="-128"/>
              <a:cs typeface="+mn-cs"/>
            </a:endParaRPr>
          </a:p>
        </p:txBody>
      </p:sp>
      <p:sp>
        <p:nvSpPr>
          <p:cNvPr id="49" name="テキスト ボックス 48"/>
          <p:cNvSpPr txBox="1"/>
          <p:nvPr/>
        </p:nvSpPr>
        <p:spPr>
          <a:xfrm>
            <a:off x="2428297" y="4514972"/>
            <a:ext cx="6696831" cy="447815"/>
          </a:xfrm>
          <a:prstGeom prst="rect">
            <a:avLst/>
          </a:prstGeom>
          <a:noFill/>
        </p:spPr>
        <p:txBody>
          <a:bodyPr wrap="square" rtlCol="0">
            <a:spAutoFit/>
          </a:bodyPr>
          <a:lstStyle/>
          <a:p>
            <a:pPr eaLnBrk="1" hangingPunct="1">
              <a:spcBef>
                <a:spcPct val="20000"/>
              </a:spcBef>
            </a:pP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cs typeface="+mn-cs"/>
              </a:rPr>
              <a:t>照明や空調などの不要設備の取り外し、電気・通信線の撤去と切り分けを行います。</a:t>
            </a:r>
            <a:endParaRPr kumimoji="1" lang="en-US" altLang="ja-JP" sz="1050" dirty="0">
              <a:solidFill>
                <a:prstClr val="black">
                  <a:lumMod val="75000"/>
                  <a:lumOff val="25000"/>
                </a:prstClr>
              </a:solidFill>
              <a:latin typeface="メイリオ" panose="020B0604030504040204" pitchFamily="50" charset="-128"/>
              <a:ea typeface="メイリオ" panose="020B0604030504040204" pitchFamily="50" charset="-128"/>
              <a:cs typeface="+mn-cs"/>
            </a:endParaRPr>
          </a:p>
          <a:p>
            <a:pPr eaLnBrk="1" hangingPunct="1">
              <a:spcBef>
                <a:spcPct val="20000"/>
              </a:spcBef>
            </a:pP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cs typeface="+mn-cs"/>
              </a:rPr>
              <a:t>（防災設備は指定業者にて取り外しや復旧工事を行うことがあります）</a:t>
            </a:r>
          </a:p>
        </p:txBody>
      </p:sp>
      <p:sp>
        <p:nvSpPr>
          <p:cNvPr id="50" name="テキスト ボックス 49"/>
          <p:cNvSpPr txBox="1"/>
          <p:nvPr/>
        </p:nvSpPr>
        <p:spPr>
          <a:xfrm>
            <a:off x="2428298" y="3471825"/>
            <a:ext cx="6857216" cy="609398"/>
          </a:xfrm>
          <a:prstGeom prst="rect">
            <a:avLst/>
          </a:prstGeom>
          <a:noFill/>
        </p:spPr>
        <p:txBody>
          <a:bodyPr wrap="square" rtlCol="0">
            <a:spAutoFit/>
          </a:bodyPr>
          <a:lstStyle/>
          <a:p>
            <a:pPr>
              <a:spcBef>
                <a:spcPct val="20000"/>
              </a:spcBef>
            </a:pP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rPr>
              <a:t>次に入居するテナントが内装や設備機器を新設するために、建物構造体のみを残して</a:t>
            </a:r>
            <a:endParaRPr kumimoji="1" lang="en-US" altLang="ja-JP" sz="1050" dirty="0">
              <a:solidFill>
                <a:prstClr val="black">
                  <a:lumMod val="75000"/>
                  <a:lumOff val="25000"/>
                </a:prstClr>
              </a:solidFill>
              <a:latin typeface="メイリオ" panose="020B0604030504040204" pitchFamily="50" charset="-128"/>
              <a:ea typeface="メイリオ" panose="020B0604030504040204" pitchFamily="50" charset="-128"/>
            </a:endParaRPr>
          </a:p>
          <a:p>
            <a:pPr>
              <a:spcBef>
                <a:spcPct val="20000"/>
              </a:spcBef>
            </a:pP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rPr>
              <a:t>全て解体し、床・壁・天井、配線・給排水管・吸排気設備などを入居時の状態に戻します。店舗やマンションの場合、コンクリート剥き出し、天井も閉じずに配線が出ている状態にするのがほとんどです。</a:t>
            </a:r>
            <a:endPar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cs typeface="+mn-cs"/>
            </a:endParaRPr>
          </a:p>
        </p:txBody>
      </p:sp>
      <p:sp>
        <p:nvSpPr>
          <p:cNvPr id="51" name="テキスト ボックス 50"/>
          <p:cNvSpPr txBox="1"/>
          <p:nvPr/>
        </p:nvSpPr>
        <p:spPr>
          <a:xfrm>
            <a:off x="2443588" y="5495119"/>
            <a:ext cx="6867410" cy="609398"/>
          </a:xfrm>
          <a:prstGeom prst="rect">
            <a:avLst/>
          </a:prstGeom>
          <a:noFill/>
        </p:spPr>
        <p:txBody>
          <a:bodyPr wrap="square" rtlCol="0">
            <a:spAutoFit/>
          </a:bodyPr>
          <a:lstStyle/>
          <a:p>
            <a:pPr>
              <a:spcBef>
                <a:spcPct val="20000"/>
              </a:spcBef>
            </a:pP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rPr>
              <a:t>不要什器や解体に伴い現場などで発生する廃棄物は、産業廃棄物として許可証を所持した専門業者で処分を行う必要があります。</a:t>
            </a:r>
            <a:r>
              <a:rPr kumimoji="1" lang="en-US" altLang="ja-JP" sz="1050" dirty="0">
                <a:solidFill>
                  <a:prstClr val="black">
                    <a:lumMod val="75000"/>
                    <a:lumOff val="25000"/>
                  </a:prstClr>
                </a:solidFill>
                <a:latin typeface="メイリオ" panose="020B0604030504040204" pitchFamily="50" charset="-128"/>
                <a:ea typeface="メイリオ" panose="020B0604030504040204" pitchFamily="50" charset="-128"/>
              </a:rPr>
              <a:t>USEN</a:t>
            </a:r>
            <a:r>
              <a:rPr kumimoji="1" lang="ja-JP" altLang="en-US" sz="1050" dirty="0" err="1">
                <a:solidFill>
                  <a:prstClr val="black">
                    <a:lumMod val="75000"/>
                    <a:lumOff val="25000"/>
                  </a:prstClr>
                </a:solidFill>
                <a:latin typeface="メイリオ" panose="020B0604030504040204" pitchFamily="50" charset="-128"/>
                <a:ea typeface="メイリオ" panose="020B0604030504040204" pitchFamily="50" charset="-128"/>
              </a:rPr>
              <a:t>にて</a:t>
            </a: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rPr>
              <a:t>手配させていただきマニュフェストの</a:t>
            </a:r>
            <a:endParaRPr kumimoji="1" lang="en-US" altLang="ja-JP" sz="1050" dirty="0">
              <a:solidFill>
                <a:prstClr val="black">
                  <a:lumMod val="75000"/>
                  <a:lumOff val="25000"/>
                </a:prstClr>
              </a:solidFill>
              <a:latin typeface="メイリオ" panose="020B0604030504040204" pitchFamily="50" charset="-128"/>
              <a:ea typeface="メイリオ" panose="020B0604030504040204" pitchFamily="50" charset="-128"/>
            </a:endParaRPr>
          </a:p>
          <a:p>
            <a:pPr>
              <a:spcBef>
                <a:spcPct val="20000"/>
              </a:spcBef>
            </a:pPr>
            <a:r>
              <a:rPr kumimoji="1" lang="ja-JP" altLang="en-US" sz="1050" dirty="0">
                <a:solidFill>
                  <a:prstClr val="black">
                    <a:lumMod val="75000"/>
                    <a:lumOff val="25000"/>
                  </a:prstClr>
                </a:solidFill>
                <a:latin typeface="メイリオ" panose="020B0604030504040204" pitchFamily="50" charset="-128"/>
                <a:ea typeface="メイリオ" panose="020B0604030504040204" pitchFamily="50" charset="-128"/>
                <a:cs typeface="+mn-cs"/>
              </a:rPr>
              <a:t>発行も行います。</a:t>
            </a:r>
          </a:p>
        </p:txBody>
      </p:sp>
      <p:grpSp>
        <p:nvGrpSpPr>
          <p:cNvPr id="13" name="グループ化 12"/>
          <p:cNvGrpSpPr/>
          <p:nvPr/>
        </p:nvGrpSpPr>
        <p:grpSpPr>
          <a:xfrm>
            <a:off x="604416" y="3197641"/>
            <a:ext cx="1655604" cy="883582"/>
            <a:chOff x="1129527" y="1404752"/>
            <a:chExt cx="1655604" cy="883582"/>
          </a:xfrm>
        </p:grpSpPr>
        <p:sp>
          <p:nvSpPr>
            <p:cNvPr id="6" name="角丸四角形 5"/>
            <p:cNvSpPr/>
            <p:nvPr/>
          </p:nvSpPr>
          <p:spPr>
            <a:xfrm>
              <a:off x="1129527" y="1404752"/>
              <a:ext cx="1655604" cy="883582"/>
            </a:xfrm>
            <a:prstGeom prst="roundRect">
              <a:avLst>
                <a:gd name="adj" fmla="val 9481"/>
              </a:avLst>
            </a:prstGeom>
            <a:noFill/>
            <a:ln w="9525" cap="flat" cmpd="sng" algn="ctr">
              <a:solidFill>
                <a:srgbClr val="EDC565">
                  <a:lumMod val="75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endParaRPr kumimoji="1" lang="ja-JP" altLang="en-US" sz="500" b="0" i="0" u="none" strike="noStrike" kern="0" cap="none" spc="0" normalizeH="0" baseline="0" noProof="0" dirty="0">
                <a:ln>
                  <a:noFill/>
                </a:ln>
                <a:solidFill>
                  <a:srgbClr val="404246">
                    <a:lumMod val="60000"/>
                    <a:lumOff val="40000"/>
                  </a:srgbClr>
                </a:solidFill>
                <a:effectLst/>
                <a:uLnTx/>
                <a:uFillTx/>
                <a:latin typeface="Meiryo UI" panose="020B0604030504040204" pitchFamily="50" charset="-128"/>
                <a:ea typeface="Meiryo UI" panose="020B0604030504040204" pitchFamily="50" charset="-128"/>
                <a:cs typeface="+mn-cs"/>
              </a:endParaRPr>
            </a:p>
          </p:txBody>
        </p:sp>
        <p:pic>
          <p:nvPicPr>
            <p:cNvPr id="2" name="図 1"/>
            <p:cNvPicPr>
              <a:picLocks noChangeAspect="1"/>
            </p:cNvPicPr>
            <p:nvPr/>
          </p:nvPicPr>
          <p:blipFill rotWithShape="1">
            <a:blip r:embed="rId3"/>
            <a:srcRect r="3183" b="36310"/>
            <a:stretch/>
          </p:blipFill>
          <p:spPr>
            <a:xfrm>
              <a:off x="1426576" y="1446591"/>
              <a:ext cx="1054199" cy="798455"/>
            </a:xfrm>
            <a:prstGeom prst="rect">
              <a:avLst/>
            </a:prstGeom>
          </p:spPr>
        </p:pic>
      </p:grpSp>
      <p:grpSp>
        <p:nvGrpSpPr>
          <p:cNvPr id="8" name="グループ化 7"/>
          <p:cNvGrpSpPr/>
          <p:nvPr/>
        </p:nvGrpSpPr>
        <p:grpSpPr>
          <a:xfrm>
            <a:off x="602212" y="2223131"/>
            <a:ext cx="1655604" cy="883582"/>
            <a:chOff x="1143341" y="2375158"/>
            <a:chExt cx="1655604" cy="883582"/>
          </a:xfrm>
        </p:grpSpPr>
        <p:sp>
          <p:nvSpPr>
            <p:cNvPr id="40" name="角丸四角形 39"/>
            <p:cNvSpPr/>
            <p:nvPr/>
          </p:nvSpPr>
          <p:spPr>
            <a:xfrm>
              <a:off x="1143341" y="2375158"/>
              <a:ext cx="1655604" cy="883582"/>
            </a:xfrm>
            <a:prstGeom prst="roundRect">
              <a:avLst>
                <a:gd name="adj" fmla="val 9481"/>
              </a:avLst>
            </a:prstGeom>
            <a:noFill/>
            <a:ln w="9525" cap="flat" cmpd="sng" algn="ctr">
              <a:solidFill>
                <a:srgbClr val="EDC565">
                  <a:lumMod val="75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endParaRPr kumimoji="1" lang="ja-JP" altLang="en-US" sz="500" b="0" i="0" u="none" strike="noStrike" kern="0" cap="none" spc="0" normalizeH="0" baseline="0" noProof="0" dirty="0">
                <a:ln>
                  <a:noFill/>
                </a:ln>
                <a:solidFill>
                  <a:srgbClr val="404246">
                    <a:lumMod val="60000"/>
                    <a:lumOff val="40000"/>
                  </a:srgbClr>
                </a:solidFill>
                <a:effectLst/>
                <a:uLnTx/>
                <a:uFillTx/>
                <a:latin typeface="Meiryo UI" panose="020B0604030504040204" pitchFamily="50" charset="-128"/>
                <a:ea typeface="Meiryo UI" panose="020B0604030504040204" pitchFamily="50" charset="-128"/>
                <a:cs typeface="+mn-cs"/>
              </a:endParaRPr>
            </a:p>
          </p:txBody>
        </p:sp>
        <p:pic>
          <p:nvPicPr>
            <p:cNvPr id="4" name="図 3"/>
            <p:cNvPicPr>
              <a:picLocks noChangeAspect="1"/>
            </p:cNvPicPr>
            <p:nvPr/>
          </p:nvPicPr>
          <p:blipFill>
            <a:blip r:embed="rId4"/>
            <a:stretch>
              <a:fillRect/>
            </a:stretch>
          </p:blipFill>
          <p:spPr>
            <a:xfrm>
              <a:off x="1416848" y="2428193"/>
              <a:ext cx="1083779" cy="804943"/>
            </a:xfrm>
            <a:prstGeom prst="rect">
              <a:avLst/>
            </a:prstGeom>
          </p:spPr>
        </p:pic>
      </p:grpSp>
      <p:grpSp>
        <p:nvGrpSpPr>
          <p:cNvPr id="10" name="グループ化 9"/>
          <p:cNvGrpSpPr/>
          <p:nvPr/>
        </p:nvGrpSpPr>
        <p:grpSpPr>
          <a:xfrm>
            <a:off x="621847" y="4150942"/>
            <a:ext cx="1655604" cy="883582"/>
            <a:chOff x="1166083" y="3383608"/>
            <a:chExt cx="1655604" cy="883582"/>
          </a:xfrm>
        </p:grpSpPr>
        <p:sp>
          <p:nvSpPr>
            <p:cNvPr id="41" name="角丸四角形 40"/>
            <p:cNvSpPr/>
            <p:nvPr/>
          </p:nvSpPr>
          <p:spPr>
            <a:xfrm>
              <a:off x="1166083" y="3383608"/>
              <a:ext cx="1655604" cy="883582"/>
            </a:xfrm>
            <a:prstGeom prst="roundRect">
              <a:avLst>
                <a:gd name="adj" fmla="val 9481"/>
              </a:avLst>
            </a:prstGeom>
            <a:noFill/>
            <a:ln w="9525" cap="flat" cmpd="sng" algn="ctr">
              <a:solidFill>
                <a:srgbClr val="EDC565">
                  <a:lumMod val="75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endParaRPr kumimoji="1" lang="ja-JP" altLang="en-US" sz="500" b="0" i="0" u="none" strike="noStrike" kern="0" cap="none" spc="0" normalizeH="0" baseline="0" noProof="0" dirty="0">
                <a:ln>
                  <a:noFill/>
                </a:ln>
                <a:solidFill>
                  <a:srgbClr val="404246">
                    <a:lumMod val="60000"/>
                    <a:lumOff val="40000"/>
                  </a:srgbClr>
                </a:solidFill>
                <a:effectLst/>
                <a:uLnTx/>
                <a:uFillTx/>
                <a:latin typeface="Meiryo UI" panose="020B0604030504040204" pitchFamily="50" charset="-128"/>
                <a:ea typeface="Meiryo UI" panose="020B0604030504040204" pitchFamily="50" charset="-128"/>
                <a:cs typeface="+mn-cs"/>
              </a:endParaRPr>
            </a:p>
          </p:txBody>
        </p:sp>
        <p:pic>
          <p:nvPicPr>
            <p:cNvPr id="5" name="図 4"/>
            <p:cNvPicPr>
              <a:picLocks noChangeAspect="1"/>
            </p:cNvPicPr>
            <p:nvPr/>
          </p:nvPicPr>
          <p:blipFill rotWithShape="1">
            <a:blip r:embed="rId5"/>
            <a:srcRect b="30820"/>
            <a:stretch/>
          </p:blipFill>
          <p:spPr>
            <a:xfrm>
              <a:off x="1427586" y="3417054"/>
              <a:ext cx="1087113" cy="780854"/>
            </a:xfrm>
            <a:prstGeom prst="rect">
              <a:avLst/>
            </a:prstGeom>
          </p:spPr>
        </p:pic>
      </p:grpSp>
      <p:grpSp>
        <p:nvGrpSpPr>
          <p:cNvPr id="11" name="グループ化 10"/>
          <p:cNvGrpSpPr/>
          <p:nvPr/>
        </p:nvGrpSpPr>
        <p:grpSpPr>
          <a:xfrm>
            <a:off x="599104" y="1268384"/>
            <a:ext cx="1655604" cy="883582"/>
            <a:chOff x="1173081" y="4347065"/>
            <a:chExt cx="1655604" cy="883582"/>
          </a:xfrm>
        </p:grpSpPr>
        <p:sp>
          <p:nvSpPr>
            <p:cNvPr id="42" name="角丸四角形 41"/>
            <p:cNvSpPr/>
            <p:nvPr/>
          </p:nvSpPr>
          <p:spPr>
            <a:xfrm>
              <a:off x="1173081" y="4347065"/>
              <a:ext cx="1655604" cy="883582"/>
            </a:xfrm>
            <a:prstGeom prst="roundRect">
              <a:avLst>
                <a:gd name="adj" fmla="val 9481"/>
              </a:avLst>
            </a:prstGeom>
            <a:noFill/>
            <a:ln w="9525" cap="flat" cmpd="sng" algn="ctr">
              <a:solidFill>
                <a:srgbClr val="EDC565">
                  <a:lumMod val="75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endParaRPr kumimoji="1" lang="ja-JP" altLang="en-US" sz="500" b="0" i="0" u="none" strike="noStrike" kern="0" cap="none" spc="0" normalizeH="0" baseline="0" noProof="0" dirty="0">
                <a:ln>
                  <a:noFill/>
                </a:ln>
                <a:solidFill>
                  <a:srgbClr val="404246">
                    <a:lumMod val="60000"/>
                    <a:lumOff val="40000"/>
                  </a:srgbClr>
                </a:solidFill>
                <a:effectLst/>
                <a:uLnTx/>
                <a:uFillTx/>
                <a:latin typeface="Meiryo UI" panose="020B0604030504040204" pitchFamily="50" charset="-128"/>
                <a:ea typeface="Meiryo UI" panose="020B0604030504040204" pitchFamily="50" charset="-128"/>
                <a:cs typeface="+mn-cs"/>
              </a:endParaRPr>
            </a:p>
          </p:txBody>
        </p:sp>
        <p:pic>
          <p:nvPicPr>
            <p:cNvPr id="9" name="図 8"/>
            <p:cNvPicPr>
              <a:picLocks noChangeAspect="1"/>
            </p:cNvPicPr>
            <p:nvPr/>
          </p:nvPicPr>
          <p:blipFill rotWithShape="1">
            <a:blip r:embed="rId6"/>
            <a:srcRect l="12164" r="18494"/>
            <a:stretch/>
          </p:blipFill>
          <p:spPr>
            <a:xfrm>
              <a:off x="1461966" y="4364218"/>
              <a:ext cx="1073426" cy="866429"/>
            </a:xfrm>
            <a:prstGeom prst="rect">
              <a:avLst/>
            </a:prstGeom>
          </p:spPr>
        </p:pic>
      </p:grpSp>
      <p:grpSp>
        <p:nvGrpSpPr>
          <p:cNvPr id="12" name="グループ化 11"/>
          <p:cNvGrpSpPr/>
          <p:nvPr/>
        </p:nvGrpSpPr>
        <p:grpSpPr>
          <a:xfrm>
            <a:off x="614144" y="5125151"/>
            <a:ext cx="1655604" cy="932590"/>
            <a:chOff x="1143341" y="5312236"/>
            <a:chExt cx="1655604" cy="932590"/>
          </a:xfrm>
        </p:grpSpPr>
        <p:sp>
          <p:nvSpPr>
            <p:cNvPr id="43" name="角丸四角形 42"/>
            <p:cNvSpPr/>
            <p:nvPr/>
          </p:nvSpPr>
          <p:spPr>
            <a:xfrm>
              <a:off x="1143341" y="5326628"/>
              <a:ext cx="1655604" cy="883582"/>
            </a:xfrm>
            <a:prstGeom prst="roundRect">
              <a:avLst>
                <a:gd name="adj" fmla="val 9481"/>
              </a:avLst>
            </a:prstGeom>
            <a:noFill/>
            <a:ln w="9525" cap="flat" cmpd="sng" algn="ctr">
              <a:solidFill>
                <a:srgbClr val="EDC565">
                  <a:lumMod val="75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endParaRPr kumimoji="1" lang="ja-JP" altLang="en-US" sz="500" b="0" i="0" u="none" strike="noStrike" kern="0" cap="none" spc="0" normalizeH="0" baseline="0" noProof="0" dirty="0">
                <a:ln>
                  <a:noFill/>
                </a:ln>
                <a:solidFill>
                  <a:srgbClr val="404246">
                    <a:lumMod val="60000"/>
                    <a:lumOff val="40000"/>
                  </a:srgbClr>
                </a:solidFill>
                <a:effectLst/>
                <a:uLnTx/>
                <a:uFillTx/>
                <a:latin typeface="Meiryo UI" panose="020B0604030504040204" pitchFamily="50" charset="-128"/>
                <a:ea typeface="Meiryo UI" panose="020B0604030504040204" pitchFamily="50" charset="-128"/>
                <a:cs typeface="+mn-cs"/>
              </a:endParaRPr>
            </a:p>
          </p:txBody>
        </p:sp>
        <p:pic>
          <p:nvPicPr>
            <p:cNvPr id="52" name="図 51"/>
            <p:cNvPicPr>
              <a:picLocks noChangeAspect="1"/>
            </p:cNvPicPr>
            <p:nvPr/>
          </p:nvPicPr>
          <p:blipFill>
            <a:blip r:embed="rId7">
              <a:clrChange>
                <a:clrFrom>
                  <a:srgbClr val="F8F8F8"/>
                </a:clrFrom>
                <a:clrTo>
                  <a:srgbClr val="F8F8F8">
                    <a:alpha val="0"/>
                  </a:srgbClr>
                </a:clrTo>
              </a:clrChange>
            </a:blip>
            <a:stretch>
              <a:fillRect/>
            </a:stretch>
          </p:blipFill>
          <p:spPr>
            <a:xfrm>
              <a:off x="1422301" y="5312236"/>
              <a:ext cx="1113091" cy="932590"/>
            </a:xfrm>
            <a:prstGeom prst="rect">
              <a:avLst/>
            </a:prstGeom>
          </p:spPr>
        </p:pic>
      </p:grpSp>
      <p:sp>
        <p:nvSpPr>
          <p:cNvPr id="44" name="Rectangle 145"/>
          <p:cNvSpPr txBox="1"/>
          <p:nvPr/>
        </p:nvSpPr>
        <p:spPr>
          <a:xfrm>
            <a:off x="129781" y="780252"/>
            <a:ext cx="9472638" cy="4616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ctr" defTabSz="936625">
              <a:spcBef>
                <a:spcPts val="500"/>
              </a:spcBef>
              <a:defRPr sz="2100">
                <a:solidFill>
                  <a:srgbClr val="404040"/>
                </a:solidFill>
                <a:latin typeface="メイリオ"/>
                <a:ea typeface="メイリオ"/>
                <a:cs typeface="メイリオ"/>
                <a:sym typeface="メイリオ"/>
              </a:defRPr>
            </a:pPr>
            <a:r>
              <a:rPr lang="ja-JP" altLang="en-US" sz="2400" b="1" dirty="0">
                <a:solidFill>
                  <a:prstClr val="black">
                    <a:lumMod val="75000"/>
                    <a:lumOff val="25000"/>
                  </a:prstClr>
                </a:solidFill>
                <a:latin typeface="メイリオ"/>
                <a:ea typeface="メイリオ"/>
                <a:sym typeface="メイリオ"/>
              </a:rPr>
              <a:t>下記の項目を中心にお客様と打合せの上で工事を行います</a:t>
            </a:r>
            <a:endParaRPr kumimoji="0" sz="2400" b="1" i="0" u="none" strike="noStrike" kern="1200" cap="none" spc="0" normalizeH="0" baseline="0" noProof="0" dirty="0">
              <a:ln>
                <a:noFill/>
              </a:ln>
              <a:solidFill>
                <a:prstClr val="black">
                  <a:lumMod val="75000"/>
                  <a:lumOff val="25000"/>
                </a:prstClr>
              </a:solidFill>
              <a:effectLst/>
              <a:uLnTx/>
              <a:uFillTx/>
              <a:latin typeface="メイリオ"/>
              <a:ea typeface="メイリオ"/>
              <a:sym typeface="メイリオ"/>
            </a:endParaRPr>
          </a:p>
        </p:txBody>
      </p:sp>
    </p:spTree>
    <p:extLst>
      <p:ext uri="{BB962C8B-B14F-4D97-AF65-F5344CB8AC3E}">
        <p14:creationId xmlns:p14="http://schemas.microsoft.com/office/powerpoint/2010/main" val="7676755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5"/>
          <p:cNvSpPr txBox="1"/>
          <p:nvPr/>
        </p:nvSpPr>
        <p:spPr>
          <a:xfrm>
            <a:off x="160241" y="93362"/>
            <a:ext cx="9390452"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defTabSz="936625">
              <a:spcBef>
                <a:spcPts val="500"/>
              </a:spcBef>
              <a:defRPr sz="2100">
                <a:solidFill>
                  <a:srgbClr val="404040"/>
                </a:solidFill>
                <a:latin typeface="メイリオ"/>
                <a:ea typeface="メイリオ"/>
                <a:cs typeface="メイリオ"/>
                <a:sym typeface="メイリオ"/>
              </a:defRPr>
            </a:pPr>
            <a:r>
              <a:rPr lang="ja-JP" altLang="en-US" sz="2400" b="1" dirty="0">
                <a:latin typeface="Meiryo UI" panose="020B0604030504040204" pitchFamily="50" charset="-128"/>
                <a:ea typeface="Meiryo UI" panose="020B0604030504040204" pitchFamily="50" charset="-128"/>
              </a:rPr>
              <a:t>チラシ</a:t>
            </a:r>
            <a:endParaRPr lang="en-US" altLang="ja-JP" sz="24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stretch>
            <a:fillRect/>
          </a:stretch>
        </p:blipFill>
        <p:spPr>
          <a:xfrm>
            <a:off x="930367" y="749140"/>
            <a:ext cx="3627442" cy="4609669"/>
          </a:xfrm>
          <a:prstGeom prst="rect">
            <a:avLst/>
          </a:prstGeom>
          <a:ln>
            <a:solidFill>
              <a:schemeClr val="bg1">
                <a:lumMod val="65000"/>
              </a:schemeClr>
            </a:solidFill>
          </a:ln>
        </p:spPr>
      </p:pic>
      <p:pic>
        <p:nvPicPr>
          <p:cNvPr id="7" name="図 6"/>
          <p:cNvPicPr>
            <a:picLocks noChangeAspect="1"/>
          </p:cNvPicPr>
          <p:nvPr/>
        </p:nvPicPr>
        <p:blipFill>
          <a:blip r:embed="rId4"/>
          <a:stretch>
            <a:fillRect/>
          </a:stretch>
        </p:blipFill>
        <p:spPr>
          <a:xfrm>
            <a:off x="5348191" y="749140"/>
            <a:ext cx="3627442" cy="4609669"/>
          </a:xfrm>
          <a:prstGeom prst="rect">
            <a:avLst/>
          </a:prstGeom>
          <a:ln>
            <a:solidFill>
              <a:schemeClr val="bg1">
                <a:lumMod val="65000"/>
              </a:schemeClr>
            </a:solidFill>
          </a:ln>
        </p:spPr>
      </p:pic>
      <p:sp>
        <p:nvSpPr>
          <p:cNvPr id="8" name="テキスト ボックス 7"/>
          <p:cNvSpPr txBox="1"/>
          <p:nvPr/>
        </p:nvSpPr>
        <p:spPr>
          <a:xfrm>
            <a:off x="0" y="2519464"/>
            <a:ext cx="9905999" cy="1569660"/>
          </a:xfrm>
          <a:prstGeom prst="rect">
            <a:avLst/>
          </a:prstGeom>
          <a:noFill/>
        </p:spPr>
        <p:txBody>
          <a:bodyPr wrap="square" rtlCol="0">
            <a:spAutoFit/>
          </a:bodyPr>
          <a:lstStyle/>
          <a:p>
            <a:pPr algn="ctr"/>
            <a:r>
              <a:rPr kumimoji="1" lang="en-US" altLang="ja-JP" sz="9600" dirty="0">
                <a:solidFill>
                  <a:srgbClr val="C00000"/>
                </a:solidFill>
                <a:effectLst>
                  <a:outerShdw blurRad="38100" dist="38100" dir="2700000" algn="tl">
                    <a:srgbClr val="000000">
                      <a:alpha val="43137"/>
                    </a:srgbClr>
                  </a:outerShdw>
                </a:effectLst>
              </a:rPr>
              <a:t>SAMPLE</a:t>
            </a:r>
            <a:endParaRPr kumimoji="1" lang="ja-JP" altLang="en-US" sz="9600" dirty="0">
              <a:solidFill>
                <a:srgbClr val="C00000"/>
              </a:solidFill>
              <a:effectLst>
                <a:outerShdw blurRad="38100" dist="38100" dir="2700000" algn="tl">
                  <a:srgbClr val="000000">
                    <a:alpha val="43137"/>
                  </a:srgbClr>
                </a:outerShdw>
              </a:effectLst>
            </a:endParaRPr>
          </a:p>
        </p:txBody>
      </p:sp>
      <p:sp>
        <p:nvSpPr>
          <p:cNvPr id="9" name="Rectangle 145">
            <a:extLst>
              <a:ext uri="{FF2B5EF4-FFF2-40B4-BE49-F238E27FC236}">
                <a16:creationId xmlns:a16="http://schemas.microsoft.com/office/drawing/2014/main" id="{686EF6CD-9B35-4B61-AA4D-54A976D76A8B}"/>
              </a:ext>
            </a:extLst>
          </p:cNvPr>
          <p:cNvSpPr txBox="1"/>
          <p:nvPr/>
        </p:nvSpPr>
        <p:spPr>
          <a:xfrm>
            <a:off x="257773" y="5647195"/>
            <a:ext cx="9390452"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defTabSz="936625">
              <a:spcBef>
                <a:spcPts val="500"/>
              </a:spcBef>
              <a:defRPr sz="2100">
                <a:solidFill>
                  <a:srgbClr val="404040"/>
                </a:solidFill>
                <a:latin typeface="メイリオ"/>
                <a:ea typeface="メイリオ"/>
                <a:cs typeface="メイリオ"/>
                <a:sym typeface="メイリオ"/>
              </a:defRPr>
            </a:pPr>
            <a:r>
              <a:rPr lang="ja-JP" altLang="en-US" sz="2400" b="1" dirty="0">
                <a:latin typeface="Meiryo UI" panose="020B0604030504040204" pitchFamily="50" charset="-128"/>
                <a:ea typeface="Meiryo UI" panose="020B0604030504040204" pitchFamily="50" charset="-128"/>
              </a:rPr>
              <a:t>ダウンロード</a:t>
            </a:r>
            <a:r>
              <a:rPr lang="en-US" altLang="ja-JP" sz="2400" b="1" dirty="0">
                <a:latin typeface="Meiryo UI" panose="020B0604030504040204" pitchFamily="50" charset="-128"/>
                <a:ea typeface="Meiryo UI" panose="020B0604030504040204" pitchFamily="50" charset="-128"/>
              </a:rPr>
              <a:t>URL</a:t>
            </a:r>
            <a:r>
              <a:rPr lang="ja-JP" altLang="en-US" sz="2400" b="1" dirty="0">
                <a:latin typeface="Meiryo UI" panose="020B0604030504040204" pitchFamily="50" charset="-128"/>
                <a:ea typeface="Meiryo UI" panose="020B0604030504040204" pitchFamily="50" charset="-128"/>
              </a:rPr>
              <a:t>　</a:t>
            </a:r>
            <a:r>
              <a:rPr lang="en-US" altLang="ja-JP" sz="1050" b="1" u="sng" dirty="0">
                <a:solidFill>
                  <a:srgbClr val="0070C0"/>
                </a:solidFill>
                <a:latin typeface="Meiryo UI" panose="020B0604030504040204" pitchFamily="50" charset="-128"/>
                <a:ea typeface="Meiryo UI" panose="020B0604030504040204" pitchFamily="50" charset="-128"/>
                <a:hlinkClick r:id="rId5"/>
              </a:rPr>
              <a:t>http://www.mxa.usen.co.jp/~u8111/eisui_web/sales_aid/data/uts_restitution_flyer.pdf</a:t>
            </a:r>
            <a:endParaRPr lang="en-US" altLang="ja-JP" sz="1050" b="1" u="sng" dirty="0">
              <a:solidFill>
                <a:srgbClr val="0070C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245835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5"/>
          <p:cNvSpPr txBox="1"/>
          <p:nvPr/>
        </p:nvSpPr>
        <p:spPr>
          <a:xfrm>
            <a:off x="170874" y="114627"/>
            <a:ext cx="9390452"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936625">
              <a:spcBef>
                <a:spcPts val="500"/>
              </a:spcBef>
              <a:defRPr sz="2100">
                <a:solidFill>
                  <a:srgbClr val="404040"/>
                </a:solidFill>
                <a:latin typeface="メイリオ"/>
                <a:ea typeface="メイリオ"/>
                <a:cs typeface="メイリオ"/>
                <a:sym typeface="メイリオ"/>
              </a:defRPr>
            </a:pPr>
            <a:r>
              <a:rPr lang="en-US" altLang="ja-JP" sz="2400" b="1" dirty="0">
                <a:solidFill>
                  <a:prstClr val="black">
                    <a:lumMod val="75000"/>
                    <a:lumOff val="25000"/>
                  </a:prstClr>
                </a:solidFill>
                <a:latin typeface="メイリオ"/>
                <a:ea typeface="メイリオ"/>
                <a:sym typeface="メイリオ"/>
              </a:rPr>
              <a:t>FAQ</a:t>
            </a:r>
            <a:endParaRPr lang="en-US" altLang="ja-JP" sz="2400" b="1" dirty="0">
              <a:latin typeface="Meiryo UI" panose="020B0604030504040204" pitchFamily="50" charset="-128"/>
              <a:ea typeface="Meiryo UI" panose="020B0604030504040204" pitchFamily="50" charset="-128"/>
            </a:endParaRPr>
          </a:p>
        </p:txBody>
      </p:sp>
      <p:sp>
        <p:nvSpPr>
          <p:cNvPr id="5" name="ホームベース 4"/>
          <p:cNvSpPr/>
          <p:nvPr/>
        </p:nvSpPr>
        <p:spPr>
          <a:xfrm>
            <a:off x="348170" y="748198"/>
            <a:ext cx="6784259" cy="324464"/>
          </a:xfrm>
          <a:prstGeom prst="homePlate">
            <a:avLst>
              <a:gd name="adj" fmla="val 35358"/>
            </a:avLst>
          </a:prstGeom>
          <a:solidFill>
            <a:srgbClr val="8EC26A"/>
          </a:solidFill>
          <a:ln w="25400" cap="flat" cmpd="sng" algn="ctr">
            <a:noFill/>
            <a:prstDash val="solid"/>
          </a:ln>
          <a:effectLst/>
        </p:spPr>
        <p:txBody>
          <a:bodyPr rtlCol="0" anchor="ctr"/>
          <a:lstStyle/>
          <a:p>
            <a:pPr lvl="0">
              <a:spcBef>
                <a:spcPct val="20000"/>
              </a:spcBef>
              <a:defRPr/>
            </a:pPr>
            <a:r>
              <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１．原状回復は必ず⾏なわなければならないのでしょうか？</a:t>
            </a:r>
            <a:endParaRPr kumimoji="0" lang="ja-JP" altLang="en-US" sz="1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p:txBody>
      </p:sp>
      <p:sp>
        <p:nvSpPr>
          <p:cNvPr id="7" name="ホームベース 6"/>
          <p:cNvSpPr/>
          <p:nvPr/>
        </p:nvSpPr>
        <p:spPr>
          <a:xfrm>
            <a:off x="348170" y="1146666"/>
            <a:ext cx="9124338" cy="881090"/>
          </a:xfrm>
          <a:prstGeom prst="homePlate">
            <a:avLst>
              <a:gd name="adj" fmla="val 0"/>
            </a:avLst>
          </a:prstGeom>
          <a:solidFill>
            <a:schemeClr val="bg1">
              <a:lumMod val="95000"/>
            </a:schemeClr>
          </a:solidFill>
          <a:ln w="25400" cap="flat" cmpd="sng" algn="ctr">
            <a:noFill/>
            <a:prstDash val="solid"/>
          </a:ln>
          <a:effectLst/>
        </p:spPr>
        <p:txBody>
          <a:bodyPr rtlCol="0" anchor="ctr"/>
          <a:lstStyle/>
          <a:p>
            <a:pPr lvl="0">
              <a:spcBef>
                <a:spcPct val="20000"/>
              </a:spcBef>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原状回復は物件を元の状態に戻して、管理業者やオーナーに戻すために必要な作業です。契約条件により様々ですが、</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物件を借りた際に契約書などで定められている場合には⾏う義務がございます</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。原状回復⼯事が必要かどうかがわからないときには、物件を管理している管理業者へお問い合わせいただくことをおすすめします。</a:t>
            </a:r>
            <a:endParaRPr kumimoji="0" lang="ja-JP" altLang="en-US" sz="1200" i="0" u="none" strike="noStrike" kern="0" cap="none" spc="0" normalizeH="0" baseline="0" noProof="0" dirty="0">
              <a:ln>
                <a:noFill/>
              </a:ln>
              <a:solidFill>
                <a:schemeClr val="tx1">
                  <a:lumMod val="75000"/>
                  <a:lumOff val="25000"/>
                </a:schemeClr>
              </a:solidFill>
              <a:uLnTx/>
              <a:uFillTx/>
              <a:latin typeface="メイリオ" panose="020B0604030504040204" pitchFamily="50" charset="-128"/>
              <a:ea typeface="メイリオ" panose="020B0604030504040204" pitchFamily="50" charset="-128"/>
            </a:endParaRPr>
          </a:p>
        </p:txBody>
      </p:sp>
      <p:sp>
        <p:nvSpPr>
          <p:cNvPr id="8" name="ホームベース 7"/>
          <p:cNvSpPr/>
          <p:nvPr/>
        </p:nvSpPr>
        <p:spPr>
          <a:xfrm>
            <a:off x="348170" y="2111809"/>
            <a:ext cx="6784259" cy="324464"/>
          </a:xfrm>
          <a:prstGeom prst="homePlate">
            <a:avLst>
              <a:gd name="adj" fmla="val 35358"/>
            </a:avLst>
          </a:prstGeom>
          <a:solidFill>
            <a:srgbClr val="8EC26A"/>
          </a:solidFill>
          <a:ln w="25400" cap="flat" cmpd="sng" algn="ctr">
            <a:noFill/>
            <a:prstDash val="solid"/>
          </a:ln>
          <a:effectLst/>
        </p:spPr>
        <p:txBody>
          <a:bodyPr rtlCol="0" anchor="ctr"/>
          <a:lstStyle/>
          <a:p>
            <a:pPr lvl="0">
              <a:spcBef>
                <a:spcPct val="20000"/>
              </a:spcBef>
              <a:defRPr/>
            </a:pPr>
            <a:r>
              <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２．指定の業者で⾏わなければならないと聞いたのですが？</a:t>
            </a:r>
            <a:endParaRPr kumimoji="0" lang="ja-JP" altLang="en-US" sz="1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p:txBody>
      </p:sp>
      <p:sp>
        <p:nvSpPr>
          <p:cNvPr id="9" name="ホームベース 8"/>
          <p:cNvSpPr/>
          <p:nvPr/>
        </p:nvSpPr>
        <p:spPr>
          <a:xfrm>
            <a:off x="348170" y="2499471"/>
            <a:ext cx="9124338" cy="531887"/>
          </a:xfrm>
          <a:prstGeom prst="homePlate">
            <a:avLst>
              <a:gd name="adj" fmla="val 0"/>
            </a:avLst>
          </a:prstGeom>
          <a:solidFill>
            <a:schemeClr val="bg1">
              <a:lumMod val="95000"/>
            </a:schemeClr>
          </a:solidFill>
          <a:ln w="25400" cap="flat" cmpd="sng" algn="ctr">
            <a:noFill/>
            <a:prstDash val="solid"/>
          </a:ln>
          <a:effectLst/>
        </p:spPr>
        <p:txBody>
          <a:bodyPr rtlCol="0" anchor="ctr"/>
          <a:lstStyle/>
          <a:p>
            <a:pPr lvl="0">
              <a:spcBef>
                <a:spcPct val="20000"/>
              </a:spcBef>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テナントによっては原状回復⼯事の施⼯を指定業者に委託している場合があります。</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特に指定がなければ、業者は選定可能です。</a:t>
            </a:r>
            <a:endParaRPr kumimoji="0" lang="ja-JP" altLang="en-US" sz="1200" b="1" i="0" u="none" strike="noStrike" kern="0" cap="none" spc="0" normalizeH="0" baseline="0" noProof="0" dirty="0">
              <a:ln>
                <a:noFill/>
              </a:ln>
              <a:solidFill>
                <a:schemeClr val="tx1">
                  <a:lumMod val="75000"/>
                  <a:lumOff val="25000"/>
                </a:schemeClr>
              </a:solidFill>
              <a:uLnTx/>
              <a:uFillTx/>
              <a:latin typeface="メイリオ" panose="020B0604030504040204" pitchFamily="50" charset="-128"/>
              <a:ea typeface="メイリオ" panose="020B0604030504040204" pitchFamily="50" charset="-128"/>
            </a:endParaRPr>
          </a:p>
        </p:txBody>
      </p:sp>
      <p:sp>
        <p:nvSpPr>
          <p:cNvPr id="10" name="ホームベース 9"/>
          <p:cNvSpPr/>
          <p:nvPr/>
        </p:nvSpPr>
        <p:spPr>
          <a:xfrm>
            <a:off x="348170" y="3074460"/>
            <a:ext cx="6784259" cy="324464"/>
          </a:xfrm>
          <a:prstGeom prst="homePlate">
            <a:avLst>
              <a:gd name="adj" fmla="val 35358"/>
            </a:avLst>
          </a:prstGeom>
          <a:solidFill>
            <a:srgbClr val="8EC26A"/>
          </a:solidFill>
          <a:ln w="25400" cap="flat" cmpd="sng" algn="ctr">
            <a:noFill/>
            <a:prstDash val="solid"/>
          </a:ln>
          <a:effectLst/>
        </p:spPr>
        <p:txBody>
          <a:bodyPr rtlCol="0" anchor="ctr"/>
          <a:lstStyle/>
          <a:p>
            <a:pPr lvl="0">
              <a:spcBef>
                <a:spcPct val="20000"/>
              </a:spcBef>
              <a:defRPr/>
            </a:pPr>
            <a:r>
              <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３．原状回復に掛かる費⽤を教えてください</a:t>
            </a:r>
            <a:endParaRPr kumimoji="0" lang="ja-JP" altLang="en-US" sz="1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p:txBody>
      </p:sp>
      <p:sp>
        <p:nvSpPr>
          <p:cNvPr id="11" name="ホームベース 10"/>
          <p:cNvSpPr/>
          <p:nvPr/>
        </p:nvSpPr>
        <p:spPr>
          <a:xfrm>
            <a:off x="348170" y="3472125"/>
            <a:ext cx="9124338" cy="664097"/>
          </a:xfrm>
          <a:prstGeom prst="homePlate">
            <a:avLst>
              <a:gd name="adj" fmla="val 0"/>
            </a:avLst>
          </a:prstGeom>
          <a:solidFill>
            <a:schemeClr val="bg1">
              <a:lumMod val="95000"/>
            </a:schemeClr>
          </a:solidFill>
          <a:ln w="25400" cap="flat" cmpd="sng" algn="ctr">
            <a:noFill/>
            <a:prstDash val="solid"/>
          </a:ln>
          <a:effectLst/>
        </p:spPr>
        <p:txBody>
          <a:bodyPr rtlCol="0" anchor="ctr"/>
          <a:lstStyle/>
          <a:p>
            <a:pPr lvl="0">
              <a:spcBef>
                <a:spcPct val="20000"/>
              </a:spcBef>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物件ごとに⼤きく作業が異なりますので、その</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物件ごとに⾒積りを取らせていただき正確な費⽤をお伝えいたします。</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物件の⾯積や作業内容をお伝えいただければ、⼤体の費⽤をお伝え出来る場合があります。</a:t>
            </a:r>
            <a:endParaRPr kumimoji="0" lang="ja-JP" altLang="en-US" sz="1200" b="1" i="0" u="none" strike="noStrike" kern="0" cap="none" spc="0" normalizeH="0" baseline="0" noProof="0" dirty="0">
              <a:ln>
                <a:noFill/>
              </a:ln>
              <a:solidFill>
                <a:schemeClr val="tx1">
                  <a:lumMod val="75000"/>
                  <a:lumOff val="25000"/>
                </a:schemeClr>
              </a:solidFill>
              <a:uLnTx/>
              <a:uFillTx/>
              <a:latin typeface="メイリオ" panose="020B0604030504040204" pitchFamily="50" charset="-128"/>
              <a:ea typeface="メイリオ" panose="020B0604030504040204" pitchFamily="50" charset="-128"/>
            </a:endParaRPr>
          </a:p>
        </p:txBody>
      </p:sp>
      <p:sp>
        <p:nvSpPr>
          <p:cNvPr id="14" name="ホームベース 13"/>
          <p:cNvSpPr/>
          <p:nvPr/>
        </p:nvSpPr>
        <p:spPr>
          <a:xfrm>
            <a:off x="348170" y="4192881"/>
            <a:ext cx="6784259" cy="324464"/>
          </a:xfrm>
          <a:prstGeom prst="homePlate">
            <a:avLst>
              <a:gd name="adj" fmla="val 35358"/>
            </a:avLst>
          </a:prstGeom>
          <a:solidFill>
            <a:srgbClr val="8EC26A"/>
          </a:solidFill>
          <a:ln w="25400" cap="flat" cmpd="sng" algn="ctr">
            <a:noFill/>
            <a:prstDash val="solid"/>
          </a:ln>
          <a:effectLst/>
        </p:spPr>
        <p:txBody>
          <a:bodyPr rtlCol="0" anchor="ctr"/>
          <a:lstStyle/>
          <a:p>
            <a:pPr lvl="0">
              <a:spcBef>
                <a:spcPct val="20000"/>
              </a:spcBef>
              <a:defRPr/>
            </a:pPr>
            <a:r>
              <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４．その他（⼯期</a:t>
            </a:r>
            <a:r>
              <a:rPr lang="en-US" altLang="ja-JP"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意するものなど）</a:t>
            </a:r>
            <a:endParaRPr kumimoji="0" lang="ja-JP" altLang="en-US" sz="1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p:txBody>
      </p:sp>
      <p:sp>
        <p:nvSpPr>
          <p:cNvPr id="15" name="ホームベース 14"/>
          <p:cNvSpPr/>
          <p:nvPr/>
        </p:nvSpPr>
        <p:spPr>
          <a:xfrm>
            <a:off x="348170" y="4574005"/>
            <a:ext cx="9124338" cy="385454"/>
          </a:xfrm>
          <a:prstGeom prst="homePlate">
            <a:avLst>
              <a:gd name="adj" fmla="val 0"/>
            </a:avLst>
          </a:prstGeom>
          <a:solidFill>
            <a:schemeClr val="bg1">
              <a:lumMod val="95000"/>
            </a:schemeClr>
          </a:solidFill>
          <a:ln w="25400" cap="flat" cmpd="sng" algn="ctr">
            <a:noFill/>
            <a:prstDash val="solid"/>
          </a:ln>
          <a:effectLst/>
        </p:spPr>
        <p:txBody>
          <a:bodyPr rtlCol="0" anchor="ctr"/>
          <a:lstStyle/>
          <a:p>
            <a:pPr lvl="0">
              <a:spcBef>
                <a:spcPct val="20000"/>
              </a:spcBef>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見積もり後に</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提携内装業者よりご回答差し上げます。</a:t>
            </a:r>
          </a:p>
        </p:txBody>
      </p:sp>
      <p:sp>
        <p:nvSpPr>
          <p:cNvPr id="12" name="ホームベース 13">
            <a:extLst>
              <a:ext uri="{FF2B5EF4-FFF2-40B4-BE49-F238E27FC236}">
                <a16:creationId xmlns:a16="http://schemas.microsoft.com/office/drawing/2014/main" id="{31DE5514-8EC3-4084-B33A-45CD4CF4457A}"/>
              </a:ext>
            </a:extLst>
          </p:cNvPr>
          <p:cNvSpPr/>
          <p:nvPr/>
        </p:nvSpPr>
        <p:spPr>
          <a:xfrm>
            <a:off x="348169" y="5000309"/>
            <a:ext cx="6784259" cy="324464"/>
          </a:xfrm>
          <a:prstGeom prst="homePlate">
            <a:avLst>
              <a:gd name="adj" fmla="val 35358"/>
            </a:avLst>
          </a:prstGeom>
          <a:solidFill>
            <a:srgbClr val="8EC26A"/>
          </a:solidFill>
          <a:ln w="25400" cap="flat" cmpd="sng" algn="ctr">
            <a:noFill/>
            <a:prstDash val="solid"/>
          </a:ln>
          <a:effectLst/>
        </p:spPr>
        <p:txBody>
          <a:bodyPr rtlCol="0" anchor="ctr"/>
          <a:lstStyle/>
          <a:p>
            <a:pPr lvl="0">
              <a:spcBef>
                <a:spcPct val="20000"/>
              </a:spcBef>
              <a:defRPr/>
            </a:pPr>
            <a:r>
              <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５．業績</a:t>
            </a:r>
            <a:endParaRPr kumimoji="0" lang="ja-JP" altLang="en-US" sz="1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p:txBody>
      </p:sp>
      <p:sp>
        <p:nvSpPr>
          <p:cNvPr id="16" name="ホームベース 14">
            <a:extLst>
              <a:ext uri="{FF2B5EF4-FFF2-40B4-BE49-F238E27FC236}">
                <a16:creationId xmlns:a16="http://schemas.microsoft.com/office/drawing/2014/main" id="{108CA307-BBA8-46B1-87B3-548AD7B63013}"/>
              </a:ext>
            </a:extLst>
          </p:cNvPr>
          <p:cNvSpPr/>
          <p:nvPr/>
        </p:nvSpPr>
        <p:spPr>
          <a:xfrm>
            <a:off x="348169" y="5367875"/>
            <a:ext cx="9124338" cy="893440"/>
          </a:xfrm>
          <a:prstGeom prst="homePlate">
            <a:avLst>
              <a:gd name="adj" fmla="val 0"/>
            </a:avLst>
          </a:prstGeom>
          <a:solidFill>
            <a:schemeClr val="bg1">
              <a:lumMod val="95000"/>
            </a:schemeClr>
          </a:solidFill>
          <a:ln w="25400" cap="flat" cmpd="sng" algn="ctr">
            <a:noFill/>
            <a:prstDash val="solid"/>
          </a:ln>
          <a:effectLst/>
        </p:spPr>
        <p:txBody>
          <a:bodyPr rtlCol="0" anchor="ctr"/>
          <a:lstStyle/>
          <a:p>
            <a:pPr lvl="0">
              <a:spcBef>
                <a:spcPct val="20000"/>
              </a:spcBef>
              <a:defRPr/>
            </a:pP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USEN</a:t>
            </a:r>
            <a:r>
              <a:rPr lang="ja-JP" altLang="en-US" sz="1200" b="1" dirty="0" err="1">
                <a:solidFill>
                  <a:schemeClr val="tx1">
                    <a:lumMod val="75000"/>
                    <a:lumOff val="25000"/>
                  </a:schemeClr>
                </a:solidFill>
                <a:latin typeface="メイリオ" panose="020B0604030504040204" pitchFamily="50" charset="-128"/>
                <a:ea typeface="メイリオ" panose="020B0604030504040204" pitchFamily="50" charset="-128"/>
              </a:rPr>
              <a:t>への</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手数料額の</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INI</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評価になります。進捗は営サポ</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WEB</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hlinkClick r:id="rId3"/>
              </a:rPr>
              <a:t>業績速報・進捗状況</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でご確認ください</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lvl="0">
              <a:spcBef>
                <a:spcPct val="20000"/>
              </a:spcBef>
              <a:defRPr/>
            </a:pP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AMS</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入力：商材＞契約種別＞契約種別</a:t>
            </a: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2</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　（その他＞その他＞紹介手数料商材</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lvl="0">
              <a:spcBef>
                <a:spcPct val="20000"/>
              </a:spcBef>
              <a:defRPr/>
            </a:pP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イニシャル：「手数料商材」箇所に手数料額を入力　・管轄支店：管轄支店を入力</a:t>
            </a:r>
            <a:endPar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lvl="0">
              <a:spcBef>
                <a:spcPct val="20000"/>
              </a:spcBef>
              <a:defRPr/>
            </a:pP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＊他項目は通常通り入力してください</a:t>
            </a:r>
            <a:endPar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633877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16527</TotalTime>
  <Words>1418</Words>
  <Application>Microsoft Office PowerPoint</Application>
  <PresentationFormat>A4 210 x 297 mm</PresentationFormat>
  <Paragraphs>230</Paragraphs>
  <Slides>9</Slides>
  <Notes>9</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9</vt:i4>
      </vt:variant>
    </vt:vector>
  </HeadingPairs>
  <TitlesOfParts>
    <vt:vector size="23" baseType="lpstr">
      <vt:lpstr>Meiryo UI</vt:lpstr>
      <vt:lpstr>ＭＳ Ｐゴシック</vt:lpstr>
      <vt:lpstr>Yu Gothic UI Semilight</vt:lpstr>
      <vt:lpstr>ヒラギノ角ゴ Pro W3</vt:lpstr>
      <vt:lpstr>メイリオ</vt:lpstr>
      <vt:lpstr>游ゴシック</vt:lpstr>
      <vt:lpstr>游ゴシック Light</vt:lpstr>
      <vt:lpstr>Arial</vt:lpstr>
      <vt:lpstr>Calibri</vt:lpstr>
      <vt:lpstr>Calibri Light</vt:lpstr>
      <vt:lpstr>Times New Roman</vt:lpstr>
      <vt:lpstr>3_Office テーマ</vt:lpstr>
      <vt:lpstr>7_Office テーマ</vt:lpstr>
      <vt:lpstr>4_Office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伊木　一雄</dc:creator>
  <cp:lastModifiedBy>大谷　美哉</cp:lastModifiedBy>
  <cp:revision>1574</cp:revision>
  <cp:lastPrinted>2020-03-12T04:47:37Z</cp:lastPrinted>
  <dcterms:created xsi:type="dcterms:W3CDTF">2018-09-13T04:19:35Z</dcterms:created>
  <dcterms:modified xsi:type="dcterms:W3CDTF">2020-10-28T08:44:07Z</dcterms:modified>
</cp:coreProperties>
</file>