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3"/>
  </p:notesMasterIdLst>
  <p:handoutMasterIdLst>
    <p:handoutMasterId r:id="rId14"/>
  </p:handoutMasterIdLst>
  <p:sldIdLst>
    <p:sldId id="416" r:id="rId2"/>
    <p:sldId id="415" r:id="rId3"/>
    <p:sldId id="421" r:id="rId4"/>
    <p:sldId id="420" r:id="rId5"/>
    <p:sldId id="404" r:id="rId6"/>
    <p:sldId id="413" r:id="rId7"/>
    <p:sldId id="422" r:id="rId8"/>
    <p:sldId id="423" r:id="rId9"/>
    <p:sldId id="424" r:id="rId10"/>
    <p:sldId id="425" r:id="rId11"/>
    <p:sldId id="426" r:id="rId12"/>
  </p:sldIdLst>
  <p:sldSz cx="9144000" cy="6858000" type="screen4x3"/>
  <p:notesSz cx="6797675" cy="9926638"/>
  <p:defaultTextStyle>
    <a:defPPr>
      <a:defRPr lang="ja-JP"/>
    </a:defPPr>
    <a:lvl1pPr algn="l" rtl="0" fontAlgn="base">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572" userDrawn="1">
          <p15:clr>
            <a:srgbClr val="A4A3A4"/>
          </p15:clr>
        </p15:guide>
        <p15:guide id="2" pos="113" userDrawn="1">
          <p15:clr>
            <a:srgbClr val="A4A3A4"/>
          </p15:clr>
        </p15:guide>
        <p15:guide id="3" pos="5602" userDrawn="1">
          <p15:clr>
            <a:srgbClr val="A4A3A4"/>
          </p15:clr>
        </p15:guide>
        <p15:guide id="4" orient="horz" pos="3974" userDrawn="1">
          <p15:clr>
            <a:srgbClr val="A4A3A4"/>
          </p15:clr>
        </p15:guide>
        <p15:guide id="5" orient="horz" pos="890" userDrawn="1">
          <p15:clr>
            <a:srgbClr val="A4A3A4"/>
          </p15:clr>
        </p15:guide>
        <p15:guide id="6" orient="horz" pos="2387"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FF"/>
    <a:srgbClr val="FF9999"/>
    <a:srgbClr val="FF7C80"/>
    <a:srgbClr val="FF99CC"/>
    <a:srgbClr val="FF00FF"/>
    <a:srgbClr val="B3FFFF"/>
    <a:srgbClr val="FFDBC9"/>
    <a:srgbClr val="E6D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7" autoAdjust="0"/>
    <p:restoredTop sz="83411" autoAdjust="0"/>
  </p:normalViewPr>
  <p:slideViewPr>
    <p:cSldViewPr showGuides="1">
      <p:cViewPr varScale="1">
        <p:scale>
          <a:sx n="65" d="100"/>
          <a:sy n="65" d="100"/>
        </p:scale>
        <p:origin x="1378" y="43"/>
      </p:cViewPr>
      <p:guideLst>
        <p:guide orient="horz" pos="572"/>
        <p:guide pos="113"/>
        <p:guide pos="5602"/>
        <p:guide orient="horz" pos="3974"/>
        <p:guide orient="horz" pos="890"/>
        <p:guide orient="horz" pos="23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p:scale>
          <a:sx n="110" d="100"/>
          <a:sy n="110" d="100"/>
        </p:scale>
        <p:origin x="-1368" y="2226"/>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6247" cy="49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8" tIns="46039" rIns="92078" bIns="46039" numCol="1" anchor="t" anchorCtr="0" compatLnSpc="1">
            <a:prstTxWarp prst="textNoShape">
              <a:avLst/>
            </a:prstTxWarp>
          </a:bodyPr>
          <a:lstStyle>
            <a:lvl1pPr>
              <a:defRPr sz="1200" b="0">
                <a:latin typeface="Arial" charset="0"/>
                <a:ea typeface="ＭＳ Ｐゴシック" charset="-128"/>
              </a:defRPr>
            </a:lvl1pPr>
          </a:lstStyle>
          <a:p>
            <a:pPr>
              <a:defRPr/>
            </a:pPr>
            <a:endParaRPr lang="en-US" altLang="ja-JP"/>
          </a:p>
        </p:txBody>
      </p:sp>
      <p:sp>
        <p:nvSpPr>
          <p:cNvPr id="22531" name="Rectangle 3"/>
          <p:cNvSpPr>
            <a:spLocks noGrp="1" noChangeArrowheads="1"/>
          </p:cNvSpPr>
          <p:nvPr>
            <p:ph type="dt" sz="quarter" idx="1"/>
          </p:nvPr>
        </p:nvSpPr>
        <p:spPr bwMode="auto">
          <a:xfrm>
            <a:off x="3849826" y="0"/>
            <a:ext cx="2946246" cy="49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8" tIns="46039" rIns="92078" bIns="46039" numCol="1" anchor="t" anchorCtr="0" compatLnSpc="1">
            <a:prstTxWarp prst="textNoShape">
              <a:avLst/>
            </a:prstTxWarp>
          </a:bodyPr>
          <a:lstStyle>
            <a:lvl1pPr algn="r">
              <a:defRPr sz="1200" b="0">
                <a:latin typeface="Arial" charset="0"/>
                <a:ea typeface="ＭＳ Ｐゴシック" charset="-128"/>
              </a:defRPr>
            </a:lvl1pPr>
          </a:lstStyle>
          <a:p>
            <a:pPr>
              <a:defRPr/>
            </a:pPr>
            <a:endParaRPr lang="en-US" altLang="ja-JP"/>
          </a:p>
        </p:txBody>
      </p:sp>
      <p:sp>
        <p:nvSpPr>
          <p:cNvPr id="22532" name="Rectangle 4"/>
          <p:cNvSpPr>
            <a:spLocks noGrp="1" noChangeArrowheads="1"/>
          </p:cNvSpPr>
          <p:nvPr>
            <p:ph type="ftr" sz="quarter" idx="2"/>
          </p:nvPr>
        </p:nvSpPr>
        <p:spPr bwMode="auto">
          <a:xfrm>
            <a:off x="0" y="9428309"/>
            <a:ext cx="2946247" cy="49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8" tIns="46039" rIns="92078" bIns="46039" numCol="1" anchor="b" anchorCtr="0" compatLnSpc="1">
            <a:prstTxWarp prst="textNoShape">
              <a:avLst/>
            </a:prstTxWarp>
          </a:bodyPr>
          <a:lstStyle>
            <a:lvl1pPr>
              <a:defRPr sz="1200" b="0">
                <a:latin typeface="Arial" charset="0"/>
                <a:ea typeface="ＭＳ Ｐゴシック" charset="-128"/>
              </a:defRPr>
            </a:lvl1pPr>
          </a:lstStyle>
          <a:p>
            <a:pPr>
              <a:defRPr/>
            </a:pPr>
            <a:endParaRPr lang="en-US" altLang="ja-JP"/>
          </a:p>
        </p:txBody>
      </p:sp>
      <p:sp>
        <p:nvSpPr>
          <p:cNvPr id="22533" name="Rectangle 5"/>
          <p:cNvSpPr>
            <a:spLocks noGrp="1" noChangeArrowheads="1"/>
          </p:cNvSpPr>
          <p:nvPr>
            <p:ph type="sldNum" sz="quarter" idx="3"/>
          </p:nvPr>
        </p:nvSpPr>
        <p:spPr bwMode="auto">
          <a:xfrm>
            <a:off x="3849826" y="9428309"/>
            <a:ext cx="2946246" cy="49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8" tIns="46039" rIns="92078" bIns="46039" numCol="1" anchor="b" anchorCtr="0" compatLnSpc="1">
            <a:prstTxWarp prst="textNoShape">
              <a:avLst/>
            </a:prstTxWarp>
          </a:bodyPr>
          <a:lstStyle>
            <a:lvl1pPr algn="r">
              <a:defRPr sz="1200" b="0"/>
            </a:lvl1pPr>
          </a:lstStyle>
          <a:p>
            <a:fld id="{C661AA8F-98DB-46D5-B382-AB097919E152}" type="slidenum">
              <a:rPr lang="en-US" altLang="ja-JP"/>
              <a:pPr/>
              <a:t>‹#›</a:t>
            </a:fld>
            <a:endParaRPr lang="en-US" altLang="ja-JP"/>
          </a:p>
        </p:txBody>
      </p:sp>
    </p:spTree>
    <p:extLst>
      <p:ext uri="{BB962C8B-B14F-4D97-AF65-F5344CB8AC3E}">
        <p14:creationId xmlns:p14="http://schemas.microsoft.com/office/powerpoint/2010/main" val="3374233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6247" cy="49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8" tIns="46039" rIns="92078" bIns="46039" numCol="1" anchor="t" anchorCtr="0" compatLnSpc="1">
            <a:prstTxWarp prst="textNoShape">
              <a:avLst/>
            </a:prstTxWarp>
          </a:bodyPr>
          <a:lstStyle>
            <a:lvl1pPr>
              <a:defRPr sz="1200" b="0">
                <a:latin typeface="Arial" charset="0"/>
                <a:ea typeface="ＭＳ Ｐゴシック" charset="-128"/>
              </a:defRPr>
            </a:lvl1pPr>
          </a:lstStyle>
          <a:p>
            <a:pPr>
              <a:defRPr/>
            </a:pPr>
            <a:endParaRPr lang="en-US" altLang="ja-JP"/>
          </a:p>
        </p:txBody>
      </p:sp>
      <p:sp>
        <p:nvSpPr>
          <p:cNvPr id="28675" name="Rectangle 3"/>
          <p:cNvSpPr>
            <a:spLocks noGrp="1" noChangeArrowheads="1"/>
          </p:cNvSpPr>
          <p:nvPr>
            <p:ph type="dt" idx="1"/>
          </p:nvPr>
        </p:nvSpPr>
        <p:spPr bwMode="auto">
          <a:xfrm>
            <a:off x="3849826" y="0"/>
            <a:ext cx="2946246" cy="49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8" tIns="46039" rIns="92078" bIns="46039" numCol="1" anchor="t" anchorCtr="0" compatLnSpc="1">
            <a:prstTxWarp prst="textNoShape">
              <a:avLst/>
            </a:prstTxWarp>
          </a:bodyPr>
          <a:lstStyle>
            <a:lvl1pPr algn="r">
              <a:defRPr sz="1200" b="0">
                <a:latin typeface="Arial" charset="0"/>
                <a:ea typeface="ＭＳ Ｐゴシック" charset="-128"/>
              </a:defRPr>
            </a:lvl1pPr>
          </a:lstStyle>
          <a:p>
            <a:pPr>
              <a:defRPr/>
            </a:pPr>
            <a:endParaRPr lang="en-US" altLang="ja-JP"/>
          </a:p>
        </p:txBody>
      </p:sp>
      <p:sp>
        <p:nvSpPr>
          <p:cNvPr id="1331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679288" y="4714953"/>
            <a:ext cx="5439101" cy="44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8" tIns="46039" rIns="92078" bIns="4603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8678" name="Rectangle 6"/>
          <p:cNvSpPr>
            <a:spLocks noGrp="1" noChangeArrowheads="1"/>
          </p:cNvSpPr>
          <p:nvPr>
            <p:ph type="ftr" sz="quarter" idx="4"/>
          </p:nvPr>
        </p:nvSpPr>
        <p:spPr bwMode="auto">
          <a:xfrm>
            <a:off x="0" y="9428309"/>
            <a:ext cx="2946247" cy="49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8" tIns="46039" rIns="92078" bIns="46039" numCol="1" anchor="b" anchorCtr="0" compatLnSpc="1">
            <a:prstTxWarp prst="textNoShape">
              <a:avLst/>
            </a:prstTxWarp>
          </a:bodyPr>
          <a:lstStyle>
            <a:lvl1pPr>
              <a:defRPr sz="1200" b="0">
                <a:latin typeface="Arial" charset="0"/>
                <a:ea typeface="ＭＳ Ｐゴシック" charset="-128"/>
              </a:defRPr>
            </a:lvl1pPr>
          </a:lstStyle>
          <a:p>
            <a:pPr>
              <a:defRPr/>
            </a:pPr>
            <a:endParaRPr lang="en-US" altLang="ja-JP"/>
          </a:p>
        </p:txBody>
      </p:sp>
      <p:sp>
        <p:nvSpPr>
          <p:cNvPr id="28679" name="Rectangle 7"/>
          <p:cNvSpPr>
            <a:spLocks noGrp="1" noChangeArrowheads="1"/>
          </p:cNvSpPr>
          <p:nvPr>
            <p:ph type="sldNum" sz="quarter" idx="5"/>
          </p:nvPr>
        </p:nvSpPr>
        <p:spPr bwMode="auto">
          <a:xfrm>
            <a:off x="3849826" y="9428309"/>
            <a:ext cx="2946246" cy="49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8" tIns="46039" rIns="92078" bIns="46039" numCol="1" anchor="b" anchorCtr="0" compatLnSpc="1">
            <a:prstTxWarp prst="textNoShape">
              <a:avLst/>
            </a:prstTxWarp>
          </a:bodyPr>
          <a:lstStyle>
            <a:lvl1pPr algn="r">
              <a:defRPr sz="1200" b="0"/>
            </a:lvl1pPr>
          </a:lstStyle>
          <a:p>
            <a:fld id="{06A2B272-F91A-4B13-A0F1-12C812594DEF}" type="slidenum">
              <a:rPr lang="en-US" altLang="ja-JP"/>
              <a:pPr/>
              <a:t>‹#›</a:t>
            </a:fld>
            <a:endParaRPr lang="en-US" altLang="ja-JP"/>
          </a:p>
        </p:txBody>
      </p:sp>
    </p:spTree>
    <p:extLst>
      <p:ext uri="{BB962C8B-B14F-4D97-AF65-F5344CB8AC3E}">
        <p14:creationId xmlns:p14="http://schemas.microsoft.com/office/powerpoint/2010/main" val="29250290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1627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74" indent="-287836" defTabSz="91627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44" indent="-230269" defTabSz="91627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881" indent="-230269" defTabSz="91627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19" indent="-230269" defTabSz="91627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957" indent="-230269" defTabSz="91627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494" indent="-230269" defTabSz="91627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032" indent="-230269" defTabSz="91627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569" indent="-230269" defTabSz="91627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980A25F9-F638-4B7E-8CD2-DA6DF1951012}" type="slidenum">
              <a:rPr lang="en-US" altLang="ja-JP" sz="1100">
                <a:latin typeface="Times New Roman" panose="02020603050405020304" pitchFamily="18" charset="0"/>
                <a:ea typeface="ＭＳ Ｐゴシック" panose="020B0600070205080204" pitchFamily="50" charset="-128"/>
              </a:rPr>
              <a:pPr eaLnBrk="1" hangingPunct="1">
                <a:spcBef>
                  <a:spcPct val="0"/>
                </a:spcBef>
              </a:pPr>
              <a:t>0</a:t>
            </a:fld>
            <a:endParaRPr lang="en-US" altLang="ja-JP" sz="1100">
              <a:latin typeface="Times New Roman" panose="02020603050405020304" pitchFamily="18" charset="0"/>
              <a:ea typeface="ＭＳ Ｐゴシック" panose="020B0600070205080204" pitchFamily="50" charset="-128"/>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ja-JP" altLang="ja-JP" smtClean="0">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263431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74" indent="-287836"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44"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881"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19"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957"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494"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032"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569"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243D92D-D2C0-4B85-8C11-803C4D4B2AC1}" type="slidenum">
              <a:rPr lang="en-US" altLang="ja-JP">
                <a:ea typeface="ＭＳ Ｐゴシック" panose="020B0600070205080204" pitchFamily="50" charset="-128"/>
              </a:rPr>
              <a:pPr eaLnBrk="1" hangingPunct="1">
                <a:spcBef>
                  <a:spcPct val="0"/>
                </a:spcBef>
              </a:pPr>
              <a:t>9</a:t>
            </a:fld>
            <a:endParaRPr lang="en-US" altLang="ja-JP">
              <a:ea typeface="ＭＳ Ｐゴシック" panose="020B0600070205080204" pitchFamily="50"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lnSpc>
                <a:spcPct val="150000"/>
              </a:lnSpc>
            </a:pP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脱毛サロン</a:t>
            </a:r>
            <a:r>
              <a:rPr lang="ja-JP" altLang="en-US" dirty="0" smtClean="0">
                <a:latin typeface="HG丸ｺﾞｼｯｸM-PRO" panose="020F0600000000000000" pitchFamily="50" charset="-128"/>
                <a:ea typeface="HG丸ｺﾞｼｯｸM-PRO" panose="020F0600000000000000" pitchFamily="50" charset="-128"/>
              </a:rPr>
              <a:t>・・・セドナエンタープライズ　</a:t>
            </a:r>
            <a:r>
              <a:rPr lang="en-US" altLang="ja-JP" dirty="0" smtClean="0">
                <a:latin typeface="HG丸ｺﾞｼｯｸM-PRO" panose="020F0600000000000000" pitchFamily="50" charset="-128"/>
                <a:ea typeface="HG丸ｺﾞｼｯｸM-PRO" panose="020F0600000000000000" pitchFamily="50" charset="-128"/>
              </a:rPr>
              <a:t>2014/2</a:t>
            </a:r>
            <a:r>
              <a:rPr lang="ja-JP" altLang="en-US" dirty="0" smtClean="0">
                <a:latin typeface="HG丸ｺﾞｼｯｸM-PRO" panose="020F0600000000000000" pitchFamily="50" charset="-128"/>
                <a:ea typeface="HG丸ｺﾞｼｯｸM-PRO" panose="020F0600000000000000" pitchFamily="50" charset="-128"/>
              </a:rPr>
              <a:t>　</a:t>
            </a:r>
            <a:r>
              <a:rPr lang="en-US" altLang="ja-JP" dirty="0" err="1" smtClean="0">
                <a:latin typeface="HG丸ｺﾞｼｯｸM-PRO" panose="020F0600000000000000" pitchFamily="50" charset="-128"/>
                <a:ea typeface="HG丸ｺﾞｼｯｸM-PRO" panose="020F0600000000000000" pitchFamily="50" charset="-128"/>
              </a:rPr>
              <a:t>S'sence</a:t>
            </a:r>
            <a:endParaRPr lang="en-US" altLang="ja-JP" dirty="0" smtClean="0">
              <a:latin typeface="HG丸ｺﾞｼｯｸM-PRO" panose="020F0600000000000000" pitchFamily="50" charset="-128"/>
              <a:ea typeface="HG丸ｺﾞｼｯｸM-PRO" panose="020F0600000000000000" pitchFamily="50" charset="-128"/>
            </a:endParaRPr>
          </a:p>
          <a:p>
            <a:pPr eaLnBrk="1" hangingPunct="1">
              <a:lnSpc>
                <a:spcPct val="150000"/>
              </a:lnSpc>
            </a:pPr>
            <a:endParaRPr lang="en-US" altLang="ja-JP"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98274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JA</a:t>
            </a:r>
            <a:r>
              <a:rPr kumimoji="1" lang="ja-JP" altLang="en-US" dirty="0" smtClean="0"/>
              <a:t>・・・</a:t>
            </a:r>
            <a:r>
              <a:rPr kumimoji="1" lang="en-US" altLang="ja-JP" dirty="0" smtClean="0"/>
              <a:t>JA</a:t>
            </a:r>
            <a:r>
              <a:rPr kumimoji="1" lang="ja-JP" altLang="en-US" dirty="0" smtClean="0"/>
              <a:t>越智今治　</a:t>
            </a:r>
            <a:r>
              <a:rPr kumimoji="1" lang="en-US" altLang="ja-JP" dirty="0" err="1" smtClean="0"/>
              <a:t>S’sence</a:t>
            </a:r>
            <a:r>
              <a:rPr kumimoji="1" lang="en-US" altLang="ja-JP" dirty="0" smtClean="0"/>
              <a:t> IMS</a:t>
            </a:r>
            <a:r>
              <a:rPr kumimoji="1" lang="ja-JP" altLang="en-US" dirty="0" smtClean="0"/>
              <a:t>からのリプレイス</a:t>
            </a:r>
            <a:endParaRPr kumimoji="1" lang="en-US" altLang="ja-JP" dirty="0" smtClean="0"/>
          </a:p>
          <a:p>
            <a:r>
              <a:rPr kumimoji="1" lang="ja-JP" altLang="en-US" dirty="0" smtClean="0"/>
              <a:t>オフィス・・・名港海運　</a:t>
            </a:r>
            <a:r>
              <a:rPr kumimoji="1" lang="en-US" altLang="ja-JP" dirty="0" err="1" smtClean="0"/>
              <a:t>S’sence</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6A2B272-F91A-4B13-A0F1-12C812594DEF}" type="slidenum">
              <a:rPr lang="en-US" altLang="ja-JP" smtClean="0"/>
              <a:pPr/>
              <a:t>10</a:t>
            </a:fld>
            <a:endParaRPr lang="en-US" altLang="ja-JP"/>
          </a:p>
        </p:txBody>
      </p:sp>
    </p:spTree>
    <p:extLst>
      <p:ext uri="{BB962C8B-B14F-4D97-AF65-F5344CB8AC3E}">
        <p14:creationId xmlns:p14="http://schemas.microsoft.com/office/powerpoint/2010/main" val="2739504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74" indent="-287836"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44"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881"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19"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957"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494"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032"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569"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243D92D-D2C0-4B85-8C11-803C4D4B2AC1}" type="slidenum">
              <a:rPr lang="en-US" altLang="ja-JP">
                <a:ea typeface="ＭＳ Ｐゴシック" panose="020B0600070205080204" pitchFamily="50" charset="-128"/>
              </a:rPr>
              <a:pPr eaLnBrk="1" hangingPunct="1">
                <a:spcBef>
                  <a:spcPct val="0"/>
                </a:spcBef>
              </a:pPr>
              <a:t>1</a:t>
            </a:fld>
            <a:endParaRPr lang="en-US" altLang="ja-JP">
              <a:ea typeface="ＭＳ Ｐゴシック" panose="020B0600070205080204" pitchFamily="50"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lnSpc>
                <a:spcPct val="150000"/>
              </a:lnSpc>
            </a:pPr>
            <a:endParaRPr lang="ja-JP" altLang="ja-JP"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3527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74" indent="-287836"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44"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881"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19"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957"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494"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032"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569"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243D92D-D2C0-4B85-8C11-803C4D4B2AC1}" type="slidenum">
              <a:rPr lang="en-US" altLang="ja-JP">
                <a:ea typeface="ＭＳ Ｐゴシック" panose="020B0600070205080204" pitchFamily="50" charset="-128"/>
              </a:rPr>
              <a:pPr eaLnBrk="1" hangingPunct="1">
                <a:spcBef>
                  <a:spcPct val="0"/>
                </a:spcBef>
              </a:pPr>
              <a:t>2</a:t>
            </a:fld>
            <a:endParaRPr lang="en-US" altLang="ja-JP">
              <a:ea typeface="ＭＳ Ｐゴシック" panose="020B0600070205080204" pitchFamily="50"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lnSpc>
                <a:spcPct val="150000"/>
              </a:lnSpc>
            </a:pPr>
            <a:endParaRPr lang="ja-JP" altLang="ja-JP"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55698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74" indent="-287836"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44"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881"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19"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957"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494"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032"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569"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243D92D-D2C0-4B85-8C11-803C4D4B2AC1}" type="slidenum">
              <a:rPr lang="en-US" altLang="ja-JP">
                <a:ea typeface="ＭＳ Ｐゴシック" panose="020B0600070205080204" pitchFamily="50" charset="-128"/>
              </a:rPr>
              <a:pPr eaLnBrk="1" hangingPunct="1">
                <a:spcBef>
                  <a:spcPct val="0"/>
                </a:spcBef>
              </a:pPr>
              <a:t>3</a:t>
            </a:fld>
            <a:endParaRPr lang="en-US" altLang="ja-JP">
              <a:ea typeface="ＭＳ Ｐゴシック" panose="020B0600070205080204" pitchFamily="50"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defTabSz="921075" eaLnBrk="1" hangingPunct="1">
              <a:lnSpc>
                <a:spcPct val="150000"/>
              </a:lnSpc>
              <a:defRPr/>
            </a:pPr>
            <a:r>
              <a:rPr lang="ja-JP" altLang="en-US" dirty="0">
                <a:solidFill>
                  <a:schemeClr val="tx1">
                    <a:lumMod val="75000"/>
                    <a:lumOff val="25000"/>
                  </a:schemeClr>
                </a:solidFill>
                <a:latin typeface="メイリオ" pitchFamily="50" charset="-128"/>
                <a:ea typeface="メイリオ" pitchFamily="50" charset="-128"/>
                <a:cs typeface="メイリオ" pitchFamily="50" charset="-128"/>
              </a:rPr>
              <a:t>専用放送・・</a:t>
            </a:r>
            <a:r>
              <a:rPr lang="ja-JP" altLang="en-US" dirty="0" smtClean="0">
                <a:latin typeface="HG丸ｺﾞｼｯｸM-PRO" panose="020F0600000000000000" pitchFamily="50" charset="-128"/>
                <a:ea typeface="HG丸ｺﾞｼｯｸM-PRO" panose="020F0600000000000000" pitchFamily="50" charset="-128"/>
              </a:rPr>
              <a:t>スーパー大栄　</a:t>
            </a:r>
            <a:r>
              <a:rPr lang="en-US" altLang="ja-JP" dirty="0" smtClean="0">
                <a:latin typeface="HG丸ｺﾞｼｯｸM-PRO" panose="020F0600000000000000" pitchFamily="50" charset="-128"/>
                <a:ea typeface="HG丸ｺﾞｼｯｸM-PRO" panose="020F0600000000000000" pitchFamily="50" charset="-128"/>
              </a:rPr>
              <a:t>2005/1</a:t>
            </a:r>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PRX-5000</a:t>
            </a:r>
          </a:p>
          <a:p>
            <a:pPr defTabSz="921075" eaLnBrk="1" hangingPunct="1">
              <a:lnSpc>
                <a:spcPct val="150000"/>
              </a:lnSpc>
              <a:defRPr/>
            </a:pPr>
            <a:r>
              <a:rPr lang="ja-JP" altLang="en-US" dirty="0">
                <a:solidFill>
                  <a:schemeClr val="tx1">
                    <a:lumMod val="75000"/>
                    <a:lumOff val="25000"/>
                  </a:schemeClr>
                </a:solidFill>
                <a:latin typeface="メイリオ" pitchFamily="50" charset="-128"/>
                <a:ea typeface="メイリオ" pitchFamily="50" charset="-128"/>
                <a:cs typeface="メイリオ" pitchFamily="50" charset="-128"/>
              </a:rPr>
              <a:t>スタッフコール・・</a:t>
            </a:r>
            <a:r>
              <a:rPr lang="ja-JP" altLang="en-US" dirty="0" smtClean="0">
                <a:latin typeface="HG丸ｺﾞｼｯｸM-PRO" panose="020F0600000000000000" pitchFamily="50" charset="-128"/>
                <a:ea typeface="HG丸ｺﾞｼｯｸM-PRO" panose="020F0600000000000000" pitchFamily="50" charset="-128"/>
              </a:rPr>
              <a:t>ライフコーポレーション　</a:t>
            </a:r>
            <a:r>
              <a:rPr lang="en-US" altLang="ja-JP" dirty="0" smtClean="0">
                <a:latin typeface="HG丸ｺﾞｼｯｸM-PRO" panose="020F0600000000000000" pitchFamily="50" charset="-128"/>
                <a:ea typeface="HG丸ｺﾞｼｯｸM-PRO" panose="020F0600000000000000" pitchFamily="50" charset="-128"/>
              </a:rPr>
              <a:t>2017/8</a:t>
            </a:r>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PRX-5000</a:t>
            </a:r>
            <a:endParaRPr lang="ja-JP" altLang="ja-JP"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64838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74" indent="-287836"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44"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881"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19"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957"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494"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032"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569"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243D92D-D2C0-4B85-8C11-803C4D4B2AC1}" type="slidenum">
              <a:rPr lang="en-US" altLang="ja-JP">
                <a:ea typeface="ＭＳ Ｐゴシック" panose="020B0600070205080204" pitchFamily="50" charset="-128"/>
              </a:rPr>
              <a:pPr eaLnBrk="1" hangingPunct="1">
                <a:spcBef>
                  <a:spcPct val="0"/>
                </a:spcBef>
              </a:pPr>
              <a:t>4</a:t>
            </a:fld>
            <a:endParaRPr lang="en-US" altLang="ja-JP">
              <a:ea typeface="ＭＳ Ｐゴシック" panose="020B0600070205080204" pitchFamily="50"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defTabSz="921075" eaLnBrk="1" hangingPunct="1">
              <a:lnSpc>
                <a:spcPct val="150000"/>
              </a:lnSpc>
              <a:defRPr/>
            </a:pPr>
            <a:r>
              <a:rPr lang="ja-JP" altLang="en-US" dirty="0" smtClean="0">
                <a:latin typeface="HG丸ｺﾞｼｯｸM-PRO" panose="020F0600000000000000" pitchFamily="50" charset="-128"/>
                <a:ea typeface="HG丸ｺﾞｼｯｸM-PRO" panose="020F0600000000000000" pitchFamily="50" charset="-128"/>
              </a:rPr>
              <a:t>カラオケボックス・・・㈱ヴァリック　コートダジュール　</a:t>
            </a:r>
            <a:r>
              <a:rPr lang="en-US" altLang="ja-JP" dirty="0" smtClean="0">
                <a:latin typeface="HG丸ｺﾞｼｯｸM-PRO" panose="020F0600000000000000" pitchFamily="50" charset="-128"/>
                <a:ea typeface="HG丸ｺﾞｼｯｸM-PRO" panose="020F0600000000000000" pitchFamily="50" charset="-128"/>
              </a:rPr>
              <a:t>2013/12</a:t>
            </a:r>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PRX-5000</a:t>
            </a:r>
          </a:p>
          <a:p>
            <a:pPr eaLnBrk="1" hangingPunct="1">
              <a:lnSpc>
                <a:spcPct val="150000"/>
              </a:lnSpc>
            </a:pPr>
            <a:r>
              <a:rPr lang="ja-JP" altLang="en-US" dirty="0" smtClean="0">
                <a:latin typeface="HG丸ｺﾞｼｯｸM-PRO" panose="020F0600000000000000" pitchFamily="50" charset="-128"/>
                <a:ea typeface="HG丸ｺﾞｼｯｸM-PRO" panose="020F0600000000000000" pitchFamily="50" charset="-128"/>
              </a:rPr>
              <a:t>スポーツショップ・・・ムラサキスポーツ　</a:t>
            </a:r>
            <a:r>
              <a:rPr lang="en-US" altLang="ja-JP" dirty="0" smtClean="0">
                <a:latin typeface="HG丸ｺﾞｼｯｸM-PRO" panose="020F0600000000000000" pitchFamily="50" charset="-128"/>
                <a:ea typeface="HG丸ｺﾞｼｯｸM-PRO" panose="020F0600000000000000" pitchFamily="50" charset="-128"/>
              </a:rPr>
              <a:t>2014/10</a:t>
            </a:r>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PRX-5000</a:t>
            </a:r>
          </a:p>
          <a:p>
            <a:pPr eaLnBrk="1" hangingPunct="1">
              <a:lnSpc>
                <a:spcPct val="150000"/>
              </a:lnSpc>
            </a:pPr>
            <a:endParaRPr lang="ja-JP" altLang="ja-JP"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83098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74" indent="-287836"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44"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881"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19"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957"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494"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032"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569"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243D92D-D2C0-4B85-8C11-803C4D4B2AC1}" type="slidenum">
              <a:rPr lang="en-US" altLang="ja-JP">
                <a:ea typeface="ＭＳ Ｐゴシック" panose="020B0600070205080204" pitchFamily="50" charset="-128"/>
              </a:rPr>
              <a:pPr eaLnBrk="1" hangingPunct="1">
                <a:spcBef>
                  <a:spcPct val="0"/>
                </a:spcBef>
              </a:pPr>
              <a:t>5</a:t>
            </a:fld>
            <a:endParaRPr lang="en-US" altLang="ja-JP">
              <a:ea typeface="ＭＳ Ｐゴシック" panose="020B0600070205080204" pitchFamily="50"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lnSpc>
                <a:spcPct val="150000"/>
              </a:lnSpc>
            </a:pPr>
            <a:r>
              <a:rPr lang="ja-JP" altLang="en-US" dirty="0" smtClean="0">
                <a:latin typeface="HG丸ｺﾞｼｯｸM-PRO" panose="020F0600000000000000" pitchFamily="50" charset="-128"/>
                <a:ea typeface="HG丸ｺﾞｼｯｸM-PRO" panose="020F0600000000000000" pitchFamily="50" charset="-128"/>
              </a:rPr>
              <a:t>携帯電話ショップ・・・株式会社パイオン　</a:t>
            </a:r>
            <a:r>
              <a:rPr lang="en-US" altLang="ja-JP" dirty="0" smtClean="0">
                <a:latin typeface="HG丸ｺﾞｼｯｸM-PRO" panose="020F0600000000000000" pitchFamily="50" charset="-128"/>
                <a:ea typeface="HG丸ｺﾞｼｯｸM-PRO" panose="020F0600000000000000" pitchFamily="50" charset="-128"/>
              </a:rPr>
              <a:t>au</a:t>
            </a:r>
            <a:r>
              <a:rPr lang="ja-JP" altLang="en-US" dirty="0" smtClean="0">
                <a:latin typeface="HG丸ｺﾞｼｯｸM-PRO" panose="020F0600000000000000" pitchFamily="50" charset="-128"/>
                <a:ea typeface="HG丸ｺﾞｼｯｸM-PRO" panose="020F0600000000000000" pitchFamily="50" charset="-128"/>
              </a:rPr>
              <a:t>ショップ</a:t>
            </a:r>
            <a:endParaRPr lang="ja-JP" altLang="ja-JP"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58139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74" indent="-287836"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44"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881"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19"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957"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494"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032"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569"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243D92D-D2C0-4B85-8C11-803C4D4B2AC1}" type="slidenum">
              <a:rPr lang="en-US" altLang="ja-JP">
                <a:ea typeface="ＭＳ Ｐゴシック" panose="020B0600070205080204" pitchFamily="50" charset="-128"/>
              </a:rPr>
              <a:pPr eaLnBrk="1" hangingPunct="1">
                <a:spcBef>
                  <a:spcPct val="0"/>
                </a:spcBef>
              </a:pPr>
              <a:t>6</a:t>
            </a:fld>
            <a:endParaRPr lang="en-US" altLang="ja-JP">
              <a:ea typeface="ＭＳ Ｐゴシック" panose="020B0600070205080204" pitchFamily="50"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lnSpc>
                <a:spcPct val="150000"/>
              </a:lnSpc>
            </a:pPr>
            <a:r>
              <a:rPr lang="ja-JP" altLang="en-US" dirty="0" smtClean="0">
                <a:latin typeface="HG丸ｺﾞｼｯｸM-PRO" panose="020F0600000000000000" pitchFamily="50" charset="-128"/>
                <a:ea typeface="HG丸ｺﾞｼｯｸM-PRO" panose="020F0600000000000000" pitchFamily="50" charset="-128"/>
              </a:rPr>
              <a:t>整骨院・・クラシオン　</a:t>
            </a:r>
            <a:r>
              <a:rPr lang="en-US" altLang="ja-JP" dirty="0" smtClean="0">
                <a:latin typeface="HG丸ｺﾞｼｯｸM-PRO" panose="020F0600000000000000" pitchFamily="50" charset="-128"/>
                <a:ea typeface="HG丸ｺﾞｼｯｸM-PRO" panose="020F0600000000000000" pitchFamily="50" charset="-128"/>
              </a:rPr>
              <a:t>2016/8</a:t>
            </a:r>
            <a:r>
              <a:rPr lang="ja-JP" altLang="en-US" dirty="0" smtClean="0">
                <a:latin typeface="HG丸ｺﾞｼｯｸM-PRO" panose="020F0600000000000000" pitchFamily="50" charset="-128"/>
                <a:ea typeface="HG丸ｺﾞｼｯｸM-PRO" panose="020F0600000000000000" pitchFamily="50" charset="-128"/>
              </a:rPr>
              <a:t>　</a:t>
            </a:r>
            <a:r>
              <a:rPr lang="en-US" altLang="ja-JP" dirty="0" err="1" smtClean="0">
                <a:latin typeface="HG丸ｺﾞｼｯｸM-PRO" panose="020F0600000000000000" pitchFamily="50" charset="-128"/>
                <a:ea typeface="HG丸ｺﾞｼｯｸM-PRO" panose="020F0600000000000000" pitchFamily="50" charset="-128"/>
              </a:rPr>
              <a:t>S’sense</a:t>
            </a:r>
            <a:endParaRPr lang="en-US" altLang="ja-JP" dirty="0" smtClean="0">
              <a:latin typeface="HG丸ｺﾞｼｯｸM-PRO" panose="020F0600000000000000" pitchFamily="50" charset="-128"/>
              <a:ea typeface="HG丸ｺﾞｼｯｸM-PRO" panose="020F0600000000000000" pitchFamily="50" charset="-128"/>
            </a:endParaRPr>
          </a:p>
          <a:p>
            <a:pPr defTabSz="921075" eaLnBrk="1" hangingPunct="1">
              <a:lnSpc>
                <a:spcPct val="150000"/>
              </a:lnSpc>
              <a:defRPr/>
            </a:pPr>
            <a:r>
              <a:rPr lang="ja-JP" altLang="en-US" dirty="0" smtClean="0">
                <a:latin typeface="HG丸ｺﾞｼｯｸM-PRO" panose="020F0600000000000000" pitchFamily="50" charset="-128"/>
                <a:ea typeface="HG丸ｺﾞｼｯｸM-PRO" panose="020F0600000000000000" pitchFamily="50" charset="-128"/>
              </a:rPr>
              <a:t>アパレル・・</a:t>
            </a:r>
            <a:r>
              <a:rPr lang="en-US" altLang="ja-JP" dirty="0" smtClean="0">
                <a:latin typeface="HG丸ｺﾞｼｯｸM-PRO" panose="020F0600000000000000" pitchFamily="50" charset="-128"/>
                <a:ea typeface="HG丸ｺﾞｼｯｸM-PRO" panose="020F0600000000000000" pitchFamily="50" charset="-128"/>
              </a:rPr>
              <a:t>WEGO</a:t>
            </a:r>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2016/7</a:t>
            </a:r>
            <a:r>
              <a:rPr lang="ja-JP" altLang="en-US" dirty="0" smtClean="0">
                <a:latin typeface="HG丸ｺﾞｼｯｸM-PRO" panose="020F0600000000000000" pitchFamily="50" charset="-128"/>
                <a:ea typeface="HG丸ｺﾞｼｯｸM-PRO" panose="020F0600000000000000" pitchFamily="50" charset="-128"/>
              </a:rPr>
              <a:t>　</a:t>
            </a:r>
            <a:r>
              <a:rPr lang="en-US" altLang="ja-JP" dirty="0" err="1" smtClean="0">
                <a:latin typeface="HG丸ｺﾞｼｯｸM-PRO" panose="020F0600000000000000" pitchFamily="50" charset="-128"/>
                <a:ea typeface="HG丸ｺﾞｼｯｸM-PRO" panose="020F0600000000000000" pitchFamily="50" charset="-128"/>
              </a:rPr>
              <a:t>S’sense</a:t>
            </a:r>
            <a:endParaRPr lang="en-US" altLang="ja-JP" dirty="0" smtClean="0">
              <a:latin typeface="HG丸ｺﾞｼｯｸM-PRO" panose="020F0600000000000000" pitchFamily="50" charset="-128"/>
              <a:ea typeface="HG丸ｺﾞｼｯｸM-PRO" panose="020F0600000000000000" pitchFamily="50" charset="-128"/>
            </a:endParaRPr>
          </a:p>
          <a:p>
            <a:pPr eaLnBrk="1" hangingPunct="1">
              <a:lnSpc>
                <a:spcPct val="150000"/>
              </a:lnSpc>
            </a:pPr>
            <a:endParaRPr lang="ja-JP" altLang="ja-JP"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14782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74" indent="-287836"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44"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881"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19"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957"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494"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032"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569"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243D92D-D2C0-4B85-8C11-803C4D4B2AC1}" type="slidenum">
              <a:rPr lang="en-US" altLang="ja-JP">
                <a:ea typeface="ＭＳ Ｐゴシック" panose="020B0600070205080204" pitchFamily="50" charset="-128"/>
              </a:rPr>
              <a:pPr eaLnBrk="1" hangingPunct="1">
                <a:spcBef>
                  <a:spcPct val="0"/>
                </a:spcBef>
              </a:pPr>
              <a:t>7</a:t>
            </a:fld>
            <a:endParaRPr lang="en-US" altLang="ja-JP">
              <a:ea typeface="ＭＳ Ｐゴシック" panose="020B0600070205080204" pitchFamily="50"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lnSpc>
                <a:spcPct val="150000"/>
              </a:lnSpc>
            </a:pPr>
            <a:r>
              <a:rPr lang="ja-JP" altLang="en-US" dirty="0" smtClean="0">
                <a:latin typeface="HG丸ｺﾞｼｯｸM-PRO" panose="020F0600000000000000" pitchFamily="50" charset="-128"/>
                <a:ea typeface="HG丸ｺﾞｼｯｸM-PRO" panose="020F0600000000000000" pitchFamily="50" charset="-128"/>
              </a:rPr>
              <a:t>家電・・・エディオン　</a:t>
            </a:r>
            <a:r>
              <a:rPr lang="en-US" altLang="ja-JP" dirty="0" smtClean="0">
                <a:latin typeface="HG丸ｺﾞｼｯｸM-PRO" panose="020F0600000000000000" pitchFamily="50" charset="-128"/>
                <a:ea typeface="HG丸ｺﾞｼｯｸM-PRO" panose="020F0600000000000000" pitchFamily="50" charset="-128"/>
              </a:rPr>
              <a:t>2016/6</a:t>
            </a:r>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PRX-5000</a:t>
            </a:r>
          </a:p>
          <a:p>
            <a:pPr eaLnBrk="1" hangingPunct="1">
              <a:lnSpc>
                <a:spcPct val="150000"/>
              </a:lnSpc>
            </a:pPr>
            <a:r>
              <a:rPr lang="ja-JP" altLang="en-US" dirty="0" smtClean="0">
                <a:latin typeface="HG丸ｺﾞｼｯｸM-PRO" panose="020F0600000000000000" pitchFamily="50" charset="-128"/>
                <a:ea typeface="HG丸ｺﾞｼｯｸM-PRO" panose="020F0600000000000000" pitchFamily="50" charset="-128"/>
              </a:rPr>
              <a:t>靴販売・・・販売促進　チヨダグループ　</a:t>
            </a:r>
            <a:r>
              <a:rPr lang="en-US" altLang="ja-JP" dirty="0" smtClean="0">
                <a:latin typeface="HG丸ｺﾞｼｯｸM-PRO" panose="020F0600000000000000" pitchFamily="50" charset="-128"/>
                <a:ea typeface="HG丸ｺﾞｼｯｸM-PRO" panose="020F0600000000000000" pitchFamily="50" charset="-128"/>
              </a:rPr>
              <a:t>2015/4</a:t>
            </a:r>
            <a:r>
              <a:rPr lang="ja-JP" altLang="en-US" dirty="0" smtClean="0">
                <a:latin typeface="HG丸ｺﾞｼｯｸM-PRO" panose="020F0600000000000000" pitchFamily="50" charset="-128"/>
                <a:ea typeface="HG丸ｺﾞｼｯｸM-PRO" panose="020F0600000000000000" pitchFamily="50" charset="-128"/>
              </a:rPr>
              <a:t>　</a:t>
            </a:r>
            <a:r>
              <a:rPr lang="en-US" altLang="ja-JP" dirty="0" err="1" smtClean="0">
                <a:latin typeface="HG丸ｺﾞｼｯｸM-PRO" panose="020F0600000000000000" pitchFamily="50" charset="-128"/>
                <a:ea typeface="HG丸ｺﾞｼｯｸM-PRO" panose="020F0600000000000000" pitchFamily="50" charset="-128"/>
              </a:rPr>
              <a:t>S‘sence</a:t>
            </a:r>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　イメージアップ　</a:t>
            </a:r>
            <a:r>
              <a:rPr lang="en-US" altLang="ja-JP" dirty="0" smtClean="0">
                <a:latin typeface="HG丸ｺﾞｼｯｸM-PRO" panose="020F0600000000000000" pitchFamily="50" charset="-128"/>
                <a:ea typeface="HG丸ｺﾞｼｯｸM-PRO" panose="020F0600000000000000" pitchFamily="50" charset="-128"/>
              </a:rPr>
              <a:t>2015/4</a:t>
            </a:r>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PRX-5000</a:t>
            </a:r>
            <a:r>
              <a:rPr lang="ja-JP" altLang="en-US" dirty="0" smtClean="0">
                <a:latin typeface="HG丸ｺﾞｼｯｸM-PRO" panose="020F0600000000000000" pitchFamily="50" charset="-128"/>
                <a:ea typeface="HG丸ｺﾞｼｯｸM-PRO" panose="020F0600000000000000" pitchFamily="50" charset="-128"/>
              </a:rPr>
              <a:t>　紅屋商事</a:t>
            </a:r>
            <a:endParaRPr lang="ja-JP" altLang="ja-JP"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71828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74" indent="-287836"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44"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881"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19" indent="-23026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957"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494"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032"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569" indent="-23026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243D92D-D2C0-4B85-8C11-803C4D4B2AC1}" type="slidenum">
              <a:rPr lang="en-US" altLang="ja-JP">
                <a:ea typeface="ＭＳ Ｐゴシック" panose="020B0600070205080204" pitchFamily="50" charset="-128"/>
              </a:rPr>
              <a:pPr eaLnBrk="1" hangingPunct="1">
                <a:spcBef>
                  <a:spcPct val="0"/>
                </a:spcBef>
              </a:pPr>
              <a:t>8</a:t>
            </a:fld>
            <a:endParaRPr lang="en-US" altLang="ja-JP">
              <a:ea typeface="ＭＳ Ｐゴシック" panose="020B0600070205080204" pitchFamily="50"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lnSpc>
                <a:spcPct val="150000"/>
              </a:lnSpc>
            </a:pPr>
            <a:r>
              <a:rPr lang="ja-JP" altLang="en-US" dirty="0" smtClean="0">
                <a:latin typeface="HG丸ｺﾞｼｯｸM-PRO" panose="020F0600000000000000" pitchFamily="50" charset="-128"/>
                <a:ea typeface="HG丸ｺﾞｼｯｸM-PRO" panose="020F0600000000000000" pitchFamily="50" charset="-128"/>
              </a:rPr>
              <a:t>パチンコ・・・ガイア　</a:t>
            </a:r>
            <a:r>
              <a:rPr lang="en-US" altLang="ja-JP" dirty="0" smtClean="0">
                <a:latin typeface="HG丸ｺﾞｼｯｸM-PRO" panose="020F0600000000000000" pitchFamily="50" charset="-128"/>
                <a:ea typeface="HG丸ｺﾞｼｯｸM-PRO" panose="020F0600000000000000" pitchFamily="50" charset="-128"/>
              </a:rPr>
              <a:t>2014/10</a:t>
            </a:r>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PRX-5000</a:t>
            </a:r>
          </a:p>
          <a:p>
            <a:pPr eaLnBrk="1" hangingPunct="1">
              <a:lnSpc>
                <a:spcPct val="150000"/>
              </a:lnSpc>
            </a:pPr>
            <a:r>
              <a:rPr lang="ja-JP" altLang="en-US" dirty="0" smtClean="0">
                <a:latin typeface="HG丸ｺﾞｼｯｸM-PRO" panose="020F0600000000000000" pitchFamily="50" charset="-128"/>
                <a:ea typeface="HG丸ｺﾞｼｯｸM-PRO" panose="020F0600000000000000" pitchFamily="50" charset="-128"/>
              </a:rPr>
              <a:t>カーディーラー・・・札幌トヨタ自動車　　</a:t>
            </a:r>
            <a:r>
              <a:rPr lang="en-US" altLang="ja-JP" dirty="0" smtClean="0">
                <a:latin typeface="HG丸ｺﾞｼｯｸM-PRO" panose="020F0600000000000000" pitchFamily="50" charset="-128"/>
                <a:ea typeface="HG丸ｺﾞｼｯｸM-PRO" panose="020F0600000000000000" pitchFamily="50" charset="-128"/>
              </a:rPr>
              <a:t>2016/4</a:t>
            </a:r>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PRX-5000</a:t>
            </a:r>
            <a:endParaRPr lang="ja-JP" altLang="ja-JP"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16083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35"/>
          <p:cNvSpPr>
            <a:spLocks noGrp="1" noChangeArrowheads="1"/>
          </p:cNvSpPr>
          <p:nvPr>
            <p:ph type="sldNum" sz="quarter" idx="10"/>
          </p:nvPr>
        </p:nvSpPr>
        <p:spPr>
          <a:ln/>
        </p:spPr>
        <p:txBody>
          <a:bodyPr/>
          <a:lstStyle>
            <a:lvl1pPr>
              <a:defRPr/>
            </a:lvl1pPr>
          </a:lstStyle>
          <a:p>
            <a:fld id="{E37C5CB5-8BC5-4FA4-BAD8-712B65C4F137}" type="slidenum">
              <a:rPr lang="en-US" altLang="ja-JP"/>
              <a:pPr/>
              <a:t>‹#›</a:t>
            </a:fld>
            <a:endParaRPr lang="en-US" altLang="ja-JP"/>
          </a:p>
        </p:txBody>
      </p:sp>
      <p:grpSp>
        <p:nvGrpSpPr>
          <p:cNvPr id="5" name="グループ化 4"/>
          <p:cNvGrpSpPr/>
          <p:nvPr userDrawn="1"/>
        </p:nvGrpSpPr>
        <p:grpSpPr>
          <a:xfrm>
            <a:off x="-180528" y="-6356"/>
            <a:ext cx="9463930" cy="7213612"/>
            <a:chOff x="-408535" y="836712"/>
            <a:chExt cx="9139386" cy="6997588"/>
          </a:xfrm>
        </p:grpSpPr>
        <p:grpSp>
          <p:nvGrpSpPr>
            <p:cNvPr id="6" name="グループ化 5"/>
            <p:cNvGrpSpPr/>
            <p:nvPr/>
          </p:nvGrpSpPr>
          <p:grpSpPr>
            <a:xfrm>
              <a:off x="-408535" y="836712"/>
              <a:ext cx="9139386" cy="6997588"/>
              <a:chOff x="-408535" y="836712"/>
              <a:chExt cx="9139386" cy="6997588"/>
            </a:xfrm>
          </p:grpSpPr>
          <p:sp>
            <p:nvSpPr>
              <p:cNvPr id="8" name="正方形/長方形 7"/>
              <p:cNvSpPr/>
              <p:nvPr/>
            </p:nvSpPr>
            <p:spPr bwMode="auto">
              <a:xfrm>
                <a:off x="-408535" y="836712"/>
                <a:ext cx="9139386" cy="699758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Arial" charset="0"/>
                  <a:ea typeface="ＭＳ Ｐゴシック" charset="-128"/>
                </a:endParaRPr>
              </a:p>
            </p:txBody>
          </p:sp>
          <p:grpSp>
            <p:nvGrpSpPr>
              <p:cNvPr id="9" name="グループ化 8"/>
              <p:cNvGrpSpPr/>
              <p:nvPr/>
            </p:nvGrpSpPr>
            <p:grpSpPr>
              <a:xfrm>
                <a:off x="-150900" y="964350"/>
                <a:ext cx="8624116" cy="6742312"/>
                <a:chOff x="-78216" y="1191313"/>
                <a:chExt cx="8725860" cy="6963775"/>
              </a:xfrm>
            </p:grpSpPr>
            <p:pic>
              <p:nvPicPr>
                <p:cNvPr id="10" name="図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177" y="5462780"/>
                  <a:ext cx="2745186" cy="1302203"/>
                </a:xfrm>
                <a:prstGeom prst="rect">
                  <a:avLst/>
                </a:prstGeom>
              </p:spPr>
            </p:pic>
            <p:pic>
              <p:nvPicPr>
                <p:cNvPr id="11" name="図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34333" y="5431065"/>
                  <a:ext cx="2745186" cy="1302203"/>
                </a:xfrm>
                <a:prstGeom prst="rect">
                  <a:avLst/>
                </a:prstGeom>
              </p:spPr>
            </p:pic>
            <p:pic>
              <p:nvPicPr>
                <p:cNvPr id="12" name="図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02458" y="5412289"/>
                  <a:ext cx="2745186" cy="1302203"/>
                </a:xfrm>
                <a:prstGeom prst="rect">
                  <a:avLst/>
                </a:prstGeom>
              </p:spPr>
            </p:pic>
            <p:pic>
              <p:nvPicPr>
                <p:cNvPr id="13" name="図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177" y="6852885"/>
                  <a:ext cx="2745186" cy="1302203"/>
                </a:xfrm>
                <a:prstGeom prst="rect">
                  <a:avLst/>
                </a:prstGeom>
              </p:spPr>
            </p:pic>
            <p:pic>
              <p:nvPicPr>
                <p:cNvPr id="14" name="図 1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34333" y="6821170"/>
                  <a:ext cx="2745186" cy="1302203"/>
                </a:xfrm>
                <a:prstGeom prst="rect">
                  <a:avLst/>
                </a:prstGeom>
              </p:spPr>
            </p:pic>
            <p:pic>
              <p:nvPicPr>
                <p:cNvPr id="15" name="図 1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02458" y="6802394"/>
                  <a:ext cx="2745186" cy="1302203"/>
                </a:xfrm>
                <a:prstGeom prst="rect">
                  <a:avLst/>
                </a:prstGeom>
              </p:spPr>
            </p:pic>
            <p:pic>
              <p:nvPicPr>
                <p:cNvPr id="16" name="図 1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216" y="1241804"/>
                  <a:ext cx="2745186" cy="1302203"/>
                </a:xfrm>
                <a:prstGeom prst="rect">
                  <a:avLst/>
                </a:prstGeom>
              </p:spPr>
            </p:pic>
            <p:pic>
              <p:nvPicPr>
                <p:cNvPr id="17" name="図 1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15294" y="1210089"/>
                  <a:ext cx="2745186" cy="1302203"/>
                </a:xfrm>
                <a:prstGeom prst="rect">
                  <a:avLst/>
                </a:prstGeom>
              </p:spPr>
            </p:pic>
            <p:pic>
              <p:nvPicPr>
                <p:cNvPr id="18" name="図 1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83419" y="1191313"/>
                  <a:ext cx="2745186" cy="1302203"/>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216" y="2631909"/>
                  <a:ext cx="2745186" cy="1302203"/>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15294" y="2600194"/>
                  <a:ext cx="2745186" cy="1302203"/>
                </a:xfrm>
                <a:prstGeom prst="rect">
                  <a:avLst/>
                </a:prstGeom>
              </p:spPr>
            </p:pic>
            <p:pic>
              <p:nvPicPr>
                <p:cNvPr id="21" name="図 2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83419" y="2581418"/>
                  <a:ext cx="2745186" cy="1302203"/>
                </a:xfrm>
                <a:prstGeom prst="rect">
                  <a:avLst/>
                </a:prstGeom>
              </p:spPr>
            </p:pic>
            <p:pic>
              <p:nvPicPr>
                <p:cNvPr id="22" name="図 2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523" y="4112760"/>
                  <a:ext cx="2745186" cy="1302203"/>
                </a:xfrm>
                <a:prstGeom prst="rect">
                  <a:avLst/>
                </a:prstGeom>
              </p:spPr>
            </p:pic>
            <p:pic>
              <p:nvPicPr>
                <p:cNvPr id="23" name="図 2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27987" y="4081045"/>
                  <a:ext cx="2745186" cy="1302203"/>
                </a:xfrm>
                <a:prstGeom prst="rect">
                  <a:avLst/>
                </a:prstGeom>
              </p:spPr>
            </p:pic>
            <p:pic>
              <p:nvPicPr>
                <p:cNvPr id="24" name="図 2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96112" y="4062269"/>
                  <a:ext cx="2745186" cy="1302203"/>
                </a:xfrm>
                <a:prstGeom prst="rect">
                  <a:avLst/>
                </a:prstGeom>
              </p:spPr>
            </p:pic>
          </p:grpSp>
        </p:grpSp>
        <p:sp>
          <p:nvSpPr>
            <p:cNvPr id="7" name="正方形/長方形 6"/>
            <p:cNvSpPr/>
            <p:nvPr/>
          </p:nvSpPr>
          <p:spPr bwMode="auto">
            <a:xfrm>
              <a:off x="-150900" y="964350"/>
              <a:ext cx="8617844" cy="6693427"/>
            </a:xfrm>
            <a:prstGeom prst="rect">
              <a:avLst/>
            </a:prstGeom>
            <a:solidFill>
              <a:schemeClr val="bg1">
                <a:alpha val="86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Arial" charset="0"/>
                <a:ea typeface="ＭＳ Ｐゴシック" charset="-128"/>
              </a:endParaRPr>
            </a:p>
          </p:txBody>
        </p:sp>
      </p:grpSp>
    </p:spTree>
    <p:extLst>
      <p:ext uri="{BB962C8B-B14F-4D97-AF65-F5344CB8AC3E}">
        <p14:creationId xmlns:p14="http://schemas.microsoft.com/office/powerpoint/2010/main" val="412705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Line 37"/>
          <p:cNvSpPr>
            <a:spLocks noChangeShapeType="1"/>
          </p:cNvSpPr>
          <p:nvPr/>
        </p:nvSpPr>
        <p:spPr bwMode="auto">
          <a:xfrm>
            <a:off x="0" y="511175"/>
            <a:ext cx="9144000" cy="0"/>
          </a:xfrm>
          <a:prstGeom prst="line">
            <a:avLst/>
          </a:prstGeom>
          <a:noFill/>
          <a:ln w="1905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 name="Line 38"/>
          <p:cNvSpPr>
            <a:spLocks noChangeShapeType="1"/>
          </p:cNvSpPr>
          <p:nvPr/>
        </p:nvSpPr>
        <p:spPr bwMode="auto">
          <a:xfrm>
            <a:off x="3175" y="549275"/>
            <a:ext cx="9144000" cy="0"/>
          </a:xfrm>
          <a:prstGeom prst="line">
            <a:avLst/>
          </a:prstGeom>
          <a:noFill/>
          <a:ln w="15875">
            <a:solidFill>
              <a:schemeClr val="bg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Rectangle 35"/>
          <p:cNvSpPr>
            <a:spLocks noGrp="1" noChangeArrowheads="1"/>
          </p:cNvSpPr>
          <p:nvPr userDrawn="1">
            <p:ph type="sldNum" sz="quarter" idx="10"/>
          </p:nvPr>
        </p:nvSpPr>
        <p:spPr>
          <a:xfrm>
            <a:off x="3923928" y="6583362"/>
            <a:ext cx="1006475" cy="268288"/>
          </a:xfrm>
        </p:spPr>
        <p:txBody>
          <a:bodyPr/>
          <a:lstStyle>
            <a:lvl1pPr>
              <a:defRPr/>
            </a:lvl1pPr>
          </a:lstStyle>
          <a:p>
            <a:fld id="{1B249575-D856-473D-9201-6E23A4BEFC29}" type="slidenum">
              <a:rPr lang="en-US" altLang="ja-JP"/>
              <a:pPr/>
              <a:t>‹#›</a:t>
            </a:fld>
            <a:endParaRPr lang="en-US" altLang="ja-JP"/>
          </a:p>
        </p:txBody>
      </p:sp>
      <p:sp>
        <p:nvSpPr>
          <p:cNvPr id="6" name="Line 38"/>
          <p:cNvSpPr>
            <a:spLocks noChangeShapeType="1"/>
          </p:cNvSpPr>
          <p:nvPr userDrawn="1"/>
        </p:nvSpPr>
        <p:spPr bwMode="auto">
          <a:xfrm>
            <a:off x="0" y="6548437"/>
            <a:ext cx="9144000" cy="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14479900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userDrawn="1"/>
        </p:nvSpPr>
        <p:spPr bwMode="auto">
          <a:xfrm>
            <a:off x="8316913" y="6729413"/>
            <a:ext cx="647700" cy="115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b="1">
                <a:solidFill>
                  <a:schemeClr val="tx1"/>
                </a:solidFill>
                <a:latin typeface="Arial" pitchFamily="34" charset="0"/>
                <a:ea typeface="ＭＳ Ｐゴシック" pitchFamily="50" charset="-128"/>
              </a:defRPr>
            </a:lvl1pPr>
            <a:lvl2pPr marL="742950" indent="-285750" eaLnBrk="0" hangingPunct="0">
              <a:defRPr kumimoji="1" b="1">
                <a:solidFill>
                  <a:schemeClr val="tx1"/>
                </a:solidFill>
                <a:latin typeface="Arial" pitchFamily="34" charset="0"/>
                <a:ea typeface="ＭＳ Ｐゴシック" pitchFamily="50" charset="-128"/>
              </a:defRPr>
            </a:lvl2pPr>
            <a:lvl3pPr marL="1143000" indent="-228600" eaLnBrk="0" hangingPunct="0">
              <a:defRPr kumimoji="1" b="1">
                <a:solidFill>
                  <a:schemeClr val="tx1"/>
                </a:solidFill>
                <a:latin typeface="Arial" pitchFamily="34" charset="0"/>
                <a:ea typeface="ＭＳ Ｐゴシック" pitchFamily="50" charset="-128"/>
              </a:defRPr>
            </a:lvl3pPr>
            <a:lvl4pPr marL="1600200" indent="-228600" eaLnBrk="0" hangingPunct="0">
              <a:defRPr kumimoji="1" b="1">
                <a:solidFill>
                  <a:schemeClr val="tx1"/>
                </a:solidFill>
                <a:latin typeface="Arial" pitchFamily="34" charset="0"/>
                <a:ea typeface="ＭＳ Ｐゴシック" pitchFamily="50" charset="-128"/>
              </a:defRPr>
            </a:lvl4pPr>
            <a:lvl5pPr marL="2057400" indent="-228600" eaLnBrk="0" hangingPunct="0">
              <a:defRPr kumimoji="1"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9pPr>
          </a:lstStyle>
          <a:p>
            <a:pPr eaLnBrk="1" hangingPunct="1">
              <a:defRPr/>
            </a:pPr>
            <a:endParaRPr lang="ja-JP" altLang="en-US" smtClean="0"/>
          </a:p>
        </p:txBody>
      </p:sp>
      <p:sp>
        <p:nvSpPr>
          <p:cNvPr id="1059" name="Rectangle 35"/>
          <p:cNvSpPr>
            <a:spLocks noGrp="1" noChangeArrowheads="1"/>
          </p:cNvSpPr>
          <p:nvPr>
            <p:ph type="sldNum" sz="quarter" idx="4"/>
          </p:nvPr>
        </p:nvSpPr>
        <p:spPr bwMode="auto">
          <a:xfrm>
            <a:off x="3923928" y="6519069"/>
            <a:ext cx="10064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rgbClr val="292929"/>
                </a:solidFill>
                <a:latin typeface="Arial Black" panose="020B0A04020102020204" pitchFamily="34" charset="0"/>
              </a:defRPr>
            </a:lvl1pPr>
          </a:lstStyle>
          <a:p>
            <a:fld id="{944CA28A-C46C-4B71-AB5A-6C49EB41F969}"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4296" r:id="rId1"/>
    <p:sldLayoutId id="2147484307" r:id="rId2"/>
  </p:sldLayoutIdLst>
  <p:hf hdr="0" dt="0"/>
  <p:txStyles>
    <p:titleStyle>
      <a:lvl1pPr algn="ctr" rtl="0" eaLnBrk="0" fontAlgn="base" hangingPunct="0">
        <a:spcBef>
          <a:spcPct val="0"/>
        </a:spcBef>
        <a:spcAft>
          <a:spcPct val="0"/>
        </a:spcAft>
        <a:defRPr kumimoji="1" sz="4400">
          <a:solidFill>
            <a:schemeClr val="tx2"/>
          </a:solidFill>
          <a:latin typeface="メイリオ" panose="020B0604030504040204" pitchFamily="50" charset="-128"/>
          <a:ea typeface="メイリオ" panose="020B0604030504040204" pitchFamily="50" charset="-128"/>
          <a:cs typeface="メイリオ" panose="020B0604030504040204" pitchFamily="50" charset="-128"/>
        </a:defRPr>
      </a:lvl1pPr>
      <a:lvl2pPr algn="ctr" rtl="0" eaLnBrk="0" fontAlgn="base" hangingPunct="0">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ChangeArrowheads="1"/>
          </p:cNvSpPr>
          <p:nvPr/>
        </p:nvSpPr>
        <p:spPr bwMode="auto">
          <a:xfrm>
            <a:off x="539552" y="1772816"/>
            <a:ext cx="6342063" cy="15265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txBody>
          <a:bodyPr lIns="90000" tIns="46800" rIns="90000" bIns="46800"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チェーン店へ</a:t>
            </a:r>
            <a:r>
              <a:rPr lang="ja-JP" altLang="en-US" sz="36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36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ja-JP" altLang="en-US" sz="36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専用放送</a:t>
            </a:r>
            <a:r>
              <a:rPr lang="ja-JP" altLang="en-US" sz="36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導入事例</a:t>
            </a:r>
          </a:p>
        </p:txBody>
      </p:sp>
      <p:sp>
        <p:nvSpPr>
          <p:cNvPr id="3078" name="Rectangle 27"/>
          <p:cNvSpPr>
            <a:spLocks noChangeArrowheads="1"/>
          </p:cNvSpPr>
          <p:nvPr/>
        </p:nvSpPr>
        <p:spPr bwMode="auto">
          <a:xfrm>
            <a:off x="4954367" y="5208814"/>
            <a:ext cx="3578694" cy="10178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r" eaLnBrk="1" hangingPunct="1"/>
            <a:r>
              <a:rPr lang="en-US" altLang="ja-JP" sz="2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2017/10</a:t>
            </a:r>
          </a:p>
          <a:p>
            <a:pPr algn="r" eaLnBrk="1" hangingPunct="1"/>
            <a:r>
              <a:rPr lang="ja-JP" altLang="en-US" sz="2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株式</a:t>
            </a:r>
            <a:r>
              <a:rPr lang="ja-JP" altLang="en-US" sz="2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会社ＵＳＥＮ</a:t>
            </a:r>
          </a:p>
          <a:p>
            <a:pPr algn="r" eaLnBrk="1" hangingPunct="1"/>
            <a:r>
              <a:rPr lang="ja-JP" altLang="en-US" sz="2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法人営業統括部</a:t>
            </a:r>
          </a:p>
        </p:txBody>
      </p:sp>
      <p:sp>
        <p:nvSpPr>
          <p:cNvPr id="2" name="正方形/長方形 1"/>
          <p:cNvSpPr/>
          <p:nvPr/>
        </p:nvSpPr>
        <p:spPr bwMode="auto">
          <a:xfrm>
            <a:off x="-180528" y="0"/>
            <a:ext cx="9505056" cy="7264632"/>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altLang="ja-JP" b="0" dirty="0">
                <a:solidFill>
                  <a:schemeClr val="bg1">
                    <a:lumMod val="95000"/>
                  </a:schemeClr>
                </a:solidFill>
              </a:rPr>
              <a:t>Chain store  Chain store  Chain store  Chain store  Chain store  Chain store  Chain store  Chain store  Chain store  Chain store  Chain store  Chain store  Chain store  Chain store  Chain store  Chain store  Chain store  </a:t>
            </a:r>
            <a:r>
              <a:rPr lang="en-US" altLang="ja-JP" b="0" dirty="0">
                <a:solidFill>
                  <a:srgbClr val="FFFFCC"/>
                </a:solidFill>
              </a:rPr>
              <a:t>Chain store  </a:t>
            </a:r>
            <a:r>
              <a:rPr lang="en-US" altLang="ja-JP" b="0" dirty="0">
                <a:solidFill>
                  <a:schemeClr val="bg1">
                    <a:lumMod val="95000"/>
                  </a:schemeClr>
                </a:solidFill>
              </a:rPr>
              <a:t>Chain store  Chain store  Chain store  Chain store  Chain store  Chain store  Chain store  Chain store  Chain store  Chain store  </a:t>
            </a:r>
            <a:r>
              <a:rPr lang="en-US" altLang="ja-JP" b="0" dirty="0">
                <a:solidFill>
                  <a:srgbClr val="E6D9FF"/>
                </a:solidFill>
              </a:rPr>
              <a:t>Chain store  </a:t>
            </a:r>
            <a:r>
              <a:rPr lang="en-US" altLang="ja-JP" b="0" dirty="0">
                <a:solidFill>
                  <a:schemeClr val="bg1">
                    <a:lumMod val="95000"/>
                  </a:schemeClr>
                </a:solidFill>
              </a:rPr>
              <a:t>Chain store  Chain store  Chain store  Chain store  Chain store  Chain store  Chain store  Chain store  Chain store  Chain store  Chain store  Chain store  </a:t>
            </a:r>
            <a:r>
              <a:rPr lang="en-US" altLang="ja-JP" b="0" dirty="0">
                <a:solidFill>
                  <a:schemeClr val="accent5"/>
                </a:solidFill>
              </a:rPr>
              <a:t>Chain store  </a:t>
            </a:r>
            <a:r>
              <a:rPr lang="en-US" altLang="ja-JP" b="0" dirty="0">
                <a:solidFill>
                  <a:schemeClr val="bg1">
                    <a:lumMod val="95000"/>
                  </a:schemeClr>
                </a:solidFill>
              </a:rPr>
              <a:t>Chain store  Chain store  Chain store  Chain store  Chain </a:t>
            </a:r>
            <a:r>
              <a:rPr lang="en-US" altLang="ja-JP" b="0" dirty="0" smtClean="0">
                <a:solidFill>
                  <a:schemeClr val="bg1">
                    <a:lumMod val="95000"/>
                  </a:schemeClr>
                </a:solidFill>
              </a:rPr>
              <a:t>store  Chain store  Chain </a:t>
            </a:r>
            <a:r>
              <a:rPr lang="en-US" altLang="ja-JP" b="0" dirty="0">
                <a:solidFill>
                  <a:schemeClr val="bg1">
                    <a:lumMod val="95000"/>
                  </a:schemeClr>
                </a:solidFill>
              </a:rPr>
              <a:t>store  Chain store  Chain store  </a:t>
            </a:r>
            <a:r>
              <a:rPr lang="en-US" altLang="ja-JP" b="0" dirty="0">
                <a:solidFill>
                  <a:srgbClr val="FFDBC9"/>
                </a:solidFill>
              </a:rPr>
              <a:t>Chain store  </a:t>
            </a:r>
            <a:r>
              <a:rPr lang="en-US" altLang="ja-JP" b="0" dirty="0">
                <a:solidFill>
                  <a:schemeClr val="bg1">
                    <a:lumMod val="95000"/>
                  </a:schemeClr>
                </a:solidFill>
              </a:rPr>
              <a:t>Chain store  Chain store  Chain </a:t>
            </a:r>
            <a:r>
              <a:rPr lang="en-US" altLang="ja-JP" b="0" dirty="0" smtClean="0">
                <a:solidFill>
                  <a:schemeClr val="bg1">
                    <a:lumMod val="95000"/>
                  </a:schemeClr>
                </a:solidFill>
              </a:rPr>
              <a:t>store  </a:t>
            </a:r>
            <a:r>
              <a:rPr lang="en-US" altLang="ja-JP" b="0" dirty="0">
                <a:solidFill>
                  <a:schemeClr val="bg1">
                    <a:lumMod val="95000"/>
                  </a:schemeClr>
                </a:solidFill>
              </a:rPr>
              <a:t>Chain store  Chain store  Chain store  Chain store  Chain store  Chain store  Chain store  Chain store  Chain store  Chain store  Chain store  Chain store  Chain store  Chain store  Chain store  Chain store  Chain store  Chain store  Chain store  Chain store  </a:t>
            </a:r>
            <a:r>
              <a:rPr lang="en-US" altLang="ja-JP" b="0" dirty="0">
                <a:solidFill>
                  <a:srgbClr val="CCFFFF"/>
                </a:solidFill>
              </a:rPr>
              <a:t>Chain store  </a:t>
            </a:r>
            <a:r>
              <a:rPr lang="en-US" altLang="ja-JP" b="0" dirty="0">
                <a:solidFill>
                  <a:schemeClr val="bg1">
                    <a:lumMod val="95000"/>
                  </a:schemeClr>
                </a:solidFill>
              </a:rPr>
              <a:t>Chain store  Chain store  Chain store  Chain store  Chain </a:t>
            </a:r>
            <a:r>
              <a:rPr lang="en-US" altLang="ja-JP" b="0" dirty="0" smtClean="0">
                <a:solidFill>
                  <a:schemeClr val="bg1">
                    <a:lumMod val="95000"/>
                  </a:schemeClr>
                </a:solidFill>
              </a:rPr>
              <a:t>store  </a:t>
            </a:r>
            <a:r>
              <a:rPr lang="en-US" altLang="ja-JP" b="0" dirty="0">
                <a:solidFill>
                  <a:schemeClr val="bg1">
                    <a:lumMod val="95000"/>
                  </a:schemeClr>
                </a:solidFill>
              </a:rPr>
              <a:t>Chain store  Chain store  Chain store  Chain store  Chain store  Chain store  Chain store  Chain store  Chain store  Chain store  Chain store  </a:t>
            </a:r>
            <a:r>
              <a:rPr lang="en-US" altLang="ja-JP" b="0" dirty="0">
                <a:solidFill>
                  <a:srgbClr val="CCFF66"/>
                </a:solidFill>
              </a:rPr>
              <a:t>Chain store  </a:t>
            </a:r>
            <a:r>
              <a:rPr lang="en-US" altLang="ja-JP" b="0" dirty="0">
                <a:solidFill>
                  <a:schemeClr val="bg1">
                    <a:lumMod val="95000"/>
                  </a:schemeClr>
                </a:solidFill>
              </a:rPr>
              <a:t>Chain store  Chain store  Chain store  Chain store  Chain store  Chain store  Chain store  Chain store  Chain store  Chain store  Chain store  Chain store  Chain store  Chain store  Chain store  Chain store  Chain store  Chain store  Chain store  Chain store  Chain store  Chain store  Chain store  Chain store  Chain store  Chain store  Chain store  Chain store  Chain store  Chain store  </a:t>
            </a:r>
            <a:r>
              <a:rPr lang="en-US" altLang="ja-JP" b="0" dirty="0">
                <a:solidFill>
                  <a:srgbClr val="FFDDFF"/>
                </a:solidFill>
              </a:rPr>
              <a:t>Chain store  </a:t>
            </a:r>
            <a:r>
              <a:rPr lang="en-US" altLang="ja-JP" b="0" dirty="0">
                <a:solidFill>
                  <a:schemeClr val="bg1">
                    <a:lumMod val="95000"/>
                  </a:schemeClr>
                </a:solidFill>
              </a:rPr>
              <a:t>Chain store  Chain store  Chain store  Chain store  Chain store  Chain store  Chain store  Chain store  Chain store  Chain store  Chain store  Chain store  Chain store  Chain store  Chain store  Chain store  Chain store  Chain store  </a:t>
            </a:r>
            <a:r>
              <a:rPr lang="en-US" altLang="ja-JP" b="0" dirty="0">
                <a:solidFill>
                  <a:schemeClr val="accent2">
                    <a:lumMod val="20000"/>
                    <a:lumOff val="80000"/>
                  </a:schemeClr>
                </a:solidFill>
              </a:rPr>
              <a:t>Chain store  </a:t>
            </a:r>
            <a:r>
              <a:rPr lang="en-US" altLang="ja-JP" b="0" dirty="0">
                <a:solidFill>
                  <a:schemeClr val="bg1">
                    <a:lumMod val="95000"/>
                  </a:schemeClr>
                </a:solidFill>
              </a:rPr>
              <a:t>Chain store  Chain store  Chain store  Chain store </a:t>
            </a:r>
            <a:r>
              <a:rPr lang="en-US" altLang="ja-JP" b="0" dirty="0" smtClean="0">
                <a:solidFill>
                  <a:schemeClr val="bg1">
                    <a:lumMod val="95000"/>
                  </a:schemeClr>
                </a:solidFill>
              </a:rPr>
              <a:t>Chain </a:t>
            </a:r>
            <a:r>
              <a:rPr lang="en-US" altLang="ja-JP" b="0" dirty="0">
                <a:solidFill>
                  <a:schemeClr val="bg1">
                    <a:lumMod val="95000"/>
                  </a:schemeClr>
                </a:solidFill>
              </a:rPr>
              <a:t>store  Chain store  Chain store  Chain store  Chain store  Chain store  Chain </a:t>
            </a:r>
            <a:r>
              <a:rPr lang="en-US" altLang="ja-JP" b="0" dirty="0" smtClean="0">
                <a:solidFill>
                  <a:schemeClr val="bg1">
                    <a:lumMod val="95000"/>
                  </a:schemeClr>
                </a:solidFill>
              </a:rPr>
              <a:t>store</a:t>
            </a:r>
            <a:endParaRPr lang="ja-JP" altLang="en-US" dirty="0">
              <a:solidFill>
                <a:schemeClr val="bg1">
                  <a:lumMod val="95000"/>
                </a:schemeClr>
              </a:solidFill>
              <a:latin typeface="Arial" charset="0"/>
              <a:ea typeface="ＭＳ Ｐゴシック" charset="-128"/>
            </a:endParaRPr>
          </a:p>
        </p:txBody>
      </p:sp>
      <p:sp>
        <p:nvSpPr>
          <p:cNvPr id="6" name="Rectangle 9"/>
          <p:cNvSpPr>
            <a:spLocks noChangeArrowheads="1"/>
          </p:cNvSpPr>
          <p:nvPr/>
        </p:nvSpPr>
        <p:spPr bwMode="auto">
          <a:xfrm>
            <a:off x="425959" y="2215603"/>
            <a:ext cx="6342063" cy="15265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txBody>
          <a:bodyPr lIns="90000" tIns="46800" rIns="90000" bIns="46800"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b="0"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チェーン店へ</a:t>
            </a:r>
            <a:r>
              <a:rPr lang="ja-JP" altLang="en-US" sz="3600" b="0"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3600" b="0"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ja-JP" altLang="en-US" sz="3600" b="0"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専用放送</a:t>
            </a:r>
            <a:r>
              <a:rPr lang="ja-JP" altLang="en-US" sz="3600" b="0"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導入</a:t>
            </a:r>
            <a:r>
              <a:rPr lang="ja-JP" altLang="en-US" sz="3600" b="0"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事例集</a:t>
            </a:r>
            <a:endParaRPr lang="ja-JP" altLang="en-US" sz="3600" b="0"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Rectangle 27"/>
          <p:cNvSpPr>
            <a:spLocks noChangeArrowheads="1"/>
          </p:cNvSpPr>
          <p:nvPr/>
        </p:nvSpPr>
        <p:spPr bwMode="auto">
          <a:xfrm>
            <a:off x="179512" y="6192218"/>
            <a:ext cx="8506073" cy="2330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r" eaLnBrk="1" hangingPunct="1"/>
            <a:r>
              <a:rPr lang="en-US" altLang="ja-JP" sz="9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\\fs\</a:t>
            </a:r>
            <a:r>
              <a:rPr lang="ja-JP" altLang="en-US" sz="9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部門共有</a:t>
            </a:r>
            <a:r>
              <a:rPr lang="en-US" altLang="ja-JP" sz="9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\4850_</a:t>
            </a:r>
            <a:r>
              <a:rPr lang="ja-JP" altLang="en-US" sz="9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法人営業統括部</a:t>
            </a:r>
            <a:r>
              <a:rPr lang="en-US" altLang="ja-JP" sz="9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共有</a:t>
            </a:r>
            <a:r>
              <a:rPr lang="en-US" altLang="ja-JP" sz="9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)\003_</a:t>
            </a:r>
            <a:r>
              <a:rPr lang="ja-JP" altLang="en-US" sz="9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営業共通</a:t>
            </a:r>
            <a:r>
              <a:rPr lang="en-US" altLang="ja-JP" sz="9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_</a:t>
            </a:r>
            <a:r>
              <a:rPr lang="ja-JP" altLang="en-US" sz="9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申請・ツール・成績管理他</a:t>
            </a:r>
            <a:r>
              <a:rPr lang="en-US" altLang="ja-JP" sz="9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\003_</a:t>
            </a:r>
            <a:r>
              <a:rPr lang="ja-JP" altLang="en-US" sz="9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営業関連資料</a:t>
            </a:r>
            <a:r>
              <a:rPr lang="en-US" altLang="ja-JP" sz="9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\001_</a:t>
            </a:r>
            <a:r>
              <a:rPr lang="ja-JP" altLang="en-US" sz="9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商品関連資料</a:t>
            </a:r>
            <a:r>
              <a:rPr lang="en-US" altLang="ja-JP" sz="9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営業提案書</a:t>
            </a:r>
            <a:r>
              <a:rPr lang="en-US" altLang="ja-JP" sz="9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導入事例</a:t>
            </a:r>
          </a:p>
        </p:txBody>
      </p:sp>
      <p:sp>
        <p:nvSpPr>
          <p:cNvPr id="9" name="Rectangle 27"/>
          <p:cNvSpPr>
            <a:spLocks noChangeArrowheads="1"/>
          </p:cNvSpPr>
          <p:nvPr/>
        </p:nvSpPr>
        <p:spPr bwMode="auto">
          <a:xfrm>
            <a:off x="425959" y="5961107"/>
            <a:ext cx="8259626" cy="2330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b="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■ファイル格納先フォルダ</a:t>
            </a:r>
            <a:endParaRPr lang="ja-JP" altLang="en-US" sz="9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4073611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1B249575-D856-473D-9201-6E23A4BEFC29}" type="slidenum">
              <a:rPr lang="en-US" altLang="ja-JP" smtClean="0"/>
              <a:pPr/>
              <a:t>9</a:t>
            </a:fld>
            <a:endParaRPr lang="en-US" altLang="ja-JP"/>
          </a:p>
        </p:txBody>
      </p:sp>
      <p:sp>
        <p:nvSpPr>
          <p:cNvPr id="10" name="Rectangle 2"/>
          <p:cNvSpPr txBox="1">
            <a:spLocks noChangeArrowheads="1"/>
          </p:cNvSpPr>
          <p:nvPr/>
        </p:nvSpPr>
        <p:spPr bwMode="auto">
          <a:xfrm>
            <a:off x="96822" y="126862"/>
            <a:ext cx="6167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defRPr/>
            </a:pPr>
            <a:r>
              <a:rPr lang="ja-JP" altLang="en-US"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専用放送の活用事例</a:t>
            </a:r>
            <a:endParaRPr lang="ja-JP" altLang="en-US"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3"/>
          <p:cNvSpPr txBox="1">
            <a:spLocks noChangeArrowheads="1"/>
          </p:cNvSpPr>
          <p:nvPr/>
        </p:nvSpPr>
        <p:spPr bwMode="auto">
          <a:xfrm>
            <a:off x="32908" y="845886"/>
            <a:ext cx="6796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marL="0" indent="0" eaLnBrk="1" hangingPunct="1"/>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■脱毛サロン　約</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店舗（導入時）</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3"/>
          <p:cNvSpPr txBox="1">
            <a:spLocks noChangeArrowheads="1"/>
          </p:cNvSpPr>
          <p:nvPr/>
        </p:nvSpPr>
        <p:spPr bwMode="auto">
          <a:xfrm>
            <a:off x="152913" y="1353017"/>
            <a:ext cx="5434756" cy="108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2800">
                <a:solidFill>
                  <a:schemeClr val="tx1"/>
                </a:solidFill>
                <a:latin typeface="HGP創英角ｺﾞｼｯｸUB" pitchFamily="50" charset="-128"/>
                <a:ea typeface="HGP創英角ｺﾞｼｯｸUB" pitchFamily="50" charset="-128"/>
                <a:cs typeface="ＭＳ Ｐゴシック" charset="-128"/>
              </a:defRPr>
            </a:lvl1pPr>
            <a:lvl2pPr marL="742950" indent="-285750" eaLnBrk="0" hangingPunct="0">
              <a:spcBef>
                <a:spcPct val="20000"/>
              </a:spcBef>
              <a:buChar char="–"/>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har char="•"/>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har char="–"/>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har char="»"/>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9pPr>
          </a:lstStyle>
          <a:p>
            <a:pPr marL="285750" indent="-285750" eaLnBrk="1" hangingPunct="1">
              <a:lnSpc>
                <a:spcPct val="150000"/>
              </a:lnSpc>
              <a:spcBef>
                <a:spcPct val="0"/>
              </a:spcBef>
              <a:spcAft>
                <a:spcPts val="60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満足度向上・・</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脱毛施術は最長</a:t>
            </a:r>
            <a:r>
              <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rPr>
              <a:t>2</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時間に及び</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、その間来店者</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は寝ているだけの</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ため、脱毛</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に関する豆知識をナレーター掛け合いの</a:t>
            </a:r>
            <a:r>
              <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rPr>
              <a:t>DJ</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番組により訴</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求</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a:t>
            </a:r>
            <a:endPar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endParaRPr>
          </a:p>
        </p:txBody>
      </p:sp>
      <p:pic>
        <p:nvPicPr>
          <p:cNvPr id="6" name="図 5"/>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438833" y="3698653"/>
            <a:ext cx="5976664" cy="2667616"/>
          </a:xfrm>
          <a:prstGeom prst="rect">
            <a:avLst/>
          </a:prstGeom>
        </p:spPr>
      </p:pic>
      <p:pic>
        <p:nvPicPr>
          <p:cNvPr id="11" name="図 10"/>
          <p:cNvPicPr>
            <a:picLocks noChangeAspect="1"/>
          </p:cNvPicPr>
          <p:nvPr/>
        </p:nvPicPr>
        <p:blipFill rotWithShape="1">
          <a:blip r:embed="rId4" cstate="email">
            <a:extLst>
              <a:ext uri="{28A0092B-C50C-407E-A947-70E740481C1C}">
                <a14:useLocalDpi xmlns:a14="http://schemas.microsoft.com/office/drawing/2010/main"/>
              </a:ext>
            </a:extLst>
          </a:blip>
          <a:srcRect l="129" t="6046" r="-129" b="6292"/>
          <a:stretch/>
        </p:blipFill>
        <p:spPr>
          <a:xfrm>
            <a:off x="5716013" y="908050"/>
            <a:ext cx="3177162" cy="2098670"/>
          </a:xfrm>
          <a:prstGeom prst="rect">
            <a:avLst/>
          </a:prstGeom>
        </p:spPr>
      </p:pic>
    </p:spTree>
    <p:extLst>
      <p:ext uri="{BB962C8B-B14F-4D97-AF65-F5344CB8AC3E}">
        <p14:creationId xmlns:p14="http://schemas.microsoft.com/office/powerpoint/2010/main" val="357669977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1B249575-D856-473D-9201-6E23A4BEFC29}" type="slidenum">
              <a:rPr lang="en-US" altLang="ja-JP" smtClean="0"/>
              <a:pPr/>
              <a:t>10</a:t>
            </a:fld>
            <a:endParaRPr lang="en-US" altLang="ja-JP"/>
          </a:p>
        </p:txBody>
      </p:sp>
      <p:sp>
        <p:nvSpPr>
          <p:cNvPr id="3" name="Rectangle 2"/>
          <p:cNvSpPr txBox="1">
            <a:spLocks noChangeArrowheads="1"/>
          </p:cNvSpPr>
          <p:nvPr/>
        </p:nvSpPr>
        <p:spPr bwMode="auto">
          <a:xfrm>
            <a:off x="96822" y="126862"/>
            <a:ext cx="6167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defRPr/>
            </a:pPr>
            <a:r>
              <a:rPr lang="ja-JP" altLang="en-US"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専用放送の活用事例</a:t>
            </a:r>
            <a:endParaRPr lang="ja-JP" altLang="en-US"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a:spLocks noChangeArrowheads="1"/>
          </p:cNvSpPr>
          <p:nvPr/>
        </p:nvSpPr>
        <p:spPr bwMode="auto">
          <a:xfrm>
            <a:off x="32908" y="845886"/>
            <a:ext cx="6796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marL="0" indent="0" eaLnBrk="1" hangingPunct="1"/>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J</a:t>
            </a:r>
            <a:r>
              <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店舗（導入時）</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3"/>
          <p:cNvSpPr txBox="1">
            <a:spLocks noChangeArrowheads="1"/>
          </p:cNvSpPr>
          <p:nvPr/>
        </p:nvSpPr>
        <p:spPr bwMode="auto">
          <a:xfrm>
            <a:off x="152913" y="1353017"/>
            <a:ext cx="5434756" cy="253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2800">
                <a:solidFill>
                  <a:schemeClr val="tx1"/>
                </a:solidFill>
                <a:latin typeface="HGP創英角ｺﾞｼｯｸUB" pitchFamily="50" charset="-128"/>
                <a:ea typeface="HGP創英角ｺﾞｼｯｸUB" pitchFamily="50" charset="-128"/>
                <a:cs typeface="ＭＳ Ｐゴシック" charset="-128"/>
              </a:defRPr>
            </a:lvl1pPr>
            <a:lvl2pPr marL="742950" indent="-285750" eaLnBrk="0" hangingPunct="0">
              <a:spcBef>
                <a:spcPct val="20000"/>
              </a:spcBef>
              <a:buChar char="–"/>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har char="•"/>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har char="–"/>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har char="»"/>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9pPr>
          </a:lstStyle>
          <a:p>
            <a:pPr marL="285750" indent="-285750" eaLnBrk="1" hangingPunct="1">
              <a:lnSpc>
                <a:spcPct val="150000"/>
              </a:lnSpc>
              <a:spcBef>
                <a:spcPct val="0"/>
              </a:spcBef>
              <a:spcAft>
                <a:spcPts val="60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業務効率・・</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今まで</a:t>
            </a:r>
            <a:r>
              <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rPr>
              <a:t>IMS</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を利用しており、</a:t>
            </a:r>
            <a:r>
              <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rPr>
              <a:t>CM</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の更新も現地でカードを交換していたが、オンラインでの対応になり業務効率がアップした。</a:t>
            </a:r>
            <a:endPar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endParaRPr>
          </a:p>
          <a:p>
            <a:pPr marL="285750" indent="-285750" eaLnBrk="1" hangingPunct="1">
              <a:lnSpc>
                <a:spcPct val="150000"/>
              </a:lnSpc>
              <a:spcBef>
                <a:spcPct val="0"/>
              </a:spcBef>
              <a:spcAft>
                <a:spcPts val="600"/>
              </a:spcAft>
              <a:buFont typeface="Wingdings" panose="05000000000000000000" pitchFamily="2" charset="2"/>
              <a:buChar char="Ø"/>
              <a:defRPr/>
            </a:pPr>
            <a:endPar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endParaRPr>
          </a:p>
          <a:p>
            <a:pPr marL="285750" indent="-285750" eaLnBrk="1" hangingPunct="1">
              <a:lnSpc>
                <a:spcPct val="150000"/>
              </a:lnSpc>
              <a:spcBef>
                <a:spcPct val="0"/>
              </a:spcBef>
              <a:spcAft>
                <a:spcPts val="600"/>
              </a:spcAft>
              <a:buFont typeface="Wingdings" panose="05000000000000000000" pitchFamily="2" charset="2"/>
              <a:buChar char="Ø"/>
              <a:defRPr/>
            </a:pPr>
            <a:endPar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endParaRPr>
          </a:p>
          <a:p>
            <a:pPr eaLnBrk="1" hangingPunct="1">
              <a:lnSpc>
                <a:spcPts val="800"/>
              </a:lnSpc>
              <a:spcBef>
                <a:spcPct val="0"/>
              </a:spcBef>
              <a:spcAft>
                <a:spcPts val="600"/>
              </a:spcAft>
              <a:buNone/>
              <a:defRPr/>
            </a:pPr>
            <a:endPar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endParaRPr>
          </a:p>
          <a:p>
            <a:pPr marL="285750" indent="-285750" eaLnBrk="1" hangingPunct="1">
              <a:lnSpc>
                <a:spcPct val="150000"/>
              </a:lnSpc>
              <a:spcBef>
                <a:spcPct val="0"/>
              </a:spcBef>
              <a:spcAft>
                <a:spcPts val="600"/>
              </a:spcAft>
              <a:buFont typeface="Wingdings" panose="05000000000000000000" pitchFamily="2" charset="2"/>
              <a:buChar char="Ø"/>
              <a:defRPr/>
            </a:pPr>
            <a:endPar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endParaRPr>
          </a:p>
        </p:txBody>
      </p:sp>
      <p:sp>
        <p:nvSpPr>
          <p:cNvPr id="6" name="AutoShape 2" descr="「JA」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8" name="図 7"/>
          <p:cNvPicPr>
            <a:picLocks noChangeAspect="1"/>
          </p:cNvPicPr>
          <p:nvPr/>
        </p:nvPicPr>
        <p:blipFill>
          <a:blip r:embed="rId3"/>
          <a:stretch>
            <a:fillRect/>
          </a:stretch>
        </p:blipFill>
        <p:spPr>
          <a:xfrm>
            <a:off x="5711101" y="908050"/>
            <a:ext cx="3182073" cy="2127539"/>
          </a:xfrm>
          <a:prstGeom prst="rect">
            <a:avLst/>
          </a:prstGeom>
        </p:spPr>
      </p:pic>
      <p:sp>
        <p:nvSpPr>
          <p:cNvPr id="9" name="AutoShape 6" descr="「営業マン 写真 フリー」の画像検索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 name="図 9"/>
          <p:cNvPicPr>
            <a:picLocks noChangeAspect="1"/>
          </p:cNvPicPr>
          <p:nvPr/>
        </p:nvPicPr>
        <p:blipFill>
          <a:blip r:embed="rId4"/>
          <a:stretch>
            <a:fillRect/>
          </a:stretch>
        </p:blipFill>
        <p:spPr>
          <a:xfrm>
            <a:off x="5699596" y="3789363"/>
            <a:ext cx="3209138" cy="2139425"/>
          </a:xfrm>
          <a:prstGeom prst="rect">
            <a:avLst/>
          </a:prstGeom>
        </p:spPr>
      </p:pic>
      <p:sp>
        <p:nvSpPr>
          <p:cNvPr id="12" name="テキスト ボックス 3"/>
          <p:cNvSpPr txBox="1">
            <a:spLocks noChangeArrowheads="1"/>
          </p:cNvSpPr>
          <p:nvPr/>
        </p:nvSpPr>
        <p:spPr bwMode="auto">
          <a:xfrm>
            <a:off x="68479" y="3737847"/>
            <a:ext cx="6796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marL="0" indent="0" eaLnBrk="1" hangingPunct="1"/>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オフィス</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約</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拠点</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（導入時）</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3"/>
          <p:cNvSpPr txBox="1">
            <a:spLocks noChangeArrowheads="1"/>
          </p:cNvSpPr>
          <p:nvPr/>
        </p:nvSpPr>
        <p:spPr bwMode="auto">
          <a:xfrm>
            <a:off x="148111" y="4137957"/>
            <a:ext cx="535999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2800">
                <a:solidFill>
                  <a:schemeClr val="tx1"/>
                </a:solidFill>
                <a:latin typeface="HGP創英角ｺﾞｼｯｸUB" pitchFamily="50" charset="-128"/>
                <a:ea typeface="HGP創英角ｺﾞｼｯｸUB" pitchFamily="50" charset="-128"/>
                <a:cs typeface="ＭＳ Ｐゴシック" charset="-128"/>
              </a:defRPr>
            </a:lvl1pPr>
            <a:lvl2pPr marL="742950" indent="-285750" eaLnBrk="0" hangingPunct="0">
              <a:spcBef>
                <a:spcPct val="20000"/>
              </a:spcBef>
              <a:buChar char="–"/>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har char="•"/>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har char="–"/>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har char="»"/>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9pPr>
          </a:lstStyle>
          <a:p>
            <a:pPr marL="285750" indent="-285750" eaLnBrk="1" hangingPunct="1">
              <a:lnSpc>
                <a:spcPct val="150000"/>
              </a:lnSpc>
              <a:spcBef>
                <a:spcPct val="0"/>
              </a:spcBef>
              <a:spcAft>
                <a:spcPts val="60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環境改善・・</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始業と就業に合わせ時間にチャイムを流すことで、「</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音</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」による時間管理が可能に。それにより、職場の環境改善にもつながった。</a:t>
            </a:r>
            <a:endPar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285264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txBox="1">
            <a:spLocks noChangeArrowheads="1"/>
          </p:cNvSpPr>
          <p:nvPr/>
        </p:nvSpPr>
        <p:spPr bwMode="auto">
          <a:xfrm>
            <a:off x="107504" y="125413"/>
            <a:ext cx="6167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defRPr/>
            </a:pPr>
            <a:r>
              <a:rPr lang="ja-JP" altLang="en-US"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はじめに</a:t>
            </a:r>
            <a:endParaRPr lang="ja-JP" altLang="en-US"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3"/>
          <p:cNvSpPr txBox="1">
            <a:spLocks noChangeArrowheads="1"/>
          </p:cNvSpPr>
          <p:nvPr/>
        </p:nvSpPr>
        <p:spPr bwMode="auto">
          <a:xfrm>
            <a:off x="662080" y="1077550"/>
            <a:ext cx="7942368" cy="251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2800">
                <a:solidFill>
                  <a:schemeClr val="tx1"/>
                </a:solidFill>
                <a:latin typeface="HGP創英角ｺﾞｼｯｸUB" pitchFamily="50" charset="-128"/>
                <a:ea typeface="HGP創英角ｺﾞｼｯｸUB" pitchFamily="50" charset="-128"/>
                <a:cs typeface="ＭＳ Ｐゴシック" charset="-128"/>
              </a:defRPr>
            </a:lvl1pPr>
            <a:lvl2pPr marL="742950" indent="-285750" eaLnBrk="0" hangingPunct="0">
              <a:spcBef>
                <a:spcPct val="20000"/>
              </a:spcBef>
              <a:buChar char="–"/>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har char="•"/>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har char="–"/>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har char="»"/>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9pPr>
          </a:lstStyle>
          <a:p>
            <a:pPr>
              <a:lnSpc>
                <a:spcPts val="2700"/>
              </a:lnSpc>
              <a:buNone/>
            </a:pPr>
            <a:r>
              <a:rPr lang="ja-JP" altLang="ja-JP" sz="2000" b="0" dirty="0">
                <a:solidFill>
                  <a:schemeClr val="tx1">
                    <a:lumMod val="75000"/>
                    <a:lumOff val="25000"/>
                  </a:schemeClr>
                </a:solidFill>
                <a:latin typeface="メイリオ" panose="020B0604030504040204" pitchFamily="50" charset="-128"/>
                <a:ea typeface="メイリオ" panose="020B0604030504040204" pitchFamily="50" charset="-128"/>
              </a:rPr>
              <a:t>過去に専用放送をご契約いただいたチェーン企業が、どういう点を評価して導入したのか</a:t>
            </a:r>
            <a:r>
              <a:rPr lang="ja-JP" altLang="ja-JP" sz="2000" b="0" dirty="0" smtClean="0">
                <a:solidFill>
                  <a:schemeClr val="tx1">
                    <a:lumMod val="75000"/>
                    <a:lumOff val="25000"/>
                  </a:schemeClr>
                </a:solidFill>
                <a:latin typeface="メイリオ" panose="020B0604030504040204" pitchFamily="50" charset="-128"/>
                <a:ea typeface="メイリオ" panose="020B0604030504040204" pitchFamily="50" charset="-128"/>
              </a:rPr>
              <a:t>？また</a:t>
            </a:r>
            <a:r>
              <a:rPr lang="ja-JP" altLang="ja-JP" sz="2000" b="0" dirty="0">
                <a:solidFill>
                  <a:schemeClr val="tx1">
                    <a:lumMod val="75000"/>
                    <a:lumOff val="25000"/>
                  </a:schemeClr>
                </a:solidFill>
                <a:latin typeface="メイリオ" panose="020B0604030504040204" pitchFamily="50" charset="-128"/>
                <a:ea typeface="メイリオ" panose="020B0604030504040204" pitchFamily="50" charset="-128"/>
              </a:rPr>
              <a:t>、どのような使い方をしているの</a:t>
            </a:r>
            <a:r>
              <a:rPr lang="ja-JP" altLang="ja-JP" sz="2000" b="0">
                <a:solidFill>
                  <a:schemeClr val="tx1">
                    <a:lumMod val="75000"/>
                    <a:lumOff val="25000"/>
                  </a:schemeClr>
                </a:solidFill>
                <a:latin typeface="メイリオ" panose="020B0604030504040204" pitchFamily="50" charset="-128"/>
                <a:ea typeface="メイリオ" panose="020B0604030504040204" pitchFamily="50" charset="-128"/>
              </a:rPr>
              <a:t>か</a:t>
            </a:r>
            <a:r>
              <a:rPr lang="ja-JP" altLang="ja-JP" sz="2000" b="0" smtClean="0">
                <a:solidFill>
                  <a:schemeClr val="tx1">
                    <a:lumMod val="75000"/>
                    <a:lumOff val="25000"/>
                  </a:schemeClr>
                </a:solidFill>
                <a:latin typeface="メイリオ" panose="020B0604030504040204" pitchFamily="50" charset="-128"/>
                <a:ea typeface="メイリオ" panose="020B0604030504040204" pitchFamily="50" charset="-128"/>
              </a:rPr>
              <a:t>を</a:t>
            </a:r>
            <a:r>
              <a:rPr lang="ja-JP" altLang="en-US" sz="2000" b="0" smtClean="0">
                <a:solidFill>
                  <a:schemeClr val="tx1">
                    <a:lumMod val="75000"/>
                    <a:lumOff val="25000"/>
                  </a:schemeClr>
                </a:solidFill>
                <a:latin typeface="メイリオ" panose="020B0604030504040204" pitchFamily="50" charset="-128"/>
                <a:ea typeface="メイリオ" panose="020B0604030504040204" pitchFamily="50" charset="-128"/>
              </a:rPr>
              <a:t>過去の営業トピックスから</a:t>
            </a:r>
            <a:r>
              <a:rPr lang="ja-JP" altLang="en-US" sz="2000" b="0" dirty="0" smtClean="0">
                <a:solidFill>
                  <a:schemeClr val="tx1">
                    <a:lumMod val="75000"/>
                    <a:lumOff val="25000"/>
                  </a:schemeClr>
                </a:solidFill>
                <a:latin typeface="メイリオ" panose="020B0604030504040204" pitchFamily="50" charset="-128"/>
                <a:ea typeface="メイリオ" panose="020B0604030504040204" pitchFamily="50" charset="-128"/>
              </a:rPr>
              <a:t>抜粋し、</a:t>
            </a:r>
            <a:r>
              <a:rPr lang="ja-JP" altLang="ja-JP" sz="2000" u="sng" dirty="0" smtClean="0">
                <a:solidFill>
                  <a:schemeClr val="tx1">
                    <a:lumMod val="75000"/>
                    <a:lumOff val="25000"/>
                  </a:schemeClr>
                </a:solidFill>
                <a:latin typeface="メイリオ" panose="020B0604030504040204" pitchFamily="50" charset="-128"/>
                <a:ea typeface="メイリオ" panose="020B0604030504040204" pitchFamily="50" charset="-128"/>
              </a:rPr>
              <a:t>提案書</a:t>
            </a:r>
            <a:r>
              <a:rPr lang="ja-JP" altLang="ja-JP" sz="2000" u="sng" dirty="0">
                <a:solidFill>
                  <a:schemeClr val="tx1">
                    <a:lumMod val="75000"/>
                    <a:lumOff val="25000"/>
                  </a:schemeClr>
                </a:solidFill>
                <a:latin typeface="メイリオ" panose="020B0604030504040204" pitchFamily="50" charset="-128"/>
                <a:ea typeface="メイリオ" panose="020B0604030504040204" pitchFamily="50" charset="-128"/>
              </a:rPr>
              <a:t>に追加する事例集</a:t>
            </a:r>
            <a:r>
              <a:rPr lang="ja-JP" altLang="ja-JP" sz="2000" b="0" dirty="0">
                <a:solidFill>
                  <a:schemeClr val="tx1">
                    <a:lumMod val="75000"/>
                    <a:lumOff val="25000"/>
                  </a:schemeClr>
                </a:solidFill>
                <a:latin typeface="メイリオ" panose="020B0604030504040204" pitchFamily="50" charset="-128"/>
                <a:ea typeface="メイリオ" panose="020B0604030504040204" pitchFamily="50" charset="-128"/>
              </a:rPr>
              <a:t>として作成しました</a:t>
            </a:r>
            <a:r>
              <a:rPr lang="ja-JP" altLang="ja-JP" sz="2000" b="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2000" b="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1700"/>
              </a:lnSpc>
              <a:buNone/>
            </a:pPr>
            <a:endParaRPr lang="ja-JP" altLang="ja-JP" sz="2000" b="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700"/>
              </a:lnSpc>
              <a:buNone/>
            </a:pPr>
            <a:r>
              <a:rPr lang="ja-JP" altLang="en-US" sz="2000" b="0" dirty="0" smtClean="0">
                <a:solidFill>
                  <a:schemeClr val="tx1">
                    <a:lumMod val="75000"/>
                    <a:lumOff val="25000"/>
                  </a:schemeClr>
                </a:solidFill>
                <a:latin typeface="メイリオ" panose="020B0604030504040204" pitchFamily="50" charset="-128"/>
                <a:ea typeface="メイリオ" panose="020B0604030504040204" pitchFamily="50" charset="-128"/>
              </a:rPr>
              <a:t>次ページ以降を</a:t>
            </a:r>
            <a:r>
              <a:rPr lang="ja-JP" altLang="ja-JP" sz="2000" b="0" dirty="0" smtClean="0">
                <a:solidFill>
                  <a:schemeClr val="tx1">
                    <a:lumMod val="75000"/>
                    <a:lumOff val="25000"/>
                  </a:schemeClr>
                </a:solidFill>
                <a:latin typeface="メイリオ" panose="020B0604030504040204" pitchFamily="50" charset="-128"/>
                <a:ea typeface="メイリオ" panose="020B0604030504040204" pitchFamily="50" charset="-128"/>
              </a:rPr>
              <a:t>内容</a:t>
            </a:r>
            <a:r>
              <a:rPr lang="ja-JP" altLang="ja-JP" sz="2000" b="0" dirty="0">
                <a:solidFill>
                  <a:schemeClr val="tx1">
                    <a:lumMod val="75000"/>
                    <a:lumOff val="25000"/>
                  </a:schemeClr>
                </a:solidFill>
                <a:latin typeface="メイリオ" panose="020B0604030504040204" pitchFamily="50" charset="-128"/>
                <a:ea typeface="メイリオ" panose="020B0604030504040204" pitchFamily="50" charset="-128"/>
              </a:rPr>
              <a:t>確認いただき、</a:t>
            </a:r>
            <a:r>
              <a:rPr lang="ja-JP" altLang="ja-JP" sz="2000" u="sng" dirty="0">
                <a:solidFill>
                  <a:schemeClr val="tx1">
                    <a:lumMod val="75000"/>
                    <a:lumOff val="25000"/>
                  </a:schemeClr>
                </a:solidFill>
                <a:latin typeface="メイリオ" panose="020B0604030504040204" pitchFamily="50" charset="-128"/>
                <a:ea typeface="メイリオ" panose="020B0604030504040204" pitchFamily="50" charset="-128"/>
              </a:rPr>
              <a:t>必要なページ</a:t>
            </a:r>
            <a:r>
              <a:rPr lang="ja-JP" altLang="ja-JP" sz="2000" u="sng" dirty="0" smtClean="0">
                <a:solidFill>
                  <a:schemeClr val="tx1">
                    <a:lumMod val="75000"/>
                    <a:lumOff val="25000"/>
                  </a:schemeClr>
                </a:solidFill>
                <a:latin typeface="メイリオ" panose="020B0604030504040204" pitchFamily="50" charset="-128"/>
                <a:ea typeface="メイリオ" panose="020B0604030504040204" pitchFamily="50" charset="-128"/>
              </a:rPr>
              <a:t>を</a:t>
            </a:r>
            <a:r>
              <a:rPr lang="ja-JP" altLang="en-US" sz="2000" u="sng" dirty="0" smtClean="0">
                <a:solidFill>
                  <a:schemeClr val="tx1">
                    <a:lumMod val="75000"/>
                    <a:lumOff val="25000"/>
                  </a:schemeClr>
                </a:solidFill>
                <a:latin typeface="メイリオ" panose="020B0604030504040204" pitchFamily="50" charset="-128"/>
                <a:ea typeface="メイリオ" panose="020B0604030504040204" pitchFamily="50" charset="-128"/>
              </a:rPr>
              <a:t>提案書</a:t>
            </a:r>
            <a:r>
              <a:rPr lang="ja-JP" altLang="en-US" sz="2000" u="sng" dirty="0">
                <a:solidFill>
                  <a:schemeClr val="tx1">
                    <a:lumMod val="75000"/>
                    <a:lumOff val="25000"/>
                  </a:schemeClr>
                </a:solidFill>
                <a:latin typeface="メイリオ" panose="020B0604030504040204" pitchFamily="50" charset="-128"/>
                <a:ea typeface="メイリオ" panose="020B0604030504040204" pitchFamily="50" charset="-128"/>
              </a:rPr>
              <a:t>に</a:t>
            </a:r>
            <a:r>
              <a:rPr lang="ja-JP" altLang="ja-JP" sz="2000" u="sng" dirty="0" smtClean="0">
                <a:solidFill>
                  <a:schemeClr val="tx1">
                    <a:lumMod val="75000"/>
                    <a:lumOff val="25000"/>
                  </a:schemeClr>
                </a:solidFill>
                <a:latin typeface="メイリオ" panose="020B0604030504040204" pitchFamily="50" charset="-128"/>
                <a:ea typeface="メイリオ" panose="020B0604030504040204" pitchFamily="50" charset="-128"/>
              </a:rPr>
              <a:t>コピー</a:t>
            </a:r>
            <a:r>
              <a:rPr lang="ja-JP" altLang="ja-JP" sz="2000" b="0" dirty="0" smtClean="0">
                <a:solidFill>
                  <a:schemeClr val="tx1">
                    <a:lumMod val="75000"/>
                    <a:lumOff val="25000"/>
                  </a:schemeClr>
                </a:solidFill>
                <a:latin typeface="メイリオ" panose="020B0604030504040204" pitchFamily="50" charset="-128"/>
                <a:ea typeface="メイリオ" panose="020B0604030504040204" pitchFamily="50" charset="-128"/>
              </a:rPr>
              <a:t>してご利用</a:t>
            </a:r>
            <a:r>
              <a:rPr lang="ja-JP" altLang="ja-JP" sz="2000" b="0" dirty="0">
                <a:solidFill>
                  <a:schemeClr val="tx1">
                    <a:lumMod val="75000"/>
                    <a:lumOff val="25000"/>
                  </a:schemeClr>
                </a:solidFill>
                <a:latin typeface="メイリオ" panose="020B0604030504040204" pitchFamily="50" charset="-128"/>
                <a:ea typeface="メイリオ" panose="020B0604030504040204" pitchFamily="50" charset="-128"/>
              </a:rPr>
              <a:t>ください。</a:t>
            </a:r>
          </a:p>
        </p:txBody>
      </p:sp>
      <p:pic>
        <p:nvPicPr>
          <p:cNvPr id="2" name="図 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076056" y="4822811"/>
            <a:ext cx="3600450" cy="1323975"/>
          </a:xfrm>
          <a:prstGeom prst="rect">
            <a:avLst/>
          </a:prstGeom>
        </p:spPr>
      </p:pic>
      <p:sp>
        <p:nvSpPr>
          <p:cNvPr id="4" name="スライド番号プレースホルダー 3"/>
          <p:cNvSpPr>
            <a:spLocks noGrp="1"/>
          </p:cNvSpPr>
          <p:nvPr>
            <p:ph type="sldNum" sz="quarter" idx="10"/>
          </p:nvPr>
        </p:nvSpPr>
        <p:spPr/>
        <p:txBody>
          <a:bodyPr/>
          <a:lstStyle/>
          <a:p>
            <a:fld id="{1B249575-D856-473D-9201-6E23A4BEFC29}" type="slidenum">
              <a:rPr lang="en-US" altLang="ja-JP" smtClean="0"/>
              <a:pPr/>
              <a:t>1</a:t>
            </a:fld>
            <a:endParaRPr lang="en-US" altLang="ja-JP"/>
          </a:p>
        </p:txBody>
      </p:sp>
      <p:sp>
        <p:nvSpPr>
          <p:cNvPr id="3" name="角丸四角形吹き出し 2"/>
          <p:cNvSpPr/>
          <p:nvPr/>
        </p:nvSpPr>
        <p:spPr bwMode="auto">
          <a:xfrm>
            <a:off x="755576" y="5191801"/>
            <a:ext cx="3991227" cy="761278"/>
          </a:xfrm>
          <a:prstGeom prst="wedgeRoundRectCallout">
            <a:avLst>
              <a:gd name="adj1" fmla="val -17836"/>
              <a:gd name="adj2" fmla="val 41478"/>
              <a:gd name="adj3" fmla="val 16667"/>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smtClean="0">
                <a:ln>
                  <a:noFill/>
                </a:ln>
                <a:solidFill>
                  <a:srgbClr val="C00000"/>
                </a:solidFill>
                <a:effectLst/>
                <a:latin typeface="メイリオ" panose="020B0604030504040204" pitchFamily="50" charset="-128"/>
                <a:ea typeface="メイリオ" panose="020B0604030504040204" pitchFamily="50" charset="-128"/>
              </a:rPr>
              <a:t>参考）</a:t>
            </a:r>
            <a:r>
              <a:rPr kumimoji="1" lang="ja-JP" altLang="en-US" sz="1400" b="0" i="0" u="none" strike="noStrike" cap="none" normalizeH="0" baseline="0" dirty="0" smtClean="0">
                <a:ln>
                  <a:noFill/>
                </a:ln>
                <a:solidFill>
                  <a:srgbClr val="C00000"/>
                </a:solidFill>
                <a:effectLst/>
                <a:latin typeface="メイリオ" panose="020B0604030504040204" pitchFamily="50" charset="-128"/>
                <a:ea typeface="メイリオ" panose="020B0604030504040204" pitchFamily="50" charset="-128"/>
              </a:rPr>
              <a:t>ノート欄に企業名、成約年月等を記載していますので参考にしてください。</a:t>
            </a:r>
          </a:p>
        </p:txBody>
      </p:sp>
      <p:sp>
        <p:nvSpPr>
          <p:cNvPr id="11" name="正方形/長方形 10"/>
          <p:cNvSpPr/>
          <p:nvPr/>
        </p:nvSpPr>
        <p:spPr>
          <a:xfrm>
            <a:off x="662080" y="3849786"/>
            <a:ext cx="7737398" cy="711733"/>
          </a:xfrm>
          <a:prstGeom prst="rect">
            <a:avLst/>
          </a:prstGeom>
        </p:spPr>
        <p:txBody>
          <a:bodyPr wrap="square">
            <a:spAutoFit/>
          </a:bodyPr>
          <a:lstStyle/>
          <a:p>
            <a:pPr>
              <a:lnSpc>
                <a:spcPct val="150000"/>
              </a:lnSpc>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■スーパーマーケット ■カラオケボックス </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スポーツショップ ■携帯電話ショップ </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整骨院 ■アパレル ■家電量販店 ■靴販売 ■パチンコ店 ■カーディーラー ■脱毛サロン</a:t>
            </a:r>
          </a:p>
        </p:txBody>
      </p:sp>
    </p:spTree>
    <p:extLst>
      <p:ext uri="{BB962C8B-B14F-4D97-AF65-F5344CB8AC3E}">
        <p14:creationId xmlns:p14="http://schemas.microsoft.com/office/powerpoint/2010/main" val="17475487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txBox="1">
            <a:spLocks noChangeArrowheads="1"/>
          </p:cNvSpPr>
          <p:nvPr/>
        </p:nvSpPr>
        <p:spPr bwMode="auto">
          <a:xfrm>
            <a:off x="107504" y="125413"/>
            <a:ext cx="6167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defRPr/>
            </a:pPr>
            <a:r>
              <a:rPr lang="ja-JP" altLang="en-US"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専用放送のメリット（参考）</a:t>
            </a:r>
            <a:endParaRPr lang="ja-JP" altLang="en-US"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B249575-D856-473D-9201-6E23A4BEFC29}" type="slidenum">
              <a:rPr lang="en-US" altLang="ja-JP" smtClean="0"/>
              <a:pPr/>
              <a:t>2</a:t>
            </a:fld>
            <a:endParaRPr lang="en-US" altLang="ja-JP"/>
          </a:p>
        </p:txBody>
      </p:sp>
      <p:sp>
        <p:nvSpPr>
          <p:cNvPr id="3" name="正方形/長方形 2"/>
          <p:cNvSpPr/>
          <p:nvPr/>
        </p:nvSpPr>
        <p:spPr>
          <a:xfrm>
            <a:off x="94329" y="853859"/>
            <a:ext cx="8352928" cy="430887"/>
          </a:xfrm>
          <a:prstGeom prst="rect">
            <a:avLst/>
          </a:prstGeom>
        </p:spPr>
        <p:txBody>
          <a:bodyPr wrap="square">
            <a:spAutoFit/>
          </a:bodyPr>
          <a:lstStyle/>
          <a:p>
            <a:r>
              <a:rPr lang="ja-JP" altLang="en-US" sz="2200" dirty="0" smtClean="0">
                <a:solidFill>
                  <a:schemeClr val="tx1">
                    <a:lumMod val="75000"/>
                    <a:lumOff val="25000"/>
                  </a:schemeClr>
                </a:solidFill>
                <a:latin typeface="メイリオ" panose="020B0604030504040204" pitchFamily="50" charset="-128"/>
                <a:ea typeface="メイリオ" panose="020B0604030504040204" pitchFamily="50" charset="-128"/>
              </a:rPr>
              <a:t>■サウンドオペレーション</a:t>
            </a:r>
            <a:r>
              <a:rPr lang="ja-JP" altLang="en-US" sz="2200" dirty="0">
                <a:solidFill>
                  <a:schemeClr val="tx1">
                    <a:lumMod val="75000"/>
                    <a:lumOff val="25000"/>
                  </a:schemeClr>
                </a:solidFill>
                <a:latin typeface="メイリオ" panose="020B0604030504040204" pitchFamily="50" charset="-128"/>
                <a:ea typeface="メイリオ" panose="020B0604030504040204" pitchFamily="50" charset="-128"/>
              </a:rPr>
              <a:t>に</a:t>
            </a:r>
            <a:r>
              <a:rPr lang="ja-JP" altLang="en-US" sz="2200" dirty="0" smtClean="0">
                <a:solidFill>
                  <a:schemeClr val="tx1">
                    <a:lumMod val="75000"/>
                    <a:lumOff val="25000"/>
                  </a:schemeClr>
                </a:solidFill>
                <a:latin typeface="メイリオ" panose="020B0604030504040204" pitchFamily="50" charset="-128"/>
                <a:ea typeface="メイリオ" panose="020B0604030504040204" pitchFamily="50" charset="-128"/>
              </a:rPr>
              <a:t>より</a:t>
            </a:r>
            <a:r>
              <a:rPr lang="ja-JP" altLang="en-US" sz="2200" dirty="0">
                <a:solidFill>
                  <a:schemeClr val="tx1">
                    <a:lumMod val="75000"/>
                    <a:lumOff val="25000"/>
                  </a:schemeClr>
                </a:solidFill>
                <a:latin typeface="メイリオ" panose="020B0604030504040204" pitchFamily="50" charset="-128"/>
                <a:ea typeface="メイリオ" panose="020B0604030504040204" pitchFamily="50" charset="-128"/>
              </a:rPr>
              <a:t>多種</a:t>
            </a:r>
            <a:r>
              <a:rPr lang="ja-JP" altLang="en-US" sz="2200" dirty="0" smtClean="0">
                <a:solidFill>
                  <a:schemeClr val="tx1">
                    <a:lumMod val="75000"/>
                    <a:lumOff val="25000"/>
                  </a:schemeClr>
                </a:solidFill>
                <a:latin typeface="メイリオ" panose="020B0604030504040204" pitchFamily="50" charset="-128"/>
                <a:ea typeface="メイリオ" panose="020B0604030504040204" pitchFamily="50" charset="-128"/>
              </a:rPr>
              <a:t>多様な</a:t>
            </a:r>
            <a:r>
              <a:rPr lang="ja-JP" altLang="en-US" sz="2200" dirty="0">
                <a:solidFill>
                  <a:schemeClr val="tx1">
                    <a:lumMod val="75000"/>
                    <a:lumOff val="25000"/>
                  </a:schemeClr>
                </a:solidFill>
                <a:latin typeface="メイリオ" panose="020B0604030504040204" pitchFamily="50" charset="-128"/>
                <a:ea typeface="メイリオ" panose="020B0604030504040204" pitchFamily="50" charset="-128"/>
              </a:rPr>
              <a:t>問題を</a:t>
            </a:r>
            <a:r>
              <a:rPr lang="ja-JP" altLang="en-US" sz="2200" dirty="0" smtClean="0">
                <a:solidFill>
                  <a:schemeClr val="tx1">
                    <a:lumMod val="75000"/>
                    <a:lumOff val="25000"/>
                  </a:schemeClr>
                </a:solidFill>
                <a:latin typeface="メイリオ" panose="020B0604030504040204" pitchFamily="50" charset="-128"/>
                <a:ea typeface="メイリオ" panose="020B0604030504040204" pitchFamily="50" charset="-128"/>
              </a:rPr>
              <a:t>解決！</a:t>
            </a:r>
            <a:endParaRPr lang="ja-JP" altLang="en-US" sz="22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4" name="図 23"/>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7245"/>
                    </a14:imgEffect>
                    <a14:imgEffect>
                      <a14:brightnessContrast contrast="34000"/>
                    </a14:imgEffect>
                  </a14:imgLayer>
                </a14:imgProps>
              </a:ext>
              <a:ext uri="{28A0092B-C50C-407E-A947-70E740481C1C}">
                <a14:useLocalDpi xmlns:a14="http://schemas.microsoft.com/office/drawing/2010/main"/>
              </a:ext>
            </a:extLst>
          </a:blip>
          <a:stretch>
            <a:fillRect/>
          </a:stretch>
        </p:blipFill>
        <p:spPr>
          <a:xfrm>
            <a:off x="882050" y="1918448"/>
            <a:ext cx="7009466" cy="3348401"/>
          </a:xfrm>
          <a:prstGeom prst="rect">
            <a:avLst/>
          </a:prstGeom>
        </p:spPr>
      </p:pic>
      <p:sp>
        <p:nvSpPr>
          <p:cNvPr id="25" name="正方形/長方形 24"/>
          <p:cNvSpPr/>
          <p:nvPr/>
        </p:nvSpPr>
        <p:spPr bwMode="auto">
          <a:xfrm>
            <a:off x="166195" y="1457573"/>
            <a:ext cx="8630343" cy="4679925"/>
          </a:xfrm>
          <a:prstGeom prst="rect">
            <a:avLst/>
          </a:prstGeom>
          <a:solidFill>
            <a:schemeClr val="bg1">
              <a:alpha val="79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Arial" charset="0"/>
              <a:ea typeface="ＭＳ Ｐゴシック" charset="-128"/>
            </a:endParaRPr>
          </a:p>
        </p:txBody>
      </p:sp>
      <p:sp>
        <p:nvSpPr>
          <p:cNvPr id="5" name="正方形/長方形 4"/>
          <p:cNvSpPr/>
          <p:nvPr/>
        </p:nvSpPr>
        <p:spPr bwMode="auto">
          <a:xfrm>
            <a:off x="144564" y="1464265"/>
            <a:ext cx="4202509" cy="440661"/>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rPr>
              <a:t>ブランディングの強化</a:t>
            </a:r>
            <a:endParaRPr kumimoji="1" lang="ja-JP" altLang="en-US" sz="1800" b="1"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endParaRPr>
          </a:p>
        </p:txBody>
      </p:sp>
      <p:sp>
        <p:nvSpPr>
          <p:cNvPr id="6" name="正方形/長方形 5"/>
          <p:cNvSpPr/>
          <p:nvPr/>
        </p:nvSpPr>
        <p:spPr>
          <a:xfrm>
            <a:off x="471489" y="2084978"/>
            <a:ext cx="4042198" cy="1081555"/>
          </a:xfrm>
          <a:prstGeom prst="rect">
            <a:avLst/>
          </a:prstGeom>
        </p:spPr>
        <p:txBody>
          <a:bodyPr wrap="square">
            <a:spAutoFit/>
          </a:bodyPr>
          <a:lstStyle/>
          <a:p>
            <a:pPr>
              <a:lnSpc>
                <a:spcPts val="2300"/>
              </a:lnSpc>
            </a:pPr>
            <a:r>
              <a:rPr lang="ja-JP" altLang="en-US" sz="1600" b="0" dirty="0" smtClean="0">
                <a:solidFill>
                  <a:schemeClr val="tx1">
                    <a:lumMod val="75000"/>
                    <a:lumOff val="25000"/>
                  </a:schemeClr>
                </a:solidFill>
                <a:latin typeface="メイリオ" panose="020B0604030504040204" pitchFamily="50" charset="-128"/>
                <a:ea typeface="メイリオ" panose="020B0604030504040204" pitchFamily="50" charset="-128"/>
              </a:rPr>
              <a:t>・ＢＧＭ</a:t>
            </a:r>
            <a:r>
              <a:rPr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ジャンルの全店統一　　　</a:t>
            </a:r>
          </a:p>
          <a:p>
            <a:pPr>
              <a:lnSpc>
                <a:spcPts val="2300"/>
              </a:lnSpc>
            </a:pPr>
            <a:r>
              <a:rPr lang="ja-JP" altLang="en-US" sz="1600" b="0" dirty="0" smtClean="0">
                <a:solidFill>
                  <a:schemeClr val="tx1">
                    <a:lumMod val="75000"/>
                    <a:lumOff val="25000"/>
                  </a:schemeClr>
                </a:solidFill>
                <a:latin typeface="メイリオ" panose="020B0604030504040204" pitchFamily="50" charset="-128"/>
                <a:ea typeface="メイリオ" panose="020B0604030504040204" pitchFamily="50" charset="-128"/>
              </a:rPr>
              <a:t>・サウンドロゴ</a:t>
            </a:r>
            <a:r>
              <a:rPr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／オリジナルソング　</a:t>
            </a:r>
          </a:p>
          <a:p>
            <a:pPr>
              <a:lnSpc>
                <a:spcPts val="2300"/>
              </a:lnSpc>
            </a:pPr>
            <a:r>
              <a:rPr lang="ja-JP" altLang="en-US" sz="1600" b="0" dirty="0" smtClean="0">
                <a:solidFill>
                  <a:schemeClr val="tx1">
                    <a:lumMod val="75000"/>
                    <a:lumOff val="25000"/>
                  </a:schemeClr>
                </a:solidFill>
                <a:latin typeface="メイリオ" panose="020B0604030504040204" pitchFamily="50" charset="-128"/>
                <a:ea typeface="メイリオ" panose="020B0604030504040204" pitchFamily="50" charset="-128"/>
              </a:rPr>
              <a:t>・ラジオ</a:t>
            </a:r>
            <a:r>
              <a:rPr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ＤＪ風のオリジナル番組　</a:t>
            </a:r>
          </a:p>
        </p:txBody>
      </p:sp>
      <p:sp>
        <p:nvSpPr>
          <p:cNvPr id="11" name="正方形/長方形 10"/>
          <p:cNvSpPr/>
          <p:nvPr/>
        </p:nvSpPr>
        <p:spPr bwMode="auto">
          <a:xfrm>
            <a:off x="4653304" y="1464265"/>
            <a:ext cx="4202509" cy="440661"/>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rPr>
              <a:t>販売</a:t>
            </a: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rPr>
              <a:t>促進ツールの拡充</a:t>
            </a:r>
            <a:endParaRPr kumimoji="1" lang="ja-JP" altLang="en-US" sz="1800" b="1"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endParaRPr>
          </a:p>
        </p:txBody>
      </p:sp>
      <p:sp>
        <p:nvSpPr>
          <p:cNvPr id="8" name="二等辺三角形 7"/>
          <p:cNvSpPr/>
          <p:nvPr/>
        </p:nvSpPr>
        <p:spPr bwMode="auto">
          <a:xfrm rot="5400000">
            <a:off x="-110341" y="2465066"/>
            <a:ext cx="914559" cy="249101"/>
          </a:xfrm>
          <a:prstGeom prst="triangle">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Arial" charset="0"/>
              <a:ea typeface="ＭＳ Ｐゴシック" charset="-128"/>
            </a:endParaRPr>
          </a:p>
        </p:txBody>
      </p:sp>
      <p:sp>
        <p:nvSpPr>
          <p:cNvPr id="9" name="正方形/長方形 8"/>
          <p:cNvSpPr/>
          <p:nvPr/>
        </p:nvSpPr>
        <p:spPr>
          <a:xfrm>
            <a:off x="4956988" y="2086715"/>
            <a:ext cx="4526488" cy="1081555"/>
          </a:xfrm>
          <a:prstGeom prst="rect">
            <a:avLst/>
          </a:prstGeom>
        </p:spPr>
        <p:txBody>
          <a:bodyPr wrap="square">
            <a:spAutoFit/>
          </a:bodyPr>
          <a:lstStyle/>
          <a:p>
            <a:pPr>
              <a:lnSpc>
                <a:spcPts val="2300"/>
              </a:lnSpc>
            </a:pPr>
            <a:r>
              <a:rPr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 新メニューの紹介</a:t>
            </a:r>
          </a:p>
          <a:p>
            <a:pPr>
              <a:lnSpc>
                <a:spcPts val="2300"/>
              </a:lnSpc>
            </a:pPr>
            <a:r>
              <a:rPr lang="ja-JP" altLang="en-US" sz="1600" b="0"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オリジナル昇格カードの案内</a:t>
            </a:r>
          </a:p>
          <a:p>
            <a:pPr>
              <a:lnSpc>
                <a:spcPts val="2300"/>
              </a:lnSpc>
            </a:pPr>
            <a:r>
              <a:rPr lang="ja-JP" altLang="en-US" sz="1600" b="0"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テイクアウト専門店の紹介</a:t>
            </a:r>
          </a:p>
        </p:txBody>
      </p:sp>
      <p:sp>
        <p:nvSpPr>
          <p:cNvPr id="15" name="二等辺三角形 14"/>
          <p:cNvSpPr/>
          <p:nvPr/>
        </p:nvSpPr>
        <p:spPr bwMode="auto">
          <a:xfrm rot="5400000">
            <a:off x="4430061" y="2436108"/>
            <a:ext cx="914559" cy="249101"/>
          </a:xfrm>
          <a:prstGeom prst="triangle">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Arial" charset="0"/>
              <a:ea typeface="ＭＳ Ｐゴシック" charset="-128"/>
            </a:endParaRPr>
          </a:p>
        </p:txBody>
      </p:sp>
      <p:sp>
        <p:nvSpPr>
          <p:cNvPr id="17" name="正方形/長方形 16"/>
          <p:cNvSpPr/>
          <p:nvPr/>
        </p:nvSpPr>
        <p:spPr bwMode="auto">
          <a:xfrm>
            <a:off x="122312" y="3702714"/>
            <a:ext cx="4202509" cy="440661"/>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rPr>
              <a:t>社内</a:t>
            </a: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rPr>
              <a:t>コミュニケーションの向上</a:t>
            </a:r>
            <a:endParaRPr kumimoji="1" lang="ja-JP" altLang="en-US" sz="1800" b="1"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endParaRPr>
          </a:p>
        </p:txBody>
      </p:sp>
      <p:sp>
        <p:nvSpPr>
          <p:cNvPr id="18" name="正方形/長方形 17"/>
          <p:cNvSpPr/>
          <p:nvPr/>
        </p:nvSpPr>
        <p:spPr>
          <a:xfrm>
            <a:off x="449237" y="4323427"/>
            <a:ext cx="4042198" cy="1408008"/>
          </a:xfrm>
          <a:prstGeom prst="rect">
            <a:avLst/>
          </a:prstGeom>
        </p:spPr>
        <p:txBody>
          <a:bodyPr wrap="square">
            <a:spAutoFit/>
          </a:bodyPr>
          <a:lstStyle/>
          <a:p>
            <a:pPr>
              <a:lnSpc>
                <a:spcPts val="2300"/>
              </a:lnSpc>
            </a:pPr>
            <a:r>
              <a:rPr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 店舗毎、店長によるオリジナル番組</a:t>
            </a:r>
          </a:p>
          <a:p>
            <a:pPr>
              <a:lnSpc>
                <a:spcPts val="2300"/>
              </a:lnSpc>
            </a:pPr>
            <a:r>
              <a:rPr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 新メニュー／新サービスの情報共有</a:t>
            </a:r>
          </a:p>
          <a:p>
            <a:pPr>
              <a:lnSpc>
                <a:spcPts val="2300"/>
              </a:lnSpc>
            </a:pPr>
            <a:r>
              <a:rPr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 仕込み時間における社内放送</a:t>
            </a:r>
          </a:p>
          <a:p>
            <a:pPr>
              <a:lnSpc>
                <a:spcPts val="2300"/>
              </a:lnSpc>
            </a:pPr>
            <a:r>
              <a:rPr lang="ja-JP" altLang="en-US" sz="1600" b="0" dirty="0" smtClean="0">
                <a:solidFill>
                  <a:schemeClr val="tx1">
                    <a:lumMod val="75000"/>
                    <a:lumOff val="25000"/>
                  </a:schemeClr>
                </a:solidFill>
                <a:latin typeface="メイリオ" panose="020B0604030504040204" pitchFamily="50" charset="-128"/>
                <a:ea typeface="メイリオ" panose="020B0604030504040204" pitchFamily="50" charset="-128"/>
              </a:rPr>
              <a:t>・ 社長</a:t>
            </a:r>
            <a:r>
              <a:rPr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による一斉放送</a:t>
            </a:r>
          </a:p>
        </p:txBody>
      </p:sp>
      <p:sp>
        <p:nvSpPr>
          <p:cNvPr id="19" name="正方形/長方形 18"/>
          <p:cNvSpPr/>
          <p:nvPr/>
        </p:nvSpPr>
        <p:spPr bwMode="auto">
          <a:xfrm>
            <a:off x="4631052" y="3702714"/>
            <a:ext cx="4202509" cy="440661"/>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rPr>
              <a:t>オペレーションミスの防止</a:t>
            </a:r>
            <a:endParaRPr kumimoji="1" lang="ja-JP" altLang="en-US" sz="1800" b="1"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endParaRPr>
          </a:p>
        </p:txBody>
      </p:sp>
      <p:sp>
        <p:nvSpPr>
          <p:cNvPr id="20" name="二等辺三角形 19"/>
          <p:cNvSpPr/>
          <p:nvPr/>
        </p:nvSpPr>
        <p:spPr bwMode="auto">
          <a:xfrm rot="5400000">
            <a:off x="-249158" y="4828274"/>
            <a:ext cx="1183665" cy="240576"/>
          </a:xfrm>
          <a:prstGeom prst="triangle">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Arial" charset="0"/>
              <a:ea typeface="ＭＳ Ｐゴシック" charset="-128"/>
            </a:endParaRPr>
          </a:p>
        </p:txBody>
      </p:sp>
      <p:sp>
        <p:nvSpPr>
          <p:cNvPr id="21" name="正方形/長方形 20"/>
          <p:cNvSpPr/>
          <p:nvPr/>
        </p:nvSpPr>
        <p:spPr>
          <a:xfrm>
            <a:off x="4934736" y="4325164"/>
            <a:ext cx="4548740" cy="1081555"/>
          </a:xfrm>
          <a:prstGeom prst="rect">
            <a:avLst/>
          </a:prstGeom>
        </p:spPr>
        <p:txBody>
          <a:bodyPr wrap="square">
            <a:spAutoFit/>
          </a:bodyPr>
          <a:lstStyle/>
          <a:p>
            <a:pPr>
              <a:lnSpc>
                <a:spcPts val="2300"/>
              </a:lnSpc>
            </a:pPr>
            <a:r>
              <a:rPr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 定休日</a:t>
            </a:r>
            <a:r>
              <a:rPr lang="en-US" altLang="ja-JP" sz="1600" b="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営業時間のご案内</a:t>
            </a:r>
          </a:p>
          <a:p>
            <a:pPr>
              <a:lnSpc>
                <a:spcPts val="2300"/>
              </a:lnSpc>
            </a:pPr>
            <a:r>
              <a:rPr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600" b="0" dirty="0" smtClean="0">
                <a:solidFill>
                  <a:schemeClr val="tx1">
                    <a:lumMod val="75000"/>
                    <a:lumOff val="25000"/>
                  </a:schemeClr>
                </a:solidFill>
                <a:latin typeface="メイリオ" panose="020B0604030504040204" pitchFamily="50" charset="-128"/>
                <a:ea typeface="メイリオ" panose="020B0604030504040204" pitchFamily="50" charset="-128"/>
              </a:rPr>
              <a:t>スタッフ</a:t>
            </a:r>
            <a:r>
              <a:rPr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に</a:t>
            </a:r>
            <a:r>
              <a:rPr lang="ja-JP" altLang="en-US" sz="1600" b="0" dirty="0" smtClean="0">
                <a:solidFill>
                  <a:schemeClr val="tx1">
                    <a:lumMod val="75000"/>
                    <a:lumOff val="25000"/>
                  </a:schemeClr>
                </a:solidFill>
                <a:latin typeface="メイリオ" panose="020B0604030504040204" pitchFamily="50" charset="-128"/>
                <a:ea typeface="メイリオ" panose="020B0604030504040204" pitchFamily="50" charset="-128"/>
              </a:rPr>
              <a:t>向けた業務</a:t>
            </a:r>
            <a:r>
              <a:rPr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連絡</a:t>
            </a:r>
          </a:p>
          <a:p>
            <a:pPr>
              <a:lnSpc>
                <a:spcPts val="2300"/>
              </a:lnSpc>
            </a:pPr>
            <a:r>
              <a:rPr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600" b="0" dirty="0" smtClean="0">
                <a:solidFill>
                  <a:schemeClr val="tx1">
                    <a:lumMod val="75000"/>
                    <a:lumOff val="25000"/>
                  </a:schemeClr>
                </a:solidFill>
                <a:latin typeface="メイリオ" panose="020B0604030504040204" pitchFamily="50" charset="-128"/>
                <a:ea typeface="メイリオ" panose="020B0604030504040204" pitchFamily="50" charset="-128"/>
              </a:rPr>
              <a:t>スタッフへのサウンドサイン</a:t>
            </a:r>
            <a:endParaRPr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2" name="二等辺三角形 21"/>
          <p:cNvSpPr/>
          <p:nvPr/>
        </p:nvSpPr>
        <p:spPr bwMode="auto">
          <a:xfrm rot="5400000">
            <a:off x="4407809" y="4674557"/>
            <a:ext cx="914559" cy="249101"/>
          </a:xfrm>
          <a:prstGeom prst="triangle">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Arial" charset="0"/>
              <a:ea typeface="ＭＳ Ｐゴシック" charset="-128"/>
            </a:endParaRPr>
          </a:p>
        </p:txBody>
      </p:sp>
      <p:pic>
        <p:nvPicPr>
          <p:cNvPr id="23" name="Picture 2" descr="\\fas04\企業法人本部\001_個人フォルダー(フォルダ名は→社員番号姓名)\58010北澤伸二\0806 PRX-5000\IMG_0720.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143437" y="5300743"/>
            <a:ext cx="2490409" cy="11463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46095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1B249575-D856-473D-9201-6E23A4BEFC29}" type="slidenum">
              <a:rPr lang="en-US" altLang="ja-JP" smtClean="0"/>
              <a:pPr/>
              <a:t>3</a:t>
            </a:fld>
            <a:endParaRPr lang="en-US" altLang="ja-JP"/>
          </a:p>
        </p:txBody>
      </p:sp>
      <p:sp>
        <p:nvSpPr>
          <p:cNvPr id="10" name="Rectangle 2"/>
          <p:cNvSpPr txBox="1">
            <a:spLocks noChangeArrowheads="1"/>
          </p:cNvSpPr>
          <p:nvPr/>
        </p:nvSpPr>
        <p:spPr bwMode="auto">
          <a:xfrm>
            <a:off x="96822" y="126862"/>
            <a:ext cx="6167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defRPr/>
            </a:pPr>
            <a:r>
              <a:rPr lang="ja-JP" altLang="en-US"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専用放送の活用事例</a:t>
            </a:r>
            <a:endParaRPr lang="ja-JP" altLang="en-US"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図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76470" y="934164"/>
            <a:ext cx="3144894" cy="2092784"/>
          </a:xfrm>
          <a:prstGeom prst="rect">
            <a:avLst/>
          </a:prstGeom>
        </p:spPr>
      </p:pic>
      <p:sp>
        <p:nvSpPr>
          <p:cNvPr id="16" name="テキスト ボックス 3"/>
          <p:cNvSpPr txBox="1">
            <a:spLocks noChangeArrowheads="1"/>
          </p:cNvSpPr>
          <p:nvPr/>
        </p:nvSpPr>
        <p:spPr bwMode="auto">
          <a:xfrm>
            <a:off x="32908" y="845886"/>
            <a:ext cx="6796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marL="0" indent="0" eaLnBrk="1" hangingPunct="1"/>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■スーパーマーケット　約</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店舗（導入時）</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3"/>
          <p:cNvSpPr txBox="1">
            <a:spLocks noChangeArrowheads="1"/>
          </p:cNvSpPr>
          <p:nvPr/>
        </p:nvSpPr>
        <p:spPr bwMode="auto">
          <a:xfrm>
            <a:off x="173584" y="1361673"/>
            <a:ext cx="5434756"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2800">
                <a:solidFill>
                  <a:schemeClr val="tx1"/>
                </a:solidFill>
                <a:latin typeface="HGP創英角ｺﾞｼｯｸUB" pitchFamily="50" charset="-128"/>
                <a:ea typeface="HGP創英角ｺﾞｼｯｸUB" pitchFamily="50" charset="-128"/>
                <a:cs typeface="ＭＳ Ｐゴシック" charset="-128"/>
              </a:defRPr>
            </a:lvl1pPr>
            <a:lvl2pPr marL="742950" indent="-285750" eaLnBrk="0" hangingPunct="0">
              <a:spcBef>
                <a:spcPct val="20000"/>
              </a:spcBef>
              <a:buChar char="–"/>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har char="•"/>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har char="–"/>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har char="»"/>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9pPr>
          </a:lstStyle>
          <a:p>
            <a:pPr eaLnBrk="1" hangingPunct="1">
              <a:lnSpc>
                <a:spcPct val="150000"/>
              </a:lnSpc>
              <a:spcBef>
                <a:spcPct val="0"/>
              </a:spcBef>
              <a:spcAft>
                <a:spcPts val="600"/>
              </a:spcAft>
              <a:buNone/>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○専用放送</a:t>
            </a:r>
            <a:endParaRPr lang="en-US" altLang="ja-JP" sz="1600" dirty="0" smtClean="0">
              <a:solidFill>
                <a:schemeClr val="tx1">
                  <a:lumMod val="75000"/>
                  <a:lumOff val="25000"/>
                </a:schemeClr>
              </a:solidFill>
              <a:latin typeface="メイリオ" pitchFamily="50" charset="-128"/>
              <a:ea typeface="メイリオ" pitchFamily="50" charset="-128"/>
              <a:cs typeface="メイリオ" pitchFamily="50" charset="-128"/>
            </a:endParaRPr>
          </a:p>
          <a:p>
            <a:pPr marL="285750" indent="-285750" eaLnBrk="1" hangingPunct="1">
              <a:lnSpc>
                <a:spcPct val="150000"/>
              </a:lnSpc>
              <a:spcBef>
                <a:spcPct val="0"/>
              </a:spcBef>
              <a:spcAft>
                <a:spcPts val="60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売上向上</a:t>
            </a:r>
            <a:r>
              <a:rPr lang="ja-JP" altLang="en-US" sz="1600" b="0" dirty="0" smtClean="0">
                <a:solidFill>
                  <a:schemeClr val="tx1">
                    <a:lumMod val="75000"/>
                    <a:lumOff val="25000"/>
                  </a:schemeClr>
                </a:solidFill>
                <a:latin typeface="メイリオ" pitchFamily="50" charset="-128"/>
                <a:ea typeface="メイリオ" pitchFamily="50" charset="-128"/>
                <a:cs typeface="メイリオ" pitchFamily="50" charset="-128"/>
              </a:rPr>
              <a:t>・・</a:t>
            </a:r>
            <a:r>
              <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rPr>
              <a:t>CM</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を制作し店内放送で流した結果</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、キャンペーン対象</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商品の売上が前年対比で大幅</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に伸長。</a:t>
            </a:r>
            <a:endPar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endParaRPr>
          </a:p>
          <a:p>
            <a:pPr marL="285750" indent="-285750" eaLnBrk="1" hangingPunct="1">
              <a:lnSpc>
                <a:spcPct val="150000"/>
              </a:lnSpc>
              <a:spcBef>
                <a:spcPct val="0"/>
              </a:spcBef>
              <a:spcAft>
                <a:spcPts val="60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迅速な販促</a:t>
            </a:r>
            <a:r>
              <a:rPr lang="ja-JP" altLang="en-US" sz="1600" b="0" dirty="0" smtClean="0">
                <a:solidFill>
                  <a:schemeClr val="tx1">
                    <a:lumMod val="75000"/>
                    <a:lumOff val="25000"/>
                  </a:schemeClr>
                </a:solidFill>
                <a:latin typeface="メイリオ" pitchFamily="50" charset="-128"/>
                <a:ea typeface="メイリオ" pitchFamily="50" charset="-128"/>
                <a:cs typeface="メイリオ" pitchFamily="50" charset="-128"/>
              </a:rPr>
              <a:t>・・</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多くの店舗を抱える</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事から、独自性を持った販促の展開・</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競合へ</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の</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迅速対応が可能な事がメリットに。</a:t>
            </a:r>
            <a:endPar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endParaRPr>
          </a:p>
        </p:txBody>
      </p:sp>
      <p:sp>
        <p:nvSpPr>
          <p:cNvPr id="7" name="テキスト ボックス 3"/>
          <p:cNvSpPr txBox="1">
            <a:spLocks noChangeArrowheads="1"/>
          </p:cNvSpPr>
          <p:nvPr/>
        </p:nvSpPr>
        <p:spPr bwMode="auto">
          <a:xfrm>
            <a:off x="190352" y="3645024"/>
            <a:ext cx="5434756"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2800">
                <a:solidFill>
                  <a:schemeClr val="tx1"/>
                </a:solidFill>
                <a:latin typeface="HGP創英角ｺﾞｼｯｸUB" pitchFamily="50" charset="-128"/>
                <a:ea typeface="HGP創英角ｺﾞｼｯｸUB" pitchFamily="50" charset="-128"/>
                <a:cs typeface="ＭＳ Ｐゴシック" charset="-128"/>
              </a:defRPr>
            </a:lvl1pPr>
            <a:lvl2pPr marL="742950" indent="-285750" eaLnBrk="0" hangingPunct="0">
              <a:spcBef>
                <a:spcPct val="20000"/>
              </a:spcBef>
              <a:buChar char="–"/>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har char="•"/>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har char="–"/>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har char="»"/>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9pPr>
          </a:lstStyle>
          <a:p>
            <a:pPr eaLnBrk="1" hangingPunct="1">
              <a:lnSpc>
                <a:spcPct val="150000"/>
              </a:lnSpc>
              <a:spcBef>
                <a:spcPct val="0"/>
              </a:spcBef>
              <a:spcAft>
                <a:spcPts val="600"/>
              </a:spcAft>
              <a:buNone/>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○スタッフコール</a:t>
            </a:r>
            <a:endParaRPr lang="en-US" altLang="ja-JP" sz="1600" dirty="0" smtClean="0">
              <a:solidFill>
                <a:schemeClr val="tx1">
                  <a:lumMod val="75000"/>
                  <a:lumOff val="25000"/>
                </a:schemeClr>
              </a:solidFill>
              <a:latin typeface="メイリオ" pitchFamily="50" charset="-128"/>
              <a:ea typeface="メイリオ" pitchFamily="50" charset="-128"/>
              <a:cs typeface="メイリオ" pitchFamily="50" charset="-128"/>
            </a:endParaRPr>
          </a:p>
          <a:p>
            <a:pPr marL="285750" indent="-285750" eaLnBrk="1" hangingPunct="1">
              <a:lnSpc>
                <a:spcPct val="150000"/>
              </a:lnSpc>
              <a:spcBef>
                <a:spcPct val="0"/>
              </a:spcBef>
              <a:spcAft>
                <a:spcPts val="60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安価で良品</a:t>
            </a:r>
            <a:r>
              <a:rPr lang="ja-JP" altLang="en-US" sz="1600" dirty="0">
                <a:solidFill>
                  <a:schemeClr val="tx1">
                    <a:lumMod val="75000"/>
                    <a:lumOff val="25000"/>
                  </a:schemeClr>
                </a:solidFill>
                <a:latin typeface="メイリオ" pitchFamily="50" charset="-128"/>
                <a:ea typeface="メイリオ" pitchFamily="50" charset="-128"/>
                <a:cs typeface="メイリオ" pitchFamily="50" charset="-128"/>
              </a:rPr>
              <a:t>・</a:t>
            </a: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他社システムと比較し、呼出</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ボタン設置箇所が</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多く、コスト面では配線</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作業費・機器費用</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が格安。</a:t>
            </a:r>
            <a:endPar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endParaRPr>
          </a:p>
          <a:p>
            <a:pPr marL="285750" indent="-285750" eaLnBrk="1" hangingPunct="1">
              <a:lnSpc>
                <a:spcPct val="150000"/>
              </a:lnSpc>
              <a:spcBef>
                <a:spcPct val="0"/>
              </a:spcBef>
              <a:spcAft>
                <a:spcPts val="60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利便性向上・・</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物流</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搬入時のワンタッチボタン再生やサービスカウンター向けのスタッフコール運用が可能。</a:t>
            </a:r>
            <a:endPar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endParaRPr>
          </a:p>
          <a:p>
            <a:pPr eaLnBrk="1" hangingPunct="1">
              <a:lnSpc>
                <a:spcPct val="150000"/>
              </a:lnSpc>
              <a:spcBef>
                <a:spcPct val="0"/>
              </a:spcBef>
              <a:spcAft>
                <a:spcPts val="600"/>
              </a:spcAft>
              <a:buNone/>
              <a:defRPr/>
            </a:pPr>
            <a:endPar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endParaRPr>
          </a:p>
        </p:txBody>
      </p:sp>
      <p:pic>
        <p:nvPicPr>
          <p:cNvPr id="8" name="図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813756" y="3809532"/>
            <a:ext cx="3070323" cy="2088232"/>
          </a:xfrm>
          <a:prstGeom prst="rect">
            <a:avLst/>
          </a:prstGeom>
        </p:spPr>
      </p:pic>
    </p:spTree>
    <p:extLst>
      <p:ext uri="{BB962C8B-B14F-4D97-AF65-F5344CB8AC3E}">
        <p14:creationId xmlns:p14="http://schemas.microsoft.com/office/powerpoint/2010/main" val="15119928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txBox="1">
            <a:spLocks noChangeArrowheads="1"/>
          </p:cNvSpPr>
          <p:nvPr/>
        </p:nvSpPr>
        <p:spPr bwMode="auto">
          <a:xfrm>
            <a:off x="67047" y="109538"/>
            <a:ext cx="6167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defRPr/>
            </a:pPr>
            <a:r>
              <a:rPr lang="ja-JP" altLang="en-US"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専用放送の活用事例</a:t>
            </a:r>
            <a:endParaRPr lang="ja-JP" altLang="en-US"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48" name="テキスト ボックス 3"/>
          <p:cNvSpPr txBox="1">
            <a:spLocks noChangeArrowheads="1"/>
          </p:cNvSpPr>
          <p:nvPr/>
        </p:nvSpPr>
        <p:spPr bwMode="auto">
          <a:xfrm>
            <a:off x="37166" y="849850"/>
            <a:ext cx="5434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marL="0" indent="0" eaLnBrk="1" hangingPunct="1"/>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■カラオケボックス　</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160</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店舗（導入時）</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3"/>
          <p:cNvSpPr txBox="1">
            <a:spLocks noChangeArrowheads="1"/>
          </p:cNvSpPr>
          <p:nvPr/>
        </p:nvSpPr>
        <p:spPr bwMode="auto">
          <a:xfrm>
            <a:off x="93782" y="1232441"/>
            <a:ext cx="5434756" cy="2277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2800">
                <a:solidFill>
                  <a:schemeClr val="tx1"/>
                </a:solidFill>
                <a:latin typeface="HGP創英角ｺﾞｼｯｸUB" pitchFamily="50" charset="-128"/>
                <a:ea typeface="HGP創英角ｺﾞｼｯｸUB" pitchFamily="50" charset="-128"/>
                <a:cs typeface="ＭＳ Ｐゴシック" charset="-128"/>
              </a:defRPr>
            </a:lvl1pPr>
            <a:lvl2pPr marL="742950" indent="-285750" eaLnBrk="0" hangingPunct="0">
              <a:spcBef>
                <a:spcPct val="20000"/>
              </a:spcBef>
              <a:buChar char="–"/>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har char="•"/>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har char="–"/>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har char="»"/>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9pPr>
          </a:lstStyle>
          <a:p>
            <a:pPr marL="285750" indent="-285750" eaLnBrk="1" hangingPunct="1">
              <a:lnSpc>
                <a:spcPct val="150000"/>
              </a:lnSpc>
              <a:spcBef>
                <a:spcPct val="0"/>
              </a:spcBef>
              <a:spcAft>
                <a:spcPts val="60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販売促進・・</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男性</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ナビゲーターによる、ランチやディナーセットの案内、会員特典、新店情報の紹介を盛り込んだ</a:t>
            </a:r>
            <a:r>
              <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rPr>
              <a:t>3</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分程度の</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番組を放送</a:t>
            </a:r>
            <a:endPar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endParaRPr>
          </a:p>
          <a:p>
            <a:pPr marL="285750" indent="-285750" eaLnBrk="1" hangingPunct="1">
              <a:lnSpc>
                <a:spcPts val="0"/>
              </a:lnSpc>
              <a:spcBef>
                <a:spcPct val="0"/>
              </a:spcBef>
              <a:spcAft>
                <a:spcPts val="600"/>
              </a:spcAft>
              <a:buFont typeface="Wingdings" panose="05000000000000000000" pitchFamily="2" charset="2"/>
              <a:buChar char="Ø"/>
              <a:defRPr/>
            </a:pPr>
            <a:endPar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endParaRPr>
          </a:p>
          <a:p>
            <a:pPr marL="285750" indent="-285750" eaLnBrk="1" hangingPunct="1">
              <a:lnSpc>
                <a:spcPct val="150000"/>
              </a:lnSpc>
              <a:spcBef>
                <a:spcPct val="0"/>
              </a:spcBef>
              <a:spcAft>
                <a:spcPts val="60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意識向上・・</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アルバイトスタッフが、メニュー</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紹介の音声番組</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を繰り返し聴く</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ことで「刷り込み効果」が得られ、お客様にオススメする</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意識が向上</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（放送を</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通じたスタッフ教育）</a:t>
            </a:r>
            <a:endPar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endParaRPr>
          </a:p>
        </p:txBody>
      </p:sp>
      <p:pic>
        <p:nvPicPr>
          <p:cNvPr id="6154" name="Picture 2" descr="南仏のリゾート気分で楽しむカラオケ「コート・ダジュール」"/>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62765" y="908050"/>
            <a:ext cx="3141566" cy="209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3"/>
          <p:cNvSpPr txBox="1">
            <a:spLocks noChangeArrowheads="1"/>
          </p:cNvSpPr>
          <p:nvPr/>
        </p:nvSpPr>
        <p:spPr bwMode="auto">
          <a:xfrm>
            <a:off x="67047" y="3792604"/>
            <a:ext cx="52186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marL="0" lvl="0" indent="0" eaLnBrk="1" hangingPunct="1"/>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■スポーツショップ　</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120</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（導入時</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3"/>
          <p:cNvSpPr txBox="1">
            <a:spLocks noChangeArrowheads="1"/>
          </p:cNvSpPr>
          <p:nvPr/>
        </p:nvSpPr>
        <p:spPr bwMode="auto">
          <a:xfrm>
            <a:off x="93782" y="4192714"/>
            <a:ext cx="5434756"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2800">
                <a:solidFill>
                  <a:schemeClr val="tx1"/>
                </a:solidFill>
                <a:latin typeface="HGP創英角ｺﾞｼｯｸUB" pitchFamily="50" charset="-128"/>
                <a:ea typeface="HGP創英角ｺﾞｼｯｸUB" pitchFamily="50" charset="-128"/>
                <a:cs typeface="ＭＳ Ｐゴシック" charset="-128"/>
              </a:defRPr>
            </a:lvl1pPr>
            <a:lvl2pPr marL="742950" indent="-285750" eaLnBrk="0" hangingPunct="0">
              <a:spcBef>
                <a:spcPct val="20000"/>
              </a:spcBef>
              <a:buChar char="–"/>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har char="•"/>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har char="–"/>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har char="»"/>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9pPr>
          </a:lstStyle>
          <a:p>
            <a:pPr marL="285750" indent="-285750" eaLnBrk="1" hangingPunct="1">
              <a:lnSpc>
                <a:spcPct val="150000"/>
              </a:lnSpc>
              <a:spcBef>
                <a:spcPct val="0"/>
              </a:spcBef>
              <a:spcAft>
                <a:spcPts val="60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販売促進・・</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スポット</a:t>
            </a:r>
            <a:r>
              <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rPr>
              <a:t>CM4</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本、</a:t>
            </a:r>
            <a:r>
              <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rPr>
              <a:t>DJ</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番組（</a:t>
            </a:r>
            <a:r>
              <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rPr>
              <a:t>15</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分）制作　</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　アーティストタイアップ</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も</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あり、オリジナル性</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を</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追求</a:t>
            </a:r>
            <a:endPar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endParaRPr>
          </a:p>
          <a:p>
            <a:pPr eaLnBrk="1" hangingPunct="1">
              <a:lnSpc>
                <a:spcPct val="150000"/>
              </a:lnSpc>
              <a:spcBef>
                <a:spcPct val="0"/>
              </a:spcBef>
              <a:spcAft>
                <a:spcPts val="600"/>
              </a:spcAft>
              <a:buNone/>
              <a:defRPr/>
            </a:pP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　　また、社内</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バイヤーからのトレンド紹介、店長出演など</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a:t>
            </a:r>
            <a:endPar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endParaRPr>
          </a:p>
          <a:p>
            <a:pPr eaLnBrk="1" hangingPunct="1">
              <a:lnSpc>
                <a:spcPct val="150000"/>
              </a:lnSpc>
              <a:spcBef>
                <a:spcPct val="0"/>
              </a:spcBef>
              <a:spcAft>
                <a:spcPts val="600"/>
              </a:spcAft>
              <a:buNone/>
              <a:defRPr/>
            </a:pP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　</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  従来</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無かったユニークな販促により売上向上</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に。</a:t>
            </a:r>
            <a:endPar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0"/>
          </p:nvPr>
        </p:nvSpPr>
        <p:spPr/>
        <p:txBody>
          <a:bodyPr/>
          <a:lstStyle/>
          <a:p>
            <a:fld id="{1B249575-D856-473D-9201-6E23A4BEFC29}" type="slidenum">
              <a:rPr lang="en-US" altLang="ja-JP" smtClean="0"/>
              <a:pPr/>
              <a:t>4</a:t>
            </a:fld>
            <a:endParaRPr lang="en-US" altLang="ja-JP"/>
          </a:p>
        </p:txBody>
      </p:sp>
      <p:pic>
        <p:nvPicPr>
          <p:cNvPr id="9" name="図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36744" y="3799994"/>
            <a:ext cx="3167587" cy="2107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txBox="1">
            <a:spLocks noChangeArrowheads="1"/>
          </p:cNvSpPr>
          <p:nvPr/>
        </p:nvSpPr>
        <p:spPr bwMode="auto">
          <a:xfrm>
            <a:off x="88698" y="104954"/>
            <a:ext cx="6167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defRPr/>
            </a:pPr>
            <a:r>
              <a:rPr lang="ja-JP" altLang="en-US"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専用放送の活用事例</a:t>
            </a:r>
            <a:endParaRPr lang="ja-JP" altLang="en-US"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48" name="テキスト ボックス 3"/>
          <p:cNvSpPr txBox="1">
            <a:spLocks noChangeArrowheads="1"/>
          </p:cNvSpPr>
          <p:nvPr/>
        </p:nvSpPr>
        <p:spPr bwMode="auto">
          <a:xfrm>
            <a:off x="58615" y="872881"/>
            <a:ext cx="52906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marL="0" lvl="0" indent="0" eaLnBrk="1" hangingPunct="1"/>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■携帯電話ショップ　</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（導入時</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3"/>
          <p:cNvSpPr txBox="1">
            <a:spLocks noChangeArrowheads="1"/>
          </p:cNvSpPr>
          <p:nvPr/>
        </p:nvSpPr>
        <p:spPr bwMode="auto">
          <a:xfrm>
            <a:off x="-19952" y="1412875"/>
            <a:ext cx="5672072" cy="398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2800">
                <a:solidFill>
                  <a:schemeClr val="tx1"/>
                </a:solidFill>
                <a:latin typeface="HGP創英角ｺﾞｼｯｸUB" pitchFamily="50" charset="-128"/>
                <a:ea typeface="HGP創英角ｺﾞｼｯｸUB" pitchFamily="50" charset="-128"/>
                <a:cs typeface="ＭＳ Ｐゴシック" charset="-128"/>
              </a:defRPr>
            </a:lvl1pPr>
            <a:lvl2pPr marL="742950" indent="-285750" eaLnBrk="0" hangingPunct="0">
              <a:spcBef>
                <a:spcPct val="20000"/>
              </a:spcBef>
              <a:buChar char="–"/>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har char="•"/>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har char="–"/>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har char="»"/>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9pPr>
          </a:lstStyle>
          <a:p>
            <a:pPr marL="173037" eaLnBrk="1" hangingPunct="1">
              <a:lnSpc>
                <a:spcPct val="150000"/>
              </a:lnSpc>
              <a:spcBef>
                <a:spcPct val="0"/>
              </a:spcBef>
              <a:spcAft>
                <a:spcPts val="0"/>
              </a:spcAft>
              <a:buNone/>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○スタッフ向け</a:t>
            </a:r>
            <a:endParaRPr lang="en-US" altLang="ja-JP" sz="1600" dirty="0">
              <a:solidFill>
                <a:schemeClr val="tx1">
                  <a:lumMod val="75000"/>
                  <a:lumOff val="25000"/>
                </a:schemeClr>
              </a:solidFill>
              <a:latin typeface="メイリオ" pitchFamily="50" charset="-128"/>
              <a:ea typeface="メイリオ" pitchFamily="50" charset="-128"/>
              <a:cs typeface="メイリオ" pitchFamily="50" charset="-128"/>
            </a:endParaRPr>
          </a:p>
          <a:p>
            <a:pPr marL="458787" indent="-285750" eaLnBrk="1" hangingPunct="1">
              <a:lnSpc>
                <a:spcPct val="150000"/>
              </a:lnSpc>
              <a:spcBef>
                <a:spcPct val="0"/>
              </a:spcBef>
              <a:spcAft>
                <a:spcPts val="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コンプライアンス</a:t>
            </a:r>
            <a:r>
              <a:rPr lang="ja-JP" altLang="en-US" sz="1600" b="0" dirty="0" smtClean="0">
                <a:solidFill>
                  <a:schemeClr val="tx1">
                    <a:lumMod val="75000"/>
                    <a:lumOff val="25000"/>
                  </a:schemeClr>
                </a:solidFill>
                <a:latin typeface="メイリオ" pitchFamily="50" charset="-128"/>
                <a:ea typeface="メイリオ" pitchFamily="50" charset="-128"/>
                <a:cs typeface="メイリオ" pitchFamily="50" charset="-128"/>
              </a:rPr>
              <a:t>・・</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開店前</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、閉店後に個人情報取り扱いの注意喚起、及びキャリアから</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のチェック</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事項についての</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訴求</a:t>
            </a:r>
            <a:endPar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endParaRPr>
          </a:p>
          <a:p>
            <a:pPr marL="173037" eaLnBrk="1" hangingPunct="1">
              <a:lnSpc>
                <a:spcPts val="800"/>
              </a:lnSpc>
              <a:spcBef>
                <a:spcPct val="0"/>
              </a:spcBef>
              <a:spcAft>
                <a:spcPts val="0"/>
              </a:spcAft>
              <a:buNone/>
              <a:defRPr/>
            </a:pPr>
            <a:endPar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endParaRPr>
          </a:p>
          <a:p>
            <a:pPr marL="458787" indent="-285750" eaLnBrk="1" hangingPunct="1">
              <a:lnSpc>
                <a:spcPct val="150000"/>
              </a:lnSpc>
              <a:spcBef>
                <a:spcPct val="0"/>
              </a:spcBef>
              <a:spcAft>
                <a:spcPts val="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社員教育・・</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従業員</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に向けてバックヤードへ定時案内等を</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行い</a:t>
            </a:r>
            <a:r>
              <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rPr>
              <a:t>【</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社員教育</a:t>
            </a:r>
            <a:r>
              <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rPr>
              <a:t>】【</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意識改革</a:t>
            </a:r>
            <a:r>
              <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rPr>
              <a:t>】</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を目的とした活用が出来る</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a:t>
            </a:r>
            <a:endPar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endParaRPr>
          </a:p>
          <a:p>
            <a:pPr marL="173037" eaLnBrk="1" hangingPunct="1">
              <a:lnSpc>
                <a:spcPct val="150000"/>
              </a:lnSpc>
              <a:spcBef>
                <a:spcPct val="0"/>
              </a:spcBef>
              <a:spcAft>
                <a:spcPts val="0"/>
              </a:spcAft>
              <a:buNone/>
              <a:defRPr/>
            </a:pPr>
            <a:endPar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endParaRPr>
          </a:p>
          <a:p>
            <a:pPr marL="173037" eaLnBrk="1" hangingPunct="1">
              <a:lnSpc>
                <a:spcPct val="150000"/>
              </a:lnSpc>
              <a:spcBef>
                <a:spcPct val="0"/>
              </a:spcBef>
              <a:spcAft>
                <a:spcPts val="0"/>
              </a:spcAft>
              <a:buNone/>
              <a:defRPr/>
            </a:pPr>
            <a:endPar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endParaRPr>
          </a:p>
          <a:p>
            <a:pPr marL="173037" eaLnBrk="1" hangingPunct="1">
              <a:lnSpc>
                <a:spcPct val="150000"/>
              </a:lnSpc>
              <a:spcBef>
                <a:spcPct val="0"/>
              </a:spcBef>
              <a:spcAft>
                <a:spcPts val="0"/>
              </a:spcAft>
              <a:buNone/>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○お客様向け</a:t>
            </a:r>
            <a:endParaRPr lang="en-US" altLang="ja-JP" sz="1600" dirty="0">
              <a:solidFill>
                <a:schemeClr val="tx1">
                  <a:lumMod val="75000"/>
                  <a:lumOff val="25000"/>
                </a:schemeClr>
              </a:solidFill>
              <a:latin typeface="メイリオ" pitchFamily="50" charset="-128"/>
              <a:ea typeface="メイリオ" pitchFamily="50" charset="-128"/>
              <a:cs typeface="メイリオ" pitchFamily="50" charset="-128"/>
            </a:endParaRPr>
          </a:p>
          <a:p>
            <a:pPr marL="458787" indent="-285750" eaLnBrk="1" hangingPunct="1">
              <a:lnSpc>
                <a:spcPct val="150000"/>
              </a:lnSpc>
              <a:spcBef>
                <a:spcPct val="0"/>
              </a:spcBef>
              <a:spcAft>
                <a:spcPts val="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販売促進</a:t>
            </a:r>
            <a:r>
              <a:rPr lang="ja-JP" altLang="en-US" sz="1600" b="0" dirty="0" smtClean="0">
                <a:solidFill>
                  <a:schemeClr val="tx1">
                    <a:lumMod val="75000"/>
                    <a:lumOff val="25000"/>
                  </a:schemeClr>
                </a:solidFill>
                <a:latin typeface="メイリオ" pitchFamily="50" charset="-128"/>
                <a:ea typeface="メイリオ" pitchFamily="50" charset="-128"/>
                <a:cs typeface="メイリオ" pitchFamily="50" charset="-128"/>
              </a:rPr>
              <a:t>・・</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キャンペーン</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の訴求力</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強化</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店内</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ＰＯＰだけのキャンペーン告知ではなく、受付待ちのお客様へ</a:t>
            </a:r>
            <a:r>
              <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rPr>
              <a:t>【</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アクセサリー</a:t>
            </a:r>
            <a:r>
              <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rPr>
              <a:t>】</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や</a:t>
            </a:r>
            <a:r>
              <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rPr>
              <a:t>【</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アプリ</a:t>
            </a:r>
            <a:r>
              <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rPr>
              <a:t>】</a:t>
            </a:r>
            <a:r>
              <a:rPr lang="ja-JP" altLang="en-US" sz="1400" b="0" dirty="0" err="1">
                <a:solidFill>
                  <a:schemeClr val="tx1">
                    <a:lumMod val="75000"/>
                    <a:lumOff val="25000"/>
                  </a:schemeClr>
                </a:solidFill>
                <a:latin typeface="メイリオ" pitchFamily="50" charset="-128"/>
                <a:ea typeface="メイリオ" pitchFamily="50" charset="-128"/>
                <a:cs typeface="メイリオ" pitchFamily="50" charset="-128"/>
              </a:rPr>
              <a:t>を</a:t>
            </a:r>
            <a:r>
              <a:rPr lang="ja-JP" altLang="en-US" sz="1400" b="0" dirty="0" err="1" smtClean="0">
                <a:solidFill>
                  <a:schemeClr val="tx1">
                    <a:lumMod val="75000"/>
                    <a:lumOff val="25000"/>
                  </a:schemeClr>
                </a:solidFill>
                <a:latin typeface="メイリオ" pitchFamily="50" charset="-128"/>
                <a:ea typeface="メイリオ" pitchFamily="50" charset="-128"/>
                <a:cs typeface="メイリオ" pitchFamily="50" charset="-128"/>
              </a:rPr>
              <a:t>訴</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求</a:t>
            </a:r>
            <a:endPar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0"/>
          </p:nvPr>
        </p:nvSpPr>
        <p:spPr/>
        <p:txBody>
          <a:bodyPr/>
          <a:lstStyle/>
          <a:p>
            <a:fld id="{1B249575-D856-473D-9201-6E23A4BEFC29}" type="slidenum">
              <a:rPr lang="en-US" altLang="ja-JP" smtClean="0"/>
              <a:pPr/>
              <a:t>5</a:t>
            </a:fld>
            <a:endParaRPr lang="en-US" altLang="ja-JP"/>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l="-194" t="6175" r="194" b="-8062"/>
          <a:stretch/>
        </p:blipFill>
        <p:spPr>
          <a:xfrm>
            <a:off x="5783044" y="941986"/>
            <a:ext cx="3109640" cy="2376264"/>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83044" y="3818732"/>
            <a:ext cx="3095625" cy="2095500"/>
          </a:xfrm>
          <a:prstGeom prst="rect">
            <a:avLst/>
          </a:prstGeom>
        </p:spPr>
      </p:pic>
    </p:spTree>
    <p:extLst>
      <p:ext uri="{BB962C8B-B14F-4D97-AF65-F5344CB8AC3E}">
        <p14:creationId xmlns:p14="http://schemas.microsoft.com/office/powerpoint/2010/main" val="106361464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1B249575-D856-473D-9201-6E23A4BEFC29}" type="slidenum">
              <a:rPr lang="en-US" altLang="ja-JP" smtClean="0"/>
              <a:pPr/>
              <a:t>6</a:t>
            </a:fld>
            <a:endParaRPr lang="en-US" altLang="ja-JP"/>
          </a:p>
        </p:txBody>
      </p:sp>
      <p:sp>
        <p:nvSpPr>
          <p:cNvPr id="10" name="Rectangle 2"/>
          <p:cNvSpPr txBox="1">
            <a:spLocks noChangeArrowheads="1"/>
          </p:cNvSpPr>
          <p:nvPr/>
        </p:nvSpPr>
        <p:spPr bwMode="auto">
          <a:xfrm>
            <a:off x="96822" y="126862"/>
            <a:ext cx="6167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defRPr/>
            </a:pPr>
            <a:r>
              <a:rPr lang="ja-JP" altLang="en-US"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専用放送の活用事例</a:t>
            </a:r>
            <a:endParaRPr lang="ja-JP" altLang="en-US"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3"/>
          <p:cNvSpPr txBox="1">
            <a:spLocks noChangeArrowheads="1"/>
          </p:cNvSpPr>
          <p:nvPr/>
        </p:nvSpPr>
        <p:spPr bwMode="auto">
          <a:xfrm>
            <a:off x="32908" y="845886"/>
            <a:ext cx="6796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marL="0" indent="0" eaLnBrk="1" hangingPunct="1"/>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■整骨院</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約</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店舗（導入時）</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3"/>
          <p:cNvSpPr txBox="1">
            <a:spLocks noChangeArrowheads="1"/>
          </p:cNvSpPr>
          <p:nvPr/>
        </p:nvSpPr>
        <p:spPr bwMode="auto">
          <a:xfrm>
            <a:off x="152913" y="1353017"/>
            <a:ext cx="5434756" cy="179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2800">
                <a:solidFill>
                  <a:schemeClr val="tx1"/>
                </a:solidFill>
                <a:latin typeface="HGP創英角ｺﾞｼｯｸUB" pitchFamily="50" charset="-128"/>
                <a:ea typeface="HGP創英角ｺﾞｼｯｸUB" pitchFamily="50" charset="-128"/>
                <a:cs typeface="ＭＳ Ｐゴシック" charset="-128"/>
              </a:defRPr>
            </a:lvl1pPr>
            <a:lvl2pPr marL="742950" indent="-285750" eaLnBrk="0" hangingPunct="0">
              <a:spcBef>
                <a:spcPct val="20000"/>
              </a:spcBef>
              <a:buChar char="–"/>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har char="•"/>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har char="–"/>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har char="»"/>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9pPr>
          </a:lstStyle>
          <a:p>
            <a:pPr marL="285750" indent="-285750" eaLnBrk="1" hangingPunct="1">
              <a:lnSpc>
                <a:spcPct val="150000"/>
              </a:lnSpc>
              <a:spcBef>
                <a:spcPct val="0"/>
              </a:spcBef>
              <a:spcAft>
                <a:spcPts val="60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販売促進・・</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事故後</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の保険適用施術</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や、</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新商品キャンペーン等のコメント放送により、患者との会話のきっかけ</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に。</a:t>
            </a:r>
            <a:endPar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endParaRPr>
          </a:p>
          <a:p>
            <a:pPr marL="285750" indent="-285750" eaLnBrk="1" hangingPunct="1">
              <a:lnSpc>
                <a:spcPts val="1300"/>
              </a:lnSpc>
              <a:spcBef>
                <a:spcPct val="0"/>
              </a:spcBef>
              <a:spcAft>
                <a:spcPts val="600"/>
              </a:spcAft>
              <a:buFont typeface="Wingdings" panose="05000000000000000000" pitchFamily="2" charset="2"/>
              <a:buChar char="Ø"/>
              <a:defRPr/>
            </a:pPr>
            <a:endPar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endParaRPr>
          </a:p>
          <a:p>
            <a:pPr marL="285750" indent="-285750" eaLnBrk="1" hangingPunct="1">
              <a:lnSpc>
                <a:spcPct val="150000"/>
              </a:lnSpc>
              <a:spcBef>
                <a:spcPct val="0"/>
              </a:spcBef>
              <a:spcAft>
                <a:spcPts val="60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意思疎通・・</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社長</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朝礼などの従業員向け一斉放送により</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　従来に比較し社内コミュニケーションが密に。</a:t>
            </a:r>
            <a:endPar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endParaRP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22852" y="908050"/>
            <a:ext cx="3070323" cy="2087856"/>
          </a:xfrm>
          <a:prstGeom prst="rect">
            <a:avLst/>
          </a:prstGeom>
        </p:spPr>
      </p:pic>
      <p:sp>
        <p:nvSpPr>
          <p:cNvPr id="11" name="テキスト ボックス 3"/>
          <p:cNvSpPr txBox="1">
            <a:spLocks noChangeArrowheads="1"/>
          </p:cNvSpPr>
          <p:nvPr/>
        </p:nvSpPr>
        <p:spPr bwMode="auto">
          <a:xfrm>
            <a:off x="68479" y="3737847"/>
            <a:ext cx="6796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marL="0" indent="0" eaLnBrk="1" hangingPunct="1"/>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■アパレル　約</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140</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店舗（導入時）</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3"/>
          <p:cNvSpPr txBox="1">
            <a:spLocks noChangeArrowheads="1"/>
          </p:cNvSpPr>
          <p:nvPr/>
        </p:nvSpPr>
        <p:spPr bwMode="auto">
          <a:xfrm>
            <a:off x="179388" y="4196998"/>
            <a:ext cx="543475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2800">
                <a:solidFill>
                  <a:schemeClr val="tx1"/>
                </a:solidFill>
                <a:latin typeface="HGP創英角ｺﾞｼｯｸUB" pitchFamily="50" charset="-128"/>
                <a:ea typeface="HGP創英角ｺﾞｼｯｸUB" pitchFamily="50" charset="-128"/>
                <a:cs typeface="ＭＳ Ｐゴシック" charset="-128"/>
              </a:defRPr>
            </a:lvl1pPr>
            <a:lvl2pPr marL="742950" indent="-285750" eaLnBrk="0" hangingPunct="0">
              <a:spcBef>
                <a:spcPct val="20000"/>
              </a:spcBef>
              <a:buChar char="–"/>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har char="•"/>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har char="–"/>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har char="»"/>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9pPr>
          </a:lstStyle>
          <a:p>
            <a:pPr marL="285750" indent="-285750" eaLnBrk="1" hangingPunct="1">
              <a:lnSpc>
                <a:spcPct val="150000"/>
              </a:lnSpc>
              <a:spcBef>
                <a:spcPct val="0"/>
              </a:spcBef>
              <a:spcAft>
                <a:spcPts val="60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価値創造・・</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ブランディング</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の細分化のため、複数の業態向けに「業態別のタイムテーブル」を採用</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。きめ細かな</a:t>
            </a:r>
            <a:r>
              <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rPr>
              <a:t>BGM</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設定により従来よりマッチした</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店内</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空間に。</a:t>
            </a:r>
            <a:endPar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endParaRPr>
          </a:p>
        </p:txBody>
      </p:sp>
      <p:pic>
        <p:nvPicPr>
          <p:cNvPr id="5" name="図 4"/>
          <p:cNvPicPr>
            <a:picLocks noChangeAspect="1"/>
          </p:cNvPicPr>
          <p:nvPr/>
        </p:nvPicPr>
        <p:blipFill rotWithShape="1">
          <a:blip r:embed="rId4" cstate="email">
            <a:extLst>
              <a:ext uri="{28A0092B-C50C-407E-A947-70E740481C1C}">
                <a14:useLocalDpi xmlns:a14="http://schemas.microsoft.com/office/drawing/2010/main"/>
              </a:ext>
            </a:extLst>
          </a:blip>
          <a:srcRect l="1646"/>
          <a:stretch/>
        </p:blipFill>
        <p:spPr>
          <a:xfrm>
            <a:off x="5796136" y="3820195"/>
            <a:ext cx="3097039" cy="2087856"/>
          </a:xfrm>
          <a:prstGeom prst="rect">
            <a:avLst/>
          </a:prstGeom>
        </p:spPr>
      </p:pic>
    </p:spTree>
    <p:extLst>
      <p:ext uri="{BB962C8B-B14F-4D97-AF65-F5344CB8AC3E}">
        <p14:creationId xmlns:p14="http://schemas.microsoft.com/office/powerpoint/2010/main" val="247363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1B249575-D856-473D-9201-6E23A4BEFC29}" type="slidenum">
              <a:rPr lang="en-US" altLang="ja-JP" smtClean="0"/>
              <a:pPr/>
              <a:t>7</a:t>
            </a:fld>
            <a:endParaRPr lang="en-US" altLang="ja-JP"/>
          </a:p>
        </p:txBody>
      </p:sp>
      <p:sp>
        <p:nvSpPr>
          <p:cNvPr id="10" name="Rectangle 2"/>
          <p:cNvSpPr txBox="1">
            <a:spLocks noChangeArrowheads="1"/>
          </p:cNvSpPr>
          <p:nvPr/>
        </p:nvSpPr>
        <p:spPr bwMode="auto">
          <a:xfrm>
            <a:off x="96822" y="126862"/>
            <a:ext cx="6167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defRPr/>
            </a:pPr>
            <a:r>
              <a:rPr lang="ja-JP" altLang="en-US"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専用放送の活用事例</a:t>
            </a:r>
            <a:endParaRPr lang="ja-JP" altLang="en-US"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3"/>
          <p:cNvSpPr txBox="1">
            <a:spLocks noChangeArrowheads="1"/>
          </p:cNvSpPr>
          <p:nvPr/>
        </p:nvSpPr>
        <p:spPr bwMode="auto">
          <a:xfrm>
            <a:off x="32908" y="845886"/>
            <a:ext cx="6796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marL="0" indent="0" eaLnBrk="1" hangingPunct="1"/>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家電量販店　約</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380</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店舗（導入時）</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3"/>
          <p:cNvSpPr txBox="1">
            <a:spLocks noChangeArrowheads="1"/>
          </p:cNvSpPr>
          <p:nvPr/>
        </p:nvSpPr>
        <p:spPr bwMode="auto">
          <a:xfrm>
            <a:off x="152913" y="1353017"/>
            <a:ext cx="5434756" cy="173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2800">
                <a:solidFill>
                  <a:schemeClr val="tx1"/>
                </a:solidFill>
                <a:latin typeface="HGP創英角ｺﾞｼｯｸUB" pitchFamily="50" charset="-128"/>
                <a:ea typeface="HGP創英角ｺﾞｼｯｸUB" pitchFamily="50" charset="-128"/>
                <a:cs typeface="ＭＳ Ｐゴシック" charset="-128"/>
              </a:defRPr>
            </a:lvl1pPr>
            <a:lvl2pPr marL="742950" indent="-285750" eaLnBrk="0" hangingPunct="0">
              <a:spcBef>
                <a:spcPct val="20000"/>
              </a:spcBef>
              <a:buChar char="–"/>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har char="•"/>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har char="–"/>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har char="»"/>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9pPr>
          </a:lstStyle>
          <a:p>
            <a:pPr marL="285750" indent="-285750" eaLnBrk="1" hangingPunct="1">
              <a:lnSpc>
                <a:spcPct val="150000"/>
              </a:lnSpc>
              <a:spcBef>
                <a:spcPct val="0"/>
              </a:spcBef>
              <a:spcAft>
                <a:spcPts val="60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販促促進・・</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タレント</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・スポーツ選手を使った地域別放送、</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インバウンド</a:t>
            </a:r>
            <a:r>
              <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rPr>
              <a:t>CM</a:t>
            </a:r>
            <a:r>
              <a:rPr lang="ja-JP" altLang="en-US" sz="1400" b="0" dirty="0" err="1" smtClean="0">
                <a:solidFill>
                  <a:schemeClr val="tx1">
                    <a:lumMod val="75000"/>
                    <a:lumOff val="25000"/>
                  </a:schemeClr>
                </a:solidFill>
                <a:latin typeface="メイリオ" pitchFamily="50" charset="-128"/>
                <a:ea typeface="メイリオ" pitchFamily="50" charset="-128"/>
                <a:cs typeface="メイリオ" pitchFamily="50" charset="-128"/>
              </a:rPr>
              <a:t>、</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コーナー</a:t>
            </a:r>
            <a:r>
              <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rPr>
              <a:t>BGM</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等</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、多様な施策で売上向上。</a:t>
            </a:r>
            <a:endPar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endParaRPr>
          </a:p>
          <a:p>
            <a:pPr eaLnBrk="1" hangingPunct="1">
              <a:lnSpc>
                <a:spcPts val="800"/>
              </a:lnSpc>
              <a:spcBef>
                <a:spcPct val="0"/>
              </a:spcBef>
              <a:spcAft>
                <a:spcPts val="600"/>
              </a:spcAft>
              <a:buNone/>
              <a:defRPr/>
            </a:pPr>
            <a:endPar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endParaRPr>
          </a:p>
          <a:p>
            <a:pPr marL="285750" indent="-285750" eaLnBrk="1" hangingPunct="1">
              <a:lnSpc>
                <a:spcPct val="150000"/>
              </a:lnSpc>
              <a:spcBef>
                <a:spcPct val="0"/>
              </a:spcBef>
              <a:spcAft>
                <a:spcPts val="60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経費節減・・</a:t>
            </a:r>
            <a:r>
              <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rPr>
              <a:t>CM</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制作を従来の代理店から当社制作へ切り替えることにより、コスト削減に</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つながった。</a:t>
            </a:r>
            <a:endPar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endParaRPr>
          </a:p>
        </p:txBody>
      </p:sp>
      <p:sp>
        <p:nvSpPr>
          <p:cNvPr id="11" name="テキスト ボックス 3"/>
          <p:cNvSpPr txBox="1">
            <a:spLocks noChangeArrowheads="1"/>
          </p:cNvSpPr>
          <p:nvPr/>
        </p:nvSpPr>
        <p:spPr bwMode="auto">
          <a:xfrm>
            <a:off x="68479" y="3737847"/>
            <a:ext cx="6796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marL="0" indent="0" eaLnBrk="1" hangingPunct="1"/>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■靴販売　約</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140</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店舗（導入時）</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3"/>
          <p:cNvSpPr txBox="1">
            <a:spLocks noChangeArrowheads="1"/>
          </p:cNvSpPr>
          <p:nvPr/>
        </p:nvSpPr>
        <p:spPr bwMode="auto">
          <a:xfrm>
            <a:off x="148111" y="4137957"/>
            <a:ext cx="5661381" cy="213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2800">
                <a:solidFill>
                  <a:schemeClr val="tx1"/>
                </a:solidFill>
                <a:latin typeface="HGP創英角ｺﾞｼｯｸUB" pitchFamily="50" charset="-128"/>
                <a:ea typeface="HGP創英角ｺﾞｼｯｸUB" pitchFamily="50" charset="-128"/>
                <a:cs typeface="ＭＳ Ｐゴシック" charset="-128"/>
              </a:defRPr>
            </a:lvl1pPr>
            <a:lvl2pPr marL="742950" indent="-285750" eaLnBrk="0" hangingPunct="0">
              <a:spcBef>
                <a:spcPct val="20000"/>
              </a:spcBef>
              <a:buChar char="–"/>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har char="•"/>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har char="–"/>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har char="»"/>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9pPr>
          </a:lstStyle>
          <a:p>
            <a:pPr marL="285750" indent="-285750" eaLnBrk="1" hangingPunct="1">
              <a:lnSpc>
                <a:spcPct val="150000"/>
              </a:lnSpc>
              <a:spcBef>
                <a:spcPct val="0"/>
              </a:spcBef>
              <a:spcAft>
                <a:spcPts val="60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販売促進・・</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月次の販促計画などを当社に共有いただくことで、時間帯に合わせた</a:t>
            </a:r>
            <a:r>
              <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rPr>
              <a:t>DJ</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番組や</a:t>
            </a:r>
            <a:r>
              <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rPr>
              <a:t>BGM</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配信により売上向上に貢献。</a:t>
            </a:r>
            <a:endPar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endParaRPr>
          </a:p>
          <a:p>
            <a:pPr marL="285750" indent="-285750" eaLnBrk="1" hangingPunct="1">
              <a:lnSpc>
                <a:spcPts val="800"/>
              </a:lnSpc>
              <a:spcBef>
                <a:spcPct val="0"/>
              </a:spcBef>
              <a:spcAft>
                <a:spcPts val="600"/>
              </a:spcAft>
              <a:buFont typeface="Wingdings" panose="05000000000000000000" pitchFamily="2" charset="2"/>
              <a:buChar char="Ø"/>
              <a:defRPr/>
            </a:pPr>
            <a:endPar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endParaRPr>
          </a:p>
          <a:p>
            <a:pPr marL="285750" indent="-285750" eaLnBrk="1" hangingPunct="1">
              <a:lnSpc>
                <a:spcPct val="150000"/>
              </a:lnSpc>
              <a:spcBef>
                <a:spcPct val="0"/>
              </a:spcBef>
              <a:spcAft>
                <a:spcPts val="60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イメージアップ・・</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企業</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オリジナルのキャラクターイメージに合う「声」を</a:t>
            </a:r>
            <a:r>
              <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rPr>
              <a:t>CM</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に使用することで、店内イメージを一新</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　来店客</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の反応が向上</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a:t>
            </a:r>
            <a:endPar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endParaRPr>
          </a:p>
        </p:txBody>
      </p:sp>
      <p:pic>
        <p:nvPicPr>
          <p:cNvPr id="3" name="図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70780" y="908050"/>
            <a:ext cx="3122395" cy="2084995"/>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70780" y="3789363"/>
            <a:ext cx="3158324" cy="2105549"/>
          </a:xfrm>
          <a:prstGeom prst="rect">
            <a:avLst/>
          </a:prstGeom>
        </p:spPr>
      </p:pic>
    </p:spTree>
    <p:extLst>
      <p:ext uri="{BB962C8B-B14F-4D97-AF65-F5344CB8AC3E}">
        <p14:creationId xmlns:p14="http://schemas.microsoft.com/office/powerpoint/2010/main" val="257855946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1B249575-D856-473D-9201-6E23A4BEFC29}" type="slidenum">
              <a:rPr lang="en-US" altLang="ja-JP" smtClean="0"/>
              <a:pPr/>
              <a:t>8</a:t>
            </a:fld>
            <a:endParaRPr lang="en-US" altLang="ja-JP"/>
          </a:p>
        </p:txBody>
      </p:sp>
      <p:sp>
        <p:nvSpPr>
          <p:cNvPr id="10" name="Rectangle 2"/>
          <p:cNvSpPr txBox="1">
            <a:spLocks noChangeArrowheads="1"/>
          </p:cNvSpPr>
          <p:nvPr/>
        </p:nvSpPr>
        <p:spPr bwMode="auto">
          <a:xfrm>
            <a:off x="96822" y="126862"/>
            <a:ext cx="6167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defRPr/>
            </a:pPr>
            <a:r>
              <a:rPr lang="ja-JP" altLang="en-US"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専用放送の活用事例</a:t>
            </a:r>
            <a:endParaRPr lang="ja-JP" altLang="en-US"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3"/>
          <p:cNvSpPr txBox="1">
            <a:spLocks noChangeArrowheads="1"/>
          </p:cNvSpPr>
          <p:nvPr/>
        </p:nvSpPr>
        <p:spPr bwMode="auto">
          <a:xfrm>
            <a:off x="32908" y="845886"/>
            <a:ext cx="6796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marL="0" indent="0" eaLnBrk="1" hangingPunct="1"/>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■パチンコ店　約</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150</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店舗（導入時）</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3"/>
          <p:cNvSpPr txBox="1">
            <a:spLocks noChangeArrowheads="1"/>
          </p:cNvSpPr>
          <p:nvPr/>
        </p:nvSpPr>
        <p:spPr bwMode="auto">
          <a:xfrm>
            <a:off x="152913" y="1353017"/>
            <a:ext cx="5434756" cy="213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2800">
                <a:solidFill>
                  <a:schemeClr val="tx1"/>
                </a:solidFill>
                <a:latin typeface="HGP創英角ｺﾞｼｯｸUB" pitchFamily="50" charset="-128"/>
                <a:ea typeface="HGP創英角ｺﾞｼｯｸUB" pitchFamily="50" charset="-128"/>
                <a:cs typeface="ＭＳ Ｐゴシック" charset="-128"/>
              </a:defRPr>
            </a:lvl1pPr>
            <a:lvl2pPr marL="742950" indent="-285750" eaLnBrk="0" hangingPunct="0">
              <a:spcBef>
                <a:spcPct val="20000"/>
              </a:spcBef>
              <a:buChar char="–"/>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har char="•"/>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har char="–"/>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har char="»"/>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9pPr>
          </a:lstStyle>
          <a:p>
            <a:pPr marL="285750" indent="-285750" eaLnBrk="1" hangingPunct="1">
              <a:lnSpc>
                <a:spcPct val="150000"/>
              </a:lnSpc>
              <a:spcBef>
                <a:spcPct val="0"/>
              </a:spcBef>
              <a:spcAft>
                <a:spcPts val="60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業務効率・・</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従来、禁止コメント（</a:t>
            </a:r>
            <a:r>
              <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rPr>
              <a:t>18</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歳未満、ハンドル固定、玉持ち出し・持ち込み</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）は自社</a:t>
            </a:r>
            <a:r>
              <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rPr>
              <a:t>CD</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で放送していたが、リース</a:t>
            </a:r>
            <a:r>
              <a:rPr lang="en-US" altLang="ja-JP" sz="1400" b="0" dirty="0" err="1">
                <a:solidFill>
                  <a:schemeClr val="tx1">
                    <a:lumMod val="75000"/>
                    <a:lumOff val="25000"/>
                  </a:schemeClr>
                </a:solidFill>
                <a:latin typeface="メイリオ" pitchFamily="50" charset="-128"/>
                <a:ea typeface="メイリオ" pitchFamily="50" charset="-128"/>
                <a:cs typeface="メイリオ" pitchFamily="50" charset="-128"/>
              </a:rPr>
              <a:t>ch</a:t>
            </a:r>
            <a:r>
              <a:rPr lang="ja-JP" altLang="en-US" sz="1400" b="0" dirty="0" err="1">
                <a:solidFill>
                  <a:schemeClr val="tx1">
                    <a:lumMod val="75000"/>
                    <a:lumOff val="25000"/>
                  </a:schemeClr>
                </a:solidFill>
                <a:latin typeface="メイリオ" pitchFamily="50" charset="-128"/>
                <a:ea typeface="メイリオ" pitchFamily="50" charset="-128"/>
                <a:cs typeface="メイリオ" pitchFamily="50" charset="-128"/>
              </a:rPr>
              <a:t>への</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変更で革新的な業務効率向上へ</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a:t>
            </a:r>
            <a:endPar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endParaRPr>
          </a:p>
          <a:p>
            <a:pPr marL="285750" indent="-285750" eaLnBrk="1" hangingPunct="1">
              <a:lnSpc>
                <a:spcPct val="150000"/>
              </a:lnSpc>
              <a:spcBef>
                <a:spcPct val="0"/>
              </a:spcBef>
              <a:spcAft>
                <a:spcPts val="600"/>
              </a:spcAft>
              <a:buFont typeface="Wingdings" panose="05000000000000000000" pitchFamily="2" charset="2"/>
              <a:buChar char="Ø"/>
              <a:defRPr/>
            </a:pPr>
            <a:endPar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endParaRPr>
          </a:p>
          <a:p>
            <a:pPr eaLnBrk="1" hangingPunct="1">
              <a:lnSpc>
                <a:spcPts val="800"/>
              </a:lnSpc>
              <a:spcBef>
                <a:spcPct val="0"/>
              </a:spcBef>
              <a:spcAft>
                <a:spcPts val="600"/>
              </a:spcAft>
              <a:buNone/>
              <a:defRPr/>
            </a:pPr>
            <a:endPar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endParaRPr>
          </a:p>
          <a:p>
            <a:pPr marL="285750" indent="-285750" eaLnBrk="1" hangingPunct="1">
              <a:lnSpc>
                <a:spcPct val="150000"/>
              </a:lnSpc>
              <a:spcBef>
                <a:spcPct val="0"/>
              </a:spcBef>
              <a:spcAft>
                <a:spcPts val="600"/>
              </a:spcAft>
              <a:buFont typeface="Wingdings" panose="05000000000000000000" pitchFamily="2" charset="2"/>
              <a:buChar char="Ø"/>
              <a:defRPr/>
            </a:pPr>
            <a:endPar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endParaRPr>
          </a:p>
        </p:txBody>
      </p:sp>
      <p:sp>
        <p:nvSpPr>
          <p:cNvPr id="11" name="テキスト ボックス 3"/>
          <p:cNvSpPr txBox="1">
            <a:spLocks noChangeArrowheads="1"/>
          </p:cNvSpPr>
          <p:nvPr/>
        </p:nvSpPr>
        <p:spPr bwMode="auto">
          <a:xfrm>
            <a:off x="68479" y="3737847"/>
            <a:ext cx="6796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marL="0" indent="0" eaLnBrk="1" hangingPunct="1"/>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■カーディーラー　約</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店舗（導入時）</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3"/>
          <p:cNvSpPr txBox="1">
            <a:spLocks noChangeArrowheads="1"/>
          </p:cNvSpPr>
          <p:nvPr/>
        </p:nvSpPr>
        <p:spPr bwMode="auto">
          <a:xfrm>
            <a:off x="148112" y="4137957"/>
            <a:ext cx="5580086" cy="210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2800">
                <a:solidFill>
                  <a:schemeClr val="tx1"/>
                </a:solidFill>
                <a:latin typeface="HGP創英角ｺﾞｼｯｸUB" pitchFamily="50" charset="-128"/>
                <a:ea typeface="HGP創英角ｺﾞｼｯｸUB" pitchFamily="50" charset="-128"/>
                <a:cs typeface="ＭＳ Ｐゴシック" charset="-128"/>
              </a:defRPr>
            </a:lvl1pPr>
            <a:lvl2pPr marL="742950" indent="-285750" eaLnBrk="0" hangingPunct="0">
              <a:spcBef>
                <a:spcPct val="20000"/>
              </a:spcBef>
              <a:buChar char="–"/>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har char="•"/>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har char="–"/>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har char="»"/>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har char="»"/>
              <a:defRPr kumimoji="1" sz="1600">
                <a:solidFill>
                  <a:schemeClr val="tx1"/>
                </a:solidFill>
                <a:latin typeface="HGP創英角ｺﾞｼｯｸUB" pitchFamily="50" charset="-128"/>
                <a:ea typeface="HGP創英角ｺﾞｼｯｸUB" pitchFamily="50" charset="-128"/>
              </a:defRPr>
            </a:lvl9pPr>
          </a:lstStyle>
          <a:p>
            <a:pPr marL="285750" indent="-285750" eaLnBrk="1" hangingPunct="1">
              <a:lnSpc>
                <a:spcPct val="150000"/>
              </a:lnSpc>
              <a:spcBef>
                <a:spcPct val="0"/>
              </a:spcBef>
              <a:spcAft>
                <a:spcPts val="60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販売促進・・</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本部</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主導での</a:t>
            </a:r>
            <a:r>
              <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rPr>
              <a:t>BGM</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放送による店舗の</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雰囲気づくりや、キャンペーン</a:t>
            </a:r>
            <a:r>
              <a:rPr lang="ja-JP" altLang="en-US" sz="1400" b="0" dirty="0">
                <a:solidFill>
                  <a:schemeClr val="tx1">
                    <a:lumMod val="75000"/>
                    <a:lumOff val="25000"/>
                  </a:schemeClr>
                </a:solidFill>
                <a:latin typeface="メイリオ" pitchFamily="50" charset="-128"/>
                <a:ea typeface="メイリオ" pitchFamily="50" charset="-128"/>
                <a:cs typeface="メイリオ" pitchFamily="50" charset="-128"/>
              </a:rPr>
              <a:t>等に</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合わせた</a:t>
            </a:r>
            <a:r>
              <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rPr>
              <a:t>CM</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放送により売上に貢献。</a:t>
            </a:r>
            <a:endPar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endParaRPr>
          </a:p>
          <a:p>
            <a:pPr marL="285750" indent="-285750" eaLnBrk="1" hangingPunct="1">
              <a:lnSpc>
                <a:spcPts val="800"/>
              </a:lnSpc>
              <a:spcBef>
                <a:spcPct val="0"/>
              </a:spcBef>
              <a:spcAft>
                <a:spcPts val="600"/>
              </a:spcAft>
              <a:buFont typeface="Wingdings" panose="05000000000000000000" pitchFamily="2" charset="2"/>
              <a:buChar char="Ø"/>
              <a:defRPr/>
            </a:pPr>
            <a:endPar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endParaRPr>
          </a:p>
          <a:p>
            <a:pPr marL="285750" indent="-285750" eaLnBrk="1" hangingPunct="1">
              <a:lnSpc>
                <a:spcPct val="150000"/>
              </a:lnSpc>
              <a:spcBef>
                <a:spcPct val="0"/>
              </a:spcBef>
              <a:spcAft>
                <a:spcPts val="600"/>
              </a:spcAft>
              <a:buFont typeface="Wingdings" panose="05000000000000000000" pitchFamily="2" charset="2"/>
              <a:buChar char="Ø"/>
              <a:defRPr/>
            </a:pPr>
            <a:r>
              <a:rPr lang="ja-JP" altLang="en-US" sz="1600" dirty="0" smtClean="0">
                <a:solidFill>
                  <a:schemeClr val="tx1">
                    <a:lumMod val="75000"/>
                    <a:lumOff val="25000"/>
                  </a:schemeClr>
                </a:solidFill>
                <a:latin typeface="メイリオ" pitchFamily="50" charset="-128"/>
                <a:ea typeface="メイリオ" pitchFamily="50" charset="-128"/>
                <a:cs typeface="メイリオ" pitchFamily="50" charset="-128"/>
              </a:rPr>
              <a:t>社員満足・・</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従業員用のコメント放送（ノー残業デーや店舗オペレーションに関する案内）、事務所内</a:t>
            </a:r>
            <a:r>
              <a:rPr lang="en-US" altLang="ja-JP" sz="1400" b="0" dirty="0" smtClean="0">
                <a:solidFill>
                  <a:schemeClr val="tx1">
                    <a:lumMod val="75000"/>
                    <a:lumOff val="25000"/>
                  </a:schemeClr>
                </a:solidFill>
                <a:latin typeface="メイリオ" pitchFamily="50" charset="-128"/>
                <a:ea typeface="メイリオ" pitchFamily="50" charset="-128"/>
                <a:cs typeface="メイリオ" pitchFamily="50" charset="-128"/>
              </a:rPr>
              <a:t>BGM</a:t>
            </a:r>
            <a:r>
              <a:rPr lang="ja-JP" altLang="en-US" sz="1400" b="0" dirty="0" err="1" smtClean="0">
                <a:solidFill>
                  <a:schemeClr val="tx1">
                    <a:lumMod val="75000"/>
                    <a:lumOff val="25000"/>
                  </a:schemeClr>
                </a:solidFill>
                <a:latin typeface="メイリオ" pitchFamily="50" charset="-128"/>
                <a:ea typeface="メイリオ" pitchFamily="50" charset="-128"/>
                <a:cs typeface="メイリオ" pitchFamily="50" charset="-128"/>
              </a:rPr>
              <a:t>での</a:t>
            </a:r>
            <a:r>
              <a:rPr lang="ja-JP" altLang="en-US" sz="1400" b="0" dirty="0" smtClean="0">
                <a:solidFill>
                  <a:schemeClr val="tx1">
                    <a:lumMod val="75000"/>
                    <a:lumOff val="25000"/>
                  </a:schemeClr>
                </a:solidFill>
                <a:latin typeface="メイリオ" pitchFamily="50" charset="-128"/>
                <a:ea typeface="メイリオ" pitchFamily="50" charset="-128"/>
                <a:cs typeface="メイリオ" pitchFamily="50" charset="-128"/>
              </a:rPr>
              <a:t>ストレス緩和策などにより社員満足度の向上を目指す。</a:t>
            </a:r>
            <a:endParaRPr lang="en-US" altLang="ja-JP" sz="1400" b="0" dirty="0">
              <a:solidFill>
                <a:schemeClr val="tx1">
                  <a:lumMod val="75000"/>
                  <a:lumOff val="25000"/>
                </a:schemeClr>
              </a:solidFill>
              <a:latin typeface="メイリオ" pitchFamily="50" charset="-128"/>
              <a:ea typeface="メイリオ" pitchFamily="50" charset="-128"/>
              <a:cs typeface="メイリオ" pitchFamily="50"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8197" y="917481"/>
            <a:ext cx="3177162" cy="2118108"/>
          </a:xfrm>
          <a:prstGeom prst="rect">
            <a:avLst/>
          </a:prstGeom>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2783" y="3796149"/>
            <a:ext cx="3132197" cy="2088131"/>
          </a:xfrm>
          <a:prstGeom prst="rect">
            <a:avLst/>
          </a:prstGeom>
        </p:spPr>
      </p:pic>
    </p:spTree>
    <p:extLst>
      <p:ext uri="{BB962C8B-B14F-4D97-AF65-F5344CB8AC3E}">
        <p14:creationId xmlns:p14="http://schemas.microsoft.com/office/powerpoint/2010/main" val="372257802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10033</TotalTime>
  <Words>1432</Words>
  <Application>Microsoft Office PowerPoint</Application>
  <PresentationFormat>画面に合わせる (4:3)</PresentationFormat>
  <Paragraphs>131</Paragraphs>
  <Slides>11</Slides>
  <Notes>11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ector>
  </HeadingPairs>
  <TitlesOfParts>
    <vt:vector size="20" baseType="lpstr">
      <vt:lpstr>HG丸ｺﾞｼｯｸM-PRO</vt:lpstr>
      <vt:lpstr>ＭＳ Ｐゴシック</vt:lpstr>
      <vt:lpstr>ＭＳ Ｐ明朝</vt:lpstr>
      <vt:lpstr>メイリオ</vt:lpstr>
      <vt:lpstr>Arial</vt:lpstr>
      <vt:lpstr>Arial Black</vt:lpstr>
      <vt:lpstr>Times New Roman</vt:lpstr>
      <vt:lpstr>Wingdings</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usen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阿部貴浩</dc:creator>
  <cp:lastModifiedBy>中井　淳平</cp:lastModifiedBy>
  <cp:revision>539</cp:revision>
  <cp:lastPrinted>2019-02-25T04:15:14Z</cp:lastPrinted>
  <dcterms:created xsi:type="dcterms:W3CDTF">2011-07-01T11:38:57Z</dcterms:created>
  <dcterms:modified xsi:type="dcterms:W3CDTF">2019-02-25T05:27:30Z</dcterms:modified>
</cp:coreProperties>
</file>