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Lst>
  <p:notesMasterIdLst>
    <p:notesMasterId r:id="rId23"/>
  </p:notesMasterIdLst>
  <p:handoutMasterIdLst>
    <p:handoutMasterId r:id="rId24"/>
  </p:handoutMasterIdLst>
  <p:sldIdLst>
    <p:sldId id="256" r:id="rId2"/>
    <p:sldId id="325" r:id="rId3"/>
    <p:sldId id="309" r:id="rId4"/>
    <p:sldId id="315" r:id="rId5"/>
    <p:sldId id="312" r:id="rId6"/>
    <p:sldId id="324" r:id="rId7"/>
    <p:sldId id="257" r:id="rId8"/>
    <p:sldId id="310" r:id="rId9"/>
    <p:sldId id="291" r:id="rId10"/>
    <p:sldId id="292" r:id="rId11"/>
    <p:sldId id="314" r:id="rId12"/>
    <p:sldId id="288" r:id="rId13"/>
    <p:sldId id="290" r:id="rId14"/>
    <p:sldId id="317" r:id="rId15"/>
    <p:sldId id="318" r:id="rId16"/>
    <p:sldId id="298" r:id="rId17"/>
    <p:sldId id="319" r:id="rId18"/>
    <p:sldId id="302" r:id="rId19"/>
    <p:sldId id="326" r:id="rId20"/>
    <p:sldId id="322" r:id="rId21"/>
    <p:sldId id="320"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DFC0"/>
    <a:srgbClr val="01FFBC"/>
    <a:srgbClr val="00CC99"/>
    <a:srgbClr val="66FF99"/>
    <a:srgbClr val="66CCFF"/>
    <a:srgbClr val="FF9999"/>
    <a:srgbClr val="66FFCC"/>
    <a:srgbClr val="969696"/>
    <a:srgbClr val="CC99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4660"/>
  </p:normalViewPr>
  <p:slideViewPr>
    <p:cSldViewPr snapToGrid="0">
      <p:cViewPr varScale="1">
        <p:scale>
          <a:sx n="97" d="100"/>
          <a:sy n="97" d="100"/>
        </p:scale>
        <p:origin x="1046" y="86"/>
      </p:cViewPr>
      <p:guideLst>
        <p:guide orient="horz" pos="2160"/>
        <p:guide pos="2880"/>
      </p:guideLst>
    </p:cSldViewPr>
  </p:slideViewPr>
  <p:notesTextViewPr>
    <p:cViewPr>
      <p:scale>
        <a:sx n="1" d="1"/>
        <a:sy n="1" d="1"/>
      </p:scale>
      <p:origin x="0" y="0"/>
    </p:cViewPr>
  </p:notesTextViewPr>
  <p:sorterViewPr>
    <p:cViewPr>
      <p:scale>
        <a:sx n="100" d="100"/>
        <a:sy n="100" d="100"/>
      </p:scale>
      <p:origin x="0" y="-1554"/>
    </p:cViewPr>
  </p:sorterViewPr>
  <p:notesViewPr>
    <p:cSldViewPr snapToGrid="0">
      <p:cViewPr varScale="1">
        <p:scale>
          <a:sx n="56" d="100"/>
          <a:sy n="56" d="100"/>
        </p:scale>
        <p:origin x="26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2700"/>
          </c:spPr>
          <c:dPt>
            <c:idx val="0"/>
            <c:bubble3D val="0"/>
            <c:spPr>
              <a:solidFill>
                <a:schemeClr val="accent4">
                  <a:lumMod val="40000"/>
                  <a:lumOff val="60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1-B261-4403-B097-AEDCFE59509C}"/>
              </c:ext>
            </c:extLst>
          </c:dPt>
          <c:dPt>
            <c:idx val="1"/>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03-B261-4403-B097-AEDCFE59509C}"/>
              </c:ext>
            </c:extLst>
          </c:dPt>
          <c:dPt>
            <c:idx val="2"/>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05-B261-4403-B097-AEDCFE59509C}"/>
              </c:ext>
            </c:extLst>
          </c:dPt>
          <c:dPt>
            <c:idx val="3"/>
            <c:bubble3D val="0"/>
            <c:spPr>
              <a:solidFill>
                <a:srgbClr val="00CC99"/>
              </a:solidFill>
              <a:ln w="12700">
                <a:solidFill>
                  <a:schemeClr val="lt1"/>
                </a:solidFill>
              </a:ln>
              <a:effectLst/>
            </c:spPr>
            <c:extLst xmlns:c16r2="http://schemas.microsoft.com/office/drawing/2015/06/chart">
              <c:ext xmlns:c16="http://schemas.microsoft.com/office/drawing/2014/chart" uri="{C3380CC4-5D6E-409C-BE32-E72D297353CC}">
                <c16:uniqueId val="{00000007-B261-4403-B097-AEDCFE59509C}"/>
              </c:ext>
            </c:extLst>
          </c:dPt>
          <c:dPt>
            <c:idx val="4"/>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09-B261-4403-B097-AEDCFE59509C}"/>
              </c:ext>
            </c:extLst>
          </c:dPt>
          <c:dPt>
            <c:idx val="5"/>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0B-B261-4403-B097-AEDCFE59509C}"/>
              </c:ext>
            </c:extLst>
          </c:dPt>
          <c:dPt>
            <c:idx val="6"/>
            <c:bubble3D val="0"/>
            <c:spPr>
              <a:solidFill>
                <a:srgbClr val="FFC000"/>
              </a:solidFill>
              <a:ln w="12700">
                <a:solidFill>
                  <a:schemeClr val="lt1"/>
                </a:solidFill>
              </a:ln>
              <a:effectLst/>
            </c:spPr>
            <c:extLst xmlns:c16r2="http://schemas.microsoft.com/office/drawing/2015/06/chart">
              <c:ext xmlns:c16="http://schemas.microsoft.com/office/drawing/2014/chart" uri="{C3380CC4-5D6E-409C-BE32-E72D297353CC}">
                <c16:uniqueId val="{0000000D-B261-4403-B097-AEDCFE59509C}"/>
              </c:ext>
            </c:extLst>
          </c:dPt>
          <c:dPt>
            <c:idx val="7"/>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0F-B261-4403-B097-AEDCFE59509C}"/>
              </c:ext>
            </c:extLst>
          </c:dPt>
          <c:dPt>
            <c:idx val="8"/>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11-B261-4403-B097-AEDCFE59509C}"/>
              </c:ext>
            </c:extLst>
          </c:dPt>
          <c:dPt>
            <c:idx val="9"/>
            <c:bubble3D val="0"/>
            <c:spPr>
              <a:solidFill>
                <a:srgbClr val="00CC99"/>
              </a:solidFill>
              <a:ln w="12700">
                <a:solidFill>
                  <a:schemeClr val="lt1"/>
                </a:solidFill>
              </a:ln>
              <a:effectLst/>
            </c:spPr>
            <c:extLst xmlns:c16r2="http://schemas.microsoft.com/office/drawing/2015/06/chart">
              <c:ext xmlns:c16="http://schemas.microsoft.com/office/drawing/2014/chart" uri="{C3380CC4-5D6E-409C-BE32-E72D297353CC}">
                <c16:uniqueId val="{00000013-B261-4403-B097-AEDCFE59509C}"/>
              </c:ext>
            </c:extLst>
          </c:dPt>
          <c:dPt>
            <c:idx val="10"/>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15-B261-4403-B097-AEDCFE59509C}"/>
              </c:ext>
            </c:extLst>
          </c:dPt>
          <c:dPt>
            <c:idx val="11"/>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17-B261-4403-B097-AEDCFE59509C}"/>
              </c:ext>
            </c:extLst>
          </c:dPt>
          <c:dPt>
            <c:idx val="12"/>
            <c:bubble3D val="0"/>
            <c:spPr>
              <a:solidFill>
                <a:srgbClr val="FFC000"/>
              </a:solidFill>
              <a:ln w="12700">
                <a:solidFill>
                  <a:schemeClr val="lt1"/>
                </a:solidFill>
              </a:ln>
              <a:effectLst/>
            </c:spPr>
            <c:extLst xmlns:c16r2="http://schemas.microsoft.com/office/drawing/2015/06/chart">
              <c:ext xmlns:c16="http://schemas.microsoft.com/office/drawing/2014/chart" uri="{C3380CC4-5D6E-409C-BE32-E72D297353CC}">
                <c16:uniqueId val="{00000019-B261-4403-B097-AEDCFE59509C}"/>
              </c:ext>
            </c:extLst>
          </c:dPt>
          <c:dPt>
            <c:idx val="13"/>
            <c:bubble3D val="0"/>
            <c:spPr>
              <a:solidFill>
                <a:srgbClr val="FF9999"/>
              </a:solidFill>
              <a:ln w="12700">
                <a:solidFill>
                  <a:schemeClr val="lt1"/>
                </a:solidFill>
              </a:ln>
              <a:effectLst/>
            </c:spPr>
            <c:extLst xmlns:c16r2="http://schemas.microsoft.com/office/drawing/2015/06/chart">
              <c:ext xmlns:c16="http://schemas.microsoft.com/office/drawing/2014/chart" uri="{C3380CC4-5D6E-409C-BE32-E72D297353CC}">
                <c16:uniqueId val="{0000001B-B261-4403-B097-AEDCFE59509C}"/>
              </c:ext>
            </c:extLst>
          </c:dPt>
          <c:dPt>
            <c:idx val="14"/>
            <c:bubble3D val="0"/>
            <c:spPr>
              <a:solidFill>
                <a:srgbClr val="66CCFF"/>
              </a:solidFill>
              <a:ln w="12700">
                <a:solidFill>
                  <a:schemeClr val="lt1"/>
                </a:solidFill>
              </a:ln>
              <a:effectLst/>
            </c:spPr>
            <c:extLst xmlns:c16r2="http://schemas.microsoft.com/office/drawing/2015/06/chart">
              <c:ext xmlns:c16="http://schemas.microsoft.com/office/drawing/2014/chart" uri="{C3380CC4-5D6E-409C-BE32-E72D297353CC}">
                <c16:uniqueId val="{0000001D-B261-4403-B097-AEDCFE59509C}"/>
              </c:ext>
            </c:extLst>
          </c:dPt>
          <c:dPt>
            <c:idx val="15"/>
            <c:bubble3D val="0"/>
            <c:spPr>
              <a:solidFill>
                <a:srgbClr val="00CC99"/>
              </a:solidFill>
              <a:ln w="12700">
                <a:solidFill>
                  <a:schemeClr val="lt1"/>
                </a:solidFill>
              </a:ln>
              <a:effectLst/>
            </c:spPr>
            <c:extLst xmlns:c16r2="http://schemas.microsoft.com/office/drawing/2015/06/chart">
              <c:ext xmlns:c16="http://schemas.microsoft.com/office/drawing/2014/chart" uri="{C3380CC4-5D6E-409C-BE32-E72D297353CC}">
                <c16:uniqueId val="{0000001F-B261-4403-B097-AEDCFE59509C}"/>
              </c:ext>
            </c:extLst>
          </c:dPt>
          <c:val>
            <c:numRef>
              <c:f>Sheet1!$F$6:$F$21</c:f>
              <c:numCache>
                <c:formatCode>General</c:formatCode>
                <c:ptCount val="16"/>
                <c:pt idx="0">
                  <c:v>10</c:v>
                </c:pt>
                <c:pt idx="1">
                  <c:v>5</c:v>
                </c:pt>
                <c:pt idx="2">
                  <c:v>3</c:v>
                </c:pt>
                <c:pt idx="3">
                  <c:v>2</c:v>
                </c:pt>
                <c:pt idx="4">
                  <c:v>5</c:v>
                </c:pt>
                <c:pt idx="5">
                  <c:v>3</c:v>
                </c:pt>
                <c:pt idx="6">
                  <c:v>2</c:v>
                </c:pt>
                <c:pt idx="7">
                  <c:v>5</c:v>
                </c:pt>
                <c:pt idx="8">
                  <c:v>3</c:v>
                </c:pt>
                <c:pt idx="9">
                  <c:v>2</c:v>
                </c:pt>
                <c:pt idx="10">
                  <c:v>5</c:v>
                </c:pt>
                <c:pt idx="11">
                  <c:v>3</c:v>
                </c:pt>
                <c:pt idx="12">
                  <c:v>2</c:v>
                </c:pt>
                <c:pt idx="13">
                  <c:v>5</c:v>
                </c:pt>
                <c:pt idx="14">
                  <c:v>3</c:v>
                </c:pt>
                <c:pt idx="15">
                  <c:v>2</c:v>
                </c:pt>
              </c:numCache>
            </c:numRef>
          </c:val>
          <c:extLst xmlns:c16r2="http://schemas.microsoft.com/office/drawing/2015/06/chart">
            <c:ext xmlns:c16="http://schemas.microsoft.com/office/drawing/2014/chart" uri="{C3380CC4-5D6E-409C-BE32-E72D297353CC}">
              <c16:uniqueId val="{00000020-B261-4403-B097-AEDCFE59509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D4072-5C8C-441B-A5CE-C3AC68058358}" type="doc">
      <dgm:prSet loTypeId="urn:microsoft.com/office/officeart/2005/8/layout/cycle8" loCatId="cycle" qsTypeId="urn:microsoft.com/office/officeart/2005/8/quickstyle/simple1" qsCatId="simple" csTypeId="urn:microsoft.com/office/officeart/2005/8/colors/accent1_2" csCatId="accent1" phldr="1"/>
      <dgm:spPr/>
    </dgm:pt>
    <dgm:pt modelId="{D2865EE6-345F-4843-8881-F95EA38A4315}">
      <dgm:prSet phldrT="[テキスト]" phldr="1"/>
      <dgm:spPr>
        <a:solidFill>
          <a:schemeClr val="accent4">
            <a:lumMod val="60000"/>
            <a:lumOff val="40000"/>
          </a:schemeClr>
        </a:solidFill>
      </dgm:spPr>
      <dgm:t>
        <a:bodyPr/>
        <a:lstStyle/>
        <a:p>
          <a:endParaRPr kumimoji="1" lang="ja-JP" altLang="en-US"/>
        </a:p>
      </dgm:t>
    </dgm:pt>
    <dgm:pt modelId="{A3E93865-EC93-404A-9BE9-DB537E4BB4C3}" type="parTrans" cxnId="{5379A5BD-E487-4FE7-B201-605C46CA0EB0}">
      <dgm:prSet/>
      <dgm:spPr/>
      <dgm:t>
        <a:bodyPr/>
        <a:lstStyle/>
        <a:p>
          <a:endParaRPr kumimoji="1" lang="ja-JP" altLang="en-US"/>
        </a:p>
      </dgm:t>
    </dgm:pt>
    <dgm:pt modelId="{10351C6E-B9CD-4E49-A3D3-46241CB89769}" type="sibTrans" cxnId="{5379A5BD-E487-4FE7-B201-605C46CA0EB0}">
      <dgm:prSet/>
      <dgm:spPr/>
      <dgm:t>
        <a:bodyPr/>
        <a:lstStyle/>
        <a:p>
          <a:endParaRPr kumimoji="1" lang="ja-JP" altLang="en-US"/>
        </a:p>
      </dgm:t>
    </dgm:pt>
    <dgm:pt modelId="{3B44A7CC-8550-4B03-985A-A53348C5A93E}">
      <dgm:prSet phldrT="[テキスト]" phldr="1"/>
      <dgm:spPr>
        <a:solidFill>
          <a:schemeClr val="accent2"/>
        </a:solidFill>
      </dgm:spPr>
      <dgm:t>
        <a:bodyPr/>
        <a:lstStyle/>
        <a:p>
          <a:endParaRPr kumimoji="1" lang="ja-JP" altLang="en-US"/>
        </a:p>
      </dgm:t>
    </dgm:pt>
    <dgm:pt modelId="{3EC635B3-2683-4F20-BB81-4EAD0B76D5A0}" type="parTrans" cxnId="{8C02BC1B-243F-46C1-BFC5-CA180C7E484B}">
      <dgm:prSet/>
      <dgm:spPr/>
      <dgm:t>
        <a:bodyPr/>
        <a:lstStyle/>
        <a:p>
          <a:endParaRPr kumimoji="1" lang="ja-JP" altLang="en-US"/>
        </a:p>
      </dgm:t>
    </dgm:pt>
    <dgm:pt modelId="{85312928-0A32-48BC-86CF-71DF0E3D0064}" type="sibTrans" cxnId="{8C02BC1B-243F-46C1-BFC5-CA180C7E484B}">
      <dgm:prSet/>
      <dgm:spPr/>
      <dgm:t>
        <a:bodyPr/>
        <a:lstStyle/>
        <a:p>
          <a:endParaRPr kumimoji="1" lang="ja-JP" altLang="en-US"/>
        </a:p>
      </dgm:t>
    </dgm:pt>
    <dgm:pt modelId="{4D7C2B79-3788-4761-AF37-1E22EECA9CFE}" type="pres">
      <dgm:prSet presAssocID="{9B0D4072-5C8C-441B-A5CE-C3AC68058358}" presName="compositeShape" presStyleCnt="0">
        <dgm:presLayoutVars>
          <dgm:chMax val="7"/>
          <dgm:dir/>
          <dgm:resizeHandles val="exact"/>
        </dgm:presLayoutVars>
      </dgm:prSet>
      <dgm:spPr/>
    </dgm:pt>
    <dgm:pt modelId="{AE33627C-D3B6-4456-858F-1D8B40A2CE01}" type="pres">
      <dgm:prSet presAssocID="{9B0D4072-5C8C-441B-A5CE-C3AC68058358}" presName="wedge1" presStyleLbl="node1" presStyleIdx="0" presStyleCnt="2"/>
      <dgm:spPr/>
      <dgm:t>
        <a:bodyPr/>
        <a:lstStyle/>
        <a:p>
          <a:endParaRPr kumimoji="1" lang="ja-JP" altLang="en-US"/>
        </a:p>
      </dgm:t>
    </dgm:pt>
    <dgm:pt modelId="{99DB6645-BCE6-410E-819D-DC5FB354F3A4}" type="pres">
      <dgm:prSet presAssocID="{9B0D4072-5C8C-441B-A5CE-C3AC68058358}" presName="dummy1a" presStyleCnt="0"/>
      <dgm:spPr/>
    </dgm:pt>
    <dgm:pt modelId="{0031FBD2-7B9E-4C2B-A3F5-6B0D8E49B45F}" type="pres">
      <dgm:prSet presAssocID="{9B0D4072-5C8C-441B-A5CE-C3AC68058358}" presName="dummy1b" presStyleCnt="0"/>
      <dgm:spPr/>
    </dgm:pt>
    <dgm:pt modelId="{BD9BC2A1-F9A4-4253-BD0C-ABA61FDC4300}" type="pres">
      <dgm:prSet presAssocID="{9B0D4072-5C8C-441B-A5CE-C3AC68058358}" presName="wedge1Tx" presStyleLbl="node1" presStyleIdx="0" presStyleCnt="2">
        <dgm:presLayoutVars>
          <dgm:chMax val="0"/>
          <dgm:chPref val="0"/>
          <dgm:bulletEnabled val="1"/>
        </dgm:presLayoutVars>
      </dgm:prSet>
      <dgm:spPr/>
      <dgm:t>
        <a:bodyPr/>
        <a:lstStyle/>
        <a:p>
          <a:endParaRPr kumimoji="1" lang="ja-JP" altLang="en-US"/>
        </a:p>
      </dgm:t>
    </dgm:pt>
    <dgm:pt modelId="{F15490EE-3458-4E83-9BB0-CDD804B75F80}" type="pres">
      <dgm:prSet presAssocID="{9B0D4072-5C8C-441B-A5CE-C3AC68058358}" presName="wedge2" presStyleLbl="node1" presStyleIdx="1" presStyleCnt="2"/>
      <dgm:spPr/>
      <dgm:t>
        <a:bodyPr/>
        <a:lstStyle/>
        <a:p>
          <a:endParaRPr kumimoji="1" lang="ja-JP" altLang="en-US"/>
        </a:p>
      </dgm:t>
    </dgm:pt>
    <dgm:pt modelId="{2D18DC9F-DC65-4F80-A2FE-56D3D8AFFA66}" type="pres">
      <dgm:prSet presAssocID="{9B0D4072-5C8C-441B-A5CE-C3AC68058358}" presName="dummy2a" presStyleCnt="0"/>
      <dgm:spPr/>
    </dgm:pt>
    <dgm:pt modelId="{16D97569-7297-4EB0-BED0-0D27E595257F}" type="pres">
      <dgm:prSet presAssocID="{9B0D4072-5C8C-441B-A5CE-C3AC68058358}" presName="dummy2b" presStyleCnt="0"/>
      <dgm:spPr/>
    </dgm:pt>
    <dgm:pt modelId="{2DA7E46B-26E8-4A03-95E5-0D3DB2BFBB3F}" type="pres">
      <dgm:prSet presAssocID="{9B0D4072-5C8C-441B-A5CE-C3AC68058358}" presName="wedge2Tx" presStyleLbl="node1" presStyleIdx="1" presStyleCnt="2">
        <dgm:presLayoutVars>
          <dgm:chMax val="0"/>
          <dgm:chPref val="0"/>
          <dgm:bulletEnabled val="1"/>
        </dgm:presLayoutVars>
      </dgm:prSet>
      <dgm:spPr/>
      <dgm:t>
        <a:bodyPr/>
        <a:lstStyle/>
        <a:p>
          <a:endParaRPr kumimoji="1" lang="ja-JP" altLang="en-US"/>
        </a:p>
      </dgm:t>
    </dgm:pt>
    <dgm:pt modelId="{9A4E051C-A07E-49F0-A633-4275068614AB}" type="pres">
      <dgm:prSet presAssocID="{10351C6E-B9CD-4E49-A3D3-46241CB89769}" presName="arrowWedge1" presStyleLbl="fgSibTrans2D1" presStyleIdx="0" presStyleCnt="2"/>
      <dgm:spPr/>
    </dgm:pt>
    <dgm:pt modelId="{7862A6E6-6B60-4210-91C3-4B5C9735F00E}" type="pres">
      <dgm:prSet presAssocID="{85312928-0A32-48BC-86CF-71DF0E3D0064}" presName="arrowWedge2" presStyleLbl="fgSibTrans2D1" presStyleIdx="1" presStyleCnt="2"/>
      <dgm:spPr/>
    </dgm:pt>
  </dgm:ptLst>
  <dgm:cxnLst>
    <dgm:cxn modelId="{52933105-6ECD-4929-AE36-4301F475781F}" type="presOf" srcId="{3B44A7CC-8550-4B03-985A-A53348C5A93E}" destId="{F15490EE-3458-4E83-9BB0-CDD804B75F80}" srcOrd="0" destOrd="0" presId="urn:microsoft.com/office/officeart/2005/8/layout/cycle8"/>
    <dgm:cxn modelId="{106DF525-A3B7-461E-AACE-7AF89E26B20F}" type="presOf" srcId="{9B0D4072-5C8C-441B-A5CE-C3AC68058358}" destId="{4D7C2B79-3788-4761-AF37-1E22EECA9CFE}" srcOrd="0" destOrd="0" presId="urn:microsoft.com/office/officeart/2005/8/layout/cycle8"/>
    <dgm:cxn modelId="{D7CDD53F-0F48-417C-B93C-BCA25FFB432E}" type="presOf" srcId="{3B44A7CC-8550-4B03-985A-A53348C5A93E}" destId="{2DA7E46B-26E8-4A03-95E5-0D3DB2BFBB3F}" srcOrd="1" destOrd="0" presId="urn:microsoft.com/office/officeart/2005/8/layout/cycle8"/>
    <dgm:cxn modelId="{69DEE9AE-56F0-4B1A-B1B8-A35B51F8DF64}" type="presOf" srcId="{D2865EE6-345F-4843-8881-F95EA38A4315}" destId="{AE33627C-D3B6-4456-858F-1D8B40A2CE01}" srcOrd="0" destOrd="0" presId="urn:microsoft.com/office/officeart/2005/8/layout/cycle8"/>
    <dgm:cxn modelId="{5379A5BD-E487-4FE7-B201-605C46CA0EB0}" srcId="{9B0D4072-5C8C-441B-A5CE-C3AC68058358}" destId="{D2865EE6-345F-4843-8881-F95EA38A4315}" srcOrd="0" destOrd="0" parTransId="{A3E93865-EC93-404A-9BE9-DB537E4BB4C3}" sibTransId="{10351C6E-B9CD-4E49-A3D3-46241CB89769}"/>
    <dgm:cxn modelId="{CCE385D2-C6F9-43E9-9D88-A977F2AB2C6E}" type="presOf" srcId="{D2865EE6-345F-4843-8881-F95EA38A4315}" destId="{BD9BC2A1-F9A4-4253-BD0C-ABA61FDC4300}" srcOrd="1" destOrd="0" presId="urn:microsoft.com/office/officeart/2005/8/layout/cycle8"/>
    <dgm:cxn modelId="{8C02BC1B-243F-46C1-BFC5-CA180C7E484B}" srcId="{9B0D4072-5C8C-441B-A5CE-C3AC68058358}" destId="{3B44A7CC-8550-4B03-985A-A53348C5A93E}" srcOrd="1" destOrd="0" parTransId="{3EC635B3-2683-4F20-BB81-4EAD0B76D5A0}" sibTransId="{85312928-0A32-48BC-86CF-71DF0E3D0064}"/>
    <dgm:cxn modelId="{A7270D07-2632-4FD8-8798-A7EE794CD47A}" type="presParOf" srcId="{4D7C2B79-3788-4761-AF37-1E22EECA9CFE}" destId="{AE33627C-D3B6-4456-858F-1D8B40A2CE01}" srcOrd="0" destOrd="0" presId="urn:microsoft.com/office/officeart/2005/8/layout/cycle8"/>
    <dgm:cxn modelId="{EBFA10F1-D98E-40EA-A373-B510A3C15F4F}" type="presParOf" srcId="{4D7C2B79-3788-4761-AF37-1E22EECA9CFE}" destId="{99DB6645-BCE6-410E-819D-DC5FB354F3A4}" srcOrd="1" destOrd="0" presId="urn:microsoft.com/office/officeart/2005/8/layout/cycle8"/>
    <dgm:cxn modelId="{0DC72FFA-CE5E-4EA7-9171-39E0F9884B2C}" type="presParOf" srcId="{4D7C2B79-3788-4761-AF37-1E22EECA9CFE}" destId="{0031FBD2-7B9E-4C2B-A3F5-6B0D8E49B45F}" srcOrd="2" destOrd="0" presId="urn:microsoft.com/office/officeart/2005/8/layout/cycle8"/>
    <dgm:cxn modelId="{B7BC2A79-7203-4BF7-9A9D-0EBB9A23126D}" type="presParOf" srcId="{4D7C2B79-3788-4761-AF37-1E22EECA9CFE}" destId="{BD9BC2A1-F9A4-4253-BD0C-ABA61FDC4300}" srcOrd="3" destOrd="0" presId="urn:microsoft.com/office/officeart/2005/8/layout/cycle8"/>
    <dgm:cxn modelId="{035D35B4-6F21-49D0-BAE8-902F1293AD86}" type="presParOf" srcId="{4D7C2B79-3788-4761-AF37-1E22EECA9CFE}" destId="{F15490EE-3458-4E83-9BB0-CDD804B75F80}" srcOrd="4" destOrd="0" presId="urn:microsoft.com/office/officeart/2005/8/layout/cycle8"/>
    <dgm:cxn modelId="{EFC36C24-5B48-4C66-824F-943306434C78}" type="presParOf" srcId="{4D7C2B79-3788-4761-AF37-1E22EECA9CFE}" destId="{2D18DC9F-DC65-4F80-A2FE-56D3D8AFFA66}" srcOrd="5" destOrd="0" presId="urn:microsoft.com/office/officeart/2005/8/layout/cycle8"/>
    <dgm:cxn modelId="{DCAB2CB9-9197-432B-8D96-06AAF6BBF1B7}" type="presParOf" srcId="{4D7C2B79-3788-4761-AF37-1E22EECA9CFE}" destId="{16D97569-7297-4EB0-BED0-0D27E595257F}" srcOrd="6" destOrd="0" presId="urn:microsoft.com/office/officeart/2005/8/layout/cycle8"/>
    <dgm:cxn modelId="{9834F27A-2B2A-4F71-BD6D-98D2F33F20FF}" type="presParOf" srcId="{4D7C2B79-3788-4761-AF37-1E22EECA9CFE}" destId="{2DA7E46B-26E8-4A03-95E5-0D3DB2BFBB3F}" srcOrd="7" destOrd="0" presId="urn:microsoft.com/office/officeart/2005/8/layout/cycle8"/>
    <dgm:cxn modelId="{2660D1B1-9A1B-4F5B-9C87-E0E4AE767CDB}" type="presParOf" srcId="{4D7C2B79-3788-4761-AF37-1E22EECA9CFE}" destId="{9A4E051C-A07E-49F0-A633-4275068614AB}" srcOrd="8" destOrd="0" presId="urn:microsoft.com/office/officeart/2005/8/layout/cycle8"/>
    <dgm:cxn modelId="{C9BD329C-9A4B-4100-BDBC-4CB6033A2745}" type="presParOf" srcId="{4D7C2B79-3788-4761-AF37-1E22EECA9CFE}" destId="{7862A6E6-6B60-4210-91C3-4B5C9735F00E}"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E3160297-80C2-4F2B-9B01-F7B381CA102C}" type="datetimeFigureOut">
              <a:rPr kumimoji="1" lang="ja-JP" altLang="en-US" smtClean="0"/>
              <a:t>2019/6/18</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35A23851-7A7D-462D-BD5F-5EE1DA4825DF}" type="slidenum">
              <a:rPr kumimoji="1" lang="ja-JP" altLang="en-US" smtClean="0"/>
              <a:t>‹#›</a:t>
            </a:fld>
            <a:endParaRPr kumimoji="1" lang="ja-JP" altLang="en-US"/>
          </a:p>
        </p:txBody>
      </p:sp>
    </p:spTree>
    <p:extLst>
      <p:ext uri="{BB962C8B-B14F-4D97-AF65-F5344CB8AC3E}">
        <p14:creationId xmlns:p14="http://schemas.microsoft.com/office/powerpoint/2010/main" val="3205178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EBB4515-E3E6-463F-ADD5-691657EE1118}" type="datetimeFigureOut">
              <a:rPr kumimoji="1" lang="ja-JP" altLang="en-US" smtClean="0"/>
              <a:t>2019/6/18</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B832CD4-7510-4977-A672-0F7C98B573C0}" type="slidenum">
              <a:rPr kumimoji="1" lang="ja-JP" altLang="en-US" smtClean="0"/>
              <a:t>‹#›</a:t>
            </a:fld>
            <a:endParaRPr kumimoji="1" lang="ja-JP" altLang="en-US"/>
          </a:p>
        </p:txBody>
      </p:sp>
    </p:spTree>
    <p:extLst>
      <p:ext uri="{BB962C8B-B14F-4D97-AF65-F5344CB8AC3E}">
        <p14:creationId xmlns:p14="http://schemas.microsoft.com/office/powerpoint/2010/main" val="35385559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1</a:t>
            </a:fld>
            <a:endParaRPr kumimoji="1" lang="ja-JP" altLang="en-US"/>
          </a:p>
        </p:txBody>
      </p:sp>
    </p:spTree>
    <p:extLst>
      <p:ext uri="{BB962C8B-B14F-4D97-AF65-F5344CB8AC3E}">
        <p14:creationId xmlns:p14="http://schemas.microsoft.com/office/powerpoint/2010/main" val="473264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この金額感ゆえにチェーン店ではないと導入されない。個店の資金力じゃ難しい。</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17</a:t>
            </a:fld>
            <a:endParaRPr kumimoji="1" lang="ja-JP" altLang="en-US"/>
          </a:p>
        </p:txBody>
      </p:sp>
    </p:spTree>
    <p:extLst>
      <p:ext uri="{BB962C8B-B14F-4D97-AF65-F5344CB8AC3E}">
        <p14:creationId xmlns:p14="http://schemas.microsoft.com/office/powerpoint/2010/main" val="260378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2</a:t>
            </a:fld>
            <a:endParaRPr kumimoji="1" lang="ja-JP" altLang="en-US"/>
          </a:p>
        </p:txBody>
      </p:sp>
    </p:spTree>
    <p:extLst>
      <p:ext uri="{BB962C8B-B14F-4D97-AF65-F5344CB8AC3E}">
        <p14:creationId xmlns:p14="http://schemas.microsoft.com/office/powerpoint/2010/main" val="216493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3</a:t>
            </a:fld>
            <a:endParaRPr kumimoji="1" lang="ja-JP" altLang="en-US"/>
          </a:p>
        </p:txBody>
      </p:sp>
    </p:spTree>
    <p:extLst>
      <p:ext uri="{BB962C8B-B14F-4D97-AF65-F5344CB8AC3E}">
        <p14:creationId xmlns:p14="http://schemas.microsoft.com/office/powerpoint/2010/main" val="212297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4</a:t>
            </a:fld>
            <a:endParaRPr kumimoji="1" lang="ja-JP" altLang="en-US"/>
          </a:p>
        </p:txBody>
      </p:sp>
    </p:spTree>
    <p:extLst>
      <p:ext uri="{BB962C8B-B14F-4D97-AF65-F5344CB8AC3E}">
        <p14:creationId xmlns:p14="http://schemas.microsoft.com/office/powerpoint/2010/main" val="131068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5</a:t>
            </a:fld>
            <a:endParaRPr kumimoji="1" lang="ja-JP" altLang="en-US"/>
          </a:p>
        </p:txBody>
      </p:sp>
    </p:spTree>
    <p:extLst>
      <p:ext uri="{BB962C8B-B14F-4D97-AF65-F5344CB8AC3E}">
        <p14:creationId xmlns:p14="http://schemas.microsoft.com/office/powerpoint/2010/main" val="188547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6</a:t>
            </a:fld>
            <a:endParaRPr kumimoji="1" lang="ja-JP" altLang="en-US"/>
          </a:p>
        </p:txBody>
      </p:sp>
    </p:spTree>
    <p:extLst>
      <p:ext uri="{BB962C8B-B14F-4D97-AF65-F5344CB8AC3E}">
        <p14:creationId xmlns:p14="http://schemas.microsoft.com/office/powerpoint/2010/main" val="337902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7</a:t>
            </a:fld>
            <a:endParaRPr kumimoji="1" lang="ja-JP" altLang="en-US"/>
          </a:p>
        </p:txBody>
      </p:sp>
    </p:spTree>
    <p:extLst>
      <p:ext uri="{BB962C8B-B14F-4D97-AF65-F5344CB8AC3E}">
        <p14:creationId xmlns:p14="http://schemas.microsoft.com/office/powerpoint/2010/main" val="261555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各機種の説明、不明点確認。ポイントは個店用</a:t>
            </a:r>
            <a:r>
              <a:rPr kumimoji="1" lang="en-US" altLang="ja-JP" dirty="0" smtClean="0"/>
              <a:t>(</a:t>
            </a:r>
            <a:r>
              <a:rPr kumimoji="1" lang="ja-JP" altLang="en-US" dirty="0" smtClean="0"/>
              <a:t>１店舗用</a:t>
            </a:r>
            <a:r>
              <a:rPr kumimoji="1" lang="en-US" altLang="ja-JP" dirty="0" smtClean="0"/>
              <a:t>)</a:t>
            </a:r>
            <a:r>
              <a:rPr kumimoji="1" lang="ja-JP" altLang="en-US" dirty="0" smtClean="0"/>
              <a:t>だということ</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8</a:t>
            </a:fld>
            <a:endParaRPr kumimoji="1" lang="ja-JP" altLang="en-US"/>
          </a:p>
        </p:txBody>
      </p:sp>
    </p:spTree>
    <p:extLst>
      <p:ext uri="{BB962C8B-B14F-4D97-AF65-F5344CB8AC3E}">
        <p14:creationId xmlns:p14="http://schemas.microsoft.com/office/powerpoint/2010/main" val="89771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この金額感ゆえにチェーン店ではないと導入されない。個店の資金力じゃ難しい。</a:t>
            </a:r>
            <a:endParaRPr kumimoji="1" lang="ja-JP" altLang="en-US" dirty="0"/>
          </a:p>
        </p:txBody>
      </p:sp>
      <p:sp>
        <p:nvSpPr>
          <p:cNvPr id="4" name="スライド番号プレースホルダー 3"/>
          <p:cNvSpPr>
            <a:spLocks noGrp="1"/>
          </p:cNvSpPr>
          <p:nvPr>
            <p:ph type="sldNum" sz="quarter" idx="10"/>
          </p:nvPr>
        </p:nvSpPr>
        <p:spPr/>
        <p:txBody>
          <a:bodyPr/>
          <a:lstStyle/>
          <a:p>
            <a:fld id="{CB832CD4-7510-4977-A672-0F7C98B573C0}" type="slidenum">
              <a:rPr kumimoji="1" lang="ja-JP" altLang="en-US" smtClean="0"/>
              <a:t>16</a:t>
            </a:fld>
            <a:endParaRPr kumimoji="1" lang="ja-JP" altLang="en-US"/>
          </a:p>
        </p:txBody>
      </p:sp>
    </p:spTree>
    <p:extLst>
      <p:ext uri="{BB962C8B-B14F-4D97-AF65-F5344CB8AC3E}">
        <p14:creationId xmlns:p14="http://schemas.microsoft.com/office/powerpoint/2010/main" val="204182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68A6295-387B-4655-A759-9D55A8C774EC}"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85672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6CA815-4ED5-4C08-B43F-47C75421E57D}"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153526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AADD349-029E-4FA0-9F42-523BFB69863E}"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0476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B5AF27-B913-4D3E-86C5-A473459AFF18}"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74749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D035BEE-85A6-453E-9CA6-332248D85D37}" type="datetime1">
              <a:rPr kumimoji="1" lang="ja-JP" altLang="en-US" smtClean="0"/>
              <a:t>2019/6/18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283803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77C0B-72D4-4150-B8D9-D9447A95597C}" type="datetime1">
              <a:rPr kumimoji="1" lang="ja-JP" altLang="en-US" smtClean="0"/>
              <a:t>2019/6/18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170978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314935C-3C96-4BAF-87BD-A034CC3248CC}" type="datetime1">
              <a:rPr kumimoji="1" lang="ja-JP" altLang="en-US" smtClean="0"/>
              <a:t>2019/6/18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314751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DBA2B2-0468-4F2A-BA3C-88068F142A11}" type="datetime1">
              <a:rPr kumimoji="1" lang="ja-JP" altLang="en-US" smtClean="0"/>
              <a:t>2019/6/18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361018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0FFB62-D225-49DF-AC9F-376CE8E8DFA5}" type="datetime1">
              <a:rPr kumimoji="1" lang="ja-JP" altLang="en-US" smtClean="0"/>
              <a:t>2019/6/18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94946" y="6256441"/>
            <a:ext cx="2057400" cy="365125"/>
          </a:xfrm>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327504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C47FAED-BB0F-44B1-878F-D6A69AC75E3B}" type="datetime1">
              <a:rPr kumimoji="1" lang="ja-JP" altLang="en-US" smtClean="0"/>
              <a:t>2019/6/18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92857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4525A20-0029-41D7-8F81-2E94B6805194}" type="datetime1">
              <a:rPr kumimoji="1" lang="ja-JP" altLang="en-US" smtClean="0"/>
              <a:t>2019/6/18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9C6954-B18E-4E82-87DA-655DAE3E429F}" type="slidenum">
              <a:rPr kumimoji="1" lang="ja-JP" altLang="en-US" smtClean="0"/>
              <a:t>‹#›</a:t>
            </a:fld>
            <a:endParaRPr kumimoji="1" lang="ja-JP" altLang="en-US"/>
          </a:p>
        </p:txBody>
      </p:sp>
    </p:spTree>
    <p:extLst>
      <p:ext uri="{BB962C8B-B14F-4D97-AF65-F5344CB8AC3E}">
        <p14:creationId xmlns:p14="http://schemas.microsoft.com/office/powerpoint/2010/main" val="417270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E64FCB-92C9-4E86-A2F0-82D634797635}" type="datetime1">
              <a:rPr kumimoji="1" lang="ja-JP" altLang="en-US" smtClean="0"/>
              <a:t>2019/6/18</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125768" y="6256441"/>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B49C6954-B18E-4E82-87DA-655DAE3E429F}" type="slidenum">
              <a:rPr lang="ja-JP" altLang="en-US" smtClean="0"/>
              <a:pPr/>
              <a:t>‹#›</a:t>
            </a:fld>
            <a:endParaRPr lang="ja-JP" altLang="en-US"/>
          </a:p>
        </p:txBody>
      </p:sp>
      <p:sp>
        <p:nvSpPr>
          <p:cNvPr id="9" name="正方形/長方形 8"/>
          <p:cNvSpPr/>
          <p:nvPr userDrawn="1"/>
        </p:nvSpPr>
        <p:spPr>
          <a:xfrm>
            <a:off x="0" y="6566844"/>
            <a:ext cx="9144000" cy="786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6697465"/>
            <a:ext cx="9144000" cy="45719"/>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5110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gif"/><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image" Target="../media/image58.png"/><Relationship Id="rId4" Type="http://schemas.openxmlformats.org/officeDocument/2006/relationships/image" Target="../media/image57.emf"/></Relationships>
</file>

<file path=ppt/slides/_rels/slide1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image" Target="../media/image61.emf"/></Relationships>
</file>

<file path=ppt/slides/_rels/slide1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emf"/><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chart" Target="../charts/chart1.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サブタイトル 2"/>
          <p:cNvSpPr txBox="1">
            <a:spLocks/>
          </p:cNvSpPr>
          <p:nvPr/>
        </p:nvSpPr>
        <p:spPr>
          <a:xfrm>
            <a:off x="6971558" y="5891032"/>
            <a:ext cx="2074906" cy="803760"/>
          </a:xfrm>
          <a:prstGeom prst="rect">
            <a:avLst/>
          </a:prstGeom>
        </p:spPr>
        <p:txBody>
          <a:bodyPr vert="horz" lIns="91440" tIns="45720" rIns="91440" bIns="45720" rtlCol="0">
            <a:normAutofit fontScale="92500"/>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ctr"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ja-JP" altLang="en-US" b="1" dirty="0" smtClean="0">
                <a:solidFill>
                  <a:srgbClr val="000000">
                    <a:lumMod val="65000"/>
                    <a:lumOff val="35000"/>
                  </a:srgbClr>
                </a:solidFill>
              </a:rPr>
              <a:t>株式会社 ＵＳＥＮ</a:t>
            </a:r>
            <a:endParaRPr lang="en-US" altLang="ja-JP" b="1" dirty="0" smtClean="0">
              <a:solidFill>
                <a:srgbClr val="000000">
                  <a:lumMod val="65000"/>
                  <a:lumOff val="35000"/>
                </a:srgbClr>
              </a:solidFill>
            </a:endParaRPr>
          </a:p>
          <a:p>
            <a:pPr marL="0" marR="0" lvl="0" indent="0" algn="dist"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800" b="1" i="0" u="none" strike="noStrike" kern="1200" cap="none" spc="0" normalizeH="0" baseline="0" noProof="0" dirty="0" smtClean="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法人営業統括部</a:t>
            </a:r>
            <a:endParaRPr kumimoji="1" lang="en-US" sz="1800"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1007083" y="2642146"/>
            <a:ext cx="6907207" cy="954069"/>
          </a:xfrm>
          <a:prstGeom prst="rect">
            <a:avLst/>
          </a:prstGeom>
        </p:spPr>
        <p:txBody>
          <a:bodyPr vert="horz" lIns="91440" tIns="45720" rIns="91440" bIns="45720" rtlCol="0" anchor="b">
            <a:noAutofit/>
          </a:bodyPr>
          <a:lstStyle>
            <a:lvl1pPr algn="l" defTabSz="685983" rtl="0" eaLnBrk="1" latinLnBrk="0" hangingPunct="1">
              <a:lnSpc>
                <a:spcPct val="80000"/>
              </a:lnSpc>
              <a:spcBef>
                <a:spcPct val="0"/>
              </a:spcBef>
              <a:buNone/>
              <a:defRPr kumimoji="1" lang="ja-JP" sz="4051" b="1" kern="1200">
                <a:solidFill>
                  <a:schemeClr val="accent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l" defTabSz="685983" rtl="0" eaLnBrk="1" fontAlgn="auto" latinLnBrk="0" hangingPunct="1">
              <a:lnSpc>
                <a:spcPct val="150000"/>
              </a:lnSpc>
              <a:spcBef>
                <a:spcPct val="0"/>
              </a:spcBef>
              <a:spcAft>
                <a:spcPts val="0"/>
              </a:spcAft>
              <a:buClrTx/>
              <a:buSzTx/>
              <a:buFontTx/>
              <a:buNone/>
              <a:tabLst/>
              <a:defRPr/>
            </a:pPr>
            <a:r>
              <a:rPr lang="ja-JP" altLang="en-US" sz="2000" noProof="0" dirty="0" smtClean="0">
                <a:solidFill>
                  <a:schemeClr val="tx1">
                    <a:lumMod val="65000"/>
                    <a:lumOff val="35000"/>
                  </a:schemeClr>
                </a:solidFill>
                <a:effectLst>
                  <a:outerShdw blurRad="38100" dist="38100" dir="2700000" algn="tl">
                    <a:srgbClr val="000000">
                      <a:alpha val="43137"/>
                    </a:srgbClr>
                  </a:outerShdw>
                </a:effectLst>
              </a:rPr>
              <a:t>宿泊施設様</a:t>
            </a:r>
            <a:r>
              <a:rPr kumimoji="1" lang="ja-JP" altLang="en-US" sz="20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rPr>
              <a:t>向け </a:t>
            </a:r>
            <a:endParaRPr kumimoji="1" lang="en-US" altLang="ja-JP" sz="20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endParaRPr>
          </a:p>
          <a:p>
            <a:pPr marL="0" marR="0" lvl="0" indent="0" algn="l" defTabSz="685983" rtl="0" eaLnBrk="1" fontAlgn="auto" latinLnBrk="0" hangingPunct="1">
              <a:lnSpc>
                <a:spcPct val="150000"/>
              </a:lnSpc>
              <a:spcBef>
                <a:spcPct val="0"/>
              </a:spcBef>
              <a:spcAft>
                <a:spcPts val="0"/>
              </a:spcAft>
              <a:buClrTx/>
              <a:buSzTx/>
              <a:buFontTx/>
              <a:buNone/>
              <a:tabLst/>
              <a:defRPr/>
            </a:pPr>
            <a:r>
              <a:rPr kumimoji="1" lang="en-US" altLang="ja-JP" sz="24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専用放送</a:t>
            </a:r>
            <a:r>
              <a:rPr kumimoji="1" lang="en-US" altLang="ja-JP" sz="2400" b="1" i="0" u="none" strike="noStrike" kern="1200" cap="none" spc="0" normalizeH="0" baseline="0" noProof="0" dirty="0" smtClean="0">
                <a:ln>
                  <a:noFill/>
                </a:ln>
                <a:solidFill>
                  <a:schemeClr val="tx1">
                    <a:lumMod val="65000"/>
                    <a:lumOff val="35000"/>
                  </a:schemeClr>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lumMod val="65000"/>
                    <a:lumOff val="35000"/>
                  </a:schemeClr>
                </a:solidFill>
                <a:effectLst>
                  <a:outerShdw blurRad="38100" dist="38100" dir="2700000" algn="tl">
                    <a:srgbClr val="000000">
                      <a:alpha val="43137"/>
                    </a:srgbClr>
                  </a:outerShdw>
                </a:effectLst>
              </a:rPr>
              <a:t>を活用した外国人観光客対応と</a:t>
            </a:r>
            <a:r>
              <a:rPr lang="en-US" altLang="ja-JP" sz="2000" dirty="0" smtClean="0">
                <a:solidFill>
                  <a:schemeClr val="tx1">
                    <a:lumMod val="65000"/>
                    <a:lumOff val="35000"/>
                  </a:schemeClr>
                </a:solidFill>
                <a:effectLst>
                  <a:outerShdw blurRad="38100" dist="38100" dir="2700000" algn="tl">
                    <a:srgbClr val="000000">
                      <a:alpha val="43137"/>
                    </a:srgbClr>
                  </a:outerShdw>
                </a:effectLst>
              </a:rPr>
              <a:t>CS</a:t>
            </a:r>
            <a:r>
              <a:rPr lang="ja-JP" altLang="en-US" sz="2000" dirty="0">
                <a:solidFill>
                  <a:schemeClr val="tx1">
                    <a:lumMod val="65000"/>
                    <a:lumOff val="35000"/>
                  </a:schemeClr>
                </a:solidFill>
                <a:effectLst>
                  <a:outerShdw blurRad="38100" dist="38100" dir="2700000" algn="tl">
                    <a:srgbClr val="000000">
                      <a:alpha val="43137"/>
                    </a:srgbClr>
                  </a:outerShdw>
                </a:effectLst>
              </a:rPr>
              <a:t>向上</a:t>
            </a:r>
            <a:r>
              <a:rPr lang="ja-JP" altLang="en-US" sz="2000" dirty="0" smtClean="0">
                <a:solidFill>
                  <a:schemeClr val="tx1">
                    <a:lumMod val="65000"/>
                    <a:lumOff val="35000"/>
                  </a:schemeClr>
                </a:solidFill>
                <a:effectLst>
                  <a:outerShdw blurRad="38100" dist="38100" dir="2700000" algn="tl">
                    <a:srgbClr val="000000">
                      <a:alpha val="43137"/>
                    </a:srgbClr>
                  </a:outerShdw>
                </a:effectLst>
              </a:rPr>
              <a:t>のご提案</a:t>
            </a:r>
            <a:endParaRPr kumimoji="1" lang="ja-JP" altLang="en-US" sz="2000" b="1" i="0" u="none" strike="noStrike" kern="1200" cap="none" spc="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endParaRPr>
          </a:p>
        </p:txBody>
      </p:sp>
      <p:cxnSp>
        <p:nvCxnSpPr>
          <p:cNvPr id="5" name="直線コネクタ 4"/>
          <p:cNvCxnSpPr/>
          <p:nvPr/>
        </p:nvCxnSpPr>
        <p:spPr>
          <a:xfrm flipV="1">
            <a:off x="1080655" y="3766866"/>
            <a:ext cx="6057900" cy="173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572000" y="3766866"/>
            <a:ext cx="3262745" cy="0"/>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サブタイトル 2"/>
          <p:cNvSpPr txBox="1">
            <a:spLocks/>
          </p:cNvSpPr>
          <p:nvPr/>
        </p:nvSpPr>
        <p:spPr>
          <a:xfrm>
            <a:off x="350937" y="323917"/>
            <a:ext cx="2661456" cy="391589"/>
          </a:xfrm>
          <a:prstGeom prst="rect">
            <a:avLst/>
          </a:prstGeom>
        </p:spPr>
        <p:txBody>
          <a:bodyPr vert="horz" lIns="91440" tIns="45720" rIns="91440" bIns="45720" rtlCol="0">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ctr"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l"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ja-JP" altLang="en-US" b="1" dirty="0" smtClean="0">
                <a:solidFill>
                  <a:srgbClr val="000000">
                    <a:lumMod val="65000"/>
                    <a:lumOff val="35000"/>
                  </a:srgbClr>
                </a:solidFill>
              </a:rPr>
              <a:t>株式会社○○○○御中</a:t>
            </a:r>
            <a:endParaRPr lang="en-US" altLang="ja-JP" b="1" dirty="0" smtClean="0">
              <a:solidFill>
                <a:srgbClr val="000000">
                  <a:lumMod val="65000"/>
                  <a:lumOff val="35000"/>
                </a:srgbClr>
              </a:solidFill>
            </a:endParaRPr>
          </a:p>
        </p:txBody>
      </p:sp>
      <p:sp>
        <p:nvSpPr>
          <p:cNvPr id="8" name="サブタイトル 2"/>
          <p:cNvSpPr txBox="1">
            <a:spLocks/>
          </p:cNvSpPr>
          <p:nvPr/>
        </p:nvSpPr>
        <p:spPr>
          <a:xfrm>
            <a:off x="3534547" y="4181263"/>
            <a:ext cx="2074906" cy="385115"/>
          </a:xfrm>
          <a:prstGeom prst="rect">
            <a:avLst/>
          </a:prstGeom>
        </p:spPr>
        <p:txBody>
          <a:bodyPr vert="horz" lIns="91440" tIns="45720" rIns="91440" bIns="45720" rtlCol="0">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ctr"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ctr"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ctr"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en-US" b="1" dirty="0" smtClean="0">
                <a:solidFill>
                  <a:srgbClr val="000000">
                    <a:lumMod val="65000"/>
                    <a:lumOff val="35000"/>
                  </a:srgbClr>
                </a:solidFill>
              </a:rPr>
              <a:t>201</a:t>
            </a:r>
            <a:r>
              <a:rPr lang="en-US" altLang="ja-JP" b="1" dirty="0" smtClean="0">
                <a:solidFill>
                  <a:srgbClr val="000000">
                    <a:lumMod val="65000"/>
                    <a:lumOff val="35000"/>
                  </a:srgbClr>
                </a:solidFill>
              </a:rPr>
              <a:t>9</a:t>
            </a:r>
            <a:r>
              <a:rPr lang="en-US" b="1" dirty="0" smtClean="0">
                <a:solidFill>
                  <a:srgbClr val="000000">
                    <a:lumMod val="65000"/>
                    <a:lumOff val="35000"/>
                  </a:srgbClr>
                </a:solidFill>
              </a:rPr>
              <a:t>.</a:t>
            </a:r>
            <a:r>
              <a:rPr lang="en-US" altLang="ja-JP" b="1" dirty="0" smtClean="0">
                <a:solidFill>
                  <a:srgbClr val="000000">
                    <a:lumMod val="65000"/>
                    <a:lumOff val="35000"/>
                  </a:srgbClr>
                </a:solidFill>
              </a:rPr>
              <a:t>×.×</a:t>
            </a:r>
            <a:endParaRPr kumimoji="1" lang="en-US" sz="1800"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9044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専用放送の効果　②</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467742" y="217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rot="5400000">
            <a:off x="2127345" y="340391"/>
            <a:ext cx="423859" cy="3743071"/>
          </a:xfrm>
          <a:prstGeom prst="homePlate">
            <a:avLst>
              <a:gd name="adj" fmla="val 0"/>
            </a:avLst>
          </a:prstGeom>
          <a:solidFill>
            <a:schemeClr val="accent2"/>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ホームベース 59"/>
          <p:cNvSpPr/>
          <p:nvPr/>
        </p:nvSpPr>
        <p:spPr>
          <a:xfrm>
            <a:off x="1495902" y="2024767"/>
            <a:ext cx="1818798"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販促効果アップ</a:t>
            </a:r>
            <a:endPar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2095972" y="2532390"/>
            <a:ext cx="2192909" cy="1200329"/>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「販促ＣＭ」を全店、もしくは指定店舗内へ放送することで、販促効果アップ！店内放送で本部主導の企画を全店舗にお届け！</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467742" y="471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ホームベース 74"/>
          <p:cNvSpPr/>
          <p:nvPr/>
        </p:nvSpPr>
        <p:spPr>
          <a:xfrm rot="5400000">
            <a:off x="2127345" y="2880391"/>
            <a:ext cx="423859" cy="3743071"/>
          </a:xfrm>
          <a:prstGeom prst="homePlate">
            <a:avLst>
              <a:gd name="adj" fmla="val 0"/>
            </a:avLst>
          </a:prstGeom>
          <a:solidFill>
            <a:schemeClr val="accent2"/>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ホームベース 75"/>
          <p:cNvSpPr/>
          <p:nvPr/>
        </p:nvSpPr>
        <p:spPr>
          <a:xfrm>
            <a:off x="1215322" y="4565065"/>
            <a:ext cx="2391477"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・イメージ</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UP</a:t>
            </a:r>
            <a:endPar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212403" y="5101213"/>
            <a:ext cx="1914555" cy="923330"/>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企業の取り組み、新店舗のお知らせなど企業のイメージや信頼、認知度を高めます。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二等辺三角形 78"/>
          <p:cNvSpPr/>
          <p:nvPr/>
        </p:nvSpPr>
        <p:spPr>
          <a:xfrm rot="16200000" flipV="1">
            <a:off x="4238376" y="2857416"/>
            <a:ext cx="563589" cy="204316"/>
          </a:xfrm>
          <a:prstGeom prst="triangle">
            <a:avLst>
              <a:gd name="adj" fmla="val 491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二等辺三角形 79"/>
          <p:cNvSpPr/>
          <p:nvPr/>
        </p:nvSpPr>
        <p:spPr>
          <a:xfrm rot="16200000" flipV="1">
            <a:off x="4238376" y="5397416"/>
            <a:ext cx="563589" cy="204316"/>
          </a:xfrm>
          <a:prstGeom prst="triangle">
            <a:avLst>
              <a:gd name="adj" fmla="val 491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rot="21210241">
            <a:off x="4664661" y="1495018"/>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82" name="二等辺三角形 81"/>
          <p:cNvSpPr/>
          <p:nvPr/>
        </p:nvSpPr>
        <p:spPr>
          <a:xfrm rot="9809326">
            <a:off x="5259282" y="1774185"/>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85" name="角丸四角形 84"/>
          <p:cNvSpPr/>
          <p:nvPr/>
        </p:nvSpPr>
        <p:spPr>
          <a:xfrm>
            <a:off x="4749329" y="2074651"/>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86" name="角丸四角形 85"/>
          <p:cNvSpPr/>
          <p:nvPr/>
        </p:nvSpPr>
        <p:spPr>
          <a:xfrm>
            <a:off x="4749329" y="4683415"/>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523" y="2688310"/>
            <a:ext cx="1352050" cy="979987"/>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872" y="5217779"/>
            <a:ext cx="1440701" cy="887436"/>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0486" y="4814180"/>
            <a:ext cx="1008873" cy="671358"/>
          </a:xfrm>
          <a:prstGeom prst="rect">
            <a:avLst/>
          </a:prstGeom>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1613" y="5598386"/>
            <a:ext cx="997746" cy="653981"/>
          </a:xfrm>
          <a:prstGeom prst="rect">
            <a:avLst/>
          </a:prstGeom>
        </p:spPr>
      </p:pic>
      <p:sp>
        <p:nvSpPr>
          <p:cNvPr id="33" name="テキスト ボックス 32"/>
          <p:cNvSpPr txBox="1"/>
          <p:nvPr/>
        </p:nvSpPr>
        <p:spPr>
          <a:xfrm>
            <a:off x="4835649" y="2454983"/>
            <a:ext cx="2041401"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「優勝セールを開催中～」</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835649" y="2166163"/>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■応援球団の優勝時</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835649" y="3196919"/>
            <a:ext cx="2200152"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毎月</a:t>
            </a:r>
            <a:r>
              <a:rPr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日はポイント</a:t>
            </a:r>
            <a:r>
              <a:rPr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倍～！</a:t>
            </a: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835649" y="2908099"/>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■特売日のＣＭ</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835650" y="5045850"/>
            <a:ext cx="2400573"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「毎年○月に○○の海岸掃除を～」</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4835649" y="4757030"/>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■ＣＳＲ活動をアピール</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4835649" y="5883036"/>
            <a:ext cx="2972074"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「売り上げの中か</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ら○％をアフリカの～</a:t>
            </a: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835648" y="5594216"/>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■ＣＳＲ活動をアピール</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rot="21210241">
            <a:off x="4664662" y="4140922"/>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38" name="二等辺三角形 37"/>
          <p:cNvSpPr/>
          <p:nvPr/>
        </p:nvSpPr>
        <p:spPr>
          <a:xfrm rot="9809326">
            <a:off x="5259283" y="4420089"/>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39"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ホームベース 39"/>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3204962"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2" name="直線コネクタ 51"/>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■専用放送でできること ②</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10</a:t>
            </a:fld>
            <a:endParaRPr kumimoji="1" lang="ja-JP" altLang="en-US"/>
          </a:p>
        </p:txBody>
      </p:sp>
      <p:pic>
        <p:nvPicPr>
          <p:cNvPr id="2053" name="Picture 5" descr="「ポイント　5倍」の画像検索結果"/>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539" r="2042" b="8358"/>
          <a:stretch/>
        </p:blipFill>
        <p:spPr bwMode="auto">
          <a:xfrm>
            <a:off x="7633312" y="2978626"/>
            <a:ext cx="1016046" cy="67153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7" descr="「優勝　セール」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9" descr="「優勝　セール」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a:picLocks noChangeAspect="1"/>
          </p:cNvPicPr>
          <p:nvPr/>
        </p:nvPicPr>
        <p:blipFill rotWithShape="1">
          <a:blip r:embed="rId7" cstate="print">
            <a:extLst>
              <a:ext uri="{28A0092B-C50C-407E-A947-70E740481C1C}">
                <a14:useLocalDpi xmlns:a14="http://schemas.microsoft.com/office/drawing/2010/main" val="0"/>
              </a:ext>
            </a:extLst>
          </a:blip>
          <a:srcRect t="17778" b="5651"/>
          <a:stretch/>
        </p:blipFill>
        <p:spPr>
          <a:xfrm>
            <a:off x="7633313" y="2180564"/>
            <a:ext cx="1016046" cy="777999"/>
          </a:xfrm>
          <a:prstGeom prst="rect">
            <a:avLst/>
          </a:prstGeom>
        </p:spPr>
      </p:pic>
    </p:spTree>
    <p:extLst>
      <p:ext uri="{BB962C8B-B14F-4D97-AF65-F5344CB8AC3E}">
        <p14:creationId xmlns:p14="http://schemas.microsoft.com/office/powerpoint/2010/main" val="469989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専用放送の効果　②</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ホームベース 39"/>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3204962"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3654551" y="1299398"/>
            <a:ext cx="5148000" cy="1626459"/>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6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コメント放送の活用</a:t>
            </a:r>
            <a:endParaRPr kumimoji="1" lang="en-US" altLang="ja-JP" sz="16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外国語が話せるスタッフを常駐させるにはコストがかかります。</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一方で、外国語のアナウンス放送ならコストもかからず効率的に案内が可能に。更に</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ヶ国語まで対応可能です。</a:t>
            </a:r>
            <a:endParaRPr kumimoji="1"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■課題の解決</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3654551" y="3107095"/>
            <a:ext cx="5148000" cy="1615068"/>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宿泊者</a:t>
            </a:r>
            <a:r>
              <a:rPr lang="ja-JP" altLang="en-US" sz="16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に喜ばれる付加価値の創造</a:t>
            </a:r>
          </a:p>
          <a:p>
            <a:pPr>
              <a:lnSpc>
                <a:spcPct val="150000"/>
              </a:lnSpc>
            </a:pP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他の宿泊施設とは違うオリジナル</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を流すことにより高級感や快適さをアピールすることができます。地域や季節によっても</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が変化するため、訪れたお客様が楽しくなる雰囲気づくりが可能に。</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649022" y="4903401"/>
            <a:ext cx="5148000" cy="1588146"/>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16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73822" y="1324417"/>
            <a:ext cx="2790901" cy="469822"/>
          </a:xfrm>
          <a:prstGeom prst="roundRect">
            <a:avLst>
              <a:gd name="adj" fmla="val 11952"/>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観光客の</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したい</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73822" y="3138783"/>
            <a:ext cx="2790901" cy="469822"/>
          </a:xfrm>
          <a:prstGeom prst="roundRect">
            <a:avLst>
              <a:gd name="adj" fmla="val 11952"/>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民泊などの新たな</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競合との</a:t>
            </a:r>
            <a:endPar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差別化が図りたい</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473822" y="4953149"/>
            <a:ext cx="2790901" cy="469822"/>
          </a:xfrm>
          <a:prstGeom prst="roundRect">
            <a:avLst>
              <a:gd name="adj" fmla="val 11952"/>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39521" y="1222812"/>
            <a:ext cx="430479" cy="322745"/>
          </a:xfrm>
          <a:prstGeom prst="roundRect">
            <a:avLst>
              <a:gd name="adj" fmla="val 11952"/>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239521" y="3051816"/>
            <a:ext cx="430479" cy="322745"/>
          </a:xfrm>
          <a:prstGeom prst="roundRect">
            <a:avLst>
              <a:gd name="adj" fmla="val 11952"/>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239521" y="4870694"/>
            <a:ext cx="430479" cy="322745"/>
          </a:xfrm>
          <a:prstGeom prst="roundRect">
            <a:avLst>
              <a:gd name="adj" fmla="val 11952"/>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70000" y="5561432"/>
            <a:ext cx="1106542" cy="890016"/>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画像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079510" y="5561432"/>
            <a:ext cx="1106542" cy="890016"/>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画像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B49C6954-B18E-4E82-87DA-655DAE3E429F}" type="slidenum">
              <a:rPr kumimoji="1" lang="ja-JP" altLang="en-US" smtClean="0"/>
              <a:t>11</a:t>
            </a:fld>
            <a:endParaRPr kumimoji="1" lang="ja-JP" altLang="en-US"/>
          </a:p>
        </p:txBody>
      </p:sp>
      <p:sp>
        <p:nvSpPr>
          <p:cNvPr id="28" name="直角三角形 27"/>
          <p:cNvSpPr>
            <a:spLocks noChangeAspect="1"/>
          </p:cNvSpPr>
          <p:nvPr/>
        </p:nvSpPr>
        <p:spPr>
          <a:xfrm rot="13516751">
            <a:off x="3244021" y="1436595"/>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p:nvSpPr>
        <p:spPr>
          <a:xfrm rot="13516751">
            <a:off x="3244021" y="3247157"/>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p:nvSpPr>
        <p:spPr>
          <a:xfrm rot="13516751">
            <a:off x="3244021" y="5057717"/>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5051127" y="730281"/>
            <a:ext cx="1895791" cy="5403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Solution</a:t>
            </a:r>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二等辺三角形 32"/>
          <p:cNvSpPr/>
          <p:nvPr/>
        </p:nvSpPr>
        <p:spPr>
          <a:xfrm rot="7301756">
            <a:off x="5915047" y="1003197"/>
            <a:ext cx="167951" cy="5834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C:\Users\ha-ohya\Desktop\142835_png_wi\1428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61" y="1811826"/>
            <a:ext cx="1485376" cy="11140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ohya\Desktop\378143_s_wi\0f70aacdb9842702bba3c2f6cec6377a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469" y="3674585"/>
            <a:ext cx="1749614" cy="116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00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21664" y="3710855"/>
            <a:ext cx="6144768" cy="1647285"/>
          </a:xfrm>
          <a:prstGeom prst="roundRect">
            <a:avLst>
              <a:gd name="adj" fmla="val 527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3718224" y="3884038"/>
            <a:ext cx="3124400" cy="1329837"/>
          </a:xfrm>
          <a:prstGeom prst="rect">
            <a:avLst/>
          </a:prstGeom>
          <a:solidFill>
            <a:schemeClr val="bg1"/>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rot="20789897">
            <a:off x="1256648" y="3396385"/>
            <a:ext cx="426027" cy="580047"/>
          </a:xfrm>
          <a:prstGeom prst="triangl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3033613" y="1548389"/>
            <a:ext cx="3025665" cy="1935667"/>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3150050" y="1642229"/>
            <a:ext cx="2763884" cy="880293"/>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788208" y="1813854"/>
            <a:ext cx="2093160" cy="708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放送センター</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＜配信インフラ＞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■グループ分け配信・ＣＭ管理</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リモートメンテナンス</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6" name="図 6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2769" y="1747750"/>
            <a:ext cx="515092" cy="721128"/>
          </a:xfrm>
          <a:prstGeom prst="rect">
            <a:avLst/>
          </a:prstGeom>
        </p:spPr>
      </p:pic>
      <p:sp>
        <p:nvSpPr>
          <p:cNvPr id="67" name="角丸四角形 66"/>
          <p:cNvSpPr/>
          <p:nvPr/>
        </p:nvSpPr>
        <p:spPr>
          <a:xfrm>
            <a:off x="3150050" y="2579055"/>
            <a:ext cx="2763884" cy="84258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8" name="図 6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1741" y="2689699"/>
            <a:ext cx="560931" cy="569457"/>
          </a:xfrm>
          <a:prstGeom prst="rect">
            <a:avLst/>
          </a:prstGeom>
        </p:spPr>
      </p:pic>
      <p:sp>
        <p:nvSpPr>
          <p:cNvPr id="69" name="正方形/長方形 68"/>
          <p:cNvSpPr/>
          <p:nvPr/>
        </p:nvSpPr>
        <p:spPr>
          <a:xfrm>
            <a:off x="3780056" y="2702900"/>
            <a:ext cx="2093160" cy="708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専用スタジオ</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＜放送コンテンツ＞</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■放送プログラム編成・制作</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■オプションコンテンツの編成・制作</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p:cNvGrpSpPr/>
          <p:nvPr/>
        </p:nvGrpSpPr>
        <p:grpSpPr>
          <a:xfrm>
            <a:off x="5180545" y="1675445"/>
            <a:ext cx="699716" cy="358825"/>
            <a:chOff x="-3036467" y="1546827"/>
            <a:chExt cx="699716" cy="358825"/>
          </a:xfrm>
        </p:grpSpPr>
        <p:sp>
          <p:nvSpPr>
            <p:cNvPr id="71" name="角丸四角形 70"/>
            <p:cNvSpPr/>
            <p:nvPr/>
          </p:nvSpPr>
          <p:spPr>
            <a:xfrm>
              <a:off x="-3036467" y="1546827"/>
              <a:ext cx="699716" cy="35882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2" name="Picture 9" descr="USE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31431" y="1546827"/>
              <a:ext cx="694680" cy="3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二等辺三角形 72"/>
          <p:cNvSpPr/>
          <p:nvPr/>
        </p:nvSpPr>
        <p:spPr>
          <a:xfrm rot="16200000" flipV="1">
            <a:off x="2330239" y="2434802"/>
            <a:ext cx="563589" cy="204316"/>
          </a:xfrm>
          <a:prstGeom prst="triangle">
            <a:avLst>
              <a:gd name="adj" fmla="val 491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73"/>
          <p:cNvSpPr/>
          <p:nvPr/>
        </p:nvSpPr>
        <p:spPr>
          <a:xfrm rot="16200000" flipV="1">
            <a:off x="6134980" y="2414063"/>
            <a:ext cx="563589" cy="204316"/>
          </a:xfrm>
          <a:prstGeom prst="triangle">
            <a:avLst>
              <a:gd name="adj" fmla="val 4912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図 74"/>
          <p:cNvPicPr>
            <a:picLocks noChangeAspect="1"/>
          </p:cNvPicPr>
          <p:nvPr/>
        </p:nvPicPr>
        <p:blipFill>
          <a:blip r:embed="rId5" cstate="email">
            <a:duotone>
              <a:prstClr val="black"/>
              <a:srgbClr val="8BCB30">
                <a:tint val="45000"/>
                <a:satMod val="400000"/>
              </a:srgbClr>
            </a:duotone>
            <a:extLst>
              <a:ext uri="{28A0092B-C50C-407E-A947-70E740481C1C}">
                <a14:useLocalDpi xmlns:a14="http://schemas.microsoft.com/office/drawing/2010/main"/>
              </a:ext>
            </a:extLst>
          </a:blip>
          <a:stretch>
            <a:fillRect/>
          </a:stretch>
        </p:blipFill>
        <p:spPr>
          <a:xfrm>
            <a:off x="6771154" y="1458912"/>
            <a:ext cx="1996441" cy="1996441"/>
          </a:xfrm>
          <a:prstGeom prst="rect">
            <a:avLst/>
          </a:prstGeom>
        </p:spPr>
      </p:pic>
      <p:pic>
        <p:nvPicPr>
          <p:cNvPr id="76" name="図 3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71399" y="1885935"/>
            <a:ext cx="351453" cy="24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図 76"/>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17311" y="1638225"/>
            <a:ext cx="292728" cy="471311"/>
          </a:xfrm>
          <a:prstGeom prst="rect">
            <a:avLst/>
          </a:prstGeom>
          <a:scene3d>
            <a:camera prst="orthographicFront">
              <a:rot lat="0" lon="10800000" rev="0"/>
            </a:camera>
            <a:lightRig rig="threePt" dir="t"/>
          </a:scene3d>
        </p:spPr>
      </p:pic>
      <p:sp>
        <p:nvSpPr>
          <p:cNvPr id="78" name="円弧 77"/>
          <p:cNvSpPr/>
          <p:nvPr/>
        </p:nvSpPr>
        <p:spPr>
          <a:xfrm>
            <a:off x="7033803" y="1704127"/>
            <a:ext cx="1224136" cy="680101"/>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円弧 78"/>
          <p:cNvSpPr/>
          <p:nvPr/>
        </p:nvSpPr>
        <p:spPr>
          <a:xfrm rot="1112186">
            <a:off x="6866372" y="1987054"/>
            <a:ext cx="1224136" cy="680101"/>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0" name="円弧 79"/>
          <p:cNvSpPr/>
          <p:nvPr/>
        </p:nvSpPr>
        <p:spPr>
          <a:xfrm rot="2244130">
            <a:off x="6676661" y="2018652"/>
            <a:ext cx="1383579" cy="689173"/>
          </a:xfrm>
          <a:prstGeom prst="arc">
            <a:avLst>
              <a:gd name="adj1" fmla="val 1369172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円弧 80"/>
          <p:cNvSpPr/>
          <p:nvPr/>
        </p:nvSpPr>
        <p:spPr>
          <a:xfrm rot="17386998">
            <a:off x="6423975" y="2406080"/>
            <a:ext cx="1378188" cy="683628"/>
          </a:xfrm>
          <a:prstGeom prst="arc">
            <a:avLst>
              <a:gd name="adj1" fmla="val 13691728"/>
              <a:gd name="adj2" fmla="val 0"/>
            </a:avLst>
          </a:prstGeom>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2" name="円弧 81"/>
          <p:cNvSpPr/>
          <p:nvPr/>
        </p:nvSpPr>
        <p:spPr>
          <a:xfrm rot="16547562">
            <a:off x="6852833" y="2313427"/>
            <a:ext cx="1378188" cy="683628"/>
          </a:xfrm>
          <a:prstGeom prst="arc">
            <a:avLst>
              <a:gd name="adj1" fmla="val 13095592"/>
              <a:gd name="adj2" fmla="val 0"/>
            </a:avLst>
          </a:prstGeom>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正方形/長方形 82"/>
          <p:cNvSpPr/>
          <p:nvPr/>
        </p:nvSpPr>
        <p:spPr>
          <a:xfrm>
            <a:off x="6895782" y="1135228"/>
            <a:ext cx="1650809" cy="439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全国の店舗へ配信</a:t>
            </a:r>
            <a:endParaRPr kumimoji="1" lang="en-US" altLang="ja-JP" sz="1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プレースホルダー 4"/>
          <p:cNvSpPr txBox="1">
            <a:spLocks/>
          </p:cNvSpPr>
          <p:nvPr/>
        </p:nvSpPr>
        <p:spPr>
          <a:xfrm>
            <a:off x="3788208" y="1199953"/>
            <a:ext cx="1622692" cy="283651"/>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sz="14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渋谷ビル</a:t>
            </a:r>
          </a:p>
        </p:txBody>
      </p:sp>
      <p:pic>
        <p:nvPicPr>
          <p:cNvPr id="86" name="図 8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6599" y="1613901"/>
            <a:ext cx="1404514" cy="1710206"/>
          </a:xfrm>
          <a:prstGeom prst="rect">
            <a:avLst/>
          </a:prstGeom>
        </p:spPr>
      </p:pic>
      <p:sp>
        <p:nvSpPr>
          <p:cNvPr id="87" name="テキスト プレースホルダー 4"/>
          <p:cNvSpPr txBox="1">
            <a:spLocks/>
          </p:cNvSpPr>
          <p:nvPr/>
        </p:nvSpPr>
        <p:spPr>
          <a:xfrm>
            <a:off x="886599" y="1264537"/>
            <a:ext cx="1290708"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ja-JP" altLang="en-US" sz="1400" b="1" dirty="0" smtClean="0">
                <a:solidFill>
                  <a:schemeClr val="tx1">
                    <a:lumMod val="50000"/>
                    <a:lumOff val="50000"/>
                  </a:schemeClr>
                </a:solidFill>
              </a:rPr>
              <a:t>お</a:t>
            </a:r>
            <a:r>
              <a:rPr lang="ja-JP" altLang="en-US" sz="1400" b="1" dirty="0">
                <a:solidFill>
                  <a:schemeClr val="tx1">
                    <a:lumMod val="50000"/>
                    <a:lumOff val="50000"/>
                  </a:schemeClr>
                </a:solidFill>
              </a:rPr>
              <a:t>客</a:t>
            </a:r>
            <a:r>
              <a:rPr lang="ja-JP" altLang="en-US" sz="1400" b="1" dirty="0" smtClean="0">
                <a:solidFill>
                  <a:schemeClr val="tx1">
                    <a:lumMod val="50000"/>
                    <a:lumOff val="50000"/>
                  </a:schemeClr>
                </a:solidFill>
              </a:rPr>
              <a:t>様本部</a:t>
            </a:r>
            <a:endParaRPr kumimoji="1" lang="ja-JP" altLang="en-US" sz="1400" b="1" i="0" u="none" strike="noStrike" kern="1200" cap="none" spc="0" normalizeH="0" baseline="0" noProof="0" dirty="0" smtClean="0">
              <a:ln>
                <a:noFill/>
              </a:ln>
              <a:solidFill>
                <a:schemeClr val="tx1">
                  <a:lumMod val="50000"/>
                  <a:lumOff val="50000"/>
                </a:schemeClr>
              </a:solidFill>
              <a:effectLst/>
              <a:uLnTx/>
              <a:uFillTx/>
            </a:endParaRPr>
          </a:p>
        </p:txBody>
      </p:sp>
      <p:pic>
        <p:nvPicPr>
          <p:cNvPr id="2" name="図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5980" y="3903119"/>
            <a:ext cx="1964601" cy="1310757"/>
          </a:xfrm>
          <a:prstGeom prst="rect">
            <a:avLst/>
          </a:prstGeom>
        </p:spPr>
      </p:pic>
      <p:sp>
        <p:nvSpPr>
          <p:cNvPr id="88" name="テキスト プレースホルダー 4"/>
          <p:cNvSpPr txBox="1">
            <a:spLocks/>
          </p:cNvSpPr>
          <p:nvPr/>
        </p:nvSpPr>
        <p:spPr>
          <a:xfrm>
            <a:off x="1458582" y="3394247"/>
            <a:ext cx="1620758"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14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放送内容の相談</a:t>
            </a:r>
          </a:p>
        </p:txBody>
      </p:sp>
      <p:sp>
        <p:nvSpPr>
          <p:cNvPr id="89" name="正方形/長方形 88"/>
          <p:cNvSpPr/>
          <p:nvPr/>
        </p:nvSpPr>
        <p:spPr>
          <a:xfrm>
            <a:off x="3913817" y="4050888"/>
            <a:ext cx="1381941" cy="1015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■放送時期　</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■タイムテーブル</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■ＣＭ</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■キャスティング</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5221197" y="4050888"/>
            <a:ext cx="1537752" cy="1015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■流しわけ </a:t>
            </a:r>
            <a:r>
              <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グループ</a:t>
            </a:r>
            <a:r>
              <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■収録</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■今期方針</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週ＭＤ</a:t>
            </a:r>
            <a:endParaRPr lang="en-US" altLang="ja-JP" sz="12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ホームベース 3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山形 3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山形 39"/>
          <p:cNvSpPr/>
          <p:nvPr/>
        </p:nvSpPr>
        <p:spPr>
          <a:xfrm>
            <a:off x="4623955"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山形 40"/>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山形 41"/>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4" name="直線コネクタ 43"/>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■配信イメージ</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プレースホルダー 4"/>
          <p:cNvSpPr txBox="1">
            <a:spLocks/>
          </p:cNvSpPr>
          <p:nvPr/>
        </p:nvSpPr>
        <p:spPr>
          <a:xfrm>
            <a:off x="1186425" y="6175857"/>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903483" y="5746258"/>
            <a:ext cx="741005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ブランドや立地環境、顧客属性に合わせて放送内容を変更できます</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730547" y="5680737"/>
            <a:ext cx="7720086" cy="831278"/>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rot="20297673">
            <a:off x="514466" y="5534487"/>
            <a:ext cx="1001713" cy="3413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12</a:t>
            </a:fld>
            <a:endParaRPr kumimoji="1" lang="ja-JP" altLang="en-US"/>
          </a:p>
        </p:txBody>
      </p:sp>
    </p:spTree>
    <p:extLst>
      <p:ext uri="{BB962C8B-B14F-4D97-AF65-F5344CB8AC3E}">
        <p14:creationId xmlns:p14="http://schemas.microsoft.com/office/powerpoint/2010/main" val="180459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p:cNvPicPr>
            <a:picLocks noChangeAspect="1"/>
          </p:cNvPicPr>
          <p:nvPr/>
        </p:nvPicPr>
        <p:blipFill>
          <a:blip r:embed="rId2" cstate="email">
            <a:duotone>
              <a:prstClr val="black"/>
              <a:srgbClr val="8BCB30">
                <a:tint val="45000"/>
                <a:satMod val="400000"/>
              </a:srgbClr>
            </a:duotone>
            <a:extLst>
              <a:ext uri="{28A0092B-C50C-407E-A947-70E740481C1C}">
                <a14:useLocalDpi xmlns:a14="http://schemas.microsoft.com/office/drawing/2010/main"/>
              </a:ext>
            </a:extLst>
          </a:blip>
          <a:stretch>
            <a:fillRect/>
          </a:stretch>
        </p:blipFill>
        <p:spPr>
          <a:xfrm>
            <a:off x="3376479" y="1027853"/>
            <a:ext cx="2343935" cy="2343935"/>
          </a:xfrm>
          <a:prstGeom prst="rect">
            <a:avLst/>
          </a:prstGeom>
        </p:spPr>
      </p:pic>
      <p:sp>
        <p:nvSpPr>
          <p:cNvPr id="66" name="正方形/長方形 65"/>
          <p:cNvSpPr/>
          <p:nvPr/>
        </p:nvSpPr>
        <p:spPr>
          <a:xfrm>
            <a:off x="650389" y="3564128"/>
            <a:ext cx="2340000" cy="1484123"/>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endParaRPr>
          </a:p>
        </p:txBody>
      </p:sp>
      <p:sp>
        <p:nvSpPr>
          <p:cNvPr id="67" name="角丸四角形 66"/>
          <p:cNvSpPr/>
          <p:nvPr/>
        </p:nvSpPr>
        <p:spPr>
          <a:xfrm>
            <a:off x="574833" y="3296660"/>
            <a:ext cx="1778049" cy="357227"/>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単独店舗 指定放送</a:t>
            </a:r>
          </a:p>
        </p:txBody>
      </p:sp>
      <p:sp>
        <p:nvSpPr>
          <p:cNvPr id="68" name="正方形/長方形 67"/>
          <p:cNvSpPr/>
          <p:nvPr/>
        </p:nvSpPr>
        <p:spPr>
          <a:xfrm>
            <a:off x="3383047" y="3573362"/>
            <a:ext cx="2340000" cy="1496278"/>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69" name="角丸四角形 68"/>
          <p:cNvSpPr/>
          <p:nvPr/>
        </p:nvSpPr>
        <p:spPr>
          <a:xfrm>
            <a:off x="3285610" y="3296660"/>
            <a:ext cx="1836277" cy="340695"/>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一部店舗　指定放送</a:t>
            </a:r>
            <a:endParaRPr kumimoji="0" lang="en-US" altLang="ja-JP" sz="1400" b="1" i="0" u="none" strike="noStrike" kern="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正方形/長方形 69"/>
          <p:cNvSpPr/>
          <p:nvPr/>
        </p:nvSpPr>
        <p:spPr>
          <a:xfrm>
            <a:off x="5999191" y="3574519"/>
            <a:ext cx="2340000" cy="1475858"/>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1" name="角丸四角形 70"/>
          <p:cNvSpPr/>
          <p:nvPr/>
        </p:nvSpPr>
        <p:spPr>
          <a:xfrm>
            <a:off x="5935150" y="3296660"/>
            <a:ext cx="2111627" cy="357227"/>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属性分け放送 指定放送</a:t>
            </a:r>
            <a:endParaRPr kumimoji="0" lang="en-US" altLang="ja-JP" sz="1400" b="1" i="0" u="none" strike="noStrike" kern="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角丸四角形 71"/>
          <p:cNvSpPr/>
          <p:nvPr/>
        </p:nvSpPr>
        <p:spPr>
          <a:xfrm>
            <a:off x="637641" y="4945995"/>
            <a:ext cx="2352248" cy="392292"/>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店舗限定キャンペーン</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角丸四角形 73"/>
          <p:cNvSpPr/>
          <p:nvPr/>
        </p:nvSpPr>
        <p:spPr>
          <a:xfrm>
            <a:off x="5935151" y="4961117"/>
            <a:ext cx="2499036" cy="357571"/>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来店客層の属性</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600263" y="1417746"/>
            <a:ext cx="2340000" cy="1715612"/>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6" name="角丸四角形 75"/>
          <p:cNvSpPr/>
          <p:nvPr/>
        </p:nvSpPr>
        <p:spPr>
          <a:xfrm>
            <a:off x="502727" y="2853641"/>
            <a:ext cx="2563929" cy="312339"/>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会員</a:t>
            </a:r>
            <a:r>
              <a:rPr kumimoji="0" lang="ja-JP" altLang="en-US"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カード</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の紹介</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a:xfrm>
            <a:off x="502726" y="1175732"/>
            <a:ext cx="2008825" cy="319114"/>
          </a:xfrm>
          <a:prstGeom prst="roundRect">
            <a:avLst/>
          </a:prstGeom>
          <a:solidFill>
            <a:sysClr val="window" lastClr="FFFFFF"/>
          </a:solidFill>
          <a:ln w="28575"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全店舗放送</a:t>
            </a:r>
          </a:p>
        </p:txBody>
      </p:sp>
      <p:pic>
        <p:nvPicPr>
          <p:cNvPr id="78" name="図 3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57578" y="2009412"/>
            <a:ext cx="791042" cy="5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4" descr="US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51849" y="1603104"/>
            <a:ext cx="720354" cy="252906"/>
          </a:xfrm>
          <a:prstGeom prst="rect">
            <a:avLst/>
          </a:prstGeom>
          <a:noFill/>
          <a:extLst>
            <a:ext uri="{909E8E84-426E-40DD-AFC4-6F175D3DCCD1}">
              <a14:hiddenFill xmlns:a14="http://schemas.microsoft.com/office/drawing/2010/main">
                <a:solidFill>
                  <a:srgbClr val="FFFFFF"/>
                </a:solidFill>
              </a14:hiddenFill>
            </a:ext>
          </a:extLst>
        </p:spPr>
      </p:pic>
      <p:pic>
        <p:nvPicPr>
          <p:cNvPr id="80" name="図 79"/>
          <p:cNvPicPr>
            <a:picLocks noChangeAspect="1"/>
          </p:cNvPicPr>
          <p:nvPr/>
        </p:nvPicPr>
        <p:blipFill>
          <a:blip r:embed="rId5"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14637229">
            <a:off x="3165982" y="2444943"/>
            <a:ext cx="527161" cy="984203"/>
          </a:xfrm>
          <a:prstGeom prst="rect">
            <a:avLst/>
          </a:prstGeom>
        </p:spPr>
      </p:pic>
      <p:pic>
        <p:nvPicPr>
          <p:cNvPr id="81" name="図 80"/>
          <p:cNvPicPr>
            <a:picLocks noChangeAspect="1"/>
          </p:cNvPicPr>
          <p:nvPr/>
        </p:nvPicPr>
        <p:blipFill>
          <a:blip r:embed="rId5"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7367245">
            <a:off x="5118416" y="2366763"/>
            <a:ext cx="582485" cy="1087492"/>
          </a:xfrm>
          <a:prstGeom prst="rect">
            <a:avLst/>
          </a:prstGeom>
        </p:spPr>
      </p:pic>
      <p:pic>
        <p:nvPicPr>
          <p:cNvPr id="82" name="図 81"/>
          <p:cNvPicPr>
            <a:picLocks noChangeAspect="1"/>
          </p:cNvPicPr>
          <p:nvPr/>
        </p:nvPicPr>
        <p:blipFill>
          <a:blip r:embed="rId5" cstate="email">
            <a:clrChange>
              <a:clrFrom>
                <a:srgbClr val="FFFFFF"/>
              </a:clrFrom>
              <a:clrTo>
                <a:srgbClr val="FFFFFF">
                  <a:alpha val="0"/>
                </a:srgbClr>
              </a:clrTo>
            </a:clrChange>
            <a:duotone>
              <a:srgbClr val="00AEEF">
                <a:shade val="45000"/>
                <a:satMod val="135000"/>
              </a:srgbClr>
              <a:prstClr val="white"/>
            </a:duotone>
            <a:extLst>
              <a:ext uri="{28A0092B-C50C-407E-A947-70E740481C1C}">
                <a14:useLocalDpi xmlns:a14="http://schemas.microsoft.com/office/drawing/2010/main"/>
              </a:ext>
            </a:extLst>
          </a:blip>
          <a:stretch>
            <a:fillRect/>
          </a:stretch>
        </p:blipFill>
        <p:spPr>
          <a:xfrm rot="17195582">
            <a:off x="3279346" y="1452323"/>
            <a:ext cx="582485" cy="1087492"/>
          </a:xfrm>
          <a:prstGeom prst="rect">
            <a:avLst/>
          </a:prstGeom>
        </p:spPr>
      </p:pic>
      <p:sp>
        <p:nvSpPr>
          <p:cNvPr id="89" name="正方形/長方形 88"/>
          <p:cNvSpPr/>
          <p:nvPr/>
        </p:nvSpPr>
        <p:spPr>
          <a:xfrm>
            <a:off x="6108873" y="1417746"/>
            <a:ext cx="2340000" cy="1475858"/>
          </a:xfrm>
          <a:prstGeom prst="rect">
            <a:avLst/>
          </a:prstGeom>
          <a:noFill/>
          <a:ln w="5715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90" name="角丸四角形 89"/>
          <p:cNvSpPr/>
          <p:nvPr/>
        </p:nvSpPr>
        <p:spPr>
          <a:xfrm>
            <a:off x="5979600" y="1161520"/>
            <a:ext cx="2111627" cy="353192"/>
          </a:xfrm>
          <a:prstGeom prst="roundRect">
            <a:avLst/>
          </a:prstGeom>
          <a:solidFill>
            <a:sysClr val="window" lastClr="FFFFFF"/>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ブランド別</a:t>
            </a:r>
            <a:r>
              <a:rPr kumimoji="0" lang="ja-JP" altLang="en-US" sz="1400" b="1" i="0" u="none" strike="noStrike" kern="0" cap="none" spc="0" normalizeH="0" baseline="0" noProof="0" dirty="0" smtClean="0">
                <a:ln>
                  <a:noFill/>
                </a:ln>
                <a:solidFill>
                  <a:schemeClr val="accent2"/>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放送</a:t>
            </a:r>
            <a:endParaRPr kumimoji="0" lang="en-US" altLang="ja-JP" sz="1400" b="1" i="0" u="none" strike="noStrike" kern="0" cap="none" spc="0" normalizeH="0" baseline="0" noProof="0" dirty="0">
              <a:ln>
                <a:noFill/>
              </a:ln>
              <a:solidFill>
                <a:schemeClr val="accent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角丸四角形 90"/>
          <p:cNvSpPr/>
          <p:nvPr/>
        </p:nvSpPr>
        <p:spPr>
          <a:xfrm>
            <a:off x="6024051" y="2821941"/>
            <a:ext cx="2499036" cy="357571"/>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○○ホテル</a:t>
            </a:r>
            <a:r>
              <a:rPr kumimoji="0" lang="ja-JP" altLang="en-US" sz="1100" b="1" kern="0" dirty="0" err="1"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旅館△△</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ホームベース 39"/>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山形 40"/>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山形 41"/>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山形 42"/>
          <p:cNvSpPr/>
          <p:nvPr/>
        </p:nvSpPr>
        <p:spPr>
          <a:xfrm>
            <a:off x="4623955"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山形 43"/>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■流し分け対応</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プレースホルダー 4"/>
          <p:cNvSpPr txBox="1">
            <a:spLocks/>
          </p:cNvSpPr>
          <p:nvPr/>
        </p:nvSpPr>
        <p:spPr>
          <a:xfrm>
            <a:off x="1186425" y="6175857"/>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903483" y="5746258"/>
            <a:ext cx="741005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ブランドや立地環境、顧客属性に合わせて放送内容を変更できます</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730547" y="5680737"/>
            <a:ext cx="7720086" cy="831278"/>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rot="20297673">
            <a:off x="514466" y="5534487"/>
            <a:ext cx="1001713" cy="3413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13</a:t>
            </a:fld>
            <a:endParaRPr kumimoji="1" lang="ja-JP" altLang="en-US"/>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442" y="1579991"/>
            <a:ext cx="2160000" cy="1188000"/>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4923" y="3713904"/>
            <a:ext cx="2160000" cy="1181053"/>
          </a:xfrm>
          <a:prstGeom prst="rect">
            <a:avLst/>
          </a:prstGeom>
        </p:spPr>
      </p:pic>
      <p:pic>
        <p:nvPicPr>
          <p:cNvPr id="7" name="図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23" y="3834658"/>
            <a:ext cx="2160000" cy="949836"/>
          </a:xfrm>
          <a:prstGeom prst="rect">
            <a:avLst/>
          </a:prstGeom>
        </p:spPr>
      </p:pic>
      <p:pic>
        <p:nvPicPr>
          <p:cNvPr id="8" name="図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4963" y="3692322"/>
            <a:ext cx="2160000" cy="1308663"/>
          </a:xfrm>
          <a:prstGeom prst="rect">
            <a:avLst/>
          </a:prstGeom>
        </p:spPr>
      </p:pic>
      <p:pic>
        <p:nvPicPr>
          <p:cNvPr id="9" name="図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9191" y="1566581"/>
            <a:ext cx="2160000" cy="1178187"/>
          </a:xfrm>
          <a:prstGeom prst="rect">
            <a:avLst/>
          </a:prstGeom>
        </p:spPr>
      </p:pic>
      <p:sp>
        <p:nvSpPr>
          <p:cNvPr id="73" name="角丸四角形 72"/>
          <p:cNvSpPr/>
          <p:nvPr/>
        </p:nvSpPr>
        <p:spPr>
          <a:xfrm>
            <a:off x="3373688" y="4980716"/>
            <a:ext cx="2352248" cy="357571"/>
          </a:xfrm>
          <a:prstGeom prst="roundRect">
            <a:avLst/>
          </a:prstGeom>
          <a:solidFill>
            <a:sysClr val="window" lastClr="FFFFFF">
              <a:lumMod val="50000"/>
            </a:sys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0" lang="en-US" altLang="ja-JP" sz="11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1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近隣の新店情報</a:t>
            </a:r>
            <a:endParaRPr kumimoji="0" lang="ja-JP" altLang="en-US" sz="11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7625982" y="4640278"/>
            <a:ext cx="607859" cy="261610"/>
          </a:xfrm>
          <a:prstGeom prst="rect">
            <a:avLst/>
          </a:prstGeom>
          <a:noFill/>
        </p:spPr>
        <p:txBody>
          <a:bodyPr wrap="none" rtlCol="0">
            <a:spAutoFit/>
          </a:bodyPr>
          <a:lstStyle/>
          <a:p>
            <a:r>
              <a:rPr kumimoji="1"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郊外店</a:t>
            </a:r>
            <a:endParaRPr kumimoji="1"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6818176" y="4640278"/>
            <a:ext cx="723275" cy="253916"/>
          </a:xfrm>
          <a:prstGeom prst="rect">
            <a:avLst/>
          </a:prstGeom>
          <a:noFill/>
        </p:spPr>
        <p:txBody>
          <a:bodyPr wrap="none" rtlCol="0">
            <a:spAutoFit/>
          </a:bodyPr>
          <a:lstStyle/>
          <a:p>
            <a:r>
              <a:rPr kumimoji="1"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中規模店</a:t>
            </a:r>
            <a:endParaRPr kumimoji="1"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6145023" y="4640278"/>
            <a:ext cx="588623" cy="253916"/>
          </a:xfrm>
          <a:prstGeom prst="rect">
            <a:avLst/>
          </a:prstGeom>
          <a:noFill/>
        </p:spPr>
        <p:txBody>
          <a:bodyPr wrap="none" rtlCol="0">
            <a:spAutoFit/>
          </a:bodyPr>
          <a:lstStyle/>
          <a:p>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駅前</a:t>
            </a:r>
            <a:r>
              <a:rPr kumimoji="1" lang="ja-JP" altLang="en-US" sz="10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店</a:t>
            </a:r>
            <a:endParaRPr kumimoji="1" lang="ja-JP" altLang="en-US" sz="10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76976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172902" y="5658607"/>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339663" y="4657176"/>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172903" y="3615387"/>
            <a:ext cx="6970710"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六角形 9"/>
          <p:cNvSpPr>
            <a:spLocks noChangeAspect="1"/>
          </p:cNvSpPr>
          <p:nvPr/>
        </p:nvSpPr>
        <p:spPr>
          <a:xfrm>
            <a:off x="432172" y="3615387"/>
            <a:ext cx="907491" cy="7823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六角形 10"/>
          <p:cNvSpPr>
            <a:spLocks noChangeAspect="1"/>
          </p:cNvSpPr>
          <p:nvPr/>
        </p:nvSpPr>
        <p:spPr>
          <a:xfrm>
            <a:off x="785740" y="4653249"/>
            <a:ext cx="907491" cy="7823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六角形 11"/>
          <p:cNvSpPr>
            <a:spLocks noChangeAspect="1"/>
          </p:cNvSpPr>
          <p:nvPr/>
        </p:nvSpPr>
        <p:spPr>
          <a:xfrm>
            <a:off x="468748" y="5654535"/>
            <a:ext cx="907491" cy="7823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339663" y="3591639"/>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ケーブルとＣＳ両方のインフラに対応したハイブリッド型</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559119" y="3903178"/>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路面店、雑居ビル、商業施設</a:t>
            </a:r>
            <a:r>
              <a:rPr lang="en-US" altLang="ja-JP" dirty="0" err="1"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etc</a:t>
            </a:r>
            <a:r>
              <a:rPr lang="ja-JP" altLang="en-US" dirty="0" err="1"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あらゆる立地条件に対応</a:t>
            </a:r>
            <a:endParaRPr lang="en-US" altLang="ja-JP"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flipV="1">
            <a:off x="1276482" y="3994355"/>
            <a:ext cx="590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直角三角形 15"/>
          <p:cNvSpPr>
            <a:spLocks noChangeAspect="1"/>
          </p:cNvSpPr>
          <p:nvPr/>
        </p:nvSpPr>
        <p:spPr>
          <a:xfrm rot="13516751">
            <a:off x="1322853" y="4126386"/>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V="1">
            <a:off x="1624009" y="5022958"/>
            <a:ext cx="626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307017" y="6016942"/>
            <a:ext cx="590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693231" y="4484971"/>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グループまで対応、ワンタッチボタンは</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個搭載</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924879" y="4921999"/>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本部主導の流し分けも、店舗主導のＣＭ即時放送も自由自在</a:t>
            </a:r>
            <a:endParaRPr kumimoji="1"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直角三角形 20"/>
          <p:cNvSpPr>
            <a:spLocks noChangeAspect="1"/>
          </p:cNvSpPr>
          <p:nvPr/>
        </p:nvSpPr>
        <p:spPr>
          <a:xfrm rot="13516751">
            <a:off x="1676420" y="5136838"/>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376239" y="5467216"/>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スタッフコールやエリアキャスティング等、オプション機能が豊富</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373378" y="5915460"/>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販促効果を高めるコメント放送の各機器と連携</a:t>
            </a:r>
            <a:endParaRPr kumimoji="1"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直角三角形 23"/>
          <p:cNvSpPr>
            <a:spLocks noChangeAspect="1"/>
          </p:cNvSpPr>
          <p:nvPr/>
        </p:nvSpPr>
        <p:spPr>
          <a:xfrm rot="13516751">
            <a:off x="1359426" y="6130297"/>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ホームベース 2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山形 2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山形 2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山形 29"/>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山形 30"/>
          <p:cNvSpPr/>
          <p:nvPr/>
        </p:nvSpPr>
        <p:spPr>
          <a:xfrm>
            <a:off x="6042948"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山形 31"/>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PRX-5000</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14</a:t>
            </a:fld>
            <a:endParaRPr kumimoji="1" lang="ja-JP" altLang="en-US"/>
          </a:p>
        </p:txBody>
      </p:sp>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210" y="2076225"/>
            <a:ext cx="5693580" cy="115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角丸四角形 35"/>
          <p:cNvSpPr/>
          <p:nvPr/>
        </p:nvSpPr>
        <p:spPr>
          <a:xfrm>
            <a:off x="5414651" y="1651218"/>
            <a:ext cx="1014836" cy="268093"/>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ケーブル</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6521241" y="1651218"/>
            <a:ext cx="897549" cy="268093"/>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0473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②</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172902" y="5658607"/>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339663" y="4657176"/>
            <a:ext cx="7484049"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172903" y="3615387"/>
            <a:ext cx="6970710" cy="78232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六角形 25"/>
          <p:cNvSpPr>
            <a:spLocks noChangeAspect="1"/>
          </p:cNvSpPr>
          <p:nvPr/>
        </p:nvSpPr>
        <p:spPr>
          <a:xfrm>
            <a:off x="432172" y="3615387"/>
            <a:ext cx="907491" cy="7823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六角形 26"/>
          <p:cNvSpPr>
            <a:spLocks noChangeAspect="1"/>
          </p:cNvSpPr>
          <p:nvPr/>
        </p:nvSpPr>
        <p:spPr>
          <a:xfrm>
            <a:off x="785740" y="4653249"/>
            <a:ext cx="907491" cy="7823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六角形 27"/>
          <p:cNvSpPr>
            <a:spLocks noChangeAspect="1"/>
          </p:cNvSpPr>
          <p:nvPr/>
        </p:nvSpPr>
        <p:spPr>
          <a:xfrm>
            <a:off x="468748" y="5654535"/>
            <a:ext cx="907491" cy="78232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24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339663" y="3591639"/>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あらゆるインターネット環境に対応した待望の最新型</a:t>
            </a:r>
          </a:p>
          <a:p>
            <a:endPar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559119" y="3903178"/>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ネット回線さえあれば受信可能。ダウンロード式で回線も占有しません。</a:t>
            </a:r>
            <a:endParaRPr lang="en-US" altLang="ja-JP"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コネクタ 30"/>
          <p:cNvCxnSpPr/>
          <p:nvPr/>
        </p:nvCxnSpPr>
        <p:spPr>
          <a:xfrm flipV="1">
            <a:off x="1318046" y="3994355"/>
            <a:ext cx="662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直角三角形 31"/>
          <p:cNvSpPr>
            <a:spLocks noChangeAspect="1"/>
          </p:cNvSpPr>
          <p:nvPr/>
        </p:nvSpPr>
        <p:spPr>
          <a:xfrm rot="13516751">
            <a:off x="1322853" y="4126386"/>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flipV="1">
            <a:off x="1665573" y="5022958"/>
            <a:ext cx="558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1348581" y="6016942"/>
            <a:ext cx="615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693231" y="4484971"/>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10ch</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を登録、最大</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グループまで対応</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924879" y="4921999"/>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直角三角形 36"/>
          <p:cNvSpPr>
            <a:spLocks noChangeAspect="1"/>
          </p:cNvSpPr>
          <p:nvPr/>
        </p:nvSpPr>
        <p:spPr>
          <a:xfrm rot="13516751">
            <a:off x="1676420" y="5136838"/>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376239" y="5467216"/>
            <a:ext cx="7442840"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BG</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Ｍコーディネートオプションで</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からプレイリストを構築可能</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373378" y="5915460"/>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曲</a:t>
            </a:r>
            <a:r>
              <a:rPr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曲を本部で選定することで、ブランディング効果を高めます。</a:t>
            </a:r>
            <a:endParaRPr kumimoji="1" lang="ja-JP" altLang="en-US"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直角三角形 39"/>
          <p:cNvSpPr>
            <a:spLocks noChangeAspect="1"/>
          </p:cNvSpPr>
          <p:nvPr/>
        </p:nvSpPr>
        <p:spPr>
          <a:xfrm rot="13516751">
            <a:off x="1359426" y="6130297"/>
            <a:ext cx="253075" cy="25307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882207" y="4903711"/>
            <a:ext cx="7223384" cy="68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個別対応により、１店舗１店舗小回りの利く運用も可能。</a:t>
            </a:r>
            <a:endParaRPr kumimoji="1" lang="en-US" altLang="ja-JP"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ホームベース 44"/>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6042948"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山形 49"/>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コネクタ 50"/>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err="1"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S‘sence</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15</a:t>
            </a:fld>
            <a:endParaRPr kumimoji="1" lang="ja-JP" altLang="en-US"/>
          </a:p>
        </p:txBody>
      </p:sp>
      <p:pic>
        <p:nvPicPr>
          <p:cNvPr id="53" name="図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093" y="1893827"/>
            <a:ext cx="4879812" cy="1305323"/>
          </a:xfrm>
          <a:prstGeom prst="rect">
            <a:avLst/>
          </a:prstGeom>
        </p:spPr>
      </p:pic>
      <p:sp>
        <p:nvSpPr>
          <p:cNvPr id="54" name="角丸四角形 53"/>
          <p:cNvSpPr/>
          <p:nvPr/>
        </p:nvSpPr>
        <p:spPr>
          <a:xfrm>
            <a:off x="5925305" y="1516525"/>
            <a:ext cx="1086600" cy="270829"/>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インターネット</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5956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山形 1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7461941"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PRX-5000</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stretch>
            <a:fillRect/>
          </a:stretch>
        </p:blipFill>
        <p:spPr>
          <a:xfrm>
            <a:off x="1475232" y="1653658"/>
            <a:ext cx="7421888" cy="1061802"/>
          </a:xfrm>
          <a:prstGeom prst="rect">
            <a:avLst/>
          </a:prstGeom>
        </p:spPr>
      </p:pic>
      <p:pic>
        <p:nvPicPr>
          <p:cNvPr id="7" name="図 6"/>
          <p:cNvPicPr>
            <a:picLocks noChangeAspect="1"/>
          </p:cNvPicPr>
          <p:nvPr/>
        </p:nvPicPr>
        <p:blipFill>
          <a:blip r:embed="rId4"/>
          <a:stretch>
            <a:fillRect/>
          </a:stretch>
        </p:blipFill>
        <p:spPr>
          <a:xfrm>
            <a:off x="1475231" y="5276526"/>
            <a:ext cx="7421888" cy="715821"/>
          </a:xfrm>
          <a:prstGeom prst="rect">
            <a:avLst/>
          </a:prstGeom>
        </p:spPr>
      </p:pic>
      <p:sp>
        <p:nvSpPr>
          <p:cNvPr id="30" name="テキスト ボックス 13"/>
          <p:cNvSpPr txBox="1">
            <a:spLocks noChangeArrowheads="1"/>
          </p:cNvSpPr>
          <p:nvPr/>
        </p:nvSpPr>
        <p:spPr bwMode="auto">
          <a:xfrm>
            <a:off x="235712" y="1653021"/>
            <a:ext cx="1117600" cy="1062439"/>
          </a:xfrm>
          <a:prstGeom prst="rect">
            <a:avLst/>
          </a:prstGeom>
          <a:solidFill>
            <a:schemeClr val="accent2"/>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イニシャル</a:t>
            </a:r>
          </a:p>
        </p:txBody>
      </p:sp>
      <p:sp>
        <p:nvSpPr>
          <p:cNvPr id="31" name="テキスト ボックス 13"/>
          <p:cNvSpPr txBox="1">
            <a:spLocks noChangeArrowheads="1"/>
          </p:cNvSpPr>
          <p:nvPr/>
        </p:nvSpPr>
        <p:spPr bwMode="auto">
          <a:xfrm>
            <a:off x="235712" y="2917250"/>
            <a:ext cx="1117600" cy="2099743"/>
          </a:xfrm>
          <a:prstGeom prst="rect">
            <a:avLst/>
          </a:prstGeom>
          <a:solidFill>
            <a:schemeClr val="accent2"/>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kern="0" dirty="0">
                <a:solidFill>
                  <a:srgbClr val="FFFFFF">
                    <a:lumMod val="95000"/>
                  </a:srgbClr>
                </a:solidFill>
                <a:latin typeface="メイリオ" panose="020B0604030504040204" pitchFamily="50" charset="-128"/>
                <a:ea typeface="メイリオ" panose="020B0604030504040204" pitchFamily="50" charset="-128"/>
                <a:cs typeface="メイリオ" panose="020B0604030504040204" pitchFamily="50" charset="-128"/>
              </a:rPr>
              <a:t>ランニング</a:t>
            </a:r>
            <a:endPar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13"/>
          <p:cNvSpPr txBox="1">
            <a:spLocks noChangeArrowheads="1"/>
          </p:cNvSpPr>
          <p:nvPr/>
        </p:nvSpPr>
        <p:spPr bwMode="auto">
          <a:xfrm>
            <a:off x="243015" y="5276526"/>
            <a:ext cx="1110297" cy="715821"/>
          </a:xfrm>
          <a:prstGeom prst="rect">
            <a:avLst/>
          </a:prstGeom>
          <a:solidFill>
            <a:schemeClr val="accent2"/>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オプション</a:t>
            </a:r>
          </a:p>
        </p:txBody>
      </p:sp>
      <p:sp>
        <p:nvSpPr>
          <p:cNvPr id="34" name="角丸四角形 33"/>
          <p:cNvSpPr/>
          <p:nvPr/>
        </p:nvSpPr>
        <p:spPr>
          <a:xfrm>
            <a:off x="4695938" y="6035496"/>
            <a:ext cx="444806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スタッフコール機能をご利用でイニシャル負担不可の場合に発生します</a:t>
            </a:r>
            <a:endPar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CM5</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本 </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本</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本</a:t>
            </a:r>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月を越えた場合</a:t>
            </a:r>
            <a:endParaRPr kumimoji="1"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16</a:t>
            </a:fld>
            <a:endParaRPr kumimoji="1" lang="ja-JP" altLang="en-US"/>
          </a:p>
        </p:txBody>
      </p:sp>
      <p:pic>
        <p:nvPicPr>
          <p:cNvPr id="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4793" y="1007085"/>
            <a:ext cx="2462326" cy="50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図 25"/>
          <p:cNvPicPr>
            <a:picLocks noChangeAspect="1"/>
          </p:cNvPicPr>
          <p:nvPr/>
        </p:nvPicPr>
        <p:blipFill>
          <a:blip r:embed="rId6"/>
          <a:stretch>
            <a:fillRect/>
          </a:stretch>
        </p:blipFill>
        <p:spPr>
          <a:xfrm>
            <a:off x="1475231" y="2915110"/>
            <a:ext cx="7421888" cy="2101883"/>
          </a:xfrm>
          <a:prstGeom prst="rect">
            <a:avLst/>
          </a:prstGeom>
        </p:spPr>
      </p:pic>
    </p:spTree>
    <p:extLst>
      <p:ext uri="{BB962C8B-B14F-4D97-AF65-F5344CB8AC3E}">
        <p14:creationId xmlns:p14="http://schemas.microsoft.com/office/powerpoint/2010/main" val="1742877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山形 17"/>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7461941"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err="1"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S’sence</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13"/>
          <p:cNvSpPr txBox="1">
            <a:spLocks noChangeArrowheads="1"/>
          </p:cNvSpPr>
          <p:nvPr/>
        </p:nvSpPr>
        <p:spPr bwMode="auto">
          <a:xfrm>
            <a:off x="247904" y="1653021"/>
            <a:ext cx="1117600" cy="715943"/>
          </a:xfrm>
          <a:prstGeom prst="rect">
            <a:avLst/>
          </a:prstGeom>
          <a:solidFill>
            <a:schemeClr val="accent2"/>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イニシャル</a:t>
            </a:r>
          </a:p>
        </p:txBody>
      </p:sp>
      <p:sp>
        <p:nvSpPr>
          <p:cNvPr id="31" name="テキスト ボックス 13"/>
          <p:cNvSpPr txBox="1">
            <a:spLocks noChangeArrowheads="1"/>
          </p:cNvSpPr>
          <p:nvPr/>
        </p:nvSpPr>
        <p:spPr bwMode="auto">
          <a:xfrm>
            <a:off x="247904" y="2624981"/>
            <a:ext cx="1117600" cy="1754059"/>
          </a:xfrm>
          <a:prstGeom prst="rect">
            <a:avLst/>
          </a:prstGeom>
          <a:solidFill>
            <a:schemeClr val="accent2"/>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kern="0" dirty="0">
                <a:solidFill>
                  <a:srgbClr val="FFFFFF">
                    <a:lumMod val="95000"/>
                  </a:srgbClr>
                </a:solidFill>
                <a:latin typeface="メイリオ" panose="020B0604030504040204" pitchFamily="50" charset="-128"/>
                <a:ea typeface="メイリオ" panose="020B0604030504040204" pitchFamily="50" charset="-128"/>
                <a:cs typeface="メイリオ" panose="020B0604030504040204" pitchFamily="50" charset="-128"/>
              </a:rPr>
              <a:t>ランニング</a:t>
            </a:r>
            <a:endPar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13"/>
          <p:cNvSpPr txBox="1">
            <a:spLocks noChangeArrowheads="1"/>
          </p:cNvSpPr>
          <p:nvPr/>
        </p:nvSpPr>
        <p:spPr bwMode="auto">
          <a:xfrm>
            <a:off x="255207" y="4635058"/>
            <a:ext cx="1110297" cy="1357290"/>
          </a:xfrm>
          <a:prstGeom prst="rect">
            <a:avLst/>
          </a:prstGeom>
          <a:solidFill>
            <a:schemeClr val="accent2"/>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オプション</a:t>
            </a:r>
          </a:p>
        </p:txBody>
      </p:sp>
      <p:pic>
        <p:nvPicPr>
          <p:cNvPr id="2" name="図 1"/>
          <p:cNvPicPr>
            <a:picLocks noChangeAspect="1"/>
          </p:cNvPicPr>
          <p:nvPr/>
        </p:nvPicPr>
        <p:blipFill>
          <a:blip r:embed="rId3"/>
          <a:stretch>
            <a:fillRect/>
          </a:stretch>
        </p:blipFill>
        <p:spPr>
          <a:xfrm>
            <a:off x="1514783" y="1653021"/>
            <a:ext cx="7423147" cy="715943"/>
          </a:xfrm>
          <a:prstGeom prst="rect">
            <a:avLst/>
          </a:prstGeom>
        </p:spPr>
      </p:pic>
      <p:pic>
        <p:nvPicPr>
          <p:cNvPr id="3" name="図 2"/>
          <p:cNvPicPr>
            <a:picLocks noChangeAspect="1"/>
          </p:cNvPicPr>
          <p:nvPr/>
        </p:nvPicPr>
        <p:blipFill>
          <a:blip r:embed="rId4"/>
          <a:stretch>
            <a:fillRect/>
          </a:stretch>
        </p:blipFill>
        <p:spPr>
          <a:xfrm>
            <a:off x="1514783" y="2624981"/>
            <a:ext cx="7423147" cy="1754059"/>
          </a:xfrm>
          <a:prstGeom prst="rect">
            <a:avLst/>
          </a:prstGeom>
        </p:spPr>
      </p:pic>
      <p:pic>
        <p:nvPicPr>
          <p:cNvPr id="8" name="図 7"/>
          <p:cNvPicPr>
            <a:picLocks noChangeAspect="1"/>
          </p:cNvPicPr>
          <p:nvPr/>
        </p:nvPicPr>
        <p:blipFill>
          <a:blip r:embed="rId5"/>
          <a:stretch>
            <a:fillRect/>
          </a:stretch>
        </p:blipFill>
        <p:spPr>
          <a:xfrm>
            <a:off x="1514783" y="4621251"/>
            <a:ext cx="7423147" cy="1408021"/>
          </a:xfrm>
          <a:prstGeom prst="rect">
            <a:avLst/>
          </a:prstGeom>
        </p:spPr>
      </p:pic>
      <p:sp>
        <p:nvSpPr>
          <p:cNvPr id="4" name="スライド番号プレースホルダー 3"/>
          <p:cNvSpPr>
            <a:spLocks noGrp="1"/>
          </p:cNvSpPr>
          <p:nvPr>
            <p:ph type="sldNum" sz="quarter" idx="12"/>
          </p:nvPr>
        </p:nvSpPr>
        <p:spPr/>
        <p:txBody>
          <a:bodyPr/>
          <a:lstStyle/>
          <a:p>
            <a:fld id="{B49C6954-B18E-4E82-87DA-655DAE3E429F}" type="slidenum">
              <a:rPr kumimoji="1" lang="ja-JP" altLang="en-US" smtClean="0"/>
              <a:t>17</a:t>
            </a:fld>
            <a:endParaRPr kumimoji="1" lang="ja-JP" altLang="en-US"/>
          </a:p>
        </p:txBody>
      </p:sp>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8491" y="906128"/>
            <a:ext cx="2339439" cy="625787"/>
          </a:xfrm>
          <a:prstGeom prst="rect">
            <a:avLst/>
          </a:prstGeom>
        </p:spPr>
      </p:pic>
    </p:spTree>
    <p:extLst>
      <p:ext uri="{BB962C8B-B14F-4D97-AF65-F5344CB8AC3E}">
        <p14:creationId xmlns:p14="http://schemas.microsoft.com/office/powerpoint/2010/main" val="3315994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山形 22"/>
          <p:cNvSpPr/>
          <p:nvPr/>
        </p:nvSpPr>
        <p:spPr>
          <a:xfrm>
            <a:off x="7461941"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制作費</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13"/>
          <p:cNvSpPr txBox="1">
            <a:spLocks noChangeArrowheads="1"/>
          </p:cNvSpPr>
          <p:nvPr/>
        </p:nvSpPr>
        <p:spPr bwMode="auto">
          <a:xfrm>
            <a:off x="247904" y="2846038"/>
            <a:ext cx="1117600" cy="1749961"/>
          </a:xfrm>
          <a:prstGeom prst="rect">
            <a:avLst/>
          </a:prstGeom>
          <a:solidFill>
            <a:schemeClr val="accent2"/>
          </a:solidFill>
          <a:ln w="28575" cap="flat" cmpd="sng" algn="ctr">
            <a:noFill/>
            <a:prstDash val="solid"/>
            <a:headEnd/>
            <a:tailEnd/>
          </a:ln>
          <a:effectLst/>
        </p:spPr>
        <p:txBody>
          <a:bodyPr vert="horz" anchor="ct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smtClean="0">
                <a:ln>
                  <a:noFill/>
                </a:ln>
                <a:solidFill>
                  <a:srgbClr val="FFFFFF">
                    <a:lumMod val="95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イニシャル</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062" y="1078784"/>
            <a:ext cx="2299716" cy="1533144"/>
          </a:xfrm>
          <a:prstGeom prst="rect">
            <a:avLst/>
          </a:prstGeom>
        </p:spPr>
      </p:pic>
      <p:sp>
        <p:nvSpPr>
          <p:cNvPr id="29" name="角丸四角形 28"/>
          <p:cNvSpPr/>
          <p:nvPr/>
        </p:nvSpPr>
        <p:spPr>
          <a:xfrm>
            <a:off x="7461941" y="5994408"/>
            <a:ext cx="1889760"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字までの原稿</a:t>
            </a:r>
            <a:endPar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分までの音源</a:t>
            </a:r>
            <a:endPar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個別見積もり</a:t>
            </a:r>
            <a:endPar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18</a:t>
            </a:fld>
            <a:endParaRPr kumimoji="1" lang="ja-JP" altLang="en-US"/>
          </a:p>
        </p:txBody>
      </p:sp>
      <p:sp>
        <p:nvSpPr>
          <p:cNvPr id="26" name="テキスト プレースホルダー 4"/>
          <p:cNvSpPr txBox="1">
            <a:spLocks/>
          </p:cNvSpPr>
          <p:nvPr/>
        </p:nvSpPr>
        <p:spPr>
          <a:xfrm>
            <a:off x="1186425" y="5469269"/>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903483" y="5039670"/>
            <a:ext cx="741005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等でおなじみの有名人、声優、ナレーターもご相談ください！</a:t>
            </a:r>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※3</a:t>
            </a:r>
            <a:endParaRPr lang="en-US" altLang="ja-JP"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730547" y="4974149"/>
            <a:ext cx="7720086" cy="831278"/>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rot="20297673">
            <a:off x="514466" y="4827899"/>
            <a:ext cx="1001713" cy="3413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図 31"/>
          <p:cNvPicPr>
            <a:picLocks noChangeAspect="1"/>
          </p:cNvPicPr>
          <p:nvPr/>
        </p:nvPicPr>
        <p:blipFill>
          <a:blip r:embed="rId3"/>
          <a:stretch>
            <a:fillRect/>
          </a:stretch>
        </p:blipFill>
        <p:spPr>
          <a:xfrm>
            <a:off x="1543794" y="2839466"/>
            <a:ext cx="7406328" cy="1751869"/>
          </a:xfrm>
          <a:prstGeom prst="rect">
            <a:avLst/>
          </a:prstGeom>
        </p:spPr>
      </p:pic>
    </p:spTree>
    <p:extLst>
      <p:ext uri="{BB962C8B-B14F-4D97-AF65-F5344CB8AC3E}">
        <p14:creationId xmlns:p14="http://schemas.microsoft.com/office/powerpoint/2010/main" val="36342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山形 22"/>
          <p:cNvSpPr/>
          <p:nvPr/>
        </p:nvSpPr>
        <p:spPr>
          <a:xfrm>
            <a:off x="7461941"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その他サービス ①</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19</a:t>
            </a:fld>
            <a:endParaRPr kumimoji="1" lang="ja-JP" altLang="en-US"/>
          </a:p>
        </p:txBody>
      </p:sp>
      <p:cxnSp>
        <p:nvCxnSpPr>
          <p:cNvPr id="33" name="直線コネクタ 32"/>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358970" y="1940178"/>
            <a:ext cx="5328539" cy="1071785"/>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「伝わる」看板で集客＆売上</a:t>
            </a:r>
            <a:r>
              <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UP!!</a:t>
            </a:r>
          </a:p>
          <a:p>
            <a:pPr algn="ctr"/>
            <a:r>
              <a:rPr lang="ja-JP" altLang="en-US" sz="48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デジタルサイネージ</a:t>
            </a:r>
            <a:endParaRPr lang="en-US" altLang="ja-JP" sz="48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488017" y="3764882"/>
            <a:ext cx="2592000" cy="4075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ニーズにあったハード提案</a:t>
            </a:r>
          </a:p>
        </p:txBody>
      </p:sp>
      <p:sp>
        <p:nvSpPr>
          <p:cNvPr id="48" name="角丸四角形 47"/>
          <p:cNvSpPr/>
          <p:nvPr/>
        </p:nvSpPr>
        <p:spPr>
          <a:xfrm>
            <a:off x="3280391" y="3764882"/>
            <a:ext cx="2592000" cy="4075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質の高い</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コンテンツ</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488018" y="4319910"/>
            <a:ext cx="2592000" cy="1631216"/>
          </a:xfrm>
          <a:prstGeom prst="rect">
            <a:avLst/>
          </a:prstGeom>
          <a:noFill/>
        </p:spPr>
        <p:txBody>
          <a:bodyPr wrap="square" lIns="0" tIns="0" rIns="0" bIns="0" rtlCol="0">
            <a:spAutoFit/>
          </a:bodyPr>
          <a:lstStyle/>
          <a:p>
            <a:pPr>
              <a:lnSpc>
                <a:spcPct val="150000"/>
              </a:lnSpc>
            </a:pPr>
            <a:r>
              <a:rPr lang="ja-JP" altLang="en-US" sz="14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豊富なラインナップ</a:t>
            </a:r>
            <a:endParaRPr lang="en-US" altLang="ja-JP" sz="10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防水タイプやタブレット型、大型モニターまで幅広くご用意</a:t>
            </a:r>
            <a:r>
              <a:rPr lang="ja-JP" altLang="en-US" sz="10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4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既設モニターの有効活用</a:t>
            </a:r>
            <a:endPar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コンテンツだけのプランもご用意。既に導入済みながら、うまく活用できずにいたモニターがデジタルサイネージとして生まれ変わります。</a:t>
            </a:r>
            <a:endPar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3280391" y="4319910"/>
            <a:ext cx="2592000" cy="1969770"/>
          </a:xfrm>
          <a:prstGeom prst="rect">
            <a:avLst/>
          </a:prstGeom>
          <a:noFill/>
        </p:spPr>
        <p:txBody>
          <a:bodyPr wrap="square" lIns="0" tIns="0" rIns="0" bIns="0" rtlCol="0">
            <a:spAutoFit/>
          </a:bodyPr>
          <a:lstStyle/>
          <a:p>
            <a:pPr>
              <a:lnSpc>
                <a:spcPct val="150000"/>
              </a:lnSpc>
            </a:pPr>
            <a:r>
              <a:rPr lang="ja-JP" altLang="en-US" sz="14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コンテンツ作成から</a:t>
            </a:r>
            <a:endParaRPr lang="en-US" altLang="ja-JP" sz="14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最も重要で手間のかかるコンテンツの制作は、</a:t>
            </a:r>
            <a:r>
              <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にお任せください。高品質で、迅速かつ、高コストパフォーマンスのサービスを提供します。</a:t>
            </a:r>
            <a:endPar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4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プランも様々</a:t>
            </a:r>
            <a:endPar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定期的なコンテンツ更新が魅力のレンタルプランや、初回のコンテンツ制作と器材の買取プランなど、ご利用用途に合わせたプランを選択可能</a:t>
            </a:r>
            <a:r>
              <a:rPr lang="ja-JP" altLang="en-US" sz="10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endParaRPr kumimoji="1" lang="ja-JP" altLang="en-US" sz="10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007" y="812817"/>
            <a:ext cx="1506789" cy="2630549"/>
          </a:xfrm>
          <a:prstGeom prst="rect">
            <a:avLst/>
          </a:prstGeom>
        </p:spPr>
      </p:pic>
      <p:pic>
        <p:nvPicPr>
          <p:cNvPr id="29" name="図 28"/>
          <p:cNvPicPr>
            <a:picLocks noChangeAspect="1"/>
          </p:cNvPicPr>
          <p:nvPr/>
        </p:nvPicPr>
        <p:blipFill rotWithShape="1">
          <a:blip r:embed="rId3">
            <a:extLst>
              <a:ext uri="{28A0092B-C50C-407E-A947-70E740481C1C}">
                <a14:useLocalDpi xmlns:a14="http://schemas.microsoft.com/office/drawing/2010/main" val="0"/>
              </a:ext>
            </a:extLst>
          </a:blip>
          <a:srcRect l="1033" t="3698" r="75461" b="5617"/>
          <a:stretch/>
        </p:blipFill>
        <p:spPr>
          <a:xfrm>
            <a:off x="6138654" y="1318846"/>
            <a:ext cx="999965" cy="2076782"/>
          </a:xfrm>
          <a:prstGeom prst="rect">
            <a:avLst/>
          </a:prstGeom>
        </p:spPr>
      </p:pic>
      <p:sp>
        <p:nvSpPr>
          <p:cNvPr id="30" name="角丸四角形 29"/>
          <p:cNvSpPr/>
          <p:nvPr/>
        </p:nvSpPr>
        <p:spPr>
          <a:xfrm>
            <a:off x="6072765" y="3764882"/>
            <a:ext cx="2592000" cy="4075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ヶ国語に対応</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072765" y="4319910"/>
            <a:ext cx="2592000" cy="1246495"/>
          </a:xfrm>
          <a:prstGeom prst="rect">
            <a:avLst/>
          </a:prstGeom>
          <a:noFill/>
        </p:spPr>
        <p:txBody>
          <a:bodyPr wrap="square" lIns="0" tIns="0" rIns="0" bIns="0" rtlCol="0">
            <a:spAutoFit/>
          </a:bodyPr>
          <a:lstStyle/>
          <a:p>
            <a:pPr algn="ctr">
              <a:lnSpc>
                <a:spcPct val="150000"/>
              </a:lnSpc>
            </a:pPr>
            <a:r>
              <a:rPr lang="ja-JP" altLang="en-US" sz="14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全国</a:t>
            </a:r>
            <a:r>
              <a:rPr lang="en-US" altLang="ja-JP" sz="14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145</a:t>
            </a:r>
            <a:r>
              <a:rPr lang="ja-JP" altLang="en-US" sz="14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拠点は</a:t>
            </a:r>
            <a:r>
              <a:rPr lang="en-US" altLang="ja-JP" sz="14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400" b="1" u="sng"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だけ</a:t>
            </a:r>
            <a:endPar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初期の導入から機器の保守、コンテンツの制作に配信のシステムなど、デジタルサイネージについて</a:t>
            </a:r>
            <a:r>
              <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USEN</a:t>
            </a: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がワンストップでサポートします。</a:t>
            </a:r>
          </a:p>
          <a:p>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全国に</a:t>
            </a:r>
            <a:r>
              <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145</a:t>
            </a: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拠点を</a:t>
            </a:r>
            <a:r>
              <a:rPr lang="ja-JP" altLang="en-US" sz="10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持つサポート</a:t>
            </a: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体制</a:t>
            </a:r>
            <a:r>
              <a:rPr lang="ja-JP" altLang="en-US" sz="10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10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他社に</a:t>
            </a: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は無い安心感です。</a:t>
            </a:r>
            <a:endParaRPr lang="ja-JP" altLang="en-US" sz="1000" b="1"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2" name="図 31"/>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41105" y="5445373"/>
            <a:ext cx="1171592" cy="1029580"/>
          </a:xfrm>
          <a:prstGeom prst="rect">
            <a:avLst/>
          </a:prstGeom>
        </p:spPr>
      </p:pic>
      <p:pic>
        <p:nvPicPr>
          <p:cNvPr id="35" name="図 34"/>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18029" y="5751927"/>
            <a:ext cx="679765" cy="676130"/>
          </a:xfrm>
          <a:prstGeom prst="rect">
            <a:avLst/>
          </a:prstGeom>
        </p:spPr>
      </p:pic>
    </p:spTree>
    <p:extLst>
      <p:ext uri="{BB962C8B-B14F-4D97-AF65-F5344CB8AC3E}">
        <p14:creationId xmlns:p14="http://schemas.microsoft.com/office/powerpoint/2010/main" val="640889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ホームベース 4"/>
          <p:cNvSpPr/>
          <p:nvPr/>
        </p:nvSpPr>
        <p:spPr>
          <a:xfrm>
            <a:off x="357549" y="103276"/>
            <a:ext cx="1488181" cy="349470"/>
          </a:xfrm>
          <a:prstGeom prst="homePlate">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山形 11"/>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山形 12"/>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山形 13"/>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会社概要</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2</a:t>
            </a:fld>
            <a:endParaRPr kumimoji="1" lang="ja-JP" altLang="en-US"/>
          </a:p>
        </p:txBody>
      </p:sp>
      <p:cxnSp>
        <p:nvCxnSpPr>
          <p:cNvPr id="33" name="直線コネクタ 32"/>
          <p:cNvCxnSpPr/>
          <p:nvPr/>
        </p:nvCxnSpPr>
        <p:spPr>
          <a:xfrm flipV="1">
            <a:off x="0" y="1089025"/>
            <a:ext cx="3204962" cy="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sp>
        <p:nvSpPr>
          <p:cNvPr id="34" name="フローチャート : 結合子 10"/>
          <p:cNvSpPr/>
          <p:nvPr/>
        </p:nvSpPr>
        <p:spPr>
          <a:xfrm rot="21104215">
            <a:off x="4512650" y="2233848"/>
            <a:ext cx="3467155" cy="1051750"/>
          </a:xfrm>
          <a:prstGeom prst="flowChartConnector">
            <a:avLst/>
          </a:prstGeom>
          <a:noFill/>
          <a:ln w="127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3">
            <a:duotone>
              <a:prstClr val="black"/>
              <a:srgbClr val="8BCB30">
                <a:tint val="45000"/>
                <a:satMod val="400000"/>
              </a:srgbClr>
            </a:duotone>
            <a:extLst>
              <a:ext uri="{28A0092B-C50C-407E-A947-70E740481C1C}">
                <a14:useLocalDpi xmlns:a14="http://schemas.microsoft.com/office/drawing/2010/main" val="0"/>
              </a:ext>
            </a:extLst>
          </a:blip>
          <a:stretch>
            <a:fillRect/>
          </a:stretch>
        </p:blipFill>
        <p:spPr>
          <a:xfrm>
            <a:off x="6204802" y="3630465"/>
            <a:ext cx="2312488" cy="2312488"/>
          </a:xfrm>
          <a:prstGeom prst="rect">
            <a:avLst/>
          </a:prstGeom>
        </p:spPr>
      </p:pic>
      <p:sp>
        <p:nvSpPr>
          <p:cNvPr id="37" name="正方形/長方形 36"/>
          <p:cNvSpPr/>
          <p:nvPr/>
        </p:nvSpPr>
        <p:spPr>
          <a:xfrm>
            <a:off x="611560" y="1503394"/>
            <a:ext cx="4392488" cy="4874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会社概要</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株式会社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a:t>
            </a:r>
          </a:p>
          <a:p>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 昭和</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 昭和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代表取締役社長　田村公正</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事業所数：</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グループ会社</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 Media</a:t>
            </a:r>
          </a:p>
          <a:p>
            <a:pPr>
              <a:lnSpc>
                <a:spcPct val="15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USEN ICT Solutions</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テクノサービス</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USEN Business Design</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㈱アルメックス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4211960" y="1503393"/>
            <a:ext cx="1365339" cy="369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Text Box 28"/>
          <p:cNvSpPr txBox="1">
            <a:spLocks noChangeArrowheads="1"/>
          </p:cNvSpPr>
          <p:nvPr/>
        </p:nvSpPr>
        <p:spPr bwMode="auto">
          <a:xfrm>
            <a:off x="6437756" y="5463997"/>
            <a:ext cx="2416047" cy="584775"/>
          </a:xfrm>
          <a:prstGeom prst="rect">
            <a:avLst/>
          </a:prstGeom>
          <a:noFill/>
          <a:ln>
            <a:noFill/>
          </a:ln>
          <a:extLst/>
        </p:spPr>
        <p:txBody>
          <a:bodyPr wrap="non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万軒</a:t>
            </a:r>
            <a:endPar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0"/>
              </a:spcBef>
              <a:buFontTx/>
              <a:buNone/>
            </a:pPr>
            <a:r>
              <a:rPr lang="ja-JP" altLang="en-US" sz="1200" b="1" dirty="0">
                <a:solidFill>
                  <a:srgbClr val="C00000"/>
                </a:solidFill>
                <a:latin typeface="Meiryo UI" panose="020B0604030504040204" pitchFamily="50" charset="-128"/>
                <a:ea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rPr>
              <a:t>平成</a:t>
            </a:r>
            <a:r>
              <a:rPr lang="en-US" altLang="ja-JP" sz="1200" b="1" dirty="0" smtClean="0">
                <a:solidFill>
                  <a:srgbClr val="FF0000"/>
                </a:solidFill>
                <a:latin typeface="Meiryo UI" panose="020B0604030504040204" pitchFamily="50" charset="-128"/>
                <a:ea typeface="Meiryo UI" panose="020B0604030504040204" pitchFamily="50" charset="-128"/>
              </a:rPr>
              <a:t>29</a:t>
            </a:r>
            <a:r>
              <a:rPr lang="ja-JP" altLang="en-US" sz="1200" b="1" dirty="0" smtClean="0">
                <a:solidFill>
                  <a:srgbClr val="FF0000"/>
                </a:solidFill>
                <a:latin typeface="Meiryo UI" panose="020B0604030504040204" pitchFamily="50" charset="-128"/>
                <a:ea typeface="Meiryo UI" panose="020B0604030504040204" pitchFamily="50" charset="-128"/>
              </a:rPr>
              <a:t>年</a:t>
            </a:r>
            <a:r>
              <a:rPr lang="en-US" altLang="ja-JP" sz="1200" b="1" dirty="0" smtClean="0">
                <a:solidFill>
                  <a:srgbClr val="FF0000"/>
                </a:solidFill>
                <a:latin typeface="Meiryo UI" panose="020B0604030504040204" pitchFamily="50" charset="-128"/>
                <a:ea typeface="Meiryo UI" panose="020B0604030504040204" pitchFamily="50" charset="-128"/>
              </a:rPr>
              <a:t>8</a:t>
            </a:r>
            <a:r>
              <a:rPr lang="ja-JP" altLang="en-US" sz="1200" b="1" dirty="0" smtClean="0">
                <a:solidFill>
                  <a:srgbClr val="FF0000"/>
                </a:solidFill>
                <a:latin typeface="Meiryo UI" panose="020B0604030504040204" pitchFamily="50" charset="-128"/>
                <a:ea typeface="Meiryo UI" panose="020B0604030504040204" pitchFamily="50" charset="-128"/>
              </a:rPr>
              <a:t>月</a:t>
            </a:r>
            <a:r>
              <a:rPr lang="ja-JP" altLang="en-US" sz="1200" b="1" dirty="0">
                <a:solidFill>
                  <a:srgbClr val="FF0000"/>
                </a:solidFill>
                <a:latin typeface="Meiryo UI" panose="020B0604030504040204" pitchFamily="50" charset="-128"/>
                <a:ea typeface="Meiryo UI" panose="020B0604030504040204" pitchFamily="50" charset="-128"/>
              </a:rPr>
              <a:t>時点　</a:t>
            </a:r>
            <a:r>
              <a:rPr lang="ja-JP" altLang="en-US" sz="1000" b="1" dirty="0">
                <a:solidFill>
                  <a:srgbClr val="FF0000"/>
                </a:solidFill>
                <a:latin typeface="Meiryo UI" panose="020B0604030504040204" pitchFamily="50" charset="-128"/>
                <a:ea typeface="Meiryo UI" panose="020B0604030504040204" pitchFamily="50" charset="-128"/>
              </a:rPr>
              <a:t>個人宅</a:t>
            </a:r>
            <a:r>
              <a:rPr lang="ja-JP" altLang="en-US" sz="1000" b="1" dirty="0" smtClean="0">
                <a:solidFill>
                  <a:srgbClr val="FF0000"/>
                </a:solidFill>
                <a:latin typeface="Meiryo UI" panose="020B0604030504040204" pitchFamily="50" charset="-128"/>
                <a:ea typeface="Meiryo UI" panose="020B0604030504040204" pitchFamily="50" charset="-128"/>
              </a:rPr>
              <a:t>除く</a:t>
            </a:r>
            <a:r>
              <a:rPr lang="ja-JP" altLang="en-US" sz="1200" b="1" dirty="0" smtClean="0">
                <a:solidFill>
                  <a:srgbClr val="FF0000"/>
                </a:solidFill>
                <a:latin typeface="Meiryo UI" panose="020B0604030504040204" pitchFamily="50" charset="-128"/>
                <a:ea typeface="Meiryo UI" panose="020B0604030504040204" pitchFamily="50" charset="-128"/>
              </a:rPr>
              <a:t>）</a:t>
            </a:r>
            <a:endParaRPr lang="ja-JP" altLang="en-US" sz="1200" b="1" dirty="0">
              <a:solidFill>
                <a:srgbClr val="FF0000"/>
              </a:solidFill>
              <a:latin typeface="Meiryo UI" panose="020B0604030504040204" pitchFamily="50" charset="-128"/>
              <a:ea typeface="Meiryo UI" panose="020B0604030504040204" pitchFamily="50" charset="-128"/>
            </a:endParaRPr>
          </a:p>
        </p:txBody>
      </p:sp>
      <p:sp>
        <p:nvSpPr>
          <p:cNvPr id="54" name="Text Box 28"/>
          <p:cNvSpPr txBox="1">
            <a:spLocks noChangeArrowheads="1"/>
          </p:cNvSpPr>
          <p:nvPr/>
        </p:nvSpPr>
        <p:spPr bwMode="auto">
          <a:xfrm>
            <a:off x="4389500" y="3844916"/>
            <a:ext cx="3399654" cy="707886"/>
          </a:xfrm>
          <a:prstGeom prst="rect">
            <a:avLst/>
          </a:prstGeom>
          <a:noFill/>
          <a:ln>
            <a:noFill/>
          </a:ln>
          <a:extLst/>
        </p:spPr>
        <p:txBody>
          <a:bodyPr wrap="square">
            <a:spAutoFit/>
          </a:bodyPr>
          <a:lstStyle>
            <a:lvl1pPr eaLnBrk="0" hangingPunct="0">
              <a:buChar char="•"/>
              <a:defRPr kumimoji="1" sz="3200">
                <a:solidFill>
                  <a:schemeClr val="tx1"/>
                </a:solidFill>
                <a:latin typeface="Times New Roman" pitchFamily="18" charset="0"/>
                <a:ea typeface="ＭＳ Ｐゴシック" pitchFamily="50" charset="-128"/>
              </a:defRPr>
            </a:lvl1pPr>
            <a:lvl2pPr marL="742950" indent="-285750" eaLnBrk="0" hangingPunct="0">
              <a:buChar char="–"/>
              <a:defRPr kumimoji="1" sz="2800">
                <a:solidFill>
                  <a:schemeClr val="tx1"/>
                </a:solidFill>
                <a:latin typeface="Times New Roman" pitchFamily="18" charset="0"/>
                <a:ea typeface="ＭＳ Ｐゴシック" pitchFamily="50" charset="-128"/>
              </a:defRPr>
            </a:lvl2pPr>
            <a:lvl3pPr marL="1143000" indent="-228600" eaLnBrk="0" hangingPunct="0">
              <a:buChar char="•"/>
              <a:defRPr kumimoji="1" sz="2400">
                <a:solidFill>
                  <a:schemeClr val="tx1"/>
                </a:solidFill>
                <a:latin typeface="Times New Roman" pitchFamily="18" charset="0"/>
                <a:ea typeface="ＭＳ Ｐゴシック" pitchFamily="50" charset="-128"/>
              </a:defRPr>
            </a:lvl3pPr>
            <a:lvl4pPr marL="1600200" indent="-228600" eaLnBrk="0" hangingPunct="0">
              <a:buChar char="–"/>
              <a:defRPr kumimoji="1" sz="2000">
                <a:solidFill>
                  <a:schemeClr val="tx1"/>
                </a:solidFill>
                <a:latin typeface="Times New Roman" pitchFamily="18" charset="0"/>
                <a:ea typeface="ＭＳ Ｐゴシック" pitchFamily="50" charset="-128"/>
              </a:defRPr>
            </a:lvl4pPr>
            <a:lvl5pPr marL="2057400" indent="-228600"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600" b="1" dirty="0" smtClean="0">
                <a:solidFill>
                  <a:srgbClr val="FF0000"/>
                </a:solidFill>
                <a:latin typeface="Meiryo UI" panose="020B0604030504040204" pitchFamily="50" charset="-128"/>
                <a:ea typeface="Meiryo UI" panose="020B0604030504040204" pitchFamily="50" charset="-128"/>
              </a:rPr>
              <a:t>国内シェア</a:t>
            </a:r>
            <a:r>
              <a:rPr lang="en-US" altLang="ja-JP" sz="2000" b="1" dirty="0" smtClean="0">
                <a:solidFill>
                  <a:srgbClr val="FF0000"/>
                </a:solidFill>
                <a:latin typeface="Meiryo UI" panose="020B0604030504040204" pitchFamily="50" charset="-128"/>
                <a:ea typeface="Meiryo UI" panose="020B0604030504040204" pitchFamily="50" charset="-128"/>
              </a:rPr>
              <a:t>80%</a:t>
            </a:r>
            <a:r>
              <a:rPr lang="en-US" altLang="ja-JP" sz="1600" b="1" dirty="0" smtClean="0">
                <a:solidFill>
                  <a:srgbClr val="FF0000"/>
                </a:solidFill>
                <a:latin typeface="Meiryo UI" panose="020B0604030504040204" pitchFamily="50" charset="-128"/>
                <a:ea typeface="Meiryo UI" panose="020B0604030504040204" pitchFamily="50" charset="-128"/>
              </a:rPr>
              <a:t> !!</a:t>
            </a:r>
          </a:p>
          <a:p>
            <a:pPr eaLnBrk="1" hangingPunct="1">
              <a:spcBef>
                <a:spcPct val="0"/>
              </a:spcBef>
              <a:buFontTx/>
              <a:buNone/>
            </a:pPr>
            <a:r>
              <a:rPr lang="en-US" altLang="ja-JP" sz="2000" b="1" dirty="0" smtClean="0">
                <a:solidFill>
                  <a:srgbClr val="FF0000"/>
                </a:solidFill>
                <a:latin typeface="Meiryo UI" panose="020B0604030504040204" pitchFamily="50" charset="-128"/>
                <a:ea typeface="Meiryo UI" panose="020B0604030504040204" pitchFamily="50" charset="-128"/>
              </a:rPr>
              <a:t>No.1</a:t>
            </a:r>
            <a:r>
              <a:rPr lang="ja-JP" altLang="en-US" sz="1600" b="1" dirty="0" smtClean="0">
                <a:solidFill>
                  <a:srgbClr val="FF0000"/>
                </a:solidFill>
                <a:latin typeface="Meiryo UI" panose="020B0604030504040204" pitchFamily="50" charset="-128"/>
                <a:ea typeface="Meiryo UI" panose="020B0604030504040204" pitchFamily="50" charset="-128"/>
              </a:rPr>
              <a:t>の業務用音楽配信サービス</a:t>
            </a:r>
            <a:endParaRPr lang="ja-JP" altLang="en-US" sz="1600" b="1" dirty="0">
              <a:solidFill>
                <a:srgbClr val="FF0000"/>
              </a:solidFill>
              <a:latin typeface="Meiryo UI" panose="020B0604030504040204" pitchFamily="50" charset="-128"/>
              <a:ea typeface="Meiryo UI" panose="020B0604030504040204" pitchFamily="50" charset="-128"/>
            </a:endParaRPr>
          </a:p>
        </p:txBody>
      </p:sp>
      <p:pic>
        <p:nvPicPr>
          <p:cNvPr id="55" name="図 5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52299" y="4713632"/>
            <a:ext cx="1858343" cy="1040854"/>
          </a:xfrm>
          <a:prstGeom prst="rect">
            <a:avLst/>
          </a:prstGeom>
        </p:spPr>
      </p:pic>
      <p:sp>
        <p:nvSpPr>
          <p:cNvPr id="56" name="フローチャート : 結合子 10"/>
          <p:cNvSpPr/>
          <p:nvPr/>
        </p:nvSpPr>
        <p:spPr>
          <a:xfrm rot="21104215">
            <a:off x="4607923" y="2350302"/>
            <a:ext cx="3467155" cy="1051750"/>
          </a:xfrm>
          <a:prstGeom prst="flowChartConnector">
            <a:avLst/>
          </a:prstGeom>
          <a:noFill/>
          <a:ln w="127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6750242" y="2287716"/>
            <a:ext cx="1422158" cy="304083"/>
          </a:xfrm>
          <a:prstGeom prst="rect">
            <a:avLst/>
          </a:prstGeom>
          <a:solidFill>
            <a:srgbClr val="FF99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音楽配信事業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フローチャート : 結合子 11"/>
          <p:cNvSpPr>
            <a:spLocks noChangeAspect="1"/>
          </p:cNvSpPr>
          <p:nvPr/>
        </p:nvSpPr>
        <p:spPr>
          <a:xfrm>
            <a:off x="6552827" y="2088664"/>
            <a:ext cx="394829" cy="398103"/>
          </a:xfrm>
          <a:prstGeom prst="flowChartConnector">
            <a:avLst/>
          </a:prstGeom>
          <a:solidFill>
            <a:srgbClr val="FF3300"/>
          </a:solidFill>
          <a:ln w="6350">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7326306" y="3007796"/>
            <a:ext cx="1422158" cy="304083"/>
          </a:xfrm>
          <a:prstGeom prst="rect">
            <a:avLst/>
          </a:prstGeom>
          <a:solidFill>
            <a:srgbClr val="99FF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集客支援</a:t>
            </a:r>
            <a:r>
              <a:rPr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フローチャート : 結合子 11"/>
          <p:cNvSpPr>
            <a:spLocks noChangeAspect="1"/>
          </p:cNvSpPr>
          <p:nvPr/>
        </p:nvSpPr>
        <p:spPr>
          <a:xfrm>
            <a:off x="7128891" y="2808744"/>
            <a:ext cx="394829" cy="398103"/>
          </a:xfrm>
          <a:prstGeom prst="flowChartConnector">
            <a:avLst/>
          </a:prstGeom>
          <a:solidFill>
            <a:srgbClr val="66FF66"/>
          </a:solidFill>
          <a:ln w="6350">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正方形/長方形 60"/>
          <p:cNvSpPr/>
          <p:nvPr/>
        </p:nvSpPr>
        <p:spPr>
          <a:xfrm>
            <a:off x="5464437" y="3295828"/>
            <a:ext cx="1422158" cy="304083"/>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エネルギー事業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フローチャート : 結合子 11"/>
          <p:cNvSpPr>
            <a:spLocks noChangeAspect="1"/>
          </p:cNvSpPr>
          <p:nvPr/>
        </p:nvSpPr>
        <p:spPr>
          <a:xfrm>
            <a:off x="5267022" y="3096776"/>
            <a:ext cx="394829" cy="398103"/>
          </a:xfrm>
          <a:prstGeom prst="flowChartConnector">
            <a:avLst/>
          </a:prstGeom>
          <a:solidFill>
            <a:srgbClr val="FFC000"/>
          </a:solidFill>
          <a:ln w="6350">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4779306" y="2575748"/>
            <a:ext cx="1422158" cy="304083"/>
          </a:xfrm>
          <a:prstGeom prst="rect">
            <a:avLst/>
          </a:prstGeom>
          <a:solidFill>
            <a:srgbClr val="5B9BD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ＩＣＴ事業</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フローチャート : 結合子 11"/>
          <p:cNvSpPr>
            <a:spLocks noChangeAspect="1"/>
          </p:cNvSpPr>
          <p:nvPr/>
        </p:nvSpPr>
        <p:spPr>
          <a:xfrm>
            <a:off x="4581891" y="2376696"/>
            <a:ext cx="394829" cy="398103"/>
          </a:xfrm>
          <a:prstGeom prst="flowChartConnector">
            <a:avLst/>
          </a:prstGeom>
          <a:solidFill>
            <a:schemeClr val="accent5">
              <a:lumMod val="60000"/>
              <a:lumOff val="40000"/>
            </a:schemeClr>
          </a:solidFill>
          <a:ln w="6350">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正方形/長方形 64"/>
          <p:cNvSpPr/>
          <p:nvPr/>
        </p:nvSpPr>
        <p:spPr>
          <a:xfrm>
            <a:off x="5370935" y="1669489"/>
            <a:ext cx="3272305" cy="369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音楽放送の会社</a:t>
            </a:r>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音楽放送も扱う会社</a:t>
            </a:r>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へ</a:t>
            </a:r>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6" name="図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231" y="2038736"/>
            <a:ext cx="817625" cy="284222"/>
          </a:xfrm>
          <a:prstGeom prst="rect">
            <a:avLst/>
          </a:prstGeom>
        </p:spPr>
      </p:pic>
      <p:pic>
        <p:nvPicPr>
          <p:cNvPr id="67" name="図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622" y="4849690"/>
            <a:ext cx="699233" cy="437020"/>
          </a:xfrm>
          <a:prstGeom prst="rect">
            <a:avLst/>
          </a:prstGeom>
        </p:spPr>
      </p:pic>
      <p:pic>
        <p:nvPicPr>
          <p:cNvPr id="68" name="図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622" y="4490761"/>
            <a:ext cx="720305" cy="437020"/>
          </a:xfrm>
          <a:prstGeom prst="rect">
            <a:avLst/>
          </a:prstGeom>
        </p:spPr>
      </p:pic>
      <p:pic>
        <p:nvPicPr>
          <p:cNvPr id="69" name="図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623" y="5940808"/>
            <a:ext cx="699233" cy="437020"/>
          </a:xfrm>
          <a:prstGeom prst="rect">
            <a:avLst/>
          </a:prstGeom>
        </p:spPr>
      </p:pic>
      <p:pic>
        <p:nvPicPr>
          <p:cNvPr id="70" name="図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177" y="5222950"/>
            <a:ext cx="699233" cy="437020"/>
          </a:xfrm>
          <a:prstGeom prst="rect">
            <a:avLst/>
          </a:prstGeom>
        </p:spPr>
      </p:pic>
      <p:pic>
        <p:nvPicPr>
          <p:cNvPr id="71" name="図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622" y="5567548"/>
            <a:ext cx="699233" cy="437020"/>
          </a:xfrm>
          <a:prstGeom prst="rect">
            <a:avLst/>
          </a:prstGeom>
        </p:spPr>
      </p:pic>
    </p:spTree>
    <p:extLst>
      <p:ext uri="{BB962C8B-B14F-4D97-AF65-F5344CB8AC3E}">
        <p14:creationId xmlns:p14="http://schemas.microsoft.com/office/powerpoint/2010/main" val="1394942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a:xfrm>
            <a:off x="36513" y="2228"/>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料金表</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専用放送の機種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配信の仕組み　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専用放送とは　</a:t>
            </a:r>
            <a:r>
              <a:rPr lang="ja-JP" altLang="en-US" sz="2400" dirty="0" smtClean="0">
                <a:solidFill>
                  <a:schemeClr val="bg1"/>
                </a:solidFill>
              </a:rPr>
              <a:t>①</a:t>
            </a: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ホームベース 17"/>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山形 18"/>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山形 19"/>
          <p:cNvSpPr/>
          <p:nvPr/>
        </p:nvSpPr>
        <p:spPr>
          <a:xfrm>
            <a:off x="3204962"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山形 20"/>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山形 21"/>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山形 22"/>
          <p:cNvSpPr/>
          <p:nvPr/>
        </p:nvSpPr>
        <p:spPr>
          <a:xfrm>
            <a:off x="7461941"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その他サービス ②</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2246149" y="1559150"/>
            <a:ext cx="4651701"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36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8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211694" y="4612418"/>
            <a:ext cx="2618270"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257194" y="4612419"/>
            <a:ext cx="2618270"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27577" y="4612418"/>
            <a:ext cx="2618270" cy="1264125"/>
          </a:xfrm>
          <a:prstGeom prst="rect">
            <a:avLst/>
          </a:prstGeom>
          <a:solidFill>
            <a:srgbClr val="F2F2F2">
              <a:alpha val="3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576929" y="4722816"/>
            <a:ext cx="2333172" cy="4075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425486" y="4722818"/>
            <a:ext cx="2333172" cy="4075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361535" y="4722818"/>
            <a:ext cx="2333172" cy="4075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427010" y="5195072"/>
            <a:ext cx="2552298" cy="616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86082" y="5130412"/>
            <a:ext cx="2552298" cy="74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 ×××× ×××× ××××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230112" y="5130412"/>
            <a:ext cx="2552298" cy="74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 ×××× ×××× ×××× </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2663612" y="2527232"/>
            <a:ext cx="3920686" cy="163014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画像</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20</a:t>
            </a:fld>
            <a:endParaRPr kumimoji="1" lang="ja-JP" altLang="en-US"/>
          </a:p>
        </p:txBody>
      </p:sp>
    </p:spTree>
    <p:extLst>
      <p:ext uri="{BB962C8B-B14F-4D97-AF65-F5344CB8AC3E}">
        <p14:creationId xmlns:p14="http://schemas.microsoft.com/office/powerpoint/2010/main" val="2519054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08369" y="902208"/>
            <a:ext cx="8400288" cy="5266944"/>
          </a:xfrm>
          <a:prstGeom prst="roundRect">
            <a:avLst>
              <a:gd name="adj" fmla="val 41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638048" y="619621"/>
            <a:ext cx="1593088" cy="457149"/>
          </a:xfrm>
          <a:prstGeom prst="roundRect">
            <a:avLst>
              <a:gd name="adj" fmla="val 8099"/>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memo</a:t>
            </a:r>
            <a:endParaRPr kumimoji="1" lang="ja-JP" altLang="en-US" sz="32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21</a:t>
            </a:fld>
            <a:endParaRPr kumimoji="1" lang="ja-JP" altLang="en-US"/>
          </a:p>
        </p:txBody>
      </p:sp>
    </p:spTree>
    <p:extLst>
      <p:ext uri="{BB962C8B-B14F-4D97-AF65-F5344CB8AC3E}">
        <p14:creationId xmlns:p14="http://schemas.microsoft.com/office/powerpoint/2010/main" val="359603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図表 8"/>
          <p:cNvGraphicFramePr/>
          <p:nvPr>
            <p:extLst>
              <p:ext uri="{D42A27DB-BD31-4B8C-83A1-F6EECF244321}">
                <p14:modId xmlns:p14="http://schemas.microsoft.com/office/powerpoint/2010/main" val="3441196581"/>
              </p:ext>
            </p:extLst>
          </p:nvPr>
        </p:nvGraphicFramePr>
        <p:xfrm>
          <a:off x="6170289" y="944156"/>
          <a:ext cx="2274612" cy="1867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円/楕円 27"/>
          <p:cNvSpPr/>
          <p:nvPr/>
        </p:nvSpPr>
        <p:spPr>
          <a:xfrm>
            <a:off x="7962552" y="2241876"/>
            <a:ext cx="671354" cy="3862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011617" y="985750"/>
            <a:ext cx="671354" cy="3862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456018" y="1277094"/>
            <a:ext cx="4012072"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ＢＧＭ</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36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効果</a:t>
            </a:r>
            <a:r>
              <a:rPr lang="ja-JP" altLang="en-US" sz="36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的</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に使う</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456018" y="2040972"/>
            <a:ext cx="5830481"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Ｃ</a:t>
            </a:r>
            <a:r>
              <a:rPr lang="ja-JP" altLang="en-US" sz="36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Ｍ</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36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戦略</a:t>
            </a:r>
            <a:r>
              <a:rPr lang="ja-JP" altLang="en-US" sz="36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的</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に使う</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497580" y="2739203"/>
            <a:ext cx="7503419"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なんとなく</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流していた店内放送を</a:t>
            </a:r>
            <a:r>
              <a:rPr lang="ja-JP" altLang="en-US" sz="36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販売</a:t>
            </a:r>
            <a:r>
              <a:rPr lang="ja-JP" altLang="en-US" sz="3600" b="1"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24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に使う</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392363" y="3552538"/>
            <a:ext cx="8577774" cy="3060165"/>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1961</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年の創業以来、</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は日本の有線音楽配信を牽引してきました。</a:t>
            </a:r>
            <a:endPar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時代に合わせ</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て、より市場のニーズにマッチしたサービスの開発を進めていく中で、</a:t>
            </a:r>
            <a:endPar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多店舗展開されている企業様に</a:t>
            </a:r>
            <a:r>
              <a:rPr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共通の課題がありました。</a:t>
            </a:r>
            <a:endPar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それは</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来店されたお客様にどれだけ気持ちのいい空間を提供できるか</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500"/>
              </a:lnSpc>
            </a:pPr>
            <a:r>
              <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来店されたお客様にどうすれば</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自然に効果的にアプローチできるか</a:t>
            </a:r>
            <a:r>
              <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500"/>
              </a:lnSpc>
            </a:pP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「音」のプロであ</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る</a:t>
            </a:r>
            <a:r>
              <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USEN</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はそのソリューションとして専用放送サービスを開始。</a:t>
            </a:r>
            <a:endParaRPr kumimoji="1" lang="en-US" altLang="ja-JP"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単なる</a:t>
            </a:r>
            <a:r>
              <a:rPr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ではなく、空間演出、ブランディングの統一、</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集客やプロモーションに特化することで、店内環境のワンランクアップを実現。</a:t>
            </a:r>
            <a:endParaRPr lang="en-US" altLang="ja-JP"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kumimoji="1" lang="ja-JP" altLang="en-US"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目</a:t>
            </a:r>
            <a:r>
              <a:rPr kumimoji="1" lang="ja-JP" altLang="en-US"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に見えないサービスで、目に見える効果をご提供します。</a:t>
            </a:r>
            <a:endParaRPr kumimoji="1" lang="en-US" altLang="ja-JP"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フローチャート: 結合子 3"/>
          <p:cNvSpPr>
            <a:spLocks noChangeAspect="1"/>
          </p:cNvSpPr>
          <p:nvPr/>
        </p:nvSpPr>
        <p:spPr>
          <a:xfrm>
            <a:off x="6921529" y="1456463"/>
            <a:ext cx="793152" cy="79315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ホームベース 4"/>
          <p:cNvSpPr/>
          <p:nvPr/>
        </p:nvSpPr>
        <p:spPr>
          <a:xfrm>
            <a:off x="357549" y="103276"/>
            <a:ext cx="1488181" cy="349470"/>
          </a:xfrm>
          <a:prstGeom prst="homePlate">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山形 6"/>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山形 11"/>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山形 12"/>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山形 13"/>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プレースホルダー 4"/>
          <p:cNvSpPr txBox="1">
            <a:spLocks/>
          </p:cNvSpPr>
          <p:nvPr/>
        </p:nvSpPr>
        <p:spPr>
          <a:xfrm>
            <a:off x="6840004" y="1707116"/>
            <a:ext cx="935182"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ja-JP" altLang="en-US"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販促</a:t>
            </a:r>
          </a:p>
        </p:txBody>
      </p:sp>
      <p:sp>
        <p:nvSpPr>
          <p:cNvPr id="25" name="テキスト プレースホルダー 4"/>
          <p:cNvSpPr txBox="1">
            <a:spLocks/>
          </p:cNvSpPr>
          <p:nvPr/>
        </p:nvSpPr>
        <p:spPr>
          <a:xfrm>
            <a:off x="5879703" y="1033884"/>
            <a:ext cx="935182"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600" b="1" i="1"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BGM</a:t>
            </a:r>
            <a:endParaRPr kumimoji="1" lang="ja-JP" altLang="en-US" sz="1600" b="1" i="1"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プレースホルダー 4"/>
          <p:cNvSpPr txBox="1">
            <a:spLocks/>
          </p:cNvSpPr>
          <p:nvPr/>
        </p:nvSpPr>
        <p:spPr>
          <a:xfrm>
            <a:off x="7830638" y="2294991"/>
            <a:ext cx="935182" cy="280032"/>
          </a:xfrm>
          <a:prstGeom prst="rect">
            <a:avLst/>
          </a:prstGeom>
          <a:noFill/>
          <a:ln>
            <a:noFill/>
          </a:ln>
        </p:spPr>
        <p:txBody>
          <a:bodyPr vert="horz" lIns="91440" tIns="45720" rIns="91440" bIns="45720" rtlCol="0" anchor="ctr">
            <a:no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M</a:t>
            </a:r>
            <a:endParaRPr kumimoji="1" lang="ja-JP" altLang="en-US" sz="1600" b="1" i="1"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■店内放送革命</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3</a:t>
            </a:fld>
            <a:endParaRPr kumimoji="1" lang="ja-JP" altLang="en-US"/>
          </a:p>
        </p:txBody>
      </p:sp>
    </p:spTree>
    <p:extLst>
      <p:ext uri="{BB962C8B-B14F-4D97-AF65-F5344CB8AC3E}">
        <p14:creationId xmlns:p14="http://schemas.microsoft.com/office/powerpoint/2010/main" val="264298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■現状・</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課題</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660417" y="2225365"/>
            <a:ext cx="2966009" cy="682760"/>
          </a:xfrm>
          <a:prstGeom prst="roundRect">
            <a:avLst>
              <a:gd name="adj" fmla="val 11952"/>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観光客が増加</a:t>
            </a:r>
          </a:p>
        </p:txBody>
      </p:sp>
      <p:sp>
        <p:nvSpPr>
          <p:cNvPr id="13" name="角丸四角形 12"/>
          <p:cNvSpPr/>
          <p:nvPr/>
        </p:nvSpPr>
        <p:spPr>
          <a:xfrm>
            <a:off x="3871378" y="2225365"/>
            <a:ext cx="5089412" cy="682760"/>
          </a:xfrm>
          <a:prstGeom prst="roundRect">
            <a:avLst>
              <a:gd name="adj" fmla="val 1273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宿泊施設のおすすめ料理や注意事項を多言語</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放送</a:t>
            </a:r>
            <a:r>
              <a:rPr lang="ja-JP" altLang="en-US" sz="14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で放送</a:t>
            </a:r>
            <a:endParaRPr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660417" y="3405764"/>
            <a:ext cx="2966009" cy="682760"/>
          </a:xfrm>
          <a:prstGeom prst="roundRect">
            <a:avLst>
              <a:gd name="adj" fmla="val 11952"/>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民泊などの新たな競合の登場</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850352" y="3405764"/>
            <a:ext cx="5192485" cy="682760"/>
          </a:xfrm>
          <a:prstGeom prst="roundRect">
            <a:avLst>
              <a:gd name="adj" fmla="val 1273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地域や季節に</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合わせた音楽で、宿泊者に喜ばれる付加価値の創造</a:t>
            </a:r>
          </a:p>
        </p:txBody>
      </p:sp>
      <p:sp>
        <p:nvSpPr>
          <p:cNvPr id="16" name="角丸四角形 15"/>
          <p:cNvSpPr/>
          <p:nvPr/>
        </p:nvSpPr>
        <p:spPr>
          <a:xfrm>
            <a:off x="660417" y="4637147"/>
            <a:ext cx="2966009" cy="682760"/>
          </a:xfrm>
          <a:prstGeom prst="roundRect">
            <a:avLst>
              <a:gd name="adj" fmla="val 11952"/>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3890555" y="4637147"/>
            <a:ext cx="5192485" cy="682760"/>
          </a:xfrm>
          <a:prstGeom prst="roundRect">
            <a:avLst>
              <a:gd name="adj" fmla="val 1273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flipV="1">
            <a:off x="4013793" y="2786285"/>
            <a:ext cx="46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013788" y="3929300"/>
            <a:ext cx="46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034571" y="5185067"/>
            <a:ext cx="46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426117" y="2123760"/>
            <a:ext cx="430479" cy="469023"/>
          </a:xfrm>
          <a:prstGeom prst="roundRect">
            <a:avLst>
              <a:gd name="adj" fmla="val 11952"/>
            </a:avLst>
          </a:prstGeom>
          <a:solidFill>
            <a:schemeClr val="bg2">
              <a:lumMod val="2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26117" y="3318797"/>
            <a:ext cx="430479" cy="469023"/>
          </a:xfrm>
          <a:prstGeom prst="roundRect">
            <a:avLst>
              <a:gd name="adj" fmla="val 11952"/>
            </a:avLst>
          </a:prstGeom>
          <a:solidFill>
            <a:schemeClr val="bg2">
              <a:lumMod val="2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26117" y="4554692"/>
            <a:ext cx="430479" cy="469023"/>
          </a:xfrm>
          <a:prstGeom prst="roundRect">
            <a:avLst>
              <a:gd name="adj" fmla="val 11952"/>
            </a:avLst>
          </a:prstGeom>
          <a:solidFill>
            <a:schemeClr val="bg2">
              <a:lumMod val="25000"/>
            </a:schemeClr>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楕円 2"/>
          <p:cNvSpPr/>
          <p:nvPr/>
        </p:nvSpPr>
        <p:spPr>
          <a:xfrm>
            <a:off x="5164240" y="1404578"/>
            <a:ext cx="1895791" cy="5403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Solution</a:t>
            </a:r>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二等辺三角形 3"/>
          <p:cNvSpPr/>
          <p:nvPr/>
        </p:nvSpPr>
        <p:spPr>
          <a:xfrm rot="7301756">
            <a:off x="6028160" y="1677494"/>
            <a:ext cx="167951" cy="58347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596804" y="5594561"/>
            <a:ext cx="7946287"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sz="24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の専用放送で課題解決のお手伝いをさせてください！</a:t>
            </a:r>
            <a:endParaRPr kumimoji="1"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ホームベース 30"/>
          <p:cNvSpPr/>
          <p:nvPr/>
        </p:nvSpPr>
        <p:spPr>
          <a:xfrm>
            <a:off x="357549" y="103276"/>
            <a:ext cx="1488181" cy="349470"/>
          </a:xfrm>
          <a:prstGeom prst="homePlate">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山形 31"/>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山形 32"/>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山形 33"/>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山形 34"/>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49C6954-B18E-4E82-87DA-655DAE3E429F}" type="slidenum">
              <a:rPr kumimoji="1" lang="ja-JP" altLang="en-US" smtClean="0"/>
              <a:t>4</a:t>
            </a:fld>
            <a:endParaRPr kumimoji="1" lang="ja-JP" altLang="en-US"/>
          </a:p>
        </p:txBody>
      </p:sp>
      <p:sp>
        <p:nvSpPr>
          <p:cNvPr id="26" name="直角三角形 25"/>
          <p:cNvSpPr>
            <a:spLocks noChangeAspect="1"/>
          </p:cNvSpPr>
          <p:nvPr/>
        </p:nvSpPr>
        <p:spPr>
          <a:xfrm rot="13516751">
            <a:off x="3649098" y="2480798"/>
            <a:ext cx="253075" cy="25307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a:spLocks noChangeAspect="1"/>
          </p:cNvSpPr>
          <p:nvPr/>
        </p:nvSpPr>
        <p:spPr>
          <a:xfrm rot="13516751">
            <a:off x="3644749" y="3623814"/>
            <a:ext cx="253075" cy="25307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p:cNvSpPr>
            <a:spLocks noChangeAspect="1"/>
          </p:cNvSpPr>
          <p:nvPr/>
        </p:nvSpPr>
        <p:spPr>
          <a:xfrm rot="13516751">
            <a:off x="3656261" y="4852378"/>
            <a:ext cx="253075" cy="25307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1120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1776542" y="107730"/>
            <a:ext cx="1488181" cy="34501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山形 36"/>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山形 37"/>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山形 39"/>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43142" y="1019916"/>
            <a:ext cx="371081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■今までの有線放送</a:t>
            </a:r>
            <a:endPar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3"/>
          <a:stretch>
            <a:fillRect/>
          </a:stretch>
        </p:blipFill>
        <p:spPr>
          <a:xfrm>
            <a:off x="451215" y="1585538"/>
            <a:ext cx="4203913" cy="1856006"/>
          </a:xfrm>
          <a:prstGeom prst="rect">
            <a:avLst/>
          </a:prstGeom>
        </p:spPr>
      </p:pic>
      <p:sp>
        <p:nvSpPr>
          <p:cNvPr id="49" name="角丸四角形 48"/>
          <p:cNvSpPr/>
          <p:nvPr/>
        </p:nvSpPr>
        <p:spPr>
          <a:xfrm>
            <a:off x="175871" y="3629528"/>
            <a:ext cx="371081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専用</a:t>
            </a:r>
            <a:r>
              <a:rPr kumimoji="1" lang="ja-JP" altLang="en-US"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放送</a:t>
            </a:r>
            <a:endPar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25093" y="1574064"/>
            <a:ext cx="1330036" cy="18557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グラフ 18"/>
          <p:cNvGraphicFramePr>
            <a:graphicFrameLocks/>
          </p:cNvGraphicFramePr>
          <p:nvPr>
            <p:extLst>
              <p:ext uri="{D42A27DB-BD31-4B8C-83A1-F6EECF244321}">
                <p14:modId xmlns:p14="http://schemas.microsoft.com/office/powerpoint/2010/main" val="1988694377"/>
              </p:ext>
            </p:extLst>
          </p:nvPr>
        </p:nvGraphicFramePr>
        <p:xfrm>
          <a:off x="-186564" y="3869788"/>
          <a:ext cx="4696219" cy="2801174"/>
        </p:xfrm>
        <a:graphic>
          <a:graphicData uri="http://schemas.openxmlformats.org/drawingml/2006/chart">
            <c:chart xmlns:c="http://schemas.openxmlformats.org/drawingml/2006/chart" xmlns:r="http://schemas.openxmlformats.org/officeDocument/2006/relationships" r:id="rId4"/>
          </a:graphicData>
        </a:graphic>
      </p:graphicFrame>
      <p:sp>
        <p:nvSpPr>
          <p:cNvPr id="20" name="角丸四角形 19"/>
          <p:cNvSpPr/>
          <p:nvPr/>
        </p:nvSpPr>
        <p:spPr>
          <a:xfrm>
            <a:off x="3920262" y="4000186"/>
            <a:ext cx="3054263" cy="1781980"/>
          </a:xfrm>
          <a:prstGeom prst="roundRect">
            <a:avLst>
              <a:gd name="adj" fmla="val 5708"/>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dirty="0" smtClean="0">
                <a:solidFill>
                  <a:schemeClr val="accent4">
                    <a:lumMod val="40000"/>
                    <a:lumOff val="6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オリジナル</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番組　</a:t>
            </a:r>
            <a:endParaRPr lang="en-US" altLang="ja-JP"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FF999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BGM ( LOUNGE MUSIC</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solidFill>
                  <a:srgbClr val="66CC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販促</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p>
          <a:p>
            <a:pPr>
              <a:lnSpc>
                <a:spcPct val="150000"/>
              </a:lnSpc>
            </a:pPr>
            <a:r>
              <a:rPr lang="ja-JP" altLang="en-US" sz="1400" dirty="0" smtClean="0">
                <a:solidFill>
                  <a:srgbClr val="00CC99"/>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従業員用サインミュージック </a:t>
            </a:r>
            <a:endParaRPr lang="en-US" altLang="ja-JP" sz="1400" b="1"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1400"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エリア限定</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CM</a:t>
            </a:r>
            <a:endParaRPr kumimoji="1" lang="en-US" altLang="ja-JP" sz="14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4820225" y="2789724"/>
            <a:ext cx="4045612" cy="610854"/>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■ご契約</a:t>
            </a:r>
            <a:r>
              <a:rPr lang="ja-JP" altLang="en-US" sz="11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コースに合わせたバンド 内のチャンネルのみ選曲</a:t>
            </a: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可能</a:t>
            </a:r>
            <a:endParaRPr lang="en-US" altLang="ja-JP"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1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■コメント放送やオリジナルの放送プログラムには非対応</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827370" y="5908191"/>
            <a:ext cx="4045612" cy="610854"/>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■全てのチャンネルから</a:t>
            </a:r>
            <a:r>
              <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を自由にコーディーネート可能</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■コメント放送やオリジナルプログラムも全店舗流し分けして放送可能</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1360" y="4000186"/>
            <a:ext cx="1488207" cy="842140"/>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1360" y="4852037"/>
            <a:ext cx="1488207" cy="930129"/>
          </a:xfrm>
          <a:prstGeom prst="rect">
            <a:avLst/>
          </a:prstGeom>
        </p:spPr>
      </p:pic>
      <p:sp>
        <p:nvSpPr>
          <p:cNvPr id="11" name="二等辺三角形 10"/>
          <p:cNvSpPr/>
          <p:nvPr/>
        </p:nvSpPr>
        <p:spPr>
          <a:xfrm rot="10800000">
            <a:off x="3839724" y="3636692"/>
            <a:ext cx="1464550" cy="221951"/>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プレースホルダー 4"/>
          <p:cNvSpPr txBox="1">
            <a:spLocks/>
          </p:cNvSpPr>
          <p:nvPr/>
        </p:nvSpPr>
        <p:spPr>
          <a:xfrm>
            <a:off x="1336934" y="5152359"/>
            <a:ext cx="1707758" cy="280032"/>
          </a:xfrm>
          <a:prstGeom prst="rect">
            <a:avLst/>
          </a:prstGeom>
          <a:solidFill>
            <a:schemeClr val="bg1"/>
          </a:solid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時間の放送プログラム</a:t>
            </a:r>
          </a:p>
        </p:txBody>
      </p:sp>
      <p:sp>
        <p:nvSpPr>
          <p:cNvPr id="21" name="AutoShape 2" descr="with LOV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44" name="直線コネクタ 43"/>
          <p:cNvCxnSpPr/>
          <p:nvPr/>
        </p:nvCxnSpPr>
        <p:spPr>
          <a:xfrm flipV="1">
            <a:off x="1615424" y="1133025"/>
            <a:ext cx="4061665" cy="689971"/>
          </a:xfrm>
          <a:prstGeom prst="line">
            <a:avLst/>
          </a:prstGeom>
          <a:ln>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1267" y="891177"/>
            <a:ext cx="901681" cy="894467"/>
          </a:xfrm>
          <a:prstGeom prst="rect">
            <a:avLst/>
          </a:prstGeom>
          <a:effectLst>
            <a:outerShdw blurRad="50800" dist="38100" dir="2700000" algn="tl" rotWithShape="0">
              <a:prstClr val="black">
                <a:alpha val="40000"/>
              </a:prstClr>
            </a:outerShdw>
          </a:effectLst>
        </p:spPr>
      </p:pic>
      <p:cxnSp>
        <p:nvCxnSpPr>
          <p:cNvPr id="50" name="直線コネクタ 49"/>
          <p:cNvCxnSpPr/>
          <p:nvPr/>
        </p:nvCxnSpPr>
        <p:spPr>
          <a:xfrm>
            <a:off x="2520632" y="2334713"/>
            <a:ext cx="3298963" cy="228164"/>
          </a:xfrm>
          <a:prstGeom prst="line">
            <a:avLst/>
          </a:prstGeom>
          <a:ln>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4406687" y="1562373"/>
            <a:ext cx="3363995" cy="772340"/>
          </a:xfrm>
          <a:prstGeom prst="line">
            <a:avLst/>
          </a:prstGeom>
          <a:ln>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9492" y="1135440"/>
            <a:ext cx="870696" cy="870696"/>
          </a:xfrm>
          <a:prstGeom prst="rect">
            <a:avLst/>
          </a:prstGeom>
          <a:effectLst>
            <a:outerShdw blurRad="50800" dist="38100" dir="2700000" algn="tl" rotWithShape="0">
              <a:prstClr val="black">
                <a:alpha val="40000"/>
              </a:prstClr>
            </a:outerShdw>
          </a:effectLst>
        </p:spPr>
      </p:pic>
      <p:pic>
        <p:nvPicPr>
          <p:cNvPr id="17" name="図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9595" y="1825003"/>
            <a:ext cx="926855" cy="926855"/>
          </a:xfrm>
          <a:prstGeom prst="rect">
            <a:avLst/>
          </a:prstGeom>
          <a:effectLst>
            <a:outerShdw blurRad="50800" dist="38100" dir="2700000" algn="tl" rotWithShape="0">
              <a:prstClr val="black">
                <a:alpha val="40000"/>
              </a:prstClr>
            </a:outerShdw>
          </a:effectLst>
        </p:spPr>
      </p:pic>
      <p:sp>
        <p:nvSpPr>
          <p:cNvPr id="32" name="角丸四角形 3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■通常放送との比較</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5</a:t>
            </a:fld>
            <a:endParaRPr kumimoji="1" lang="ja-JP" altLang="en-US"/>
          </a:p>
        </p:txBody>
      </p:sp>
    </p:spTree>
    <p:extLst>
      <p:ext uri="{BB962C8B-B14F-4D97-AF65-F5344CB8AC3E}">
        <p14:creationId xmlns:p14="http://schemas.microsoft.com/office/powerpoint/2010/main" val="698808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98958" y="1571287"/>
            <a:ext cx="8546084" cy="2701922"/>
          </a:xfrm>
          <a:prstGeom prst="rect">
            <a:avLst/>
          </a:prstGeom>
        </p:spPr>
      </p:pic>
      <p:sp>
        <p:nvSpPr>
          <p:cNvPr id="3"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ホームベース 33"/>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1776542" y="107730"/>
            <a:ext cx="1488181" cy="34501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山形 36"/>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山形 37"/>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山形 39"/>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AutoShape 2" descr="with LOV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角丸四角形 3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週</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MD</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対応</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B49C6954-B18E-4E82-87DA-655DAE3E429F}" type="slidenum">
              <a:rPr kumimoji="1" lang="ja-JP" altLang="en-US" smtClean="0"/>
              <a:t>6</a:t>
            </a:fld>
            <a:endParaRPr kumimoji="1" lang="ja-JP" altLang="en-US"/>
          </a:p>
        </p:txBody>
      </p:sp>
      <p:sp>
        <p:nvSpPr>
          <p:cNvPr id="41" name="テキスト プレースホルダー 4"/>
          <p:cNvSpPr txBox="1">
            <a:spLocks/>
          </p:cNvSpPr>
          <p:nvPr/>
        </p:nvSpPr>
        <p:spPr>
          <a:xfrm>
            <a:off x="1186425" y="5895441"/>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1976280" y="5467173"/>
            <a:ext cx="518370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１年</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(52MD)</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を通して販売促進を徹底サポート</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730547" y="5400321"/>
            <a:ext cx="7720086" cy="831278"/>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rot="20297673">
            <a:off x="514466" y="5254071"/>
            <a:ext cx="1001713" cy="3413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3169403" y="1970045"/>
            <a:ext cx="1340252"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夏休み</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718265" y="1973882"/>
            <a:ext cx="1369326" cy="479781"/>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冬休み</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341931" y="1974259"/>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春休み</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337811" y="2654122"/>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ひな祭り</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337811" y="326195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ホワイトデー</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1035299" y="1974259"/>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新生活</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1035298" y="2654122"/>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花粉</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1760863" y="197004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ＧＷ</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1760862" y="264990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こどもの日</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2471915" y="197004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父の日</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2471914" y="264990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梅雨</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a:xfrm>
            <a:off x="3182966" y="2678106"/>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七夕</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3880453" y="267724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お盆</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3169403" y="3261955"/>
            <a:ext cx="1340252"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土曜の丑の日</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4612317" y="1974259"/>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十五夜</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5311822" y="197004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ハロウィン</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4612370" y="2677248"/>
            <a:ext cx="1340252"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運動会</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6015043" y="197596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ボジョレー</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6741273" y="267724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クリスマス</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6741273" y="3333195"/>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ケーキ</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7466837" y="267364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お</a:t>
            </a:r>
            <a:r>
              <a:rPr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正月</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7466837" y="332898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おせち</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8151705" y="1992368"/>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バレンタイン</a:t>
            </a:r>
            <a:r>
              <a:rPr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デ</a:t>
            </a:r>
            <a:r>
              <a:rPr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8151704" y="2672231"/>
            <a:ext cx="629253" cy="483619"/>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節分</a:t>
            </a:r>
            <a:endParaRPr kumimoji="1" lang="ja-JP" altLang="en-US" sz="9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二等辺三角形 78"/>
          <p:cNvSpPr/>
          <p:nvPr/>
        </p:nvSpPr>
        <p:spPr>
          <a:xfrm rot="10800000">
            <a:off x="3643609" y="4952081"/>
            <a:ext cx="1856779" cy="25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659822" y="4403809"/>
            <a:ext cx="7824355" cy="53585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140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お客様のご要望に応じたコメント制作はもちろん、定番販促ソングは</a:t>
            </a:r>
            <a:r>
              <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USEN</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で既にご用意！</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8307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7616" y="1783073"/>
            <a:ext cx="1822334" cy="5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266" y="1797296"/>
            <a:ext cx="2041087" cy="53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54997" y="1807798"/>
            <a:ext cx="1712850" cy="488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563091" y="5104995"/>
            <a:ext cx="3827008" cy="1245020"/>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約</a:t>
            </a:r>
            <a:r>
              <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500ch</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のプレイリストをご用意</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店舗ごとに個別でプログラムタイマーを設定可能</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1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55822" y="3381516"/>
            <a:ext cx="1720701" cy="42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17" name="グループ化 6"/>
          <p:cNvGrpSpPr>
            <a:grpSpLocks/>
          </p:cNvGrpSpPr>
          <p:nvPr/>
        </p:nvGrpSpPr>
        <p:grpSpPr bwMode="auto">
          <a:xfrm>
            <a:off x="2259801" y="3375770"/>
            <a:ext cx="1980214" cy="521114"/>
            <a:chOff x="8644523" y="4329998"/>
            <a:chExt cx="1903312" cy="561426"/>
          </a:xfrm>
        </p:grpSpPr>
        <p:sp>
          <p:nvSpPr>
            <p:cNvPr id="18" name="正方形/長方形 5"/>
            <p:cNvSpPr>
              <a:spLocks noChangeArrowheads="1"/>
            </p:cNvSpPr>
            <p:nvPr/>
          </p:nvSpPr>
          <p:spPr bwMode="auto">
            <a:xfrm>
              <a:off x="8675003" y="4414552"/>
              <a:ext cx="1835999" cy="4000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eaLnBrk="0" hangingPunct="0">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endParaRPr lang="ja-JP" altLang="en-US" sz="900">
                <a:latin typeface="HGP創英角ｺﾞｼｯｸUB" panose="020B0900000000000000" pitchFamily="50" charset="-128"/>
                <a:ea typeface="HGP創英角ｺﾞｼｯｸUB" panose="020B0900000000000000" pitchFamily="50" charset="-128"/>
              </a:endParaRPr>
            </a:p>
          </p:txBody>
        </p:sp>
        <p:pic>
          <p:nvPicPr>
            <p:cNvPr id="19" name="Picture 7" descr="\\fs\部門共有\4850_法人営業統括部(共有)\003_営業共通_申請・ツール・成績管理他\003_営業関連資料\001_商品関連資料\EZ-MESSEⅡ\グッドデザイン賞2014\EZ2_Front_Timer.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644523" y="4329998"/>
              <a:ext cx="1903312" cy="56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テキスト プレースホルダー 4"/>
          <p:cNvSpPr txBox="1">
            <a:spLocks/>
          </p:cNvSpPr>
          <p:nvPr/>
        </p:nvSpPr>
        <p:spPr>
          <a:xfrm>
            <a:off x="1454997" y="1549977"/>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USEN440</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プレースホルダー 4"/>
          <p:cNvSpPr txBox="1">
            <a:spLocks/>
          </p:cNvSpPr>
          <p:nvPr/>
        </p:nvSpPr>
        <p:spPr>
          <a:xfrm>
            <a:off x="3729143" y="1549977"/>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en-US" altLang="ja-JP" sz="1200" b="1" dirty="0" smtClean="0">
                <a:solidFill>
                  <a:schemeClr val="tx1">
                    <a:lumMod val="50000"/>
                    <a:lumOff val="50000"/>
                  </a:schemeClr>
                </a:solidFill>
              </a:rPr>
              <a:t>SOUND PLANET</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プレースホルダー 4"/>
          <p:cNvSpPr txBox="1">
            <a:spLocks/>
          </p:cNvSpPr>
          <p:nvPr/>
        </p:nvSpPr>
        <p:spPr>
          <a:xfrm>
            <a:off x="6094903" y="1548445"/>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SOUND</a:t>
            </a:r>
            <a:r>
              <a:rPr kumimoji="1" lang="en-US" altLang="ja-JP" sz="1200" b="1" i="0" u="none" strike="noStrike" kern="1200" cap="none" spc="0" normalizeH="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 PLANET-</a:t>
            </a:r>
            <a:r>
              <a:rPr kumimoji="1" lang="en-US" altLang="ja-JP" sz="1200" b="1" i="0" u="none" strike="noStrike" kern="1200" cap="none" spc="0" normalizeH="0" noProof="0" dirty="0" err="1"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i</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プレースホルダー 4"/>
          <p:cNvSpPr txBox="1">
            <a:spLocks/>
          </p:cNvSpPr>
          <p:nvPr/>
        </p:nvSpPr>
        <p:spPr>
          <a:xfrm>
            <a:off x="2435098" y="3082332"/>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en-US" altLang="ja-JP" sz="1200" b="1" dirty="0" smtClean="0">
                <a:solidFill>
                  <a:schemeClr val="tx1">
                    <a:lumMod val="50000"/>
                    <a:lumOff val="50000"/>
                  </a:schemeClr>
                </a:solidFill>
              </a:rPr>
              <a:t>EZ-</a:t>
            </a:r>
            <a:r>
              <a:rPr lang="en-US" altLang="ja-JP" sz="1200" b="1" dirty="0" err="1" smtClean="0">
                <a:solidFill>
                  <a:schemeClr val="tx1">
                    <a:lumMod val="50000"/>
                    <a:lumOff val="50000"/>
                  </a:schemeClr>
                </a:solidFill>
              </a:rPr>
              <a:t>MESSEⅡ</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プレースホルダー 4"/>
          <p:cNvSpPr txBox="1">
            <a:spLocks/>
          </p:cNvSpPr>
          <p:nvPr/>
        </p:nvSpPr>
        <p:spPr>
          <a:xfrm>
            <a:off x="4968765" y="3093273"/>
            <a:ext cx="1707758" cy="280032"/>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lang="en-US" altLang="ja-JP" sz="1200" b="1" dirty="0" smtClean="0">
                <a:solidFill>
                  <a:schemeClr val="tx1">
                    <a:lumMod val="50000"/>
                    <a:lumOff val="50000"/>
                  </a:schemeClr>
                </a:solidFill>
              </a:rPr>
              <a:t>MPX-1</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496561" y="2339528"/>
            <a:ext cx="736588" cy="220376"/>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ケーブル</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3729143" y="2354412"/>
            <a:ext cx="736588" cy="2203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6078926" y="2339528"/>
            <a:ext cx="736588" cy="22037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光回線</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291513" y="4003748"/>
            <a:ext cx="736588" cy="2203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3088666" y="4008958"/>
            <a:ext cx="736588" cy="220376"/>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光回線</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4955822" y="4008958"/>
            <a:ext cx="1103006" cy="222625"/>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インターネット</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694555" y="4771159"/>
            <a:ext cx="3564081" cy="249639"/>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Strong point</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894482" y="4765158"/>
            <a:ext cx="3564081" cy="24963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Weak point</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778386" y="5100697"/>
            <a:ext cx="3827008" cy="1245020"/>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オリジナルの編成や流し分けの対応不可</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複数店舗の管理は設定不可</a:t>
            </a:r>
            <a:endParaRPr lang="en-US" altLang="ja-JP" sz="1400" dirty="0" smtClean="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コメント</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EZ-</a:t>
            </a:r>
            <a:r>
              <a:rPr lang="en-US" altLang="ja-JP" sz="1400" dirty="0" err="1"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MESSEⅡ</a:t>
            </a:r>
            <a:r>
              <a:rPr lang="ja-JP" altLang="en-US"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のみ対応</a:t>
            </a:r>
            <a:endParaRPr lang="en-US" altLang="ja-JP" sz="1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■通常</a:t>
            </a:r>
            <a:r>
              <a:rPr kumimoji="1"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USEN</a:t>
            </a:r>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の機種</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7</a:t>
            </a:fld>
            <a:endParaRPr kumimoji="1" lang="ja-JP" altLang="en-US"/>
          </a:p>
        </p:txBody>
      </p:sp>
      <p:sp>
        <p:nvSpPr>
          <p:cNvPr id="41"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ホームベース 41"/>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1776542" y="107730"/>
            <a:ext cx="1488181" cy="34501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山形 49"/>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7374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746229" y="3507048"/>
            <a:ext cx="2460103" cy="112128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店舗での操作は電源含め不要</a:t>
            </a:r>
            <a:endParaRPr kumimoji="1"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マーケティングに沿った内容配信</a:t>
            </a:r>
            <a:endPar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07432" y="5571418"/>
            <a:ext cx="7680960" cy="94995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4"/>
          <p:cNvSpPr txBox="1">
            <a:spLocks/>
          </p:cNvSpPr>
          <p:nvPr/>
        </p:nvSpPr>
        <p:spPr>
          <a:xfrm>
            <a:off x="1186425" y="5895441"/>
            <a:ext cx="962417" cy="372734"/>
          </a:xfrm>
          <a:prstGeom prst="rect">
            <a:avLst/>
          </a:prstGeom>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sz="1400" b="1" i="1"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1976280" y="5467173"/>
            <a:ext cx="5183703" cy="671400"/>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お客様</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企業</a:t>
            </a:r>
            <a:r>
              <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専用の放送センターを構築するサービス</a:t>
            </a:r>
            <a:endParaRPr lang="en-US" altLang="ja-JP"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プレースホルダー 4"/>
          <p:cNvSpPr txBox="1">
            <a:spLocks/>
          </p:cNvSpPr>
          <p:nvPr/>
        </p:nvSpPr>
        <p:spPr>
          <a:xfrm>
            <a:off x="1966850" y="1833601"/>
            <a:ext cx="1528431" cy="350461"/>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PRX-5000</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プレースホルダー 4"/>
          <p:cNvSpPr txBox="1">
            <a:spLocks/>
          </p:cNvSpPr>
          <p:nvPr/>
        </p:nvSpPr>
        <p:spPr>
          <a:xfrm>
            <a:off x="5447495" y="1831204"/>
            <a:ext cx="1528431" cy="350461"/>
          </a:xfrm>
          <a:prstGeom prst="rect">
            <a:avLst/>
          </a:prstGeom>
          <a:noFill/>
          <a:ln>
            <a:noFill/>
          </a:ln>
        </p:spPr>
        <p:txBody>
          <a:bodyPr vert="horz" lIns="91440" tIns="45720" rIns="91440" bIns="45720" rtlCol="0" anchor="ctr">
            <a:normAutofit/>
          </a:bodyPr>
          <a:lstStyle>
            <a:lvl1pPr marL="0"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800" kern="120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342991" indent="0" algn="l" defTabSz="685983" rtl="0" eaLnBrk="1" latinLnBrk="0" hangingPunct="1">
              <a:lnSpc>
                <a:spcPct val="90000"/>
              </a:lnSpc>
              <a:spcBef>
                <a:spcPts val="750"/>
              </a:spcBef>
              <a:buClr>
                <a:schemeClr val="tx1">
                  <a:lumMod val="65000"/>
                  <a:lumOff val="35000"/>
                </a:schemeClr>
              </a:buClr>
              <a:buSzPct val="80000"/>
              <a:buFont typeface="Arial" pitchFamily="34" charset="0"/>
              <a:buNone/>
              <a:defRPr kumimoji="1" lang="ja-JP" sz="13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685983"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20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028974"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371966" indent="0" algn="l" defTabSz="685983" rtl="0" eaLnBrk="1" latinLnBrk="0" hangingPunct="1">
              <a:lnSpc>
                <a:spcPct val="90000"/>
              </a:lnSpc>
              <a:spcBef>
                <a:spcPts val="450"/>
              </a:spcBef>
              <a:buClr>
                <a:schemeClr val="tx1">
                  <a:lumMod val="65000"/>
                  <a:lumOff val="35000"/>
                </a:schemeClr>
              </a:buClr>
              <a:buSzPct val="80000"/>
              <a:buFont typeface="Arial" pitchFamily="34" charset="0"/>
              <a:buNone/>
              <a:defRPr kumimoji="1" lang="ja-JP" sz="1050" kern="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714957"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6pPr>
            <a:lvl7pPr marL="2057949"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7pPr>
            <a:lvl8pPr marL="2400940"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8pPr>
            <a:lvl9pPr marL="2743932" indent="0" algn="l" defTabSz="685983" rtl="0" eaLnBrk="1" latinLnBrk="0" hangingPunct="1">
              <a:spcBef>
                <a:spcPts val="450"/>
              </a:spcBef>
              <a:buSzPct val="80000"/>
              <a:buFont typeface="Arial" pitchFamily="34" charset="0"/>
              <a:buNone/>
              <a:defRPr kumimoji="1" lang="ja-JP" sz="1050" kern="1200">
                <a:solidFill>
                  <a:schemeClr val="tx1">
                    <a:tint val="75000"/>
                  </a:schemeClr>
                </a:solidFill>
                <a:latin typeface="+mn-lt"/>
                <a:ea typeface="+mn-ea"/>
                <a:cs typeface="+mn-cs"/>
              </a:defRPr>
            </a:lvl9pPr>
          </a:lstStyle>
          <a:p>
            <a:pPr marL="0" marR="0" lvl="0" indent="0" algn="ctr" defTabSz="685983" rtl="0" eaLnBrk="1" fontAlgn="auto" latinLnBrk="0" hangingPunct="1">
              <a:lnSpc>
                <a:spcPct val="90000"/>
              </a:lnSpc>
              <a:spcBef>
                <a:spcPts val="450"/>
              </a:spcBef>
              <a:spcAft>
                <a:spcPts val="0"/>
              </a:spcAft>
              <a:buClr>
                <a:srgbClr val="000000">
                  <a:lumMod val="65000"/>
                  <a:lumOff val="35000"/>
                </a:srgbClr>
              </a:buClr>
              <a:buSzPct val="80000"/>
              <a:buFont typeface="Arial" pitchFamily="34" charset="0"/>
              <a:buNone/>
              <a:tabLst/>
              <a:defRPr/>
            </a:pPr>
            <a:r>
              <a:rPr kumimoji="1" lang="en-US" altLang="ja-JP" sz="1200" b="1" i="0" u="none" strike="noStrike" kern="1200" cap="none" spc="0" normalizeH="0" baseline="0" noProof="0" dirty="0" err="1"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rPr>
              <a:t>S’sence</a:t>
            </a:r>
            <a:endParaRPr kumimoji="1" lang="ja-JP" altLang="en-US" sz="1200" b="1" i="0" u="none" strike="noStrike" kern="1200" cap="none" spc="0" normalizeH="0" baseline="0" noProof="0" dirty="0" smtClean="0">
              <a:ln>
                <a:noFill/>
              </a:ln>
              <a:solidFill>
                <a:schemeClr val="tx1">
                  <a:lumMod val="50000"/>
                  <a:lumOff val="50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543793" y="2720021"/>
            <a:ext cx="745387" cy="268093"/>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ケーブル</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2401444" y="2720021"/>
            <a:ext cx="659241" cy="268093"/>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ＣＳ</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257685" y="2740435"/>
            <a:ext cx="1086600" cy="270829"/>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インターネット</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55029" y="3333591"/>
            <a:ext cx="1730649" cy="322118"/>
          </a:xfrm>
          <a:prstGeom prst="roundRect">
            <a:avLst>
              <a:gd name="adj" fmla="val 1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本部主導の一括管理</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3402078" y="3503346"/>
            <a:ext cx="2460103" cy="112128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エリア、業態ごとの流し分け放送 </a:t>
            </a:r>
            <a:endPar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週</a:t>
            </a:r>
            <a:r>
              <a:rPr lang="en-US" altLang="ja-JP"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MD</a:t>
            </a:r>
            <a:r>
              <a:rPr lang="ja-JP" altLang="en-US" sz="1200" dirty="0" err="1"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季節に合わせた楽曲 </a:t>
            </a:r>
            <a:endPar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3710878" y="3329889"/>
            <a:ext cx="1730649" cy="322118"/>
          </a:xfrm>
          <a:prstGeom prst="roundRect">
            <a:avLst>
              <a:gd name="adj" fmla="val 1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ブランディングの統一</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6048943" y="3503346"/>
            <a:ext cx="2460103" cy="112128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来店客に向けた販促ＣＭ</a:t>
            </a:r>
            <a:endParaRPr lang="en-US" altLang="ja-JP"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従業員向けの注意喚起</a:t>
            </a:r>
            <a:endParaRPr lang="ja-JP" altLang="en-US" sz="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6357743" y="3329889"/>
            <a:ext cx="1730649" cy="322118"/>
          </a:xfrm>
          <a:prstGeom prst="roundRect">
            <a:avLst>
              <a:gd name="adj" fmla="val 1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インフォメーションの活用</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二等辺三角形 79"/>
          <p:cNvSpPr/>
          <p:nvPr/>
        </p:nvSpPr>
        <p:spPr>
          <a:xfrm rot="10800000">
            <a:off x="3643609" y="4952081"/>
            <a:ext cx="1856779" cy="25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150368" y="611242"/>
            <a:ext cx="2526172"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■専用放送の機種</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3" name="直線コネクタ 42"/>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730547" y="5400321"/>
            <a:ext cx="7720086" cy="831278"/>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rot="20297673">
            <a:off x="514466" y="5254071"/>
            <a:ext cx="1001713" cy="3413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Point</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49C6954-B18E-4E82-87DA-655DAE3E429F}" type="slidenum">
              <a:rPr kumimoji="1" lang="ja-JP" altLang="en-US" smtClean="0"/>
              <a:t>8</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5963" y="2156154"/>
            <a:ext cx="1951494" cy="522014"/>
          </a:xfrm>
          <a:prstGeom prst="rect">
            <a:avLst/>
          </a:prstGeom>
        </p:spPr>
      </p:pic>
      <p:pic>
        <p:nvPicPr>
          <p:cNvPr id="4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374" y="2157328"/>
            <a:ext cx="2355380" cy="47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タイトル 1"/>
          <p:cNvSpPr txBox="1">
            <a:spLocks/>
          </p:cNvSpPr>
          <p:nvPr/>
        </p:nvSpPr>
        <p:spPr>
          <a:xfrm>
            <a:off x="0" y="0"/>
            <a:ext cx="9143999" cy="633984"/>
          </a:xfrm>
          <a:prstGeom prst="rect">
            <a:avLst/>
          </a:prstGeom>
        </p:spPr>
        <p:txBody>
          <a:bodyPr vert="horz" lIns="91440" tIns="45720" rIns="91440" bIns="45720" rtlCol="0" anchor="ctr">
            <a:normAutofit/>
          </a:bodyPr>
          <a:lstStyle>
            <a:lvl1pPr algn="ctr" defTabSz="685983" rtl="0" eaLnBrk="1" latinLnBrk="0" hangingPunct="1">
              <a:lnSpc>
                <a:spcPct val="80000"/>
              </a:lnSpc>
              <a:spcBef>
                <a:spcPct val="0"/>
              </a:spcBef>
              <a:buNone/>
              <a:defRPr kumimoji="1" lang="ja-JP" sz="2701" b="1" kern="1200" cap="none" baseline="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685983" rtl="0" eaLnBrk="1" fontAlgn="auto" latinLnBrk="0" hangingPunct="1">
              <a:lnSpc>
                <a:spcPct val="80000"/>
              </a:lnSpc>
              <a:spcBef>
                <a:spcPct val="0"/>
              </a:spcBef>
              <a:spcAft>
                <a:spcPts val="0"/>
              </a:spcAft>
              <a:buClrTx/>
              <a:buSzTx/>
              <a:buFontTx/>
              <a:buNone/>
              <a:tabLst/>
              <a:defRPr/>
            </a:pPr>
            <a:endParaRPr kumimoji="1" lang="ja-JP" altLang="en-US" sz="2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ホームベース 34"/>
          <p:cNvSpPr/>
          <p:nvPr/>
        </p:nvSpPr>
        <p:spPr>
          <a:xfrm>
            <a:off x="357549" y="103276"/>
            <a:ext cx="1488181" cy="349470"/>
          </a:xfrm>
          <a:prstGeom prst="homePlat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山形 35"/>
          <p:cNvSpPr/>
          <p:nvPr/>
        </p:nvSpPr>
        <p:spPr>
          <a:xfrm>
            <a:off x="1776542" y="107730"/>
            <a:ext cx="1488181" cy="34501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山形 44"/>
          <p:cNvSpPr/>
          <p:nvPr/>
        </p:nvSpPr>
        <p:spPr>
          <a:xfrm>
            <a:off x="3204962"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山形 45"/>
          <p:cNvSpPr/>
          <p:nvPr/>
        </p:nvSpPr>
        <p:spPr>
          <a:xfrm>
            <a:off x="4623955"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6042948"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7461941" y="116240"/>
            <a:ext cx="1488181" cy="33650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97675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467742" y="217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rot="5400000">
            <a:off x="2127345" y="340391"/>
            <a:ext cx="423859" cy="3743071"/>
          </a:xfrm>
          <a:prstGeom prst="homePlate">
            <a:avLst>
              <a:gd name="adj" fmla="val 0"/>
            </a:avLst>
          </a:prstGeom>
          <a:solidFill>
            <a:schemeClr val="accent2"/>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ホームベース 59"/>
          <p:cNvSpPr/>
          <p:nvPr/>
        </p:nvSpPr>
        <p:spPr>
          <a:xfrm>
            <a:off x="1495902" y="2024767"/>
            <a:ext cx="1656184"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業務効率向上</a:t>
            </a:r>
          </a:p>
        </p:txBody>
      </p:sp>
      <p:sp>
        <p:nvSpPr>
          <p:cNvPr id="61" name="テキスト ボックス 60"/>
          <p:cNvSpPr txBox="1"/>
          <p:nvPr/>
        </p:nvSpPr>
        <p:spPr>
          <a:xfrm>
            <a:off x="2225103" y="2532390"/>
            <a:ext cx="2087307" cy="1200329"/>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「業務開始前の清掃・身だしなみ・笑顔・元気」「締め作業の確認」など、放送で確認・作業忘れを防止します。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467742" y="4712648"/>
            <a:ext cx="3743070" cy="1573852"/>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tLang="ja-JP" sz="1400"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ホームベース 74"/>
          <p:cNvSpPr/>
          <p:nvPr/>
        </p:nvSpPr>
        <p:spPr>
          <a:xfrm rot="5400000">
            <a:off x="2127345" y="2880391"/>
            <a:ext cx="423859" cy="3743071"/>
          </a:xfrm>
          <a:prstGeom prst="homePlate">
            <a:avLst>
              <a:gd name="adj" fmla="val 0"/>
            </a:avLst>
          </a:prstGeom>
          <a:solidFill>
            <a:schemeClr val="accent2"/>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ホームベース 75"/>
          <p:cNvSpPr/>
          <p:nvPr/>
        </p:nvSpPr>
        <p:spPr>
          <a:xfrm>
            <a:off x="1215323" y="4565065"/>
            <a:ext cx="2247900" cy="360040"/>
          </a:xfrm>
          <a:prstGeom prst="homePlate">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オペレーションの徹底</a:t>
            </a:r>
            <a:endPar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2225103" y="5025013"/>
            <a:ext cx="1914555" cy="1200329"/>
          </a:xfrm>
          <a:prstGeom prst="rect">
            <a:avLst/>
          </a:prstGeom>
          <a:noFill/>
        </p:spPr>
        <p:txBody>
          <a:bodyPr wrap="square" rtlCol="0">
            <a:spAutoFit/>
          </a:bodyPr>
          <a:lstStyle/>
          <a:p>
            <a:pPr>
              <a:lnSpc>
                <a:spcPct val="150000"/>
              </a:lnSpc>
            </a:pP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店舗スタッフに代わって「ホテル内での注意事項」を放送するなど、オペレーションを統一できます。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二等辺三角形 78"/>
          <p:cNvSpPr/>
          <p:nvPr/>
        </p:nvSpPr>
        <p:spPr>
          <a:xfrm rot="16200000" flipV="1">
            <a:off x="4238376" y="2857416"/>
            <a:ext cx="563589" cy="204316"/>
          </a:xfrm>
          <a:prstGeom prst="triangle">
            <a:avLst>
              <a:gd name="adj" fmla="val 491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二等辺三角形 79"/>
          <p:cNvSpPr/>
          <p:nvPr/>
        </p:nvSpPr>
        <p:spPr>
          <a:xfrm rot="16200000" flipV="1">
            <a:off x="4238376" y="5397416"/>
            <a:ext cx="563589" cy="204316"/>
          </a:xfrm>
          <a:prstGeom prst="triangle">
            <a:avLst>
              <a:gd name="adj" fmla="val 4912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595" y="5111439"/>
            <a:ext cx="1569906" cy="1066902"/>
          </a:xfrm>
          <a:prstGeom prst="rect">
            <a:avLst/>
          </a:prstGeom>
        </p:spPr>
      </p:pic>
      <p:sp>
        <p:nvSpPr>
          <p:cNvPr id="85" name="角丸四角形 84"/>
          <p:cNvSpPr/>
          <p:nvPr/>
        </p:nvSpPr>
        <p:spPr>
          <a:xfrm>
            <a:off x="4749329" y="2074651"/>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86" name="角丸四角形 85"/>
          <p:cNvSpPr/>
          <p:nvPr/>
        </p:nvSpPr>
        <p:spPr>
          <a:xfrm>
            <a:off x="4749329" y="4683415"/>
            <a:ext cx="4013671" cy="1658068"/>
          </a:xfrm>
          <a:prstGeom prst="roundRect">
            <a:avLst>
              <a:gd name="adj" fmla="val 3612"/>
            </a:avLst>
          </a:prstGeom>
          <a:solidFill>
            <a:schemeClr val="bg1"/>
          </a:solidFill>
          <a:ln w="12700" cap="flat" cmpd="sng" algn="ctr">
            <a:solidFill>
              <a:schemeClr val="tx1">
                <a:lumMod val="50000"/>
                <a:lumOff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Franklin Gothic Medium"/>
              <a:ea typeface="HG創英角ｺﾞｼｯｸUB" panose="020B0909000000000000" pitchFamily="49" charset="-128"/>
              <a:cs typeface="+mn-cs"/>
            </a:endParaRPr>
          </a:p>
        </p:txBody>
      </p:sp>
      <p:sp>
        <p:nvSpPr>
          <p:cNvPr id="87" name="テキスト ボックス 86"/>
          <p:cNvSpPr txBox="1"/>
          <p:nvPr/>
        </p:nvSpPr>
        <p:spPr>
          <a:xfrm>
            <a:off x="4881311" y="2469141"/>
            <a:ext cx="2580630"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「当ホテルスタッフはお客様を笑顔で～」</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4881310" y="2180321"/>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■営業中のタイミングで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4881310" y="3213035"/>
            <a:ext cx="2972074" cy="330603"/>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「○○が○時をお知らせします～♪♪」</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4881309" y="2924215"/>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■正時や正午のタイミングで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4881309" y="5066714"/>
            <a:ext cx="2400573" cy="330603"/>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「スマホゲーム</a:t>
            </a:r>
            <a:r>
              <a:rPr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をしながらの歩行は～」</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4881309" y="4777894"/>
            <a:ext cx="240057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■ロビーでの注意喚起で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4881309" y="5832337"/>
            <a:ext cx="2972074" cy="369332"/>
          </a:xfrm>
          <a:prstGeom prst="rect">
            <a:avLst/>
          </a:prstGeom>
          <a:noFill/>
        </p:spPr>
        <p:txBody>
          <a:bodyPr wrap="square" rtlCol="0">
            <a:spAutoFit/>
          </a:bodyPr>
          <a:lstStyle/>
          <a:p>
            <a:pPr>
              <a:lnSpc>
                <a:spcPct val="150000"/>
              </a:lnSpc>
            </a:pP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These acts </a:t>
            </a:r>
            <a:r>
              <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are </a:t>
            </a:r>
            <a:r>
              <a:rPr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prohibited</a:t>
            </a:r>
            <a:r>
              <a:rPr kumimoji="1" lang="ja-JP" altLang="en-US"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4881309" y="5562822"/>
            <a:ext cx="2861783" cy="369332"/>
          </a:xfrm>
          <a:prstGeom prst="rect">
            <a:avLst/>
          </a:prstGeom>
          <a:noFill/>
        </p:spPr>
        <p:txBody>
          <a:bodyPr wrap="square" rtlCol="0">
            <a:spAutoFit/>
          </a:bodyPr>
          <a:lstStyle/>
          <a:p>
            <a:pPr>
              <a:lnSpc>
                <a:spcPct val="150000"/>
              </a:lnSpc>
            </a:pPr>
            <a:r>
              <a:rPr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■施設利用時の注意喚起を多言語で</a:t>
            </a:r>
            <a:endParaRPr kumimoji="1" lang="en-US" altLang="ja-JP" sz="1200" b="1"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rot="21210241">
            <a:off x="4664661" y="1495018"/>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35" name="二等辺三角形 34"/>
          <p:cNvSpPr/>
          <p:nvPr/>
        </p:nvSpPr>
        <p:spPr>
          <a:xfrm rot="9809326">
            <a:off x="5259282" y="1774185"/>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36" name="正方形/長方形 35"/>
          <p:cNvSpPr/>
          <p:nvPr/>
        </p:nvSpPr>
        <p:spPr>
          <a:xfrm rot="21210241">
            <a:off x="4664662" y="4140922"/>
            <a:ext cx="980915" cy="385849"/>
          </a:xfrm>
          <a:prstGeom prst="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bg1"/>
                </a:solidFill>
                <a:latin typeface="HGP創英角ｺﾞｼｯｸUB" pitchFamily="50" charset="-128"/>
                <a:ea typeface="HGP創英角ｺﾞｼｯｸUB" pitchFamily="50" charset="-128"/>
              </a:rPr>
              <a:t>たとえ</a:t>
            </a:r>
            <a:r>
              <a:rPr lang="ja-JP" altLang="en-US" sz="1100" dirty="0">
                <a:solidFill>
                  <a:schemeClr val="bg1"/>
                </a:solidFill>
                <a:latin typeface="HGP創英角ｺﾞｼｯｸUB" pitchFamily="50" charset="-128"/>
                <a:ea typeface="HGP創英角ｺﾞｼｯｸUB" pitchFamily="50" charset="-128"/>
              </a:rPr>
              <a:t>ば</a:t>
            </a:r>
            <a:endParaRPr kumimoji="1" lang="ja-JP" altLang="en-US" sz="1100" dirty="0" smtClean="0">
              <a:solidFill>
                <a:schemeClr val="bg1"/>
              </a:solidFill>
              <a:latin typeface="HGP創英角ｺﾞｼｯｸUB" pitchFamily="50" charset="-128"/>
              <a:ea typeface="HGP創英角ｺﾞｼｯｸUB" pitchFamily="50" charset="-128"/>
            </a:endParaRPr>
          </a:p>
        </p:txBody>
      </p:sp>
      <p:sp>
        <p:nvSpPr>
          <p:cNvPr id="37" name="二等辺三角形 36"/>
          <p:cNvSpPr/>
          <p:nvPr/>
        </p:nvSpPr>
        <p:spPr>
          <a:xfrm rot="9809326">
            <a:off x="5259283" y="4420089"/>
            <a:ext cx="315458" cy="181887"/>
          </a:xfrm>
          <a:prstGeom prst="triangle">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latin typeface="HGP創英角ｺﾞｼｯｸUB" pitchFamily="50" charset="-128"/>
              <a:ea typeface="HGP創英角ｺﾞｼｯｸUB" pitchFamily="50" charset="-128"/>
            </a:endParaRPr>
          </a:p>
        </p:txBody>
      </p:sp>
      <p:sp>
        <p:nvSpPr>
          <p:cNvPr id="46" name="ホームベース 45"/>
          <p:cNvSpPr/>
          <p:nvPr/>
        </p:nvSpPr>
        <p:spPr>
          <a:xfrm>
            <a:off x="357549" y="103276"/>
            <a:ext cx="1488181" cy="349470"/>
          </a:xfrm>
          <a:prstGeom prst="homePlat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山形 46"/>
          <p:cNvSpPr/>
          <p:nvPr/>
        </p:nvSpPr>
        <p:spPr>
          <a:xfrm>
            <a:off x="1776542" y="107730"/>
            <a:ext cx="1488181" cy="345016"/>
          </a:xfrm>
          <a:prstGeom prst="chevron">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専用放送とは</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山形 47"/>
          <p:cNvSpPr/>
          <p:nvPr/>
        </p:nvSpPr>
        <p:spPr>
          <a:xfrm>
            <a:off x="3204962" y="116240"/>
            <a:ext cx="1488181" cy="336506"/>
          </a:xfrm>
          <a:prstGeom prst="chevron">
            <a:avLst/>
          </a:prstGeom>
          <a:solidFill>
            <a:schemeClr val="accent2"/>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できること</a:t>
            </a:r>
            <a:endPar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山形 48"/>
          <p:cNvSpPr/>
          <p:nvPr/>
        </p:nvSpPr>
        <p:spPr>
          <a:xfrm>
            <a:off x="4623955"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配信の仕組み</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山形 49"/>
          <p:cNvSpPr/>
          <p:nvPr/>
        </p:nvSpPr>
        <p:spPr>
          <a:xfrm>
            <a:off x="6042948"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機種紹介</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山形 50"/>
          <p:cNvSpPr/>
          <p:nvPr/>
        </p:nvSpPr>
        <p:spPr>
          <a:xfrm>
            <a:off x="7461941" y="116240"/>
            <a:ext cx="1488181" cy="336506"/>
          </a:xfrm>
          <a:prstGeom prst="chevr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導入費用</a:t>
            </a:r>
            <a:endParaRPr kumimoji="1" lang="ja-JP" altLang="en-US" sz="1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150368" y="611242"/>
            <a:ext cx="2787904" cy="457149"/>
          </a:xfrm>
          <a:prstGeom prst="roundRect">
            <a:avLst>
              <a:gd name="adj" fmla="val 809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■専用放送でできること ①</a:t>
            </a:r>
            <a:endParaRPr kumimoji="1" lang="ja-JP" altLang="en-US"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コネクタ 40"/>
          <p:cNvCxnSpPr/>
          <p:nvPr/>
        </p:nvCxnSpPr>
        <p:spPr>
          <a:xfrm flipV="1">
            <a:off x="0" y="1089025"/>
            <a:ext cx="3204962"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B49C6954-B18E-4E82-87DA-655DAE3E429F}" type="slidenum">
              <a:rPr kumimoji="1" lang="ja-JP" altLang="en-US" smtClean="0"/>
              <a:t>9</a:t>
            </a:fld>
            <a:endParaRPr kumimoji="1" lang="ja-JP" altLang="en-US"/>
          </a:p>
        </p:txBody>
      </p:sp>
      <p:pic>
        <p:nvPicPr>
          <p:cNvPr id="1026" name="Picture 2" descr="C:\Users\ha-ohya\Desktop\271331_s_wi\85792f31e80f9d00b43515a11ae7f46e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2190" y="2949939"/>
            <a:ext cx="1056424" cy="7015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ohya\Desktop\288058_s_wi\86c0f9226667620106f6419b1357da30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973" y="4775902"/>
            <a:ext cx="1042812" cy="695751"/>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663" y="2566982"/>
            <a:ext cx="1599103" cy="1066902"/>
          </a:xfrm>
          <a:prstGeom prst="rect">
            <a:avLst/>
          </a:prstGeom>
        </p:spPr>
      </p:pic>
      <p:pic>
        <p:nvPicPr>
          <p:cNvPr id="42" name="図 41"/>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rcRect l="11502" t="11550" r="12274" b="12293"/>
          <a:stretch/>
        </p:blipFill>
        <p:spPr>
          <a:xfrm>
            <a:off x="7612190" y="2164580"/>
            <a:ext cx="1066208" cy="710721"/>
          </a:xfrm>
          <a:prstGeom prst="rect">
            <a:avLst/>
          </a:prstGeom>
        </p:spPr>
      </p:pic>
      <p:pic>
        <p:nvPicPr>
          <p:cNvPr id="43" name="Picture 2" descr="C:\Users\ha-ohya\Desktop\307980_s_wi\f381e46d8784168242f948aa4fdace88_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9960" y="5548970"/>
            <a:ext cx="1060450" cy="70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916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10220</TotalTime>
  <Words>2193</Words>
  <Application>Microsoft Office PowerPoint</Application>
  <PresentationFormat>画面に合わせる (4:3)</PresentationFormat>
  <Paragraphs>497</Paragraphs>
  <Slides>21</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HGP創英角ｺﾞｼｯｸUB</vt:lpstr>
      <vt:lpstr>HG創英角ｺﾞｼｯｸUB</vt:lpstr>
      <vt:lpstr>Meiryo UI</vt:lpstr>
      <vt:lpstr>ＭＳ Ｐゴシック</vt:lpstr>
      <vt:lpstr>メイリオ</vt:lpstr>
      <vt:lpstr>Arial</vt:lpstr>
      <vt:lpstr>Calibri</vt:lpstr>
      <vt:lpstr>Calibri Light</vt:lpstr>
      <vt:lpstr>Franklin Gothic Medium</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USEN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大田　勇樹</dc:creator>
  <cp:lastModifiedBy>大谷　美哉</cp:lastModifiedBy>
  <cp:revision>263</cp:revision>
  <cp:lastPrinted>2017-03-23T07:57:10Z</cp:lastPrinted>
  <dcterms:created xsi:type="dcterms:W3CDTF">2016-07-11T02:49:59Z</dcterms:created>
  <dcterms:modified xsi:type="dcterms:W3CDTF">2019-06-18T05:13:26Z</dcterms:modified>
</cp:coreProperties>
</file>