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87" r:id="rId2"/>
    <p:sldId id="283" r:id="rId3"/>
    <p:sldId id="284" r:id="rId4"/>
    <p:sldId id="281" r:id="rId5"/>
    <p:sldId id="285" r:id="rId6"/>
    <p:sldId id="282" r:id="rId7"/>
    <p:sldId id="280" r:id="rId8"/>
    <p:sldId id="258" r:id="rId9"/>
    <p:sldId id="276" r:id="rId10"/>
    <p:sldId id="279" r:id="rId11"/>
    <p:sldId id="278" r:id="rId12"/>
    <p:sldId id="277" r:id="rId1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FF"/>
    <a:srgbClr val="003300"/>
    <a:srgbClr val="99FF66"/>
    <a:srgbClr val="0080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81" autoAdjust="0"/>
  </p:normalViewPr>
  <p:slideViewPr>
    <p:cSldViewPr>
      <p:cViewPr varScale="1">
        <p:scale>
          <a:sx n="89" d="100"/>
          <a:sy n="89" d="100"/>
        </p:scale>
        <p:origin x="-125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0AFF97E-1B05-43FC-AF17-288ABE2BE7FE}" type="datetimeFigureOut">
              <a:rPr kumimoji="1" lang="ja-JP" altLang="en-US" smtClean="0"/>
              <a:t>2014/7/22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C004DD5D-607F-4D1E-82AF-A8D59974E765}" type="slidenum">
              <a:rPr kumimoji="1" lang="ja-JP" altLang="en-US" smtClean="0"/>
              <a:t>‹#›</a:t>
            </a:fld>
            <a:endParaRPr kumimoji="1" lang="ja-JP" altLang="en-US"/>
          </a:p>
        </p:txBody>
      </p:sp>
    </p:spTree>
    <p:extLst>
      <p:ext uri="{BB962C8B-B14F-4D97-AF65-F5344CB8AC3E}">
        <p14:creationId xmlns:p14="http://schemas.microsoft.com/office/powerpoint/2010/main" val="8985233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6B463C5-6122-48CB-8444-E584431AE778}" type="datetime1">
              <a:rPr kumimoji="1" lang="ja-JP" altLang="en-US" smtClean="0"/>
              <a:t>2014/7/22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100257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AA6DC9-2759-46CA-9208-B4EC0B09A318}" type="datetime1">
              <a:rPr kumimoji="1" lang="ja-JP" altLang="en-US" smtClean="0"/>
              <a:t>2014/7/22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146371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1C30F7-7D6B-43C5-91C7-B98A16B54144}" type="datetime1">
              <a:rPr kumimoji="1" lang="ja-JP" altLang="en-US" smtClean="0"/>
              <a:t>2014/7/22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371725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90FC54-D25C-4390-9848-EF1F31414447}" type="datetime1">
              <a:rPr kumimoji="1" lang="ja-JP" altLang="en-US" smtClean="0"/>
              <a:t>2014/7/22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351836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BC32716-92B8-4314-9445-197D4449871E}" type="datetime1">
              <a:rPr kumimoji="1" lang="ja-JP" altLang="en-US" smtClean="0"/>
              <a:t>2014/7/22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12959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8612A90-4DBF-4DBD-B511-DBA3DB045D8D}" type="datetime1">
              <a:rPr kumimoji="1" lang="ja-JP" altLang="en-US" smtClean="0"/>
              <a:t>2014/7/22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380662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FE241B3-2C75-4A0C-AC5A-F01117B9C6C9}" type="datetime1">
              <a:rPr kumimoji="1" lang="ja-JP" altLang="en-US" smtClean="0"/>
              <a:t>2014/7/22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41047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0DE86E1-AEA1-4DC1-BF89-3D38CBF0292A}" type="datetime1">
              <a:rPr kumimoji="1" lang="ja-JP" altLang="en-US" smtClean="0"/>
              <a:t>2014/7/22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364200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3B196E-76B6-47CF-9171-54D7589BB299}" type="datetime1">
              <a:rPr kumimoji="1" lang="ja-JP" altLang="en-US" smtClean="0"/>
              <a:t>2014/7/22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419873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E1D11B-4042-4B99-9B27-712D799878F6}" type="datetime1">
              <a:rPr kumimoji="1" lang="ja-JP" altLang="en-US" smtClean="0"/>
              <a:t>2014/7/22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344533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07567D-35F8-487A-A3C3-5AA6CE3D1F78}" type="datetime1">
              <a:rPr kumimoji="1" lang="ja-JP" altLang="en-US" smtClean="0"/>
              <a:t>2014/7/22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128169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8CDD5-8433-4003-A7A6-A4A8DD34A456}" type="datetime1">
              <a:rPr kumimoji="1" lang="ja-JP" altLang="en-US" smtClean="0"/>
              <a:t>2014/7/22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06A47-7EEA-4BB4-96E8-12A9BCFCEC3D}" type="slidenum">
              <a:rPr kumimoji="1" lang="ja-JP" altLang="en-US" smtClean="0"/>
              <a:t>‹#›</a:t>
            </a:fld>
            <a:endParaRPr kumimoji="1" lang="ja-JP" altLang="en-US"/>
          </a:p>
        </p:txBody>
      </p:sp>
    </p:spTree>
    <p:extLst>
      <p:ext uri="{BB962C8B-B14F-4D97-AF65-F5344CB8AC3E}">
        <p14:creationId xmlns:p14="http://schemas.microsoft.com/office/powerpoint/2010/main" val="383348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9.png"/><Relationship Id="rId4" Type="http://schemas.openxmlformats.org/officeDocument/2006/relationships/hyperlink" Target="http://www.iconfinder.com/icondetails/49595/128/male_user_warning_ic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www.iconfinder.com/icondetails/41967/128/man_mens_room_person_user_icon" TargetMode="External"/><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iconfinder.com/icondetails/41967/128/man_mens_room_person_user_icon" TargetMode="External"/><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rot="1054578">
            <a:off x="6584018" y="2566232"/>
            <a:ext cx="1860862" cy="1344506"/>
          </a:xfrm>
          <a:prstGeom prst="rect">
            <a:avLst/>
          </a:prstGeom>
          <a:noFill/>
          <a:ln>
            <a:noFill/>
          </a:ln>
        </p:spPr>
      </p:pic>
      <p:sp>
        <p:nvSpPr>
          <p:cNvPr id="2" name="タイトル 1"/>
          <p:cNvSpPr>
            <a:spLocks noGrp="1"/>
          </p:cNvSpPr>
          <p:nvPr>
            <p:ph type="ctrTitle"/>
          </p:nvPr>
        </p:nvSpPr>
        <p:spPr>
          <a:xfrm>
            <a:off x="685800" y="1196752"/>
            <a:ext cx="7772400" cy="1254001"/>
          </a:xfrm>
          <a:solidFill>
            <a:srgbClr val="002060"/>
          </a:solidFill>
        </p:spPr>
        <p:txBody>
          <a:bodyPr>
            <a:noAutofit/>
          </a:bodyPr>
          <a:lstStyle/>
          <a:p>
            <a:r>
              <a:rPr kumimoji="0" lang="ja-JP" altLang="en-US" sz="2800" b="1" dirty="0" smtClean="0">
                <a:ln w="1905"/>
                <a:solidFill>
                  <a:schemeClr val="bg1"/>
                </a:solidFill>
                <a:effectLst>
                  <a:innerShdw blurRad="69850" dist="43180" dir="5400000">
                    <a:srgbClr val="000000">
                      <a:alpha val="65000"/>
                    </a:srgbClr>
                  </a:innerShdw>
                </a:effectLst>
              </a:rPr>
              <a:t>スタッフコール機能と店内放送設備</a:t>
            </a:r>
            <a:r>
              <a:rPr kumimoji="0" lang="ja-JP" altLang="en-US" sz="2800" b="1" dirty="0" smtClean="0">
                <a:ln w="1905"/>
                <a:solidFill>
                  <a:schemeClr val="bg1"/>
                </a:solidFill>
                <a:effectLst>
                  <a:innerShdw blurRad="69850" dist="43180" dir="5400000">
                    <a:srgbClr val="000000">
                      <a:alpha val="65000"/>
                    </a:srgbClr>
                  </a:innerShdw>
                </a:effectLst>
              </a:rPr>
              <a:t>を活用</a:t>
            </a:r>
            <a:r>
              <a:rPr kumimoji="0" lang="ja-JP" altLang="en-US" sz="2800" b="1" dirty="0" smtClean="0">
                <a:ln w="1905"/>
                <a:solidFill>
                  <a:schemeClr val="bg1"/>
                </a:solidFill>
                <a:effectLst>
                  <a:innerShdw blurRad="69850" dist="43180" dir="5400000">
                    <a:srgbClr val="000000">
                      <a:alpha val="65000"/>
                    </a:srgbClr>
                  </a:innerShdw>
                </a:effectLst>
              </a:rPr>
              <a:t>した</a:t>
            </a:r>
            <a:r>
              <a:rPr kumimoji="0" lang="ja-JP" altLang="en-US" sz="2800" b="1" dirty="0" smtClean="0">
                <a:ln w="1905"/>
                <a:solidFill>
                  <a:schemeClr val="bg1"/>
                </a:solidFill>
                <a:effectLst>
                  <a:innerShdw blurRad="69850" dist="43180" dir="5400000">
                    <a:srgbClr val="000000">
                      <a:alpha val="65000"/>
                    </a:srgbClr>
                  </a:innerShdw>
                </a:effectLst>
              </a:rPr>
              <a:t>、</a:t>
            </a:r>
            <a:r>
              <a:rPr kumimoji="0" lang="en-US" altLang="ja-JP" sz="2800" b="1" dirty="0" smtClean="0">
                <a:ln w="1905"/>
                <a:solidFill>
                  <a:schemeClr val="bg1"/>
                </a:solidFill>
                <a:effectLst>
                  <a:innerShdw blurRad="69850" dist="43180" dir="5400000">
                    <a:srgbClr val="000000">
                      <a:alpha val="65000"/>
                    </a:srgbClr>
                  </a:innerShdw>
                </a:effectLst>
              </a:rPr>
              <a:t/>
            </a:r>
            <a:br>
              <a:rPr kumimoji="0" lang="en-US" altLang="ja-JP" sz="2800" b="1" dirty="0" smtClean="0">
                <a:ln w="1905"/>
                <a:solidFill>
                  <a:schemeClr val="bg1"/>
                </a:solidFill>
                <a:effectLst>
                  <a:innerShdw blurRad="69850" dist="43180" dir="5400000">
                    <a:srgbClr val="000000">
                      <a:alpha val="65000"/>
                    </a:srgbClr>
                  </a:innerShdw>
                </a:effectLst>
              </a:rPr>
            </a:br>
            <a:r>
              <a:rPr kumimoji="0" lang="ja-JP" altLang="en-US" sz="2800" b="1" dirty="0" smtClean="0">
                <a:ln w="1905"/>
                <a:solidFill>
                  <a:schemeClr val="bg1"/>
                </a:solidFill>
                <a:effectLst>
                  <a:innerShdw blurRad="69850" dist="43180" dir="5400000">
                    <a:srgbClr val="000000">
                      <a:alpha val="65000"/>
                    </a:srgbClr>
                  </a:innerShdw>
                </a:effectLst>
              </a:rPr>
              <a:t>当社</a:t>
            </a:r>
            <a:r>
              <a:rPr kumimoji="0" lang="ja-JP" altLang="en-US" sz="2800" b="1" dirty="0" smtClean="0">
                <a:ln w="1905"/>
                <a:solidFill>
                  <a:schemeClr val="bg1"/>
                </a:solidFill>
                <a:effectLst>
                  <a:innerShdw blurRad="69850" dist="43180" dir="5400000">
                    <a:srgbClr val="000000">
                      <a:alpha val="65000"/>
                    </a:srgbClr>
                  </a:innerShdw>
                </a:effectLst>
              </a:rPr>
              <a:t>オリジナル商品</a:t>
            </a:r>
            <a:r>
              <a:rPr kumimoji="0" lang="ja-JP" altLang="en-US" sz="2800" b="1" dirty="0" smtClean="0">
                <a:ln w="1905"/>
                <a:solidFill>
                  <a:schemeClr val="bg1"/>
                </a:solidFill>
                <a:effectLst>
                  <a:innerShdw blurRad="69850" dist="43180" dir="5400000">
                    <a:srgbClr val="000000">
                      <a:alpha val="65000"/>
                    </a:srgbClr>
                  </a:innerShdw>
                </a:effectLst>
              </a:rPr>
              <a:t>の事前説明</a:t>
            </a:r>
            <a:endParaRPr kumimoji="1" lang="ja-JP" altLang="en-US" sz="2800" b="1" dirty="0">
              <a:ln w="1905"/>
              <a:solidFill>
                <a:schemeClr val="bg1"/>
              </a:solidFill>
              <a:effectLst>
                <a:innerShdw blurRad="69850" dist="43180" dir="5400000">
                  <a:srgbClr val="000000">
                    <a:alpha val="65000"/>
                  </a:srgbClr>
                </a:innerShdw>
              </a:effectLst>
            </a:endParaRPr>
          </a:p>
        </p:txBody>
      </p:sp>
      <p:sp>
        <p:nvSpPr>
          <p:cNvPr id="5" name="正方形/長方形 4"/>
          <p:cNvSpPr/>
          <p:nvPr/>
        </p:nvSpPr>
        <p:spPr>
          <a:xfrm>
            <a:off x="7740352" y="116632"/>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sp>
        <p:nvSpPr>
          <p:cNvPr id="6" name="テキスト ボックス 5"/>
          <p:cNvSpPr txBox="1"/>
          <p:nvPr/>
        </p:nvSpPr>
        <p:spPr>
          <a:xfrm>
            <a:off x="683568" y="2780928"/>
            <a:ext cx="5613973" cy="1477328"/>
          </a:xfrm>
          <a:prstGeom prst="rect">
            <a:avLst/>
          </a:prstGeom>
          <a:noFill/>
          <a:ln>
            <a:noFill/>
          </a:ln>
        </p:spPr>
        <p:txBody>
          <a:bodyPr wrap="none" rtlCol="0">
            <a:spAutoFit/>
          </a:bodyPr>
          <a:lstStyle/>
          <a:p>
            <a:r>
              <a:rPr kumimoji="1" lang="ja-JP" altLang="en-US" dirty="0" smtClean="0"/>
              <a:t>モニタリングセンサー（スタンダード）　</a:t>
            </a:r>
            <a:r>
              <a:rPr kumimoji="1" lang="en-US" altLang="ja-JP" dirty="0" smtClean="0"/>
              <a:t>MSS-100</a:t>
            </a:r>
            <a:r>
              <a:rPr kumimoji="1" lang="ja-JP" altLang="en-US" dirty="0" smtClean="0"/>
              <a:t>＜販売＞</a:t>
            </a:r>
            <a:endParaRPr kumimoji="1" lang="en-US" altLang="ja-JP" dirty="0" smtClean="0"/>
          </a:p>
          <a:p>
            <a:r>
              <a:rPr lang="ja-JP" altLang="en-US" dirty="0"/>
              <a:t>　</a:t>
            </a:r>
            <a:r>
              <a:rPr lang="ja-JP" altLang="en-US" dirty="0" smtClean="0"/>
              <a:t>　　　　　　　　　　　　 （ワイド）　　  　　</a:t>
            </a:r>
            <a:r>
              <a:rPr lang="ja-JP" altLang="en-US" dirty="0" smtClean="0"/>
              <a:t> </a:t>
            </a:r>
            <a:r>
              <a:rPr lang="en-US" altLang="ja-JP" dirty="0" smtClean="0"/>
              <a:t>MSW-100</a:t>
            </a:r>
            <a:r>
              <a:rPr lang="ja-JP" altLang="en-US" dirty="0" smtClean="0"/>
              <a:t>＜販売＞</a:t>
            </a:r>
            <a:endParaRPr lang="en-US" altLang="ja-JP" dirty="0" smtClean="0"/>
          </a:p>
          <a:p>
            <a:endParaRPr kumimoji="1" lang="en-US" altLang="ja-JP" dirty="0" smtClean="0"/>
          </a:p>
          <a:p>
            <a:endParaRPr kumimoji="1" lang="en-US" altLang="ja-JP" dirty="0" smtClean="0"/>
          </a:p>
          <a:p>
            <a:r>
              <a:rPr kumimoji="1" lang="ja-JP" altLang="en-US" dirty="0" smtClean="0"/>
              <a:t>センサーユニット（</a:t>
            </a:r>
            <a:r>
              <a:rPr kumimoji="1" lang="en-US" altLang="ja-JP" dirty="0" smtClean="0"/>
              <a:t>4in</a:t>
            </a:r>
            <a:r>
              <a:rPr kumimoji="1" lang="ja-JP" altLang="en-US" dirty="0" smtClean="0"/>
              <a:t>１）　　　　　　　　　</a:t>
            </a:r>
            <a:r>
              <a:rPr kumimoji="1" lang="en-US" altLang="ja-JP" dirty="0" smtClean="0"/>
              <a:t>SU-400</a:t>
            </a:r>
            <a:r>
              <a:rPr kumimoji="1" lang="ja-JP" altLang="en-US" dirty="0" smtClean="0"/>
              <a:t>＜貸与＞</a:t>
            </a:r>
            <a:endParaRPr kumimoji="1" lang="ja-JP" altLang="en-US" dirty="0"/>
          </a:p>
        </p:txBody>
      </p:sp>
      <p:sp>
        <p:nvSpPr>
          <p:cNvPr id="3" name="テキスト ボックス 2"/>
          <p:cNvSpPr txBox="1"/>
          <p:nvPr/>
        </p:nvSpPr>
        <p:spPr>
          <a:xfrm>
            <a:off x="6732240" y="6536377"/>
            <a:ext cx="2376264" cy="276999"/>
          </a:xfrm>
          <a:prstGeom prst="rect">
            <a:avLst/>
          </a:prstGeom>
          <a:noFill/>
        </p:spPr>
        <p:txBody>
          <a:bodyPr wrap="square" rtlCol="0">
            <a:spAutoFit/>
          </a:bodyPr>
          <a:lstStyle/>
          <a:p>
            <a:pPr algn="r"/>
            <a:r>
              <a:rPr kumimoji="1" lang="en-US" altLang="ja-JP" sz="1200" dirty="0" smtClean="0">
                <a:latin typeface="+mn-ea"/>
              </a:rPr>
              <a:t>2014/7/22</a:t>
            </a:r>
            <a:r>
              <a:rPr kumimoji="1" lang="ja-JP" altLang="en-US" sz="1200" dirty="0" smtClean="0">
                <a:latin typeface="+mn-ea"/>
              </a:rPr>
              <a:t>　企画推進部</a:t>
            </a:r>
            <a:endParaRPr kumimoji="1" lang="ja-JP" altLang="en-US" sz="1200" dirty="0">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86641"/>
            <a:ext cx="7667234" cy="203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481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www47.tok2.com/home/anriyugo/clip_art/people/images/atsb00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44824"/>
            <a:ext cx="1008112" cy="100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吹き出し 3"/>
          <p:cNvSpPr/>
          <p:nvPr/>
        </p:nvSpPr>
        <p:spPr>
          <a:xfrm>
            <a:off x="1752575" y="1761329"/>
            <a:ext cx="6840761" cy="588080"/>
          </a:xfrm>
          <a:prstGeom prst="wedgeRoundRectCallout">
            <a:avLst>
              <a:gd name="adj1" fmla="val -41477"/>
              <a:gd name="adj2" fmla="val 27889"/>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charset="0"/>
              <a:buNone/>
              <a:defRPr/>
            </a:pPr>
            <a:r>
              <a:rPr lang="ja-JP" altLang="en-US" sz="1400" dirty="0">
                <a:solidFill>
                  <a:schemeClr val="bg1"/>
                </a:solidFill>
                <a:latin typeface="HG丸ｺﾞｼｯｸM-PRO" pitchFamily="50" charset="-128"/>
                <a:ea typeface="HG丸ｺﾞｼｯｸM-PRO" pitchFamily="50" charset="-128"/>
              </a:rPr>
              <a:t>「</a:t>
            </a:r>
            <a:r>
              <a:rPr lang="ja-JP" altLang="en-US" sz="1400" dirty="0" smtClean="0">
                <a:solidFill>
                  <a:schemeClr val="bg1"/>
                </a:solidFill>
                <a:latin typeface="HG丸ｺﾞｼｯｸM-PRO" pitchFamily="50" charset="-128"/>
                <a:ea typeface="HG丸ｺﾞｼｯｸM-PRO" pitchFamily="50" charset="-128"/>
              </a:rPr>
              <a:t>化粧品カウンター専任の</a:t>
            </a:r>
            <a:r>
              <a:rPr lang="ja-JP" altLang="en-US" sz="1400" dirty="0">
                <a:solidFill>
                  <a:schemeClr val="bg1"/>
                </a:solidFill>
                <a:latin typeface="HG丸ｺﾞｼｯｸM-PRO" pitchFamily="50" charset="-128"/>
                <a:ea typeface="HG丸ｺﾞｼｯｸM-PRO" pitchFamily="50" charset="-128"/>
              </a:rPr>
              <a:t>夜勤が</a:t>
            </a:r>
            <a:r>
              <a:rPr lang="ja-JP" altLang="en-US" sz="1400" dirty="0" smtClean="0">
                <a:solidFill>
                  <a:schemeClr val="bg1"/>
                </a:solidFill>
                <a:latin typeface="HG丸ｺﾞｼｯｸM-PRO" pitchFamily="50" charset="-128"/>
                <a:ea typeface="HG丸ｺﾞｼｯｸM-PRO" pitchFamily="50" charset="-128"/>
              </a:rPr>
              <a:t>いないシフトの時</a:t>
            </a:r>
            <a:r>
              <a:rPr lang="ja-JP" altLang="en-US" sz="1400" dirty="0">
                <a:solidFill>
                  <a:schemeClr val="bg1"/>
                </a:solidFill>
                <a:latin typeface="HG丸ｺﾞｼｯｸM-PRO" pitchFamily="50" charset="-128"/>
                <a:ea typeface="HG丸ｺﾞｼｯｸM-PRO" pitchFamily="50" charset="-128"/>
              </a:rPr>
              <a:t>にも</a:t>
            </a:r>
            <a:r>
              <a:rPr lang="ja-JP" altLang="en-US" sz="1400" b="1" u="sng" dirty="0">
                <a:solidFill>
                  <a:schemeClr val="bg1"/>
                </a:solidFill>
                <a:latin typeface="HG丸ｺﾞｼｯｸM-PRO" pitchFamily="50" charset="-128"/>
                <a:ea typeface="HG丸ｺﾞｼｯｸM-PRO" pitchFamily="50" charset="-128"/>
              </a:rPr>
              <a:t>（鳴ると）声</a:t>
            </a:r>
            <a:r>
              <a:rPr lang="ja-JP" altLang="en-US" sz="1400" b="1" u="sng" dirty="0" smtClean="0">
                <a:solidFill>
                  <a:schemeClr val="bg1"/>
                </a:solidFill>
                <a:latin typeface="HG丸ｺﾞｼｯｸM-PRO" pitchFamily="50" charset="-128"/>
                <a:ea typeface="HG丸ｺﾞｼｯｸM-PRO" pitchFamily="50" charset="-128"/>
              </a:rPr>
              <a:t>をかけあって　</a:t>
            </a:r>
            <a:endParaRPr lang="en-US" altLang="ja-JP" sz="1400" b="1" u="sng" dirty="0" smtClean="0">
              <a:solidFill>
                <a:schemeClr val="bg1"/>
              </a:solidFill>
              <a:latin typeface="HG丸ｺﾞｼｯｸM-PRO" pitchFamily="50" charset="-128"/>
              <a:ea typeface="HG丸ｺﾞｼｯｸM-PRO" pitchFamily="50" charset="-128"/>
            </a:endParaRPr>
          </a:p>
          <a:p>
            <a:pPr>
              <a:buFont typeface="Wingdings" charset="0"/>
              <a:buNone/>
              <a:defRPr/>
            </a:pPr>
            <a:r>
              <a:rPr lang="ja-JP" altLang="en-US" sz="1400" dirty="0">
                <a:solidFill>
                  <a:schemeClr val="bg1"/>
                </a:solidFill>
                <a:latin typeface="HG丸ｺﾞｼｯｸM-PRO" pitchFamily="50" charset="-128"/>
                <a:ea typeface="HG丸ｺﾞｼｯｸM-PRO" pitchFamily="50" charset="-128"/>
              </a:rPr>
              <a:t>　</a:t>
            </a:r>
            <a:r>
              <a:rPr lang="ja-JP" altLang="en-US" sz="1400" b="1" u="sng" dirty="0" smtClean="0">
                <a:solidFill>
                  <a:schemeClr val="bg1"/>
                </a:solidFill>
                <a:latin typeface="HG丸ｺﾞｼｯｸM-PRO" pitchFamily="50" charset="-128"/>
                <a:ea typeface="HG丸ｺﾞｼｯｸM-PRO" pitchFamily="50" charset="-128"/>
              </a:rPr>
              <a:t>行動</a:t>
            </a:r>
            <a:r>
              <a:rPr lang="ja-JP" altLang="en-US" sz="1400" dirty="0">
                <a:solidFill>
                  <a:schemeClr val="bg1"/>
                </a:solidFill>
                <a:latin typeface="HG丸ｺﾞｼｯｸM-PRO" pitchFamily="50" charset="-128"/>
                <a:ea typeface="HG丸ｺﾞｼｯｸM-PRO" pitchFamily="50" charset="-128"/>
              </a:rPr>
              <a:t>できて</a:t>
            </a:r>
            <a:r>
              <a:rPr lang="ja-JP" altLang="en-US" sz="1400" dirty="0" smtClean="0">
                <a:solidFill>
                  <a:schemeClr val="bg1"/>
                </a:solidFill>
                <a:latin typeface="HG丸ｺﾞｼｯｸM-PRO" pitchFamily="50" charset="-128"/>
                <a:ea typeface="HG丸ｺﾞｼｯｸM-PRO" pitchFamily="50" charset="-128"/>
              </a:rPr>
              <a:t>いる。」</a:t>
            </a:r>
            <a:endParaRPr lang="ja-JP" altLang="en-US" sz="1400" dirty="0">
              <a:solidFill>
                <a:schemeClr val="bg1"/>
              </a:solidFill>
              <a:latin typeface="HG丸ｺﾞｼｯｸM-PRO" pitchFamily="50" charset="-128"/>
              <a:ea typeface="HG丸ｺﾞｼｯｸM-PRO" pitchFamily="50" charset="-128"/>
            </a:endParaRPr>
          </a:p>
        </p:txBody>
      </p:sp>
      <p:sp>
        <p:nvSpPr>
          <p:cNvPr id="5" name="円/楕円 4"/>
          <p:cNvSpPr/>
          <p:nvPr/>
        </p:nvSpPr>
        <p:spPr>
          <a:xfrm>
            <a:off x="467544" y="980728"/>
            <a:ext cx="1152525" cy="78060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charset="0"/>
              <a:buNone/>
              <a:defRPr/>
            </a:pPr>
            <a:r>
              <a:rPr lang="ja-JP" altLang="en-US" sz="2400" dirty="0">
                <a:solidFill>
                  <a:schemeClr val="bg1"/>
                </a:solidFill>
              </a:rPr>
              <a:t>印象</a:t>
            </a:r>
          </a:p>
        </p:txBody>
      </p:sp>
      <p:sp>
        <p:nvSpPr>
          <p:cNvPr id="9" name="円/楕円 8"/>
          <p:cNvSpPr/>
          <p:nvPr/>
        </p:nvSpPr>
        <p:spPr>
          <a:xfrm>
            <a:off x="467147" y="2949449"/>
            <a:ext cx="1152525" cy="7374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charset="0"/>
              <a:buNone/>
              <a:defRPr/>
            </a:pPr>
            <a:r>
              <a:rPr lang="ja-JP" altLang="en-US" sz="2400" dirty="0">
                <a:solidFill>
                  <a:schemeClr val="tx1"/>
                </a:solidFill>
              </a:rPr>
              <a:t>効果</a:t>
            </a:r>
          </a:p>
        </p:txBody>
      </p:sp>
      <p:sp>
        <p:nvSpPr>
          <p:cNvPr id="10" name="角丸四角形吹き出し 9"/>
          <p:cNvSpPr/>
          <p:nvPr/>
        </p:nvSpPr>
        <p:spPr>
          <a:xfrm>
            <a:off x="1763688" y="980728"/>
            <a:ext cx="6840760" cy="673295"/>
          </a:xfrm>
          <a:prstGeom prst="wedgeRoundRectCallout">
            <a:avLst>
              <a:gd name="adj1" fmla="val -43483"/>
              <a:gd name="adj2" fmla="val 17405"/>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charset="0"/>
              <a:buNone/>
              <a:defRPr/>
            </a:pPr>
            <a:r>
              <a:rPr lang="ja-JP" altLang="en-US" sz="1400" dirty="0">
                <a:solidFill>
                  <a:schemeClr val="bg1"/>
                </a:solidFill>
                <a:latin typeface="HG丸ｺﾞｼｯｸM-PRO" pitchFamily="50" charset="-128"/>
                <a:ea typeface="HG丸ｺﾞｼｯｸM-PRO" pitchFamily="50" charset="-128"/>
              </a:rPr>
              <a:t>「</a:t>
            </a:r>
            <a:r>
              <a:rPr lang="ja-JP" altLang="en-US" sz="1400" b="1" u="sng" dirty="0" smtClean="0">
                <a:solidFill>
                  <a:schemeClr val="bg1"/>
                </a:solidFill>
                <a:latin typeface="HG丸ｺﾞｼｯｸM-PRO" pitchFamily="50" charset="-128"/>
                <a:ea typeface="HG丸ｺﾞｼｯｸM-PRO" pitchFamily="50" charset="-128"/>
              </a:rPr>
              <a:t>鳴る</a:t>
            </a:r>
            <a:r>
              <a:rPr lang="ja-JP" altLang="en-US" sz="1400" b="1" u="sng" dirty="0">
                <a:solidFill>
                  <a:schemeClr val="bg1"/>
                </a:solidFill>
                <a:latin typeface="HG丸ｺﾞｼｯｸM-PRO" pitchFamily="50" charset="-128"/>
                <a:ea typeface="HG丸ｺﾞｼｯｸM-PRO" pitchFamily="50" charset="-128"/>
              </a:rPr>
              <a:t>と設置エリアを気にする事が</a:t>
            </a:r>
            <a:r>
              <a:rPr lang="ja-JP" altLang="en-US" sz="1400" b="1" u="sng" dirty="0" smtClean="0">
                <a:solidFill>
                  <a:schemeClr val="bg1"/>
                </a:solidFill>
                <a:latin typeface="HG丸ｺﾞｼｯｸM-PRO" pitchFamily="50" charset="-128"/>
                <a:ea typeface="HG丸ｺﾞｼｯｸM-PRO" pitchFamily="50" charset="-128"/>
              </a:rPr>
              <a:t>できる</a:t>
            </a:r>
            <a:r>
              <a:rPr lang="ja-JP" altLang="en-US" sz="1400" dirty="0" smtClean="0">
                <a:solidFill>
                  <a:schemeClr val="bg1"/>
                </a:solidFill>
                <a:latin typeface="HG丸ｺﾞｼｯｸM-PRO" pitchFamily="50" charset="-128"/>
                <a:ea typeface="HG丸ｺﾞｼｯｸM-PRO" pitchFamily="50" charset="-128"/>
              </a:rPr>
              <a:t>のは、これ</a:t>
            </a:r>
            <a:r>
              <a:rPr lang="ja-JP" altLang="en-US" sz="1400" dirty="0">
                <a:solidFill>
                  <a:schemeClr val="bg1"/>
                </a:solidFill>
                <a:latin typeface="HG丸ｺﾞｼｯｸM-PRO" pitchFamily="50" charset="-128"/>
                <a:ea typeface="HG丸ｺﾞｼｯｸM-PRO" pitchFamily="50" charset="-128"/>
              </a:rPr>
              <a:t>まで無かった</a:t>
            </a:r>
            <a:r>
              <a:rPr lang="ja-JP" altLang="en-US" sz="1400" dirty="0" smtClean="0">
                <a:solidFill>
                  <a:schemeClr val="bg1"/>
                </a:solidFill>
                <a:latin typeface="HG丸ｺﾞｼｯｸM-PRO" pitchFamily="50" charset="-128"/>
                <a:ea typeface="HG丸ｺﾞｼｯｸM-PRO" pitchFamily="50" charset="-128"/>
              </a:rPr>
              <a:t>。</a:t>
            </a:r>
            <a:endParaRPr lang="en-US" altLang="ja-JP" sz="1400" dirty="0" smtClean="0">
              <a:solidFill>
                <a:schemeClr val="bg1"/>
              </a:solidFill>
              <a:latin typeface="HG丸ｺﾞｼｯｸM-PRO" pitchFamily="50" charset="-128"/>
              <a:ea typeface="HG丸ｺﾞｼｯｸM-PRO" pitchFamily="50" charset="-128"/>
            </a:endParaRPr>
          </a:p>
          <a:p>
            <a:pPr>
              <a:buFont typeface="Wingdings" charset="0"/>
              <a:buNone/>
              <a:defRPr/>
            </a:pPr>
            <a:r>
              <a:rPr lang="ja-JP" altLang="en-US" sz="1400" dirty="0">
                <a:solidFill>
                  <a:schemeClr val="bg1"/>
                </a:solidFill>
                <a:latin typeface="HG丸ｺﾞｼｯｸM-PRO" pitchFamily="50" charset="-128"/>
                <a:ea typeface="HG丸ｺﾞｼｯｸM-PRO" pitchFamily="50" charset="-128"/>
              </a:rPr>
              <a:t>　</a:t>
            </a:r>
            <a:r>
              <a:rPr lang="ja-JP" altLang="en-US" sz="1400" dirty="0" smtClean="0">
                <a:solidFill>
                  <a:schemeClr val="bg1"/>
                </a:solidFill>
                <a:latin typeface="HG丸ｺﾞｼｯｸM-PRO" pitchFamily="50" charset="-128"/>
                <a:ea typeface="HG丸ｺﾞｼｯｸM-PRO" pitchFamily="50" charset="-128"/>
              </a:rPr>
              <a:t>音なので、（店内の）どこ</a:t>
            </a:r>
            <a:r>
              <a:rPr lang="ja-JP" altLang="en-US" sz="1400" dirty="0">
                <a:solidFill>
                  <a:schemeClr val="bg1"/>
                </a:solidFill>
                <a:latin typeface="HG丸ｺﾞｼｯｸM-PRO" pitchFamily="50" charset="-128"/>
                <a:ea typeface="HG丸ｺﾞｼｯｸM-PRO" pitchFamily="50" charset="-128"/>
              </a:rPr>
              <a:t>にいても伝わる</a:t>
            </a:r>
            <a:r>
              <a:rPr lang="ja-JP" altLang="en-US" sz="1400" dirty="0" smtClean="0">
                <a:solidFill>
                  <a:schemeClr val="bg1"/>
                </a:solidFill>
                <a:latin typeface="HG丸ｺﾞｼｯｸM-PRO" pitchFamily="50" charset="-128"/>
                <a:ea typeface="HG丸ｺﾞｼｯｸM-PRO" pitchFamily="50" charset="-128"/>
              </a:rPr>
              <a:t>。」</a:t>
            </a:r>
            <a:endParaRPr lang="ja-JP" altLang="en-US" sz="1400" dirty="0">
              <a:solidFill>
                <a:schemeClr val="bg1"/>
              </a:solidFill>
              <a:latin typeface="HG丸ｺﾞｼｯｸM-PRO" pitchFamily="50" charset="-128"/>
              <a:ea typeface="HG丸ｺﾞｼｯｸM-PRO" pitchFamily="50" charset="-128"/>
            </a:endParaRPr>
          </a:p>
        </p:txBody>
      </p:sp>
      <p:sp>
        <p:nvSpPr>
          <p:cNvPr id="11" name="角丸四角形吹き出し 10"/>
          <p:cNvSpPr/>
          <p:nvPr/>
        </p:nvSpPr>
        <p:spPr>
          <a:xfrm>
            <a:off x="1752327" y="2697656"/>
            <a:ext cx="6840761" cy="443312"/>
          </a:xfrm>
          <a:prstGeom prst="wedgeRoundRectCallout">
            <a:avLst>
              <a:gd name="adj1" fmla="val -34328"/>
              <a:gd name="adj2" fmla="val 200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charset="0"/>
              <a:buNone/>
              <a:defRPr/>
            </a:pPr>
            <a:r>
              <a:rPr lang="ja-JP" altLang="en-US" sz="1400" dirty="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センサー</a:t>
            </a:r>
            <a:r>
              <a:rPr lang="ja-JP" altLang="en-US" sz="1400" dirty="0">
                <a:solidFill>
                  <a:schemeClr val="tx1"/>
                </a:solidFill>
                <a:latin typeface="HG丸ｺﾞｼｯｸM-PRO" pitchFamily="50" charset="-128"/>
                <a:ea typeface="HG丸ｺﾞｼｯｸM-PRO" pitchFamily="50" charset="-128"/>
              </a:rPr>
              <a:t>設置後は、</a:t>
            </a:r>
            <a:r>
              <a:rPr lang="ja-JP" altLang="en-US" sz="1400" b="1" u="sng" dirty="0">
                <a:solidFill>
                  <a:schemeClr val="tx1"/>
                </a:solidFill>
                <a:latin typeface="HG丸ｺﾞｼｯｸM-PRO" pitchFamily="50" charset="-128"/>
                <a:ea typeface="HG丸ｺﾞｼｯｸM-PRO" pitchFamily="50" charset="-128"/>
              </a:rPr>
              <a:t>大量万引きは一度も</a:t>
            </a:r>
            <a:r>
              <a:rPr lang="ja-JP" altLang="en-US" sz="1400" b="1" u="sng" dirty="0" smtClean="0">
                <a:solidFill>
                  <a:schemeClr val="tx1"/>
                </a:solidFill>
                <a:latin typeface="HG丸ｺﾞｼｯｸM-PRO" pitchFamily="50" charset="-128"/>
                <a:ea typeface="HG丸ｺﾞｼｯｸM-PRO" pitchFamily="50" charset="-128"/>
              </a:rPr>
              <a:t>発生していない」</a:t>
            </a:r>
            <a:endParaRPr lang="ja-JP" altLang="en-US" sz="1400" b="1" u="sng" dirty="0">
              <a:solidFill>
                <a:schemeClr val="tx1"/>
              </a:solidFill>
              <a:latin typeface="HG丸ｺﾞｼｯｸM-PRO" pitchFamily="50" charset="-128"/>
              <a:ea typeface="HG丸ｺﾞｼｯｸM-PRO" pitchFamily="50" charset="-128"/>
            </a:endParaRPr>
          </a:p>
        </p:txBody>
      </p:sp>
      <p:sp>
        <p:nvSpPr>
          <p:cNvPr id="12" name="角丸四角形吹き出し 11"/>
          <p:cNvSpPr/>
          <p:nvPr/>
        </p:nvSpPr>
        <p:spPr>
          <a:xfrm>
            <a:off x="1752327" y="3273721"/>
            <a:ext cx="6840761" cy="371303"/>
          </a:xfrm>
          <a:prstGeom prst="wedgeRoundRectCallout">
            <a:avLst>
              <a:gd name="adj1" fmla="val -27718"/>
              <a:gd name="adj2" fmla="val 323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charset="0"/>
              <a:buNone/>
              <a:defRPr/>
            </a:pPr>
            <a:r>
              <a:rPr lang="ja-JP" altLang="en-US" sz="1400" dirty="0" smtClean="0">
                <a:solidFill>
                  <a:schemeClr val="tx1"/>
                </a:solidFill>
                <a:latin typeface="HG丸ｺﾞｼｯｸM-PRO" pitchFamily="50" charset="-128"/>
                <a:ea typeface="HG丸ｺﾞｼｯｸM-PRO" pitchFamily="50" charset="-128"/>
              </a:rPr>
              <a:t>「（</a:t>
            </a:r>
            <a:r>
              <a:rPr lang="ja-JP" altLang="en-US" sz="1400" dirty="0">
                <a:solidFill>
                  <a:schemeClr val="tx1"/>
                </a:solidFill>
                <a:latin typeface="HG丸ｺﾞｼｯｸM-PRO" pitchFamily="50" charset="-128"/>
                <a:ea typeface="HG丸ｺﾞｼｯｸM-PRO" pitchFamily="50" charset="-128"/>
              </a:rPr>
              <a:t>設置前と比べて）</a:t>
            </a:r>
            <a:r>
              <a:rPr lang="ja-JP" altLang="en-US" sz="1400" b="1" u="sng" dirty="0">
                <a:solidFill>
                  <a:schemeClr val="tx1"/>
                </a:solidFill>
                <a:latin typeface="HG丸ｺﾞｼｯｸM-PRO" pitchFamily="50" charset="-128"/>
                <a:ea typeface="HG丸ｺﾞｼｯｸM-PRO" pitchFamily="50" charset="-128"/>
              </a:rPr>
              <a:t>少量万引きも減って</a:t>
            </a:r>
            <a:r>
              <a:rPr lang="ja-JP" altLang="en-US" sz="1400" b="1" u="sng" dirty="0" smtClean="0">
                <a:solidFill>
                  <a:schemeClr val="tx1"/>
                </a:solidFill>
                <a:latin typeface="HG丸ｺﾞｼｯｸM-PRO" pitchFamily="50" charset="-128"/>
                <a:ea typeface="HG丸ｺﾞｼｯｸM-PRO" pitchFamily="50" charset="-128"/>
              </a:rPr>
              <a:t>いる。反応すると光るからでは？」</a:t>
            </a:r>
            <a:endParaRPr lang="ja-JP" altLang="en-US" sz="1400" b="1" u="sng" dirty="0">
              <a:solidFill>
                <a:schemeClr val="tx1"/>
              </a:solidFill>
              <a:latin typeface="HG丸ｺﾞｼｯｸM-PRO" pitchFamily="50" charset="-128"/>
              <a:ea typeface="HG丸ｺﾞｼｯｸM-PRO" pitchFamily="50" charset="-128"/>
            </a:endParaRPr>
          </a:p>
        </p:txBody>
      </p:sp>
      <p:pic>
        <p:nvPicPr>
          <p:cNvPr id="13" name="Picture 2" descr="http://www47.tok2.com/home/anriyugo/clip_art/people/images/atsb00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934255"/>
            <a:ext cx="1016090" cy="10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円/楕円 15"/>
          <p:cNvSpPr/>
          <p:nvPr/>
        </p:nvSpPr>
        <p:spPr>
          <a:xfrm>
            <a:off x="467941" y="4088559"/>
            <a:ext cx="1152525" cy="78060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charset="0"/>
              <a:buNone/>
              <a:defRPr/>
            </a:pPr>
            <a:r>
              <a:rPr lang="ja-JP" altLang="en-US" sz="2400" dirty="0">
                <a:solidFill>
                  <a:schemeClr val="bg1"/>
                </a:solidFill>
              </a:rPr>
              <a:t>印象</a:t>
            </a:r>
          </a:p>
        </p:txBody>
      </p:sp>
      <p:sp>
        <p:nvSpPr>
          <p:cNvPr id="17" name="円/楕円 16"/>
          <p:cNvSpPr/>
          <p:nvPr/>
        </p:nvSpPr>
        <p:spPr>
          <a:xfrm>
            <a:off x="467544" y="6003926"/>
            <a:ext cx="1152525" cy="7374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charset="0"/>
              <a:buNone/>
              <a:defRPr/>
            </a:pPr>
            <a:r>
              <a:rPr lang="ja-JP" altLang="en-US" sz="2400" dirty="0">
                <a:solidFill>
                  <a:schemeClr val="tx1"/>
                </a:solidFill>
              </a:rPr>
              <a:t>効果</a:t>
            </a:r>
          </a:p>
        </p:txBody>
      </p:sp>
      <p:sp>
        <p:nvSpPr>
          <p:cNvPr id="18" name="角丸四角形吹き出し 17"/>
          <p:cNvSpPr/>
          <p:nvPr/>
        </p:nvSpPr>
        <p:spPr>
          <a:xfrm>
            <a:off x="1752327" y="4827293"/>
            <a:ext cx="6866010" cy="617931"/>
          </a:xfrm>
          <a:prstGeom prst="wedgeRoundRectCallout">
            <a:avLst>
              <a:gd name="adj1" fmla="val -40872"/>
              <a:gd name="adj2" fmla="val 25291"/>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charset="0"/>
              <a:buNone/>
              <a:defRPr/>
            </a:pPr>
            <a:r>
              <a:rPr lang="ja-JP" altLang="en-US" sz="1400" dirty="0">
                <a:solidFill>
                  <a:schemeClr val="bg1"/>
                </a:solidFill>
              </a:rPr>
              <a:t>・</a:t>
            </a:r>
            <a:r>
              <a:rPr lang="ja-JP" altLang="en-US" sz="1400" dirty="0">
                <a:solidFill>
                  <a:schemeClr val="bg1"/>
                </a:solidFill>
                <a:latin typeface="HG丸ｺﾞｼｯｸM-PRO" pitchFamily="50" charset="-128"/>
                <a:ea typeface="HG丸ｺﾞｼｯｸM-PRO" pitchFamily="50" charset="-128"/>
              </a:rPr>
              <a:t>長い時は</a:t>
            </a:r>
            <a:r>
              <a:rPr lang="en-US" altLang="ja-JP" sz="1400" dirty="0">
                <a:solidFill>
                  <a:schemeClr val="bg1"/>
                </a:solidFill>
                <a:latin typeface="HG丸ｺﾞｼｯｸM-PRO" pitchFamily="50" charset="-128"/>
                <a:ea typeface="HG丸ｺﾞｼｯｸM-PRO" pitchFamily="50" charset="-128"/>
              </a:rPr>
              <a:t>30</a:t>
            </a:r>
            <a:r>
              <a:rPr lang="ja-JP" altLang="en-US" sz="1400" dirty="0">
                <a:solidFill>
                  <a:schemeClr val="bg1"/>
                </a:solidFill>
                <a:latin typeface="HG丸ｺﾞｼｯｸM-PRO" pitchFamily="50" charset="-128"/>
                <a:ea typeface="HG丸ｺﾞｼｯｸM-PRO" pitchFamily="50" charset="-128"/>
              </a:rPr>
              <a:t>分近く倉庫作業で離れる場合がありますが、</a:t>
            </a:r>
            <a:r>
              <a:rPr lang="ja-JP" altLang="en-US" sz="1400" b="1" u="sng" dirty="0">
                <a:solidFill>
                  <a:schemeClr val="bg1"/>
                </a:solidFill>
                <a:latin typeface="HG丸ｺﾞｼｯｸM-PRO" pitchFamily="50" charset="-128"/>
                <a:ea typeface="HG丸ｺﾞｼｯｸM-PRO" pitchFamily="50" charset="-128"/>
              </a:rPr>
              <a:t>倉庫にいて</a:t>
            </a:r>
            <a:r>
              <a:rPr lang="ja-JP" altLang="en-US" sz="1400" b="1" u="sng" dirty="0" smtClean="0">
                <a:solidFill>
                  <a:schemeClr val="bg1"/>
                </a:solidFill>
                <a:latin typeface="HG丸ｺﾞｼｯｸM-PRO" pitchFamily="50" charset="-128"/>
                <a:ea typeface="HG丸ｺﾞｼｯｸM-PRO" pitchFamily="50" charset="-128"/>
              </a:rPr>
              <a:t>もチャイムが聞こえる</a:t>
            </a:r>
            <a:r>
              <a:rPr lang="ja-JP" altLang="en-US" sz="1400" b="1" u="sng" dirty="0">
                <a:solidFill>
                  <a:schemeClr val="bg1"/>
                </a:solidFill>
                <a:latin typeface="HG丸ｺﾞｼｯｸM-PRO" pitchFamily="50" charset="-128"/>
                <a:ea typeface="HG丸ｺﾞｼｯｸM-PRO" pitchFamily="50" charset="-128"/>
              </a:rPr>
              <a:t>ので</a:t>
            </a:r>
            <a:r>
              <a:rPr lang="ja-JP" altLang="en-US" sz="1400" b="1" u="sng" dirty="0" smtClean="0">
                <a:solidFill>
                  <a:schemeClr val="bg1"/>
                </a:solidFill>
                <a:latin typeface="HG丸ｺﾞｼｯｸM-PRO" pitchFamily="50" charset="-128"/>
                <a:ea typeface="HG丸ｺﾞｼｯｸM-PRO" pitchFamily="50" charset="-128"/>
              </a:rPr>
              <a:t>、すぐ</a:t>
            </a:r>
            <a:r>
              <a:rPr lang="ja-JP" altLang="en-US" sz="1400" b="1" u="sng" dirty="0">
                <a:solidFill>
                  <a:schemeClr val="bg1"/>
                </a:solidFill>
                <a:latin typeface="HG丸ｺﾞｼｯｸM-PRO" pitchFamily="50" charset="-128"/>
                <a:ea typeface="HG丸ｺﾞｼｯｸM-PRO" pitchFamily="50" charset="-128"/>
              </a:rPr>
              <a:t>に戻る事ができる</a:t>
            </a:r>
            <a:r>
              <a:rPr lang="ja-JP" altLang="en-US" sz="1400" dirty="0">
                <a:solidFill>
                  <a:schemeClr val="bg1"/>
                </a:solidFill>
                <a:latin typeface="HG丸ｺﾞｼｯｸM-PRO" pitchFamily="50" charset="-128"/>
                <a:ea typeface="HG丸ｺﾞｼｯｸM-PRO" pitchFamily="50" charset="-128"/>
              </a:rPr>
              <a:t>ので助かっています。</a:t>
            </a:r>
          </a:p>
        </p:txBody>
      </p:sp>
      <p:sp>
        <p:nvSpPr>
          <p:cNvPr id="19" name="角丸四角形吹き出し 18"/>
          <p:cNvSpPr/>
          <p:nvPr/>
        </p:nvSpPr>
        <p:spPr>
          <a:xfrm>
            <a:off x="1738440" y="4149080"/>
            <a:ext cx="6866008" cy="611584"/>
          </a:xfrm>
          <a:prstGeom prst="wedgeRoundRectCallout">
            <a:avLst>
              <a:gd name="adj1" fmla="val -36059"/>
              <a:gd name="adj2" fmla="val 23792"/>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charset="0"/>
              <a:buNone/>
              <a:defRPr/>
            </a:pPr>
            <a:r>
              <a:rPr lang="ja-JP" altLang="en-US" sz="1400" dirty="0">
                <a:solidFill>
                  <a:schemeClr val="bg1"/>
                </a:solidFill>
              </a:rPr>
              <a:t>・</a:t>
            </a:r>
            <a:r>
              <a:rPr lang="ja-JP" altLang="en-US" sz="1400" b="1" u="sng" dirty="0">
                <a:solidFill>
                  <a:schemeClr val="bg1"/>
                </a:solidFill>
                <a:latin typeface="HG丸ｺﾞｼｯｸM-PRO" pitchFamily="50" charset="-128"/>
                <a:ea typeface="HG丸ｺﾞｼｯｸM-PRO" pitchFamily="50" charset="-128"/>
              </a:rPr>
              <a:t>背中を向けて作業をしていても、鳴る</a:t>
            </a:r>
            <a:r>
              <a:rPr lang="ja-JP" altLang="en-US" sz="1400" b="1" u="sng" dirty="0" smtClean="0">
                <a:solidFill>
                  <a:schemeClr val="bg1"/>
                </a:solidFill>
                <a:latin typeface="HG丸ｺﾞｼｯｸM-PRO" pitchFamily="50" charset="-128"/>
                <a:ea typeface="HG丸ｺﾞｼｯｸM-PRO" pitchFamily="50" charset="-128"/>
              </a:rPr>
              <a:t>と気づける</a:t>
            </a:r>
            <a:r>
              <a:rPr lang="ja-JP" altLang="en-US" sz="1400" dirty="0" smtClean="0">
                <a:solidFill>
                  <a:schemeClr val="bg1"/>
                </a:solidFill>
                <a:latin typeface="HG丸ｺﾞｼｯｸM-PRO" pitchFamily="50" charset="-128"/>
                <a:ea typeface="HG丸ｺﾞｼｯｸM-PRO" pitchFamily="50" charset="-128"/>
              </a:rPr>
              <a:t>ので、すぐに目線だけ移動して</a:t>
            </a:r>
            <a:endParaRPr lang="en-US" altLang="ja-JP" sz="1400" dirty="0" smtClean="0">
              <a:solidFill>
                <a:schemeClr val="bg1"/>
              </a:solidFill>
              <a:latin typeface="HG丸ｺﾞｼｯｸM-PRO" pitchFamily="50" charset="-128"/>
              <a:ea typeface="HG丸ｺﾞｼｯｸM-PRO" pitchFamily="50" charset="-128"/>
            </a:endParaRPr>
          </a:p>
          <a:p>
            <a:pPr>
              <a:buFont typeface="Wingdings" charset="0"/>
              <a:buNone/>
              <a:defRPr/>
            </a:pPr>
            <a:r>
              <a:rPr lang="ja-JP" altLang="en-US" sz="1400" dirty="0">
                <a:solidFill>
                  <a:schemeClr val="bg1"/>
                </a:solidFill>
                <a:latin typeface="HG丸ｺﾞｼｯｸM-PRO" pitchFamily="50" charset="-128"/>
                <a:ea typeface="HG丸ｺﾞｼｯｸM-PRO" pitchFamily="50" charset="-128"/>
              </a:rPr>
              <a:t>　</a:t>
            </a:r>
            <a:r>
              <a:rPr lang="ja-JP" altLang="en-US" sz="1400" dirty="0" smtClean="0">
                <a:solidFill>
                  <a:schemeClr val="bg1"/>
                </a:solidFill>
                <a:latin typeface="HG丸ｺﾞｼｯｸM-PRO" pitchFamily="50" charset="-128"/>
                <a:ea typeface="HG丸ｺﾞｼｯｸM-PRO" pitchFamily="50" charset="-128"/>
              </a:rPr>
              <a:t>すぐに</a:t>
            </a:r>
            <a:r>
              <a:rPr lang="ja-JP" altLang="en-US" sz="1400" dirty="0" smtClean="0">
                <a:solidFill>
                  <a:schemeClr val="bg1"/>
                </a:solidFill>
                <a:latin typeface="HG丸ｺﾞｼｯｸM-PRO" pitchFamily="50" charset="-128"/>
                <a:ea typeface="HG丸ｺﾞｼｯｸM-PRO" pitchFamily="50" charset="-128"/>
              </a:rPr>
              <a:t>確認できるのが便利です。</a:t>
            </a:r>
            <a:endParaRPr lang="ja-JP" altLang="en-US" sz="1400" dirty="0">
              <a:solidFill>
                <a:schemeClr val="bg1"/>
              </a:solidFill>
              <a:latin typeface="HG丸ｺﾞｼｯｸM-PRO" pitchFamily="50" charset="-128"/>
              <a:ea typeface="HG丸ｺﾞｼｯｸM-PRO" pitchFamily="50" charset="-128"/>
            </a:endParaRPr>
          </a:p>
        </p:txBody>
      </p:sp>
      <p:sp>
        <p:nvSpPr>
          <p:cNvPr id="20" name="角丸四角形吹き出し 19"/>
          <p:cNvSpPr/>
          <p:nvPr/>
        </p:nvSpPr>
        <p:spPr>
          <a:xfrm>
            <a:off x="1752327" y="5649197"/>
            <a:ext cx="6866010" cy="660123"/>
          </a:xfrm>
          <a:prstGeom prst="wedgeRoundRectCallout">
            <a:avLst>
              <a:gd name="adj1" fmla="val -39754"/>
              <a:gd name="adj2" fmla="val 2578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charset="0"/>
              <a:buNone/>
              <a:defRPr/>
            </a:pPr>
            <a:r>
              <a:rPr lang="ja-JP" altLang="en-US" sz="1400" dirty="0" smtClean="0">
                <a:solidFill>
                  <a:schemeClr val="tx1"/>
                </a:solidFill>
                <a:latin typeface="HG丸ｺﾞｼｯｸM-PRO" pitchFamily="50" charset="-128"/>
                <a:ea typeface="HG丸ｺﾞｼｯｸM-PRO" pitchFamily="50" charset="-128"/>
              </a:rPr>
              <a:t>結果的に、万引き</a:t>
            </a:r>
            <a:r>
              <a:rPr lang="ja-JP" altLang="en-US" sz="1400" dirty="0">
                <a:solidFill>
                  <a:schemeClr val="tx1"/>
                </a:solidFill>
                <a:latin typeface="HG丸ｺﾞｼｯｸM-PRO" pitchFamily="50" charset="-128"/>
                <a:ea typeface="HG丸ｺﾞｼｯｸM-PRO" pitchFamily="50" charset="-128"/>
              </a:rPr>
              <a:t>犯</a:t>
            </a:r>
            <a:r>
              <a:rPr lang="ja-JP" altLang="en-US" sz="1400" dirty="0" smtClean="0">
                <a:solidFill>
                  <a:schemeClr val="tx1"/>
                </a:solidFill>
                <a:latin typeface="HG丸ｺﾞｼｯｸM-PRO" pitchFamily="50" charset="-128"/>
                <a:ea typeface="HG丸ｺﾞｼｯｸM-PRO" pitchFamily="50" charset="-128"/>
              </a:rPr>
              <a:t>よりお客</a:t>
            </a:r>
            <a:r>
              <a:rPr lang="ja-JP" altLang="en-US" sz="1400" dirty="0">
                <a:solidFill>
                  <a:schemeClr val="tx1"/>
                </a:solidFill>
                <a:latin typeface="HG丸ｺﾞｼｯｸM-PRO" pitchFamily="50" charset="-128"/>
                <a:ea typeface="HG丸ｺﾞｼｯｸM-PRO" pitchFamily="50" charset="-128"/>
              </a:rPr>
              <a:t>様に反応する事の方</a:t>
            </a:r>
            <a:r>
              <a:rPr lang="ja-JP" altLang="en-US" sz="1400" dirty="0" smtClean="0">
                <a:solidFill>
                  <a:schemeClr val="tx1"/>
                </a:solidFill>
                <a:latin typeface="HG丸ｺﾞｼｯｸM-PRO" pitchFamily="50" charset="-128"/>
                <a:ea typeface="HG丸ｺﾞｼｯｸM-PRO" pitchFamily="50" charset="-128"/>
              </a:rPr>
              <a:t>が多い</a:t>
            </a:r>
            <a:r>
              <a:rPr lang="ja-JP" altLang="en-US" sz="1400" dirty="0">
                <a:solidFill>
                  <a:schemeClr val="tx1"/>
                </a:solidFill>
                <a:latin typeface="HG丸ｺﾞｼｯｸM-PRO" pitchFamily="50" charset="-128"/>
                <a:ea typeface="HG丸ｺﾞｼｯｸM-PRO" pitchFamily="50" charset="-128"/>
              </a:rPr>
              <a:t>ので、</a:t>
            </a:r>
            <a:r>
              <a:rPr lang="ja-JP" altLang="en-US" sz="1400" b="1" u="sng" dirty="0">
                <a:solidFill>
                  <a:schemeClr val="tx1"/>
                </a:solidFill>
                <a:latin typeface="HG丸ｺﾞｼｯｸM-PRO" pitchFamily="50" charset="-128"/>
                <a:ea typeface="HG丸ｺﾞｼｯｸM-PRO" pitchFamily="50" charset="-128"/>
              </a:rPr>
              <a:t>鳴ると接客チャンスと捉え、お声がけするようにしています。</a:t>
            </a:r>
            <a:endParaRPr lang="ja-JP" altLang="en-US" sz="1400" dirty="0">
              <a:solidFill>
                <a:schemeClr val="tx1"/>
              </a:solidFill>
              <a:latin typeface="HG丸ｺﾞｼｯｸM-PRO" pitchFamily="50" charset="-128"/>
              <a:ea typeface="HG丸ｺﾞｼｯｸM-PRO" pitchFamily="50" charset="-128"/>
            </a:endParaRPr>
          </a:p>
        </p:txBody>
      </p:sp>
      <p:sp>
        <p:nvSpPr>
          <p:cNvPr id="21" name="角丸四角形吹き出し 20"/>
          <p:cNvSpPr/>
          <p:nvPr/>
        </p:nvSpPr>
        <p:spPr>
          <a:xfrm>
            <a:off x="1768446" y="6387835"/>
            <a:ext cx="6866010" cy="353533"/>
          </a:xfrm>
          <a:prstGeom prst="wedgeRoundRectCallout">
            <a:avLst>
              <a:gd name="adj1" fmla="val -33484"/>
              <a:gd name="adj2" fmla="val 134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charset="0"/>
              <a:buNone/>
              <a:defRPr/>
            </a:pPr>
            <a:r>
              <a:rPr lang="ja-JP" altLang="en-US" sz="1400" b="1" u="sng" dirty="0">
                <a:solidFill>
                  <a:schemeClr val="tx1"/>
                </a:solidFill>
                <a:latin typeface="HG丸ｺﾞｼｯｸM-PRO" pitchFamily="50" charset="-128"/>
                <a:ea typeface="HG丸ｺﾞｼｯｸM-PRO" pitchFamily="50" charset="-128"/>
              </a:rPr>
              <a:t>お声掛けできる回数は、設置前の</a:t>
            </a:r>
            <a:r>
              <a:rPr lang="en-US" altLang="ja-JP" sz="1400" b="1" u="sng" dirty="0">
                <a:solidFill>
                  <a:schemeClr val="tx1"/>
                </a:solidFill>
                <a:latin typeface="HG丸ｺﾞｼｯｸM-PRO" pitchFamily="50" charset="-128"/>
                <a:ea typeface="HG丸ｺﾞｼｯｸM-PRO" pitchFamily="50" charset="-128"/>
              </a:rPr>
              <a:t>2</a:t>
            </a:r>
            <a:r>
              <a:rPr lang="ja-JP" altLang="en-US" sz="1400" b="1" u="sng" dirty="0">
                <a:solidFill>
                  <a:schemeClr val="tx1"/>
                </a:solidFill>
                <a:latin typeface="HG丸ｺﾞｼｯｸM-PRO" pitchFamily="50" charset="-128"/>
                <a:ea typeface="HG丸ｺﾞｼｯｸM-PRO" pitchFamily="50" charset="-128"/>
              </a:rPr>
              <a:t>割～</a:t>
            </a:r>
            <a:r>
              <a:rPr lang="en-US" altLang="ja-JP" sz="1400" b="1" u="sng" dirty="0">
                <a:solidFill>
                  <a:schemeClr val="tx1"/>
                </a:solidFill>
                <a:latin typeface="HG丸ｺﾞｼｯｸM-PRO" pitchFamily="50" charset="-128"/>
                <a:ea typeface="HG丸ｺﾞｼｯｸM-PRO" pitchFamily="50" charset="-128"/>
              </a:rPr>
              <a:t>3</a:t>
            </a:r>
            <a:r>
              <a:rPr lang="ja-JP" altLang="en-US" sz="1400" b="1" u="sng" dirty="0" smtClean="0">
                <a:solidFill>
                  <a:schemeClr val="tx1"/>
                </a:solidFill>
                <a:latin typeface="HG丸ｺﾞｼｯｸM-PRO" pitchFamily="50" charset="-128"/>
                <a:ea typeface="HG丸ｺﾞｼｯｸM-PRO" pitchFamily="50" charset="-128"/>
              </a:rPr>
              <a:t>割増し</a:t>
            </a:r>
            <a:r>
              <a:rPr lang="ja-JP" altLang="en-US" sz="1400" dirty="0">
                <a:solidFill>
                  <a:schemeClr val="tx1"/>
                </a:solidFill>
                <a:latin typeface="HG丸ｺﾞｼｯｸM-PRO" pitchFamily="50" charset="-128"/>
                <a:ea typeface="HG丸ｺﾞｼｯｸM-PRO" pitchFamily="50" charset="-128"/>
              </a:rPr>
              <a:t>で増えている印象があります。</a:t>
            </a:r>
          </a:p>
        </p:txBody>
      </p:sp>
      <p:cxnSp>
        <p:nvCxnSpPr>
          <p:cNvPr id="3" name="直線コネクタ 2"/>
          <p:cNvCxnSpPr/>
          <p:nvPr/>
        </p:nvCxnSpPr>
        <p:spPr>
          <a:xfrm>
            <a:off x="467147" y="3933056"/>
            <a:ext cx="8125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タイトル 1"/>
          <p:cNvSpPr txBox="1">
            <a:spLocks/>
          </p:cNvSpPr>
          <p:nvPr/>
        </p:nvSpPr>
        <p:spPr>
          <a:xfrm>
            <a:off x="457200" y="116632"/>
            <a:ext cx="8363272" cy="576064"/>
          </a:xfrm>
          <a:prstGeom prst="rect">
            <a:avLst/>
          </a:prstGeom>
          <a:solidFill>
            <a:schemeClr val="bg1"/>
          </a:solidFill>
          <a:ln>
            <a:solidFill>
              <a:schemeClr val="tx1"/>
            </a:solidFill>
          </a:ln>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導入後のインタビュー</a:t>
            </a:r>
            <a:r>
              <a:rPr lang="ja-JP" altLang="en-US" sz="1200" dirty="0" smtClean="0"/>
              <a:t>（店長</a:t>
            </a:r>
            <a:r>
              <a:rPr lang="en-US" altLang="ja-JP" sz="1200" dirty="0" smtClean="0"/>
              <a:t>/</a:t>
            </a:r>
            <a:r>
              <a:rPr lang="ja-JP" altLang="en-US" sz="1200" dirty="0" smtClean="0"/>
              <a:t>ビューティーアドバイザー）</a:t>
            </a:r>
            <a:endParaRPr lang="ja-JP" altLang="en-US" sz="1200" dirty="0"/>
          </a:p>
        </p:txBody>
      </p:sp>
      <p:sp>
        <p:nvSpPr>
          <p:cNvPr id="23" name="スライド番号プレースホルダー 5"/>
          <p:cNvSpPr>
            <a:spLocks noGrp="1"/>
          </p:cNvSpPr>
          <p:nvPr>
            <p:ph type="sldNum" sz="quarter" idx="12"/>
          </p:nvPr>
        </p:nvSpPr>
        <p:spPr>
          <a:xfrm>
            <a:off x="6974904" y="6448251"/>
            <a:ext cx="2133600" cy="365125"/>
          </a:xfrm>
        </p:spPr>
        <p:txBody>
          <a:bodyPr/>
          <a:lstStyle/>
          <a:p>
            <a:pPr>
              <a:defRPr/>
            </a:pPr>
            <a:fld id="{72BA6423-1F6F-4A81-BCED-973C31C7A526}" type="slidenum">
              <a:rPr lang="en-US" altLang="ja-JP"/>
              <a:pPr>
                <a:defRPr/>
              </a:pPr>
              <a:t>10</a:t>
            </a:fld>
            <a:endParaRPr lang="en-US" altLang="ja-JP"/>
          </a:p>
        </p:txBody>
      </p:sp>
      <p:sp>
        <p:nvSpPr>
          <p:cNvPr id="24" name="正方形/長方形 23"/>
          <p:cNvSpPr/>
          <p:nvPr/>
        </p:nvSpPr>
        <p:spPr>
          <a:xfrm>
            <a:off x="7452320" y="188640"/>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spTree>
    <p:extLst>
      <p:ext uri="{BB962C8B-B14F-4D97-AF65-F5344CB8AC3E}">
        <p14:creationId xmlns:p14="http://schemas.microsoft.com/office/powerpoint/2010/main" val="1668063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 typeface="Wingdings" pitchFamily="2" charset="2"/>
              <a:buNone/>
            </a:pPr>
            <a:fld id="{9022DBA5-19D9-4131-8F58-D3F4C583D14B}" type="slidenum">
              <a:rPr lang="en-US" altLang="ja-JP" sz="1200">
                <a:solidFill>
                  <a:srgbClr val="898989"/>
                </a:solidFill>
                <a:latin typeface="HGP創英角ｺﾞｼｯｸUB" pitchFamily="50" charset="-128"/>
                <a:ea typeface="HGP創英角ｺﾞｼｯｸUB" pitchFamily="50" charset="-128"/>
              </a:rPr>
              <a:pPr eaLnBrk="1" hangingPunct="1">
                <a:spcBef>
                  <a:spcPct val="50000"/>
                </a:spcBef>
                <a:buFont typeface="Wingdings" pitchFamily="2" charset="2"/>
                <a:buNone/>
              </a:pPr>
              <a:t>11</a:t>
            </a:fld>
            <a:endParaRPr lang="en-US" altLang="ja-JP" sz="1200">
              <a:solidFill>
                <a:srgbClr val="898989"/>
              </a:solidFill>
              <a:latin typeface="HGP創英角ｺﾞｼｯｸUB" pitchFamily="50" charset="-128"/>
              <a:ea typeface="HGP創英角ｺﾞｼｯｸUB"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799911901"/>
              </p:ext>
            </p:extLst>
          </p:nvPr>
        </p:nvGraphicFramePr>
        <p:xfrm>
          <a:off x="468313" y="1243013"/>
          <a:ext cx="8207375" cy="5348284"/>
        </p:xfrm>
        <a:graphic>
          <a:graphicData uri="http://schemas.openxmlformats.org/drawingml/2006/table">
            <a:tbl>
              <a:tblPr/>
              <a:tblGrid>
                <a:gridCol w="1038225"/>
                <a:gridCol w="1241425"/>
                <a:gridCol w="5927725"/>
              </a:tblGrid>
              <a:tr h="365780">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Calibri" pitchFamily="34" charset="0"/>
                          <a:ea typeface="ＭＳ Ｐゴシック" pitchFamily="50" charset="-128"/>
                        </a:rPr>
                        <a:t>対象</a:t>
                      </a:r>
                    </a:p>
                  </a:txBody>
                  <a:tcPr marL="91423" marR="9142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Calibri" pitchFamily="34" charset="0"/>
                          <a:ea typeface="ＭＳ Ｐゴシック" pitchFamily="50" charset="-128"/>
                        </a:rPr>
                        <a:t>区分</a:t>
                      </a:r>
                    </a:p>
                  </a:txBody>
                  <a:tcPr marL="91423" marR="9142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Calibri" pitchFamily="34" charset="0"/>
                          <a:ea typeface="ＭＳ Ｐゴシック" pitchFamily="50" charset="-128"/>
                        </a:rPr>
                        <a:t>コメント</a:t>
                      </a:r>
                    </a:p>
                  </a:txBody>
                  <a:tcPr marL="91423" marR="9142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54">
                <a:tc rowSpan="8">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店長様</a:t>
                      </a:r>
                      <a:endParaRPr kumimoji="1" lang="en-US" altLang="ja-JP" sz="1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endParaRPr>
                    </a:p>
                  </a:txBody>
                  <a:tcPr marL="91423" marR="9142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5">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印象</a:t>
                      </a:r>
                    </a:p>
                  </a:txBody>
                  <a:tcPr marL="91423" marR="9142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1.</a:t>
                      </a:r>
                      <a:r>
                        <a:rPr kumimoji="1" lang="ja-JP" altLang="en-US" sz="1200" b="1" i="0" u="sng" strike="noStrike" cap="none" normalizeH="0" baseline="0" smtClean="0">
                          <a:ln>
                            <a:noFill/>
                          </a:ln>
                          <a:solidFill>
                            <a:schemeClr val="tx1"/>
                          </a:solidFill>
                          <a:effectLst/>
                          <a:latin typeface="HG丸ｺﾞｼｯｸM-PRO" pitchFamily="50" charset="-128"/>
                          <a:ea typeface="HG丸ｺﾞｼｯｸM-PRO" pitchFamily="50" charset="-128"/>
                        </a:rPr>
                        <a:t>「鳴ると気になる」</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という体験はこれまで無かった。</a:t>
                      </a:r>
                      <a:r>
                        <a:rPr kumimoji="1" lang="ja-JP" altLang="en-US" sz="1200" b="1" i="0" u="sng" strike="noStrike" cap="none" normalizeH="0" baseline="0" smtClean="0">
                          <a:ln>
                            <a:noFill/>
                          </a:ln>
                          <a:solidFill>
                            <a:schemeClr val="tx1"/>
                          </a:solidFill>
                          <a:effectLst/>
                          <a:latin typeface="HG丸ｺﾞｼｯｸM-PRO" pitchFamily="50" charset="-128"/>
                          <a:ea typeface="HG丸ｺﾞｼｯｸM-PRO" pitchFamily="50" charset="-128"/>
                        </a:rPr>
                        <a:t>スタッフの意識が変わった。</a:t>
                      </a: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27">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2.</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休憩中のバックヤードにいても、</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鳴るとカメラのモニターや売り場を気にする事</a:t>
                      </a:r>
                      <a:endParaRPr kumimoji="1" lang="en-US" altLang="ja-JP" sz="1200" b="1" i="0" u="sng"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rPr>
                        <a:t>　</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ができる</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というのは、これまで無かった。</a:t>
                      </a: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54">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3.</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音で伝わるので、</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どこにいても聞こえる</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のは良い。</a:t>
                      </a: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27">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4.</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月に</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10</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日ほど</a:t>
                      </a:r>
                      <a:r>
                        <a:rPr kumimoji="1" lang="en-US" altLang="ja-JP"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B.A</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の夜勤が居ない時でも、不在の時間になるとみんなで声を</a:t>
                      </a:r>
                      <a:endParaRPr kumimoji="1" lang="en-US" altLang="ja-JP" sz="1200" b="1" i="0" u="sng"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rPr>
                        <a:t>　</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掛け合って</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意識して行動する</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事ができている。</a:t>
                      </a: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27">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5.</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鳴り過ぎる時が一時あったが、</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現在は修正され業務に支障は無く</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、これまでに</a:t>
                      </a:r>
                      <a:endPar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　お客様からも「音」に関するクレームは無かった。</a:t>
                      </a:r>
                      <a:endPar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54">
                <a:tc vMerge="1">
                  <a:txBody>
                    <a:bodyPr/>
                    <a:lstStyle/>
                    <a:p>
                      <a:endParaRPr kumimoji="1" lang="ja-JP" altLang="en-US"/>
                    </a:p>
                  </a:txBody>
                  <a:tcPr/>
                </a:tc>
                <a:tc row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効果</a:t>
                      </a:r>
                    </a:p>
                  </a:txBody>
                  <a:tcPr marL="91423" marR="9142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6.</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センサー設置後、</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大量万引きは</a:t>
                      </a:r>
                      <a:r>
                        <a:rPr kumimoji="1" lang="en-US" altLang="ja-JP"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1</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度も発生していない。</a:t>
                      </a: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7519">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7.</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少量万引きについても、棚卸結果では減っている</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80">
                <a:tc v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課題</a:t>
                      </a:r>
                    </a:p>
                  </a:txBody>
                  <a:tcPr marL="91423" marR="9142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8.</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従業員の意識が変わったが、</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今後は店員の「慣れ」への対策が必要</a:t>
                      </a: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27">
                <a:tc rowSpan="5">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店員、</a:t>
                      </a:r>
                      <a:r>
                        <a:rPr kumimoji="1" lang="en-US" altLang="ja-JP" sz="1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BA</a:t>
                      </a:r>
                      <a:r>
                        <a:rPr kumimoji="1" lang="ja-JP" altLang="en-US" sz="1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様</a:t>
                      </a:r>
                    </a:p>
                  </a:txBody>
                  <a:tcPr marL="91423" marR="9142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row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印象</a:t>
                      </a:r>
                    </a:p>
                  </a:txBody>
                  <a:tcPr marL="91423" marR="9142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9.</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長い時は</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30</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分近く倉庫作業で離れる場合があるが、</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倉庫にいても聞こえるので、</a:t>
                      </a:r>
                      <a:endParaRPr kumimoji="1" lang="en-US" altLang="ja-JP" sz="1200" b="1" i="0" u="sng"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rPr>
                        <a:t>　</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すぐに戻る事ができる</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ので助かっている。</a:t>
                      </a: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57227">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10.</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 </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背中を向けて作業をしていても、鳴るとすぐに目線で追う事ができる</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ので、</a:t>
                      </a:r>
                      <a:endPar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　人気を感じるとすぐに移動して確認する事ができている。</a:t>
                      </a: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57227">
                <a:tc vMerge="1">
                  <a:txBody>
                    <a:bodyPr/>
                    <a:lstStyle/>
                    <a:p>
                      <a:endParaRPr kumimoji="1" lang="ja-JP" altLang="en-US"/>
                    </a:p>
                  </a:txBody>
                  <a:tcPr/>
                </a:tc>
                <a:tc row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効果</a:t>
                      </a:r>
                    </a:p>
                  </a:txBody>
                  <a:tcPr marL="91423" marR="9142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11.</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万引き犯より、お客様に反応する事の方が多いので、</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鳴ると接客チャンスと捉え、</a:t>
                      </a:r>
                      <a:endParaRPr kumimoji="1" lang="en-US" altLang="ja-JP" sz="1200" b="1" i="0" u="sng"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rPr>
                        <a:t>　</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お声がけするようにしている。（販売につながった経験もある）</a:t>
                      </a:r>
                      <a:endPar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74654">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12.</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お声掛けできる回数は、設置前の</a:t>
                      </a:r>
                      <a:r>
                        <a:rPr kumimoji="1" lang="en-US" altLang="ja-JP"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2</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割～</a:t>
                      </a:r>
                      <a:r>
                        <a:rPr kumimoji="1" lang="en-US" altLang="ja-JP"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3</a:t>
                      </a:r>
                      <a:r>
                        <a:rPr kumimoji="1" lang="ja-JP" altLang="en-US" sz="1200" b="1" i="0" u="sng" strike="noStrike" cap="none" normalizeH="0" baseline="0" dirty="0" smtClean="0">
                          <a:ln>
                            <a:noFill/>
                          </a:ln>
                          <a:solidFill>
                            <a:schemeClr val="tx1"/>
                          </a:solidFill>
                          <a:effectLst/>
                          <a:latin typeface="HG丸ｺﾞｼｯｸM-PRO" pitchFamily="50" charset="-128"/>
                          <a:ea typeface="HG丸ｺﾞｼｯｸM-PRO" pitchFamily="50" charset="-128"/>
                        </a:rPr>
                        <a:t>割増し</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で増えている印象がある。</a:t>
                      </a: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57227">
                <a:tc v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課題</a:t>
                      </a:r>
                    </a:p>
                  </a:txBody>
                  <a:tcPr marL="91423" marR="9142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13</a:t>
                      </a:r>
                      <a:r>
                        <a:rPr kumimoji="1" lang="en-US" altLang="ja-JP"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rPr>
                        <a:t>（設置場所や感度設定にもよるが）鳴ったので行くと、ほとんどが不在でつらい</a:t>
                      </a:r>
                      <a:endParaRPr kumimoji="1" lang="ja-JP" altLang="en-US" sz="12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1423" marR="91423"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17456" name="テキスト ボックス 4"/>
          <p:cNvSpPr txBox="1">
            <a:spLocks noChangeArrowheads="1"/>
          </p:cNvSpPr>
          <p:nvPr/>
        </p:nvSpPr>
        <p:spPr bwMode="auto">
          <a:xfrm>
            <a:off x="338138" y="906383"/>
            <a:ext cx="56813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2400" dirty="0" smtClean="0">
                <a:latin typeface="HGP創英角ｺﾞｼｯｸUB" pitchFamily="50" charset="-128"/>
                <a:ea typeface="HGP創英角ｺﾞｼｯｸUB" pitchFamily="50" charset="-128"/>
              </a:rPr>
              <a:t>開発サンプル機</a:t>
            </a:r>
            <a:r>
              <a:rPr lang="ja-JP" altLang="en-US" sz="2400" dirty="0">
                <a:latin typeface="HGP創英角ｺﾞｼｯｸUB" pitchFamily="50" charset="-128"/>
                <a:ea typeface="HGP創英角ｺﾞｼｯｸUB" pitchFamily="50" charset="-128"/>
              </a:rPr>
              <a:t>で</a:t>
            </a:r>
            <a:r>
              <a:rPr lang="ja-JP" altLang="en-US" sz="2400" dirty="0" smtClean="0">
                <a:latin typeface="HGP創英角ｺﾞｼｯｸUB" pitchFamily="50" charset="-128"/>
                <a:ea typeface="HGP創英角ｺﾞｼｯｸUB" pitchFamily="50" charset="-128"/>
              </a:rPr>
              <a:t>実験中のレポート</a:t>
            </a:r>
            <a:r>
              <a:rPr lang="ja-JP" altLang="en-US" sz="2000" dirty="0">
                <a:latin typeface="HGP創英角ｺﾞｼｯｸUB" pitchFamily="50" charset="-128"/>
                <a:ea typeface="HGP創英角ｺﾞｼｯｸUB" pitchFamily="50" charset="-128"/>
              </a:rPr>
              <a:t>（継続中）</a:t>
            </a:r>
          </a:p>
        </p:txBody>
      </p:sp>
      <p:sp>
        <p:nvSpPr>
          <p:cNvPr id="7" name="タイトル 1"/>
          <p:cNvSpPr txBox="1">
            <a:spLocks/>
          </p:cNvSpPr>
          <p:nvPr/>
        </p:nvSpPr>
        <p:spPr>
          <a:xfrm>
            <a:off x="457200" y="116632"/>
            <a:ext cx="8435280" cy="576064"/>
          </a:xfrm>
          <a:prstGeom prst="rect">
            <a:avLst/>
          </a:prstGeom>
          <a:solidFill>
            <a:schemeClr val="bg1"/>
          </a:solidFill>
          <a:ln>
            <a:solidFill>
              <a:schemeClr val="tx1"/>
            </a:solidFill>
          </a:ln>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導入後のインタビュー</a:t>
            </a:r>
            <a:r>
              <a:rPr lang="ja-JP" altLang="en-US" sz="1200" dirty="0" smtClean="0"/>
              <a:t>（店長</a:t>
            </a:r>
            <a:r>
              <a:rPr lang="en-US" altLang="ja-JP" sz="1200" dirty="0" smtClean="0"/>
              <a:t>/</a:t>
            </a:r>
            <a:r>
              <a:rPr lang="ja-JP" altLang="en-US" sz="1200" dirty="0" smtClean="0"/>
              <a:t>ビューティーアドバイザー）</a:t>
            </a:r>
            <a:endParaRPr lang="ja-JP" altLang="en-US" sz="1200" dirty="0"/>
          </a:p>
        </p:txBody>
      </p:sp>
      <p:sp>
        <p:nvSpPr>
          <p:cNvPr id="6" name="スライド番号プレースホルダー 5"/>
          <p:cNvSpPr txBox="1">
            <a:spLocks/>
          </p:cNvSpPr>
          <p:nvPr/>
        </p:nvSpPr>
        <p:spPr>
          <a:xfrm>
            <a:off x="6974904"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72BA6423-1F6F-4A81-BCED-973C31C7A526}" type="slidenum">
              <a:rPr lang="en-US" altLang="ja-JP" smtClean="0"/>
              <a:pPr>
                <a:defRPr/>
              </a:pPr>
              <a:t>11</a:t>
            </a:fld>
            <a:endParaRPr lang="en-US" altLang="ja-JP"/>
          </a:p>
        </p:txBody>
      </p:sp>
      <p:sp>
        <p:nvSpPr>
          <p:cNvPr id="8" name="正方形/長方形 7"/>
          <p:cNvSpPr/>
          <p:nvPr/>
        </p:nvSpPr>
        <p:spPr>
          <a:xfrm>
            <a:off x="7524328" y="188640"/>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spTree>
    <p:extLst>
      <p:ext uri="{BB962C8B-B14F-4D97-AF65-F5344CB8AC3E}">
        <p14:creationId xmlns:p14="http://schemas.microsoft.com/office/powerpoint/2010/main" val="4201264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84150" y="1314450"/>
            <a:ext cx="4359275" cy="2454275"/>
          </a:xfrm>
          <a:prstGeom prst="roundRect">
            <a:avLst>
              <a:gd name="adj" fmla="val 442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 7"/>
          <p:cNvSpPr/>
          <p:nvPr/>
        </p:nvSpPr>
        <p:spPr>
          <a:xfrm>
            <a:off x="4654550" y="1322388"/>
            <a:ext cx="4359275" cy="2454275"/>
          </a:xfrm>
          <a:prstGeom prst="roundRect">
            <a:avLst>
              <a:gd name="adj" fmla="val 442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85" name="テキスト ボックス 54"/>
          <p:cNvSpPr txBox="1">
            <a:spLocks noChangeArrowheads="1"/>
          </p:cNvSpPr>
          <p:nvPr/>
        </p:nvSpPr>
        <p:spPr bwMode="auto">
          <a:xfrm>
            <a:off x="133350" y="1407567"/>
            <a:ext cx="44783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200"/>
              </a:lnSpc>
              <a:spcBef>
                <a:spcPct val="50000"/>
              </a:spcBef>
              <a:buFont typeface="Wingdings" pitchFamily="2" charset="2"/>
              <a:buNone/>
            </a:pPr>
            <a:r>
              <a:rPr lang="ja-JP" altLang="en-US" sz="1400" dirty="0">
                <a:latin typeface="HGP創英角ｺﾞｼｯｸUB" pitchFamily="50" charset="-128"/>
                <a:ea typeface="HGP創英角ｺﾞｼｯｸUB" pitchFamily="50" charset="-128"/>
              </a:rPr>
              <a:t>新チューナーの「外部制御」機能と連携し、</a:t>
            </a:r>
            <a:endParaRPr lang="en-US" altLang="ja-JP" sz="1400" dirty="0">
              <a:latin typeface="HGP創英角ｺﾞｼｯｸUB" pitchFamily="50" charset="-128"/>
              <a:ea typeface="HGP創英角ｺﾞｼｯｸUB" pitchFamily="50" charset="-128"/>
            </a:endParaRPr>
          </a:p>
          <a:p>
            <a:pPr algn="ctr" eaLnBrk="1" hangingPunct="1">
              <a:lnSpc>
                <a:spcPts val="1200"/>
              </a:lnSpc>
              <a:spcBef>
                <a:spcPct val="50000"/>
              </a:spcBef>
              <a:buFont typeface="Wingdings" pitchFamily="2" charset="2"/>
              <a:buNone/>
            </a:pPr>
            <a:r>
              <a:rPr lang="ja-JP" altLang="en-US" sz="1400" dirty="0">
                <a:latin typeface="HGP創英角ｺﾞｼｯｸUB" pitchFamily="50" charset="-128"/>
                <a:ea typeface="HGP創英角ｺﾞｼｯｸUB" pitchFamily="50" charset="-128"/>
              </a:rPr>
              <a:t>「平日</a:t>
            </a:r>
            <a:r>
              <a:rPr lang="en-US" altLang="ja-JP" sz="1400" dirty="0">
                <a:latin typeface="HGP創英角ｺﾞｼｯｸUB" pitchFamily="50" charset="-128"/>
                <a:ea typeface="HGP創英角ｺﾞｼｯｸUB" pitchFamily="50" charset="-128"/>
              </a:rPr>
              <a:t>/</a:t>
            </a:r>
            <a:r>
              <a:rPr lang="ja-JP" altLang="en-US" sz="1400" dirty="0">
                <a:latin typeface="HGP創英角ｺﾞｼｯｸUB" pitchFamily="50" charset="-128"/>
                <a:ea typeface="HGP創英角ｺﾞｼｯｸUB" pitchFamily="50" charset="-128"/>
              </a:rPr>
              <a:t>休日」の感度をセンター制御で切替</a:t>
            </a:r>
            <a:endParaRPr lang="en-US" altLang="ja-JP" sz="1400" dirty="0">
              <a:latin typeface="HGP創英角ｺﾞｼｯｸUB" pitchFamily="50" charset="-128"/>
              <a:ea typeface="HGP創英角ｺﾞｼｯｸUB" pitchFamily="50" charset="-128"/>
            </a:endParaRPr>
          </a:p>
          <a:p>
            <a:pPr algn="ctr" eaLnBrk="1" hangingPunct="1">
              <a:lnSpc>
                <a:spcPts val="1200"/>
              </a:lnSpc>
              <a:spcBef>
                <a:spcPct val="50000"/>
              </a:spcBef>
              <a:buFont typeface="Wingdings" pitchFamily="2" charset="2"/>
              <a:buNone/>
            </a:pPr>
            <a:r>
              <a:rPr lang="ja-JP" altLang="en-US" sz="1400" dirty="0">
                <a:solidFill>
                  <a:srgbClr val="FF0000"/>
                </a:solidFill>
                <a:latin typeface="HGP創英角ｺﾞｼｯｸUB" pitchFamily="50" charset="-128"/>
                <a:ea typeface="HGP創英角ｺﾞｼｯｸUB" pitchFamily="50" charset="-128"/>
              </a:rPr>
              <a:t>（切替え忘れ、戻し忘れの防止）</a:t>
            </a:r>
            <a:endParaRPr lang="en-US" altLang="ja-JP" sz="1400" dirty="0">
              <a:solidFill>
                <a:srgbClr val="FF0000"/>
              </a:solidFill>
              <a:latin typeface="HGP創英角ｺﾞｼｯｸUB" pitchFamily="50" charset="-128"/>
              <a:ea typeface="HGP創英角ｺﾞｼｯｸUB" pitchFamily="50" charset="-128"/>
            </a:endParaRPr>
          </a:p>
        </p:txBody>
      </p:sp>
      <p:sp>
        <p:nvSpPr>
          <p:cNvPr id="103" name="正方形/長方形 102"/>
          <p:cNvSpPr/>
          <p:nvPr/>
        </p:nvSpPr>
        <p:spPr>
          <a:xfrm>
            <a:off x="3120777" y="2978150"/>
            <a:ext cx="1019175" cy="339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latin typeface="HGPｺﾞｼｯｸE" pitchFamily="50" charset="-128"/>
                <a:ea typeface="HGPｺﾞｼｯｸE" pitchFamily="50" charset="-128"/>
              </a:rPr>
              <a:t>コントローラー</a:t>
            </a:r>
          </a:p>
        </p:txBody>
      </p:sp>
      <p:pic>
        <p:nvPicPr>
          <p:cNvPr id="32770" name="Picture 2"/>
          <p:cNvPicPr>
            <a:picLocks noChangeAspect="1" noChangeArrowheads="1"/>
          </p:cNvPicPr>
          <p:nvPr/>
        </p:nvPicPr>
        <p:blipFill>
          <a:blip r:embed="rId2"/>
          <a:srcRect/>
          <a:stretch>
            <a:fillRect/>
          </a:stretch>
        </p:blipFill>
        <p:spPr bwMode="auto">
          <a:xfrm>
            <a:off x="336550" y="2443163"/>
            <a:ext cx="1682750" cy="1216025"/>
          </a:xfrm>
          <a:prstGeom prst="rect">
            <a:avLst/>
          </a:prstGeom>
          <a:noFill/>
          <a:ln>
            <a:noFill/>
          </a:ln>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0488" name="テキスト ボックス 34"/>
          <p:cNvSpPr txBox="1">
            <a:spLocks noChangeArrowheads="1"/>
          </p:cNvSpPr>
          <p:nvPr/>
        </p:nvSpPr>
        <p:spPr bwMode="auto">
          <a:xfrm>
            <a:off x="439738" y="2295446"/>
            <a:ext cx="40751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en-US" altLang="ja-JP" sz="1100" dirty="0">
                <a:latin typeface="HGP創英角ｺﾞｼｯｸUB" pitchFamily="50" charset="-128"/>
                <a:ea typeface="HGP創英角ｺﾞｼｯｸUB" pitchFamily="50" charset="-128"/>
              </a:rPr>
              <a:t>USEN</a:t>
            </a:r>
            <a:r>
              <a:rPr lang="ja-JP" altLang="en-US" sz="1100" dirty="0">
                <a:latin typeface="HGP創英角ｺﾞｼｯｸUB" pitchFamily="50" charset="-128"/>
                <a:ea typeface="HGP創英角ｺﾞｼｯｸUB" pitchFamily="50" charset="-128"/>
              </a:rPr>
              <a:t>放送</a:t>
            </a:r>
            <a:r>
              <a:rPr lang="ja-JP" altLang="en-US" sz="1100" dirty="0" smtClean="0">
                <a:latin typeface="HGP創英角ｺﾞｼｯｸUB" pitchFamily="50" charset="-128"/>
                <a:ea typeface="HGP創英角ｺﾞｼｯｸUB" pitchFamily="50" charset="-128"/>
              </a:rPr>
              <a:t>センター　</a:t>
            </a:r>
            <a:r>
              <a:rPr lang="en-US" altLang="ja-JP" sz="1100" dirty="0" smtClean="0">
                <a:solidFill>
                  <a:srgbClr val="FF0000"/>
                </a:solidFill>
                <a:latin typeface="HGP創英角ｺﾞｼｯｸUB" pitchFamily="50" charset="-128"/>
                <a:ea typeface="HGP創英角ｺﾞｼｯｸUB" pitchFamily="50" charset="-128"/>
              </a:rPr>
              <a:t>※EZⅡ</a:t>
            </a:r>
            <a:r>
              <a:rPr lang="ja-JP" altLang="en-US" sz="1100" dirty="0" smtClean="0">
                <a:solidFill>
                  <a:srgbClr val="FF0000"/>
                </a:solidFill>
                <a:latin typeface="HGP創英角ｺﾞｼｯｸUB" pitchFamily="50" charset="-128"/>
                <a:ea typeface="HGP創英角ｺﾞｼｯｸUB" pitchFamily="50" charset="-128"/>
              </a:rPr>
              <a:t>ではカレンダーへのタイマー単位で設定</a:t>
            </a:r>
            <a:endParaRPr lang="en-US" altLang="ja-JP" sz="1100" dirty="0" smtClean="0">
              <a:solidFill>
                <a:srgbClr val="FF0000"/>
              </a:solidFill>
              <a:latin typeface="HGP創英角ｺﾞｼｯｸUB" pitchFamily="50" charset="-128"/>
              <a:ea typeface="HGP創英角ｺﾞｼｯｸUB" pitchFamily="50" charset="-128"/>
            </a:endParaRPr>
          </a:p>
        </p:txBody>
      </p:sp>
      <p:sp>
        <p:nvSpPr>
          <p:cNvPr id="20489" name="テキスト ボックス 36"/>
          <p:cNvSpPr txBox="1">
            <a:spLocks noChangeArrowheads="1"/>
          </p:cNvSpPr>
          <p:nvPr/>
        </p:nvSpPr>
        <p:spPr bwMode="auto">
          <a:xfrm>
            <a:off x="2176463" y="2660650"/>
            <a:ext cx="21701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600">
                <a:latin typeface="HGP創英角ｺﾞｼｯｸUB" pitchFamily="50" charset="-128"/>
                <a:ea typeface="HGP創英角ｺﾞｼｯｸUB" pitchFamily="50" charset="-128"/>
              </a:rPr>
              <a:t>平日感度 ⇔ 休日感度</a:t>
            </a:r>
          </a:p>
        </p:txBody>
      </p:sp>
      <p:cxnSp>
        <p:nvCxnSpPr>
          <p:cNvPr id="39" name="直線矢印コネクタ 38"/>
          <p:cNvCxnSpPr>
            <a:endCxn id="103" idx="1"/>
          </p:cNvCxnSpPr>
          <p:nvPr/>
        </p:nvCxnSpPr>
        <p:spPr>
          <a:xfrm>
            <a:off x="1514475" y="3148012"/>
            <a:ext cx="1606302"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491" name="テキスト ボックス 39"/>
          <p:cNvSpPr txBox="1">
            <a:spLocks noChangeArrowheads="1"/>
          </p:cNvSpPr>
          <p:nvPr/>
        </p:nvSpPr>
        <p:spPr bwMode="auto">
          <a:xfrm>
            <a:off x="1403648" y="2920921"/>
            <a:ext cx="1418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000" dirty="0" smtClean="0">
                <a:solidFill>
                  <a:srgbClr val="FF0000"/>
                </a:solidFill>
                <a:latin typeface="HGP創英角ｺﾞｼｯｸUB" pitchFamily="50" charset="-128"/>
                <a:ea typeface="HGP創英角ｺﾞｼｯｸUB" pitchFamily="50" charset="-128"/>
              </a:rPr>
              <a:t>切替</a:t>
            </a:r>
            <a:r>
              <a:rPr lang="ja-JP" altLang="en-US" sz="1000" dirty="0" smtClean="0">
                <a:solidFill>
                  <a:srgbClr val="FF0000"/>
                </a:solidFill>
                <a:latin typeface="HGP創英角ｺﾞｼｯｸUB" pitchFamily="50" charset="-128"/>
                <a:ea typeface="HGP創英角ｺﾞｼｯｸUB" pitchFamily="50" charset="-128"/>
              </a:rPr>
              <a:t>信号（平日</a:t>
            </a:r>
            <a:r>
              <a:rPr lang="en-US" altLang="ja-JP" sz="1000" dirty="0" smtClean="0">
                <a:solidFill>
                  <a:srgbClr val="FF0000"/>
                </a:solidFill>
                <a:latin typeface="HGP創英角ｺﾞｼｯｸUB" pitchFamily="50" charset="-128"/>
                <a:ea typeface="HGP創英角ｺﾞｼｯｸUB" pitchFamily="50" charset="-128"/>
              </a:rPr>
              <a:t>/</a:t>
            </a:r>
            <a:r>
              <a:rPr lang="ja-JP" altLang="en-US" sz="1000" dirty="0" smtClean="0">
                <a:solidFill>
                  <a:srgbClr val="FF0000"/>
                </a:solidFill>
                <a:latin typeface="HGP創英角ｺﾞｼｯｸUB" pitchFamily="50" charset="-128"/>
                <a:ea typeface="HGP創英角ｺﾞｼｯｸUB" pitchFamily="50" charset="-128"/>
              </a:rPr>
              <a:t>休日）</a:t>
            </a:r>
            <a:endParaRPr lang="ja-JP" altLang="en-US" sz="1000" dirty="0">
              <a:solidFill>
                <a:srgbClr val="FF0000"/>
              </a:solidFill>
              <a:latin typeface="HGP創英角ｺﾞｼｯｸUB" pitchFamily="50" charset="-128"/>
              <a:ea typeface="HGP創英角ｺﾞｼｯｸUB" pitchFamily="50" charset="-128"/>
            </a:endParaRPr>
          </a:p>
        </p:txBody>
      </p:sp>
      <p:sp>
        <p:nvSpPr>
          <p:cNvPr id="20492" name="テキスト ボックス 103"/>
          <p:cNvSpPr txBox="1">
            <a:spLocks noChangeArrowheads="1"/>
          </p:cNvSpPr>
          <p:nvPr/>
        </p:nvSpPr>
        <p:spPr bwMode="auto">
          <a:xfrm>
            <a:off x="4611688" y="1405980"/>
            <a:ext cx="44783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200"/>
              </a:lnSpc>
              <a:spcBef>
                <a:spcPct val="50000"/>
              </a:spcBef>
              <a:buFont typeface="Wingdings" pitchFamily="2" charset="2"/>
              <a:buNone/>
            </a:pPr>
            <a:r>
              <a:rPr lang="ja-JP" altLang="en-US" sz="1400" dirty="0">
                <a:latin typeface="HGP創英角ｺﾞｼｯｸUB" pitchFamily="50" charset="-128"/>
                <a:ea typeface="HGP創英角ｺﾞｼｯｸUB" pitchFamily="50" charset="-128"/>
              </a:rPr>
              <a:t>「開店前や閉店後には、検知しても鳴らしたくない」</a:t>
            </a:r>
            <a:endParaRPr lang="en-US" altLang="ja-JP" sz="1400" dirty="0">
              <a:latin typeface="HGP創英角ｺﾞｼｯｸUB" pitchFamily="50" charset="-128"/>
              <a:ea typeface="HGP創英角ｺﾞｼｯｸUB" pitchFamily="50" charset="-128"/>
            </a:endParaRPr>
          </a:p>
          <a:p>
            <a:pPr algn="ctr" eaLnBrk="1" hangingPunct="1">
              <a:lnSpc>
                <a:spcPts val="1200"/>
              </a:lnSpc>
              <a:spcBef>
                <a:spcPct val="50000"/>
              </a:spcBef>
              <a:buFont typeface="Wingdings" pitchFamily="2" charset="2"/>
              <a:buNone/>
            </a:pPr>
            <a:r>
              <a:rPr lang="ja-JP" altLang="en-US" sz="1400" dirty="0" smtClean="0">
                <a:latin typeface="HGP創英角ｺﾞｼｯｸUB" pitchFamily="50" charset="-128"/>
                <a:ea typeface="HGP創英角ｺﾞｼｯｸUB" pitchFamily="50" charset="-128"/>
              </a:rPr>
              <a:t>開店</a:t>
            </a:r>
            <a:r>
              <a:rPr lang="en-US" altLang="ja-JP" sz="1400" dirty="0" smtClean="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閉店時刻に合わせた自動</a:t>
            </a:r>
            <a:r>
              <a:rPr lang="en-US" altLang="ja-JP" sz="1400" dirty="0" smtClean="0">
                <a:latin typeface="HGP創英角ｺﾞｼｯｸUB" pitchFamily="50" charset="-128"/>
                <a:ea typeface="HGP創英角ｺﾞｼｯｸUB" pitchFamily="50" charset="-128"/>
              </a:rPr>
              <a:t>ON/OFF</a:t>
            </a:r>
            <a:endParaRPr lang="en-US" altLang="ja-JP" sz="1400" dirty="0">
              <a:latin typeface="HGP創英角ｺﾞｼｯｸUB" pitchFamily="50" charset="-128"/>
              <a:ea typeface="HGP創英角ｺﾞｼｯｸUB" pitchFamily="50" charset="-128"/>
            </a:endParaRPr>
          </a:p>
          <a:p>
            <a:pPr algn="ctr" eaLnBrk="1" hangingPunct="1">
              <a:lnSpc>
                <a:spcPts val="1200"/>
              </a:lnSpc>
              <a:spcBef>
                <a:spcPct val="50000"/>
              </a:spcBef>
              <a:buFont typeface="Wingdings" pitchFamily="2" charset="2"/>
              <a:buNone/>
            </a:pPr>
            <a:r>
              <a:rPr lang="ja-JP" altLang="en-US" sz="1400" dirty="0" smtClean="0">
                <a:solidFill>
                  <a:srgbClr val="FF0000"/>
                </a:solidFill>
                <a:latin typeface="HGP創英角ｺﾞｼｯｸUB" pitchFamily="50" charset="-128"/>
                <a:ea typeface="HGP創英角ｺﾞｼｯｸUB" pitchFamily="50" charset="-128"/>
              </a:rPr>
              <a:t>（</a:t>
            </a:r>
            <a:r>
              <a:rPr lang="en-US" altLang="ja-JP" sz="1400" dirty="0" smtClean="0">
                <a:solidFill>
                  <a:srgbClr val="FF0000"/>
                </a:solidFill>
                <a:latin typeface="HGP創英角ｺﾞｼｯｸUB" pitchFamily="50" charset="-128"/>
                <a:ea typeface="HGP創英角ｺﾞｼｯｸUB" pitchFamily="50" charset="-128"/>
              </a:rPr>
              <a:t>PRX</a:t>
            </a:r>
            <a:r>
              <a:rPr lang="ja-JP" altLang="en-US" sz="1400" dirty="0" err="1" smtClean="0">
                <a:solidFill>
                  <a:srgbClr val="FF0000"/>
                </a:solidFill>
                <a:latin typeface="HGP創英角ｺﾞｼｯｸUB" pitchFamily="50" charset="-128"/>
                <a:ea typeface="HGP創英角ｺﾞｼｯｸUB" pitchFamily="50" charset="-128"/>
              </a:rPr>
              <a:t>、</a:t>
            </a:r>
            <a:r>
              <a:rPr lang="en-US" altLang="ja-JP" sz="1400" dirty="0" smtClean="0">
                <a:solidFill>
                  <a:srgbClr val="FF0000"/>
                </a:solidFill>
                <a:latin typeface="HGP創英角ｺﾞｼｯｸUB" pitchFamily="50" charset="-128"/>
                <a:ea typeface="HGP創英角ｺﾞｼｯｸUB" pitchFamily="50" charset="-128"/>
              </a:rPr>
              <a:t>EZⅡ</a:t>
            </a:r>
            <a:r>
              <a:rPr lang="ja-JP" altLang="en-US" sz="1400" dirty="0" smtClean="0">
                <a:solidFill>
                  <a:srgbClr val="FF0000"/>
                </a:solidFill>
                <a:latin typeface="HGP創英角ｺﾞｼｯｸUB" pitchFamily="50" charset="-128"/>
                <a:ea typeface="HGP創英角ｺﾞｼｯｸUB" pitchFamily="50" charset="-128"/>
              </a:rPr>
              <a:t>の放送</a:t>
            </a:r>
            <a:r>
              <a:rPr lang="ja-JP" altLang="en-US" sz="1400" dirty="0">
                <a:solidFill>
                  <a:srgbClr val="FF0000"/>
                </a:solidFill>
                <a:latin typeface="HGP創英角ｺﾞｼｯｸUB" pitchFamily="50" charset="-128"/>
                <a:ea typeface="HGP創英角ｺﾞｼｯｸUB" pitchFamily="50" charset="-128"/>
              </a:rPr>
              <a:t>プログラムと</a:t>
            </a:r>
            <a:r>
              <a:rPr lang="ja-JP" altLang="en-US" sz="1400" dirty="0" smtClean="0">
                <a:solidFill>
                  <a:srgbClr val="FF0000"/>
                </a:solidFill>
                <a:latin typeface="HGP創英角ｺﾞｼｯｸUB" pitchFamily="50" charset="-128"/>
                <a:ea typeface="HGP創英角ｺﾞｼｯｸUB" pitchFamily="50" charset="-128"/>
              </a:rPr>
              <a:t>連動可能）</a:t>
            </a:r>
            <a:endParaRPr lang="en-US" altLang="ja-JP" sz="1400" dirty="0">
              <a:solidFill>
                <a:srgbClr val="FF0000"/>
              </a:solidFill>
              <a:latin typeface="HGP創英角ｺﾞｼｯｸUB" pitchFamily="50" charset="-128"/>
              <a:ea typeface="HGP創英角ｺﾞｼｯｸUB" pitchFamily="50" charset="-128"/>
            </a:endParaRPr>
          </a:p>
        </p:txBody>
      </p:sp>
      <p:sp>
        <p:nvSpPr>
          <p:cNvPr id="20493" name="正方形/長方形 112"/>
          <p:cNvSpPr>
            <a:spLocks noChangeArrowheads="1"/>
          </p:cNvSpPr>
          <p:nvPr/>
        </p:nvSpPr>
        <p:spPr bwMode="auto">
          <a:xfrm rot="10800000">
            <a:off x="4773613" y="2509838"/>
            <a:ext cx="1423987" cy="403225"/>
          </a:xfrm>
          <a:prstGeom prst="rect">
            <a:avLst/>
          </a:prstGeom>
          <a:solidFill>
            <a:srgbClr val="969696"/>
          </a:solidFill>
          <a:ln w="9525">
            <a:solidFill>
              <a:schemeClr val="bg1"/>
            </a:solidFill>
            <a:miter lim="800000"/>
            <a:headEnd/>
            <a:tailEnd/>
          </a:ln>
        </p:spPr>
        <p:txBody>
          <a:bodyPr rot="10800000"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Wingdings" pitchFamily="2" charset="2"/>
              <a:buNone/>
            </a:pPr>
            <a:r>
              <a:rPr lang="ja-JP" altLang="en-US" sz="1200">
                <a:latin typeface="HGP創英角ｺﾞｼｯｸUB" pitchFamily="50" charset="-128"/>
                <a:ea typeface="HGP創英角ｺﾞｼｯｸUB" pitchFamily="50" charset="-128"/>
              </a:rPr>
              <a:t>開店前</a:t>
            </a:r>
            <a:endParaRPr lang="en-US" altLang="ja-JP" sz="1200">
              <a:latin typeface="HGP創英角ｺﾞｼｯｸUB" pitchFamily="50" charset="-128"/>
              <a:ea typeface="HGP創英角ｺﾞｼｯｸUB" pitchFamily="50" charset="-128"/>
            </a:endParaRPr>
          </a:p>
        </p:txBody>
      </p:sp>
      <p:sp>
        <p:nvSpPr>
          <p:cNvPr id="20494" name="正方形/長方形 113"/>
          <p:cNvSpPr>
            <a:spLocks noChangeArrowheads="1"/>
          </p:cNvSpPr>
          <p:nvPr/>
        </p:nvSpPr>
        <p:spPr bwMode="auto">
          <a:xfrm rot="10800000">
            <a:off x="4773613" y="2949575"/>
            <a:ext cx="1423987" cy="354013"/>
          </a:xfrm>
          <a:prstGeom prst="rect">
            <a:avLst/>
          </a:prstGeom>
          <a:solidFill>
            <a:srgbClr val="FF0000"/>
          </a:solidFill>
          <a:ln w="9525">
            <a:noFill/>
            <a:miter lim="800000"/>
            <a:headEnd/>
            <a:tailEnd/>
          </a:ln>
        </p:spPr>
        <p:txBody>
          <a:bodyPr rot="10800000"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Wingdings" pitchFamily="2" charset="2"/>
              <a:buNone/>
            </a:pPr>
            <a:r>
              <a:rPr lang="ja-JP" altLang="en-US" sz="1800">
                <a:solidFill>
                  <a:schemeClr val="bg1"/>
                </a:solidFill>
                <a:latin typeface="HGP創英角ｺﾞｼｯｸUB" pitchFamily="50" charset="-128"/>
                <a:ea typeface="HGP創英角ｺﾞｼｯｸUB" pitchFamily="50" charset="-128"/>
              </a:rPr>
              <a:t>営業時間内</a:t>
            </a:r>
            <a:endParaRPr lang="en-US" altLang="ja-JP" sz="1800">
              <a:solidFill>
                <a:schemeClr val="bg1"/>
              </a:solidFill>
              <a:latin typeface="HGP創英角ｺﾞｼｯｸUB" pitchFamily="50" charset="-128"/>
              <a:ea typeface="HGP創英角ｺﾞｼｯｸUB" pitchFamily="50" charset="-128"/>
            </a:endParaRPr>
          </a:p>
        </p:txBody>
      </p:sp>
      <p:sp>
        <p:nvSpPr>
          <p:cNvPr id="20495" name="正方形/長方形 126"/>
          <p:cNvSpPr>
            <a:spLocks noChangeArrowheads="1"/>
          </p:cNvSpPr>
          <p:nvPr/>
        </p:nvSpPr>
        <p:spPr bwMode="auto">
          <a:xfrm rot="10800000">
            <a:off x="4773613" y="3328988"/>
            <a:ext cx="1423987" cy="403225"/>
          </a:xfrm>
          <a:prstGeom prst="rect">
            <a:avLst/>
          </a:prstGeom>
          <a:solidFill>
            <a:srgbClr val="969696"/>
          </a:solidFill>
          <a:ln w="9525">
            <a:solidFill>
              <a:schemeClr val="bg1"/>
            </a:solidFill>
            <a:miter lim="800000"/>
            <a:headEnd/>
            <a:tailEnd/>
          </a:ln>
        </p:spPr>
        <p:txBody>
          <a:bodyPr rot="10800000"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Wingdings" pitchFamily="2" charset="2"/>
              <a:buNone/>
            </a:pPr>
            <a:r>
              <a:rPr lang="ja-JP" altLang="en-US" sz="1200">
                <a:latin typeface="HGP創英角ｺﾞｼｯｸUB" pitchFamily="50" charset="-128"/>
                <a:ea typeface="HGP創英角ｺﾞｼｯｸUB" pitchFamily="50" charset="-128"/>
              </a:rPr>
              <a:t>閉店後</a:t>
            </a:r>
            <a:endParaRPr lang="en-US" altLang="ja-JP" sz="1200">
              <a:latin typeface="HGP創英角ｺﾞｼｯｸUB" pitchFamily="50" charset="-128"/>
              <a:ea typeface="HGP創英角ｺﾞｼｯｸUB" pitchFamily="50" charset="-128"/>
            </a:endParaRPr>
          </a:p>
        </p:txBody>
      </p:sp>
      <p:sp>
        <p:nvSpPr>
          <p:cNvPr id="20496" name="テキスト ボックス 43"/>
          <p:cNvSpPr txBox="1">
            <a:spLocks noChangeArrowheads="1"/>
          </p:cNvSpPr>
          <p:nvPr/>
        </p:nvSpPr>
        <p:spPr bwMode="auto">
          <a:xfrm>
            <a:off x="5025993" y="2266871"/>
            <a:ext cx="9861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000" dirty="0" smtClean="0">
                <a:latin typeface="HGP創英角ｺﾞｼｯｸUB" pitchFamily="50" charset="-128"/>
                <a:ea typeface="HGP創英角ｺﾞｼｯｸUB" pitchFamily="50" charset="-128"/>
              </a:rPr>
              <a:t>放送</a:t>
            </a:r>
            <a:r>
              <a:rPr lang="ja-JP" altLang="en-US" sz="1000" dirty="0">
                <a:latin typeface="HGP創英角ｺﾞｼｯｸUB" pitchFamily="50" charset="-128"/>
                <a:ea typeface="HGP創英角ｺﾞｼｯｸUB" pitchFamily="50" charset="-128"/>
              </a:rPr>
              <a:t>プログラム</a:t>
            </a:r>
          </a:p>
        </p:txBody>
      </p:sp>
      <p:sp>
        <p:nvSpPr>
          <p:cNvPr id="20497" name="テキスト ボックス 128"/>
          <p:cNvSpPr txBox="1">
            <a:spLocks noChangeArrowheads="1"/>
          </p:cNvSpPr>
          <p:nvPr/>
        </p:nvSpPr>
        <p:spPr bwMode="auto">
          <a:xfrm>
            <a:off x="7421563" y="2266950"/>
            <a:ext cx="1347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000">
                <a:latin typeface="HGP創英角ｺﾞｼｯｸUB" pitchFamily="50" charset="-128"/>
                <a:ea typeface="HGP創英角ｺﾞｼｯｸUB" pitchFamily="50" charset="-128"/>
              </a:rPr>
              <a:t>センサーコントローラー</a:t>
            </a:r>
          </a:p>
        </p:txBody>
      </p:sp>
      <p:sp>
        <p:nvSpPr>
          <p:cNvPr id="20498" name="正方形/長方形 129"/>
          <p:cNvSpPr>
            <a:spLocks noChangeArrowheads="1"/>
          </p:cNvSpPr>
          <p:nvPr/>
        </p:nvSpPr>
        <p:spPr bwMode="auto">
          <a:xfrm rot="10800000">
            <a:off x="7366000" y="2478088"/>
            <a:ext cx="1423988" cy="403225"/>
          </a:xfrm>
          <a:prstGeom prst="rect">
            <a:avLst/>
          </a:prstGeom>
          <a:solidFill>
            <a:srgbClr val="969696"/>
          </a:solidFill>
          <a:ln w="9525">
            <a:solidFill>
              <a:schemeClr val="bg1"/>
            </a:solidFill>
            <a:miter lim="800000"/>
            <a:headEnd/>
            <a:tailEnd/>
          </a:ln>
        </p:spPr>
        <p:txBody>
          <a:bodyPr rot="10800000"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Wingdings" pitchFamily="2" charset="2"/>
              <a:buNone/>
            </a:pPr>
            <a:r>
              <a:rPr lang="en-US" altLang="ja-JP" sz="1200">
                <a:latin typeface="HGP創英角ｺﾞｼｯｸUB" pitchFamily="50" charset="-128"/>
                <a:ea typeface="HGP創英角ｺﾞｼｯｸUB" pitchFamily="50" charset="-128"/>
              </a:rPr>
              <a:t>OFF</a:t>
            </a:r>
          </a:p>
        </p:txBody>
      </p:sp>
      <p:sp>
        <p:nvSpPr>
          <p:cNvPr id="20499" name="正方形/長方形 133"/>
          <p:cNvSpPr>
            <a:spLocks noChangeArrowheads="1"/>
          </p:cNvSpPr>
          <p:nvPr/>
        </p:nvSpPr>
        <p:spPr bwMode="auto">
          <a:xfrm rot="10800000">
            <a:off x="7366000" y="2917825"/>
            <a:ext cx="1423988" cy="354013"/>
          </a:xfrm>
          <a:prstGeom prst="rect">
            <a:avLst/>
          </a:prstGeom>
          <a:solidFill>
            <a:srgbClr val="FF0000"/>
          </a:solidFill>
          <a:ln w="9525">
            <a:noFill/>
            <a:miter lim="800000"/>
            <a:headEnd/>
            <a:tailEnd/>
          </a:ln>
        </p:spPr>
        <p:txBody>
          <a:bodyPr rot="10800000"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Wingdings" pitchFamily="2" charset="2"/>
              <a:buNone/>
            </a:pPr>
            <a:r>
              <a:rPr lang="en-US" altLang="ja-JP" sz="2000">
                <a:solidFill>
                  <a:schemeClr val="bg1"/>
                </a:solidFill>
                <a:latin typeface="HGP創英角ｺﾞｼｯｸUB" pitchFamily="50" charset="-128"/>
                <a:ea typeface="HGP創英角ｺﾞｼｯｸUB" pitchFamily="50" charset="-128"/>
              </a:rPr>
              <a:t>ON</a:t>
            </a:r>
          </a:p>
        </p:txBody>
      </p:sp>
      <p:sp>
        <p:nvSpPr>
          <p:cNvPr id="20500" name="正方形/長方形 134"/>
          <p:cNvSpPr>
            <a:spLocks noChangeArrowheads="1"/>
          </p:cNvSpPr>
          <p:nvPr/>
        </p:nvSpPr>
        <p:spPr bwMode="auto">
          <a:xfrm rot="10800000">
            <a:off x="7366000" y="3297238"/>
            <a:ext cx="1423988" cy="403225"/>
          </a:xfrm>
          <a:prstGeom prst="rect">
            <a:avLst/>
          </a:prstGeom>
          <a:solidFill>
            <a:srgbClr val="969696"/>
          </a:solidFill>
          <a:ln w="9525">
            <a:solidFill>
              <a:schemeClr val="bg1"/>
            </a:solidFill>
            <a:miter lim="800000"/>
            <a:headEnd/>
            <a:tailEnd/>
          </a:ln>
        </p:spPr>
        <p:txBody>
          <a:bodyPr rot="10800000"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Wingdings" pitchFamily="2" charset="2"/>
              <a:buNone/>
            </a:pPr>
            <a:r>
              <a:rPr lang="en-US" altLang="ja-JP" sz="1200">
                <a:latin typeface="HGP創英角ｺﾞｼｯｸUB" pitchFamily="50" charset="-128"/>
                <a:ea typeface="HGP創英角ｺﾞｼｯｸUB" pitchFamily="50" charset="-128"/>
              </a:rPr>
              <a:t>OFF</a:t>
            </a:r>
          </a:p>
        </p:txBody>
      </p:sp>
      <p:cxnSp>
        <p:nvCxnSpPr>
          <p:cNvPr id="46" name="直線矢印コネクタ 45"/>
          <p:cNvCxnSpPr/>
          <p:nvPr/>
        </p:nvCxnSpPr>
        <p:spPr>
          <a:xfrm>
            <a:off x="6248400" y="2949575"/>
            <a:ext cx="104457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6256338" y="3279775"/>
            <a:ext cx="104616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503" name="テキスト ボックス 46"/>
          <p:cNvSpPr txBox="1">
            <a:spLocks noChangeArrowheads="1"/>
          </p:cNvSpPr>
          <p:nvPr/>
        </p:nvSpPr>
        <p:spPr bwMode="auto">
          <a:xfrm>
            <a:off x="6192838" y="2492896"/>
            <a:ext cx="971741"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100" dirty="0">
                <a:solidFill>
                  <a:srgbClr val="FF0000"/>
                </a:solidFill>
                <a:latin typeface="HGP創英角ｺﾞｼｯｸUB" pitchFamily="50" charset="-128"/>
                <a:ea typeface="HGP創英角ｺﾞｼｯｸUB" pitchFamily="50" charset="-128"/>
              </a:rPr>
              <a:t>開店</a:t>
            </a:r>
            <a:r>
              <a:rPr lang="ja-JP" altLang="en-US" sz="1100" dirty="0" smtClean="0">
                <a:solidFill>
                  <a:srgbClr val="FF0000"/>
                </a:solidFill>
                <a:latin typeface="HGP創英角ｺﾞｼｯｸUB" pitchFamily="50" charset="-128"/>
                <a:ea typeface="HGP創英角ｺﾞｼｯｸUB" pitchFamily="50" charset="-128"/>
              </a:rPr>
              <a:t>時刻に、</a:t>
            </a:r>
            <a:endParaRPr lang="en-US" altLang="ja-JP" sz="1100" dirty="0" smtClean="0">
              <a:solidFill>
                <a:srgbClr val="FF0000"/>
              </a:solidFill>
              <a:latin typeface="HGP創英角ｺﾞｼｯｸUB" pitchFamily="50" charset="-128"/>
              <a:ea typeface="HGP創英角ｺﾞｼｯｸUB" pitchFamily="50" charset="-128"/>
            </a:endParaRPr>
          </a:p>
          <a:p>
            <a:pPr eaLnBrk="1" hangingPunct="1">
              <a:lnSpc>
                <a:spcPts val="1200"/>
              </a:lnSpc>
              <a:spcBef>
                <a:spcPct val="50000"/>
              </a:spcBef>
              <a:buFont typeface="Wingdings" pitchFamily="2" charset="2"/>
              <a:buNone/>
            </a:pPr>
            <a:r>
              <a:rPr lang="ja-JP" altLang="en-US" sz="1100" dirty="0">
                <a:solidFill>
                  <a:srgbClr val="FF0000"/>
                </a:solidFill>
                <a:latin typeface="HGP創英角ｺﾞｼｯｸUB" pitchFamily="50" charset="-128"/>
                <a:ea typeface="HGP創英角ｺﾞｼｯｸUB" pitchFamily="50" charset="-128"/>
              </a:rPr>
              <a:t>外部</a:t>
            </a:r>
            <a:r>
              <a:rPr lang="ja-JP" altLang="en-US" sz="1100" dirty="0" smtClean="0">
                <a:solidFill>
                  <a:srgbClr val="FF0000"/>
                </a:solidFill>
                <a:latin typeface="HGP創英角ｺﾞｼｯｸUB" pitchFamily="50" charset="-128"/>
                <a:ea typeface="HGP創英角ｺﾞｼｯｸUB" pitchFamily="50" charset="-128"/>
              </a:rPr>
              <a:t>制御</a:t>
            </a:r>
            <a:r>
              <a:rPr lang="en-US" altLang="ja-JP" sz="1100" dirty="0" smtClean="0">
                <a:solidFill>
                  <a:srgbClr val="FF0000"/>
                </a:solidFill>
                <a:latin typeface="HGP創英角ｺﾞｼｯｸUB" pitchFamily="50" charset="-128"/>
                <a:ea typeface="HGP創英角ｺﾞｼｯｸUB" pitchFamily="50" charset="-128"/>
              </a:rPr>
              <a:t>ON</a:t>
            </a:r>
            <a:endParaRPr lang="ja-JP" altLang="en-US" sz="1100" dirty="0">
              <a:solidFill>
                <a:srgbClr val="FF0000"/>
              </a:solidFill>
              <a:latin typeface="HGP創英角ｺﾞｼｯｸUB" pitchFamily="50" charset="-128"/>
              <a:ea typeface="HGP創英角ｺﾞｼｯｸUB" pitchFamily="50" charset="-128"/>
            </a:endParaRPr>
          </a:p>
        </p:txBody>
      </p:sp>
      <p:sp>
        <p:nvSpPr>
          <p:cNvPr id="20504" name="テキスト ボックス 136"/>
          <p:cNvSpPr txBox="1">
            <a:spLocks noChangeArrowheads="1"/>
          </p:cNvSpPr>
          <p:nvPr/>
        </p:nvSpPr>
        <p:spPr bwMode="auto">
          <a:xfrm>
            <a:off x="6184900" y="3284984"/>
            <a:ext cx="99097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100" dirty="0">
                <a:solidFill>
                  <a:srgbClr val="FF0000"/>
                </a:solidFill>
                <a:latin typeface="HGP創英角ｺﾞｼｯｸUB" pitchFamily="50" charset="-128"/>
                <a:ea typeface="HGP創英角ｺﾞｼｯｸUB" pitchFamily="50" charset="-128"/>
              </a:rPr>
              <a:t>閉店</a:t>
            </a:r>
            <a:r>
              <a:rPr lang="ja-JP" altLang="en-US" sz="1100" dirty="0" smtClean="0">
                <a:solidFill>
                  <a:srgbClr val="FF0000"/>
                </a:solidFill>
                <a:latin typeface="HGP創英角ｺﾞｼｯｸUB" pitchFamily="50" charset="-128"/>
                <a:ea typeface="HGP創英角ｺﾞｼｯｸUB" pitchFamily="50" charset="-128"/>
              </a:rPr>
              <a:t>時刻に、</a:t>
            </a:r>
            <a:endParaRPr lang="en-US" altLang="ja-JP" sz="1100" dirty="0" smtClean="0">
              <a:solidFill>
                <a:srgbClr val="FF0000"/>
              </a:solidFill>
              <a:latin typeface="HGP創英角ｺﾞｼｯｸUB" pitchFamily="50" charset="-128"/>
              <a:ea typeface="HGP創英角ｺﾞｼｯｸUB" pitchFamily="50" charset="-128"/>
            </a:endParaRPr>
          </a:p>
          <a:p>
            <a:pPr eaLnBrk="1" hangingPunct="1">
              <a:lnSpc>
                <a:spcPts val="1200"/>
              </a:lnSpc>
              <a:spcBef>
                <a:spcPct val="50000"/>
              </a:spcBef>
              <a:buFont typeface="Wingdings" pitchFamily="2" charset="2"/>
              <a:buNone/>
            </a:pPr>
            <a:r>
              <a:rPr lang="ja-JP" altLang="en-US" sz="1100" dirty="0" smtClean="0">
                <a:solidFill>
                  <a:srgbClr val="FF0000"/>
                </a:solidFill>
                <a:latin typeface="HGP創英角ｺﾞｼｯｸUB" pitchFamily="50" charset="-128"/>
                <a:ea typeface="HGP創英角ｺﾞｼｯｸUB" pitchFamily="50" charset="-128"/>
              </a:rPr>
              <a:t>外部制御</a:t>
            </a:r>
            <a:r>
              <a:rPr lang="en-US" altLang="ja-JP" sz="1100" dirty="0" smtClean="0">
                <a:solidFill>
                  <a:srgbClr val="FF0000"/>
                </a:solidFill>
                <a:latin typeface="HGP創英角ｺﾞｼｯｸUB" pitchFamily="50" charset="-128"/>
                <a:ea typeface="HGP創英角ｺﾞｼｯｸUB" pitchFamily="50" charset="-128"/>
              </a:rPr>
              <a:t>OFF</a:t>
            </a:r>
            <a:endParaRPr lang="ja-JP" altLang="en-US" sz="1100" dirty="0">
              <a:solidFill>
                <a:srgbClr val="FF0000"/>
              </a:solidFill>
              <a:latin typeface="HGP創英角ｺﾞｼｯｸUB" pitchFamily="50" charset="-128"/>
              <a:ea typeface="HGP創英角ｺﾞｼｯｸUB" pitchFamily="50" charset="-128"/>
            </a:endParaRPr>
          </a:p>
        </p:txBody>
      </p:sp>
      <p:sp>
        <p:nvSpPr>
          <p:cNvPr id="20505" name="テキスト ボックス 4"/>
          <p:cNvSpPr txBox="1">
            <a:spLocks noChangeArrowheads="1"/>
          </p:cNvSpPr>
          <p:nvPr/>
        </p:nvSpPr>
        <p:spPr bwMode="auto">
          <a:xfrm>
            <a:off x="184150" y="5740648"/>
            <a:ext cx="23182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en-US" altLang="ja-JP" sz="1400" dirty="0">
                <a:latin typeface="HGP創英角ｺﾞｼｯｸUB" pitchFamily="50" charset="-128"/>
                <a:ea typeface="HGP創英角ｺﾞｼｯｸUB" pitchFamily="50" charset="-128"/>
              </a:rPr>
              <a:t>■</a:t>
            </a:r>
            <a:r>
              <a:rPr lang="ja-JP" altLang="en-US" sz="1400" dirty="0">
                <a:latin typeface="HGP創英角ｺﾞｼｯｸUB" pitchFamily="50" charset="-128"/>
                <a:ea typeface="HGP創英角ｺﾞｼｯｸUB" pitchFamily="50" charset="-128"/>
              </a:rPr>
              <a:t>放送センター</a:t>
            </a:r>
            <a:endParaRPr lang="en-US" altLang="ja-JP" sz="1400" dirty="0">
              <a:latin typeface="HGP創英角ｺﾞｼｯｸUB" pitchFamily="50" charset="-128"/>
              <a:ea typeface="HGP創英角ｺﾞｼｯｸUB" pitchFamily="50" charset="-128"/>
            </a:endParaRPr>
          </a:p>
          <a:p>
            <a:pPr eaLnBrk="1" hangingPunct="1">
              <a:lnSpc>
                <a:spcPts val="1200"/>
              </a:lnSpc>
              <a:spcBef>
                <a:spcPct val="50000"/>
              </a:spcBef>
              <a:buFont typeface="Wingdings" pitchFamily="2" charset="2"/>
              <a:buNone/>
            </a:pPr>
            <a:r>
              <a:rPr lang="ja-JP" altLang="en-US" sz="1400" dirty="0">
                <a:latin typeface="HGP創英角ｺﾞｼｯｸUB" pitchFamily="50" charset="-128"/>
                <a:ea typeface="HGP創英角ｺﾞｼｯｸUB" pitchFamily="50" charset="-128"/>
              </a:rPr>
              <a:t>　・</a:t>
            </a:r>
            <a:r>
              <a:rPr lang="en-US" altLang="ja-JP" sz="1400" dirty="0">
                <a:latin typeface="HGP創英角ｺﾞｼｯｸUB" pitchFamily="50" charset="-128"/>
                <a:ea typeface="HGP創英角ｺﾞｼｯｸUB" pitchFamily="50" charset="-128"/>
              </a:rPr>
              <a:t>BGM</a:t>
            </a:r>
            <a:r>
              <a:rPr lang="ja-JP" altLang="en-US" sz="1400" dirty="0" err="1">
                <a:latin typeface="HGP創英角ｺﾞｼｯｸUB" pitchFamily="50" charset="-128"/>
                <a:ea typeface="HGP創英角ｺﾞｼｯｸUB" pitchFamily="50" charset="-128"/>
              </a:rPr>
              <a:t>、</a:t>
            </a:r>
            <a:r>
              <a:rPr lang="en-US" altLang="ja-JP" sz="1400" dirty="0">
                <a:latin typeface="HGP創英角ｺﾞｼｯｸUB" pitchFamily="50" charset="-128"/>
                <a:ea typeface="HGP創英角ｺﾞｼｯｸUB" pitchFamily="50" charset="-128"/>
              </a:rPr>
              <a:t>CM</a:t>
            </a:r>
            <a:r>
              <a:rPr lang="ja-JP" altLang="en-US" sz="1400" dirty="0" err="1">
                <a:latin typeface="HGP創英角ｺﾞｼｯｸUB" pitchFamily="50" charset="-128"/>
                <a:ea typeface="HGP創英角ｺﾞｼｯｸUB" pitchFamily="50" charset="-128"/>
              </a:rPr>
              <a:t>、</a:t>
            </a:r>
            <a:r>
              <a:rPr lang="ja-JP" altLang="en-US" sz="1400" dirty="0">
                <a:latin typeface="HGP創英角ｺﾞｼｯｸUB" pitchFamily="50" charset="-128"/>
                <a:ea typeface="HGP創英角ｺﾞｼｯｸUB" pitchFamily="50" charset="-128"/>
              </a:rPr>
              <a:t>タイムテーブル</a:t>
            </a:r>
            <a:endParaRPr lang="en-US" altLang="ja-JP" sz="1400" dirty="0">
              <a:latin typeface="HGP創英角ｺﾞｼｯｸUB" pitchFamily="50" charset="-128"/>
              <a:ea typeface="HGP創英角ｺﾞｼｯｸUB" pitchFamily="50" charset="-128"/>
            </a:endParaRPr>
          </a:p>
          <a:p>
            <a:pPr eaLnBrk="1" hangingPunct="1">
              <a:lnSpc>
                <a:spcPts val="1200"/>
              </a:lnSpc>
              <a:spcBef>
                <a:spcPct val="50000"/>
              </a:spcBef>
              <a:buFont typeface="Wingdings" pitchFamily="2" charset="2"/>
              <a:buNone/>
            </a:pPr>
            <a:r>
              <a:rPr lang="ja-JP" altLang="en-US" sz="1400" dirty="0">
                <a:latin typeface="HGP創英角ｺﾞｼｯｸUB" pitchFamily="50" charset="-128"/>
                <a:ea typeface="HGP創英角ｺﾞｼｯｸUB" pitchFamily="50" charset="-128"/>
              </a:rPr>
              <a:t>　</a:t>
            </a:r>
            <a:r>
              <a:rPr lang="ja-JP" altLang="en-US" sz="1400" dirty="0">
                <a:solidFill>
                  <a:srgbClr val="FF0000"/>
                </a:solidFill>
                <a:latin typeface="HGP創英角ｺﾞｼｯｸUB" pitchFamily="50" charset="-128"/>
                <a:ea typeface="HGP創英角ｺﾞｼｯｸUB" pitchFamily="50" charset="-128"/>
              </a:rPr>
              <a:t>・外部制御</a:t>
            </a:r>
            <a:r>
              <a:rPr lang="ja-JP" altLang="en-US" sz="1400" dirty="0" smtClean="0">
                <a:solidFill>
                  <a:srgbClr val="FF0000"/>
                </a:solidFill>
                <a:latin typeface="HGP創英角ｺﾞｼｯｸUB" pitchFamily="50" charset="-128"/>
                <a:ea typeface="HGP創英角ｺﾞｼｯｸUB" pitchFamily="50" charset="-128"/>
              </a:rPr>
              <a:t>信号</a:t>
            </a:r>
            <a:endParaRPr lang="en-US" altLang="ja-JP" sz="1400" dirty="0">
              <a:solidFill>
                <a:srgbClr val="FF0000"/>
              </a:solidFill>
              <a:latin typeface="HGP創英角ｺﾞｼｯｸUB" pitchFamily="50" charset="-128"/>
              <a:ea typeface="HGP創英角ｺﾞｼｯｸUB" pitchFamily="50" charset="-128"/>
            </a:endParaRPr>
          </a:p>
        </p:txBody>
      </p:sp>
      <p:pic>
        <p:nvPicPr>
          <p:cNvPr id="111" name="Picture 2"/>
          <p:cNvPicPr>
            <a:picLocks noChangeAspect="1" noChangeArrowheads="1"/>
          </p:cNvPicPr>
          <p:nvPr/>
        </p:nvPicPr>
        <p:blipFill>
          <a:blip r:embed="rId2"/>
          <a:srcRect/>
          <a:stretch>
            <a:fillRect/>
          </a:stretch>
        </p:blipFill>
        <p:spPr bwMode="auto">
          <a:xfrm>
            <a:off x="288925" y="4356100"/>
            <a:ext cx="1682750" cy="1216025"/>
          </a:xfrm>
          <a:prstGeom prst="rect">
            <a:avLst/>
          </a:prstGeom>
          <a:noFill/>
          <a:ln>
            <a:noFill/>
          </a:ln>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0507" name="正方形/長方形 129"/>
          <p:cNvSpPr>
            <a:spLocks noChangeArrowheads="1"/>
          </p:cNvSpPr>
          <p:nvPr/>
        </p:nvSpPr>
        <p:spPr bwMode="auto">
          <a:xfrm rot="10800000">
            <a:off x="2643187" y="4610099"/>
            <a:ext cx="1423987" cy="612775"/>
          </a:xfrm>
          <a:prstGeom prst="rect">
            <a:avLst/>
          </a:prstGeom>
          <a:solidFill>
            <a:srgbClr val="969696"/>
          </a:solidFill>
          <a:ln w="9525">
            <a:solidFill>
              <a:schemeClr val="bg1"/>
            </a:solidFill>
            <a:miter lim="800000"/>
            <a:headEnd/>
            <a:tailEnd/>
          </a:ln>
        </p:spPr>
        <p:txBody>
          <a:bodyPr rot="10800000"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Wingdings" pitchFamily="2" charset="2"/>
              <a:buNone/>
            </a:pPr>
            <a:r>
              <a:rPr lang="en-US" altLang="ja-JP" sz="1200" dirty="0" smtClean="0">
                <a:latin typeface="HGP創英角ｺﾞｼｯｸUB" pitchFamily="50" charset="-128"/>
                <a:ea typeface="HGP創英角ｺﾞｼｯｸUB" pitchFamily="50" charset="-128"/>
              </a:rPr>
              <a:t>PRX-5000</a:t>
            </a:r>
          </a:p>
        </p:txBody>
      </p:sp>
      <p:sp>
        <p:nvSpPr>
          <p:cNvPr id="113" name="正方形/長方形 112"/>
          <p:cNvSpPr/>
          <p:nvPr/>
        </p:nvSpPr>
        <p:spPr>
          <a:xfrm>
            <a:off x="4592638" y="4619625"/>
            <a:ext cx="1019175"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latin typeface="HGPｺﾞｼｯｸE" pitchFamily="50" charset="-128"/>
                <a:ea typeface="HGPｺﾞｼｯｸE" pitchFamily="50" charset="-128"/>
              </a:rPr>
              <a:t>コントローラー</a:t>
            </a:r>
          </a:p>
        </p:txBody>
      </p:sp>
      <p:cxnSp>
        <p:nvCxnSpPr>
          <p:cNvPr id="114" name="直線矢印コネクタ 113"/>
          <p:cNvCxnSpPr>
            <a:cxnSpLocks noChangeShapeType="1"/>
          </p:cNvCxnSpPr>
          <p:nvPr/>
        </p:nvCxnSpPr>
        <p:spPr bwMode="auto">
          <a:xfrm>
            <a:off x="4116388" y="4762500"/>
            <a:ext cx="395287"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5" name="直線矢印コネクタ 114"/>
          <p:cNvCxnSpPr>
            <a:cxnSpLocks noChangeShapeType="1"/>
          </p:cNvCxnSpPr>
          <p:nvPr/>
        </p:nvCxnSpPr>
        <p:spPr bwMode="auto">
          <a:xfrm flipH="1">
            <a:off x="4102100" y="5013325"/>
            <a:ext cx="409575" cy="142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6" name="テキスト ボックス 91"/>
          <p:cNvSpPr txBox="1">
            <a:spLocks noChangeArrowheads="1"/>
          </p:cNvSpPr>
          <p:nvPr/>
        </p:nvSpPr>
        <p:spPr bwMode="auto">
          <a:xfrm>
            <a:off x="2033588" y="4152900"/>
            <a:ext cx="411956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sz="2400">
                <a:solidFill>
                  <a:schemeClr val="tx1"/>
                </a:solidFill>
                <a:latin typeface="HGP創英角ｺﾞｼｯｸUB" pitchFamily="50" charset="-128"/>
                <a:ea typeface="HGP創英角ｺﾞｼｯｸUB" pitchFamily="50" charset="-128"/>
              </a:defRPr>
            </a:lvl1pPr>
            <a:lvl2pPr marL="742950" indent="-285750">
              <a:defRPr kumimoji="1" sz="2400">
                <a:solidFill>
                  <a:schemeClr val="tx1"/>
                </a:solidFill>
                <a:latin typeface="HGP創英角ｺﾞｼｯｸUB" pitchFamily="50" charset="-128"/>
                <a:ea typeface="HGP創英角ｺﾞｼｯｸUB" pitchFamily="50" charset="-128"/>
              </a:defRPr>
            </a:lvl2pPr>
            <a:lvl3pPr marL="1143000" indent="-228600">
              <a:defRPr kumimoji="1" sz="2400">
                <a:solidFill>
                  <a:schemeClr val="tx1"/>
                </a:solidFill>
                <a:latin typeface="HGP創英角ｺﾞｼｯｸUB" pitchFamily="50" charset="-128"/>
                <a:ea typeface="HGP創英角ｺﾞｼｯｸUB" pitchFamily="50" charset="-128"/>
              </a:defRPr>
            </a:lvl3pPr>
            <a:lvl4pPr marL="1600200" indent="-228600">
              <a:defRPr kumimoji="1" sz="2400">
                <a:solidFill>
                  <a:schemeClr val="tx1"/>
                </a:solidFill>
                <a:latin typeface="HGP創英角ｺﾞｼｯｸUB" pitchFamily="50" charset="-128"/>
                <a:ea typeface="HGP創英角ｺﾞｼｯｸUB" pitchFamily="50" charset="-128"/>
              </a:defRPr>
            </a:lvl4pPr>
            <a:lvl5pPr marL="2057400" indent="-228600">
              <a:defRPr kumimoji="1" sz="2400">
                <a:solidFill>
                  <a:schemeClr val="tx1"/>
                </a:solidFill>
                <a:latin typeface="HGP創英角ｺﾞｼｯｸUB" pitchFamily="50" charset="-128"/>
                <a:ea typeface="HGP創英角ｺﾞｼｯｸUB" pitchFamily="50" charset="-128"/>
              </a:defRPr>
            </a:lvl5pPr>
            <a:lvl6pPr marL="25146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a:lnSpc>
                <a:spcPts val="1200"/>
              </a:lnSpc>
              <a:defRPr/>
            </a:pPr>
            <a:r>
              <a:rPr lang="ja-JP" altLang="en-US" sz="1050" dirty="0" smtClean="0">
                <a:solidFill>
                  <a:srgbClr val="FF0000"/>
                </a:solidFill>
              </a:rPr>
              <a:t>　・平日</a:t>
            </a:r>
            <a:r>
              <a:rPr lang="en-US" altLang="ja-JP" sz="1050" dirty="0" smtClean="0">
                <a:solidFill>
                  <a:srgbClr val="FF0000"/>
                </a:solidFill>
              </a:rPr>
              <a:t>/</a:t>
            </a:r>
            <a:r>
              <a:rPr lang="ja-JP" altLang="en-US" sz="1050" dirty="0" smtClean="0">
                <a:solidFill>
                  <a:srgbClr val="FF0000"/>
                </a:solidFill>
              </a:rPr>
              <a:t>休日の「感度」の自動切替え　（切替え忘れ、戻し忘れ防止）</a:t>
            </a:r>
            <a:endParaRPr lang="en-US" altLang="ja-JP" sz="1050" dirty="0" smtClean="0">
              <a:solidFill>
                <a:srgbClr val="FF0000"/>
              </a:solidFill>
            </a:endParaRPr>
          </a:p>
          <a:p>
            <a:pPr>
              <a:lnSpc>
                <a:spcPts val="1200"/>
              </a:lnSpc>
              <a:defRPr/>
            </a:pPr>
            <a:r>
              <a:rPr lang="ja-JP" altLang="en-US" sz="1050" dirty="0" smtClean="0">
                <a:solidFill>
                  <a:srgbClr val="FF0000"/>
                </a:solidFill>
              </a:rPr>
              <a:t>　・開閉店の時刻で自動</a:t>
            </a:r>
            <a:r>
              <a:rPr lang="en-US" altLang="ja-JP" sz="1050" dirty="0" smtClean="0">
                <a:solidFill>
                  <a:srgbClr val="FF0000"/>
                </a:solidFill>
              </a:rPr>
              <a:t>ON/OFF</a:t>
            </a:r>
            <a:r>
              <a:rPr lang="ja-JP" altLang="en-US" sz="1050" dirty="0" smtClean="0">
                <a:solidFill>
                  <a:srgbClr val="FF0000"/>
                </a:solidFill>
              </a:rPr>
              <a:t>　（電源入れない、入れ忘れ防止）</a:t>
            </a:r>
          </a:p>
        </p:txBody>
      </p:sp>
      <p:cxnSp>
        <p:nvCxnSpPr>
          <p:cNvPr id="117" name="直線矢印コネクタ 116"/>
          <p:cNvCxnSpPr>
            <a:cxnSpLocks noChangeShapeType="1"/>
          </p:cNvCxnSpPr>
          <p:nvPr/>
        </p:nvCxnSpPr>
        <p:spPr bwMode="auto">
          <a:xfrm>
            <a:off x="2111375" y="4762500"/>
            <a:ext cx="395288"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13" name="テキスト ボックス 6"/>
          <p:cNvSpPr txBox="1">
            <a:spLocks noChangeArrowheads="1"/>
          </p:cNvSpPr>
          <p:nvPr/>
        </p:nvSpPr>
        <p:spPr bwMode="auto">
          <a:xfrm>
            <a:off x="6759575" y="4364038"/>
            <a:ext cx="806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400">
                <a:latin typeface="HGP創英角ｺﾞｼｯｸUB" pitchFamily="50" charset="-128"/>
                <a:ea typeface="HGP創英角ｺﾞｼｯｸUB" pitchFamily="50" charset="-128"/>
              </a:rPr>
              <a:t>各エリア</a:t>
            </a:r>
          </a:p>
        </p:txBody>
      </p:sp>
      <p:cxnSp>
        <p:nvCxnSpPr>
          <p:cNvPr id="120" name="直線矢印コネクタ 119"/>
          <p:cNvCxnSpPr/>
          <p:nvPr/>
        </p:nvCxnSpPr>
        <p:spPr bwMode="auto">
          <a:xfrm flipH="1">
            <a:off x="6567488" y="5021263"/>
            <a:ext cx="68262" cy="547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bwMode="auto">
          <a:xfrm>
            <a:off x="6837363" y="5018088"/>
            <a:ext cx="473075" cy="571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AutoShape 76" descr="格子 (大)"/>
          <p:cNvSpPr>
            <a:spLocks noChangeArrowheads="1"/>
          </p:cNvSpPr>
          <p:nvPr/>
        </p:nvSpPr>
        <p:spPr bwMode="auto">
          <a:xfrm rot="10800000">
            <a:off x="6446838" y="5589588"/>
            <a:ext cx="1493837" cy="449262"/>
          </a:xfrm>
          <a:custGeom>
            <a:avLst/>
            <a:gdLst>
              <a:gd name="T0" fmla="*/ 1425524 w 21600"/>
              <a:gd name="T1" fmla="*/ 224315 h 21600"/>
              <a:gd name="T2" fmla="*/ 747217 w 21600"/>
              <a:gd name="T3" fmla="*/ 448629 h 21600"/>
              <a:gd name="T4" fmla="*/ 68910 w 21600"/>
              <a:gd name="T5" fmla="*/ 224315 h 21600"/>
              <a:gd name="T6" fmla="*/ 747217 w 21600"/>
              <a:gd name="T7" fmla="*/ 0 h 21600"/>
              <a:gd name="T8" fmla="*/ 0 60000 65536"/>
              <a:gd name="T9" fmla="*/ 0 60000 65536"/>
              <a:gd name="T10" fmla="*/ 0 60000 65536"/>
              <a:gd name="T11" fmla="*/ 0 60000 65536"/>
              <a:gd name="T12" fmla="*/ 2796 w 21600"/>
              <a:gd name="T13" fmla="*/ 2796 h 21600"/>
              <a:gd name="T14" fmla="*/ 18804 w 21600"/>
              <a:gd name="T15" fmla="*/ 18804 h 21600"/>
            </a:gdLst>
            <a:ahLst/>
            <a:cxnLst>
              <a:cxn ang="T8">
                <a:pos x="T0" y="T1"/>
              </a:cxn>
              <a:cxn ang="T9">
                <a:pos x="T2" y="T3"/>
              </a:cxn>
              <a:cxn ang="T10">
                <a:pos x="T4" y="T5"/>
              </a:cxn>
              <a:cxn ang="T11">
                <a:pos x="T6" y="T7"/>
              </a:cxn>
            </a:cxnLst>
            <a:rect l="T12" t="T13" r="T14" b="T15"/>
            <a:pathLst>
              <a:path w="21600" h="21600">
                <a:moveTo>
                  <a:pt x="0" y="0"/>
                </a:moveTo>
                <a:lnTo>
                  <a:pt x="1992" y="21600"/>
                </a:lnTo>
                <a:lnTo>
                  <a:pt x="19608" y="21600"/>
                </a:lnTo>
                <a:lnTo>
                  <a:pt x="21600" y="0"/>
                </a:lnTo>
                <a:lnTo>
                  <a:pt x="0" y="0"/>
                </a:lnTo>
                <a:close/>
              </a:path>
            </a:pathLst>
          </a:custGeom>
          <a:pattFill prst="lgGrid">
            <a:fgClr>
              <a:schemeClr val="accent1"/>
            </a:fgClr>
            <a:bgClr>
              <a:schemeClr val="bg1"/>
            </a:bgClr>
          </a:pattFill>
          <a:ln w="9525">
            <a:solidFill>
              <a:schemeClr val="tx2"/>
            </a:solidFill>
            <a:miter lim="800000"/>
            <a:headEnd/>
            <a:tailEnd/>
          </a:ln>
          <a:effectLst/>
          <a:extLst>
            <a:ext uri="{AF507438-7753-43E0-B8FC-AC1667EBCBE1}">
              <a14:hiddenEffects xmlns:a14="http://schemas.microsoft.com/office/drawing/2010/main">
                <a:effectLst>
                  <a:outerShdw blurRad="63500" dist="107763" dir="18900000" algn="ctr" rotWithShape="0">
                    <a:schemeClr val="bg2">
                      <a:alpha val="50000"/>
                    </a:schemeClr>
                  </a:outerShdw>
                </a:effectLst>
              </a14:hiddenEffects>
            </a:ext>
          </a:extLst>
        </p:spPr>
        <p:txBody>
          <a:bodyPr rot="10800000" lIns="90000" tIns="46800" rIns="90000" bIns="46800" anchor="ctr"/>
          <a:lstStyle/>
          <a:p>
            <a:pPr algn="ctr">
              <a:buFont typeface="Wingdings" charset="0"/>
              <a:buNone/>
              <a:defRPr/>
            </a:pPr>
            <a:r>
              <a:rPr lang="ja-JP" altLang="en-US" sz="1600">
                <a:latin typeface="HGP創英角ｺﾞｼｯｸUB" charset="0"/>
                <a:ea typeface="HGP創英角ｺﾞｼｯｸUB" charset="0"/>
                <a:cs typeface="HGP創英角ｺﾞｼｯｸUB" charset="0"/>
              </a:rPr>
              <a:t>検知エリア</a:t>
            </a:r>
          </a:p>
        </p:txBody>
      </p:sp>
      <p:cxnSp>
        <p:nvCxnSpPr>
          <p:cNvPr id="124" name="直線矢印コネクタ 123"/>
          <p:cNvCxnSpPr/>
          <p:nvPr/>
        </p:nvCxnSpPr>
        <p:spPr bwMode="auto">
          <a:xfrm flipH="1">
            <a:off x="6997700" y="4992688"/>
            <a:ext cx="542925" cy="560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bwMode="auto">
          <a:xfrm>
            <a:off x="7721600" y="4992688"/>
            <a:ext cx="73025"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a:cxnSpLocks noChangeShapeType="1"/>
            <a:endCxn id="113" idx="3"/>
          </p:cNvCxnSpPr>
          <p:nvPr/>
        </p:nvCxnSpPr>
        <p:spPr bwMode="auto">
          <a:xfrm flipH="1" flipV="1">
            <a:off x="5611813" y="4886325"/>
            <a:ext cx="835025" cy="476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22" name="正方形/長方形 129"/>
          <p:cNvSpPr>
            <a:spLocks noChangeArrowheads="1"/>
          </p:cNvSpPr>
          <p:nvPr/>
        </p:nvSpPr>
        <p:spPr bwMode="auto">
          <a:xfrm rot="10800000">
            <a:off x="2803525" y="5448300"/>
            <a:ext cx="1081088" cy="573088"/>
          </a:xfrm>
          <a:prstGeom prst="rect">
            <a:avLst/>
          </a:prstGeom>
          <a:solidFill>
            <a:srgbClr val="969696"/>
          </a:solidFill>
          <a:ln w="9525">
            <a:solidFill>
              <a:schemeClr val="bg1"/>
            </a:solidFill>
            <a:miter lim="800000"/>
            <a:headEnd/>
            <a:tailEnd/>
          </a:ln>
        </p:spPr>
        <p:txBody>
          <a:bodyPr rot="10800000"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Wingdings" pitchFamily="2" charset="2"/>
              <a:buNone/>
            </a:pPr>
            <a:r>
              <a:rPr lang="ja-JP" altLang="en-US" sz="1200">
                <a:latin typeface="HGP創英角ｺﾞｼｯｸUB" pitchFamily="50" charset="-128"/>
                <a:ea typeface="HGP創英角ｺﾞｼｯｸUB" pitchFamily="50" charset="-128"/>
              </a:rPr>
              <a:t>アンプ</a:t>
            </a:r>
            <a:endParaRPr lang="en-US" altLang="ja-JP" sz="1200">
              <a:latin typeface="HGP創英角ｺﾞｼｯｸUB" pitchFamily="50" charset="-128"/>
              <a:ea typeface="HGP創英角ｺﾞｼｯｸUB" pitchFamily="50" charset="-128"/>
            </a:endParaRPr>
          </a:p>
        </p:txBody>
      </p:sp>
      <p:cxnSp>
        <p:nvCxnSpPr>
          <p:cNvPr id="128" name="直線矢印コネクタ 127"/>
          <p:cNvCxnSpPr>
            <a:cxnSpLocks noChangeShapeType="1"/>
            <a:endCxn id="20522" idx="2"/>
          </p:cNvCxnSpPr>
          <p:nvPr/>
        </p:nvCxnSpPr>
        <p:spPr bwMode="auto">
          <a:xfrm>
            <a:off x="3335338" y="5164138"/>
            <a:ext cx="7937" cy="2841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20524" name="グループ化 4"/>
          <p:cNvGrpSpPr>
            <a:grpSpLocks/>
          </p:cNvGrpSpPr>
          <p:nvPr/>
        </p:nvGrpSpPr>
        <p:grpSpPr bwMode="auto">
          <a:xfrm>
            <a:off x="4919663" y="5222875"/>
            <a:ext cx="1127125" cy="1174750"/>
            <a:chOff x="5547350" y="728723"/>
            <a:chExt cx="1400815" cy="1416124"/>
          </a:xfrm>
        </p:grpSpPr>
        <p:pic>
          <p:nvPicPr>
            <p:cNvPr id="20530" name="図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7350" y="728723"/>
              <a:ext cx="1400815" cy="140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1" name="テキスト ボックス 6"/>
            <p:cNvSpPr txBox="1">
              <a:spLocks noChangeArrowheads="1"/>
            </p:cNvSpPr>
            <p:nvPr/>
          </p:nvSpPr>
          <p:spPr bwMode="auto">
            <a:xfrm>
              <a:off x="6107676" y="1432958"/>
              <a:ext cx="359082" cy="40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 typeface="Wingdings" pitchFamily="2" charset="2"/>
                <a:buNone/>
              </a:pPr>
              <a:r>
                <a:rPr lang="ja-JP" altLang="en-US" sz="1600">
                  <a:latin typeface="HGP創英角ｺﾞｼｯｸUB" pitchFamily="50" charset="-128"/>
                  <a:ea typeface="HGP創英角ｺﾞｼｯｸUB" pitchFamily="50" charset="-128"/>
                </a:rPr>
                <a:t>♪</a:t>
              </a:r>
            </a:p>
          </p:txBody>
        </p:sp>
        <p:sp>
          <p:nvSpPr>
            <p:cNvPr id="20532" name="テキスト ボックス 7"/>
            <p:cNvSpPr txBox="1">
              <a:spLocks noChangeArrowheads="1"/>
            </p:cNvSpPr>
            <p:nvPr/>
          </p:nvSpPr>
          <p:spPr bwMode="auto">
            <a:xfrm>
              <a:off x="6259595" y="1586052"/>
              <a:ext cx="361056" cy="40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 typeface="Wingdings" pitchFamily="2" charset="2"/>
                <a:buNone/>
              </a:pPr>
              <a:r>
                <a:rPr lang="ja-JP" altLang="en-US" sz="1600">
                  <a:latin typeface="HGP創英角ｺﾞｼｯｸUB" pitchFamily="50" charset="-128"/>
                  <a:ea typeface="HGP創英角ｺﾞｼｯｸUB" pitchFamily="50" charset="-128"/>
                </a:rPr>
                <a:t>♪</a:t>
              </a:r>
            </a:p>
          </p:txBody>
        </p:sp>
        <p:sp>
          <p:nvSpPr>
            <p:cNvPr id="20533" name="テキスト ボックス 8"/>
            <p:cNvSpPr txBox="1">
              <a:spLocks noChangeArrowheads="1"/>
            </p:cNvSpPr>
            <p:nvPr/>
          </p:nvSpPr>
          <p:spPr bwMode="auto">
            <a:xfrm>
              <a:off x="6411515" y="1739147"/>
              <a:ext cx="361055" cy="40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 typeface="Wingdings" pitchFamily="2" charset="2"/>
                <a:buNone/>
              </a:pPr>
              <a:r>
                <a:rPr lang="ja-JP" altLang="en-US" sz="1600">
                  <a:latin typeface="HGP創英角ｺﾞｼｯｸUB" pitchFamily="50" charset="-128"/>
                  <a:ea typeface="HGP創英角ｺﾞｼｯｸUB" pitchFamily="50" charset="-128"/>
                </a:rPr>
                <a:t>♪</a:t>
              </a:r>
            </a:p>
          </p:txBody>
        </p:sp>
        <p:sp>
          <p:nvSpPr>
            <p:cNvPr id="20534" name="テキスト ボックス 9"/>
            <p:cNvSpPr txBox="1">
              <a:spLocks noChangeArrowheads="1"/>
            </p:cNvSpPr>
            <p:nvPr/>
          </p:nvSpPr>
          <p:spPr bwMode="auto">
            <a:xfrm>
              <a:off x="5983378" y="1681736"/>
              <a:ext cx="361055" cy="40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 typeface="Wingdings" pitchFamily="2" charset="2"/>
                <a:buNone/>
              </a:pPr>
              <a:r>
                <a:rPr lang="ja-JP" altLang="en-US" sz="1600">
                  <a:latin typeface="HGP創英角ｺﾞｼｯｸUB" pitchFamily="50" charset="-128"/>
                  <a:ea typeface="HGP創英角ｺﾞｼｯｸUB" pitchFamily="50" charset="-128"/>
                </a:rPr>
                <a:t>♪</a:t>
              </a:r>
            </a:p>
          </p:txBody>
        </p:sp>
      </p:grpSp>
      <p:cxnSp>
        <p:nvCxnSpPr>
          <p:cNvPr id="138" name="直線矢印コネクタ 137"/>
          <p:cNvCxnSpPr>
            <a:cxnSpLocks noChangeShapeType="1"/>
            <a:stCxn id="20522" idx="1"/>
          </p:cNvCxnSpPr>
          <p:nvPr/>
        </p:nvCxnSpPr>
        <p:spPr bwMode="auto">
          <a:xfrm>
            <a:off x="3884613" y="5734050"/>
            <a:ext cx="1101725" cy="79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26" name="テキスト ボックス 13"/>
          <p:cNvSpPr txBox="1">
            <a:spLocks noChangeArrowheads="1"/>
          </p:cNvSpPr>
          <p:nvPr/>
        </p:nvSpPr>
        <p:spPr bwMode="auto">
          <a:xfrm>
            <a:off x="166688" y="4016296"/>
            <a:ext cx="79223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600" dirty="0">
                <a:latin typeface="HGP創英角ｺﾞｼｯｸUB" pitchFamily="50" charset="-128"/>
                <a:ea typeface="HGP創英角ｺﾞｼｯｸUB" pitchFamily="50" charset="-128"/>
              </a:rPr>
              <a:t>システム</a:t>
            </a:r>
            <a:r>
              <a:rPr lang="ja-JP" altLang="en-US" sz="1600" dirty="0" smtClean="0">
                <a:latin typeface="HGP創英角ｺﾞｼｯｸUB" pitchFamily="50" charset="-128"/>
                <a:ea typeface="HGP創英角ｺﾞｼｯｸUB" pitchFamily="50" charset="-128"/>
              </a:rPr>
              <a:t>構成（</a:t>
            </a:r>
            <a:r>
              <a:rPr lang="en-US" altLang="ja-JP" sz="1600" dirty="0" smtClean="0">
                <a:latin typeface="HGP創英角ｺﾞｼｯｸUB" pitchFamily="50" charset="-128"/>
                <a:ea typeface="HGP創英角ｺﾞｼｯｸUB" pitchFamily="50" charset="-128"/>
              </a:rPr>
              <a:t>PRX-5000</a:t>
            </a:r>
            <a:r>
              <a:rPr lang="ja-JP" altLang="en-US" sz="1600" dirty="0" smtClean="0">
                <a:latin typeface="HGP創英角ｺﾞｼｯｸUB" pitchFamily="50" charset="-128"/>
                <a:ea typeface="HGP創英角ｺﾞｼｯｸUB" pitchFamily="50" charset="-128"/>
              </a:rPr>
              <a:t>の場合）　</a:t>
            </a:r>
            <a:r>
              <a:rPr lang="en-US" altLang="ja-JP" sz="1600" dirty="0" smtClean="0">
                <a:latin typeface="HGP創英角ｺﾞｼｯｸUB" pitchFamily="50" charset="-128"/>
                <a:ea typeface="HGP創英角ｺﾞｼｯｸUB" pitchFamily="50" charset="-128"/>
              </a:rPr>
              <a:t>※</a:t>
            </a:r>
            <a:r>
              <a:rPr lang="en-US" altLang="ja-JP" sz="1600" dirty="0" smtClean="0">
                <a:latin typeface="HGP創英角ｺﾞｼｯｸUB" pitchFamily="50" charset="-128"/>
                <a:ea typeface="HGP創英角ｺﾞｼｯｸUB" pitchFamily="50" charset="-128"/>
              </a:rPr>
              <a:t>EZⅡ</a:t>
            </a:r>
            <a:r>
              <a:rPr lang="ja-JP" altLang="en-US" sz="1600" dirty="0" smtClean="0">
                <a:latin typeface="HGP創英角ｺﾞｼｯｸUB" pitchFamily="50" charset="-128"/>
                <a:ea typeface="HGP創英角ｺﾞｼｯｸUB" pitchFamily="50" charset="-128"/>
              </a:rPr>
              <a:t>の場合は、外部制御のタイマー連動機能を利用</a:t>
            </a:r>
            <a:endParaRPr lang="ja-JP" altLang="en-US" sz="1600" dirty="0">
              <a:latin typeface="HGP創英角ｺﾞｼｯｸUB" pitchFamily="50" charset="-128"/>
              <a:ea typeface="HGP創英角ｺﾞｼｯｸUB" pitchFamily="50" charset="-128"/>
            </a:endParaRPr>
          </a:p>
        </p:txBody>
      </p:sp>
      <p:sp>
        <p:nvSpPr>
          <p:cNvPr id="20527" name="テキスト ボックス 34"/>
          <p:cNvSpPr txBox="1">
            <a:spLocks noChangeArrowheads="1"/>
          </p:cNvSpPr>
          <p:nvPr/>
        </p:nvSpPr>
        <p:spPr bwMode="auto">
          <a:xfrm>
            <a:off x="974725" y="4346575"/>
            <a:ext cx="1079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en-US" altLang="ja-JP" sz="900">
                <a:latin typeface="HGP創英角ｺﾞｼｯｸUB" pitchFamily="50" charset="-128"/>
                <a:ea typeface="HGP創英角ｺﾞｼｯｸUB" pitchFamily="50" charset="-128"/>
              </a:rPr>
              <a:t>USEN</a:t>
            </a:r>
            <a:r>
              <a:rPr lang="ja-JP" altLang="en-US" sz="900">
                <a:latin typeface="HGP創英角ｺﾞｼｯｸUB" pitchFamily="50" charset="-128"/>
                <a:ea typeface="HGP創英角ｺﾞｼｯｸUB" pitchFamily="50" charset="-128"/>
              </a:rPr>
              <a:t>放送センター</a:t>
            </a:r>
          </a:p>
        </p:txBody>
      </p:sp>
      <p:sp>
        <p:nvSpPr>
          <p:cNvPr id="20528" name="テキスト ボックス 14"/>
          <p:cNvSpPr txBox="1">
            <a:spLocks noChangeArrowheads="1"/>
          </p:cNvSpPr>
          <p:nvPr/>
        </p:nvSpPr>
        <p:spPr bwMode="auto">
          <a:xfrm>
            <a:off x="467544" y="908945"/>
            <a:ext cx="59779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800" dirty="0" smtClean="0">
                <a:latin typeface="HGP創英角ｺﾞｼｯｸUB" pitchFamily="50" charset="-128"/>
                <a:ea typeface="HGP創英角ｺﾞｼｯｸUB" pitchFamily="50" charset="-128"/>
              </a:rPr>
              <a:t>当社チューナーと</a:t>
            </a:r>
            <a:r>
              <a:rPr lang="ja-JP" altLang="en-US" sz="1800" dirty="0">
                <a:latin typeface="HGP創英角ｺﾞｼｯｸUB" pitchFamily="50" charset="-128"/>
                <a:ea typeface="HGP創英角ｺﾞｼｯｸUB" pitchFamily="50" charset="-128"/>
              </a:rPr>
              <a:t>組み合わせ</a:t>
            </a:r>
            <a:r>
              <a:rPr lang="ja-JP" altLang="en-US" sz="1800" dirty="0" smtClean="0">
                <a:latin typeface="HGP創英角ｺﾞｼｯｸUB" pitchFamily="50" charset="-128"/>
                <a:ea typeface="HGP創英角ｺﾞｼｯｸUB" pitchFamily="50" charset="-128"/>
              </a:rPr>
              <a:t>、「外部制御」機能で</a:t>
            </a:r>
            <a:r>
              <a:rPr lang="ja-JP" altLang="en-US" sz="1800" dirty="0">
                <a:latin typeface="HGP創英角ｺﾞｼｯｸUB" pitchFamily="50" charset="-128"/>
                <a:ea typeface="HGP創英角ｺﾞｼｯｸUB" pitchFamily="50" charset="-128"/>
              </a:rPr>
              <a:t>コントロール</a:t>
            </a:r>
          </a:p>
        </p:txBody>
      </p:sp>
      <p:sp>
        <p:nvSpPr>
          <p:cNvPr id="55" name="タイトル 1"/>
          <p:cNvSpPr txBox="1">
            <a:spLocks/>
          </p:cNvSpPr>
          <p:nvPr/>
        </p:nvSpPr>
        <p:spPr>
          <a:xfrm>
            <a:off x="457199" y="116632"/>
            <a:ext cx="8377245" cy="576064"/>
          </a:xfrm>
          <a:prstGeom prst="rect">
            <a:avLst/>
          </a:prstGeom>
          <a:solidFill>
            <a:schemeClr val="bg1"/>
          </a:solidFill>
          <a:ln>
            <a:solidFill>
              <a:schemeClr val="tx1"/>
            </a:solidFill>
          </a:ln>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t>PRX-5000/EZ-</a:t>
            </a:r>
            <a:r>
              <a:rPr lang="en-US" altLang="ja-JP" sz="2800" dirty="0" err="1" smtClean="0"/>
              <a:t>MESSEⅡ</a:t>
            </a:r>
            <a:r>
              <a:rPr lang="ja-JP" altLang="en-US" sz="2800" dirty="0" smtClean="0"/>
              <a:t>との連携</a:t>
            </a:r>
            <a:endParaRPr lang="ja-JP" altLang="en-US" sz="2800" dirty="0"/>
          </a:p>
        </p:txBody>
      </p:sp>
      <p:sp>
        <p:nvSpPr>
          <p:cNvPr id="54" name="スライド番号プレースホルダー 5"/>
          <p:cNvSpPr>
            <a:spLocks noGrp="1"/>
          </p:cNvSpPr>
          <p:nvPr>
            <p:ph type="sldNum" sz="quarter" idx="12"/>
          </p:nvPr>
        </p:nvSpPr>
        <p:spPr>
          <a:xfrm>
            <a:off x="6974904" y="6453336"/>
            <a:ext cx="2133600" cy="365125"/>
          </a:xfrm>
        </p:spPr>
        <p:txBody>
          <a:bodyPr/>
          <a:lstStyle/>
          <a:p>
            <a:pPr>
              <a:defRPr/>
            </a:pPr>
            <a:fld id="{72BA6423-1F6F-4A81-BCED-973C31C7A526}" type="slidenum">
              <a:rPr lang="en-US" altLang="ja-JP"/>
              <a:pPr>
                <a:defRPr/>
              </a:pPr>
              <a:t>12</a:t>
            </a:fld>
            <a:endParaRPr lang="en-US" altLang="ja-JP"/>
          </a:p>
        </p:txBody>
      </p:sp>
      <p:sp>
        <p:nvSpPr>
          <p:cNvPr id="56" name="正方形/長方形 55"/>
          <p:cNvSpPr/>
          <p:nvPr/>
        </p:nvSpPr>
        <p:spPr>
          <a:xfrm>
            <a:off x="7452320" y="188640"/>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455517"/>
            <a:ext cx="847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図 56"/>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97365">
            <a:off x="7313712" y="4543507"/>
            <a:ext cx="730885" cy="528320"/>
          </a:xfrm>
          <a:prstGeom prst="rect">
            <a:avLst/>
          </a:prstGeom>
          <a:noFill/>
          <a:ln>
            <a:noFill/>
          </a:ln>
        </p:spPr>
      </p:pic>
    </p:spTree>
    <p:extLst>
      <p:ext uri="{BB962C8B-B14F-4D97-AF65-F5344CB8AC3E}">
        <p14:creationId xmlns:p14="http://schemas.microsoft.com/office/powerpoint/2010/main" val="4014743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5"/>
          <p:cNvSpPr>
            <a:spLocks noGrp="1"/>
          </p:cNvSpPr>
          <p:nvPr>
            <p:ph type="sldNum" sz="quarter" idx="12"/>
          </p:nvPr>
        </p:nvSpPr>
        <p:spPr>
          <a:xfrm>
            <a:off x="6974904" y="6448251"/>
            <a:ext cx="2133600" cy="365125"/>
          </a:xfrm>
        </p:spPr>
        <p:txBody>
          <a:bodyPr/>
          <a:lstStyle/>
          <a:p>
            <a:pPr>
              <a:defRPr/>
            </a:pPr>
            <a:fld id="{2C551C77-CCA4-4646-A5EA-A8CAA6C54A85}" type="slidenum">
              <a:rPr lang="en-US" altLang="ja-JP"/>
              <a:pPr>
                <a:defRPr/>
              </a:pPr>
              <a:t>2</a:t>
            </a:fld>
            <a:endParaRPr lang="en-US" altLang="ja-JP"/>
          </a:p>
        </p:txBody>
      </p:sp>
      <p:sp>
        <p:nvSpPr>
          <p:cNvPr id="50204" name="Rectangle 28"/>
          <p:cNvSpPr>
            <a:spLocks noChangeArrowheads="1"/>
          </p:cNvSpPr>
          <p:nvPr/>
        </p:nvSpPr>
        <p:spPr bwMode="auto">
          <a:xfrm>
            <a:off x="398463" y="808038"/>
            <a:ext cx="8283575" cy="317500"/>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nchor="ctr">
            <a:spAutoFit/>
          </a:bodyPr>
          <a:lstStyle/>
          <a:p>
            <a:endParaRPr lang="ja-JP" altLang="en-US"/>
          </a:p>
        </p:txBody>
      </p:sp>
      <p:sp>
        <p:nvSpPr>
          <p:cNvPr id="50188" name="Rectangle 12"/>
          <p:cNvSpPr>
            <a:spLocks noChangeArrowheads="1"/>
          </p:cNvSpPr>
          <p:nvPr/>
        </p:nvSpPr>
        <p:spPr bwMode="auto">
          <a:xfrm>
            <a:off x="465138" y="3316288"/>
            <a:ext cx="8218487" cy="317500"/>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nchor="ctr">
            <a:spAutoFit/>
          </a:bodyPr>
          <a:lstStyle/>
          <a:p>
            <a:endParaRPr lang="ja-JP" altLang="en-US"/>
          </a:p>
        </p:txBody>
      </p:sp>
      <p:sp>
        <p:nvSpPr>
          <p:cNvPr id="50189" name="Rectangle 13"/>
          <p:cNvSpPr>
            <a:spLocks noChangeArrowheads="1"/>
          </p:cNvSpPr>
          <p:nvPr/>
        </p:nvSpPr>
        <p:spPr bwMode="auto">
          <a:xfrm>
            <a:off x="422275" y="3298825"/>
            <a:ext cx="8191500" cy="336550"/>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pPr>
              <a:spcBef>
                <a:spcPct val="20000"/>
              </a:spcBef>
            </a:pPr>
            <a:r>
              <a:rPr lang="ja-JP" altLang="en-US" sz="1600"/>
              <a:t>■　万引き犯罪</a:t>
            </a:r>
            <a:r>
              <a:rPr lang="en-US" altLang="ja-JP" sz="1600"/>
              <a:t>/</a:t>
            </a:r>
            <a:r>
              <a:rPr lang="ja-JP" altLang="en-US" sz="1600"/>
              <a:t>商品窃盗の増加</a:t>
            </a:r>
            <a:r>
              <a:rPr lang="ja-JP" altLang="en-US" sz="1000">
                <a:latin typeface="ＭＳ Ｐゴシック" charset="-128"/>
                <a:ea typeface="ＭＳ Ｐゴシック" charset="-128"/>
              </a:rPr>
              <a:t>　（右下図参照）</a:t>
            </a:r>
            <a:endParaRPr lang="en-US" altLang="ja-JP" sz="1000">
              <a:latin typeface="ＭＳ Ｐゴシック" charset="-128"/>
              <a:ea typeface="ＭＳ Ｐゴシック" charset="-128"/>
            </a:endParaRPr>
          </a:p>
        </p:txBody>
      </p:sp>
      <p:sp>
        <p:nvSpPr>
          <p:cNvPr id="50190" name="Rectangle 14"/>
          <p:cNvSpPr>
            <a:spLocks noChangeArrowheads="1"/>
          </p:cNvSpPr>
          <p:nvPr/>
        </p:nvSpPr>
        <p:spPr bwMode="auto">
          <a:xfrm>
            <a:off x="4195763" y="3395663"/>
            <a:ext cx="4471987" cy="214312"/>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pPr algn="r"/>
            <a:r>
              <a:rPr lang="ja-JP" altLang="en-US" sz="800">
                <a:latin typeface="ＭＳ Ｐゴシック" charset="-128"/>
                <a:ea typeface="ＭＳ Ｐゴシック" charset="-128"/>
              </a:rPr>
              <a:t>出典：日本万引防止システム協会「セキュリティショー</a:t>
            </a:r>
            <a:r>
              <a:rPr lang="en-US" altLang="ja-JP" sz="800">
                <a:latin typeface="ＭＳ Ｐゴシック" charset="-128"/>
                <a:ea typeface="ＭＳ Ｐゴシック" charset="-128"/>
              </a:rPr>
              <a:t>2012</a:t>
            </a:r>
            <a:r>
              <a:rPr lang="ja-JP" altLang="en-US" sz="800">
                <a:latin typeface="ＭＳ Ｐゴシック" charset="-128"/>
                <a:ea typeface="ＭＳ Ｐゴシック" charset="-128"/>
              </a:rPr>
              <a:t>特集号」より</a:t>
            </a:r>
          </a:p>
        </p:txBody>
      </p:sp>
      <p:sp>
        <p:nvSpPr>
          <p:cNvPr id="50191" name="Rectangle 15"/>
          <p:cNvSpPr>
            <a:spLocks noChangeArrowheads="1"/>
          </p:cNvSpPr>
          <p:nvPr/>
        </p:nvSpPr>
        <p:spPr bwMode="auto">
          <a:xfrm>
            <a:off x="392113" y="3702050"/>
            <a:ext cx="4572000" cy="930275"/>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r>
              <a:rPr lang="ja-JP" altLang="en-US" sz="1000" dirty="0">
                <a:latin typeface="ＭＳ Ｐゴシック" charset="-128"/>
                <a:ea typeface="ＭＳ Ｐゴシック" charset="-128"/>
              </a:rPr>
              <a:t>平成</a:t>
            </a:r>
            <a:r>
              <a:rPr lang="en-US" altLang="ja-JP" sz="1000" dirty="0">
                <a:latin typeface="ＭＳ Ｐゴシック" charset="-128"/>
                <a:ea typeface="ＭＳ Ｐゴシック" charset="-128"/>
              </a:rPr>
              <a:t>14</a:t>
            </a:r>
            <a:r>
              <a:rPr lang="ja-JP" altLang="en-US" sz="1000" dirty="0">
                <a:latin typeface="ＭＳ Ｐゴシック" charset="-128"/>
                <a:ea typeface="ＭＳ Ｐゴシック" charset="-128"/>
              </a:rPr>
              <a:t>年から</a:t>
            </a:r>
            <a:r>
              <a:rPr lang="en-US" altLang="ja-JP" sz="1000" dirty="0">
                <a:latin typeface="ＭＳ Ｐゴシック" charset="-128"/>
                <a:ea typeface="ＭＳ Ｐゴシック" charset="-128"/>
              </a:rPr>
              <a:t>23</a:t>
            </a:r>
            <a:r>
              <a:rPr lang="ja-JP" altLang="en-US" sz="1000" dirty="0">
                <a:latin typeface="ＭＳ Ｐゴシック" charset="-128"/>
                <a:ea typeface="ＭＳ Ｐゴシック" charset="-128"/>
              </a:rPr>
              <a:t>年の </a:t>
            </a:r>
            <a:r>
              <a:rPr lang="en-US" altLang="ja-JP" sz="1000" b="1" u="sng" dirty="0">
                <a:latin typeface="ＭＳ Ｐゴシック" charset="-128"/>
                <a:ea typeface="ＭＳ Ｐゴシック" charset="-128"/>
              </a:rPr>
              <a:t>9 </a:t>
            </a:r>
            <a:r>
              <a:rPr lang="ja-JP" altLang="en-US" sz="1000" b="1" u="sng" dirty="0">
                <a:latin typeface="ＭＳ Ｐゴシック" charset="-128"/>
                <a:ea typeface="ＭＳ Ｐゴシック" charset="-128"/>
              </a:rPr>
              <a:t>年間で刑法犯認知件数全体は</a:t>
            </a:r>
            <a:r>
              <a:rPr lang="en-US" altLang="ja-JP" sz="1000" b="1" u="sng" dirty="0">
                <a:latin typeface="ＭＳ Ｐゴシック" charset="-128"/>
                <a:ea typeface="ＭＳ Ｐゴシック" charset="-128"/>
              </a:rPr>
              <a:t>48.1%</a:t>
            </a:r>
            <a:r>
              <a:rPr lang="ja-JP" altLang="en-US" sz="1000" b="1" u="sng" dirty="0">
                <a:latin typeface="ＭＳ Ｐゴシック" charset="-128"/>
                <a:ea typeface="ＭＳ Ｐゴシック" charset="-128"/>
              </a:rPr>
              <a:t>減少</a:t>
            </a:r>
            <a:r>
              <a:rPr lang="ja-JP" altLang="en-US" sz="1000" dirty="0">
                <a:latin typeface="ＭＳ Ｐゴシック" charset="-128"/>
                <a:ea typeface="ＭＳ Ｐゴシック" charset="-128"/>
              </a:rPr>
              <a:t>したが、</a:t>
            </a:r>
          </a:p>
          <a:p>
            <a:r>
              <a:rPr lang="ja-JP" altLang="en-US" sz="1000" dirty="0">
                <a:latin typeface="ＭＳ Ｐゴシック" charset="-128"/>
                <a:ea typeface="ＭＳ Ｐゴシック" charset="-128"/>
              </a:rPr>
              <a:t>万引きの認知件数は横ばいが続き、</a:t>
            </a:r>
            <a:r>
              <a:rPr lang="ja-JP" altLang="en-US" sz="1000" b="1" u="sng" dirty="0">
                <a:latin typeface="ＭＳ Ｐゴシック" charset="-128"/>
                <a:ea typeface="ＭＳ Ｐゴシック" charset="-128"/>
              </a:rPr>
              <a:t>刑法犯認知件数の全体に占める</a:t>
            </a:r>
          </a:p>
          <a:p>
            <a:r>
              <a:rPr lang="ja-JP" altLang="en-US" sz="1000" b="1" u="sng" dirty="0">
                <a:latin typeface="ＭＳ Ｐゴシック" charset="-128"/>
                <a:ea typeface="ＭＳ Ｐゴシック" charset="-128"/>
              </a:rPr>
              <a:t>万引き比率は平成</a:t>
            </a:r>
            <a:r>
              <a:rPr lang="en-US" altLang="ja-JP" sz="1000" b="1" u="sng" dirty="0">
                <a:latin typeface="ＭＳ Ｐゴシック" charset="-128"/>
                <a:ea typeface="ＭＳ Ｐゴシック" charset="-128"/>
              </a:rPr>
              <a:t>12</a:t>
            </a:r>
            <a:r>
              <a:rPr lang="ja-JP" altLang="en-US" sz="1000" b="1" u="sng" dirty="0">
                <a:latin typeface="ＭＳ Ｐゴシック" charset="-128"/>
                <a:ea typeface="ＭＳ Ｐゴシック" charset="-128"/>
              </a:rPr>
              <a:t>年の</a:t>
            </a:r>
            <a:r>
              <a:rPr lang="en-US" altLang="ja-JP" sz="1000" b="1" u="sng" dirty="0">
                <a:latin typeface="ＭＳ Ｐゴシック" charset="-128"/>
                <a:ea typeface="ＭＳ Ｐゴシック" charset="-128"/>
              </a:rPr>
              <a:t>4.6</a:t>
            </a:r>
            <a:r>
              <a:rPr lang="ja-JP" altLang="en-US" sz="1000" b="1" u="sng" dirty="0">
                <a:latin typeface="ＭＳ Ｐゴシック" charset="-128"/>
                <a:ea typeface="ＭＳ Ｐゴシック" charset="-128"/>
              </a:rPr>
              <a:t>％に比べ、平成</a:t>
            </a:r>
            <a:r>
              <a:rPr lang="en-US" altLang="ja-JP" sz="1000" b="1" u="sng" dirty="0">
                <a:latin typeface="ＭＳ Ｐゴシック" charset="-128"/>
                <a:ea typeface="ＭＳ Ｐゴシック" charset="-128"/>
              </a:rPr>
              <a:t>23</a:t>
            </a:r>
            <a:r>
              <a:rPr lang="ja-JP" altLang="en-US" sz="1000" b="1" u="sng" dirty="0">
                <a:latin typeface="ＭＳ Ｐゴシック" charset="-128"/>
                <a:ea typeface="ＭＳ Ｐゴシック" charset="-128"/>
              </a:rPr>
              <a:t>年は</a:t>
            </a:r>
            <a:r>
              <a:rPr lang="en-US" altLang="ja-JP" sz="1000" b="1" u="sng" dirty="0">
                <a:latin typeface="ＭＳ Ｐゴシック" charset="-128"/>
                <a:ea typeface="ＭＳ Ｐゴシック" charset="-128"/>
              </a:rPr>
              <a:t>2</a:t>
            </a:r>
            <a:r>
              <a:rPr lang="ja-JP" altLang="en-US" sz="1000" b="1" u="sng" dirty="0">
                <a:latin typeface="ＭＳ Ｐゴシック" charset="-128"/>
                <a:ea typeface="ＭＳ Ｐゴシック" charset="-128"/>
              </a:rPr>
              <a:t>倍以上となる</a:t>
            </a:r>
            <a:r>
              <a:rPr lang="en-US" altLang="ja-JP" sz="1000" b="1" u="sng" dirty="0">
                <a:latin typeface="ＭＳ Ｐゴシック" charset="-128"/>
                <a:ea typeface="ＭＳ Ｐゴシック" charset="-128"/>
              </a:rPr>
              <a:t>9.6%</a:t>
            </a:r>
            <a:r>
              <a:rPr lang="ja-JP" altLang="en-US" sz="1000" dirty="0" err="1">
                <a:latin typeface="ＭＳ Ｐゴシック" charset="-128"/>
                <a:ea typeface="ＭＳ Ｐゴシック" charset="-128"/>
              </a:rPr>
              <a:t>。</a:t>
            </a:r>
            <a:endParaRPr lang="ja-JP" altLang="en-US" sz="1000" dirty="0">
              <a:latin typeface="ＭＳ Ｐゴシック" charset="-128"/>
              <a:ea typeface="ＭＳ Ｐゴシック" charset="-128"/>
            </a:endParaRPr>
          </a:p>
          <a:p>
            <a:r>
              <a:rPr lang="ja-JP" altLang="en-US" sz="1000" dirty="0">
                <a:latin typeface="ＭＳ Ｐゴシック" charset="-128"/>
                <a:ea typeface="ＭＳ Ｐゴシック" charset="-128"/>
              </a:rPr>
              <a:t>認知件数に占める万引きの割合が増加し、</a:t>
            </a:r>
            <a:r>
              <a:rPr lang="ja-JP" altLang="en-US" sz="1000" b="1" u="sng" dirty="0">
                <a:latin typeface="ＭＳ Ｐゴシック" charset="-128"/>
                <a:ea typeface="ＭＳ Ｐゴシック" charset="-128"/>
              </a:rPr>
              <a:t>今や</a:t>
            </a:r>
            <a:r>
              <a:rPr lang="en-US" altLang="ja-JP" sz="1000" b="1" u="sng" dirty="0">
                <a:latin typeface="ＭＳ Ｐゴシック" charset="-128"/>
                <a:ea typeface="ＭＳ Ｐゴシック" charset="-128"/>
              </a:rPr>
              <a:t>10</a:t>
            </a:r>
            <a:r>
              <a:rPr lang="ja-JP" altLang="en-US" sz="1000" b="1" u="sng" dirty="0">
                <a:latin typeface="ＭＳ Ｐゴシック" charset="-128"/>
                <a:ea typeface="ＭＳ Ｐゴシック" charset="-128"/>
              </a:rPr>
              <a:t>件に</a:t>
            </a:r>
            <a:r>
              <a:rPr lang="en-US" altLang="ja-JP" sz="1000" b="1" u="sng" dirty="0">
                <a:latin typeface="ＭＳ Ｐゴシック" charset="-128"/>
                <a:ea typeface="ＭＳ Ｐゴシック" charset="-128"/>
              </a:rPr>
              <a:t>1</a:t>
            </a:r>
            <a:r>
              <a:rPr lang="ja-JP" altLang="en-US" sz="1000" b="1" u="sng" dirty="0">
                <a:latin typeface="ＭＳ Ｐゴシック" charset="-128"/>
                <a:ea typeface="ＭＳ Ｐゴシック" charset="-128"/>
              </a:rPr>
              <a:t>件が万引き</a:t>
            </a:r>
            <a:r>
              <a:rPr lang="ja-JP" altLang="en-US" sz="1000" dirty="0">
                <a:latin typeface="ＭＳ Ｐゴシック" charset="-128"/>
                <a:ea typeface="ＭＳ Ｐゴシック" charset="-128"/>
              </a:rPr>
              <a:t>。</a:t>
            </a:r>
          </a:p>
        </p:txBody>
      </p:sp>
      <p:pic>
        <p:nvPicPr>
          <p:cNvPr id="5019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063" y="3787775"/>
            <a:ext cx="3684587"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93" name="AutoShape 17"/>
          <p:cNvSpPr>
            <a:spLocks noChangeArrowheads="1"/>
          </p:cNvSpPr>
          <p:nvPr/>
        </p:nvSpPr>
        <p:spPr bwMode="auto">
          <a:xfrm rot="-1000193">
            <a:off x="5040313" y="4881563"/>
            <a:ext cx="2822575" cy="392112"/>
          </a:xfrm>
          <a:prstGeom prst="rightArrow">
            <a:avLst>
              <a:gd name="adj1" fmla="val 33602"/>
              <a:gd name="adj2" fmla="val 49556"/>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nchor="ctr">
            <a:spAutoFit/>
          </a:bodyPr>
          <a:lstStyle/>
          <a:p>
            <a:endParaRPr lang="ja-JP" altLang="en-US"/>
          </a:p>
        </p:txBody>
      </p:sp>
      <p:sp>
        <p:nvSpPr>
          <p:cNvPr id="50194" name="Oval 18"/>
          <p:cNvSpPr>
            <a:spLocks noChangeArrowheads="1"/>
          </p:cNvSpPr>
          <p:nvPr/>
        </p:nvSpPr>
        <p:spPr bwMode="auto">
          <a:xfrm>
            <a:off x="5002213" y="5133975"/>
            <a:ext cx="238125" cy="24765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nchor="ctr">
            <a:spAutoFit/>
          </a:bodyPr>
          <a:lstStyle/>
          <a:p>
            <a:endParaRPr lang="ja-JP" altLang="en-US"/>
          </a:p>
        </p:txBody>
      </p:sp>
      <p:sp>
        <p:nvSpPr>
          <p:cNvPr id="50195" name="Oval 19"/>
          <p:cNvSpPr>
            <a:spLocks noChangeArrowheads="1"/>
          </p:cNvSpPr>
          <p:nvPr/>
        </p:nvSpPr>
        <p:spPr bwMode="auto">
          <a:xfrm>
            <a:off x="7681913" y="4381500"/>
            <a:ext cx="238125" cy="24765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nchor="ctr">
            <a:spAutoFit/>
          </a:bodyPr>
          <a:lstStyle/>
          <a:p>
            <a:endParaRPr lang="ja-JP" altLang="en-US"/>
          </a:p>
        </p:txBody>
      </p:sp>
      <p:sp>
        <p:nvSpPr>
          <p:cNvPr id="50197" name="Text Box 21"/>
          <p:cNvSpPr txBox="1">
            <a:spLocks noChangeArrowheads="1"/>
          </p:cNvSpPr>
          <p:nvPr/>
        </p:nvSpPr>
        <p:spPr bwMode="auto">
          <a:xfrm>
            <a:off x="4997450" y="4816475"/>
            <a:ext cx="688975" cy="336550"/>
          </a:xfrm>
          <a:prstGeom prst="rect">
            <a:avLst/>
          </a:prstGeom>
          <a:solidFill>
            <a:schemeClr val="bg1">
              <a:alpha val="53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spAutoFit/>
          </a:bodyPr>
          <a:lstStyle/>
          <a:p>
            <a:r>
              <a:rPr lang="en-US" altLang="ja-JP" sz="1600">
                <a:solidFill>
                  <a:srgbClr val="FF0000"/>
                </a:solidFill>
              </a:rPr>
              <a:t>4.6</a:t>
            </a:r>
            <a:r>
              <a:rPr lang="ja-JP" altLang="en-US" sz="1600">
                <a:solidFill>
                  <a:srgbClr val="FF0000"/>
                </a:solidFill>
              </a:rPr>
              <a:t>％</a:t>
            </a:r>
          </a:p>
        </p:txBody>
      </p:sp>
      <p:sp>
        <p:nvSpPr>
          <p:cNvPr id="50198" name="Text Box 22"/>
          <p:cNvSpPr txBox="1">
            <a:spLocks noChangeArrowheads="1"/>
          </p:cNvSpPr>
          <p:nvPr/>
        </p:nvSpPr>
        <p:spPr bwMode="auto">
          <a:xfrm>
            <a:off x="7537450" y="4030663"/>
            <a:ext cx="688975" cy="336550"/>
          </a:xfrm>
          <a:prstGeom prst="rect">
            <a:avLst/>
          </a:prstGeom>
          <a:solidFill>
            <a:schemeClr val="bg1">
              <a:alpha val="53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spAutoFit/>
          </a:bodyPr>
          <a:lstStyle/>
          <a:p>
            <a:r>
              <a:rPr lang="en-US" altLang="ja-JP" sz="1600">
                <a:solidFill>
                  <a:srgbClr val="FF0000"/>
                </a:solidFill>
              </a:rPr>
              <a:t>9.6</a:t>
            </a:r>
            <a:r>
              <a:rPr lang="ja-JP" altLang="en-US" sz="1600">
                <a:solidFill>
                  <a:srgbClr val="FF0000"/>
                </a:solidFill>
              </a:rPr>
              <a:t>％</a:t>
            </a:r>
          </a:p>
        </p:txBody>
      </p:sp>
      <p:sp>
        <p:nvSpPr>
          <p:cNvPr id="50199" name="Text Box 23"/>
          <p:cNvSpPr txBox="1">
            <a:spLocks noChangeArrowheads="1"/>
          </p:cNvSpPr>
          <p:nvPr/>
        </p:nvSpPr>
        <p:spPr bwMode="auto">
          <a:xfrm>
            <a:off x="5424488" y="5435600"/>
            <a:ext cx="2452687" cy="336550"/>
          </a:xfrm>
          <a:prstGeom prst="rect">
            <a:avLst/>
          </a:prstGeom>
          <a:solidFill>
            <a:schemeClr val="bg1">
              <a:alpha val="53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spAutoFit/>
          </a:bodyPr>
          <a:lstStyle/>
          <a:p>
            <a:r>
              <a:rPr lang="ja-JP" altLang="en-US" sz="1600">
                <a:solidFill>
                  <a:srgbClr val="FF0000"/>
                </a:solidFill>
              </a:rPr>
              <a:t>万引き比率が増加している</a:t>
            </a:r>
          </a:p>
        </p:txBody>
      </p:sp>
      <p:pic>
        <p:nvPicPr>
          <p:cNvPr id="5020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1238" y="4967288"/>
            <a:ext cx="2044700" cy="1485900"/>
          </a:xfrm>
          <a:prstGeom prst="rect">
            <a:avLst/>
          </a:prstGeom>
          <a:noFill/>
          <a:extLst>
            <a:ext uri="{909E8E84-426E-40DD-AFC4-6F175D3DCCD1}">
              <a14:hiddenFill xmlns:a14="http://schemas.microsoft.com/office/drawing/2010/main">
                <a:solidFill>
                  <a:srgbClr val="FFFFFF"/>
                </a:solidFill>
              </a14:hiddenFill>
            </a:ext>
          </a:extLst>
        </p:spPr>
      </p:pic>
      <p:sp>
        <p:nvSpPr>
          <p:cNvPr id="50202" name="Text Box 26"/>
          <p:cNvSpPr txBox="1">
            <a:spLocks noChangeArrowheads="1"/>
          </p:cNvSpPr>
          <p:nvPr/>
        </p:nvSpPr>
        <p:spPr bwMode="auto">
          <a:xfrm>
            <a:off x="414338" y="4900613"/>
            <a:ext cx="1857375" cy="1158875"/>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spAutoFit/>
          </a:bodyPr>
          <a:lstStyle/>
          <a:p>
            <a:r>
              <a:rPr lang="ja-JP" altLang="en-US" sz="1000" dirty="0"/>
              <a:t>＜増加の主な背景＞</a:t>
            </a:r>
          </a:p>
          <a:p>
            <a:r>
              <a:rPr lang="ja-JP" altLang="en-US" sz="1000" dirty="0">
                <a:latin typeface="ＭＳ Ｐゴシック" charset="-128"/>
                <a:ea typeface="ＭＳ Ｐゴシック" charset="-128"/>
              </a:rPr>
              <a:t>１、高齢者の万引き増加（右図）</a:t>
            </a:r>
          </a:p>
          <a:p>
            <a:r>
              <a:rPr lang="ja-JP" altLang="en-US" sz="1000" dirty="0">
                <a:latin typeface="ＭＳ Ｐゴシック" charset="-128"/>
                <a:ea typeface="ＭＳ Ｐゴシック" charset="-128"/>
              </a:rPr>
              <a:t>２、外国人窃盗団（国外転売）</a:t>
            </a:r>
          </a:p>
          <a:p>
            <a:r>
              <a:rPr lang="ja-JP" altLang="en-US" sz="1000" dirty="0">
                <a:latin typeface="ＭＳ Ｐゴシック" charset="-128"/>
                <a:ea typeface="ＭＳ Ｐゴシック" charset="-128"/>
              </a:rPr>
              <a:t>３、リサイクルショップの増加</a:t>
            </a:r>
          </a:p>
          <a:p>
            <a:r>
              <a:rPr lang="ja-JP" altLang="en-US" sz="1000" dirty="0">
                <a:latin typeface="ＭＳ Ｐゴシック" charset="-128"/>
                <a:ea typeface="ＭＳ Ｐゴシック" charset="-128"/>
              </a:rPr>
              <a:t>　　（換金市場の拡大）</a:t>
            </a:r>
          </a:p>
        </p:txBody>
      </p:sp>
      <p:sp>
        <p:nvSpPr>
          <p:cNvPr id="50203" name="Rectangle 27"/>
          <p:cNvSpPr>
            <a:spLocks noChangeArrowheads="1"/>
          </p:cNvSpPr>
          <p:nvPr/>
        </p:nvSpPr>
        <p:spPr bwMode="auto">
          <a:xfrm>
            <a:off x="385763" y="812800"/>
            <a:ext cx="8316912" cy="2270494"/>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pPr>
              <a:spcBef>
                <a:spcPct val="20000"/>
              </a:spcBef>
            </a:pPr>
            <a:r>
              <a:rPr lang="ja-JP" altLang="en-US" sz="1600" dirty="0"/>
              <a:t>■　これまでの万引き対策（防犯商品）</a:t>
            </a:r>
          </a:p>
          <a:p>
            <a:pPr>
              <a:spcBef>
                <a:spcPct val="20000"/>
              </a:spcBef>
            </a:pPr>
            <a:endParaRPr lang="en-US" altLang="ja-JP" sz="300" dirty="0"/>
          </a:p>
          <a:p>
            <a:pPr>
              <a:spcBef>
                <a:spcPct val="20000"/>
              </a:spcBef>
            </a:pPr>
            <a:endParaRPr lang="ja-JP" altLang="en-US" sz="300" dirty="0">
              <a:ea typeface="ＭＳ Ｐゴシック" charset="-128"/>
            </a:endParaRPr>
          </a:p>
          <a:p>
            <a:pPr>
              <a:spcBef>
                <a:spcPct val="20000"/>
              </a:spcBef>
            </a:pPr>
            <a:r>
              <a:rPr lang="ja-JP" altLang="en-US" sz="1050" b="1" dirty="0">
                <a:ea typeface="ＭＳ Ｐゴシック" charset="-128"/>
              </a:rPr>
              <a:t>１、コーナーミラー</a:t>
            </a:r>
            <a:r>
              <a:rPr lang="ja-JP" altLang="en-US" sz="1000" dirty="0">
                <a:ea typeface="ＭＳ Ｐゴシック" charset="-128"/>
              </a:rPr>
              <a:t>：店員がいつもミラーを監視していないと発見できない。　逆に、万引き犯の「従業員確認ミラー」になっている</a:t>
            </a:r>
          </a:p>
          <a:p>
            <a:pPr>
              <a:spcBef>
                <a:spcPct val="20000"/>
              </a:spcBef>
            </a:pPr>
            <a:endParaRPr lang="ja-JP" altLang="en-US" sz="1000" dirty="0">
              <a:ea typeface="ＭＳ Ｐゴシック" charset="-128"/>
            </a:endParaRPr>
          </a:p>
          <a:p>
            <a:pPr>
              <a:spcBef>
                <a:spcPct val="20000"/>
              </a:spcBef>
            </a:pPr>
            <a:r>
              <a:rPr lang="ja-JP" altLang="en-US" sz="1050" b="1" dirty="0">
                <a:latin typeface="ＭＳ Ｐゴシック" charset="-128"/>
                <a:ea typeface="ＭＳ Ｐゴシック" charset="-128"/>
              </a:rPr>
              <a:t>２、監視カメラ</a:t>
            </a:r>
            <a:r>
              <a:rPr lang="ja-JP" altLang="en-US" sz="1000" dirty="0">
                <a:latin typeface="ＭＳ Ｐゴシック" charset="-128"/>
                <a:ea typeface="ＭＳ Ｐゴシック" charset="-128"/>
              </a:rPr>
              <a:t>　　　：一定の抑止効果はあるが、</a:t>
            </a:r>
            <a:r>
              <a:rPr lang="ja-JP" altLang="en-US" sz="1050" b="1" dirty="0">
                <a:latin typeface="ＭＳ Ｐゴシック" charset="-128"/>
                <a:ea typeface="ＭＳ Ｐゴシック" charset="-128"/>
              </a:rPr>
              <a:t>万引き後の映像が残るだけ</a:t>
            </a:r>
            <a:r>
              <a:rPr lang="ja-JP" altLang="en-US" sz="1000" dirty="0">
                <a:latin typeface="ＭＳ Ｐゴシック" charset="-128"/>
                <a:ea typeface="ＭＳ Ｐゴシック" charset="-128"/>
              </a:rPr>
              <a:t>。　有事の際の警察への提出資料にしか活用できていない</a:t>
            </a:r>
          </a:p>
          <a:p>
            <a:pPr>
              <a:spcBef>
                <a:spcPct val="20000"/>
              </a:spcBef>
            </a:pPr>
            <a:endParaRPr lang="ja-JP" altLang="en-US" sz="1000" dirty="0">
              <a:latin typeface="ＭＳ Ｐゴシック" charset="-128"/>
              <a:ea typeface="ＭＳ Ｐゴシック" charset="-128"/>
            </a:endParaRPr>
          </a:p>
          <a:p>
            <a:pPr>
              <a:spcBef>
                <a:spcPct val="20000"/>
              </a:spcBef>
            </a:pPr>
            <a:r>
              <a:rPr lang="ja-JP" altLang="en-US" sz="1050" b="1" dirty="0">
                <a:latin typeface="ＭＳ Ｐゴシック" charset="-128"/>
                <a:ea typeface="ＭＳ Ｐゴシック" charset="-128"/>
              </a:rPr>
              <a:t>３、防犯ゲート</a:t>
            </a:r>
            <a:r>
              <a:rPr lang="ja-JP" altLang="en-US" sz="1050" dirty="0">
                <a:latin typeface="ＭＳ Ｐゴシック" charset="-128"/>
                <a:ea typeface="ＭＳ Ｐゴシック" charset="-128"/>
              </a:rPr>
              <a:t>　</a:t>
            </a:r>
            <a:r>
              <a:rPr lang="ja-JP" altLang="en-US" sz="1000" dirty="0">
                <a:latin typeface="ＭＳ Ｐゴシック" charset="-128"/>
                <a:ea typeface="ＭＳ Ｐゴシック" charset="-128"/>
              </a:rPr>
              <a:t>　　：一定の抑止効果はあるが、誤反応（ブザー）による、お客様からのクレームが絶えず、怖くて電源を抜いている店舗も多い。</a:t>
            </a:r>
          </a:p>
          <a:p>
            <a:pPr>
              <a:spcBef>
                <a:spcPct val="20000"/>
              </a:spcBef>
            </a:pPr>
            <a:r>
              <a:rPr lang="ja-JP" altLang="en-US" sz="1000" dirty="0">
                <a:latin typeface="ＭＳ Ｐゴシック" charset="-128"/>
                <a:ea typeface="ＭＳ Ｐゴシック" charset="-128"/>
              </a:rPr>
              <a:t>　　　　　　　　　　　　　また、ネットで解除方法が出回っている為、対策済みの常連万引き犯には反応しない</a:t>
            </a:r>
          </a:p>
          <a:p>
            <a:pPr>
              <a:spcBef>
                <a:spcPct val="20000"/>
              </a:spcBef>
            </a:pPr>
            <a:endParaRPr lang="ja-JP" altLang="en-US" sz="300" dirty="0">
              <a:latin typeface="ＭＳ Ｐゴシック" charset="-128"/>
              <a:ea typeface="ＭＳ Ｐゴシック" charset="-128"/>
            </a:endParaRPr>
          </a:p>
          <a:p>
            <a:pPr>
              <a:spcBef>
                <a:spcPct val="20000"/>
              </a:spcBef>
            </a:pPr>
            <a:endParaRPr lang="ja-JP" altLang="en-US" sz="300" dirty="0">
              <a:latin typeface="ＭＳ Ｐゴシック" charset="-128"/>
              <a:ea typeface="ＭＳ Ｐゴシック" charset="-128"/>
            </a:endParaRPr>
          </a:p>
          <a:p>
            <a:pPr>
              <a:spcBef>
                <a:spcPct val="20000"/>
              </a:spcBef>
            </a:pPr>
            <a:r>
              <a:rPr lang="ja-JP" altLang="en-US" sz="1600" dirty="0">
                <a:latin typeface="ＭＳ Ｐゴシック" charset="-128"/>
                <a:ea typeface="ＭＳ Ｐゴシック" charset="-128"/>
              </a:rPr>
              <a:t>⇒</a:t>
            </a:r>
            <a:r>
              <a:rPr lang="ja-JP" altLang="en-US" sz="1600" b="1" u="sng" dirty="0">
                <a:latin typeface="ＭＳ Ｐゴシック" charset="-128"/>
                <a:ea typeface="ＭＳ Ｐゴシック" charset="-128"/>
              </a:rPr>
              <a:t>防犯商品の多くが「事後報告品」、売上げを守る為の</a:t>
            </a:r>
            <a:r>
              <a:rPr lang="ja-JP" altLang="en-US" sz="1600" b="1" u="sng" dirty="0">
                <a:solidFill>
                  <a:srgbClr val="FF0000"/>
                </a:solidFill>
                <a:latin typeface="ＭＳ Ｐゴシック" charset="-128"/>
                <a:ea typeface="ＭＳ Ｐゴシック" charset="-128"/>
              </a:rPr>
              <a:t>「攻めの防犯ツール」が存在しない。</a:t>
            </a:r>
          </a:p>
          <a:p>
            <a:pPr>
              <a:spcBef>
                <a:spcPct val="20000"/>
              </a:spcBef>
            </a:pPr>
            <a:r>
              <a:rPr lang="ja-JP" altLang="en-US" sz="1600" dirty="0">
                <a:latin typeface="ＭＳ Ｐゴシック" charset="-128"/>
                <a:ea typeface="ＭＳ Ｐゴシック" charset="-128"/>
              </a:rPr>
              <a:t>　　</a:t>
            </a:r>
            <a:r>
              <a:rPr lang="ja-JP" altLang="en-US" sz="1600" b="1" u="sng" dirty="0">
                <a:latin typeface="ＭＳ Ｐゴシック" charset="-128"/>
                <a:ea typeface="ＭＳ Ｐゴシック" charset="-128"/>
              </a:rPr>
              <a:t>従業員数の削減</a:t>
            </a:r>
            <a:r>
              <a:rPr lang="en-US" altLang="ja-JP" sz="1600" b="1" u="sng" dirty="0">
                <a:latin typeface="ＭＳ Ｐゴシック" charset="-128"/>
                <a:ea typeface="ＭＳ Ｐゴシック" charset="-128"/>
              </a:rPr>
              <a:t>/</a:t>
            </a:r>
            <a:r>
              <a:rPr lang="ja-JP" altLang="en-US" sz="1600" b="1" u="sng" dirty="0">
                <a:latin typeface="ＭＳ Ｐゴシック" charset="-128"/>
                <a:ea typeface="ＭＳ Ｐゴシック" charset="-128"/>
              </a:rPr>
              <a:t>効率化の加速と共に</a:t>
            </a:r>
            <a:r>
              <a:rPr lang="ja-JP" altLang="en-US" sz="1600" b="1" u="sng" dirty="0">
                <a:solidFill>
                  <a:srgbClr val="FF0000"/>
                </a:solidFill>
                <a:latin typeface="ＭＳ Ｐゴシック" charset="-128"/>
                <a:ea typeface="ＭＳ Ｐゴシック" charset="-128"/>
              </a:rPr>
              <a:t>「店内の死角」が増えている。</a:t>
            </a:r>
          </a:p>
        </p:txBody>
      </p:sp>
      <p:pic>
        <p:nvPicPr>
          <p:cNvPr id="50207" name="Picture 31" descr="0432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713" y="1177925"/>
            <a:ext cx="893762" cy="893763"/>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tr-1300c_lar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7538" y="2124075"/>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23" name="タイトル 1"/>
          <p:cNvSpPr txBox="1">
            <a:spLocks/>
          </p:cNvSpPr>
          <p:nvPr/>
        </p:nvSpPr>
        <p:spPr>
          <a:xfrm>
            <a:off x="457199" y="116632"/>
            <a:ext cx="8321349" cy="576064"/>
          </a:xfrm>
          <a:prstGeom prst="rect">
            <a:avLst/>
          </a:prstGeom>
          <a:solidFill>
            <a:schemeClr val="bg1"/>
          </a:solidFill>
          <a:ln>
            <a:solidFill>
              <a:schemeClr val="tx1"/>
            </a:solidFill>
          </a:ln>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万引き対策品の課題と万引き犯罪</a:t>
            </a:r>
            <a:endParaRPr lang="ja-JP" altLang="en-US" sz="2800" dirty="0"/>
          </a:p>
        </p:txBody>
      </p:sp>
      <p:sp>
        <p:nvSpPr>
          <p:cNvPr id="24" name="正方形/長方形 23"/>
          <p:cNvSpPr/>
          <p:nvPr/>
        </p:nvSpPr>
        <p:spPr>
          <a:xfrm>
            <a:off x="7452320" y="188640"/>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spTree>
    <p:extLst>
      <p:ext uri="{BB962C8B-B14F-4D97-AF65-F5344CB8AC3E}">
        <p14:creationId xmlns:p14="http://schemas.microsoft.com/office/powerpoint/2010/main" val="299560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スライド番号プレースホルダー 5"/>
          <p:cNvSpPr>
            <a:spLocks noGrp="1"/>
          </p:cNvSpPr>
          <p:nvPr>
            <p:ph type="sldNum" sz="quarter" idx="12"/>
          </p:nvPr>
        </p:nvSpPr>
        <p:spPr>
          <a:xfrm>
            <a:off x="6974904" y="6448251"/>
            <a:ext cx="2133600" cy="365125"/>
          </a:xfrm>
        </p:spPr>
        <p:txBody>
          <a:bodyPr/>
          <a:lstStyle/>
          <a:p>
            <a:pPr>
              <a:defRPr/>
            </a:pPr>
            <a:fld id="{F5D09396-AC2B-401D-84A1-574C4D490DA5}" type="slidenum">
              <a:rPr lang="en-US" altLang="ja-JP"/>
              <a:pPr>
                <a:defRPr/>
              </a:pPr>
              <a:t>3</a:t>
            </a:fld>
            <a:endParaRPr lang="en-US" altLang="ja-JP" dirty="0"/>
          </a:p>
        </p:txBody>
      </p:sp>
      <p:sp>
        <p:nvSpPr>
          <p:cNvPr id="5234" name="Rectangle 114"/>
          <p:cNvSpPr>
            <a:spLocks noChangeArrowheads="1"/>
          </p:cNvSpPr>
          <p:nvPr/>
        </p:nvSpPr>
        <p:spPr bwMode="auto">
          <a:xfrm>
            <a:off x="7556500" y="2811463"/>
            <a:ext cx="1336675" cy="984250"/>
          </a:xfrm>
          <a:prstGeom prst="rect">
            <a:avLst/>
          </a:prstGeom>
          <a:gradFill rotWithShape="1">
            <a:gsLst>
              <a:gs pos="0">
                <a:srgbClr val="275C9D"/>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nchor="ctr">
            <a:spAutoFit/>
          </a:bodyPr>
          <a:lstStyle/>
          <a:p>
            <a:endParaRPr lang="ja-JP" altLang="en-US"/>
          </a:p>
        </p:txBody>
      </p:sp>
      <p:sp>
        <p:nvSpPr>
          <p:cNvPr id="5133" name="Text Box 13"/>
          <p:cNvSpPr txBox="1">
            <a:spLocks noChangeArrowheads="1"/>
          </p:cNvSpPr>
          <p:nvPr/>
        </p:nvSpPr>
        <p:spPr bwMode="auto">
          <a:xfrm>
            <a:off x="373063" y="952500"/>
            <a:ext cx="8331425" cy="3264613"/>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spAutoFit/>
          </a:bodyPr>
          <a:lstStyle/>
          <a:p>
            <a:r>
              <a:rPr lang="en-US" altLang="ja-JP" sz="1600" dirty="0"/>
              <a:t>USEN</a:t>
            </a:r>
            <a:r>
              <a:rPr lang="ja-JP" altLang="en-US" sz="1600" dirty="0"/>
              <a:t>音楽放送には、アナウンス（コメント）やサインミュージック（合図音）を盛り込む放送として</a:t>
            </a:r>
            <a:r>
              <a:rPr lang="ja-JP" altLang="en-US" sz="1600" dirty="0" smtClean="0"/>
              <a:t>、</a:t>
            </a:r>
            <a:endParaRPr lang="en-US" altLang="ja-JP" sz="1600" dirty="0" smtClean="0"/>
          </a:p>
          <a:p>
            <a:endParaRPr lang="ja-JP" altLang="en-US" sz="800" dirty="0"/>
          </a:p>
          <a:p>
            <a:r>
              <a:rPr lang="ja-JP" altLang="en-US" sz="1600" dirty="0"/>
              <a:t>　</a:t>
            </a:r>
            <a:r>
              <a:rPr lang="ja-JP" altLang="en-US" sz="1600" u="sng" dirty="0">
                <a:effectLst>
                  <a:outerShdw blurRad="38100" dist="38100" dir="2700000" algn="tl">
                    <a:srgbClr val="C0C0C0"/>
                  </a:outerShdw>
                </a:effectLst>
              </a:rPr>
              <a:t>①自動で、指定した時刻にコメントを放送する・・・「定時再生</a:t>
            </a:r>
            <a:r>
              <a:rPr lang="ja-JP" altLang="en-US" sz="1600" u="sng" dirty="0" smtClean="0">
                <a:effectLst>
                  <a:outerShdw blurRad="38100" dist="38100" dir="2700000" algn="tl">
                    <a:srgbClr val="C0C0C0"/>
                  </a:outerShdw>
                </a:effectLst>
              </a:rPr>
              <a:t>」</a:t>
            </a:r>
            <a:endParaRPr lang="en-US" altLang="ja-JP" sz="1600" u="sng" dirty="0" smtClean="0">
              <a:effectLst>
                <a:outerShdw blurRad="38100" dist="38100" dir="2700000" algn="tl">
                  <a:srgbClr val="C0C0C0"/>
                </a:outerShdw>
              </a:effectLst>
            </a:endParaRPr>
          </a:p>
          <a:p>
            <a:endParaRPr lang="ja-JP" altLang="en-US" sz="700" u="sng" dirty="0">
              <a:effectLst>
                <a:outerShdw blurRad="38100" dist="38100" dir="2700000" algn="tl">
                  <a:srgbClr val="C0C0C0"/>
                </a:outerShdw>
              </a:effectLst>
            </a:endParaRPr>
          </a:p>
          <a:p>
            <a:r>
              <a:rPr lang="ja-JP" altLang="en-US" sz="1600" dirty="0"/>
              <a:t>　</a:t>
            </a:r>
            <a:r>
              <a:rPr lang="ja-JP" altLang="en-US" sz="1600" u="sng" dirty="0">
                <a:effectLst>
                  <a:outerShdw blurRad="38100" dist="38100" dir="2700000" algn="tl">
                    <a:srgbClr val="C0C0C0"/>
                  </a:outerShdw>
                </a:effectLst>
              </a:rPr>
              <a:t>②自動で、</a:t>
            </a:r>
            <a:r>
              <a:rPr lang="en-US" altLang="ja-JP" sz="1600" u="sng" dirty="0">
                <a:effectLst>
                  <a:outerShdw blurRad="38100" dist="38100" dir="2700000" algn="tl">
                    <a:srgbClr val="C0C0C0"/>
                  </a:outerShdw>
                </a:effectLst>
              </a:rPr>
              <a:t>60</a:t>
            </a:r>
            <a:r>
              <a:rPr lang="ja-JP" altLang="en-US" sz="1600" u="sng" dirty="0">
                <a:effectLst>
                  <a:outerShdw blurRad="38100" dist="38100" dir="2700000" algn="tl">
                    <a:srgbClr val="C0C0C0"/>
                  </a:outerShdw>
                </a:effectLst>
              </a:rPr>
              <a:t>分毎など一定の間隔でコメントを放送する・・・「インターバル再生</a:t>
            </a:r>
            <a:r>
              <a:rPr lang="ja-JP" altLang="en-US" sz="1600" u="sng" dirty="0" smtClean="0">
                <a:effectLst>
                  <a:outerShdw blurRad="38100" dist="38100" dir="2700000" algn="tl">
                    <a:srgbClr val="C0C0C0"/>
                  </a:outerShdw>
                </a:effectLst>
              </a:rPr>
              <a:t>」</a:t>
            </a:r>
            <a:endParaRPr lang="en-US" altLang="ja-JP" sz="1600" u="sng" dirty="0" smtClean="0">
              <a:effectLst>
                <a:outerShdw blurRad="38100" dist="38100" dir="2700000" algn="tl">
                  <a:srgbClr val="C0C0C0"/>
                </a:outerShdw>
              </a:effectLst>
            </a:endParaRPr>
          </a:p>
          <a:p>
            <a:endParaRPr lang="ja-JP" altLang="en-US" sz="700" u="sng" dirty="0">
              <a:effectLst>
                <a:outerShdw blurRad="38100" dist="38100" dir="2700000" algn="tl">
                  <a:srgbClr val="C0C0C0"/>
                </a:outerShdw>
              </a:effectLst>
            </a:endParaRPr>
          </a:p>
          <a:p>
            <a:r>
              <a:rPr lang="ja-JP" altLang="en-US" sz="1600" dirty="0"/>
              <a:t>　</a:t>
            </a:r>
            <a:r>
              <a:rPr lang="ja-JP" altLang="en-US" sz="1600" u="sng" dirty="0">
                <a:effectLst>
                  <a:outerShdw blurRad="38100" dist="38100" dir="2700000" algn="tl">
                    <a:srgbClr val="C0C0C0"/>
                  </a:outerShdw>
                </a:effectLst>
              </a:rPr>
              <a:t>③手動で、ボタンを押された際にコメントを放送する・・・「</a:t>
            </a:r>
            <a:r>
              <a:rPr lang="en-US" altLang="ja-JP" sz="1600" u="sng" dirty="0">
                <a:effectLst>
                  <a:outerShdw blurRad="38100" dist="38100" dir="2700000" algn="tl">
                    <a:srgbClr val="C0C0C0"/>
                  </a:outerShdw>
                </a:effectLst>
              </a:rPr>
              <a:t>1</a:t>
            </a:r>
            <a:r>
              <a:rPr lang="ja-JP" altLang="en-US" sz="1600" u="sng" dirty="0">
                <a:effectLst>
                  <a:outerShdw blurRad="38100" dist="38100" dir="2700000" algn="tl">
                    <a:srgbClr val="C0C0C0"/>
                  </a:outerShdw>
                </a:effectLst>
              </a:rPr>
              <a:t>回再生</a:t>
            </a:r>
            <a:r>
              <a:rPr lang="ja-JP" altLang="en-US" sz="1600" u="sng" dirty="0" smtClean="0">
                <a:effectLst>
                  <a:outerShdw blurRad="38100" dist="38100" dir="2700000" algn="tl">
                    <a:srgbClr val="C0C0C0"/>
                  </a:outerShdw>
                </a:effectLst>
              </a:rPr>
              <a:t>」</a:t>
            </a:r>
            <a:endParaRPr lang="en-US" altLang="ja-JP" sz="1600" u="sng" dirty="0" smtClean="0">
              <a:effectLst>
                <a:outerShdw blurRad="38100" dist="38100" dir="2700000" algn="tl">
                  <a:srgbClr val="C0C0C0"/>
                </a:outerShdw>
              </a:effectLst>
            </a:endParaRPr>
          </a:p>
          <a:p>
            <a:endParaRPr lang="ja-JP" altLang="en-US" sz="1100" u="sng" dirty="0">
              <a:effectLst>
                <a:outerShdw blurRad="38100" dist="38100" dir="2700000" algn="tl">
                  <a:srgbClr val="C0C0C0"/>
                </a:outerShdw>
              </a:effectLst>
            </a:endParaRPr>
          </a:p>
          <a:p>
            <a:r>
              <a:rPr lang="ja-JP" altLang="en-US" sz="1600" dirty="0"/>
              <a:t>お客様のニーズから上記の放送を音楽放送サービスに付加しています。</a:t>
            </a:r>
          </a:p>
          <a:p>
            <a:endParaRPr lang="en-US" altLang="ja-JP" sz="1000" dirty="0" smtClean="0"/>
          </a:p>
          <a:p>
            <a:endParaRPr lang="en-US" altLang="ja-JP" sz="1000" dirty="0"/>
          </a:p>
          <a:p>
            <a:endParaRPr lang="ja-JP" altLang="en-US" sz="1000" dirty="0"/>
          </a:p>
          <a:p>
            <a:r>
              <a:rPr lang="ja-JP" altLang="en-US" b="1" dirty="0" smtClean="0">
                <a:latin typeface="+mn-ea"/>
              </a:rPr>
              <a:t>今回新たに、</a:t>
            </a:r>
            <a:endParaRPr lang="en-US" altLang="ja-JP" b="1" dirty="0" smtClean="0">
              <a:latin typeface="+mn-ea"/>
            </a:endParaRPr>
          </a:p>
          <a:p>
            <a:endParaRPr lang="ja-JP" altLang="en-US" sz="900" b="1" dirty="0">
              <a:latin typeface="+mn-ea"/>
            </a:endParaRPr>
          </a:p>
          <a:p>
            <a:r>
              <a:rPr lang="ja-JP" altLang="en-US" b="1" dirty="0">
                <a:latin typeface="+mn-ea"/>
              </a:rPr>
              <a:t>　</a:t>
            </a:r>
            <a:r>
              <a:rPr lang="ja-JP" altLang="en-US" b="1" u="sng" dirty="0">
                <a:solidFill>
                  <a:srgbClr val="FF0000"/>
                </a:solidFill>
                <a:latin typeface="+mn-ea"/>
              </a:rPr>
              <a:t>④</a:t>
            </a:r>
            <a:r>
              <a:rPr lang="ja-JP" altLang="en-US" b="1" u="sng" dirty="0" smtClean="0">
                <a:solidFill>
                  <a:srgbClr val="FF0000"/>
                </a:solidFill>
                <a:latin typeface="+mn-ea"/>
              </a:rPr>
              <a:t>人の滞在を検知</a:t>
            </a:r>
            <a:r>
              <a:rPr lang="ja-JP" altLang="en-US" b="1" u="sng" dirty="0">
                <a:solidFill>
                  <a:srgbClr val="FF0000"/>
                </a:solidFill>
                <a:latin typeface="+mn-ea"/>
              </a:rPr>
              <a:t>した際に</a:t>
            </a:r>
            <a:r>
              <a:rPr lang="ja-JP" altLang="en-US" b="1" u="sng" dirty="0" smtClean="0">
                <a:solidFill>
                  <a:srgbClr val="FF0000"/>
                </a:solidFill>
                <a:latin typeface="+mn-ea"/>
              </a:rPr>
              <a:t>、合図音を自動発砲・</a:t>
            </a:r>
            <a:r>
              <a:rPr lang="ja-JP" altLang="en-US" b="1" u="sng" dirty="0">
                <a:solidFill>
                  <a:srgbClr val="FF0000"/>
                </a:solidFill>
                <a:latin typeface="+mn-ea"/>
              </a:rPr>
              <a:t>・・</a:t>
            </a:r>
            <a:r>
              <a:rPr lang="ja-JP" altLang="en-US" b="1" u="sng" dirty="0" smtClean="0">
                <a:solidFill>
                  <a:srgbClr val="FF0000"/>
                </a:solidFill>
                <a:latin typeface="+mn-ea"/>
              </a:rPr>
              <a:t>「</a:t>
            </a:r>
            <a:r>
              <a:rPr lang="ja-JP" altLang="en-US" b="1" u="sng" dirty="0">
                <a:solidFill>
                  <a:srgbClr val="FF0000"/>
                </a:solidFill>
                <a:latin typeface="+mn-ea"/>
              </a:rPr>
              <a:t>検知</a:t>
            </a:r>
            <a:r>
              <a:rPr lang="ja-JP" altLang="en-US" b="1" u="sng" dirty="0" smtClean="0">
                <a:solidFill>
                  <a:srgbClr val="FF0000"/>
                </a:solidFill>
                <a:latin typeface="+mn-ea"/>
              </a:rPr>
              <a:t>再生」</a:t>
            </a:r>
            <a:endParaRPr lang="en-US" altLang="ja-JP" b="1" u="sng" dirty="0" smtClean="0">
              <a:solidFill>
                <a:srgbClr val="FF0000"/>
              </a:solidFill>
              <a:latin typeface="+mn-ea"/>
            </a:endParaRPr>
          </a:p>
          <a:p>
            <a:r>
              <a:rPr lang="ja-JP" altLang="en-US" dirty="0" smtClean="0">
                <a:solidFill>
                  <a:srgbClr val="FF0000"/>
                </a:solidFill>
                <a:latin typeface="+mn-ea"/>
              </a:rPr>
              <a:t>　</a:t>
            </a:r>
            <a:r>
              <a:rPr lang="ja-JP" altLang="en-US" dirty="0" smtClean="0">
                <a:solidFill>
                  <a:srgbClr val="FF0000"/>
                </a:solidFill>
                <a:latin typeface="+mn-ea"/>
              </a:rPr>
              <a:t>　</a:t>
            </a:r>
            <a:r>
              <a:rPr lang="ja-JP" altLang="en-US" dirty="0" smtClean="0">
                <a:latin typeface="+mn-ea"/>
              </a:rPr>
              <a:t>→</a:t>
            </a:r>
            <a:r>
              <a:rPr lang="ja-JP" altLang="en-US" dirty="0" smtClean="0">
                <a:latin typeface="+mn-ea"/>
              </a:rPr>
              <a:t>当社</a:t>
            </a:r>
            <a:r>
              <a:rPr lang="ja-JP" altLang="en-US" dirty="0" smtClean="0">
                <a:latin typeface="+mn-ea"/>
              </a:rPr>
              <a:t>オリジナルの方式で、当社製品と</a:t>
            </a:r>
            <a:r>
              <a:rPr lang="ja-JP" altLang="en-US" dirty="0" smtClean="0">
                <a:latin typeface="+mn-ea"/>
              </a:rPr>
              <a:t>連携</a:t>
            </a:r>
            <a:r>
              <a:rPr lang="ja-JP" altLang="en-US" dirty="0">
                <a:latin typeface="+mn-ea"/>
              </a:rPr>
              <a:t>できる</a:t>
            </a:r>
            <a:r>
              <a:rPr lang="ja-JP" altLang="en-US" dirty="0" smtClean="0">
                <a:latin typeface="+mn-ea"/>
              </a:rPr>
              <a:t>商品</a:t>
            </a:r>
            <a:r>
              <a:rPr lang="ja-JP" altLang="en-US" dirty="0" smtClean="0">
                <a:latin typeface="+mn-ea"/>
              </a:rPr>
              <a:t>を企画開発しました。</a:t>
            </a:r>
            <a:endParaRPr lang="ja-JP" altLang="en-US" dirty="0">
              <a:latin typeface="+mn-ea"/>
            </a:endParaRPr>
          </a:p>
        </p:txBody>
      </p:sp>
      <p:graphicFrame>
        <p:nvGraphicFramePr>
          <p:cNvPr id="5230" name="Group 110"/>
          <p:cNvGraphicFramePr>
            <a:graphicFrameLocks noGrp="1"/>
          </p:cNvGraphicFramePr>
          <p:nvPr>
            <p:extLst>
              <p:ext uri="{D42A27DB-BD31-4B8C-83A1-F6EECF244321}">
                <p14:modId xmlns:p14="http://schemas.microsoft.com/office/powerpoint/2010/main" val="3608441621"/>
              </p:ext>
            </p:extLst>
          </p:nvPr>
        </p:nvGraphicFramePr>
        <p:xfrm>
          <a:off x="484188" y="4349750"/>
          <a:ext cx="8159750" cy="1979808"/>
        </p:xfrm>
        <a:graphic>
          <a:graphicData uri="http://schemas.openxmlformats.org/drawingml/2006/table">
            <a:tbl>
              <a:tblPr/>
              <a:tblGrid>
                <a:gridCol w="1212850"/>
                <a:gridCol w="4360862"/>
                <a:gridCol w="862013"/>
                <a:gridCol w="1724025"/>
              </a:tblGrid>
              <a:tr h="268288">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en-US" altLang="ja-JP" sz="1600" b="0" i="0" u="none" strike="noStrike" cap="none" normalizeH="0" baseline="0" dirty="0" smtClean="0">
                          <a:ln>
                            <a:noFill/>
                          </a:ln>
                          <a:solidFill>
                            <a:schemeClr val="tx1"/>
                          </a:solidFill>
                          <a:effectLst/>
                          <a:latin typeface="HGP創英角ｺﾞｼｯｸUB" pitchFamily="50" charset="-128"/>
                          <a:ea typeface="HGP創英角ｺﾞｼｯｸUB" pitchFamily="50" charset="-128"/>
                        </a:rPr>
                        <a:t>No</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概要</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区分</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HGP創英角ｺﾞｼｯｸUB" pitchFamily="50" charset="-128"/>
                          <a:ea typeface="HGP創英角ｺﾞｼｯｸUB" pitchFamily="50" charset="-128"/>
                        </a:rPr>
                        <a:t>名称</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233363">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①</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事前に指定された時刻に１回放送</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自動</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定時再生</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②</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事前に指定された一定の間隔で繰り返し放送</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自動</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インターバル再生</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③</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ボタン押下時に１回放送</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手動</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0" i="0" u="none" strike="noStrike" cap="none" normalizeH="0" baseline="0" smtClean="0">
                          <a:ln>
                            <a:noFill/>
                          </a:ln>
                          <a:solidFill>
                            <a:schemeClr val="tx1"/>
                          </a:solidFill>
                          <a:effectLst/>
                          <a:latin typeface="Calibri" pitchFamily="34" charset="0"/>
                          <a:ea typeface="ＭＳ Ｐゴシック" charset="-128"/>
                        </a:rPr>
                        <a:t>１回再生</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1" i="0" u="none" strike="noStrike" cap="none" normalizeH="0" baseline="0" smtClean="0">
                          <a:ln>
                            <a:noFill/>
                          </a:ln>
                          <a:solidFill>
                            <a:srgbClr val="FF0000"/>
                          </a:solidFill>
                          <a:effectLst/>
                          <a:latin typeface="Calibri" pitchFamily="34" charset="0"/>
                          <a:ea typeface="ＭＳ Ｐゴシック" charset="-128"/>
                        </a:rPr>
                        <a:t>④</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1" i="0" u="none" strike="noStrike" cap="none" normalizeH="0" baseline="0" dirty="0" smtClean="0">
                          <a:ln>
                            <a:noFill/>
                          </a:ln>
                          <a:solidFill>
                            <a:srgbClr val="FF0000"/>
                          </a:solidFill>
                          <a:effectLst/>
                          <a:latin typeface="Calibri" pitchFamily="34" charset="0"/>
                          <a:ea typeface="ＭＳ Ｐゴシック" charset="-128"/>
                        </a:rPr>
                        <a:t>メーク信号の受信時</a:t>
                      </a:r>
                      <a:r>
                        <a:rPr kumimoji="1" lang="ja-JP" altLang="en-US" sz="1600" b="1" i="0" u="none" strike="noStrike" cap="none" normalizeH="0" baseline="0" dirty="0" smtClean="0">
                          <a:ln>
                            <a:noFill/>
                          </a:ln>
                          <a:solidFill>
                            <a:srgbClr val="FF0000"/>
                          </a:solidFill>
                          <a:effectLst/>
                          <a:latin typeface="Calibri" pitchFamily="34" charset="0"/>
                          <a:ea typeface="ＭＳ Ｐゴシック" charset="-128"/>
                        </a:rPr>
                        <a:t>に発砲</a:t>
                      </a:r>
                      <a:endParaRPr kumimoji="1" lang="ja-JP" altLang="en-US" sz="1600" b="1" i="0" u="none" strike="noStrike" cap="none" normalizeH="0" baseline="0" dirty="0" smtClean="0">
                        <a:ln>
                          <a:noFill/>
                        </a:ln>
                        <a:solidFill>
                          <a:srgbClr val="FF0000"/>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1" i="0" u="none" strike="noStrike" cap="none" normalizeH="0" baseline="0" dirty="0" smtClean="0">
                          <a:ln>
                            <a:noFill/>
                          </a:ln>
                          <a:solidFill>
                            <a:srgbClr val="FF0000"/>
                          </a:solidFill>
                          <a:effectLst/>
                          <a:latin typeface="Calibri" pitchFamily="34" charset="0"/>
                          <a:ea typeface="ＭＳ Ｐゴシック" charset="-128"/>
                        </a:rPr>
                        <a:t>（検知感度・発砲回数は</a:t>
                      </a:r>
                      <a:r>
                        <a:rPr kumimoji="1" lang="ja-JP" altLang="en-US" sz="1600" b="1" i="0" u="none" strike="noStrike" cap="none" normalizeH="0" baseline="0" dirty="0" smtClean="0">
                          <a:ln>
                            <a:noFill/>
                          </a:ln>
                          <a:solidFill>
                            <a:srgbClr val="FF0000"/>
                          </a:solidFill>
                          <a:effectLst/>
                          <a:latin typeface="Calibri" pitchFamily="34" charset="0"/>
                          <a:ea typeface="ＭＳ Ｐゴシック" charset="-128"/>
                        </a:rPr>
                        <a:t>指定可能）</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1" i="0" u="none" strike="noStrike" cap="none" normalizeH="0" baseline="0" smtClean="0">
                          <a:ln>
                            <a:noFill/>
                          </a:ln>
                          <a:solidFill>
                            <a:srgbClr val="FF0000"/>
                          </a:solidFill>
                          <a:effectLst/>
                          <a:latin typeface="Calibri" pitchFamily="34" charset="0"/>
                          <a:ea typeface="ＭＳ Ｐゴシック" charset="-128"/>
                        </a:rPr>
                        <a:t>自動</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eaLnBrk="0" hangingPunct="0">
                        <a:spcBef>
                          <a:spcPct val="20000"/>
                        </a:spcBef>
                        <a:buFont typeface="Arial" charset="0"/>
                        <a:defRPr kumimoji="1" sz="2400">
                          <a:solidFill>
                            <a:schemeClr val="tx1"/>
                          </a:solidFill>
                          <a:latin typeface="Calibri" pitchFamily="34" charset="0"/>
                          <a:ea typeface="ＭＳ Ｐゴシック" charset="-128"/>
                        </a:defRPr>
                      </a:lvl2pPr>
                      <a:lvl3pPr eaLnBrk="0" hangingPunct="0">
                        <a:spcBef>
                          <a:spcPct val="20000"/>
                        </a:spcBef>
                        <a:buFont typeface="Arial" charset="0"/>
                        <a:defRPr kumimoji="1" sz="2000">
                          <a:solidFill>
                            <a:schemeClr val="tx1"/>
                          </a:solidFill>
                          <a:latin typeface="Calibri" pitchFamily="34" charset="0"/>
                          <a:ea typeface="ＭＳ Ｐゴシック" charset="-128"/>
                        </a:defRPr>
                      </a:lvl3pPr>
                      <a:lvl4pPr eaLnBrk="0" hangingPunct="0">
                        <a:spcBef>
                          <a:spcPct val="20000"/>
                        </a:spcBef>
                        <a:buFont typeface="Arial" charset="0"/>
                        <a:defRPr kumimoji="1">
                          <a:solidFill>
                            <a:schemeClr val="tx1"/>
                          </a:solidFill>
                          <a:latin typeface="Calibri" pitchFamily="34" charset="0"/>
                          <a:ea typeface="ＭＳ Ｐゴシック" charset="-128"/>
                        </a:defRPr>
                      </a:lvl4pPr>
                      <a:lvl5pPr eaLnBrk="0" hangingPunct="0">
                        <a:spcBef>
                          <a:spcPct val="20000"/>
                        </a:spcBef>
                        <a:buFont typeface="Arial" charset="0"/>
                        <a:defRPr kumimoji="1">
                          <a:solidFill>
                            <a:schemeClr val="tx1"/>
                          </a:solidFill>
                          <a:latin typeface="Calibri" pitchFamily="34" charset="0"/>
                          <a:ea typeface="ＭＳ Ｐゴシック" charset="-128"/>
                        </a:defRPr>
                      </a:lvl5pPr>
                      <a:lvl6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600" b="1" i="0" u="none" strike="noStrike" cap="none" normalizeH="0" baseline="0" dirty="0" smtClean="0">
                          <a:ln>
                            <a:noFill/>
                          </a:ln>
                          <a:solidFill>
                            <a:srgbClr val="FF0000"/>
                          </a:solidFill>
                          <a:effectLst/>
                          <a:latin typeface="Calibri" pitchFamily="34" charset="0"/>
                          <a:ea typeface="ＭＳ Ｐゴシック" charset="-128"/>
                        </a:rPr>
                        <a:t>検知再生</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03" name="AutoShape 83"/>
          <p:cNvSpPr>
            <a:spLocks noChangeArrowheads="1"/>
          </p:cNvSpPr>
          <p:nvPr/>
        </p:nvSpPr>
        <p:spPr bwMode="auto">
          <a:xfrm>
            <a:off x="6642100" y="3284984"/>
            <a:ext cx="514350" cy="266700"/>
          </a:xfrm>
          <a:prstGeom prst="roundRect">
            <a:avLst>
              <a:gd name="adj" fmla="val 16667"/>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nchor="ctr"/>
          <a:lstStyle/>
          <a:p>
            <a:pPr algn="ctr"/>
            <a:r>
              <a:rPr lang="en-US" altLang="ja-JP" sz="1600">
                <a:solidFill>
                  <a:schemeClr val="bg1"/>
                </a:solidFill>
              </a:rPr>
              <a:t>New</a:t>
            </a:r>
          </a:p>
        </p:txBody>
      </p:sp>
      <p:sp>
        <p:nvSpPr>
          <p:cNvPr id="5204" name="AutoShape 84"/>
          <p:cNvSpPr>
            <a:spLocks noChangeArrowheads="1"/>
          </p:cNvSpPr>
          <p:nvPr/>
        </p:nvSpPr>
        <p:spPr bwMode="auto">
          <a:xfrm>
            <a:off x="944563" y="5768975"/>
            <a:ext cx="514350" cy="276225"/>
          </a:xfrm>
          <a:prstGeom prst="roundRect">
            <a:avLst>
              <a:gd name="adj" fmla="val 16667"/>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nchor="ctr"/>
          <a:lstStyle/>
          <a:p>
            <a:pPr algn="ctr"/>
            <a:r>
              <a:rPr lang="en-US" altLang="ja-JP" sz="1600">
                <a:solidFill>
                  <a:schemeClr val="bg1"/>
                </a:solidFill>
              </a:rPr>
              <a:t>New</a:t>
            </a:r>
          </a:p>
        </p:txBody>
      </p:sp>
      <p:pic>
        <p:nvPicPr>
          <p:cNvPr id="5222" name="Picture 102" descr="clock, coming, history, soon, time, watch icon"/>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7872413" y="1341438"/>
            <a:ext cx="682625" cy="682625"/>
          </a:xfrm>
          <a:prstGeom prst="rect">
            <a:avLst/>
          </a:prstGeom>
          <a:noFill/>
          <a:extLst>
            <a:ext uri="{909E8E84-426E-40DD-AFC4-6F175D3DCCD1}">
              <a14:hiddenFill xmlns:a14="http://schemas.microsoft.com/office/drawing/2010/main">
                <a:solidFill>
                  <a:srgbClr val="FFFFFF"/>
                </a:solidFill>
              </a14:hiddenFill>
            </a:ext>
          </a:extLst>
        </p:spPr>
      </p:pic>
      <p:pic>
        <p:nvPicPr>
          <p:cNvPr id="5223" name="Picture 1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7800" y="2019300"/>
            <a:ext cx="814388" cy="676275"/>
          </a:xfrm>
          <a:prstGeom prst="rect">
            <a:avLst/>
          </a:prstGeom>
          <a:noFill/>
          <a:extLst>
            <a:ext uri="{909E8E84-426E-40DD-AFC4-6F175D3DCCD1}">
              <a14:hiddenFill xmlns:a14="http://schemas.microsoft.com/office/drawing/2010/main">
                <a:solidFill>
                  <a:srgbClr val="FFFFFF"/>
                </a:solidFill>
              </a14:hiddenFill>
            </a:ext>
          </a:extLst>
        </p:spPr>
      </p:pic>
      <p:pic>
        <p:nvPicPr>
          <p:cNvPr id="5231" name="Picture 111" descr="male, user, warning icon">
            <a:hlinkClick r:id="rId4" tooltip="male, user, warning ic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9838" y="3127375"/>
            <a:ext cx="681037" cy="681038"/>
          </a:xfrm>
          <a:prstGeom prst="rect">
            <a:avLst/>
          </a:prstGeom>
          <a:noFill/>
          <a:extLst>
            <a:ext uri="{909E8E84-426E-40DD-AFC4-6F175D3DCCD1}">
              <a14:hiddenFill xmlns:a14="http://schemas.microsoft.com/office/drawing/2010/main">
                <a:solidFill>
                  <a:srgbClr val="FFFFFF"/>
                </a:solidFill>
              </a14:hiddenFill>
            </a:ext>
          </a:extLst>
        </p:spPr>
      </p:pic>
      <p:sp>
        <p:nvSpPr>
          <p:cNvPr id="5236" name="Rectangle 116"/>
          <p:cNvSpPr>
            <a:spLocks noChangeArrowheads="1"/>
          </p:cNvSpPr>
          <p:nvPr/>
        </p:nvSpPr>
        <p:spPr bwMode="auto">
          <a:xfrm>
            <a:off x="7556500" y="2805113"/>
            <a:ext cx="1336675" cy="982662"/>
          </a:xfrm>
          <a:prstGeom prst="rect">
            <a:avLst/>
          </a:prstGeom>
          <a:noFill/>
          <a:ln w="476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nchor="ctr">
            <a:spAutoFit/>
          </a:bodyPr>
          <a:lstStyle/>
          <a:p>
            <a:endParaRPr lang="ja-JP" altLang="en-US"/>
          </a:p>
        </p:txBody>
      </p:sp>
      <p:sp>
        <p:nvSpPr>
          <p:cNvPr id="5237" name="テキスト ボックス 2"/>
          <p:cNvSpPr txBox="1">
            <a:spLocks noChangeArrowheads="1"/>
          </p:cNvSpPr>
          <p:nvPr/>
        </p:nvSpPr>
        <p:spPr bwMode="auto">
          <a:xfrm>
            <a:off x="8188325" y="3313113"/>
            <a:ext cx="782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u="sng">
                <a:solidFill>
                  <a:schemeClr val="tx1"/>
                </a:solidFill>
                <a:latin typeface="HGP創英角ｺﾞｼｯｸUB" pitchFamily="50" charset="-128"/>
                <a:ea typeface="HGP創英角ｺﾞｼｯｸUB" pitchFamily="50" charset="-128"/>
              </a:defRPr>
            </a:lvl1pPr>
            <a:lvl2pPr marL="742950" indent="-285750" eaLnBrk="0" hangingPunct="0">
              <a:defRPr kumimoji="1" sz="1600" u="sng">
                <a:solidFill>
                  <a:schemeClr val="tx1"/>
                </a:solidFill>
                <a:latin typeface="HGP創英角ｺﾞｼｯｸUB" pitchFamily="50" charset="-128"/>
                <a:ea typeface="HGP創英角ｺﾞｼｯｸUB" pitchFamily="50" charset="-128"/>
              </a:defRPr>
            </a:lvl2pPr>
            <a:lvl3pPr marL="1143000" indent="-228600" eaLnBrk="0" hangingPunct="0">
              <a:defRPr kumimoji="1" sz="1600" u="sng">
                <a:solidFill>
                  <a:schemeClr val="tx1"/>
                </a:solidFill>
                <a:latin typeface="HGP創英角ｺﾞｼｯｸUB" pitchFamily="50" charset="-128"/>
                <a:ea typeface="HGP創英角ｺﾞｼｯｸUB" pitchFamily="50" charset="-128"/>
              </a:defRPr>
            </a:lvl3pPr>
            <a:lvl4pPr marL="1600200" indent="-228600" eaLnBrk="0" hangingPunct="0">
              <a:defRPr kumimoji="1" sz="1600" u="sng">
                <a:solidFill>
                  <a:schemeClr val="tx1"/>
                </a:solidFill>
                <a:latin typeface="HGP創英角ｺﾞｼｯｸUB" pitchFamily="50" charset="-128"/>
                <a:ea typeface="HGP創英角ｺﾞｼｯｸUB" pitchFamily="50" charset="-128"/>
              </a:defRPr>
            </a:lvl4pPr>
            <a:lvl5pPr marL="2057400" indent="-228600" eaLnBrk="0" hangingPunct="0">
              <a:defRPr kumimoji="1" sz="1600" u="sng">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1600" u="sng">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1600" u="sng">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1600" u="sng">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1600" u="sng">
                <a:solidFill>
                  <a:schemeClr val="tx1"/>
                </a:solidFill>
                <a:latin typeface="HGP創英角ｺﾞｼｯｸUB" pitchFamily="50" charset="-128"/>
                <a:ea typeface="HGP創英角ｺﾞｼｯｸUB" pitchFamily="50" charset="-128"/>
              </a:defRPr>
            </a:lvl9pPr>
          </a:lstStyle>
          <a:p>
            <a:pPr algn="ctr" eaLnBrk="1" hangingPunct="1"/>
            <a:r>
              <a:rPr lang="ja-JP" altLang="en-US" sz="800" u="none" dirty="0" smtClean="0">
                <a:latin typeface="MS UI Gothic" pitchFamily="50" charset="-128"/>
                <a:ea typeface="MS UI Gothic" pitchFamily="50" charset="-128"/>
              </a:rPr>
              <a:t>センサー</a:t>
            </a:r>
            <a:endParaRPr lang="ja-JP" altLang="en-US" sz="800" u="none" dirty="0">
              <a:latin typeface="MS UI Gothic" pitchFamily="50" charset="-128"/>
              <a:ea typeface="MS UI Gothic" pitchFamily="50" charset="-128"/>
            </a:endParaRPr>
          </a:p>
        </p:txBody>
      </p:sp>
      <p:pic>
        <p:nvPicPr>
          <p:cNvPr id="15" name="図 14"/>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97365">
            <a:off x="8156187" y="2780939"/>
            <a:ext cx="730885" cy="528320"/>
          </a:xfrm>
          <a:prstGeom prst="rect">
            <a:avLst/>
          </a:prstGeom>
          <a:noFill/>
          <a:ln>
            <a:noFill/>
          </a:ln>
        </p:spPr>
      </p:pic>
      <p:sp>
        <p:nvSpPr>
          <p:cNvPr id="17" name="タイトル 1"/>
          <p:cNvSpPr txBox="1">
            <a:spLocks/>
          </p:cNvSpPr>
          <p:nvPr/>
        </p:nvSpPr>
        <p:spPr>
          <a:xfrm>
            <a:off x="457199" y="116632"/>
            <a:ext cx="8321349" cy="576064"/>
          </a:xfrm>
          <a:prstGeom prst="rect">
            <a:avLst/>
          </a:prstGeom>
          <a:solidFill>
            <a:schemeClr val="bg1"/>
          </a:solidFill>
          <a:ln>
            <a:solidFill>
              <a:schemeClr val="tx1"/>
            </a:solidFill>
          </a:ln>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t>4</a:t>
            </a:r>
            <a:r>
              <a:rPr lang="ja-JP" altLang="en-US" sz="2800" dirty="0" smtClean="0"/>
              <a:t>番目の再生方法「検知」</a:t>
            </a:r>
            <a:endParaRPr lang="ja-JP" altLang="en-US" sz="2800" dirty="0"/>
          </a:p>
        </p:txBody>
      </p:sp>
      <p:sp>
        <p:nvSpPr>
          <p:cNvPr id="18" name="正方形/長方形 17"/>
          <p:cNvSpPr/>
          <p:nvPr/>
        </p:nvSpPr>
        <p:spPr>
          <a:xfrm>
            <a:off x="7452320" y="188640"/>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spTree>
    <p:extLst>
      <p:ext uri="{BB962C8B-B14F-4D97-AF65-F5344CB8AC3E}">
        <p14:creationId xmlns:p14="http://schemas.microsoft.com/office/powerpoint/2010/main" val="3746108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17863" y="2592706"/>
            <a:ext cx="2776537" cy="246221"/>
          </a:xfrm>
          <a:prstGeom prst="rect">
            <a:avLst/>
          </a:prstGeom>
          <a:noFill/>
        </p:spPr>
        <p:txBody>
          <a:bodyPr anchor="ctr">
            <a:spAutoFit/>
          </a:bodyPr>
          <a:lstStyle/>
          <a:p>
            <a:pPr algn="ctr">
              <a:lnSpc>
                <a:spcPts val="1200"/>
              </a:lnSpc>
              <a:defRPr/>
            </a:pPr>
            <a:r>
              <a:rPr lang="ja-JP" altLang="en-US" sz="3200" dirty="0"/>
              <a:t>行動</a:t>
            </a:r>
            <a:r>
              <a:rPr lang="ja-JP" altLang="en-US" sz="2000" dirty="0">
                <a:latin typeface="+mn-ea"/>
                <a:ea typeface="+mn-ea"/>
              </a:rPr>
              <a:t>検知</a:t>
            </a:r>
          </a:p>
        </p:txBody>
      </p:sp>
      <p:sp>
        <p:nvSpPr>
          <p:cNvPr id="6" name="角丸四角形 5"/>
          <p:cNvSpPr/>
          <p:nvPr/>
        </p:nvSpPr>
        <p:spPr>
          <a:xfrm>
            <a:off x="160338" y="2276872"/>
            <a:ext cx="2828925" cy="4248150"/>
          </a:xfrm>
          <a:prstGeom prst="roundRect">
            <a:avLst>
              <a:gd name="adj" fmla="val 442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角丸四角形 6"/>
          <p:cNvSpPr/>
          <p:nvPr/>
        </p:nvSpPr>
        <p:spPr>
          <a:xfrm>
            <a:off x="3167063" y="2276872"/>
            <a:ext cx="2827337" cy="4248150"/>
          </a:xfrm>
          <a:prstGeom prst="roundRect">
            <a:avLst>
              <a:gd name="adj" fmla="val 442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 7"/>
          <p:cNvSpPr/>
          <p:nvPr/>
        </p:nvSpPr>
        <p:spPr>
          <a:xfrm>
            <a:off x="6169025" y="2284810"/>
            <a:ext cx="2827338" cy="4249737"/>
          </a:xfrm>
          <a:prstGeom prst="roundRect">
            <a:avLst>
              <a:gd name="adj" fmla="val 442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テキスト ボックス 8"/>
          <p:cNvSpPr txBox="1"/>
          <p:nvPr/>
        </p:nvSpPr>
        <p:spPr>
          <a:xfrm>
            <a:off x="160338" y="2614931"/>
            <a:ext cx="2778125" cy="246221"/>
          </a:xfrm>
          <a:prstGeom prst="rect">
            <a:avLst/>
          </a:prstGeom>
          <a:noFill/>
        </p:spPr>
        <p:txBody>
          <a:bodyPr anchor="ctr">
            <a:spAutoFit/>
          </a:bodyPr>
          <a:lstStyle/>
          <a:p>
            <a:pPr algn="ctr">
              <a:lnSpc>
                <a:spcPts val="1200"/>
              </a:lnSpc>
              <a:defRPr/>
            </a:pPr>
            <a:r>
              <a:rPr lang="ja-JP" altLang="en-US" sz="3200" dirty="0" smtClean="0"/>
              <a:t>人</a:t>
            </a:r>
            <a:r>
              <a:rPr lang="ja-JP" altLang="en-US" sz="3200" dirty="0" smtClean="0"/>
              <a:t>（熱変化）</a:t>
            </a:r>
            <a:r>
              <a:rPr lang="ja-JP" altLang="en-US" sz="2000" dirty="0" smtClean="0">
                <a:latin typeface="+mn-ea"/>
                <a:ea typeface="+mn-ea"/>
              </a:rPr>
              <a:t>検知</a:t>
            </a:r>
            <a:endParaRPr lang="ja-JP" altLang="en-US" sz="2000" dirty="0">
              <a:latin typeface="+mn-ea"/>
              <a:ea typeface="+mn-ea"/>
            </a:endParaRPr>
          </a:p>
        </p:txBody>
      </p:sp>
      <p:sp>
        <p:nvSpPr>
          <p:cNvPr id="10" name="テキスト ボックス 9"/>
          <p:cNvSpPr txBox="1"/>
          <p:nvPr/>
        </p:nvSpPr>
        <p:spPr>
          <a:xfrm>
            <a:off x="6207125" y="2602231"/>
            <a:ext cx="2806700" cy="246221"/>
          </a:xfrm>
          <a:prstGeom prst="rect">
            <a:avLst/>
          </a:prstGeom>
          <a:noFill/>
        </p:spPr>
        <p:txBody>
          <a:bodyPr anchor="ctr">
            <a:spAutoFit/>
          </a:bodyPr>
          <a:lstStyle/>
          <a:p>
            <a:pPr algn="ctr">
              <a:lnSpc>
                <a:spcPts val="1200"/>
              </a:lnSpc>
              <a:defRPr/>
            </a:pPr>
            <a:r>
              <a:rPr lang="ja-JP" altLang="en-US" sz="3200" dirty="0"/>
              <a:t>顔</a:t>
            </a:r>
            <a:r>
              <a:rPr lang="ja-JP" altLang="en-US" sz="2000" dirty="0">
                <a:latin typeface="+mn-ea"/>
                <a:ea typeface="+mn-ea"/>
              </a:rPr>
              <a:t>認証</a:t>
            </a:r>
          </a:p>
        </p:txBody>
      </p:sp>
      <p:cxnSp>
        <p:nvCxnSpPr>
          <p:cNvPr id="4" name="直線コネクタ 3"/>
          <p:cNvCxnSpPr/>
          <p:nvPr/>
        </p:nvCxnSpPr>
        <p:spPr>
          <a:xfrm>
            <a:off x="338138" y="2953147"/>
            <a:ext cx="2405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378200" y="2978547"/>
            <a:ext cx="2405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380163" y="2986485"/>
            <a:ext cx="2405062"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88" name="Picture 4"/>
          <p:cNvPicPr>
            <a:picLocks noChangeAspect="1" noChangeArrowheads="1"/>
          </p:cNvPicPr>
          <p:nvPr/>
        </p:nvPicPr>
        <p:blipFill>
          <a:blip r:embed="rId2"/>
          <a:srcRect/>
          <a:stretch>
            <a:fillRect/>
          </a:stretch>
        </p:blipFill>
        <p:spPr bwMode="auto">
          <a:xfrm>
            <a:off x="6823075" y="3237310"/>
            <a:ext cx="1543050" cy="533400"/>
          </a:xfrm>
          <a:prstGeom prst="rect">
            <a:avLst/>
          </a:prstGeom>
          <a:noFill/>
          <a:ln>
            <a:noFill/>
          </a:ln>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テキスト ボックス 4"/>
          <p:cNvSpPr txBox="1"/>
          <p:nvPr/>
        </p:nvSpPr>
        <p:spPr>
          <a:xfrm>
            <a:off x="6215063" y="3817580"/>
            <a:ext cx="2481770" cy="1015663"/>
          </a:xfrm>
          <a:prstGeom prst="rect">
            <a:avLst/>
          </a:prstGeom>
          <a:noFill/>
        </p:spPr>
        <p:txBody>
          <a:bodyPr wrap="none" anchor="ctr">
            <a:spAutoFit/>
          </a:bodyPr>
          <a:lstStyle/>
          <a:p>
            <a:pPr>
              <a:lnSpc>
                <a:spcPts val="1200"/>
              </a:lnSpc>
              <a:defRPr/>
            </a:pPr>
            <a:r>
              <a:rPr lang="ja-JP" altLang="en-US" sz="1400" dirty="0">
                <a:latin typeface="+mn-ea"/>
                <a:ea typeface="+mn-ea"/>
              </a:rPr>
              <a:t>㈱</a:t>
            </a:r>
            <a:r>
              <a:rPr lang="en-US" altLang="ja-JP" sz="1400" dirty="0">
                <a:latin typeface="+mn-ea"/>
                <a:ea typeface="+mn-ea"/>
              </a:rPr>
              <a:t>MIYAKE</a:t>
            </a:r>
            <a:r>
              <a:rPr lang="ja-JP" altLang="en-US" sz="1400" dirty="0">
                <a:latin typeface="+mn-ea"/>
                <a:ea typeface="+mn-ea"/>
              </a:rPr>
              <a:t>　</a:t>
            </a:r>
            <a:r>
              <a:rPr lang="en-US" altLang="ja-JP" sz="1400" dirty="0">
                <a:latin typeface="+mn-ea"/>
                <a:ea typeface="+mn-ea"/>
              </a:rPr>
              <a:t>2011</a:t>
            </a:r>
            <a:r>
              <a:rPr lang="ja-JP" altLang="en-US" sz="1400" dirty="0">
                <a:latin typeface="+mn-ea"/>
                <a:ea typeface="+mn-ea"/>
              </a:rPr>
              <a:t>年～</a:t>
            </a:r>
            <a:endParaRPr lang="en-US" altLang="ja-JP" sz="1400" dirty="0">
              <a:latin typeface="+mn-ea"/>
              <a:ea typeface="+mn-ea"/>
            </a:endParaRPr>
          </a:p>
          <a:p>
            <a:pPr>
              <a:lnSpc>
                <a:spcPts val="1200"/>
              </a:lnSpc>
              <a:defRPr/>
            </a:pPr>
            <a:r>
              <a:rPr lang="ja-JP" altLang="en-US" sz="1200" dirty="0">
                <a:solidFill>
                  <a:srgbClr val="FF0000"/>
                </a:solidFill>
                <a:latin typeface="HGPｺﾞｼｯｸE" panose="020B0900000000000000" pitchFamily="50" charset="-128"/>
                <a:ea typeface="HGPｺﾞｼｯｸE" panose="020B0900000000000000" pitchFamily="50" charset="-128"/>
              </a:rPr>
              <a:t>初期：カメラ付き防犯ゲート購入</a:t>
            </a:r>
            <a:r>
              <a:rPr lang="en-US" altLang="ja-JP" sz="1200" dirty="0">
                <a:solidFill>
                  <a:srgbClr val="FF0000"/>
                </a:solidFill>
                <a:latin typeface="HGPｺﾞｼｯｸE" panose="020B0900000000000000" pitchFamily="50" charset="-128"/>
                <a:ea typeface="HGPｺﾞｼｯｸE" panose="020B0900000000000000" pitchFamily="50" charset="-128"/>
              </a:rPr>
              <a:t>/</a:t>
            </a:r>
            <a:r>
              <a:rPr lang="ja-JP" altLang="en-US" sz="1200" dirty="0">
                <a:solidFill>
                  <a:srgbClr val="FF0000"/>
                </a:solidFill>
                <a:latin typeface="HGPｺﾞｼｯｸE" panose="020B0900000000000000" pitchFamily="50" charset="-128"/>
                <a:ea typeface="HGPｺﾞｼｯｸE" panose="020B0900000000000000" pitchFamily="50" charset="-128"/>
              </a:rPr>
              <a:t>店</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pPr>
              <a:lnSpc>
                <a:spcPts val="1200"/>
              </a:lnSpc>
              <a:defRPr/>
            </a:pPr>
            <a:r>
              <a:rPr lang="ja-JP" altLang="en-US" sz="1200" dirty="0">
                <a:solidFill>
                  <a:srgbClr val="FF0000"/>
                </a:solidFill>
                <a:latin typeface="HGPｺﾞｼｯｸE" panose="020B0900000000000000" pitchFamily="50" charset="-128"/>
                <a:ea typeface="HGPｺﾞｼｯｸE" panose="020B0900000000000000" pitchFamily="50" charset="-128"/>
              </a:rPr>
              <a:t>　　　　（数百万</a:t>
            </a:r>
            <a:r>
              <a:rPr lang="en-US" altLang="ja-JP" sz="1200" dirty="0">
                <a:solidFill>
                  <a:srgbClr val="FF0000"/>
                </a:solidFill>
                <a:latin typeface="HGPｺﾞｼｯｸE" panose="020B0900000000000000" pitchFamily="50" charset="-128"/>
                <a:ea typeface="HGPｺﾞｼｯｸE" panose="020B0900000000000000" pitchFamily="50" charset="-128"/>
              </a:rPr>
              <a:t>+</a:t>
            </a:r>
            <a:r>
              <a:rPr lang="ja-JP" altLang="en-US" sz="1200" dirty="0">
                <a:solidFill>
                  <a:srgbClr val="FF0000"/>
                </a:solidFill>
                <a:latin typeface="HGPｺﾞｼｯｸE" panose="020B0900000000000000" pitchFamily="50" charset="-128"/>
                <a:ea typeface="HGPｺﾞｼｯｸE" panose="020B0900000000000000" pitchFamily="50" charset="-128"/>
              </a:rPr>
              <a:t>工事）</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pPr>
              <a:lnSpc>
                <a:spcPts val="1200"/>
              </a:lnSpc>
              <a:defRPr/>
            </a:pPr>
            <a:r>
              <a:rPr lang="ja-JP" altLang="en-US" sz="1200" dirty="0">
                <a:solidFill>
                  <a:srgbClr val="FF0000"/>
                </a:solidFill>
                <a:latin typeface="HGPｺﾞｼｯｸE" panose="020B0900000000000000" pitchFamily="50" charset="-128"/>
                <a:ea typeface="HGPｺﾞｼｯｸE" panose="020B0900000000000000" pitchFamily="50" charset="-128"/>
              </a:rPr>
              <a:t>月額：</a:t>
            </a:r>
            <a:r>
              <a:rPr lang="en-US" altLang="ja-JP" sz="1200" dirty="0">
                <a:solidFill>
                  <a:srgbClr val="FF0000"/>
                </a:solidFill>
                <a:latin typeface="HGPｺﾞｼｯｸE" panose="020B0900000000000000" pitchFamily="50" charset="-128"/>
                <a:ea typeface="HGPｺﾞｼｯｸE" panose="020B0900000000000000" pitchFamily="50" charset="-128"/>
              </a:rPr>
              <a:t>6</a:t>
            </a:r>
            <a:r>
              <a:rPr lang="ja-JP" altLang="en-US" sz="1200" dirty="0">
                <a:solidFill>
                  <a:srgbClr val="FF0000"/>
                </a:solidFill>
                <a:latin typeface="HGPｺﾞｼｯｸE" panose="020B0900000000000000" pitchFamily="50" charset="-128"/>
                <a:ea typeface="HGPｺﾞｼｯｸE" panose="020B0900000000000000" pitchFamily="50" charset="-128"/>
              </a:rPr>
              <a:t>万円</a:t>
            </a:r>
            <a:r>
              <a:rPr lang="en-US" altLang="ja-JP" sz="1200" dirty="0">
                <a:solidFill>
                  <a:srgbClr val="FF0000"/>
                </a:solidFill>
                <a:latin typeface="HGPｺﾞｼｯｸE" panose="020B0900000000000000" pitchFamily="50" charset="-128"/>
                <a:ea typeface="HGPｺﾞｼｯｸE" panose="020B0900000000000000" pitchFamily="50" charset="-128"/>
              </a:rPr>
              <a:t>/</a:t>
            </a:r>
            <a:r>
              <a:rPr lang="ja-JP" altLang="en-US" sz="1200" dirty="0" smtClean="0">
                <a:solidFill>
                  <a:srgbClr val="FF0000"/>
                </a:solidFill>
                <a:latin typeface="HGPｺﾞｼｯｸE" panose="020B0900000000000000" pitchFamily="50" charset="-128"/>
                <a:ea typeface="HGPｺﾞｼｯｸE" panose="020B0900000000000000" pitchFamily="50" charset="-128"/>
              </a:rPr>
              <a:t>店</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nSpc>
                <a:spcPts val="1200"/>
              </a:lnSpc>
              <a:defRPr/>
            </a:pPr>
            <a:endParaRPr lang="en-US" altLang="ja-JP" sz="1200" dirty="0">
              <a:latin typeface="HGPｺﾞｼｯｸE" panose="020B0900000000000000" pitchFamily="50" charset="-128"/>
              <a:ea typeface="HGPｺﾞｼｯｸE" panose="020B0900000000000000" pitchFamily="50" charset="-128"/>
            </a:endParaRPr>
          </a:p>
          <a:p>
            <a:pPr>
              <a:lnSpc>
                <a:spcPts val="1200"/>
              </a:lnSpc>
              <a:defRPr/>
            </a:pPr>
            <a:r>
              <a:rPr lang="en-US" altLang="ja-JP" sz="1200" dirty="0" smtClean="0">
                <a:latin typeface="HGPｺﾞｼｯｸE" panose="020B0900000000000000" pitchFamily="50" charset="-128"/>
                <a:ea typeface="HGPｺﾞｼｯｸE" panose="020B0900000000000000" pitchFamily="50" charset="-128"/>
              </a:rPr>
              <a:t>※NEC</a:t>
            </a:r>
            <a:r>
              <a:rPr lang="ja-JP" altLang="en-US" sz="1200" dirty="0" err="1" smtClean="0">
                <a:latin typeface="HGPｺﾞｼｯｸE" panose="020B0900000000000000" pitchFamily="50" charset="-128"/>
                <a:ea typeface="HGPｺﾞｼｯｸE" panose="020B0900000000000000" pitchFamily="50" charset="-128"/>
              </a:rPr>
              <a:t>、</a:t>
            </a:r>
            <a:r>
              <a:rPr lang="en-US" altLang="ja-JP" sz="1200" dirty="0" smtClean="0">
                <a:latin typeface="HGPｺﾞｼｯｸE" panose="020B0900000000000000" pitchFamily="50" charset="-128"/>
                <a:ea typeface="HGPｺﾞｼｯｸE" panose="020B0900000000000000" pitchFamily="50" charset="-128"/>
              </a:rPr>
              <a:t>Panasonic</a:t>
            </a:r>
            <a:r>
              <a:rPr lang="ja-JP" altLang="en-US" sz="1200" dirty="0" smtClean="0">
                <a:latin typeface="HGPｺﾞｼｯｸE" panose="020B0900000000000000" pitchFamily="50" charset="-128"/>
                <a:ea typeface="HGPｺﾞｼｯｸE" panose="020B0900000000000000" pitchFamily="50" charset="-128"/>
              </a:rPr>
              <a:t>製品は更に高額</a:t>
            </a:r>
            <a:endParaRPr lang="ja-JP" altLang="en-US" sz="1200" dirty="0">
              <a:latin typeface="HGPｺﾞｼｯｸE" panose="020B0900000000000000" pitchFamily="50" charset="-128"/>
              <a:ea typeface="HGPｺﾞｼｯｸE" panose="020B0900000000000000" pitchFamily="50" charset="-128"/>
            </a:endParaRPr>
          </a:p>
        </p:txBody>
      </p:sp>
      <p:pic>
        <p:nvPicPr>
          <p:cNvPr id="16390" name="Picture 6"/>
          <p:cNvPicPr>
            <a:picLocks noChangeAspect="1" noChangeArrowheads="1"/>
          </p:cNvPicPr>
          <p:nvPr/>
        </p:nvPicPr>
        <p:blipFill>
          <a:blip r:embed="rId3"/>
          <a:srcRect/>
          <a:stretch>
            <a:fillRect/>
          </a:stretch>
        </p:blipFill>
        <p:spPr bwMode="auto">
          <a:xfrm>
            <a:off x="3546475" y="4126310"/>
            <a:ext cx="1890713" cy="454025"/>
          </a:xfrm>
          <a:prstGeom prst="rect">
            <a:avLst/>
          </a:prstGeom>
          <a:noFill/>
          <a:ln>
            <a:noFill/>
          </a:ln>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6391" name="Picture 7"/>
          <p:cNvPicPr>
            <a:picLocks noChangeAspect="1" noChangeArrowheads="1"/>
          </p:cNvPicPr>
          <p:nvPr/>
        </p:nvPicPr>
        <p:blipFill>
          <a:blip r:embed="rId4"/>
          <a:srcRect/>
          <a:stretch>
            <a:fillRect/>
          </a:stretch>
        </p:blipFill>
        <p:spPr bwMode="auto">
          <a:xfrm>
            <a:off x="3527425" y="3156347"/>
            <a:ext cx="1928813" cy="347663"/>
          </a:xfrm>
          <a:prstGeom prst="rect">
            <a:avLst/>
          </a:prstGeom>
          <a:noFill/>
          <a:ln>
            <a:noFill/>
          </a:ln>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1" name="テキスト ボックス 10"/>
          <p:cNvSpPr txBox="1"/>
          <p:nvPr/>
        </p:nvSpPr>
        <p:spPr>
          <a:xfrm>
            <a:off x="3275856" y="3527792"/>
            <a:ext cx="2635658" cy="400110"/>
          </a:xfrm>
          <a:prstGeom prst="rect">
            <a:avLst/>
          </a:prstGeom>
          <a:noFill/>
        </p:spPr>
        <p:txBody>
          <a:bodyPr wrap="none" anchor="ctr">
            <a:spAutoFit/>
          </a:bodyPr>
          <a:lstStyle/>
          <a:p>
            <a:pPr>
              <a:lnSpc>
                <a:spcPts val="1200"/>
              </a:lnSpc>
              <a:defRPr/>
            </a:pPr>
            <a:r>
              <a:rPr lang="ja-JP" altLang="en-US" sz="1200" dirty="0">
                <a:latin typeface="+mn-ea"/>
                <a:ea typeface="+mn-ea"/>
              </a:rPr>
              <a:t>システムプロダクト㈱　</a:t>
            </a:r>
            <a:r>
              <a:rPr lang="en-US" altLang="ja-JP" sz="1200" dirty="0">
                <a:latin typeface="+mn-ea"/>
                <a:ea typeface="+mn-ea"/>
              </a:rPr>
              <a:t>2007</a:t>
            </a:r>
            <a:r>
              <a:rPr lang="ja-JP" altLang="en-US" sz="1200" dirty="0">
                <a:latin typeface="+mn-ea"/>
                <a:ea typeface="+mn-ea"/>
              </a:rPr>
              <a:t>年～</a:t>
            </a:r>
            <a:endParaRPr lang="en-US" altLang="ja-JP" sz="1200" dirty="0">
              <a:latin typeface="+mn-ea"/>
              <a:ea typeface="+mn-ea"/>
            </a:endParaRPr>
          </a:p>
          <a:p>
            <a:pPr>
              <a:lnSpc>
                <a:spcPts val="1200"/>
              </a:lnSpc>
              <a:defRPr/>
            </a:pPr>
            <a:r>
              <a:rPr lang="en-US" altLang="ja-JP" sz="1200" dirty="0">
                <a:solidFill>
                  <a:srgbClr val="FF0000"/>
                </a:solidFill>
                <a:latin typeface="HGPｺﾞｼｯｸE" panose="020B0900000000000000" pitchFamily="50" charset="-128"/>
                <a:ea typeface="HGPｺﾞｼｯｸE" panose="020B0900000000000000" pitchFamily="50" charset="-128"/>
              </a:rPr>
              <a:t>90</a:t>
            </a:r>
            <a:r>
              <a:rPr lang="ja-JP" altLang="en-US" sz="1200" dirty="0">
                <a:solidFill>
                  <a:srgbClr val="FF0000"/>
                </a:solidFill>
                <a:latin typeface="HGPｺﾞｼｯｸE" panose="020B0900000000000000" pitchFamily="50" charset="-128"/>
                <a:ea typeface="HGPｺﾞｼｯｸE" panose="020B0900000000000000" pitchFamily="50" charset="-128"/>
              </a:rPr>
              <a:t>万円（ソフト販売</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r>
              <a:rPr lang="en-US" altLang="ja-JP" sz="1200" dirty="0" smtClean="0">
                <a:solidFill>
                  <a:srgbClr val="FF0000"/>
                </a:solidFill>
                <a:latin typeface="HGPｺﾞｼｯｸE" panose="020B0900000000000000" pitchFamily="50" charset="-128"/>
                <a:ea typeface="HGPｺﾞｼｯｸE" panose="020B0900000000000000" pitchFamily="50" charset="-128"/>
              </a:rPr>
              <a:t>/</a:t>
            </a:r>
            <a:r>
              <a:rPr lang="ja-JP" altLang="en-US" sz="1200" dirty="0" smtClean="0">
                <a:solidFill>
                  <a:srgbClr val="FF0000"/>
                </a:solidFill>
                <a:latin typeface="HGPｺﾞｼｯｸE" panose="020B0900000000000000" pitchFamily="50" charset="-128"/>
                <a:ea typeface="HGPｺﾞｼｯｸE" panose="020B0900000000000000" pitchFamily="50" charset="-128"/>
              </a:rPr>
              <a:t>店</a:t>
            </a:r>
            <a:r>
              <a:rPr lang="en-US" altLang="ja-JP" sz="1200" dirty="0" smtClean="0">
                <a:solidFill>
                  <a:srgbClr val="FF0000"/>
                </a:solidFill>
                <a:latin typeface="HGPｺﾞｼｯｸE" panose="020B0900000000000000" pitchFamily="50" charset="-128"/>
                <a:ea typeface="HGPｺﾞｼｯｸE" panose="020B0900000000000000" pitchFamily="50" charset="-128"/>
              </a:rPr>
              <a:t>※</a:t>
            </a:r>
            <a:r>
              <a:rPr lang="ja-JP" altLang="en-US" sz="1200" dirty="0">
                <a:solidFill>
                  <a:srgbClr val="FF0000"/>
                </a:solidFill>
                <a:latin typeface="HGPｺﾞｼｯｸE" panose="020B0900000000000000" pitchFamily="50" charset="-128"/>
                <a:ea typeface="HGPｺﾞｼｯｸE" panose="020B0900000000000000" pitchFamily="50" charset="-128"/>
              </a:rPr>
              <a:t>保守費別途</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22" name="テキスト ボックス 21"/>
          <p:cNvSpPr txBox="1"/>
          <p:nvPr/>
        </p:nvSpPr>
        <p:spPr>
          <a:xfrm>
            <a:off x="3567113" y="4638298"/>
            <a:ext cx="2305439" cy="553998"/>
          </a:xfrm>
          <a:prstGeom prst="rect">
            <a:avLst/>
          </a:prstGeom>
          <a:noFill/>
        </p:spPr>
        <p:txBody>
          <a:bodyPr wrap="none" anchor="ctr">
            <a:spAutoFit/>
          </a:bodyPr>
          <a:lstStyle/>
          <a:p>
            <a:pPr>
              <a:lnSpc>
                <a:spcPts val="1200"/>
              </a:lnSpc>
              <a:defRPr/>
            </a:pPr>
            <a:r>
              <a:rPr lang="ja-JP" altLang="en-US" sz="1200" dirty="0">
                <a:latin typeface="+mn-ea"/>
                <a:ea typeface="+mn-ea"/>
              </a:rPr>
              <a:t>㈱リテールサポート　</a:t>
            </a:r>
            <a:r>
              <a:rPr lang="en-US" altLang="ja-JP" sz="1200" dirty="0">
                <a:latin typeface="+mn-ea"/>
                <a:ea typeface="+mn-ea"/>
              </a:rPr>
              <a:t>2009</a:t>
            </a:r>
            <a:r>
              <a:rPr lang="ja-JP" altLang="en-US" sz="1200" dirty="0">
                <a:latin typeface="+mn-ea"/>
                <a:ea typeface="+mn-ea"/>
              </a:rPr>
              <a:t>年～</a:t>
            </a:r>
            <a:endParaRPr lang="en-US" altLang="ja-JP" sz="1200" dirty="0">
              <a:latin typeface="+mn-ea"/>
              <a:ea typeface="+mn-ea"/>
            </a:endParaRPr>
          </a:p>
          <a:p>
            <a:pPr>
              <a:lnSpc>
                <a:spcPts val="1200"/>
              </a:lnSpc>
              <a:defRPr/>
            </a:pPr>
            <a:r>
              <a:rPr lang="ja-JP" altLang="en-US" sz="1200" dirty="0">
                <a:solidFill>
                  <a:srgbClr val="FF0000"/>
                </a:solidFill>
                <a:latin typeface="HGPｺﾞｼｯｸE" panose="020B0900000000000000" pitchFamily="50" charset="-128"/>
                <a:ea typeface="HGPｺﾞｼｯｸE" panose="020B0900000000000000" pitchFamily="50" charset="-128"/>
              </a:rPr>
              <a:t>初期：</a:t>
            </a:r>
            <a:r>
              <a:rPr lang="en-US" altLang="ja-JP" sz="1200" dirty="0">
                <a:solidFill>
                  <a:srgbClr val="FF0000"/>
                </a:solidFill>
                <a:latin typeface="HGPｺﾞｼｯｸE" panose="020B0900000000000000" pitchFamily="50" charset="-128"/>
                <a:ea typeface="HGPｺﾞｼｯｸE" panose="020B0900000000000000" pitchFamily="50" charset="-128"/>
              </a:rPr>
              <a:t>150</a:t>
            </a:r>
            <a:r>
              <a:rPr lang="ja-JP" altLang="en-US" sz="1200" dirty="0">
                <a:solidFill>
                  <a:srgbClr val="FF0000"/>
                </a:solidFill>
                <a:latin typeface="HGPｺﾞｼｯｸE" panose="020B0900000000000000" pitchFamily="50" charset="-128"/>
                <a:ea typeface="HGPｺﾞｼｯｸE" panose="020B0900000000000000" pitchFamily="50" charset="-128"/>
              </a:rPr>
              <a:t>～</a:t>
            </a:r>
            <a:r>
              <a:rPr lang="en-US" altLang="ja-JP" sz="1200" dirty="0">
                <a:solidFill>
                  <a:srgbClr val="FF0000"/>
                </a:solidFill>
                <a:latin typeface="HGPｺﾞｼｯｸE" panose="020B0900000000000000" pitchFamily="50" charset="-128"/>
                <a:ea typeface="HGPｺﾞｼｯｸE" panose="020B0900000000000000" pitchFamily="50" charset="-128"/>
              </a:rPr>
              <a:t>200</a:t>
            </a:r>
            <a:r>
              <a:rPr lang="ja-JP" altLang="en-US" sz="1200" dirty="0">
                <a:solidFill>
                  <a:srgbClr val="FF0000"/>
                </a:solidFill>
                <a:latin typeface="HGPｺﾞｼｯｸE" panose="020B0900000000000000" pitchFamily="50" charset="-128"/>
                <a:ea typeface="HGPｺﾞｼｯｸE" panose="020B0900000000000000" pitchFamily="50" charset="-128"/>
              </a:rPr>
              <a:t>万程度</a:t>
            </a:r>
            <a:r>
              <a:rPr lang="en-US" altLang="ja-JP" sz="1200" dirty="0">
                <a:solidFill>
                  <a:srgbClr val="FF0000"/>
                </a:solidFill>
                <a:latin typeface="HGPｺﾞｼｯｸE" panose="020B0900000000000000" pitchFamily="50" charset="-128"/>
                <a:ea typeface="HGPｺﾞｼｯｸE" panose="020B0900000000000000" pitchFamily="50" charset="-128"/>
              </a:rPr>
              <a:t>/</a:t>
            </a:r>
            <a:r>
              <a:rPr lang="ja-JP" altLang="en-US" sz="1200" dirty="0">
                <a:solidFill>
                  <a:srgbClr val="FF0000"/>
                </a:solidFill>
                <a:latin typeface="HGPｺﾞｼｯｸE" panose="020B0900000000000000" pitchFamily="50" charset="-128"/>
                <a:ea typeface="HGPｺﾞｼｯｸE" panose="020B0900000000000000" pitchFamily="50" charset="-128"/>
              </a:rPr>
              <a:t>店</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pPr>
              <a:lnSpc>
                <a:spcPts val="1200"/>
              </a:lnSpc>
              <a:defRPr/>
            </a:pPr>
            <a:r>
              <a:rPr lang="ja-JP" altLang="en-US" sz="1200" dirty="0">
                <a:solidFill>
                  <a:srgbClr val="FF0000"/>
                </a:solidFill>
                <a:latin typeface="HGPｺﾞｼｯｸE" panose="020B0900000000000000" pitchFamily="50" charset="-128"/>
                <a:ea typeface="HGPｺﾞｼｯｸE" panose="020B0900000000000000" pitchFamily="50" charset="-128"/>
              </a:rPr>
              <a:t>月額：</a:t>
            </a:r>
            <a:r>
              <a:rPr lang="en-US" altLang="ja-JP" sz="1200" dirty="0">
                <a:solidFill>
                  <a:srgbClr val="FF0000"/>
                </a:solidFill>
                <a:latin typeface="HGPｺﾞｼｯｸE" panose="020B0900000000000000" pitchFamily="50" charset="-128"/>
                <a:ea typeface="HGPｺﾞｼｯｸE" panose="020B0900000000000000" pitchFamily="50" charset="-128"/>
              </a:rPr>
              <a:t>3.5</a:t>
            </a:r>
            <a:r>
              <a:rPr lang="ja-JP" altLang="en-US" sz="1200" dirty="0">
                <a:solidFill>
                  <a:srgbClr val="FF0000"/>
                </a:solidFill>
                <a:latin typeface="HGPｺﾞｼｯｸE" panose="020B0900000000000000" pitchFamily="50" charset="-128"/>
                <a:ea typeface="HGPｺﾞｼｯｸE" panose="020B0900000000000000" pitchFamily="50" charset="-128"/>
              </a:rPr>
              <a:t>万円（サポート付き）</a:t>
            </a:r>
            <a:r>
              <a:rPr lang="en-US" altLang="ja-JP" sz="1200" dirty="0">
                <a:solidFill>
                  <a:srgbClr val="FF0000"/>
                </a:solidFill>
                <a:latin typeface="HGPｺﾞｼｯｸE" panose="020B0900000000000000" pitchFamily="50" charset="-128"/>
                <a:ea typeface="HGPｺﾞｼｯｸE" panose="020B0900000000000000" pitchFamily="50" charset="-128"/>
              </a:rPr>
              <a:t>/</a:t>
            </a:r>
            <a:r>
              <a:rPr lang="ja-JP" altLang="en-US" sz="1200" dirty="0">
                <a:solidFill>
                  <a:srgbClr val="FF0000"/>
                </a:solidFill>
                <a:latin typeface="HGPｺﾞｼｯｸE" panose="020B0900000000000000" pitchFamily="50" charset="-128"/>
                <a:ea typeface="HGPｺﾞｼｯｸE" panose="020B0900000000000000" pitchFamily="50" charset="-128"/>
              </a:rPr>
              <a:t>店</a:t>
            </a:r>
          </a:p>
        </p:txBody>
      </p:sp>
      <p:pic>
        <p:nvPicPr>
          <p:cNvPr id="16392" name="Picture 8"/>
          <p:cNvPicPr>
            <a:picLocks noChangeAspect="1" noChangeArrowheads="1"/>
          </p:cNvPicPr>
          <p:nvPr/>
        </p:nvPicPr>
        <p:blipFill>
          <a:blip r:embed="rId5"/>
          <a:srcRect/>
          <a:stretch>
            <a:fillRect/>
          </a:stretch>
        </p:blipFill>
        <p:spPr bwMode="auto">
          <a:xfrm>
            <a:off x="314325" y="3165872"/>
            <a:ext cx="2470150" cy="1158875"/>
          </a:xfrm>
          <a:prstGeom prst="rect">
            <a:avLst/>
          </a:prstGeom>
          <a:noFill/>
          <a:ln>
            <a:noFill/>
          </a:ln>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5" name="テキスト ボックス 14"/>
          <p:cNvSpPr txBox="1"/>
          <p:nvPr/>
        </p:nvSpPr>
        <p:spPr>
          <a:xfrm>
            <a:off x="481047" y="4400223"/>
            <a:ext cx="2093843" cy="707886"/>
          </a:xfrm>
          <a:prstGeom prst="rect">
            <a:avLst/>
          </a:prstGeom>
          <a:noFill/>
        </p:spPr>
        <p:txBody>
          <a:bodyPr wrap="none" anchor="ctr">
            <a:spAutoFit/>
          </a:bodyPr>
          <a:lstStyle/>
          <a:p>
            <a:pPr algn="ctr">
              <a:lnSpc>
                <a:spcPts val="1200"/>
              </a:lnSpc>
              <a:defRPr/>
            </a:pPr>
            <a:r>
              <a:rPr lang="ja-JP" altLang="en-US" sz="1200" dirty="0">
                <a:latin typeface="+mn-ea"/>
                <a:ea typeface="+mn-ea"/>
              </a:rPr>
              <a:t>家電量販店でも販売</a:t>
            </a:r>
            <a:endParaRPr lang="en-US" altLang="ja-JP" sz="1200" dirty="0">
              <a:latin typeface="+mn-ea"/>
              <a:ea typeface="+mn-ea"/>
            </a:endParaRPr>
          </a:p>
          <a:p>
            <a:pPr algn="ctr">
              <a:lnSpc>
                <a:spcPts val="1200"/>
              </a:lnSpc>
              <a:defRPr/>
            </a:pPr>
            <a:r>
              <a:rPr lang="ja-JP" altLang="en-US" sz="1200" dirty="0">
                <a:latin typeface="+mn-ea"/>
                <a:ea typeface="+mn-ea"/>
              </a:rPr>
              <a:t>（主に家庭、介護向け</a:t>
            </a:r>
            <a:r>
              <a:rPr lang="ja-JP" altLang="en-US" sz="1200" dirty="0" smtClean="0">
                <a:latin typeface="+mn-ea"/>
                <a:ea typeface="+mn-ea"/>
              </a:rPr>
              <a:t>）</a:t>
            </a:r>
            <a:endParaRPr lang="en-US" altLang="ja-JP" sz="1200" dirty="0" smtClean="0">
              <a:latin typeface="+mn-ea"/>
              <a:ea typeface="+mn-ea"/>
            </a:endParaRPr>
          </a:p>
          <a:p>
            <a:pPr algn="ctr">
              <a:lnSpc>
                <a:spcPts val="1200"/>
              </a:lnSpc>
              <a:defRPr/>
            </a:pPr>
            <a:endParaRPr lang="en-US" altLang="ja-JP" sz="1200" dirty="0">
              <a:latin typeface="+mn-ea"/>
              <a:ea typeface="+mn-ea"/>
            </a:endParaRPr>
          </a:p>
          <a:p>
            <a:pPr algn="ctr">
              <a:lnSpc>
                <a:spcPts val="1200"/>
              </a:lnSpc>
              <a:defRPr/>
            </a:pPr>
            <a:r>
              <a:rPr lang="ja-JP" altLang="en-US" sz="1200" dirty="0">
                <a:latin typeface="+mn-ea"/>
                <a:ea typeface="+mn-ea"/>
              </a:rPr>
              <a:t>千円前後～</a:t>
            </a:r>
            <a:r>
              <a:rPr lang="en-US" altLang="ja-JP" sz="1200" dirty="0">
                <a:latin typeface="+mn-ea"/>
                <a:ea typeface="+mn-ea"/>
              </a:rPr>
              <a:t>5</a:t>
            </a:r>
            <a:r>
              <a:rPr lang="ja-JP" altLang="en-US" sz="1200" dirty="0">
                <a:latin typeface="+mn-ea"/>
                <a:ea typeface="+mn-ea"/>
              </a:rPr>
              <a:t>千円程度で販売</a:t>
            </a:r>
          </a:p>
        </p:txBody>
      </p:sp>
      <p:sp>
        <p:nvSpPr>
          <p:cNvPr id="26" name="角丸四角形 25"/>
          <p:cNvSpPr/>
          <p:nvPr/>
        </p:nvSpPr>
        <p:spPr bwMode="auto">
          <a:xfrm rot="10800000">
            <a:off x="3295650" y="5283597"/>
            <a:ext cx="2468563" cy="1157288"/>
          </a:xfrm>
          <a:prstGeom prst="roundRect">
            <a:avLst/>
          </a:prstGeom>
          <a:solidFill>
            <a:schemeClr val="bg1"/>
          </a:solidFill>
          <a:ln w="9525">
            <a:solidFill>
              <a:schemeClr val="tx1"/>
            </a:solidFill>
            <a:miter lim="800000"/>
            <a:headEnd/>
            <a:tailEnd/>
          </a:ln>
        </p:spPr>
        <p:txBody>
          <a:bodyPr rot="10800000" lIns="90000" tIns="46800" rIns="90000" bIns="46800" anchor="ctr"/>
          <a:lstStyle/>
          <a:p>
            <a:pPr>
              <a:defRPr/>
            </a:pPr>
            <a:r>
              <a:rPr lang="ja-JP" altLang="en-US" sz="1200" dirty="0">
                <a:latin typeface="+mj-ea"/>
                <a:ea typeface="+mj-ea"/>
              </a:rPr>
              <a:t>・システムプロダクト社と茨木大学の矢内准教授の共同特許を使用</a:t>
            </a:r>
            <a:endParaRPr lang="en-US" altLang="ja-JP" sz="1200" dirty="0">
              <a:latin typeface="+mj-ea"/>
              <a:ea typeface="+mj-ea"/>
            </a:endParaRPr>
          </a:p>
          <a:p>
            <a:pPr>
              <a:defRPr/>
            </a:pPr>
            <a:r>
              <a:rPr lang="ja-JP" altLang="en-US" sz="1200" dirty="0">
                <a:latin typeface="+mj-ea"/>
                <a:ea typeface="+mj-ea"/>
              </a:rPr>
              <a:t>・「うろうろ」、「きょろきょろ」、「しゃがみ」などの行動に反応する</a:t>
            </a:r>
            <a:endParaRPr lang="en-US" altLang="ja-JP" sz="1200" dirty="0">
              <a:latin typeface="+mj-ea"/>
              <a:ea typeface="+mj-ea"/>
            </a:endParaRPr>
          </a:p>
        </p:txBody>
      </p:sp>
      <p:sp>
        <p:nvSpPr>
          <p:cNvPr id="17" name="角丸四角形 16"/>
          <p:cNvSpPr/>
          <p:nvPr/>
        </p:nvSpPr>
        <p:spPr bwMode="auto">
          <a:xfrm rot="10800000">
            <a:off x="338138" y="5297885"/>
            <a:ext cx="2506662" cy="1141412"/>
          </a:xfrm>
          <a:prstGeom prst="roundRect">
            <a:avLst/>
          </a:prstGeom>
          <a:noFill/>
          <a:ln w="9525">
            <a:solidFill>
              <a:schemeClr val="tx1"/>
            </a:solidFill>
            <a:miter lim="800000"/>
            <a:headEnd/>
            <a:tailEnd/>
          </a:ln>
        </p:spPr>
        <p:txBody>
          <a:bodyPr rot="10800000" lIns="90000" tIns="46800" rIns="90000" bIns="46800" anchor="ctr"/>
          <a:lstStyle/>
          <a:p>
            <a:pPr>
              <a:defRPr/>
            </a:pPr>
            <a:r>
              <a:rPr lang="ja-JP" altLang="en-US" sz="1200" dirty="0">
                <a:solidFill>
                  <a:srgbClr val="FF0000"/>
                </a:solidFill>
                <a:latin typeface="+mn-ea"/>
                <a:ea typeface="+mn-ea"/>
              </a:rPr>
              <a:t>・人が通るだけでも鳴ってしまう</a:t>
            </a:r>
            <a:endParaRPr lang="en-US" altLang="ja-JP" sz="1200" dirty="0">
              <a:solidFill>
                <a:srgbClr val="FF0000"/>
              </a:solidFill>
              <a:latin typeface="+mn-ea"/>
              <a:ea typeface="+mn-ea"/>
            </a:endParaRPr>
          </a:p>
          <a:p>
            <a:pPr>
              <a:defRPr/>
            </a:pPr>
            <a:r>
              <a:rPr lang="ja-JP" altLang="en-US" sz="1200" dirty="0">
                <a:solidFill>
                  <a:srgbClr val="FF0000"/>
                </a:solidFill>
                <a:latin typeface="+mn-ea"/>
                <a:ea typeface="+mn-ea"/>
              </a:rPr>
              <a:t>・人がいると、何度でも鳴り続ける</a:t>
            </a:r>
            <a:endParaRPr lang="en-US" altLang="ja-JP" sz="1200" dirty="0">
              <a:solidFill>
                <a:srgbClr val="FF0000"/>
              </a:solidFill>
              <a:latin typeface="+mn-ea"/>
              <a:ea typeface="+mn-ea"/>
            </a:endParaRPr>
          </a:p>
          <a:p>
            <a:pPr>
              <a:defRPr/>
            </a:pPr>
            <a:r>
              <a:rPr lang="ja-JP" altLang="en-US" sz="1200" dirty="0">
                <a:solidFill>
                  <a:srgbClr val="FF0000"/>
                </a:solidFill>
                <a:latin typeface="+mn-ea"/>
                <a:ea typeface="+mn-ea"/>
              </a:rPr>
              <a:t>・その場で鳴るだけで気づきにくい</a:t>
            </a:r>
            <a:endParaRPr lang="en-US" altLang="ja-JP" sz="1200" dirty="0">
              <a:solidFill>
                <a:srgbClr val="FF0000"/>
              </a:solidFill>
              <a:latin typeface="+mn-ea"/>
              <a:ea typeface="+mn-ea"/>
            </a:endParaRPr>
          </a:p>
          <a:p>
            <a:pPr>
              <a:defRPr/>
            </a:pPr>
            <a:r>
              <a:rPr lang="ja-JP" altLang="en-US" sz="1200" b="1" u="sng" dirty="0">
                <a:solidFill>
                  <a:srgbClr val="FF0000"/>
                </a:solidFill>
                <a:latin typeface="+mn-ea"/>
                <a:ea typeface="+mn-ea"/>
              </a:rPr>
              <a:t>⇒店舗では、使えない</a:t>
            </a:r>
            <a:endParaRPr lang="en-US" altLang="ja-JP" sz="1200" b="1" u="sng" dirty="0">
              <a:solidFill>
                <a:srgbClr val="FF0000"/>
              </a:solidFill>
              <a:latin typeface="+mn-ea"/>
              <a:ea typeface="+mn-ea"/>
            </a:endParaRPr>
          </a:p>
        </p:txBody>
      </p:sp>
      <p:sp>
        <p:nvSpPr>
          <p:cNvPr id="29" name="角丸四角形 28"/>
          <p:cNvSpPr/>
          <p:nvPr/>
        </p:nvSpPr>
        <p:spPr bwMode="auto">
          <a:xfrm rot="10800000">
            <a:off x="6315075" y="5123260"/>
            <a:ext cx="2470150" cy="1317625"/>
          </a:xfrm>
          <a:prstGeom prst="roundRect">
            <a:avLst/>
          </a:prstGeom>
          <a:noFill/>
          <a:ln w="9525">
            <a:solidFill>
              <a:schemeClr val="tx1"/>
            </a:solidFill>
            <a:miter lim="800000"/>
            <a:headEnd/>
            <a:tailEnd/>
          </a:ln>
        </p:spPr>
        <p:txBody>
          <a:bodyPr rot="10800000" lIns="90000" tIns="46800" rIns="90000" bIns="46800" anchor="ctr"/>
          <a:lstStyle/>
          <a:p>
            <a:pPr>
              <a:defRPr/>
            </a:pPr>
            <a:r>
              <a:rPr lang="ja-JP" altLang="en-US" sz="1200" dirty="0">
                <a:latin typeface="+mj-ea"/>
                <a:ea typeface="+mj-ea"/>
              </a:rPr>
              <a:t>・不特定の一般人の顔画像を本人の許諾なく収集し、商用利用。</a:t>
            </a:r>
            <a:endParaRPr lang="en-US" altLang="ja-JP" sz="1200" dirty="0">
              <a:latin typeface="+mj-ea"/>
              <a:ea typeface="+mj-ea"/>
            </a:endParaRPr>
          </a:p>
          <a:p>
            <a:pPr>
              <a:defRPr/>
            </a:pPr>
            <a:r>
              <a:rPr lang="ja-JP" altLang="en-US" sz="1200" dirty="0">
                <a:latin typeface="+mj-ea"/>
                <a:ea typeface="+mj-ea"/>
              </a:rPr>
              <a:t>個人情報保護法の適応を受ける</a:t>
            </a:r>
            <a:endParaRPr lang="en-US" altLang="ja-JP" sz="1200" dirty="0">
              <a:latin typeface="+mj-ea"/>
              <a:ea typeface="+mj-ea"/>
            </a:endParaRPr>
          </a:p>
          <a:p>
            <a:pPr>
              <a:defRPr/>
            </a:pPr>
            <a:r>
              <a:rPr lang="ja-JP" altLang="en-US" sz="1200" dirty="0" err="1">
                <a:latin typeface="+mj-ea"/>
                <a:ea typeface="+mj-ea"/>
              </a:rPr>
              <a:t>ので</a:t>
            </a:r>
            <a:r>
              <a:rPr lang="ja-JP" altLang="en-US" sz="1200" dirty="0">
                <a:latin typeface="+mj-ea"/>
                <a:ea typeface="+mj-ea"/>
              </a:rPr>
              <a:t>法令を順守した運用が必要</a:t>
            </a:r>
            <a:endParaRPr lang="en-US" altLang="ja-JP" sz="1200" dirty="0">
              <a:latin typeface="+mj-ea"/>
              <a:ea typeface="+mj-ea"/>
            </a:endParaRPr>
          </a:p>
        </p:txBody>
      </p:sp>
      <p:sp>
        <p:nvSpPr>
          <p:cNvPr id="18" name="二等辺三角形 17"/>
          <p:cNvSpPr/>
          <p:nvPr/>
        </p:nvSpPr>
        <p:spPr bwMode="auto">
          <a:xfrm rot="10800000">
            <a:off x="1835696" y="1772816"/>
            <a:ext cx="2448272" cy="691405"/>
          </a:xfrm>
          <a:prstGeom prst="triangle">
            <a:avLst/>
          </a:prstGeom>
          <a:solidFill>
            <a:srgbClr val="FF0000"/>
          </a:solidFill>
          <a:ln w="9525">
            <a:noFill/>
            <a:miter lim="800000"/>
            <a:headEnd/>
            <a:tailEnd/>
          </a:ln>
        </p:spPr>
        <p:txBody>
          <a:bodyPr rot="10800000" lIns="90000" tIns="46800" rIns="90000" bIns="46800" anchor="ctr"/>
          <a:lstStyle/>
          <a:p>
            <a:pPr algn="ctr">
              <a:defRPr/>
            </a:pPr>
            <a:endParaRPr lang="ja-JP" altLang="en-US" sz="1200" dirty="0">
              <a:latin typeface="+mj-ea"/>
              <a:ea typeface="+mj-ea"/>
            </a:endParaRPr>
          </a:p>
        </p:txBody>
      </p:sp>
      <p:sp>
        <p:nvSpPr>
          <p:cNvPr id="3096" name="テキスト ボックス 18"/>
          <p:cNvSpPr txBox="1">
            <a:spLocks noChangeArrowheads="1"/>
          </p:cNvSpPr>
          <p:nvPr/>
        </p:nvSpPr>
        <p:spPr bwMode="auto">
          <a:xfrm>
            <a:off x="133350" y="969963"/>
            <a:ext cx="88106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200"/>
              </a:lnSpc>
              <a:spcBef>
                <a:spcPct val="50000"/>
              </a:spcBef>
              <a:buFont typeface="Wingdings" pitchFamily="2" charset="2"/>
              <a:buNone/>
            </a:pPr>
            <a:r>
              <a:rPr lang="ja-JP" altLang="en-US" sz="2000">
                <a:latin typeface="HGP創英角ｺﾞｼｯｸUB" pitchFamily="50" charset="-128"/>
                <a:ea typeface="HGP創英角ｺﾞｼｯｸUB" pitchFamily="50" charset="-128"/>
              </a:rPr>
              <a:t>「万引き抑止」に向けた各社の製品には一長一短あるが、市場に浸透していない。</a:t>
            </a:r>
            <a:endParaRPr lang="en-US" altLang="ja-JP" sz="2000">
              <a:latin typeface="HGP創英角ｺﾞｼｯｸUB" pitchFamily="50" charset="-128"/>
              <a:ea typeface="HGP創英角ｺﾞｼｯｸUB" pitchFamily="50" charset="-128"/>
            </a:endParaRPr>
          </a:p>
          <a:p>
            <a:pPr algn="ctr" eaLnBrk="1" hangingPunct="1">
              <a:lnSpc>
                <a:spcPts val="1200"/>
              </a:lnSpc>
              <a:spcBef>
                <a:spcPct val="50000"/>
              </a:spcBef>
              <a:buFont typeface="Wingdings" pitchFamily="2" charset="2"/>
              <a:buNone/>
            </a:pPr>
            <a:r>
              <a:rPr lang="ja-JP" altLang="en-US" sz="2000">
                <a:latin typeface="HGP創英角ｺﾞｼｯｸUB" pitchFamily="50" charset="-128"/>
                <a:ea typeface="HGP創英角ｺﾞｼｯｸUB" pitchFamily="50" charset="-128"/>
              </a:rPr>
              <a:t>必要な機能を導入しやすい価格帯で、「従業員に知らせる商品」を作れないか？</a:t>
            </a:r>
            <a:endParaRPr lang="en-US" altLang="ja-JP" sz="2000">
              <a:latin typeface="HGP創英角ｺﾞｼｯｸUB" pitchFamily="50" charset="-128"/>
              <a:ea typeface="HGP創英角ｺﾞｼｯｸUB" pitchFamily="50" charset="-128"/>
            </a:endParaRPr>
          </a:p>
        </p:txBody>
      </p:sp>
      <p:sp>
        <p:nvSpPr>
          <p:cNvPr id="20" name="テキスト ボックス 19"/>
          <p:cNvSpPr txBox="1"/>
          <p:nvPr/>
        </p:nvSpPr>
        <p:spPr>
          <a:xfrm>
            <a:off x="2569324" y="1960166"/>
            <a:ext cx="1210588" cy="246221"/>
          </a:xfrm>
          <a:prstGeom prst="rect">
            <a:avLst/>
          </a:prstGeom>
          <a:noFill/>
        </p:spPr>
        <p:txBody>
          <a:bodyPr wrap="none" anchor="ctr">
            <a:spAutoFit/>
          </a:bodyPr>
          <a:lstStyle/>
          <a:p>
            <a:pPr>
              <a:lnSpc>
                <a:spcPts val="1200"/>
              </a:lnSpc>
              <a:defRPr/>
            </a:pPr>
            <a:r>
              <a:rPr lang="ja-JP" altLang="en-US" sz="2800" dirty="0">
                <a:solidFill>
                  <a:schemeClr val="bg1"/>
                </a:solidFill>
              </a:rPr>
              <a:t>滞在</a:t>
            </a:r>
            <a:r>
              <a:rPr lang="ja-JP" altLang="en-US" sz="1200" b="1" dirty="0">
                <a:solidFill>
                  <a:schemeClr val="bg1"/>
                </a:solidFill>
                <a:latin typeface="+mn-ea"/>
                <a:ea typeface="+mn-ea"/>
              </a:rPr>
              <a:t>検知</a:t>
            </a:r>
          </a:p>
        </p:txBody>
      </p:sp>
      <p:sp>
        <p:nvSpPr>
          <p:cNvPr id="3098" name="テキスト ボックス 20"/>
          <p:cNvSpPr txBox="1">
            <a:spLocks noChangeArrowheads="1"/>
          </p:cNvSpPr>
          <p:nvPr/>
        </p:nvSpPr>
        <p:spPr bwMode="auto">
          <a:xfrm>
            <a:off x="3995936" y="1953833"/>
            <a:ext cx="4818948" cy="25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2000" dirty="0">
                <a:solidFill>
                  <a:srgbClr val="FF0000"/>
                </a:solidFill>
                <a:latin typeface="HGP創英角ｺﾞｼｯｸUB" pitchFamily="50" charset="-128"/>
                <a:ea typeface="HGP創英角ｺﾞｼｯｸUB" pitchFamily="50" charset="-128"/>
              </a:rPr>
              <a:t>コストメリットのある商品を開発できないか？</a:t>
            </a:r>
            <a:endParaRPr lang="en-US" altLang="ja-JP" sz="2000" dirty="0">
              <a:solidFill>
                <a:srgbClr val="FF0000"/>
              </a:solidFill>
              <a:latin typeface="HGP創英角ｺﾞｼｯｸUB" pitchFamily="50" charset="-128"/>
              <a:ea typeface="HGP創英角ｺﾞｼｯｸUB" pitchFamily="50" charset="-128"/>
            </a:endParaRPr>
          </a:p>
        </p:txBody>
      </p:sp>
      <p:cxnSp>
        <p:nvCxnSpPr>
          <p:cNvPr id="24" name="直線コネクタ 23"/>
          <p:cNvCxnSpPr/>
          <p:nvPr/>
        </p:nvCxnSpPr>
        <p:spPr>
          <a:xfrm>
            <a:off x="3328988" y="3973910"/>
            <a:ext cx="2497137"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スライド番号プレースホルダー 5"/>
          <p:cNvSpPr txBox="1">
            <a:spLocks/>
          </p:cNvSpPr>
          <p:nvPr/>
        </p:nvSpPr>
        <p:spPr>
          <a:xfrm>
            <a:off x="6974904" y="644825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72BA6423-1F6F-4A81-BCED-973C31C7A526}" type="slidenum">
              <a:rPr lang="en-US" altLang="ja-JP" smtClean="0"/>
              <a:pPr>
                <a:defRPr/>
              </a:pPr>
              <a:t>4</a:t>
            </a:fld>
            <a:endParaRPr lang="en-US" altLang="ja-JP"/>
          </a:p>
        </p:txBody>
      </p:sp>
      <p:sp>
        <p:nvSpPr>
          <p:cNvPr id="32" name="タイトル 1"/>
          <p:cNvSpPr txBox="1">
            <a:spLocks/>
          </p:cNvSpPr>
          <p:nvPr/>
        </p:nvSpPr>
        <p:spPr>
          <a:xfrm>
            <a:off x="457199" y="116632"/>
            <a:ext cx="8321349" cy="576064"/>
          </a:xfrm>
          <a:prstGeom prst="rect">
            <a:avLst/>
          </a:prstGeom>
          <a:solidFill>
            <a:schemeClr val="bg1"/>
          </a:solidFill>
          <a:ln>
            <a:solidFill>
              <a:schemeClr val="tx1"/>
            </a:solidFill>
          </a:ln>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商品の位置づけ</a:t>
            </a:r>
            <a:endParaRPr lang="ja-JP" altLang="en-US" sz="2800" dirty="0"/>
          </a:p>
        </p:txBody>
      </p:sp>
      <p:sp>
        <p:nvSpPr>
          <p:cNvPr id="33" name="正方形/長方形 32"/>
          <p:cNvSpPr/>
          <p:nvPr/>
        </p:nvSpPr>
        <p:spPr>
          <a:xfrm>
            <a:off x="7452320" y="188640"/>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spTree>
    <p:extLst>
      <p:ext uri="{BB962C8B-B14F-4D97-AF65-F5344CB8AC3E}">
        <p14:creationId xmlns:p14="http://schemas.microsoft.com/office/powerpoint/2010/main" val="3921237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5"/>
          <p:cNvSpPr>
            <a:spLocks noGrp="1"/>
          </p:cNvSpPr>
          <p:nvPr>
            <p:ph type="sldNum" sz="quarter" idx="12"/>
          </p:nvPr>
        </p:nvSpPr>
        <p:spPr>
          <a:xfrm>
            <a:off x="6974904" y="6448251"/>
            <a:ext cx="2133600" cy="365125"/>
          </a:xfrm>
        </p:spPr>
        <p:txBody>
          <a:bodyPr/>
          <a:lstStyle/>
          <a:p>
            <a:pPr>
              <a:defRPr/>
            </a:pPr>
            <a:fld id="{72BA6423-1F6F-4A81-BCED-973C31C7A526}" type="slidenum">
              <a:rPr lang="en-US" altLang="ja-JP"/>
              <a:pPr>
                <a:defRPr/>
              </a:pPr>
              <a:t>5</a:t>
            </a:fld>
            <a:endParaRPr lang="en-US" altLang="ja-JP" dirty="0"/>
          </a:p>
        </p:txBody>
      </p:sp>
      <p:sp>
        <p:nvSpPr>
          <p:cNvPr id="33839" name="Rectangle 47"/>
          <p:cNvSpPr>
            <a:spLocks noChangeArrowheads="1"/>
          </p:cNvSpPr>
          <p:nvPr/>
        </p:nvSpPr>
        <p:spPr bwMode="auto">
          <a:xfrm>
            <a:off x="223838" y="1312863"/>
            <a:ext cx="8626475" cy="1157287"/>
          </a:xfrm>
          <a:prstGeom prst="rect">
            <a:avLst/>
          </a:prstGeom>
          <a:solidFill>
            <a:srgbClr val="FFFF99"/>
          </a:solidFill>
          <a:ln w="57150" cmpd="thickThin" algn="ctr">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nchor="ctr">
            <a:spAutoFit/>
          </a:bodyPr>
          <a:lstStyle/>
          <a:p>
            <a:endParaRPr lang="ja-JP" altLang="en-US"/>
          </a:p>
        </p:txBody>
      </p:sp>
      <p:sp>
        <p:nvSpPr>
          <p:cNvPr id="33837" name="Text Box 45"/>
          <p:cNvSpPr txBox="1">
            <a:spLocks noChangeArrowheads="1"/>
          </p:cNvSpPr>
          <p:nvPr/>
        </p:nvSpPr>
        <p:spPr bwMode="auto">
          <a:xfrm>
            <a:off x="223838" y="1457325"/>
            <a:ext cx="8632825" cy="839333"/>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pPr algn="ctr">
              <a:spcBef>
                <a:spcPct val="20000"/>
              </a:spcBef>
            </a:pPr>
            <a:r>
              <a:rPr lang="ja-JP" altLang="en-US" sz="2200" dirty="0" smtClean="0"/>
              <a:t>「</a:t>
            </a:r>
            <a:r>
              <a:rPr lang="ja-JP" altLang="en-US" sz="2200" dirty="0" smtClean="0"/>
              <a:t>見張って欲しい</a:t>
            </a:r>
            <a:r>
              <a:rPr lang="ja-JP" altLang="en-US" sz="2200" dirty="0" smtClean="0"/>
              <a:t>エリア</a:t>
            </a:r>
            <a:r>
              <a:rPr lang="ja-JP" altLang="en-US" sz="2200" dirty="0"/>
              <a:t>に設置し、</a:t>
            </a:r>
            <a:r>
              <a:rPr lang="ja-JP" altLang="en-US" sz="2200" dirty="0" smtClean="0"/>
              <a:t>人の滞在を</a:t>
            </a:r>
            <a:r>
              <a:rPr lang="ja-JP" altLang="en-US" sz="2200" dirty="0"/>
              <a:t>検知</a:t>
            </a:r>
            <a:r>
              <a:rPr lang="ja-JP" altLang="en-US" sz="2200" dirty="0" smtClean="0"/>
              <a:t>したら店内の</a:t>
            </a:r>
            <a:endParaRPr lang="en-US" altLang="ja-JP" sz="2200" dirty="0" smtClean="0"/>
          </a:p>
          <a:p>
            <a:pPr algn="ctr">
              <a:spcBef>
                <a:spcPct val="20000"/>
              </a:spcBef>
            </a:pPr>
            <a:r>
              <a:rPr lang="ja-JP" altLang="en-US" sz="2200" dirty="0" smtClean="0"/>
              <a:t>スピーカーから合図音</a:t>
            </a:r>
            <a:r>
              <a:rPr lang="ja-JP" altLang="en-US" sz="2200" dirty="0"/>
              <a:t>を鳴らし</a:t>
            </a:r>
            <a:r>
              <a:rPr lang="ja-JP" altLang="en-US" sz="2200" dirty="0" smtClean="0"/>
              <a:t>、従業員の耳に</a:t>
            </a:r>
            <a:r>
              <a:rPr lang="ja-JP" altLang="en-US" sz="2200" dirty="0"/>
              <a:t>効率的</a:t>
            </a:r>
            <a:r>
              <a:rPr lang="ja-JP" altLang="en-US" sz="2200" dirty="0" smtClean="0"/>
              <a:t>に知らせる</a:t>
            </a:r>
            <a:r>
              <a:rPr lang="ja-JP" altLang="en-US" sz="2200" dirty="0"/>
              <a:t>」</a:t>
            </a:r>
          </a:p>
        </p:txBody>
      </p:sp>
      <p:sp>
        <p:nvSpPr>
          <p:cNvPr id="33838" name="Rectangle 46"/>
          <p:cNvSpPr>
            <a:spLocks noChangeArrowheads="1"/>
          </p:cNvSpPr>
          <p:nvPr/>
        </p:nvSpPr>
        <p:spPr bwMode="auto">
          <a:xfrm>
            <a:off x="277813" y="3346450"/>
            <a:ext cx="8736012" cy="2618282"/>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r>
              <a:rPr lang="en-US" altLang="ja-JP" sz="2000" dirty="0">
                <a:solidFill>
                  <a:srgbClr val="FF0000"/>
                </a:solidFill>
              </a:rPr>
              <a:t>A</a:t>
            </a:r>
            <a:r>
              <a:rPr lang="ja-JP" altLang="en-US" sz="2000" dirty="0">
                <a:solidFill>
                  <a:srgbClr val="FF0000"/>
                </a:solidFill>
              </a:rPr>
              <a:t>：ただし、通過するだけのお客様には発報（誤報）したく</a:t>
            </a:r>
            <a:r>
              <a:rPr lang="ja-JP" altLang="en-US" sz="2000" dirty="0" smtClean="0">
                <a:solidFill>
                  <a:srgbClr val="FF0000"/>
                </a:solidFill>
              </a:rPr>
              <a:t>ない</a:t>
            </a:r>
            <a:endParaRPr lang="en-US" altLang="ja-JP" sz="2000" dirty="0" smtClean="0">
              <a:solidFill>
                <a:srgbClr val="FF0000"/>
              </a:solidFill>
            </a:endParaRPr>
          </a:p>
          <a:p>
            <a:endParaRPr lang="ja-JP" altLang="en-US" sz="1200" dirty="0">
              <a:solidFill>
                <a:srgbClr val="FF0000"/>
              </a:solidFill>
            </a:endParaRPr>
          </a:p>
          <a:p>
            <a:r>
              <a:rPr lang="ja-JP" altLang="en-US" sz="2000" dirty="0"/>
              <a:t>　</a:t>
            </a:r>
            <a:r>
              <a:rPr lang="ja-JP" altLang="en-US" sz="1600" dirty="0" smtClean="0"/>
              <a:t>⇒市販センサー</a:t>
            </a:r>
            <a:r>
              <a:rPr lang="ja-JP" altLang="en-US" sz="1600" dirty="0"/>
              <a:t>は、検知エリアを「通過するだけのお客様」、「留まるお客様」かの識別はできない</a:t>
            </a:r>
          </a:p>
          <a:p>
            <a:r>
              <a:rPr lang="ja-JP" altLang="en-US" sz="1000" dirty="0"/>
              <a:t>　　　　</a:t>
            </a:r>
            <a:r>
              <a:rPr lang="ja-JP" altLang="en-US" sz="1400" dirty="0"/>
              <a:t>　</a:t>
            </a:r>
            <a:r>
              <a:rPr lang="en-US" altLang="ja-JP" sz="1400" dirty="0"/>
              <a:t>※</a:t>
            </a:r>
            <a:r>
              <a:rPr lang="ja-JP" altLang="en-US" sz="1400" dirty="0"/>
              <a:t>毎日、連呼する事でのスタッフ様へのストレスや移動などの無駄な労力、合図音への不信感⇒行動</a:t>
            </a:r>
            <a:r>
              <a:rPr lang="ja-JP" altLang="en-US" sz="1400" dirty="0" smtClean="0"/>
              <a:t>しない</a:t>
            </a:r>
            <a:endParaRPr lang="en-US" altLang="ja-JP" sz="1400" dirty="0" smtClean="0"/>
          </a:p>
          <a:p>
            <a:endParaRPr lang="en-US" altLang="ja-JP" sz="1400" dirty="0" smtClean="0"/>
          </a:p>
          <a:p>
            <a:endParaRPr lang="ja-JP" altLang="en-US" sz="1400" dirty="0"/>
          </a:p>
          <a:p>
            <a:r>
              <a:rPr lang="en-US" altLang="ja-JP" sz="2000" dirty="0" smtClean="0">
                <a:solidFill>
                  <a:srgbClr val="FF0000"/>
                </a:solidFill>
              </a:rPr>
              <a:t>B</a:t>
            </a:r>
            <a:r>
              <a:rPr lang="ja-JP" altLang="en-US" sz="2000" dirty="0" smtClean="0">
                <a:solidFill>
                  <a:srgbClr val="FF0000"/>
                </a:solidFill>
              </a:rPr>
              <a:t>：お客</a:t>
            </a:r>
            <a:r>
              <a:rPr lang="ja-JP" altLang="en-US" sz="2000" dirty="0">
                <a:solidFill>
                  <a:srgbClr val="FF0000"/>
                </a:solidFill>
              </a:rPr>
              <a:t>様が商品選定中や接客中</a:t>
            </a:r>
            <a:r>
              <a:rPr lang="ja-JP" altLang="en-US" sz="2000" dirty="0" smtClean="0">
                <a:solidFill>
                  <a:srgbClr val="FF0000"/>
                </a:solidFill>
              </a:rPr>
              <a:t>に何度も鳴り続けて</a:t>
            </a:r>
            <a:r>
              <a:rPr lang="ja-JP" altLang="en-US" sz="2000" dirty="0">
                <a:solidFill>
                  <a:srgbClr val="FF0000"/>
                </a:solidFill>
              </a:rPr>
              <a:t>欲しくない</a:t>
            </a:r>
          </a:p>
          <a:p>
            <a:r>
              <a:rPr lang="ja-JP" altLang="en-US" sz="2000" dirty="0"/>
              <a:t>　</a:t>
            </a:r>
            <a:endParaRPr lang="en-US" altLang="ja-JP" sz="2000" dirty="0" smtClean="0"/>
          </a:p>
          <a:p>
            <a:r>
              <a:rPr lang="ja-JP" altLang="en-US" sz="1600" dirty="0" smtClean="0"/>
              <a:t>⇒</a:t>
            </a:r>
            <a:r>
              <a:rPr lang="ja-JP" altLang="en-US" sz="1600" dirty="0"/>
              <a:t>人感センサーだけでは、人を検知する度に何度でも信号を出し続け（鳴り続け）ます</a:t>
            </a:r>
          </a:p>
          <a:p>
            <a:r>
              <a:rPr lang="ja-JP" altLang="en-US" sz="1400" dirty="0"/>
              <a:t>　　</a:t>
            </a:r>
            <a:r>
              <a:rPr lang="en-US" altLang="ja-JP" sz="1400" dirty="0"/>
              <a:t>※</a:t>
            </a:r>
            <a:r>
              <a:rPr lang="ja-JP" altLang="en-US" sz="1400" dirty="0"/>
              <a:t>鳴り続ける間、店内音楽は止まり、他のスタッフコールボタンは作動しない「放送事故」に近い状態となります</a:t>
            </a:r>
          </a:p>
        </p:txBody>
      </p:sp>
      <p:sp>
        <p:nvSpPr>
          <p:cNvPr id="33840" name="Rectangle 48"/>
          <p:cNvSpPr>
            <a:spLocks noChangeArrowheads="1"/>
          </p:cNvSpPr>
          <p:nvPr/>
        </p:nvSpPr>
        <p:spPr bwMode="auto">
          <a:xfrm>
            <a:off x="214313" y="3327400"/>
            <a:ext cx="8645525" cy="457200"/>
          </a:xfrm>
          <a:prstGeom prst="rect">
            <a:avLst/>
          </a:prstGeom>
          <a:noFill/>
          <a:ln w="38100" cmpd="dbl"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nchor="ctr">
            <a:spAutoFit/>
          </a:bodyPr>
          <a:lstStyle/>
          <a:p>
            <a:endParaRPr lang="ja-JP" altLang="en-US"/>
          </a:p>
        </p:txBody>
      </p:sp>
      <p:sp>
        <p:nvSpPr>
          <p:cNvPr id="33841" name="Rectangle 49"/>
          <p:cNvSpPr>
            <a:spLocks noChangeArrowheads="1"/>
          </p:cNvSpPr>
          <p:nvPr/>
        </p:nvSpPr>
        <p:spPr bwMode="auto">
          <a:xfrm>
            <a:off x="215900" y="4772000"/>
            <a:ext cx="8645525" cy="457200"/>
          </a:xfrm>
          <a:prstGeom prst="rect">
            <a:avLst/>
          </a:prstGeom>
          <a:noFill/>
          <a:ln w="38100" cmpd="dbl"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nchor="ctr">
            <a:spAutoFit/>
          </a:bodyPr>
          <a:lstStyle/>
          <a:p>
            <a:endParaRPr lang="ja-JP" altLang="en-US"/>
          </a:p>
        </p:txBody>
      </p:sp>
      <p:sp>
        <p:nvSpPr>
          <p:cNvPr id="33843" name="Text Box 51"/>
          <p:cNvSpPr txBox="1">
            <a:spLocks noChangeArrowheads="1"/>
          </p:cNvSpPr>
          <p:nvPr/>
        </p:nvSpPr>
        <p:spPr bwMode="auto">
          <a:xfrm>
            <a:off x="204788" y="5975350"/>
            <a:ext cx="8675687" cy="340735"/>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pPr algn="ctr"/>
            <a:r>
              <a:rPr lang="ja-JP" altLang="en-US" sz="1600" dirty="0">
                <a:solidFill>
                  <a:schemeClr val="bg1"/>
                </a:solidFill>
              </a:rPr>
              <a:t>市販の人感センサーとスタッフコールシステムと接続するだけでは</a:t>
            </a:r>
            <a:r>
              <a:rPr lang="ja-JP" altLang="en-US" sz="1600" dirty="0" smtClean="0">
                <a:solidFill>
                  <a:schemeClr val="bg1"/>
                </a:solidFill>
              </a:rPr>
              <a:t>、不可能　→　自社商品化</a:t>
            </a:r>
            <a:endParaRPr lang="ja-JP" altLang="en-US" sz="1600" dirty="0">
              <a:solidFill>
                <a:schemeClr val="bg1"/>
              </a:solidFill>
            </a:endParaRPr>
          </a:p>
        </p:txBody>
      </p:sp>
      <p:sp>
        <p:nvSpPr>
          <p:cNvPr id="33844" name="Rectangle 52"/>
          <p:cNvSpPr>
            <a:spLocks noChangeArrowheads="1"/>
          </p:cNvSpPr>
          <p:nvPr/>
        </p:nvSpPr>
        <p:spPr bwMode="auto">
          <a:xfrm>
            <a:off x="100013" y="811213"/>
            <a:ext cx="4044950" cy="457200"/>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spAutoFit/>
          </a:bodyPr>
          <a:lstStyle/>
          <a:p>
            <a:r>
              <a:rPr lang="ja-JP" altLang="en-US"/>
              <a:t>■人感センサーの活用イメージ</a:t>
            </a:r>
          </a:p>
        </p:txBody>
      </p:sp>
      <p:sp>
        <p:nvSpPr>
          <p:cNvPr id="33845" name="Rectangle 53"/>
          <p:cNvSpPr>
            <a:spLocks noChangeArrowheads="1"/>
          </p:cNvSpPr>
          <p:nvPr/>
        </p:nvSpPr>
        <p:spPr bwMode="auto">
          <a:xfrm>
            <a:off x="101600" y="2844800"/>
            <a:ext cx="1095375" cy="457200"/>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spAutoFit/>
          </a:bodyPr>
          <a:lstStyle/>
          <a:p>
            <a:r>
              <a:rPr lang="ja-JP" altLang="en-US"/>
              <a:t>■課題</a:t>
            </a:r>
          </a:p>
        </p:txBody>
      </p:sp>
      <p:sp>
        <p:nvSpPr>
          <p:cNvPr id="13" name="タイトル 1"/>
          <p:cNvSpPr txBox="1">
            <a:spLocks/>
          </p:cNvSpPr>
          <p:nvPr/>
        </p:nvSpPr>
        <p:spPr>
          <a:xfrm>
            <a:off x="457199" y="116632"/>
            <a:ext cx="8321349" cy="576064"/>
          </a:xfrm>
          <a:prstGeom prst="rect">
            <a:avLst/>
          </a:prstGeom>
          <a:solidFill>
            <a:schemeClr val="bg1"/>
          </a:solidFill>
          <a:ln>
            <a:solidFill>
              <a:schemeClr val="tx1"/>
            </a:solidFill>
          </a:ln>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検知再生のニーズと課題</a:t>
            </a:r>
            <a:endParaRPr lang="ja-JP" altLang="en-US" sz="2800" dirty="0"/>
          </a:p>
        </p:txBody>
      </p:sp>
      <p:sp>
        <p:nvSpPr>
          <p:cNvPr id="14" name="正方形/長方形 13"/>
          <p:cNvSpPr/>
          <p:nvPr/>
        </p:nvSpPr>
        <p:spPr>
          <a:xfrm>
            <a:off x="7452320" y="188640"/>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spTree>
    <p:extLst>
      <p:ext uri="{BB962C8B-B14F-4D97-AF65-F5344CB8AC3E}">
        <p14:creationId xmlns:p14="http://schemas.microsoft.com/office/powerpoint/2010/main" val="3893198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8"/>
          <p:cNvSpPr>
            <a:spLocks noChangeArrowheads="1"/>
          </p:cNvSpPr>
          <p:nvPr/>
        </p:nvSpPr>
        <p:spPr bwMode="auto">
          <a:xfrm>
            <a:off x="398463" y="3575050"/>
            <a:ext cx="8283575" cy="317500"/>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nchor="ct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endParaRPr lang="ja-JP" altLang="en-US"/>
          </a:p>
        </p:txBody>
      </p:sp>
      <p:sp>
        <p:nvSpPr>
          <p:cNvPr id="2052" name="Text Box 45"/>
          <p:cNvSpPr txBox="1">
            <a:spLocks noChangeArrowheads="1"/>
          </p:cNvSpPr>
          <p:nvPr/>
        </p:nvSpPr>
        <p:spPr bwMode="auto">
          <a:xfrm>
            <a:off x="165100" y="1039813"/>
            <a:ext cx="8632825" cy="12271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algn="ctr" eaLnBrk="1" hangingPunct="1">
              <a:spcBef>
                <a:spcPct val="20000"/>
              </a:spcBef>
            </a:pPr>
            <a:r>
              <a:rPr lang="ja-JP" altLang="en-US" sz="2300">
                <a:latin typeface="HG丸ｺﾞｼｯｸM-PRO" pitchFamily="50" charset="-128"/>
                <a:ea typeface="HG丸ｺﾞｼｯｸM-PRO" pitchFamily="50" charset="-128"/>
              </a:rPr>
              <a:t>「万引きの多い</a:t>
            </a:r>
            <a:r>
              <a:rPr lang="ja-JP" altLang="en-US" sz="2300" b="1" u="sng">
                <a:latin typeface="HG丸ｺﾞｼｯｸM-PRO" pitchFamily="50" charset="-128"/>
                <a:ea typeface="HG丸ｺﾞｼｯｸM-PRO" pitchFamily="50" charset="-128"/>
              </a:rPr>
              <a:t>死角エリアに人感センサー</a:t>
            </a:r>
            <a:r>
              <a:rPr lang="ja-JP" altLang="en-US" sz="2300">
                <a:latin typeface="HG丸ｺﾞｼｯｸM-PRO" pitchFamily="50" charset="-128"/>
                <a:ea typeface="HG丸ｺﾞｼｯｸM-PRO" pitchFamily="50" charset="-128"/>
              </a:rPr>
              <a:t>を設置し、人を検知したら店内のスピーカーから合図音を鳴らして、</a:t>
            </a:r>
            <a:r>
              <a:rPr lang="ja-JP" altLang="en-US" sz="2300" b="1" u="sng">
                <a:latin typeface="HG丸ｺﾞｼｯｸM-PRO" pitchFamily="50" charset="-128"/>
                <a:ea typeface="HG丸ｺﾞｼｯｸM-PRO" pitchFamily="50" charset="-128"/>
              </a:rPr>
              <a:t>従業員だけに</a:t>
            </a:r>
            <a:endParaRPr lang="en-US" altLang="ja-JP" sz="2300" b="1" u="sng">
              <a:latin typeface="HG丸ｺﾞｼｯｸM-PRO" pitchFamily="50" charset="-128"/>
              <a:ea typeface="HG丸ｺﾞｼｯｸM-PRO" pitchFamily="50" charset="-128"/>
            </a:endParaRPr>
          </a:p>
          <a:p>
            <a:pPr algn="ctr" eaLnBrk="1" hangingPunct="1">
              <a:spcBef>
                <a:spcPct val="20000"/>
              </a:spcBef>
            </a:pPr>
            <a:r>
              <a:rPr lang="ja-JP" altLang="en-US" sz="2300" b="1" u="sng">
                <a:latin typeface="HG丸ｺﾞｼｯｸM-PRO" pitchFamily="50" charset="-128"/>
                <a:ea typeface="HG丸ｺﾞｼｯｸM-PRO" pitchFamily="50" charset="-128"/>
              </a:rPr>
              <a:t>未然に危険を伝える</a:t>
            </a:r>
            <a:r>
              <a:rPr lang="ja-JP" altLang="en-US" sz="2300">
                <a:latin typeface="HG丸ｺﾞｼｯｸM-PRO" pitchFamily="50" charset="-128"/>
                <a:ea typeface="HG丸ｺﾞｼｯｸM-PRO" pitchFamily="50" charset="-128"/>
              </a:rPr>
              <a:t>ような仕掛けはできないか？」</a:t>
            </a:r>
          </a:p>
        </p:txBody>
      </p:sp>
      <p:pic>
        <p:nvPicPr>
          <p:cNvPr id="205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04" y="4540250"/>
            <a:ext cx="38084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68"/>
          <p:cNvSpPr>
            <a:spLocks noChangeArrowheads="1"/>
          </p:cNvSpPr>
          <p:nvPr/>
        </p:nvSpPr>
        <p:spPr bwMode="auto">
          <a:xfrm>
            <a:off x="107504" y="4016375"/>
            <a:ext cx="3910013" cy="366713"/>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lIns="90000" tIns="46800" rIns="90000" bIns="46800" anchor="ct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algn="ctr" eaLnBrk="1" hangingPunct="1"/>
            <a:r>
              <a:rPr lang="ja-JP" altLang="en-US" sz="1800"/>
              <a:t>店内を上から見た図</a:t>
            </a:r>
          </a:p>
        </p:txBody>
      </p:sp>
      <p:sp>
        <p:nvSpPr>
          <p:cNvPr id="26" name="Text Box 177"/>
          <p:cNvSpPr txBox="1">
            <a:spLocks noChangeArrowheads="1"/>
          </p:cNvSpPr>
          <p:nvPr/>
        </p:nvSpPr>
        <p:spPr bwMode="auto">
          <a:xfrm>
            <a:off x="434975" y="3578225"/>
            <a:ext cx="6815138" cy="339725"/>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pPr>
              <a:defRPr/>
            </a:pPr>
            <a:r>
              <a:rPr lang="ja-JP" altLang="en-US" sz="1600" dirty="0"/>
              <a:t>（サンプル）検知希望エリア</a:t>
            </a:r>
          </a:p>
        </p:txBody>
      </p:sp>
      <p:pic>
        <p:nvPicPr>
          <p:cNvPr id="2056" name="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662" y="4797425"/>
            <a:ext cx="1111250" cy="1500188"/>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1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4797425"/>
            <a:ext cx="1085850" cy="1500188"/>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2058" name="Picture 1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5759" y="4818063"/>
            <a:ext cx="194786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1"/>
          <p:cNvSpPr txBox="1">
            <a:spLocks noChangeArrowheads="1"/>
          </p:cNvSpPr>
          <p:nvPr/>
        </p:nvSpPr>
        <p:spPr bwMode="auto">
          <a:xfrm>
            <a:off x="3779912" y="4394200"/>
            <a:ext cx="1874837" cy="433388"/>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pPr algn="ctr">
              <a:defRPr/>
            </a:pPr>
            <a:r>
              <a:rPr lang="ja-JP" altLang="en-US" sz="1000" dirty="0"/>
              <a:t>①万引き被害エリア</a:t>
            </a:r>
          </a:p>
          <a:p>
            <a:pPr algn="ctr">
              <a:defRPr/>
            </a:pPr>
            <a:r>
              <a:rPr lang="ja-JP" altLang="en-US" sz="800" dirty="0">
                <a:latin typeface="ＭＳ Ｐゴシック" pitchFamily="50" charset="-128"/>
                <a:ea typeface="ＭＳ Ｐゴシック" pitchFamily="50" charset="-128"/>
              </a:rPr>
              <a:t>　（盗品をバッグに隠す場所）</a:t>
            </a:r>
          </a:p>
        </p:txBody>
      </p:sp>
      <p:sp>
        <p:nvSpPr>
          <p:cNvPr id="31" name="Text Box 12"/>
          <p:cNvSpPr txBox="1">
            <a:spLocks noChangeArrowheads="1"/>
          </p:cNvSpPr>
          <p:nvPr/>
        </p:nvSpPr>
        <p:spPr bwMode="auto">
          <a:xfrm>
            <a:off x="5316538" y="4394200"/>
            <a:ext cx="1746250" cy="433388"/>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pPr algn="ctr">
              <a:defRPr/>
            </a:pPr>
            <a:r>
              <a:rPr lang="ja-JP" altLang="en-US" sz="1000" dirty="0"/>
              <a:t>②万引き被害エリア</a:t>
            </a:r>
          </a:p>
          <a:p>
            <a:pPr algn="ctr">
              <a:defRPr/>
            </a:pPr>
            <a:r>
              <a:rPr lang="ja-JP" altLang="en-US" sz="800" dirty="0">
                <a:latin typeface="ＭＳ Ｐゴシック" pitchFamily="50" charset="-128"/>
                <a:ea typeface="ＭＳ Ｐゴシック" pitchFamily="50" charset="-128"/>
              </a:rPr>
              <a:t>（盗品をバッグに隠す場所）</a:t>
            </a:r>
          </a:p>
        </p:txBody>
      </p:sp>
      <p:sp>
        <p:nvSpPr>
          <p:cNvPr id="32" name="Text Box 14"/>
          <p:cNvSpPr txBox="1">
            <a:spLocks noChangeArrowheads="1"/>
          </p:cNvSpPr>
          <p:nvPr/>
        </p:nvSpPr>
        <p:spPr bwMode="auto">
          <a:xfrm>
            <a:off x="6774309" y="4386263"/>
            <a:ext cx="2262187" cy="433387"/>
          </a:xfrm>
          <a:prstGeom prst="rect">
            <a:avLst/>
          </a:prstGeom>
          <a:noFill/>
          <a:ln>
            <a:noFill/>
          </a:ln>
          <a:effectLst/>
          <a:extLst>
            <a:ext uri="{909E8E84-426E-40DD-AFC4-6F175D3DCCD1}">
              <a14:hiddenFill xmlns:a14="http://schemas.microsoft.com/office/drawing/2010/main">
                <a:gradFill rotWithShape="1">
                  <a:gsLst>
                    <a:gs pos="0">
                      <a:schemeClr val="bg1"/>
                    </a:gs>
                    <a:gs pos="5000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pPr algn="ctr">
              <a:defRPr/>
            </a:pPr>
            <a:r>
              <a:rPr lang="ja-JP" altLang="en-US" sz="1000" dirty="0"/>
              <a:t>③万引きの多い高級化粧品コーナー</a:t>
            </a:r>
          </a:p>
          <a:p>
            <a:pPr algn="ctr">
              <a:defRPr/>
            </a:pPr>
            <a:r>
              <a:rPr lang="ja-JP" altLang="en-US" sz="800" dirty="0">
                <a:latin typeface="ＭＳ Ｐゴシック" pitchFamily="50" charset="-128"/>
                <a:ea typeface="ＭＳ Ｐゴシック" pitchFamily="50" charset="-128"/>
              </a:rPr>
              <a:t>　（資生堂　マキアージュなど）</a:t>
            </a:r>
          </a:p>
        </p:txBody>
      </p:sp>
      <p:sp>
        <p:nvSpPr>
          <p:cNvPr id="3" name="円/楕円 2"/>
          <p:cNvSpPr/>
          <p:nvPr/>
        </p:nvSpPr>
        <p:spPr>
          <a:xfrm>
            <a:off x="430213" y="2495550"/>
            <a:ext cx="2541587" cy="8429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solidFill>
                  <a:schemeClr val="tx1"/>
                </a:solidFill>
                <a:latin typeface="HG創英角ｺﾞｼｯｸUB" pitchFamily="49" charset="-128"/>
                <a:ea typeface="HG創英角ｺﾞｼｯｸUB" pitchFamily="49" charset="-128"/>
              </a:rPr>
              <a:t>センサーで　死角を見張り</a:t>
            </a:r>
          </a:p>
        </p:txBody>
      </p:sp>
      <p:sp>
        <p:nvSpPr>
          <p:cNvPr id="35" name="円/楕円 34"/>
          <p:cNvSpPr/>
          <p:nvPr/>
        </p:nvSpPr>
        <p:spPr>
          <a:xfrm>
            <a:off x="3284538" y="2492375"/>
            <a:ext cx="2541587" cy="844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solidFill>
                  <a:schemeClr val="tx1"/>
                </a:solidFill>
                <a:latin typeface="HG創英角ｺﾞｼｯｸUB" pitchFamily="49" charset="-128"/>
                <a:ea typeface="HG創英角ｺﾞｼｯｸUB" pitchFamily="49" charset="-128"/>
              </a:rPr>
              <a:t>全店統一で　運用できる</a:t>
            </a:r>
          </a:p>
        </p:txBody>
      </p:sp>
      <p:sp>
        <p:nvSpPr>
          <p:cNvPr id="36" name="円/楕円 35"/>
          <p:cNvSpPr/>
          <p:nvPr/>
        </p:nvSpPr>
        <p:spPr>
          <a:xfrm>
            <a:off x="6130925" y="2506663"/>
            <a:ext cx="2541588" cy="8429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100" dirty="0">
                <a:solidFill>
                  <a:schemeClr val="tx1"/>
                </a:solidFill>
                <a:latin typeface="HG創英角ｺﾞｼｯｸUB" pitchFamily="49" charset="-128"/>
                <a:ea typeface="HG創英角ｺﾞｼｯｸUB" pitchFamily="49" charset="-128"/>
              </a:rPr>
              <a:t>店内放送の　設備を活用</a:t>
            </a:r>
          </a:p>
        </p:txBody>
      </p:sp>
      <p:sp>
        <p:nvSpPr>
          <p:cNvPr id="21" name="スライド番号プレースホルダー 5"/>
          <p:cNvSpPr>
            <a:spLocks noGrp="1"/>
          </p:cNvSpPr>
          <p:nvPr>
            <p:ph type="sldNum" sz="quarter" idx="12"/>
          </p:nvPr>
        </p:nvSpPr>
        <p:spPr>
          <a:xfrm>
            <a:off x="6974904" y="6448251"/>
            <a:ext cx="2133600" cy="365125"/>
          </a:xfrm>
        </p:spPr>
        <p:txBody>
          <a:bodyPr/>
          <a:lstStyle/>
          <a:p>
            <a:pPr>
              <a:defRPr/>
            </a:pPr>
            <a:fld id="{72BA6423-1F6F-4A81-BCED-973C31C7A526}" type="slidenum">
              <a:rPr lang="en-US" altLang="ja-JP"/>
              <a:pPr>
                <a:defRPr/>
              </a:pPr>
              <a:t>6</a:t>
            </a:fld>
            <a:endParaRPr lang="en-US" altLang="ja-JP" dirty="0"/>
          </a:p>
        </p:txBody>
      </p:sp>
      <p:sp>
        <p:nvSpPr>
          <p:cNvPr id="23" name="タイトル 1"/>
          <p:cNvSpPr txBox="1">
            <a:spLocks/>
          </p:cNvSpPr>
          <p:nvPr/>
        </p:nvSpPr>
        <p:spPr>
          <a:xfrm>
            <a:off x="457199" y="116632"/>
            <a:ext cx="8321349" cy="576064"/>
          </a:xfrm>
          <a:prstGeom prst="rect">
            <a:avLst/>
          </a:prstGeom>
          <a:solidFill>
            <a:schemeClr val="bg1"/>
          </a:solidFill>
          <a:ln>
            <a:solidFill>
              <a:schemeClr val="tx1"/>
            </a:solidFill>
          </a:ln>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サービス概要</a:t>
            </a:r>
            <a:endParaRPr lang="ja-JP" altLang="en-US" sz="2800" dirty="0"/>
          </a:p>
        </p:txBody>
      </p:sp>
      <p:sp>
        <p:nvSpPr>
          <p:cNvPr id="24" name="正方形/長方形 23"/>
          <p:cNvSpPr/>
          <p:nvPr/>
        </p:nvSpPr>
        <p:spPr>
          <a:xfrm>
            <a:off x="7452320" y="188640"/>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spTree>
    <p:extLst>
      <p:ext uri="{BB962C8B-B14F-4D97-AF65-F5344CB8AC3E}">
        <p14:creationId xmlns:p14="http://schemas.microsoft.com/office/powerpoint/2010/main" val="1571333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p:nvPr/>
        </p:nvPicPr>
        <p:blipFill>
          <a:blip r:embed="rId2" cstate="print">
            <a:extLst>
              <a:ext uri="{28A0092B-C50C-407E-A947-70E740481C1C}">
                <a14:useLocalDpi xmlns:a14="http://schemas.microsoft.com/office/drawing/2010/main"/>
              </a:ext>
            </a:extLst>
          </a:blip>
          <a:srcRect/>
          <a:stretch>
            <a:fillRect/>
          </a:stretch>
        </p:blipFill>
        <p:spPr bwMode="auto">
          <a:xfrm rot="897365">
            <a:off x="1027395" y="4882517"/>
            <a:ext cx="730885" cy="528320"/>
          </a:xfrm>
          <a:prstGeom prst="rect">
            <a:avLst/>
          </a:prstGeom>
          <a:noFill/>
          <a:ln>
            <a:noFill/>
          </a:ln>
        </p:spPr>
      </p:pic>
      <p:cxnSp>
        <p:nvCxnSpPr>
          <p:cNvPr id="6" name="直線矢印コネクタ 5"/>
          <p:cNvCxnSpPr/>
          <p:nvPr/>
        </p:nvCxnSpPr>
        <p:spPr bwMode="auto">
          <a:xfrm flipH="1">
            <a:off x="728663" y="2354385"/>
            <a:ext cx="541337" cy="760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bwMode="auto">
          <a:xfrm>
            <a:off x="1651000" y="2354385"/>
            <a:ext cx="222250" cy="379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AutoShape 76" descr="格子 (大)"/>
          <p:cNvSpPr>
            <a:spLocks noChangeArrowheads="1"/>
          </p:cNvSpPr>
          <p:nvPr/>
        </p:nvSpPr>
        <p:spPr bwMode="auto">
          <a:xfrm rot="10800000">
            <a:off x="512763" y="3183060"/>
            <a:ext cx="1789112" cy="449263"/>
          </a:xfrm>
          <a:custGeom>
            <a:avLst/>
            <a:gdLst>
              <a:gd name="T0" fmla="*/ 1706604 w 21600"/>
              <a:gd name="T1" fmla="*/ 224315 h 21600"/>
              <a:gd name="T2" fmla="*/ 894551 w 21600"/>
              <a:gd name="T3" fmla="*/ 448629 h 21600"/>
              <a:gd name="T4" fmla="*/ 82497 w 21600"/>
              <a:gd name="T5" fmla="*/ 224315 h 21600"/>
              <a:gd name="T6" fmla="*/ 894551 w 21600"/>
              <a:gd name="T7" fmla="*/ 0 h 21600"/>
              <a:gd name="T8" fmla="*/ 0 60000 65536"/>
              <a:gd name="T9" fmla="*/ 0 60000 65536"/>
              <a:gd name="T10" fmla="*/ 0 60000 65536"/>
              <a:gd name="T11" fmla="*/ 0 60000 65536"/>
              <a:gd name="T12" fmla="*/ 2796 w 21600"/>
              <a:gd name="T13" fmla="*/ 2796 h 21600"/>
              <a:gd name="T14" fmla="*/ 18804 w 21600"/>
              <a:gd name="T15" fmla="*/ 18804 h 21600"/>
            </a:gdLst>
            <a:ahLst/>
            <a:cxnLst>
              <a:cxn ang="T8">
                <a:pos x="T0" y="T1"/>
              </a:cxn>
              <a:cxn ang="T9">
                <a:pos x="T2" y="T3"/>
              </a:cxn>
              <a:cxn ang="T10">
                <a:pos x="T4" y="T5"/>
              </a:cxn>
              <a:cxn ang="T11">
                <a:pos x="T6" y="T7"/>
              </a:cxn>
            </a:cxnLst>
            <a:rect l="T12" t="T13" r="T14" b="T15"/>
            <a:pathLst>
              <a:path w="21600" h="21600">
                <a:moveTo>
                  <a:pt x="0" y="0"/>
                </a:moveTo>
                <a:lnTo>
                  <a:pt x="1992" y="21600"/>
                </a:lnTo>
                <a:lnTo>
                  <a:pt x="19608" y="21600"/>
                </a:lnTo>
                <a:lnTo>
                  <a:pt x="21600" y="0"/>
                </a:lnTo>
                <a:lnTo>
                  <a:pt x="0" y="0"/>
                </a:lnTo>
                <a:close/>
              </a:path>
            </a:pathLst>
          </a:custGeom>
          <a:pattFill prst="lgGrid">
            <a:fgClr>
              <a:schemeClr val="accent1"/>
            </a:fgClr>
            <a:bgClr>
              <a:schemeClr val="bg1"/>
            </a:bgClr>
          </a:pattFill>
          <a:ln w="9525">
            <a:solidFill>
              <a:schemeClr val="tx2"/>
            </a:solidFill>
            <a:miter lim="800000"/>
            <a:headEnd/>
            <a:tailEnd/>
          </a:ln>
          <a:effectLst/>
          <a:extLst>
            <a:ext uri="{AF507438-7753-43E0-B8FC-AC1667EBCBE1}">
              <a14:hiddenEffects xmlns:a14="http://schemas.microsoft.com/office/drawing/2010/main">
                <a:effectLst>
                  <a:outerShdw blurRad="63500" dist="107763" dir="18900000" algn="ctr" rotWithShape="0">
                    <a:schemeClr val="bg2">
                      <a:alpha val="50000"/>
                    </a:schemeClr>
                  </a:outerShdw>
                </a:effectLst>
              </a14:hiddenEffects>
            </a:ext>
          </a:extLst>
        </p:spPr>
        <p:txBody>
          <a:bodyPr rot="10800000" lIns="90000" tIns="46800" rIns="90000" bIns="46800" anchor="ctr"/>
          <a:lstStyle/>
          <a:p>
            <a:pPr algn="ctr">
              <a:buFont typeface="Wingdings" charset="0"/>
              <a:buNone/>
              <a:defRPr/>
            </a:pPr>
            <a:r>
              <a:rPr lang="ja-JP" altLang="en-US" sz="2000" dirty="0">
                <a:latin typeface="HGP創英角ｺﾞｼｯｸUB" charset="0"/>
                <a:ea typeface="HGP創英角ｺﾞｼｯｸUB" charset="0"/>
                <a:cs typeface="HGP創英角ｺﾞｼｯｸUB" charset="0"/>
              </a:rPr>
              <a:t>検知エリア　</a:t>
            </a:r>
          </a:p>
        </p:txBody>
      </p:sp>
      <p:pic>
        <p:nvPicPr>
          <p:cNvPr id="13320" name="Picture 265" descr="man, mens room, person, user icon">
            <a:hlinkClick r:id="rId3" tooltip="man, mens room, person, user ic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363" y="2735385"/>
            <a:ext cx="909637"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テキスト ボックス 21"/>
          <p:cNvSpPr txBox="1">
            <a:spLocks noChangeArrowheads="1"/>
          </p:cNvSpPr>
          <p:nvPr/>
        </p:nvSpPr>
        <p:spPr bwMode="auto">
          <a:xfrm>
            <a:off x="338138" y="1149916"/>
            <a:ext cx="8686800" cy="57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2200" dirty="0" smtClean="0">
                <a:latin typeface="HGP創英角ｺﾞｼｯｸUB" pitchFamily="50" charset="-128"/>
                <a:ea typeface="HGP創英角ｺﾞｼｯｸUB" pitchFamily="50" charset="-128"/>
              </a:rPr>
              <a:t>専用センサーと</a:t>
            </a:r>
            <a:r>
              <a:rPr lang="ja-JP" altLang="en-US" sz="2200" dirty="0">
                <a:latin typeface="HGP創英角ｺﾞｼｯｸUB" pitchFamily="50" charset="-128"/>
                <a:ea typeface="HGP創英角ｺﾞｼｯｸUB" pitchFamily="50" charset="-128"/>
              </a:rPr>
              <a:t>ユニット</a:t>
            </a:r>
            <a:r>
              <a:rPr lang="ja-JP" altLang="en-US" sz="2200" dirty="0" smtClean="0">
                <a:latin typeface="HGP創英角ｺﾞｼｯｸUB" pitchFamily="50" charset="-128"/>
                <a:ea typeface="HGP創英角ｺﾞｼｯｸUB" pitchFamily="50" charset="-128"/>
              </a:rPr>
              <a:t>を新規開発。従来</a:t>
            </a:r>
            <a:r>
              <a:rPr lang="ja-JP" altLang="en-US" sz="2200" dirty="0">
                <a:latin typeface="HGP創英角ｺﾞｼｯｸUB" pitchFamily="50" charset="-128"/>
                <a:ea typeface="HGP創英角ｺﾞｼｯｸUB" pitchFamily="50" charset="-128"/>
              </a:rPr>
              <a:t>の人感センサーの課題を改善、</a:t>
            </a:r>
            <a:endParaRPr lang="en-US" altLang="ja-JP" sz="2200" dirty="0">
              <a:latin typeface="HGP創英角ｺﾞｼｯｸUB" pitchFamily="50" charset="-128"/>
              <a:ea typeface="HGP創英角ｺﾞｼｯｸUB" pitchFamily="50" charset="-128"/>
            </a:endParaRPr>
          </a:p>
          <a:p>
            <a:pPr eaLnBrk="1" hangingPunct="1">
              <a:lnSpc>
                <a:spcPts val="1200"/>
              </a:lnSpc>
              <a:spcBef>
                <a:spcPct val="50000"/>
              </a:spcBef>
              <a:buFont typeface="Wingdings" pitchFamily="2" charset="2"/>
              <a:buNone/>
            </a:pPr>
            <a:r>
              <a:rPr lang="ja-JP" altLang="en-US" sz="2200" dirty="0" smtClean="0">
                <a:solidFill>
                  <a:srgbClr val="FF0000"/>
                </a:solidFill>
                <a:latin typeface="HGP創英角ｺﾞｼｯｸUB" pitchFamily="50" charset="-128"/>
                <a:ea typeface="HGP創英角ｺﾞｼｯｸUB" pitchFamily="50" charset="-128"/>
              </a:rPr>
              <a:t>店内放送と連携し、「滞在を検知し、従業員</a:t>
            </a:r>
            <a:r>
              <a:rPr lang="ja-JP" altLang="en-US" sz="2200" dirty="0">
                <a:solidFill>
                  <a:srgbClr val="FF0000"/>
                </a:solidFill>
                <a:latin typeface="HGP創英角ｺﾞｼｯｸUB" pitchFamily="50" charset="-128"/>
                <a:ea typeface="HGP創英角ｺﾞｼｯｸUB" pitchFamily="50" charset="-128"/>
              </a:rPr>
              <a:t>に伝える」仕組み</a:t>
            </a:r>
            <a:r>
              <a:rPr lang="ja-JP" altLang="en-US" sz="2200" dirty="0" smtClean="0">
                <a:latin typeface="HGP創英角ｺﾞｼｯｸUB" pitchFamily="50" charset="-128"/>
                <a:ea typeface="HGP創英角ｺﾞｼｯｸUB" pitchFamily="50" charset="-128"/>
              </a:rPr>
              <a:t>を構築</a:t>
            </a:r>
            <a:endParaRPr lang="ja-JP" altLang="en-US" sz="2200" dirty="0">
              <a:latin typeface="HGP創英角ｺﾞｼｯｸUB" pitchFamily="50" charset="-128"/>
              <a:ea typeface="HGP創英角ｺﾞｼｯｸUB" pitchFamily="50" charset="-128"/>
            </a:endParaRPr>
          </a:p>
        </p:txBody>
      </p:sp>
      <p:sp>
        <p:nvSpPr>
          <p:cNvPr id="24" name="角丸四角形 23"/>
          <p:cNvSpPr/>
          <p:nvPr/>
        </p:nvSpPr>
        <p:spPr bwMode="auto">
          <a:xfrm rot="10800000">
            <a:off x="2539999" y="1892421"/>
            <a:ext cx="3054421" cy="776287"/>
          </a:xfrm>
          <a:prstGeom prst="roundRect">
            <a:avLst/>
          </a:prstGeom>
          <a:solidFill>
            <a:schemeClr val="tx1"/>
          </a:solidFill>
          <a:ln w="9525">
            <a:solidFill>
              <a:schemeClr val="tx1"/>
            </a:solidFill>
            <a:miter lim="800000"/>
            <a:headEnd/>
            <a:tailEnd/>
          </a:ln>
        </p:spPr>
        <p:txBody>
          <a:bodyPr rot="10800000" lIns="90000" tIns="46800" rIns="90000" bIns="46800" anchor="ctr"/>
          <a:lstStyle/>
          <a:p>
            <a:pPr algn="ctr">
              <a:defRPr/>
            </a:pPr>
            <a:r>
              <a:rPr lang="ja-JP" altLang="en-US" sz="1600" dirty="0">
                <a:solidFill>
                  <a:schemeClr val="bg1"/>
                </a:solidFill>
                <a:latin typeface="HGPｺﾞｼｯｸE" panose="020B0900000000000000" pitchFamily="50" charset="-128"/>
                <a:ea typeface="HGPｺﾞｼｯｸE" panose="020B0900000000000000" pitchFamily="50" charset="-128"/>
              </a:rPr>
              <a:t>人が通るだけでは</a:t>
            </a:r>
            <a:r>
              <a:rPr lang="ja-JP" altLang="en-US" sz="1600" dirty="0" smtClean="0">
                <a:solidFill>
                  <a:schemeClr val="bg1"/>
                </a:solidFill>
                <a:latin typeface="HGPｺﾞｼｯｸE" panose="020B0900000000000000" pitchFamily="50" charset="-128"/>
                <a:ea typeface="HGPｺﾞｼｯｸE" panose="020B0900000000000000" pitchFamily="50" charset="-128"/>
              </a:rPr>
              <a:t>鳴らさない</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26" name="角丸四角形 25"/>
          <p:cNvSpPr/>
          <p:nvPr/>
        </p:nvSpPr>
        <p:spPr bwMode="auto">
          <a:xfrm rot="10800000">
            <a:off x="5724128" y="1916235"/>
            <a:ext cx="3054421" cy="776288"/>
          </a:xfrm>
          <a:prstGeom prst="roundRect">
            <a:avLst/>
          </a:prstGeom>
          <a:solidFill>
            <a:schemeClr val="tx1"/>
          </a:solidFill>
          <a:ln w="9525">
            <a:solidFill>
              <a:schemeClr val="tx1"/>
            </a:solidFill>
            <a:miter lim="800000"/>
            <a:headEnd/>
            <a:tailEnd/>
          </a:ln>
        </p:spPr>
        <p:txBody>
          <a:bodyPr rot="10800000" lIns="90000" tIns="46800" rIns="90000" bIns="46800" anchor="ctr"/>
          <a:lstStyle/>
          <a:p>
            <a:pPr algn="ctr">
              <a:defRPr/>
            </a:pPr>
            <a:r>
              <a:rPr lang="ja-JP" altLang="en-US" sz="1600" dirty="0">
                <a:solidFill>
                  <a:schemeClr val="bg1"/>
                </a:solidFill>
                <a:latin typeface="HGPｺﾞｼｯｸE" panose="020B0900000000000000" pitchFamily="50" charset="-128"/>
                <a:ea typeface="HGPｺﾞｼｯｸE" panose="020B0900000000000000" pitchFamily="50" charset="-128"/>
              </a:rPr>
              <a:t>既存の</a:t>
            </a:r>
            <a:r>
              <a:rPr lang="ja-JP" altLang="en-US" sz="1600" dirty="0" smtClean="0">
                <a:solidFill>
                  <a:schemeClr val="bg1"/>
                </a:solidFill>
                <a:latin typeface="HGPｺﾞｼｯｸE" panose="020B0900000000000000" pitchFamily="50" charset="-128"/>
                <a:ea typeface="HGPｺﾞｼｯｸE" panose="020B0900000000000000" pitchFamily="50" charset="-128"/>
              </a:rPr>
              <a:t>店内放送設備を</a:t>
            </a:r>
            <a:endParaRPr lang="en-US" altLang="ja-JP" sz="1600" dirty="0" smtClean="0">
              <a:solidFill>
                <a:schemeClr val="bg1"/>
              </a:solidFill>
              <a:latin typeface="HGPｺﾞｼｯｸE" panose="020B0900000000000000" pitchFamily="50" charset="-128"/>
              <a:ea typeface="HGPｺﾞｼｯｸE" panose="020B0900000000000000" pitchFamily="50" charset="-128"/>
            </a:endParaRPr>
          </a:p>
          <a:p>
            <a:pPr algn="ctr">
              <a:defRPr/>
            </a:pPr>
            <a:r>
              <a:rPr lang="ja-JP" altLang="en-US" sz="1600" dirty="0" smtClean="0">
                <a:solidFill>
                  <a:schemeClr val="bg1"/>
                </a:solidFill>
                <a:latin typeface="HGPｺﾞｼｯｸE" panose="020B0900000000000000" pitchFamily="50" charset="-128"/>
                <a:ea typeface="HGPｺﾞｼｯｸE" panose="020B0900000000000000" pitchFamily="50" charset="-128"/>
              </a:rPr>
              <a:t>そのまま使えます</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27" name="角丸四角形 26"/>
          <p:cNvSpPr/>
          <p:nvPr/>
        </p:nvSpPr>
        <p:spPr bwMode="auto">
          <a:xfrm rot="10800000">
            <a:off x="2530474" y="2868735"/>
            <a:ext cx="3063945" cy="776288"/>
          </a:xfrm>
          <a:prstGeom prst="roundRect">
            <a:avLst/>
          </a:prstGeom>
          <a:solidFill>
            <a:schemeClr val="tx1"/>
          </a:solidFill>
          <a:ln w="9525">
            <a:solidFill>
              <a:schemeClr val="tx1"/>
            </a:solidFill>
            <a:miter lim="800000"/>
            <a:headEnd/>
            <a:tailEnd/>
          </a:ln>
        </p:spPr>
        <p:txBody>
          <a:bodyPr rot="10800000" lIns="90000" tIns="46800" rIns="90000" bIns="46800" anchor="ctr"/>
          <a:lstStyle/>
          <a:p>
            <a:pPr algn="ctr">
              <a:defRPr/>
            </a:pPr>
            <a:r>
              <a:rPr lang="ja-JP" altLang="en-US" sz="1600" dirty="0" smtClean="0">
                <a:solidFill>
                  <a:schemeClr val="bg1"/>
                </a:solidFill>
                <a:latin typeface="HGPｺﾞｼｯｸE" panose="020B0900000000000000" pitchFamily="50" charset="-128"/>
                <a:ea typeface="HGPｺﾞｼｯｸE" panose="020B0900000000000000" pitchFamily="50" charset="-128"/>
              </a:rPr>
              <a:t>お客様がその場に居続けても</a:t>
            </a:r>
            <a:endParaRPr lang="en-US" altLang="ja-JP" sz="1600" dirty="0" smtClean="0">
              <a:solidFill>
                <a:schemeClr val="bg1"/>
              </a:solidFill>
              <a:latin typeface="HGPｺﾞｼｯｸE" panose="020B0900000000000000" pitchFamily="50" charset="-128"/>
              <a:ea typeface="HGPｺﾞｼｯｸE" panose="020B0900000000000000" pitchFamily="50" charset="-128"/>
            </a:endParaRPr>
          </a:p>
          <a:p>
            <a:pPr algn="ctr">
              <a:defRPr/>
            </a:pPr>
            <a:r>
              <a:rPr lang="ja-JP" altLang="en-US" sz="1600" dirty="0" smtClean="0">
                <a:solidFill>
                  <a:schemeClr val="bg1"/>
                </a:solidFill>
                <a:latin typeface="HGPｺﾞｼｯｸE" panose="020B0900000000000000" pitchFamily="50" charset="-128"/>
                <a:ea typeface="HGPｺﾞｼｯｸE" panose="020B0900000000000000" pitchFamily="50" charset="-128"/>
              </a:rPr>
              <a:t>鳴り続けません</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28" name="角丸四角形 27"/>
          <p:cNvSpPr/>
          <p:nvPr/>
        </p:nvSpPr>
        <p:spPr bwMode="auto">
          <a:xfrm rot="10800000">
            <a:off x="5732016" y="2868735"/>
            <a:ext cx="3038644" cy="776288"/>
          </a:xfrm>
          <a:prstGeom prst="roundRect">
            <a:avLst/>
          </a:prstGeom>
          <a:solidFill>
            <a:schemeClr val="tx1"/>
          </a:solidFill>
          <a:ln w="9525">
            <a:solidFill>
              <a:schemeClr val="tx1"/>
            </a:solidFill>
            <a:miter lim="800000"/>
            <a:headEnd/>
            <a:tailEnd/>
          </a:ln>
        </p:spPr>
        <p:txBody>
          <a:bodyPr rot="10800000" lIns="90000" tIns="46800" rIns="90000" bIns="46800" anchor="ctr"/>
          <a:lstStyle/>
          <a:p>
            <a:pPr algn="ctr">
              <a:defRPr/>
            </a:pPr>
            <a:r>
              <a:rPr lang="ja-JP" altLang="en-US" sz="1600" dirty="0" smtClean="0">
                <a:solidFill>
                  <a:schemeClr val="bg1"/>
                </a:solidFill>
                <a:latin typeface="HGPｺﾞｼｯｸE" panose="020B0900000000000000" pitchFamily="50" charset="-128"/>
                <a:ea typeface="HGPｺﾞｼｯｸE" panose="020B0900000000000000" pitchFamily="50" charset="-128"/>
              </a:rPr>
              <a:t>店内放送で流すか、ユニット</a:t>
            </a:r>
            <a:endParaRPr lang="en-US" altLang="ja-JP" sz="1600" dirty="0" smtClean="0">
              <a:solidFill>
                <a:schemeClr val="bg1"/>
              </a:solidFill>
              <a:latin typeface="HGPｺﾞｼｯｸE" panose="020B0900000000000000" pitchFamily="50" charset="-128"/>
              <a:ea typeface="HGPｺﾞｼｯｸE" panose="020B0900000000000000" pitchFamily="50" charset="-128"/>
            </a:endParaRPr>
          </a:p>
          <a:p>
            <a:pPr algn="ctr">
              <a:defRPr/>
            </a:pPr>
            <a:r>
              <a:rPr lang="ja-JP" altLang="en-US" sz="1600" dirty="0" err="1" smtClean="0">
                <a:solidFill>
                  <a:schemeClr val="bg1"/>
                </a:solidFill>
                <a:latin typeface="HGPｺﾞｼｯｸE" panose="020B0900000000000000" pitchFamily="50" charset="-128"/>
                <a:ea typeface="HGPｺﾞｼｯｸE" panose="020B0900000000000000" pitchFamily="50" charset="-128"/>
              </a:rPr>
              <a:t>だけで</a:t>
            </a:r>
            <a:r>
              <a:rPr lang="ja-JP" altLang="en-US" sz="1600" dirty="0" smtClean="0">
                <a:solidFill>
                  <a:schemeClr val="bg1"/>
                </a:solidFill>
                <a:latin typeface="HGPｺﾞｼｯｸE" panose="020B0900000000000000" pitchFamily="50" charset="-128"/>
                <a:ea typeface="HGPｺﾞｼｯｸE" panose="020B0900000000000000" pitchFamily="50" charset="-128"/>
              </a:rPr>
              <a:t>流すか選べます</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3326" name="テキスト ボックス 28"/>
          <p:cNvSpPr txBox="1">
            <a:spLocks noChangeArrowheads="1"/>
          </p:cNvSpPr>
          <p:nvPr/>
        </p:nvSpPr>
        <p:spPr bwMode="auto">
          <a:xfrm>
            <a:off x="395536" y="4091756"/>
            <a:ext cx="81200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2000" dirty="0">
                <a:latin typeface="HGP創英角ｺﾞｼｯｸUB" pitchFamily="50" charset="-128"/>
                <a:ea typeface="HGP創英角ｺﾞｼｯｸUB" pitchFamily="50" charset="-128"/>
              </a:rPr>
              <a:t>指定エリア</a:t>
            </a:r>
            <a:r>
              <a:rPr lang="ja-JP" altLang="en-US" sz="2000" dirty="0" smtClean="0">
                <a:latin typeface="HGP創英角ｺﾞｼｯｸUB" pitchFamily="50" charset="-128"/>
                <a:ea typeface="HGP創英角ｺﾞｼｯｸUB" pitchFamily="50" charset="-128"/>
              </a:rPr>
              <a:t>に人の「滞在を検知」する</a:t>
            </a:r>
            <a:r>
              <a:rPr lang="ja-JP" altLang="en-US" sz="2000" dirty="0">
                <a:latin typeface="HGP創英角ｺﾞｼｯｸUB" pitchFamily="50" charset="-128"/>
                <a:ea typeface="HGP創英角ｺﾞｼｯｸUB" pitchFamily="50" charset="-128"/>
              </a:rPr>
              <a:t>と、新収録のサイン音（防犯チャイム）が</a:t>
            </a:r>
            <a:endParaRPr lang="en-US" altLang="ja-JP" sz="2000" dirty="0">
              <a:latin typeface="HGP創英角ｺﾞｼｯｸUB" pitchFamily="50" charset="-128"/>
              <a:ea typeface="HGP創英角ｺﾞｼｯｸUB" pitchFamily="50" charset="-128"/>
            </a:endParaRPr>
          </a:p>
          <a:p>
            <a:pPr eaLnBrk="1" hangingPunct="1">
              <a:lnSpc>
                <a:spcPts val="1200"/>
              </a:lnSpc>
              <a:spcBef>
                <a:spcPct val="50000"/>
              </a:spcBef>
              <a:buFont typeface="Wingdings" pitchFamily="2" charset="2"/>
              <a:buNone/>
            </a:pPr>
            <a:r>
              <a:rPr lang="ja-JP" altLang="en-US" sz="2000" dirty="0">
                <a:latin typeface="HGP創英角ｺﾞｼｯｸUB" pitchFamily="50" charset="-128"/>
                <a:ea typeface="HGP創英角ｺﾞｼｯｸUB" pitchFamily="50" charset="-128"/>
              </a:rPr>
              <a:t>店内放送の仕組みを使い、従業員の「耳」へ届きます。</a:t>
            </a:r>
            <a:endParaRPr lang="en-US" altLang="ja-JP" sz="2000" dirty="0">
              <a:latin typeface="HGP創英角ｺﾞｼｯｸUB" pitchFamily="50" charset="-128"/>
              <a:ea typeface="HGP創英角ｺﾞｼｯｸUB" pitchFamily="50" charset="-128"/>
            </a:endParaRPr>
          </a:p>
        </p:txBody>
      </p:sp>
      <p:sp>
        <p:nvSpPr>
          <p:cNvPr id="30" name="正方形/長方形 29"/>
          <p:cNvSpPr/>
          <p:nvPr/>
        </p:nvSpPr>
        <p:spPr bwMode="auto">
          <a:xfrm>
            <a:off x="467544" y="4780681"/>
            <a:ext cx="8313460" cy="1744663"/>
          </a:xfrm>
          <a:prstGeom prst="rect">
            <a:avLst/>
          </a:prstGeom>
          <a:noFill/>
          <a:ln w="9525">
            <a:solidFill>
              <a:schemeClr val="tx1"/>
            </a:solidFill>
            <a:miter lim="800000"/>
            <a:headEnd/>
            <a:tailEnd/>
          </a:ln>
        </p:spPr>
        <p:txBody>
          <a:bodyPr rot="10800000" lIns="90000" tIns="46800" rIns="90000" bIns="46800" anchor="ctr"/>
          <a:lstStyle/>
          <a:p>
            <a:pPr algn="ctr">
              <a:defRPr/>
            </a:pPr>
            <a:endParaRPr lang="ja-JP" altLang="en-US" sz="1200" dirty="0">
              <a:latin typeface="+mj-ea"/>
              <a:ea typeface="+mj-ea"/>
            </a:endParaRPr>
          </a:p>
        </p:txBody>
      </p:sp>
      <p:cxnSp>
        <p:nvCxnSpPr>
          <p:cNvPr id="32" name="直線矢印コネクタ 31"/>
          <p:cNvCxnSpPr/>
          <p:nvPr/>
        </p:nvCxnSpPr>
        <p:spPr bwMode="auto">
          <a:xfrm flipH="1">
            <a:off x="773114" y="5410521"/>
            <a:ext cx="414510" cy="5687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bwMode="auto">
          <a:xfrm>
            <a:off x="1469517" y="5410521"/>
            <a:ext cx="510195" cy="2496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AutoShape 76" descr="格子 (大)"/>
          <p:cNvSpPr>
            <a:spLocks noChangeArrowheads="1"/>
          </p:cNvSpPr>
          <p:nvPr/>
        </p:nvSpPr>
        <p:spPr bwMode="auto">
          <a:xfrm rot="10800000">
            <a:off x="557213" y="6047506"/>
            <a:ext cx="1789112" cy="449263"/>
          </a:xfrm>
          <a:custGeom>
            <a:avLst/>
            <a:gdLst>
              <a:gd name="T0" fmla="*/ 1706604 w 21600"/>
              <a:gd name="T1" fmla="*/ 224315 h 21600"/>
              <a:gd name="T2" fmla="*/ 894551 w 21600"/>
              <a:gd name="T3" fmla="*/ 448629 h 21600"/>
              <a:gd name="T4" fmla="*/ 82497 w 21600"/>
              <a:gd name="T5" fmla="*/ 224315 h 21600"/>
              <a:gd name="T6" fmla="*/ 894551 w 21600"/>
              <a:gd name="T7" fmla="*/ 0 h 21600"/>
              <a:gd name="T8" fmla="*/ 0 60000 65536"/>
              <a:gd name="T9" fmla="*/ 0 60000 65536"/>
              <a:gd name="T10" fmla="*/ 0 60000 65536"/>
              <a:gd name="T11" fmla="*/ 0 60000 65536"/>
              <a:gd name="T12" fmla="*/ 2796 w 21600"/>
              <a:gd name="T13" fmla="*/ 2796 h 21600"/>
              <a:gd name="T14" fmla="*/ 18804 w 21600"/>
              <a:gd name="T15" fmla="*/ 18804 h 21600"/>
            </a:gdLst>
            <a:ahLst/>
            <a:cxnLst>
              <a:cxn ang="T8">
                <a:pos x="T0" y="T1"/>
              </a:cxn>
              <a:cxn ang="T9">
                <a:pos x="T2" y="T3"/>
              </a:cxn>
              <a:cxn ang="T10">
                <a:pos x="T4" y="T5"/>
              </a:cxn>
              <a:cxn ang="T11">
                <a:pos x="T6" y="T7"/>
              </a:cxn>
            </a:cxnLst>
            <a:rect l="T12" t="T13" r="T14" b="T15"/>
            <a:pathLst>
              <a:path w="21600" h="21600">
                <a:moveTo>
                  <a:pt x="0" y="0"/>
                </a:moveTo>
                <a:lnTo>
                  <a:pt x="1992" y="21600"/>
                </a:lnTo>
                <a:lnTo>
                  <a:pt x="19608" y="21600"/>
                </a:lnTo>
                <a:lnTo>
                  <a:pt x="21600" y="0"/>
                </a:lnTo>
                <a:lnTo>
                  <a:pt x="0" y="0"/>
                </a:lnTo>
                <a:close/>
              </a:path>
            </a:pathLst>
          </a:custGeom>
          <a:pattFill prst="lgGrid">
            <a:fgClr>
              <a:schemeClr val="accent1"/>
            </a:fgClr>
            <a:bgClr>
              <a:schemeClr val="bg1"/>
            </a:bgClr>
          </a:pattFill>
          <a:ln w="9525">
            <a:solidFill>
              <a:schemeClr val="tx2"/>
            </a:solidFill>
            <a:miter lim="800000"/>
            <a:headEnd/>
            <a:tailEnd/>
          </a:ln>
          <a:effectLst/>
          <a:extLst>
            <a:ext uri="{AF507438-7753-43E0-B8FC-AC1667EBCBE1}">
              <a14:hiddenEffects xmlns:a14="http://schemas.microsoft.com/office/drawing/2010/main">
                <a:effectLst>
                  <a:outerShdw blurRad="63500" dist="107763" dir="18900000" algn="ctr" rotWithShape="0">
                    <a:schemeClr val="bg2">
                      <a:alpha val="50000"/>
                    </a:schemeClr>
                  </a:outerShdw>
                </a:effectLst>
              </a14:hiddenEffects>
            </a:ext>
          </a:extLst>
        </p:spPr>
        <p:txBody>
          <a:bodyPr rot="10800000" lIns="90000" tIns="46800" rIns="90000" bIns="46800" anchor="ctr"/>
          <a:lstStyle/>
          <a:p>
            <a:pPr algn="ctr">
              <a:buFont typeface="Wingdings" charset="0"/>
              <a:buNone/>
              <a:defRPr/>
            </a:pPr>
            <a:r>
              <a:rPr lang="ja-JP" altLang="en-US" sz="2000" dirty="0">
                <a:latin typeface="HGP創英角ｺﾞｼｯｸUB" charset="0"/>
                <a:ea typeface="HGP創英角ｺﾞｼｯｸUB" charset="0"/>
                <a:cs typeface="HGP創英角ｺﾞｼｯｸUB" charset="0"/>
              </a:rPr>
              <a:t>検知エリア　</a:t>
            </a:r>
          </a:p>
        </p:txBody>
      </p:sp>
      <p:pic>
        <p:nvPicPr>
          <p:cNvPr id="13333" name="Picture 265" descr="man, mens room, person, user icon">
            <a:hlinkClick r:id="rId3" tooltip="man, mens room, person, user ic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5517281"/>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角丸四角形 37"/>
          <p:cNvSpPr>
            <a:spLocks noChangeArrowheads="1"/>
          </p:cNvSpPr>
          <p:nvPr/>
        </p:nvSpPr>
        <p:spPr bwMode="auto">
          <a:xfrm rot="10800000">
            <a:off x="2346325" y="5271218"/>
            <a:ext cx="1700213" cy="776287"/>
          </a:xfrm>
          <a:prstGeom prst="roundRect">
            <a:avLst>
              <a:gd name="adj" fmla="val 0"/>
            </a:avLst>
          </a:prstGeom>
          <a:solidFill>
            <a:srgbClr val="FF0000"/>
          </a:solidFill>
          <a:ln w="9525">
            <a:noFill/>
            <a:miter lim="800000"/>
            <a:headEnd/>
            <a:tailEnd/>
          </a:ln>
        </p:spPr>
        <p:txBody>
          <a:bodyPr rot="10800000" lIns="90000" tIns="46800" rIns="90000" bIns="468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Wingdings" pitchFamily="2" charset="2"/>
              <a:buNone/>
            </a:pPr>
            <a:r>
              <a:rPr lang="ja-JP" altLang="en-US" sz="1600" dirty="0" smtClean="0">
                <a:solidFill>
                  <a:schemeClr val="bg1"/>
                </a:solidFill>
                <a:latin typeface="HGPｺﾞｼｯｸE" pitchFamily="50" charset="-128"/>
                <a:ea typeface="HGPｺﾞｼｯｸE" pitchFamily="50" charset="-128"/>
              </a:rPr>
              <a:t>センサーユニット</a:t>
            </a:r>
            <a:endParaRPr lang="en-US" altLang="ja-JP" sz="1600" dirty="0" smtClean="0">
              <a:solidFill>
                <a:schemeClr val="bg1"/>
              </a:solidFill>
              <a:latin typeface="HGPｺﾞｼｯｸE" pitchFamily="50" charset="-128"/>
              <a:ea typeface="HGPｺﾞｼｯｸE" pitchFamily="50" charset="-128"/>
            </a:endParaRPr>
          </a:p>
          <a:p>
            <a:pPr algn="ctr" eaLnBrk="1" hangingPunct="1">
              <a:spcBef>
                <a:spcPct val="50000"/>
              </a:spcBef>
              <a:buFont typeface="Wingdings" pitchFamily="2" charset="2"/>
              <a:buNone/>
            </a:pPr>
            <a:r>
              <a:rPr lang="ja-JP" altLang="en-US" sz="1600" dirty="0" smtClean="0">
                <a:solidFill>
                  <a:schemeClr val="bg1"/>
                </a:solidFill>
                <a:latin typeface="HGPｺﾞｼｯｸE" pitchFamily="50" charset="-128"/>
                <a:ea typeface="HGPｺﾞｼｯｸE" pitchFamily="50" charset="-128"/>
              </a:rPr>
              <a:t>（</a:t>
            </a:r>
            <a:r>
              <a:rPr lang="en-US" altLang="ja-JP" sz="1600" dirty="0" smtClean="0">
                <a:solidFill>
                  <a:schemeClr val="bg1"/>
                </a:solidFill>
                <a:latin typeface="HGPｺﾞｼｯｸE" pitchFamily="50" charset="-128"/>
                <a:ea typeface="HGPｺﾞｼｯｸE" pitchFamily="50" charset="-128"/>
              </a:rPr>
              <a:t>4</a:t>
            </a:r>
            <a:r>
              <a:rPr lang="ja-JP" altLang="en-US" sz="1600" dirty="0" smtClean="0">
                <a:solidFill>
                  <a:schemeClr val="bg1"/>
                </a:solidFill>
                <a:latin typeface="HGPｺﾞｼｯｸE" pitchFamily="50" charset="-128"/>
                <a:ea typeface="HGPｺﾞｼｯｸE" pitchFamily="50" charset="-128"/>
              </a:rPr>
              <a:t>エリア対応）</a:t>
            </a:r>
            <a:endParaRPr lang="en-US" altLang="ja-JP" sz="1600" dirty="0">
              <a:solidFill>
                <a:schemeClr val="bg1"/>
              </a:solidFill>
              <a:latin typeface="HGPｺﾞｼｯｸE" pitchFamily="50" charset="-128"/>
              <a:ea typeface="HGPｺﾞｼｯｸE" pitchFamily="50" charset="-128"/>
            </a:endParaRPr>
          </a:p>
        </p:txBody>
      </p:sp>
      <p:sp>
        <p:nvSpPr>
          <p:cNvPr id="40" name="角丸四角形 39"/>
          <p:cNvSpPr/>
          <p:nvPr/>
        </p:nvSpPr>
        <p:spPr bwMode="auto">
          <a:xfrm rot="10800000">
            <a:off x="4840263" y="5271219"/>
            <a:ext cx="1531937" cy="776287"/>
          </a:xfrm>
          <a:prstGeom prst="roundRect">
            <a:avLst>
              <a:gd name="adj" fmla="val 0"/>
            </a:avLst>
          </a:prstGeom>
          <a:solidFill>
            <a:schemeClr val="bg1">
              <a:lumMod val="75000"/>
            </a:schemeClr>
          </a:solidFill>
          <a:ln w="9525">
            <a:solidFill>
              <a:schemeClr val="tx1"/>
            </a:solidFill>
            <a:miter lim="800000"/>
            <a:headEnd/>
            <a:tailEnd/>
          </a:ln>
        </p:spPr>
        <p:txBody>
          <a:bodyPr rot="10800000" lIns="90000" tIns="46800" rIns="90000" bIns="46800" anchor="ctr"/>
          <a:lstStyle/>
          <a:p>
            <a:pPr algn="ctr">
              <a:defRPr/>
            </a:pPr>
            <a:r>
              <a:rPr lang="en-US" altLang="ja-JP" sz="1600" dirty="0" smtClean="0">
                <a:latin typeface="+mj-ea"/>
                <a:ea typeface="+mj-ea"/>
              </a:rPr>
              <a:t>PRX-5000</a:t>
            </a:r>
          </a:p>
          <a:p>
            <a:pPr algn="ctr">
              <a:defRPr/>
            </a:pPr>
            <a:r>
              <a:rPr lang="en-US" altLang="ja-JP" sz="1600" dirty="0" smtClean="0">
                <a:latin typeface="+mj-ea"/>
                <a:ea typeface="+mj-ea"/>
              </a:rPr>
              <a:t>EZ-</a:t>
            </a:r>
            <a:r>
              <a:rPr lang="en-US" altLang="ja-JP" sz="1600" dirty="0" err="1" smtClean="0">
                <a:latin typeface="+mj-ea"/>
                <a:ea typeface="+mj-ea"/>
              </a:rPr>
              <a:t>MESSEⅡ</a:t>
            </a:r>
            <a:endParaRPr lang="en-US" altLang="ja-JP" sz="1600" dirty="0" smtClean="0">
              <a:latin typeface="+mj-ea"/>
              <a:ea typeface="+mj-ea"/>
            </a:endParaRPr>
          </a:p>
          <a:p>
            <a:pPr algn="ctr">
              <a:defRPr/>
            </a:pPr>
            <a:r>
              <a:rPr lang="en-US" altLang="ja-JP" sz="1600" dirty="0" smtClean="0">
                <a:latin typeface="+mj-ea"/>
                <a:ea typeface="+mj-ea"/>
              </a:rPr>
              <a:t>SC-200</a:t>
            </a:r>
            <a:r>
              <a:rPr lang="ja-JP" altLang="en-US" sz="1600" dirty="0" smtClean="0">
                <a:latin typeface="+mj-ea"/>
                <a:ea typeface="+mj-ea"/>
              </a:rPr>
              <a:t>等</a:t>
            </a:r>
            <a:endParaRPr lang="en-US" altLang="ja-JP" sz="1600" dirty="0">
              <a:latin typeface="+mj-ea"/>
              <a:ea typeface="+mj-ea"/>
            </a:endParaRPr>
          </a:p>
        </p:txBody>
      </p:sp>
      <p:sp>
        <p:nvSpPr>
          <p:cNvPr id="41" name="角丸四角形 40"/>
          <p:cNvSpPr/>
          <p:nvPr/>
        </p:nvSpPr>
        <p:spPr bwMode="auto">
          <a:xfrm rot="10800000">
            <a:off x="6640462" y="5271218"/>
            <a:ext cx="1531938" cy="769377"/>
          </a:xfrm>
          <a:prstGeom prst="roundRect">
            <a:avLst>
              <a:gd name="adj" fmla="val 0"/>
            </a:avLst>
          </a:prstGeom>
          <a:solidFill>
            <a:schemeClr val="bg1">
              <a:lumMod val="75000"/>
            </a:schemeClr>
          </a:solidFill>
          <a:ln w="9525">
            <a:solidFill>
              <a:schemeClr val="tx1"/>
            </a:solidFill>
            <a:miter lim="800000"/>
            <a:headEnd/>
            <a:tailEnd/>
          </a:ln>
        </p:spPr>
        <p:txBody>
          <a:bodyPr rot="10800000" lIns="90000" tIns="46800" rIns="90000" bIns="46800" anchor="ctr"/>
          <a:lstStyle/>
          <a:p>
            <a:pPr algn="ctr">
              <a:defRPr/>
            </a:pPr>
            <a:r>
              <a:rPr lang="ja-JP" altLang="en-US" sz="1600" dirty="0">
                <a:latin typeface="+mj-ea"/>
                <a:ea typeface="+mj-ea"/>
              </a:rPr>
              <a:t>アンプ</a:t>
            </a:r>
            <a:endParaRPr lang="en-US" altLang="ja-JP" sz="1600" dirty="0">
              <a:latin typeface="+mj-ea"/>
              <a:ea typeface="+mj-ea"/>
            </a:endParaRPr>
          </a:p>
        </p:txBody>
      </p:sp>
      <p:pic>
        <p:nvPicPr>
          <p:cNvPr id="13337" name="Picture 2" descr="http://ts1.mm.bing.net/th?id=H.4667324958704044&amp;w=210&amp;h=116&amp;c=7&amp;rs=1&amp;pid=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0644" y="4839419"/>
            <a:ext cx="7858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カギ線コネクタ 42"/>
          <p:cNvCxnSpPr>
            <a:endCxn id="13334" idx="2"/>
          </p:cNvCxnSpPr>
          <p:nvPr/>
        </p:nvCxnSpPr>
        <p:spPr>
          <a:xfrm>
            <a:off x="1779588" y="5102944"/>
            <a:ext cx="1416843" cy="168274"/>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stCxn id="13334" idx="1"/>
            <a:endCxn id="40" idx="3"/>
          </p:cNvCxnSpPr>
          <p:nvPr/>
        </p:nvCxnSpPr>
        <p:spPr>
          <a:xfrm>
            <a:off x="4046538" y="5659361"/>
            <a:ext cx="793725" cy="1"/>
          </a:xfrm>
          <a:prstGeom prst="bentConnector3">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カギ線コネクタ 46"/>
          <p:cNvCxnSpPr>
            <a:stCxn id="40" idx="1"/>
            <a:endCxn id="41" idx="3"/>
          </p:cNvCxnSpPr>
          <p:nvPr/>
        </p:nvCxnSpPr>
        <p:spPr>
          <a:xfrm flipV="1">
            <a:off x="6372200" y="5655906"/>
            <a:ext cx="268262" cy="3456"/>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a:stCxn id="41" idx="2"/>
            <a:endCxn id="13337" idx="1"/>
          </p:cNvCxnSpPr>
          <p:nvPr/>
        </p:nvCxnSpPr>
        <p:spPr>
          <a:xfrm rot="5400000" flipH="1" flipV="1">
            <a:off x="7541382" y="4921957"/>
            <a:ext cx="214311" cy="484213"/>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42" name="テキスト ボックス 49"/>
          <p:cNvSpPr txBox="1">
            <a:spLocks noChangeArrowheads="1"/>
          </p:cNvSpPr>
          <p:nvPr/>
        </p:nvSpPr>
        <p:spPr bwMode="auto">
          <a:xfrm>
            <a:off x="2339752" y="6040596"/>
            <a:ext cx="1896673"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en-US" altLang="ja-JP" sz="1100" dirty="0" smtClean="0">
                <a:latin typeface="HGP創英角ｺﾞｼｯｸUB" pitchFamily="50" charset="-128"/>
                <a:ea typeface="HGP創英角ｺﾞｼｯｸUB" pitchFamily="50" charset="-128"/>
              </a:rPr>
              <a:t>SC</a:t>
            </a:r>
            <a:r>
              <a:rPr lang="ja-JP" altLang="en-US" sz="1100" dirty="0" smtClean="0">
                <a:latin typeface="HGP創英角ｺﾞｼｯｸUB" pitchFamily="50" charset="-128"/>
                <a:ea typeface="HGP創英角ｺﾞｼｯｸUB" pitchFamily="50" charset="-128"/>
              </a:rPr>
              <a:t>端子に接続せず、センサー</a:t>
            </a:r>
            <a:endParaRPr lang="en-US" altLang="ja-JP" sz="1100" dirty="0" smtClean="0">
              <a:latin typeface="HGP創英角ｺﾞｼｯｸUB" pitchFamily="50" charset="-128"/>
              <a:ea typeface="HGP創英角ｺﾞｼｯｸUB" pitchFamily="50" charset="-128"/>
            </a:endParaRPr>
          </a:p>
          <a:p>
            <a:pPr eaLnBrk="1" hangingPunct="1">
              <a:lnSpc>
                <a:spcPts val="1200"/>
              </a:lnSpc>
              <a:spcBef>
                <a:spcPct val="50000"/>
              </a:spcBef>
              <a:buFont typeface="Wingdings" pitchFamily="2" charset="2"/>
              <a:buNone/>
            </a:pPr>
            <a:r>
              <a:rPr lang="ja-JP" altLang="en-US" sz="1100" dirty="0" smtClean="0">
                <a:latin typeface="HGP創英角ｺﾞｼｯｸUB" pitchFamily="50" charset="-128"/>
                <a:ea typeface="HGP創英角ｺﾞｼｯｸUB" pitchFamily="50" charset="-128"/>
              </a:rPr>
              <a:t>ユニットのスピーカー利用も可</a:t>
            </a:r>
            <a:endParaRPr lang="en-US" altLang="ja-JP" sz="1100" dirty="0" smtClean="0">
              <a:latin typeface="HGP創英角ｺﾞｼｯｸUB" pitchFamily="50" charset="-128"/>
              <a:ea typeface="HGP創英角ｺﾞｼｯｸUB" pitchFamily="50" charset="-128"/>
            </a:endParaRPr>
          </a:p>
        </p:txBody>
      </p:sp>
      <p:sp>
        <p:nvSpPr>
          <p:cNvPr id="13343" name="テキスト ボックス 51"/>
          <p:cNvSpPr txBox="1">
            <a:spLocks noChangeArrowheads="1"/>
          </p:cNvSpPr>
          <p:nvPr/>
        </p:nvSpPr>
        <p:spPr bwMode="auto">
          <a:xfrm>
            <a:off x="6516216" y="6237233"/>
            <a:ext cx="19864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100" dirty="0">
                <a:latin typeface="HGP創英角ｺﾞｼｯｸUB" pitchFamily="50" charset="-128"/>
                <a:ea typeface="HGP創英角ｺﾞｼｯｸUB" pitchFamily="50" charset="-128"/>
              </a:rPr>
              <a:t>既存の店内放送</a:t>
            </a:r>
            <a:r>
              <a:rPr lang="ja-JP" altLang="en-US" sz="1100" dirty="0" smtClean="0">
                <a:latin typeface="HGP創英角ｺﾞｼｯｸUB" pitchFamily="50" charset="-128"/>
                <a:ea typeface="HGP創英角ｺﾞｼｯｸUB" pitchFamily="50" charset="-128"/>
              </a:rPr>
              <a:t>設備も利用可</a:t>
            </a:r>
            <a:endParaRPr lang="en-US" altLang="ja-JP" sz="1100" dirty="0">
              <a:latin typeface="HGP創英角ｺﾞｼｯｸUB" pitchFamily="50" charset="-128"/>
              <a:ea typeface="HGP創英角ｺﾞｼｯｸUB" pitchFamily="50" charset="-128"/>
            </a:endParaRPr>
          </a:p>
        </p:txBody>
      </p:sp>
      <p:sp>
        <p:nvSpPr>
          <p:cNvPr id="51" name="テキスト ボックス 50"/>
          <p:cNvSpPr txBox="1"/>
          <p:nvPr/>
        </p:nvSpPr>
        <p:spPr>
          <a:xfrm>
            <a:off x="1786141" y="2204864"/>
            <a:ext cx="697627" cy="400110"/>
          </a:xfrm>
          <a:prstGeom prst="rect">
            <a:avLst/>
          </a:prstGeom>
          <a:noFill/>
        </p:spPr>
        <p:txBody>
          <a:bodyPr wrap="none" anchor="ctr">
            <a:spAutoFit/>
          </a:bodyPr>
          <a:lstStyle/>
          <a:p>
            <a:pPr algn="r">
              <a:lnSpc>
                <a:spcPts val="1200"/>
              </a:lnSpc>
              <a:defRPr/>
            </a:pPr>
            <a:r>
              <a:rPr lang="ja-JP" altLang="en-US" sz="2000" dirty="0" smtClean="0">
                <a:solidFill>
                  <a:srgbClr val="FF0000"/>
                </a:solidFill>
              </a:rPr>
              <a:t>滞在</a:t>
            </a:r>
            <a:endParaRPr lang="en-US" altLang="ja-JP" sz="2000" dirty="0">
              <a:solidFill>
                <a:srgbClr val="FF0000"/>
              </a:solidFill>
            </a:endParaRPr>
          </a:p>
          <a:p>
            <a:pPr algn="r">
              <a:lnSpc>
                <a:spcPts val="1200"/>
              </a:lnSpc>
              <a:defRPr/>
            </a:pPr>
            <a:r>
              <a:rPr lang="ja-JP" altLang="en-US" sz="1100" dirty="0" smtClean="0">
                <a:latin typeface="+mn-ea"/>
                <a:ea typeface="+mn-ea"/>
              </a:rPr>
              <a:t>を検知</a:t>
            </a:r>
            <a:endParaRPr lang="ja-JP" altLang="en-US" sz="1100" dirty="0">
              <a:latin typeface="+mn-ea"/>
              <a:ea typeface="+mn-ea"/>
            </a:endParaRPr>
          </a:p>
        </p:txBody>
      </p:sp>
      <p:sp>
        <p:nvSpPr>
          <p:cNvPr id="13346" name="テキスト ボックス 1"/>
          <p:cNvSpPr txBox="1">
            <a:spLocks noChangeArrowheads="1"/>
          </p:cNvSpPr>
          <p:nvPr/>
        </p:nvSpPr>
        <p:spPr bwMode="auto">
          <a:xfrm>
            <a:off x="457175" y="4839419"/>
            <a:ext cx="13065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600">
                <a:solidFill>
                  <a:srgbClr val="FF0000"/>
                </a:solidFill>
                <a:latin typeface="HGP創英角ｺﾞｼｯｸUB" pitchFamily="50" charset="-128"/>
                <a:ea typeface="HGP創英角ｺﾞｼｯｸUB" pitchFamily="50" charset="-128"/>
              </a:rPr>
              <a:t>専用センサー</a:t>
            </a:r>
          </a:p>
        </p:txBody>
      </p:sp>
      <p:sp>
        <p:nvSpPr>
          <p:cNvPr id="36" name="タイトル 1"/>
          <p:cNvSpPr txBox="1">
            <a:spLocks/>
          </p:cNvSpPr>
          <p:nvPr/>
        </p:nvSpPr>
        <p:spPr>
          <a:xfrm>
            <a:off x="457199" y="116632"/>
            <a:ext cx="8321349" cy="576064"/>
          </a:xfrm>
          <a:prstGeom prst="rect">
            <a:avLst/>
          </a:prstGeom>
          <a:solidFill>
            <a:schemeClr val="bg1"/>
          </a:solidFill>
          <a:ln>
            <a:solidFill>
              <a:schemeClr val="tx1"/>
            </a:solidFill>
          </a:ln>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サービス概要</a:t>
            </a:r>
            <a:endParaRPr lang="ja-JP" altLang="en-US" sz="2800" dirty="0"/>
          </a:p>
        </p:txBody>
      </p:sp>
      <p:pic>
        <p:nvPicPr>
          <p:cNvPr id="37" name="図 36"/>
          <p:cNvPicPr/>
          <p:nvPr/>
        </p:nvPicPr>
        <p:blipFill>
          <a:blip r:embed="rId2" cstate="print">
            <a:extLst>
              <a:ext uri="{28A0092B-C50C-407E-A947-70E740481C1C}">
                <a14:useLocalDpi xmlns:a14="http://schemas.microsoft.com/office/drawing/2010/main"/>
              </a:ext>
            </a:extLst>
          </a:blip>
          <a:srcRect/>
          <a:stretch>
            <a:fillRect/>
          </a:stretch>
        </p:blipFill>
        <p:spPr bwMode="auto">
          <a:xfrm rot="897365">
            <a:off x="1079182" y="1776059"/>
            <a:ext cx="730885" cy="528320"/>
          </a:xfrm>
          <a:prstGeom prst="rect">
            <a:avLst/>
          </a:prstGeom>
          <a:noFill/>
          <a:ln>
            <a:noFill/>
          </a:ln>
        </p:spPr>
      </p:pic>
      <p:sp>
        <p:nvSpPr>
          <p:cNvPr id="34" name="スライド番号プレースホルダー 5"/>
          <p:cNvSpPr>
            <a:spLocks noGrp="1"/>
          </p:cNvSpPr>
          <p:nvPr>
            <p:ph type="sldNum" sz="quarter" idx="12"/>
          </p:nvPr>
        </p:nvSpPr>
        <p:spPr>
          <a:xfrm>
            <a:off x="6974904" y="6448251"/>
            <a:ext cx="2133600" cy="365125"/>
          </a:xfrm>
        </p:spPr>
        <p:txBody>
          <a:bodyPr/>
          <a:lstStyle/>
          <a:p>
            <a:pPr>
              <a:defRPr/>
            </a:pPr>
            <a:fld id="{72BA6423-1F6F-4A81-BCED-973C31C7A526}" type="slidenum">
              <a:rPr lang="en-US" altLang="ja-JP"/>
              <a:pPr>
                <a:defRPr/>
              </a:pPr>
              <a:t>7</a:t>
            </a:fld>
            <a:endParaRPr lang="en-US" altLang="ja-JP" dirty="0"/>
          </a:p>
        </p:txBody>
      </p:sp>
      <p:sp>
        <p:nvSpPr>
          <p:cNvPr id="39" name="正方形/長方形 38"/>
          <p:cNvSpPr/>
          <p:nvPr/>
        </p:nvSpPr>
        <p:spPr>
          <a:xfrm>
            <a:off x="7452320" y="188640"/>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sp>
        <p:nvSpPr>
          <p:cNvPr id="42" name="テキスト ボックス 1"/>
          <p:cNvSpPr txBox="1">
            <a:spLocks noChangeArrowheads="1"/>
          </p:cNvSpPr>
          <p:nvPr/>
        </p:nvSpPr>
        <p:spPr bwMode="auto">
          <a:xfrm>
            <a:off x="4512141" y="4820307"/>
            <a:ext cx="20040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200"/>
              </a:lnSpc>
              <a:spcBef>
                <a:spcPct val="50000"/>
              </a:spcBef>
              <a:buFont typeface="Wingdings" pitchFamily="2" charset="2"/>
              <a:buNone/>
            </a:pPr>
            <a:r>
              <a:rPr lang="ja-JP" altLang="en-US" sz="1600" dirty="0" smtClean="0">
                <a:solidFill>
                  <a:srgbClr val="FF0000"/>
                </a:solidFill>
                <a:latin typeface="HGP創英角ｺﾞｼｯｸUB" pitchFamily="50" charset="-128"/>
                <a:ea typeface="HGP創英角ｺﾞｼｯｸUB" pitchFamily="50" charset="-128"/>
              </a:rPr>
              <a:t>スタッフコール用端子</a:t>
            </a:r>
            <a:endParaRPr lang="en-US" altLang="ja-JP" sz="1600" dirty="0">
              <a:solidFill>
                <a:srgbClr val="FF0000"/>
              </a:solidFill>
              <a:latin typeface="HGP創英角ｺﾞｼｯｸUB" pitchFamily="50" charset="-128"/>
              <a:ea typeface="HGP創英角ｺﾞｼｯｸUB" pitchFamily="50" charset="-128"/>
            </a:endParaRPr>
          </a:p>
          <a:p>
            <a:pPr algn="ctr" eaLnBrk="1" hangingPunct="1">
              <a:lnSpc>
                <a:spcPts val="1200"/>
              </a:lnSpc>
              <a:spcBef>
                <a:spcPct val="50000"/>
              </a:spcBef>
              <a:buFont typeface="Wingdings" pitchFamily="2" charset="2"/>
              <a:buNone/>
            </a:pPr>
            <a:r>
              <a:rPr lang="ja-JP" altLang="en-US" sz="1000" dirty="0" smtClean="0">
                <a:solidFill>
                  <a:srgbClr val="FF0000"/>
                </a:solidFill>
                <a:latin typeface="HGP創英角ｺﾞｼｯｸUB" pitchFamily="50" charset="-128"/>
                <a:ea typeface="HGP創英角ｺﾞｼｯｸUB" pitchFamily="50" charset="-128"/>
              </a:rPr>
              <a:t>（１エリア＝</a:t>
            </a:r>
            <a:r>
              <a:rPr lang="en-US" altLang="ja-JP" sz="1000" dirty="0" smtClean="0">
                <a:solidFill>
                  <a:srgbClr val="FF0000"/>
                </a:solidFill>
                <a:latin typeface="HGP創英角ｺﾞｼｯｸUB" pitchFamily="50" charset="-128"/>
                <a:ea typeface="HGP創英角ｺﾞｼｯｸUB" pitchFamily="50" charset="-128"/>
              </a:rPr>
              <a:t>1</a:t>
            </a:r>
            <a:r>
              <a:rPr lang="ja-JP" altLang="en-US" sz="1000" dirty="0" smtClean="0">
                <a:solidFill>
                  <a:srgbClr val="FF0000"/>
                </a:solidFill>
                <a:latin typeface="HGP創英角ｺﾞｼｯｸUB" pitchFamily="50" charset="-128"/>
                <a:ea typeface="HGP創英角ｺﾞｼｯｸUB" pitchFamily="50" charset="-128"/>
              </a:rPr>
              <a:t>音源＝１端子）</a:t>
            </a:r>
            <a:endParaRPr lang="en-US" altLang="ja-JP" sz="1000" dirty="0" smtClean="0">
              <a:solidFill>
                <a:srgbClr val="FF0000"/>
              </a:solidFill>
              <a:latin typeface="HGP創英角ｺﾞｼｯｸUB" pitchFamily="50" charset="-128"/>
              <a:ea typeface="HGP創英角ｺﾞｼｯｸUB" pitchFamily="50" charset="-128"/>
            </a:endParaRPr>
          </a:p>
        </p:txBody>
      </p:sp>
      <p:sp>
        <p:nvSpPr>
          <p:cNvPr id="44" name="テキスト ボックス 49"/>
          <p:cNvSpPr txBox="1">
            <a:spLocks noChangeArrowheads="1"/>
          </p:cNvSpPr>
          <p:nvPr/>
        </p:nvSpPr>
        <p:spPr bwMode="auto">
          <a:xfrm>
            <a:off x="4699693" y="6040596"/>
            <a:ext cx="188705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100" dirty="0" smtClean="0">
                <a:latin typeface="HGP創英角ｺﾞｼｯｸUB" pitchFamily="50" charset="-128"/>
                <a:ea typeface="HGP創英角ｺﾞｼｯｸUB" pitchFamily="50" charset="-128"/>
              </a:rPr>
              <a:t>・</a:t>
            </a:r>
            <a:r>
              <a:rPr lang="en-US" altLang="ja-JP" sz="1100" dirty="0" smtClean="0">
                <a:latin typeface="HGP創英角ｺﾞｼｯｸUB" pitchFamily="50" charset="-128"/>
                <a:ea typeface="HGP創英角ｺﾞｼｯｸUB" pitchFamily="50" charset="-128"/>
              </a:rPr>
              <a:t>4</a:t>
            </a:r>
            <a:r>
              <a:rPr lang="ja-JP" altLang="en-US" sz="1100" dirty="0" smtClean="0">
                <a:latin typeface="HGP創英角ｺﾞｼｯｸUB" pitchFamily="50" charset="-128"/>
                <a:ea typeface="HGP創英角ｺﾞｼｯｸUB" pitchFamily="50" charset="-128"/>
              </a:rPr>
              <a:t>エリア同一音源なら１端子</a:t>
            </a:r>
            <a:endParaRPr lang="en-US" altLang="ja-JP" sz="1100" dirty="0" smtClean="0">
              <a:latin typeface="HGP創英角ｺﾞｼｯｸUB" pitchFamily="50" charset="-128"/>
              <a:ea typeface="HGP創英角ｺﾞｼｯｸUB" pitchFamily="50" charset="-128"/>
            </a:endParaRPr>
          </a:p>
          <a:p>
            <a:pPr eaLnBrk="1" hangingPunct="1">
              <a:lnSpc>
                <a:spcPts val="1200"/>
              </a:lnSpc>
              <a:spcBef>
                <a:spcPct val="50000"/>
              </a:spcBef>
              <a:buFont typeface="Wingdings" pitchFamily="2" charset="2"/>
              <a:buNone/>
            </a:pPr>
            <a:r>
              <a:rPr lang="ja-JP" altLang="en-US" sz="1100" dirty="0" smtClean="0">
                <a:latin typeface="HGP創英角ｺﾞｼｯｸUB" pitchFamily="50" charset="-128"/>
                <a:ea typeface="HGP創英角ｺﾞｼｯｸUB" pitchFamily="50" charset="-128"/>
              </a:rPr>
              <a:t>・複数音源の場合、尺は共通</a:t>
            </a:r>
            <a:endParaRPr lang="en-US" altLang="ja-JP" sz="1100" dirty="0" smtClean="0">
              <a:latin typeface="HGP創英角ｺﾞｼｯｸUB" pitchFamily="50" charset="-128"/>
              <a:ea typeface="HGP創英角ｺﾞｼｯｸUB" pitchFamily="50" charset="-128"/>
            </a:endParaRPr>
          </a:p>
        </p:txBody>
      </p:sp>
      <p:sp>
        <p:nvSpPr>
          <p:cNvPr id="3" name="テキスト ボックス 2"/>
          <p:cNvSpPr txBox="1"/>
          <p:nvPr/>
        </p:nvSpPr>
        <p:spPr>
          <a:xfrm>
            <a:off x="1691680" y="4797152"/>
            <a:ext cx="1914307" cy="276999"/>
          </a:xfrm>
          <a:prstGeom prst="rect">
            <a:avLst/>
          </a:prstGeom>
          <a:noFill/>
        </p:spPr>
        <p:txBody>
          <a:bodyPr wrap="none" rtlCol="0">
            <a:spAutoFit/>
          </a:bodyPr>
          <a:lstStyle/>
          <a:p>
            <a:r>
              <a:rPr kumimoji="1" lang="ja-JP" altLang="en-US" sz="1200" b="1" dirty="0" smtClean="0">
                <a:solidFill>
                  <a:srgbClr val="0070C0"/>
                </a:solidFill>
              </a:rPr>
              <a:t>①検知信号（リアルタイム）</a:t>
            </a:r>
            <a:endParaRPr kumimoji="1" lang="ja-JP" altLang="en-US" sz="1200" b="1" dirty="0">
              <a:solidFill>
                <a:srgbClr val="0070C0"/>
              </a:solidFill>
            </a:endParaRPr>
          </a:p>
        </p:txBody>
      </p:sp>
      <p:sp>
        <p:nvSpPr>
          <p:cNvPr id="48" name="テキスト ボックス 47"/>
          <p:cNvSpPr txBox="1"/>
          <p:nvPr/>
        </p:nvSpPr>
        <p:spPr>
          <a:xfrm>
            <a:off x="3185845" y="5024209"/>
            <a:ext cx="1338828" cy="276999"/>
          </a:xfrm>
          <a:prstGeom prst="rect">
            <a:avLst/>
          </a:prstGeom>
          <a:noFill/>
        </p:spPr>
        <p:txBody>
          <a:bodyPr wrap="none" rtlCol="0">
            <a:spAutoFit/>
          </a:bodyPr>
          <a:lstStyle/>
          <a:p>
            <a:r>
              <a:rPr lang="ja-JP" altLang="en-US" sz="1200" b="1" dirty="0" smtClean="0">
                <a:solidFill>
                  <a:srgbClr val="0070C0"/>
                </a:solidFill>
              </a:rPr>
              <a:t>②発砲判定・発砲</a:t>
            </a:r>
            <a:endParaRPr kumimoji="1" lang="ja-JP" altLang="en-US" sz="1200" b="1" dirty="0">
              <a:solidFill>
                <a:srgbClr val="0070C0"/>
              </a:solidFill>
            </a:endParaRPr>
          </a:p>
        </p:txBody>
      </p:sp>
      <p:sp>
        <p:nvSpPr>
          <p:cNvPr id="50" name="テキスト ボックス 49"/>
          <p:cNvSpPr txBox="1"/>
          <p:nvPr/>
        </p:nvSpPr>
        <p:spPr>
          <a:xfrm>
            <a:off x="3995936" y="5703639"/>
            <a:ext cx="723275" cy="461665"/>
          </a:xfrm>
          <a:prstGeom prst="rect">
            <a:avLst/>
          </a:prstGeom>
          <a:noFill/>
        </p:spPr>
        <p:txBody>
          <a:bodyPr wrap="none" rtlCol="0">
            <a:spAutoFit/>
          </a:bodyPr>
          <a:lstStyle/>
          <a:p>
            <a:r>
              <a:rPr lang="ja-JP" altLang="en-US" sz="1200" b="1" dirty="0" smtClean="0">
                <a:solidFill>
                  <a:srgbClr val="0070C0"/>
                </a:solidFill>
              </a:rPr>
              <a:t>③メーク</a:t>
            </a:r>
            <a:endParaRPr lang="en-US" altLang="ja-JP" sz="1200" b="1" dirty="0" smtClean="0">
              <a:solidFill>
                <a:srgbClr val="0070C0"/>
              </a:solidFill>
            </a:endParaRPr>
          </a:p>
          <a:p>
            <a:r>
              <a:rPr kumimoji="1" lang="ja-JP" altLang="en-US" sz="1200" b="1" dirty="0">
                <a:solidFill>
                  <a:srgbClr val="0070C0"/>
                </a:solidFill>
              </a:rPr>
              <a:t>　</a:t>
            </a:r>
            <a:r>
              <a:rPr kumimoji="1" lang="ja-JP" altLang="en-US" sz="1200" b="1" dirty="0" smtClean="0">
                <a:solidFill>
                  <a:srgbClr val="0070C0"/>
                </a:solidFill>
              </a:rPr>
              <a:t>　信号</a:t>
            </a:r>
            <a:endParaRPr kumimoji="1" lang="ja-JP" altLang="en-US" sz="1200" b="1" dirty="0">
              <a:solidFill>
                <a:srgbClr val="0070C0"/>
              </a:solidFill>
            </a:endParaRPr>
          </a:p>
        </p:txBody>
      </p:sp>
    </p:spTree>
    <p:extLst>
      <p:ext uri="{BB962C8B-B14F-4D97-AF65-F5344CB8AC3E}">
        <p14:creationId xmlns:p14="http://schemas.microsoft.com/office/powerpoint/2010/main" val="3185708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836712"/>
            <a:ext cx="7632848" cy="1384995"/>
          </a:xfrm>
          <a:prstGeom prst="rect">
            <a:avLst/>
          </a:prstGeom>
          <a:noFill/>
        </p:spPr>
        <p:txBody>
          <a:bodyPr wrap="square" rtlCol="0">
            <a:spAutoFit/>
          </a:bodyPr>
          <a:lstStyle/>
          <a:p>
            <a:r>
              <a:rPr lang="ja-JP" altLang="en-US" dirty="0" smtClean="0"/>
              <a:t>現在のトライアル＆事前提案の結果から、全店の万引き被害額の平均よりも被害額の大きな店舗が主な販売対象。</a:t>
            </a:r>
            <a:endParaRPr lang="en-US" altLang="ja-JP" dirty="0" smtClean="0"/>
          </a:p>
          <a:p>
            <a:r>
              <a:rPr lang="ja-JP" altLang="en-US" dirty="0" smtClean="0"/>
              <a:t>具体的には、商品を盗むエリア、隠すエリアが「複数」存在する、店舗構造や立地に問題のある店舗が対象。</a:t>
            </a:r>
            <a:endParaRPr lang="en-US" altLang="ja-JP" dirty="0" smtClean="0"/>
          </a:p>
          <a:p>
            <a:r>
              <a:rPr lang="en-US" altLang="ja-JP" sz="1200" dirty="0" smtClean="0"/>
              <a:t>※</a:t>
            </a:r>
            <a:r>
              <a:rPr lang="ja-JP" altLang="en-US" sz="1200" dirty="0" smtClean="0"/>
              <a:t>販促目的での設置の場合、この限りではない（エリア追加、店舗追加の可能性あり）</a:t>
            </a:r>
            <a:endParaRPr lang="en-US" altLang="ja-JP" sz="12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36986"/>
            <a:ext cx="622935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吹き出し 3"/>
          <p:cNvSpPr/>
          <p:nvPr/>
        </p:nvSpPr>
        <p:spPr>
          <a:xfrm>
            <a:off x="2339752" y="2489799"/>
            <a:ext cx="1224136" cy="540640"/>
          </a:xfrm>
          <a:prstGeom prst="wedgeRoundRectCallout">
            <a:avLst>
              <a:gd name="adj1" fmla="val -47935"/>
              <a:gd name="adj2" fmla="val 15892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j-ea"/>
                <a:ea typeface="+mj-ea"/>
              </a:rPr>
              <a:t>②</a:t>
            </a:r>
            <a:r>
              <a:rPr kumimoji="1" lang="ja-JP" altLang="en-US" sz="1400" dirty="0" smtClean="0">
                <a:solidFill>
                  <a:schemeClr val="tx1"/>
                </a:solidFill>
                <a:latin typeface="+mj-ea"/>
                <a:ea typeface="+mj-ea"/>
              </a:rPr>
              <a:t>センサー</a:t>
            </a:r>
            <a:endParaRPr kumimoji="1" lang="en-US" altLang="ja-JP" sz="1400" dirty="0" smtClean="0">
              <a:solidFill>
                <a:schemeClr val="tx1"/>
              </a:solidFill>
              <a:latin typeface="+mj-ea"/>
              <a:ea typeface="+mj-ea"/>
            </a:endParaRPr>
          </a:p>
          <a:p>
            <a:pPr algn="ctr"/>
            <a:r>
              <a:rPr kumimoji="1" lang="en-US" altLang="ja-JP" sz="1400" dirty="0" smtClean="0">
                <a:solidFill>
                  <a:schemeClr val="tx1"/>
                </a:solidFill>
                <a:latin typeface="HGPｺﾞｼｯｸE" panose="020B0900000000000000" pitchFamily="50" charset="-128"/>
                <a:ea typeface="HGPｺﾞｼｯｸE" panose="020B0900000000000000" pitchFamily="50" charset="-128"/>
              </a:rPr>
              <a:t>2</a:t>
            </a:r>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個</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6" name="角丸四角形吹き出し 5"/>
          <p:cNvSpPr/>
          <p:nvPr/>
        </p:nvSpPr>
        <p:spPr>
          <a:xfrm>
            <a:off x="1043608" y="2489799"/>
            <a:ext cx="1224136" cy="540640"/>
          </a:xfrm>
          <a:prstGeom prst="wedgeRoundRectCallout">
            <a:avLst>
              <a:gd name="adj1" fmla="val 21990"/>
              <a:gd name="adj2" fmla="val 15892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j-ea"/>
                <a:ea typeface="+mj-ea"/>
              </a:rPr>
              <a:t>①センサー</a:t>
            </a:r>
            <a:endParaRPr kumimoji="1" lang="en-US" altLang="ja-JP" sz="1400" dirty="0" smtClean="0">
              <a:solidFill>
                <a:schemeClr val="tx1"/>
              </a:solidFill>
              <a:latin typeface="+mj-ea"/>
              <a:ea typeface="+mj-ea"/>
            </a:endParaRPr>
          </a:p>
          <a:p>
            <a:pPr algn="ctr"/>
            <a:r>
              <a:rPr kumimoji="1" lang="en-US" altLang="ja-JP" sz="1400" dirty="0" smtClean="0">
                <a:solidFill>
                  <a:schemeClr val="tx1"/>
                </a:solidFill>
                <a:latin typeface="HGPｺﾞｼｯｸE" panose="020B0900000000000000" pitchFamily="50" charset="-128"/>
                <a:ea typeface="HGPｺﾞｼｯｸE" panose="020B0900000000000000" pitchFamily="50" charset="-128"/>
              </a:rPr>
              <a:t>2</a:t>
            </a:r>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個</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7" name="角丸四角形吹き出し 6"/>
          <p:cNvSpPr/>
          <p:nvPr/>
        </p:nvSpPr>
        <p:spPr>
          <a:xfrm>
            <a:off x="3131840" y="3717106"/>
            <a:ext cx="1080120" cy="540640"/>
          </a:xfrm>
          <a:prstGeom prst="wedgeRoundRectCallout">
            <a:avLst>
              <a:gd name="adj1" fmla="val -92795"/>
              <a:gd name="adj2" fmla="val 119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j-ea"/>
                <a:ea typeface="+mj-ea"/>
              </a:rPr>
              <a:t>③</a:t>
            </a:r>
            <a:r>
              <a:rPr kumimoji="1" lang="ja-JP" altLang="en-US" sz="1400" dirty="0" smtClean="0">
                <a:solidFill>
                  <a:schemeClr val="tx1"/>
                </a:solidFill>
                <a:latin typeface="+mj-ea"/>
                <a:ea typeface="+mj-ea"/>
              </a:rPr>
              <a:t>センサー</a:t>
            </a:r>
            <a:endParaRPr kumimoji="1" lang="en-US" altLang="ja-JP" sz="1400" dirty="0" smtClean="0">
              <a:solidFill>
                <a:schemeClr val="tx1"/>
              </a:solidFill>
              <a:latin typeface="+mj-ea"/>
              <a:ea typeface="+mj-ea"/>
            </a:endParaRPr>
          </a:p>
          <a:p>
            <a:pPr algn="ctr"/>
            <a:r>
              <a:rPr lang="en-US" altLang="ja-JP" sz="1400" dirty="0" smtClean="0">
                <a:solidFill>
                  <a:schemeClr val="tx1"/>
                </a:solidFill>
                <a:latin typeface="HGPｺﾞｼｯｸE" panose="020B0900000000000000" pitchFamily="50" charset="-128"/>
                <a:ea typeface="HGPｺﾞｼｯｸE" panose="020B0900000000000000" pitchFamily="50" charset="-128"/>
              </a:rPr>
              <a:t>3</a:t>
            </a:r>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個</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9" name="角丸四角形吹き出し 8"/>
          <p:cNvSpPr/>
          <p:nvPr/>
        </p:nvSpPr>
        <p:spPr>
          <a:xfrm>
            <a:off x="6840911" y="2925018"/>
            <a:ext cx="1547514" cy="1332728"/>
          </a:xfrm>
          <a:prstGeom prst="wedgeRoundRectCallout">
            <a:avLst>
              <a:gd name="adj1" fmla="val -143358"/>
              <a:gd name="adj2" fmla="val -5575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j-ea"/>
                <a:ea typeface="+mj-ea"/>
              </a:rPr>
              <a:t>①②</a:t>
            </a:r>
            <a:endParaRPr kumimoji="1" lang="en-US" altLang="ja-JP" sz="1400" dirty="0" smtClean="0">
              <a:solidFill>
                <a:schemeClr val="tx1"/>
              </a:solidFill>
              <a:latin typeface="+mj-ea"/>
              <a:ea typeface="+mj-ea"/>
            </a:endParaRPr>
          </a:p>
          <a:p>
            <a:pPr algn="ctr"/>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センサー</a:t>
            </a:r>
            <a:r>
              <a:rPr kumimoji="1" lang="en-US" altLang="ja-JP" sz="1400" dirty="0" smtClean="0">
                <a:solidFill>
                  <a:schemeClr val="tx1"/>
                </a:solidFill>
                <a:latin typeface="HGPｺﾞｼｯｸE" panose="020B0900000000000000" pitchFamily="50" charset="-128"/>
                <a:ea typeface="HGPｺﾞｼｯｸE" panose="020B0900000000000000" pitchFamily="50" charset="-128"/>
              </a:rPr>
              <a:t>2</a:t>
            </a:r>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個</a:t>
            </a:r>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pPr algn="ctr"/>
            <a:r>
              <a:rPr lang="ja-JP" altLang="en-US" sz="1400" dirty="0" smtClean="0">
                <a:solidFill>
                  <a:schemeClr val="tx1"/>
                </a:solidFill>
                <a:latin typeface="+mn-ea"/>
              </a:rPr>
              <a:t>（</a:t>
            </a:r>
            <a:r>
              <a:rPr lang="en-US" altLang="ja-JP" sz="1400" dirty="0" smtClean="0">
                <a:solidFill>
                  <a:schemeClr val="tx1"/>
                </a:solidFill>
                <a:latin typeface="+mn-ea"/>
              </a:rPr>
              <a:t>M</a:t>
            </a:r>
            <a:r>
              <a:rPr lang="ja-JP" altLang="en-US" sz="1400" dirty="0" smtClean="0">
                <a:solidFill>
                  <a:schemeClr val="tx1"/>
                </a:solidFill>
                <a:latin typeface="+mn-ea"/>
              </a:rPr>
              <a:t>型放射）</a:t>
            </a:r>
            <a:endParaRPr kumimoji="1" lang="en-US" altLang="ja-JP" sz="1400" dirty="0" smtClean="0">
              <a:solidFill>
                <a:schemeClr val="tx1"/>
              </a:solidFill>
              <a:latin typeface="+mn-ea"/>
            </a:endParaRPr>
          </a:p>
          <a:p>
            <a:pPr algn="ctr"/>
            <a:r>
              <a:rPr lang="ja-JP" altLang="en-US" sz="1400" dirty="0" smtClean="0">
                <a:solidFill>
                  <a:schemeClr val="tx1"/>
                </a:solidFill>
                <a:latin typeface="HGPｺﾞｼｯｸE" panose="020B0900000000000000" pitchFamily="50" charset="-128"/>
                <a:ea typeface="HGPｺﾞｼｯｸE" panose="020B0900000000000000" pitchFamily="50" charset="-128"/>
              </a:rPr>
              <a:t>幅</a:t>
            </a:r>
            <a:r>
              <a:rPr lang="en-US" altLang="ja-JP" sz="1400" dirty="0" smtClean="0">
                <a:solidFill>
                  <a:schemeClr val="tx1"/>
                </a:solidFill>
                <a:latin typeface="HGPｺﾞｼｯｸE" panose="020B0900000000000000" pitchFamily="50" charset="-128"/>
                <a:ea typeface="HGPｺﾞｼｯｸE" panose="020B0900000000000000" pitchFamily="50" charset="-128"/>
              </a:rPr>
              <a:t>900</a:t>
            </a:r>
            <a:r>
              <a:rPr lang="ja-JP" altLang="en-US" sz="1400" dirty="0" smtClean="0">
                <a:solidFill>
                  <a:schemeClr val="tx1"/>
                </a:solidFill>
                <a:latin typeface="HGPｺﾞｼｯｸE" panose="020B0900000000000000" pitchFamily="50" charset="-128"/>
                <a:ea typeface="HGPｺﾞｼｯｸE" panose="020B0900000000000000" pitchFamily="50" charset="-128"/>
              </a:rPr>
              <a:t>㎜棚以下</a:t>
            </a:r>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pPr algn="ct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10" name="角丸四角形吹き出し 9"/>
          <p:cNvSpPr/>
          <p:nvPr/>
        </p:nvSpPr>
        <p:spPr>
          <a:xfrm>
            <a:off x="6840911" y="4506180"/>
            <a:ext cx="1547514" cy="1587190"/>
          </a:xfrm>
          <a:prstGeom prst="wedgeRoundRectCallout">
            <a:avLst>
              <a:gd name="adj1" fmla="val -98924"/>
              <a:gd name="adj2" fmla="val -4143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j-ea"/>
                <a:ea typeface="+mj-ea"/>
              </a:rPr>
              <a:t>③</a:t>
            </a:r>
            <a:endParaRPr lang="en-US" altLang="ja-JP" sz="1400" dirty="0" smtClean="0">
              <a:solidFill>
                <a:schemeClr val="tx1"/>
              </a:solidFill>
              <a:latin typeface="+mj-ea"/>
              <a:ea typeface="+mj-ea"/>
            </a:endParaRPr>
          </a:p>
          <a:p>
            <a:pPr algn="ctr"/>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センサー</a:t>
            </a:r>
            <a:r>
              <a:rPr lang="en-US" altLang="ja-JP" sz="1400" dirty="0" smtClean="0">
                <a:solidFill>
                  <a:schemeClr val="tx1"/>
                </a:solidFill>
                <a:latin typeface="HGPｺﾞｼｯｸE" panose="020B0900000000000000" pitchFamily="50" charset="-128"/>
                <a:ea typeface="HGPｺﾞｼｯｸE" panose="020B0900000000000000" pitchFamily="50" charset="-128"/>
              </a:rPr>
              <a:t>3</a:t>
            </a:r>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個</a:t>
            </a:r>
            <a:endParaRPr kumimoji="1" lang="en-US" altLang="ja-JP" sz="1400" dirty="0" smtClean="0">
              <a:solidFill>
                <a:schemeClr val="tx1"/>
              </a:solidFill>
              <a:latin typeface="HGPｺﾞｼｯｸE" panose="020B0900000000000000" pitchFamily="50" charset="-128"/>
              <a:ea typeface="HGPｺﾞｼｯｸE" panose="020B0900000000000000" pitchFamily="50" charset="-128"/>
            </a:endParaRPr>
          </a:p>
          <a:p>
            <a:pPr algn="ctr"/>
            <a:r>
              <a:rPr lang="ja-JP" altLang="en-US" sz="1400" dirty="0" smtClean="0">
                <a:solidFill>
                  <a:schemeClr val="tx1"/>
                </a:solidFill>
                <a:latin typeface="+mn-ea"/>
              </a:rPr>
              <a:t>（山型放射）</a:t>
            </a:r>
            <a:endParaRPr lang="en-US" altLang="ja-JP" sz="1400" dirty="0" smtClean="0">
              <a:solidFill>
                <a:schemeClr val="tx1"/>
              </a:solidFill>
              <a:latin typeface="+mn-ea"/>
            </a:endParaRPr>
          </a:p>
          <a:p>
            <a:pPr algn="ctr"/>
            <a:r>
              <a:rPr lang="ja-JP" altLang="en-US" sz="1400" dirty="0" smtClean="0">
                <a:solidFill>
                  <a:schemeClr val="tx1"/>
                </a:solidFill>
                <a:latin typeface="HGPｺﾞｼｯｸE" panose="020B0900000000000000" pitchFamily="50" charset="-128"/>
                <a:ea typeface="HGPｺﾞｼｯｸE" panose="020B0900000000000000" pitchFamily="50" charset="-128"/>
              </a:rPr>
              <a:t>幅</a:t>
            </a:r>
            <a:r>
              <a:rPr lang="en-US" altLang="ja-JP" sz="1400" dirty="0" smtClean="0">
                <a:solidFill>
                  <a:schemeClr val="tx1"/>
                </a:solidFill>
                <a:latin typeface="HGPｺﾞｼｯｸE" panose="020B0900000000000000" pitchFamily="50" charset="-128"/>
                <a:ea typeface="HGPｺﾞｼｯｸE" panose="020B0900000000000000" pitchFamily="50" charset="-128"/>
              </a:rPr>
              <a:t>900</a:t>
            </a:r>
            <a:r>
              <a:rPr lang="ja-JP" altLang="en-US" sz="1400" dirty="0" smtClean="0">
                <a:solidFill>
                  <a:schemeClr val="tx1"/>
                </a:solidFill>
                <a:latin typeface="HGPｺﾞｼｯｸE" panose="020B0900000000000000" pitchFamily="50" charset="-128"/>
                <a:ea typeface="HGPｺﾞｼｯｸE" panose="020B0900000000000000" pitchFamily="50" charset="-128"/>
              </a:rPr>
              <a:t>㎜棚</a:t>
            </a:r>
            <a:r>
              <a:rPr lang="en-US" altLang="ja-JP" sz="1400" dirty="0" smtClean="0">
                <a:solidFill>
                  <a:schemeClr val="tx1"/>
                </a:solidFill>
                <a:latin typeface="HGPｺﾞｼｯｸE" panose="020B0900000000000000" pitchFamily="50" charset="-128"/>
                <a:ea typeface="HGPｺﾞｼｯｸE" panose="020B0900000000000000" pitchFamily="50" charset="-128"/>
              </a:rPr>
              <a:t>×2</a:t>
            </a:r>
          </a:p>
          <a:p>
            <a:pPr algn="ctr"/>
            <a:r>
              <a:rPr kumimoji="1" lang="en-US" altLang="ja-JP" sz="1400" dirty="0" smtClean="0">
                <a:solidFill>
                  <a:schemeClr val="tx1"/>
                </a:solidFill>
                <a:latin typeface="HGPｺﾞｼｯｸE" panose="020B0900000000000000" pitchFamily="50" charset="-128"/>
                <a:ea typeface="HGPｺﾞｼｯｸE" panose="020B0900000000000000" pitchFamily="50" charset="-128"/>
              </a:rPr>
              <a:t>1,800</a:t>
            </a:r>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11" name="タイトル 1"/>
          <p:cNvSpPr txBox="1">
            <a:spLocks/>
          </p:cNvSpPr>
          <p:nvPr/>
        </p:nvSpPr>
        <p:spPr>
          <a:xfrm>
            <a:off x="457200" y="116632"/>
            <a:ext cx="8363272" cy="576064"/>
          </a:xfrm>
          <a:prstGeom prst="rect">
            <a:avLst/>
          </a:prstGeom>
          <a:solidFill>
            <a:schemeClr val="bg1"/>
          </a:solidFill>
          <a:ln>
            <a:solidFill>
              <a:schemeClr val="tx1"/>
            </a:solidFill>
          </a:ln>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t>1</a:t>
            </a:r>
            <a:r>
              <a:rPr lang="ja-JP" altLang="en-US" sz="2800" dirty="0" smtClean="0"/>
              <a:t>店舗あたりの平均センサー</a:t>
            </a:r>
            <a:r>
              <a:rPr lang="en-US" altLang="ja-JP" sz="2800" dirty="0" smtClean="0"/>
              <a:t>7</a:t>
            </a:r>
            <a:r>
              <a:rPr lang="ja-JP" altLang="en-US" sz="2800" dirty="0" smtClean="0"/>
              <a:t>個</a:t>
            </a:r>
            <a:endParaRPr lang="ja-JP" altLang="en-US" sz="2800" dirty="0"/>
          </a:p>
        </p:txBody>
      </p:sp>
      <p:sp>
        <p:nvSpPr>
          <p:cNvPr id="12" name="スライド番号プレースホルダー 5"/>
          <p:cNvSpPr>
            <a:spLocks noGrp="1"/>
          </p:cNvSpPr>
          <p:nvPr>
            <p:ph type="sldNum" sz="quarter" idx="12"/>
          </p:nvPr>
        </p:nvSpPr>
        <p:spPr>
          <a:xfrm>
            <a:off x="6974904" y="6448251"/>
            <a:ext cx="2133600" cy="365125"/>
          </a:xfrm>
        </p:spPr>
        <p:txBody>
          <a:bodyPr/>
          <a:lstStyle/>
          <a:p>
            <a:pPr>
              <a:defRPr/>
            </a:pPr>
            <a:fld id="{72BA6423-1F6F-4A81-BCED-973C31C7A526}" type="slidenum">
              <a:rPr lang="en-US" altLang="ja-JP"/>
              <a:pPr>
                <a:defRPr/>
              </a:pPr>
              <a:t>8</a:t>
            </a:fld>
            <a:endParaRPr lang="en-US" altLang="ja-JP"/>
          </a:p>
        </p:txBody>
      </p:sp>
      <p:sp>
        <p:nvSpPr>
          <p:cNvPr id="13" name="正方形/長方形 12"/>
          <p:cNvSpPr/>
          <p:nvPr/>
        </p:nvSpPr>
        <p:spPr>
          <a:xfrm>
            <a:off x="7452320" y="188640"/>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spTree>
    <p:extLst>
      <p:ext uri="{BB962C8B-B14F-4D97-AF65-F5344CB8AC3E}">
        <p14:creationId xmlns:p14="http://schemas.microsoft.com/office/powerpoint/2010/main" val="3033320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5" name="AutoShape 76" descr="格子 (大)"/>
          <p:cNvSpPr>
            <a:spLocks noChangeArrowheads="1"/>
          </p:cNvSpPr>
          <p:nvPr/>
        </p:nvSpPr>
        <p:spPr bwMode="auto">
          <a:xfrm rot="10800000">
            <a:off x="193675" y="2852936"/>
            <a:ext cx="1493838" cy="449262"/>
          </a:xfrm>
          <a:custGeom>
            <a:avLst/>
            <a:gdLst>
              <a:gd name="T0" fmla="*/ 1425524 w 21600"/>
              <a:gd name="T1" fmla="*/ 224315 h 21600"/>
              <a:gd name="T2" fmla="*/ 747217 w 21600"/>
              <a:gd name="T3" fmla="*/ 448629 h 21600"/>
              <a:gd name="T4" fmla="*/ 68910 w 21600"/>
              <a:gd name="T5" fmla="*/ 224315 h 21600"/>
              <a:gd name="T6" fmla="*/ 747217 w 21600"/>
              <a:gd name="T7" fmla="*/ 0 h 21600"/>
              <a:gd name="T8" fmla="*/ 0 60000 65536"/>
              <a:gd name="T9" fmla="*/ 0 60000 65536"/>
              <a:gd name="T10" fmla="*/ 0 60000 65536"/>
              <a:gd name="T11" fmla="*/ 0 60000 65536"/>
              <a:gd name="T12" fmla="*/ 2796 w 21600"/>
              <a:gd name="T13" fmla="*/ 2796 h 21600"/>
              <a:gd name="T14" fmla="*/ 18804 w 21600"/>
              <a:gd name="T15" fmla="*/ 18804 h 21600"/>
            </a:gdLst>
            <a:ahLst/>
            <a:cxnLst>
              <a:cxn ang="T8">
                <a:pos x="T0" y="T1"/>
              </a:cxn>
              <a:cxn ang="T9">
                <a:pos x="T2" y="T3"/>
              </a:cxn>
              <a:cxn ang="T10">
                <a:pos x="T4" y="T5"/>
              </a:cxn>
              <a:cxn ang="T11">
                <a:pos x="T6" y="T7"/>
              </a:cxn>
            </a:cxnLst>
            <a:rect l="T12" t="T13" r="T14" b="T15"/>
            <a:pathLst>
              <a:path w="21600" h="21600">
                <a:moveTo>
                  <a:pt x="0" y="0"/>
                </a:moveTo>
                <a:lnTo>
                  <a:pt x="1992" y="21600"/>
                </a:lnTo>
                <a:lnTo>
                  <a:pt x="19608" y="21600"/>
                </a:lnTo>
                <a:lnTo>
                  <a:pt x="21600" y="0"/>
                </a:lnTo>
                <a:lnTo>
                  <a:pt x="0" y="0"/>
                </a:lnTo>
                <a:close/>
              </a:path>
            </a:pathLst>
          </a:custGeom>
          <a:pattFill prst="lgGrid">
            <a:fgClr>
              <a:schemeClr val="accent1"/>
            </a:fgClr>
            <a:bgClr>
              <a:schemeClr val="bg1"/>
            </a:bgClr>
          </a:pattFill>
          <a:ln w="9525">
            <a:solidFill>
              <a:schemeClr val="tx2"/>
            </a:solidFill>
            <a:miter lim="800000"/>
            <a:headEnd/>
            <a:tailEnd/>
          </a:ln>
          <a:effectLst/>
          <a:extLst>
            <a:ext uri="{AF507438-7753-43E0-B8FC-AC1667EBCBE1}">
              <a14:hiddenEffects xmlns:a14="http://schemas.microsoft.com/office/drawing/2010/main">
                <a:effectLst>
                  <a:outerShdw blurRad="63500" dist="107763" dir="18900000" algn="ctr" rotWithShape="0">
                    <a:schemeClr val="bg2">
                      <a:alpha val="50000"/>
                    </a:schemeClr>
                  </a:outerShdw>
                </a:effectLst>
              </a14:hiddenEffects>
            </a:ext>
          </a:extLst>
        </p:spPr>
        <p:txBody>
          <a:bodyPr rot="10800000" lIns="90000" tIns="46800" rIns="90000" bIns="46800" anchor="b" anchorCtr="0"/>
          <a:lstStyle/>
          <a:p>
            <a:pPr algn="ctr">
              <a:buFont typeface="Wingdings" charset="0"/>
              <a:buNone/>
              <a:defRPr/>
            </a:pPr>
            <a:endParaRPr lang="en-US" altLang="ja-JP" sz="1200" dirty="0" smtClean="0">
              <a:latin typeface="HGP創英角ｺﾞｼｯｸUB" charset="0"/>
              <a:ea typeface="HGP創英角ｺﾞｼｯｸUB" charset="0"/>
              <a:cs typeface="HGP創英角ｺﾞｼｯｸUB" charset="0"/>
            </a:endParaRPr>
          </a:p>
          <a:p>
            <a:pPr algn="ctr">
              <a:buFont typeface="Wingdings" charset="0"/>
              <a:buNone/>
              <a:defRPr/>
            </a:pPr>
            <a:endParaRPr lang="en-US" altLang="ja-JP" sz="1200" dirty="0">
              <a:latin typeface="HGP創英角ｺﾞｼｯｸUB" charset="0"/>
              <a:ea typeface="HGP創英角ｺﾞｼｯｸUB" charset="0"/>
              <a:cs typeface="HGP創英角ｺﾞｼｯｸUB" charset="0"/>
            </a:endParaRPr>
          </a:p>
        </p:txBody>
      </p:sp>
      <p:pic>
        <p:nvPicPr>
          <p:cNvPr id="83" name="図 82"/>
          <p:cNvPicPr/>
          <p:nvPr/>
        </p:nvPicPr>
        <p:blipFill>
          <a:blip r:embed="rId2" cstate="print">
            <a:extLst>
              <a:ext uri="{28A0092B-C50C-407E-A947-70E740481C1C}">
                <a14:useLocalDpi xmlns:a14="http://schemas.microsoft.com/office/drawing/2010/main"/>
              </a:ext>
            </a:extLst>
          </a:blip>
          <a:srcRect/>
          <a:stretch>
            <a:fillRect/>
          </a:stretch>
        </p:blipFill>
        <p:spPr bwMode="auto">
          <a:xfrm rot="897365">
            <a:off x="2139972" y="1807203"/>
            <a:ext cx="730885" cy="528320"/>
          </a:xfrm>
          <a:prstGeom prst="rect">
            <a:avLst/>
          </a:prstGeom>
          <a:noFill/>
          <a:ln>
            <a:noFill/>
          </a:ln>
        </p:spPr>
      </p:pic>
      <p:pic>
        <p:nvPicPr>
          <p:cNvPr id="86" name="図 85"/>
          <p:cNvPicPr/>
          <p:nvPr/>
        </p:nvPicPr>
        <p:blipFill>
          <a:blip r:embed="rId2" cstate="print">
            <a:extLst>
              <a:ext uri="{28A0092B-C50C-407E-A947-70E740481C1C}">
                <a14:useLocalDpi xmlns:a14="http://schemas.microsoft.com/office/drawing/2010/main"/>
              </a:ext>
            </a:extLst>
          </a:blip>
          <a:srcRect/>
          <a:stretch>
            <a:fillRect/>
          </a:stretch>
        </p:blipFill>
        <p:spPr bwMode="auto">
          <a:xfrm rot="897365">
            <a:off x="2921224" y="1807203"/>
            <a:ext cx="730885" cy="528320"/>
          </a:xfrm>
          <a:prstGeom prst="rect">
            <a:avLst/>
          </a:prstGeom>
          <a:noFill/>
          <a:ln>
            <a:noFill/>
          </a:ln>
        </p:spPr>
      </p:pic>
      <p:pic>
        <p:nvPicPr>
          <p:cNvPr id="89" name="図 88"/>
          <p:cNvPicPr/>
          <p:nvPr/>
        </p:nvPicPr>
        <p:blipFill>
          <a:blip r:embed="rId2" cstate="print">
            <a:extLst>
              <a:ext uri="{28A0092B-C50C-407E-A947-70E740481C1C}">
                <a14:useLocalDpi xmlns:a14="http://schemas.microsoft.com/office/drawing/2010/main"/>
              </a:ext>
            </a:extLst>
          </a:blip>
          <a:srcRect/>
          <a:stretch>
            <a:fillRect/>
          </a:stretch>
        </p:blipFill>
        <p:spPr bwMode="auto">
          <a:xfrm rot="897365">
            <a:off x="3691691" y="1807203"/>
            <a:ext cx="730885" cy="528320"/>
          </a:xfrm>
          <a:prstGeom prst="rect">
            <a:avLst/>
          </a:prstGeom>
          <a:noFill/>
          <a:ln>
            <a:noFill/>
          </a:ln>
        </p:spPr>
      </p:pic>
      <p:pic>
        <p:nvPicPr>
          <p:cNvPr id="79" name="図 78"/>
          <p:cNvPicPr/>
          <p:nvPr/>
        </p:nvPicPr>
        <p:blipFill>
          <a:blip r:embed="rId2" cstate="print">
            <a:extLst>
              <a:ext uri="{28A0092B-C50C-407E-A947-70E740481C1C}">
                <a14:useLocalDpi xmlns:a14="http://schemas.microsoft.com/office/drawing/2010/main"/>
              </a:ext>
            </a:extLst>
          </a:blip>
          <a:srcRect/>
          <a:stretch>
            <a:fillRect/>
          </a:stretch>
        </p:blipFill>
        <p:spPr bwMode="auto">
          <a:xfrm rot="897365">
            <a:off x="153914" y="1797089"/>
            <a:ext cx="730885" cy="528320"/>
          </a:xfrm>
          <a:prstGeom prst="rect">
            <a:avLst/>
          </a:prstGeom>
          <a:noFill/>
          <a:ln>
            <a:noFill/>
          </a:ln>
        </p:spPr>
      </p:pic>
      <p:pic>
        <p:nvPicPr>
          <p:cNvPr id="82" name="図 81"/>
          <p:cNvPicPr/>
          <p:nvPr/>
        </p:nvPicPr>
        <p:blipFill>
          <a:blip r:embed="rId2" cstate="print">
            <a:extLst>
              <a:ext uri="{28A0092B-C50C-407E-A947-70E740481C1C}">
                <a14:useLocalDpi xmlns:a14="http://schemas.microsoft.com/office/drawing/2010/main"/>
              </a:ext>
            </a:extLst>
          </a:blip>
          <a:srcRect/>
          <a:stretch>
            <a:fillRect/>
          </a:stretch>
        </p:blipFill>
        <p:spPr bwMode="auto">
          <a:xfrm rot="897365">
            <a:off x="1079182" y="1797089"/>
            <a:ext cx="730885" cy="528320"/>
          </a:xfrm>
          <a:prstGeom prst="rect">
            <a:avLst/>
          </a:prstGeom>
          <a:noFill/>
          <a:ln>
            <a:noFill/>
          </a:ln>
        </p:spPr>
      </p:pic>
      <p:sp>
        <p:nvSpPr>
          <p:cNvPr id="6" name="角丸四角形 5"/>
          <p:cNvSpPr/>
          <p:nvPr/>
        </p:nvSpPr>
        <p:spPr>
          <a:xfrm>
            <a:off x="4644008" y="957263"/>
            <a:ext cx="4360863" cy="2454275"/>
          </a:xfrm>
          <a:prstGeom prst="roundRect">
            <a:avLst>
              <a:gd name="adj" fmla="val 442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角丸四角形 6"/>
          <p:cNvSpPr/>
          <p:nvPr/>
        </p:nvSpPr>
        <p:spPr>
          <a:xfrm>
            <a:off x="111125" y="957263"/>
            <a:ext cx="4359275" cy="2454275"/>
          </a:xfrm>
          <a:prstGeom prst="roundRect">
            <a:avLst>
              <a:gd name="adj" fmla="val 442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 7"/>
          <p:cNvSpPr/>
          <p:nvPr/>
        </p:nvSpPr>
        <p:spPr>
          <a:xfrm>
            <a:off x="119063" y="3548063"/>
            <a:ext cx="4359275" cy="2454275"/>
          </a:xfrm>
          <a:prstGeom prst="roundRect">
            <a:avLst>
              <a:gd name="adj" fmla="val 442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角丸四角形 8"/>
          <p:cNvSpPr/>
          <p:nvPr/>
        </p:nvSpPr>
        <p:spPr>
          <a:xfrm>
            <a:off x="4648200" y="3548063"/>
            <a:ext cx="4360863" cy="2454275"/>
          </a:xfrm>
          <a:prstGeom prst="roundRect">
            <a:avLst>
              <a:gd name="adj" fmla="val 442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5758433" y="2163763"/>
            <a:ext cx="901700" cy="215900"/>
          </a:xfrm>
          <a:prstGeom prst="rect">
            <a:avLst/>
          </a:prstGeom>
          <a:solidFill>
            <a:srgbClr val="47D7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エリア１</a:t>
            </a:r>
          </a:p>
        </p:txBody>
      </p:sp>
      <p:sp>
        <p:nvSpPr>
          <p:cNvPr id="22" name="正方形/長方形 21"/>
          <p:cNvSpPr/>
          <p:nvPr/>
        </p:nvSpPr>
        <p:spPr>
          <a:xfrm>
            <a:off x="6828408" y="2166938"/>
            <a:ext cx="901700" cy="2159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エリア２</a:t>
            </a:r>
          </a:p>
        </p:txBody>
      </p:sp>
      <p:sp>
        <p:nvSpPr>
          <p:cNvPr id="23" name="正方形/長方形 22"/>
          <p:cNvSpPr/>
          <p:nvPr/>
        </p:nvSpPr>
        <p:spPr>
          <a:xfrm>
            <a:off x="5766371" y="3068638"/>
            <a:ext cx="901700" cy="2159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HGP創英角ｺﾞｼｯｸUB" pitchFamily="50" charset="-128"/>
                <a:ea typeface="HGP創英角ｺﾞｼｯｸUB" pitchFamily="50" charset="-128"/>
              </a:defRPr>
            </a:lvl1pPr>
            <a:lvl2pPr marL="742950" indent="-285750">
              <a:defRPr kumimoji="1" sz="2400">
                <a:solidFill>
                  <a:schemeClr val="tx1"/>
                </a:solidFill>
                <a:latin typeface="HGP創英角ｺﾞｼｯｸUB" pitchFamily="50" charset="-128"/>
                <a:ea typeface="HGP創英角ｺﾞｼｯｸUB" pitchFamily="50" charset="-128"/>
              </a:defRPr>
            </a:lvl2pPr>
            <a:lvl3pPr marL="1143000" indent="-228600">
              <a:defRPr kumimoji="1" sz="2400">
                <a:solidFill>
                  <a:schemeClr val="tx1"/>
                </a:solidFill>
                <a:latin typeface="HGP創英角ｺﾞｼｯｸUB" pitchFamily="50" charset="-128"/>
                <a:ea typeface="HGP創英角ｺﾞｼｯｸUB" pitchFamily="50" charset="-128"/>
              </a:defRPr>
            </a:lvl3pPr>
            <a:lvl4pPr marL="1600200" indent="-228600">
              <a:defRPr kumimoji="1" sz="2400">
                <a:solidFill>
                  <a:schemeClr val="tx1"/>
                </a:solidFill>
                <a:latin typeface="HGP創英角ｺﾞｼｯｸUB" pitchFamily="50" charset="-128"/>
                <a:ea typeface="HGP創英角ｺﾞｼｯｸUB" pitchFamily="50" charset="-128"/>
              </a:defRPr>
            </a:lvl4pPr>
            <a:lvl5pPr marL="2057400" indent="-228600">
              <a:defRPr kumimoji="1" sz="2400">
                <a:solidFill>
                  <a:schemeClr val="tx1"/>
                </a:solidFill>
                <a:latin typeface="HGP創英角ｺﾞｼｯｸUB" pitchFamily="50" charset="-128"/>
                <a:ea typeface="HGP創英角ｺﾞｼｯｸUB" pitchFamily="50" charset="-128"/>
              </a:defRPr>
            </a:lvl5pPr>
            <a:lvl6pPr marL="25146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algn="ctr">
              <a:defRPr/>
            </a:pPr>
            <a:r>
              <a:rPr lang="ja-JP" altLang="en-US" sz="1200" smtClean="0">
                <a:latin typeface="Calibri" pitchFamily="34" charset="0"/>
                <a:ea typeface="ＭＳ Ｐゴシック" pitchFamily="50" charset="-128"/>
              </a:rPr>
              <a:t>エリア</a:t>
            </a:r>
            <a:r>
              <a:rPr lang="en-US" altLang="ja-JP" sz="1200" smtClean="0">
                <a:latin typeface="Calibri" pitchFamily="34" charset="0"/>
                <a:ea typeface="ＭＳ Ｐゴシック" pitchFamily="50" charset="-128"/>
              </a:rPr>
              <a:t>3</a:t>
            </a:r>
            <a:endParaRPr lang="ja-JP" altLang="en-US" sz="1200" smtClean="0">
              <a:latin typeface="Calibri" pitchFamily="34" charset="0"/>
              <a:ea typeface="ＭＳ Ｐゴシック" pitchFamily="50" charset="-128"/>
            </a:endParaRPr>
          </a:p>
        </p:txBody>
      </p:sp>
      <p:sp>
        <p:nvSpPr>
          <p:cNvPr id="24" name="正方形/長方形 23"/>
          <p:cNvSpPr/>
          <p:nvPr/>
        </p:nvSpPr>
        <p:spPr>
          <a:xfrm>
            <a:off x="6836346" y="3065463"/>
            <a:ext cx="901700" cy="2159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HGP創英角ｺﾞｼｯｸUB" pitchFamily="50" charset="-128"/>
                <a:ea typeface="HGP創英角ｺﾞｼｯｸUB" pitchFamily="50" charset="-128"/>
              </a:defRPr>
            </a:lvl1pPr>
            <a:lvl2pPr marL="742950" indent="-285750">
              <a:defRPr kumimoji="1" sz="2400">
                <a:solidFill>
                  <a:schemeClr val="tx1"/>
                </a:solidFill>
                <a:latin typeface="HGP創英角ｺﾞｼｯｸUB" pitchFamily="50" charset="-128"/>
                <a:ea typeface="HGP創英角ｺﾞｼｯｸUB" pitchFamily="50" charset="-128"/>
              </a:defRPr>
            </a:lvl2pPr>
            <a:lvl3pPr marL="1143000" indent="-228600">
              <a:defRPr kumimoji="1" sz="2400">
                <a:solidFill>
                  <a:schemeClr val="tx1"/>
                </a:solidFill>
                <a:latin typeface="HGP創英角ｺﾞｼｯｸUB" pitchFamily="50" charset="-128"/>
                <a:ea typeface="HGP創英角ｺﾞｼｯｸUB" pitchFamily="50" charset="-128"/>
              </a:defRPr>
            </a:lvl3pPr>
            <a:lvl4pPr marL="1600200" indent="-228600">
              <a:defRPr kumimoji="1" sz="2400">
                <a:solidFill>
                  <a:schemeClr val="tx1"/>
                </a:solidFill>
                <a:latin typeface="HGP創英角ｺﾞｼｯｸUB" pitchFamily="50" charset="-128"/>
                <a:ea typeface="HGP創英角ｺﾞｼｯｸUB" pitchFamily="50" charset="-128"/>
              </a:defRPr>
            </a:lvl4pPr>
            <a:lvl5pPr marL="2057400" indent="-228600">
              <a:defRPr kumimoji="1" sz="2400">
                <a:solidFill>
                  <a:schemeClr val="tx1"/>
                </a:solidFill>
                <a:latin typeface="HGP創英角ｺﾞｼｯｸUB" pitchFamily="50" charset="-128"/>
                <a:ea typeface="HGP創英角ｺﾞｼｯｸUB" pitchFamily="50" charset="-128"/>
              </a:defRPr>
            </a:lvl5pPr>
            <a:lvl6pPr marL="25146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fontAlgn="base">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algn="ctr">
              <a:defRPr/>
            </a:pPr>
            <a:r>
              <a:rPr lang="ja-JP" altLang="en-US" sz="1200" smtClean="0">
                <a:latin typeface="Calibri" pitchFamily="34" charset="0"/>
                <a:ea typeface="ＭＳ Ｐゴシック" pitchFamily="50" charset="-128"/>
              </a:rPr>
              <a:t>エリア</a:t>
            </a:r>
            <a:r>
              <a:rPr lang="en-US" altLang="ja-JP" sz="1200" smtClean="0">
                <a:latin typeface="Calibri" pitchFamily="34" charset="0"/>
                <a:ea typeface="ＭＳ Ｐゴシック" pitchFamily="50" charset="-128"/>
              </a:rPr>
              <a:t>4</a:t>
            </a:r>
            <a:endParaRPr lang="ja-JP" altLang="en-US" sz="1200" smtClean="0">
              <a:latin typeface="Calibri" pitchFamily="34" charset="0"/>
              <a:ea typeface="ＭＳ Ｐゴシック" pitchFamily="50" charset="-128"/>
            </a:endParaRPr>
          </a:p>
        </p:txBody>
      </p:sp>
      <p:sp>
        <p:nvSpPr>
          <p:cNvPr id="26" name="正方形/長方形 25"/>
          <p:cNvSpPr/>
          <p:nvPr/>
        </p:nvSpPr>
        <p:spPr>
          <a:xfrm>
            <a:off x="5999733" y="2560638"/>
            <a:ext cx="1371600" cy="339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latin typeface="HGPｺﾞｼｯｸE" pitchFamily="50" charset="-128"/>
                <a:ea typeface="HGPｺﾞｼｯｸE" pitchFamily="50" charset="-128"/>
              </a:rPr>
              <a:t>コントローラー</a:t>
            </a:r>
          </a:p>
        </p:txBody>
      </p:sp>
      <p:cxnSp>
        <p:nvCxnSpPr>
          <p:cNvPr id="30" name="カギ線コネクタ 29"/>
          <p:cNvCxnSpPr>
            <a:stCxn id="21" idx="2"/>
          </p:cNvCxnSpPr>
          <p:nvPr/>
        </p:nvCxnSpPr>
        <p:spPr>
          <a:xfrm rot="5400000">
            <a:off x="5911627" y="2432844"/>
            <a:ext cx="350837" cy="244475"/>
          </a:xfrm>
          <a:prstGeom prst="bentConnector4">
            <a:avLst>
              <a:gd name="adj1" fmla="val 25903"/>
              <a:gd name="adj2" fmla="val 193914"/>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カギ線コネクタ 31"/>
          <p:cNvCxnSpPr>
            <a:stCxn id="22" idx="2"/>
            <a:endCxn id="26" idx="0"/>
          </p:cNvCxnSpPr>
          <p:nvPr/>
        </p:nvCxnSpPr>
        <p:spPr>
          <a:xfrm rot="5400000">
            <a:off x="6893496" y="2174875"/>
            <a:ext cx="177800" cy="593725"/>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3" idx="0"/>
          </p:cNvCxnSpPr>
          <p:nvPr/>
        </p:nvCxnSpPr>
        <p:spPr>
          <a:xfrm rot="5400000" flipH="1" flipV="1">
            <a:off x="6349777" y="2767807"/>
            <a:ext cx="168275" cy="43338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stCxn id="24" idx="0"/>
            <a:endCxn id="26" idx="3"/>
          </p:cNvCxnSpPr>
          <p:nvPr/>
        </p:nvCxnSpPr>
        <p:spPr>
          <a:xfrm rot="5400000" flipH="1" flipV="1">
            <a:off x="7161783" y="2855913"/>
            <a:ext cx="334963" cy="84137"/>
          </a:xfrm>
          <a:prstGeom prst="bentConnector4">
            <a:avLst>
              <a:gd name="adj1" fmla="val 24683"/>
              <a:gd name="adj2" fmla="val 36998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00" name="テキスト ボックス 51"/>
          <p:cNvSpPr txBox="1">
            <a:spLocks noChangeArrowheads="1"/>
          </p:cNvSpPr>
          <p:nvPr/>
        </p:nvSpPr>
        <p:spPr bwMode="auto">
          <a:xfrm>
            <a:off x="5513958" y="1836738"/>
            <a:ext cx="221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 typeface="Wingdings" pitchFamily="2" charset="2"/>
              <a:buNone/>
            </a:pPr>
            <a:r>
              <a:rPr lang="ja-JP" altLang="en-US" sz="1400">
                <a:latin typeface="HGP創英角ｺﾞｼｯｸUB" pitchFamily="50" charset="-128"/>
                <a:ea typeface="HGP創英角ｺﾞｼｯｸUB" pitchFamily="50" charset="-128"/>
              </a:rPr>
              <a:t>４エリアを１台の</a:t>
            </a:r>
            <a:r>
              <a:rPr lang="en-US" altLang="ja-JP" sz="1400">
                <a:latin typeface="HGP創英角ｺﾞｼｯｸUB" pitchFamily="50" charset="-128"/>
                <a:ea typeface="HGP創英角ｺﾞｼｯｸUB" pitchFamily="50" charset="-128"/>
              </a:rPr>
              <a:t>STB</a:t>
            </a:r>
            <a:r>
              <a:rPr lang="ja-JP" altLang="en-US" sz="1400">
                <a:latin typeface="HGP創英角ｺﾞｼｯｸUB" pitchFamily="50" charset="-128"/>
                <a:ea typeface="HGP創英角ｺﾞｼｯｸUB" pitchFamily="50" charset="-128"/>
              </a:rPr>
              <a:t>で制御</a:t>
            </a:r>
          </a:p>
        </p:txBody>
      </p:sp>
      <p:sp>
        <p:nvSpPr>
          <p:cNvPr id="16401" name="テキスト ボックス 54"/>
          <p:cNvSpPr txBox="1">
            <a:spLocks noChangeArrowheads="1"/>
          </p:cNvSpPr>
          <p:nvPr/>
        </p:nvSpPr>
        <p:spPr bwMode="auto">
          <a:xfrm>
            <a:off x="200025" y="1078548"/>
            <a:ext cx="42545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200"/>
              </a:lnSpc>
              <a:spcBef>
                <a:spcPct val="50000"/>
              </a:spcBef>
              <a:buFont typeface="Wingdings" pitchFamily="2" charset="2"/>
              <a:buNone/>
            </a:pPr>
            <a:r>
              <a:rPr lang="ja-JP" altLang="en-US" sz="1600" dirty="0">
                <a:latin typeface="HGP創英角ｺﾞｼｯｸUB" pitchFamily="50" charset="-128"/>
                <a:ea typeface="HGP創英角ｺﾞｼｯｸUB" pitchFamily="50" charset="-128"/>
              </a:rPr>
              <a:t>検知エリア</a:t>
            </a:r>
            <a:r>
              <a:rPr lang="ja-JP" altLang="en-US" sz="1600" dirty="0" smtClean="0">
                <a:solidFill>
                  <a:srgbClr val="FF0000"/>
                </a:solidFill>
                <a:latin typeface="HGP創英角ｺﾞｼｯｸUB" pitchFamily="50" charset="-128"/>
                <a:ea typeface="HGP創英角ｺﾞｼｯｸUB" pitchFamily="50" charset="-128"/>
              </a:rPr>
              <a:t>「横幅</a:t>
            </a:r>
            <a:r>
              <a:rPr lang="ja-JP" altLang="en-US" sz="1600" dirty="0">
                <a:solidFill>
                  <a:srgbClr val="FF0000"/>
                </a:solidFill>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に</a:t>
            </a:r>
            <a:r>
              <a:rPr lang="ja-JP" altLang="en-US" sz="1600" dirty="0" smtClean="0">
                <a:latin typeface="HGP創英角ｺﾞｼｯｸUB" pitchFamily="50" charset="-128"/>
                <a:ea typeface="HGP創英角ｺﾞｼｯｸUB" pitchFamily="50" charset="-128"/>
              </a:rPr>
              <a:t>合わせた、</a:t>
            </a:r>
            <a:r>
              <a:rPr lang="ja-JP" altLang="en-US" sz="1600" dirty="0">
                <a:latin typeface="HGP創英角ｺﾞｼｯｸUB" pitchFamily="50" charset="-128"/>
                <a:ea typeface="HGP創英角ｺﾞｼｯｸUB" pitchFamily="50" charset="-128"/>
              </a:rPr>
              <a:t>マスキング</a:t>
            </a:r>
            <a:r>
              <a:rPr lang="ja-JP" altLang="en-US" sz="1600" dirty="0" smtClean="0">
                <a:latin typeface="HGP創英角ｺﾞｼｯｸUB" pitchFamily="50" charset="-128"/>
                <a:ea typeface="HGP創英角ｺﾞｼｯｸUB" pitchFamily="50" charset="-128"/>
              </a:rPr>
              <a:t>方式</a:t>
            </a:r>
            <a:endParaRPr lang="en-US" altLang="ja-JP" sz="1600" dirty="0" smtClean="0">
              <a:latin typeface="HGP創英角ｺﾞｼｯｸUB" pitchFamily="50" charset="-128"/>
              <a:ea typeface="HGP創英角ｺﾞｼｯｸUB" pitchFamily="50" charset="-128"/>
            </a:endParaRPr>
          </a:p>
          <a:p>
            <a:pPr algn="ctr" eaLnBrk="1" hangingPunct="1">
              <a:lnSpc>
                <a:spcPts val="1200"/>
              </a:lnSpc>
              <a:spcBef>
                <a:spcPct val="50000"/>
              </a:spcBef>
              <a:buFont typeface="Wingdings" pitchFamily="2" charset="2"/>
              <a:buNone/>
            </a:pPr>
            <a:r>
              <a:rPr lang="ja-JP" altLang="en-US" sz="1200" dirty="0" smtClean="0">
                <a:latin typeface="HGP創英角ｺﾞｼｯｸUB" pitchFamily="50" charset="-128"/>
                <a:ea typeface="HGP創英角ｺﾞｼｯｸUB" pitchFamily="50" charset="-128"/>
              </a:rPr>
              <a:t>（</a:t>
            </a:r>
            <a:r>
              <a:rPr lang="ja-JP" altLang="en-US" sz="1200" dirty="0">
                <a:latin typeface="HGP創英角ｺﾞｼｯｸUB" pitchFamily="50" charset="-128"/>
                <a:ea typeface="HGP創英角ｺﾞｼｯｸUB" pitchFamily="50" charset="-128"/>
              </a:rPr>
              <a:t>天井高に</a:t>
            </a:r>
            <a:r>
              <a:rPr lang="ja-JP" altLang="en-US" sz="1200" dirty="0" smtClean="0">
                <a:latin typeface="HGP創英角ｺﾞｼｯｸUB" pitchFamily="50" charset="-128"/>
                <a:ea typeface="HGP創英角ｺﾞｼｯｸUB" pitchFamily="50" charset="-128"/>
              </a:rPr>
              <a:t>より幅は異なります</a:t>
            </a:r>
            <a:r>
              <a:rPr lang="ja-JP" altLang="en-US" sz="1200" dirty="0">
                <a:latin typeface="HGP創英角ｺﾞｼｯｸUB" pitchFamily="50" charset="-128"/>
                <a:ea typeface="HGP創英角ｺﾞｼｯｸUB" pitchFamily="50" charset="-128"/>
              </a:rPr>
              <a:t>）</a:t>
            </a:r>
            <a:endParaRPr lang="en-US" altLang="ja-JP" sz="1200" dirty="0">
              <a:latin typeface="HGP創英角ｺﾞｼｯｸUB" pitchFamily="50" charset="-128"/>
              <a:ea typeface="HGP創英角ｺﾞｼｯｸUB" pitchFamily="50" charset="-128"/>
            </a:endParaRPr>
          </a:p>
        </p:txBody>
      </p:sp>
      <p:cxnSp>
        <p:nvCxnSpPr>
          <p:cNvPr id="67" name="直線矢印コネクタ 66"/>
          <p:cNvCxnSpPr/>
          <p:nvPr/>
        </p:nvCxnSpPr>
        <p:spPr bwMode="auto">
          <a:xfrm>
            <a:off x="584200" y="2271713"/>
            <a:ext cx="356394" cy="365199"/>
          </a:xfrm>
          <a:prstGeom prst="straightConnector1">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bwMode="auto">
          <a:xfrm flipH="1">
            <a:off x="940594" y="2246313"/>
            <a:ext cx="346871" cy="390599"/>
          </a:xfrm>
          <a:prstGeom prst="straightConnector1">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bwMode="auto">
          <a:xfrm>
            <a:off x="1468438" y="2246313"/>
            <a:ext cx="165100" cy="10350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bwMode="auto">
          <a:xfrm>
            <a:off x="2582863" y="2279650"/>
            <a:ext cx="236537" cy="357262"/>
          </a:xfrm>
          <a:prstGeom prst="straightConnector1">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252" name="AutoShape 76" descr="格子 (大)"/>
          <p:cNvSpPr>
            <a:spLocks noChangeArrowheads="1"/>
          </p:cNvSpPr>
          <p:nvPr/>
        </p:nvSpPr>
        <p:spPr bwMode="auto">
          <a:xfrm rot="10800000">
            <a:off x="2211388" y="2852738"/>
            <a:ext cx="2149475" cy="447675"/>
          </a:xfrm>
          <a:custGeom>
            <a:avLst/>
            <a:gdLst>
              <a:gd name="T0" fmla="*/ 2050481 w 21600"/>
              <a:gd name="T1" fmla="*/ 224315 h 21600"/>
              <a:gd name="T2" fmla="*/ 1074801 w 21600"/>
              <a:gd name="T3" fmla="*/ 448629 h 21600"/>
              <a:gd name="T4" fmla="*/ 99121 w 21600"/>
              <a:gd name="T5" fmla="*/ 224315 h 21600"/>
              <a:gd name="T6" fmla="*/ 1074801 w 21600"/>
              <a:gd name="T7" fmla="*/ 0 h 21600"/>
              <a:gd name="T8" fmla="*/ 0 60000 65536"/>
              <a:gd name="T9" fmla="*/ 0 60000 65536"/>
              <a:gd name="T10" fmla="*/ 0 60000 65536"/>
              <a:gd name="T11" fmla="*/ 0 60000 65536"/>
              <a:gd name="T12" fmla="*/ 2796 w 21600"/>
              <a:gd name="T13" fmla="*/ 2796 h 21600"/>
              <a:gd name="T14" fmla="*/ 18804 w 21600"/>
              <a:gd name="T15" fmla="*/ 18804 h 21600"/>
            </a:gdLst>
            <a:ahLst/>
            <a:cxnLst>
              <a:cxn ang="T8">
                <a:pos x="T0" y="T1"/>
              </a:cxn>
              <a:cxn ang="T9">
                <a:pos x="T2" y="T3"/>
              </a:cxn>
              <a:cxn ang="T10">
                <a:pos x="T4" y="T5"/>
              </a:cxn>
              <a:cxn ang="T11">
                <a:pos x="T6" y="T7"/>
              </a:cxn>
            </a:cxnLst>
            <a:rect l="T12" t="T13" r="T14" b="T15"/>
            <a:pathLst>
              <a:path w="21600" h="21600">
                <a:moveTo>
                  <a:pt x="0" y="0"/>
                </a:moveTo>
                <a:lnTo>
                  <a:pt x="1992" y="21600"/>
                </a:lnTo>
                <a:lnTo>
                  <a:pt x="19608" y="21600"/>
                </a:lnTo>
                <a:lnTo>
                  <a:pt x="21600" y="0"/>
                </a:lnTo>
                <a:lnTo>
                  <a:pt x="0" y="0"/>
                </a:lnTo>
                <a:close/>
              </a:path>
            </a:pathLst>
          </a:custGeom>
          <a:pattFill prst="lgGrid">
            <a:fgClr>
              <a:schemeClr val="accent1"/>
            </a:fgClr>
            <a:bgClr>
              <a:schemeClr val="bg1"/>
            </a:bgClr>
          </a:pattFill>
          <a:ln w="9525">
            <a:solidFill>
              <a:schemeClr val="tx2"/>
            </a:solidFill>
            <a:miter lim="800000"/>
            <a:headEnd/>
            <a:tailEnd/>
          </a:ln>
          <a:effectLst/>
          <a:extLst>
            <a:ext uri="{AF507438-7753-43E0-B8FC-AC1667EBCBE1}">
              <a14:hiddenEffects xmlns:a14="http://schemas.microsoft.com/office/drawing/2010/main">
                <a:effectLst>
                  <a:outerShdw blurRad="63500" dist="107763" dir="18900000" algn="ctr" rotWithShape="0">
                    <a:schemeClr val="bg2">
                      <a:alpha val="50000"/>
                    </a:schemeClr>
                  </a:outerShdw>
                </a:effectLst>
              </a14:hiddenEffects>
            </a:ext>
          </a:extLst>
        </p:spPr>
        <p:txBody>
          <a:bodyPr rot="10800000" lIns="90000" tIns="46800" rIns="90000" bIns="46800" anchor="ctr"/>
          <a:lstStyle/>
          <a:p>
            <a:pPr algn="ctr">
              <a:buFont typeface="Wingdings" charset="0"/>
              <a:buNone/>
              <a:defRPr/>
            </a:pPr>
            <a:endParaRPr lang="ja-JP" altLang="en-US" sz="1600" dirty="0">
              <a:latin typeface="HGP創英角ｺﾞｼｯｸUB" charset="0"/>
              <a:ea typeface="HGP創英角ｺﾞｼｯｸUB" charset="0"/>
              <a:cs typeface="HGP創英角ｺﾞｼｯｸUB" charset="0"/>
            </a:endParaRPr>
          </a:p>
        </p:txBody>
      </p:sp>
      <p:cxnSp>
        <p:nvCxnSpPr>
          <p:cNvPr id="84" name="直線矢印コネクタ 83"/>
          <p:cNvCxnSpPr/>
          <p:nvPr/>
        </p:nvCxnSpPr>
        <p:spPr bwMode="auto">
          <a:xfrm flipH="1">
            <a:off x="3617912" y="2254250"/>
            <a:ext cx="336552" cy="382662"/>
          </a:xfrm>
          <a:prstGeom prst="straightConnector1">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bwMode="auto">
          <a:xfrm>
            <a:off x="4135438" y="2254250"/>
            <a:ext cx="225425" cy="104616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bwMode="auto">
          <a:xfrm>
            <a:off x="3381375" y="2246313"/>
            <a:ext cx="236537" cy="390599"/>
          </a:xfrm>
          <a:prstGeom prst="straightConnector1">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bwMode="auto">
          <a:xfrm flipH="1">
            <a:off x="2819400" y="2247900"/>
            <a:ext cx="327025" cy="389012"/>
          </a:xfrm>
          <a:prstGeom prst="straightConnector1">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6419" name="テキスト ボックス 91"/>
          <p:cNvSpPr txBox="1">
            <a:spLocks noChangeArrowheads="1"/>
          </p:cNvSpPr>
          <p:nvPr/>
        </p:nvSpPr>
        <p:spPr bwMode="auto">
          <a:xfrm>
            <a:off x="391578" y="1598603"/>
            <a:ext cx="11560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600" dirty="0" smtClean="0">
                <a:solidFill>
                  <a:srgbClr val="FF0000"/>
                </a:solidFill>
                <a:latin typeface="HGP創英角ｺﾞｼｯｸUB" pitchFamily="50" charset="-128"/>
                <a:ea typeface="HGP創英角ｺﾞｼｯｸUB" pitchFamily="50" charset="-128"/>
              </a:rPr>
              <a:t>「</a:t>
            </a:r>
            <a:r>
              <a:rPr lang="en-US" altLang="ja-JP" sz="1600" dirty="0" smtClean="0">
                <a:solidFill>
                  <a:srgbClr val="FF0000"/>
                </a:solidFill>
                <a:latin typeface="HGP創英角ｺﾞｼｯｸUB" pitchFamily="50" charset="-128"/>
                <a:ea typeface="HGP創英角ｺﾞｼｯｸUB" pitchFamily="50" charset="-128"/>
              </a:rPr>
              <a:t>M</a:t>
            </a:r>
            <a:r>
              <a:rPr lang="ja-JP" altLang="en-US" sz="1600" dirty="0" smtClean="0">
                <a:solidFill>
                  <a:srgbClr val="FF0000"/>
                </a:solidFill>
                <a:latin typeface="HGP創英角ｺﾞｼｯｸUB" pitchFamily="50" charset="-128"/>
                <a:ea typeface="HGP創英角ｺﾞｼｯｸUB" pitchFamily="50" charset="-128"/>
              </a:rPr>
              <a:t>型」</a:t>
            </a:r>
            <a:r>
              <a:rPr lang="ja-JP" altLang="en-US" sz="1600" dirty="0" smtClean="0">
                <a:latin typeface="HGP創英角ｺﾞｼｯｸUB" pitchFamily="50" charset="-128"/>
                <a:ea typeface="HGP創英角ｺﾞｼｯｸUB" pitchFamily="50" charset="-128"/>
              </a:rPr>
              <a:t>検知</a:t>
            </a:r>
            <a:endParaRPr lang="ja-JP" altLang="en-US" sz="1600" dirty="0">
              <a:latin typeface="HGP創英角ｺﾞｼｯｸUB" pitchFamily="50" charset="-128"/>
              <a:ea typeface="HGP創英角ｺﾞｼｯｸUB" pitchFamily="50" charset="-128"/>
            </a:endParaRPr>
          </a:p>
        </p:txBody>
      </p:sp>
      <p:sp>
        <p:nvSpPr>
          <p:cNvPr id="16420" name="テキスト ボックス 92"/>
          <p:cNvSpPr txBox="1">
            <a:spLocks noChangeArrowheads="1"/>
          </p:cNvSpPr>
          <p:nvPr/>
        </p:nvSpPr>
        <p:spPr bwMode="auto">
          <a:xfrm>
            <a:off x="2411760" y="1593944"/>
            <a:ext cx="1826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600" dirty="0" smtClean="0">
                <a:solidFill>
                  <a:srgbClr val="FF0000"/>
                </a:solidFill>
                <a:latin typeface="HGP創英角ｺﾞｼｯｸUB" pitchFamily="50" charset="-128"/>
                <a:ea typeface="HGP創英角ｺﾞｼｯｸUB" pitchFamily="50" charset="-128"/>
              </a:rPr>
              <a:t>「山</a:t>
            </a:r>
            <a:r>
              <a:rPr lang="ja-JP" altLang="en-US" sz="1600" dirty="0">
                <a:solidFill>
                  <a:srgbClr val="FF0000"/>
                </a:solidFill>
                <a:latin typeface="HGP創英角ｺﾞｼｯｸUB" pitchFamily="50" charset="-128"/>
                <a:ea typeface="HGP創英角ｺﾞｼｯｸUB" pitchFamily="50" charset="-128"/>
              </a:rPr>
              <a:t>（</a:t>
            </a:r>
            <a:r>
              <a:rPr lang="ja-JP" altLang="en-US" sz="1600" dirty="0" smtClean="0">
                <a:solidFill>
                  <a:srgbClr val="FF0000"/>
                </a:solidFill>
                <a:latin typeface="HGP創英角ｺﾞｼｯｸUB" pitchFamily="50" charset="-128"/>
                <a:ea typeface="HGP創英角ｺﾞｼｯｸUB" pitchFamily="50" charset="-128"/>
              </a:rPr>
              <a:t>王冠）型」</a:t>
            </a:r>
            <a:r>
              <a:rPr lang="ja-JP" altLang="en-US" sz="1600" dirty="0" smtClean="0">
                <a:latin typeface="HGP創英角ｺﾞｼｯｸUB" pitchFamily="50" charset="-128"/>
                <a:ea typeface="HGP創英角ｺﾞｼｯｸUB" pitchFamily="50" charset="-128"/>
              </a:rPr>
              <a:t>検知</a:t>
            </a:r>
            <a:endParaRPr lang="ja-JP" altLang="en-US" sz="1600" dirty="0">
              <a:latin typeface="HGP創英角ｺﾞｼｯｸUB" pitchFamily="50" charset="-128"/>
              <a:ea typeface="HGP創英角ｺﾞｼｯｸUB" pitchFamily="50" charset="-128"/>
            </a:endParaRPr>
          </a:p>
        </p:txBody>
      </p:sp>
      <p:sp>
        <p:nvSpPr>
          <p:cNvPr id="16421" name="テキスト ボックス 93"/>
          <p:cNvSpPr txBox="1">
            <a:spLocks noChangeArrowheads="1"/>
          </p:cNvSpPr>
          <p:nvPr/>
        </p:nvSpPr>
        <p:spPr bwMode="auto">
          <a:xfrm>
            <a:off x="38100" y="3624263"/>
            <a:ext cx="4586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200"/>
              </a:lnSpc>
              <a:spcBef>
                <a:spcPct val="50000"/>
              </a:spcBef>
              <a:buFont typeface="Wingdings" pitchFamily="2" charset="2"/>
              <a:buNone/>
            </a:pPr>
            <a:r>
              <a:rPr lang="ja-JP" altLang="en-US" sz="1600" dirty="0">
                <a:solidFill>
                  <a:srgbClr val="FF0000"/>
                </a:solidFill>
                <a:latin typeface="HGP創英角ｺﾞｼｯｸUB" pitchFamily="50" charset="-128"/>
                <a:ea typeface="HGP創英角ｺﾞｼｯｸUB" pitchFamily="50" charset="-128"/>
              </a:rPr>
              <a:t>スタッフが監視できる場所にいる時には</a:t>
            </a:r>
            <a:r>
              <a:rPr lang="ja-JP" altLang="en-US" sz="1600" dirty="0" smtClean="0">
                <a:solidFill>
                  <a:srgbClr val="FF0000"/>
                </a:solidFill>
                <a:latin typeface="HGP創英角ｺﾞｼｯｸUB" pitchFamily="50" charset="-128"/>
                <a:ea typeface="HGP創英角ｺﾞｼｯｸUB" pitchFamily="50" charset="-128"/>
              </a:rPr>
              <a:t>鳴らさない</a:t>
            </a:r>
            <a:endParaRPr lang="en-US" altLang="ja-JP" sz="1600" dirty="0">
              <a:solidFill>
                <a:srgbClr val="FF0000"/>
              </a:solidFill>
              <a:latin typeface="HGP創英角ｺﾞｼｯｸUB" pitchFamily="50" charset="-128"/>
              <a:ea typeface="HGP創英角ｺﾞｼｯｸUB" pitchFamily="50" charset="-128"/>
            </a:endParaRPr>
          </a:p>
          <a:p>
            <a:pPr algn="ctr" eaLnBrk="1" hangingPunct="1">
              <a:lnSpc>
                <a:spcPts val="1200"/>
              </a:lnSpc>
              <a:spcBef>
                <a:spcPct val="50000"/>
              </a:spcBef>
              <a:buFont typeface="Wingdings" pitchFamily="2" charset="2"/>
              <a:buNone/>
            </a:pPr>
            <a:r>
              <a:rPr lang="en-US" altLang="ja-JP" sz="1600" dirty="0" smtClean="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サブセンサー</a:t>
            </a:r>
            <a:r>
              <a:rPr lang="en-US" altLang="ja-JP" sz="1600" dirty="0" smtClean="0">
                <a:latin typeface="HGP創英角ｺﾞｼｯｸUB" pitchFamily="50" charset="-128"/>
                <a:ea typeface="HGP創英角ｺﾞｼｯｸUB" pitchFamily="50" charset="-128"/>
              </a:rPr>
              <a:t>】</a:t>
            </a:r>
            <a:endParaRPr lang="en-US" altLang="ja-JP" sz="1600" dirty="0">
              <a:latin typeface="HGP創英角ｺﾞｼｯｸUB" pitchFamily="50" charset="-128"/>
              <a:ea typeface="HGP創英角ｺﾞｼｯｸUB" pitchFamily="50" charset="-128"/>
            </a:endParaRPr>
          </a:p>
        </p:txBody>
      </p:sp>
      <p:sp>
        <p:nvSpPr>
          <p:cNvPr id="95" name="正方形/長方形 94"/>
          <p:cNvSpPr/>
          <p:nvPr/>
        </p:nvSpPr>
        <p:spPr>
          <a:xfrm>
            <a:off x="280988" y="4775200"/>
            <a:ext cx="1019175" cy="338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latin typeface="HGPｺﾞｼｯｸE" pitchFamily="50" charset="-128"/>
                <a:ea typeface="HGPｺﾞｼｯｸE" pitchFamily="50" charset="-128"/>
              </a:rPr>
              <a:t>コントローラー</a:t>
            </a:r>
          </a:p>
        </p:txBody>
      </p:sp>
      <p:cxnSp>
        <p:nvCxnSpPr>
          <p:cNvPr id="100" name="カギ線コネクタ 99"/>
          <p:cNvCxnSpPr>
            <a:endCxn id="95" idx="3"/>
          </p:cNvCxnSpPr>
          <p:nvPr/>
        </p:nvCxnSpPr>
        <p:spPr>
          <a:xfrm rot="10800000" flipV="1">
            <a:off x="1300163" y="4579938"/>
            <a:ext cx="333375" cy="365125"/>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カギ線コネクタ 101"/>
          <p:cNvCxnSpPr>
            <a:endCxn id="95" idx="0"/>
          </p:cNvCxnSpPr>
          <p:nvPr/>
        </p:nvCxnSpPr>
        <p:spPr>
          <a:xfrm rot="16200000" flipH="1" flipV="1">
            <a:off x="1960563" y="3249612"/>
            <a:ext cx="355600" cy="2695575"/>
          </a:xfrm>
          <a:prstGeom prst="bentConnector3">
            <a:avLst>
              <a:gd name="adj1" fmla="val -6431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67" name="角丸四角形 105"/>
          <p:cNvSpPr>
            <a:spLocks noChangeArrowheads="1"/>
          </p:cNvSpPr>
          <p:nvPr/>
        </p:nvSpPr>
        <p:spPr bwMode="auto">
          <a:xfrm>
            <a:off x="3194050" y="5138738"/>
            <a:ext cx="608013" cy="247650"/>
          </a:xfrm>
          <a:prstGeom prst="roundRect">
            <a:avLst>
              <a:gd name="adj" fmla="val 16667"/>
            </a:avLst>
          </a:prstGeom>
          <a:pattFill prst="lgGrid">
            <a:fgClr>
              <a:schemeClr val="accent1"/>
            </a:fgClr>
            <a:bgClr>
              <a:schemeClr val="bg1"/>
            </a:bgClr>
          </a:pattFill>
          <a:ln w="9525">
            <a:solidFill>
              <a:schemeClr val="tx2"/>
            </a:solidFill>
            <a:miter lim="800000"/>
            <a:headEnd/>
            <a:tailEnd/>
          </a:ln>
          <a:effectLst/>
          <a:extLst>
            <a:ext uri="{AF507438-7753-43E0-B8FC-AC1667EBCBE1}">
              <a14:hiddenEffects xmlns:a14="http://schemas.microsoft.com/office/drawing/2010/main">
                <a:effectLst>
                  <a:outerShdw blurRad="63500" dist="107763" dir="18900000" algn="ctr" rotWithShape="0">
                    <a:schemeClr val="bg2">
                      <a:alpha val="50000"/>
                    </a:schemeClr>
                  </a:outerShdw>
                </a:effectLst>
              </a14:hiddenEffects>
            </a:ext>
          </a:extLst>
        </p:spPr>
        <p:txBody>
          <a:bodyPr rot="10800000" lIns="90000" tIns="46800" rIns="90000" bIns="46800" anchor="ctr">
            <a:spAutoFit/>
          </a:bodyPr>
          <a:lstStyle/>
          <a:p>
            <a:pPr algn="ctr">
              <a:buFont typeface="Wingdings" charset="0"/>
              <a:buNone/>
              <a:defRPr/>
            </a:pPr>
            <a:endParaRPr lang="ja-JP" altLang="en-US" sz="2000">
              <a:latin typeface="HGP創英角ｺﾞｼｯｸUB" charset="0"/>
              <a:ea typeface="HGP創英角ｺﾞｼｯｸUB" charset="0"/>
              <a:cs typeface="HGP創英角ｺﾞｼｯｸUB" charset="0"/>
            </a:endParaRPr>
          </a:p>
        </p:txBody>
      </p:sp>
      <p:pic>
        <p:nvPicPr>
          <p:cNvPr id="16428" name="Picture 265" descr="man, mens room, person, user icon">
            <a:hlinkClick r:id="rId3" tooltip="man, mens room, person, user ic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513" y="4811713"/>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9" name="角丸四角形 107"/>
          <p:cNvSpPr>
            <a:spLocks noChangeArrowheads="1"/>
          </p:cNvSpPr>
          <p:nvPr/>
        </p:nvSpPr>
        <p:spPr bwMode="auto">
          <a:xfrm>
            <a:off x="1633538" y="5119688"/>
            <a:ext cx="608012" cy="247650"/>
          </a:xfrm>
          <a:prstGeom prst="roundRect">
            <a:avLst>
              <a:gd name="adj" fmla="val 16667"/>
            </a:avLst>
          </a:prstGeom>
          <a:pattFill prst="lgGrid">
            <a:fgClr>
              <a:schemeClr val="accent1"/>
            </a:fgClr>
            <a:bgClr>
              <a:schemeClr val="bg1"/>
            </a:bgClr>
          </a:pattFill>
          <a:ln w="9525">
            <a:solidFill>
              <a:schemeClr val="tx2"/>
            </a:solidFill>
            <a:miter lim="800000"/>
            <a:headEnd/>
            <a:tailEnd/>
          </a:ln>
          <a:effectLst/>
          <a:extLst>
            <a:ext uri="{AF507438-7753-43E0-B8FC-AC1667EBCBE1}">
              <a14:hiddenEffects xmlns:a14="http://schemas.microsoft.com/office/drawing/2010/main">
                <a:effectLst>
                  <a:outerShdw blurRad="63500" dist="107763" dir="18900000" algn="ctr" rotWithShape="0">
                    <a:schemeClr val="bg2">
                      <a:alpha val="50000"/>
                    </a:schemeClr>
                  </a:outerShdw>
                </a:effectLst>
              </a14:hiddenEffects>
            </a:ext>
          </a:extLst>
        </p:spPr>
        <p:txBody>
          <a:bodyPr rot="10800000" lIns="90000" tIns="46800" rIns="90000" bIns="46800" anchor="ctr">
            <a:spAutoFit/>
          </a:bodyPr>
          <a:lstStyle/>
          <a:p>
            <a:pPr algn="ctr">
              <a:buFont typeface="Wingdings" charset="0"/>
              <a:buNone/>
              <a:defRPr/>
            </a:pPr>
            <a:endParaRPr lang="ja-JP" altLang="en-US" sz="2000">
              <a:latin typeface="HGP創英角ｺﾞｼｯｸUB" charset="0"/>
              <a:ea typeface="HGP創英角ｺﾞｼｯｸUB" charset="0"/>
              <a:cs typeface="HGP創英角ｺﾞｼｯｸUB" charset="0"/>
            </a:endParaRPr>
          </a:p>
        </p:txBody>
      </p:sp>
      <p:sp>
        <p:nvSpPr>
          <p:cNvPr id="16430" name="テキスト ボックス 109"/>
          <p:cNvSpPr txBox="1">
            <a:spLocks noChangeArrowheads="1"/>
          </p:cNvSpPr>
          <p:nvPr/>
        </p:nvSpPr>
        <p:spPr bwMode="auto">
          <a:xfrm>
            <a:off x="1023938" y="4374748"/>
            <a:ext cx="66236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en-US" altLang="ja-JP" sz="1000" dirty="0" smtClean="0">
                <a:solidFill>
                  <a:srgbClr val="FF0000"/>
                </a:solidFill>
                <a:latin typeface="HGP創英角ｺﾞｼｯｸUB" pitchFamily="50" charset="-128"/>
                <a:ea typeface="HGP創英角ｺﾞｼｯｸUB" pitchFamily="50" charset="-128"/>
              </a:rPr>
              <a:t>OFF</a:t>
            </a:r>
            <a:r>
              <a:rPr lang="ja-JP" altLang="en-US" sz="1000" dirty="0" smtClean="0">
                <a:solidFill>
                  <a:srgbClr val="FF0000"/>
                </a:solidFill>
                <a:latin typeface="HGP創英角ｺﾞｼｯｸUB" pitchFamily="50" charset="-128"/>
                <a:ea typeface="HGP創英角ｺﾞｼｯｸUB" pitchFamily="50" charset="-128"/>
              </a:rPr>
              <a:t>信号</a:t>
            </a:r>
            <a:endParaRPr lang="en-US" altLang="ja-JP" sz="1000" dirty="0">
              <a:solidFill>
                <a:srgbClr val="FF0000"/>
              </a:solidFill>
              <a:latin typeface="HGP創英角ｺﾞｼｯｸUB" pitchFamily="50" charset="-128"/>
              <a:ea typeface="HGP創英角ｺﾞｼｯｸUB" pitchFamily="50" charset="-128"/>
            </a:endParaRPr>
          </a:p>
          <a:p>
            <a:pPr eaLnBrk="1" hangingPunct="1">
              <a:lnSpc>
                <a:spcPts val="1200"/>
              </a:lnSpc>
              <a:spcBef>
                <a:spcPct val="50000"/>
              </a:spcBef>
              <a:buFont typeface="Wingdings" pitchFamily="2" charset="2"/>
              <a:buNone/>
            </a:pPr>
            <a:endParaRPr lang="ja-JP" altLang="en-US" sz="1000" dirty="0">
              <a:solidFill>
                <a:srgbClr val="FF0000"/>
              </a:solidFill>
              <a:latin typeface="HGP創英角ｺﾞｼｯｸUB" pitchFamily="50" charset="-128"/>
              <a:ea typeface="HGP創英角ｺﾞｼｯｸUB" pitchFamily="50" charset="-128"/>
            </a:endParaRPr>
          </a:p>
        </p:txBody>
      </p:sp>
      <p:pic>
        <p:nvPicPr>
          <p:cNvPr id="16431" name="Picture 2" descr="http://www47.tok2.com/home/anriyugo/clip_art/people/images/atsb0002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588" y="4903788"/>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2" name="正方形/長方形 111"/>
          <p:cNvSpPr>
            <a:spLocks noChangeArrowheads="1"/>
          </p:cNvSpPr>
          <p:nvPr/>
        </p:nvSpPr>
        <p:spPr bwMode="auto">
          <a:xfrm rot="10800000">
            <a:off x="4754563" y="6093295"/>
            <a:ext cx="4089400" cy="422601"/>
          </a:xfrm>
          <a:prstGeom prst="rect">
            <a:avLst/>
          </a:prstGeom>
          <a:solidFill>
            <a:schemeClr val="tx1"/>
          </a:solidFill>
          <a:ln w="9525">
            <a:solidFill>
              <a:schemeClr val="bg1"/>
            </a:solidFill>
            <a:miter lim="800000"/>
            <a:headEnd/>
            <a:tailEnd/>
          </a:ln>
        </p:spPr>
        <p:txBody>
          <a:bodyPr rot="10800000" lIns="90000" tIns="46800" rIns="90000" bIns="46800"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Wingdings" pitchFamily="2" charset="2"/>
              <a:buNone/>
            </a:pPr>
            <a:r>
              <a:rPr lang="en-US" altLang="ja-JP" sz="1600" dirty="0">
                <a:solidFill>
                  <a:schemeClr val="bg1"/>
                </a:solidFill>
                <a:latin typeface="HGP創英角ｺﾞｼｯｸUB" pitchFamily="50" charset="-128"/>
                <a:ea typeface="HGP創英角ｺﾞｼｯｸUB" pitchFamily="50" charset="-128"/>
              </a:rPr>
              <a:t>※</a:t>
            </a:r>
            <a:r>
              <a:rPr lang="ja-JP" altLang="en-US" sz="1600" dirty="0" smtClean="0">
                <a:solidFill>
                  <a:schemeClr val="bg1"/>
                </a:solidFill>
                <a:latin typeface="HGP創英角ｺﾞｼｯｸUB" pitchFamily="50" charset="-128"/>
                <a:ea typeface="HGP創英角ｺﾞｼｯｸUB" pitchFamily="50" charset="-128"/>
              </a:rPr>
              <a:t>応用的</a:t>
            </a:r>
            <a:r>
              <a:rPr lang="ja-JP" altLang="en-US" sz="1600" dirty="0" smtClean="0">
                <a:solidFill>
                  <a:schemeClr val="bg1"/>
                </a:solidFill>
                <a:latin typeface="HGP創英角ｺﾞｼｯｸUB" pitchFamily="50" charset="-128"/>
                <a:ea typeface="HGP創英角ｺﾞｼｯｸUB" pitchFamily="50" charset="-128"/>
              </a:rPr>
              <a:t>な</a:t>
            </a:r>
            <a:r>
              <a:rPr lang="ja-JP" altLang="en-US" sz="1600" dirty="0" smtClean="0">
                <a:solidFill>
                  <a:schemeClr val="bg1"/>
                </a:solidFill>
                <a:latin typeface="HGP創英角ｺﾞｼｯｸUB" pitchFamily="50" charset="-128"/>
                <a:ea typeface="HGP創英角ｺﾞｼｯｸUB" pitchFamily="50" charset="-128"/>
              </a:rPr>
              <a:t>使い方です</a:t>
            </a:r>
            <a:endParaRPr lang="en-US" altLang="ja-JP" sz="1600" dirty="0" smtClean="0">
              <a:solidFill>
                <a:schemeClr val="bg1"/>
              </a:solidFill>
              <a:latin typeface="HGP創英角ｺﾞｼｯｸUB" pitchFamily="50" charset="-128"/>
              <a:ea typeface="HGP創英角ｺﾞｼｯｸUB" pitchFamily="50" charset="-128"/>
            </a:endParaRPr>
          </a:p>
        </p:txBody>
      </p:sp>
      <p:sp>
        <p:nvSpPr>
          <p:cNvPr id="16433" name="テキスト ボックス 115"/>
          <p:cNvSpPr txBox="1">
            <a:spLocks noChangeArrowheads="1"/>
          </p:cNvSpPr>
          <p:nvPr/>
        </p:nvSpPr>
        <p:spPr bwMode="auto">
          <a:xfrm>
            <a:off x="3097213" y="5372100"/>
            <a:ext cx="815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100">
                <a:latin typeface="HGP創英角ｺﾞｼｯｸUB" pitchFamily="50" charset="-128"/>
                <a:ea typeface="HGP創英角ｺﾞｼｯｸUB" pitchFamily="50" charset="-128"/>
              </a:rPr>
              <a:t>検知エリア</a:t>
            </a:r>
          </a:p>
        </p:txBody>
      </p:sp>
      <p:sp>
        <p:nvSpPr>
          <p:cNvPr id="16434" name="テキスト ボックス 116"/>
          <p:cNvSpPr txBox="1">
            <a:spLocks noChangeArrowheads="1"/>
          </p:cNvSpPr>
          <p:nvPr/>
        </p:nvSpPr>
        <p:spPr bwMode="auto">
          <a:xfrm>
            <a:off x="1411288" y="5351463"/>
            <a:ext cx="1028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100">
                <a:solidFill>
                  <a:srgbClr val="FF0000"/>
                </a:solidFill>
                <a:latin typeface="HGP創英角ｺﾞｼｯｸUB" pitchFamily="50" charset="-128"/>
                <a:ea typeface="HGP創英角ｺﾞｼｯｸUB" pitchFamily="50" charset="-128"/>
              </a:rPr>
              <a:t>スタッフがいる</a:t>
            </a:r>
          </a:p>
        </p:txBody>
      </p:sp>
      <p:sp>
        <p:nvSpPr>
          <p:cNvPr id="119" name="正方形/長方形 118"/>
          <p:cNvSpPr/>
          <p:nvPr/>
        </p:nvSpPr>
        <p:spPr>
          <a:xfrm>
            <a:off x="4710113" y="4719638"/>
            <a:ext cx="1019175" cy="338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latin typeface="HGPｺﾞｼｯｸE" pitchFamily="50" charset="-128"/>
                <a:ea typeface="HGPｺﾞｼｯｸE" pitchFamily="50" charset="-128"/>
              </a:rPr>
              <a:t>コントローラー</a:t>
            </a:r>
          </a:p>
        </p:txBody>
      </p:sp>
      <p:cxnSp>
        <p:nvCxnSpPr>
          <p:cNvPr id="122" name="カギ線コネクタ 121"/>
          <p:cNvCxnSpPr>
            <a:endCxn id="119" idx="3"/>
          </p:cNvCxnSpPr>
          <p:nvPr/>
        </p:nvCxnSpPr>
        <p:spPr>
          <a:xfrm rot="10800000" flipV="1">
            <a:off x="5729288" y="4524375"/>
            <a:ext cx="333375" cy="365125"/>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カギ線コネクタ 122"/>
          <p:cNvCxnSpPr>
            <a:endCxn id="119" idx="0"/>
          </p:cNvCxnSpPr>
          <p:nvPr/>
        </p:nvCxnSpPr>
        <p:spPr>
          <a:xfrm rot="16200000" flipH="1" flipV="1">
            <a:off x="6389688" y="3194050"/>
            <a:ext cx="355600" cy="2695575"/>
          </a:xfrm>
          <a:prstGeom prst="bentConnector3">
            <a:avLst>
              <a:gd name="adj1" fmla="val -6431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82" name="角丸四角形 123"/>
          <p:cNvSpPr>
            <a:spLocks noChangeArrowheads="1"/>
          </p:cNvSpPr>
          <p:nvPr/>
        </p:nvSpPr>
        <p:spPr bwMode="auto">
          <a:xfrm>
            <a:off x="7623175" y="5184775"/>
            <a:ext cx="606425" cy="247650"/>
          </a:xfrm>
          <a:prstGeom prst="roundRect">
            <a:avLst>
              <a:gd name="adj" fmla="val 16667"/>
            </a:avLst>
          </a:prstGeom>
          <a:pattFill prst="lgGrid">
            <a:fgClr>
              <a:schemeClr val="accent1"/>
            </a:fgClr>
            <a:bgClr>
              <a:schemeClr val="bg1"/>
            </a:bgClr>
          </a:pattFill>
          <a:ln w="9525">
            <a:solidFill>
              <a:schemeClr val="tx2"/>
            </a:solidFill>
            <a:miter lim="800000"/>
            <a:headEnd/>
            <a:tailEnd/>
          </a:ln>
          <a:effectLst/>
          <a:extLst>
            <a:ext uri="{AF507438-7753-43E0-B8FC-AC1667EBCBE1}">
              <a14:hiddenEffects xmlns:a14="http://schemas.microsoft.com/office/drawing/2010/main">
                <a:effectLst>
                  <a:outerShdw blurRad="63500" dist="107763" dir="18900000" algn="ctr" rotWithShape="0">
                    <a:schemeClr val="bg2">
                      <a:alpha val="50000"/>
                    </a:schemeClr>
                  </a:outerShdw>
                </a:effectLst>
              </a14:hiddenEffects>
            </a:ext>
          </a:extLst>
        </p:spPr>
        <p:txBody>
          <a:bodyPr rot="10800000" lIns="90000" tIns="46800" rIns="90000" bIns="46800" anchor="ctr">
            <a:spAutoFit/>
          </a:bodyPr>
          <a:lstStyle/>
          <a:p>
            <a:pPr algn="ctr">
              <a:buFont typeface="Wingdings" charset="0"/>
              <a:buNone/>
              <a:defRPr/>
            </a:pPr>
            <a:endParaRPr lang="ja-JP" altLang="en-US" sz="2000">
              <a:latin typeface="HGP創英角ｺﾞｼｯｸUB" charset="0"/>
              <a:ea typeface="HGP創英角ｺﾞｼｯｸUB" charset="0"/>
              <a:cs typeface="HGP創英角ｺﾞｼｯｸUB" charset="0"/>
            </a:endParaRPr>
          </a:p>
        </p:txBody>
      </p:sp>
      <p:pic>
        <p:nvPicPr>
          <p:cNvPr id="16442" name="Picture 265" descr="man, mens room, person, user icon">
            <a:hlinkClick r:id="rId3" tooltip="man, mens room, person, user ic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850" y="4773613"/>
            <a:ext cx="585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4" name="正方形/長方形 132"/>
          <p:cNvSpPr>
            <a:spLocks noChangeArrowheads="1"/>
          </p:cNvSpPr>
          <p:nvPr/>
        </p:nvSpPr>
        <p:spPr bwMode="auto">
          <a:xfrm rot="10800000">
            <a:off x="271463" y="5806624"/>
            <a:ext cx="4089400" cy="710067"/>
          </a:xfrm>
          <a:prstGeom prst="rect">
            <a:avLst/>
          </a:prstGeom>
          <a:solidFill>
            <a:schemeClr val="tx1"/>
          </a:solidFill>
          <a:ln w="9525">
            <a:solidFill>
              <a:schemeClr val="bg1"/>
            </a:solidFill>
            <a:miter lim="800000"/>
            <a:headEnd/>
            <a:tailEnd/>
          </a:ln>
        </p:spPr>
        <p:txBody>
          <a:bodyPr rot="10800000" lIns="90000" tIns="46800" rIns="90000" bIns="46800"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 typeface="Wingdings" pitchFamily="2" charset="2"/>
              <a:buNone/>
            </a:pPr>
            <a:r>
              <a:rPr lang="ja-JP" altLang="en-US" sz="1600" dirty="0">
                <a:solidFill>
                  <a:schemeClr val="bg1"/>
                </a:solidFill>
                <a:latin typeface="HGP創英角ｺﾞｼｯｸUB" pitchFamily="50" charset="-128"/>
                <a:ea typeface="HGP創英角ｺﾞｼｯｸUB" pitchFamily="50" charset="-128"/>
              </a:rPr>
              <a:t>不在の場合があるカウンターにも</a:t>
            </a:r>
            <a:r>
              <a:rPr lang="ja-JP" altLang="en-US" sz="1600" dirty="0" smtClean="0">
                <a:solidFill>
                  <a:schemeClr val="bg1"/>
                </a:solidFill>
                <a:latin typeface="HGP創英角ｺﾞｼｯｸUB" pitchFamily="50" charset="-128"/>
                <a:ea typeface="HGP創英角ｺﾞｼｯｸUB" pitchFamily="50" charset="-128"/>
              </a:rPr>
              <a:t>活用</a:t>
            </a:r>
            <a:endParaRPr lang="en-US" altLang="ja-JP" sz="1600" dirty="0">
              <a:solidFill>
                <a:schemeClr val="bg1"/>
              </a:solidFill>
              <a:latin typeface="HGP創英角ｺﾞｼｯｸUB" pitchFamily="50" charset="-128"/>
              <a:ea typeface="HGP創英角ｺﾞｼｯｸUB" pitchFamily="50" charset="-128"/>
            </a:endParaRPr>
          </a:p>
          <a:p>
            <a:pPr algn="ctr" eaLnBrk="1" hangingPunct="1">
              <a:spcBef>
                <a:spcPct val="50000"/>
              </a:spcBef>
              <a:buFont typeface="Wingdings" pitchFamily="2" charset="2"/>
              <a:buNone/>
            </a:pPr>
            <a:r>
              <a:rPr lang="ja-JP" altLang="en-US" sz="1600" dirty="0" smtClean="0">
                <a:solidFill>
                  <a:schemeClr val="bg1"/>
                </a:solidFill>
                <a:latin typeface="HGP創英角ｺﾞｼｯｸUB" pitchFamily="50" charset="-128"/>
                <a:ea typeface="HGP創英角ｺﾞｼｯｸUB" pitchFamily="50" charset="-128"/>
              </a:rPr>
              <a:t>（チャイム</a:t>
            </a:r>
            <a:r>
              <a:rPr lang="ja-JP" altLang="en-US" sz="1600" dirty="0" smtClean="0">
                <a:solidFill>
                  <a:schemeClr val="bg1"/>
                </a:solidFill>
                <a:latin typeface="HGP創英角ｺﾞｼｯｸUB" pitchFamily="50" charset="-128"/>
                <a:ea typeface="HGP創英角ｺﾞｼｯｸUB" pitchFamily="50" charset="-128"/>
              </a:rPr>
              <a:t>音</a:t>
            </a:r>
            <a:r>
              <a:rPr lang="ja-JP" altLang="en-US" sz="1600" dirty="0">
                <a:solidFill>
                  <a:schemeClr val="bg1"/>
                </a:solidFill>
                <a:latin typeface="HGP創英角ｺﾞｼｯｸUB" pitchFamily="50" charset="-128"/>
                <a:ea typeface="HGP創英角ｺﾞｼｯｸUB" pitchFamily="50" charset="-128"/>
              </a:rPr>
              <a:t>では</a:t>
            </a:r>
            <a:r>
              <a:rPr lang="ja-JP" altLang="en-US" sz="1600" dirty="0" smtClean="0">
                <a:solidFill>
                  <a:schemeClr val="bg1"/>
                </a:solidFill>
                <a:latin typeface="HGP創英角ｺﾞｼｯｸUB" pitchFamily="50" charset="-128"/>
                <a:ea typeface="HGP創英角ｺﾞｼｯｸUB" pitchFamily="50" charset="-128"/>
              </a:rPr>
              <a:t>なく音声で</a:t>
            </a:r>
            <a:r>
              <a:rPr lang="ja-JP" altLang="en-US" sz="1600" dirty="0">
                <a:solidFill>
                  <a:schemeClr val="bg1"/>
                </a:solidFill>
                <a:latin typeface="HGP創英角ｺﾞｼｯｸUB" pitchFamily="50" charset="-128"/>
                <a:ea typeface="HGP創英角ｺﾞｼｯｸUB" pitchFamily="50" charset="-128"/>
              </a:rPr>
              <a:t>呼ぶことも可能）</a:t>
            </a:r>
          </a:p>
        </p:txBody>
      </p:sp>
      <p:sp>
        <p:nvSpPr>
          <p:cNvPr id="16445" name="テキスト ボックス 54"/>
          <p:cNvSpPr txBox="1">
            <a:spLocks noChangeArrowheads="1"/>
          </p:cNvSpPr>
          <p:nvPr/>
        </p:nvSpPr>
        <p:spPr bwMode="auto">
          <a:xfrm>
            <a:off x="4683696" y="1054427"/>
            <a:ext cx="425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200"/>
              </a:lnSpc>
              <a:spcBef>
                <a:spcPct val="50000"/>
              </a:spcBef>
              <a:buFont typeface="Wingdings" pitchFamily="2" charset="2"/>
              <a:buNone/>
            </a:pPr>
            <a:r>
              <a:rPr lang="ja-JP" altLang="en-US" sz="1600" dirty="0">
                <a:latin typeface="HGP創英角ｺﾞｼｯｸUB" pitchFamily="50" charset="-128"/>
                <a:ea typeface="HGP創英角ｺﾞｼｯｸUB" pitchFamily="50" charset="-128"/>
              </a:rPr>
              <a:t>４つまでの検知エリアなら</a:t>
            </a:r>
            <a:r>
              <a:rPr lang="en-US" altLang="ja-JP" sz="1600" dirty="0">
                <a:latin typeface="HGP創英角ｺﾞｼｯｸUB" pitchFamily="50" charset="-128"/>
                <a:ea typeface="HGP創英角ｺﾞｼｯｸUB" pitchFamily="50" charset="-128"/>
              </a:rPr>
              <a:t>1</a:t>
            </a:r>
            <a:r>
              <a:rPr lang="ja-JP" altLang="en-US" sz="1600" dirty="0" smtClean="0">
                <a:latin typeface="HGP創英角ｺﾞｼｯｸUB" pitchFamily="50" charset="-128"/>
                <a:ea typeface="HGP創英角ｺﾞｼｯｸUB" pitchFamily="50" charset="-128"/>
              </a:rPr>
              <a:t>台の</a:t>
            </a:r>
            <a:endParaRPr lang="en-US" altLang="ja-JP" sz="1600" dirty="0" smtClean="0">
              <a:latin typeface="HGP創英角ｺﾞｼｯｸUB" pitchFamily="50" charset="-128"/>
              <a:ea typeface="HGP創英角ｺﾞｼｯｸUB" pitchFamily="50" charset="-128"/>
            </a:endParaRPr>
          </a:p>
          <a:p>
            <a:pPr algn="ctr" eaLnBrk="1" hangingPunct="1">
              <a:lnSpc>
                <a:spcPts val="1200"/>
              </a:lnSpc>
              <a:spcBef>
                <a:spcPct val="50000"/>
              </a:spcBef>
              <a:buFont typeface="Wingdings" pitchFamily="2" charset="2"/>
              <a:buNone/>
            </a:pPr>
            <a:r>
              <a:rPr lang="ja-JP" altLang="en-US" sz="1600" dirty="0" smtClean="0">
                <a:latin typeface="HGP創英角ｺﾞｼｯｸUB" pitchFamily="50" charset="-128"/>
                <a:ea typeface="HGP創英角ｺﾞｼｯｸUB" pitchFamily="50" charset="-128"/>
              </a:rPr>
              <a:t>センサーユニット</a:t>
            </a:r>
            <a:r>
              <a:rPr lang="ja-JP" altLang="en-US" sz="1600" dirty="0">
                <a:latin typeface="HGP創英角ｺﾞｼｯｸUB" pitchFamily="50" charset="-128"/>
                <a:ea typeface="HGP創英角ｺﾞｼｯｸUB" pitchFamily="50" charset="-128"/>
              </a:rPr>
              <a:t>で設定</a:t>
            </a:r>
            <a:r>
              <a:rPr lang="en-US" altLang="ja-JP" sz="1600" dirty="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運用できます</a:t>
            </a:r>
            <a:endParaRPr lang="en-US" altLang="ja-JP" sz="1200" dirty="0">
              <a:latin typeface="HGP創英角ｺﾞｼｯｸUB" pitchFamily="50" charset="-128"/>
              <a:ea typeface="HGP創英角ｺﾞｼｯｸUB" pitchFamily="50" charset="-128"/>
            </a:endParaRPr>
          </a:p>
        </p:txBody>
      </p:sp>
      <p:sp>
        <p:nvSpPr>
          <p:cNvPr id="16446" name="テキスト ボックス 115"/>
          <p:cNvSpPr txBox="1">
            <a:spLocks noChangeArrowheads="1"/>
          </p:cNvSpPr>
          <p:nvPr/>
        </p:nvSpPr>
        <p:spPr bwMode="auto">
          <a:xfrm>
            <a:off x="7534275" y="5380038"/>
            <a:ext cx="815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100">
                <a:latin typeface="HGP創英角ｺﾞｼｯｸUB" pitchFamily="50" charset="-128"/>
                <a:ea typeface="HGP創英角ｺﾞｼｯｸUB" pitchFamily="50" charset="-128"/>
              </a:rPr>
              <a:t>検知エリア</a:t>
            </a:r>
          </a:p>
        </p:txBody>
      </p:sp>
      <p:sp>
        <p:nvSpPr>
          <p:cNvPr id="16448" name="テキスト ボックス 109"/>
          <p:cNvSpPr txBox="1">
            <a:spLocks noChangeArrowheads="1"/>
          </p:cNvSpPr>
          <p:nvPr/>
        </p:nvSpPr>
        <p:spPr bwMode="auto">
          <a:xfrm>
            <a:off x="4876800" y="5170488"/>
            <a:ext cx="8080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800">
                <a:solidFill>
                  <a:srgbClr val="FF0000"/>
                </a:solidFill>
                <a:latin typeface="HGP創英角ｺﾞｼｯｸUB" pitchFamily="50" charset="-128"/>
                <a:ea typeface="HGP創英角ｺﾞｼｯｸUB" pitchFamily="50" charset="-128"/>
              </a:rPr>
              <a:t>鳴らす</a:t>
            </a:r>
          </a:p>
        </p:txBody>
      </p:sp>
      <p:sp>
        <p:nvSpPr>
          <p:cNvPr id="16449" name="テキスト ボックス 109"/>
          <p:cNvSpPr txBox="1">
            <a:spLocks noChangeArrowheads="1"/>
          </p:cNvSpPr>
          <p:nvPr/>
        </p:nvSpPr>
        <p:spPr bwMode="auto">
          <a:xfrm>
            <a:off x="179512" y="5227559"/>
            <a:ext cx="12153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800" dirty="0">
                <a:solidFill>
                  <a:srgbClr val="FF0000"/>
                </a:solidFill>
                <a:latin typeface="HGP創英角ｺﾞｼｯｸUB" pitchFamily="50" charset="-128"/>
                <a:ea typeface="HGP創英角ｺﾞｼｯｸUB" pitchFamily="50" charset="-128"/>
              </a:rPr>
              <a:t>鳴らさない</a:t>
            </a:r>
          </a:p>
        </p:txBody>
      </p:sp>
      <p:sp>
        <p:nvSpPr>
          <p:cNvPr id="68" name="タイトル 1"/>
          <p:cNvSpPr txBox="1">
            <a:spLocks/>
          </p:cNvSpPr>
          <p:nvPr/>
        </p:nvSpPr>
        <p:spPr>
          <a:xfrm>
            <a:off x="457199" y="116632"/>
            <a:ext cx="8386763" cy="576064"/>
          </a:xfrm>
          <a:prstGeom prst="rect">
            <a:avLst/>
          </a:prstGeom>
          <a:solidFill>
            <a:schemeClr val="bg1"/>
          </a:solidFill>
          <a:ln>
            <a:solidFill>
              <a:schemeClr val="tx1"/>
            </a:solidFill>
          </a:ln>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t>USEN</a:t>
            </a:r>
            <a:r>
              <a:rPr lang="ja-JP" altLang="en-US" sz="2800" dirty="0" smtClean="0"/>
              <a:t>オリジナルセンサー側</a:t>
            </a:r>
            <a:r>
              <a:rPr lang="ja-JP" altLang="en-US" sz="2800" dirty="0" smtClean="0"/>
              <a:t>のポイント</a:t>
            </a:r>
            <a:endParaRPr lang="ja-JP" altLang="en-US" sz="2800" dirty="0"/>
          </a:p>
        </p:txBody>
      </p:sp>
      <p:cxnSp>
        <p:nvCxnSpPr>
          <p:cNvPr id="66" name="直線矢印コネクタ 65"/>
          <p:cNvCxnSpPr/>
          <p:nvPr/>
        </p:nvCxnSpPr>
        <p:spPr bwMode="auto">
          <a:xfrm flipH="1">
            <a:off x="193675" y="2274888"/>
            <a:ext cx="188914" cy="102552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bwMode="auto">
          <a:xfrm flipH="1">
            <a:off x="2209800" y="2284413"/>
            <a:ext cx="171450" cy="9969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0" name="図 89"/>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97365">
            <a:off x="1655431" y="4322402"/>
            <a:ext cx="730885" cy="528320"/>
          </a:xfrm>
          <a:prstGeom prst="rect">
            <a:avLst/>
          </a:prstGeom>
          <a:noFill/>
          <a:ln>
            <a:noFill/>
          </a:ln>
        </p:spPr>
      </p:pic>
      <p:pic>
        <p:nvPicPr>
          <p:cNvPr id="91" name="図 9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97365">
            <a:off x="3132613" y="4330584"/>
            <a:ext cx="730885" cy="528320"/>
          </a:xfrm>
          <a:prstGeom prst="rect">
            <a:avLst/>
          </a:prstGeom>
          <a:noFill/>
          <a:ln>
            <a:noFill/>
          </a:ln>
        </p:spPr>
      </p:pic>
      <p:sp>
        <p:nvSpPr>
          <p:cNvPr id="19" name="テキスト ボックス 18"/>
          <p:cNvSpPr txBox="1"/>
          <p:nvPr/>
        </p:nvSpPr>
        <p:spPr>
          <a:xfrm>
            <a:off x="3327916" y="3926634"/>
            <a:ext cx="973343" cy="246221"/>
          </a:xfrm>
          <a:prstGeom prst="rect">
            <a:avLst/>
          </a:prstGeom>
          <a:noFill/>
        </p:spPr>
        <p:txBody>
          <a:bodyPr wrap="none" rtlCol="0">
            <a:spAutoFit/>
          </a:bodyPr>
          <a:lstStyle/>
          <a:p>
            <a:r>
              <a:rPr kumimoji="1" lang="ja-JP" altLang="en-US" sz="1000" dirty="0" smtClean="0"/>
              <a:t>メインセンサー</a:t>
            </a:r>
            <a:endParaRPr kumimoji="1" lang="ja-JP" altLang="en-US" sz="1000" dirty="0"/>
          </a:p>
        </p:txBody>
      </p:sp>
      <p:sp>
        <p:nvSpPr>
          <p:cNvPr id="92" name="テキスト ボックス 91"/>
          <p:cNvSpPr txBox="1"/>
          <p:nvPr/>
        </p:nvSpPr>
        <p:spPr>
          <a:xfrm>
            <a:off x="1547664" y="4190891"/>
            <a:ext cx="906017" cy="246221"/>
          </a:xfrm>
          <a:prstGeom prst="rect">
            <a:avLst/>
          </a:prstGeom>
          <a:noFill/>
        </p:spPr>
        <p:txBody>
          <a:bodyPr wrap="none" rtlCol="0">
            <a:spAutoFit/>
          </a:bodyPr>
          <a:lstStyle/>
          <a:p>
            <a:r>
              <a:rPr kumimoji="1" lang="ja-JP" altLang="en-US" sz="1000" dirty="0" smtClean="0"/>
              <a:t>サブセンサー</a:t>
            </a:r>
            <a:endParaRPr kumimoji="1" lang="ja-JP" altLang="en-US" sz="1000" dirty="0"/>
          </a:p>
        </p:txBody>
      </p:sp>
      <p:sp>
        <p:nvSpPr>
          <p:cNvPr id="93" name="テキスト ボックス 93"/>
          <p:cNvSpPr txBox="1">
            <a:spLocks noChangeArrowheads="1"/>
          </p:cNvSpPr>
          <p:nvPr/>
        </p:nvSpPr>
        <p:spPr bwMode="auto">
          <a:xfrm>
            <a:off x="4675941" y="3644558"/>
            <a:ext cx="43476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200"/>
              </a:lnSpc>
              <a:spcBef>
                <a:spcPct val="50000"/>
              </a:spcBef>
              <a:buFont typeface="Wingdings" pitchFamily="2" charset="2"/>
              <a:buNone/>
            </a:pPr>
            <a:r>
              <a:rPr lang="ja-JP" altLang="en-US" sz="1600" dirty="0" smtClean="0">
                <a:solidFill>
                  <a:srgbClr val="FF0000"/>
                </a:solidFill>
                <a:latin typeface="HGP創英角ｺﾞｼｯｸUB" pitchFamily="50" charset="-128"/>
                <a:ea typeface="HGP創英角ｺﾞｼｯｸUB" pitchFamily="50" charset="-128"/>
              </a:rPr>
              <a:t>特定の</a:t>
            </a:r>
            <a:r>
              <a:rPr lang="ja-JP" altLang="en-US" sz="1600" dirty="0" smtClean="0">
                <a:solidFill>
                  <a:srgbClr val="FF0000"/>
                </a:solidFill>
                <a:latin typeface="HGP創英角ｺﾞｼｯｸUB" pitchFamily="50" charset="-128"/>
                <a:ea typeface="HGP創英角ｺﾞｼｯｸUB" pitchFamily="50" charset="-128"/>
              </a:rPr>
              <a:t>場所</a:t>
            </a:r>
            <a:r>
              <a:rPr lang="ja-JP" altLang="en-US" sz="1600" dirty="0" smtClean="0">
                <a:solidFill>
                  <a:srgbClr val="FF0000"/>
                </a:solidFill>
                <a:latin typeface="HGP創英角ｺﾞｼｯｸUB" pitchFamily="50" charset="-128"/>
                <a:ea typeface="HGP創英角ｺﾞｼｯｸUB" pitchFamily="50" charset="-128"/>
              </a:rPr>
              <a:t>にスタッフが場所</a:t>
            </a:r>
            <a:r>
              <a:rPr lang="ja-JP" altLang="en-US" sz="1600" dirty="0">
                <a:solidFill>
                  <a:srgbClr val="FF0000"/>
                </a:solidFill>
                <a:latin typeface="HGP創英角ｺﾞｼｯｸUB" pitchFamily="50" charset="-128"/>
                <a:ea typeface="HGP創英角ｺﾞｼｯｸUB" pitchFamily="50" charset="-128"/>
              </a:rPr>
              <a:t>にいる</a:t>
            </a:r>
            <a:r>
              <a:rPr lang="ja-JP" altLang="en-US" sz="1600" dirty="0" smtClean="0">
                <a:solidFill>
                  <a:srgbClr val="FF0000"/>
                </a:solidFill>
                <a:latin typeface="HGP創英角ｺﾞｼｯｸUB" pitchFamily="50" charset="-128"/>
                <a:ea typeface="HGP創英角ｺﾞｼｯｸUB" pitchFamily="50" charset="-128"/>
              </a:rPr>
              <a:t>時</a:t>
            </a:r>
            <a:r>
              <a:rPr lang="ja-JP" altLang="en-US" sz="1600" dirty="0" smtClean="0">
                <a:solidFill>
                  <a:srgbClr val="FF0000"/>
                </a:solidFill>
                <a:latin typeface="HGP創英角ｺﾞｼｯｸUB" pitchFamily="50" charset="-128"/>
                <a:ea typeface="HGP創英角ｺﾞｼｯｸUB" pitchFamily="50" charset="-128"/>
              </a:rPr>
              <a:t>だけ</a:t>
            </a:r>
            <a:r>
              <a:rPr lang="ja-JP" altLang="en-US" sz="1600" dirty="0">
                <a:solidFill>
                  <a:srgbClr val="FF0000"/>
                </a:solidFill>
                <a:latin typeface="HGP創英角ｺﾞｼｯｸUB" pitchFamily="50" charset="-128"/>
                <a:ea typeface="HGP創英角ｺﾞｼｯｸUB" pitchFamily="50" charset="-128"/>
              </a:rPr>
              <a:t>鳴らす</a:t>
            </a:r>
            <a:endParaRPr lang="en-US" altLang="ja-JP" sz="1600" dirty="0">
              <a:solidFill>
                <a:srgbClr val="FF0000"/>
              </a:solidFill>
              <a:latin typeface="HGP創英角ｺﾞｼｯｸUB" pitchFamily="50" charset="-128"/>
              <a:ea typeface="HGP創英角ｺﾞｼｯｸUB" pitchFamily="50" charset="-128"/>
            </a:endParaRPr>
          </a:p>
          <a:p>
            <a:pPr algn="ctr" eaLnBrk="1" hangingPunct="1">
              <a:lnSpc>
                <a:spcPts val="1200"/>
              </a:lnSpc>
              <a:spcBef>
                <a:spcPct val="50000"/>
              </a:spcBef>
              <a:buFont typeface="Wingdings" pitchFamily="2" charset="2"/>
              <a:buNone/>
            </a:pPr>
            <a:r>
              <a:rPr lang="en-US" altLang="ja-JP" sz="1600" dirty="0" smtClean="0">
                <a:latin typeface="HGP創英角ｺﾞｼｯｸUB" pitchFamily="50" charset="-128"/>
                <a:ea typeface="HGP創英角ｺﾞｼｯｸUB" pitchFamily="50" charset="-128"/>
              </a:rPr>
              <a:t>【</a:t>
            </a:r>
            <a:r>
              <a:rPr lang="ja-JP" altLang="en-US" sz="1600" dirty="0" smtClean="0">
                <a:latin typeface="HGP創英角ｺﾞｼｯｸUB" pitchFamily="50" charset="-128"/>
                <a:ea typeface="HGP創英角ｺﾞｼｯｸUB" pitchFamily="50" charset="-128"/>
              </a:rPr>
              <a:t>サブセンサー（逆）</a:t>
            </a:r>
            <a:r>
              <a:rPr lang="en-US" altLang="ja-JP" sz="1600" dirty="0" smtClean="0">
                <a:latin typeface="HGP創英角ｺﾞｼｯｸUB" pitchFamily="50" charset="-128"/>
                <a:ea typeface="HGP創英角ｺﾞｼｯｸUB" pitchFamily="50" charset="-128"/>
              </a:rPr>
              <a:t>】</a:t>
            </a:r>
            <a:endParaRPr lang="en-US" altLang="ja-JP" sz="1600" dirty="0">
              <a:latin typeface="HGP創英角ｺﾞｼｯｸUB" pitchFamily="50" charset="-128"/>
              <a:ea typeface="HGP創英角ｺﾞｼｯｸUB" pitchFamily="50" charset="-128"/>
            </a:endParaRPr>
          </a:p>
        </p:txBody>
      </p:sp>
      <p:sp>
        <p:nvSpPr>
          <p:cNvPr id="94" name="角丸四角形 107"/>
          <p:cNvSpPr>
            <a:spLocks noChangeArrowheads="1"/>
          </p:cNvSpPr>
          <p:nvPr/>
        </p:nvSpPr>
        <p:spPr bwMode="auto">
          <a:xfrm>
            <a:off x="6090394" y="5054102"/>
            <a:ext cx="608012" cy="247650"/>
          </a:xfrm>
          <a:prstGeom prst="roundRect">
            <a:avLst>
              <a:gd name="adj" fmla="val 16667"/>
            </a:avLst>
          </a:prstGeom>
          <a:pattFill prst="lgGrid">
            <a:fgClr>
              <a:schemeClr val="accent1"/>
            </a:fgClr>
            <a:bgClr>
              <a:schemeClr val="bg1"/>
            </a:bgClr>
          </a:pattFill>
          <a:ln w="9525">
            <a:solidFill>
              <a:schemeClr val="tx2"/>
            </a:solidFill>
            <a:miter lim="800000"/>
            <a:headEnd/>
            <a:tailEnd/>
          </a:ln>
          <a:effectLst/>
          <a:extLst>
            <a:ext uri="{AF507438-7753-43E0-B8FC-AC1667EBCBE1}">
              <a14:hiddenEffects xmlns:a14="http://schemas.microsoft.com/office/drawing/2010/main">
                <a:effectLst>
                  <a:outerShdw blurRad="63500" dist="107763" dir="18900000" algn="ctr" rotWithShape="0">
                    <a:schemeClr val="bg2">
                      <a:alpha val="50000"/>
                    </a:schemeClr>
                  </a:outerShdw>
                </a:effectLst>
              </a14:hiddenEffects>
            </a:ext>
          </a:extLst>
        </p:spPr>
        <p:txBody>
          <a:bodyPr rot="10800000" lIns="90000" tIns="46800" rIns="90000" bIns="46800" anchor="ctr">
            <a:spAutoFit/>
          </a:bodyPr>
          <a:lstStyle/>
          <a:p>
            <a:pPr algn="ctr">
              <a:buFont typeface="Wingdings" charset="0"/>
              <a:buNone/>
              <a:defRPr/>
            </a:pPr>
            <a:endParaRPr lang="ja-JP" altLang="en-US" sz="2000">
              <a:latin typeface="HGP創英角ｺﾞｼｯｸUB" charset="0"/>
              <a:ea typeface="HGP創英角ｺﾞｼｯｸUB" charset="0"/>
              <a:cs typeface="HGP創英角ｺﾞｼｯｸUB" charset="0"/>
            </a:endParaRPr>
          </a:p>
        </p:txBody>
      </p:sp>
      <p:pic>
        <p:nvPicPr>
          <p:cNvPr id="96" name="Picture 2" descr="http://www47.tok2.com/home/anriyugo/clip_art/people/images/atsb0002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6444" y="4838202"/>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テキスト ボックス 116"/>
          <p:cNvSpPr txBox="1">
            <a:spLocks noChangeArrowheads="1"/>
          </p:cNvSpPr>
          <p:nvPr/>
        </p:nvSpPr>
        <p:spPr bwMode="auto">
          <a:xfrm>
            <a:off x="5868144" y="5285877"/>
            <a:ext cx="1028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ja-JP" altLang="en-US" sz="1100" dirty="0">
                <a:solidFill>
                  <a:srgbClr val="FF0000"/>
                </a:solidFill>
                <a:latin typeface="HGP創英角ｺﾞｼｯｸUB" pitchFamily="50" charset="-128"/>
                <a:ea typeface="HGP創英角ｺﾞｼｯｸUB" pitchFamily="50" charset="-128"/>
              </a:rPr>
              <a:t>スタッフがいる</a:t>
            </a:r>
          </a:p>
        </p:txBody>
      </p:sp>
      <p:pic>
        <p:nvPicPr>
          <p:cNvPr id="98" name="図 9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97365">
            <a:off x="6112287" y="4256816"/>
            <a:ext cx="730885" cy="528320"/>
          </a:xfrm>
          <a:prstGeom prst="rect">
            <a:avLst/>
          </a:prstGeom>
          <a:noFill/>
          <a:ln>
            <a:noFill/>
          </a:ln>
        </p:spPr>
      </p:pic>
      <p:pic>
        <p:nvPicPr>
          <p:cNvPr id="99" name="図 9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97365">
            <a:off x="7589469" y="4264998"/>
            <a:ext cx="730885" cy="528320"/>
          </a:xfrm>
          <a:prstGeom prst="rect">
            <a:avLst/>
          </a:prstGeom>
          <a:noFill/>
          <a:ln>
            <a:noFill/>
          </a:ln>
        </p:spPr>
      </p:pic>
      <p:sp>
        <p:nvSpPr>
          <p:cNvPr id="101" name="テキスト ボックス 100"/>
          <p:cNvSpPr txBox="1"/>
          <p:nvPr/>
        </p:nvSpPr>
        <p:spPr>
          <a:xfrm>
            <a:off x="7784772" y="3861048"/>
            <a:ext cx="973343" cy="246221"/>
          </a:xfrm>
          <a:prstGeom prst="rect">
            <a:avLst/>
          </a:prstGeom>
          <a:noFill/>
        </p:spPr>
        <p:txBody>
          <a:bodyPr wrap="none" rtlCol="0">
            <a:spAutoFit/>
          </a:bodyPr>
          <a:lstStyle/>
          <a:p>
            <a:r>
              <a:rPr kumimoji="1" lang="ja-JP" altLang="en-US" sz="1000" dirty="0" smtClean="0"/>
              <a:t>メインセンサー</a:t>
            </a:r>
            <a:endParaRPr kumimoji="1" lang="ja-JP" altLang="en-US" sz="1000" dirty="0"/>
          </a:p>
        </p:txBody>
      </p:sp>
      <p:sp>
        <p:nvSpPr>
          <p:cNvPr id="103" name="テキスト ボックス 102"/>
          <p:cNvSpPr txBox="1"/>
          <p:nvPr/>
        </p:nvSpPr>
        <p:spPr>
          <a:xfrm>
            <a:off x="6004520" y="4125305"/>
            <a:ext cx="906017" cy="246221"/>
          </a:xfrm>
          <a:prstGeom prst="rect">
            <a:avLst/>
          </a:prstGeom>
          <a:noFill/>
        </p:spPr>
        <p:txBody>
          <a:bodyPr wrap="none" rtlCol="0">
            <a:spAutoFit/>
          </a:bodyPr>
          <a:lstStyle/>
          <a:p>
            <a:r>
              <a:rPr kumimoji="1" lang="ja-JP" altLang="en-US" sz="1000" dirty="0" smtClean="0"/>
              <a:t>サブセンサー</a:t>
            </a:r>
            <a:endParaRPr kumimoji="1" lang="ja-JP" altLang="en-US" sz="1000" dirty="0"/>
          </a:p>
        </p:txBody>
      </p:sp>
      <p:sp>
        <p:nvSpPr>
          <p:cNvPr id="104" name="スライド番号プレースホルダー 5"/>
          <p:cNvSpPr>
            <a:spLocks noGrp="1"/>
          </p:cNvSpPr>
          <p:nvPr>
            <p:ph type="sldNum" sz="quarter" idx="12"/>
          </p:nvPr>
        </p:nvSpPr>
        <p:spPr>
          <a:xfrm>
            <a:off x="6974904" y="6448251"/>
            <a:ext cx="2133600" cy="365125"/>
          </a:xfrm>
        </p:spPr>
        <p:txBody>
          <a:bodyPr/>
          <a:lstStyle/>
          <a:p>
            <a:pPr>
              <a:defRPr/>
            </a:pPr>
            <a:fld id="{72BA6423-1F6F-4A81-BCED-973C31C7A526}" type="slidenum">
              <a:rPr lang="en-US" altLang="ja-JP"/>
              <a:pPr>
                <a:defRPr/>
              </a:pPr>
              <a:t>9</a:t>
            </a:fld>
            <a:endParaRPr lang="en-US" altLang="ja-JP"/>
          </a:p>
        </p:txBody>
      </p:sp>
      <p:sp>
        <p:nvSpPr>
          <p:cNvPr id="105" name="正方形/長方形 104"/>
          <p:cNvSpPr/>
          <p:nvPr/>
        </p:nvSpPr>
        <p:spPr>
          <a:xfrm>
            <a:off x="7452320" y="188640"/>
            <a:ext cx="129614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社内限</a:t>
            </a:r>
            <a:endParaRPr kumimoji="1" lang="ja-JP" altLang="en-US" sz="2400" b="1" dirty="0"/>
          </a:p>
        </p:txBody>
      </p:sp>
      <p:pic>
        <p:nvPicPr>
          <p:cNvPr id="73" name="Picture 265" descr="man, mens room, person, user icon">
            <a:hlinkClick r:id="rId3" tooltip="man, mens room, person, user ic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40" y="2628776"/>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251520" y="3068960"/>
            <a:ext cx="816249" cy="261610"/>
          </a:xfrm>
          <a:prstGeom prst="rect">
            <a:avLst/>
          </a:prstGeom>
        </p:spPr>
        <p:txBody>
          <a:bodyPr wrap="none">
            <a:spAutoFit/>
          </a:bodyPr>
          <a:lstStyle/>
          <a:p>
            <a:pPr algn="ctr">
              <a:buFont typeface="Wingdings" charset="0"/>
              <a:buNone/>
              <a:defRPr/>
            </a:pPr>
            <a:r>
              <a:rPr lang="ja-JP" altLang="en-US" sz="1100" dirty="0">
                <a:latin typeface="HGP創英角ｺﾞｼｯｸUB" charset="0"/>
                <a:ea typeface="HGP創英角ｺﾞｼｯｸUB" charset="0"/>
                <a:cs typeface="HGP創英角ｺﾞｼｯｸUB" charset="0"/>
              </a:rPr>
              <a:t>検知エリア</a:t>
            </a:r>
            <a:endParaRPr lang="ja-JP" altLang="en-US" sz="1100" dirty="0">
              <a:latin typeface="HGP創英角ｺﾞｼｯｸUB" charset="0"/>
              <a:ea typeface="HGP創英角ｺﾞｼｯｸUB" charset="0"/>
              <a:cs typeface="HGP創英角ｺﾞｼｯｸUB" charset="0"/>
            </a:endParaRPr>
          </a:p>
        </p:txBody>
      </p:sp>
      <p:pic>
        <p:nvPicPr>
          <p:cNvPr id="76" name="Picture 265" descr="man, mens room, person, user icon">
            <a:hlinkClick r:id="rId3" tooltip="man, mens room, person, user ic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728" y="2664702"/>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正方形/長方形 77"/>
          <p:cNvSpPr/>
          <p:nvPr/>
        </p:nvSpPr>
        <p:spPr>
          <a:xfrm>
            <a:off x="2243583" y="3068960"/>
            <a:ext cx="816249" cy="261610"/>
          </a:xfrm>
          <a:prstGeom prst="rect">
            <a:avLst/>
          </a:prstGeom>
        </p:spPr>
        <p:txBody>
          <a:bodyPr wrap="none">
            <a:spAutoFit/>
          </a:bodyPr>
          <a:lstStyle/>
          <a:p>
            <a:pPr algn="ctr">
              <a:buFont typeface="Wingdings" charset="0"/>
              <a:buNone/>
              <a:defRPr/>
            </a:pPr>
            <a:r>
              <a:rPr lang="ja-JP" altLang="en-US" sz="1100" dirty="0">
                <a:latin typeface="HGP創英角ｺﾞｼｯｸUB" charset="0"/>
                <a:ea typeface="HGP創英角ｺﾞｼｯｸUB" charset="0"/>
                <a:cs typeface="HGP創英角ｺﾞｼｯｸUB" charset="0"/>
              </a:rPr>
              <a:t>検知エリア</a:t>
            </a:r>
            <a:endParaRPr lang="ja-JP" altLang="en-US" sz="1100" dirty="0">
              <a:latin typeface="HGP創英角ｺﾞｼｯｸUB" charset="0"/>
              <a:ea typeface="HGP創英角ｺﾞｼｯｸUB" charset="0"/>
              <a:cs typeface="HGP創英角ｺﾞｼｯｸUB" charset="0"/>
            </a:endParaRPr>
          </a:p>
        </p:txBody>
      </p:sp>
      <p:sp>
        <p:nvSpPr>
          <p:cNvPr id="3" name="正方形/長方形 2"/>
          <p:cNvSpPr/>
          <p:nvPr/>
        </p:nvSpPr>
        <p:spPr>
          <a:xfrm>
            <a:off x="7063383" y="4248415"/>
            <a:ext cx="388937" cy="15582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壁</a:t>
            </a:r>
            <a:endParaRPr kumimoji="1" lang="ja-JP" altLang="en-US" dirty="0"/>
          </a:p>
        </p:txBody>
      </p:sp>
      <p:sp>
        <p:nvSpPr>
          <p:cNvPr id="4" name="テキスト ボックス 3"/>
          <p:cNvSpPr txBox="1"/>
          <p:nvPr/>
        </p:nvSpPr>
        <p:spPr>
          <a:xfrm>
            <a:off x="107504" y="1844824"/>
            <a:ext cx="774571" cy="230832"/>
          </a:xfrm>
          <a:prstGeom prst="rect">
            <a:avLst/>
          </a:prstGeom>
          <a:noFill/>
        </p:spPr>
        <p:txBody>
          <a:bodyPr wrap="none" rtlCol="0">
            <a:spAutoFit/>
          </a:bodyPr>
          <a:lstStyle/>
          <a:p>
            <a:r>
              <a:rPr kumimoji="1" lang="ja-JP" altLang="en-US" sz="900" b="1" dirty="0" smtClean="0"/>
              <a:t>スタンダード</a:t>
            </a:r>
            <a:endParaRPr kumimoji="1" lang="ja-JP" altLang="en-US" sz="900" b="1" dirty="0"/>
          </a:p>
        </p:txBody>
      </p:sp>
      <p:sp>
        <p:nvSpPr>
          <p:cNvPr id="106" name="テキスト ボックス 105"/>
          <p:cNvSpPr txBox="1"/>
          <p:nvPr/>
        </p:nvSpPr>
        <p:spPr>
          <a:xfrm>
            <a:off x="989117" y="1844824"/>
            <a:ext cx="774571" cy="230832"/>
          </a:xfrm>
          <a:prstGeom prst="rect">
            <a:avLst/>
          </a:prstGeom>
          <a:noFill/>
        </p:spPr>
        <p:txBody>
          <a:bodyPr wrap="none" rtlCol="0">
            <a:spAutoFit/>
          </a:bodyPr>
          <a:lstStyle/>
          <a:p>
            <a:r>
              <a:rPr kumimoji="1" lang="ja-JP" altLang="en-US" sz="900" b="1" dirty="0" smtClean="0"/>
              <a:t>スタンダード</a:t>
            </a:r>
            <a:endParaRPr kumimoji="1" lang="ja-JP" altLang="en-US" sz="900" b="1" dirty="0"/>
          </a:p>
        </p:txBody>
      </p:sp>
      <p:sp>
        <p:nvSpPr>
          <p:cNvPr id="107" name="テキスト ボックス 106"/>
          <p:cNvSpPr txBox="1"/>
          <p:nvPr/>
        </p:nvSpPr>
        <p:spPr>
          <a:xfrm>
            <a:off x="2069237" y="1844824"/>
            <a:ext cx="774571" cy="230832"/>
          </a:xfrm>
          <a:prstGeom prst="rect">
            <a:avLst/>
          </a:prstGeom>
          <a:noFill/>
        </p:spPr>
        <p:txBody>
          <a:bodyPr wrap="none" rtlCol="0">
            <a:spAutoFit/>
          </a:bodyPr>
          <a:lstStyle/>
          <a:p>
            <a:r>
              <a:rPr kumimoji="1" lang="ja-JP" altLang="en-US" sz="900" b="1" dirty="0" smtClean="0"/>
              <a:t>スタンダード</a:t>
            </a:r>
            <a:endParaRPr kumimoji="1" lang="ja-JP" altLang="en-US" sz="900" b="1" dirty="0"/>
          </a:p>
        </p:txBody>
      </p:sp>
      <p:sp>
        <p:nvSpPr>
          <p:cNvPr id="108" name="テキスト ボックス 107"/>
          <p:cNvSpPr txBox="1"/>
          <p:nvPr/>
        </p:nvSpPr>
        <p:spPr>
          <a:xfrm>
            <a:off x="3635896" y="1844824"/>
            <a:ext cx="774571" cy="230832"/>
          </a:xfrm>
          <a:prstGeom prst="rect">
            <a:avLst/>
          </a:prstGeom>
          <a:noFill/>
        </p:spPr>
        <p:txBody>
          <a:bodyPr wrap="none" rtlCol="0">
            <a:spAutoFit/>
          </a:bodyPr>
          <a:lstStyle/>
          <a:p>
            <a:r>
              <a:rPr kumimoji="1" lang="ja-JP" altLang="en-US" sz="900" b="1" dirty="0" smtClean="0"/>
              <a:t>スタンダード</a:t>
            </a:r>
            <a:endParaRPr kumimoji="1" lang="ja-JP" altLang="en-US" sz="900" b="1" dirty="0"/>
          </a:p>
        </p:txBody>
      </p:sp>
      <p:sp>
        <p:nvSpPr>
          <p:cNvPr id="109" name="テキスト ボックス 108"/>
          <p:cNvSpPr txBox="1"/>
          <p:nvPr/>
        </p:nvSpPr>
        <p:spPr>
          <a:xfrm>
            <a:off x="3020276" y="1844824"/>
            <a:ext cx="471604" cy="230832"/>
          </a:xfrm>
          <a:prstGeom prst="rect">
            <a:avLst/>
          </a:prstGeom>
          <a:noFill/>
        </p:spPr>
        <p:txBody>
          <a:bodyPr wrap="none" rtlCol="0">
            <a:spAutoFit/>
          </a:bodyPr>
          <a:lstStyle/>
          <a:p>
            <a:r>
              <a:rPr lang="ja-JP" altLang="en-US" sz="900" b="1" dirty="0"/>
              <a:t>ワイド</a:t>
            </a:r>
            <a:endParaRPr kumimoji="1" lang="ja-JP" altLang="en-US" sz="900" b="1" dirty="0"/>
          </a:p>
        </p:txBody>
      </p:sp>
      <p:sp>
        <p:nvSpPr>
          <p:cNvPr id="110" name="テキスト ボックス 109"/>
          <p:cNvSpPr txBox="1">
            <a:spLocks noChangeArrowheads="1"/>
          </p:cNvSpPr>
          <p:nvPr/>
        </p:nvSpPr>
        <p:spPr bwMode="auto">
          <a:xfrm>
            <a:off x="5618722" y="4293096"/>
            <a:ext cx="60946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200"/>
              </a:lnSpc>
              <a:spcBef>
                <a:spcPct val="50000"/>
              </a:spcBef>
              <a:buFont typeface="Wingdings" pitchFamily="2" charset="2"/>
              <a:buNone/>
            </a:pPr>
            <a:r>
              <a:rPr lang="en-US" altLang="ja-JP" sz="1000" dirty="0">
                <a:solidFill>
                  <a:srgbClr val="FF0000"/>
                </a:solidFill>
                <a:latin typeface="HGP創英角ｺﾞｼｯｸUB" pitchFamily="50" charset="-128"/>
                <a:ea typeface="HGP創英角ｺﾞｼｯｸUB" pitchFamily="50" charset="-128"/>
              </a:rPr>
              <a:t>ON</a:t>
            </a:r>
            <a:r>
              <a:rPr lang="ja-JP" altLang="en-US" sz="1000" dirty="0" smtClean="0">
                <a:solidFill>
                  <a:srgbClr val="FF0000"/>
                </a:solidFill>
                <a:latin typeface="HGP創英角ｺﾞｼｯｸUB" pitchFamily="50" charset="-128"/>
                <a:ea typeface="HGP創英角ｺﾞｼｯｸUB" pitchFamily="50" charset="-128"/>
              </a:rPr>
              <a:t>信号</a:t>
            </a:r>
            <a:endParaRPr lang="en-US" altLang="ja-JP" sz="1000" dirty="0">
              <a:solidFill>
                <a:srgbClr val="FF0000"/>
              </a:solidFill>
              <a:latin typeface="HGP創英角ｺﾞｼｯｸUB" pitchFamily="50" charset="-128"/>
              <a:ea typeface="HGP創英角ｺﾞｼｯｸUB" pitchFamily="50" charset="-128"/>
            </a:endParaRPr>
          </a:p>
          <a:p>
            <a:pPr eaLnBrk="1" hangingPunct="1">
              <a:lnSpc>
                <a:spcPts val="1200"/>
              </a:lnSpc>
              <a:spcBef>
                <a:spcPct val="50000"/>
              </a:spcBef>
              <a:buFont typeface="Wingdings" pitchFamily="2" charset="2"/>
              <a:buNone/>
            </a:pPr>
            <a:endParaRPr lang="ja-JP" altLang="en-US" sz="1000" dirty="0">
              <a:solidFill>
                <a:srgbClr val="FF0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826790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1741</Words>
  <Application>Microsoft Office PowerPoint</Application>
  <PresentationFormat>画面に合わせる (4:3)</PresentationFormat>
  <Paragraphs>345</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スタッフコール機能と店内放送設備を活用した、 当社オリジナル商品の事前説明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北澤　伸二</dc:creator>
  <cp:lastModifiedBy>北澤　伸二</cp:lastModifiedBy>
  <cp:revision>49</cp:revision>
  <cp:lastPrinted>2014-07-22T04:41:17Z</cp:lastPrinted>
  <dcterms:created xsi:type="dcterms:W3CDTF">2013-12-12T02:29:42Z</dcterms:created>
  <dcterms:modified xsi:type="dcterms:W3CDTF">2014-07-22T13:45:50Z</dcterms:modified>
</cp:coreProperties>
</file>