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4"/>
  </p:notesMasterIdLst>
  <p:sldIdLst>
    <p:sldId id="256" r:id="rId2"/>
    <p:sldId id="276" r:id="rId3"/>
    <p:sldId id="282" r:id="rId4"/>
    <p:sldId id="277" r:id="rId5"/>
    <p:sldId id="278" r:id="rId6"/>
    <p:sldId id="284" r:id="rId7"/>
    <p:sldId id="266" r:id="rId8"/>
    <p:sldId id="280" r:id="rId9"/>
    <p:sldId id="281" r:id="rId10"/>
    <p:sldId id="285" r:id="rId11"/>
    <p:sldId id="286" r:id="rId12"/>
    <p:sldId id="279" r:id="rId1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1" autoAdjust="0"/>
    <p:restoredTop sz="94109" autoAdjust="0"/>
  </p:normalViewPr>
  <p:slideViewPr>
    <p:cSldViewPr>
      <p:cViewPr varScale="1">
        <p:scale>
          <a:sx n="87" d="100"/>
          <a:sy n="87" d="100"/>
        </p:scale>
        <p:origin x="1085"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29478954019636"/>
          <c:y val="4.4861391929187228E-2"/>
          <c:w val="0.58032249441042094"/>
          <c:h val="0.85320494224102139"/>
        </c:manualLayout>
      </c:layout>
      <c:barChart>
        <c:barDir val="col"/>
        <c:grouping val="clustered"/>
        <c:varyColors val="0"/>
        <c:ser>
          <c:idx val="0"/>
          <c:order val="0"/>
          <c:tx>
            <c:strRef>
              <c:f>Sheet1!$B$1</c:f>
              <c:strCache>
                <c:ptCount val="1"/>
                <c:pt idx="0">
                  <c:v>ロス金額上期
（3月～8月）</c:v>
                </c:pt>
              </c:strCache>
            </c:strRef>
          </c:tx>
          <c:invertIfNegative val="0"/>
          <c:cat>
            <c:strRef>
              <c:f>Sheet1!$A$2:$A$3</c:f>
              <c:strCache>
                <c:ptCount val="2"/>
                <c:pt idx="0">
                  <c:v>A店（駅前）</c:v>
                </c:pt>
                <c:pt idx="1">
                  <c:v>B店（郊外）</c:v>
                </c:pt>
              </c:strCache>
            </c:strRef>
          </c:cat>
          <c:val>
            <c:numRef>
              <c:f>Sheet1!$B$2:$B$3</c:f>
              <c:numCache>
                <c:formatCode>General</c:formatCode>
                <c:ptCount val="2"/>
                <c:pt idx="0">
                  <c:v>184143</c:v>
                </c:pt>
                <c:pt idx="1">
                  <c:v>158481</c:v>
                </c:pt>
              </c:numCache>
            </c:numRef>
          </c:val>
          <c:extLst>
            <c:ext xmlns:c16="http://schemas.microsoft.com/office/drawing/2014/chart" uri="{C3380CC4-5D6E-409C-BE32-E72D297353CC}">
              <c16:uniqueId val="{00000000-20BB-42D7-B34F-1302F6D61698}"/>
            </c:ext>
          </c:extLst>
        </c:ser>
        <c:ser>
          <c:idx val="1"/>
          <c:order val="1"/>
          <c:tx>
            <c:strRef>
              <c:f>Sheet1!$C$1</c:f>
              <c:strCache>
                <c:ptCount val="1"/>
                <c:pt idx="0">
                  <c:v>ロス金額下期
（9月～2月）</c:v>
                </c:pt>
              </c:strCache>
            </c:strRef>
          </c:tx>
          <c:spPr>
            <a:solidFill>
              <a:srgbClr val="FFFF00"/>
            </a:solidFill>
          </c:spPr>
          <c:invertIfNegative val="0"/>
          <c:cat>
            <c:strRef>
              <c:f>Sheet1!$A$2:$A$3</c:f>
              <c:strCache>
                <c:ptCount val="2"/>
                <c:pt idx="0">
                  <c:v>A店（駅前）</c:v>
                </c:pt>
                <c:pt idx="1">
                  <c:v>B店（郊外）</c:v>
                </c:pt>
              </c:strCache>
            </c:strRef>
          </c:cat>
          <c:val>
            <c:numRef>
              <c:f>Sheet1!$C$2:$C$3</c:f>
              <c:numCache>
                <c:formatCode>General</c:formatCode>
                <c:ptCount val="2"/>
                <c:pt idx="0">
                  <c:v>65540</c:v>
                </c:pt>
                <c:pt idx="1">
                  <c:v>17729</c:v>
                </c:pt>
              </c:numCache>
            </c:numRef>
          </c:val>
          <c:extLst>
            <c:ext xmlns:c16="http://schemas.microsoft.com/office/drawing/2014/chart" uri="{C3380CC4-5D6E-409C-BE32-E72D297353CC}">
              <c16:uniqueId val="{00000001-20BB-42D7-B34F-1302F6D61698}"/>
            </c:ext>
          </c:extLst>
        </c:ser>
        <c:dLbls>
          <c:showLegendKey val="0"/>
          <c:showVal val="0"/>
          <c:showCatName val="0"/>
          <c:showSerName val="0"/>
          <c:showPercent val="0"/>
          <c:showBubbleSize val="0"/>
        </c:dLbls>
        <c:gapWidth val="150"/>
        <c:axId val="244709432"/>
        <c:axId val="244709824"/>
      </c:barChart>
      <c:catAx>
        <c:axId val="244709432"/>
        <c:scaling>
          <c:orientation val="minMax"/>
        </c:scaling>
        <c:delete val="0"/>
        <c:axPos val="b"/>
        <c:numFmt formatCode="General" sourceLinked="0"/>
        <c:majorTickMark val="out"/>
        <c:minorTickMark val="none"/>
        <c:tickLblPos val="nextTo"/>
        <c:txPr>
          <a:bodyPr/>
          <a:lstStyle/>
          <a:p>
            <a:pPr>
              <a:defRPr sz="1600" b="1">
                <a:solidFill>
                  <a:schemeClr val="tx1">
                    <a:lumMod val="75000"/>
                    <a:lumOff val="25000"/>
                  </a:schemeClr>
                </a:solidFill>
              </a:defRPr>
            </a:pPr>
            <a:endParaRPr lang="ja-JP"/>
          </a:p>
        </c:txPr>
        <c:crossAx val="244709824"/>
        <c:crosses val="autoZero"/>
        <c:auto val="1"/>
        <c:lblAlgn val="ctr"/>
        <c:lblOffset val="100"/>
        <c:noMultiLvlLbl val="0"/>
      </c:catAx>
      <c:valAx>
        <c:axId val="244709824"/>
        <c:scaling>
          <c:orientation val="minMax"/>
        </c:scaling>
        <c:delete val="0"/>
        <c:axPos val="l"/>
        <c:numFmt formatCode="General" sourceLinked="1"/>
        <c:majorTickMark val="out"/>
        <c:minorTickMark val="none"/>
        <c:tickLblPos val="nextTo"/>
        <c:txPr>
          <a:bodyPr/>
          <a:lstStyle/>
          <a:p>
            <a:pPr>
              <a:defRPr sz="1400"/>
            </a:pPr>
            <a:endParaRPr lang="ja-JP"/>
          </a:p>
        </c:txPr>
        <c:crossAx val="244709432"/>
        <c:crosses val="autoZero"/>
        <c:crossBetween val="between"/>
        <c:majorUnit val="50000"/>
      </c:valAx>
    </c:plotArea>
    <c:legend>
      <c:legendPos val="r"/>
      <c:legendEntry>
        <c:idx val="0"/>
        <c:txPr>
          <a:bodyPr/>
          <a:lstStyle/>
          <a:p>
            <a:pPr>
              <a:defRPr sz="1400"/>
            </a:pPr>
            <a:endParaRPr lang="ja-JP"/>
          </a:p>
        </c:txPr>
      </c:legendEntry>
      <c:legendEntry>
        <c:idx val="1"/>
        <c:txPr>
          <a:bodyPr/>
          <a:lstStyle/>
          <a:p>
            <a:pPr>
              <a:defRPr sz="1400"/>
            </a:pPr>
            <a:endParaRPr lang="ja-JP"/>
          </a:p>
        </c:txPr>
      </c:legendEntry>
      <c:layout>
        <c:manualLayout>
          <c:xMode val="edge"/>
          <c:yMode val="edge"/>
          <c:x val="0.71913580246913578"/>
          <c:y val="0.11694726625029858"/>
          <c:w val="0.26629240789345776"/>
          <c:h val="0.24787269039250984"/>
        </c:manualLayout>
      </c:layout>
      <c:overlay val="0"/>
      <c:txPr>
        <a:bodyPr/>
        <a:lstStyle/>
        <a:p>
          <a:pPr>
            <a:defRPr sz="1400"/>
          </a:pPr>
          <a:endParaRPr lang="ja-JP"/>
        </a:p>
      </c:txPr>
    </c:legend>
    <c:plotVisOnly val="1"/>
    <c:dispBlanksAs val="gap"/>
    <c:showDLblsOverMax val="0"/>
  </c:chart>
  <c:txPr>
    <a:bodyPr/>
    <a:lstStyle/>
    <a:p>
      <a:pPr>
        <a:defRPr sz="18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0.2625</cdr:x>
      <cdr:y>0.11136</cdr:y>
    </cdr:from>
    <cdr:to>
      <cdr:x>0.31625</cdr:x>
      <cdr:y>0.6245</cdr:y>
    </cdr:to>
    <cdr:cxnSp macro="">
      <cdr:nvCxnSpPr>
        <cdr:cNvPr id="3" name="直線矢印コネクタ 2"/>
        <cdr:cNvCxnSpPr/>
      </cdr:nvCxnSpPr>
      <cdr:spPr>
        <a:xfrm xmlns:a="http://schemas.openxmlformats.org/drawingml/2006/main">
          <a:off x="2160240" y="564977"/>
          <a:ext cx="442371" cy="2603378"/>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dr:relSizeAnchor xmlns:cdr="http://schemas.openxmlformats.org/drawingml/2006/chartDrawing">
    <cdr:from>
      <cdr:x>0.56125</cdr:x>
      <cdr:y>0.22709</cdr:y>
    </cdr:from>
    <cdr:to>
      <cdr:x>0.59625</cdr:x>
      <cdr:y>0.8232</cdr:y>
    </cdr:to>
    <cdr:cxnSp macro="">
      <cdr:nvCxnSpPr>
        <cdr:cNvPr id="4" name="直線矢印コネクタ 3"/>
        <cdr:cNvCxnSpPr/>
      </cdr:nvCxnSpPr>
      <cdr:spPr>
        <a:xfrm xmlns:a="http://schemas.openxmlformats.org/drawingml/2006/main">
          <a:off x="4618856" y="1152128"/>
          <a:ext cx="288032" cy="3024336"/>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dr:relSizeAnchor xmlns:cdr="http://schemas.openxmlformats.org/drawingml/2006/chartDrawing">
    <cdr:from>
      <cdr:x>0.44001</cdr:x>
      <cdr:y>0.16014</cdr:y>
    </cdr:from>
    <cdr:to>
      <cdr:x>0.59602</cdr:x>
      <cdr:y>0.2208</cdr:y>
    </cdr:to>
    <cdr:sp macro="" textlink="">
      <cdr:nvSpPr>
        <cdr:cNvPr id="5" name="テキスト ボックス 2"/>
        <cdr:cNvSpPr txBox="1"/>
      </cdr:nvSpPr>
      <cdr:spPr>
        <a:xfrm xmlns:a="http://schemas.openxmlformats.org/drawingml/2006/main">
          <a:off x="3516052" y="788938"/>
          <a:ext cx="1246659" cy="2988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400" b="1" dirty="0">
              <a:latin typeface="Meiryo UI" panose="020B0604030504040204" pitchFamily="50" charset="-128"/>
              <a:ea typeface="Meiryo UI" panose="020B0604030504040204" pitchFamily="50" charset="-128"/>
            </a:rPr>
            <a:t>158,481</a:t>
          </a:r>
          <a:r>
            <a:rPr kumimoji="1" lang="ja-JP" altLang="en-US" sz="1400" b="1" dirty="0" smtClean="0">
              <a:latin typeface="Meiryo UI" panose="020B0604030504040204" pitchFamily="50" charset="-128"/>
              <a:ea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0.52111</cdr:x>
      <cdr:y>0.80327</cdr:y>
    </cdr:from>
    <cdr:to>
      <cdr:x>0.66836</cdr:x>
      <cdr:y>0.86393</cdr:y>
    </cdr:to>
    <cdr:sp macro="" textlink="">
      <cdr:nvSpPr>
        <cdr:cNvPr id="6" name="テキスト ボックス 2"/>
        <cdr:cNvSpPr txBox="1"/>
      </cdr:nvSpPr>
      <cdr:spPr>
        <a:xfrm xmlns:a="http://schemas.openxmlformats.org/drawingml/2006/main">
          <a:off x="4164124" y="3957290"/>
          <a:ext cx="1176659" cy="2988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400" b="1" dirty="0">
              <a:latin typeface="Meiryo UI" panose="020B0604030504040204" pitchFamily="50" charset="-128"/>
              <a:ea typeface="Meiryo UI" panose="020B0604030504040204" pitchFamily="50" charset="-128"/>
            </a:rPr>
            <a:t>17,729</a:t>
          </a:r>
          <a:r>
            <a:rPr kumimoji="1" lang="ja-JP" altLang="en-US" sz="1400" b="1" dirty="0" smtClean="0">
              <a:latin typeface="Meiryo UI" panose="020B0604030504040204" pitchFamily="50" charset="-128"/>
              <a:ea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FFDB37F6-1840-42C3-8CAC-CEF2A8E0FDF6}" type="datetimeFigureOut">
              <a:rPr lang="ja-JP" altLang="en-US" smtClean="0"/>
              <a:pPr/>
              <a:t>2019/5/7</a:t>
            </a:fld>
            <a:endParaRPr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C4524433-07BA-440B-954B-F81FF7A98BDB}" type="slidenum">
              <a:rPr lang="ja-JP" altLang="en-US" smtClean="0"/>
              <a:pPr/>
              <a:t>‹#›</a:t>
            </a:fld>
            <a:endParaRPr lang="ja-JP" altLang="en-US" dirty="0"/>
          </a:p>
        </p:txBody>
      </p:sp>
    </p:spTree>
    <p:extLst>
      <p:ext uri="{BB962C8B-B14F-4D97-AF65-F5344CB8AC3E}">
        <p14:creationId xmlns:p14="http://schemas.microsoft.com/office/powerpoint/2010/main" val="13573372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4524433-07BA-440B-954B-F81FF7A98BDB}" type="slidenum">
              <a:rPr lang="ja-JP" altLang="en-US" smtClean="0"/>
              <a:pPr/>
              <a:t>1</a:t>
            </a:fld>
            <a:endParaRPr lang="ja-JP" altLang="en-US" dirty="0"/>
          </a:p>
        </p:txBody>
      </p:sp>
    </p:spTree>
    <p:extLst>
      <p:ext uri="{BB962C8B-B14F-4D97-AF65-F5344CB8AC3E}">
        <p14:creationId xmlns:p14="http://schemas.microsoft.com/office/powerpoint/2010/main" val="272125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DF9344-C3CC-44FF-ACDA-AD4ED52B7F2D}" type="slidenum">
              <a:rPr kumimoji="1" lang="ja-JP" altLang="en-US" smtClean="0"/>
              <a:t>7</a:t>
            </a:fld>
            <a:endParaRPr kumimoji="1" lang="ja-JP" altLang="en-US"/>
          </a:p>
        </p:txBody>
      </p:sp>
    </p:spTree>
    <p:extLst>
      <p:ext uri="{BB962C8B-B14F-4D97-AF65-F5344CB8AC3E}">
        <p14:creationId xmlns:p14="http://schemas.microsoft.com/office/powerpoint/2010/main" val="351886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CDF9344-C3CC-44FF-ACDA-AD4ED52B7F2D}" type="slidenum">
              <a:rPr kumimoji="1" lang="ja-JP" altLang="en-US" smtClean="0"/>
              <a:t>8</a:t>
            </a:fld>
            <a:endParaRPr kumimoji="1" lang="ja-JP" altLang="en-US"/>
          </a:p>
        </p:txBody>
      </p:sp>
    </p:spTree>
    <p:extLst>
      <p:ext uri="{BB962C8B-B14F-4D97-AF65-F5344CB8AC3E}">
        <p14:creationId xmlns:p14="http://schemas.microsoft.com/office/powerpoint/2010/main" val="198300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4524433-07BA-440B-954B-F81FF7A98BDB}" type="slidenum">
              <a:rPr lang="ja-JP" altLang="en-US" smtClean="0"/>
              <a:pPr/>
              <a:t>9</a:t>
            </a:fld>
            <a:endParaRPr lang="ja-JP" altLang="en-US" dirty="0"/>
          </a:p>
        </p:txBody>
      </p:sp>
    </p:spTree>
    <p:extLst>
      <p:ext uri="{BB962C8B-B14F-4D97-AF65-F5344CB8AC3E}">
        <p14:creationId xmlns:p14="http://schemas.microsoft.com/office/powerpoint/2010/main" val="153281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chemeClr val="bg1"/>
                </a:solidFill>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CF97B94-40C2-4AA3-B714-9CAF8FBEC1DD}" type="slidenum">
              <a:rPr kumimoji="1" lang="ja-JP" altLang="en-US" smtClean="0"/>
              <a:t>‹#›</a:t>
            </a:fld>
            <a:endParaRPr kumimoji="1" lang="ja-JP" altLang="en-US"/>
          </a:p>
        </p:txBody>
      </p:sp>
    </p:spTree>
    <p:extLst>
      <p:ext uri="{BB962C8B-B14F-4D97-AF65-F5344CB8AC3E}">
        <p14:creationId xmlns:p14="http://schemas.microsoft.com/office/powerpoint/2010/main" val="307859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CF97B94-40C2-4AA3-B714-9CAF8FBEC1DD}" type="slidenum">
              <a:rPr kumimoji="1" lang="ja-JP" altLang="en-US" smtClean="0"/>
              <a:t>‹#›</a:t>
            </a:fld>
            <a:endParaRPr kumimoji="1" lang="ja-JP" altLang="en-US"/>
          </a:p>
        </p:txBody>
      </p:sp>
    </p:spTree>
    <p:extLst>
      <p:ext uri="{BB962C8B-B14F-4D97-AF65-F5344CB8AC3E}">
        <p14:creationId xmlns:p14="http://schemas.microsoft.com/office/powerpoint/2010/main" val="161893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CF97B94-40C2-4AA3-B714-9CAF8FBEC1DD}" type="slidenum">
              <a:rPr kumimoji="1" lang="ja-JP" altLang="en-US" smtClean="0"/>
              <a:t>‹#›</a:t>
            </a:fld>
            <a:endParaRPr kumimoji="1" lang="ja-JP" altLang="en-US"/>
          </a:p>
        </p:txBody>
      </p:sp>
    </p:spTree>
    <p:extLst>
      <p:ext uri="{BB962C8B-B14F-4D97-AF65-F5344CB8AC3E}">
        <p14:creationId xmlns:p14="http://schemas.microsoft.com/office/powerpoint/2010/main" val="178347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Rectangle 27"/>
          <p:cNvSpPr>
            <a:spLocks noChangeArrowheads="1"/>
          </p:cNvSpPr>
          <p:nvPr userDrawn="1"/>
        </p:nvSpPr>
        <p:spPr bwMode="auto">
          <a:xfrm>
            <a:off x="0" y="0"/>
            <a:ext cx="9144000" cy="635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defRPr/>
            </a:pPr>
            <a:endParaRPr lang="ja-JP" altLang="en-US" smtClean="0"/>
          </a:p>
        </p:txBody>
      </p:sp>
      <p:sp>
        <p:nvSpPr>
          <p:cNvPr id="2" name="タイトル 1"/>
          <p:cNvSpPr>
            <a:spLocks noGrp="1"/>
          </p:cNvSpPr>
          <p:nvPr>
            <p:ph type="title"/>
          </p:nvPr>
        </p:nvSpPr>
        <p:spPr>
          <a:xfrm>
            <a:off x="457200" y="116632"/>
            <a:ext cx="8229600" cy="432048"/>
          </a:xfrm>
        </p:spPr>
        <p:txBody>
          <a:bodyPr/>
          <a:lstStyle/>
          <a:p>
            <a:r>
              <a:rPr kumimoji="1" lang="ja-JP" altLang="en-US" dirty="0" smtClean="0"/>
              <a:t>マスター タイトルの書式設定</a:t>
            </a:r>
            <a:endParaRPr kumimoji="1" lang="ja-JP" altLang="en-US" dirty="0"/>
          </a:p>
        </p:txBody>
      </p:sp>
      <p:sp>
        <p:nvSpPr>
          <p:cNvPr id="6" name="スライド番号プレースホルダー 5"/>
          <p:cNvSpPr>
            <a:spLocks noGrp="1"/>
          </p:cNvSpPr>
          <p:nvPr>
            <p:ph type="sldNum" sz="quarter" idx="12"/>
          </p:nvPr>
        </p:nvSpPr>
        <p:spPr>
          <a:xfrm>
            <a:off x="8686800" y="150093"/>
            <a:ext cx="477416" cy="365125"/>
          </a:xfrm>
        </p:spPr>
        <p:txBody>
          <a:bodyPr/>
          <a:lstStyle>
            <a:lvl1pPr>
              <a:defRPr>
                <a:solidFill>
                  <a:schemeClr val="bg1"/>
                </a:solidFill>
              </a:defRPr>
            </a:lvl1pPr>
          </a:lstStyle>
          <a:p>
            <a:fld id="{BCF97B94-40C2-4AA3-B714-9CAF8FBEC1DD}" type="slidenum">
              <a:rPr lang="ja-JP" altLang="en-US" smtClean="0"/>
              <a:pPr/>
              <a:t>‹#›</a:t>
            </a:fld>
            <a:endParaRPr lang="ja-JP" altLang="en-US" dirty="0"/>
          </a:p>
        </p:txBody>
      </p:sp>
    </p:spTree>
    <p:extLst>
      <p:ext uri="{BB962C8B-B14F-4D97-AF65-F5344CB8AC3E}">
        <p14:creationId xmlns:p14="http://schemas.microsoft.com/office/powerpoint/2010/main" val="373613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CF97B94-40C2-4AA3-B714-9CAF8FBEC1DD}" type="slidenum">
              <a:rPr kumimoji="1" lang="ja-JP" altLang="en-US" smtClean="0"/>
              <a:t>‹#›</a:t>
            </a:fld>
            <a:endParaRPr kumimoji="1" lang="ja-JP" altLang="en-US"/>
          </a:p>
        </p:txBody>
      </p:sp>
    </p:spTree>
    <p:extLst>
      <p:ext uri="{BB962C8B-B14F-4D97-AF65-F5344CB8AC3E}">
        <p14:creationId xmlns:p14="http://schemas.microsoft.com/office/powerpoint/2010/main" val="293676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CF97B94-40C2-4AA3-B714-9CAF8FBEC1DD}" type="slidenum">
              <a:rPr kumimoji="1" lang="ja-JP" altLang="en-US" smtClean="0"/>
              <a:t>‹#›</a:t>
            </a:fld>
            <a:endParaRPr kumimoji="1" lang="ja-JP" altLang="en-US"/>
          </a:p>
        </p:txBody>
      </p:sp>
    </p:spTree>
    <p:extLst>
      <p:ext uri="{BB962C8B-B14F-4D97-AF65-F5344CB8AC3E}">
        <p14:creationId xmlns:p14="http://schemas.microsoft.com/office/powerpoint/2010/main" val="311170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CF97B94-40C2-4AA3-B714-9CAF8FBEC1DD}" type="slidenum">
              <a:rPr kumimoji="1" lang="ja-JP" altLang="en-US" smtClean="0"/>
              <a:t>‹#›</a:t>
            </a:fld>
            <a:endParaRPr kumimoji="1" lang="ja-JP" altLang="en-US"/>
          </a:p>
        </p:txBody>
      </p:sp>
    </p:spTree>
    <p:extLst>
      <p:ext uri="{BB962C8B-B14F-4D97-AF65-F5344CB8AC3E}">
        <p14:creationId xmlns:p14="http://schemas.microsoft.com/office/powerpoint/2010/main" val="377756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CF97B94-40C2-4AA3-B714-9CAF8FBEC1DD}" type="slidenum">
              <a:rPr kumimoji="1" lang="ja-JP" altLang="en-US" smtClean="0"/>
              <a:t>‹#›</a:t>
            </a:fld>
            <a:endParaRPr kumimoji="1" lang="ja-JP" altLang="en-US"/>
          </a:p>
        </p:txBody>
      </p:sp>
    </p:spTree>
    <p:extLst>
      <p:ext uri="{BB962C8B-B14F-4D97-AF65-F5344CB8AC3E}">
        <p14:creationId xmlns:p14="http://schemas.microsoft.com/office/powerpoint/2010/main" val="74459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CF97B94-40C2-4AA3-B714-9CAF8FBEC1DD}" type="slidenum">
              <a:rPr kumimoji="1" lang="ja-JP" altLang="en-US" smtClean="0"/>
              <a:t>‹#›</a:t>
            </a:fld>
            <a:endParaRPr kumimoji="1" lang="ja-JP" altLang="en-US"/>
          </a:p>
        </p:txBody>
      </p:sp>
    </p:spTree>
    <p:extLst>
      <p:ext uri="{BB962C8B-B14F-4D97-AF65-F5344CB8AC3E}">
        <p14:creationId xmlns:p14="http://schemas.microsoft.com/office/powerpoint/2010/main" val="293484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CF97B94-40C2-4AA3-B714-9CAF8FBEC1DD}" type="slidenum">
              <a:rPr kumimoji="1" lang="ja-JP" altLang="en-US" smtClean="0"/>
              <a:t>‹#›</a:t>
            </a:fld>
            <a:endParaRPr kumimoji="1" lang="ja-JP" altLang="en-US"/>
          </a:p>
        </p:txBody>
      </p:sp>
    </p:spTree>
    <p:extLst>
      <p:ext uri="{BB962C8B-B14F-4D97-AF65-F5344CB8AC3E}">
        <p14:creationId xmlns:p14="http://schemas.microsoft.com/office/powerpoint/2010/main" val="11175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CF97B94-40C2-4AA3-B714-9CAF8FBEC1DD}" type="slidenum">
              <a:rPr kumimoji="1" lang="ja-JP" altLang="en-US" smtClean="0"/>
              <a:t>‹#›</a:t>
            </a:fld>
            <a:endParaRPr kumimoji="1" lang="ja-JP" altLang="en-US"/>
          </a:p>
        </p:txBody>
      </p:sp>
    </p:spTree>
    <p:extLst>
      <p:ext uri="{BB962C8B-B14F-4D97-AF65-F5344CB8AC3E}">
        <p14:creationId xmlns:p14="http://schemas.microsoft.com/office/powerpoint/2010/main" val="26364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274042"/>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defRPr>
            </a:lvl1pPr>
          </a:lstStyle>
          <a:p>
            <a:fld id="{BCF97B94-40C2-4AA3-B714-9CAF8FBEC1DD}" type="slidenum">
              <a:rPr lang="ja-JP" altLang="en-US" smtClean="0"/>
              <a:pPr/>
              <a:t>‹#›</a:t>
            </a:fld>
            <a:endParaRPr lang="ja-JP" altLang="en-US" dirty="0"/>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620256"/>
            <a:ext cx="9144000" cy="237744"/>
          </a:xfrm>
          <a:prstGeom prst="rect">
            <a:avLst/>
          </a:prstGeom>
        </p:spPr>
      </p:pic>
    </p:spTree>
    <p:extLst>
      <p:ext uri="{BB962C8B-B14F-4D97-AF65-F5344CB8AC3E}">
        <p14:creationId xmlns:p14="http://schemas.microsoft.com/office/powerpoint/2010/main" val="79438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2400" b="1" kern="1200">
          <a:solidFill>
            <a:schemeClr val="bg1"/>
          </a:solidFill>
          <a:latin typeface="Meiryo UI" panose="020B0604030504040204" pitchFamily="50" charset="-128"/>
          <a:ea typeface="Meiryo UI" panose="020B0604030504040204"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emf"/><Relationship Id="rId7" Type="http://schemas.openxmlformats.org/officeDocument/2006/relationships/image" Target="../media/image23.png"/><Relationship Id="rId2" Type="http://schemas.openxmlformats.org/officeDocument/2006/relationships/image" Target="../media/image20.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google.co.jp/url?sa=i&amp;rct=j&amp;q=&amp;esrc=s&amp;frm=1&amp;source=images&amp;cd=&amp;cad=rja&amp;uact=8&amp;docid=mDDueTjmF61YAM&amp;tbnid=J2FBEd5cDr23kM:&amp;ved=0CAUQjRw&amp;url=http://ameblo.jp/fr02/&amp;ei=c9AEVKiFOMe48gXnioCYDw&amp;bvm=bv.74115972,d.dGc&amp;psig=AFQjCNGaFMPfdtytOYFqoaGK2gV3IHhvTg&amp;ust=140968794541645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iconfinder.com/icondetails/41967/128/man_mens_room_person_user_icon" TargetMode="External"/><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708920"/>
            <a:ext cx="7772400" cy="891530"/>
          </a:xfrm>
        </p:spPr>
        <p:txBody>
          <a:bodyPr>
            <a:normAutofit/>
          </a:bodyPr>
          <a:lstStyle/>
          <a:p>
            <a:r>
              <a:rPr kumimoji="1" lang="ja-JP" altLang="en-US" sz="3200" dirty="0" smtClean="0">
                <a:solidFill>
                  <a:schemeClr val="tx1">
                    <a:lumMod val="75000"/>
                    <a:lumOff val="25000"/>
                  </a:schemeClr>
                </a:solidFill>
              </a:rPr>
              <a:t>モニタリングセンサー</a:t>
            </a:r>
            <a:endParaRPr kumimoji="1" lang="ja-JP" altLang="en-US" sz="3200" dirty="0">
              <a:solidFill>
                <a:schemeClr val="tx1">
                  <a:lumMod val="75000"/>
                  <a:lumOff val="25000"/>
                </a:schemeClr>
              </a:solidFill>
            </a:endParaRPr>
          </a:p>
        </p:txBody>
      </p:sp>
      <p:sp>
        <p:nvSpPr>
          <p:cNvPr id="5" name="正方形/長方形 4"/>
          <p:cNvSpPr/>
          <p:nvPr/>
        </p:nvSpPr>
        <p:spPr>
          <a:xfrm>
            <a:off x="0" y="3705778"/>
            <a:ext cx="9144000" cy="369332"/>
          </a:xfrm>
          <a:prstGeom prst="rect">
            <a:avLst/>
          </a:prstGeom>
        </p:spPr>
        <p:txBody>
          <a:bodyPr wrap="square">
            <a:spAutoFit/>
          </a:bodyPr>
          <a:lstStyle/>
          <a:p>
            <a:pPr algn="ctr"/>
            <a:r>
              <a:rPr lang="en-US" altLang="ja-JP" dirty="0" smtClean="0">
                <a:latin typeface="Meiryo UI" panose="020B0604030504040204" pitchFamily="50" charset="-128"/>
                <a:ea typeface="Meiryo UI" panose="020B0604030504040204" pitchFamily="50" charset="-128"/>
              </a:rPr>
              <a:t>USEN</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Monitoring </a:t>
            </a:r>
            <a:r>
              <a:rPr lang="en-US" altLang="ja-JP" dirty="0">
                <a:latin typeface="Meiryo UI" panose="020B0604030504040204" pitchFamily="50" charset="-128"/>
                <a:ea typeface="Meiryo UI" panose="020B0604030504040204" pitchFamily="50" charset="-128"/>
              </a:rPr>
              <a:t>sensor system</a:t>
            </a:r>
            <a:endParaRPr lang="ja-JP" altLang="en-US"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395536" y="476672"/>
            <a:ext cx="2202847" cy="472698"/>
            <a:chOff x="1577064" y="2308230"/>
            <a:chExt cx="2202847" cy="472698"/>
          </a:xfrm>
        </p:grpSpPr>
        <p:sp>
          <p:nvSpPr>
            <p:cNvPr id="8" name="角丸四角形 7"/>
            <p:cNvSpPr/>
            <p:nvPr/>
          </p:nvSpPr>
          <p:spPr>
            <a:xfrm>
              <a:off x="1577064" y="2308230"/>
              <a:ext cx="2202847" cy="4726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577065" y="2348880"/>
              <a:ext cx="2151551" cy="369332"/>
            </a:xfrm>
            <a:prstGeom prst="rect">
              <a:avLst/>
            </a:prstGeom>
            <a:noFill/>
          </p:spPr>
          <p:txBody>
            <a:bodyPr wrap="none" rtlCol="0">
              <a:spAutoFit/>
            </a:bodyPr>
            <a:lstStyle/>
            <a:p>
              <a:r>
                <a:rPr lang="en-US" altLang="ja-JP" dirty="0" smtClean="0">
                  <a:solidFill>
                    <a:schemeClr val="bg1"/>
                  </a:solidFill>
                  <a:latin typeface="Meiryo UI" panose="020B0604030504040204" pitchFamily="50" charset="-128"/>
                  <a:ea typeface="Meiryo UI" panose="020B0604030504040204" pitchFamily="50" charset="-128"/>
                </a:rPr>
                <a:t>USEN</a:t>
              </a:r>
              <a:r>
                <a:rPr lang="ja-JP" altLang="en-US" dirty="0" smtClean="0">
                  <a:solidFill>
                    <a:schemeClr val="bg1"/>
                  </a:solidFill>
                  <a:latin typeface="Meiryo UI" panose="020B0604030504040204" pitchFamily="50" charset="-128"/>
                  <a:ea typeface="Meiryo UI" panose="020B0604030504040204" pitchFamily="50" charset="-128"/>
                </a:rPr>
                <a:t>オリジナル商品</a:t>
              </a:r>
              <a:endParaRPr kumimoji="1" lang="ja-JP" altLang="en-US" dirty="0">
                <a:solidFill>
                  <a:schemeClr val="bg1"/>
                </a:solidFill>
                <a:latin typeface="Meiryo UI" panose="020B0604030504040204" pitchFamily="50" charset="-128"/>
                <a:ea typeface="Meiryo UI" panose="020B0604030504040204" pitchFamily="50" charset="-128"/>
              </a:endParaRPr>
            </a:p>
          </p:txBody>
        </p:sp>
      </p:grpSp>
      <p:sp>
        <p:nvSpPr>
          <p:cNvPr id="10" name="Line 13"/>
          <p:cNvSpPr>
            <a:spLocks noChangeShapeType="1"/>
          </p:cNvSpPr>
          <p:nvPr/>
        </p:nvSpPr>
        <p:spPr bwMode="auto">
          <a:xfrm>
            <a:off x="0" y="3486150"/>
            <a:ext cx="9144000" cy="15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284500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7016727" cy="5262545"/>
          </a:xfrm>
          <a:prstGeom prst="rect">
            <a:avLst/>
          </a:prstGeom>
        </p:spPr>
      </p:pic>
      <p:pic>
        <p:nvPicPr>
          <p:cNvPr id="9" name="図 8"/>
          <p:cNvPicPr/>
          <p:nvPr/>
        </p:nvPicPr>
        <p:blipFill>
          <a:blip r:embed="rId4" cstate="print">
            <a:extLst>
              <a:ext uri="{28A0092B-C50C-407E-A947-70E740481C1C}">
                <a14:useLocalDpi xmlns:a14="http://schemas.microsoft.com/office/drawing/2010/main"/>
              </a:ext>
            </a:extLst>
          </a:blip>
          <a:srcRect/>
          <a:stretch>
            <a:fillRect/>
          </a:stretch>
        </p:blipFill>
        <p:spPr bwMode="auto">
          <a:xfrm rot="934981">
            <a:off x="1614674" y="709148"/>
            <a:ext cx="730885" cy="528320"/>
          </a:xfrm>
          <a:prstGeom prst="rect">
            <a:avLst/>
          </a:prstGeom>
          <a:noFill/>
          <a:ln>
            <a:noFill/>
          </a:ln>
        </p:spPr>
      </p:pic>
      <p:pic>
        <p:nvPicPr>
          <p:cNvPr id="11" name="図 10"/>
          <p:cNvPicPr/>
          <p:nvPr/>
        </p:nvPicPr>
        <p:blipFill>
          <a:blip r:embed="rId4" cstate="print">
            <a:extLst>
              <a:ext uri="{28A0092B-C50C-407E-A947-70E740481C1C}">
                <a14:useLocalDpi xmlns:a14="http://schemas.microsoft.com/office/drawing/2010/main"/>
              </a:ext>
            </a:extLst>
          </a:blip>
          <a:srcRect/>
          <a:stretch>
            <a:fillRect/>
          </a:stretch>
        </p:blipFill>
        <p:spPr bwMode="auto">
          <a:xfrm rot="934981">
            <a:off x="4934613" y="689306"/>
            <a:ext cx="570917" cy="438827"/>
          </a:xfrm>
          <a:prstGeom prst="rect">
            <a:avLst/>
          </a:prstGeom>
          <a:noFill/>
          <a:ln>
            <a:noFill/>
          </a:ln>
        </p:spPr>
      </p:pic>
      <p:cxnSp>
        <p:nvCxnSpPr>
          <p:cNvPr id="13" name="直線矢印コネクタ 12"/>
          <p:cNvCxnSpPr/>
          <p:nvPr/>
        </p:nvCxnSpPr>
        <p:spPr>
          <a:xfrm>
            <a:off x="1835696" y="1124744"/>
            <a:ext cx="0" cy="5400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1947808" y="1124744"/>
            <a:ext cx="3525348" cy="45226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1873957" y="1057084"/>
            <a:ext cx="657104" cy="55901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a:off x="1919914" y="1075953"/>
            <a:ext cx="1210561" cy="53847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1873792" y="1149179"/>
            <a:ext cx="1875577" cy="50310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a:off x="1912694" y="1075953"/>
            <a:ext cx="2435562" cy="49443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1919914" y="1057692"/>
            <a:ext cx="2923774" cy="4756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1" name="図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6988" y="414806"/>
            <a:ext cx="11271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テキスト ボックス 9"/>
          <p:cNvSpPr txBox="1">
            <a:spLocks noChangeArrowheads="1"/>
          </p:cNvSpPr>
          <p:nvPr/>
        </p:nvSpPr>
        <p:spPr bwMode="auto">
          <a:xfrm>
            <a:off x="3967548" y="1157653"/>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73" name="テキスト ボックス 9"/>
          <p:cNvSpPr txBox="1">
            <a:spLocks noChangeArrowheads="1"/>
          </p:cNvSpPr>
          <p:nvPr/>
        </p:nvSpPr>
        <p:spPr bwMode="auto">
          <a:xfrm>
            <a:off x="3388693" y="1337007"/>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74" name="テキスト ボックス 9"/>
          <p:cNvSpPr txBox="1">
            <a:spLocks noChangeArrowheads="1"/>
          </p:cNvSpPr>
          <p:nvPr/>
        </p:nvSpPr>
        <p:spPr bwMode="auto">
          <a:xfrm>
            <a:off x="2992363" y="1072757"/>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grpSp>
        <p:nvGrpSpPr>
          <p:cNvPr id="97" name="グループ化 96"/>
          <p:cNvGrpSpPr/>
          <p:nvPr/>
        </p:nvGrpSpPr>
        <p:grpSpPr>
          <a:xfrm>
            <a:off x="1763688" y="5517232"/>
            <a:ext cx="4777771" cy="1070487"/>
            <a:chOff x="1738445" y="5647414"/>
            <a:chExt cx="4777771" cy="1070487"/>
          </a:xfrm>
        </p:grpSpPr>
        <p:grpSp>
          <p:nvGrpSpPr>
            <p:cNvPr id="86" name="グループ化 85"/>
            <p:cNvGrpSpPr/>
            <p:nvPr/>
          </p:nvGrpSpPr>
          <p:grpSpPr>
            <a:xfrm>
              <a:off x="1738445" y="5647414"/>
              <a:ext cx="4777771" cy="1070487"/>
              <a:chOff x="1738445" y="5647414"/>
              <a:chExt cx="4777771" cy="1070487"/>
            </a:xfrm>
          </p:grpSpPr>
          <p:cxnSp>
            <p:nvCxnSpPr>
              <p:cNvPr id="80" name="直線コネクタ 79"/>
              <p:cNvCxnSpPr/>
              <p:nvPr/>
            </p:nvCxnSpPr>
            <p:spPr>
              <a:xfrm>
                <a:off x="4665356" y="5647414"/>
                <a:ext cx="1850860" cy="0"/>
              </a:xfrm>
              <a:prstGeom prst="line">
                <a:avLst/>
              </a:prstGeom>
              <a:ln w="539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直線コネクタ 82"/>
              <p:cNvCxnSpPr/>
              <p:nvPr/>
            </p:nvCxnSpPr>
            <p:spPr>
              <a:xfrm flipH="1">
                <a:off x="4119207" y="5647414"/>
                <a:ext cx="2397009" cy="1070487"/>
              </a:xfrm>
              <a:prstGeom prst="line">
                <a:avLst/>
              </a:prstGeom>
              <a:ln w="539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直線コネクタ 84"/>
              <p:cNvCxnSpPr/>
              <p:nvPr/>
            </p:nvCxnSpPr>
            <p:spPr>
              <a:xfrm flipV="1">
                <a:off x="1738445" y="6693260"/>
                <a:ext cx="2370321" cy="16040"/>
              </a:xfrm>
              <a:prstGeom prst="line">
                <a:avLst/>
              </a:prstGeom>
              <a:ln w="539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cxnSp>
          <p:nvCxnSpPr>
            <p:cNvPr id="88" name="直線コネクタ 87"/>
            <p:cNvCxnSpPr/>
            <p:nvPr/>
          </p:nvCxnSpPr>
          <p:spPr>
            <a:xfrm flipV="1">
              <a:off x="1837896" y="5647414"/>
              <a:ext cx="2812139" cy="1044943"/>
            </a:xfrm>
            <a:prstGeom prst="line">
              <a:avLst/>
            </a:prstGeom>
            <a:ln w="539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02" name="角丸四角形 101"/>
          <p:cNvSpPr/>
          <p:nvPr/>
        </p:nvSpPr>
        <p:spPr>
          <a:xfrm>
            <a:off x="5669008" y="3339918"/>
            <a:ext cx="3431183" cy="209672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ja-JP" sz="1600" dirty="0">
                <a:latin typeface="Meiryo UI" panose="020B0604030504040204" pitchFamily="50" charset="-128"/>
                <a:ea typeface="Meiryo UI" panose="020B0604030504040204" pitchFamily="50" charset="-128"/>
              </a:rPr>
              <a:t>※PRX-5000/EZ-MESSE/SC</a:t>
            </a:r>
            <a:r>
              <a:rPr lang="ja-JP" altLang="en-US" sz="1600" dirty="0" err="1">
                <a:latin typeface="Meiryo UI" panose="020B0604030504040204" pitchFamily="50" charset="-128"/>
                <a:ea typeface="Meiryo UI" panose="020B0604030504040204" pitchFamily="50" charset="-128"/>
              </a:rPr>
              <a:t>ｰ</a:t>
            </a:r>
            <a:r>
              <a:rPr lang="en-US" altLang="ja-JP" sz="1600" dirty="0">
                <a:latin typeface="Meiryo UI" panose="020B0604030504040204" pitchFamily="50" charset="-128"/>
                <a:ea typeface="Meiryo UI" panose="020B0604030504040204" pitchFamily="50" charset="-128"/>
              </a:rPr>
              <a:t>200</a:t>
            </a:r>
            <a:r>
              <a:rPr lang="ja-JP" altLang="en-US" sz="1600" dirty="0">
                <a:latin typeface="Meiryo UI" panose="020B0604030504040204" pitchFamily="50" charset="-128"/>
                <a:ea typeface="Meiryo UI" panose="020B0604030504040204" pitchFamily="50" charset="-128"/>
              </a:rPr>
              <a:t>を使用することで、コメントを作成し対象エリアに侵入したことをアナウンスさせることもできます。</a:t>
            </a:r>
          </a:p>
        </p:txBody>
      </p:sp>
      <p:sp>
        <p:nvSpPr>
          <p:cNvPr id="76" name="円形吹き出し 75"/>
          <p:cNvSpPr/>
          <p:nvPr/>
        </p:nvSpPr>
        <p:spPr>
          <a:xfrm>
            <a:off x="6292110" y="807282"/>
            <a:ext cx="2814761" cy="1296145"/>
          </a:xfrm>
          <a:prstGeom prst="wedgeEllipseCallout">
            <a:avLst>
              <a:gd name="adj1" fmla="val -137216"/>
              <a:gd name="adj2" fmla="val -38197"/>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dirty="0" smtClean="0">
                <a:latin typeface="Meiryo UI" panose="020B0604030504040204" pitchFamily="50" charset="-128"/>
                <a:ea typeface="Meiryo UI" panose="020B0604030504040204" pitchFamily="50" charset="-128"/>
              </a:rPr>
              <a:t>≪例≫</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当店が</a:t>
            </a:r>
            <a:r>
              <a:rPr lang="ja-JP" altLang="ja-JP" sz="1400" dirty="0" smtClean="0">
                <a:latin typeface="Meiryo UI" panose="020B0604030504040204" pitchFamily="50" charset="-128"/>
                <a:ea typeface="Meiryo UI" panose="020B0604030504040204" pitchFamily="50" charset="-128"/>
              </a:rPr>
              <a:t>オススメ</a:t>
            </a:r>
            <a:r>
              <a:rPr lang="ja-JP" altLang="ja-JP" sz="1400" dirty="0">
                <a:latin typeface="Meiryo UI" panose="020B0604030504040204" pitchFamily="50" charset="-128"/>
                <a:ea typeface="Meiryo UI" panose="020B0604030504040204" pitchFamily="50" charset="-128"/>
              </a:rPr>
              <a:t>する話題の書籍・</a:t>
            </a:r>
            <a:r>
              <a:rPr lang="ja-JP" altLang="ja-JP" sz="1400" dirty="0" smtClean="0">
                <a:latin typeface="Meiryo UI" panose="020B0604030504040204" pitchFamily="50" charset="-128"/>
                <a:ea typeface="Meiryo UI" panose="020B0604030504040204" pitchFamily="50" charset="-128"/>
              </a:rPr>
              <a:t>雑誌</a:t>
            </a:r>
            <a:r>
              <a:rPr lang="ja-JP" altLang="en-US" sz="1400" dirty="0" smtClean="0">
                <a:latin typeface="Meiryo UI" panose="020B0604030504040204" pitchFamily="50" charset="-128"/>
                <a:ea typeface="Meiryo UI" panose="020B0604030504040204" pitchFamily="50" charset="-128"/>
              </a:rPr>
              <a:t>・コミックが入荷しました。是非チェックしてください。</a:t>
            </a:r>
            <a:endParaRPr lang="ja-JP" altLang="en-US" sz="1400" dirty="0">
              <a:latin typeface="Meiryo UI" panose="020B0604030504040204" pitchFamily="50" charset="-128"/>
              <a:ea typeface="Meiryo UI" panose="020B0604030504040204" pitchFamily="50" charset="-128"/>
            </a:endParaRPr>
          </a:p>
        </p:txBody>
      </p:sp>
      <p:cxnSp>
        <p:nvCxnSpPr>
          <p:cNvPr id="18" name="直線矢印コネクタ 17"/>
          <p:cNvCxnSpPr/>
          <p:nvPr/>
        </p:nvCxnSpPr>
        <p:spPr>
          <a:xfrm flipH="1">
            <a:off x="1979712" y="990640"/>
            <a:ext cx="3170978" cy="55347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flipH="1">
            <a:off x="3059833" y="990640"/>
            <a:ext cx="2118749" cy="55347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flipH="1">
            <a:off x="2627784" y="990640"/>
            <a:ext cx="2522905" cy="55347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flipH="1">
            <a:off x="3766087" y="990640"/>
            <a:ext cx="1431746" cy="51895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H="1">
            <a:off x="4346137" y="990640"/>
            <a:ext cx="835452" cy="50297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11" idx="2"/>
          </p:cNvCxnSpPr>
          <p:nvPr/>
        </p:nvCxnSpPr>
        <p:spPr>
          <a:xfrm flipH="1">
            <a:off x="4845887" y="1120068"/>
            <a:ext cx="315243" cy="47153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正方形/長方形 6"/>
          <p:cNvSpPr/>
          <p:nvPr/>
        </p:nvSpPr>
        <p:spPr>
          <a:xfrm>
            <a:off x="5220072" y="1844824"/>
            <a:ext cx="12241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Meiryo UI" panose="020B0604030504040204" pitchFamily="50" charset="-128"/>
                <a:ea typeface="Meiryo UI" panose="020B0604030504040204" pitchFamily="50" charset="-128"/>
              </a:rPr>
              <a:t>陳列面</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a:off x="5208631" y="973308"/>
            <a:ext cx="276650" cy="4674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タイトル 3"/>
          <p:cNvSpPr>
            <a:spLocks noGrp="1"/>
          </p:cNvSpPr>
          <p:nvPr>
            <p:ph type="title"/>
          </p:nvPr>
        </p:nvSpPr>
        <p:spPr/>
        <p:txBody>
          <a:bodyPr>
            <a:normAutofit fontScale="90000"/>
          </a:bodyPr>
          <a:lstStyle/>
          <a:p>
            <a:r>
              <a:rPr lang="en-US" altLang="ja-JP" dirty="0">
                <a:cs typeface="Meiryo UI" panose="020B0604030504040204" pitchFamily="50" charset="-128"/>
              </a:rPr>
              <a:t>7.</a:t>
            </a:r>
            <a:r>
              <a:rPr lang="ja-JP" altLang="en-US" dirty="0">
                <a:cs typeface="Meiryo UI" panose="020B0604030504040204" pitchFamily="50" charset="-128"/>
              </a:rPr>
              <a:t>その他運用事例</a:t>
            </a:r>
            <a:r>
              <a:rPr lang="ja-JP" altLang="en-US" sz="1800" dirty="0">
                <a:cs typeface="Meiryo UI" panose="020B0604030504040204" pitchFamily="50" charset="-128"/>
              </a:rPr>
              <a:t>（書籍販売</a:t>
            </a:r>
            <a:r>
              <a:rPr lang="ja-JP" altLang="en-US" sz="1800" dirty="0" smtClean="0">
                <a:cs typeface="Meiryo UI" panose="020B0604030504040204" pitchFamily="50" charset="-128"/>
              </a:rPr>
              <a:t>）</a:t>
            </a:r>
            <a:endParaRPr kumimoji="1" lang="ja-JP" altLang="en-US" dirty="0"/>
          </a:p>
        </p:txBody>
      </p:sp>
      <p:sp>
        <p:nvSpPr>
          <p:cNvPr id="3" name="スライド番号プレースホルダー 2"/>
          <p:cNvSpPr>
            <a:spLocks noGrp="1"/>
          </p:cNvSpPr>
          <p:nvPr>
            <p:ph type="sldNum" sz="quarter" idx="12"/>
          </p:nvPr>
        </p:nvSpPr>
        <p:spPr/>
        <p:txBody>
          <a:bodyPr/>
          <a:lstStyle/>
          <a:p>
            <a:fld id="{BCF97B94-40C2-4AA3-B714-9CAF8FBEC1DD}" type="slidenum">
              <a:rPr kumimoji="1" lang="ja-JP" altLang="en-US" smtClean="0"/>
              <a:t>9</a:t>
            </a:fld>
            <a:endParaRPr kumimoji="1" lang="ja-JP" altLang="en-US"/>
          </a:p>
        </p:txBody>
      </p:sp>
    </p:spTree>
    <p:extLst>
      <p:ext uri="{BB962C8B-B14F-4D97-AF65-F5344CB8AC3E}">
        <p14:creationId xmlns:p14="http://schemas.microsoft.com/office/powerpoint/2010/main" val="331072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52007"/>
            <a:ext cx="8915303" cy="3973671"/>
          </a:xfrm>
          <a:prstGeom prst="rect">
            <a:avLst/>
          </a:prstGeom>
        </p:spPr>
      </p:pic>
      <p:sp>
        <p:nvSpPr>
          <p:cNvPr id="6" name="テキスト ボックス 5"/>
          <p:cNvSpPr txBox="1"/>
          <p:nvPr/>
        </p:nvSpPr>
        <p:spPr>
          <a:xfrm>
            <a:off x="6156176" y="5417566"/>
            <a:ext cx="360040" cy="707886"/>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番レジ</a:t>
            </a:r>
            <a:endParaRPr kumimoji="1" lang="ja-JP" altLang="en-US" sz="1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557024" y="5417566"/>
            <a:ext cx="360040" cy="707886"/>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番</a:t>
            </a:r>
            <a:r>
              <a:rPr kumimoji="1" lang="ja-JP" altLang="en-US" sz="1000" dirty="0" smtClean="0">
                <a:latin typeface="Meiryo UI" panose="020B0604030504040204" pitchFamily="50" charset="-128"/>
                <a:ea typeface="Meiryo UI" panose="020B0604030504040204" pitchFamily="50" charset="-128"/>
              </a:rPr>
              <a:t>レジ</a:t>
            </a:r>
            <a:endParaRPr kumimoji="1" lang="ja-JP" altLang="en-US" sz="1000" dirty="0">
              <a:latin typeface="Meiryo UI" panose="020B0604030504040204" pitchFamily="50" charset="-128"/>
              <a:ea typeface="Meiryo UI" panose="020B0604030504040204" pitchFamily="50" charset="-128"/>
            </a:endParaRPr>
          </a:p>
        </p:txBody>
      </p:sp>
      <p:cxnSp>
        <p:nvCxnSpPr>
          <p:cNvPr id="9" name="直線矢印コネクタ 8"/>
          <p:cNvCxnSpPr/>
          <p:nvPr/>
        </p:nvCxnSpPr>
        <p:spPr>
          <a:xfrm>
            <a:off x="6516216" y="5129534"/>
            <a:ext cx="0" cy="504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6012160" y="5129534"/>
            <a:ext cx="0" cy="504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6504228" y="4614410"/>
            <a:ext cx="45719" cy="410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3" name="正方形/長方形 12"/>
          <p:cNvSpPr/>
          <p:nvPr/>
        </p:nvSpPr>
        <p:spPr>
          <a:xfrm>
            <a:off x="5989300" y="4611488"/>
            <a:ext cx="45719" cy="410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34151" y="974029"/>
            <a:ext cx="7115104" cy="1323439"/>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600" dirty="0" smtClean="0">
                <a:latin typeface="Meiryo UI" panose="020B0604030504040204" pitchFamily="50" charset="-128"/>
                <a:ea typeface="Meiryo UI" panose="020B0604030504040204" pitchFamily="50" charset="-128"/>
              </a:rPr>
              <a:t>レジに並ぶ●●人目からセンサー検知エリアを設け、店舗全体で音を鳴らすことで、レジ応援を自動放送させお待ちのお客様に対応。</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u"/>
            </a:pPr>
            <a:r>
              <a:rPr kumimoji="1" lang="ja-JP" altLang="en-US" sz="1600" dirty="0" smtClean="0">
                <a:latin typeface="Meiryo UI" panose="020B0604030504040204" pitchFamily="50" charset="-128"/>
                <a:ea typeface="Meiryo UI" panose="020B0604030504040204" pitchFamily="50" charset="-128"/>
              </a:rPr>
              <a:t>天井高がある場合、検知エリアが広くなるため、天吊り金具（オプション別途有償）を利用し検知エリアを狭くすることができます。　　</a:t>
            </a:r>
            <a:endParaRPr kumimoji="1" lang="ja-JP" altLang="en-US" sz="1600" dirty="0">
              <a:latin typeface="Meiryo UI" panose="020B0604030504040204" pitchFamily="50" charset="-128"/>
              <a:ea typeface="Meiryo UI" panose="020B0604030504040204" pitchFamily="50" charset="-128"/>
            </a:endParaRPr>
          </a:p>
        </p:txBody>
      </p:sp>
      <p:pic>
        <p:nvPicPr>
          <p:cNvPr id="15" name="図 14"/>
          <p:cNvPicPr/>
          <p:nvPr/>
        </p:nvPicPr>
        <p:blipFill>
          <a:blip r:embed="rId3" cstate="print">
            <a:extLst>
              <a:ext uri="{28A0092B-C50C-407E-A947-70E740481C1C}">
                <a14:useLocalDpi xmlns:a14="http://schemas.microsoft.com/office/drawing/2010/main"/>
              </a:ext>
            </a:extLst>
          </a:blip>
          <a:srcRect/>
          <a:stretch>
            <a:fillRect/>
          </a:stretch>
        </p:blipFill>
        <p:spPr bwMode="auto">
          <a:xfrm rot="934981">
            <a:off x="5896708" y="4488357"/>
            <a:ext cx="276622" cy="162105"/>
          </a:xfrm>
          <a:prstGeom prst="rect">
            <a:avLst/>
          </a:prstGeom>
          <a:noFill/>
          <a:ln>
            <a:noFill/>
          </a:ln>
        </p:spPr>
      </p:pic>
      <p:pic>
        <p:nvPicPr>
          <p:cNvPr id="16" name="図 15"/>
          <p:cNvPicPr/>
          <p:nvPr/>
        </p:nvPicPr>
        <p:blipFill>
          <a:blip r:embed="rId3" cstate="print">
            <a:extLst>
              <a:ext uri="{28A0092B-C50C-407E-A947-70E740481C1C}">
                <a14:useLocalDpi xmlns:a14="http://schemas.microsoft.com/office/drawing/2010/main"/>
              </a:ext>
            </a:extLst>
          </a:blip>
          <a:srcRect/>
          <a:stretch>
            <a:fillRect/>
          </a:stretch>
        </p:blipFill>
        <p:spPr bwMode="auto">
          <a:xfrm rot="934981">
            <a:off x="5903411" y="4912201"/>
            <a:ext cx="276622" cy="162105"/>
          </a:xfrm>
          <a:prstGeom prst="rect">
            <a:avLst/>
          </a:prstGeom>
          <a:noFill/>
          <a:ln>
            <a:noFill/>
          </a:ln>
        </p:spPr>
      </p:pic>
      <p:pic>
        <p:nvPicPr>
          <p:cNvPr id="17" name="図 16"/>
          <p:cNvPicPr/>
          <p:nvPr/>
        </p:nvPicPr>
        <p:blipFill>
          <a:blip r:embed="rId3" cstate="print">
            <a:extLst>
              <a:ext uri="{28A0092B-C50C-407E-A947-70E740481C1C}">
                <a14:useLocalDpi xmlns:a14="http://schemas.microsoft.com/office/drawing/2010/main"/>
              </a:ext>
            </a:extLst>
          </a:blip>
          <a:srcRect/>
          <a:stretch>
            <a:fillRect/>
          </a:stretch>
        </p:blipFill>
        <p:spPr bwMode="auto">
          <a:xfrm rot="934981">
            <a:off x="6388775" y="4926477"/>
            <a:ext cx="276622" cy="162105"/>
          </a:xfrm>
          <a:prstGeom prst="rect">
            <a:avLst/>
          </a:prstGeom>
          <a:noFill/>
          <a:ln>
            <a:noFill/>
          </a:ln>
        </p:spPr>
      </p:pic>
      <p:pic>
        <p:nvPicPr>
          <p:cNvPr id="18" name="図 17"/>
          <p:cNvPicPr/>
          <p:nvPr/>
        </p:nvPicPr>
        <p:blipFill>
          <a:blip r:embed="rId3" cstate="print">
            <a:extLst>
              <a:ext uri="{28A0092B-C50C-407E-A947-70E740481C1C}">
                <a14:useLocalDpi xmlns:a14="http://schemas.microsoft.com/office/drawing/2010/main"/>
              </a:ext>
            </a:extLst>
          </a:blip>
          <a:srcRect/>
          <a:stretch>
            <a:fillRect/>
          </a:stretch>
        </p:blipFill>
        <p:spPr bwMode="auto">
          <a:xfrm rot="934981">
            <a:off x="6411636" y="4471093"/>
            <a:ext cx="276622" cy="162105"/>
          </a:xfrm>
          <a:prstGeom prst="rect">
            <a:avLst/>
          </a:prstGeom>
          <a:noFill/>
          <a:ln>
            <a:noFill/>
          </a:ln>
        </p:spPr>
      </p:pic>
      <p:pic>
        <p:nvPicPr>
          <p:cNvPr id="20"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7812360" y="2663322"/>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7884368" y="4381441"/>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1341053" y="5494121"/>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3579052" y="4878025"/>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6404941" y="3770242"/>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3598598" y="2624241"/>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3019167" y="3748287"/>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4748866" y="3761381"/>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5310709" y="4777870"/>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5232105" y="2627956"/>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8613210" y="3864839"/>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281299" y="4899837"/>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819538" y="3750902"/>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1960610" y="4886518"/>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1924886" y="2656546"/>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160" t="19461" r="10315" b="30511"/>
          <a:stretch/>
        </p:blipFill>
        <p:spPr bwMode="auto">
          <a:xfrm>
            <a:off x="269156" y="2638321"/>
            <a:ext cx="344613" cy="21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テキスト ボックス 9"/>
          <p:cNvSpPr txBox="1">
            <a:spLocks noChangeArrowheads="1"/>
          </p:cNvSpPr>
          <p:nvPr/>
        </p:nvSpPr>
        <p:spPr bwMode="auto">
          <a:xfrm>
            <a:off x="6358765" y="3910891"/>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41" name="テキスト ボックス 9"/>
          <p:cNvSpPr txBox="1">
            <a:spLocks noChangeArrowheads="1"/>
          </p:cNvSpPr>
          <p:nvPr/>
        </p:nvSpPr>
        <p:spPr bwMode="auto">
          <a:xfrm>
            <a:off x="1379590" y="5541228"/>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42" name="テキスト ボックス 9"/>
          <p:cNvSpPr txBox="1">
            <a:spLocks noChangeArrowheads="1"/>
          </p:cNvSpPr>
          <p:nvPr/>
        </p:nvSpPr>
        <p:spPr bwMode="auto">
          <a:xfrm>
            <a:off x="5307235" y="4925132"/>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43" name="テキスト ボックス 9"/>
          <p:cNvSpPr txBox="1">
            <a:spLocks noChangeArrowheads="1"/>
          </p:cNvSpPr>
          <p:nvPr/>
        </p:nvSpPr>
        <p:spPr bwMode="auto">
          <a:xfrm>
            <a:off x="4748866" y="3855978"/>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44" name="テキスト ボックス 9"/>
          <p:cNvSpPr txBox="1">
            <a:spLocks noChangeArrowheads="1"/>
          </p:cNvSpPr>
          <p:nvPr/>
        </p:nvSpPr>
        <p:spPr bwMode="auto">
          <a:xfrm>
            <a:off x="5232105" y="2809208"/>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45" name="テキスト ボックス 9"/>
          <p:cNvSpPr txBox="1">
            <a:spLocks noChangeArrowheads="1"/>
          </p:cNvSpPr>
          <p:nvPr/>
        </p:nvSpPr>
        <p:spPr bwMode="auto">
          <a:xfrm>
            <a:off x="244089" y="2831657"/>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46" name="テキスト ボックス 9"/>
          <p:cNvSpPr txBox="1">
            <a:spLocks noChangeArrowheads="1"/>
          </p:cNvSpPr>
          <p:nvPr/>
        </p:nvSpPr>
        <p:spPr bwMode="auto">
          <a:xfrm>
            <a:off x="7839410" y="4519454"/>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47" name="テキスト ボックス 9"/>
          <p:cNvSpPr txBox="1">
            <a:spLocks noChangeArrowheads="1"/>
          </p:cNvSpPr>
          <p:nvPr/>
        </p:nvSpPr>
        <p:spPr bwMode="auto">
          <a:xfrm>
            <a:off x="8579408" y="4048610"/>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48" name="テキスト ボックス 9"/>
          <p:cNvSpPr txBox="1">
            <a:spLocks noChangeArrowheads="1"/>
          </p:cNvSpPr>
          <p:nvPr/>
        </p:nvSpPr>
        <p:spPr bwMode="auto">
          <a:xfrm>
            <a:off x="7812360" y="2831658"/>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49" name="テキスト ボックス 9"/>
          <p:cNvSpPr txBox="1">
            <a:spLocks noChangeArrowheads="1"/>
          </p:cNvSpPr>
          <p:nvPr/>
        </p:nvSpPr>
        <p:spPr bwMode="auto">
          <a:xfrm>
            <a:off x="3533578" y="5026802"/>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50" name="テキスト ボックス 9"/>
          <p:cNvSpPr txBox="1">
            <a:spLocks noChangeArrowheads="1"/>
          </p:cNvSpPr>
          <p:nvPr/>
        </p:nvSpPr>
        <p:spPr bwMode="auto">
          <a:xfrm>
            <a:off x="789649" y="3893390"/>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51" name="テキスト ボックス 9"/>
          <p:cNvSpPr txBox="1">
            <a:spLocks noChangeArrowheads="1"/>
          </p:cNvSpPr>
          <p:nvPr/>
        </p:nvSpPr>
        <p:spPr bwMode="auto">
          <a:xfrm>
            <a:off x="1882230" y="2822857"/>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52" name="テキスト ボックス 9"/>
          <p:cNvSpPr txBox="1">
            <a:spLocks noChangeArrowheads="1"/>
          </p:cNvSpPr>
          <p:nvPr/>
        </p:nvSpPr>
        <p:spPr bwMode="auto">
          <a:xfrm>
            <a:off x="3562773" y="2771396"/>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53" name="テキスト ボックス 9"/>
          <p:cNvSpPr txBox="1">
            <a:spLocks noChangeArrowheads="1"/>
          </p:cNvSpPr>
          <p:nvPr/>
        </p:nvSpPr>
        <p:spPr bwMode="auto">
          <a:xfrm>
            <a:off x="1925983" y="5015424"/>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54" name="テキスト ボックス 9"/>
          <p:cNvSpPr txBox="1">
            <a:spLocks noChangeArrowheads="1"/>
          </p:cNvSpPr>
          <p:nvPr/>
        </p:nvSpPr>
        <p:spPr bwMode="auto">
          <a:xfrm>
            <a:off x="3023097" y="3914116"/>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55" name="テキスト ボックス 9"/>
          <p:cNvSpPr txBox="1">
            <a:spLocks noChangeArrowheads="1"/>
          </p:cNvSpPr>
          <p:nvPr/>
        </p:nvSpPr>
        <p:spPr bwMode="auto">
          <a:xfrm>
            <a:off x="242655" y="5046613"/>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pic>
        <p:nvPicPr>
          <p:cNvPr id="61" name="図 6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721" b="100000" l="39667" r="100000"/>
                    </a14:imgEffect>
                  </a14:imgLayer>
                </a14:imgProps>
              </a:ext>
              <a:ext uri="{28A0092B-C50C-407E-A947-70E740481C1C}">
                <a14:useLocalDpi xmlns:a14="http://schemas.microsoft.com/office/drawing/2010/main" val="0"/>
              </a:ext>
            </a:extLst>
          </a:blip>
          <a:srcRect l="37639" t="19417"/>
          <a:stretch/>
        </p:blipFill>
        <p:spPr>
          <a:xfrm rot="16379856">
            <a:off x="5587233" y="4794947"/>
            <a:ext cx="659779" cy="611004"/>
          </a:xfrm>
          <a:prstGeom prst="rect">
            <a:avLst/>
          </a:prstGeom>
        </p:spPr>
      </p:pic>
      <p:grpSp>
        <p:nvGrpSpPr>
          <p:cNvPr id="60" name="グループ化 59"/>
          <p:cNvGrpSpPr/>
          <p:nvPr/>
        </p:nvGrpSpPr>
        <p:grpSpPr>
          <a:xfrm>
            <a:off x="7426229" y="1196752"/>
            <a:ext cx="1577586" cy="1179739"/>
            <a:chOff x="7392319" y="1374936"/>
            <a:chExt cx="1577586" cy="1179739"/>
          </a:xfrm>
        </p:grpSpPr>
        <p:grpSp>
          <p:nvGrpSpPr>
            <p:cNvPr id="58" name="グループ化 57"/>
            <p:cNvGrpSpPr/>
            <p:nvPr/>
          </p:nvGrpSpPr>
          <p:grpSpPr>
            <a:xfrm>
              <a:off x="7392319" y="1374936"/>
              <a:ext cx="456504" cy="1179739"/>
              <a:chOff x="7117719" y="1157608"/>
              <a:chExt cx="456504" cy="1179739"/>
            </a:xfrm>
          </p:grpSpPr>
          <p:pic>
            <p:nvPicPr>
              <p:cNvPr id="57" name="図 56"/>
              <p:cNvPicPr/>
              <p:nvPr/>
            </p:nvPicPr>
            <p:blipFill>
              <a:blip r:embed="rId3" cstate="print">
                <a:extLst>
                  <a:ext uri="{28A0092B-C50C-407E-A947-70E740481C1C}">
                    <a14:useLocalDpi xmlns:a14="http://schemas.microsoft.com/office/drawing/2010/main"/>
                  </a:ext>
                </a:extLst>
              </a:blip>
              <a:srcRect/>
              <a:stretch>
                <a:fillRect/>
              </a:stretch>
            </p:blipFill>
            <p:spPr bwMode="auto">
              <a:xfrm rot="934981">
                <a:off x="7117719" y="2008407"/>
                <a:ext cx="456504" cy="328940"/>
              </a:xfrm>
              <a:prstGeom prst="rect">
                <a:avLst/>
              </a:prstGeom>
              <a:noFill/>
              <a:ln>
                <a:noFill/>
              </a:ln>
            </p:spPr>
          </p:pic>
          <p:pic>
            <p:nvPicPr>
              <p:cNvPr id="56" name="図 5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8667" l="10000" r="90000"/>
                        </a14:imgEffect>
                      </a14:imgLayer>
                    </a14:imgProps>
                  </a:ext>
                  <a:ext uri="{28A0092B-C50C-407E-A947-70E740481C1C}">
                    <a14:useLocalDpi xmlns:a14="http://schemas.microsoft.com/office/drawing/2010/main" val="0"/>
                  </a:ext>
                </a:extLst>
              </a:blip>
              <a:srcRect l="32360" r="29841" b="4640"/>
              <a:stretch/>
            </p:blipFill>
            <p:spPr>
              <a:xfrm>
                <a:off x="7164288" y="1157608"/>
                <a:ext cx="363367" cy="916690"/>
              </a:xfrm>
              <a:prstGeom prst="rect">
                <a:avLst/>
              </a:prstGeom>
            </p:spPr>
          </p:pic>
        </p:grpSp>
        <p:sp>
          <p:nvSpPr>
            <p:cNvPr id="59" name="テキスト ボックス 58"/>
            <p:cNvSpPr txBox="1"/>
            <p:nvPr/>
          </p:nvSpPr>
          <p:spPr>
            <a:xfrm>
              <a:off x="7567668" y="1558366"/>
              <a:ext cx="1402237"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天吊り金具</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（オプション別途有償）</a:t>
              </a:r>
              <a:endParaRPr kumimoji="1" lang="ja-JP" altLang="en-US" sz="1000" dirty="0">
                <a:latin typeface="Meiryo UI" panose="020B0604030504040204" pitchFamily="50" charset="-128"/>
                <a:ea typeface="Meiryo UI" panose="020B0604030504040204" pitchFamily="50" charset="-128"/>
              </a:endParaRPr>
            </a:p>
          </p:txBody>
        </p:sp>
      </p:grpSp>
      <p:sp>
        <p:nvSpPr>
          <p:cNvPr id="62" name="正方形/長方形 61"/>
          <p:cNvSpPr/>
          <p:nvPr/>
        </p:nvSpPr>
        <p:spPr>
          <a:xfrm>
            <a:off x="5989299" y="4611488"/>
            <a:ext cx="45719" cy="4100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63" name="図 62"/>
          <p:cNvPicPr/>
          <p:nvPr/>
        </p:nvPicPr>
        <p:blipFill>
          <a:blip r:embed="rId3" cstate="print">
            <a:extLst>
              <a:ext uri="{28A0092B-C50C-407E-A947-70E740481C1C}">
                <a14:useLocalDpi xmlns:a14="http://schemas.microsoft.com/office/drawing/2010/main"/>
              </a:ext>
            </a:extLst>
          </a:blip>
          <a:srcRect/>
          <a:stretch>
            <a:fillRect/>
          </a:stretch>
        </p:blipFill>
        <p:spPr bwMode="auto">
          <a:xfrm rot="934981">
            <a:off x="5896707" y="4488357"/>
            <a:ext cx="276622" cy="162105"/>
          </a:xfrm>
          <a:prstGeom prst="rect">
            <a:avLst/>
          </a:prstGeom>
          <a:noFill/>
          <a:ln>
            <a:noFill/>
          </a:ln>
        </p:spPr>
      </p:pic>
      <p:pic>
        <p:nvPicPr>
          <p:cNvPr id="64" name="図 63"/>
          <p:cNvPicPr/>
          <p:nvPr/>
        </p:nvPicPr>
        <p:blipFill>
          <a:blip r:embed="rId3" cstate="print">
            <a:extLst>
              <a:ext uri="{28A0092B-C50C-407E-A947-70E740481C1C}">
                <a14:useLocalDpi xmlns:a14="http://schemas.microsoft.com/office/drawing/2010/main"/>
              </a:ext>
            </a:extLst>
          </a:blip>
          <a:srcRect/>
          <a:stretch>
            <a:fillRect/>
          </a:stretch>
        </p:blipFill>
        <p:spPr bwMode="auto">
          <a:xfrm rot="934981">
            <a:off x="5903410" y="4912201"/>
            <a:ext cx="276622" cy="162105"/>
          </a:xfrm>
          <a:prstGeom prst="rect">
            <a:avLst/>
          </a:prstGeom>
          <a:noFill/>
          <a:ln>
            <a:noFill/>
          </a:ln>
        </p:spPr>
      </p:pic>
      <p:sp>
        <p:nvSpPr>
          <p:cNvPr id="4" name="強調線吹き出し 2 (枠付き) 3"/>
          <p:cNvSpPr/>
          <p:nvPr/>
        </p:nvSpPr>
        <p:spPr>
          <a:xfrm>
            <a:off x="6956433" y="4420090"/>
            <a:ext cx="911129" cy="396429"/>
          </a:xfrm>
          <a:prstGeom prst="accentBorderCallout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rgbClr val="FF0000"/>
                </a:solidFill>
                <a:latin typeface="Meiryo UI" panose="020B0604030504040204" pitchFamily="50" charset="-128"/>
                <a:ea typeface="Meiryo UI" panose="020B0604030504040204" pitchFamily="50" charset="-128"/>
              </a:rPr>
              <a:t>検知エリア</a:t>
            </a:r>
            <a:endParaRPr kumimoji="1" lang="ja-JP" altLang="en-US" sz="1200" dirty="0">
              <a:solidFill>
                <a:srgbClr val="FF0000"/>
              </a:solidFill>
              <a:latin typeface="Meiryo UI" panose="020B0604030504040204" pitchFamily="50" charset="-128"/>
              <a:ea typeface="Meiryo UI" panose="020B0604030504040204" pitchFamily="50" charset="-128"/>
            </a:endParaRPr>
          </a:p>
        </p:txBody>
      </p:sp>
      <p:cxnSp>
        <p:nvCxnSpPr>
          <p:cNvPr id="12" name="カギ線コネクタ 11"/>
          <p:cNvCxnSpPr>
            <a:stCxn id="62" idx="3"/>
          </p:cNvCxnSpPr>
          <p:nvPr/>
        </p:nvCxnSpPr>
        <p:spPr>
          <a:xfrm flipV="1">
            <a:off x="6035018" y="4489132"/>
            <a:ext cx="769230" cy="327388"/>
          </a:xfrm>
          <a:prstGeom prst="bentConnector3">
            <a:avLst>
              <a:gd name="adj1" fmla="val 31509"/>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タイトル 7"/>
          <p:cNvSpPr>
            <a:spLocks noGrp="1"/>
          </p:cNvSpPr>
          <p:nvPr>
            <p:ph type="title"/>
          </p:nvPr>
        </p:nvSpPr>
        <p:spPr/>
        <p:txBody>
          <a:bodyPr>
            <a:normAutofit fontScale="90000"/>
          </a:bodyPr>
          <a:lstStyle/>
          <a:p>
            <a:r>
              <a:rPr lang="en-US" altLang="ja-JP" dirty="0">
                <a:cs typeface="Meiryo UI" panose="020B0604030504040204" pitchFamily="50" charset="-128"/>
              </a:rPr>
              <a:t>7-2.</a:t>
            </a:r>
            <a:r>
              <a:rPr lang="ja-JP" altLang="en-US" dirty="0">
                <a:cs typeface="Meiryo UI" panose="020B0604030504040204" pitchFamily="50" charset="-128"/>
              </a:rPr>
              <a:t>その他運用事例</a:t>
            </a:r>
            <a:r>
              <a:rPr lang="ja-JP" altLang="en-US" sz="1800" dirty="0">
                <a:cs typeface="Meiryo UI" panose="020B0604030504040204" pitchFamily="50" charset="-128"/>
              </a:rPr>
              <a:t>（ドラッグストア</a:t>
            </a:r>
            <a:r>
              <a:rPr lang="ja-JP" altLang="en-US" sz="1800" dirty="0" smtClean="0">
                <a:cs typeface="Meiryo UI" panose="020B0604030504040204" pitchFamily="50" charset="-128"/>
              </a:rPr>
              <a:t>）</a:t>
            </a:r>
            <a:endParaRPr kumimoji="1" lang="ja-JP" altLang="en-US" dirty="0"/>
          </a:p>
        </p:txBody>
      </p:sp>
      <p:sp>
        <p:nvSpPr>
          <p:cNvPr id="3" name="スライド番号プレースホルダー 2"/>
          <p:cNvSpPr>
            <a:spLocks noGrp="1"/>
          </p:cNvSpPr>
          <p:nvPr>
            <p:ph type="sldNum" sz="quarter" idx="12"/>
          </p:nvPr>
        </p:nvSpPr>
        <p:spPr/>
        <p:txBody>
          <a:bodyPr/>
          <a:lstStyle/>
          <a:p>
            <a:fld id="{BCF97B94-40C2-4AA3-B714-9CAF8FBEC1DD}" type="slidenum">
              <a:rPr kumimoji="1" lang="ja-JP" altLang="en-US" smtClean="0"/>
              <a:t>10</a:t>
            </a:fld>
            <a:endParaRPr kumimoji="1" lang="ja-JP" altLang="en-US"/>
          </a:p>
        </p:txBody>
      </p:sp>
    </p:spTree>
    <p:extLst>
      <p:ext uri="{BB962C8B-B14F-4D97-AF65-F5344CB8AC3E}">
        <p14:creationId xmlns:p14="http://schemas.microsoft.com/office/powerpoint/2010/main" val="648810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5496" y="44624"/>
            <a:ext cx="8928992" cy="720080"/>
          </a:xfrm>
          <a:prstGeom prst="rect">
            <a:avLst/>
          </a:prstGeom>
        </p:spPr>
        <p:txBody>
          <a:bodyPr anchor="ctr" anchorCtr="0">
            <a:normAutofit/>
          </a:bodyPr>
          <a:lst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a:lstStyle>
          <a:p>
            <a:endParaRPr lang="ja-JP" altLang="en-US" sz="3200" dirty="0">
              <a:latin typeface="HGP創英角ｺﾞｼｯｸUB" pitchFamily="50" charset="-128"/>
              <a:ea typeface="HGP創英角ｺﾞｼｯｸUB"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853566494"/>
              </p:ext>
            </p:extLst>
          </p:nvPr>
        </p:nvGraphicFramePr>
        <p:xfrm>
          <a:off x="395535" y="1564417"/>
          <a:ext cx="8352929" cy="1956843"/>
        </p:xfrm>
        <a:graphic>
          <a:graphicData uri="http://schemas.openxmlformats.org/drawingml/2006/table">
            <a:tbl>
              <a:tblPr>
                <a:tableStyleId>{3C2FFA5D-87B4-456A-9821-1D502468CF0F}</a:tableStyleId>
              </a:tblPr>
              <a:tblGrid>
                <a:gridCol w="1440161">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648072">
                <a:tc row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初期費用</a:t>
                      </a:r>
                      <a:endParaRPr kumimoji="1" lang="en-US" altLang="ja-JP" sz="18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996" marR="35996" marT="45869" marB="45869" anchor="ctr" horzOverflow="overflow">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　初期費用（センターユニット貸与）</a:t>
                      </a:r>
                      <a:endParaRPr kumimoji="1" lang="en-US" altLang="ja-JP" sz="1800" b="1" i="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45869" marB="45869" anchor="ctr" horzOverflow="overflow">
                    <a:solidFill>
                      <a:schemeClr val="tx2">
                        <a:lumMod val="40000"/>
                        <a:lumOff val="6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1" lang="ja-JP" altLang="en-US" sz="1800" b="1"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1"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45,000</a:t>
                      </a:r>
                      <a:endParaRPr kumimoji="1" lang="en-US" altLang="ja-JP" sz="1800" b="1" i="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7" marR="91447" marT="45869" marB="45869" anchor="ctr" horzOverflow="overflow">
                    <a:solidFill>
                      <a:schemeClr val="tx2">
                        <a:lumMod val="20000"/>
                        <a:lumOff val="80000"/>
                      </a:schemeClr>
                    </a:solidFill>
                  </a:tcPr>
                </a:tc>
                <a:extLst>
                  <a:ext uri="{0D108BD9-81ED-4DB2-BD59-A6C34878D82A}">
                    <a16:rowId xmlns:a16="http://schemas.microsoft.com/office/drawing/2014/main" val="10000"/>
                  </a:ext>
                </a:extLst>
              </a:tr>
              <a:tr h="698873">
                <a:tc vMerge="1">
                  <a:txBody>
                    <a:bodyPr/>
                    <a:lstStyle/>
                    <a:p>
                      <a:endParaRPr kumimoji="1" lang="ja-JP" alt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800" b="1"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　モニタリングセンサー（販売）１ペア</a:t>
                      </a:r>
                      <a:endParaRPr kumimoji="1" lang="en-US" altLang="ja-JP" sz="1800" b="1" i="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45869" marB="45869" anchor="ctr" horzOverflow="overflow">
                    <a:solidFill>
                      <a:schemeClr val="tx2">
                        <a:lumMod val="40000"/>
                        <a:lumOff val="6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1" lang="en-US" altLang="ja-JP" sz="1800" b="1"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\20,000</a:t>
                      </a:r>
                      <a:endParaRPr kumimoji="1" lang="en-US" altLang="ja-JP" sz="1800" b="1" i="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7" marR="91447" marT="45869" marB="45869" anchor="ctr" horzOverflow="overflow">
                    <a:solidFill>
                      <a:schemeClr val="tx2">
                        <a:lumMod val="20000"/>
                        <a:lumOff val="80000"/>
                      </a:schemeClr>
                    </a:solidFill>
                  </a:tcPr>
                </a:tc>
                <a:extLst>
                  <a:ext uri="{0D108BD9-81ED-4DB2-BD59-A6C34878D82A}">
                    <a16:rowId xmlns:a16="http://schemas.microsoft.com/office/drawing/2014/main" val="10001"/>
                  </a:ext>
                </a:extLst>
              </a:tr>
              <a:tr h="387103">
                <a:tc v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n-ea"/>
                        <a:ea typeface="+mn-ea"/>
                      </a:endParaRPr>
                    </a:p>
                  </a:txBody>
                  <a:tcPr marL="35996" marR="35996" marT="45869" marB="4586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800" b="1"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　工事費（サンプル）</a:t>
                      </a:r>
                      <a:endParaRPr kumimoji="1" lang="en-US" altLang="ja-JP" sz="1800" b="1"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ja-JP" altLang="en-US" sz="1600" b="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　　日中</a:t>
                      </a:r>
                      <a:r>
                        <a:rPr kumimoji="1" lang="en-US" altLang="ja-JP" sz="1600" b="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7,500</a:t>
                      </a:r>
                      <a:r>
                        <a:rPr kumimoji="1" lang="ja-JP" altLang="en-US" sz="1600" b="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600" b="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600" b="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時間</a:t>
                      </a:r>
                      <a:r>
                        <a:rPr kumimoji="1" lang="en-US" altLang="ja-JP" sz="1600" b="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600" b="0" i="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45869" marB="45869" anchor="ctr" horzOverflow="overflow">
                    <a:solidFill>
                      <a:schemeClr val="tx2">
                        <a:lumMod val="40000"/>
                        <a:lumOff val="6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1" lang="en-US" altLang="ja-JP" sz="1800" b="1"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rPr>
                        <a:t>\90,000</a:t>
                      </a:r>
                      <a:endParaRPr kumimoji="1" lang="en-US" altLang="ja-JP" sz="1800" b="1" i="0" u="none" strike="noStrike" cap="none" normalizeH="0" baseline="0" dirty="0" smtClean="0">
                        <a:ln>
                          <a:noFill/>
                        </a:ln>
                        <a:solidFill>
                          <a:schemeClr val="tx1">
                            <a:lumMod val="75000"/>
                            <a:lumOff val="25000"/>
                          </a:schemeClr>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447" marR="91447" marT="45869" marB="45869" anchor="ctr" horzOverflow="overflow">
                    <a:solidFill>
                      <a:schemeClr val="tx2">
                        <a:lumMod val="20000"/>
                        <a:lumOff val="80000"/>
                      </a:schemeClr>
                    </a:solidFill>
                  </a:tcPr>
                </a:tc>
                <a:extLst>
                  <a:ext uri="{0D108BD9-81ED-4DB2-BD59-A6C34878D82A}">
                    <a16:rowId xmlns:a16="http://schemas.microsoft.com/office/drawing/2014/main" val="10002"/>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480293163"/>
              </p:ext>
            </p:extLst>
          </p:nvPr>
        </p:nvGraphicFramePr>
        <p:xfrm>
          <a:off x="395536" y="4725144"/>
          <a:ext cx="8352928" cy="720080"/>
        </p:xfrm>
        <a:graphic>
          <a:graphicData uri="http://schemas.openxmlformats.org/drawingml/2006/table">
            <a:tbl>
              <a:tblPr firstRow="1" bandRow="1">
                <a:tableStyleId>{7DF18680-E054-41AD-8BC1-D1AEF772440D}</a:tableStyleId>
              </a:tblPr>
              <a:tblGrid>
                <a:gridCol w="1420007">
                  <a:extLst>
                    <a:ext uri="{9D8B030D-6E8A-4147-A177-3AD203B41FA5}">
                      <a16:colId xmlns:a16="http://schemas.microsoft.com/office/drawing/2014/main" val="20000"/>
                    </a:ext>
                  </a:extLst>
                </a:gridCol>
                <a:gridCol w="4844689">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7200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ランニング</a:t>
                      </a:r>
                      <a:endPar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5994" marR="91439" marT="45899" marB="45899" anchor="ctr"/>
                </a:tc>
                <a:tc>
                  <a:txBody>
                    <a:bodyPr/>
                    <a:lstStyle/>
                    <a:p>
                      <a:pPr marL="173038" lvl="1" indent="0" algn="l"/>
                      <a:r>
                        <a:rPr kumimoji="1" lang="ja-JP" altLang="en-US" sz="18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月額利用料（</a:t>
                      </a:r>
                      <a:r>
                        <a:rPr kumimoji="1" lang="en-US" altLang="ja-JP" sz="18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ユニット当たり）</a:t>
                      </a:r>
                      <a:endParaRPr kumimoji="1" lang="ja-JP" altLang="en-US" sz="18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35994" marR="91439" marT="45899" marB="45899" anchor="ctr">
                    <a:solidFill>
                      <a:schemeClr val="accent5">
                        <a:lumMod val="60000"/>
                        <a:lumOff val="40000"/>
                      </a:schemeClr>
                    </a:solidFill>
                  </a:tcPr>
                </a:tc>
                <a:tc>
                  <a:txBody>
                    <a:bodyPr/>
                    <a:lstStyle/>
                    <a:p>
                      <a:pPr algn="r"/>
                      <a:r>
                        <a:rPr lang="ja-JP" altLang="en-US" sz="18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2,500</a:t>
                      </a:r>
                      <a:endParaRPr lang="en-US" altLang="ja-JP" sz="1800" b="1"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35994" marR="35994" marT="45899" marB="45899" anchor="ct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2" name="テキスト ボックス 1"/>
          <p:cNvSpPr txBox="1"/>
          <p:nvPr/>
        </p:nvSpPr>
        <p:spPr>
          <a:xfrm>
            <a:off x="635934" y="3645024"/>
            <a:ext cx="8352928" cy="369332"/>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時間外作業については、別途料金設定がありますので、お問い合わせください。</a:t>
            </a:r>
            <a:endParaRPr kumimoji="1" lang="ja-JP" altLang="en-US" dirty="0">
              <a:latin typeface="Meiryo UI" panose="020B0604030504040204" pitchFamily="50" charset="-128"/>
              <a:ea typeface="Meiryo UI" panose="020B0604030504040204" pitchFamily="50" charset="-128"/>
            </a:endParaRPr>
          </a:p>
        </p:txBody>
      </p:sp>
      <p:sp>
        <p:nvSpPr>
          <p:cNvPr id="5" name="タイトル 4"/>
          <p:cNvSpPr>
            <a:spLocks noGrp="1"/>
          </p:cNvSpPr>
          <p:nvPr>
            <p:ph type="title"/>
          </p:nvPr>
        </p:nvSpPr>
        <p:spPr/>
        <p:txBody>
          <a:bodyPr>
            <a:normAutofit fontScale="90000"/>
          </a:bodyPr>
          <a:lstStyle/>
          <a:p>
            <a:r>
              <a:rPr lang="en-US" altLang="ja-JP" dirty="0">
                <a:cs typeface="Meiryo UI" panose="020B0604030504040204" pitchFamily="50" charset="-128"/>
              </a:rPr>
              <a:t>8.</a:t>
            </a:r>
            <a:r>
              <a:rPr lang="ja-JP" altLang="en-US" dirty="0">
                <a:cs typeface="Meiryo UI" panose="020B0604030504040204" pitchFamily="50" charset="-128"/>
              </a:rPr>
              <a:t>導入コスト（税抜</a:t>
            </a:r>
            <a:r>
              <a:rPr lang="ja-JP" altLang="en-US" dirty="0" smtClean="0">
                <a:cs typeface="Meiryo UI" panose="020B0604030504040204" pitchFamily="50" charset="-128"/>
              </a:rPr>
              <a:t>）</a:t>
            </a:r>
            <a:endParaRPr kumimoji="1" lang="ja-JP" altLang="en-US" dirty="0"/>
          </a:p>
        </p:txBody>
      </p:sp>
      <p:sp>
        <p:nvSpPr>
          <p:cNvPr id="3" name="スライド番号プレースホルダー 2"/>
          <p:cNvSpPr>
            <a:spLocks noGrp="1"/>
          </p:cNvSpPr>
          <p:nvPr>
            <p:ph type="sldNum" sz="quarter" idx="12"/>
          </p:nvPr>
        </p:nvSpPr>
        <p:spPr/>
        <p:txBody>
          <a:bodyPr/>
          <a:lstStyle/>
          <a:p>
            <a:fld id="{BCF97B94-40C2-4AA3-B714-9CAF8FBEC1DD}" type="slidenum">
              <a:rPr kumimoji="1" lang="ja-JP" altLang="en-US" smtClean="0"/>
              <a:t>11</a:t>
            </a:fld>
            <a:endParaRPr kumimoji="1" lang="ja-JP" altLang="en-US"/>
          </a:p>
        </p:txBody>
      </p:sp>
    </p:spTree>
    <p:extLst>
      <p:ext uri="{BB962C8B-B14F-4D97-AF65-F5344CB8AC3E}">
        <p14:creationId xmlns:p14="http://schemas.microsoft.com/office/powerpoint/2010/main" val="3213761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BCF97B94-40C2-4AA3-B714-9CAF8FBEC1DD}" type="slidenum">
              <a:rPr lang="ja-JP" altLang="en-US" smtClean="0"/>
              <a:pPr/>
              <a:t>1</a:t>
            </a:fld>
            <a:endParaRPr lang="ja-JP" altLang="en-US" dirty="0"/>
          </a:p>
        </p:txBody>
      </p:sp>
      <p:sp>
        <p:nvSpPr>
          <p:cNvPr id="3" name="コンテンツ プレースホルダー 2"/>
          <p:cNvSpPr>
            <a:spLocks noGrp="1"/>
          </p:cNvSpPr>
          <p:nvPr>
            <p:ph idx="4294967295"/>
          </p:nvPr>
        </p:nvSpPr>
        <p:spPr>
          <a:xfrm>
            <a:off x="683568" y="1196752"/>
            <a:ext cx="5112568" cy="5400898"/>
          </a:xfrm>
        </p:spPr>
        <p:txBody>
          <a:bodyPr>
            <a:normAutofit/>
          </a:bodyPr>
          <a:lstStyle/>
          <a:p>
            <a:pPr marL="514350" lvl="0" indent="-514350">
              <a:spcBef>
                <a:spcPts val="0"/>
              </a:spcBef>
              <a:spcAft>
                <a:spcPts val="1200"/>
              </a:spcAft>
              <a:buFont typeface="+mj-lt"/>
              <a:buAutoNum type="arabicPeriod"/>
            </a:pP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モニタリングセンサーとは？</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514350" lvl="0" indent="-514350">
              <a:spcBef>
                <a:spcPts val="0"/>
              </a:spcBef>
              <a:spcAft>
                <a:spcPts val="1200"/>
              </a:spcAft>
              <a:buFont typeface="+mj-lt"/>
              <a:buAutoNum type="arabicPeriod"/>
            </a:pP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概要①</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spcBef>
                <a:spcPts val="0"/>
              </a:spcBef>
              <a:spcAft>
                <a:spcPts val="1200"/>
              </a:spcAft>
              <a:buNone/>
            </a:pP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概要②</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spcBef>
                <a:spcPts val="0"/>
              </a:spcBef>
              <a:spcAft>
                <a:spcPts val="1200"/>
              </a:spcAft>
              <a:buNone/>
            </a:pP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3</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差別化</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spcBef>
                <a:spcPts val="0"/>
              </a:spcBef>
              <a:spcAft>
                <a:spcPts val="1200"/>
              </a:spcAft>
              <a:buNone/>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施工イメージ</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spcBef>
                <a:spcPts val="0"/>
              </a:spcBef>
              <a:spcAft>
                <a:spcPts val="1200"/>
              </a:spcAft>
              <a:buNone/>
            </a:pP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実施結果</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lvl="0" indent="0">
              <a:spcBef>
                <a:spcPts val="0"/>
              </a:spcBef>
              <a:spcAft>
                <a:spcPts val="1200"/>
              </a:spcAft>
              <a:buNone/>
            </a:pP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導入後のインタビュー</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spcAft>
                <a:spcPts val="1200"/>
              </a:spcAft>
              <a:buNone/>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7-1.</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その他運用事例（書籍販売）</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0"/>
              </a:spcBef>
              <a:spcAft>
                <a:spcPts val="1200"/>
              </a:spcAft>
              <a:buNone/>
            </a:pP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7-2</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その他運用</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事例（ドラッグストア</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a:p>
            <a:pPr marL="0" lvl="0" indent="0">
              <a:spcBef>
                <a:spcPts val="0"/>
              </a:spcBef>
              <a:spcAft>
                <a:spcPts val="1200"/>
              </a:spcAft>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8</a:t>
            </a:r>
            <a:r>
              <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導入コスト</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normAutofit fontScale="90000"/>
          </a:bodyPr>
          <a:lstStyle/>
          <a:p>
            <a:r>
              <a:rPr kumimoji="1" lang="ja-JP" altLang="en-US" dirty="0" smtClean="0"/>
              <a:t>目次</a:t>
            </a:r>
            <a:endParaRPr kumimoji="1" lang="ja-JP" altLang="en-US" dirty="0"/>
          </a:p>
        </p:txBody>
      </p:sp>
    </p:spTree>
    <p:extLst>
      <p:ext uri="{BB962C8B-B14F-4D97-AF65-F5344CB8AC3E}">
        <p14:creationId xmlns:p14="http://schemas.microsoft.com/office/powerpoint/2010/main" val="2892612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554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normAutofit fontScale="90000"/>
          </a:bodyPr>
          <a:lstStyle/>
          <a:p>
            <a:r>
              <a:rPr lang="en-US" altLang="ja-JP" dirty="0"/>
              <a:t>1.</a:t>
            </a:r>
            <a:r>
              <a:rPr lang="ja-JP" altLang="en-US" dirty="0"/>
              <a:t>モニタリングセンサーとは</a:t>
            </a:r>
            <a:r>
              <a:rPr lang="ja-JP" altLang="en-US" dirty="0" smtClean="0"/>
              <a:t>？</a:t>
            </a:r>
            <a:endParaRPr kumimoji="1" lang="ja-JP" altLang="en-US" dirty="0"/>
          </a:p>
        </p:txBody>
      </p:sp>
      <p:sp>
        <p:nvSpPr>
          <p:cNvPr id="2" name="スライド番号プレースホルダー 1"/>
          <p:cNvSpPr>
            <a:spLocks noGrp="1"/>
          </p:cNvSpPr>
          <p:nvPr>
            <p:ph type="sldNum" sz="quarter" idx="12"/>
          </p:nvPr>
        </p:nvSpPr>
        <p:spPr/>
        <p:txBody>
          <a:bodyPr/>
          <a:lstStyle/>
          <a:p>
            <a:fld id="{BCF97B94-40C2-4AA3-B714-9CAF8FBEC1DD}" type="slidenum">
              <a:rPr lang="ja-JP" altLang="en-US" smtClean="0"/>
              <a:pPr/>
              <a:t>2</a:t>
            </a:fld>
            <a:endParaRPr lang="ja-JP" altLang="en-US" dirty="0"/>
          </a:p>
        </p:txBody>
      </p:sp>
    </p:spTree>
    <p:extLst>
      <p:ext uri="{BB962C8B-B14F-4D97-AF65-F5344CB8AC3E}">
        <p14:creationId xmlns:p14="http://schemas.microsoft.com/office/powerpoint/2010/main" val="210004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二等辺三角形 32"/>
          <p:cNvSpPr/>
          <p:nvPr/>
        </p:nvSpPr>
        <p:spPr>
          <a:xfrm rot="12399649">
            <a:off x="8324607" y="3148167"/>
            <a:ext cx="216025" cy="43204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6" name="二等辺三角形 5"/>
          <p:cNvSpPr/>
          <p:nvPr/>
        </p:nvSpPr>
        <p:spPr>
          <a:xfrm rot="9322260">
            <a:off x="719572" y="3101268"/>
            <a:ext cx="216025" cy="43204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2" name="角丸四角形 31"/>
          <p:cNvSpPr/>
          <p:nvPr/>
        </p:nvSpPr>
        <p:spPr>
          <a:xfrm>
            <a:off x="4729757" y="1793119"/>
            <a:ext cx="4057794" cy="1512168"/>
          </a:xfrm>
          <a:prstGeom prst="roundRect">
            <a:avLst>
              <a:gd name="adj" fmla="val 819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角丸四角形 4"/>
          <p:cNvSpPr/>
          <p:nvPr/>
        </p:nvSpPr>
        <p:spPr>
          <a:xfrm>
            <a:off x="467543" y="1793119"/>
            <a:ext cx="4057794" cy="1512168"/>
          </a:xfrm>
          <a:prstGeom prst="roundRect">
            <a:avLst>
              <a:gd name="adj" fmla="val 819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4118" y="742345"/>
            <a:ext cx="9143999" cy="830997"/>
          </a:xfrm>
          <a:prstGeom prst="rect">
            <a:avLst/>
          </a:prstGeom>
          <a:noFill/>
        </p:spPr>
        <p:txBody>
          <a:bodyPr wrap="square" rtlCol="0">
            <a:spAutoFit/>
          </a:bodyPr>
          <a:lstStyle/>
          <a:p>
            <a:pPr algn="ct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当社独自</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のセンサーシステムで、</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「人の滞在を検知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 音声でお知らせ」</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95535" y="1937135"/>
            <a:ext cx="4176465" cy="3493264"/>
          </a:xfrm>
          <a:prstGeom prst="rect">
            <a:avLst/>
          </a:prstGeom>
          <a:noFill/>
        </p:spPr>
        <p:txBody>
          <a:bodyPr wrap="square" rtlCol="0">
            <a:spAutoFit/>
          </a:bodyPr>
          <a:lstStyle/>
          <a:p>
            <a:r>
              <a:rPr lang="ja-JP" altLang="en-US" sz="2000" b="1" dirty="0" smtClean="0">
                <a:solidFill>
                  <a:schemeClr val="bg1"/>
                </a:solidFill>
                <a:latin typeface="ＤＦ特太ゴシック体" panose="020B0509000000000000" pitchFamily="49" charset="-128"/>
                <a:ea typeface="ＤＦ特太ゴシック体" panose="020B0509000000000000" pitchFamily="49" charset="-128"/>
              </a:rPr>
              <a:t>（</a:t>
            </a:r>
            <a:r>
              <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）商品ロスの削減につなげる</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万引き被害の多い高額商品棚、盗難品を</a:t>
            </a:r>
            <a:endPar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隠す死角に人が一定留まったらお知らせ</a:t>
            </a:r>
            <a:endPar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→万引き抑止、お声掛け</a:t>
            </a:r>
            <a:endPar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schemeClr val="bg1"/>
              </a:solidFill>
              <a:latin typeface="Meiryo UI" panose="020B0604030504040204" pitchFamily="50" charset="-128"/>
              <a:ea typeface="Meiryo UI" panose="020B0604030504040204" pitchFamily="50" charset="-128"/>
            </a:endParaRPr>
          </a:p>
          <a:p>
            <a:endParaRPr lang="en-US" altLang="ja-JP" sz="1600" dirty="0">
              <a:solidFill>
                <a:schemeClr val="bg1"/>
              </a:solidFill>
              <a:latin typeface="Meiryo UI" panose="020B0604030504040204" pitchFamily="50" charset="-128"/>
              <a:ea typeface="Meiryo UI" panose="020B0604030504040204" pitchFamily="50" charset="-128"/>
            </a:endParaRPr>
          </a:p>
          <a:p>
            <a:endParaRPr lang="en-US" altLang="ja-JP" sz="1600" dirty="0" smtClean="0">
              <a:solidFill>
                <a:schemeClr val="bg1"/>
              </a:solidFill>
              <a:latin typeface="Meiryo UI" panose="020B0604030504040204" pitchFamily="50" charset="-128"/>
              <a:ea typeface="Meiryo UI" panose="020B0604030504040204" pitchFamily="50" charset="-128"/>
            </a:endParaRPr>
          </a:p>
          <a:p>
            <a:endParaRPr lang="en-US" altLang="ja-JP" sz="1600" dirty="0">
              <a:solidFill>
                <a:schemeClr val="bg1"/>
              </a:solidFill>
              <a:latin typeface="Meiryo UI" panose="020B0604030504040204" pitchFamily="50" charset="-128"/>
              <a:ea typeface="Meiryo UI" panose="020B0604030504040204" pitchFamily="50" charset="-128"/>
            </a:endParaRPr>
          </a:p>
          <a:p>
            <a:endParaRPr lang="en-US" altLang="ja-JP" sz="1600" dirty="0" smtClean="0">
              <a:solidFill>
                <a:schemeClr val="bg1"/>
              </a:solidFill>
              <a:latin typeface="Meiryo UI" panose="020B0604030504040204" pitchFamily="50" charset="-128"/>
              <a:ea typeface="Meiryo UI" panose="020B0604030504040204" pitchFamily="50" charset="-128"/>
            </a:endParaRPr>
          </a:p>
          <a:p>
            <a:endParaRPr lang="en-US" altLang="ja-JP" sz="1600" dirty="0">
              <a:solidFill>
                <a:schemeClr val="bg1"/>
              </a:solidFill>
              <a:latin typeface="Meiryo UI" panose="020B0604030504040204" pitchFamily="50" charset="-128"/>
              <a:ea typeface="Meiryo UI" panose="020B0604030504040204" pitchFamily="50" charset="-128"/>
            </a:endParaRPr>
          </a:p>
          <a:p>
            <a:endParaRPr lang="en-US" altLang="ja-JP" sz="1600" dirty="0" smtClean="0">
              <a:solidFill>
                <a:schemeClr val="bg1"/>
              </a:solidFill>
              <a:latin typeface="Meiryo UI" panose="020B0604030504040204" pitchFamily="50" charset="-128"/>
              <a:ea typeface="Meiryo UI" panose="020B0604030504040204" pitchFamily="50" charset="-128"/>
            </a:endParaRPr>
          </a:p>
          <a:p>
            <a:endParaRPr lang="en-US" altLang="ja-JP" sz="1600" dirty="0">
              <a:solidFill>
                <a:schemeClr val="bg1"/>
              </a:solidFill>
              <a:latin typeface="Meiryo UI" panose="020B0604030504040204" pitchFamily="50" charset="-128"/>
              <a:ea typeface="Meiryo UI" panose="020B0604030504040204" pitchFamily="50" charset="-128"/>
            </a:endParaRPr>
          </a:p>
          <a:p>
            <a:r>
              <a:rPr lang="ja-JP" altLang="en-US" sz="1600" dirty="0" smtClean="0">
                <a:solidFill>
                  <a:schemeClr val="bg1"/>
                </a:solidFill>
                <a:latin typeface="Meiryo UI" panose="020B0604030504040204" pitchFamily="50" charset="-128"/>
                <a:ea typeface="Meiryo UI" panose="020B0604030504040204" pitchFamily="50" charset="-128"/>
              </a:rPr>
              <a:t>掛け</a:t>
            </a:r>
            <a:r>
              <a:rPr lang="en-US" altLang="ja-JP" sz="1600" dirty="0" smtClean="0">
                <a:solidFill>
                  <a:schemeClr val="bg1"/>
                </a:solidFill>
                <a:latin typeface="Meiryo UI" panose="020B0604030504040204" pitchFamily="50" charset="-128"/>
                <a:ea typeface="Meiryo UI" panose="020B0604030504040204" pitchFamily="50" charset="-128"/>
              </a:rPr>
              <a:t>/</a:t>
            </a:r>
            <a:r>
              <a:rPr lang="ja-JP" altLang="en-US" sz="1600" dirty="0" smtClean="0">
                <a:solidFill>
                  <a:schemeClr val="bg1"/>
                </a:solidFill>
                <a:latin typeface="Meiryo UI" panose="020B0604030504040204" pitchFamily="50" charset="-128"/>
                <a:ea typeface="Meiryo UI" panose="020B0604030504040204" pitchFamily="50" charset="-128"/>
              </a:rPr>
              <a:t>顔確認</a:t>
            </a:r>
            <a:endParaRPr lang="en-US" altLang="ja-JP" sz="1600" dirty="0" smtClean="0">
              <a:solidFill>
                <a:schemeClr val="bg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752529" y="1937135"/>
            <a:ext cx="3995935" cy="1323439"/>
          </a:xfrm>
          <a:prstGeom prst="rect">
            <a:avLst/>
          </a:prstGeom>
          <a:noFill/>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）売上アップにつなげる</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常駐スタッフのいない売り場、コーナーに</a:t>
            </a:r>
            <a:endPar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人が一定留まったらお知らせ</a:t>
            </a:r>
            <a:endPar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→セールスタイミング、接客チャンス</a:t>
            </a:r>
            <a:endParaRPr lang="en-US" altLang="ja-JP"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https://www.pst1.co.jp/light/img/pslt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605313"/>
            <a:ext cx="2228674" cy="1647627"/>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a:extLst/>
        </p:spPr>
      </p:pic>
      <p:pic>
        <p:nvPicPr>
          <p:cNvPr id="1030" name="Picture 6" descr="http://images.keizai.biz/shonan_keizai/headline/1210652108_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612" y="3593319"/>
            <a:ext cx="2212828" cy="165962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a:extLst/>
        </p:spPr>
      </p:pic>
      <p:pic>
        <p:nvPicPr>
          <p:cNvPr id="1032" name="Picture 8" descr="https://encrypted-tbn1.gstatic.com/images?q=tbn:ANd9GcQhWaGxN1usyM7Yspv3NpeJsvTTh1e2M2Z5DIwif45NkXbSn1Zz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2610" y="3599767"/>
            <a:ext cx="1245454" cy="1658718"/>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a:extLst/>
        </p:spPr>
      </p:pic>
      <p:pic>
        <p:nvPicPr>
          <p:cNvPr id="1036" name="Picture 12" descr="http://muse1999.img.jugem.jp/20101106_170016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4817455"/>
            <a:ext cx="2112234" cy="1584176"/>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a:extLst/>
        </p:spPr>
      </p:pic>
      <p:pic>
        <p:nvPicPr>
          <p:cNvPr id="1038" name="Picture 14" descr="http://www.sankei.co.jp/enak/2006/sep/jpeg/14lifeFlegran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1814" y="4817455"/>
            <a:ext cx="2378498" cy="158340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a:extLst/>
        </p:spPr>
      </p:pic>
      <p:sp>
        <p:nvSpPr>
          <p:cNvPr id="4" name="タイトル 3"/>
          <p:cNvSpPr>
            <a:spLocks noGrp="1"/>
          </p:cNvSpPr>
          <p:nvPr>
            <p:ph type="title"/>
          </p:nvPr>
        </p:nvSpPr>
        <p:spPr/>
        <p:txBody>
          <a:bodyPr>
            <a:normAutofit fontScale="90000"/>
          </a:bodyPr>
          <a:lstStyle/>
          <a:p>
            <a:r>
              <a:rPr lang="en-US" altLang="ja-JP" dirty="0"/>
              <a:t>2.</a:t>
            </a:r>
            <a:r>
              <a:rPr lang="ja-JP" altLang="en-US" dirty="0" smtClean="0"/>
              <a:t>概要</a:t>
            </a:r>
            <a:endParaRPr kumimoji="1" lang="ja-JP" altLang="en-US" dirty="0"/>
          </a:p>
        </p:txBody>
      </p:sp>
      <p:sp>
        <p:nvSpPr>
          <p:cNvPr id="10" name="スライド番号プレースホルダー 9"/>
          <p:cNvSpPr>
            <a:spLocks noGrp="1"/>
          </p:cNvSpPr>
          <p:nvPr>
            <p:ph type="sldNum" sz="quarter" idx="12"/>
          </p:nvPr>
        </p:nvSpPr>
        <p:spPr/>
        <p:txBody>
          <a:bodyPr/>
          <a:lstStyle/>
          <a:p>
            <a:fld id="{EBB06A47-7EEA-4BB4-96E8-12A9BCFCEC3D}" type="slidenum">
              <a:rPr kumimoji="1" lang="ja-JP" altLang="en-US" smtClean="0"/>
              <a:t>3</a:t>
            </a:fld>
            <a:endParaRPr kumimoji="1" lang="ja-JP" altLang="en-US" dirty="0"/>
          </a:p>
        </p:txBody>
      </p:sp>
    </p:spTree>
    <p:extLst>
      <p:ext uri="{BB962C8B-B14F-4D97-AF65-F5344CB8AC3E}">
        <p14:creationId xmlns:p14="http://schemas.microsoft.com/office/powerpoint/2010/main" val="2274152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7"/>
          <p:cNvSpPr>
            <a:spLocks noChangeArrowheads="1"/>
          </p:cNvSpPr>
          <p:nvPr/>
        </p:nvSpPr>
        <p:spPr bwMode="auto">
          <a:xfrm>
            <a:off x="3052763" y="1829085"/>
            <a:ext cx="3063875" cy="2946682"/>
          </a:xfrm>
          <a:prstGeom prst="rect">
            <a:avLst/>
          </a:prstGeom>
          <a:solidFill>
            <a:schemeClr val="bg1"/>
          </a:solidFill>
          <a:ln w="31750" algn="ctr">
            <a:solidFill>
              <a:srgbClr val="000000"/>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nchor="ctr">
            <a:no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algn="ctr" eaLnBrk="1" hangingPunct="1"/>
            <a:endParaRPr lang="ja-JP" altLang="en-US"/>
          </a:p>
        </p:txBody>
      </p:sp>
      <p:pic>
        <p:nvPicPr>
          <p:cNvPr id="3080" name="Picture 8" descr="http://kirokueiga.up.n.seesaa.net/kirokueiga/js/P1000574-thumbnail2.jpg?d=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261759"/>
            <a:ext cx="2160240" cy="1434400"/>
          </a:xfrm>
          <a:prstGeom prst="rect">
            <a:avLst/>
          </a:prstGeom>
          <a:noFill/>
          <a:extLst>
            <a:ext uri="{909E8E84-426E-40DD-AFC4-6F175D3DCCD1}">
              <a14:hiddenFill xmlns:a14="http://schemas.microsoft.com/office/drawing/2010/main">
                <a:solidFill>
                  <a:srgbClr val="FFFFFF"/>
                </a:solidFill>
              </a14:hiddenFill>
            </a:ext>
          </a:extLst>
        </p:spPr>
      </p:pic>
      <p:sp>
        <p:nvSpPr>
          <p:cNvPr id="11" name="二等辺三角形 10"/>
          <p:cNvSpPr/>
          <p:nvPr/>
        </p:nvSpPr>
        <p:spPr>
          <a:xfrm rot="8934307">
            <a:off x="4363974" y="3406241"/>
            <a:ext cx="216024" cy="432048"/>
          </a:xfrm>
          <a:prstGeom prst="triangle">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3076" name="Picture 4" descr="http://www.okaro.okayama-c.ed.jp/wordpress/wp-content/uploads/2012/06/DSC01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318" y="3628980"/>
            <a:ext cx="1443623" cy="108271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937108" y="861580"/>
            <a:ext cx="7314900" cy="830997"/>
          </a:xfrm>
          <a:prstGeom prst="rect">
            <a:avLst/>
          </a:prstGeom>
          <a:noFill/>
        </p:spPr>
        <p:txBody>
          <a:bodyPr wrap="square" rtlCol="0">
            <a:spAutoFit/>
          </a:bodyPr>
          <a:lstStyle/>
          <a:p>
            <a:pPr algn="ct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「耳」を起点とした、運用しやすいシステム。</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「耳」から「目」へ、そして「行動」へ。</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66621" y="4967037"/>
            <a:ext cx="8712968" cy="1369606"/>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市販のチャイム付き人感センサーを使った場合、</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endParaRPr>
          </a:p>
          <a:p>
            <a:pPr marL="174625"/>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①誰でも通過するだけで鳴ってしまい、業務には使えない。</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②お客様が商品をご覧頂いている</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間ずっと鳴り続けてしまい、クレームになっては困る。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174625"/>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③センサーの場所では聞こえても、肝心なスタッフ（従業員）には聞こえにくい</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93"/>
          <p:cNvSpPr>
            <a:spLocks noChangeArrowheads="1"/>
          </p:cNvSpPr>
          <p:nvPr/>
        </p:nvSpPr>
        <p:spPr bwMode="auto">
          <a:xfrm>
            <a:off x="258763" y="1835300"/>
            <a:ext cx="2605087" cy="2948405"/>
          </a:xfrm>
          <a:prstGeom prst="rect">
            <a:avLst/>
          </a:prstGeom>
          <a:noFill/>
          <a:ln w="31750" algn="ctr">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nchor="ctr">
            <a:no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endParaRPr lang="ja-JP" altLang="en-US"/>
          </a:p>
        </p:txBody>
      </p:sp>
      <p:sp>
        <p:nvSpPr>
          <p:cNvPr id="53" name="Rectangle 93"/>
          <p:cNvSpPr>
            <a:spLocks noChangeArrowheads="1"/>
          </p:cNvSpPr>
          <p:nvPr/>
        </p:nvSpPr>
        <p:spPr bwMode="auto">
          <a:xfrm>
            <a:off x="6228184" y="1835300"/>
            <a:ext cx="2605087" cy="2948405"/>
          </a:xfrm>
          <a:prstGeom prst="rect">
            <a:avLst/>
          </a:prstGeom>
          <a:noFill/>
          <a:ln w="31750" algn="ctr">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nchor="ctr">
            <a:no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endParaRPr lang="ja-JP" altLang="en-US"/>
          </a:p>
        </p:txBody>
      </p:sp>
      <p:sp>
        <p:nvSpPr>
          <p:cNvPr id="7" name="ホームベース 6"/>
          <p:cNvSpPr/>
          <p:nvPr/>
        </p:nvSpPr>
        <p:spPr>
          <a:xfrm>
            <a:off x="323528" y="1970699"/>
            <a:ext cx="2441029" cy="652766"/>
          </a:xfrm>
          <a:prstGeom prst="homePlat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鳴る（気づく）</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山形 57"/>
          <p:cNvSpPr/>
          <p:nvPr/>
        </p:nvSpPr>
        <p:spPr>
          <a:xfrm>
            <a:off x="6300192" y="1970699"/>
            <a:ext cx="2473715" cy="652766"/>
          </a:xfrm>
          <a:prstGeom prst="chevron">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行動</a:t>
            </a:r>
            <a:endPar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（お声掛け）</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山形 7"/>
          <p:cNvSpPr/>
          <p:nvPr/>
        </p:nvSpPr>
        <p:spPr>
          <a:xfrm>
            <a:off x="3139083" y="1970699"/>
            <a:ext cx="2873077" cy="652766"/>
          </a:xfrm>
          <a:prstGeom prst="chevron">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場所を特定</a:t>
            </a:r>
            <a:endPar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（見える）</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図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2407441"/>
            <a:ext cx="11271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テキスト ボックス 6"/>
          <p:cNvSpPr txBox="1">
            <a:spLocks noChangeArrowheads="1"/>
          </p:cNvSpPr>
          <p:nvPr/>
        </p:nvSpPr>
        <p:spPr bwMode="auto">
          <a:xfrm>
            <a:off x="774378" y="2991641"/>
            <a:ext cx="28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a:t>♪</a:t>
            </a:r>
          </a:p>
        </p:txBody>
      </p:sp>
      <p:sp>
        <p:nvSpPr>
          <p:cNvPr id="63" name="テキスト ボックス 7"/>
          <p:cNvSpPr txBox="1">
            <a:spLocks noChangeArrowheads="1"/>
          </p:cNvSpPr>
          <p:nvPr/>
        </p:nvSpPr>
        <p:spPr bwMode="auto">
          <a:xfrm>
            <a:off x="896615" y="3118641"/>
            <a:ext cx="290513"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64" name="テキスト ボックス 8"/>
          <p:cNvSpPr txBox="1">
            <a:spLocks noChangeArrowheads="1"/>
          </p:cNvSpPr>
          <p:nvPr/>
        </p:nvSpPr>
        <p:spPr bwMode="auto">
          <a:xfrm>
            <a:off x="1018853" y="3245641"/>
            <a:ext cx="290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65" name="テキスト ボックス 9"/>
          <p:cNvSpPr txBox="1">
            <a:spLocks noChangeArrowheads="1"/>
          </p:cNvSpPr>
          <p:nvPr/>
        </p:nvSpPr>
        <p:spPr bwMode="auto">
          <a:xfrm>
            <a:off x="674365" y="3198016"/>
            <a:ext cx="290512"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P創英角ｺﾞｼｯｸUB" pitchFamily="50" charset="-128"/>
                <a:ea typeface="HGP創英角ｺﾞｼｯｸUB" pitchFamily="50" charset="-128"/>
              </a:defRPr>
            </a:lvl1pPr>
            <a:lvl2pPr marL="742950" indent="-285750" eaLnBrk="0" hangingPunct="0">
              <a:defRPr kumimoji="1" sz="2400">
                <a:solidFill>
                  <a:schemeClr val="tx1"/>
                </a:solidFill>
                <a:latin typeface="HGP創英角ｺﾞｼｯｸUB" pitchFamily="50" charset="-128"/>
                <a:ea typeface="HGP創英角ｺﾞｼｯｸUB" pitchFamily="50" charset="-128"/>
              </a:defRPr>
            </a:lvl2pPr>
            <a:lvl3pPr marL="1143000" indent="-228600" eaLnBrk="0" hangingPunct="0">
              <a:defRPr kumimoji="1" sz="2400">
                <a:solidFill>
                  <a:schemeClr val="tx1"/>
                </a:solidFill>
                <a:latin typeface="HGP創英角ｺﾞｼｯｸUB" pitchFamily="50" charset="-128"/>
                <a:ea typeface="HGP創英角ｺﾞｼｯｸUB" pitchFamily="50" charset="-128"/>
              </a:defRPr>
            </a:lvl3pPr>
            <a:lvl4pPr marL="1600200" indent="-228600" eaLnBrk="0" hangingPunct="0">
              <a:defRPr kumimoji="1" sz="2400">
                <a:solidFill>
                  <a:schemeClr val="tx1"/>
                </a:solidFill>
                <a:latin typeface="HGP創英角ｺﾞｼｯｸUB" pitchFamily="50" charset="-128"/>
                <a:ea typeface="HGP創英角ｺﾞｼｯｸUB" pitchFamily="50" charset="-128"/>
              </a:defRPr>
            </a:lvl4pPr>
            <a:lvl5pPr marL="2057400" indent="-228600" eaLnBrk="0" hangingPunct="0">
              <a:defRPr kumimoji="1" sz="2400">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50000"/>
              </a:spcBef>
              <a:spcAft>
                <a:spcPct val="0"/>
              </a:spcAft>
              <a:buClr>
                <a:srgbClr val="FF6600"/>
              </a:buClr>
              <a:buFont typeface="Wingdings" pitchFamily="2" charset="2"/>
              <a:defRPr kumimoji="1" sz="2400">
                <a:solidFill>
                  <a:schemeClr val="tx1"/>
                </a:solidFill>
                <a:latin typeface="HGP創英角ｺﾞｼｯｸUB" pitchFamily="50" charset="-128"/>
                <a:ea typeface="HGP創英角ｺﾞｼｯｸUB" pitchFamily="50" charset="-128"/>
              </a:defRPr>
            </a:lvl9pPr>
          </a:lstStyle>
          <a:p>
            <a:pPr eaLnBrk="1" hangingPunct="1"/>
            <a:r>
              <a:rPr lang="ja-JP" altLang="en-US" sz="1600" dirty="0"/>
              <a:t>♪</a:t>
            </a:r>
          </a:p>
        </p:txBody>
      </p:sp>
      <p:sp>
        <p:nvSpPr>
          <p:cNvPr id="68" name="Line 108"/>
          <p:cNvSpPr>
            <a:spLocks noChangeShapeType="1"/>
          </p:cNvSpPr>
          <p:nvPr/>
        </p:nvSpPr>
        <p:spPr bwMode="auto">
          <a:xfrm flipH="1">
            <a:off x="2385988" y="3822771"/>
            <a:ext cx="209550" cy="968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endParaRPr lang="ja-JP" altLang="en-US" dirty="0">
              <a:latin typeface="Meiryo UI" panose="020B0604030504040204" pitchFamily="50" charset="-128"/>
              <a:ea typeface="Meiryo UI" panose="020B0604030504040204" pitchFamily="50" charset="-128"/>
            </a:endParaRPr>
          </a:p>
        </p:txBody>
      </p:sp>
      <p:sp>
        <p:nvSpPr>
          <p:cNvPr id="69" name="Line 109"/>
          <p:cNvSpPr>
            <a:spLocks noChangeShapeType="1"/>
          </p:cNvSpPr>
          <p:nvPr/>
        </p:nvSpPr>
        <p:spPr bwMode="auto">
          <a:xfrm>
            <a:off x="1870051" y="3575121"/>
            <a:ext cx="163512" cy="2333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endParaRPr lang="ja-JP" altLang="en-US" dirty="0">
              <a:latin typeface="Meiryo UI" panose="020B0604030504040204" pitchFamily="50" charset="-128"/>
              <a:ea typeface="Meiryo UI" panose="020B0604030504040204" pitchFamily="50" charset="-128"/>
            </a:endParaRPr>
          </a:p>
        </p:txBody>
      </p:sp>
      <p:sp>
        <p:nvSpPr>
          <p:cNvPr id="70" name="Line 110"/>
          <p:cNvSpPr>
            <a:spLocks noChangeShapeType="1"/>
          </p:cNvSpPr>
          <p:nvPr/>
        </p:nvSpPr>
        <p:spPr bwMode="auto">
          <a:xfrm flipH="1">
            <a:off x="2325663" y="3565596"/>
            <a:ext cx="173038" cy="2079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endParaRPr lang="ja-JP" altLang="en-US" dirty="0">
              <a:latin typeface="Meiryo UI" panose="020B0604030504040204" pitchFamily="50" charset="-128"/>
              <a:ea typeface="Meiryo UI" panose="020B0604030504040204" pitchFamily="50" charset="-128"/>
            </a:endParaRPr>
          </a:p>
        </p:txBody>
      </p:sp>
      <p:sp>
        <p:nvSpPr>
          <p:cNvPr id="71" name="Line 111"/>
          <p:cNvSpPr>
            <a:spLocks noChangeShapeType="1"/>
          </p:cNvSpPr>
          <p:nvPr/>
        </p:nvSpPr>
        <p:spPr bwMode="auto">
          <a:xfrm>
            <a:off x="1763688" y="3806896"/>
            <a:ext cx="198438" cy="1031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endParaRPr lang="ja-JP" altLang="en-US" dirty="0">
              <a:latin typeface="Meiryo UI" panose="020B0604030504040204" pitchFamily="50" charset="-128"/>
              <a:ea typeface="Meiryo UI" panose="020B0604030504040204" pitchFamily="50" charset="-128"/>
            </a:endParaRPr>
          </a:p>
        </p:txBody>
      </p:sp>
      <p:sp>
        <p:nvSpPr>
          <p:cNvPr id="72" name="Line 112"/>
          <p:cNvSpPr>
            <a:spLocks noChangeShapeType="1"/>
          </p:cNvSpPr>
          <p:nvPr/>
        </p:nvSpPr>
        <p:spPr bwMode="auto">
          <a:xfrm>
            <a:off x="2184376" y="3456059"/>
            <a:ext cx="0" cy="2508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lIns="90000" tIns="46800" rIns="90000" bIns="46800">
            <a:spAutoFit/>
          </a:bodyPr>
          <a:lstStyle/>
          <a:p>
            <a:endParaRPr lang="ja-JP" altLang="en-US" dirty="0">
              <a:latin typeface="Meiryo UI" panose="020B0604030504040204" pitchFamily="50" charset="-128"/>
              <a:ea typeface="Meiryo UI" panose="020B0604030504040204" pitchFamily="50" charset="-128"/>
            </a:endParaRPr>
          </a:p>
        </p:txBody>
      </p:sp>
      <p:pic>
        <p:nvPicPr>
          <p:cNvPr id="3078" name="Picture 6" descr="http://www.sophia-p.co.jp/images/library/Image/IMG_64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7" y="3286916"/>
            <a:ext cx="2101343" cy="1398001"/>
          </a:xfrm>
          <a:prstGeom prst="rect">
            <a:avLst/>
          </a:prstGeom>
          <a:noFill/>
          <a:extLst>
            <a:ext uri="{909E8E84-426E-40DD-AFC4-6F175D3DCCD1}">
              <a14:hiddenFill xmlns:a14="http://schemas.microsoft.com/office/drawing/2010/main">
                <a:solidFill>
                  <a:srgbClr val="FFFFFF"/>
                </a:solidFill>
              </a14:hiddenFill>
            </a:ext>
          </a:extLst>
        </p:spPr>
      </p:pic>
      <p:sp>
        <p:nvSpPr>
          <p:cNvPr id="10" name="円/楕円 9"/>
          <p:cNvSpPr/>
          <p:nvPr/>
        </p:nvSpPr>
        <p:spPr>
          <a:xfrm>
            <a:off x="3315706" y="2718095"/>
            <a:ext cx="1177690" cy="10554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59" name="図 58"/>
          <p:cNvPicPr/>
          <p:nvPr/>
        </p:nvPicPr>
        <p:blipFill>
          <a:blip r:embed="rId6" cstate="print">
            <a:extLst>
              <a:ext uri="{28A0092B-C50C-407E-A947-70E740481C1C}">
                <a14:useLocalDpi xmlns:a14="http://schemas.microsoft.com/office/drawing/2010/main"/>
              </a:ext>
            </a:extLst>
          </a:blip>
          <a:srcRect/>
          <a:stretch>
            <a:fillRect/>
          </a:stretch>
        </p:blipFill>
        <p:spPr bwMode="auto">
          <a:xfrm rot="20770017" flipH="1">
            <a:off x="3544119" y="2948889"/>
            <a:ext cx="753022" cy="528320"/>
          </a:xfrm>
          <a:prstGeom prst="rect">
            <a:avLst/>
          </a:prstGeom>
          <a:noFill/>
          <a:ln>
            <a:noFill/>
          </a:ln>
        </p:spPr>
      </p:pic>
      <p:sp>
        <p:nvSpPr>
          <p:cNvPr id="9" name="円/楕円 8"/>
          <p:cNvSpPr/>
          <p:nvPr/>
        </p:nvSpPr>
        <p:spPr>
          <a:xfrm>
            <a:off x="3704605" y="3199529"/>
            <a:ext cx="72008" cy="672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60" name="円/楕円 59"/>
          <p:cNvSpPr/>
          <p:nvPr/>
        </p:nvSpPr>
        <p:spPr>
          <a:xfrm>
            <a:off x="4136653" y="3351929"/>
            <a:ext cx="72008" cy="672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08005" y="2695473"/>
            <a:ext cx="1276311" cy="430887"/>
          </a:xfrm>
          <a:prstGeom prst="rect">
            <a:avLst/>
          </a:prstGeom>
          <a:noFill/>
        </p:spPr>
        <p:txBody>
          <a:bodyPr wrap="none" rtlCol="0">
            <a:spAutoFit/>
          </a:bodyPr>
          <a:lstStyle/>
          <a:p>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発砲センサーの</a:t>
            </a:r>
            <a:endParaRPr kumimoji="1"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が点灯（赤）</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1259632" y="2695473"/>
            <a:ext cx="1407758" cy="430887"/>
          </a:xfrm>
          <a:prstGeom prst="rect">
            <a:avLst/>
          </a:prstGeom>
          <a:noFill/>
        </p:spPr>
        <p:txBody>
          <a:bodyPr wrap="none" rtlCol="0">
            <a:spAutoFit/>
          </a:bodyPr>
          <a:lstStyle/>
          <a:p>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既設の店内スピーカー</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が利用できます</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6428394" y="2695473"/>
            <a:ext cx="2345514" cy="430887"/>
          </a:xfrm>
          <a:prstGeom prst="rect">
            <a:avLst/>
          </a:prstGeom>
          <a:noFill/>
        </p:spPr>
        <p:txBody>
          <a:bodyPr wrap="none" rtlCol="0">
            <a:spAutoFit/>
          </a:bodyPr>
          <a:lstStyle/>
          <a:p>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適切</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なタイミングで接客が可能です</a:t>
            </a:r>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（お客様には気づかれにくい仕掛け</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normAutofit fontScale="90000"/>
          </a:bodyPr>
          <a:lstStyle/>
          <a:p>
            <a:r>
              <a:rPr lang="en-US" altLang="ja-JP" dirty="0"/>
              <a:t>2-2</a:t>
            </a:r>
            <a:r>
              <a:rPr lang="ja-JP" altLang="en-US" dirty="0" smtClean="0"/>
              <a:t>概要</a:t>
            </a:r>
            <a:endParaRPr kumimoji="1" lang="ja-JP" altLang="en-US" dirty="0"/>
          </a:p>
        </p:txBody>
      </p:sp>
      <p:sp>
        <p:nvSpPr>
          <p:cNvPr id="3" name="スライド番号プレースホルダー 2"/>
          <p:cNvSpPr>
            <a:spLocks noGrp="1"/>
          </p:cNvSpPr>
          <p:nvPr>
            <p:ph type="sldNum" sz="quarter" idx="12"/>
          </p:nvPr>
        </p:nvSpPr>
        <p:spPr/>
        <p:txBody>
          <a:bodyPr/>
          <a:lstStyle/>
          <a:p>
            <a:fld id="{BCF97B94-40C2-4AA3-B714-9CAF8FBEC1DD}" type="slidenum">
              <a:rPr kumimoji="1" lang="ja-JP" altLang="en-US" smtClean="0"/>
              <a:t>4</a:t>
            </a:fld>
            <a:endParaRPr kumimoji="1" lang="ja-JP" altLang="en-US"/>
          </a:p>
        </p:txBody>
      </p:sp>
    </p:spTree>
    <p:extLst>
      <p:ext uri="{BB962C8B-B14F-4D97-AF65-F5344CB8AC3E}">
        <p14:creationId xmlns:p14="http://schemas.microsoft.com/office/powerpoint/2010/main" val="3359987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76" descr="格子 (大)"/>
          <p:cNvSpPr>
            <a:spLocks noChangeArrowheads="1"/>
          </p:cNvSpPr>
          <p:nvPr/>
        </p:nvSpPr>
        <p:spPr bwMode="auto">
          <a:xfrm rot="10800000">
            <a:off x="569459" y="4437111"/>
            <a:ext cx="3384375" cy="362974"/>
          </a:xfrm>
          <a:custGeom>
            <a:avLst/>
            <a:gdLst>
              <a:gd name="T0" fmla="*/ 1706604 w 21600"/>
              <a:gd name="T1" fmla="*/ 224315 h 21600"/>
              <a:gd name="T2" fmla="*/ 894551 w 21600"/>
              <a:gd name="T3" fmla="*/ 448629 h 21600"/>
              <a:gd name="T4" fmla="*/ 82497 w 21600"/>
              <a:gd name="T5" fmla="*/ 224315 h 21600"/>
              <a:gd name="T6" fmla="*/ 894551 w 21600"/>
              <a:gd name="T7" fmla="*/ 0 h 21600"/>
              <a:gd name="T8" fmla="*/ 0 60000 65536"/>
              <a:gd name="T9" fmla="*/ 0 60000 65536"/>
              <a:gd name="T10" fmla="*/ 0 60000 65536"/>
              <a:gd name="T11" fmla="*/ 0 60000 65536"/>
              <a:gd name="T12" fmla="*/ 2796 w 21600"/>
              <a:gd name="T13" fmla="*/ 2796 h 21600"/>
              <a:gd name="T14" fmla="*/ 18804 w 21600"/>
              <a:gd name="T15" fmla="*/ 18804 h 21600"/>
            </a:gdLst>
            <a:ahLst/>
            <a:cxnLst>
              <a:cxn ang="T8">
                <a:pos x="T0" y="T1"/>
              </a:cxn>
              <a:cxn ang="T9">
                <a:pos x="T2" y="T3"/>
              </a:cxn>
              <a:cxn ang="T10">
                <a:pos x="T4" y="T5"/>
              </a:cxn>
              <a:cxn ang="T11">
                <a:pos x="T6" y="T7"/>
              </a:cxn>
            </a:cxnLst>
            <a:rect l="T12" t="T13" r="T14" b="T15"/>
            <a:pathLst>
              <a:path w="21600" h="21600">
                <a:moveTo>
                  <a:pt x="0" y="0"/>
                </a:moveTo>
                <a:lnTo>
                  <a:pt x="1992" y="21600"/>
                </a:lnTo>
                <a:lnTo>
                  <a:pt x="19608" y="21600"/>
                </a:lnTo>
                <a:lnTo>
                  <a:pt x="21600" y="0"/>
                </a:lnTo>
                <a:lnTo>
                  <a:pt x="0" y="0"/>
                </a:lnTo>
                <a:close/>
              </a:path>
            </a:pathLst>
          </a:custGeom>
          <a:pattFill prst="lgGrid">
            <a:fgClr>
              <a:schemeClr val="accent1"/>
            </a:fgClr>
            <a:bgClr>
              <a:schemeClr val="bg1"/>
            </a:bgClr>
          </a:pattFill>
          <a:ln w="9525">
            <a:solidFill>
              <a:schemeClr val="tx2"/>
            </a:solidFill>
            <a:miter lim="800000"/>
            <a:headEnd/>
            <a:tailEnd/>
          </a:ln>
          <a:effectLst/>
          <a:extLst>
            <a:ext uri="{AF507438-7753-43E0-B8FC-AC1667EBCBE1}">
              <a14:hiddenEffects xmlns:a14="http://schemas.microsoft.com/office/drawing/2010/main">
                <a:effectLst>
                  <a:outerShdw blurRad="63500" dist="107763" dir="18900000" algn="ctr" rotWithShape="0">
                    <a:schemeClr val="bg2">
                      <a:alpha val="50000"/>
                    </a:schemeClr>
                  </a:outerShdw>
                </a:effectLst>
              </a14:hiddenEffects>
            </a:ext>
          </a:extLst>
        </p:spPr>
        <p:txBody>
          <a:bodyPr rot="10800000" lIns="90000" tIns="46800" rIns="90000" bIns="46800" anchor="ctr"/>
          <a:lstStyle/>
          <a:p>
            <a:pPr>
              <a:buFont typeface="Wingdings" charset="0"/>
              <a:buNone/>
              <a:defRPr/>
            </a:pPr>
            <a:endParaRPr lang="ja-JP" altLang="en-US" sz="2000" dirty="0">
              <a:latin typeface="HGP創英角ｺﾞｼｯｸUB" charset="0"/>
              <a:ea typeface="HGP創英角ｺﾞｼｯｸUB" charset="0"/>
              <a:cs typeface="HGP創英角ｺﾞｼｯｸUB" charset="0"/>
            </a:endParaRPr>
          </a:p>
        </p:txBody>
      </p:sp>
      <p:cxnSp>
        <p:nvCxnSpPr>
          <p:cNvPr id="64" name="直線矢印コネクタ 63"/>
          <p:cNvCxnSpPr>
            <a:stCxn id="16" idx="2"/>
          </p:cNvCxnSpPr>
          <p:nvPr/>
        </p:nvCxnSpPr>
        <p:spPr>
          <a:xfrm flipH="1">
            <a:off x="447127" y="2934974"/>
            <a:ext cx="3027299" cy="2134023"/>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16" idx="2"/>
          </p:cNvCxnSpPr>
          <p:nvPr/>
        </p:nvCxnSpPr>
        <p:spPr>
          <a:xfrm flipH="1">
            <a:off x="951183" y="2934974"/>
            <a:ext cx="2523243" cy="2134023"/>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a:stCxn id="16" idx="2"/>
          </p:cNvCxnSpPr>
          <p:nvPr/>
        </p:nvCxnSpPr>
        <p:spPr>
          <a:xfrm>
            <a:off x="3474426" y="2934974"/>
            <a:ext cx="178014" cy="2064174"/>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5214" name="テキスト ボックス 5213"/>
          <p:cNvSpPr txBox="1"/>
          <p:nvPr/>
        </p:nvSpPr>
        <p:spPr>
          <a:xfrm>
            <a:off x="785485" y="4407495"/>
            <a:ext cx="1819896" cy="400110"/>
          </a:xfrm>
          <a:prstGeom prst="rect">
            <a:avLst/>
          </a:prstGeom>
          <a:noFill/>
        </p:spPr>
        <p:txBody>
          <a:bodyPr wrap="square" rtlCol="0">
            <a:spAutoFit/>
          </a:bodyPr>
          <a:lstStyle/>
          <a:p>
            <a:r>
              <a:rPr kumimoji="1" lang="ja-JP" altLang="en-US" sz="2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検知エリア</a:t>
            </a:r>
            <a:endParaRPr kumimoji="1"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15" name="テキスト ボックス 5214"/>
          <p:cNvSpPr txBox="1"/>
          <p:nvPr/>
        </p:nvSpPr>
        <p:spPr>
          <a:xfrm>
            <a:off x="32530" y="764704"/>
            <a:ext cx="9036496" cy="830997"/>
          </a:xfrm>
          <a:prstGeom prst="rect">
            <a:avLst/>
          </a:prstGeom>
          <a:noFill/>
        </p:spPr>
        <p:txBody>
          <a:bodyPr wrap="square" rtlCol="0">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微動反応（温度変化）を専用ユニットへ送信、</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設定値以上の場合に限り、音声を再生しま</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す</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60" name="テキスト ボックス 2059"/>
          <p:cNvSpPr txBox="1"/>
          <p:nvPr/>
        </p:nvSpPr>
        <p:spPr>
          <a:xfrm>
            <a:off x="302610" y="5733256"/>
            <a:ext cx="3538148"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（参考）通過するだけでは、鳴らさない仕組み</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p:nvPr/>
        </p:nvPicPr>
        <p:blipFill>
          <a:blip r:embed="rId2" cstate="print">
            <a:extLst>
              <a:ext uri="{28A0092B-C50C-407E-A947-70E740481C1C}">
                <a14:useLocalDpi xmlns:a14="http://schemas.microsoft.com/office/drawing/2010/main"/>
              </a:ext>
            </a:extLst>
          </a:blip>
          <a:srcRect/>
          <a:stretch>
            <a:fillRect/>
          </a:stretch>
        </p:blipFill>
        <p:spPr bwMode="auto">
          <a:xfrm rot="20669409" flipH="1">
            <a:off x="367385" y="2394895"/>
            <a:ext cx="753022" cy="528320"/>
          </a:xfrm>
          <a:prstGeom prst="rect">
            <a:avLst/>
          </a:prstGeom>
          <a:noFill/>
          <a:ln>
            <a:noFill/>
          </a:ln>
        </p:spPr>
      </p:pic>
      <p:pic>
        <p:nvPicPr>
          <p:cNvPr id="16" name="図 15"/>
          <p:cNvPicPr/>
          <p:nvPr/>
        </p:nvPicPr>
        <p:blipFill>
          <a:blip r:embed="rId2" cstate="print">
            <a:extLst>
              <a:ext uri="{28A0092B-C50C-407E-A947-70E740481C1C}">
                <a14:useLocalDpi xmlns:a14="http://schemas.microsoft.com/office/drawing/2010/main"/>
              </a:ext>
            </a:extLst>
          </a:blip>
          <a:srcRect/>
          <a:stretch>
            <a:fillRect/>
          </a:stretch>
        </p:blipFill>
        <p:spPr bwMode="auto">
          <a:xfrm rot="934981">
            <a:off x="3179945" y="2416364"/>
            <a:ext cx="730885" cy="528320"/>
          </a:xfrm>
          <a:prstGeom prst="rect">
            <a:avLst/>
          </a:prstGeom>
          <a:noFill/>
          <a:ln>
            <a:noFill/>
          </a:ln>
        </p:spPr>
      </p:pic>
      <p:sp>
        <p:nvSpPr>
          <p:cNvPr id="31" name="テキスト ボックス 1"/>
          <p:cNvSpPr txBox="1">
            <a:spLocks noChangeArrowheads="1"/>
          </p:cNvSpPr>
          <p:nvPr/>
        </p:nvSpPr>
        <p:spPr bwMode="auto">
          <a:xfrm>
            <a:off x="1558722" y="2661870"/>
            <a:ext cx="13067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200"/>
              </a:lnSpc>
              <a:spcBef>
                <a:spcPct val="50000"/>
              </a:spcBef>
              <a:buFont typeface="Wingdings" pitchFamily="2" charset="2"/>
              <a:buNone/>
            </a:pPr>
            <a:r>
              <a:rPr lang="ja-JP" altLang="en-US" sz="1600" dirty="0">
                <a:solidFill>
                  <a:srgbClr val="008000"/>
                </a:solidFill>
                <a:latin typeface="HGP創英角ｺﾞｼｯｸUB" pitchFamily="50" charset="-128"/>
                <a:ea typeface="HGP創英角ｺﾞｼｯｸUB" pitchFamily="50" charset="-128"/>
              </a:rPr>
              <a:t>専用</a:t>
            </a:r>
            <a:r>
              <a:rPr lang="ja-JP" altLang="en-US" sz="1600" dirty="0" smtClean="0">
                <a:solidFill>
                  <a:srgbClr val="008000"/>
                </a:solidFill>
                <a:latin typeface="HGP創英角ｺﾞｼｯｸUB" pitchFamily="50" charset="-128"/>
                <a:ea typeface="HGP創英角ｺﾞｼｯｸUB" pitchFamily="50" charset="-128"/>
              </a:rPr>
              <a:t>センサー</a:t>
            </a:r>
            <a:endParaRPr lang="en-US" altLang="ja-JP" sz="1600" dirty="0" smtClean="0">
              <a:solidFill>
                <a:srgbClr val="008000"/>
              </a:solidFill>
              <a:latin typeface="HGP創英角ｺﾞｼｯｸUB" pitchFamily="50" charset="-128"/>
              <a:ea typeface="HGP創英角ｺﾞｼｯｸUB" pitchFamily="50" charset="-128"/>
            </a:endParaRPr>
          </a:p>
          <a:p>
            <a:pPr algn="ctr" eaLnBrk="1" hangingPunct="1">
              <a:lnSpc>
                <a:spcPts val="1200"/>
              </a:lnSpc>
              <a:spcBef>
                <a:spcPct val="50000"/>
              </a:spcBef>
              <a:buFont typeface="Wingdings" pitchFamily="2" charset="2"/>
              <a:buNone/>
            </a:pPr>
            <a:r>
              <a:rPr lang="ja-JP" altLang="en-US" sz="1600" dirty="0" smtClean="0">
                <a:solidFill>
                  <a:srgbClr val="008000"/>
                </a:solidFill>
                <a:latin typeface="HGP創英角ｺﾞｼｯｸUB" pitchFamily="50" charset="-128"/>
                <a:ea typeface="HGP創英角ｺﾞｼｯｸUB" pitchFamily="50" charset="-128"/>
              </a:rPr>
              <a:t>（基本２つ）</a:t>
            </a:r>
            <a:endParaRPr lang="ja-JP" altLang="en-US" sz="1600" dirty="0">
              <a:solidFill>
                <a:srgbClr val="008000"/>
              </a:solidFill>
              <a:latin typeface="HGP創英角ｺﾞｼｯｸUB" pitchFamily="50" charset="-128"/>
              <a:ea typeface="HGP創英角ｺﾞｼｯｸUB" pitchFamily="50" charset="-128"/>
            </a:endParaRPr>
          </a:p>
        </p:txBody>
      </p:sp>
      <p:sp>
        <p:nvSpPr>
          <p:cNvPr id="32" name="テキスト ボックス 31"/>
          <p:cNvSpPr txBox="1"/>
          <p:nvPr/>
        </p:nvSpPr>
        <p:spPr>
          <a:xfrm>
            <a:off x="4422799" y="2185742"/>
            <a:ext cx="2909771" cy="369332"/>
          </a:xfrm>
          <a:prstGeom prst="rect">
            <a:avLst/>
          </a:prstGeom>
          <a:noFill/>
        </p:spPr>
        <p:txBody>
          <a:bodyPr wrap="none" rtlCol="0">
            <a:spAutoFit/>
          </a:bodyPr>
          <a:lstStyle/>
          <a:p>
            <a:r>
              <a:rPr kumimoji="1" lang="ja-JP" altLang="en-US" b="1" dirty="0" smtClean="0">
                <a:solidFill>
                  <a:srgbClr val="0070C0"/>
                </a:solidFill>
                <a:latin typeface="Meiryo UI" panose="020B0604030504040204" pitchFamily="50" charset="-128"/>
                <a:ea typeface="Meiryo UI" panose="020B0604030504040204" pitchFamily="50" charset="-128"/>
              </a:rPr>
              <a:t>①</a:t>
            </a:r>
            <a:r>
              <a:rPr lang="ja-JP" altLang="en-US" b="1" dirty="0">
                <a:solidFill>
                  <a:srgbClr val="0070C0"/>
                </a:solidFill>
                <a:latin typeface="Meiryo UI" panose="020B0604030504040204" pitchFamily="50" charset="-128"/>
                <a:ea typeface="Meiryo UI" panose="020B0604030504040204" pitchFamily="50" charset="-128"/>
              </a:rPr>
              <a:t>反応</a:t>
            </a:r>
            <a:r>
              <a:rPr kumimoji="1" lang="ja-JP" altLang="en-US" b="1" dirty="0" smtClean="0">
                <a:solidFill>
                  <a:srgbClr val="0070C0"/>
                </a:solidFill>
                <a:latin typeface="Meiryo UI" panose="020B0604030504040204" pitchFamily="50" charset="-128"/>
                <a:ea typeface="Meiryo UI" panose="020B0604030504040204" pitchFamily="50" charset="-128"/>
              </a:rPr>
              <a:t>信号（リアルタイム）</a:t>
            </a:r>
            <a:endParaRPr kumimoji="1" lang="ja-JP" altLang="en-US" b="1" dirty="0">
              <a:solidFill>
                <a:srgbClr val="0070C0"/>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303111" y="2300876"/>
            <a:ext cx="3672408" cy="1907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lumMod val="65000"/>
                    <a:lumOff val="35000"/>
                  </a:schemeClr>
                </a:solidFill>
                <a:latin typeface="Meiryo UI" panose="020B0604030504040204" pitchFamily="50" charset="-128"/>
                <a:ea typeface="Meiryo UI" panose="020B0604030504040204" pitchFamily="50" charset="-128"/>
              </a:rPr>
              <a:t>天井</a:t>
            </a:r>
            <a:endParaRPr kumimoji="1" lang="ja-JP" altLang="en-US" sz="1200" b="1" dirty="0">
              <a:solidFill>
                <a:schemeClr val="tx1">
                  <a:lumMod val="65000"/>
                  <a:lumOff val="35000"/>
                </a:schemeClr>
              </a:solidFill>
              <a:latin typeface="Meiryo UI" panose="020B0604030504040204" pitchFamily="50" charset="-128"/>
              <a:ea typeface="Meiryo UI" panose="020B0604030504040204" pitchFamily="50" charset="-128"/>
            </a:endParaRPr>
          </a:p>
        </p:txBody>
      </p:sp>
      <p:cxnSp>
        <p:nvCxnSpPr>
          <p:cNvPr id="52" name="直線矢印コネクタ 51"/>
          <p:cNvCxnSpPr>
            <a:stCxn id="19" idx="2"/>
          </p:cNvCxnSpPr>
          <p:nvPr/>
        </p:nvCxnSpPr>
        <p:spPr>
          <a:xfrm>
            <a:off x="814533" y="2913595"/>
            <a:ext cx="2837907" cy="215540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stCxn id="16" idx="2"/>
          </p:cNvCxnSpPr>
          <p:nvPr/>
        </p:nvCxnSpPr>
        <p:spPr>
          <a:xfrm flipH="1">
            <a:off x="1435017" y="2934974"/>
            <a:ext cx="2039409" cy="2134023"/>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stCxn id="16" idx="2"/>
          </p:cNvCxnSpPr>
          <p:nvPr/>
        </p:nvCxnSpPr>
        <p:spPr>
          <a:xfrm flipH="1">
            <a:off x="1815279" y="2934974"/>
            <a:ext cx="1659147" cy="2134023"/>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stCxn id="16" idx="2"/>
          </p:cNvCxnSpPr>
          <p:nvPr/>
        </p:nvCxnSpPr>
        <p:spPr>
          <a:xfrm flipH="1">
            <a:off x="2175319" y="2934974"/>
            <a:ext cx="1299107" cy="2134023"/>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stCxn id="16" idx="2"/>
          </p:cNvCxnSpPr>
          <p:nvPr/>
        </p:nvCxnSpPr>
        <p:spPr>
          <a:xfrm flipH="1">
            <a:off x="2535359" y="2934974"/>
            <a:ext cx="939067" cy="2134023"/>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a:stCxn id="16" idx="2"/>
          </p:cNvCxnSpPr>
          <p:nvPr/>
        </p:nvCxnSpPr>
        <p:spPr>
          <a:xfrm flipH="1">
            <a:off x="2895399" y="2934974"/>
            <a:ext cx="579027" cy="2134023"/>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a:stCxn id="16" idx="2"/>
          </p:cNvCxnSpPr>
          <p:nvPr/>
        </p:nvCxnSpPr>
        <p:spPr>
          <a:xfrm flipH="1">
            <a:off x="3254913" y="2934974"/>
            <a:ext cx="219513" cy="2134023"/>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p:cNvCxnSpPr>
            <a:stCxn id="19" idx="2"/>
          </p:cNvCxnSpPr>
          <p:nvPr/>
        </p:nvCxnSpPr>
        <p:spPr>
          <a:xfrm>
            <a:off x="814533" y="2913595"/>
            <a:ext cx="2300723" cy="215540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stCxn id="19" idx="2"/>
          </p:cNvCxnSpPr>
          <p:nvPr/>
        </p:nvCxnSpPr>
        <p:spPr>
          <a:xfrm>
            <a:off x="814533" y="2913595"/>
            <a:ext cx="1824119" cy="215540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a:stCxn id="19" idx="2"/>
          </p:cNvCxnSpPr>
          <p:nvPr/>
        </p:nvCxnSpPr>
        <p:spPr>
          <a:xfrm>
            <a:off x="814533" y="2913595"/>
            <a:ext cx="1360786" cy="2085553"/>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a:stCxn id="19" idx="2"/>
          </p:cNvCxnSpPr>
          <p:nvPr/>
        </p:nvCxnSpPr>
        <p:spPr>
          <a:xfrm>
            <a:off x="814533" y="2913595"/>
            <a:ext cx="918566" cy="215540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a:off x="827545" y="2923480"/>
            <a:ext cx="452777" cy="214551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a:stCxn id="19" idx="2"/>
          </p:cNvCxnSpPr>
          <p:nvPr/>
        </p:nvCxnSpPr>
        <p:spPr>
          <a:xfrm>
            <a:off x="814533" y="2913595"/>
            <a:ext cx="13013" cy="215540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a:stCxn id="19" idx="2"/>
          </p:cNvCxnSpPr>
          <p:nvPr/>
        </p:nvCxnSpPr>
        <p:spPr>
          <a:xfrm flipH="1">
            <a:off x="447128" y="2913595"/>
            <a:ext cx="367405" cy="218397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65" descr="man, mens room, person, user icon">
            <a:hlinkClick r:id="rId3" tooltip="man, mens room, person, user ic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768" y="3625902"/>
            <a:ext cx="1445205" cy="144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img01.yoka-yoka.jp/usr/shoun/%E6%AD%A3%E5%BA%A7%E5%BE%8Cs%E7%B1%B3%E5%80%8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7328" y="3582328"/>
            <a:ext cx="1136433" cy="1515245"/>
          </a:xfrm>
          <a:prstGeom prst="rect">
            <a:avLst/>
          </a:prstGeom>
          <a:noFill/>
          <a:extLst>
            <a:ext uri="{909E8E84-426E-40DD-AFC4-6F175D3DCCD1}">
              <a14:hiddenFill xmlns:a14="http://schemas.microsoft.com/office/drawing/2010/main">
                <a:solidFill>
                  <a:srgbClr val="FFFFFF"/>
                </a:solidFill>
              </a14:hiddenFill>
            </a:ext>
          </a:extLst>
        </p:spPr>
      </p:pic>
      <p:sp>
        <p:nvSpPr>
          <p:cNvPr id="5213" name="テキスト ボックス 5212"/>
          <p:cNvSpPr txBox="1"/>
          <p:nvPr/>
        </p:nvSpPr>
        <p:spPr>
          <a:xfrm>
            <a:off x="3833618" y="3121846"/>
            <a:ext cx="1877437" cy="430887"/>
          </a:xfrm>
          <a:prstGeom prst="rect">
            <a:avLst/>
          </a:prstGeom>
          <a:solidFill>
            <a:srgbClr val="FF0000"/>
          </a:solidFill>
        </p:spPr>
        <p:txBody>
          <a:bodyPr wrap="none" rtlCol="0">
            <a:spAutoFit/>
          </a:bodyPr>
          <a:lstStyle/>
          <a:p>
            <a:pPr algn="ctr"/>
            <a:r>
              <a:rPr lang="en-US" altLang="ja-JP"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温度</a:t>
            </a: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を見るのではなく、</a:t>
            </a:r>
            <a:endParaRPr lang="en-US" altLang="ja-JP"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温度の「動き」を見張る</a:t>
            </a:r>
            <a:endParaRPr kumimoji="1" lang="en-US" altLang="ja-JP" sz="11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049" name="カギ線コネクタ 2048"/>
          <p:cNvCxnSpPr/>
          <p:nvPr/>
        </p:nvCxnSpPr>
        <p:spPr>
          <a:xfrm rot="16200000" flipH="1">
            <a:off x="2133811" y="959712"/>
            <a:ext cx="21374" cy="2968505"/>
          </a:xfrm>
          <a:prstGeom prst="bentConnector3">
            <a:avLst>
              <a:gd name="adj1" fmla="val -113312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3" name="カギ線コネクタ 2052"/>
          <p:cNvCxnSpPr>
            <a:stCxn id="16" idx="0"/>
            <a:endCxn id="126" idx="0"/>
          </p:cNvCxnSpPr>
          <p:nvPr/>
        </p:nvCxnSpPr>
        <p:spPr>
          <a:xfrm rot="16200000" flipH="1">
            <a:off x="4710247" y="1332176"/>
            <a:ext cx="1663387" cy="3851182"/>
          </a:xfrm>
          <a:prstGeom prst="bentConnector3">
            <a:avLst>
              <a:gd name="adj1" fmla="val -1432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4235" y="4089461"/>
            <a:ext cx="1906594" cy="50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テキスト ボックス 2057"/>
          <p:cNvSpPr txBox="1"/>
          <p:nvPr/>
        </p:nvSpPr>
        <p:spPr>
          <a:xfrm>
            <a:off x="4226174" y="2459699"/>
            <a:ext cx="2743059" cy="430887"/>
          </a:xfrm>
          <a:prstGeom prst="rect">
            <a:avLst/>
          </a:prstGeom>
          <a:noFill/>
        </p:spPr>
        <p:txBody>
          <a:bodyPr wrap="none" rtlCol="0">
            <a:spAutoFit/>
          </a:bodyPr>
          <a:lstStyle/>
          <a:p>
            <a:pPr algn="ct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４℃</a:t>
            </a:r>
            <a:r>
              <a:rPr lang="ja-JP" altLang="en-US" sz="1100" dirty="0" smtClean="0">
                <a:latin typeface="Meiryo UI" panose="020B0604030504040204" pitchFamily="50" charset="-128"/>
                <a:ea typeface="Meiryo UI" panose="020B0604030504040204" pitchFamily="50" charset="-128"/>
              </a:rPr>
              <a:t>以上の温度の動きに反応＝信号</a:t>
            </a:r>
            <a:endParaRPr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（例）床面</a:t>
            </a:r>
            <a:r>
              <a:rPr kumimoji="1" lang="en-US" altLang="ja-JP" sz="1100" dirty="0" smtClean="0">
                <a:latin typeface="Meiryo UI" panose="020B0604030504040204" pitchFamily="50" charset="-128"/>
                <a:ea typeface="Meiryo UI" panose="020B0604030504040204" pitchFamily="50" charset="-128"/>
              </a:rPr>
              <a:t>28</a:t>
            </a:r>
            <a:r>
              <a:rPr kumimoji="1" lang="ja-JP" altLang="en-US" sz="1100" dirty="0" smtClean="0">
                <a:latin typeface="Meiryo UI" panose="020B0604030504040204" pitchFamily="50" charset="-128"/>
                <a:ea typeface="Meiryo UI" panose="020B0604030504040204" pitchFamily="50" charset="-128"/>
              </a:rPr>
              <a:t>℃　体温（手・耳など）</a:t>
            </a:r>
            <a:r>
              <a:rPr kumimoji="1" lang="en-US" altLang="ja-JP" sz="1100" dirty="0" smtClean="0">
                <a:latin typeface="Meiryo UI" panose="020B0604030504040204" pitchFamily="50" charset="-128"/>
                <a:ea typeface="Meiryo UI" panose="020B0604030504040204" pitchFamily="50" charset="-128"/>
              </a:rPr>
              <a:t>35</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32" name="テキスト ボックス 1"/>
          <p:cNvSpPr txBox="1">
            <a:spLocks noChangeArrowheads="1"/>
          </p:cNvSpPr>
          <p:nvPr/>
        </p:nvSpPr>
        <p:spPr bwMode="auto">
          <a:xfrm>
            <a:off x="6298211" y="3782701"/>
            <a:ext cx="24064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200"/>
              </a:lnSpc>
              <a:spcBef>
                <a:spcPct val="50000"/>
              </a:spcBef>
              <a:buFont typeface="Wingdings" pitchFamily="2" charset="2"/>
              <a:buNone/>
            </a:pPr>
            <a:r>
              <a:rPr lang="ja-JP" altLang="en-US" sz="1600" dirty="0" smtClean="0">
                <a:solidFill>
                  <a:srgbClr val="FF0000"/>
                </a:solidFill>
                <a:latin typeface="HGP創英角ｺﾞｼｯｸUB" pitchFamily="50" charset="-128"/>
                <a:ea typeface="HGP創英角ｺﾞｼｯｸUB" pitchFamily="50" charset="-128"/>
              </a:rPr>
              <a:t>専用ユニット　（再生判定）</a:t>
            </a:r>
            <a:endParaRPr lang="en-US" altLang="ja-JP" sz="1600" dirty="0" smtClean="0">
              <a:solidFill>
                <a:srgbClr val="FF0000"/>
              </a:solidFill>
              <a:latin typeface="HGP創英角ｺﾞｼｯｸUB" pitchFamily="50" charset="-128"/>
              <a:ea typeface="HGP創英角ｺﾞｼｯｸUB" pitchFamily="50" charset="-128"/>
            </a:endParaRPr>
          </a:p>
        </p:txBody>
      </p:sp>
      <p:sp>
        <p:nvSpPr>
          <p:cNvPr id="133" name="テキスト ボックス 132"/>
          <p:cNvSpPr txBox="1"/>
          <p:nvPr/>
        </p:nvSpPr>
        <p:spPr>
          <a:xfrm>
            <a:off x="5813987" y="4653881"/>
            <a:ext cx="3272050" cy="584775"/>
          </a:xfrm>
          <a:prstGeom prst="rect">
            <a:avLst/>
          </a:prstGeom>
          <a:noFill/>
        </p:spPr>
        <p:txBody>
          <a:bodyPr wrap="none" rtlCol="0">
            <a:spAutoFit/>
          </a:bodyPr>
          <a:lstStyle/>
          <a:p>
            <a:r>
              <a:rPr lang="ja-JP" altLang="en-US" b="1" dirty="0" smtClean="0">
                <a:solidFill>
                  <a:srgbClr val="0070C0"/>
                </a:solidFill>
                <a:latin typeface="Meiryo UI" panose="020B0604030504040204" pitchFamily="50" charset="-128"/>
                <a:ea typeface="Meiryo UI" panose="020B0604030504040204" pitchFamily="50" charset="-128"/>
              </a:rPr>
              <a:t>②人の滞在を測定→発砲判定</a:t>
            </a:r>
            <a:endParaRPr lang="en-US" altLang="ja-JP" b="1" dirty="0" smtClean="0">
              <a:solidFill>
                <a:srgbClr val="0070C0"/>
              </a:solidFill>
              <a:latin typeface="Meiryo UI" panose="020B0604030504040204" pitchFamily="50" charset="-128"/>
              <a:ea typeface="Meiryo UI" panose="020B0604030504040204" pitchFamily="50" charset="-128"/>
            </a:endParaRPr>
          </a:p>
          <a:p>
            <a:r>
              <a:rPr kumimoji="1" lang="ja-JP" altLang="en-US" sz="1400" b="1" dirty="0">
                <a:solidFill>
                  <a:srgbClr val="0070C0"/>
                </a:solidFill>
                <a:latin typeface="Meiryo UI" panose="020B0604030504040204" pitchFamily="50" charset="-128"/>
                <a:ea typeface="Meiryo UI" panose="020B0604030504040204" pitchFamily="50" charset="-128"/>
              </a:rPr>
              <a:t>　</a:t>
            </a:r>
            <a:r>
              <a:rPr kumimoji="1" lang="ja-JP" altLang="en-US" sz="1400" b="1" dirty="0" smtClean="0">
                <a:solidFill>
                  <a:srgbClr val="0070C0"/>
                </a:solidFill>
                <a:latin typeface="Meiryo UI" panose="020B0604030504040204" pitchFamily="50" charset="-128"/>
                <a:ea typeface="Meiryo UI" panose="020B0604030504040204" pitchFamily="50" charset="-128"/>
              </a:rPr>
              <a:t>（●秒間で●％以上反応→再生する）</a:t>
            </a:r>
            <a:endParaRPr kumimoji="1" lang="ja-JP" altLang="en-US" sz="1400" b="1" dirty="0">
              <a:solidFill>
                <a:srgbClr val="0070C0"/>
              </a:solidFill>
              <a:latin typeface="Meiryo UI" panose="020B0604030504040204" pitchFamily="50" charset="-128"/>
              <a:ea typeface="Meiryo UI" panose="020B0604030504040204" pitchFamily="50" charset="-128"/>
            </a:endParaRPr>
          </a:p>
        </p:txBody>
      </p:sp>
      <p:sp>
        <p:nvSpPr>
          <p:cNvPr id="5226" name="角丸四角形 5225"/>
          <p:cNvSpPr/>
          <p:nvPr/>
        </p:nvSpPr>
        <p:spPr>
          <a:xfrm>
            <a:off x="591143" y="4045101"/>
            <a:ext cx="1819896" cy="372889"/>
          </a:xfrm>
          <a:prstGeom prst="round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rPr>
              <a:t>温度変化＝検知</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反応</a:t>
            </a:r>
            <a:endParaRPr kumimoji="1" lang="ja-JP" altLang="en-US" sz="1200" dirty="0">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06316" y="2658165"/>
            <a:ext cx="3276364" cy="227444"/>
            <a:chOff x="683568" y="2417241"/>
            <a:chExt cx="3276364" cy="227444"/>
          </a:xfrm>
        </p:grpSpPr>
        <p:sp>
          <p:nvSpPr>
            <p:cNvPr id="325" name="円/楕円 324"/>
            <p:cNvSpPr/>
            <p:nvPr/>
          </p:nvSpPr>
          <p:spPr>
            <a:xfrm>
              <a:off x="683568" y="2561257"/>
              <a:ext cx="72008" cy="67271"/>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26" name="円/楕円 325"/>
            <p:cNvSpPr/>
            <p:nvPr/>
          </p:nvSpPr>
          <p:spPr>
            <a:xfrm>
              <a:off x="1187624" y="2420888"/>
              <a:ext cx="72008" cy="67271"/>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27" name="円/楕円 326"/>
            <p:cNvSpPr/>
            <p:nvPr/>
          </p:nvSpPr>
          <p:spPr>
            <a:xfrm>
              <a:off x="3419872" y="2417241"/>
              <a:ext cx="72008" cy="67271"/>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28" name="円/楕円 327"/>
            <p:cNvSpPr/>
            <p:nvPr/>
          </p:nvSpPr>
          <p:spPr>
            <a:xfrm>
              <a:off x="3887924" y="2577414"/>
              <a:ext cx="72008" cy="67271"/>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sp>
        <p:nvSpPr>
          <p:cNvPr id="5" name="タイトル 4"/>
          <p:cNvSpPr>
            <a:spLocks noGrp="1"/>
          </p:cNvSpPr>
          <p:nvPr>
            <p:ph type="title"/>
          </p:nvPr>
        </p:nvSpPr>
        <p:spPr/>
        <p:txBody>
          <a:bodyPr>
            <a:normAutofit fontScale="90000"/>
          </a:bodyPr>
          <a:lstStyle/>
          <a:p>
            <a:r>
              <a:rPr lang="en-US" altLang="ja-JP" dirty="0">
                <a:cs typeface="Meiryo UI" panose="020B0604030504040204" pitchFamily="50" charset="-128"/>
              </a:rPr>
              <a:t>3.</a:t>
            </a:r>
            <a:r>
              <a:rPr lang="ja-JP" altLang="en-US" dirty="0">
                <a:cs typeface="Meiryo UI" panose="020B0604030504040204" pitchFamily="50" charset="-128"/>
              </a:rPr>
              <a:t>施工</a:t>
            </a:r>
            <a:r>
              <a:rPr lang="ja-JP" altLang="en-US" dirty="0" smtClean="0">
                <a:cs typeface="Meiryo UI" panose="020B0604030504040204" pitchFamily="50" charset="-128"/>
              </a:rPr>
              <a:t>イメージ</a:t>
            </a:r>
            <a:endParaRPr kumimoji="1" lang="ja-JP" altLang="en-US" dirty="0"/>
          </a:p>
        </p:txBody>
      </p:sp>
      <p:sp>
        <p:nvSpPr>
          <p:cNvPr id="4" name="スライド番号プレースホルダー 3"/>
          <p:cNvSpPr>
            <a:spLocks noGrp="1"/>
          </p:cNvSpPr>
          <p:nvPr>
            <p:ph type="sldNum" sz="quarter" idx="12"/>
          </p:nvPr>
        </p:nvSpPr>
        <p:spPr/>
        <p:txBody>
          <a:bodyPr/>
          <a:lstStyle/>
          <a:p>
            <a:fld id="{BCF97B94-40C2-4AA3-B714-9CAF8FBEC1DD}" type="slidenum">
              <a:rPr kumimoji="1" lang="ja-JP" altLang="en-US" smtClean="0"/>
              <a:t>5</a:t>
            </a:fld>
            <a:endParaRPr kumimoji="1" lang="ja-JP" altLang="en-US"/>
          </a:p>
        </p:txBody>
      </p:sp>
    </p:spTree>
    <p:extLst>
      <p:ext uri="{BB962C8B-B14F-4D97-AF65-F5344CB8AC3E}">
        <p14:creationId xmlns:p14="http://schemas.microsoft.com/office/powerpoint/2010/main" val="1685196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4.</a:t>
            </a:r>
            <a:r>
              <a:rPr kumimoji="1" lang="ja-JP" altLang="en-US" dirty="0" smtClean="0"/>
              <a:t>差別化</a:t>
            </a:r>
            <a:endParaRPr kumimoji="1" lang="ja-JP" altLang="en-US" dirty="0"/>
          </a:p>
        </p:txBody>
      </p:sp>
      <p:sp>
        <p:nvSpPr>
          <p:cNvPr id="3" name="スライド番号プレースホルダー 2"/>
          <p:cNvSpPr>
            <a:spLocks noGrp="1"/>
          </p:cNvSpPr>
          <p:nvPr>
            <p:ph type="sldNum" sz="quarter" idx="12"/>
          </p:nvPr>
        </p:nvSpPr>
        <p:spPr/>
        <p:txBody>
          <a:bodyPr/>
          <a:lstStyle/>
          <a:p>
            <a:fld id="{BCF97B94-40C2-4AA3-B714-9CAF8FBEC1DD}" type="slidenum">
              <a:rPr lang="ja-JP" altLang="en-US" smtClean="0"/>
              <a:pPr/>
              <a:t>6</a:t>
            </a:fld>
            <a:endParaRPr lang="ja-JP" altLang="en-US" dirty="0"/>
          </a:p>
        </p:txBody>
      </p:sp>
      <p:pic>
        <p:nvPicPr>
          <p:cNvPr id="7" name="コンテンツ プレースホルダー 6"/>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r="-58" b="51407"/>
          <a:stretch/>
        </p:blipFill>
        <p:spPr>
          <a:xfrm>
            <a:off x="0" y="620713"/>
            <a:ext cx="9144000" cy="5976937"/>
          </a:xfrm>
        </p:spPr>
      </p:pic>
    </p:spTree>
    <p:extLst>
      <p:ext uri="{BB962C8B-B14F-4D97-AF65-F5344CB8AC3E}">
        <p14:creationId xmlns:p14="http://schemas.microsoft.com/office/powerpoint/2010/main" val="1347626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200" dirty="0"/>
              <a:t>5.</a:t>
            </a:r>
            <a:r>
              <a:rPr lang="ja-JP" altLang="en-US" sz="2200" dirty="0"/>
              <a:t>実施結果</a:t>
            </a:r>
          </a:p>
        </p:txBody>
      </p:sp>
      <p:sp>
        <p:nvSpPr>
          <p:cNvPr id="6" name="スライド番号プレースホルダー 5"/>
          <p:cNvSpPr>
            <a:spLocks noGrp="1"/>
          </p:cNvSpPr>
          <p:nvPr>
            <p:ph type="sldNum" sz="quarter" idx="12"/>
          </p:nvPr>
        </p:nvSpPr>
        <p:spPr/>
        <p:txBody>
          <a:bodyPr/>
          <a:lstStyle/>
          <a:p>
            <a:fld id="{BCF97B94-40C2-4AA3-B714-9CAF8FBEC1DD}" type="slidenum">
              <a:rPr lang="ja-JP" altLang="en-US" smtClean="0"/>
              <a:pPr/>
              <a:t>7</a:t>
            </a:fld>
            <a:endParaRPr lang="ja-JP" altLang="en-US" dirty="0"/>
          </a:p>
        </p:txBody>
      </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2720216792"/>
              </p:ext>
            </p:extLst>
          </p:nvPr>
        </p:nvGraphicFramePr>
        <p:xfrm>
          <a:off x="1173324" y="1436521"/>
          <a:ext cx="7990892" cy="4926484"/>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2457128" y="1598000"/>
            <a:ext cx="1224136" cy="307777"/>
          </a:xfrm>
          <a:prstGeom prst="rect">
            <a:avLst/>
          </a:prstGeom>
          <a:noFill/>
        </p:spPr>
        <p:txBody>
          <a:bodyPr wrap="square" rtlCol="0">
            <a:spAutoFit/>
          </a:bodyPr>
          <a:lstStyle/>
          <a:p>
            <a:r>
              <a:rPr kumimoji="1" lang="en-US" altLang="ja-JP" sz="1400" b="1" dirty="0" smtClean="0">
                <a:latin typeface="Meiryo UI" panose="020B0604030504040204" pitchFamily="50" charset="-128"/>
                <a:ea typeface="Meiryo UI" panose="020B0604030504040204" pitchFamily="50" charset="-128"/>
              </a:rPr>
              <a:t>184,143</a:t>
            </a:r>
            <a:r>
              <a:rPr kumimoji="1" lang="ja-JP" altLang="en-US" sz="1400" b="1" dirty="0" smtClean="0">
                <a:latin typeface="Meiryo UI" panose="020B0604030504040204" pitchFamily="50" charset="-128"/>
                <a:ea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098292" y="4437112"/>
            <a:ext cx="1152128" cy="307777"/>
          </a:xfrm>
          <a:prstGeom prst="rect">
            <a:avLst/>
          </a:prstGeom>
          <a:noFill/>
        </p:spPr>
        <p:txBody>
          <a:bodyPr wrap="square" rtlCol="0">
            <a:spAutoFit/>
          </a:bodyPr>
          <a:lstStyle/>
          <a:p>
            <a:pPr algn="ctr"/>
            <a:r>
              <a:rPr lang="en-US" altLang="ja-JP" sz="1400" b="1" dirty="0">
                <a:latin typeface="Meiryo UI" panose="020B0604030504040204" pitchFamily="50" charset="-128"/>
                <a:ea typeface="Meiryo UI" panose="020B0604030504040204" pitchFamily="50" charset="-128"/>
              </a:rPr>
              <a:t>65,540</a:t>
            </a:r>
            <a:r>
              <a:rPr kumimoji="1" lang="ja-JP" altLang="en-US" sz="1400" b="1" dirty="0" smtClean="0">
                <a:latin typeface="Meiryo UI" panose="020B0604030504040204" pitchFamily="50" charset="-128"/>
                <a:ea typeface="Meiryo UI" panose="020B0604030504040204" pitchFamily="50" charset="-128"/>
              </a:rPr>
              <a:t>円</a:t>
            </a:r>
            <a:endParaRPr kumimoji="1" lang="ja-JP" altLang="en-US" sz="1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77280" y="1497972"/>
            <a:ext cx="792088"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24018" y="802762"/>
            <a:ext cx="8118648" cy="400110"/>
          </a:xfrm>
          <a:prstGeom prst="rect">
            <a:avLst/>
          </a:prstGeom>
        </p:spPr>
        <p:txBody>
          <a:bodyPr wrap="square">
            <a:spAutoFit/>
          </a:bodyPr>
          <a:lstStyle/>
          <a:p>
            <a:pPr marL="174625" indent="-174625" algn="ctr"/>
            <a:r>
              <a:rPr lang="ja-JP" altLang="en-US" sz="20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同業種の２店舗で運用開始後、商品ロスの金額</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は、両店舗とも大幅に</a:t>
            </a:r>
            <a:r>
              <a:rPr lang="ja-JP" altLang="en-US" sz="20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減少</a:t>
            </a:r>
            <a:endPar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949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87192" y="1628800"/>
            <a:ext cx="1008112" cy="1316947"/>
            <a:chOff x="251520" y="960983"/>
            <a:chExt cx="1008112" cy="1316947"/>
          </a:xfrm>
        </p:grpSpPr>
        <p:pic>
          <p:nvPicPr>
            <p:cNvPr id="5" name="Picture 4" descr="http://www47.tok2.com/home/anriyugo/clip_art/people/images/atsb00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1008112" cy="100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359532" y="960983"/>
              <a:ext cx="792088"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店長様</a:t>
              </a:r>
              <a:endParaRPr kumimoji="1" lang="ja-JP" altLang="en-US" sz="1400" dirty="0">
                <a:latin typeface="Meiryo UI" panose="020B0604030504040204" pitchFamily="50" charset="-128"/>
                <a:ea typeface="Meiryo UI" panose="020B0604030504040204" pitchFamily="50" charset="-128"/>
              </a:endParaRPr>
            </a:p>
          </p:txBody>
        </p:sp>
      </p:grpSp>
      <p:grpSp>
        <p:nvGrpSpPr>
          <p:cNvPr id="10" name="グループ化 9"/>
          <p:cNvGrpSpPr/>
          <p:nvPr/>
        </p:nvGrpSpPr>
        <p:grpSpPr>
          <a:xfrm>
            <a:off x="79214" y="4561383"/>
            <a:ext cx="1016090" cy="1322802"/>
            <a:chOff x="251520" y="4273351"/>
            <a:chExt cx="1016090" cy="1322802"/>
          </a:xfrm>
        </p:grpSpPr>
        <p:pic>
          <p:nvPicPr>
            <p:cNvPr id="8" name="Picture 2" descr="http://www47.tok2.com/home/anriyugo/clip_art/people/images/atsb000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581128"/>
              <a:ext cx="1016090" cy="10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393043" y="4273351"/>
              <a:ext cx="806962"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ＢＡ様</a:t>
              </a:r>
              <a:endParaRPr kumimoji="1" lang="ja-JP" altLang="en-US" sz="1400" dirty="0">
                <a:latin typeface="Meiryo UI" panose="020B0604030504040204" pitchFamily="50" charset="-128"/>
                <a:ea typeface="Meiryo UI" panose="020B0604030504040204" pitchFamily="50" charset="-128"/>
              </a:endParaRPr>
            </a:p>
          </p:txBody>
        </p:sp>
      </p:grpSp>
      <p:graphicFrame>
        <p:nvGraphicFramePr>
          <p:cNvPr id="12" name="表 11"/>
          <p:cNvGraphicFramePr>
            <a:graphicFrameLocks noGrp="1"/>
          </p:cNvGraphicFramePr>
          <p:nvPr>
            <p:extLst>
              <p:ext uri="{D42A27DB-BD31-4B8C-83A1-F6EECF244321}">
                <p14:modId xmlns:p14="http://schemas.microsoft.com/office/powerpoint/2010/main" val="1766997499"/>
              </p:ext>
            </p:extLst>
          </p:nvPr>
        </p:nvGraphicFramePr>
        <p:xfrm>
          <a:off x="1095304" y="782536"/>
          <a:ext cx="7552862" cy="3317252"/>
        </p:xfrm>
        <a:graphic>
          <a:graphicData uri="http://schemas.openxmlformats.org/drawingml/2006/table">
            <a:tbl>
              <a:tblPr firstRow="1" bandRow="1">
                <a:tableStyleId>{5C22544A-7EE6-4342-B048-85BDC9FD1C3A}</a:tableStyleId>
              </a:tblPr>
              <a:tblGrid>
                <a:gridCol w="1072142">
                  <a:extLst>
                    <a:ext uri="{9D8B030D-6E8A-4147-A177-3AD203B41FA5}">
                      <a16:colId xmlns:a16="http://schemas.microsoft.com/office/drawing/2014/main" val="20000"/>
                    </a:ext>
                  </a:extLst>
                </a:gridCol>
                <a:gridCol w="6480720">
                  <a:extLst>
                    <a:ext uri="{9D8B030D-6E8A-4147-A177-3AD203B41FA5}">
                      <a16:colId xmlns:a16="http://schemas.microsoft.com/office/drawing/2014/main" val="20001"/>
                    </a:ext>
                  </a:extLst>
                </a:gridCol>
              </a:tblGrid>
              <a:tr h="370840">
                <a:tc>
                  <a:txBody>
                    <a:bodyPr/>
                    <a:lstStyle/>
                    <a:p>
                      <a:pPr algn="ctr"/>
                      <a:endParaRPr kumimoji="1" lang="ja-JP" altLang="en-US" dirty="0">
                        <a:latin typeface="Meiryo UI" panose="020B0604030504040204" pitchFamily="50" charset="-128"/>
                        <a:ea typeface="Meiryo UI" panose="020B0604030504040204" pitchFamily="50" charset="-128"/>
                      </a:endParaRPr>
                    </a:p>
                  </a:txBody>
                  <a:tcPr/>
                </a:tc>
                <a:tc>
                  <a:txBody>
                    <a:bodyPr/>
                    <a:lstStyle/>
                    <a:p>
                      <a:pPr algn="l"/>
                      <a:r>
                        <a:rPr kumimoji="1" lang="ja-JP" altLang="en-US" dirty="0" smtClean="0">
                          <a:latin typeface="Meiryo UI" panose="020B0604030504040204" pitchFamily="50" charset="-128"/>
                          <a:ea typeface="Meiryo UI" panose="020B0604030504040204" pitchFamily="50" charset="-128"/>
                        </a:rPr>
                        <a:t>コメント</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70840">
                <a:tc rowSpan="5">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rPr>
                        <a:t>印象</a:t>
                      </a:r>
                      <a:endParaRPr kumimoji="1" lang="ja-JP" altLang="en-US"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「鳴ると気になる」</a:t>
                      </a: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という体験はこれまで無かった。</a:t>
                      </a: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スタッフの意識が変わった。</a:t>
                      </a:r>
                    </a:p>
                  </a:txBody>
                  <a:tcPr marL="91423" marR="91423" marT="45722" marB="45722" anchor="ctr" horzOverflow="overflow"/>
                </a:tc>
                <a:extLst>
                  <a:ext uri="{0D108BD9-81ED-4DB2-BD59-A6C34878D82A}">
                    <a16:rowId xmlns:a16="http://schemas.microsoft.com/office/drawing/2014/main" val="10001"/>
                  </a:ext>
                </a:extLst>
              </a:tr>
              <a:tr h="370840">
                <a:tc vMerge="1">
                  <a:txBody>
                    <a:bodyPr/>
                    <a:lstStyle/>
                    <a:p>
                      <a:endParaRPr kumimoji="1" lang="ja-JP" altLang="en-US" dirty="0"/>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休憩中のバックヤードにいても、</a:t>
                      </a: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鳴るとカメラのモニターや売り場を気にする事ができる</a:t>
                      </a: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というのは、これまで無かった。</a:t>
                      </a:r>
                    </a:p>
                  </a:txBody>
                  <a:tcPr marL="91423" marR="91423" marT="45722" marB="45722" anchor="ctr" horzOverflow="overflow"/>
                </a:tc>
                <a:extLst>
                  <a:ext uri="{0D108BD9-81ED-4DB2-BD59-A6C34878D82A}">
                    <a16:rowId xmlns:a16="http://schemas.microsoft.com/office/drawing/2014/main" val="10002"/>
                  </a:ext>
                </a:extLst>
              </a:tr>
              <a:tr h="370840">
                <a:tc vMerge="1">
                  <a:txBody>
                    <a:bodyPr/>
                    <a:lstStyle/>
                    <a:p>
                      <a:endParaRPr kumimoji="1" lang="ja-JP" altLang="en-US" dirty="0"/>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音で伝わるので、</a:t>
                      </a: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どこにいても聞こえる</a:t>
                      </a: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のは良い。</a:t>
                      </a:r>
                    </a:p>
                  </a:txBody>
                  <a:tcPr marL="91423" marR="91423" marT="45722" marB="45722" anchor="ctr" horzOverflow="overflow"/>
                </a:tc>
                <a:extLst>
                  <a:ext uri="{0D108BD9-81ED-4DB2-BD59-A6C34878D82A}">
                    <a16:rowId xmlns:a16="http://schemas.microsoft.com/office/drawing/2014/main" val="10003"/>
                  </a:ext>
                </a:extLst>
              </a:tr>
              <a:tr h="370840">
                <a:tc vMerge="1">
                  <a:txBody>
                    <a:bodyPr/>
                    <a:lstStyle/>
                    <a:p>
                      <a:endParaRPr kumimoji="1" lang="ja-JP" altLang="en-US" dirty="0"/>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月に</a:t>
                      </a:r>
                      <a:r>
                        <a:rPr kumimoji="1" lang="en-US" altLang="ja-JP"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10</a:t>
                      </a: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日ほど</a:t>
                      </a:r>
                      <a:r>
                        <a:rPr kumimoji="1" lang="en-US" altLang="ja-JP"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B.A</a:t>
                      </a: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の夜勤が居ない時でも、不在の時間になるとみんなで声を掛け合って</a:t>
                      </a:r>
                      <a:r>
                        <a:rPr kumimoji="1" lang="ja-JP" altLang="en-US" sz="1300" b="1"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意識して行動する</a:t>
                      </a: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事ができている。</a:t>
                      </a:r>
                    </a:p>
                  </a:txBody>
                  <a:tcPr marL="91423" marR="91423" marT="45722" marB="45722" anchor="ctr" horzOverflow="overflow"/>
                </a:tc>
                <a:extLst>
                  <a:ext uri="{0D108BD9-81ED-4DB2-BD59-A6C34878D82A}">
                    <a16:rowId xmlns:a16="http://schemas.microsoft.com/office/drawing/2014/main" val="10004"/>
                  </a:ext>
                </a:extLst>
              </a:tr>
              <a:tr h="370840">
                <a:tc vMerge="1">
                  <a:txBody>
                    <a:bodyPr/>
                    <a:lstStyle/>
                    <a:p>
                      <a:endParaRPr kumimoji="1" lang="ja-JP" altLang="en-US" dirty="0"/>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鳴り過ぎる時が一時あったが、</a:t>
                      </a: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現在は修正され業務に支障は無く</a:t>
                      </a: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、これまでにお客様からも「音」に関するクレームは無かった。</a:t>
                      </a:r>
                      <a:endParaRPr kumimoji="1" lang="en-US" altLang="ja-JP" sz="13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1423" marR="91423" marT="45722" marB="45722" anchor="ctr" horzOverflow="overflow"/>
                </a:tc>
                <a:extLst>
                  <a:ext uri="{0D108BD9-81ED-4DB2-BD59-A6C34878D82A}">
                    <a16:rowId xmlns:a16="http://schemas.microsoft.com/office/drawing/2014/main" val="10005"/>
                  </a:ext>
                </a:extLst>
              </a:tr>
              <a:tr h="370840">
                <a:tc rowSpan="2">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rPr>
                        <a:t>効果</a:t>
                      </a:r>
                      <a:endParaRPr kumimoji="1" lang="ja-JP" altLang="en-US" b="1" dirty="0">
                        <a:solidFill>
                          <a:schemeClr val="bg1"/>
                        </a:solidFill>
                        <a:latin typeface="Meiryo UI" panose="020B0604030504040204" pitchFamily="50" charset="-128"/>
                        <a:ea typeface="Meiryo UI" panose="020B0604030504040204" pitchFamily="50" charset="-128"/>
                      </a:endParaRPr>
                    </a:p>
                  </a:txBody>
                  <a:tcPr anchor="ctr">
                    <a:solidFill>
                      <a:schemeClr val="accent1"/>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センサー設置後、</a:t>
                      </a: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大量万引きは</a:t>
                      </a:r>
                      <a:r>
                        <a:rPr kumimoji="1" lang="en-US" altLang="ja-JP"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1</a:t>
                      </a: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度も発生していない。</a:t>
                      </a:r>
                    </a:p>
                  </a:txBody>
                  <a:tcPr marL="91423" marR="91423" marT="45722" marB="45722" anchor="ctr" horzOverflow="overflow"/>
                </a:tc>
                <a:extLst>
                  <a:ext uri="{0D108BD9-81ED-4DB2-BD59-A6C34878D82A}">
                    <a16:rowId xmlns:a16="http://schemas.microsoft.com/office/drawing/2014/main" val="10006"/>
                  </a:ext>
                </a:extLst>
              </a:tr>
              <a:tr h="370840">
                <a:tc vMerge="1">
                  <a:txBody>
                    <a:bodyPr/>
                    <a:lstStyle/>
                    <a:p>
                      <a:endParaRPr kumimoji="1" lang="ja-JP" altLang="en-US" dirty="0"/>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少量万引きについても、棚卸結果では減っている</a:t>
                      </a: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a:t>
                      </a:r>
                    </a:p>
                  </a:txBody>
                  <a:tcPr marL="91423" marR="91423" marT="45722" marB="45722" anchor="ctr" horzOverflow="overflow"/>
                </a:tc>
                <a:extLst>
                  <a:ext uri="{0D108BD9-81ED-4DB2-BD59-A6C34878D82A}">
                    <a16:rowId xmlns:a16="http://schemas.microsoft.com/office/drawing/2014/main" val="10007"/>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4272926857"/>
              </p:ext>
            </p:extLst>
          </p:nvPr>
        </p:nvGraphicFramePr>
        <p:xfrm>
          <a:off x="1102200" y="4258176"/>
          <a:ext cx="7552862" cy="2265692"/>
        </p:xfrm>
        <a:graphic>
          <a:graphicData uri="http://schemas.openxmlformats.org/drawingml/2006/table">
            <a:tbl>
              <a:tblPr firstRow="1" bandRow="1">
                <a:tableStyleId>{93296810-A885-4BE3-A3E7-6D5BEEA58F35}</a:tableStyleId>
              </a:tblPr>
              <a:tblGrid>
                <a:gridCol w="1087525">
                  <a:extLst>
                    <a:ext uri="{9D8B030D-6E8A-4147-A177-3AD203B41FA5}">
                      <a16:colId xmlns:a16="http://schemas.microsoft.com/office/drawing/2014/main" val="20000"/>
                    </a:ext>
                  </a:extLst>
                </a:gridCol>
                <a:gridCol w="6465337">
                  <a:extLst>
                    <a:ext uri="{9D8B030D-6E8A-4147-A177-3AD203B41FA5}">
                      <a16:colId xmlns:a16="http://schemas.microsoft.com/office/drawing/2014/main" val="20001"/>
                    </a:ext>
                  </a:extLst>
                </a:gridCol>
              </a:tblGrid>
              <a:tr h="370840">
                <a:tc>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dirty="0" smtClean="0">
                          <a:latin typeface="Meiryo UI" panose="020B0604030504040204" pitchFamily="50" charset="-128"/>
                          <a:ea typeface="Meiryo UI" panose="020B0604030504040204" pitchFamily="50" charset="-128"/>
                        </a:rPr>
                        <a:t>コメント</a:t>
                      </a: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273089">
                <a:tc rowSpan="2">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rPr>
                        <a:t>印象</a:t>
                      </a:r>
                      <a:endParaRPr kumimoji="1" lang="ja-JP" altLang="en-US" b="1" dirty="0">
                        <a:solidFill>
                          <a:schemeClr val="bg1"/>
                        </a:solidFill>
                        <a:latin typeface="Meiryo UI" panose="020B0604030504040204" pitchFamily="50" charset="-128"/>
                        <a:ea typeface="Meiryo UI" panose="020B0604030504040204" pitchFamily="50" charset="-128"/>
                      </a:endParaRPr>
                    </a:p>
                  </a:txBody>
                  <a:tcPr anchor="ctr">
                    <a:solidFill>
                      <a:schemeClr val="accent6"/>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r>
                        <a:rPr lang="ja-JP" altLang="en-US" sz="1400" b="1" u="sng" dirty="0" smtClean="0">
                          <a:latin typeface="HG丸ｺﾞｼｯｸM-PRO" pitchFamily="50" charset="-128"/>
                          <a:ea typeface="HG丸ｺﾞｼｯｸM-PRO" pitchFamily="50" charset="-128"/>
                        </a:rPr>
                        <a:t>背中を向けて作業をしていても、鳴るとすぐに目線で追う事ができる</a:t>
                      </a:r>
                      <a:r>
                        <a:rPr lang="ja-JP" altLang="en-US" sz="1400" dirty="0" smtClean="0">
                          <a:latin typeface="HG丸ｺﾞｼｯｸM-PRO" pitchFamily="50" charset="-128"/>
                          <a:ea typeface="HG丸ｺﾞｼｯｸM-PRO" pitchFamily="50" charset="-128"/>
                        </a:rPr>
                        <a:t>ので、人気を感じるとすぐに移動して確認しています。</a:t>
                      </a:r>
                      <a:endParaRPr lang="ja-JP" altLang="en-US" sz="1400" dirty="0">
                        <a:latin typeface="HG丸ｺﾞｼｯｸM-PRO" pitchFamily="50" charset="-128"/>
                        <a:ea typeface="HG丸ｺﾞｼｯｸM-PRO" pitchFamily="50" charset="-128"/>
                      </a:endParaRPr>
                    </a:p>
                  </a:txBody>
                  <a:tcPr marL="91423" marR="91423" marT="45722" marB="45722" anchor="ctr" horzOverflow="overflow"/>
                </a:tc>
                <a:extLst>
                  <a:ext uri="{0D108BD9-81ED-4DB2-BD59-A6C34878D82A}">
                    <a16:rowId xmlns:a16="http://schemas.microsoft.com/office/drawing/2014/main" val="10001"/>
                  </a:ext>
                </a:extLst>
              </a:tr>
              <a:tr h="370840">
                <a:tc vMerge="1">
                  <a:txBody>
                    <a:bodyPr/>
                    <a:lstStyle/>
                    <a:p>
                      <a:endParaRPr kumimoji="1" lang="ja-JP" altLang="en-US" dirty="0"/>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r>
                        <a:rPr lang="ja-JP" altLang="en-US" sz="1400" dirty="0" smtClean="0">
                          <a:latin typeface="HG丸ｺﾞｼｯｸM-PRO" pitchFamily="50" charset="-128"/>
                          <a:ea typeface="HG丸ｺﾞｼｯｸM-PRO" pitchFamily="50" charset="-128"/>
                        </a:rPr>
                        <a:t>長い時は</a:t>
                      </a:r>
                      <a:r>
                        <a:rPr lang="en-US" altLang="ja-JP" sz="1400" dirty="0" smtClean="0">
                          <a:latin typeface="HG丸ｺﾞｼｯｸM-PRO" pitchFamily="50" charset="-128"/>
                          <a:ea typeface="HG丸ｺﾞｼｯｸM-PRO" pitchFamily="50" charset="-128"/>
                        </a:rPr>
                        <a:t>30</a:t>
                      </a:r>
                      <a:r>
                        <a:rPr lang="ja-JP" altLang="en-US" sz="1400" dirty="0" smtClean="0">
                          <a:latin typeface="HG丸ｺﾞｼｯｸM-PRO" pitchFamily="50" charset="-128"/>
                          <a:ea typeface="HG丸ｺﾞｼｯｸM-PRO" pitchFamily="50" charset="-128"/>
                        </a:rPr>
                        <a:t>分近く倉庫作業で離れる場合がありますが、</a:t>
                      </a:r>
                      <a:r>
                        <a:rPr lang="ja-JP" altLang="en-US" sz="1400" b="1" u="sng" dirty="0" smtClean="0">
                          <a:latin typeface="HG丸ｺﾞｼｯｸM-PRO" pitchFamily="50" charset="-128"/>
                          <a:ea typeface="HG丸ｺﾞｼｯｸM-PRO" pitchFamily="50" charset="-128"/>
                        </a:rPr>
                        <a:t>倉庫にいても聞こえるので、すぐに戻る事ができる</a:t>
                      </a:r>
                      <a:r>
                        <a:rPr lang="ja-JP" altLang="en-US" sz="1400" dirty="0" smtClean="0">
                          <a:latin typeface="HG丸ｺﾞｼｯｸM-PRO" pitchFamily="50" charset="-128"/>
                          <a:ea typeface="HG丸ｺﾞｼｯｸM-PRO" pitchFamily="50" charset="-128"/>
                        </a:rPr>
                        <a:t>ので助かっています。</a:t>
                      </a:r>
                      <a:endParaRPr lang="ja-JP" altLang="en-US" sz="1400" dirty="0">
                        <a:latin typeface="HG丸ｺﾞｼｯｸM-PRO" pitchFamily="50" charset="-128"/>
                        <a:ea typeface="HG丸ｺﾞｼｯｸM-PRO" pitchFamily="50" charset="-128"/>
                      </a:endParaRPr>
                    </a:p>
                  </a:txBody>
                  <a:tcPr marL="91423" marR="91423" marT="45722" marB="45722" anchor="ctr" horzOverflow="overflow"/>
                </a:tc>
                <a:extLst>
                  <a:ext uri="{0D108BD9-81ED-4DB2-BD59-A6C34878D82A}">
                    <a16:rowId xmlns:a16="http://schemas.microsoft.com/office/drawing/2014/main" val="10002"/>
                  </a:ext>
                </a:extLst>
              </a:tr>
              <a:tr h="370840">
                <a:tc rowSpan="2">
                  <a:txBody>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rPr>
                        <a:t>効果</a:t>
                      </a:r>
                      <a:endParaRPr kumimoji="1" lang="ja-JP" altLang="en-US" b="1" dirty="0">
                        <a:solidFill>
                          <a:schemeClr val="bg1"/>
                        </a:solidFill>
                        <a:latin typeface="Meiryo UI" panose="020B0604030504040204" pitchFamily="50" charset="-128"/>
                        <a:ea typeface="Meiryo UI" panose="020B0604030504040204" pitchFamily="50" charset="-128"/>
                      </a:endParaRPr>
                    </a:p>
                  </a:txBody>
                  <a:tcPr anchor="ctr">
                    <a:solidFill>
                      <a:schemeClr val="accent6"/>
                    </a:solidFill>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万引き犯より、お客様に反応する事の方が多いので、</a:t>
                      </a: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鳴ると接客チャンスと捉え、お声がけするようにしている。（販売につながった経験もある）</a:t>
                      </a:r>
                      <a:endPar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endParaRPr>
                    </a:p>
                  </a:txBody>
                  <a:tcPr marL="91423" marR="91423" marT="45722" marB="45722" anchor="ctr" horzOverflow="overflow"/>
                </a:tc>
                <a:extLst>
                  <a:ext uri="{0D108BD9-81ED-4DB2-BD59-A6C34878D82A}">
                    <a16:rowId xmlns:a16="http://schemas.microsoft.com/office/drawing/2014/main" val="10003"/>
                  </a:ext>
                </a:extLst>
              </a:tr>
              <a:tr h="370840">
                <a:tc vMerge="1">
                  <a:txBody>
                    <a:bodyPr/>
                    <a:lstStyle/>
                    <a:p>
                      <a:endParaRPr kumimoji="1" lang="ja-JP" altLang="en-US" dirty="0"/>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お声掛けできる回数は、設置前の</a:t>
                      </a:r>
                      <a:r>
                        <a:rPr kumimoji="1" lang="en-US" altLang="ja-JP"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2</a:t>
                      </a: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割～</a:t>
                      </a:r>
                      <a:r>
                        <a:rPr kumimoji="1" lang="en-US" altLang="ja-JP"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3</a:t>
                      </a:r>
                      <a:r>
                        <a:rPr kumimoji="1" lang="ja-JP" altLang="en-US" sz="1300" b="1" i="0" u="sng" strike="noStrike" cap="none" normalizeH="0" baseline="0" dirty="0" smtClean="0">
                          <a:ln>
                            <a:noFill/>
                          </a:ln>
                          <a:solidFill>
                            <a:schemeClr val="tx1"/>
                          </a:solidFill>
                          <a:effectLst/>
                          <a:latin typeface="HG丸ｺﾞｼｯｸM-PRO" pitchFamily="50" charset="-128"/>
                          <a:ea typeface="HG丸ｺﾞｼｯｸM-PRO" pitchFamily="50" charset="-128"/>
                        </a:rPr>
                        <a:t>割増し</a:t>
                      </a:r>
                      <a:r>
                        <a:rPr kumimoji="1" lang="ja-JP" altLang="en-US" sz="1300" b="0" i="0" u="none" strike="noStrike" cap="none" normalizeH="0" baseline="0" dirty="0" smtClean="0">
                          <a:ln>
                            <a:noFill/>
                          </a:ln>
                          <a:solidFill>
                            <a:schemeClr val="tx1"/>
                          </a:solidFill>
                          <a:effectLst/>
                          <a:latin typeface="HG丸ｺﾞｼｯｸM-PRO" pitchFamily="50" charset="-128"/>
                          <a:ea typeface="HG丸ｺﾞｼｯｸM-PRO" pitchFamily="50" charset="-128"/>
                        </a:rPr>
                        <a:t>で増えている印象がある。</a:t>
                      </a:r>
                    </a:p>
                  </a:txBody>
                  <a:tcPr marL="91423" marR="91423" marT="45722" marB="45722" anchor="ctr" horzOverflow="overflow"/>
                </a:tc>
                <a:extLst>
                  <a:ext uri="{0D108BD9-81ED-4DB2-BD59-A6C34878D82A}">
                    <a16:rowId xmlns:a16="http://schemas.microsoft.com/office/drawing/2014/main" val="10004"/>
                  </a:ext>
                </a:extLst>
              </a:tr>
            </a:tbl>
          </a:graphicData>
        </a:graphic>
      </p:graphicFrame>
      <p:sp>
        <p:nvSpPr>
          <p:cNvPr id="3" name="タイトル 2"/>
          <p:cNvSpPr>
            <a:spLocks noGrp="1"/>
          </p:cNvSpPr>
          <p:nvPr>
            <p:ph type="title"/>
          </p:nvPr>
        </p:nvSpPr>
        <p:spPr/>
        <p:txBody>
          <a:bodyPr>
            <a:normAutofit fontScale="90000"/>
          </a:bodyPr>
          <a:lstStyle/>
          <a:p>
            <a:r>
              <a:rPr lang="en-US" altLang="ja-JP" dirty="0"/>
              <a:t>6.</a:t>
            </a:r>
            <a:r>
              <a:rPr lang="ja-JP" altLang="en-US" dirty="0"/>
              <a:t>導入後のインタビュー（店長・</a:t>
            </a:r>
            <a:r>
              <a:rPr lang="en-US" altLang="ja-JP" dirty="0"/>
              <a:t>BA</a:t>
            </a:r>
            <a:r>
              <a:rPr lang="ja-JP" altLang="en-US" dirty="0"/>
              <a:t>ビューティアドバイザー</a:t>
            </a:r>
            <a:r>
              <a:rPr lang="ja-JP" altLang="en-US" dirty="0" smtClean="0"/>
              <a:t>）</a:t>
            </a:r>
            <a:endParaRPr kumimoji="1" lang="ja-JP" altLang="en-US" dirty="0"/>
          </a:p>
        </p:txBody>
      </p:sp>
      <p:sp>
        <p:nvSpPr>
          <p:cNvPr id="2" name="スライド番号プレースホルダー 1"/>
          <p:cNvSpPr>
            <a:spLocks noGrp="1"/>
          </p:cNvSpPr>
          <p:nvPr>
            <p:ph type="sldNum" sz="quarter" idx="12"/>
          </p:nvPr>
        </p:nvSpPr>
        <p:spPr/>
        <p:txBody>
          <a:bodyPr/>
          <a:lstStyle/>
          <a:p>
            <a:fld id="{BCF97B94-40C2-4AA3-B714-9CAF8FBEC1DD}" type="slidenum">
              <a:rPr lang="ja-JP" altLang="en-US" smtClean="0"/>
              <a:pPr/>
              <a:t>8</a:t>
            </a:fld>
            <a:endParaRPr lang="ja-JP" altLang="en-US" dirty="0"/>
          </a:p>
        </p:txBody>
      </p:sp>
    </p:spTree>
    <p:extLst>
      <p:ext uri="{BB962C8B-B14F-4D97-AF65-F5344CB8AC3E}">
        <p14:creationId xmlns:p14="http://schemas.microsoft.com/office/powerpoint/2010/main" val="4206318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903</Words>
  <Application>Microsoft Office PowerPoint</Application>
  <PresentationFormat>画面に合わせる (4:3)</PresentationFormat>
  <Paragraphs>166</Paragraphs>
  <Slides>12</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12</vt:i4>
      </vt:variant>
    </vt:vector>
  </HeadingPairs>
  <TitlesOfParts>
    <vt:vector size="22" baseType="lpstr">
      <vt:lpstr>ＤＦ特太ゴシック体</vt:lpstr>
      <vt:lpstr>HGP創英角ｺﾞｼｯｸUB</vt:lpstr>
      <vt:lpstr>HG丸ｺﾞｼｯｸM-PRO</vt:lpstr>
      <vt:lpstr>Meiryo UI</vt:lpstr>
      <vt:lpstr>ＭＳ Ｐゴシック</vt:lpstr>
      <vt:lpstr>メイリオ</vt:lpstr>
      <vt:lpstr>Arial</vt:lpstr>
      <vt:lpstr>Calibri</vt:lpstr>
      <vt:lpstr>Wingdings</vt:lpstr>
      <vt:lpstr>Office ​​テーマ</vt:lpstr>
      <vt:lpstr>モニタリングセンサー</vt:lpstr>
      <vt:lpstr>目次</vt:lpstr>
      <vt:lpstr>1.モニタリングセンサーとは？</vt:lpstr>
      <vt:lpstr>2.概要</vt:lpstr>
      <vt:lpstr>2-2概要</vt:lpstr>
      <vt:lpstr>3.施工イメージ</vt:lpstr>
      <vt:lpstr>4.差別化</vt:lpstr>
      <vt:lpstr>5.実施結果</vt:lpstr>
      <vt:lpstr>6.導入後のインタビュー（店長・BAビューティアドバイザー）</vt:lpstr>
      <vt:lpstr>7.その他運用事例（書籍販売）</vt:lpstr>
      <vt:lpstr>7-2.その他運用事例（ドラッグストア）</vt:lpstr>
      <vt:lpstr>8.導入コスト（税抜）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モニタリングセンサー</dc:title>
  <dc:creator>㈱USEN　梅田　聡</dc:creator>
  <cp:lastModifiedBy>木村　麻莉</cp:lastModifiedBy>
  <cp:revision>62</cp:revision>
  <cp:lastPrinted>2018-04-04T03:34:21Z</cp:lastPrinted>
  <dcterms:created xsi:type="dcterms:W3CDTF">2016-08-19T08:37:11Z</dcterms:created>
  <dcterms:modified xsi:type="dcterms:W3CDTF">2019-05-07T08:17:42Z</dcterms:modified>
</cp:coreProperties>
</file>