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83" r:id="rId3"/>
    <p:sldId id="285" r:id="rId4"/>
    <p:sldId id="286" r:id="rId5"/>
    <p:sldId id="281" r:id="rId6"/>
    <p:sldId id="282" r:id="rId7"/>
    <p:sldId id="267" r:id="rId8"/>
    <p:sldId id="260" r:id="rId9"/>
    <p:sldId id="280" r:id="rId10"/>
    <p:sldId id="275" r:id="rId11"/>
    <p:sldId id="287" r:id="rId12"/>
    <p:sldId id="288" r:id="rId13"/>
    <p:sldId id="289" r:id="rId14"/>
    <p:sldId id="273" r:id="rId15"/>
    <p:sldId id="276" r:id="rId16"/>
  </p:sldIdLst>
  <p:sldSz cx="10693400" cy="7561263"/>
  <p:notesSz cx="6797675" cy="9926638"/>
  <p:defaultTextStyle>
    <a:defPPr>
      <a:defRPr lang="ja-JP"/>
    </a:defPPr>
    <a:lvl1pPr marL="0" algn="l" defTabSz="995529" rtl="0" eaLnBrk="1" latinLnBrk="0" hangingPunct="1">
      <a:defRPr kumimoji="1" sz="1900" kern="1200">
        <a:solidFill>
          <a:schemeClr val="tx1"/>
        </a:solidFill>
        <a:latin typeface="+mn-lt"/>
        <a:ea typeface="+mn-ea"/>
        <a:cs typeface="+mn-cs"/>
      </a:defRPr>
    </a:lvl1pPr>
    <a:lvl2pPr marL="497766" algn="l" defTabSz="995529" rtl="0" eaLnBrk="1" latinLnBrk="0" hangingPunct="1">
      <a:defRPr kumimoji="1" sz="1900" kern="1200">
        <a:solidFill>
          <a:schemeClr val="tx1"/>
        </a:solidFill>
        <a:latin typeface="+mn-lt"/>
        <a:ea typeface="+mn-ea"/>
        <a:cs typeface="+mn-cs"/>
      </a:defRPr>
    </a:lvl2pPr>
    <a:lvl3pPr marL="995529" algn="l" defTabSz="995529" rtl="0" eaLnBrk="1" latinLnBrk="0" hangingPunct="1">
      <a:defRPr kumimoji="1" sz="1900" kern="1200">
        <a:solidFill>
          <a:schemeClr val="tx1"/>
        </a:solidFill>
        <a:latin typeface="+mn-lt"/>
        <a:ea typeface="+mn-ea"/>
        <a:cs typeface="+mn-cs"/>
      </a:defRPr>
    </a:lvl3pPr>
    <a:lvl4pPr marL="1493294" algn="l" defTabSz="995529" rtl="0" eaLnBrk="1" latinLnBrk="0" hangingPunct="1">
      <a:defRPr kumimoji="1" sz="1900" kern="1200">
        <a:solidFill>
          <a:schemeClr val="tx1"/>
        </a:solidFill>
        <a:latin typeface="+mn-lt"/>
        <a:ea typeface="+mn-ea"/>
        <a:cs typeface="+mn-cs"/>
      </a:defRPr>
    </a:lvl4pPr>
    <a:lvl5pPr marL="1991059" algn="l" defTabSz="995529" rtl="0" eaLnBrk="1" latinLnBrk="0" hangingPunct="1">
      <a:defRPr kumimoji="1" sz="1900" kern="1200">
        <a:solidFill>
          <a:schemeClr val="tx1"/>
        </a:solidFill>
        <a:latin typeface="+mn-lt"/>
        <a:ea typeface="+mn-ea"/>
        <a:cs typeface="+mn-cs"/>
      </a:defRPr>
    </a:lvl5pPr>
    <a:lvl6pPr marL="2488824" algn="l" defTabSz="995529" rtl="0" eaLnBrk="1" latinLnBrk="0" hangingPunct="1">
      <a:defRPr kumimoji="1" sz="1900" kern="1200">
        <a:solidFill>
          <a:schemeClr val="tx1"/>
        </a:solidFill>
        <a:latin typeface="+mn-lt"/>
        <a:ea typeface="+mn-ea"/>
        <a:cs typeface="+mn-cs"/>
      </a:defRPr>
    </a:lvl6pPr>
    <a:lvl7pPr marL="2986588" algn="l" defTabSz="995529" rtl="0" eaLnBrk="1" latinLnBrk="0" hangingPunct="1">
      <a:defRPr kumimoji="1" sz="1900" kern="1200">
        <a:solidFill>
          <a:schemeClr val="tx1"/>
        </a:solidFill>
        <a:latin typeface="+mn-lt"/>
        <a:ea typeface="+mn-ea"/>
        <a:cs typeface="+mn-cs"/>
      </a:defRPr>
    </a:lvl7pPr>
    <a:lvl8pPr marL="3484352" algn="l" defTabSz="995529" rtl="0" eaLnBrk="1" latinLnBrk="0" hangingPunct="1">
      <a:defRPr kumimoji="1" sz="1900" kern="1200">
        <a:solidFill>
          <a:schemeClr val="tx1"/>
        </a:solidFill>
        <a:latin typeface="+mn-lt"/>
        <a:ea typeface="+mn-ea"/>
        <a:cs typeface="+mn-cs"/>
      </a:defRPr>
    </a:lvl8pPr>
    <a:lvl9pPr marL="3982117" algn="l" defTabSz="995529"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6666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986" autoAdjust="0"/>
  </p:normalViewPr>
  <p:slideViewPr>
    <p:cSldViewPr>
      <p:cViewPr varScale="1">
        <p:scale>
          <a:sx n="82" d="100"/>
          <a:sy n="82" d="100"/>
        </p:scale>
        <p:origin x="1080" y="77"/>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980" y="-108"/>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D3453-CFB0-482C-A447-EACAA5CC9FEB}" type="doc">
      <dgm:prSet loTypeId="urn:microsoft.com/office/officeart/2005/8/layout/radial1" loCatId="relationship" qsTypeId="urn:microsoft.com/office/officeart/2005/8/quickstyle/simple1" qsCatId="simple" csTypeId="urn:microsoft.com/office/officeart/2005/8/colors/accent3_2" csCatId="accent3" phldr="1"/>
      <dgm:spPr/>
      <dgm:t>
        <a:bodyPr/>
        <a:lstStyle/>
        <a:p>
          <a:endParaRPr lang="en-US"/>
        </a:p>
      </dgm:t>
    </dgm:pt>
    <dgm:pt modelId="{978F73C2-BF45-4493-82EC-3686EF94A7CE}">
      <dgm:prSet phldrT="[Tex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1" dirty="0" smtClean="0"/>
            <a:t>Prolitec</a:t>
          </a:r>
          <a:r>
            <a:rPr lang="en-US" b="1" dirty="0" smtClean="0"/>
            <a:t> </a:t>
          </a:r>
          <a:r>
            <a:rPr lang="en-US" dirty="0" smtClean="0"/>
            <a:t> </a:t>
          </a:r>
          <a:endParaRPr lang="en-US" dirty="0"/>
        </a:p>
      </dgm:t>
    </dgm:pt>
    <dgm:pt modelId="{897B90FF-B33D-4C34-8396-C2EE6EB0167F}" type="parTrans" cxnId="{034040A5-7F0A-4ADE-A8EF-A822ACA9134E}">
      <dgm:prSet/>
      <dgm:spPr/>
      <dgm:t>
        <a:bodyPr/>
        <a:lstStyle/>
        <a:p>
          <a:endParaRPr lang="en-US"/>
        </a:p>
      </dgm:t>
    </dgm:pt>
    <dgm:pt modelId="{38683D01-7B91-446A-8A1A-22F02E0A38FA}" type="sibTrans" cxnId="{034040A5-7F0A-4ADE-A8EF-A822ACA9134E}">
      <dgm:prSet/>
      <dgm:spPr/>
      <dgm:t>
        <a:bodyPr/>
        <a:lstStyle/>
        <a:p>
          <a:endParaRPr lang="en-US"/>
        </a:p>
      </dgm:t>
    </dgm:pt>
    <dgm:pt modelId="{DC358F01-2A58-448C-8DE9-228CBB0EC5E4}">
      <dgm:prSet phldrT="[Tex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ja-JP" altLang="en-US" sz="1200" b="1" dirty="0" smtClean="0">
              <a:latin typeface="メイリオ" pitchFamily="50" charset="-128"/>
              <a:ea typeface="メイリオ" pitchFamily="50" charset="-128"/>
              <a:cs typeface="メイリオ" pitchFamily="50" charset="-128"/>
            </a:rPr>
            <a:t>業務用 </a:t>
          </a:r>
          <a:r>
            <a:rPr lang="en-US" altLang="ja-JP" sz="1200" b="1" dirty="0" smtClean="0">
              <a:latin typeface="メイリオ" pitchFamily="50" charset="-128"/>
              <a:ea typeface="メイリオ" pitchFamily="50" charset="-128"/>
              <a:cs typeface="メイリオ" pitchFamily="50" charset="-128"/>
            </a:rPr>
            <a:t>Air care</a:t>
          </a:r>
          <a:r>
            <a:rPr lang="ja-JP" altLang="en-US" sz="1200" b="1" dirty="0" smtClean="0">
              <a:latin typeface="メイリオ" pitchFamily="50" charset="-128"/>
              <a:ea typeface="メイリオ" pitchFamily="50" charset="-128"/>
              <a:cs typeface="メイリオ" pitchFamily="50" charset="-128"/>
            </a:rPr>
            <a:t>　機器のレンタル</a:t>
          </a:r>
          <a:endParaRPr lang="en-US" sz="1200" b="1" dirty="0" smtClean="0">
            <a:latin typeface="メイリオ" pitchFamily="50" charset="-128"/>
            <a:ea typeface="メイリオ" pitchFamily="50" charset="-128"/>
            <a:cs typeface="メイリオ" pitchFamily="50" charset="-128"/>
          </a:endParaRPr>
        </a:p>
      </dgm:t>
    </dgm:pt>
    <dgm:pt modelId="{19DC9EC7-8D52-4B75-95D4-BCB64144B31A}" type="parTrans" cxnId="{F6C3D09C-9AD7-4341-86EC-8C1D8E236408}">
      <dgm:prSet/>
      <dgm:spPr/>
      <dgm:t>
        <a:bodyPr/>
        <a:lstStyle/>
        <a:p>
          <a:endParaRPr lang="en-US" dirty="0"/>
        </a:p>
      </dgm:t>
    </dgm:pt>
    <dgm:pt modelId="{3925DA98-C32F-41B5-8022-5B1CD2F0DE49}" type="sibTrans" cxnId="{F6C3D09C-9AD7-4341-86EC-8C1D8E236408}">
      <dgm:prSet/>
      <dgm:spPr/>
      <dgm:t>
        <a:bodyPr/>
        <a:lstStyle/>
        <a:p>
          <a:endParaRPr lang="en-US"/>
        </a:p>
      </dgm:t>
    </dgm:pt>
    <dgm:pt modelId="{F56BBD2B-5C54-41F2-8F74-22A06FB66487}">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ja-JP" altLang="en-US" sz="1200" b="1" dirty="0" smtClean="0">
              <a:latin typeface="メイリオ" pitchFamily="50" charset="-128"/>
              <a:ea typeface="メイリオ" pitchFamily="50" charset="-128"/>
              <a:cs typeface="メイリオ" pitchFamily="50" charset="-128"/>
            </a:rPr>
            <a:t>家庭用</a:t>
          </a:r>
          <a:r>
            <a:rPr lang="en-US" sz="1200" b="1" dirty="0" smtClean="0">
              <a:latin typeface="メイリオ" pitchFamily="50" charset="-128"/>
              <a:ea typeface="メイリオ" pitchFamily="50" charset="-128"/>
              <a:cs typeface="メイリオ" pitchFamily="50" charset="-128"/>
            </a:rPr>
            <a:t> Air Care</a:t>
          </a:r>
          <a:r>
            <a:rPr lang="ja-JP" altLang="en-US" sz="1200" b="1" dirty="0" smtClean="0">
              <a:latin typeface="メイリオ" pitchFamily="50" charset="-128"/>
              <a:ea typeface="メイリオ" pitchFamily="50" charset="-128"/>
              <a:cs typeface="メイリオ" pitchFamily="50" charset="-128"/>
            </a:rPr>
            <a:t>商品の販売</a:t>
          </a:r>
          <a:endParaRPr lang="en-US" sz="1200" b="1" dirty="0" smtClean="0">
            <a:latin typeface="メイリオ" pitchFamily="50" charset="-128"/>
            <a:ea typeface="メイリオ" pitchFamily="50" charset="-128"/>
            <a:cs typeface="メイリオ" pitchFamily="50" charset="-128"/>
          </a:endParaRPr>
        </a:p>
      </dgm:t>
    </dgm:pt>
    <dgm:pt modelId="{921880C3-0CA8-43BB-95C3-DFD4F158B66C}" type="parTrans" cxnId="{AE8FE810-13AA-4C7B-BCF7-9106C5C0F789}">
      <dgm:prSet/>
      <dgm:spPr/>
      <dgm:t>
        <a:bodyPr/>
        <a:lstStyle/>
        <a:p>
          <a:endParaRPr lang="en-US" dirty="0"/>
        </a:p>
      </dgm:t>
    </dgm:pt>
    <dgm:pt modelId="{D64BE99E-103C-498D-AF08-EA4E0BD17024}" type="sibTrans" cxnId="{AE8FE810-13AA-4C7B-BCF7-9106C5C0F789}">
      <dgm:prSet/>
      <dgm:spPr/>
      <dgm:t>
        <a:bodyPr/>
        <a:lstStyle/>
        <a:p>
          <a:endParaRPr lang="en-US"/>
        </a:p>
      </dgm:t>
    </dgm:pt>
    <dgm:pt modelId="{6447109B-C201-4FDB-B690-2F9B91D56044}">
      <dgm:prSet phldrT="[Text]" custT="1"/>
      <dgm:spPr>
        <a:solidFill>
          <a:schemeClr val="accent3">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ja-JP" altLang="en-US" sz="1200" b="1" dirty="0" smtClean="0">
              <a:latin typeface="メイリオ" pitchFamily="50" charset="-128"/>
              <a:ea typeface="メイリオ" pitchFamily="50" charset="-128"/>
              <a:cs typeface="メイリオ" pitchFamily="50" charset="-128"/>
            </a:rPr>
            <a:t>感染</a:t>
          </a:r>
          <a:r>
            <a:rPr lang="en-US" sz="1200" b="1" dirty="0" smtClean="0">
              <a:latin typeface="メイリオ" pitchFamily="50" charset="-128"/>
              <a:ea typeface="メイリオ" pitchFamily="50" charset="-128"/>
              <a:cs typeface="メイリオ" pitchFamily="50" charset="-128"/>
            </a:rPr>
            <a:t> Control</a:t>
          </a:r>
        </a:p>
        <a:p>
          <a:r>
            <a:rPr lang="ja-JP" altLang="en-US" sz="1200" b="1" dirty="0" smtClean="0">
              <a:latin typeface="メイリオ" pitchFamily="50" charset="-128"/>
              <a:ea typeface="メイリオ" pitchFamily="50" charset="-128"/>
              <a:cs typeface="メイリオ" pitchFamily="50" charset="-128"/>
            </a:rPr>
            <a:t>空間と物質表面の除菌</a:t>
          </a:r>
          <a:endParaRPr lang="en-US" sz="1200" b="1" dirty="0" smtClean="0">
            <a:latin typeface="メイリオ" pitchFamily="50" charset="-128"/>
            <a:ea typeface="メイリオ" pitchFamily="50" charset="-128"/>
            <a:cs typeface="メイリオ" pitchFamily="50" charset="-128"/>
          </a:endParaRPr>
        </a:p>
      </dgm:t>
    </dgm:pt>
    <dgm:pt modelId="{803ECCE9-91FB-4F31-9027-E4638636D09D}" type="parTrans" cxnId="{E18BD646-5CF3-4408-834F-FC78F90711CB}">
      <dgm:prSet/>
      <dgm:spPr/>
      <dgm:t>
        <a:bodyPr/>
        <a:lstStyle/>
        <a:p>
          <a:endParaRPr lang="en-US" dirty="0"/>
        </a:p>
      </dgm:t>
    </dgm:pt>
    <dgm:pt modelId="{8538D368-FEF9-4B0C-93F2-5FC6323623A2}" type="sibTrans" cxnId="{E18BD646-5CF3-4408-834F-FC78F90711CB}">
      <dgm:prSet/>
      <dgm:spPr/>
      <dgm:t>
        <a:bodyPr/>
        <a:lstStyle/>
        <a:p>
          <a:endParaRPr lang="en-US"/>
        </a:p>
      </dgm:t>
    </dgm:pt>
    <dgm:pt modelId="{334097DC-EB64-42EC-B0FB-08C846D0D216}">
      <dgm:prSet phldrT="[Text]" custT="1"/>
      <dgm:spPr>
        <a:solidFill>
          <a:srgbClr val="AA26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ja-JP" altLang="en-US" sz="1200" b="1" dirty="0" smtClean="0">
              <a:solidFill>
                <a:schemeClr val="bg1"/>
              </a:solidFill>
              <a:latin typeface="メイリオ" pitchFamily="50" charset="-128"/>
              <a:ea typeface="メイリオ" pitchFamily="50" charset="-128"/>
              <a:cs typeface="メイリオ" pitchFamily="50" charset="-128"/>
            </a:rPr>
            <a:t>害虫</a:t>
          </a:r>
          <a:r>
            <a:rPr lang="en-US" sz="1200" b="1" dirty="0" smtClean="0">
              <a:solidFill>
                <a:schemeClr val="bg1"/>
              </a:solidFill>
              <a:latin typeface="メイリオ" pitchFamily="50" charset="-128"/>
              <a:ea typeface="メイリオ" pitchFamily="50" charset="-128"/>
              <a:cs typeface="メイリオ" pitchFamily="50" charset="-128"/>
            </a:rPr>
            <a:t> &amp;  </a:t>
          </a:r>
          <a:r>
            <a:rPr lang="ja-JP" altLang="en-US" sz="1200" b="1" dirty="0" smtClean="0">
              <a:solidFill>
                <a:schemeClr val="bg1"/>
              </a:solidFill>
              <a:latin typeface="メイリオ" pitchFamily="50" charset="-128"/>
              <a:ea typeface="メイリオ" pitchFamily="50" charset="-128"/>
              <a:cs typeface="メイリオ" pitchFamily="50" charset="-128"/>
            </a:rPr>
            <a:t>害獣　</a:t>
          </a:r>
          <a:r>
            <a:rPr lang="en-US" sz="1200" b="1" dirty="0" smtClean="0">
              <a:solidFill>
                <a:schemeClr val="bg1"/>
              </a:solidFill>
              <a:latin typeface="メイリオ" pitchFamily="50" charset="-128"/>
              <a:ea typeface="メイリオ" pitchFamily="50" charset="-128"/>
              <a:cs typeface="メイリオ" pitchFamily="50" charset="-128"/>
            </a:rPr>
            <a:t>Control</a:t>
          </a:r>
          <a:endParaRPr lang="en-US" sz="1200" b="1" dirty="0">
            <a:solidFill>
              <a:schemeClr val="bg1"/>
            </a:solidFill>
            <a:latin typeface="メイリオ" pitchFamily="50" charset="-128"/>
            <a:ea typeface="メイリオ" pitchFamily="50" charset="-128"/>
            <a:cs typeface="メイリオ" pitchFamily="50" charset="-128"/>
          </a:endParaRPr>
        </a:p>
      </dgm:t>
    </dgm:pt>
    <dgm:pt modelId="{4E663878-AACE-4FBD-8D75-CD6EB7CC0A31}" type="parTrans" cxnId="{622979BF-14FC-41CF-9E58-D3032C16980E}">
      <dgm:prSet/>
      <dgm:spPr/>
      <dgm:t>
        <a:bodyPr/>
        <a:lstStyle/>
        <a:p>
          <a:endParaRPr lang="en-US" dirty="0"/>
        </a:p>
      </dgm:t>
    </dgm:pt>
    <dgm:pt modelId="{65196947-ED27-41C5-86B7-BD6C8359337A}" type="sibTrans" cxnId="{622979BF-14FC-41CF-9E58-D3032C16980E}">
      <dgm:prSet/>
      <dgm:spPr/>
      <dgm:t>
        <a:bodyPr/>
        <a:lstStyle/>
        <a:p>
          <a:endParaRPr lang="en-US"/>
        </a:p>
      </dgm:t>
    </dgm:pt>
    <dgm:pt modelId="{1F9E12BE-8745-4B6C-88B2-D3EBBCF4101E}" type="pres">
      <dgm:prSet presAssocID="{62AD3453-CFB0-482C-A447-EACAA5CC9FEB}" presName="cycle" presStyleCnt="0">
        <dgm:presLayoutVars>
          <dgm:chMax val="1"/>
          <dgm:dir/>
          <dgm:animLvl val="ctr"/>
          <dgm:resizeHandles val="exact"/>
        </dgm:presLayoutVars>
      </dgm:prSet>
      <dgm:spPr/>
      <dgm:t>
        <a:bodyPr/>
        <a:lstStyle/>
        <a:p>
          <a:endParaRPr lang="en-US"/>
        </a:p>
      </dgm:t>
    </dgm:pt>
    <dgm:pt modelId="{19EF4FC7-DEEF-4170-A5C6-F5E80AA03100}" type="pres">
      <dgm:prSet presAssocID="{978F73C2-BF45-4493-82EC-3686EF94A7CE}" presName="centerShape" presStyleLbl="node0" presStyleIdx="0" presStyleCnt="1" custScaleX="190645" custScaleY="171198" custLinFactX="1075" custLinFactNeighborX="100000" custLinFactNeighborY="-35993"/>
      <dgm:spPr/>
      <dgm:t>
        <a:bodyPr/>
        <a:lstStyle/>
        <a:p>
          <a:endParaRPr lang="en-US"/>
        </a:p>
      </dgm:t>
    </dgm:pt>
    <dgm:pt modelId="{BFB0B874-EA59-452A-94C9-9F79B28AA539}" type="pres">
      <dgm:prSet presAssocID="{19DC9EC7-8D52-4B75-95D4-BCB64144B31A}" presName="Name9" presStyleLbl="parChTrans1D2" presStyleIdx="0" presStyleCnt="4"/>
      <dgm:spPr/>
      <dgm:t>
        <a:bodyPr/>
        <a:lstStyle/>
        <a:p>
          <a:endParaRPr lang="en-US"/>
        </a:p>
      </dgm:t>
    </dgm:pt>
    <dgm:pt modelId="{4C50F07A-3EF2-465E-9968-CAC73E1184F2}" type="pres">
      <dgm:prSet presAssocID="{19DC9EC7-8D52-4B75-95D4-BCB64144B31A}" presName="connTx" presStyleLbl="parChTrans1D2" presStyleIdx="0" presStyleCnt="4"/>
      <dgm:spPr/>
      <dgm:t>
        <a:bodyPr/>
        <a:lstStyle/>
        <a:p>
          <a:endParaRPr lang="en-US"/>
        </a:p>
      </dgm:t>
    </dgm:pt>
    <dgm:pt modelId="{858A129E-B51E-4AB5-9720-50878EB918F7}" type="pres">
      <dgm:prSet presAssocID="{DC358F01-2A58-448C-8DE9-228CBB0EC5E4}" presName="node" presStyleLbl="node1" presStyleIdx="0" presStyleCnt="4" custScaleX="145411" custScaleY="139441" custRadScaleRad="145556" custRadScaleInc="-148149">
        <dgm:presLayoutVars>
          <dgm:bulletEnabled val="1"/>
        </dgm:presLayoutVars>
      </dgm:prSet>
      <dgm:spPr/>
      <dgm:t>
        <a:bodyPr/>
        <a:lstStyle/>
        <a:p>
          <a:endParaRPr lang="en-US"/>
        </a:p>
      </dgm:t>
    </dgm:pt>
    <dgm:pt modelId="{71475F48-FD11-4BE0-9BA8-D1D2F670213F}" type="pres">
      <dgm:prSet presAssocID="{921880C3-0CA8-43BB-95C3-DFD4F158B66C}" presName="Name9" presStyleLbl="parChTrans1D2" presStyleIdx="1" presStyleCnt="4"/>
      <dgm:spPr/>
      <dgm:t>
        <a:bodyPr/>
        <a:lstStyle/>
        <a:p>
          <a:endParaRPr lang="en-US"/>
        </a:p>
      </dgm:t>
    </dgm:pt>
    <dgm:pt modelId="{454F98CB-9681-4C5D-92B6-5B86C1856327}" type="pres">
      <dgm:prSet presAssocID="{921880C3-0CA8-43BB-95C3-DFD4F158B66C}" presName="connTx" presStyleLbl="parChTrans1D2" presStyleIdx="1" presStyleCnt="4"/>
      <dgm:spPr/>
      <dgm:t>
        <a:bodyPr/>
        <a:lstStyle/>
        <a:p>
          <a:endParaRPr lang="en-US"/>
        </a:p>
      </dgm:t>
    </dgm:pt>
    <dgm:pt modelId="{5905FEAD-E680-4FA8-A663-9BC36A45F753}" type="pres">
      <dgm:prSet presAssocID="{F56BBD2B-5C54-41F2-8F74-22A06FB66487}" presName="node" presStyleLbl="node1" presStyleIdx="1" presStyleCnt="4" custScaleX="140723" custScaleY="133488" custRadScaleRad="132143" custRadScaleInc="70845">
        <dgm:presLayoutVars>
          <dgm:bulletEnabled val="1"/>
        </dgm:presLayoutVars>
      </dgm:prSet>
      <dgm:spPr/>
      <dgm:t>
        <a:bodyPr/>
        <a:lstStyle/>
        <a:p>
          <a:endParaRPr lang="en-US"/>
        </a:p>
      </dgm:t>
    </dgm:pt>
    <dgm:pt modelId="{39EC322A-2673-4F68-A58E-25F6D503BC38}" type="pres">
      <dgm:prSet presAssocID="{803ECCE9-91FB-4F31-9027-E4638636D09D}" presName="Name9" presStyleLbl="parChTrans1D2" presStyleIdx="2" presStyleCnt="4"/>
      <dgm:spPr/>
      <dgm:t>
        <a:bodyPr/>
        <a:lstStyle/>
        <a:p>
          <a:endParaRPr lang="en-US"/>
        </a:p>
      </dgm:t>
    </dgm:pt>
    <dgm:pt modelId="{FF40DA1B-F971-4910-837B-1544FA1AB56B}" type="pres">
      <dgm:prSet presAssocID="{803ECCE9-91FB-4F31-9027-E4638636D09D}" presName="connTx" presStyleLbl="parChTrans1D2" presStyleIdx="2" presStyleCnt="4"/>
      <dgm:spPr/>
      <dgm:t>
        <a:bodyPr/>
        <a:lstStyle/>
        <a:p>
          <a:endParaRPr lang="en-US"/>
        </a:p>
      </dgm:t>
    </dgm:pt>
    <dgm:pt modelId="{6CF8D9BD-D085-4DFD-9470-17F7763813A2}" type="pres">
      <dgm:prSet presAssocID="{6447109B-C201-4FDB-B690-2F9B91D56044}" presName="node" presStyleLbl="node1" presStyleIdx="2" presStyleCnt="4" custScaleX="167140" custScaleY="151657" custRadScaleRad="83854" custRadScaleInc="70652">
        <dgm:presLayoutVars>
          <dgm:bulletEnabled val="1"/>
        </dgm:presLayoutVars>
      </dgm:prSet>
      <dgm:spPr/>
      <dgm:t>
        <a:bodyPr/>
        <a:lstStyle/>
        <a:p>
          <a:endParaRPr lang="en-US"/>
        </a:p>
      </dgm:t>
    </dgm:pt>
    <dgm:pt modelId="{DF5A2CCE-717E-48FC-BF3D-B2D4CA68C70C}" type="pres">
      <dgm:prSet presAssocID="{4E663878-AACE-4FBD-8D75-CD6EB7CC0A31}" presName="Name9" presStyleLbl="parChTrans1D2" presStyleIdx="3" presStyleCnt="4"/>
      <dgm:spPr/>
      <dgm:t>
        <a:bodyPr/>
        <a:lstStyle/>
        <a:p>
          <a:endParaRPr lang="en-US"/>
        </a:p>
      </dgm:t>
    </dgm:pt>
    <dgm:pt modelId="{4EA2E1C5-020E-43DF-A79F-5D4092D7E7C4}" type="pres">
      <dgm:prSet presAssocID="{4E663878-AACE-4FBD-8D75-CD6EB7CC0A31}" presName="connTx" presStyleLbl="parChTrans1D2" presStyleIdx="3" presStyleCnt="4"/>
      <dgm:spPr/>
      <dgm:t>
        <a:bodyPr/>
        <a:lstStyle/>
        <a:p>
          <a:endParaRPr lang="en-US"/>
        </a:p>
      </dgm:t>
    </dgm:pt>
    <dgm:pt modelId="{E3376A0D-86C2-413A-9187-6945DC1F83BF}" type="pres">
      <dgm:prSet presAssocID="{334097DC-EB64-42EC-B0FB-08C846D0D216}" presName="node" presStyleLbl="node1" presStyleIdx="3" presStyleCnt="4" custScaleX="183957" custScaleY="152611" custRadScaleRad="192493" custRadScaleInc="-30810">
        <dgm:presLayoutVars>
          <dgm:bulletEnabled val="1"/>
        </dgm:presLayoutVars>
      </dgm:prSet>
      <dgm:spPr/>
      <dgm:t>
        <a:bodyPr/>
        <a:lstStyle/>
        <a:p>
          <a:endParaRPr lang="en-US"/>
        </a:p>
      </dgm:t>
    </dgm:pt>
  </dgm:ptLst>
  <dgm:cxnLst>
    <dgm:cxn modelId="{E1A2FEF4-F885-4A75-8D78-EBFE7CE4974A}" type="presOf" srcId="{4E663878-AACE-4FBD-8D75-CD6EB7CC0A31}" destId="{4EA2E1C5-020E-43DF-A79F-5D4092D7E7C4}" srcOrd="1" destOrd="0" presId="urn:microsoft.com/office/officeart/2005/8/layout/radial1"/>
    <dgm:cxn modelId="{034040A5-7F0A-4ADE-A8EF-A822ACA9134E}" srcId="{62AD3453-CFB0-482C-A447-EACAA5CC9FEB}" destId="{978F73C2-BF45-4493-82EC-3686EF94A7CE}" srcOrd="0" destOrd="0" parTransId="{897B90FF-B33D-4C34-8396-C2EE6EB0167F}" sibTransId="{38683D01-7B91-446A-8A1A-22F02E0A38FA}"/>
    <dgm:cxn modelId="{2E2990CB-360E-4B27-A8B4-9362BA2C4C3B}" type="presOf" srcId="{62AD3453-CFB0-482C-A447-EACAA5CC9FEB}" destId="{1F9E12BE-8745-4B6C-88B2-D3EBBCF4101E}" srcOrd="0" destOrd="0" presId="urn:microsoft.com/office/officeart/2005/8/layout/radial1"/>
    <dgm:cxn modelId="{F6C3D09C-9AD7-4341-86EC-8C1D8E236408}" srcId="{978F73C2-BF45-4493-82EC-3686EF94A7CE}" destId="{DC358F01-2A58-448C-8DE9-228CBB0EC5E4}" srcOrd="0" destOrd="0" parTransId="{19DC9EC7-8D52-4B75-95D4-BCB64144B31A}" sibTransId="{3925DA98-C32F-41B5-8022-5B1CD2F0DE49}"/>
    <dgm:cxn modelId="{1139EA87-2FE8-457B-B5D9-6E0958427BEF}" type="presOf" srcId="{19DC9EC7-8D52-4B75-95D4-BCB64144B31A}" destId="{BFB0B874-EA59-452A-94C9-9F79B28AA539}" srcOrd="0" destOrd="0" presId="urn:microsoft.com/office/officeart/2005/8/layout/radial1"/>
    <dgm:cxn modelId="{622979BF-14FC-41CF-9E58-D3032C16980E}" srcId="{978F73C2-BF45-4493-82EC-3686EF94A7CE}" destId="{334097DC-EB64-42EC-B0FB-08C846D0D216}" srcOrd="3" destOrd="0" parTransId="{4E663878-AACE-4FBD-8D75-CD6EB7CC0A31}" sibTransId="{65196947-ED27-41C5-86B7-BD6C8359337A}"/>
    <dgm:cxn modelId="{AE8FE810-13AA-4C7B-BCF7-9106C5C0F789}" srcId="{978F73C2-BF45-4493-82EC-3686EF94A7CE}" destId="{F56BBD2B-5C54-41F2-8F74-22A06FB66487}" srcOrd="1" destOrd="0" parTransId="{921880C3-0CA8-43BB-95C3-DFD4F158B66C}" sibTransId="{D64BE99E-103C-498D-AF08-EA4E0BD17024}"/>
    <dgm:cxn modelId="{4A049C35-B7BF-465B-8D7F-6E069063E39E}" type="presOf" srcId="{F56BBD2B-5C54-41F2-8F74-22A06FB66487}" destId="{5905FEAD-E680-4FA8-A663-9BC36A45F753}" srcOrd="0" destOrd="0" presId="urn:microsoft.com/office/officeart/2005/8/layout/radial1"/>
    <dgm:cxn modelId="{6B9C1ADF-2919-4B35-BE7F-C223864300D9}" type="presOf" srcId="{803ECCE9-91FB-4F31-9027-E4638636D09D}" destId="{FF40DA1B-F971-4910-837B-1544FA1AB56B}" srcOrd="1" destOrd="0" presId="urn:microsoft.com/office/officeart/2005/8/layout/radial1"/>
    <dgm:cxn modelId="{0F63F748-E8A0-4BA3-88E8-A32546B9C367}" type="presOf" srcId="{978F73C2-BF45-4493-82EC-3686EF94A7CE}" destId="{19EF4FC7-DEEF-4170-A5C6-F5E80AA03100}" srcOrd="0" destOrd="0" presId="urn:microsoft.com/office/officeart/2005/8/layout/radial1"/>
    <dgm:cxn modelId="{E18BD646-5CF3-4408-834F-FC78F90711CB}" srcId="{978F73C2-BF45-4493-82EC-3686EF94A7CE}" destId="{6447109B-C201-4FDB-B690-2F9B91D56044}" srcOrd="2" destOrd="0" parTransId="{803ECCE9-91FB-4F31-9027-E4638636D09D}" sibTransId="{8538D368-FEF9-4B0C-93F2-5FC6323623A2}"/>
    <dgm:cxn modelId="{034E61EF-53EA-4044-872D-0479628702E5}" type="presOf" srcId="{921880C3-0CA8-43BB-95C3-DFD4F158B66C}" destId="{454F98CB-9681-4C5D-92B6-5B86C1856327}" srcOrd="1" destOrd="0" presId="urn:microsoft.com/office/officeart/2005/8/layout/radial1"/>
    <dgm:cxn modelId="{1494C2A1-57A5-4EDB-86CC-860E41E1471C}" type="presOf" srcId="{921880C3-0CA8-43BB-95C3-DFD4F158B66C}" destId="{71475F48-FD11-4BE0-9BA8-D1D2F670213F}" srcOrd="0" destOrd="0" presId="urn:microsoft.com/office/officeart/2005/8/layout/radial1"/>
    <dgm:cxn modelId="{E5F35374-0449-4C00-9355-C58A63944BB0}" type="presOf" srcId="{4E663878-AACE-4FBD-8D75-CD6EB7CC0A31}" destId="{DF5A2CCE-717E-48FC-BF3D-B2D4CA68C70C}" srcOrd="0" destOrd="0" presId="urn:microsoft.com/office/officeart/2005/8/layout/radial1"/>
    <dgm:cxn modelId="{EA9CBD72-C717-4DCF-94ED-F3DB18A870CF}" type="presOf" srcId="{19DC9EC7-8D52-4B75-95D4-BCB64144B31A}" destId="{4C50F07A-3EF2-465E-9968-CAC73E1184F2}" srcOrd="1" destOrd="0" presId="urn:microsoft.com/office/officeart/2005/8/layout/radial1"/>
    <dgm:cxn modelId="{525BF254-5D1E-460D-8030-895262962E3A}" type="presOf" srcId="{DC358F01-2A58-448C-8DE9-228CBB0EC5E4}" destId="{858A129E-B51E-4AB5-9720-50878EB918F7}" srcOrd="0" destOrd="0" presId="urn:microsoft.com/office/officeart/2005/8/layout/radial1"/>
    <dgm:cxn modelId="{42BA0C94-2282-431E-8EB5-E3665113562D}" type="presOf" srcId="{334097DC-EB64-42EC-B0FB-08C846D0D216}" destId="{E3376A0D-86C2-413A-9187-6945DC1F83BF}" srcOrd="0" destOrd="0" presId="urn:microsoft.com/office/officeart/2005/8/layout/radial1"/>
    <dgm:cxn modelId="{2DF301CC-9501-4D26-A69A-E18988E56EA0}" type="presOf" srcId="{6447109B-C201-4FDB-B690-2F9B91D56044}" destId="{6CF8D9BD-D085-4DFD-9470-17F7763813A2}" srcOrd="0" destOrd="0" presId="urn:microsoft.com/office/officeart/2005/8/layout/radial1"/>
    <dgm:cxn modelId="{F48BAD69-3784-419D-A5FD-03C1D050A395}" type="presOf" srcId="{803ECCE9-91FB-4F31-9027-E4638636D09D}" destId="{39EC322A-2673-4F68-A58E-25F6D503BC38}" srcOrd="0" destOrd="0" presId="urn:microsoft.com/office/officeart/2005/8/layout/radial1"/>
    <dgm:cxn modelId="{10D1E3A2-4540-4ECC-A0F3-73A8F5FD7A3D}" type="presParOf" srcId="{1F9E12BE-8745-4B6C-88B2-D3EBBCF4101E}" destId="{19EF4FC7-DEEF-4170-A5C6-F5E80AA03100}" srcOrd="0" destOrd="0" presId="urn:microsoft.com/office/officeart/2005/8/layout/radial1"/>
    <dgm:cxn modelId="{A656510E-4BB5-4E71-AA0F-89B2B6BE0549}" type="presParOf" srcId="{1F9E12BE-8745-4B6C-88B2-D3EBBCF4101E}" destId="{BFB0B874-EA59-452A-94C9-9F79B28AA539}" srcOrd="1" destOrd="0" presId="urn:microsoft.com/office/officeart/2005/8/layout/radial1"/>
    <dgm:cxn modelId="{3E3B2B31-3F77-458F-B4BA-2103BEF2AF4F}" type="presParOf" srcId="{BFB0B874-EA59-452A-94C9-9F79B28AA539}" destId="{4C50F07A-3EF2-465E-9968-CAC73E1184F2}" srcOrd="0" destOrd="0" presId="urn:microsoft.com/office/officeart/2005/8/layout/radial1"/>
    <dgm:cxn modelId="{723F97C4-A812-4FA5-89C1-EC033DA9A51F}" type="presParOf" srcId="{1F9E12BE-8745-4B6C-88B2-D3EBBCF4101E}" destId="{858A129E-B51E-4AB5-9720-50878EB918F7}" srcOrd="2" destOrd="0" presId="urn:microsoft.com/office/officeart/2005/8/layout/radial1"/>
    <dgm:cxn modelId="{382B40EE-FF6D-4DBD-8883-F322102D6B1E}" type="presParOf" srcId="{1F9E12BE-8745-4B6C-88B2-D3EBBCF4101E}" destId="{71475F48-FD11-4BE0-9BA8-D1D2F670213F}" srcOrd="3" destOrd="0" presId="urn:microsoft.com/office/officeart/2005/8/layout/radial1"/>
    <dgm:cxn modelId="{7C25A8D1-19A7-41C9-A659-9ACC28F65D2A}" type="presParOf" srcId="{71475F48-FD11-4BE0-9BA8-D1D2F670213F}" destId="{454F98CB-9681-4C5D-92B6-5B86C1856327}" srcOrd="0" destOrd="0" presId="urn:microsoft.com/office/officeart/2005/8/layout/radial1"/>
    <dgm:cxn modelId="{C77F14AE-E3BE-41D7-A35F-4B9D4A737782}" type="presParOf" srcId="{1F9E12BE-8745-4B6C-88B2-D3EBBCF4101E}" destId="{5905FEAD-E680-4FA8-A663-9BC36A45F753}" srcOrd="4" destOrd="0" presId="urn:microsoft.com/office/officeart/2005/8/layout/radial1"/>
    <dgm:cxn modelId="{8CA32882-E7B2-45A4-B0C4-CD09FB6E6DF4}" type="presParOf" srcId="{1F9E12BE-8745-4B6C-88B2-D3EBBCF4101E}" destId="{39EC322A-2673-4F68-A58E-25F6D503BC38}" srcOrd="5" destOrd="0" presId="urn:microsoft.com/office/officeart/2005/8/layout/radial1"/>
    <dgm:cxn modelId="{6B281C2E-B693-45D5-BA2F-C37AA59B9337}" type="presParOf" srcId="{39EC322A-2673-4F68-A58E-25F6D503BC38}" destId="{FF40DA1B-F971-4910-837B-1544FA1AB56B}" srcOrd="0" destOrd="0" presId="urn:microsoft.com/office/officeart/2005/8/layout/radial1"/>
    <dgm:cxn modelId="{4EFCD8BB-4FCD-4162-8A3F-9A230527B040}" type="presParOf" srcId="{1F9E12BE-8745-4B6C-88B2-D3EBBCF4101E}" destId="{6CF8D9BD-D085-4DFD-9470-17F7763813A2}" srcOrd="6" destOrd="0" presId="urn:microsoft.com/office/officeart/2005/8/layout/radial1"/>
    <dgm:cxn modelId="{DCE9664D-9158-402C-A694-67EAC00437EC}" type="presParOf" srcId="{1F9E12BE-8745-4B6C-88B2-D3EBBCF4101E}" destId="{DF5A2CCE-717E-48FC-BF3D-B2D4CA68C70C}" srcOrd="7" destOrd="0" presId="urn:microsoft.com/office/officeart/2005/8/layout/radial1"/>
    <dgm:cxn modelId="{D084EBC8-3B56-4F2B-953A-2CEC00BD6515}" type="presParOf" srcId="{DF5A2CCE-717E-48FC-BF3D-B2D4CA68C70C}" destId="{4EA2E1C5-020E-43DF-A79F-5D4092D7E7C4}" srcOrd="0" destOrd="0" presId="urn:microsoft.com/office/officeart/2005/8/layout/radial1"/>
    <dgm:cxn modelId="{2C77C10A-BBF7-4F2C-B1F3-5B9366BFD2AA}" type="presParOf" srcId="{1F9E12BE-8745-4B6C-88B2-D3EBBCF4101E}" destId="{E3376A0D-86C2-413A-9187-6945DC1F83BF}" srcOrd="8" destOrd="0" presId="urn:microsoft.com/office/officeart/2005/8/layout/radial1"/>
  </dgm:cxnLst>
  <dgm:bg>
    <a:effectLst>
      <a:outerShdw blurRad="50800" dist="558800" dir="7320000" algn="ctr" rotWithShape="0">
        <a:srgbClr val="000000">
          <a:alpha val="83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F4FC7-DEEF-4170-A5C6-F5E80AA03100}">
      <dsp:nvSpPr>
        <dsp:cNvPr id="0" name=""/>
        <dsp:cNvSpPr/>
      </dsp:nvSpPr>
      <dsp:spPr>
        <a:xfrm>
          <a:off x="5116720" y="0"/>
          <a:ext cx="1566762" cy="1406942"/>
        </a:xfrm>
        <a:prstGeom prst="ellipse">
          <a:avLst/>
        </a:prstGeom>
        <a:solidFill>
          <a:srgbClr val="0070C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i="1" kern="1200" dirty="0" smtClean="0"/>
            <a:t>Prolitec</a:t>
          </a:r>
          <a:r>
            <a:rPr lang="en-US" sz="2600" b="1" kern="1200" dirty="0" smtClean="0"/>
            <a:t> </a:t>
          </a:r>
          <a:r>
            <a:rPr lang="en-US" sz="2600" kern="1200" dirty="0" smtClean="0"/>
            <a:t> </a:t>
          </a:r>
          <a:endParaRPr lang="en-US" sz="2600" kern="1200" dirty="0"/>
        </a:p>
      </dsp:txBody>
      <dsp:txXfrm>
        <a:off x="5346167" y="206042"/>
        <a:ext cx="1107868" cy="994858"/>
      </dsp:txXfrm>
    </dsp:sp>
    <dsp:sp modelId="{BFB0B874-EA59-452A-94C9-9F79B28AA539}">
      <dsp:nvSpPr>
        <dsp:cNvPr id="0" name=""/>
        <dsp:cNvSpPr/>
      </dsp:nvSpPr>
      <dsp:spPr>
        <a:xfrm rot="10658679">
          <a:off x="2902679" y="771053"/>
          <a:ext cx="2215797" cy="20274"/>
        </a:xfrm>
        <a:custGeom>
          <a:avLst/>
          <a:gdLst/>
          <a:ahLst/>
          <a:cxnLst/>
          <a:rect l="0" t="0" r="0" b="0"/>
          <a:pathLst>
            <a:path>
              <a:moveTo>
                <a:pt x="0" y="10137"/>
              </a:moveTo>
              <a:lnTo>
                <a:pt x="2215797" y="1013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3955183" y="725795"/>
        <a:ext cx="110789" cy="110789"/>
      </dsp:txXfrm>
    </dsp:sp>
    <dsp:sp modelId="{858A129E-B51E-4AB5-9720-50878EB918F7}">
      <dsp:nvSpPr>
        <dsp:cNvPr id="0" name=""/>
        <dsp:cNvSpPr/>
      </dsp:nvSpPr>
      <dsp:spPr>
        <a:xfrm>
          <a:off x="1709144" y="278297"/>
          <a:ext cx="1195019" cy="1145956"/>
        </a:xfrm>
        <a:prstGeom prst="ellipse">
          <a:avLst/>
        </a:prstGeom>
        <a:solidFill>
          <a:schemeClr val="accent1">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ja-JP" altLang="en-US" sz="1200" b="1" kern="1200" dirty="0" smtClean="0">
              <a:latin typeface="メイリオ" pitchFamily="50" charset="-128"/>
              <a:ea typeface="メイリオ" pitchFamily="50" charset="-128"/>
              <a:cs typeface="メイリオ" pitchFamily="50" charset="-128"/>
            </a:rPr>
            <a:t>業務用 </a:t>
          </a:r>
          <a:r>
            <a:rPr lang="en-US" altLang="ja-JP" sz="1200" b="1" kern="1200" dirty="0" smtClean="0">
              <a:latin typeface="メイリオ" pitchFamily="50" charset="-128"/>
              <a:ea typeface="メイリオ" pitchFamily="50" charset="-128"/>
              <a:cs typeface="メイリオ" pitchFamily="50" charset="-128"/>
            </a:rPr>
            <a:t>Air care</a:t>
          </a:r>
          <a:r>
            <a:rPr lang="ja-JP" altLang="en-US" sz="1200" b="1" kern="1200" dirty="0" smtClean="0">
              <a:latin typeface="メイリオ" pitchFamily="50" charset="-128"/>
              <a:ea typeface="メイリオ" pitchFamily="50" charset="-128"/>
              <a:cs typeface="メイリオ" pitchFamily="50" charset="-128"/>
            </a:rPr>
            <a:t>　機器のレンタル</a:t>
          </a:r>
          <a:endParaRPr lang="en-US" sz="1200" b="1" kern="1200" dirty="0" smtClean="0">
            <a:latin typeface="メイリオ" pitchFamily="50" charset="-128"/>
            <a:ea typeface="メイリオ" pitchFamily="50" charset="-128"/>
            <a:cs typeface="メイリオ" pitchFamily="50" charset="-128"/>
          </a:endParaRPr>
        </a:p>
      </dsp:txBody>
      <dsp:txXfrm>
        <a:off x="1884150" y="446118"/>
        <a:ext cx="845007" cy="810314"/>
      </dsp:txXfrm>
    </dsp:sp>
    <dsp:sp modelId="{71475F48-FD11-4BE0-9BA8-D1D2F670213F}">
      <dsp:nvSpPr>
        <dsp:cNvPr id="0" name=""/>
        <dsp:cNvSpPr/>
      </dsp:nvSpPr>
      <dsp:spPr>
        <a:xfrm rot="7349164">
          <a:off x="5118241" y="1519703"/>
          <a:ext cx="511373" cy="20274"/>
        </a:xfrm>
        <a:custGeom>
          <a:avLst/>
          <a:gdLst/>
          <a:ahLst/>
          <a:cxnLst/>
          <a:rect l="0" t="0" r="0" b="0"/>
          <a:pathLst>
            <a:path>
              <a:moveTo>
                <a:pt x="0" y="10137"/>
              </a:moveTo>
              <a:lnTo>
                <a:pt x="511373" y="1013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361144" y="1517056"/>
        <a:ext cx="25568" cy="25568"/>
      </dsp:txXfrm>
    </dsp:sp>
    <dsp:sp modelId="{5905FEAD-E680-4FA8-A663-9BC36A45F753}">
      <dsp:nvSpPr>
        <dsp:cNvPr id="0" name=""/>
        <dsp:cNvSpPr/>
      </dsp:nvSpPr>
      <dsp:spPr>
        <a:xfrm>
          <a:off x="4359397" y="1666522"/>
          <a:ext cx="1156492" cy="1097033"/>
        </a:xfrm>
        <a:prstGeom prst="ellipse">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ja-JP" altLang="en-US" sz="1200" b="1" kern="1200" dirty="0" smtClean="0">
              <a:latin typeface="メイリオ" pitchFamily="50" charset="-128"/>
              <a:ea typeface="メイリオ" pitchFamily="50" charset="-128"/>
              <a:cs typeface="メイリオ" pitchFamily="50" charset="-128"/>
            </a:rPr>
            <a:t>家庭用</a:t>
          </a:r>
          <a:r>
            <a:rPr lang="en-US" sz="1200" b="1" kern="1200" dirty="0" smtClean="0">
              <a:latin typeface="メイリオ" pitchFamily="50" charset="-128"/>
              <a:ea typeface="メイリオ" pitchFamily="50" charset="-128"/>
              <a:cs typeface="メイリオ" pitchFamily="50" charset="-128"/>
            </a:rPr>
            <a:t> Air Care</a:t>
          </a:r>
          <a:r>
            <a:rPr lang="ja-JP" altLang="en-US" sz="1200" b="1" kern="1200" dirty="0" smtClean="0">
              <a:latin typeface="メイリオ" pitchFamily="50" charset="-128"/>
              <a:ea typeface="メイリオ" pitchFamily="50" charset="-128"/>
              <a:cs typeface="メイリオ" pitchFamily="50" charset="-128"/>
            </a:rPr>
            <a:t>商品の販売</a:t>
          </a:r>
          <a:endParaRPr lang="en-US" sz="1200" b="1" kern="1200" dirty="0" smtClean="0">
            <a:latin typeface="メイリオ" pitchFamily="50" charset="-128"/>
            <a:ea typeface="メイリオ" pitchFamily="50" charset="-128"/>
            <a:cs typeface="メイリオ" pitchFamily="50" charset="-128"/>
          </a:endParaRPr>
        </a:p>
      </dsp:txBody>
      <dsp:txXfrm>
        <a:off x="4528761" y="1827179"/>
        <a:ext cx="817764" cy="775719"/>
      </dsp:txXfrm>
    </dsp:sp>
    <dsp:sp modelId="{39EC322A-2673-4F68-A58E-25F6D503BC38}">
      <dsp:nvSpPr>
        <dsp:cNvPr id="0" name=""/>
        <dsp:cNvSpPr/>
      </dsp:nvSpPr>
      <dsp:spPr>
        <a:xfrm rot="8994596">
          <a:off x="3734007" y="1480048"/>
          <a:ext cx="1616794" cy="20274"/>
        </a:xfrm>
        <a:custGeom>
          <a:avLst/>
          <a:gdLst/>
          <a:ahLst/>
          <a:cxnLst/>
          <a:rect l="0" t="0" r="0" b="0"/>
          <a:pathLst>
            <a:path>
              <a:moveTo>
                <a:pt x="0" y="10137"/>
              </a:moveTo>
              <a:lnTo>
                <a:pt x="1616794" y="1013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501985" y="1449766"/>
        <a:ext cx="80839" cy="80839"/>
      </dsp:txXfrm>
    </dsp:sp>
    <dsp:sp modelId="{6CF8D9BD-D085-4DFD-9470-17F7763813A2}">
      <dsp:nvSpPr>
        <dsp:cNvPr id="0" name=""/>
        <dsp:cNvSpPr/>
      </dsp:nvSpPr>
      <dsp:spPr>
        <a:xfrm>
          <a:off x="2577317" y="1607714"/>
          <a:ext cx="1373593" cy="1246350"/>
        </a:xfrm>
        <a:prstGeom prst="ellipse">
          <a:avLst/>
        </a:prstGeom>
        <a:solidFill>
          <a:schemeClr val="accent3">
            <a:lumMod val="6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ja-JP" altLang="en-US" sz="1200" b="1" kern="1200" dirty="0" smtClean="0">
              <a:latin typeface="メイリオ" pitchFamily="50" charset="-128"/>
              <a:ea typeface="メイリオ" pitchFamily="50" charset="-128"/>
              <a:cs typeface="メイリオ" pitchFamily="50" charset="-128"/>
            </a:rPr>
            <a:t>感染</a:t>
          </a:r>
          <a:r>
            <a:rPr lang="en-US" sz="1200" b="1" kern="1200" dirty="0" smtClean="0">
              <a:latin typeface="メイリオ" pitchFamily="50" charset="-128"/>
              <a:ea typeface="メイリオ" pitchFamily="50" charset="-128"/>
              <a:cs typeface="メイリオ" pitchFamily="50" charset="-128"/>
            </a:rPr>
            <a:t> Control</a:t>
          </a:r>
        </a:p>
        <a:p>
          <a:pPr lvl="0" algn="ctr" defTabSz="533400">
            <a:lnSpc>
              <a:spcPct val="90000"/>
            </a:lnSpc>
            <a:spcBef>
              <a:spcPct val="0"/>
            </a:spcBef>
            <a:spcAft>
              <a:spcPct val="35000"/>
            </a:spcAft>
          </a:pPr>
          <a:r>
            <a:rPr lang="ja-JP" altLang="en-US" sz="1200" b="1" kern="1200" dirty="0" smtClean="0">
              <a:latin typeface="メイリオ" pitchFamily="50" charset="-128"/>
              <a:ea typeface="メイリオ" pitchFamily="50" charset="-128"/>
              <a:cs typeface="メイリオ" pitchFamily="50" charset="-128"/>
            </a:rPr>
            <a:t>空間と物質表面の除菌</a:t>
          </a:r>
          <a:endParaRPr lang="en-US" sz="1200" b="1" kern="1200" dirty="0" smtClean="0">
            <a:latin typeface="メイリオ" pitchFamily="50" charset="-128"/>
            <a:ea typeface="メイリオ" pitchFamily="50" charset="-128"/>
            <a:cs typeface="メイリオ" pitchFamily="50" charset="-128"/>
          </a:endParaRPr>
        </a:p>
      </dsp:txBody>
      <dsp:txXfrm>
        <a:off x="2778475" y="1790238"/>
        <a:ext cx="971277" cy="881302"/>
      </dsp:txXfrm>
    </dsp:sp>
    <dsp:sp modelId="{DF5A2CCE-717E-48FC-BF3D-B2D4CA68C70C}">
      <dsp:nvSpPr>
        <dsp:cNvPr id="0" name=""/>
        <dsp:cNvSpPr/>
      </dsp:nvSpPr>
      <dsp:spPr>
        <a:xfrm rot="9790924">
          <a:off x="2386683" y="1327370"/>
          <a:ext cx="2831519" cy="20274"/>
        </a:xfrm>
        <a:custGeom>
          <a:avLst/>
          <a:gdLst/>
          <a:ahLst/>
          <a:cxnLst/>
          <a:rect l="0" t="0" r="0" b="0"/>
          <a:pathLst>
            <a:path>
              <a:moveTo>
                <a:pt x="0" y="10137"/>
              </a:moveTo>
              <a:lnTo>
                <a:pt x="2831519" y="1013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3731655" y="1266720"/>
        <a:ext cx="141575" cy="141575"/>
      </dsp:txXfrm>
    </dsp:sp>
    <dsp:sp modelId="{E3376A0D-86C2-413A-9187-6945DC1F83BF}">
      <dsp:nvSpPr>
        <dsp:cNvPr id="0" name=""/>
        <dsp:cNvSpPr/>
      </dsp:nvSpPr>
      <dsp:spPr>
        <a:xfrm>
          <a:off x="981109" y="1334709"/>
          <a:ext cx="1511798" cy="1254190"/>
        </a:xfrm>
        <a:prstGeom prst="ellipse">
          <a:avLst/>
        </a:prstGeom>
        <a:solidFill>
          <a:srgbClr val="AA264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ja-JP" altLang="en-US" sz="1200" b="1" kern="1200" dirty="0" smtClean="0">
              <a:solidFill>
                <a:schemeClr val="bg1"/>
              </a:solidFill>
              <a:latin typeface="メイリオ" pitchFamily="50" charset="-128"/>
              <a:ea typeface="メイリオ" pitchFamily="50" charset="-128"/>
              <a:cs typeface="メイリオ" pitchFamily="50" charset="-128"/>
            </a:rPr>
            <a:t>害虫</a:t>
          </a:r>
          <a:r>
            <a:rPr lang="en-US" sz="1200" b="1" kern="1200" dirty="0" smtClean="0">
              <a:solidFill>
                <a:schemeClr val="bg1"/>
              </a:solidFill>
              <a:latin typeface="メイリオ" pitchFamily="50" charset="-128"/>
              <a:ea typeface="メイリオ" pitchFamily="50" charset="-128"/>
              <a:cs typeface="メイリオ" pitchFamily="50" charset="-128"/>
            </a:rPr>
            <a:t> &amp;  </a:t>
          </a:r>
          <a:r>
            <a:rPr lang="ja-JP" altLang="en-US" sz="1200" b="1" kern="1200" dirty="0" smtClean="0">
              <a:solidFill>
                <a:schemeClr val="bg1"/>
              </a:solidFill>
              <a:latin typeface="メイリオ" pitchFamily="50" charset="-128"/>
              <a:ea typeface="メイリオ" pitchFamily="50" charset="-128"/>
              <a:cs typeface="メイリオ" pitchFamily="50" charset="-128"/>
            </a:rPr>
            <a:t>害獣　</a:t>
          </a:r>
          <a:r>
            <a:rPr lang="en-US" sz="1200" b="1" kern="1200" dirty="0" smtClean="0">
              <a:solidFill>
                <a:schemeClr val="bg1"/>
              </a:solidFill>
              <a:latin typeface="メイリオ" pitchFamily="50" charset="-128"/>
              <a:ea typeface="メイリオ" pitchFamily="50" charset="-128"/>
              <a:cs typeface="メイリオ" pitchFamily="50" charset="-128"/>
            </a:rPr>
            <a:t>Control</a:t>
          </a:r>
          <a:endParaRPr lang="en-US" sz="1200" b="1" kern="1200" dirty="0">
            <a:solidFill>
              <a:schemeClr val="bg1"/>
            </a:solidFill>
            <a:latin typeface="メイリオ" pitchFamily="50" charset="-128"/>
            <a:ea typeface="メイリオ" pitchFamily="50" charset="-128"/>
            <a:cs typeface="メイリオ" pitchFamily="50" charset="-128"/>
          </a:endParaRPr>
        </a:p>
      </dsp:txBody>
      <dsp:txXfrm>
        <a:off x="1202507" y="1518381"/>
        <a:ext cx="1069002" cy="8868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135" cy="496253"/>
          </a:xfrm>
          <a:prstGeom prst="rect">
            <a:avLst/>
          </a:prstGeom>
        </p:spPr>
        <p:txBody>
          <a:bodyPr vert="horz" lIns="91308" tIns="45654" rIns="91308" bIns="456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955" y="0"/>
            <a:ext cx="2946135" cy="496253"/>
          </a:xfrm>
          <a:prstGeom prst="rect">
            <a:avLst/>
          </a:prstGeom>
        </p:spPr>
        <p:txBody>
          <a:bodyPr vert="horz" lIns="91308" tIns="45654" rIns="91308" bIns="45654"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1" y="9428801"/>
            <a:ext cx="2946135" cy="496252"/>
          </a:xfrm>
          <a:prstGeom prst="rect">
            <a:avLst/>
          </a:prstGeom>
        </p:spPr>
        <p:txBody>
          <a:bodyPr vert="horz" lIns="91308" tIns="45654" rIns="91308" bIns="456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955" y="9428801"/>
            <a:ext cx="2946135" cy="496252"/>
          </a:xfrm>
          <a:prstGeom prst="rect">
            <a:avLst/>
          </a:prstGeom>
        </p:spPr>
        <p:txBody>
          <a:bodyPr vert="horz" lIns="91308" tIns="45654" rIns="91308" bIns="45654" rtlCol="0" anchor="b"/>
          <a:lstStyle>
            <a:lvl1pPr algn="r">
              <a:defRPr sz="1200"/>
            </a:lvl1pPr>
          </a:lstStyle>
          <a:p>
            <a:fld id="{032A4E24-6D1B-4B66-86C1-5570E2EF5FF9}" type="slidenum">
              <a:rPr kumimoji="1" lang="ja-JP" altLang="en-US" smtClean="0"/>
              <a:pPr/>
              <a:t>‹#›</a:t>
            </a:fld>
            <a:endParaRPr kumimoji="1" lang="ja-JP" altLang="en-US"/>
          </a:p>
        </p:txBody>
      </p:sp>
    </p:spTree>
    <p:extLst>
      <p:ext uri="{BB962C8B-B14F-4D97-AF65-F5344CB8AC3E}">
        <p14:creationId xmlns:p14="http://schemas.microsoft.com/office/powerpoint/2010/main" val="38372570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5660" cy="496332"/>
          </a:xfrm>
          <a:prstGeom prst="rect">
            <a:avLst/>
          </a:prstGeom>
        </p:spPr>
        <p:txBody>
          <a:bodyPr vert="horz" lIns="91308" tIns="45654" rIns="91308" bIns="45654"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4" y="0"/>
            <a:ext cx="2945660" cy="496332"/>
          </a:xfrm>
          <a:prstGeom prst="rect">
            <a:avLst/>
          </a:prstGeom>
        </p:spPr>
        <p:txBody>
          <a:bodyPr vert="horz" lIns="91308" tIns="45654" rIns="91308" bIns="45654" rtlCol="0"/>
          <a:lstStyle>
            <a:lvl1pPr algn="r">
              <a:defRPr sz="1200"/>
            </a:lvl1pPr>
          </a:lstStyle>
          <a:p>
            <a:fld id="{942A4914-588A-47FE-871F-FC60D6E29BE8}" type="datetimeFigureOut">
              <a:rPr kumimoji="1" lang="ja-JP" altLang="en-US" smtClean="0"/>
              <a:pPr/>
              <a:t>2019/5/20</a:t>
            </a:fld>
            <a:endParaRPr kumimoji="1" lang="ja-JP" altLang="en-US"/>
          </a:p>
        </p:txBody>
      </p:sp>
      <p:sp>
        <p:nvSpPr>
          <p:cNvPr id="4" name="スライド イメージ プレースホルダ 3"/>
          <p:cNvSpPr>
            <a:spLocks noGrp="1" noRot="1" noChangeAspect="1"/>
          </p:cNvSpPr>
          <p:nvPr>
            <p:ph type="sldImg" idx="2"/>
          </p:nvPr>
        </p:nvSpPr>
        <p:spPr>
          <a:xfrm>
            <a:off x="769938" y="746125"/>
            <a:ext cx="5259387" cy="3719513"/>
          </a:xfrm>
          <a:prstGeom prst="rect">
            <a:avLst/>
          </a:prstGeom>
          <a:noFill/>
          <a:ln w="12700">
            <a:solidFill>
              <a:prstClr val="black"/>
            </a:solidFill>
          </a:ln>
        </p:spPr>
        <p:txBody>
          <a:bodyPr vert="horz" lIns="91308" tIns="45654" rIns="91308" bIns="45654" rtlCol="0" anchor="ctr"/>
          <a:lstStyle/>
          <a:p>
            <a:endParaRPr lang="ja-JP" altLang="en-US"/>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1308" tIns="45654" rIns="91308" bIns="4565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28583"/>
            <a:ext cx="2945660" cy="496332"/>
          </a:xfrm>
          <a:prstGeom prst="rect">
            <a:avLst/>
          </a:prstGeom>
        </p:spPr>
        <p:txBody>
          <a:bodyPr vert="horz" lIns="91308" tIns="45654" rIns="91308" bIns="4565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4" y="9428583"/>
            <a:ext cx="2945660" cy="496332"/>
          </a:xfrm>
          <a:prstGeom prst="rect">
            <a:avLst/>
          </a:prstGeom>
        </p:spPr>
        <p:txBody>
          <a:bodyPr vert="horz" lIns="91308" tIns="45654" rIns="91308" bIns="45654" rtlCol="0" anchor="b"/>
          <a:lstStyle>
            <a:lvl1pPr algn="r">
              <a:defRPr sz="1200"/>
            </a:lvl1pPr>
          </a:lstStyle>
          <a:p>
            <a:fld id="{E9A585DC-6BBA-4C45-9C6C-6F152A57D0D3}" type="slidenum">
              <a:rPr kumimoji="1" lang="ja-JP" altLang="en-US" smtClean="0"/>
              <a:pPr/>
              <a:t>‹#›</a:t>
            </a:fld>
            <a:endParaRPr kumimoji="1" lang="ja-JP" altLang="en-US"/>
          </a:p>
        </p:txBody>
      </p:sp>
    </p:spTree>
    <p:extLst>
      <p:ext uri="{BB962C8B-B14F-4D97-AF65-F5344CB8AC3E}">
        <p14:creationId xmlns:p14="http://schemas.microsoft.com/office/powerpoint/2010/main" val="2152840242"/>
      </p:ext>
    </p:extLst>
  </p:cSld>
  <p:clrMap bg1="lt1" tx1="dk1" bg2="lt2" tx2="dk2" accent1="accent1" accent2="accent2" accent3="accent3" accent4="accent4" accent5="accent5" accent6="accent6" hlink="hlink" folHlink="folHlink"/>
  <p:hf hdr="0" ftr="0" dt="0"/>
  <p:notesStyle>
    <a:lvl1pPr marL="0" algn="l" defTabSz="995529" rtl="0" eaLnBrk="1" latinLnBrk="0" hangingPunct="1">
      <a:defRPr kumimoji="1" sz="1300" kern="1200">
        <a:solidFill>
          <a:schemeClr val="tx1"/>
        </a:solidFill>
        <a:latin typeface="+mn-lt"/>
        <a:ea typeface="+mn-ea"/>
        <a:cs typeface="+mn-cs"/>
      </a:defRPr>
    </a:lvl1pPr>
    <a:lvl2pPr marL="497766" algn="l" defTabSz="995529" rtl="0" eaLnBrk="1" latinLnBrk="0" hangingPunct="1">
      <a:defRPr kumimoji="1" sz="1300" kern="1200">
        <a:solidFill>
          <a:schemeClr val="tx1"/>
        </a:solidFill>
        <a:latin typeface="+mn-lt"/>
        <a:ea typeface="+mn-ea"/>
        <a:cs typeface="+mn-cs"/>
      </a:defRPr>
    </a:lvl2pPr>
    <a:lvl3pPr marL="995529" algn="l" defTabSz="995529" rtl="0" eaLnBrk="1" latinLnBrk="0" hangingPunct="1">
      <a:defRPr kumimoji="1" sz="1300" kern="1200">
        <a:solidFill>
          <a:schemeClr val="tx1"/>
        </a:solidFill>
        <a:latin typeface="+mn-lt"/>
        <a:ea typeface="+mn-ea"/>
        <a:cs typeface="+mn-cs"/>
      </a:defRPr>
    </a:lvl3pPr>
    <a:lvl4pPr marL="1493294" algn="l" defTabSz="995529" rtl="0" eaLnBrk="1" latinLnBrk="0" hangingPunct="1">
      <a:defRPr kumimoji="1" sz="1300" kern="1200">
        <a:solidFill>
          <a:schemeClr val="tx1"/>
        </a:solidFill>
        <a:latin typeface="+mn-lt"/>
        <a:ea typeface="+mn-ea"/>
        <a:cs typeface="+mn-cs"/>
      </a:defRPr>
    </a:lvl4pPr>
    <a:lvl5pPr marL="1991059" algn="l" defTabSz="995529" rtl="0" eaLnBrk="1" latinLnBrk="0" hangingPunct="1">
      <a:defRPr kumimoji="1" sz="1300" kern="1200">
        <a:solidFill>
          <a:schemeClr val="tx1"/>
        </a:solidFill>
        <a:latin typeface="+mn-lt"/>
        <a:ea typeface="+mn-ea"/>
        <a:cs typeface="+mn-cs"/>
      </a:defRPr>
    </a:lvl5pPr>
    <a:lvl6pPr marL="2488824" algn="l" defTabSz="995529" rtl="0" eaLnBrk="1" latinLnBrk="0" hangingPunct="1">
      <a:defRPr kumimoji="1" sz="1300" kern="1200">
        <a:solidFill>
          <a:schemeClr val="tx1"/>
        </a:solidFill>
        <a:latin typeface="+mn-lt"/>
        <a:ea typeface="+mn-ea"/>
        <a:cs typeface="+mn-cs"/>
      </a:defRPr>
    </a:lvl6pPr>
    <a:lvl7pPr marL="2986588" algn="l" defTabSz="995529" rtl="0" eaLnBrk="1" latinLnBrk="0" hangingPunct="1">
      <a:defRPr kumimoji="1" sz="1300" kern="1200">
        <a:solidFill>
          <a:schemeClr val="tx1"/>
        </a:solidFill>
        <a:latin typeface="+mn-lt"/>
        <a:ea typeface="+mn-ea"/>
        <a:cs typeface="+mn-cs"/>
      </a:defRPr>
    </a:lvl7pPr>
    <a:lvl8pPr marL="3484352" algn="l" defTabSz="995529" rtl="0" eaLnBrk="1" latinLnBrk="0" hangingPunct="1">
      <a:defRPr kumimoji="1" sz="1300" kern="1200">
        <a:solidFill>
          <a:schemeClr val="tx1"/>
        </a:solidFill>
        <a:latin typeface="+mn-lt"/>
        <a:ea typeface="+mn-ea"/>
        <a:cs typeface="+mn-cs"/>
      </a:defRPr>
    </a:lvl8pPr>
    <a:lvl9pPr marL="3982117" algn="l" defTabSz="99552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59387" cy="37195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A585DC-6BBA-4C45-9C6C-6F152A57D0D3}" type="slidenum">
              <a:rPr kumimoji="1" lang="ja-JP" altLang="en-US" smtClean="0"/>
              <a:pPr/>
              <a:t>1</a:t>
            </a:fld>
            <a:endParaRPr kumimoji="1" lang="ja-JP" altLang="en-US"/>
          </a:p>
        </p:txBody>
      </p:sp>
    </p:spTree>
    <p:extLst>
      <p:ext uri="{BB962C8B-B14F-4D97-AF65-F5344CB8AC3E}">
        <p14:creationId xmlns:p14="http://schemas.microsoft.com/office/powerpoint/2010/main" val="131468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7" y="2348896"/>
            <a:ext cx="9089390" cy="1620770"/>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604011" y="4284716"/>
            <a:ext cx="7485381" cy="1932323"/>
          </a:xfrm>
        </p:spPr>
        <p:txBody>
          <a:bodyPr/>
          <a:lstStyle>
            <a:lvl1pPr marL="0" indent="0" algn="ctr">
              <a:buNone/>
              <a:defRPr>
                <a:solidFill>
                  <a:schemeClr val="tx1">
                    <a:tint val="75000"/>
                  </a:schemeClr>
                </a:solidFill>
              </a:defRPr>
            </a:lvl1pPr>
            <a:lvl2pPr marL="497766" indent="0" algn="ctr">
              <a:buNone/>
              <a:defRPr>
                <a:solidFill>
                  <a:schemeClr val="tx1">
                    <a:tint val="75000"/>
                  </a:schemeClr>
                </a:solidFill>
              </a:defRPr>
            </a:lvl2pPr>
            <a:lvl3pPr marL="995529" indent="0" algn="ctr">
              <a:buNone/>
              <a:defRPr>
                <a:solidFill>
                  <a:schemeClr val="tx1">
                    <a:tint val="75000"/>
                  </a:schemeClr>
                </a:solidFill>
              </a:defRPr>
            </a:lvl3pPr>
            <a:lvl4pPr marL="1493294" indent="0" algn="ctr">
              <a:buNone/>
              <a:defRPr>
                <a:solidFill>
                  <a:schemeClr val="tx1">
                    <a:tint val="75000"/>
                  </a:schemeClr>
                </a:solidFill>
              </a:defRPr>
            </a:lvl4pPr>
            <a:lvl5pPr marL="1991059" indent="0" algn="ctr">
              <a:buNone/>
              <a:defRPr>
                <a:solidFill>
                  <a:schemeClr val="tx1">
                    <a:tint val="75000"/>
                  </a:schemeClr>
                </a:solidFill>
              </a:defRPr>
            </a:lvl5pPr>
            <a:lvl6pPr marL="2488824" indent="0" algn="ctr">
              <a:buNone/>
              <a:defRPr>
                <a:solidFill>
                  <a:schemeClr val="tx1">
                    <a:tint val="75000"/>
                  </a:schemeClr>
                </a:solidFill>
              </a:defRPr>
            </a:lvl6pPr>
            <a:lvl7pPr marL="2986588" indent="0" algn="ctr">
              <a:buNone/>
              <a:defRPr>
                <a:solidFill>
                  <a:schemeClr val="tx1">
                    <a:tint val="75000"/>
                  </a:schemeClr>
                </a:solidFill>
              </a:defRPr>
            </a:lvl7pPr>
            <a:lvl8pPr marL="3484352" indent="0" algn="ctr">
              <a:buNone/>
              <a:defRPr>
                <a:solidFill>
                  <a:schemeClr val="tx1">
                    <a:tint val="75000"/>
                  </a:schemeClr>
                </a:solidFill>
              </a:defRPr>
            </a:lvl8pPr>
            <a:lvl9pPr marL="398211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72120D9-1CB8-4D35-8039-775309F9A75B}" type="datetime1">
              <a:rPr kumimoji="1" lang="ja-JP" altLang="en-US" smtClean="0"/>
              <a:pPr/>
              <a:t>2019/5/20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403EC5F-849E-4016-BBA1-C9A377D3D65A}" type="datetime1">
              <a:rPr kumimoji="1" lang="ja-JP" altLang="en-US" smtClean="0"/>
              <a:pPr/>
              <a:t>2019/5/20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302804"/>
            <a:ext cx="2406015" cy="6451577"/>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4670" y="302804"/>
            <a:ext cx="7039822" cy="6451577"/>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E8F77A1-B905-4168-B354-05FE51BE3744}" type="datetime1">
              <a:rPr kumimoji="1" lang="ja-JP" altLang="en-US" smtClean="0"/>
              <a:pPr/>
              <a:t>2019/5/20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B1385E7-10F0-4C15-ACAF-FB281B663A57}" type="datetime1">
              <a:rPr kumimoji="1" lang="ja-JP" altLang="en-US" smtClean="0"/>
              <a:pPr/>
              <a:t>2019/5/20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7" y="4858815"/>
            <a:ext cx="9089390" cy="1501751"/>
          </a:xfrm>
        </p:spPr>
        <p:txBody>
          <a:bodyPr anchor="t"/>
          <a:lstStyle>
            <a:lvl1pPr algn="l">
              <a:defRPr sz="44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844707" y="3204790"/>
            <a:ext cx="9089390" cy="1654025"/>
          </a:xfrm>
        </p:spPr>
        <p:txBody>
          <a:bodyPr anchor="b"/>
          <a:lstStyle>
            <a:lvl1pPr marL="0" indent="0">
              <a:buNone/>
              <a:defRPr sz="2100">
                <a:solidFill>
                  <a:schemeClr val="tx1">
                    <a:tint val="75000"/>
                  </a:schemeClr>
                </a:solidFill>
              </a:defRPr>
            </a:lvl1pPr>
            <a:lvl2pPr marL="497766" indent="0">
              <a:buNone/>
              <a:defRPr sz="1900">
                <a:solidFill>
                  <a:schemeClr val="tx1">
                    <a:tint val="75000"/>
                  </a:schemeClr>
                </a:solidFill>
              </a:defRPr>
            </a:lvl2pPr>
            <a:lvl3pPr marL="995529" indent="0">
              <a:buNone/>
              <a:defRPr sz="1700">
                <a:solidFill>
                  <a:schemeClr val="tx1">
                    <a:tint val="75000"/>
                  </a:schemeClr>
                </a:solidFill>
              </a:defRPr>
            </a:lvl3pPr>
            <a:lvl4pPr marL="1493294" indent="0">
              <a:buNone/>
              <a:defRPr sz="1500">
                <a:solidFill>
                  <a:schemeClr val="tx1">
                    <a:tint val="75000"/>
                  </a:schemeClr>
                </a:solidFill>
              </a:defRPr>
            </a:lvl4pPr>
            <a:lvl5pPr marL="1991059" indent="0">
              <a:buNone/>
              <a:defRPr sz="1500">
                <a:solidFill>
                  <a:schemeClr val="tx1">
                    <a:tint val="75000"/>
                  </a:schemeClr>
                </a:solidFill>
              </a:defRPr>
            </a:lvl5pPr>
            <a:lvl6pPr marL="2488824" indent="0">
              <a:buNone/>
              <a:defRPr sz="1500">
                <a:solidFill>
                  <a:schemeClr val="tx1">
                    <a:tint val="75000"/>
                  </a:schemeClr>
                </a:solidFill>
              </a:defRPr>
            </a:lvl6pPr>
            <a:lvl7pPr marL="2986588" indent="0">
              <a:buNone/>
              <a:defRPr sz="1500">
                <a:solidFill>
                  <a:schemeClr val="tx1">
                    <a:tint val="75000"/>
                  </a:schemeClr>
                </a:solidFill>
              </a:defRPr>
            </a:lvl7pPr>
            <a:lvl8pPr marL="3484352" indent="0">
              <a:buNone/>
              <a:defRPr sz="1500">
                <a:solidFill>
                  <a:schemeClr val="tx1">
                    <a:tint val="75000"/>
                  </a:schemeClr>
                </a:solidFill>
              </a:defRPr>
            </a:lvl8pPr>
            <a:lvl9pPr marL="3982117" indent="0">
              <a:buNone/>
              <a:defRPr sz="15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503ED2D-F6D5-4A85-A06D-9A914BA77619}" type="datetime1">
              <a:rPr kumimoji="1" lang="ja-JP" altLang="en-US" smtClean="0"/>
              <a:pPr/>
              <a:t>2019/5/20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4671" y="1764298"/>
            <a:ext cx="4722919" cy="4990084"/>
          </a:xfrm>
        </p:spPr>
        <p:txBody>
          <a:bodyPr/>
          <a:lstStyle>
            <a:lvl1pPr>
              <a:defRPr sz="3100"/>
            </a:lvl1pPr>
            <a:lvl2pPr>
              <a:defRPr sz="27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35811" y="1764298"/>
            <a:ext cx="4722919" cy="4990084"/>
          </a:xfrm>
        </p:spPr>
        <p:txBody>
          <a:bodyPr/>
          <a:lstStyle>
            <a:lvl1pPr>
              <a:defRPr sz="3100"/>
            </a:lvl1pPr>
            <a:lvl2pPr>
              <a:defRPr sz="27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91507BC-BE6B-4CA3-96CF-A1E73A32A883}" type="datetime1">
              <a:rPr kumimoji="1" lang="ja-JP" altLang="en-US" smtClean="0"/>
              <a:pPr/>
              <a:t>2019/5/20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34671" y="1692533"/>
            <a:ext cx="4724775" cy="705368"/>
          </a:xfrm>
        </p:spPr>
        <p:txBody>
          <a:bodyPr anchor="b"/>
          <a:lstStyle>
            <a:lvl1pPr marL="0" indent="0">
              <a:buNone/>
              <a:defRPr sz="2700" b="1"/>
            </a:lvl1pPr>
            <a:lvl2pPr marL="497766" indent="0">
              <a:buNone/>
              <a:defRPr sz="2100" b="1"/>
            </a:lvl2pPr>
            <a:lvl3pPr marL="995529" indent="0">
              <a:buNone/>
              <a:defRPr sz="1900" b="1"/>
            </a:lvl3pPr>
            <a:lvl4pPr marL="1493294" indent="0">
              <a:buNone/>
              <a:defRPr sz="1700" b="1"/>
            </a:lvl4pPr>
            <a:lvl5pPr marL="1991059" indent="0">
              <a:buNone/>
              <a:defRPr sz="1700" b="1"/>
            </a:lvl5pPr>
            <a:lvl6pPr marL="2488824" indent="0">
              <a:buNone/>
              <a:defRPr sz="1700" b="1"/>
            </a:lvl6pPr>
            <a:lvl7pPr marL="2986588" indent="0">
              <a:buNone/>
              <a:defRPr sz="1700" b="1"/>
            </a:lvl7pPr>
            <a:lvl8pPr marL="3484352" indent="0">
              <a:buNone/>
              <a:defRPr sz="1700" b="1"/>
            </a:lvl8pPr>
            <a:lvl9pPr marL="3982117" indent="0">
              <a:buNone/>
              <a:defRPr sz="17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534671" y="2397901"/>
            <a:ext cx="4724775" cy="4356478"/>
          </a:xfrm>
        </p:spPr>
        <p:txBody>
          <a:bodyPr/>
          <a:lstStyle>
            <a:lvl1pPr>
              <a:defRPr sz="27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432101" y="1692533"/>
            <a:ext cx="4726631" cy="705368"/>
          </a:xfrm>
        </p:spPr>
        <p:txBody>
          <a:bodyPr anchor="b"/>
          <a:lstStyle>
            <a:lvl1pPr marL="0" indent="0">
              <a:buNone/>
              <a:defRPr sz="2700" b="1"/>
            </a:lvl1pPr>
            <a:lvl2pPr marL="497766" indent="0">
              <a:buNone/>
              <a:defRPr sz="2100" b="1"/>
            </a:lvl2pPr>
            <a:lvl3pPr marL="995529" indent="0">
              <a:buNone/>
              <a:defRPr sz="1900" b="1"/>
            </a:lvl3pPr>
            <a:lvl4pPr marL="1493294" indent="0">
              <a:buNone/>
              <a:defRPr sz="1700" b="1"/>
            </a:lvl4pPr>
            <a:lvl5pPr marL="1991059" indent="0">
              <a:buNone/>
              <a:defRPr sz="1700" b="1"/>
            </a:lvl5pPr>
            <a:lvl6pPr marL="2488824" indent="0">
              <a:buNone/>
              <a:defRPr sz="1700" b="1"/>
            </a:lvl6pPr>
            <a:lvl7pPr marL="2986588" indent="0">
              <a:buNone/>
              <a:defRPr sz="1700" b="1"/>
            </a:lvl7pPr>
            <a:lvl8pPr marL="3484352" indent="0">
              <a:buNone/>
              <a:defRPr sz="1700" b="1"/>
            </a:lvl8pPr>
            <a:lvl9pPr marL="3982117" indent="0">
              <a:buNone/>
              <a:defRPr sz="17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432101" y="2397901"/>
            <a:ext cx="4726631" cy="4356478"/>
          </a:xfrm>
        </p:spPr>
        <p:txBody>
          <a:bodyPr/>
          <a:lstStyle>
            <a:lvl1pPr>
              <a:defRPr sz="27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B1AD299-62F1-43E2-A2C4-B28DBC69D030}" type="datetime1">
              <a:rPr kumimoji="1" lang="ja-JP" altLang="en-US" smtClean="0"/>
              <a:pPr/>
              <a:t>2019/5/20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9930B94-474C-443F-84E5-B4AF8FD47F12}" type="datetime1">
              <a:rPr kumimoji="1" lang="ja-JP" altLang="en-US" smtClean="0"/>
              <a:pPr/>
              <a:t>2019/5/20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F18D642-79CB-46CE-8E37-7FBAD8B9B044}" type="datetime1">
              <a:rPr kumimoji="1" lang="ja-JP" altLang="en-US" smtClean="0"/>
              <a:pPr/>
              <a:t>2019/5/20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301052"/>
            <a:ext cx="3518056" cy="1281214"/>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180824" y="301054"/>
            <a:ext cx="5977907" cy="6453328"/>
          </a:xfrm>
        </p:spPr>
        <p:txBody>
          <a:bodyPr/>
          <a:lstStyle>
            <a:lvl1pPr>
              <a:defRPr sz="3500"/>
            </a:lvl1pPr>
            <a:lvl2pPr>
              <a:defRPr sz="3100"/>
            </a:lvl2pPr>
            <a:lvl3pPr>
              <a:defRPr sz="27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534672" y="1582267"/>
            <a:ext cx="3518056" cy="5172115"/>
          </a:xfrm>
        </p:spPr>
        <p:txBody>
          <a:bodyPr/>
          <a:lstStyle>
            <a:lvl1pPr marL="0" indent="0">
              <a:buNone/>
              <a:defRPr sz="1500"/>
            </a:lvl1pPr>
            <a:lvl2pPr marL="497766" indent="0">
              <a:buNone/>
              <a:defRPr sz="1300"/>
            </a:lvl2pPr>
            <a:lvl3pPr marL="995529" indent="0">
              <a:buNone/>
              <a:defRPr sz="1100"/>
            </a:lvl3pPr>
            <a:lvl4pPr marL="1493294" indent="0">
              <a:buNone/>
              <a:defRPr sz="1000"/>
            </a:lvl4pPr>
            <a:lvl5pPr marL="1991059" indent="0">
              <a:buNone/>
              <a:defRPr sz="1000"/>
            </a:lvl5pPr>
            <a:lvl6pPr marL="2488824" indent="0">
              <a:buNone/>
              <a:defRPr sz="1000"/>
            </a:lvl6pPr>
            <a:lvl7pPr marL="2986588" indent="0">
              <a:buNone/>
              <a:defRPr sz="1000"/>
            </a:lvl7pPr>
            <a:lvl8pPr marL="3484352" indent="0">
              <a:buNone/>
              <a:defRPr sz="1000"/>
            </a:lvl8pPr>
            <a:lvl9pPr marL="3982117"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3C38257-1786-46C8-9FB7-96D11BAA86F3}" type="datetime1">
              <a:rPr kumimoji="1" lang="ja-JP" altLang="en-US" smtClean="0"/>
              <a:pPr/>
              <a:t>2019/5/20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5292886"/>
            <a:ext cx="6416040" cy="624855"/>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095982" y="675613"/>
            <a:ext cx="6416040" cy="4536758"/>
          </a:xfrm>
        </p:spPr>
        <p:txBody>
          <a:bodyPr/>
          <a:lstStyle>
            <a:lvl1pPr marL="0" indent="0">
              <a:buNone/>
              <a:defRPr sz="3500"/>
            </a:lvl1pPr>
            <a:lvl2pPr marL="497766" indent="0">
              <a:buNone/>
              <a:defRPr sz="3100"/>
            </a:lvl2pPr>
            <a:lvl3pPr marL="995529" indent="0">
              <a:buNone/>
              <a:defRPr sz="2700"/>
            </a:lvl3pPr>
            <a:lvl4pPr marL="1493294" indent="0">
              <a:buNone/>
              <a:defRPr sz="2100"/>
            </a:lvl4pPr>
            <a:lvl5pPr marL="1991059" indent="0">
              <a:buNone/>
              <a:defRPr sz="2100"/>
            </a:lvl5pPr>
            <a:lvl6pPr marL="2488824" indent="0">
              <a:buNone/>
              <a:defRPr sz="2100"/>
            </a:lvl6pPr>
            <a:lvl7pPr marL="2986588" indent="0">
              <a:buNone/>
              <a:defRPr sz="2100"/>
            </a:lvl7pPr>
            <a:lvl8pPr marL="3484352" indent="0">
              <a:buNone/>
              <a:defRPr sz="2100"/>
            </a:lvl8pPr>
            <a:lvl9pPr marL="3982117" indent="0">
              <a:buNone/>
              <a:defRPr sz="2100"/>
            </a:lvl9pPr>
          </a:lstStyle>
          <a:p>
            <a:endParaRPr kumimoji="1" lang="ja-JP" altLang="en-US"/>
          </a:p>
        </p:txBody>
      </p:sp>
      <p:sp>
        <p:nvSpPr>
          <p:cNvPr id="4" name="テキスト プレースホルダ 3"/>
          <p:cNvSpPr>
            <a:spLocks noGrp="1"/>
          </p:cNvSpPr>
          <p:nvPr>
            <p:ph type="body" sz="half" idx="2"/>
          </p:nvPr>
        </p:nvSpPr>
        <p:spPr>
          <a:xfrm>
            <a:off x="2095982" y="5917739"/>
            <a:ext cx="6416040" cy="887397"/>
          </a:xfrm>
        </p:spPr>
        <p:txBody>
          <a:bodyPr/>
          <a:lstStyle>
            <a:lvl1pPr marL="0" indent="0">
              <a:buNone/>
              <a:defRPr sz="1500"/>
            </a:lvl1pPr>
            <a:lvl2pPr marL="497766" indent="0">
              <a:buNone/>
              <a:defRPr sz="1300"/>
            </a:lvl2pPr>
            <a:lvl3pPr marL="995529" indent="0">
              <a:buNone/>
              <a:defRPr sz="1100"/>
            </a:lvl3pPr>
            <a:lvl4pPr marL="1493294" indent="0">
              <a:buNone/>
              <a:defRPr sz="1000"/>
            </a:lvl4pPr>
            <a:lvl5pPr marL="1991059" indent="0">
              <a:buNone/>
              <a:defRPr sz="1000"/>
            </a:lvl5pPr>
            <a:lvl6pPr marL="2488824" indent="0">
              <a:buNone/>
              <a:defRPr sz="1000"/>
            </a:lvl6pPr>
            <a:lvl7pPr marL="2986588" indent="0">
              <a:buNone/>
              <a:defRPr sz="1000"/>
            </a:lvl7pPr>
            <a:lvl8pPr marL="3484352" indent="0">
              <a:buNone/>
              <a:defRPr sz="1000"/>
            </a:lvl8pPr>
            <a:lvl9pPr marL="3982117"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1C0061-772C-46CA-94D4-A2FAC1E65E5C}" type="datetime1">
              <a:rPr kumimoji="1" lang="ja-JP" altLang="en-US" smtClean="0"/>
              <a:pPr/>
              <a:t>2019/5/20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DB8D012-D578-4170-AC05-EC9878604A8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671" y="302801"/>
            <a:ext cx="9624061" cy="1260211"/>
          </a:xfrm>
          <a:prstGeom prst="rect">
            <a:avLst/>
          </a:prstGeom>
        </p:spPr>
        <p:txBody>
          <a:bodyPr vert="horz" lIns="99553" tIns="49777" rIns="99553" bIns="4977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34671" y="1764298"/>
            <a:ext cx="9624061" cy="4990084"/>
          </a:xfrm>
          <a:prstGeom prst="rect">
            <a:avLst/>
          </a:prstGeom>
        </p:spPr>
        <p:txBody>
          <a:bodyPr vert="horz" lIns="99553" tIns="49777" rIns="99553" bIns="4977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534671" y="7008172"/>
            <a:ext cx="2495126" cy="402567"/>
          </a:xfrm>
          <a:prstGeom prst="rect">
            <a:avLst/>
          </a:prstGeom>
        </p:spPr>
        <p:txBody>
          <a:bodyPr vert="horz" lIns="99553" tIns="49777" rIns="99553" bIns="49777" rtlCol="0" anchor="ctr"/>
          <a:lstStyle>
            <a:lvl1pPr algn="l">
              <a:defRPr sz="1300">
                <a:solidFill>
                  <a:schemeClr val="tx1">
                    <a:tint val="75000"/>
                  </a:schemeClr>
                </a:solidFill>
              </a:defRPr>
            </a:lvl1pPr>
          </a:lstStyle>
          <a:p>
            <a:fld id="{EEE76805-DE61-4FA6-B9CF-F68C591B4BB6}" type="datetime1">
              <a:rPr kumimoji="1" lang="ja-JP" altLang="en-US" smtClean="0"/>
              <a:pPr/>
              <a:t>2019/5/20</a:t>
            </a:fld>
            <a:endParaRPr kumimoji="1" lang="ja-JP" altLang="en-US"/>
          </a:p>
        </p:txBody>
      </p:sp>
      <p:sp>
        <p:nvSpPr>
          <p:cNvPr id="5" name="フッター プレースホルダ 4"/>
          <p:cNvSpPr>
            <a:spLocks noGrp="1"/>
          </p:cNvSpPr>
          <p:nvPr>
            <p:ph type="ftr" sz="quarter" idx="3"/>
          </p:nvPr>
        </p:nvSpPr>
        <p:spPr>
          <a:xfrm>
            <a:off x="3653579" y="7008172"/>
            <a:ext cx="3386244" cy="402567"/>
          </a:xfrm>
          <a:prstGeom prst="rect">
            <a:avLst/>
          </a:prstGeom>
        </p:spPr>
        <p:txBody>
          <a:bodyPr vert="horz" lIns="99553" tIns="49777" rIns="99553" bIns="49777"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3605" y="7008172"/>
            <a:ext cx="2495126" cy="402567"/>
          </a:xfrm>
          <a:prstGeom prst="rect">
            <a:avLst/>
          </a:prstGeom>
        </p:spPr>
        <p:txBody>
          <a:bodyPr vert="horz" lIns="99553" tIns="49777" rIns="99553" bIns="49777" rtlCol="0" anchor="ctr"/>
          <a:lstStyle>
            <a:lvl1pPr algn="r">
              <a:defRPr sz="1300">
                <a:solidFill>
                  <a:schemeClr val="tx1">
                    <a:tint val="75000"/>
                  </a:schemeClr>
                </a:solidFill>
              </a:defRPr>
            </a:lvl1pPr>
          </a:lstStyle>
          <a:p>
            <a:fld id="{9DB8D012-D578-4170-AC05-EC9878604A81}" type="slidenum">
              <a:rPr kumimoji="1" lang="ja-JP" altLang="en-US" smtClean="0"/>
              <a:pPr/>
              <a:t>‹#›</a:t>
            </a:fld>
            <a:endParaRPr kumimoji="1" lang="ja-JP" altLang="en-US"/>
          </a:p>
        </p:txBody>
      </p:sp>
      <p:pic>
        <p:nvPicPr>
          <p:cNvPr id="7"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38" y="4786701"/>
            <a:ext cx="10696748" cy="2759612"/>
          </a:xfrm>
          <a:prstGeom prst="rect">
            <a:avLst/>
          </a:prstGeom>
          <a:solidFill>
            <a:schemeClr val="bg2">
              <a:lumMod val="50000"/>
              <a:alpha val="22000"/>
            </a:schemeClr>
          </a:solidFill>
          <a:ln w="9525">
            <a:noFill/>
            <a:miter lim="800000"/>
            <a:headEnd/>
            <a:tailEnd/>
          </a:ln>
        </p:spPr>
      </p:pic>
      <p:cxnSp>
        <p:nvCxnSpPr>
          <p:cNvPr id="8" name="直線コネクタ 7"/>
          <p:cNvCxnSpPr/>
          <p:nvPr userDrawn="1"/>
        </p:nvCxnSpPr>
        <p:spPr>
          <a:xfrm>
            <a:off x="-7938" y="324972"/>
            <a:ext cx="10701338" cy="0"/>
          </a:xfrm>
          <a:prstGeom prst="line">
            <a:avLst/>
          </a:prstGeom>
          <a:ln w="44450" cmpd="dbl">
            <a:gradFill flip="none" rotWithShape="1">
              <a:gsLst>
                <a:gs pos="0">
                  <a:srgbClr val="CC00CC"/>
                </a:gs>
                <a:gs pos="50000">
                  <a:schemeClr val="accent1">
                    <a:tint val="44500"/>
                    <a:satMod val="160000"/>
                  </a:schemeClr>
                </a:gs>
                <a:gs pos="100000">
                  <a:schemeClr val="tx2">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95529" rtl="0" eaLnBrk="1" latinLnBrk="0" hangingPunct="1">
        <a:spcBef>
          <a:spcPct val="0"/>
        </a:spcBef>
        <a:buNone/>
        <a:defRPr kumimoji="1" sz="4800" kern="1200">
          <a:solidFill>
            <a:schemeClr val="tx1"/>
          </a:solidFill>
          <a:latin typeface="+mj-lt"/>
          <a:ea typeface="+mj-ea"/>
          <a:cs typeface="+mj-cs"/>
        </a:defRPr>
      </a:lvl1pPr>
    </p:titleStyle>
    <p:bodyStyle>
      <a:lvl1pPr marL="373323" indent="-373323" algn="l" defTabSz="995529" rtl="0" eaLnBrk="1" latinLnBrk="0" hangingPunct="1">
        <a:spcBef>
          <a:spcPct val="20000"/>
        </a:spcBef>
        <a:buFont typeface="Arial" pitchFamily="34" charset="0"/>
        <a:buChar char="•"/>
        <a:defRPr kumimoji="1" sz="3500" kern="1200">
          <a:solidFill>
            <a:schemeClr val="tx1"/>
          </a:solidFill>
          <a:latin typeface="+mn-lt"/>
          <a:ea typeface="+mn-ea"/>
          <a:cs typeface="+mn-cs"/>
        </a:defRPr>
      </a:lvl1pPr>
      <a:lvl2pPr marL="808868" indent="-311103" algn="l" defTabSz="995529" rtl="0" eaLnBrk="1" latinLnBrk="0" hangingPunct="1">
        <a:spcBef>
          <a:spcPct val="20000"/>
        </a:spcBef>
        <a:buFont typeface="Arial" pitchFamily="34" charset="0"/>
        <a:buChar char="–"/>
        <a:defRPr kumimoji="1" sz="3100" kern="1200">
          <a:solidFill>
            <a:schemeClr val="tx1"/>
          </a:solidFill>
          <a:latin typeface="+mn-lt"/>
          <a:ea typeface="+mn-ea"/>
          <a:cs typeface="+mn-cs"/>
        </a:defRPr>
      </a:lvl2pPr>
      <a:lvl3pPr marL="1244411" indent="-248883" algn="l" defTabSz="995529"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742176" indent="-248883" algn="l" defTabSz="995529"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239941" indent="-248883" algn="l" defTabSz="995529"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737706" indent="-248883" algn="l" defTabSz="995529"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235470" indent="-248883" algn="l" defTabSz="995529"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733235" indent="-248883" algn="l" defTabSz="995529"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231000" indent="-248883" algn="l" defTabSz="995529"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95529" rtl="0" eaLnBrk="1" latinLnBrk="0" hangingPunct="1">
        <a:defRPr kumimoji="1" sz="1900" kern="1200">
          <a:solidFill>
            <a:schemeClr val="tx1"/>
          </a:solidFill>
          <a:latin typeface="+mn-lt"/>
          <a:ea typeface="+mn-ea"/>
          <a:cs typeface="+mn-cs"/>
        </a:defRPr>
      </a:lvl1pPr>
      <a:lvl2pPr marL="497766" algn="l" defTabSz="995529" rtl="0" eaLnBrk="1" latinLnBrk="0" hangingPunct="1">
        <a:defRPr kumimoji="1" sz="1900" kern="1200">
          <a:solidFill>
            <a:schemeClr val="tx1"/>
          </a:solidFill>
          <a:latin typeface="+mn-lt"/>
          <a:ea typeface="+mn-ea"/>
          <a:cs typeface="+mn-cs"/>
        </a:defRPr>
      </a:lvl2pPr>
      <a:lvl3pPr marL="995529" algn="l" defTabSz="995529" rtl="0" eaLnBrk="1" latinLnBrk="0" hangingPunct="1">
        <a:defRPr kumimoji="1" sz="1900" kern="1200">
          <a:solidFill>
            <a:schemeClr val="tx1"/>
          </a:solidFill>
          <a:latin typeface="+mn-lt"/>
          <a:ea typeface="+mn-ea"/>
          <a:cs typeface="+mn-cs"/>
        </a:defRPr>
      </a:lvl3pPr>
      <a:lvl4pPr marL="1493294" algn="l" defTabSz="995529" rtl="0" eaLnBrk="1" latinLnBrk="0" hangingPunct="1">
        <a:defRPr kumimoji="1" sz="1900" kern="1200">
          <a:solidFill>
            <a:schemeClr val="tx1"/>
          </a:solidFill>
          <a:latin typeface="+mn-lt"/>
          <a:ea typeface="+mn-ea"/>
          <a:cs typeface="+mn-cs"/>
        </a:defRPr>
      </a:lvl4pPr>
      <a:lvl5pPr marL="1991059" algn="l" defTabSz="995529" rtl="0" eaLnBrk="1" latinLnBrk="0" hangingPunct="1">
        <a:defRPr kumimoji="1" sz="1900" kern="1200">
          <a:solidFill>
            <a:schemeClr val="tx1"/>
          </a:solidFill>
          <a:latin typeface="+mn-lt"/>
          <a:ea typeface="+mn-ea"/>
          <a:cs typeface="+mn-cs"/>
        </a:defRPr>
      </a:lvl5pPr>
      <a:lvl6pPr marL="2488824" algn="l" defTabSz="995529" rtl="0" eaLnBrk="1" latinLnBrk="0" hangingPunct="1">
        <a:defRPr kumimoji="1" sz="1900" kern="1200">
          <a:solidFill>
            <a:schemeClr val="tx1"/>
          </a:solidFill>
          <a:latin typeface="+mn-lt"/>
          <a:ea typeface="+mn-ea"/>
          <a:cs typeface="+mn-cs"/>
        </a:defRPr>
      </a:lvl6pPr>
      <a:lvl7pPr marL="2986588" algn="l" defTabSz="995529" rtl="0" eaLnBrk="1" latinLnBrk="0" hangingPunct="1">
        <a:defRPr kumimoji="1" sz="1900" kern="1200">
          <a:solidFill>
            <a:schemeClr val="tx1"/>
          </a:solidFill>
          <a:latin typeface="+mn-lt"/>
          <a:ea typeface="+mn-ea"/>
          <a:cs typeface="+mn-cs"/>
        </a:defRPr>
      </a:lvl7pPr>
      <a:lvl8pPr marL="3484352" algn="l" defTabSz="995529" rtl="0" eaLnBrk="1" latinLnBrk="0" hangingPunct="1">
        <a:defRPr kumimoji="1" sz="1900" kern="1200">
          <a:solidFill>
            <a:schemeClr val="tx1"/>
          </a:solidFill>
          <a:latin typeface="+mn-lt"/>
          <a:ea typeface="+mn-ea"/>
          <a:cs typeface="+mn-cs"/>
        </a:defRPr>
      </a:lvl8pPr>
      <a:lvl9pPr marL="3982117" algn="l" defTabSz="995529"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5" Type="http://schemas.openxmlformats.org/officeDocument/2006/relationships/image" Target="../media/image62.gif"/><Relationship Id="rId4" Type="http://schemas.openxmlformats.org/officeDocument/2006/relationships/image" Target="../media/image61.gif"/></Relationships>
</file>

<file path=ppt/slides/_rels/slide1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5.emf"/><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4.png"/><Relationship Id="rId2" Type="http://schemas.openxmlformats.org/officeDocument/2006/relationships/image" Target="../media/image22.jpe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3.png"/><Relationship Id="rId5" Type="http://schemas.openxmlformats.org/officeDocument/2006/relationships/image" Target="../media/image25.png"/><Relationship Id="rId15" Type="http://schemas.openxmlformats.org/officeDocument/2006/relationships/image" Target="../media/image35.jpeg"/><Relationship Id="rId23" Type="http://schemas.openxmlformats.org/officeDocument/2006/relationships/hyperlink" Target="http://www.abc-mart.com/index_main.html" TargetMode="External"/><Relationship Id="rId28" Type="http://schemas.openxmlformats.org/officeDocument/2006/relationships/image" Target="../media/image47.gif"/><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6.png"/><Relationship Id="rId30"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431" y="2186110"/>
            <a:ext cx="4158544" cy="728121"/>
          </a:xfrm>
          <a:prstGeom prst="rect">
            <a:avLst/>
          </a:prstGeom>
          <a:noFill/>
          <a:ln w="9525">
            <a:noFill/>
            <a:miter lim="800000"/>
            <a:headEnd/>
            <a:tailEnd/>
          </a:ln>
        </p:spPr>
      </p:pic>
      <p:sp>
        <p:nvSpPr>
          <p:cNvPr id="18" name="テキスト ボックス 17"/>
          <p:cNvSpPr txBox="1"/>
          <p:nvPr/>
        </p:nvSpPr>
        <p:spPr>
          <a:xfrm>
            <a:off x="3719946" y="2978365"/>
            <a:ext cx="3253512" cy="712597"/>
          </a:xfrm>
          <a:prstGeom prst="rect">
            <a:avLst/>
          </a:prstGeom>
          <a:noFill/>
        </p:spPr>
        <p:txBody>
          <a:bodyPr wrap="none" lIns="99553" tIns="49777" rIns="99553" bIns="49777" rtlCol="0">
            <a:spAutoFit/>
          </a:bodyPr>
          <a:lstStyle/>
          <a:p>
            <a:pPr algn="ctr"/>
            <a:r>
              <a:rPr lang="ja-JP" altLang="en-US" dirty="0" smtClean="0">
                <a:solidFill>
                  <a:srgbClr val="666699"/>
                </a:solidFill>
                <a:latin typeface="HGP創英角ｺﾞｼｯｸUB" pitchFamily="50" charset="-128"/>
                <a:ea typeface="HGP創英角ｺﾞｼｯｸUB" pitchFamily="50" charset="-128"/>
              </a:rPr>
              <a:t>世界で最も成功している</a:t>
            </a:r>
          </a:p>
          <a:p>
            <a:pPr algn="ctr"/>
            <a:r>
              <a:rPr lang="ja-JP" altLang="en-US" dirty="0" smtClean="0">
                <a:solidFill>
                  <a:srgbClr val="666699"/>
                </a:solidFill>
                <a:latin typeface="HGP創英角ｺﾞｼｯｸUB" pitchFamily="50" charset="-128"/>
                <a:ea typeface="HGP創英角ｺﾞｼｯｸUB" pitchFamily="50" charset="-128"/>
              </a:rPr>
              <a:t>「香り」マーケティングのご紹介</a:t>
            </a:r>
            <a:endParaRPr kumimoji="1" lang="ja-JP" altLang="en-US" dirty="0">
              <a:solidFill>
                <a:srgbClr val="666699"/>
              </a:solidFill>
              <a:latin typeface="HGP創英角ｺﾞｼｯｸUB" pitchFamily="50" charset="-128"/>
              <a:ea typeface="HGP創英角ｺﾞｼｯｸUB" pitchFamily="50" charset="-128"/>
            </a:endParaRPr>
          </a:p>
        </p:txBody>
      </p:sp>
      <p:grpSp>
        <p:nvGrpSpPr>
          <p:cNvPr id="25" name="グループ化 24"/>
          <p:cNvGrpSpPr/>
          <p:nvPr/>
        </p:nvGrpSpPr>
        <p:grpSpPr>
          <a:xfrm>
            <a:off x="2255618" y="3071761"/>
            <a:ext cx="6182165" cy="633836"/>
            <a:chOff x="1714480" y="2143116"/>
            <a:chExt cx="5929354" cy="574883"/>
          </a:xfrm>
        </p:grpSpPr>
        <p:cxnSp>
          <p:nvCxnSpPr>
            <p:cNvPr id="12" name="直線コネクタ 11"/>
            <p:cNvCxnSpPr/>
            <p:nvPr/>
          </p:nvCxnSpPr>
          <p:spPr>
            <a:xfrm rot="5400000">
              <a:off x="1428728" y="2428868"/>
              <a:ext cx="57150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714480" y="2717999"/>
              <a:ext cx="592935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7358082" y="2428868"/>
              <a:ext cx="57150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6" name="Text Box 3"/>
          <p:cNvSpPr txBox="1">
            <a:spLocks noChangeArrowheads="1"/>
          </p:cNvSpPr>
          <p:nvPr/>
        </p:nvSpPr>
        <p:spPr bwMode="auto">
          <a:xfrm>
            <a:off x="2051428" y="4585769"/>
            <a:ext cx="6841177" cy="509007"/>
          </a:xfrm>
          <a:prstGeom prst="rect">
            <a:avLst/>
          </a:prstGeom>
          <a:noFill/>
          <a:ln w="9525">
            <a:noFill/>
            <a:miter lim="800000"/>
            <a:headEnd/>
            <a:tailEnd/>
          </a:ln>
        </p:spPr>
        <p:txBody>
          <a:bodyPr wrap="square" lIns="99553" tIns="49777" rIns="99553" bIns="49777">
            <a:spAutoFit/>
          </a:bodyPr>
          <a:lstStyle/>
          <a:p>
            <a:pPr algn="ctr"/>
            <a:r>
              <a:rPr lang="en-US" altLang="ja-JP" sz="1300" dirty="0">
                <a:solidFill>
                  <a:schemeClr val="accent2"/>
                </a:solidFill>
                <a:latin typeface="Candara" pitchFamily="34" charset="0"/>
              </a:rPr>
              <a:t>Developer, producer and distributor of</a:t>
            </a:r>
          </a:p>
          <a:p>
            <a:pPr algn="ctr"/>
            <a:r>
              <a:rPr lang="en-US" altLang="ja-JP" sz="1300" dirty="0">
                <a:solidFill>
                  <a:schemeClr val="accent2"/>
                </a:solidFill>
                <a:latin typeface="Candara" pitchFamily="34" charset="0"/>
              </a:rPr>
              <a:t>quality Projectile-Liquid brand scent products .</a:t>
            </a:r>
          </a:p>
        </p:txBody>
      </p:sp>
      <p:sp>
        <p:nvSpPr>
          <p:cNvPr id="27" name="Text Box 3"/>
          <p:cNvSpPr txBox="1">
            <a:spLocks noChangeArrowheads="1"/>
          </p:cNvSpPr>
          <p:nvPr/>
        </p:nvSpPr>
        <p:spPr bwMode="auto">
          <a:xfrm>
            <a:off x="2903556" y="4139993"/>
            <a:ext cx="5136916" cy="305405"/>
          </a:xfrm>
          <a:prstGeom prst="rect">
            <a:avLst/>
          </a:prstGeom>
          <a:noFill/>
          <a:ln w="9525">
            <a:noFill/>
            <a:miter lim="800000"/>
            <a:headEnd/>
            <a:tailEnd/>
          </a:ln>
        </p:spPr>
        <p:txBody>
          <a:bodyPr lIns="99553" tIns="49777" rIns="99553" bIns="49777">
            <a:spAutoFit/>
          </a:bodyPr>
          <a:lstStyle/>
          <a:p>
            <a:pPr algn="ctr"/>
            <a:r>
              <a:rPr lang="en-US" altLang="ja-JP" sz="1300" b="1" dirty="0">
                <a:solidFill>
                  <a:srgbClr val="000066"/>
                </a:solidFill>
                <a:latin typeface="Candara" pitchFamily="34" charset="0"/>
              </a:rPr>
              <a:t>Patented</a:t>
            </a:r>
            <a:r>
              <a:rPr lang="en-US" altLang="ja-JP" sz="1300" b="1" dirty="0">
                <a:solidFill>
                  <a:schemeClr val="accent2"/>
                </a:solidFill>
                <a:latin typeface="Candara" pitchFamily="34" charset="0"/>
              </a:rPr>
              <a:t>       </a:t>
            </a:r>
            <a:r>
              <a:rPr lang="en-US" altLang="ja-JP" sz="1300" dirty="0">
                <a:solidFill>
                  <a:schemeClr val="accent2"/>
                </a:solidFill>
                <a:latin typeface="Candara" pitchFamily="34" charset="0"/>
              </a:rPr>
              <a:t>Indoor Scent Technologies</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9108" y="6876975"/>
            <a:ext cx="1458268" cy="5007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テキスト ボックス 170"/>
          <p:cNvSpPr txBox="1"/>
          <p:nvPr/>
        </p:nvSpPr>
        <p:spPr>
          <a:xfrm>
            <a:off x="6516302" y="236267"/>
            <a:ext cx="199389" cy="305391"/>
          </a:xfrm>
          <a:prstGeom prst="rect">
            <a:avLst/>
          </a:prstGeom>
          <a:noFill/>
        </p:spPr>
        <p:txBody>
          <a:bodyPr wrap="none" lIns="99553" tIns="49777" rIns="99553" bIns="49777" rtlCol="0">
            <a:spAutoFit/>
          </a:bodyPr>
          <a:lstStyle/>
          <a:p>
            <a:endParaRPr lang="ja-JP" altLang="en-US" sz="1300" dirty="0">
              <a:solidFill>
                <a:schemeClr val="tx1">
                  <a:lumMod val="75000"/>
                  <a:lumOff val="25000"/>
                </a:schemeClr>
              </a:solidFill>
              <a:latin typeface="ＭＳ Ｐ明朝" pitchFamily="18" charset="-128"/>
              <a:ea typeface="ＭＳ Ｐ明朝" pitchFamily="18" charset="-128"/>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59" y="516182"/>
            <a:ext cx="5053931" cy="225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91" y="2876426"/>
            <a:ext cx="5043376" cy="229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12" y="2922961"/>
            <a:ext cx="5123883" cy="429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191" y="516181"/>
            <a:ext cx="4936553" cy="225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 name="テキスト ボックス 125"/>
          <p:cNvSpPr txBox="1"/>
          <p:nvPr/>
        </p:nvSpPr>
        <p:spPr>
          <a:xfrm>
            <a:off x="-53900" y="17372"/>
            <a:ext cx="3672800"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◆代表的なフレグランスラインナップ</a:t>
            </a:r>
            <a:endParaRPr kumimoji="1" lang="ja-JP" altLang="en-US" sz="10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テキスト ボックス 170"/>
          <p:cNvSpPr txBox="1"/>
          <p:nvPr/>
        </p:nvSpPr>
        <p:spPr>
          <a:xfrm>
            <a:off x="6516302" y="236267"/>
            <a:ext cx="199389" cy="305391"/>
          </a:xfrm>
          <a:prstGeom prst="rect">
            <a:avLst/>
          </a:prstGeom>
          <a:noFill/>
        </p:spPr>
        <p:txBody>
          <a:bodyPr wrap="none" lIns="99553" tIns="49777" rIns="99553" bIns="49777" rtlCol="0">
            <a:spAutoFit/>
          </a:bodyPr>
          <a:lstStyle/>
          <a:p>
            <a:endParaRPr lang="ja-JP" altLang="en-US" sz="1300" dirty="0">
              <a:solidFill>
                <a:schemeClr val="tx1">
                  <a:lumMod val="75000"/>
                  <a:lumOff val="25000"/>
                </a:schemeClr>
              </a:solidFill>
              <a:latin typeface="ＭＳ Ｐ明朝" pitchFamily="18" charset="-128"/>
              <a:ea typeface="ＭＳ Ｐ明朝" pitchFamily="18" charset="-128"/>
            </a:endParaRP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15" y="468263"/>
            <a:ext cx="5199381" cy="440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83" y="488633"/>
            <a:ext cx="5081686" cy="427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16" y="4941826"/>
            <a:ext cx="5118246" cy="233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136" y="4941826"/>
            <a:ext cx="5047140" cy="225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53900" y="17372"/>
            <a:ext cx="3672800"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◆代表的なフレグランスラインナップ</a:t>
            </a:r>
            <a:endParaRPr kumimoji="1" lang="ja-JP" altLang="en-US" sz="1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675594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テキスト ボックス 170"/>
          <p:cNvSpPr txBox="1"/>
          <p:nvPr/>
        </p:nvSpPr>
        <p:spPr>
          <a:xfrm>
            <a:off x="6516302" y="236267"/>
            <a:ext cx="199389" cy="305391"/>
          </a:xfrm>
          <a:prstGeom prst="rect">
            <a:avLst/>
          </a:prstGeom>
          <a:noFill/>
        </p:spPr>
        <p:txBody>
          <a:bodyPr wrap="none" lIns="99553" tIns="49777" rIns="99553" bIns="49777" rtlCol="0">
            <a:spAutoFit/>
          </a:bodyPr>
          <a:lstStyle/>
          <a:p>
            <a:endParaRPr lang="ja-JP" altLang="en-US" sz="1300" dirty="0">
              <a:solidFill>
                <a:schemeClr val="tx1">
                  <a:lumMod val="75000"/>
                  <a:lumOff val="25000"/>
                </a:schemeClr>
              </a:solidFill>
              <a:latin typeface="ＭＳ Ｐ明朝" pitchFamily="18" charset="-128"/>
              <a:ea typeface="ＭＳ Ｐ明朝" pitchFamily="18" charset="-128"/>
            </a:endParaRPr>
          </a:p>
        </p:txBody>
      </p:sp>
      <p:pic>
        <p:nvPicPr>
          <p:cNvPr id="358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16" y="468263"/>
            <a:ext cx="5112568" cy="431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440" y="468263"/>
            <a:ext cx="5299451" cy="2309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3900" y="17372"/>
            <a:ext cx="3672800"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◆代表的なフレグランスラインナップ</a:t>
            </a:r>
            <a:endParaRPr kumimoji="1" lang="ja-JP" altLang="en-US" sz="1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716233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6946678" y="4324762"/>
            <a:ext cx="3536793" cy="3028517"/>
          </a:xfrm>
          <a:prstGeom prst="roundRect">
            <a:avLst>
              <a:gd name="adj" fmla="val 6004"/>
            </a:avLst>
          </a:prstGeom>
          <a:solidFill>
            <a:schemeClr val="bg1">
              <a:alpha val="83000"/>
            </a:schemeClr>
          </a:solidFill>
          <a:ln>
            <a:gradFill>
              <a:gsLst>
                <a:gs pos="0">
                  <a:srgbClr val="CC00CC"/>
                </a:gs>
                <a:gs pos="50000">
                  <a:schemeClr val="accent1">
                    <a:tint val="44500"/>
                    <a:satMod val="160000"/>
                  </a:schemeClr>
                </a:gs>
                <a:gs pos="100000">
                  <a:schemeClr val="tx2">
                    <a:lumMod val="40000"/>
                    <a:lumOff val="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kumimoji="1" lang="ja-JP" altLang="en-US"/>
          </a:p>
        </p:txBody>
      </p:sp>
      <p:pic>
        <p:nvPicPr>
          <p:cNvPr id="1030" name="Picture 6" descr="http://images.keizai.biz/sendai_keizai/headline/1256251949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21" y="437689"/>
            <a:ext cx="2658491" cy="33418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629" y="440333"/>
            <a:ext cx="3781264" cy="237292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135" y="10487"/>
            <a:ext cx="3665121" cy="351546"/>
          </a:xfrm>
          <a:prstGeom prst="rect">
            <a:avLst/>
          </a:prstGeom>
          <a:noFill/>
        </p:spPr>
        <p:txBody>
          <a:bodyPr wrap="none" lIns="104306" tIns="52153" rIns="104306" bIns="52153" rtlCol="0">
            <a:spAutoFit/>
          </a:bodyPr>
          <a:lstStyle/>
          <a:p>
            <a:r>
              <a:rPr lang="en-US" altLang="ja-JP" sz="1600" b="1" dirty="0">
                <a:latin typeface="メイリオ" pitchFamily="50" charset="-128"/>
                <a:ea typeface="メイリオ" pitchFamily="50" charset="-128"/>
                <a:cs typeface="メイリオ" pitchFamily="50" charset="-128"/>
              </a:rPr>
              <a:t>【</a:t>
            </a:r>
            <a:r>
              <a:rPr lang="ja-JP" altLang="en-US" sz="1600" b="1" dirty="0">
                <a:latin typeface="メイリオ" pitchFamily="50" charset="-128"/>
                <a:ea typeface="メイリオ" pitchFamily="50" charset="-128"/>
                <a:cs typeface="メイリオ" pitchFamily="50" charset="-128"/>
              </a:rPr>
              <a:t>香りマーケティング</a:t>
            </a:r>
            <a:r>
              <a:rPr lang="en-US" altLang="ja-JP" sz="1600" b="1" dirty="0">
                <a:latin typeface="メイリオ" pitchFamily="50" charset="-128"/>
                <a:ea typeface="メイリオ" pitchFamily="50" charset="-128"/>
                <a:cs typeface="メイリオ" pitchFamily="50" charset="-128"/>
              </a:rPr>
              <a:t>】×</a:t>
            </a:r>
            <a:r>
              <a:rPr lang="ja-JP" altLang="en-US" sz="1600" b="1" dirty="0">
                <a:latin typeface="メイリオ" pitchFamily="50" charset="-128"/>
                <a:ea typeface="メイリオ" pitchFamily="50" charset="-128"/>
                <a:cs typeface="メイリオ" pitchFamily="50" charset="-128"/>
              </a:rPr>
              <a:t>アパレル業</a:t>
            </a:r>
          </a:p>
        </p:txBody>
      </p:sp>
      <p:pic>
        <p:nvPicPr>
          <p:cNvPr id="1032" name="Picture 8" descr="http://fragrancemarketing.jp/image/lineup/refreshing_laven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777" y="4680919"/>
            <a:ext cx="1439717" cy="13573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ragrancemarketing.jp/image/lineup/lemon_verben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964" y="4669669"/>
            <a:ext cx="1439717" cy="135735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7143359" y="4446581"/>
            <a:ext cx="1339163" cy="274602"/>
          </a:xfrm>
          <a:prstGeom prst="rect">
            <a:avLst/>
          </a:prstGeom>
          <a:noFill/>
        </p:spPr>
        <p:txBody>
          <a:bodyPr wrap="none" lIns="104306" tIns="52153" rIns="104306" bIns="52153" rtlCol="0">
            <a:spAutoFit/>
          </a:bodyPr>
          <a:lstStyle/>
          <a:p>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フローラル系</a:t>
            </a:r>
            <a:r>
              <a:rPr lang="en-US" altLang="ja-JP" sz="1100" dirty="0">
                <a:latin typeface="メイリオ" pitchFamily="50" charset="-128"/>
                <a:ea typeface="メイリオ" pitchFamily="50" charset="-128"/>
                <a:cs typeface="メイリオ" pitchFamily="50" charset="-128"/>
              </a:rPr>
              <a:t>】</a:t>
            </a:r>
            <a:endParaRPr lang="ja-JP" altLang="en-US" sz="1100"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8905043" y="4429637"/>
            <a:ext cx="1198099" cy="274602"/>
          </a:xfrm>
          <a:prstGeom prst="rect">
            <a:avLst/>
          </a:prstGeom>
          <a:noFill/>
        </p:spPr>
        <p:txBody>
          <a:bodyPr wrap="none" lIns="104306" tIns="52153" rIns="104306" bIns="52153" rtlCol="0">
            <a:spAutoFit/>
          </a:bodyPr>
          <a:lstStyle/>
          <a:p>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シトラス系</a:t>
            </a:r>
            <a:r>
              <a:rPr lang="en-US" altLang="ja-JP" sz="1100" dirty="0">
                <a:latin typeface="メイリオ" pitchFamily="50" charset="-128"/>
                <a:ea typeface="メイリオ" pitchFamily="50" charset="-128"/>
                <a:cs typeface="メイリオ" pitchFamily="50" charset="-128"/>
              </a:rPr>
              <a:t>】</a:t>
            </a:r>
            <a:endParaRPr lang="ja-JP" altLang="en-US" sz="11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8839965" y="6086627"/>
            <a:ext cx="1439717" cy="1213320"/>
          </a:xfrm>
          <a:prstGeom prst="rect">
            <a:avLst/>
          </a:prstGeom>
          <a:noFill/>
        </p:spPr>
        <p:txBody>
          <a:bodyPr wrap="square" lIns="104306" tIns="52153" rIns="104306" bIns="52153" rtlCol="0">
            <a:spAutoFit/>
          </a:bodyPr>
          <a:lstStyle/>
          <a:p>
            <a:r>
              <a:rPr lang="ja-JP" altLang="en-US" sz="900" dirty="0">
                <a:latin typeface="メイリオ" pitchFamily="50" charset="-128"/>
                <a:ea typeface="メイリオ" pitchFamily="50" charset="-128"/>
                <a:cs typeface="メイリオ" pitchFamily="50" charset="-128"/>
              </a:rPr>
              <a:t>レモンやライムに代表されるような、爽やかでスッキリした爽快感のある香り。</a:t>
            </a:r>
            <a:endParaRPr lang="en-US" altLang="ja-JP" sz="900" dirty="0">
              <a:latin typeface="メイリオ" pitchFamily="50" charset="-128"/>
              <a:ea typeface="メイリオ" pitchFamily="50" charset="-128"/>
              <a:cs typeface="メイリオ" pitchFamily="50" charset="-128"/>
            </a:endParaRPr>
          </a:p>
          <a:p>
            <a:r>
              <a:rPr lang="ja-JP" altLang="en-US" sz="900" dirty="0">
                <a:latin typeface="メイリオ" pitchFamily="50" charset="-128"/>
                <a:ea typeface="メイリオ" pitchFamily="50" charset="-128"/>
                <a:cs typeface="メイリオ" pitchFamily="50" charset="-128"/>
              </a:rPr>
              <a:t>高揚感があり明るいイメージがあるので、覚醒作用に近い作用がある香り。</a:t>
            </a:r>
          </a:p>
        </p:txBody>
      </p:sp>
      <p:sp>
        <p:nvSpPr>
          <p:cNvPr id="17" name="テキスト ボックス 16"/>
          <p:cNvSpPr txBox="1"/>
          <p:nvPr/>
        </p:nvSpPr>
        <p:spPr>
          <a:xfrm>
            <a:off x="7146315" y="6073808"/>
            <a:ext cx="1439717" cy="936321"/>
          </a:xfrm>
          <a:prstGeom prst="rect">
            <a:avLst/>
          </a:prstGeom>
          <a:noFill/>
        </p:spPr>
        <p:txBody>
          <a:bodyPr wrap="square" lIns="104306" tIns="52153" rIns="104306" bIns="52153" rtlCol="0">
            <a:spAutoFit/>
          </a:bodyPr>
          <a:lstStyle/>
          <a:p>
            <a:r>
              <a:rPr lang="ja-JP" altLang="en-US" sz="900" dirty="0">
                <a:latin typeface="メイリオ" pitchFamily="50" charset="-128"/>
                <a:ea typeface="メイリオ" pitchFamily="50" charset="-128"/>
                <a:cs typeface="メイリオ" pitchFamily="50" charset="-128"/>
              </a:rPr>
              <a:t>バラやジャスミン、ラベンダーなどに代表される、自然の花の香り。</a:t>
            </a:r>
            <a:endParaRPr lang="en-US" altLang="ja-JP" sz="900" dirty="0">
              <a:latin typeface="メイリオ" pitchFamily="50" charset="-128"/>
              <a:ea typeface="メイリオ" pitchFamily="50" charset="-128"/>
              <a:cs typeface="メイリオ" pitchFamily="50" charset="-128"/>
            </a:endParaRPr>
          </a:p>
          <a:p>
            <a:r>
              <a:rPr lang="ja-JP" altLang="en-US" sz="900" dirty="0">
                <a:latin typeface="メイリオ" pitchFamily="50" charset="-128"/>
                <a:ea typeface="メイリオ" pitchFamily="50" charset="-128"/>
                <a:cs typeface="メイリオ" pitchFamily="50" charset="-128"/>
              </a:rPr>
              <a:t>陽気で優美さがある香りは、特に女性に人気の高い香り。</a:t>
            </a:r>
          </a:p>
        </p:txBody>
      </p:sp>
      <p:sp>
        <p:nvSpPr>
          <p:cNvPr id="12" name="テキスト ボックス 11"/>
          <p:cNvSpPr txBox="1"/>
          <p:nvPr/>
        </p:nvSpPr>
        <p:spPr>
          <a:xfrm>
            <a:off x="6946678" y="4018809"/>
            <a:ext cx="1467404" cy="320768"/>
          </a:xfrm>
          <a:prstGeom prst="rect">
            <a:avLst/>
          </a:prstGeom>
          <a:noFill/>
        </p:spPr>
        <p:txBody>
          <a:bodyPr wrap="none" lIns="104306" tIns="52153" rIns="104306" bIns="52153" rtlCol="0">
            <a:spAutoFit/>
          </a:bodyPr>
          <a:lstStyle/>
          <a:p>
            <a:r>
              <a:rPr lang="ja-JP" altLang="en-US" sz="1400" dirty="0">
                <a:latin typeface="メイリオ" pitchFamily="50" charset="-128"/>
                <a:ea typeface="メイリオ" pitchFamily="50" charset="-128"/>
                <a:cs typeface="メイリオ" pitchFamily="50" charset="-128"/>
              </a:rPr>
              <a:t>オススメの香り</a:t>
            </a:r>
          </a:p>
        </p:txBody>
      </p:sp>
      <p:sp>
        <p:nvSpPr>
          <p:cNvPr id="13" name="テキスト ボックス 12"/>
          <p:cNvSpPr txBox="1"/>
          <p:nvPr/>
        </p:nvSpPr>
        <p:spPr>
          <a:xfrm>
            <a:off x="6814204" y="1069708"/>
            <a:ext cx="3797578" cy="2044317"/>
          </a:xfrm>
          <a:prstGeom prst="rect">
            <a:avLst/>
          </a:prstGeom>
          <a:noFill/>
        </p:spPr>
        <p:txBody>
          <a:bodyPr wrap="square" lIns="104306" tIns="52153" rIns="104306" bIns="52153" rtlCol="0">
            <a:spAutoFit/>
          </a:bodyPr>
          <a:lstStyle/>
          <a:p>
            <a:r>
              <a:rPr lang="ja-JP" altLang="en-US" sz="1800" b="1" dirty="0">
                <a:latin typeface="メイリオ" pitchFamily="50" charset="-128"/>
                <a:ea typeface="メイリオ" pitchFamily="50" charset="-128"/>
                <a:cs typeface="メイリオ" pitchFamily="50" charset="-128"/>
              </a:rPr>
              <a:t>「記憶した香り＝あのブランド」</a:t>
            </a:r>
            <a:endParaRPr lang="en-US" altLang="ja-JP" sz="1800" b="1" dirty="0">
              <a:latin typeface="メイリオ" pitchFamily="50" charset="-128"/>
              <a:ea typeface="メイリオ" pitchFamily="50" charset="-128"/>
              <a:cs typeface="メイリオ" pitchFamily="50" charset="-128"/>
            </a:endParaRPr>
          </a:p>
          <a:p>
            <a:r>
              <a:rPr lang="ja-JP" altLang="en-US" sz="1800" dirty="0">
                <a:latin typeface="メイリオ" pitchFamily="50" charset="-128"/>
                <a:ea typeface="メイリオ" pitchFamily="50" charset="-128"/>
                <a:cs typeface="メイリオ" pitchFamily="50" charset="-128"/>
              </a:rPr>
              <a:t/>
            </a:r>
            <a:br>
              <a:rPr lang="ja-JP" altLang="en-US" sz="1800" dirty="0">
                <a:latin typeface="メイリオ" pitchFamily="50" charset="-128"/>
                <a:ea typeface="メイリオ" pitchFamily="50" charset="-128"/>
                <a:cs typeface="メイリオ" pitchFamily="50" charset="-128"/>
              </a:rPr>
            </a:br>
            <a:r>
              <a:rPr lang="ja-JP" altLang="en-US" sz="1800" dirty="0">
                <a:latin typeface="メイリオ" pitchFamily="50" charset="-128"/>
                <a:ea typeface="メイリオ" pitchFamily="50" charset="-128"/>
                <a:cs typeface="メイリオ" pitchFamily="50" charset="-128"/>
              </a:rPr>
              <a:t>その香りと結びついた企業やショップを思い出す事で</a:t>
            </a:r>
            <a:br>
              <a:rPr lang="ja-JP" altLang="en-US" sz="1800" dirty="0">
                <a:latin typeface="メイリオ" pitchFamily="50" charset="-128"/>
                <a:ea typeface="メイリオ" pitchFamily="50" charset="-128"/>
                <a:cs typeface="メイリオ" pitchFamily="50" charset="-128"/>
              </a:rPr>
            </a:br>
            <a:r>
              <a:rPr lang="ja-JP" altLang="en-US" sz="1800" dirty="0">
                <a:latin typeface="メイリオ" pitchFamily="50" charset="-128"/>
                <a:ea typeface="メイリオ" pitchFamily="50" charset="-128"/>
                <a:cs typeface="メイリオ" pitchFamily="50" charset="-128"/>
              </a:rPr>
              <a:t>他社との差別化をはかり、</a:t>
            </a:r>
            <a:br>
              <a:rPr lang="ja-JP" altLang="en-US" sz="1800" dirty="0">
                <a:latin typeface="メイリオ" pitchFamily="50" charset="-128"/>
                <a:ea typeface="メイリオ" pitchFamily="50" charset="-128"/>
                <a:cs typeface="メイリオ" pitchFamily="50" charset="-128"/>
              </a:rPr>
            </a:br>
            <a:r>
              <a:rPr lang="ja-JP" altLang="en-US" sz="1800" dirty="0">
                <a:latin typeface="メイリオ" pitchFamily="50" charset="-128"/>
                <a:ea typeface="メイリオ" pitchFamily="50" charset="-128"/>
                <a:cs typeface="メイリオ" pitchFamily="50" charset="-128"/>
              </a:rPr>
              <a:t>ブランドイメージとして印象深く記憶することができます。</a:t>
            </a:r>
          </a:p>
        </p:txBody>
      </p:sp>
      <p:sp>
        <p:nvSpPr>
          <p:cNvPr id="22" name="テキスト ボックス 21"/>
          <p:cNvSpPr txBox="1"/>
          <p:nvPr/>
        </p:nvSpPr>
        <p:spPr>
          <a:xfrm>
            <a:off x="124059" y="4100760"/>
            <a:ext cx="6654200" cy="950146"/>
          </a:xfrm>
          <a:prstGeom prst="rect">
            <a:avLst/>
          </a:prstGeom>
          <a:noFill/>
        </p:spPr>
        <p:txBody>
          <a:bodyPr wrap="square" lIns="104306" tIns="52153" rIns="104306" bIns="52153" rtlCol="0">
            <a:spAutoFit/>
          </a:bodyPr>
          <a:lstStyle/>
          <a:p>
            <a:r>
              <a:rPr lang="ja-JP" altLang="en-US" sz="1100" dirty="0">
                <a:latin typeface="メイリオ" pitchFamily="50" charset="-128"/>
                <a:ea typeface="メイリオ" pitchFamily="50" charset="-128"/>
                <a:cs typeface="メイリオ" pitchFamily="50" charset="-128"/>
              </a:rPr>
              <a:t>アパレル・ファッション業界は最も「香りマーケティング」の効果が期待できる業態です。</a:t>
            </a:r>
            <a:endParaRPr lang="en-US" altLang="ja-JP" sz="1100" dirty="0">
              <a:latin typeface="メイリオ" pitchFamily="50" charset="-128"/>
              <a:ea typeface="メイリオ" pitchFamily="50" charset="-128"/>
              <a:cs typeface="メイリオ" pitchFamily="50" charset="-128"/>
            </a:endParaRPr>
          </a:p>
          <a:p>
            <a:endParaRPr lang="en-US" altLang="ja-JP" sz="1100" dirty="0">
              <a:latin typeface="メイリオ" pitchFamily="50" charset="-128"/>
              <a:ea typeface="メイリオ" pitchFamily="50" charset="-128"/>
              <a:cs typeface="メイリオ" pitchFamily="50" charset="-128"/>
            </a:endParaRPr>
          </a:p>
          <a:p>
            <a:r>
              <a:rPr lang="ja-JP" altLang="en-US" sz="1100" dirty="0">
                <a:latin typeface="メイリオ" pitchFamily="50" charset="-128"/>
                <a:ea typeface="メイリオ" pitchFamily="50" charset="-128"/>
                <a:cs typeface="メイリオ" pitchFamily="50" charset="-128"/>
              </a:rPr>
              <a:t>照明やディスプレイなどでの「視覚効果」、</a:t>
            </a:r>
            <a:r>
              <a:rPr lang="en-US" altLang="ja-JP" sz="1100" dirty="0">
                <a:latin typeface="メイリオ" pitchFamily="50" charset="-128"/>
                <a:ea typeface="メイリオ" pitchFamily="50" charset="-128"/>
                <a:cs typeface="メイリオ" pitchFamily="50" charset="-128"/>
              </a:rPr>
              <a:t>BGM</a:t>
            </a:r>
            <a:r>
              <a:rPr lang="ja-JP" altLang="en-US" sz="1100" dirty="0">
                <a:latin typeface="メイリオ" pitchFamily="50" charset="-128"/>
                <a:ea typeface="メイリオ" pitchFamily="50" charset="-128"/>
                <a:cs typeface="メイリオ" pitchFamily="50" charset="-128"/>
              </a:rPr>
              <a:t>での「聴覚効果」に加え香りでの店舗空間演出は来店客にブランドイメージを強くアピールし、継続的な来店を促し長時間店舗内に滞留させる効果を発揮します。</a:t>
            </a:r>
            <a:endParaRPr lang="en-US" altLang="ja-JP" sz="11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84102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516302" y="236267"/>
            <a:ext cx="199389" cy="305391"/>
          </a:xfrm>
          <a:prstGeom prst="rect">
            <a:avLst/>
          </a:prstGeom>
          <a:noFill/>
        </p:spPr>
        <p:txBody>
          <a:bodyPr wrap="none" lIns="99553" tIns="49777" rIns="99553" bIns="49777" rtlCol="0">
            <a:spAutoFit/>
          </a:bodyPr>
          <a:lstStyle/>
          <a:p>
            <a:endParaRPr lang="ja-JP" altLang="en-US" sz="1300" dirty="0">
              <a:solidFill>
                <a:schemeClr val="tx1">
                  <a:lumMod val="75000"/>
                  <a:lumOff val="25000"/>
                </a:schemeClr>
              </a:solidFill>
              <a:latin typeface="ＭＳ Ｐ明朝" pitchFamily="18" charset="-128"/>
              <a:ea typeface="ＭＳ Ｐ明朝" pitchFamily="18" charset="-128"/>
            </a:endParaRPr>
          </a:p>
        </p:txBody>
      </p:sp>
      <p:pic>
        <p:nvPicPr>
          <p:cNvPr id="26676"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8" y="1042741"/>
            <a:ext cx="10153708" cy="525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53900" y="17372"/>
            <a:ext cx="2031325"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◆製品ラインナップ</a:t>
            </a:r>
            <a:endParaRPr kumimoji="1" lang="ja-JP" altLang="en-US" sz="1000" dirty="0">
              <a:latin typeface="メイリオ" pitchFamily="50" charset="-128"/>
              <a:ea typeface="メイリオ" pitchFamily="50" charset="-128"/>
              <a:cs typeface="メイリオ" pitchFamily="50" charset="-128"/>
            </a:endParaRPr>
          </a:p>
        </p:txBody>
      </p:sp>
      <p:pic>
        <p:nvPicPr>
          <p:cNvPr id="1028" name="Picture 4" descr="http://fragrancemarketing.jp/image/prolitec/airq_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854" y="541658"/>
            <a:ext cx="2664296" cy="2997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ragrancemarketing.jp/image/prolitec/airq_1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5783" y="541658"/>
            <a:ext cx="2664296" cy="29973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ragrancemarketing.jp/image/prolitec/airq_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72" y="541658"/>
            <a:ext cx="2664296" cy="2997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516302" y="236267"/>
            <a:ext cx="199389" cy="305391"/>
          </a:xfrm>
          <a:prstGeom prst="rect">
            <a:avLst/>
          </a:prstGeom>
          <a:noFill/>
        </p:spPr>
        <p:txBody>
          <a:bodyPr wrap="none" lIns="99553" tIns="49777" rIns="99553" bIns="49777" rtlCol="0">
            <a:spAutoFit/>
          </a:bodyPr>
          <a:lstStyle/>
          <a:p>
            <a:endParaRPr lang="ja-JP" altLang="en-US" sz="1300" dirty="0">
              <a:solidFill>
                <a:schemeClr val="tx1">
                  <a:lumMod val="75000"/>
                  <a:lumOff val="25000"/>
                </a:schemeClr>
              </a:solidFill>
              <a:latin typeface="ＭＳ Ｐ明朝" pitchFamily="18" charset="-128"/>
              <a:ea typeface="ＭＳ Ｐ明朝" pitchFamily="18" charset="-128"/>
            </a:endParaRPr>
          </a:p>
        </p:txBody>
      </p:sp>
      <p:sp>
        <p:nvSpPr>
          <p:cNvPr id="13" name="テキスト ボックス 12"/>
          <p:cNvSpPr txBox="1"/>
          <p:nvPr/>
        </p:nvSpPr>
        <p:spPr>
          <a:xfrm>
            <a:off x="-53900" y="17372"/>
            <a:ext cx="1005403"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◆設置例</a:t>
            </a:r>
            <a:endParaRPr kumimoji="1" lang="ja-JP" altLang="en-US" sz="1000" dirty="0">
              <a:latin typeface="メイリオ" pitchFamily="50" charset="-128"/>
              <a:ea typeface="メイリオ" pitchFamily="50" charset="-128"/>
              <a:cs typeface="メイリオ" pitchFamily="50" charset="-128"/>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756295"/>
            <a:ext cx="7261066" cy="239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3676884"/>
            <a:ext cx="7101483" cy="354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737376" y="388962"/>
            <a:ext cx="1159292" cy="384721"/>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設置方法</a:t>
            </a:r>
            <a:endParaRPr kumimoji="1" lang="en-US" altLang="ja-JP" dirty="0" smtClean="0">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743168" y="3294863"/>
            <a:ext cx="3352200" cy="384721"/>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集中空調システムへの</a:t>
            </a:r>
            <a:r>
              <a:rPr lang="ja-JP" altLang="en-US" dirty="0" smtClean="0">
                <a:latin typeface="メイリオ" pitchFamily="50" charset="-128"/>
                <a:ea typeface="メイリオ" pitchFamily="50" charset="-128"/>
                <a:cs typeface="メイリオ" pitchFamily="50" charset="-128"/>
              </a:rPr>
              <a:t>取付例</a:t>
            </a:r>
            <a:endParaRPr kumimoji="1" lang="ja-JP" altLang="en-US"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489200" y="295592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chemeClr val="tx1"/>
                </a:solidFill>
                <a:effectLst/>
                <a:latin typeface="Arial" charset="0"/>
                <a:ea typeface="ＭＳ Ｐゴシック" charset="-128"/>
                <a:cs typeface="ＭＳ Ｐゴシック" charset="-128"/>
              </a:rPr>
              <a:t/>
            </a:r>
            <a:br>
              <a:rPr kumimoji="1" lang="ja-JP" altLang="ja-JP" sz="1800" b="0" i="0" u="none" strike="noStrike" cap="none" normalizeH="0" baseline="0" smtClean="0">
                <a:ln>
                  <a:noFill/>
                </a:ln>
                <a:solidFill>
                  <a:schemeClr val="tx1"/>
                </a:solidFill>
                <a:effectLst/>
                <a:latin typeface="Arial" charset="0"/>
                <a:ea typeface="ＭＳ Ｐゴシック" charset="-128"/>
                <a:cs typeface="ＭＳ Ｐゴシック" charset="-128"/>
              </a:rPr>
            </a:br>
            <a:endParaRPr kumimoji="1" lang="ja-JP" altLang="ja-JP" sz="1800" b="0" i="0" u="none" strike="noStrike" cap="none" normalizeH="0" baseline="0" smtClean="0">
              <a:ln>
                <a:noFill/>
              </a:ln>
              <a:solidFill>
                <a:schemeClr val="tx1"/>
              </a:solidFill>
              <a:effectLst/>
              <a:latin typeface="Arial" charset="0"/>
              <a:ea typeface="ＭＳ Ｐゴシック" charset="-128"/>
              <a:cs typeface="ＭＳ Ｐゴシック" charset="-128"/>
            </a:endParaRPr>
          </a:p>
        </p:txBody>
      </p:sp>
      <p:sp>
        <p:nvSpPr>
          <p:cNvPr id="7" name="テキスト ボックス 6"/>
          <p:cNvSpPr txBox="1"/>
          <p:nvPr/>
        </p:nvSpPr>
        <p:spPr>
          <a:xfrm>
            <a:off x="306140" y="606047"/>
            <a:ext cx="10081120" cy="4708981"/>
          </a:xfrm>
          <a:prstGeom prst="rect">
            <a:avLst/>
          </a:prstGeom>
          <a:noFill/>
        </p:spPr>
        <p:txBody>
          <a:bodyPr wrap="square" rtlCol="0">
            <a:spAutoFit/>
          </a:bodyPr>
          <a:lstStyle/>
          <a:p>
            <a:r>
              <a:rPr lang="ja-JP" altLang="en-US" sz="2400" b="1" dirty="0">
                <a:latin typeface="メイリオ" pitchFamily="50" charset="-128"/>
                <a:ea typeface="メイリオ" pitchFamily="50" charset="-128"/>
                <a:cs typeface="メイリオ" pitchFamily="50" charset="-128"/>
              </a:rPr>
              <a:t>あっ、この香り・・</a:t>
            </a:r>
            <a:r>
              <a:rPr lang="ja-JP" altLang="en-US" sz="2400" b="1" dirty="0" smtClean="0">
                <a:latin typeface="メイリオ" pitchFamily="50" charset="-128"/>
                <a:ea typeface="メイリオ" pitchFamily="50" charset="-128"/>
                <a:cs typeface="メイリオ" pitchFamily="50" charset="-128"/>
              </a:rPr>
              <a:t>・</a:t>
            </a:r>
            <a:endParaRPr lang="en-US" altLang="ja-JP" sz="2400" b="1" dirty="0" smtClean="0">
              <a:latin typeface="メイリオ" pitchFamily="50" charset="-128"/>
              <a:ea typeface="メイリオ" pitchFamily="50" charset="-128"/>
              <a:cs typeface="メイリオ" pitchFamily="50" charset="-128"/>
            </a:endParaRPr>
          </a:p>
          <a:p>
            <a:endParaRPr lang="en-US" altLang="ja-JP" sz="2400" dirty="0" smtClean="0">
              <a:latin typeface="メイリオ" pitchFamily="50" charset="-128"/>
              <a:ea typeface="メイリオ" pitchFamily="50" charset="-128"/>
              <a:cs typeface="メイリオ" pitchFamily="50" charset="-128"/>
            </a:endParaRPr>
          </a:p>
          <a:p>
            <a:r>
              <a:rPr lang="ja-JP" altLang="en-US" sz="1800" dirty="0" smtClean="0">
                <a:latin typeface="メイリオ" pitchFamily="50" charset="-128"/>
                <a:ea typeface="メイリオ" pitchFamily="50" charset="-128"/>
                <a:cs typeface="メイリオ" pitchFamily="50" charset="-128"/>
              </a:rPr>
              <a:t>何</a:t>
            </a:r>
            <a:r>
              <a:rPr lang="ja-JP" altLang="en-US" sz="1800" dirty="0">
                <a:latin typeface="メイリオ" pitchFamily="50" charset="-128"/>
                <a:ea typeface="メイリオ" pitchFamily="50" charset="-128"/>
                <a:cs typeface="メイリオ" pitchFamily="50" charset="-128"/>
              </a:rPr>
              <a:t>かの</a:t>
            </a:r>
            <a:r>
              <a:rPr lang="ja-JP" altLang="en-US" sz="1800" dirty="0">
                <a:solidFill>
                  <a:srgbClr val="FF00FF"/>
                </a:solidFill>
                <a:latin typeface="メイリオ" pitchFamily="50" charset="-128"/>
                <a:ea typeface="メイリオ" pitchFamily="50" charset="-128"/>
                <a:cs typeface="メイリオ" pitchFamily="50" charset="-128"/>
              </a:rPr>
              <a:t>「香り」</a:t>
            </a:r>
            <a:r>
              <a:rPr lang="ja-JP" altLang="en-US" sz="1800" dirty="0">
                <a:latin typeface="メイリオ" pitchFamily="50" charset="-128"/>
                <a:ea typeface="メイリオ" pitchFamily="50" charset="-128"/>
                <a:cs typeface="メイリオ" pitchFamily="50" charset="-128"/>
              </a:rPr>
              <a:t>を嗅いだとき、それに関連する</a:t>
            </a:r>
            <a:r>
              <a:rPr lang="ja-JP" altLang="en-US" sz="1800" dirty="0">
                <a:solidFill>
                  <a:schemeClr val="tx2">
                    <a:lumMod val="60000"/>
                    <a:lumOff val="40000"/>
                  </a:schemeClr>
                </a:solidFill>
                <a:latin typeface="メイリオ" pitchFamily="50" charset="-128"/>
                <a:ea typeface="メイリオ" pitchFamily="50" charset="-128"/>
                <a:cs typeface="メイリオ" pitchFamily="50" charset="-128"/>
              </a:rPr>
              <a:t>記憶</a:t>
            </a:r>
            <a:r>
              <a:rPr lang="ja-JP" altLang="en-US" sz="1800" dirty="0">
                <a:latin typeface="メイリオ" pitchFamily="50" charset="-128"/>
                <a:ea typeface="メイリオ" pitchFamily="50" charset="-128"/>
                <a:cs typeface="メイリオ" pitchFamily="50" charset="-128"/>
              </a:rPr>
              <a:t>がふいに蘇ったりすることが</a:t>
            </a:r>
            <a:r>
              <a:rPr lang="ja-JP" altLang="en-US" sz="1800" dirty="0" smtClean="0">
                <a:latin typeface="メイリオ" pitchFamily="50" charset="-128"/>
                <a:ea typeface="メイリオ" pitchFamily="50" charset="-128"/>
                <a:cs typeface="メイリオ" pitchFamily="50" charset="-128"/>
              </a:rPr>
              <a:t>ありませんか？</a:t>
            </a:r>
            <a:endParaRPr lang="ja-JP" altLang="en-US" sz="1800" dirty="0">
              <a:latin typeface="メイリオ" pitchFamily="50" charset="-128"/>
              <a:ea typeface="メイリオ" pitchFamily="50" charset="-128"/>
              <a:cs typeface="メイリオ" pitchFamily="50" charset="-128"/>
            </a:endParaRPr>
          </a:p>
          <a:p>
            <a:r>
              <a:rPr lang="ja-JP" altLang="en-US" sz="1800" dirty="0">
                <a:latin typeface="メイリオ" pitchFamily="50" charset="-128"/>
                <a:ea typeface="メイリオ" pitchFamily="50" charset="-128"/>
                <a:cs typeface="メイリオ" pitchFamily="50" charset="-128"/>
              </a:rPr>
              <a:t>嗅覚は５感の中で唯一感情</a:t>
            </a:r>
            <a:r>
              <a:rPr lang="ja-JP" altLang="en-US" sz="1800" dirty="0" smtClean="0">
                <a:latin typeface="メイリオ" pitchFamily="50" charset="-128"/>
                <a:ea typeface="メイリオ" pitchFamily="50" charset="-128"/>
                <a:cs typeface="メイリオ" pitchFamily="50" charset="-128"/>
              </a:rPr>
              <a:t>や</a:t>
            </a:r>
            <a:r>
              <a:rPr lang="ja-JP" altLang="en-US" sz="1800" dirty="0">
                <a:solidFill>
                  <a:schemeClr val="tx2">
                    <a:lumMod val="60000"/>
                    <a:lumOff val="40000"/>
                  </a:schemeClr>
                </a:solidFill>
                <a:latin typeface="メイリオ" pitchFamily="50" charset="-128"/>
                <a:ea typeface="メイリオ" pitchFamily="50" charset="-128"/>
                <a:cs typeface="メイリオ" pitchFamily="50" charset="-128"/>
              </a:rPr>
              <a:t>記憶</a:t>
            </a:r>
            <a:r>
              <a:rPr lang="ja-JP" altLang="en-US" sz="1800" dirty="0" smtClean="0">
                <a:latin typeface="メイリオ" pitchFamily="50" charset="-128"/>
                <a:ea typeface="メイリオ" pitchFamily="50" charset="-128"/>
                <a:cs typeface="メイリオ" pitchFamily="50" charset="-128"/>
              </a:rPr>
              <a:t>に</a:t>
            </a:r>
            <a:r>
              <a:rPr lang="ja-JP" altLang="en-US" sz="1800" dirty="0">
                <a:latin typeface="メイリオ" pitchFamily="50" charset="-128"/>
                <a:ea typeface="メイリオ" pitchFamily="50" charset="-128"/>
                <a:cs typeface="メイリオ" pitchFamily="50" charset="-128"/>
              </a:rPr>
              <a:t>ダイレクトに結びつくと言われており、記憶とともに情動を駆りたてる力があります。 </a:t>
            </a:r>
          </a:p>
          <a:p>
            <a:r>
              <a:rPr lang="ja-JP" altLang="en-US" sz="1800" dirty="0" smtClean="0">
                <a:latin typeface="メイリオ" pitchFamily="50" charset="-128"/>
                <a:ea typeface="メイリオ" pitchFamily="50" charset="-128"/>
                <a:cs typeface="メイリオ" pitchFamily="50" charset="-128"/>
              </a:rPr>
              <a:t>つまり</a:t>
            </a:r>
            <a:r>
              <a:rPr lang="ja-JP" altLang="en-US" sz="1800" dirty="0">
                <a:latin typeface="メイリオ" pitchFamily="50" charset="-128"/>
                <a:ea typeface="メイリオ" pitchFamily="50" charset="-128"/>
                <a:cs typeface="メイリオ" pitchFamily="50" charset="-128"/>
              </a:rPr>
              <a:t>、</a:t>
            </a:r>
            <a:r>
              <a:rPr lang="ja-JP" altLang="en-US" sz="1800" dirty="0">
                <a:solidFill>
                  <a:srgbClr val="FF00FF"/>
                </a:solidFill>
                <a:latin typeface="メイリオ" pitchFamily="50" charset="-128"/>
                <a:ea typeface="メイリオ" pitchFamily="50" charset="-128"/>
                <a:cs typeface="メイリオ" pitchFamily="50" charset="-128"/>
              </a:rPr>
              <a:t>「香り」</a:t>
            </a:r>
            <a:r>
              <a:rPr lang="ja-JP" altLang="en-US" sz="1800" dirty="0">
                <a:latin typeface="メイリオ" pitchFamily="50" charset="-128"/>
                <a:ea typeface="メイリオ" pitchFamily="50" charset="-128"/>
                <a:cs typeface="メイリオ" pitchFamily="50" charset="-128"/>
              </a:rPr>
              <a:t>からその時の感情や気持ちが、まず最初に思いだされ、それからその感情をもつに至った経験を思い出すようです</a:t>
            </a:r>
            <a:r>
              <a:rPr lang="ja-JP" altLang="en-US" sz="1800" dirty="0" smtClean="0">
                <a:latin typeface="メイリオ" pitchFamily="50" charset="-128"/>
                <a:ea typeface="メイリオ" pitchFamily="50" charset="-128"/>
                <a:cs typeface="メイリオ" pitchFamily="50" charset="-128"/>
              </a:rPr>
              <a:t>。</a:t>
            </a:r>
            <a:endParaRPr lang="ja-JP" altLang="en-US" sz="1800" dirty="0">
              <a:latin typeface="メイリオ" pitchFamily="50" charset="-128"/>
              <a:ea typeface="メイリオ" pitchFamily="50" charset="-128"/>
              <a:cs typeface="メイリオ" pitchFamily="50" charset="-128"/>
            </a:endParaRPr>
          </a:p>
          <a:p>
            <a:r>
              <a:rPr lang="ja-JP" altLang="en-US" sz="1800" dirty="0">
                <a:latin typeface="メイリオ" pitchFamily="50" charset="-128"/>
                <a:ea typeface="メイリオ" pitchFamily="50" charset="-128"/>
                <a:cs typeface="メイリオ" pitchFamily="50" charset="-128"/>
              </a:rPr>
              <a:t>また、嗅覚は視覚や聴覚に比べて長い間、</a:t>
            </a:r>
            <a:r>
              <a:rPr lang="ja-JP" altLang="en-US" sz="1800" dirty="0">
                <a:solidFill>
                  <a:schemeClr val="tx2">
                    <a:lumMod val="60000"/>
                    <a:lumOff val="40000"/>
                  </a:schemeClr>
                </a:solidFill>
                <a:latin typeface="メイリオ" pitchFamily="50" charset="-128"/>
                <a:ea typeface="メイリオ" pitchFamily="50" charset="-128"/>
                <a:cs typeface="メイリオ" pitchFamily="50" charset="-128"/>
              </a:rPr>
              <a:t>記憶</a:t>
            </a:r>
            <a:r>
              <a:rPr lang="ja-JP" altLang="en-US" sz="1800" dirty="0">
                <a:latin typeface="メイリオ" pitchFamily="50" charset="-128"/>
                <a:ea typeface="メイリオ" pitchFamily="50" charset="-128"/>
                <a:cs typeface="メイリオ" pitchFamily="50" charset="-128"/>
              </a:rPr>
              <a:t>に留まるということも実験で証明</a:t>
            </a:r>
            <a:r>
              <a:rPr lang="ja-JP" altLang="en-US" sz="1800" dirty="0" smtClean="0">
                <a:latin typeface="メイリオ" pitchFamily="50" charset="-128"/>
                <a:ea typeface="メイリオ" pitchFamily="50" charset="-128"/>
                <a:cs typeface="メイリオ" pitchFamily="50" charset="-128"/>
              </a:rPr>
              <a:t>されています。</a:t>
            </a:r>
            <a:endParaRPr lang="en-US" altLang="ja-JP" sz="1800" dirty="0" smtClean="0">
              <a:latin typeface="メイリオ" pitchFamily="50" charset="-128"/>
              <a:ea typeface="メイリオ" pitchFamily="50" charset="-128"/>
              <a:cs typeface="メイリオ" pitchFamily="50" charset="-128"/>
            </a:endParaRPr>
          </a:p>
          <a:p>
            <a:endParaRPr lang="en-US" altLang="ja-JP" sz="1800" dirty="0" smtClean="0">
              <a:latin typeface="メイリオ" pitchFamily="50" charset="-128"/>
              <a:ea typeface="メイリオ" pitchFamily="50" charset="-128"/>
              <a:cs typeface="メイリオ" pitchFamily="50" charset="-128"/>
            </a:endParaRPr>
          </a:p>
          <a:p>
            <a:r>
              <a:rPr lang="ja-JP" altLang="en-US" sz="1800" dirty="0" smtClean="0">
                <a:latin typeface="メイリオ" pitchFamily="50" charset="-128"/>
                <a:ea typeface="メイリオ" pitchFamily="50" charset="-128"/>
                <a:cs typeface="メイリオ" pitchFamily="50" charset="-128"/>
              </a:rPr>
              <a:t>香りマーケティングとは、単に心地よい香りで空間を満たすだけでは</a:t>
            </a:r>
            <a:endParaRPr lang="en-US" altLang="ja-JP" sz="1800" dirty="0">
              <a:latin typeface="メイリオ" pitchFamily="50" charset="-128"/>
              <a:ea typeface="メイリオ" pitchFamily="50" charset="-128"/>
              <a:cs typeface="メイリオ" pitchFamily="50" charset="-128"/>
            </a:endParaRPr>
          </a:p>
          <a:p>
            <a:r>
              <a:rPr lang="ja-JP" altLang="en-US" sz="1800" dirty="0" smtClean="0">
                <a:latin typeface="メイリオ" pitchFamily="50" charset="-128"/>
                <a:ea typeface="メイリオ" pitchFamily="50" charset="-128"/>
                <a:cs typeface="メイリオ" pitchFamily="50" charset="-128"/>
              </a:rPr>
              <a:t>ありません。香りは企業のブランドアイデンティティを確立し、</a:t>
            </a:r>
            <a:endParaRPr lang="en-US" altLang="ja-JP" sz="1800" dirty="0" smtClean="0">
              <a:latin typeface="メイリオ" pitchFamily="50" charset="-128"/>
              <a:ea typeface="メイリオ" pitchFamily="50" charset="-128"/>
              <a:cs typeface="メイリオ" pitchFamily="50" charset="-128"/>
            </a:endParaRPr>
          </a:p>
          <a:p>
            <a:r>
              <a:rPr lang="ja-JP" altLang="en-US" sz="1800" dirty="0" smtClean="0">
                <a:latin typeface="メイリオ" pitchFamily="50" charset="-128"/>
                <a:ea typeface="メイリオ" pitchFamily="50" charset="-128"/>
                <a:cs typeface="メイリオ" pitchFamily="50" charset="-128"/>
              </a:rPr>
              <a:t>メッセージを伝え、ストーリーを語り、より訴求力を高めるといった</a:t>
            </a:r>
            <a:endParaRPr lang="en-US" altLang="ja-JP" sz="1800" dirty="0" smtClean="0">
              <a:latin typeface="メイリオ" pitchFamily="50" charset="-128"/>
              <a:ea typeface="メイリオ" pitchFamily="50" charset="-128"/>
              <a:cs typeface="メイリオ" pitchFamily="50" charset="-128"/>
            </a:endParaRPr>
          </a:p>
          <a:p>
            <a:r>
              <a:rPr lang="ja-JP" altLang="en-US" sz="1800" dirty="0" smtClean="0">
                <a:latin typeface="メイリオ" pitchFamily="50" charset="-128"/>
                <a:ea typeface="メイリオ" pitchFamily="50" charset="-128"/>
                <a:cs typeface="メイリオ" pitchFamily="50" charset="-128"/>
              </a:rPr>
              <a:t>マーケティング効果があるのです 。</a:t>
            </a:r>
          </a:p>
          <a:p>
            <a:r>
              <a:rPr lang="ja-JP" altLang="en-US" sz="1800" dirty="0" smtClean="0">
                <a:latin typeface="メイリオ" pitchFamily="50" charset="-128"/>
                <a:ea typeface="メイリオ" pitchFamily="50" charset="-128"/>
                <a:cs typeface="メイリオ" pitchFamily="50" charset="-128"/>
              </a:rPr>
              <a:t>良い製品やサービスが当たり前となった時代に、芸術性やメッセージ性などプラス</a:t>
            </a:r>
            <a:r>
              <a:rPr lang="en-US" altLang="ja-JP" sz="1800" dirty="0" smtClean="0">
                <a:latin typeface="メイリオ" pitchFamily="50" charset="-128"/>
                <a:ea typeface="メイリオ" pitchFamily="50" charset="-128"/>
                <a:cs typeface="メイリオ" pitchFamily="50" charset="-128"/>
              </a:rPr>
              <a:t>α</a:t>
            </a:r>
            <a:r>
              <a:rPr lang="ja-JP" altLang="en-US" sz="1800" dirty="0" smtClean="0">
                <a:latin typeface="メイリオ" pitchFamily="50" charset="-128"/>
                <a:ea typeface="メイリオ" pitchFamily="50" charset="-128"/>
                <a:cs typeface="メイリオ" pitchFamily="50" charset="-128"/>
              </a:rPr>
              <a:t>の価値でお客様の感性を揺さぶる「感性のマーケティング」はますます重要性を増しています。そんな中、新しい強力なツールとして香りマーケティングが高い注目を集め始めています。</a:t>
            </a:r>
            <a:endParaRPr lang="ja-JP" altLang="en-US" sz="1800" dirty="0">
              <a:latin typeface="メイリオ" pitchFamily="50" charset="-128"/>
              <a:ea typeface="メイリオ" pitchFamily="50" charset="-128"/>
              <a:cs typeface="メイリオ" pitchFamily="50" charset="-128"/>
            </a:endParaRPr>
          </a:p>
        </p:txBody>
      </p:sp>
      <p:pic>
        <p:nvPicPr>
          <p:cNvPr id="8"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1037" y="3106448"/>
            <a:ext cx="1656184" cy="1160948"/>
          </a:xfrm>
          <a:prstGeom prst="rect">
            <a:avLst/>
          </a:prstGeom>
          <a:noFill/>
          <a:ln w="9525">
            <a:noFill/>
            <a:miter lim="800000"/>
            <a:headEnd/>
            <a:tailEnd/>
          </a:ln>
        </p:spPr>
      </p:pic>
    </p:spTree>
    <p:extLst>
      <p:ext uri="{BB962C8B-B14F-4D97-AF65-F5344CB8AC3E}">
        <p14:creationId xmlns:p14="http://schemas.microsoft.com/office/powerpoint/2010/main" val="340857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00" y="17372"/>
            <a:ext cx="2852063"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◆香りマーケティングの効果</a:t>
            </a:r>
            <a:endParaRPr kumimoji="1" lang="ja-JP" altLang="en-US" sz="1000" dirty="0">
              <a:latin typeface="メイリオ" pitchFamily="50" charset="-128"/>
              <a:ea typeface="メイリオ" pitchFamily="50" charset="-128"/>
              <a:cs typeface="メイリオ" pitchFamily="50" charset="-128"/>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4" y="532061"/>
            <a:ext cx="62865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6066780" y="1620391"/>
            <a:ext cx="4536504" cy="3168352"/>
          </a:xfrm>
          <a:prstGeom prst="roundRect">
            <a:avLst>
              <a:gd name="adj" fmla="val 8277"/>
            </a:avLst>
          </a:prstGeom>
          <a:solidFill>
            <a:schemeClr val="bg1"/>
          </a:solidFill>
          <a:ln>
            <a:solidFill>
              <a:srgbClr val="FF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310" y="1908423"/>
            <a:ext cx="414766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029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2" y="540271"/>
            <a:ext cx="5138280" cy="369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983" y="540271"/>
            <a:ext cx="5132118" cy="327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7" y="4500711"/>
            <a:ext cx="5162925" cy="240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983" y="4016979"/>
            <a:ext cx="5162923" cy="2914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3900" y="17372"/>
            <a:ext cx="3196709"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◆他社が真似できない</a:t>
            </a:r>
            <a:r>
              <a:rPr kumimoji="1" lang="en-US" altLang="ja-JP" sz="1600" b="1" dirty="0" smtClean="0">
                <a:latin typeface="メイリオ" pitchFamily="50" charset="-128"/>
                <a:ea typeface="メイリオ" pitchFamily="50" charset="-128"/>
                <a:cs typeface="メイリオ" pitchFamily="50" charset="-128"/>
              </a:rPr>
              <a:t>4</a:t>
            </a:r>
            <a:r>
              <a:rPr kumimoji="1" lang="ja-JP" altLang="en-US" sz="1600" b="1" dirty="0" err="1" smtClean="0">
                <a:latin typeface="メイリオ" pitchFamily="50" charset="-128"/>
                <a:ea typeface="メイリオ" pitchFamily="50" charset="-128"/>
                <a:cs typeface="メイリオ" pitchFamily="50" charset="-128"/>
              </a:rPr>
              <a:t>つの</a:t>
            </a:r>
            <a:r>
              <a:rPr kumimoji="1" lang="ja-JP" altLang="en-US" sz="1600" b="1" dirty="0" smtClean="0">
                <a:latin typeface="メイリオ" pitchFamily="50" charset="-128"/>
                <a:ea typeface="メイリオ" pitchFamily="50" charset="-128"/>
                <a:cs typeface="メイリオ" pitchFamily="50" charset="-128"/>
              </a:rPr>
              <a:t>強み</a:t>
            </a:r>
            <a:endParaRPr kumimoji="1" lang="ja-JP" altLang="en-US" sz="10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73043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176376" y="5860787"/>
            <a:ext cx="3354900" cy="1346752"/>
          </a:xfrm>
          <a:prstGeom prst="roundRect">
            <a:avLst>
              <a:gd name="adj" fmla="val 12976"/>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40" y="1950955"/>
            <a:ext cx="2834858" cy="248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540" y="1950282"/>
            <a:ext cx="2855600" cy="248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40" y="4832528"/>
            <a:ext cx="2827940" cy="249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948" y="1950955"/>
            <a:ext cx="2841772" cy="248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6540" y="4825610"/>
            <a:ext cx="2834858" cy="250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6842" y="5978095"/>
            <a:ext cx="1736154" cy="115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2363" y="6370661"/>
            <a:ext cx="1446796" cy="73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22586" y="1697118"/>
            <a:ext cx="1082348" cy="307777"/>
          </a:xfrm>
          <a:prstGeom prst="rect">
            <a:avLst/>
          </a:prstGeom>
          <a:noFill/>
        </p:spPr>
        <p:txBody>
          <a:bodyPr wrap="none" rtlCol="0">
            <a:spAutoFit/>
          </a:bodyPr>
          <a:lstStyle/>
          <a:p>
            <a:r>
              <a:rPr kumimoji="1" lang="en-US" altLang="ja-JP" sz="1400" dirty="0" smtClean="0">
                <a:latin typeface="メイリオ" pitchFamily="50" charset="-128"/>
                <a:ea typeface="メイリオ" pitchFamily="50" charset="-128"/>
                <a:cs typeface="メイリオ" pitchFamily="50" charset="-128"/>
              </a:rPr>
              <a:t>【</a:t>
            </a:r>
            <a:r>
              <a:rPr kumimoji="1" lang="ja-JP" altLang="en-US" sz="1400" dirty="0" smtClean="0">
                <a:latin typeface="メイリオ" pitchFamily="50" charset="-128"/>
                <a:ea typeface="メイリオ" pitchFamily="50" charset="-128"/>
                <a:cs typeface="メイリオ" pitchFamily="50" charset="-128"/>
              </a:rPr>
              <a:t>楽しさ</a:t>
            </a:r>
            <a:r>
              <a:rPr kumimoji="1" lang="en-US" altLang="ja-JP" sz="1400" dirty="0" smtClean="0">
                <a:latin typeface="メイリオ" pitchFamily="50" charset="-128"/>
                <a:ea typeface="メイリオ" pitchFamily="50" charset="-128"/>
                <a:cs typeface="メイリオ" pitchFamily="50" charset="-128"/>
              </a:rPr>
              <a:t>】</a:t>
            </a:r>
            <a:endParaRPr kumimoji="1" lang="ja-JP" altLang="en-US" sz="1400" dirty="0">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3707131" y="1694822"/>
            <a:ext cx="1261884" cy="307777"/>
          </a:xfrm>
          <a:prstGeom prst="rect">
            <a:avLst/>
          </a:prstGeom>
          <a:noFill/>
        </p:spPr>
        <p:txBody>
          <a:bodyPr wrap="none" rtlCol="0">
            <a:spAutoFit/>
          </a:bodyPr>
          <a:lstStyle/>
          <a:p>
            <a:r>
              <a:rPr kumimoji="1" lang="en-US" altLang="ja-JP" sz="1400" dirty="0" smtClean="0">
                <a:latin typeface="メイリオ" pitchFamily="50" charset="-128"/>
                <a:ea typeface="メイリオ" pitchFamily="50" charset="-128"/>
                <a:cs typeface="メイリオ" pitchFamily="50" charset="-128"/>
              </a:rPr>
              <a:t>【</a:t>
            </a:r>
            <a:r>
              <a:rPr kumimoji="1" lang="ja-JP" altLang="en-US" sz="1400" dirty="0" smtClean="0">
                <a:latin typeface="メイリオ" pitchFamily="50" charset="-128"/>
                <a:ea typeface="メイリオ" pitchFamily="50" charset="-128"/>
                <a:cs typeface="メイリオ" pitchFamily="50" charset="-128"/>
              </a:rPr>
              <a:t>働きかけ</a:t>
            </a:r>
            <a:r>
              <a:rPr kumimoji="1" lang="en-US" altLang="ja-JP" sz="1400" dirty="0" smtClean="0">
                <a:latin typeface="メイリオ" pitchFamily="50" charset="-128"/>
                <a:ea typeface="メイリオ" pitchFamily="50" charset="-128"/>
                <a:cs typeface="メイリオ" pitchFamily="50" charset="-128"/>
              </a:rPr>
              <a:t>】</a:t>
            </a:r>
            <a:endParaRPr kumimoji="1" lang="ja-JP" altLang="en-US" sz="14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7397184" y="1694822"/>
            <a:ext cx="902811" cy="307777"/>
          </a:xfrm>
          <a:prstGeom prst="rect">
            <a:avLst/>
          </a:prstGeom>
          <a:noFill/>
        </p:spPr>
        <p:txBody>
          <a:bodyPr wrap="none" rtlCol="0">
            <a:spAutoFit/>
          </a:bodyPr>
          <a:lstStyle/>
          <a:p>
            <a:r>
              <a:rPr kumimoji="1" lang="en-US" altLang="ja-JP" sz="1400" dirty="0" smtClean="0">
                <a:latin typeface="メイリオ" pitchFamily="50" charset="-128"/>
                <a:ea typeface="メイリオ" pitchFamily="50" charset="-128"/>
                <a:cs typeface="メイリオ" pitchFamily="50" charset="-128"/>
              </a:rPr>
              <a:t>【</a:t>
            </a:r>
            <a:r>
              <a:rPr kumimoji="1" lang="ja-JP" altLang="en-US" sz="1400" dirty="0" smtClean="0">
                <a:latin typeface="メイリオ" pitchFamily="50" charset="-128"/>
                <a:ea typeface="メイリオ" pitchFamily="50" charset="-128"/>
                <a:cs typeface="メイリオ" pitchFamily="50" charset="-128"/>
              </a:rPr>
              <a:t>満足</a:t>
            </a:r>
            <a:r>
              <a:rPr kumimoji="1" lang="en-US" altLang="ja-JP" sz="1400" dirty="0" smtClean="0">
                <a:latin typeface="メイリオ" pitchFamily="50" charset="-128"/>
                <a:ea typeface="メイリオ" pitchFamily="50" charset="-128"/>
                <a:cs typeface="メイリオ" pitchFamily="50" charset="-128"/>
              </a:rPr>
              <a:t>】</a:t>
            </a:r>
            <a:endParaRPr kumimoji="1" lang="ja-JP" altLang="en-US" sz="1400"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111382" y="4595506"/>
            <a:ext cx="1261884" cy="307777"/>
          </a:xfrm>
          <a:prstGeom prst="rect">
            <a:avLst/>
          </a:prstGeom>
          <a:noFill/>
        </p:spPr>
        <p:txBody>
          <a:bodyPr wrap="none" rtlCol="0">
            <a:spAutoFit/>
          </a:bodyPr>
          <a:lstStyle/>
          <a:p>
            <a:r>
              <a:rPr kumimoji="1" lang="en-US" altLang="ja-JP" sz="1400" dirty="0" smtClean="0">
                <a:latin typeface="メイリオ" pitchFamily="50" charset="-128"/>
                <a:ea typeface="メイリオ" pitchFamily="50" charset="-128"/>
                <a:cs typeface="メイリオ" pitchFamily="50" charset="-128"/>
              </a:rPr>
              <a:t>【</a:t>
            </a:r>
            <a:r>
              <a:rPr kumimoji="1" lang="ja-JP" altLang="en-US" sz="1400" dirty="0" smtClean="0">
                <a:latin typeface="メイリオ" pitchFamily="50" charset="-128"/>
                <a:ea typeface="メイリオ" pitchFamily="50" charset="-128"/>
                <a:cs typeface="メイリオ" pitchFamily="50" charset="-128"/>
              </a:rPr>
              <a:t>店舗空間</a:t>
            </a:r>
            <a:r>
              <a:rPr kumimoji="1" lang="en-US" altLang="ja-JP" sz="1400" dirty="0" smtClean="0">
                <a:latin typeface="メイリオ" pitchFamily="50" charset="-128"/>
                <a:ea typeface="メイリオ" pitchFamily="50" charset="-128"/>
                <a:cs typeface="メイリオ" pitchFamily="50" charset="-128"/>
              </a:rPr>
              <a:t>】</a:t>
            </a:r>
            <a:endParaRPr kumimoji="1" lang="ja-JP" altLang="en-US" sz="1400" dirty="0">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3695927" y="4593210"/>
            <a:ext cx="1261884" cy="307777"/>
          </a:xfrm>
          <a:prstGeom prst="rect">
            <a:avLst/>
          </a:prstGeom>
          <a:noFill/>
        </p:spPr>
        <p:txBody>
          <a:bodyPr wrap="none" rtlCol="0">
            <a:spAutoFit/>
          </a:bodyPr>
          <a:lstStyle/>
          <a:p>
            <a:r>
              <a:rPr kumimoji="1" lang="en-US" altLang="ja-JP" sz="1400" dirty="0" smtClean="0">
                <a:latin typeface="メイリオ" pitchFamily="50" charset="-128"/>
                <a:ea typeface="メイリオ" pitchFamily="50" charset="-128"/>
                <a:cs typeface="メイリオ" pitchFamily="50" charset="-128"/>
              </a:rPr>
              <a:t>【</a:t>
            </a:r>
            <a:r>
              <a:rPr kumimoji="1" lang="ja-JP" altLang="en-US" sz="1400" dirty="0" smtClean="0">
                <a:latin typeface="メイリオ" pitchFamily="50" charset="-128"/>
                <a:ea typeface="メイリオ" pitchFamily="50" charset="-128"/>
                <a:cs typeface="メイリオ" pitchFamily="50" charset="-128"/>
              </a:rPr>
              <a:t>購買意欲</a:t>
            </a:r>
            <a:r>
              <a:rPr kumimoji="1" lang="en-US" altLang="ja-JP" sz="1400" dirty="0" smtClean="0">
                <a:latin typeface="メイリオ" pitchFamily="50" charset="-128"/>
                <a:ea typeface="メイリオ" pitchFamily="50" charset="-128"/>
                <a:cs typeface="メイリオ" pitchFamily="50" charset="-128"/>
              </a:rPr>
              <a:t>】</a:t>
            </a:r>
            <a:endParaRPr kumimoji="1" lang="ja-JP" altLang="en-US" sz="1400" dirty="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53900" y="17372"/>
            <a:ext cx="9599103"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◆「匂い」と「音楽」が店舗空間にもたらす購買行動への影響　</a:t>
            </a:r>
            <a:r>
              <a:rPr lang="en-US" altLang="ja-JP" sz="1000" dirty="0" smtClean="0">
                <a:latin typeface="メイリオ" pitchFamily="50" charset="-128"/>
                <a:ea typeface="メイリオ" pitchFamily="50" charset="-128"/>
                <a:cs typeface="メイリオ" pitchFamily="50" charset="-128"/>
              </a:rPr>
              <a:t>A.S</a:t>
            </a:r>
            <a:r>
              <a:rPr lang="en-US" altLang="ja-JP" sz="1000" dirty="0">
                <a:latin typeface="メイリオ" pitchFamily="50" charset="-128"/>
                <a:ea typeface="メイリオ" pitchFamily="50" charset="-128"/>
                <a:cs typeface="メイリオ" pitchFamily="50" charset="-128"/>
              </a:rPr>
              <a:t>. </a:t>
            </a:r>
            <a:r>
              <a:rPr lang="en-US" altLang="ja-JP" sz="1000" dirty="0" err="1">
                <a:latin typeface="メイリオ" pitchFamily="50" charset="-128"/>
                <a:ea typeface="メイリオ" pitchFamily="50" charset="-128"/>
                <a:cs typeface="メイリオ" pitchFamily="50" charset="-128"/>
              </a:rPr>
              <a:t>Mattila</a:t>
            </a:r>
            <a:r>
              <a:rPr lang="en-US" altLang="ja-JP" sz="1000" dirty="0">
                <a:latin typeface="メイリオ" pitchFamily="50" charset="-128"/>
                <a:ea typeface="メイリオ" pitchFamily="50" charset="-128"/>
                <a:cs typeface="メイリオ" pitchFamily="50" charset="-128"/>
              </a:rPr>
              <a:t>, J. </a:t>
            </a:r>
            <a:r>
              <a:rPr lang="en-US" altLang="ja-JP" sz="1000" dirty="0" err="1">
                <a:latin typeface="メイリオ" pitchFamily="50" charset="-128"/>
                <a:ea typeface="メイリオ" pitchFamily="50" charset="-128"/>
                <a:cs typeface="メイリオ" pitchFamily="50" charset="-128"/>
              </a:rPr>
              <a:t>Wirtz</a:t>
            </a:r>
            <a:r>
              <a:rPr lang="en-US" altLang="ja-JP" sz="1000" dirty="0">
                <a:latin typeface="メイリオ" pitchFamily="50" charset="-128"/>
                <a:ea typeface="メイリオ" pitchFamily="50" charset="-128"/>
                <a:cs typeface="メイリオ" pitchFamily="50" charset="-128"/>
              </a:rPr>
              <a:t> / Journal of Retailing 77 (2001) </a:t>
            </a:r>
            <a:r>
              <a:rPr kumimoji="1" lang="ja-JP" altLang="en-US" sz="1000" dirty="0" smtClean="0">
                <a:latin typeface="メイリオ" pitchFamily="50" charset="-128"/>
                <a:ea typeface="メイリオ" pitchFamily="50" charset="-128"/>
                <a:cs typeface="メイリオ" pitchFamily="50" charset="-128"/>
              </a:rPr>
              <a:t>　</a:t>
            </a:r>
            <a:endParaRPr kumimoji="1" lang="ja-JP" altLang="en-US" sz="1000" dirty="0">
              <a:latin typeface="メイリオ" pitchFamily="50" charset="-128"/>
              <a:ea typeface="メイリオ" pitchFamily="50" charset="-128"/>
              <a:cs typeface="メイリオ" pitchFamily="50" charset="-128"/>
            </a:endParaRPr>
          </a:p>
        </p:txBody>
      </p:sp>
      <p:sp>
        <p:nvSpPr>
          <p:cNvPr id="7" name="正方形/長方形 6"/>
          <p:cNvSpPr/>
          <p:nvPr/>
        </p:nvSpPr>
        <p:spPr>
          <a:xfrm>
            <a:off x="3823899" y="4550678"/>
            <a:ext cx="3024336" cy="2830353"/>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869855" y="6807390"/>
            <a:ext cx="1261884" cy="184666"/>
          </a:xfrm>
          <a:prstGeom prst="rect">
            <a:avLst/>
          </a:prstGeom>
          <a:noFill/>
        </p:spPr>
        <p:txBody>
          <a:bodyPr wrap="none" rtlCol="0">
            <a:spAutoFit/>
          </a:bodyPr>
          <a:lstStyle/>
          <a:p>
            <a:r>
              <a:rPr kumimoji="1" lang="ja-JP" altLang="en-US" sz="600" dirty="0" smtClean="0">
                <a:latin typeface="メイリオ" pitchFamily="50" charset="-128"/>
                <a:ea typeface="メイリオ" pitchFamily="50" charset="-128"/>
                <a:cs typeface="メイリオ" pitchFamily="50" charset="-128"/>
              </a:rPr>
              <a:t>ラベンダーなどの鎮静的な香り</a:t>
            </a:r>
            <a:endParaRPr kumimoji="1" lang="ja-JP" altLang="en-US" sz="600" dirty="0">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7866980" y="7041716"/>
            <a:ext cx="1492716" cy="184666"/>
          </a:xfrm>
          <a:prstGeom prst="rect">
            <a:avLst/>
          </a:prstGeom>
          <a:noFill/>
        </p:spPr>
        <p:txBody>
          <a:bodyPr wrap="none" rtlCol="0">
            <a:spAutoFit/>
          </a:bodyPr>
          <a:lstStyle/>
          <a:p>
            <a:r>
              <a:rPr kumimoji="1" lang="ja-JP" altLang="en-US" sz="600" dirty="0" smtClean="0">
                <a:latin typeface="メイリオ" pitchFamily="50" charset="-128"/>
                <a:ea typeface="メイリオ" pitchFamily="50" charset="-128"/>
                <a:cs typeface="メイリオ" pitchFamily="50" charset="-128"/>
              </a:rPr>
              <a:t>グレープフルーツなどの覚醒的な香り</a:t>
            </a:r>
            <a:endParaRPr kumimoji="1" lang="ja-JP" altLang="en-US" sz="600"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226497" y="514821"/>
            <a:ext cx="10251614" cy="954107"/>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ご存知の通り</a:t>
            </a:r>
            <a:r>
              <a:rPr kumimoji="1" lang="en-US" altLang="ja-JP" sz="1400" dirty="0" smtClean="0">
                <a:latin typeface="メイリオ" pitchFamily="50" charset="-128"/>
                <a:ea typeface="メイリオ" pitchFamily="50" charset="-128"/>
                <a:cs typeface="メイリオ" pitchFamily="50" charset="-128"/>
              </a:rPr>
              <a:t>BGM</a:t>
            </a:r>
            <a:r>
              <a:rPr kumimoji="1" lang="ja-JP" altLang="en-US" sz="1400" dirty="0" smtClean="0">
                <a:latin typeface="メイリオ" pitchFamily="50" charset="-128"/>
                <a:ea typeface="メイリオ" pitchFamily="50" charset="-128"/>
                <a:cs typeface="メイリオ" pitchFamily="50" charset="-128"/>
              </a:rPr>
              <a:t>のみ</a:t>
            </a:r>
            <a:r>
              <a:rPr lang="ja-JP" altLang="en-US" sz="1400" dirty="0" smtClean="0">
                <a:latin typeface="メイリオ" pitchFamily="50" charset="-128"/>
                <a:ea typeface="メイリオ" pitchFamily="50" charset="-128"/>
                <a:cs typeface="メイリオ" pitchFamily="50" charset="-128"/>
              </a:rPr>
              <a:t>で店舗空間を演出した場合、無音状態と比較すると来店者の店舗評価や購買意欲はプラスに働くことは様々な実験結果により幅広く認識されています。</a:t>
            </a:r>
            <a:endParaRPr lang="en-US" altLang="ja-JP" sz="1400" dirty="0" smtClean="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しかし、鎮静的な香りとスローな</a:t>
            </a:r>
            <a:r>
              <a:rPr lang="en-US" altLang="ja-JP" sz="1400" dirty="0" smtClean="0">
                <a:latin typeface="メイリオ" pitchFamily="50" charset="-128"/>
                <a:ea typeface="メイリオ" pitchFamily="50" charset="-128"/>
                <a:cs typeface="メイリオ" pitchFamily="50" charset="-128"/>
              </a:rPr>
              <a:t>BGM</a:t>
            </a:r>
            <a:r>
              <a:rPr lang="ja-JP" altLang="en-US" sz="1400" dirty="0" smtClean="0">
                <a:latin typeface="メイリオ" pitchFamily="50" charset="-128"/>
                <a:ea typeface="メイリオ" pitchFamily="50" charset="-128"/>
                <a:cs typeface="メイリオ" pitchFamily="50" charset="-128"/>
              </a:rPr>
              <a:t>の併用や、覚醒的な香りとテンポが速めの</a:t>
            </a:r>
            <a:r>
              <a:rPr lang="en-US" altLang="ja-JP" sz="1400" dirty="0" smtClean="0">
                <a:latin typeface="メイリオ" pitchFamily="50" charset="-128"/>
                <a:ea typeface="メイリオ" pitchFamily="50" charset="-128"/>
                <a:cs typeface="メイリオ" pitchFamily="50" charset="-128"/>
              </a:rPr>
              <a:t>BGM</a:t>
            </a:r>
            <a:r>
              <a:rPr lang="ja-JP" altLang="en-US" sz="1400" dirty="0" smtClean="0">
                <a:latin typeface="メイリオ" pitchFamily="50" charset="-128"/>
                <a:ea typeface="メイリオ" pitchFamily="50" charset="-128"/>
                <a:cs typeface="メイリオ" pitchFamily="50" charset="-128"/>
              </a:rPr>
              <a:t>を合わせるなど</a:t>
            </a:r>
            <a:r>
              <a:rPr lang="ja-JP" altLang="en-US" sz="1400" b="1" dirty="0" smtClean="0">
                <a:solidFill>
                  <a:srgbClr val="FF0000"/>
                </a:solidFill>
                <a:latin typeface="メイリオ" pitchFamily="50" charset="-128"/>
                <a:ea typeface="メイリオ" pitchFamily="50" charset="-128"/>
                <a:cs typeface="メイリオ" pitchFamily="50" charset="-128"/>
              </a:rPr>
              <a:t>的確な「香り」と適正なテンポの</a:t>
            </a:r>
            <a:r>
              <a:rPr lang="en-US" altLang="ja-JP" sz="1400" b="1" dirty="0" smtClean="0">
                <a:solidFill>
                  <a:srgbClr val="FF0000"/>
                </a:solidFill>
                <a:latin typeface="メイリオ" pitchFamily="50" charset="-128"/>
                <a:ea typeface="メイリオ" pitchFamily="50" charset="-128"/>
                <a:cs typeface="メイリオ" pitchFamily="50" charset="-128"/>
              </a:rPr>
              <a:t>BGM</a:t>
            </a:r>
            <a:r>
              <a:rPr lang="ja-JP" altLang="en-US" sz="1400" b="1" dirty="0" smtClean="0">
                <a:solidFill>
                  <a:srgbClr val="FF0000"/>
                </a:solidFill>
                <a:latin typeface="メイリオ" pitchFamily="50" charset="-128"/>
                <a:ea typeface="メイリオ" pitchFamily="50" charset="-128"/>
                <a:cs typeface="メイリオ" pitchFamily="50" charset="-128"/>
              </a:rPr>
              <a:t>を併用</a:t>
            </a:r>
            <a:r>
              <a:rPr lang="ja-JP" altLang="en-US" sz="1400" dirty="0" smtClean="0">
                <a:latin typeface="メイリオ" pitchFamily="50" charset="-128"/>
                <a:ea typeface="メイリオ" pitchFamily="50" charset="-128"/>
                <a:cs typeface="メイリオ" pitchFamily="50" charset="-128"/>
              </a:rPr>
              <a:t>することでより効果的な購買意欲のコントロールが可能なことが実験で明らかになりました。</a:t>
            </a:r>
            <a:endParaRPr kumimoji="1" lang="ja-JP" altLang="en-US" sz="1400" dirty="0">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7636790" y="4644727"/>
            <a:ext cx="2782369" cy="400110"/>
          </a:xfrm>
          <a:prstGeom prst="rect">
            <a:avLst/>
          </a:prstGeom>
          <a:noFill/>
        </p:spPr>
        <p:txBody>
          <a:bodyPr wrap="square" rtlCol="0">
            <a:spAutoFit/>
          </a:bodyPr>
          <a:lstStyle/>
          <a:p>
            <a:r>
              <a:rPr kumimoji="1" lang="en-US" altLang="ja-JP" sz="1000" dirty="0" smtClean="0">
                <a:latin typeface="メイリオ" pitchFamily="50" charset="-128"/>
                <a:ea typeface="メイリオ" pitchFamily="50" charset="-128"/>
                <a:cs typeface="メイリオ" pitchFamily="50" charset="-128"/>
              </a:rPr>
              <a:t>※343</a:t>
            </a:r>
            <a:r>
              <a:rPr kumimoji="1" lang="ja-JP" altLang="en-US" sz="1000" dirty="0" smtClean="0">
                <a:latin typeface="メイリオ" pitchFamily="50" charset="-128"/>
                <a:ea typeface="メイリオ" pitchFamily="50" charset="-128"/>
                <a:cs typeface="メイリオ" pitchFamily="50" charset="-128"/>
              </a:rPr>
              <a:t>組の来店者に対し各項目の評価を</a:t>
            </a:r>
            <a:endParaRPr kumimoji="1" lang="en-US" altLang="ja-JP" sz="1000" dirty="0" smtClean="0">
              <a:latin typeface="メイリオ" pitchFamily="50" charset="-128"/>
              <a:ea typeface="メイリオ" pitchFamily="50" charset="-128"/>
              <a:cs typeface="メイリオ" pitchFamily="50" charset="-128"/>
            </a:endParaRPr>
          </a:p>
          <a:p>
            <a:r>
              <a:rPr kumimoji="1" lang="ja-JP" altLang="en-US" sz="1000" dirty="0" smtClean="0">
                <a:latin typeface="メイリオ" pitchFamily="50" charset="-128"/>
                <a:ea typeface="メイリオ" pitchFamily="50" charset="-128"/>
                <a:cs typeface="メイリオ" pitchFamily="50" charset="-128"/>
              </a:rPr>
              <a:t>悪い「</a:t>
            </a:r>
            <a:r>
              <a:rPr kumimoji="1" lang="en-US" altLang="ja-JP" sz="1000" dirty="0" smtClean="0">
                <a:latin typeface="メイリオ" pitchFamily="50" charset="-128"/>
                <a:ea typeface="メイリオ" pitchFamily="50" charset="-128"/>
                <a:cs typeface="メイリオ" pitchFamily="50" charset="-128"/>
              </a:rPr>
              <a:t>1</a:t>
            </a:r>
            <a:r>
              <a:rPr kumimoji="1" lang="ja-JP" altLang="en-US" sz="1000" dirty="0" smtClean="0">
                <a:latin typeface="メイリオ" pitchFamily="50" charset="-128"/>
                <a:ea typeface="メイリオ" pitchFamily="50" charset="-128"/>
                <a:cs typeface="メイリオ" pitchFamily="50" charset="-128"/>
              </a:rPr>
              <a:t>」～良い「</a:t>
            </a:r>
            <a:r>
              <a:rPr kumimoji="1" lang="en-US" altLang="ja-JP" sz="1000" dirty="0" smtClean="0">
                <a:latin typeface="メイリオ" pitchFamily="50" charset="-128"/>
                <a:ea typeface="メイリオ" pitchFamily="50" charset="-128"/>
                <a:cs typeface="メイリオ" pitchFamily="50" charset="-128"/>
              </a:rPr>
              <a:t>7</a:t>
            </a:r>
            <a:r>
              <a:rPr kumimoji="1" lang="ja-JP" altLang="en-US" sz="1000" dirty="0" smtClean="0">
                <a:latin typeface="メイリオ" pitchFamily="50" charset="-128"/>
                <a:ea typeface="メイリオ" pitchFamily="50" charset="-128"/>
                <a:cs typeface="メイリオ" pitchFamily="50" charset="-128"/>
              </a:rPr>
              <a:t>」の</a:t>
            </a:r>
            <a:r>
              <a:rPr kumimoji="1" lang="en-US" altLang="ja-JP" sz="1000" dirty="0" smtClean="0">
                <a:latin typeface="メイリオ" pitchFamily="50" charset="-128"/>
                <a:ea typeface="メイリオ" pitchFamily="50" charset="-128"/>
                <a:cs typeface="メイリオ" pitchFamily="50" charset="-128"/>
              </a:rPr>
              <a:t>7</a:t>
            </a:r>
            <a:r>
              <a:rPr kumimoji="1" lang="ja-JP" altLang="en-US" sz="1000" dirty="0" smtClean="0">
                <a:latin typeface="メイリオ" pitchFamily="50" charset="-128"/>
                <a:ea typeface="メイリオ" pitchFamily="50" charset="-128"/>
                <a:cs typeface="メイリオ" pitchFamily="50" charset="-128"/>
              </a:rPr>
              <a:t>段階で評価を実施</a:t>
            </a:r>
            <a:endParaRPr kumimoji="1" lang="ja-JP" altLang="en-US" sz="1000" dirty="0">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759120" y="4041953"/>
            <a:ext cx="389850" cy="215444"/>
          </a:xfrm>
          <a:prstGeom prst="rect">
            <a:avLst/>
          </a:prstGeom>
          <a:noFill/>
        </p:spPr>
        <p:txBody>
          <a:bodyPr wrap="none" rtlCol="0">
            <a:spAutoFit/>
          </a:bodyPr>
          <a:lstStyle/>
          <a:p>
            <a:r>
              <a:rPr kumimoji="1" lang="ja-JP" altLang="en-US" sz="800" dirty="0" smtClean="0">
                <a:solidFill>
                  <a:srgbClr val="0000FF"/>
                </a:solidFill>
                <a:latin typeface="メイリオ" pitchFamily="50" charset="-128"/>
                <a:ea typeface="メイリオ" pitchFamily="50" charset="-128"/>
                <a:cs typeface="メイリオ" pitchFamily="50" charset="-128"/>
              </a:rPr>
              <a:t>無音</a:t>
            </a:r>
            <a:endParaRPr kumimoji="1" lang="ja-JP" altLang="en-US" sz="800" dirty="0">
              <a:solidFill>
                <a:srgbClr val="0000FF"/>
              </a:solidFill>
              <a:latin typeface="メイリオ" pitchFamily="50" charset="-128"/>
              <a:ea typeface="メイリオ" pitchFamily="50" charset="-128"/>
              <a:cs typeface="メイリオ" pitchFamily="50" charset="-128"/>
            </a:endParaRPr>
          </a:p>
        </p:txBody>
      </p:sp>
      <p:sp>
        <p:nvSpPr>
          <p:cNvPr id="22" name="テキスト ボックス 21"/>
          <p:cNvSpPr txBox="1"/>
          <p:nvPr/>
        </p:nvSpPr>
        <p:spPr>
          <a:xfrm>
            <a:off x="1298645" y="4068663"/>
            <a:ext cx="800219" cy="338554"/>
          </a:xfrm>
          <a:prstGeom prst="rect">
            <a:avLst/>
          </a:prstGeom>
          <a:noFill/>
        </p:spPr>
        <p:txBody>
          <a:bodyPr wrap="none" rtlCol="0">
            <a:spAutoFit/>
          </a:bodyPr>
          <a:lstStyle/>
          <a:p>
            <a:pPr algn="ctr"/>
            <a:r>
              <a:rPr lang="ja-JP" altLang="en-US" sz="800" dirty="0">
                <a:solidFill>
                  <a:srgbClr val="0000FF"/>
                </a:solidFill>
                <a:latin typeface="メイリオ" pitchFamily="50" charset="-128"/>
                <a:ea typeface="メイリオ" pitchFamily="50" charset="-128"/>
                <a:cs typeface="メイリオ" pitchFamily="50" charset="-128"/>
              </a:rPr>
              <a:t>ゆったり</a:t>
            </a:r>
            <a:r>
              <a:rPr lang="ja-JP" altLang="en-US" sz="800" dirty="0" smtClean="0">
                <a:solidFill>
                  <a:srgbClr val="0000FF"/>
                </a:solidFill>
                <a:latin typeface="メイリオ" pitchFamily="50" charset="-128"/>
                <a:ea typeface="メイリオ" pitchFamily="50" charset="-128"/>
                <a:cs typeface="メイリオ" pitchFamily="50" charset="-128"/>
              </a:rPr>
              <a:t>した</a:t>
            </a:r>
            <a:endParaRPr lang="en-US" altLang="ja-JP" sz="800" dirty="0" smtClean="0">
              <a:solidFill>
                <a:srgbClr val="0000FF"/>
              </a:solidFill>
              <a:latin typeface="メイリオ" pitchFamily="50" charset="-128"/>
              <a:ea typeface="メイリオ" pitchFamily="50" charset="-128"/>
              <a:cs typeface="メイリオ" pitchFamily="50" charset="-128"/>
            </a:endParaRPr>
          </a:p>
          <a:p>
            <a:pPr algn="ctr"/>
            <a:r>
              <a:rPr lang="en-US" altLang="ja-JP" sz="800" dirty="0" smtClean="0">
                <a:solidFill>
                  <a:srgbClr val="0000FF"/>
                </a:solidFill>
                <a:latin typeface="メイリオ" pitchFamily="50" charset="-128"/>
                <a:ea typeface="メイリオ" pitchFamily="50" charset="-128"/>
                <a:cs typeface="メイリオ" pitchFamily="50" charset="-128"/>
              </a:rPr>
              <a:t>BGM</a:t>
            </a:r>
            <a:endParaRPr kumimoji="1" lang="ja-JP" altLang="en-US" sz="800" dirty="0">
              <a:solidFill>
                <a:srgbClr val="0000FF"/>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2386241" y="4068663"/>
            <a:ext cx="800219" cy="338554"/>
          </a:xfrm>
          <a:prstGeom prst="rect">
            <a:avLst/>
          </a:prstGeom>
          <a:noFill/>
        </p:spPr>
        <p:txBody>
          <a:bodyPr wrap="none" rtlCol="0">
            <a:spAutoFit/>
          </a:bodyPr>
          <a:lstStyle/>
          <a:p>
            <a:pPr algn="ctr"/>
            <a:r>
              <a:rPr lang="ja-JP" altLang="en-US" sz="800" dirty="0" smtClean="0">
                <a:solidFill>
                  <a:srgbClr val="0000FF"/>
                </a:solidFill>
                <a:latin typeface="メイリオ" pitchFamily="50" charset="-128"/>
                <a:ea typeface="メイリオ" pitchFamily="50" charset="-128"/>
                <a:cs typeface="メイリオ" pitchFamily="50" charset="-128"/>
              </a:rPr>
              <a:t>テンポの速い</a:t>
            </a:r>
            <a:endParaRPr lang="en-US" altLang="ja-JP" sz="800" dirty="0" smtClean="0">
              <a:solidFill>
                <a:srgbClr val="0000FF"/>
              </a:solidFill>
              <a:latin typeface="メイリオ" pitchFamily="50" charset="-128"/>
              <a:ea typeface="メイリオ" pitchFamily="50" charset="-128"/>
              <a:cs typeface="メイリオ" pitchFamily="50" charset="-128"/>
            </a:endParaRPr>
          </a:p>
          <a:p>
            <a:pPr algn="ctr"/>
            <a:r>
              <a:rPr lang="en-US" altLang="ja-JP" sz="800" dirty="0" smtClean="0">
                <a:solidFill>
                  <a:srgbClr val="0000FF"/>
                </a:solidFill>
                <a:latin typeface="メイリオ" pitchFamily="50" charset="-128"/>
                <a:ea typeface="メイリオ" pitchFamily="50" charset="-128"/>
                <a:cs typeface="メイリオ" pitchFamily="50" charset="-128"/>
              </a:rPr>
              <a:t>BGM</a:t>
            </a:r>
            <a:endParaRPr kumimoji="1" lang="ja-JP" altLang="en-US" sz="800" dirty="0">
              <a:solidFill>
                <a:srgbClr val="0000FF"/>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1330487" y="3567307"/>
            <a:ext cx="389850" cy="215444"/>
          </a:xfrm>
          <a:prstGeom prst="rect">
            <a:avLst/>
          </a:prstGeom>
          <a:noFill/>
        </p:spPr>
        <p:txBody>
          <a:bodyPr wrap="none" rtlCol="0">
            <a:spAutoFit/>
          </a:bodyPr>
          <a:lstStyle/>
          <a:p>
            <a:r>
              <a:rPr kumimoji="1" lang="ja-JP" altLang="en-US" sz="800" dirty="0" smtClean="0">
                <a:solidFill>
                  <a:srgbClr val="0000FF"/>
                </a:solidFill>
                <a:latin typeface="メイリオ" pitchFamily="50" charset="-128"/>
                <a:ea typeface="メイリオ" pitchFamily="50" charset="-128"/>
                <a:cs typeface="メイリオ" pitchFamily="50" charset="-128"/>
              </a:rPr>
              <a:t>無臭</a:t>
            </a:r>
            <a:endParaRPr kumimoji="1" lang="ja-JP" altLang="en-US" sz="800" dirty="0">
              <a:solidFill>
                <a:srgbClr val="0000FF"/>
              </a:solidFill>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742324" y="2700511"/>
            <a:ext cx="595035" cy="338554"/>
          </a:xfrm>
          <a:prstGeom prst="rect">
            <a:avLst/>
          </a:prstGeom>
          <a:noFill/>
        </p:spPr>
        <p:txBody>
          <a:bodyPr wrap="none" rtlCol="0">
            <a:spAutoFit/>
          </a:bodyPr>
          <a:lstStyle/>
          <a:p>
            <a:r>
              <a:rPr kumimoji="1" lang="ja-JP" altLang="en-US" sz="800" dirty="0" smtClean="0">
                <a:solidFill>
                  <a:srgbClr val="0000FF"/>
                </a:solidFill>
                <a:latin typeface="メイリオ" pitchFamily="50" charset="-128"/>
                <a:ea typeface="メイリオ" pitchFamily="50" charset="-128"/>
                <a:cs typeface="メイリオ" pitchFamily="50" charset="-128"/>
              </a:rPr>
              <a:t>鎮静的な</a:t>
            </a:r>
            <a:endParaRPr kumimoji="1" lang="en-US" altLang="ja-JP" sz="800" dirty="0" smtClean="0">
              <a:solidFill>
                <a:srgbClr val="0000FF"/>
              </a:solidFill>
              <a:latin typeface="メイリオ" pitchFamily="50" charset="-128"/>
              <a:ea typeface="メイリオ" pitchFamily="50" charset="-128"/>
              <a:cs typeface="メイリオ" pitchFamily="50" charset="-128"/>
            </a:endParaRPr>
          </a:p>
          <a:p>
            <a:r>
              <a:rPr lang="ja-JP" altLang="en-US" sz="800" dirty="0">
                <a:solidFill>
                  <a:srgbClr val="0000FF"/>
                </a:solidFill>
                <a:latin typeface="メイリオ" pitchFamily="50" charset="-128"/>
                <a:ea typeface="メイリオ" pitchFamily="50" charset="-128"/>
                <a:cs typeface="メイリオ" pitchFamily="50" charset="-128"/>
              </a:rPr>
              <a:t>香り</a:t>
            </a:r>
            <a:endParaRPr kumimoji="1" lang="ja-JP" altLang="en-US" sz="800" dirty="0">
              <a:solidFill>
                <a:srgbClr val="0000FF"/>
              </a:solidFill>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1890316" y="2196455"/>
            <a:ext cx="595035" cy="338554"/>
          </a:xfrm>
          <a:prstGeom prst="rect">
            <a:avLst/>
          </a:prstGeom>
          <a:noFill/>
          <a:ln>
            <a:noFill/>
          </a:ln>
        </p:spPr>
        <p:txBody>
          <a:bodyPr wrap="none" rtlCol="0">
            <a:spAutoFit/>
          </a:bodyPr>
          <a:lstStyle/>
          <a:p>
            <a:pPr algn="r"/>
            <a:r>
              <a:rPr kumimoji="1" lang="ja-JP" altLang="en-US" sz="800" dirty="0" smtClean="0">
                <a:solidFill>
                  <a:srgbClr val="0000FF"/>
                </a:solidFill>
                <a:latin typeface="メイリオ" pitchFamily="50" charset="-128"/>
                <a:ea typeface="メイリオ" pitchFamily="50" charset="-128"/>
                <a:cs typeface="メイリオ" pitchFamily="50" charset="-128"/>
              </a:rPr>
              <a:t>覚醒的な</a:t>
            </a:r>
            <a:endParaRPr kumimoji="1" lang="en-US" altLang="ja-JP" sz="800" dirty="0" smtClean="0">
              <a:solidFill>
                <a:srgbClr val="0000FF"/>
              </a:solidFill>
              <a:latin typeface="メイリオ" pitchFamily="50" charset="-128"/>
              <a:ea typeface="メイリオ" pitchFamily="50" charset="-128"/>
              <a:cs typeface="メイリオ" pitchFamily="50" charset="-128"/>
            </a:endParaRPr>
          </a:p>
          <a:p>
            <a:pPr algn="r"/>
            <a:r>
              <a:rPr lang="ja-JP" altLang="en-US" sz="800" dirty="0">
                <a:solidFill>
                  <a:srgbClr val="0000FF"/>
                </a:solidFill>
                <a:latin typeface="メイリオ" pitchFamily="50" charset="-128"/>
                <a:ea typeface="メイリオ" pitchFamily="50" charset="-128"/>
                <a:cs typeface="メイリオ" pitchFamily="50" charset="-128"/>
              </a:rPr>
              <a:t>香り</a:t>
            </a:r>
            <a:endParaRPr kumimoji="1" lang="ja-JP" altLang="en-US" sz="800" dirty="0">
              <a:solidFill>
                <a:srgbClr val="0000FF"/>
              </a:solidFill>
              <a:latin typeface="メイリオ" pitchFamily="50" charset="-128"/>
              <a:ea typeface="メイリオ" pitchFamily="50" charset="-128"/>
              <a:cs typeface="メイリオ" pitchFamily="50" charset="-128"/>
            </a:endParaRPr>
          </a:p>
        </p:txBody>
      </p:sp>
      <p:cxnSp>
        <p:nvCxnSpPr>
          <p:cNvPr id="10" name="直線矢印コネクタ 9"/>
          <p:cNvCxnSpPr>
            <a:stCxn id="27" idx="3"/>
          </p:cNvCxnSpPr>
          <p:nvPr/>
        </p:nvCxnSpPr>
        <p:spPr>
          <a:xfrm>
            <a:off x="2485351" y="2365732"/>
            <a:ext cx="125045" cy="262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148970" y="2916535"/>
            <a:ext cx="224296" cy="122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25" idx="1"/>
          </p:cNvCxnSpPr>
          <p:nvPr/>
        </p:nvCxnSpPr>
        <p:spPr>
          <a:xfrm flipH="1">
            <a:off x="1148971" y="3675029"/>
            <a:ext cx="1815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42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00" y="17372"/>
            <a:ext cx="9599103"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◆「匂い」と「音楽」が店舗空間にもたらす購買行動への影響　</a:t>
            </a:r>
            <a:r>
              <a:rPr lang="en-US" altLang="ja-JP" sz="1000" dirty="0" smtClean="0">
                <a:latin typeface="メイリオ" pitchFamily="50" charset="-128"/>
                <a:ea typeface="メイリオ" pitchFamily="50" charset="-128"/>
                <a:cs typeface="メイリオ" pitchFamily="50" charset="-128"/>
              </a:rPr>
              <a:t>A.S</a:t>
            </a:r>
            <a:r>
              <a:rPr lang="en-US" altLang="ja-JP" sz="1000" dirty="0">
                <a:latin typeface="メイリオ" pitchFamily="50" charset="-128"/>
                <a:ea typeface="メイリオ" pitchFamily="50" charset="-128"/>
                <a:cs typeface="メイリオ" pitchFamily="50" charset="-128"/>
              </a:rPr>
              <a:t>. </a:t>
            </a:r>
            <a:r>
              <a:rPr lang="en-US" altLang="ja-JP" sz="1000" dirty="0" err="1">
                <a:latin typeface="メイリオ" pitchFamily="50" charset="-128"/>
                <a:ea typeface="メイリオ" pitchFamily="50" charset="-128"/>
                <a:cs typeface="メイリオ" pitchFamily="50" charset="-128"/>
              </a:rPr>
              <a:t>Mattila</a:t>
            </a:r>
            <a:r>
              <a:rPr lang="en-US" altLang="ja-JP" sz="1000" dirty="0">
                <a:latin typeface="メイリオ" pitchFamily="50" charset="-128"/>
                <a:ea typeface="メイリオ" pitchFamily="50" charset="-128"/>
                <a:cs typeface="メイリオ" pitchFamily="50" charset="-128"/>
              </a:rPr>
              <a:t>, J. </a:t>
            </a:r>
            <a:r>
              <a:rPr lang="en-US" altLang="ja-JP" sz="1000" dirty="0" err="1">
                <a:latin typeface="メイリオ" pitchFamily="50" charset="-128"/>
                <a:ea typeface="メイリオ" pitchFamily="50" charset="-128"/>
                <a:cs typeface="メイリオ" pitchFamily="50" charset="-128"/>
              </a:rPr>
              <a:t>Wirtz</a:t>
            </a:r>
            <a:r>
              <a:rPr lang="en-US" altLang="ja-JP" sz="1000" dirty="0">
                <a:latin typeface="メイリオ" pitchFamily="50" charset="-128"/>
                <a:ea typeface="メイリオ" pitchFamily="50" charset="-128"/>
                <a:cs typeface="メイリオ" pitchFamily="50" charset="-128"/>
              </a:rPr>
              <a:t> / Journal of Retailing 77 (2001) </a:t>
            </a:r>
            <a:r>
              <a:rPr kumimoji="1" lang="ja-JP" altLang="en-US" sz="1000" dirty="0" smtClean="0">
                <a:latin typeface="メイリオ" pitchFamily="50" charset="-128"/>
                <a:ea typeface="メイリオ" pitchFamily="50" charset="-128"/>
                <a:cs typeface="メイリオ" pitchFamily="50" charset="-128"/>
              </a:rPr>
              <a:t>　</a:t>
            </a:r>
            <a:endParaRPr kumimoji="1" lang="ja-JP" altLang="en-US" sz="1000" dirty="0">
              <a:latin typeface="メイリオ" pitchFamily="50" charset="-128"/>
              <a:ea typeface="メイリオ" pitchFamily="50" charset="-128"/>
              <a:cs typeface="メイリオ" pitchFamily="50" charset="-128"/>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080430" y="-2369922"/>
            <a:ext cx="2550843" cy="102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636790" y="4036151"/>
            <a:ext cx="2750470" cy="400110"/>
          </a:xfrm>
          <a:prstGeom prst="rect">
            <a:avLst/>
          </a:prstGeom>
          <a:noFill/>
        </p:spPr>
        <p:txBody>
          <a:bodyPr wrap="square" rtlCol="0">
            <a:spAutoFit/>
          </a:bodyPr>
          <a:lstStyle/>
          <a:p>
            <a:r>
              <a:rPr kumimoji="1" lang="en-US" altLang="ja-JP" sz="1000" dirty="0" smtClean="0">
                <a:latin typeface="メイリオ" pitchFamily="50" charset="-128"/>
                <a:ea typeface="メイリオ" pitchFamily="50" charset="-128"/>
                <a:cs typeface="メイリオ" pitchFamily="50" charset="-128"/>
              </a:rPr>
              <a:t>※343</a:t>
            </a:r>
            <a:r>
              <a:rPr kumimoji="1" lang="ja-JP" altLang="en-US" sz="1000" dirty="0" smtClean="0">
                <a:latin typeface="メイリオ" pitchFamily="50" charset="-128"/>
                <a:ea typeface="メイリオ" pitchFamily="50" charset="-128"/>
                <a:cs typeface="メイリオ" pitchFamily="50" charset="-128"/>
              </a:rPr>
              <a:t>組の来店者に対し各項目の評価を</a:t>
            </a:r>
            <a:endParaRPr kumimoji="1" lang="en-US" altLang="ja-JP" sz="1000" dirty="0" smtClean="0">
              <a:latin typeface="メイリオ" pitchFamily="50" charset="-128"/>
              <a:ea typeface="メイリオ" pitchFamily="50" charset="-128"/>
              <a:cs typeface="メイリオ" pitchFamily="50" charset="-128"/>
            </a:endParaRPr>
          </a:p>
          <a:p>
            <a:r>
              <a:rPr kumimoji="1" lang="ja-JP" altLang="en-US" sz="1000" dirty="0" smtClean="0">
                <a:latin typeface="メイリオ" pitchFamily="50" charset="-128"/>
                <a:ea typeface="メイリオ" pitchFamily="50" charset="-128"/>
                <a:cs typeface="メイリオ" pitchFamily="50" charset="-128"/>
              </a:rPr>
              <a:t>悪い「</a:t>
            </a:r>
            <a:r>
              <a:rPr kumimoji="1" lang="en-US" altLang="ja-JP" sz="1000" dirty="0" smtClean="0">
                <a:latin typeface="メイリオ" pitchFamily="50" charset="-128"/>
                <a:ea typeface="メイリオ" pitchFamily="50" charset="-128"/>
                <a:cs typeface="メイリオ" pitchFamily="50" charset="-128"/>
              </a:rPr>
              <a:t>1</a:t>
            </a:r>
            <a:r>
              <a:rPr kumimoji="1" lang="ja-JP" altLang="en-US" sz="1000" dirty="0" smtClean="0">
                <a:latin typeface="メイリオ" pitchFamily="50" charset="-128"/>
                <a:ea typeface="メイリオ" pitchFamily="50" charset="-128"/>
                <a:cs typeface="メイリオ" pitchFamily="50" charset="-128"/>
              </a:rPr>
              <a:t>」～良い「</a:t>
            </a:r>
            <a:r>
              <a:rPr kumimoji="1" lang="en-US" altLang="ja-JP" sz="1000" dirty="0" smtClean="0">
                <a:latin typeface="メイリオ" pitchFamily="50" charset="-128"/>
                <a:ea typeface="メイリオ" pitchFamily="50" charset="-128"/>
                <a:cs typeface="メイリオ" pitchFamily="50" charset="-128"/>
              </a:rPr>
              <a:t>7</a:t>
            </a:r>
            <a:r>
              <a:rPr kumimoji="1" lang="ja-JP" altLang="en-US" sz="1000" dirty="0" smtClean="0">
                <a:latin typeface="メイリオ" pitchFamily="50" charset="-128"/>
                <a:ea typeface="メイリオ" pitchFamily="50" charset="-128"/>
                <a:cs typeface="メイリオ" pitchFamily="50" charset="-128"/>
              </a:rPr>
              <a:t>」の</a:t>
            </a:r>
            <a:r>
              <a:rPr kumimoji="1" lang="en-US" altLang="ja-JP" sz="1000" dirty="0" smtClean="0">
                <a:latin typeface="メイリオ" pitchFamily="50" charset="-128"/>
                <a:ea typeface="メイリオ" pitchFamily="50" charset="-128"/>
                <a:cs typeface="メイリオ" pitchFamily="50" charset="-128"/>
              </a:rPr>
              <a:t>7</a:t>
            </a:r>
            <a:r>
              <a:rPr kumimoji="1" lang="ja-JP" altLang="en-US" sz="1000" dirty="0" smtClean="0">
                <a:latin typeface="メイリオ" pitchFamily="50" charset="-128"/>
                <a:ea typeface="メイリオ" pitchFamily="50" charset="-128"/>
                <a:cs typeface="メイリオ" pitchFamily="50" charset="-128"/>
              </a:rPr>
              <a:t>段階で評価を実施</a:t>
            </a:r>
            <a:endParaRPr kumimoji="1" lang="ja-JP" altLang="en-US" sz="1000" dirty="0">
              <a:latin typeface="メイリオ" pitchFamily="50" charset="-128"/>
              <a:ea typeface="メイリオ" pitchFamily="50" charset="-128"/>
              <a:cs typeface="メイリオ" pitchFamily="50" charset="-128"/>
            </a:endParaRPr>
          </a:p>
        </p:txBody>
      </p:sp>
      <p:cxnSp>
        <p:nvCxnSpPr>
          <p:cNvPr id="10" name="直線コネクタ 9"/>
          <p:cNvCxnSpPr/>
          <p:nvPr/>
        </p:nvCxnSpPr>
        <p:spPr>
          <a:xfrm>
            <a:off x="5562724" y="1595437"/>
            <a:ext cx="0" cy="2257202"/>
          </a:xfrm>
          <a:prstGeom prst="line">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9459366" y="1620391"/>
            <a:ext cx="0" cy="2257202"/>
          </a:xfrm>
          <a:prstGeom prst="line">
            <a:avLst/>
          </a:prstGeom>
          <a:ln w="2857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61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7"/>
          <p:cNvSpPr>
            <a:spLocks noChangeArrowheads="1"/>
          </p:cNvSpPr>
          <p:nvPr/>
        </p:nvSpPr>
        <p:spPr bwMode="auto">
          <a:xfrm>
            <a:off x="1837904" y="1417720"/>
            <a:ext cx="8604905" cy="5828515"/>
          </a:xfrm>
          <a:prstGeom prst="roundRect">
            <a:avLst>
              <a:gd name="adj" fmla="val 5856"/>
            </a:avLst>
          </a:prstGeom>
          <a:solidFill>
            <a:schemeClr val="bg1"/>
          </a:solidFill>
          <a:ln w="25400">
            <a:solidFill>
              <a:srgbClr val="666699"/>
            </a:solidFill>
            <a:round/>
            <a:headEnd/>
            <a:tailEnd/>
          </a:ln>
          <a:effectLst/>
        </p:spPr>
        <p:txBody>
          <a:bodyPr wrap="none" lIns="99553" tIns="49777" rIns="99553" bIns="49777" anchor="ctr"/>
          <a:lstStyle/>
          <a:p>
            <a:pPr algn="ctr"/>
            <a:endParaRPr lang="ja-JP" altLang="ja-JP">
              <a:latin typeface="Arial" charset="0"/>
              <a:ea typeface="ＭＳ Ｐゴシック" pitchFamily="50" charset="-128"/>
            </a:endParaRPr>
          </a:p>
        </p:txBody>
      </p:sp>
      <p:grpSp>
        <p:nvGrpSpPr>
          <p:cNvPr id="2" name="グループ化 12"/>
          <p:cNvGrpSpPr/>
          <p:nvPr/>
        </p:nvGrpSpPr>
        <p:grpSpPr>
          <a:xfrm>
            <a:off x="90116" y="422169"/>
            <a:ext cx="3464607" cy="1414246"/>
            <a:chOff x="183159" y="428604"/>
            <a:chExt cx="2000264" cy="2000264"/>
          </a:xfrm>
        </p:grpSpPr>
        <p:sp>
          <p:nvSpPr>
            <p:cNvPr id="5" name="正方形/長方形 4"/>
            <p:cNvSpPr/>
            <p:nvPr/>
          </p:nvSpPr>
          <p:spPr>
            <a:xfrm>
              <a:off x="183159" y="428604"/>
              <a:ext cx="2000264" cy="2000264"/>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p>
          </p:txBody>
        </p:sp>
        <p:sp>
          <p:nvSpPr>
            <p:cNvPr id="6" name="テキスト ボックス 5"/>
            <p:cNvSpPr txBox="1"/>
            <p:nvPr/>
          </p:nvSpPr>
          <p:spPr>
            <a:xfrm>
              <a:off x="198599" y="925281"/>
              <a:ext cx="1932287" cy="902048"/>
            </a:xfrm>
            <a:prstGeom prst="rect">
              <a:avLst/>
            </a:prstGeom>
            <a:noFill/>
          </p:spPr>
          <p:txBody>
            <a:bodyPr wrap="none" rtlCol="0">
              <a:spAutoFit/>
            </a:bodyPr>
            <a:lstStyle/>
            <a:p>
              <a:r>
                <a:rPr lang="en-US" altLang="ja-JP" sz="2300" b="1" dirty="0">
                  <a:solidFill>
                    <a:schemeClr val="bg1"/>
                  </a:solidFill>
                  <a:latin typeface="メイリオ" pitchFamily="50" charset="-128"/>
                  <a:ea typeface="メイリオ" pitchFamily="50" charset="-128"/>
                  <a:cs typeface="メイリオ" pitchFamily="50" charset="-128"/>
                </a:rPr>
                <a:t>Abercrombie </a:t>
              </a:r>
              <a:r>
                <a:rPr lang="en-US" altLang="ja-JP" sz="2300" b="1" dirty="0" smtClean="0">
                  <a:solidFill>
                    <a:schemeClr val="bg1"/>
                  </a:solidFill>
                  <a:latin typeface="メイリオ" pitchFamily="50" charset="-128"/>
                  <a:ea typeface="メイリオ" pitchFamily="50" charset="-128"/>
                  <a:cs typeface="メイリオ" pitchFamily="50" charset="-128"/>
                </a:rPr>
                <a:t>&amp;</a:t>
              </a:r>
              <a:r>
                <a:rPr lang="ja-JP" altLang="en-US" sz="2300" b="1" dirty="0">
                  <a:solidFill>
                    <a:schemeClr val="bg1"/>
                  </a:solidFill>
                  <a:latin typeface="メイリオ" pitchFamily="50" charset="-128"/>
                  <a:ea typeface="メイリオ" pitchFamily="50" charset="-128"/>
                  <a:cs typeface="メイリオ" pitchFamily="50" charset="-128"/>
                </a:rPr>
                <a:t> </a:t>
              </a:r>
              <a:r>
                <a:rPr lang="en-US" altLang="ja-JP" sz="2300" b="1" dirty="0" smtClean="0">
                  <a:solidFill>
                    <a:schemeClr val="bg1"/>
                  </a:solidFill>
                  <a:latin typeface="メイリオ" pitchFamily="50" charset="-128"/>
                  <a:ea typeface="メイリオ" pitchFamily="50" charset="-128"/>
                  <a:cs typeface="メイリオ" pitchFamily="50" charset="-128"/>
                </a:rPr>
                <a:t>Fitch</a:t>
              </a:r>
              <a:endParaRPr lang="en-US" altLang="ja-JP" sz="2300" b="1" dirty="0">
                <a:solidFill>
                  <a:schemeClr val="bg1"/>
                </a:solidFill>
                <a:latin typeface="メイリオ" pitchFamily="50" charset="-128"/>
                <a:ea typeface="メイリオ" pitchFamily="50" charset="-128"/>
                <a:cs typeface="メイリオ" pitchFamily="50" charset="-128"/>
              </a:endParaRPr>
            </a:p>
            <a:p>
              <a:r>
                <a:rPr lang="en-US" altLang="ja-JP" sz="2300" b="1" dirty="0">
                  <a:solidFill>
                    <a:schemeClr val="bg1"/>
                  </a:solidFill>
                  <a:latin typeface="メイリオ" pitchFamily="50" charset="-128"/>
                  <a:ea typeface="メイリオ" pitchFamily="50" charset="-128"/>
                  <a:cs typeface="メイリオ" pitchFamily="50" charset="-128"/>
                </a:rPr>
                <a:t>Success Story</a:t>
              </a:r>
              <a:endParaRPr lang="ja-JP" altLang="en-US" sz="2300" b="1" dirty="0">
                <a:solidFill>
                  <a:schemeClr val="bg1"/>
                </a:solidFill>
                <a:latin typeface="メイリオ" pitchFamily="50" charset="-128"/>
                <a:ea typeface="メイリオ" pitchFamily="50" charset="-128"/>
                <a:cs typeface="メイリオ" pitchFamily="50" charset="-128"/>
              </a:endParaRPr>
            </a:p>
          </p:txBody>
        </p:sp>
      </p:grpSp>
      <p:sp>
        <p:nvSpPr>
          <p:cNvPr id="9" name="テキスト ボックス 8"/>
          <p:cNvSpPr txBox="1"/>
          <p:nvPr/>
        </p:nvSpPr>
        <p:spPr>
          <a:xfrm>
            <a:off x="6516302" y="236267"/>
            <a:ext cx="199389" cy="305391"/>
          </a:xfrm>
          <a:prstGeom prst="rect">
            <a:avLst/>
          </a:prstGeom>
          <a:noFill/>
        </p:spPr>
        <p:txBody>
          <a:bodyPr wrap="none" lIns="99553" tIns="49777" rIns="99553" bIns="49777" rtlCol="0">
            <a:spAutoFit/>
          </a:bodyPr>
          <a:lstStyle/>
          <a:p>
            <a:endParaRPr lang="ja-JP" altLang="en-US" sz="1300" dirty="0">
              <a:solidFill>
                <a:schemeClr val="tx1">
                  <a:lumMod val="75000"/>
                  <a:lumOff val="25000"/>
                </a:schemeClr>
              </a:solidFill>
              <a:latin typeface="ＭＳ Ｐ明朝" pitchFamily="18" charset="-128"/>
              <a:ea typeface="ＭＳ Ｐ明朝" pitchFamily="18" charset="-128"/>
            </a:endParaRPr>
          </a:p>
        </p:txBody>
      </p:sp>
      <p:grpSp>
        <p:nvGrpSpPr>
          <p:cNvPr id="45" name="グループ化 44"/>
          <p:cNvGrpSpPr/>
          <p:nvPr/>
        </p:nvGrpSpPr>
        <p:grpSpPr>
          <a:xfrm>
            <a:off x="2523324" y="5164326"/>
            <a:ext cx="7484695" cy="659489"/>
            <a:chOff x="2330823" y="4684000"/>
            <a:chExt cx="6400214" cy="598150"/>
          </a:xfrm>
        </p:grpSpPr>
        <p:sp>
          <p:nvSpPr>
            <p:cNvPr id="23" name="AutoShape 74"/>
            <p:cNvSpPr>
              <a:spLocks noChangeArrowheads="1"/>
            </p:cNvSpPr>
            <p:nvPr/>
          </p:nvSpPr>
          <p:spPr bwMode="auto">
            <a:xfrm>
              <a:off x="2330823" y="4684000"/>
              <a:ext cx="6337697" cy="598150"/>
            </a:xfrm>
            <a:prstGeom prst="roundRect">
              <a:avLst>
                <a:gd name="adj" fmla="val 0"/>
              </a:avLst>
            </a:prstGeom>
            <a:solidFill>
              <a:schemeClr val="bg1"/>
            </a:solidFill>
            <a:ln w="25400">
              <a:solidFill>
                <a:srgbClr val="666699"/>
              </a:solidFill>
              <a:round/>
              <a:headEnd/>
              <a:tailEnd/>
            </a:ln>
            <a:effectLst/>
          </p:spPr>
          <p:txBody>
            <a:bodyPr wrap="none" anchor="ctr"/>
            <a:lstStyle/>
            <a:p>
              <a:pPr algn="ctr">
                <a:lnSpc>
                  <a:spcPct val="125000"/>
                </a:lnSpc>
              </a:pPr>
              <a:endParaRPr lang="ja-JP" altLang="ja-JP" sz="1700">
                <a:solidFill>
                  <a:srgbClr val="666699"/>
                </a:solidFill>
                <a:latin typeface="メイリオ" pitchFamily="50" charset="-128"/>
                <a:ea typeface="メイリオ" pitchFamily="50" charset="-128"/>
                <a:cs typeface="メイリオ" pitchFamily="50" charset="-128"/>
              </a:endParaRPr>
            </a:p>
          </p:txBody>
        </p:sp>
        <p:sp>
          <p:nvSpPr>
            <p:cNvPr id="24" name="Rectangle 96"/>
            <p:cNvSpPr>
              <a:spLocks noChangeArrowheads="1"/>
            </p:cNvSpPr>
            <p:nvPr/>
          </p:nvSpPr>
          <p:spPr bwMode="auto">
            <a:xfrm>
              <a:off x="3673374" y="4686718"/>
              <a:ext cx="5057663" cy="558300"/>
            </a:xfrm>
            <a:prstGeom prst="rect">
              <a:avLst/>
            </a:prstGeom>
            <a:noFill/>
            <a:ln w="9525">
              <a:noFill/>
              <a:miter lim="800000"/>
              <a:headEnd/>
              <a:tailEnd/>
            </a:ln>
            <a:effectLst/>
          </p:spPr>
          <p:txBody>
            <a:bodyPr>
              <a:spAutoFit/>
            </a:bodyPr>
            <a:lstStyle/>
            <a:p>
              <a:r>
                <a:rPr lang="en-US" altLang="ja-JP" sz="1700" dirty="0">
                  <a:solidFill>
                    <a:schemeClr val="tx1">
                      <a:lumMod val="65000"/>
                      <a:lumOff val="35000"/>
                    </a:schemeClr>
                  </a:solidFill>
                  <a:latin typeface="メイリオ" pitchFamily="50" charset="-128"/>
                  <a:ea typeface="メイリオ" pitchFamily="50" charset="-128"/>
                  <a:cs typeface="メイリオ" pitchFamily="50" charset="-128"/>
                </a:rPr>
                <a:t>A&amp;F</a:t>
              </a:r>
              <a:r>
                <a:rPr lang="ja-JP" altLang="en-US" sz="1700" dirty="0">
                  <a:solidFill>
                    <a:schemeClr val="tx1">
                      <a:lumMod val="65000"/>
                      <a:lumOff val="35000"/>
                    </a:schemeClr>
                  </a:solidFill>
                  <a:latin typeface="メイリオ" pitchFamily="50" charset="-128"/>
                  <a:ea typeface="メイリオ" pitchFamily="50" charset="-128"/>
                  <a:cs typeface="メイリオ" pitchFamily="50" charset="-128"/>
                </a:rPr>
                <a:t>の店舗では、</a:t>
              </a:r>
              <a:r>
                <a:rPr lang="en-US" altLang="ja-JP" sz="1700" dirty="0">
                  <a:solidFill>
                    <a:schemeClr val="tx1">
                      <a:lumMod val="65000"/>
                      <a:lumOff val="35000"/>
                    </a:schemeClr>
                  </a:solidFill>
                  <a:latin typeface="メイリオ" pitchFamily="50" charset="-128"/>
                  <a:ea typeface="メイリオ" pitchFamily="50" charset="-128"/>
                  <a:cs typeface="メイリオ" pitchFamily="50" charset="-128"/>
                </a:rPr>
                <a:t>Scent Marketing</a:t>
              </a:r>
              <a:r>
                <a:rPr lang="ja-JP" altLang="en-US" sz="1700" dirty="0">
                  <a:solidFill>
                    <a:schemeClr val="tx1">
                      <a:lumMod val="65000"/>
                      <a:lumOff val="35000"/>
                    </a:schemeClr>
                  </a:solidFill>
                  <a:latin typeface="メイリオ" pitchFamily="50" charset="-128"/>
                  <a:ea typeface="メイリオ" pitchFamily="50" charset="-128"/>
                  <a:cs typeface="メイリオ" pitchFamily="50" charset="-128"/>
                </a:rPr>
                <a:t>に取り組む事が、</a:t>
              </a:r>
              <a:r>
                <a:rPr lang="en-US" altLang="ja-JP" sz="1700" dirty="0">
                  <a:solidFill>
                    <a:schemeClr val="tx1">
                      <a:lumMod val="65000"/>
                      <a:lumOff val="35000"/>
                    </a:schemeClr>
                  </a:solidFill>
                  <a:latin typeface="メイリオ" pitchFamily="50" charset="-128"/>
                  <a:ea typeface="メイリオ" pitchFamily="50" charset="-128"/>
                  <a:cs typeface="メイリオ" pitchFamily="50" charset="-128"/>
                </a:rPr>
                <a:t>30%</a:t>
              </a:r>
              <a:r>
                <a:rPr lang="ja-JP" altLang="en-US" sz="1700" dirty="0" err="1">
                  <a:solidFill>
                    <a:schemeClr val="tx1">
                      <a:lumMod val="65000"/>
                      <a:lumOff val="35000"/>
                    </a:schemeClr>
                  </a:solidFill>
                  <a:latin typeface="メイリオ" pitchFamily="50" charset="-128"/>
                  <a:ea typeface="メイリオ" pitchFamily="50" charset="-128"/>
                  <a:cs typeface="メイリオ" pitchFamily="50" charset="-128"/>
                </a:rPr>
                <a:t>の売上増に</a:t>
              </a:r>
              <a:r>
                <a:rPr lang="ja-JP" altLang="en-US" sz="1700" dirty="0">
                  <a:solidFill>
                    <a:schemeClr val="tx1">
                      <a:lumMod val="65000"/>
                      <a:lumOff val="35000"/>
                    </a:schemeClr>
                  </a:solidFill>
                  <a:latin typeface="メイリオ" pitchFamily="50" charset="-128"/>
                  <a:ea typeface="メイリオ" pitchFamily="50" charset="-128"/>
                  <a:cs typeface="メイリオ" pitchFamily="50" charset="-128"/>
                </a:rPr>
                <a:t>直結することが実証済</a:t>
              </a:r>
              <a:endParaRPr lang="ja-JP" altLang="en-US" sz="170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25" name="AutoShape 101"/>
            <p:cNvSpPr>
              <a:spLocks noChangeArrowheads="1"/>
            </p:cNvSpPr>
            <p:nvPr/>
          </p:nvSpPr>
          <p:spPr bwMode="auto">
            <a:xfrm>
              <a:off x="2447794" y="4763959"/>
              <a:ext cx="1042104" cy="438231"/>
            </a:xfrm>
            <a:prstGeom prst="homePlate">
              <a:avLst>
                <a:gd name="adj" fmla="val 18236"/>
              </a:avLst>
            </a:prstGeom>
            <a:solidFill>
              <a:srgbClr val="808080"/>
            </a:solidFill>
            <a:ln w="9525">
              <a:noFill/>
              <a:miter lim="800000"/>
              <a:headEnd/>
              <a:tailEnd/>
            </a:ln>
            <a:effectLst/>
          </p:spPr>
          <p:txBody>
            <a:bodyPr wrap="none" anchor="ctr"/>
            <a:lstStyle/>
            <a:p>
              <a:pPr algn="ctr">
                <a:lnSpc>
                  <a:spcPct val="125000"/>
                </a:lnSpc>
              </a:pPr>
              <a:r>
                <a:rPr lang="ja-JP" altLang="en-US" dirty="0" smtClean="0">
                  <a:solidFill>
                    <a:schemeClr val="bg1"/>
                  </a:solidFill>
                  <a:latin typeface="メイリオ" pitchFamily="50" charset="-128"/>
                  <a:ea typeface="メイリオ" pitchFamily="50" charset="-128"/>
                  <a:cs typeface="メイリオ" pitchFamily="50" charset="-128"/>
                </a:rPr>
                <a:t>その結果</a:t>
              </a:r>
              <a:endParaRPr lang="ja-JP" altLang="en-US" dirty="0">
                <a:solidFill>
                  <a:schemeClr val="bg1"/>
                </a:solidFill>
                <a:latin typeface="メイリオ" pitchFamily="50" charset="-128"/>
                <a:ea typeface="メイリオ" pitchFamily="50" charset="-128"/>
                <a:cs typeface="メイリオ" pitchFamily="50" charset="-128"/>
              </a:endParaRPr>
            </a:p>
          </p:txBody>
        </p:sp>
      </p:grpSp>
      <p:sp>
        <p:nvSpPr>
          <p:cNvPr id="17" name="Text Box 41"/>
          <p:cNvSpPr txBox="1">
            <a:spLocks noChangeArrowheads="1"/>
          </p:cNvSpPr>
          <p:nvPr/>
        </p:nvSpPr>
        <p:spPr bwMode="auto">
          <a:xfrm>
            <a:off x="5300363" y="2967913"/>
            <a:ext cx="1930619" cy="306056"/>
          </a:xfrm>
          <a:prstGeom prst="rect">
            <a:avLst/>
          </a:prstGeom>
          <a:noFill/>
          <a:ln w="9525">
            <a:noFill/>
            <a:miter lim="800000"/>
            <a:headEnd/>
            <a:tailEnd/>
          </a:ln>
          <a:effectLst/>
        </p:spPr>
        <p:txBody>
          <a:bodyPr lIns="99553" tIns="49777" rIns="99553" bIns="49777">
            <a:spAutoFit/>
          </a:bodyPr>
          <a:lstStyle/>
          <a:p>
            <a:pPr algn="ctr" fontAlgn="ctr"/>
            <a:r>
              <a:rPr lang="ja-JP" altLang="en-US" sz="1300">
                <a:solidFill>
                  <a:srgbClr val="5F5F5F"/>
                </a:solidFill>
                <a:latin typeface="メイリオ" pitchFamily="50" charset="-128"/>
                <a:ea typeface="メイリオ" pitchFamily="50" charset="-128"/>
                <a:cs typeface="メイリオ" pitchFamily="50" charset="-128"/>
              </a:rPr>
              <a:t>（３０</a:t>
            </a:r>
            <a:r>
              <a:rPr lang="en-US" altLang="ja-JP" sz="1300">
                <a:solidFill>
                  <a:srgbClr val="5F5F5F"/>
                </a:solidFill>
                <a:latin typeface="メイリオ" pitchFamily="50" charset="-128"/>
                <a:ea typeface="メイリオ" pitchFamily="50" charset="-128"/>
                <a:cs typeface="メイリオ" pitchFamily="50" charset="-128"/>
              </a:rPr>
              <a:t>-</a:t>
            </a:r>
            <a:r>
              <a:rPr lang="ja-JP" altLang="en-US" sz="1300">
                <a:solidFill>
                  <a:srgbClr val="5F5F5F"/>
                </a:solidFill>
                <a:latin typeface="メイリオ" pitchFamily="50" charset="-128"/>
                <a:ea typeface="メイリオ" pitchFamily="50" charset="-128"/>
                <a:cs typeface="メイリオ" pitchFamily="50" charset="-128"/>
              </a:rPr>
              <a:t>４０代）</a:t>
            </a:r>
          </a:p>
        </p:txBody>
      </p:sp>
      <p:sp>
        <p:nvSpPr>
          <p:cNvPr id="18" name="Text Box 42"/>
          <p:cNvSpPr txBox="1">
            <a:spLocks noChangeArrowheads="1"/>
          </p:cNvSpPr>
          <p:nvPr/>
        </p:nvSpPr>
        <p:spPr bwMode="auto">
          <a:xfrm>
            <a:off x="5300363" y="2956189"/>
            <a:ext cx="1930619" cy="306056"/>
          </a:xfrm>
          <a:prstGeom prst="rect">
            <a:avLst/>
          </a:prstGeom>
          <a:noFill/>
          <a:ln w="9525">
            <a:noFill/>
            <a:miter lim="800000"/>
            <a:headEnd/>
            <a:tailEnd/>
          </a:ln>
          <a:effectLst/>
        </p:spPr>
        <p:txBody>
          <a:bodyPr lIns="99553" tIns="49777" rIns="99553" bIns="49777">
            <a:spAutoFit/>
          </a:bodyPr>
          <a:lstStyle/>
          <a:p>
            <a:pPr algn="ctr" fontAlgn="ctr"/>
            <a:r>
              <a:rPr lang="ja-JP" altLang="en-US" sz="1300">
                <a:solidFill>
                  <a:srgbClr val="5F5F5F"/>
                </a:solidFill>
                <a:latin typeface="メイリオ" pitchFamily="50" charset="-128"/>
                <a:ea typeface="メイリオ" pitchFamily="50" charset="-128"/>
                <a:cs typeface="メイリオ" pitchFamily="50" charset="-128"/>
              </a:rPr>
              <a:t>（主婦を中心とした）</a:t>
            </a:r>
          </a:p>
        </p:txBody>
      </p:sp>
      <p:sp>
        <p:nvSpPr>
          <p:cNvPr id="22" name="AutoShape 67"/>
          <p:cNvSpPr>
            <a:spLocks noChangeArrowheads="1"/>
          </p:cNvSpPr>
          <p:nvPr/>
        </p:nvSpPr>
        <p:spPr bwMode="auto">
          <a:xfrm>
            <a:off x="3257803" y="1998782"/>
            <a:ext cx="6015737" cy="395694"/>
          </a:xfrm>
          <a:prstGeom prst="roundRect">
            <a:avLst>
              <a:gd name="adj" fmla="val 50000"/>
            </a:avLst>
          </a:prstGeom>
          <a:solidFill>
            <a:schemeClr val="bg1"/>
          </a:solidFill>
          <a:ln w="25400">
            <a:solidFill>
              <a:srgbClr val="666699"/>
            </a:solidFill>
            <a:round/>
            <a:headEnd/>
            <a:tailEnd/>
          </a:ln>
          <a:effectLst/>
        </p:spPr>
        <p:txBody>
          <a:bodyPr wrap="none" lIns="99553" tIns="49777" rIns="99553" bIns="49777" anchor="ctr"/>
          <a:lstStyle/>
          <a:p>
            <a:pPr algn="ctr" fontAlgn="ctr"/>
            <a:r>
              <a:rPr lang="ja-JP" altLang="en-US" sz="2100" b="1" dirty="0">
                <a:solidFill>
                  <a:srgbClr val="666699"/>
                </a:solidFill>
                <a:latin typeface="メイリオ" pitchFamily="50" charset="-128"/>
                <a:ea typeface="メイリオ" pitchFamily="50" charset="-128"/>
                <a:cs typeface="メイリオ" pitchFamily="50" charset="-128"/>
              </a:rPr>
              <a:t>「</a:t>
            </a:r>
            <a:r>
              <a:rPr lang="en-US" altLang="ja-JP" sz="2100" dirty="0">
                <a:solidFill>
                  <a:srgbClr val="666699"/>
                </a:solidFill>
                <a:latin typeface="メイリオ" pitchFamily="50" charset="-128"/>
                <a:ea typeface="メイリオ" pitchFamily="50" charset="-128"/>
                <a:cs typeface="メイリオ" pitchFamily="50" charset="-128"/>
              </a:rPr>
              <a:t>1</a:t>
            </a:r>
            <a:r>
              <a:rPr lang="ja-JP" altLang="en-US" sz="2100" dirty="0">
                <a:solidFill>
                  <a:srgbClr val="666699"/>
                </a:solidFill>
                <a:latin typeface="メイリオ" pitchFamily="50" charset="-128"/>
                <a:ea typeface="メイリオ" pitchFamily="50" charset="-128"/>
                <a:cs typeface="メイリオ" pitchFamily="50" charset="-128"/>
              </a:rPr>
              <a:t>ミクロン以下の超微粒子を活用</a:t>
            </a:r>
          </a:p>
        </p:txBody>
      </p:sp>
      <p:grpSp>
        <p:nvGrpSpPr>
          <p:cNvPr id="43" name="グループ化 42"/>
          <p:cNvGrpSpPr/>
          <p:nvPr/>
        </p:nvGrpSpPr>
        <p:grpSpPr>
          <a:xfrm>
            <a:off x="3330882" y="4849147"/>
            <a:ext cx="5869578" cy="199310"/>
            <a:chOff x="2848260" y="4398133"/>
            <a:chExt cx="5019116" cy="180773"/>
          </a:xfrm>
        </p:grpSpPr>
        <p:sp>
          <p:nvSpPr>
            <p:cNvPr id="27" name="AutoShape 104"/>
            <p:cNvSpPr>
              <a:spLocks noChangeArrowheads="1"/>
            </p:cNvSpPr>
            <p:nvPr/>
          </p:nvSpPr>
          <p:spPr bwMode="auto">
            <a:xfrm flipV="1">
              <a:off x="2848260" y="4398133"/>
              <a:ext cx="382814" cy="180773"/>
            </a:xfrm>
            <a:prstGeom prst="triangle">
              <a:avLst>
                <a:gd name="adj" fmla="val 50000"/>
              </a:avLst>
            </a:prstGeom>
            <a:solidFill>
              <a:srgbClr val="C0C0C0"/>
            </a:solidFill>
            <a:ln w="9525">
              <a:solidFill>
                <a:srgbClr val="C0C0C0"/>
              </a:solidFill>
              <a:miter lim="800000"/>
              <a:headEnd/>
              <a:tailEnd/>
            </a:ln>
            <a:effectLst/>
          </p:spPr>
          <p:txBody>
            <a:bodyPr wrap="none" anchor="ctr"/>
            <a:lstStyle/>
            <a:p>
              <a:endParaRPr lang="ja-JP" altLang="en-US">
                <a:latin typeface="メイリオ" pitchFamily="50" charset="-128"/>
                <a:ea typeface="メイリオ" pitchFamily="50" charset="-128"/>
                <a:cs typeface="メイリオ" pitchFamily="50" charset="-128"/>
              </a:endParaRPr>
            </a:p>
          </p:txBody>
        </p:sp>
        <p:sp>
          <p:nvSpPr>
            <p:cNvPr id="28" name="AutoShape 105"/>
            <p:cNvSpPr>
              <a:spLocks noChangeArrowheads="1"/>
            </p:cNvSpPr>
            <p:nvPr/>
          </p:nvSpPr>
          <p:spPr bwMode="auto">
            <a:xfrm flipV="1">
              <a:off x="5166411" y="4398133"/>
              <a:ext cx="382814" cy="180773"/>
            </a:xfrm>
            <a:prstGeom prst="triangle">
              <a:avLst>
                <a:gd name="adj" fmla="val 50000"/>
              </a:avLst>
            </a:prstGeom>
            <a:solidFill>
              <a:srgbClr val="C0C0C0"/>
            </a:solidFill>
            <a:ln w="9525">
              <a:solidFill>
                <a:srgbClr val="C0C0C0"/>
              </a:solidFill>
              <a:miter lim="800000"/>
              <a:headEnd/>
              <a:tailEnd/>
            </a:ln>
            <a:effectLst/>
          </p:spPr>
          <p:txBody>
            <a:bodyPr wrap="none" anchor="ctr"/>
            <a:lstStyle/>
            <a:p>
              <a:endParaRPr lang="ja-JP" altLang="en-US">
                <a:latin typeface="メイリオ" pitchFamily="50" charset="-128"/>
                <a:ea typeface="メイリオ" pitchFamily="50" charset="-128"/>
                <a:cs typeface="メイリオ" pitchFamily="50" charset="-128"/>
              </a:endParaRPr>
            </a:p>
          </p:txBody>
        </p:sp>
        <p:sp>
          <p:nvSpPr>
            <p:cNvPr id="29" name="AutoShape 106"/>
            <p:cNvSpPr>
              <a:spLocks noChangeArrowheads="1"/>
            </p:cNvSpPr>
            <p:nvPr/>
          </p:nvSpPr>
          <p:spPr bwMode="auto">
            <a:xfrm flipV="1">
              <a:off x="7484562" y="4398133"/>
              <a:ext cx="382814" cy="180773"/>
            </a:xfrm>
            <a:prstGeom prst="triangle">
              <a:avLst>
                <a:gd name="adj" fmla="val 50000"/>
              </a:avLst>
            </a:prstGeom>
            <a:solidFill>
              <a:srgbClr val="C0C0C0"/>
            </a:solidFill>
            <a:ln w="9525">
              <a:solidFill>
                <a:srgbClr val="C0C0C0"/>
              </a:solidFill>
              <a:miter lim="800000"/>
              <a:headEnd/>
              <a:tailEnd/>
            </a:ln>
            <a:effectLst/>
          </p:spPr>
          <p:txBody>
            <a:bodyPr wrap="none" anchor="ctr"/>
            <a:lstStyle/>
            <a:p>
              <a:endParaRPr lang="ja-JP" altLang="en-US">
                <a:latin typeface="メイリオ" pitchFamily="50" charset="-128"/>
                <a:ea typeface="メイリオ" pitchFamily="50" charset="-128"/>
                <a:cs typeface="メイリオ" pitchFamily="50" charset="-128"/>
              </a:endParaRPr>
            </a:p>
          </p:txBody>
        </p:sp>
      </p:grpSp>
      <p:grpSp>
        <p:nvGrpSpPr>
          <p:cNvPr id="39" name="グループ化 38"/>
          <p:cNvGrpSpPr/>
          <p:nvPr/>
        </p:nvGrpSpPr>
        <p:grpSpPr>
          <a:xfrm>
            <a:off x="2255619" y="2720238"/>
            <a:ext cx="2598209" cy="2022421"/>
            <a:chOff x="1928794" y="2467232"/>
            <a:chExt cx="2221746" cy="1834318"/>
          </a:xfrm>
        </p:grpSpPr>
        <p:sp>
          <p:nvSpPr>
            <p:cNvPr id="14" name="AutoShape 50"/>
            <p:cNvSpPr>
              <a:spLocks noChangeArrowheads="1"/>
            </p:cNvSpPr>
            <p:nvPr/>
          </p:nvSpPr>
          <p:spPr bwMode="auto">
            <a:xfrm>
              <a:off x="1928794" y="2467232"/>
              <a:ext cx="2221746" cy="1834318"/>
            </a:xfrm>
            <a:prstGeom prst="roundRect">
              <a:avLst>
                <a:gd name="adj" fmla="val 6319"/>
              </a:avLst>
            </a:prstGeom>
            <a:solidFill>
              <a:schemeClr val="bg1"/>
            </a:solidFill>
            <a:ln w="44450">
              <a:solidFill>
                <a:srgbClr val="666699"/>
              </a:solidFill>
              <a:round/>
              <a:headEnd/>
              <a:tailEnd/>
            </a:ln>
            <a:effectLst>
              <a:outerShdw dist="71842" dir="2700000" algn="ctr" rotWithShape="0">
                <a:srgbClr val="DDDDDD"/>
              </a:outerShdw>
            </a:effectLst>
          </p:spPr>
          <p:txBody>
            <a:bodyPr wrap="none" anchor="ctr"/>
            <a:lstStyle/>
            <a:p>
              <a:endParaRPr lang="ja-JP" altLang="en-US">
                <a:latin typeface="メイリオ" pitchFamily="50" charset="-128"/>
                <a:ea typeface="メイリオ" pitchFamily="50" charset="-128"/>
                <a:cs typeface="メイリオ" pitchFamily="50" charset="-128"/>
              </a:endParaRPr>
            </a:p>
          </p:txBody>
        </p:sp>
        <p:sp>
          <p:nvSpPr>
            <p:cNvPr id="16" name="Text Box 26"/>
            <p:cNvSpPr txBox="1">
              <a:spLocks noChangeArrowheads="1"/>
            </p:cNvSpPr>
            <p:nvPr/>
          </p:nvSpPr>
          <p:spPr bwMode="auto">
            <a:xfrm>
              <a:off x="2042767" y="2975094"/>
              <a:ext cx="1993801" cy="1172433"/>
            </a:xfrm>
            <a:prstGeom prst="rect">
              <a:avLst/>
            </a:prstGeom>
            <a:noFill/>
            <a:ln w="9525">
              <a:noFill/>
              <a:miter lim="800000"/>
              <a:headEnd/>
              <a:tailEnd/>
            </a:ln>
            <a:effectLst/>
          </p:spPr>
          <p:txBody>
            <a:bodyPr wrap="square">
              <a:spAutoFit/>
            </a:bodyPr>
            <a:lstStyle/>
            <a:p>
              <a:r>
                <a:rPr lang="ja-JP" altLang="en-US" sz="1300" dirty="0">
                  <a:solidFill>
                    <a:schemeClr val="tx1">
                      <a:lumMod val="65000"/>
                      <a:lumOff val="35000"/>
                    </a:schemeClr>
                  </a:solidFill>
                  <a:latin typeface="メイリオ" pitchFamily="50" charset="-128"/>
                  <a:ea typeface="メイリオ" pitchFamily="50" charset="-128"/>
                  <a:cs typeface="メイリオ" pitchFamily="50" charset="-128"/>
                </a:rPr>
                <a:t>マーケティング先進国の米国では、「香り </a:t>
              </a:r>
              <a:r>
                <a:rPr lang="en-US" altLang="ja-JP" sz="1300" dirty="0">
                  <a:solidFill>
                    <a:schemeClr val="tx1">
                      <a:lumMod val="65000"/>
                      <a:lumOff val="35000"/>
                    </a:schemeClr>
                  </a:solidFill>
                  <a:latin typeface="メイリオ" pitchFamily="50" charset="-128"/>
                  <a:ea typeface="メイリオ" pitchFamily="50" charset="-128"/>
                  <a:cs typeface="メイリオ" pitchFamily="50" charset="-128"/>
                </a:rPr>
                <a:t>= Scent</a:t>
              </a:r>
              <a:r>
                <a:rPr lang="ja-JP" altLang="en-US" sz="1300" dirty="0">
                  <a:solidFill>
                    <a:schemeClr val="tx1">
                      <a:lumMod val="65000"/>
                      <a:lumOff val="35000"/>
                    </a:schemeClr>
                  </a:solidFill>
                  <a:latin typeface="メイリオ" pitchFamily="50" charset="-128"/>
                  <a:ea typeface="メイリオ" pitchFamily="50" charset="-128"/>
                  <a:cs typeface="メイリオ" pitchFamily="50" charset="-128"/>
                </a:rPr>
                <a:t>」を切り口とした新しい</a:t>
              </a:r>
              <a:r>
                <a:rPr lang="en-US" altLang="ja-JP" sz="1300" dirty="0">
                  <a:solidFill>
                    <a:schemeClr val="tx1">
                      <a:lumMod val="65000"/>
                      <a:lumOff val="35000"/>
                    </a:schemeClr>
                  </a:solidFill>
                  <a:latin typeface="メイリオ" pitchFamily="50" charset="-128"/>
                  <a:ea typeface="メイリオ" pitchFamily="50" charset="-128"/>
                  <a:cs typeface="メイリオ" pitchFamily="50" charset="-128"/>
                </a:rPr>
                <a:t>Marketing</a:t>
              </a:r>
              <a:r>
                <a:rPr lang="ja-JP" altLang="en-US" sz="1300" dirty="0">
                  <a:solidFill>
                    <a:schemeClr val="tx1">
                      <a:lumMod val="65000"/>
                      <a:lumOff val="35000"/>
                    </a:schemeClr>
                  </a:solidFill>
                  <a:latin typeface="メイリオ" pitchFamily="50" charset="-128"/>
                  <a:ea typeface="メイリオ" pitchFamily="50" charset="-128"/>
                  <a:cs typeface="メイリオ" pitchFamily="50" charset="-128"/>
                </a:rPr>
                <a:t>手法が確立されてきており、</a:t>
              </a:r>
              <a:r>
                <a:rPr lang="en-US" altLang="ja-JP" sz="1300" dirty="0">
                  <a:solidFill>
                    <a:schemeClr val="tx1">
                      <a:lumMod val="65000"/>
                      <a:lumOff val="35000"/>
                    </a:schemeClr>
                  </a:solidFill>
                  <a:latin typeface="メイリオ" pitchFamily="50" charset="-128"/>
                  <a:ea typeface="メイリオ" pitchFamily="50" charset="-128"/>
                  <a:cs typeface="メイリオ" pitchFamily="50" charset="-128"/>
                </a:rPr>
                <a:t>A&amp;F</a:t>
              </a:r>
              <a:r>
                <a:rPr lang="ja-JP" altLang="en-US" sz="1300" dirty="0">
                  <a:solidFill>
                    <a:schemeClr val="tx1">
                      <a:lumMod val="65000"/>
                      <a:lumOff val="35000"/>
                    </a:schemeClr>
                  </a:solidFill>
                  <a:latin typeface="メイリオ" pitchFamily="50" charset="-128"/>
                  <a:ea typeface="メイリオ" pitchFamily="50" charset="-128"/>
                  <a:cs typeface="メイリオ" pitchFamily="50" charset="-128"/>
                </a:rPr>
                <a:t>はいち早く着手</a:t>
              </a:r>
            </a:p>
          </p:txBody>
        </p:sp>
        <p:sp>
          <p:nvSpPr>
            <p:cNvPr id="20" name="AutoShape 53"/>
            <p:cNvSpPr>
              <a:spLocks noChangeArrowheads="1"/>
            </p:cNvSpPr>
            <p:nvPr/>
          </p:nvSpPr>
          <p:spPr bwMode="auto">
            <a:xfrm>
              <a:off x="2085765" y="2616104"/>
              <a:ext cx="1907804" cy="265843"/>
            </a:xfrm>
            <a:prstGeom prst="roundRect">
              <a:avLst>
                <a:gd name="adj" fmla="val 0"/>
              </a:avLst>
            </a:prstGeom>
            <a:solidFill>
              <a:srgbClr val="666699"/>
            </a:solidFill>
            <a:ln w="25400">
              <a:solidFill>
                <a:srgbClr val="666699"/>
              </a:solidFill>
              <a:round/>
              <a:headEnd/>
              <a:tailEnd/>
            </a:ln>
            <a:effectLst/>
          </p:spPr>
          <p:txBody>
            <a:bodyPr wrap="none" anchor="ctr"/>
            <a:lstStyle/>
            <a:p>
              <a:pPr algn="ctr" fontAlgn="ctr"/>
              <a:r>
                <a:rPr lang="ja-JP" altLang="en-US" sz="1700" dirty="0">
                  <a:solidFill>
                    <a:schemeClr val="bg1"/>
                  </a:solidFill>
                  <a:latin typeface="メイリオ" pitchFamily="50" charset="-128"/>
                  <a:ea typeface="メイリオ" pitchFamily="50" charset="-128"/>
                  <a:cs typeface="メイリオ" pitchFamily="50" charset="-128"/>
                </a:rPr>
                <a:t>新しい</a:t>
              </a:r>
              <a:r>
                <a:rPr lang="en-US" altLang="ja-JP" sz="1700" dirty="0">
                  <a:solidFill>
                    <a:schemeClr val="bg1"/>
                  </a:solidFill>
                  <a:latin typeface="メイリオ" pitchFamily="50" charset="-128"/>
                  <a:ea typeface="メイリオ" pitchFamily="50" charset="-128"/>
                  <a:cs typeface="メイリオ" pitchFamily="50" charset="-128"/>
                </a:rPr>
                <a:t>Marketing</a:t>
              </a:r>
              <a:r>
                <a:rPr lang="ja-JP" altLang="en-US" sz="1700" dirty="0">
                  <a:solidFill>
                    <a:schemeClr val="bg1"/>
                  </a:solidFill>
                  <a:latin typeface="メイリオ" pitchFamily="50" charset="-128"/>
                  <a:ea typeface="メイリオ" pitchFamily="50" charset="-128"/>
                  <a:cs typeface="メイリオ" pitchFamily="50" charset="-128"/>
                </a:rPr>
                <a:t>手法</a:t>
              </a:r>
            </a:p>
          </p:txBody>
        </p:sp>
      </p:grpSp>
      <p:grpSp>
        <p:nvGrpSpPr>
          <p:cNvPr id="40" name="グループ化 39"/>
          <p:cNvGrpSpPr/>
          <p:nvPr/>
        </p:nvGrpSpPr>
        <p:grpSpPr>
          <a:xfrm>
            <a:off x="4966567" y="2720238"/>
            <a:ext cx="2598209" cy="2022421"/>
            <a:chOff x="4246945" y="2467232"/>
            <a:chExt cx="2221746" cy="1834318"/>
          </a:xfrm>
        </p:grpSpPr>
        <p:sp>
          <p:nvSpPr>
            <p:cNvPr id="13" name="AutoShape 31"/>
            <p:cNvSpPr>
              <a:spLocks noChangeArrowheads="1"/>
            </p:cNvSpPr>
            <p:nvPr/>
          </p:nvSpPr>
          <p:spPr bwMode="auto">
            <a:xfrm>
              <a:off x="4246945" y="2467232"/>
              <a:ext cx="2221746" cy="1834318"/>
            </a:xfrm>
            <a:prstGeom prst="roundRect">
              <a:avLst>
                <a:gd name="adj" fmla="val 6319"/>
              </a:avLst>
            </a:prstGeom>
            <a:solidFill>
              <a:schemeClr val="bg1"/>
            </a:solidFill>
            <a:ln w="44450">
              <a:solidFill>
                <a:srgbClr val="666699"/>
              </a:solidFill>
              <a:round/>
              <a:headEnd/>
              <a:tailEnd/>
            </a:ln>
            <a:effectLst>
              <a:outerShdw dist="71842" dir="2700000" algn="ctr" rotWithShape="0">
                <a:srgbClr val="DDDDDD"/>
              </a:outerShdw>
            </a:effectLst>
          </p:spPr>
          <p:txBody>
            <a:bodyPr wrap="none" anchor="ctr"/>
            <a:lstStyle/>
            <a:p>
              <a:endParaRPr lang="ja-JP" altLang="en-US">
                <a:latin typeface="メイリオ" pitchFamily="50" charset="-128"/>
                <a:ea typeface="メイリオ" pitchFamily="50" charset="-128"/>
                <a:cs typeface="メイリオ" pitchFamily="50" charset="-128"/>
              </a:endParaRPr>
            </a:p>
          </p:txBody>
        </p:sp>
        <p:sp>
          <p:nvSpPr>
            <p:cNvPr id="19" name="AutoShape 52"/>
            <p:cNvSpPr>
              <a:spLocks noChangeArrowheads="1"/>
            </p:cNvSpPr>
            <p:nvPr/>
          </p:nvSpPr>
          <p:spPr bwMode="auto">
            <a:xfrm>
              <a:off x="4403916" y="2616104"/>
              <a:ext cx="1907804" cy="265843"/>
            </a:xfrm>
            <a:prstGeom prst="roundRect">
              <a:avLst>
                <a:gd name="adj" fmla="val 0"/>
              </a:avLst>
            </a:prstGeom>
            <a:solidFill>
              <a:srgbClr val="666699"/>
            </a:solidFill>
            <a:ln w="25400">
              <a:solidFill>
                <a:srgbClr val="666699"/>
              </a:solidFill>
              <a:round/>
              <a:headEnd/>
              <a:tailEnd/>
            </a:ln>
            <a:effectLst/>
          </p:spPr>
          <p:txBody>
            <a:bodyPr wrap="none" anchor="ctr"/>
            <a:lstStyle/>
            <a:p>
              <a:pPr algn="ctr"/>
              <a:r>
                <a:rPr lang="ja-JP" altLang="en-US" sz="1700" dirty="0">
                  <a:solidFill>
                    <a:schemeClr val="bg1"/>
                  </a:solidFill>
                  <a:latin typeface="メイリオ" pitchFamily="50" charset="-128"/>
                  <a:ea typeface="メイリオ" pitchFamily="50" charset="-128"/>
                  <a:cs typeface="メイリオ" pitchFamily="50" charset="-128"/>
                </a:rPr>
                <a:t>「嗅覚」にアプローチ</a:t>
              </a:r>
            </a:p>
          </p:txBody>
        </p:sp>
        <p:sp>
          <p:nvSpPr>
            <p:cNvPr id="30" name="Text Box 26"/>
            <p:cNvSpPr txBox="1">
              <a:spLocks noChangeArrowheads="1"/>
            </p:cNvSpPr>
            <p:nvPr/>
          </p:nvSpPr>
          <p:spPr bwMode="auto">
            <a:xfrm>
              <a:off x="4360918" y="2975094"/>
              <a:ext cx="1993801" cy="1200329"/>
            </a:xfrm>
            <a:prstGeom prst="rect">
              <a:avLst/>
            </a:prstGeom>
            <a:noFill/>
            <a:ln w="9525">
              <a:noFill/>
              <a:miter lim="800000"/>
              <a:headEnd/>
              <a:tailEnd/>
            </a:ln>
            <a:effectLst/>
          </p:spPr>
          <p:txBody>
            <a:bodyPr wrap="square">
              <a:spAutoFit/>
            </a:bodyPr>
            <a:lstStyle/>
            <a:p>
              <a:r>
                <a:rPr lang="ja-JP" altLang="en-US" sz="1300" dirty="0">
                  <a:solidFill>
                    <a:schemeClr val="tx1">
                      <a:lumMod val="65000"/>
                      <a:lumOff val="35000"/>
                    </a:schemeClr>
                  </a:solidFill>
                  <a:latin typeface="メイリオ" pitchFamily="50" charset="-128"/>
                  <a:ea typeface="メイリオ" pitchFamily="50" charset="-128"/>
                  <a:cs typeface="メイリオ" pitchFamily="50" charset="-128"/>
                </a:rPr>
                <a:t>「視覚」、「聴覚」に加え、積極的に「嗅覚」にアプローチする事で、消費者の複数のセンサーに　同時に刺激を与え、より強い</a:t>
              </a:r>
              <a:r>
                <a:rPr lang="en-US" altLang="ja-JP" sz="1300" dirty="0">
                  <a:solidFill>
                    <a:schemeClr val="tx1">
                      <a:lumMod val="65000"/>
                      <a:lumOff val="35000"/>
                    </a:schemeClr>
                  </a:solidFill>
                  <a:latin typeface="メイリオ" pitchFamily="50" charset="-128"/>
                  <a:ea typeface="メイリオ" pitchFamily="50" charset="-128"/>
                  <a:cs typeface="メイリオ" pitchFamily="50" charset="-128"/>
                </a:rPr>
                <a:t>Brand Perception</a:t>
              </a:r>
              <a:r>
                <a:rPr lang="ja-JP" altLang="en-US" sz="1300" dirty="0">
                  <a:solidFill>
                    <a:schemeClr val="tx1">
                      <a:lumMod val="65000"/>
                      <a:lumOff val="35000"/>
                    </a:schemeClr>
                  </a:solidFill>
                  <a:latin typeface="メイリオ" pitchFamily="50" charset="-128"/>
                  <a:ea typeface="メイリオ" pitchFamily="50" charset="-128"/>
                  <a:cs typeface="メイリオ" pitchFamily="50" charset="-128"/>
                </a:rPr>
                <a:t>の植え付け可能</a:t>
              </a:r>
            </a:p>
          </p:txBody>
        </p:sp>
      </p:grpSp>
      <p:grpSp>
        <p:nvGrpSpPr>
          <p:cNvPr id="41" name="グループ化 40"/>
          <p:cNvGrpSpPr/>
          <p:nvPr/>
        </p:nvGrpSpPr>
        <p:grpSpPr>
          <a:xfrm>
            <a:off x="7677515" y="2720238"/>
            <a:ext cx="2598209" cy="2022421"/>
            <a:chOff x="6565096" y="2467232"/>
            <a:chExt cx="2221746" cy="1834318"/>
          </a:xfrm>
        </p:grpSpPr>
        <p:sp>
          <p:nvSpPr>
            <p:cNvPr id="15" name="AutoShape 51"/>
            <p:cNvSpPr>
              <a:spLocks noChangeArrowheads="1"/>
            </p:cNvSpPr>
            <p:nvPr/>
          </p:nvSpPr>
          <p:spPr bwMode="auto">
            <a:xfrm>
              <a:off x="6565096" y="2467232"/>
              <a:ext cx="2221746" cy="1834318"/>
            </a:xfrm>
            <a:prstGeom prst="roundRect">
              <a:avLst>
                <a:gd name="adj" fmla="val 6319"/>
              </a:avLst>
            </a:prstGeom>
            <a:solidFill>
              <a:schemeClr val="bg1"/>
            </a:solidFill>
            <a:ln w="44450">
              <a:solidFill>
                <a:srgbClr val="666699"/>
              </a:solidFill>
              <a:round/>
              <a:headEnd/>
              <a:tailEnd/>
            </a:ln>
            <a:effectLst>
              <a:outerShdw dist="71842" dir="2700000" algn="ctr" rotWithShape="0">
                <a:srgbClr val="DDDDDD"/>
              </a:outerShdw>
            </a:effectLst>
          </p:spPr>
          <p:txBody>
            <a:bodyPr wrap="none" anchor="ctr"/>
            <a:lstStyle/>
            <a:p>
              <a:endParaRPr lang="ja-JP" altLang="en-US">
                <a:latin typeface="メイリオ" pitchFamily="50" charset="-128"/>
                <a:ea typeface="メイリオ" pitchFamily="50" charset="-128"/>
                <a:cs typeface="メイリオ" pitchFamily="50" charset="-128"/>
              </a:endParaRPr>
            </a:p>
          </p:txBody>
        </p:sp>
        <p:sp>
          <p:nvSpPr>
            <p:cNvPr id="21" name="AutoShape 54"/>
            <p:cNvSpPr>
              <a:spLocks noChangeArrowheads="1"/>
            </p:cNvSpPr>
            <p:nvPr/>
          </p:nvSpPr>
          <p:spPr bwMode="auto">
            <a:xfrm>
              <a:off x="6722067" y="2616104"/>
              <a:ext cx="1907804" cy="265843"/>
            </a:xfrm>
            <a:prstGeom prst="roundRect">
              <a:avLst>
                <a:gd name="adj" fmla="val 0"/>
              </a:avLst>
            </a:prstGeom>
            <a:solidFill>
              <a:srgbClr val="666699"/>
            </a:solidFill>
            <a:ln w="25400">
              <a:solidFill>
                <a:srgbClr val="666699"/>
              </a:solidFill>
              <a:round/>
              <a:headEnd/>
              <a:tailEnd/>
            </a:ln>
            <a:effectLst/>
          </p:spPr>
          <p:txBody>
            <a:bodyPr wrap="none" anchor="ctr"/>
            <a:lstStyle/>
            <a:p>
              <a:pPr algn="ctr"/>
              <a:r>
                <a:rPr lang="en-US" altLang="ja-JP" sz="1700" dirty="0">
                  <a:solidFill>
                    <a:schemeClr val="bg1"/>
                  </a:solidFill>
                  <a:latin typeface="メイリオ" pitchFamily="50" charset="-128"/>
                  <a:ea typeface="メイリオ" pitchFamily="50" charset="-128"/>
                  <a:cs typeface="メイリオ" pitchFamily="50" charset="-128"/>
                </a:rPr>
                <a:t>Brand</a:t>
              </a:r>
              <a:r>
                <a:rPr lang="ja-JP" altLang="en-US" sz="1700" dirty="0">
                  <a:solidFill>
                    <a:schemeClr val="bg1"/>
                  </a:solidFill>
                  <a:latin typeface="メイリオ" pitchFamily="50" charset="-128"/>
                  <a:ea typeface="メイリオ" pitchFamily="50" charset="-128"/>
                  <a:cs typeface="メイリオ" pitchFamily="50" charset="-128"/>
                </a:rPr>
                <a:t>の世界観の構築</a:t>
              </a:r>
            </a:p>
          </p:txBody>
        </p:sp>
        <p:sp>
          <p:nvSpPr>
            <p:cNvPr id="31" name="Text Box 26"/>
            <p:cNvSpPr txBox="1">
              <a:spLocks noChangeArrowheads="1"/>
            </p:cNvSpPr>
            <p:nvPr/>
          </p:nvSpPr>
          <p:spPr bwMode="auto">
            <a:xfrm>
              <a:off x="6600852" y="2975094"/>
              <a:ext cx="2150234" cy="990985"/>
            </a:xfrm>
            <a:prstGeom prst="rect">
              <a:avLst/>
            </a:prstGeom>
            <a:noFill/>
            <a:ln w="9525">
              <a:noFill/>
              <a:miter lim="800000"/>
              <a:headEnd/>
              <a:tailEnd/>
            </a:ln>
            <a:effectLst/>
          </p:spPr>
          <p:txBody>
            <a:bodyPr wrap="square">
              <a:spAutoFit/>
            </a:bodyPr>
            <a:lstStyle/>
            <a:p>
              <a:r>
                <a:rPr lang="ja-JP" altLang="en-US" sz="1300" dirty="0">
                  <a:solidFill>
                    <a:schemeClr val="tx1">
                      <a:lumMod val="65000"/>
                      <a:lumOff val="35000"/>
                    </a:schemeClr>
                  </a:solidFill>
                  <a:latin typeface="メイリオ" pitchFamily="50" charset="-128"/>
                  <a:ea typeface="メイリオ" pitchFamily="50" charset="-128"/>
                  <a:cs typeface="メイリオ" pitchFamily="50" charset="-128"/>
                </a:rPr>
                <a:t> 「香り」と関連づけて「</a:t>
              </a:r>
              <a:r>
                <a:rPr lang="en-US" altLang="ja-JP" sz="1300" dirty="0">
                  <a:solidFill>
                    <a:schemeClr val="tx1">
                      <a:lumMod val="65000"/>
                      <a:lumOff val="35000"/>
                    </a:schemeClr>
                  </a:solidFill>
                  <a:latin typeface="メイリオ" pitchFamily="50" charset="-128"/>
                  <a:ea typeface="メイリオ" pitchFamily="50" charset="-128"/>
                  <a:cs typeface="メイリオ" pitchFamily="50" charset="-128"/>
                </a:rPr>
                <a:t>Brand</a:t>
              </a:r>
              <a:r>
                <a:rPr lang="ja-JP" altLang="en-US" sz="1300" dirty="0">
                  <a:solidFill>
                    <a:schemeClr val="tx1">
                      <a:lumMod val="65000"/>
                      <a:lumOff val="35000"/>
                    </a:schemeClr>
                  </a:solidFill>
                  <a:latin typeface="メイリオ" pitchFamily="50" charset="-128"/>
                  <a:ea typeface="メイリオ" pitchFamily="50" charset="-128"/>
                  <a:cs typeface="メイリオ" pitchFamily="50" charset="-128"/>
                </a:rPr>
                <a:t>の世界観」をすり込む事により、消費者とのより強い</a:t>
              </a:r>
              <a:r>
                <a:rPr lang="en-US" altLang="ja-JP" sz="1300" dirty="0">
                  <a:solidFill>
                    <a:schemeClr val="tx1">
                      <a:lumMod val="65000"/>
                      <a:lumOff val="35000"/>
                    </a:schemeClr>
                  </a:solidFill>
                  <a:latin typeface="メイリオ" pitchFamily="50" charset="-128"/>
                  <a:ea typeface="メイリオ" pitchFamily="50" charset="-128"/>
                  <a:cs typeface="メイリオ" pitchFamily="50" charset="-128"/>
                </a:rPr>
                <a:t>Brand Engagement</a:t>
              </a:r>
              <a:r>
                <a:rPr lang="ja-JP" altLang="en-US" sz="1300" dirty="0">
                  <a:solidFill>
                    <a:schemeClr val="tx1">
                      <a:lumMod val="65000"/>
                      <a:lumOff val="35000"/>
                    </a:schemeClr>
                  </a:solidFill>
                  <a:latin typeface="メイリオ" pitchFamily="50" charset="-128"/>
                  <a:ea typeface="メイリオ" pitchFamily="50" charset="-128"/>
                  <a:cs typeface="メイリオ" pitchFamily="50" charset="-128"/>
                </a:rPr>
                <a:t>を築くことが可能</a:t>
              </a:r>
            </a:p>
          </p:txBody>
        </p:sp>
      </p:grpSp>
      <p:grpSp>
        <p:nvGrpSpPr>
          <p:cNvPr id="32" name="グループ化 31"/>
          <p:cNvGrpSpPr/>
          <p:nvPr/>
        </p:nvGrpSpPr>
        <p:grpSpPr>
          <a:xfrm>
            <a:off x="3554723" y="2394476"/>
            <a:ext cx="5421898" cy="329744"/>
            <a:chOff x="1790700" y="1206500"/>
            <a:chExt cx="5537200" cy="295275"/>
          </a:xfrm>
        </p:grpSpPr>
        <p:cxnSp>
          <p:nvCxnSpPr>
            <p:cNvPr id="33" name="AutoShape 68"/>
            <p:cNvCxnSpPr>
              <a:cxnSpLocks noChangeShapeType="1"/>
            </p:cNvCxnSpPr>
            <p:nvPr/>
          </p:nvCxnSpPr>
          <p:spPr bwMode="auto">
            <a:xfrm flipH="1">
              <a:off x="4559300" y="1206500"/>
              <a:ext cx="12700" cy="295275"/>
            </a:xfrm>
            <a:prstGeom prst="straightConnector1">
              <a:avLst/>
            </a:prstGeom>
            <a:noFill/>
            <a:ln w="9525">
              <a:solidFill>
                <a:srgbClr val="969696"/>
              </a:solidFill>
              <a:round/>
              <a:headEnd/>
              <a:tailEnd/>
            </a:ln>
            <a:effectLst/>
          </p:spPr>
        </p:cxnSp>
        <p:cxnSp>
          <p:nvCxnSpPr>
            <p:cNvPr id="34" name="AutoShape 69"/>
            <p:cNvCxnSpPr>
              <a:cxnSpLocks noChangeShapeType="1"/>
            </p:cNvCxnSpPr>
            <p:nvPr/>
          </p:nvCxnSpPr>
          <p:spPr bwMode="auto">
            <a:xfrm rot="5400000">
              <a:off x="3033712" y="-36512"/>
              <a:ext cx="295275" cy="2781300"/>
            </a:xfrm>
            <a:prstGeom prst="bentConnector3">
              <a:avLst>
                <a:gd name="adj1" fmla="val 51611"/>
              </a:avLst>
            </a:prstGeom>
            <a:noFill/>
            <a:ln w="9525">
              <a:solidFill>
                <a:srgbClr val="969696"/>
              </a:solidFill>
              <a:miter lim="800000"/>
              <a:headEnd/>
              <a:tailEnd/>
            </a:ln>
            <a:effectLst/>
          </p:spPr>
        </p:cxnSp>
        <p:cxnSp>
          <p:nvCxnSpPr>
            <p:cNvPr id="35" name="AutoShape 70"/>
            <p:cNvCxnSpPr>
              <a:cxnSpLocks noChangeShapeType="1"/>
            </p:cNvCxnSpPr>
            <p:nvPr/>
          </p:nvCxnSpPr>
          <p:spPr bwMode="auto">
            <a:xfrm rot="16200000" flipH="1">
              <a:off x="5802312" y="-23812"/>
              <a:ext cx="295275" cy="2755900"/>
            </a:xfrm>
            <a:prstGeom prst="bentConnector3">
              <a:avLst>
                <a:gd name="adj1" fmla="val 51611"/>
              </a:avLst>
            </a:prstGeom>
            <a:noFill/>
            <a:ln w="9525">
              <a:solidFill>
                <a:srgbClr val="969696"/>
              </a:solidFill>
              <a:miter lim="800000"/>
              <a:headEnd/>
              <a:tailEnd/>
            </a:ln>
            <a:effectLst/>
          </p:spPr>
        </p:cxnSp>
      </p:grpSp>
      <p:pic>
        <p:nvPicPr>
          <p:cNvPr id="3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3043" y="6019637"/>
            <a:ext cx="2144119" cy="1121132"/>
          </a:xfrm>
          <a:prstGeom prst="rect">
            <a:avLst/>
          </a:prstGeom>
          <a:noFill/>
          <a:ln w="9525">
            <a:noFill/>
            <a:miter lim="800000"/>
            <a:headEnd/>
            <a:tailEnd/>
          </a:ln>
        </p:spPr>
      </p:pic>
      <p:pic>
        <p:nvPicPr>
          <p:cNvPr id="3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761" y="6019638"/>
            <a:ext cx="1686432" cy="1147836"/>
          </a:xfrm>
          <a:prstGeom prst="rect">
            <a:avLst/>
          </a:prstGeom>
          <a:noFill/>
          <a:ln w="9525">
            <a:noFill/>
            <a:miter lim="800000"/>
            <a:headEnd/>
            <a:tailEnd/>
          </a:ln>
        </p:spPr>
      </p:pic>
      <p:sp>
        <p:nvSpPr>
          <p:cNvPr id="3" name="テキスト ボックス 2"/>
          <p:cNvSpPr txBox="1"/>
          <p:nvPr/>
        </p:nvSpPr>
        <p:spPr>
          <a:xfrm>
            <a:off x="0" y="20744"/>
            <a:ext cx="4048481" cy="338554"/>
          </a:xfrm>
          <a:prstGeom prst="rect">
            <a:avLst/>
          </a:prstGeom>
          <a:noFill/>
        </p:spPr>
        <p:txBody>
          <a:bodyPr wrap="none" rtlCol="0">
            <a:spAutoFit/>
          </a:bodyPr>
          <a:lstStyle/>
          <a:p>
            <a:r>
              <a:rPr lang="ja-JP" altLang="en-US" sz="1600" b="1" dirty="0" smtClean="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600" b="1" dirty="0" smtClean="0">
                <a:solidFill>
                  <a:schemeClr val="tx1">
                    <a:lumMod val="75000"/>
                    <a:lumOff val="25000"/>
                  </a:schemeClr>
                </a:solidFill>
                <a:latin typeface="メイリオ" pitchFamily="50" charset="-128"/>
                <a:ea typeface="メイリオ" pitchFamily="50" charset="-128"/>
                <a:cs typeface="メイリオ" pitchFamily="50" charset="-128"/>
              </a:rPr>
              <a:t>Abercrombie </a:t>
            </a:r>
            <a:r>
              <a:rPr lang="en-US" altLang="ja-JP" sz="1600" b="1" dirty="0">
                <a:solidFill>
                  <a:schemeClr val="tx1">
                    <a:lumMod val="75000"/>
                    <a:lumOff val="25000"/>
                  </a:schemeClr>
                </a:solidFill>
                <a:latin typeface="メイリオ" pitchFamily="50" charset="-128"/>
                <a:ea typeface="メイリオ" pitchFamily="50" charset="-128"/>
                <a:cs typeface="メイリオ" pitchFamily="50" charset="-128"/>
              </a:rPr>
              <a:t>&amp; </a:t>
            </a:r>
            <a:r>
              <a:rPr lang="en-US" altLang="ja-JP" sz="1600" b="1" dirty="0" smtClean="0">
                <a:solidFill>
                  <a:schemeClr val="tx1">
                    <a:lumMod val="75000"/>
                    <a:lumOff val="25000"/>
                  </a:schemeClr>
                </a:solidFill>
                <a:latin typeface="メイリオ" pitchFamily="50" charset="-128"/>
                <a:ea typeface="メイリオ" pitchFamily="50" charset="-128"/>
                <a:cs typeface="メイリオ" pitchFamily="50" charset="-128"/>
              </a:rPr>
              <a:t>Fitch</a:t>
            </a:r>
            <a:r>
              <a:rPr lang="ja-JP" altLang="en-US" sz="1600" b="1" dirty="0" smtClean="0">
                <a:solidFill>
                  <a:schemeClr val="tx1">
                    <a:lumMod val="75000"/>
                    <a:lumOff val="25000"/>
                  </a:schemeClr>
                </a:solidFill>
                <a:latin typeface="メイリオ" pitchFamily="50" charset="-128"/>
                <a:ea typeface="メイリオ" pitchFamily="50" charset="-128"/>
                <a:cs typeface="メイリオ" pitchFamily="50" charset="-128"/>
              </a:rPr>
              <a:t>様での成功事例</a:t>
            </a:r>
            <a:endParaRPr kumimoji="1" lang="ja-JP" altLang="en-US" sz="1600" b="1"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30276" y="1079970"/>
            <a:ext cx="7602355" cy="1764557"/>
          </a:xfrm>
          <a:prstGeom prst="rect">
            <a:avLst/>
          </a:prstGeom>
          <a:noFill/>
        </p:spPr>
        <p:txBody>
          <a:bodyPr wrap="square" lIns="99553" tIns="49777" rIns="99553" bIns="49777" rtlCol="0">
            <a:spAutoFit/>
          </a:bodyPr>
          <a:lstStyle/>
          <a:p>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とは、</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Projectile</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（発射する）、</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Liquid</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（液体）、</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Technology</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（技術）</a:t>
            </a:r>
            <a:endParaRPr lang="en-US" altLang="ja-JP" sz="1500" dirty="0">
              <a:solidFill>
                <a:schemeClr val="tx1">
                  <a:lumMod val="65000"/>
                  <a:lumOff val="35000"/>
                </a:schemeClr>
              </a:solidFill>
              <a:latin typeface="メイリオ" pitchFamily="50" charset="-128"/>
              <a:ea typeface="メイリオ" pitchFamily="50" charset="-128"/>
              <a:cs typeface="メイリオ" pitchFamily="50" charset="-128"/>
            </a:endParaRPr>
          </a:p>
          <a:p>
            <a:endParaRPr lang="en-US" altLang="ja-JP" sz="1500" dirty="0">
              <a:solidFill>
                <a:schemeClr val="tx1">
                  <a:lumMod val="65000"/>
                  <a:lumOff val="35000"/>
                </a:schemeClr>
              </a:solidFill>
              <a:latin typeface="メイリオ" pitchFamily="50" charset="-128"/>
              <a:ea typeface="メイリオ" pitchFamily="50" charset="-128"/>
              <a:cs typeface="メイリオ" pitchFamily="50" charset="-128"/>
            </a:endParaRPr>
          </a:p>
          <a:p>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１９９６ </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フランスにて研究開発機関として設立</a:t>
            </a:r>
          </a:p>
          <a:p>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２０００ </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空気中にナノ粒子を噴霧する画期的な手法を発明</a:t>
            </a:r>
          </a:p>
          <a:p>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２００３ </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フランスで特許を取得　（特許</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No.FR2767492</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a:t>
            </a:r>
          </a:p>
          <a:p>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２００５ </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アメリカ　</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Milwaukee </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に本社を移し、国際事業を開始</a:t>
            </a:r>
          </a:p>
          <a:p>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２０１２ </a:t>
            </a:r>
            <a:r>
              <a:rPr lang="en-US" altLang="ja-JP" sz="1500" dirty="0">
                <a:solidFill>
                  <a:schemeClr val="tx1">
                    <a:lumMod val="65000"/>
                    <a:lumOff val="35000"/>
                  </a:schemeClr>
                </a:solidFill>
                <a:latin typeface="メイリオ" pitchFamily="50" charset="-128"/>
                <a:ea typeface="メイリオ" pitchFamily="50" charset="-128"/>
                <a:cs typeface="メイリオ" pitchFamily="50" charset="-128"/>
              </a:rPr>
              <a:t>: </a:t>
            </a:r>
            <a:r>
              <a:rPr lang="ja-JP" altLang="en-US" sz="1500" dirty="0" smtClean="0">
                <a:solidFill>
                  <a:schemeClr val="tx1">
                    <a:lumMod val="65000"/>
                    <a:lumOff val="35000"/>
                  </a:schemeClr>
                </a:solidFill>
                <a:latin typeface="メイリオ" pitchFamily="50" charset="-128"/>
                <a:ea typeface="メイリオ" pitchFamily="50" charset="-128"/>
                <a:cs typeface="メイリオ" pitchFamily="50" charset="-128"/>
              </a:rPr>
              <a:t>世界</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６０</a:t>
            </a:r>
            <a:r>
              <a:rPr lang="ja-JP" altLang="en-US" sz="1500" dirty="0" smtClean="0">
                <a:solidFill>
                  <a:schemeClr val="tx1">
                    <a:lumMod val="65000"/>
                    <a:lumOff val="35000"/>
                  </a:schemeClr>
                </a:solidFill>
                <a:latin typeface="メイリオ" pitchFamily="50" charset="-128"/>
                <a:ea typeface="メイリオ" pitchFamily="50" charset="-128"/>
                <a:cs typeface="メイリオ" pitchFamily="50" charset="-128"/>
              </a:rPr>
              <a:t>ヵ</a:t>
            </a:r>
            <a:r>
              <a:rPr lang="ja-JP" altLang="en-US" sz="1500" dirty="0">
                <a:solidFill>
                  <a:schemeClr val="tx1">
                    <a:lumMod val="65000"/>
                    <a:lumOff val="35000"/>
                  </a:schemeClr>
                </a:solidFill>
                <a:latin typeface="メイリオ" pitchFamily="50" charset="-128"/>
                <a:ea typeface="メイリオ" pitchFamily="50" charset="-128"/>
                <a:cs typeface="メイリオ" pitchFamily="50" charset="-128"/>
              </a:rPr>
              <a:t>国以上での事業展開</a:t>
            </a:r>
            <a:endParaRPr lang="ja-JP" altLang="en-US" sz="150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6516302" y="236267"/>
            <a:ext cx="199389" cy="305391"/>
          </a:xfrm>
          <a:prstGeom prst="rect">
            <a:avLst/>
          </a:prstGeom>
          <a:noFill/>
        </p:spPr>
        <p:txBody>
          <a:bodyPr wrap="none" lIns="99553" tIns="49777" rIns="99553" bIns="49777" rtlCol="0">
            <a:spAutoFit/>
          </a:bodyPr>
          <a:lstStyle/>
          <a:p>
            <a:endParaRPr lang="ja-JP" altLang="en-US" sz="1300" dirty="0">
              <a:solidFill>
                <a:schemeClr val="tx1">
                  <a:lumMod val="75000"/>
                  <a:lumOff val="25000"/>
                </a:schemeClr>
              </a:solidFill>
              <a:latin typeface="ＭＳ Ｐ明朝" pitchFamily="18" charset="-128"/>
              <a:ea typeface="ＭＳ Ｐ明朝" pitchFamily="18" charset="-128"/>
            </a:endParaRPr>
          </a:p>
        </p:txBody>
      </p:sp>
      <p:pic>
        <p:nvPicPr>
          <p:cNvPr id="14" name="Picture 7" descr="Prolitec-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276" y="468263"/>
            <a:ext cx="1503770" cy="335470"/>
          </a:xfrm>
          <a:prstGeom prst="rect">
            <a:avLst/>
          </a:prstGeom>
          <a:noFill/>
          <a:ln w="9525">
            <a:noFill/>
            <a:miter lim="800000"/>
            <a:headEnd/>
            <a:tailEnd/>
          </a:ln>
        </p:spPr>
      </p:pic>
      <p:graphicFrame>
        <p:nvGraphicFramePr>
          <p:cNvPr id="15" name="Content Placeholder 9"/>
          <p:cNvGraphicFramePr>
            <a:graphicFrameLocks/>
          </p:cNvGraphicFramePr>
          <p:nvPr>
            <p:extLst>
              <p:ext uri="{D42A27DB-BD31-4B8C-83A1-F6EECF244321}">
                <p14:modId xmlns:p14="http://schemas.microsoft.com/office/powerpoint/2010/main" val="4117748765"/>
              </p:ext>
            </p:extLst>
          </p:nvPr>
        </p:nvGraphicFramePr>
        <p:xfrm>
          <a:off x="1401719" y="3242301"/>
          <a:ext cx="7296103" cy="298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テキスト ボックス 1"/>
          <p:cNvSpPr txBox="1"/>
          <p:nvPr/>
        </p:nvSpPr>
        <p:spPr>
          <a:xfrm>
            <a:off x="-42532" y="10724"/>
            <a:ext cx="2679516"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a:t>
            </a:r>
            <a:r>
              <a:rPr lang="en-US" altLang="ja-JP" sz="1600" b="1" dirty="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1600" b="1" dirty="0" err="1">
                <a:solidFill>
                  <a:schemeClr val="tx1">
                    <a:lumMod val="75000"/>
                    <a:lumOff val="25000"/>
                  </a:schemeClr>
                </a:solidFill>
                <a:latin typeface="メイリオ" pitchFamily="50" charset="-128"/>
                <a:ea typeface="メイリオ" pitchFamily="50" charset="-128"/>
                <a:cs typeface="メイリオ" pitchFamily="50" charset="-128"/>
              </a:rPr>
              <a:t>ProliTEC</a:t>
            </a:r>
            <a:r>
              <a:rPr lang="en-US" altLang="ja-JP" sz="1600" b="1" dirty="0">
                <a:solidFill>
                  <a:schemeClr val="tx1">
                    <a:lumMod val="75000"/>
                    <a:lumOff val="25000"/>
                  </a:schemeClr>
                </a:solidFill>
                <a:latin typeface="メイリオ" pitchFamily="50" charset="-128"/>
                <a:ea typeface="メイリオ" pitchFamily="50" charset="-128"/>
                <a:cs typeface="メイリオ" pitchFamily="50" charset="-128"/>
              </a:rPr>
              <a:t> Inc.</a:t>
            </a:r>
            <a:r>
              <a:rPr lang="ja-JP" altLang="en-US" sz="1600" b="1" dirty="0">
                <a:solidFill>
                  <a:schemeClr val="tx1">
                    <a:lumMod val="75000"/>
                    <a:lumOff val="25000"/>
                  </a:schemeClr>
                </a:solidFill>
                <a:latin typeface="メイリオ" pitchFamily="50" charset="-128"/>
                <a:ea typeface="メイリオ" pitchFamily="50" charset="-128"/>
                <a:cs typeface="メイリオ" pitchFamily="50" charset="-128"/>
              </a:rPr>
              <a:t>会社概要</a:t>
            </a:r>
            <a:endParaRPr kumimoji="1" lang="ja-JP" altLang="en-US" sz="1600" b="1"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516302" y="236267"/>
            <a:ext cx="199389" cy="305391"/>
          </a:xfrm>
          <a:prstGeom prst="rect">
            <a:avLst/>
          </a:prstGeom>
          <a:noFill/>
        </p:spPr>
        <p:txBody>
          <a:bodyPr wrap="none" lIns="99553" tIns="49777" rIns="99553" bIns="49777" rtlCol="0">
            <a:spAutoFit/>
          </a:bodyPr>
          <a:lstStyle/>
          <a:p>
            <a:endParaRPr lang="ja-JP" altLang="en-US" sz="1300" dirty="0">
              <a:solidFill>
                <a:schemeClr val="tx1">
                  <a:lumMod val="75000"/>
                  <a:lumOff val="25000"/>
                </a:schemeClr>
              </a:solidFill>
              <a:latin typeface="ＭＳ Ｐ明朝" pitchFamily="18" charset="-128"/>
              <a:ea typeface="ＭＳ Ｐ明朝" pitchFamily="18" charset="-128"/>
            </a:endParaRPr>
          </a:p>
        </p:txBody>
      </p:sp>
      <p:grpSp>
        <p:nvGrpSpPr>
          <p:cNvPr id="82" name="グループ化 81"/>
          <p:cNvGrpSpPr/>
          <p:nvPr/>
        </p:nvGrpSpPr>
        <p:grpSpPr>
          <a:xfrm>
            <a:off x="1612366" y="697811"/>
            <a:ext cx="7068760" cy="1241932"/>
            <a:chOff x="2643174" y="1763275"/>
            <a:chExt cx="5920378" cy="706181"/>
          </a:xfrm>
        </p:grpSpPr>
        <p:pic>
          <p:nvPicPr>
            <p:cNvPr id="20" name="Picture 6"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219" y="1795941"/>
              <a:ext cx="639182" cy="298748"/>
            </a:xfrm>
            <a:prstGeom prst="rect">
              <a:avLst/>
            </a:prstGeom>
            <a:noFill/>
            <a:ln w="9525">
              <a:noFill/>
              <a:miter lim="800000"/>
              <a:headEnd/>
              <a:tailEnd/>
            </a:ln>
          </p:spPr>
        </p:pic>
        <p:pic>
          <p:nvPicPr>
            <p:cNvPr id="22"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5386" y="2079694"/>
              <a:ext cx="1001153" cy="344476"/>
            </a:xfrm>
            <a:prstGeom prst="rect">
              <a:avLst/>
            </a:prstGeom>
            <a:noFill/>
            <a:ln w="9525">
              <a:noFill/>
              <a:miter lim="800000"/>
              <a:headEnd/>
              <a:tailEnd/>
            </a:ln>
          </p:spPr>
        </p:pic>
        <p:pic>
          <p:nvPicPr>
            <p:cNvPr id="27"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350" y="1787604"/>
              <a:ext cx="1087085" cy="315422"/>
            </a:xfrm>
            <a:prstGeom prst="rect">
              <a:avLst/>
            </a:prstGeom>
            <a:noFill/>
            <a:ln w="9525">
              <a:noFill/>
              <a:miter lim="800000"/>
              <a:headEnd/>
              <a:tailEnd/>
            </a:ln>
          </p:spPr>
        </p:pic>
        <p:pic>
          <p:nvPicPr>
            <p:cNvPr id="28"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4710" y="2079694"/>
              <a:ext cx="773376" cy="389762"/>
            </a:xfrm>
            <a:prstGeom prst="rect">
              <a:avLst/>
            </a:prstGeom>
            <a:noFill/>
            <a:ln w="9525">
              <a:noFill/>
              <a:miter lim="800000"/>
              <a:headEnd/>
              <a:tailEnd/>
            </a:ln>
          </p:spPr>
        </p:pic>
        <p:pic>
          <p:nvPicPr>
            <p:cNvPr id="32"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3174" y="1829637"/>
              <a:ext cx="1727876" cy="231357"/>
            </a:xfrm>
            <a:prstGeom prst="rect">
              <a:avLst/>
            </a:prstGeom>
            <a:noFill/>
            <a:ln w="9525">
              <a:noFill/>
              <a:miter lim="800000"/>
              <a:headEnd/>
              <a:tailEnd/>
            </a:ln>
          </p:spPr>
        </p:pic>
        <p:pic>
          <p:nvPicPr>
            <p:cNvPr id="36"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5724" y="1763275"/>
              <a:ext cx="1017828" cy="303612"/>
            </a:xfrm>
            <a:prstGeom prst="rect">
              <a:avLst/>
            </a:prstGeom>
            <a:noFill/>
            <a:ln w="9525">
              <a:noFill/>
              <a:miter lim="800000"/>
              <a:headEnd/>
              <a:tailEnd/>
            </a:ln>
          </p:spPr>
        </p:pic>
        <p:pic>
          <p:nvPicPr>
            <p:cNvPr id="41" name="図 31" descr="edifice.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6924" y="2155200"/>
              <a:ext cx="935868" cy="182743"/>
            </a:xfrm>
            <a:prstGeom prst="rect">
              <a:avLst/>
            </a:prstGeom>
            <a:noFill/>
            <a:ln w="9525">
              <a:noFill/>
              <a:miter lim="800000"/>
              <a:headEnd/>
              <a:tailEnd/>
            </a:ln>
          </p:spPr>
        </p:pic>
      </p:grpSp>
      <p:grpSp>
        <p:nvGrpSpPr>
          <p:cNvPr id="81" name="グループ化 80"/>
          <p:cNvGrpSpPr/>
          <p:nvPr/>
        </p:nvGrpSpPr>
        <p:grpSpPr>
          <a:xfrm>
            <a:off x="1810438" y="2706148"/>
            <a:ext cx="7003036" cy="1041200"/>
            <a:chOff x="2643174" y="3357562"/>
            <a:chExt cx="5929354" cy="783407"/>
          </a:xfrm>
        </p:grpSpPr>
        <p:pic>
          <p:nvPicPr>
            <p:cNvPr id="26"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4723" y="3365551"/>
              <a:ext cx="967805" cy="296664"/>
            </a:xfrm>
            <a:prstGeom prst="rect">
              <a:avLst/>
            </a:prstGeom>
            <a:noFill/>
            <a:ln w="9525">
              <a:noFill/>
              <a:miter lim="800000"/>
              <a:headEnd/>
              <a:tailEnd/>
            </a:ln>
          </p:spPr>
        </p:pic>
        <p:pic>
          <p:nvPicPr>
            <p:cNvPr id="29" name="Picture 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4443" y="3821909"/>
              <a:ext cx="658636" cy="279295"/>
            </a:xfrm>
            <a:prstGeom prst="rect">
              <a:avLst/>
            </a:prstGeom>
            <a:noFill/>
            <a:ln w="9525">
              <a:noFill/>
              <a:miter lim="800000"/>
              <a:headEnd/>
              <a:tailEnd/>
            </a:ln>
          </p:spPr>
        </p:pic>
        <p:pic>
          <p:nvPicPr>
            <p:cNvPr id="31"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43341" y="3900417"/>
              <a:ext cx="1262385" cy="122278"/>
            </a:xfrm>
            <a:prstGeom prst="rect">
              <a:avLst/>
            </a:prstGeom>
            <a:noFill/>
            <a:ln w="9525">
              <a:noFill/>
              <a:miter lim="800000"/>
              <a:headEnd/>
              <a:tailEnd/>
            </a:ln>
          </p:spPr>
        </p:pic>
        <p:pic>
          <p:nvPicPr>
            <p:cNvPr id="33" name="Picture 3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12383" y="3394037"/>
              <a:ext cx="1094947" cy="239693"/>
            </a:xfrm>
            <a:prstGeom prst="rect">
              <a:avLst/>
            </a:prstGeom>
            <a:noFill/>
            <a:ln w="9525">
              <a:noFill/>
              <a:miter lim="800000"/>
              <a:headEnd/>
              <a:tailEnd/>
            </a:ln>
          </p:spPr>
        </p:pic>
        <p:pic>
          <p:nvPicPr>
            <p:cNvPr id="34" name="Picture 2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43174" y="3441975"/>
              <a:ext cx="823989" cy="143816"/>
            </a:xfrm>
            <a:prstGeom prst="rect">
              <a:avLst/>
            </a:prstGeom>
            <a:noFill/>
            <a:ln w="9525">
              <a:noFill/>
              <a:miter lim="800000"/>
              <a:headEnd/>
              <a:tailEnd/>
            </a:ln>
          </p:spPr>
        </p:pic>
        <p:pic>
          <p:nvPicPr>
            <p:cNvPr id="35" name="Picture 2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81796" y="3929066"/>
              <a:ext cx="990732" cy="211903"/>
            </a:xfrm>
            <a:prstGeom prst="rect">
              <a:avLst/>
            </a:prstGeom>
            <a:noFill/>
            <a:ln w="9525">
              <a:noFill/>
              <a:miter lim="800000"/>
              <a:headEnd/>
              <a:tailEnd/>
            </a:ln>
          </p:spPr>
        </p:pic>
        <p:pic>
          <p:nvPicPr>
            <p:cNvPr id="40" name="Picture 31" descr="C:\Documents and Settings\Syuuji Sugawara\My Documents\mf　ピクチャ\TASAKI.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64555" y="3357562"/>
              <a:ext cx="950436" cy="312643"/>
            </a:xfrm>
            <a:prstGeom prst="rect">
              <a:avLst/>
            </a:prstGeom>
            <a:noFill/>
            <a:ln w="9525">
              <a:noFill/>
              <a:miter lim="800000"/>
              <a:headEnd/>
              <a:tailEnd/>
            </a:ln>
          </p:spPr>
        </p:pic>
      </p:grpSp>
      <p:grpSp>
        <p:nvGrpSpPr>
          <p:cNvPr id="80" name="グループ化 79"/>
          <p:cNvGrpSpPr/>
          <p:nvPr/>
        </p:nvGrpSpPr>
        <p:grpSpPr>
          <a:xfrm>
            <a:off x="1776901" y="4058179"/>
            <a:ext cx="7003916" cy="1114792"/>
            <a:chOff x="2626882" y="4871941"/>
            <a:chExt cx="5945646" cy="874480"/>
          </a:xfrm>
        </p:grpSpPr>
        <p:pic>
          <p:nvPicPr>
            <p:cNvPr id="23"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26882" y="5375425"/>
              <a:ext cx="1070630" cy="303611"/>
            </a:xfrm>
            <a:prstGeom prst="rect">
              <a:avLst/>
            </a:prstGeom>
            <a:noFill/>
            <a:ln w="9525">
              <a:noFill/>
              <a:miter lim="800000"/>
              <a:headEnd/>
              <a:tailEnd/>
            </a:ln>
          </p:spPr>
        </p:pic>
        <p:pic>
          <p:nvPicPr>
            <p:cNvPr id="24"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43174" y="4923702"/>
              <a:ext cx="1214446" cy="291105"/>
            </a:xfrm>
            <a:prstGeom prst="rect">
              <a:avLst/>
            </a:prstGeom>
            <a:noFill/>
            <a:ln w="9525">
              <a:noFill/>
              <a:miter lim="800000"/>
              <a:headEnd/>
              <a:tailEnd/>
            </a:ln>
          </p:spPr>
        </p:pic>
        <p:pic>
          <p:nvPicPr>
            <p:cNvPr id="25" name="Picture 2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04074" y="4893479"/>
              <a:ext cx="868454" cy="351550"/>
            </a:xfrm>
            <a:prstGeom prst="rect">
              <a:avLst/>
            </a:prstGeom>
            <a:noFill/>
            <a:ln w="9525">
              <a:noFill/>
              <a:miter lim="800000"/>
              <a:headEnd/>
              <a:tailEnd/>
            </a:ln>
          </p:spPr>
        </p:pic>
        <p:pic>
          <p:nvPicPr>
            <p:cNvPr id="30" name="Picture 3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42211" y="4871941"/>
              <a:ext cx="671141" cy="394626"/>
            </a:xfrm>
            <a:prstGeom prst="rect">
              <a:avLst/>
            </a:prstGeom>
            <a:noFill/>
            <a:ln w="9525">
              <a:noFill/>
              <a:miter lim="800000"/>
              <a:headEnd/>
              <a:tailEnd/>
            </a:ln>
          </p:spPr>
        </p:pic>
        <p:pic>
          <p:nvPicPr>
            <p:cNvPr id="37" name="Picture 3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87670" y="5394871"/>
              <a:ext cx="812178" cy="351550"/>
            </a:xfrm>
            <a:prstGeom prst="rect">
              <a:avLst/>
            </a:prstGeom>
            <a:noFill/>
            <a:ln w="9525">
              <a:noFill/>
              <a:miter lim="800000"/>
              <a:headEnd/>
              <a:tailEnd/>
            </a:ln>
          </p:spPr>
        </p:pic>
        <p:pic>
          <p:nvPicPr>
            <p:cNvPr id="38" name="Picture 3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648342" y="4942112"/>
              <a:ext cx="803147" cy="254284"/>
            </a:xfrm>
            <a:prstGeom prst="rect">
              <a:avLst/>
            </a:prstGeom>
            <a:noFill/>
            <a:ln w="9525">
              <a:noFill/>
              <a:miter lim="800000"/>
              <a:headEnd/>
              <a:tailEnd/>
            </a:ln>
          </p:spPr>
        </p:pic>
        <p:pic>
          <p:nvPicPr>
            <p:cNvPr id="39" name="Picture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90564" y="5319287"/>
              <a:ext cx="725729" cy="357190"/>
            </a:xfrm>
            <a:prstGeom prst="rect">
              <a:avLst/>
            </a:prstGeom>
            <a:noFill/>
            <a:ln w="9525">
              <a:noFill/>
              <a:miter lim="800000"/>
              <a:headEnd/>
              <a:tailEnd/>
            </a:ln>
          </p:spPr>
        </p:pic>
      </p:grpSp>
      <p:pic>
        <p:nvPicPr>
          <p:cNvPr id="29698" name="Picture 2" descr="靴ブランド総合サイト ABC MART">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89969" y="3355641"/>
            <a:ext cx="1308534" cy="438068"/>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608946" y="1908451"/>
            <a:ext cx="1021806" cy="46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80849" y="4477962"/>
            <a:ext cx="1093852" cy="54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810438" y="1333819"/>
            <a:ext cx="1379058" cy="47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descr="ナチュラルビューティーベーシック"/>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99423" y="1899460"/>
            <a:ext cx="2253876" cy="5931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909579" y="1865900"/>
            <a:ext cx="1713258" cy="55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53900" y="17372"/>
            <a:ext cx="2031325" cy="338554"/>
          </a:xfrm>
          <a:prstGeom prst="rect">
            <a:avLst/>
          </a:prstGeom>
          <a:noFill/>
        </p:spPr>
        <p:txBody>
          <a:bodyPr wrap="none" rtlCol="0">
            <a:spAutoFit/>
          </a:bodyPr>
          <a:lstStyle/>
          <a:p>
            <a:r>
              <a:rPr kumimoji="1" lang="ja-JP" altLang="en-US" sz="1600" b="1" dirty="0" smtClean="0">
                <a:latin typeface="メイリオ" pitchFamily="50" charset="-128"/>
                <a:ea typeface="メイリオ" pitchFamily="50" charset="-128"/>
                <a:cs typeface="メイリオ" pitchFamily="50" charset="-128"/>
              </a:rPr>
              <a:t>◆国内での導入先例</a:t>
            </a:r>
            <a:endParaRPr kumimoji="1" lang="ja-JP" altLang="en-US" sz="1000" dirty="0">
              <a:latin typeface="メイリオ" pitchFamily="50" charset="-128"/>
              <a:ea typeface="メイリオ" pitchFamily="50" charset="-128"/>
              <a:cs typeface="メイリオ" pitchFamily="50" charset="-128"/>
            </a:endParaRPr>
          </a:p>
        </p:txBody>
      </p:sp>
      <p:pic>
        <p:nvPicPr>
          <p:cNvPr id="36866"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160317" y="3273257"/>
            <a:ext cx="754549" cy="56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773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929</Words>
  <Application>Microsoft Office PowerPoint</Application>
  <PresentationFormat>ユーザー設定</PresentationFormat>
  <Paragraphs>95</Paragraphs>
  <Slides>15</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HGP創英角ｺﾞｼｯｸUB</vt:lpstr>
      <vt:lpstr>ＭＳ Ｐゴシック</vt:lpstr>
      <vt:lpstr>ＭＳ Ｐ明朝</vt:lpstr>
      <vt:lpstr>メイリオ</vt:lpstr>
      <vt:lpstr>Arial</vt:lpstr>
      <vt:lpstr>Calibri</vt:lpstr>
      <vt:lpstr>Candara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Koga Ayumu</dc:creator>
  <cp:lastModifiedBy>大谷　美哉</cp:lastModifiedBy>
  <cp:revision>228</cp:revision>
  <cp:lastPrinted>2015-09-28T22:57:07Z</cp:lastPrinted>
  <dcterms:created xsi:type="dcterms:W3CDTF">2011-04-22T11:11:06Z</dcterms:created>
  <dcterms:modified xsi:type="dcterms:W3CDTF">2019-05-20T09:19:29Z</dcterms:modified>
</cp:coreProperties>
</file>