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78" r:id="rId2"/>
    <p:sldId id="379" r:id="rId3"/>
    <p:sldId id="382" r:id="rId4"/>
    <p:sldId id="383" r:id="rId5"/>
    <p:sldId id="384" r:id="rId6"/>
    <p:sldId id="392" r:id="rId7"/>
    <p:sldId id="393" r:id="rId8"/>
    <p:sldId id="391" r:id="rId9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">
          <p15:clr>
            <a:srgbClr val="A4A3A4"/>
          </p15:clr>
        </p15:guide>
        <p15:guide id="2" pos="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CCCC"/>
    <a:srgbClr val="FF7C80"/>
    <a:srgbClr val="0000FF"/>
    <a:srgbClr val="FF6600"/>
    <a:srgbClr val="E0D4F8"/>
    <a:srgbClr val="CCCCFF"/>
    <a:srgbClr val="FF3300"/>
    <a:srgbClr val="FF00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テーマ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80" autoAdjust="0"/>
    <p:restoredTop sz="99260" autoAdjust="0"/>
  </p:normalViewPr>
  <p:slideViewPr>
    <p:cSldViewPr snapToObjects="1">
      <p:cViewPr>
        <p:scale>
          <a:sx n="66" d="100"/>
          <a:sy n="66" d="100"/>
        </p:scale>
        <p:origin x="77" y="446"/>
      </p:cViewPr>
      <p:guideLst>
        <p:guide orient="horz" pos="187"/>
        <p:guide pos="6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5D2A470-0D81-4BF9-A7F6-E9609E8C7D2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546885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/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786BD66-5B4A-4487-B711-B211D1A1DD7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583693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0"/>
        <a:cs typeface="ＭＳ Ｐ明朝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0"/>
        <a:cs typeface="ＭＳ Ｐ明朝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0"/>
        <a:cs typeface="ＭＳ Ｐ明朝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0"/>
        <a:cs typeface="ＭＳ Ｐ明朝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0"/>
        <a:cs typeface="ＭＳ Ｐ明朝" charset="0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2413" y="2766696"/>
            <a:ext cx="8640762" cy="817290"/>
          </a:xfrm>
        </p:spPr>
        <p:txBody>
          <a:bodyPr/>
          <a:lstStyle>
            <a:lvl1pPr algn="ctr">
              <a:defRPr sz="2800" b="1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lvl="0"/>
            <a:r>
              <a:rPr lang="ja-JP" altLang="en-US" noProof="0" dirty="0" smtClean="0"/>
              <a:t>マスタ</a:t>
            </a:r>
            <a:r>
              <a:rPr lang="en-US" altLang="ja-JP" noProof="0" dirty="0" smtClean="0"/>
              <a:t> </a:t>
            </a:r>
            <a:r>
              <a:rPr lang="ja-JP" altLang="en-US" noProof="0" dirty="0" smtClean="0"/>
              <a:t>タイトルの書式設定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4612" y="5409220"/>
            <a:ext cx="8994776" cy="936104"/>
          </a:xfrm>
        </p:spPr>
        <p:txBody>
          <a:bodyPr/>
          <a:lstStyle>
            <a:lvl1pPr marL="0" indent="0" algn="r">
              <a:buFontTx/>
              <a:buNone/>
              <a:defRPr sz="1800" b="1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lvl="0"/>
            <a:r>
              <a:rPr lang="ja-JP" altLang="en-US" noProof="0" dirty="0" smtClean="0"/>
              <a:t>マスタ</a:t>
            </a:r>
            <a:r>
              <a:rPr lang="en-US" altLang="ja-JP" noProof="0" dirty="0" smtClean="0"/>
              <a:t> </a:t>
            </a:r>
            <a:r>
              <a:rPr lang="ja-JP" altLang="en-US" noProof="0" dirty="0" smtClean="0"/>
              <a:t>サブタイトルの書式設定</a:t>
            </a:r>
          </a:p>
        </p:txBody>
      </p:sp>
      <p:sp>
        <p:nvSpPr>
          <p:cNvPr id="7" name="正方形/長方形 6"/>
          <p:cNvSpPr/>
          <p:nvPr userDrawn="1"/>
        </p:nvSpPr>
        <p:spPr bwMode="auto">
          <a:xfrm>
            <a:off x="71438" y="6510276"/>
            <a:ext cx="8997950" cy="87076"/>
          </a:xfrm>
          <a:prstGeom prst="rect">
            <a:avLst/>
          </a:prstGeom>
          <a:solidFill>
            <a:schemeClr val="tx1"/>
          </a:solidFill>
          <a:ln w="9525">
            <a:noFill/>
            <a:prstDash val="sysDash"/>
            <a:round/>
            <a:headEnd/>
            <a:tailEnd/>
          </a:ln>
          <a:extLst/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689" y="1477"/>
            <a:ext cx="1300819" cy="452189"/>
          </a:xfrm>
          <a:prstGeom prst="rect">
            <a:avLst/>
          </a:prstGeom>
        </p:spPr>
      </p:pic>
      <p:sp>
        <p:nvSpPr>
          <p:cNvPr id="9" name="Rectangle 22"/>
          <p:cNvSpPr txBox="1">
            <a:spLocks noGrp="1" noChangeArrowheads="1"/>
          </p:cNvSpPr>
          <p:nvPr userDrawn="1"/>
        </p:nvSpPr>
        <p:spPr bwMode="auto">
          <a:xfrm>
            <a:off x="5688124" y="6618288"/>
            <a:ext cx="3436318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>
              <a:defRPr/>
            </a:pPr>
            <a:r>
              <a:rPr lang="en-US" altLang="ja-JP" sz="900" i="1" dirty="0" smtClean="0"/>
              <a:t>Copyright(c) USEN CORPORATION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029715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438" y="80963"/>
            <a:ext cx="7777534" cy="404812"/>
          </a:xfrm>
        </p:spPr>
        <p:txBody>
          <a:bodyPr/>
          <a:lstStyle>
            <a:lvl1pPr>
              <a:defRPr b="1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>
              <a:defRPr sz="160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>
              <a:defRPr sz="140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7" name="正方形/長方形 6"/>
          <p:cNvSpPr/>
          <p:nvPr userDrawn="1"/>
        </p:nvSpPr>
        <p:spPr bwMode="auto">
          <a:xfrm>
            <a:off x="1" y="460062"/>
            <a:ext cx="9144000" cy="180733"/>
          </a:xfrm>
          <a:prstGeom prst="rect">
            <a:avLst/>
          </a:prstGeom>
          <a:gradFill>
            <a:gsLst>
              <a:gs pos="50000">
                <a:srgbClr val="FF0000"/>
              </a:gs>
              <a:gs pos="0">
                <a:schemeClr val="accent1">
                  <a:shade val="30000"/>
                  <a:satMod val="115000"/>
                </a:schemeClr>
              </a:gs>
              <a:gs pos="0">
                <a:schemeClr val="tx1"/>
              </a:gs>
              <a:gs pos="100000">
                <a:srgbClr val="FF0000"/>
              </a:gs>
            </a:gsLst>
            <a:lin ang="5400000" scaled="0"/>
          </a:gradFill>
          <a:ln w="9525">
            <a:noFill/>
            <a:prstDash val="sysDash"/>
            <a:round/>
            <a:headEnd/>
            <a:tailEnd/>
          </a:ln>
          <a:extLst/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309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438" y="665538"/>
            <a:ext cx="8997950" cy="572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2" name="Line 34"/>
          <p:cNvSpPr>
            <a:spLocks noChangeShapeType="1"/>
          </p:cNvSpPr>
          <p:nvPr/>
        </p:nvSpPr>
        <p:spPr bwMode="auto">
          <a:xfrm>
            <a:off x="71438" y="512763"/>
            <a:ext cx="8997950" cy="0"/>
          </a:xfrm>
          <a:prstGeom prst="line">
            <a:avLst/>
          </a:prstGeom>
          <a:noFill/>
          <a:ln w="1270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Rectangle 22"/>
          <p:cNvSpPr txBox="1">
            <a:spLocks noGrp="1" noChangeArrowheads="1"/>
          </p:cNvSpPr>
          <p:nvPr/>
        </p:nvSpPr>
        <p:spPr bwMode="auto">
          <a:xfrm>
            <a:off x="5688124" y="6618288"/>
            <a:ext cx="3436318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>
              <a:defRPr/>
            </a:pPr>
            <a:r>
              <a:rPr lang="en-US" altLang="ja-JP" sz="900" i="1" dirty="0" smtClean="0"/>
              <a:t>Copyright(c) USEN CORPORATION ALL Rights Reserved.</a:t>
            </a:r>
          </a:p>
        </p:txBody>
      </p:sp>
      <p:sp>
        <p:nvSpPr>
          <p:cNvPr id="3" name="正方形/長方形 2"/>
          <p:cNvSpPr/>
          <p:nvPr userDrawn="1"/>
        </p:nvSpPr>
        <p:spPr bwMode="auto">
          <a:xfrm>
            <a:off x="0" y="0"/>
            <a:ext cx="9144000" cy="5127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prstDash val="sysDash"/>
            <a:round/>
            <a:headEnd/>
            <a:tailEnd/>
          </a:ln>
          <a:extLst/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80963"/>
            <a:ext cx="7777534" cy="40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2" name="正方形/長方形 11"/>
          <p:cNvSpPr/>
          <p:nvPr userDrawn="1"/>
        </p:nvSpPr>
        <p:spPr bwMode="auto">
          <a:xfrm>
            <a:off x="1" y="460062"/>
            <a:ext cx="9144000" cy="180733"/>
          </a:xfrm>
          <a:prstGeom prst="rect">
            <a:avLst/>
          </a:prstGeom>
          <a:gradFill>
            <a:gsLst>
              <a:gs pos="50000">
                <a:srgbClr val="FF0000"/>
              </a:gs>
              <a:gs pos="0">
                <a:schemeClr val="accent1">
                  <a:shade val="30000"/>
                  <a:satMod val="115000"/>
                </a:schemeClr>
              </a:gs>
              <a:gs pos="0">
                <a:schemeClr val="tx1"/>
              </a:gs>
              <a:gs pos="100000">
                <a:srgbClr val="FF0000"/>
              </a:gs>
            </a:gsLst>
            <a:lin ang="5400000" scaled="0"/>
          </a:gradFill>
          <a:ln w="9525">
            <a:noFill/>
            <a:prstDash val="sysDash"/>
            <a:round/>
            <a:headEnd/>
            <a:tailEnd/>
          </a:ln>
          <a:extLst/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689" y="1477"/>
            <a:ext cx="1300819" cy="452189"/>
          </a:xfrm>
          <a:prstGeom prst="rect">
            <a:avLst/>
          </a:prstGeom>
        </p:spPr>
      </p:pic>
      <p:sp>
        <p:nvSpPr>
          <p:cNvPr id="6" name="正方形/長方形 5"/>
          <p:cNvSpPr/>
          <p:nvPr userDrawn="1"/>
        </p:nvSpPr>
        <p:spPr bwMode="auto">
          <a:xfrm>
            <a:off x="71438" y="6510276"/>
            <a:ext cx="8997950" cy="87076"/>
          </a:xfrm>
          <a:prstGeom prst="rect">
            <a:avLst/>
          </a:prstGeom>
          <a:solidFill>
            <a:schemeClr val="tx1"/>
          </a:solidFill>
          <a:ln w="9525">
            <a:noFill/>
            <a:prstDash val="sysDash"/>
            <a:round/>
            <a:headEnd/>
            <a:tailEnd/>
          </a:ln>
          <a:extLst/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5" name="Rectangle 1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Copyright(c) USEN CORPORATION ALL Rights Reserved.</a:t>
            </a:r>
            <a:endParaRPr kumimoji="0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4"/>
          </p:nvPr>
        </p:nvSpPr>
        <p:spPr>
          <a:xfrm>
            <a:off x="3558716" y="652025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C4C31163-0B2F-4568-980F-6A8AE6C03D00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4314722" y="6534381"/>
            <a:ext cx="5293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4C31163-0B2F-4568-980F-6A8AE6C03D00}" type="slidenum">
              <a:rPr lang="ja-JP" altLang="en-US" sz="1600" smtClean="0">
                <a:latin typeface="Meiryo UI" panose="020B0604030504040204" pitchFamily="50" charset="-128"/>
                <a:ea typeface="Meiryo UI" panose="020B0604030504040204" pitchFamily="50" charset="-128"/>
              </a:rPr>
              <a:pPr/>
              <a:t>‹#›</a:t>
            </a:fld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6" r:id="rId1"/>
    <p:sldLayoutId id="214748436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HGP創英角ｺﾞｼｯｸUB" pitchFamily="50" charset="-128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HGP創英角ｺﾞｼｯｸUB" pitchFamily="50" charset="-128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HGP創英角ｺﾞｼｯｸUB" pitchFamily="50" charset="-128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HGP創英角ｺﾞｼｯｸUB" pitchFamily="50" charset="-128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png"/><Relationship Id="rId7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joysound.com/ex/index.htm" TargetMode="External"/><Relationship Id="rId4" Type="http://schemas.openxmlformats.org/officeDocument/2006/relationships/hyperlink" Target="http://www.xing.co.jp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タイトル 1"/>
          <p:cNvSpPr>
            <a:spLocks noGrp="1"/>
          </p:cNvSpPr>
          <p:nvPr>
            <p:ph type="ctrTitle"/>
          </p:nvPr>
        </p:nvSpPr>
        <p:spPr>
          <a:xfrm>
            <a:off x="1009192" y="2708920"/>
            <a:ext cx="7127204" cy="817290"/>
          </a:xfrm>
          <a:noFill/>
        </p:spPr>
        <p:txBody>
          <a:bodyPr/>
          <a:lstStyle/>
          <a:p>
            <a:r>
              <a:rPr lang="en-US" altLang="ja-JP" sz="2700" dirty="0" smtClean="0">
                <a:solidFill>
                  <a:srgbClr val="000000"/>
                </a:solidFill>
                <a:effectLst>
                  <a:outerShdw blurRad="50800" dist="50800" dir="1200000" algn="l" rotWithShape="0">
                    <a:schemeClr val="bg1">
                      <a:alpha val="90000"/>
                    </a:schemeClr>
                  </a:outerShdw>
                </a:effectLst>
              </a:rPr>
              <a:t>【</a:t>
            </a:r>
            <a:r>
              <a:rPr lang="en-US" altLang="ja-JP" sz="2700" dirty="0" smtClean="0">
                <a:solidFill>
                  <a:srgbClr val="000000"/>
                </a:solidFill>
                <a:effectLst>
                  <a:outerShdw blurRad="50800" dist="50800" dir="1200000" algn="l" rotWithShape="0">
                    <a:schemeClr val="bg1">
                      <a:alpha val="90000"/>
                    </a:schemeClr>
                  </a:outerShdw>
                </a:effectLst>
              </a:rPr>
              <a:t>XING】BGM</a:t>
            </a:r>
            <a:r>
              <a:rPr lang="ja-JP" altLang="en-US" sz="2700" dirty="0" smtClean="0">
                <a:solidFill>
                  <a:srgbClr val="000000"/>
                </a:solidFill>
                <a:effectLst>
                  <a:outerShdw blurRad="50800" dist="50800" dir="1200000" algn="l" rotWithShape="0">
                    <a:schemeClr val="bg1">
                      <a:alpha val="90000"/>
                    </a:schemeClr>
                  </a:outerShdw>
                </a:effectLst>
              </a:rPr>
              <a:t>紹介 </a:t>
            </a:r>
            <a:r>
              <a:rPr lang="ja-JP" altLang="en-US" sz="2700" dirty="0" smtClean="0">
                <a:solidFill>
                  <a:srgbClr val="000000"/>
                </a:solidFill>
                <a:effectLst>
                  <a:outerShdw blurRad="50800" dist="50800" dir="1200000" algn="l" rotWithShape="0">
                    <a:schemeClr val="bg1">
                      <a:alpha val="90000"/>
                    </a:schemeClr>
                  </a:outerShdw>
                </a:effectLst>
              </a:rPr>
              <a:t>営業マニュアル</a:t>
            </a:r>
            <a:endParaRPr kumimoji="1" lang="ja-JP" altLang="en-US" sz="3600" dirty="0">
              <a:effectLst>
                <a:outerShdw blurRad="50800" dist="50800" dir="1200000" algn="l" rotWithShape="0">
                  <a:schemeClr val="bg1">
                    <a:alpha val="90000"/>
                  </a:scheme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サブタイトル 2"/>
          <p:cNvSpPr>
            <a:spLocks noGrp="1"/>
          </p:cNvSpPr>
          <p:nvPr>
            <p:ph type="subTitle" idx="1"/>
          </p:nvPr>
        </p:nvSpPr>
        <p:spPr>
          <a:xfrm>
            <a:off x="71500" y="5193196"/>
            <a:ext cx="8966386" cy="1440160"/>
          </a:xfrm>
        </p:spPr>
        <p:txBody>
          <a:bodyPr/>
          <a:lstStyle/>
          <a:p>
            <a:pPr algn="r"/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2020</a:t>
            </a:r>
            <a:r>
              <a:rPr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endParaRPr lang="en-US" altLang="ja-JP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r"/>
            <a:endParaRPr kumimoji="1" lang="en-US" altLang="ja-JP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r"/>
            <a:r>
              <a:rPr kumimoji="1"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株式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会社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</a:p>
          <a:p>
            <a:pPr algn="r"/>
            <a:r>
              <a:rPr kumimoji="1"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営業企画部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5" name="Rectangle 3"/>
          <p:cNvSpPr>
            <a:spLocks/>
          </p:cNvSpPr>
          <p:nvPr/>
        </p:nvSpPr>
        <p:spPr bwMode="auto">
          <a:xfrm>
            <a:off x="7839738" y="548681"/>
            <a:ext cx="1296144" cy="252028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642938"/>
            <a:r>
              <a:rPr lang="en-US" altLang="ja-JP" sz="105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ヒラギノ角ゴ Pro W6" charset="-128"/>
              </a:rPr>
              <a:t>CONFIDENTIAL</a:t>
            </a:r>
            <a:endParaRPr lang="ja-JP" altLang="en-US" sz="105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  <a:sym typeface="ヒラギノ角ゴ Pro W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473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■</a:t>
            </a:r>
            <a:r>
              <a:rPr lang="en-US" altLang="ja-JP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INDEX/</a:t>
            </a:r>
            <a:r>
              <a:rPr lang="ja-JP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お問い合わせ先</a:t>
            </a:r>
            <a:endParaRPr lang="en-US" altLang="ja-JP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71598"/>
              </p:ext>
            </p:extLst>
          </p:nvPr>
        </p:nvGraphicFramePr>
        <p:xfrm>
          <a:off x="376870" y="4617132"/>
          <a:ext cx="8299586" cy="11888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65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66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87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3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43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内容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9035" marR="99035" marT="45729" marB="45729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対応部署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9035" marR="99035" marT="45729" marB="45729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TEL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9035" marR="99035" marT="45729" marB="45729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FAX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9035" marR="99035" marT="45729" marB="45729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47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・紹介全般</a:t>
                      </a:r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9035" marR="99035" marT="45729" marB="45729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営業企画部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9035" marR="99035"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03-6823-7096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9035" marR="99035"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03-6741-4692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9035" marR="99035" marT="45729" marB="4572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47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WEB</a:t>
                      </a:r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更新</a:t>
                      </a:r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/</a:t>
                      </a:r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手数料支払い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9035" marR="99035" marT="45729" marB="45729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事務センター</a:t>
                      </a:r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東京</a:t>
                      </a:r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)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9035" marR="99035"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03-3461-1183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9035" marR="99035"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03-6741-4675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9035" marR="99035" marT="45729" marB="4572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 Box 572"/>
          <p:cNvSpPr txBox="1">
            <a:spLocks noChangeArrowheads="1"/>
          </p:cNvSpPr>
          <p:nvPr/>
        </p:nvSpPr>
        <p:spPr bwMode="auto">
          <a:xfrm>
            <a:off x="234950" y="923813"/>
            <a:ext cx="8657530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/>
            <a:r>
              <a:rPr kumimoji="0" lang="ja-JP" altLang="en-US" sz="16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＜</a:t>
            </a:r>
            <a:r>
              <a:rPr kumimoji="0" lang="en-US" altLang="ja-JP" sz="16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INDEX</a:t>
            </a:r>
            <a:r>
              <a:rPr kumimoji="0" lang="ja-JP" altLang="en-US" sz="16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＞</a:t>
            </a:r>
            <a:endParaRPr kumimoji="0" lang="en-US" altLang="ja-JP" sz="1600" b="1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  <a:sym typeface="ＭＳ Ｐゴシック" pitchFamily="50" charset="-128"/>
            </a:endParaRPr>
          </a:p>
          <a:p>
            <a:pPr lvl="0"/>
            <a:r>
              <a:rPr kumimoji="0" lang="ja-JP" altLang="en-US" sz="16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　</a:t>
            </a:r>
            <a:r>
              <a:rPr kumimoji="0" lang="ja-JP" altLang="en-US" sz="1600" b="1" u="sng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１．全体概要</a:t>
            </a:r>
            <a:endParaRPr kumimoji="0" lang="en-US" altLang="ja-JP" sz="1600" b="1" u="sng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  <a:sym typeface="ＭＳ Ｐゴシック" pitchFamily="50" charset="-128"/>
            </a:endParaRPr>
          </a:p>
          <a:p>
            <a:pPr lvl="0"/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</a:t>
            </a:r>
            <a:r>
              <a:rPr lang="en-US" altLang="ja-JP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概要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		</a:t>
            </a:r>
            <a:r>
              <a:rPr lang="en-US" altLang="ja-JP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	</a:t>
            </a:r>
            <a:r>
              <a:rPr lang="en-US" altLang="ja-JP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…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</a:t>
            </a:r>
            <a:endParaRPr lang="ja-JP" altLang="en-US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endParaRPr lang="ja-JP" altLang="en-US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r>
              <a:rPr kumimoji="0" lang="ja-JP" altLang="en-US" sz="16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　</a:t>
            </a:r>
            <a:r>
              <a:rPr kumimoji="0" lang="ja-JP" altLang="en-US" sz="1600" b="1" u="sng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２．</a:t>
            </a:r>
            <a:r>
              <a:rPr kumimoji="0" lang="en-US" altLang="ja-JP" sz="1600" b="1" u="sng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USEN</a:t>
            </a:r>
            <a:r>
              <a:rPr kumimoji="0" lang="ja-JP" altLang="en-US" sz="1600" b="1" u="sng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♪</a:t>
            </a:r>
            <a:r>
              <a:rPr kumimoji="0" lang="en-US" altLang="ja-JP" sz="1600" b="1" u="sng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BGM</a:t>
            </a:r>
            <a:r>
              <a:rPr kumimoji="0" lang="ja-JP" altLang="en-US" sz="1600" b="1" u="sng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紹介スキームについて</a:t>
            </a:r>
            <a:r>
              <a:rPr kumimoji="0" lang="ja-JP" altLang="en-US" sz="1600" u="sng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　</a:t>
            </a:r>
          </a:p>
          <a:p>
            <a:pPr lvl="0"/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</a:t>
            </a:r>
            <a:r>
              <a:rPr lang="en-US" altLang="ja-JP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2.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♪</a:t>
            </a:r>
            <a:r>
              <a:rPr lang="en-US" altLang="ja-JP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BGM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紹介スキームについて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		</a:t>
            </a:r>
            <a:r>
              <a:rPr lang="en-US" altLang="ja-JP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…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３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endParaRPr lang="ja-JP" altLang="en-US" sz="1400" b="1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r>
              <a:rPr kumimoji="0" lang="ja-JP" altLang="en-US" sz="16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　</a:t>
            </a:r>
            <a:r>
              <a:rPr kumimoji="0" lang="ja-JP" altLang="en-US" sz="1600" b="1" u="sng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３．</a:t>
            </a:r>
            <a:r>
              <a:rPr kumimoji="0" lang="en-US" altLang="ja-JP" sz="1600" b="1" u="sng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USEN</a:t>
            </a:r>
            <a:r>
              <a:rPr kumimoji="0" lang="ja-JP" altLang="en-US" sz="1600" b="1" u="sng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♪</a:t>
            </a:r>
            <a:r>
              <a:rPr kumimoji="0" lang="en-US" altLang="ja-JP" sz="1600" b="1" u="sng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BGM</a:t>
            </a:r>
            <a:r>
              <a:rPr kumimoji="0" lang="ja-JP" altLang="en-US" sz="1600" b="1" u="sng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紹介全体フロー</a:t>
            </a:r>
            <a:r>
              <a:rPr kumimoji="0" lang="ja-JP" altLang="en-US" sz="16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ＭＳ Ｐゴシック" pitchFamily="50" charset="-128"/>
              </a:rPr>
              <a:t>　</a:t>
            </a:r>
          </a:p>
          <a:p>
            <a:pPr lvl="0"/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</a:t>
            </a:r>
            <a:r>
              <a:rPr lang="en-US" altLang="ja-JP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3-1.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フロー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簡易版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 				…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４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</a:t>
            </a:r>
            <a:r>
              <a:rPr lang="en-US" altLang="ja-JP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3-2.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フロー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詳細版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①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			…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５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</a:t>
            </a:r>
            <a:r>
              <a:rPr lang="en-US" altLang="ja-JP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3-3.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フロー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詳細版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②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			</a:t>
            </a:r>
            <a:r>
              <a:rPr lang="en-US" altLang="ja-JP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…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６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endParaRPr lang="en-US" altLang="ja-JP" sz="1400" b="1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endParaRPr lang="en-US" altLang="ja-JP" sz="1400" b="1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endParaRPr lang="en-US" altLang="ja-JP" sz="1400" b="1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endParaRPr lang="en-US" altLang="ja-JP" sz="1400" b="1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r>
              <a:rPr lang="ja-JP" altLang="en-US" sz="1600" b="1" i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＜お問い合わせ先</a:t>
            </a:r>
            <a:r>
              <a:rPr lang="ja-JP" altLang="en-US" sz="1600" b="1" i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＞</a:t>
            </a:r>
            <a:endParaRPr lang="en-US" altLang="ja-JP" sz="1600" b="1" i="1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955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72"/>
          <p:cNvSpPr txBox="1">
            <a:spLocks noChangeArrowheads="1"/>
          </p:cNvSpPr>
          <p:nvPr/>
        </p:nvSpPr>
        <p:spPr bwMode="auto">
          <a:xfrm>
            <a:off x="111314" y="744855"/>
            <a:ext cx="8913752" cy="560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6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◆USEN</a:t>
            </a:r>
            <a:r>
              <a:rPr lang="ja-JP" altLang="en-US" sz="16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とエクシングの関係</a:t>
            </a:r>
          </a:p>
          <a:p>
            <a:pPr>
              <a:defRPr/>
            </a:pPr>
            <a:endParaRPr lang="ja-JP" altLang="en-US" sz="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と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XING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は、旧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BMB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時代からの業務提携関係を継承しており、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互いをよりよいパートナーと位置づけ、今後も業務上の連携を継続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していきます。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お互いの競業他社に打ち勝ち、両社の共栄発展、良好な連携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関係を維持していく為には、他社商材の取扱いや紹介を行わず、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両社の商材のサービス提供可能な顧客を相互に紹介し、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より効率的に顧客獲得を行うことが不可欠なものになっています。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en-US" altLang="ja-JP" sz="1400" b="1" u="sng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6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◆エクシング会社概要</a:t>
            </a:r>
          </a:p>
          <a:p>
            <a:pPr>
              <a:defRPr/>
            </a:pPr>
            <a:endParaRPr lang="ja-JP" altLang="en-US" sz="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■社名：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株式会社エクシング</a:t>
            </a:r>
          </a:p>
          <a:p>
            <a:pPr>
              <a:defRPr/>
            </a:pPr>
            <a:endParaRPr lang="en-US" altLang="ja-JP" sz="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■所在地：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＜本社＞</a:t>
            </a: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〒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467-0855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愛知県名古屋市瑞穂区桃園町３番８号</a:t>
            </a: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TEL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052-825-1901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（代表）　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＜東京本社＞</a:t>
            </a: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〒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105-0011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東京都港区芝公園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2-4-1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芝パークビル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館</a:t>
            </a: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TEL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03-6848-5001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（代表）　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en-US" altLang="ja-JP" sz="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設立：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1992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ja-JP" altLang="en-US" sz="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zh-TW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■資本金：</a:t>
            </a:r>
            <a:endParaRPr lang="en-US" altLang="zh-TW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zh-TW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71</a:t>
            </a:r>
            <a:r>
              <a:rPr lang="zh-TW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億</a:t>
            </a:r>
            <a:r>
              <a:rPr lang="en-US" altLang="zh-TW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2,264</a:t>
            </a:r>
            <a:r>
              <a:rPr lang="zh-TW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万</a:t>
            </a:r>
            <a:r>
              <a:rPr lang="en-US" altLang="zh-TW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</a:t>
            </a:r>
            <a:r>
              <a:rPr lang="zh-TW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千円</a:t>
            </a:r>
            <a:endParaRPr lang="en-US" altLang="zh-TW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en-US" altLang="zh-TW" sz="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■事業内容：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・業務用カラオケ事業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/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店舗事業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/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モバイル・エンタテイメント事業</a:t>
            </a:r>
          </a:p>
          <a:p>
            <a:pPr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ホーム・エンタテイメント事業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/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新規事業</a:t>
            </a:r>
            <a:r>
              <a:rPr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開発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1.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概要</a:t>
            </a:r>
            <a:endParaRPr lang="ja-JP" altLang="en-US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6" name="Rectangle 577"/>
          <p:cNvSpPr>
            <a:spLocks noChangeArrowheads="1"/>
          </p:cNvSpPr>
          <p:nvPr/>
        </p:nvSpPr>
        <p:spPr bwMode="auto">
          <a:xfrm>
            <a:off x="5839852" y="1057275"/>
            <a:ext cx="9476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カラオケ紹介</a:t>
            </a:r>
          </a:p>
        </p:txBody>
      </p:sp>
      <p:sp>
        <p:nvSpPr>
          <p:cNvPr id="7" name="Rectangle 578"/>
          <p:cNvSpPr>
            <a:spLocks noChangeArrowheads="1"/>
          </p:cNvSpPr>
          <p:nvPr/>
        </p:nvSpPr>
        <p:spPr bwMode="auto">
          <a:xfrm>
            <a:off x="6081708" y="2066925"/>
            <a:ext cx="8370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BGM</a:t>
            </a: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</a:t>
            </a:r>
          </a:p>
        </p:txBody>
      </p:sp>
      <p:sp>
        <p:nvSpPr>
          <p:cNvPr id="9" name="下カーブ矢印 8"/>
          <p:cNvSpPr/>
          <p:nvPr/>
        </p:nvSpPr>
        <p:spPr>
          <a:xfrm>
            <a:off x="5439802" y="912813"/>
            <a:ext cx="2351088" cy="431800"/>
          </a:xfrm>
          <a:prstGeom prst="curvedDownArrow">
            <a:avLst>
              <a:gd name="adj1" fmla="val 60601"/>
              <a:gd name="adj2" fmla="val 208842"/>
              <a:gd name="adj3" fmla="val 25000"/>
            </a:avLst>
          </a:prstGeom>
          <a:gradFill>
            <a:gsLst>
              <a:gs pos="0">
                <a:srgbClr val="FFCCCC"/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下カーブ矢印 9"/>
          <p:cNvSpPr/>
          <p:nvPr/>
        </p:nvSpPr>
        <p:spPr>
          <a:xfrm rot="10800000">
            <a:off x="5166752" y="2028825"/>
            <a:ext cx="2352675" cy="431800"/>
          </a:xfrm>
          <a:prstGeom prst="curvedDownArrow">
            <a:avLst>
              <a:gd name="adj1" fmla="val 60601"/>
              <a:gd name="adj2" fmla="val 208842"/>
              <a:gd name="adj3" fmla="val 25000"/>
            </a:avLst>
          </a:prstGeom>
          <a:gradFill>
            <a:gsLst>
              <a:gs pos="0">
                <a:srgbClr val="FFCCCC"/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562" y="1486880"/>
            <a:ext cx="1514003" cy="45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20615" y="3000375"/>
            <a:ext cx="2143125" cy="3000375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正方形/長方形 3"/>
          <p:cNvSpPr>
            <a:spLocks noChangeArrowheads="1"/>
          </p:cNvSpPr>
          <p:nvPr/>
        </p:nvSpPr>
        <p:spPr bwMode="auto">
          <a:xfrm>
            <a:off x="4320615" y="6087641"/>
            <a:ext cx="2143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株式会社エクシングＨＰ　</a:t>
            </a:r>
            <a:r>
              <a:rPr lang="en-US" altLang="ja-JP" sz="80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hlinkClick r:id="rId4"/>
              </a:rPr>
              <a:t>http://www.xing.co.jp/</a:t>
            </a:r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</a:p>
        </p:txBody>
      </p:sp>
      <p:sp>
        <p:nvSpPr>
          <p:cNvPr id="14" name="正方形/長方形 16"/>
          <p:cNvSpPr>
            <a:spLocks noChangeArrowheads="1"/>
          </p:cNvSpPr>
          <p:nvPr/>
        </p:nvSpPr>
        <p:spPr bwMode="auto">
          <a:xfrm>
            <a:off x="6728852" y="5626447"/>
            <a:ext cx="21463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hlinkClick r:id="rId5"/>
              </a:rPr>
              <a:t>http://joysound.com/ex/index.htm</a:t>
            </a:r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</a:p>
        </p:txBody>
      </p:sp>
      <p:pic>
        <p:nvPicPr>
          <p:cNvPr id="15" name="Picture 15" descr="JOYSOUND.COM [JOYSOUND OFFICIAL INFORMATION WEB SITE]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627" y="5409220"/>
            <a:ext cx="1404938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767" y="1486817"/>
            <a:ext cx="1300819" cy="452189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24756" y="3001145"/>
            <a:ext cx="2227228" cy="232879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8212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ヒラギノ角ゴ Pro W6"/>
              </a:rPr>
              <a:t>2.</a:t>
            </a:r>
            <a:r>
              <a:rPr lang="ja-JP" altLang="en-US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ヒラギノ角ゴ Pro W6"/>
              </a:rPr>
              <a:t> </a:t>
            </a:r>
            <a:r>
              <a:rPr lang="en-US" altLang="ja-JP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ヒラギノ角ゴ Pro W6"/>
              </a:rPr>
              <a:t>USEN</a:t>
            </a:r>
            <a:r>
              <a:rPr lang="ja-JP" altLang="en-US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ヒラギノ角ゴ Pro W6"/>
              </a:rPr>
              <a:t>♪</a:t>
            </a:r>
            <a:r>
              <a:rPr lang="en-US" altLang="ja-JP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ヒラギノ角ゴ Pro W6"/>
              </a:rPr>
              <a:t>BGM_</a:t>
            </a:r>
            <a:r>
              <a:rPr lang="ja-JP" altLang="en-US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ヒラギノ角ゴ Pro W6"/>
              </a:rPr>
              <a:t>お客様紹介スキームについて</a:t>
            </a:r>
            <a:endParaRPr lang="ja-JP" altLang="en-US" i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  <a:sym typeface="ヒラギノ角ゴ Pro W6"/>
            </a:endParaRPr>
          </a:p>
        </p:txBody>
      </p:sp>
      <p:sp>
        <p:nvSpPr>
          <p:cNvPr id="17" name="Text Box 572"/>
          <p:cNvSpPr txBox="1">
            <a:spLocks noChangeArrowheads="1"/>
          </p:cNvSpPr>
          <p:nvPr/>
        </p:nvSpPr>
        <p:spPr bwMode="auto">
          <a:xfrm>
            <a:off x="107504" y="745534"/>
            <a:ext cx="8928992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6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ja-JP" altLang="en-US" sz="16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エクシング→</a:t>
            </a:r>
            <a:r>
              <a:rPr lang="en-US" altLang="ja-JP" sz="16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6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への</a:t>
            </a:r>
            <a:r>
              <a:rPr lang="en-US" altLang="ja-JP" sz="16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BGM</a:t>
            </a:r>
            <a:r>
              <a:rPr lang="ja-JP" altLang="en-US" sz="16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お客様紹介について</a:t>
            </a:r>
            <a:endParaRPr lang="ja-JP" altLang="en-US" sz="1600" b="1" u="sng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ja-JP" altLang="en-US" sz="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エクシング</a:t>
            </a: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旧</a:t>
            </a: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BMB)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とは、</a:t>
            </a: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2008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月より商流変更スキームにて</a:t>
            </a: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BGM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契約</a:t>
            </a: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/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回収代行依頼を行っておりましたが、エクシング</a:t>
            </a: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-BMB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の合併に伴い、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エクシング</a:t>
            </a: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-USEN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間の連携を更に強化し、カラオケ＋</a:t>
            </a: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BGM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の拡販を一丸となって取り組んでいく為に、</a:t>
            </a: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『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新紹介スキーム</a:t>
            </a: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』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をスタートさせております。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eaLnBrk="1" hangingPunct="1"/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はエクシングから「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♪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BGM_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お客様紹介シート」にて、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BGM(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光回線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/</a:t>
            </a:r>
            <a:r>
              <a:rPr lang="en-US" altLang="ja-JP" sz="1200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UPLink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案件の紹介を頂き、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側でお客様交渉した結果、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eaLnBrk="1" hangingPunct="1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「成約」となった場合、その対価として、紹介手数料を支払います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代金回収は当社側で行います。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XING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へ回収代行依頼は行いません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1200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これにより、顧客単価アップによる売上･利益拡大、及び、顧客の囲い込みによる解約防止に繋げていきます。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en-US" altLang="ja-JP" sz="1200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en-US" altLang="ja-JP" sz="1200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en-US" altLang="ja-JP" sz="1200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en-US" altLang="ja-JP" sz="1200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16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◆紹介手数料につ</a:t>
            </a:r>
            <a:r>
              <a:rPr lang="ja-JP" altLang="en-US" sz="16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いて</a:t>
            </a:r>
          </a:p>
          <a:p>
            <a:pPr>
              <a:defRPr/>
            </a:pPr>
            <a:endParaRPr lang="en-US" altLang="ja-JP" sz="400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en-US" altLang="ja-JP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BGM</a:t>
            </a:r>
            <a:r>
              <a:rPr lang="ja-JP" altLang="en-US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手数</a:t>
            </a:r>
            <a:r>
              <a:rPr lang="ja-JP" altLang="en-US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料は成約価格によって異なり、本社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からの一括支払いとなります。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" name="AutoShape 574"/>
          <p:cNvSpPr>
            <a:spLocks noChangeArrowheads="1"/>
          </p:cNvSpPr>
          <p:nvPr/>
        </p:nvSpPr>
        <p:spPr bwMode="auto">
          <a:xfrm>
            <a:off x="4154310" y="3044111"/>
            <a:ext cx="814331" cy="217488"/>
          </a:xfrm>
          <a:prstGeom prst="rightArrow">
            <a:avLst>
              <a:gd name="adj1" fmla="val 50000"/>
              <a:gd name="adj2" fmla="val 9096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0" name="AutoShape 576"/>
          <p:cNvSpPr>
            <a:spLocks noChangeArrowheads="1"/>
          </p:cNvSpPr>
          <p:nvPr/>
        </p:nvSpPr>
        <p:spPr bwMode="auto">
          <a:xfrm flipH="1">
            <a:off x="4125734" y="3366374"/>
            <a:ext cx="815839" cy="217487"/>
          </a:xfrm>
          <a:prstGeom prst="rightArrow">
            <a:avLst>
              <a:gd name="adj1" fmla="val 50000"/>
              <a:gd name="adj2" fmla="val 91136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910" y="3085386"/>
            <a:ext cx="156834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404" y="3085386"/>
            <a:ext cx="1433971" cy="498475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5169024" y="5291281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</a:t>
            </a:r>
            <a:r>
              <a:rPr lang="en-US" altLang="ja-JP" sz="12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XING</a:t>
            </a:r>
            <a:r>
              <a:rPr lang="ja-JP" altLang="en-US" sz="12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より紹介を頂いた店舗に対して、</a:t>
            </a:r>
            <a:r>
              <a:rPr lang="ja-JP" altLang="ja-JP" sz="12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当社</a:t>
            </a:r>
            <a:r>
              <a:rPr lang="ja-JP" altLang="ja-JP" sz="12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単独で営業中もしくは成約済み等の場合は</a:t>
            </a:r>
            <a:r>
              <a:rPr lang="ja-JP" altLang="ja-JP" sz="12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、 </a:t>
            </a:r>
            <a:r>
              <a:rPr lang="ja-JP" altLang="ja-JP" sz="12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「紹介」に該当</a:t>
            </a:r>
            <a:r>
              <a:rPr lang="ja-JP" altLang="ja-JP" sz="12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しません</a:t>
            </a:r>
            <a:r>
              <a:rPr lang="ja-JP" altLang="en-US" sz="12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</a:t>
            </a:r>
            <a:endParaRPr lang="en-US" altLang="ja-JP" sz="1200" b="1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2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その場合は手数料支払いも発生しません。</a:t>
            </a:r>
            <a:endParaRPr lang="ja-JP" altLang="en-US" sz="12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898901"/>
              </p:ext>
            </p:extLst>
          </p:nvPr>
        </p:nvGraphicFramePr>
        <p:xfrm>
          <a:off x="416496" y="4833156"/>
          <a:ext cx="4443918" cy="132048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0170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25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9377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商材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月額</a:t>
                      </a:r>
                      <a:endParaRPr lang="en-US" altLang="ja-JP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algn="ctr" fontAlgn="t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</a:t>
                      </a: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税別</a:t>
                      </a: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)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手数料支払額</a:t>
                      </a:r>
                      <a:br>
                        <a:rPr lang="ja-JP" alt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</a:br>
                      <a:r>
                        <a:rPr lang="en-US" altLang="ja-JP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</a:t>
                      </a:r>
                      <a:r>
                        <a:rPr lang="ja-JP" alt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税別</a:t>
                      </a:r>
                      <a:r>
                        <a:rPr lang="en-US" altLang="ja-JP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備考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77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BGM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3,000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円超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12,000</a:t>
                      </a:r>
                      <a:r>
                        <a:rPr lang="ja-JP" alt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円</a:t>
                      </a:r>
                      <a:endParaRPr lang="ja-JP" altLang="en-US" sz="12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完成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ベース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2776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3,000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円以下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7,000</a:t>
                      </a:r>
                      <a:r>
                        <a:rPr lang="ja-JP" alt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円</a:t>
                      </a:r>
                      <a:endParaRPr lang="ja-JP" altLang="en-US" sz="12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完成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ベース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277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フレッツ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5,000</a:t>
                      </a:r>
                      <a:r>
                        <a:rPr lang="ja-JP" alt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円</a:t>
                      </a:r>
                      <a:endParaRPr lang="ja-JP" altLang="en-US" sz="12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工事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完成ベース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77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UPLink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6,000</a:t>
                      </a:r>
                      <a:r>
                        <a:rPr lang="ja-JP" alt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円</a:t>
                      </a:r>
                      <a:endParaRPr lang="ja-JP" altLang="en-US" sz="12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完成ベース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Rectangle 577"/>
          <p:cNvSpPr>
            <a:spLocks noChangeArrowheads="1"/>
          </p:cNvSpPr>
          <p:nvPr/>
        </p:nvSpPr>
        <p:spPr bwMode="auto">
          <a:xfrm>
            <a:off x="3909731" y="2756260"/>
            <a:ext cx="12298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紹介料の支払い</a:t>
            </a:r>
            <a:endParaRPr lang="ja-JP" altLang="en-US" sz="1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Rectangle 578"/>
          <p:cNvSpPr>
            <a:spLocks noChangeArrowheads="1"/>
          </p:cNvSpPr>
          <p:nvPr/>
        </p:nvSpPr>
        <p:spPr bwMode="auto">
          <a:xfrm>
            <a:off x="2968731" y="3692061"/>
            <a:ext cx="31854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♪</a:t>
            </a:r>
            <a:r>
              <a:rPr lang="en-US" altLang="ja-JP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BGM(</a:t>
            </a:r>
            <a:r>
              <a:rPr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光回線</a:t>
            </a:r>
            <a:r>
              <a:rPr lang="en-US" altLang="ja-JP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/</a:t>
            </a:r>
            <a:r>
              <a:rPr lang="en-US" altLang="ja-JP" sz="1200" b="1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UPLink</a:t>
            </a:r>
            <a:r>
              <a:rPr lang="en-US" altLang="ja-JP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案件の紹介</a:t>
            </a:r>
            <a:endParaRPr lang="ja-JP" altLang="en-US" sz="1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円/楕円 4"/>
          <p:cNvSpPr/>
          <p:nvPr/>
        </p:nvSpPr>
        <p:spPr>
          <a:xfrm>
            <a:off x="7637034" y="2656727"/>
            <a:ext cx="761231" cy="761231"/>
          </a:xfrm>
          <a:prstGeom prst="ellipse">
            <a:avLst/>
          </a:prstGeom>
          <a:solidFill>
            <a:srgbClr val="FFCCCC">
              <a:alpha val="7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 rot="1700896">
            <a:off x="7327397" y="2791122"/>
            <a:ext cx="138050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kumimoji="1"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月より</a:t>
            </a:r>
            <a:endParaRPr kumimoji="1" lang="en-US" altLang="ja-JP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4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フレッツ紹介</a:t>
            </a:r>
            <a:r>
              <a:rPr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開始</a:t>
            </a:r>
            <a:endParaRPr kumimoji="1" lang="en-US" altLang="ja-JP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9" name="円/楕円 16"/>
          <p:cNvSpPr/>
          <p:nvPr/>
        </p:nvSpPr>
        <p:spPr>
          <a:xfrm>
            <a:off x="7437276" y="3429000"/>
            <a:ext cx="761231" cy="761231"/>
          </a:xfrm>
          <a:prstGeom prst="ellipse">
            <a:avLst/>
          </a:prstGeom>
          <a:solidFill>
            <a:srgbClr val="FFCCCC">
              <a:alpha val="7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 rot="1700896">
            <a:off x="7067391" y="3578851"/>
            <a:ext cx="151355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2017</a:t>
            </a:r>
            <a:r>
              <a:rPr kumimoji="1"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</a:t>
            </a:r>
            <a:r>
              <a:rPr kumimoji="1"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月より</a:t>
            </a:r>
            <a:endParaRPr kumimoji="1" lang="en-US" altLang="ja-JP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en-US" altLang="ja-JP" sz="1400" b="1" dirty="0" err="1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UPLink</a:t>
            </a:r>
            <a:r>
              <a:rPr lang="ja-JP" altLang="en-US" sz="14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</a:t>
            </a:r>
            <a:r>
              <a:rPr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開始</a:t>
            </a:r>
            <a:endParaRPr kumimoji="1" lang="ja-JP" altLang="en-US" sz="1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089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3-1. USEN♪BGM_</a:t>
            </a:r>
            <a:r>
              <a:rPr lang="ja-JP" altLang="en-US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紹介全体フロー（簡易版）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4932040" y="6052816"/>
            <a:ext cx="4104456" cy="400520"/>
          </a:xfrm>
          <a:prstGeom prst="rect">
            <a:avLst/>
          </a:prstGeom>
          <a:ln w="254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4" name="Text Box 237"/>
          <p:cNvSpPr txBox="1">
            <a:spLocks noChangeArrowheads="1"/>
          </p:cNvSpPr>
          <p:nvPr/>
        </p:nvSpPr>
        <p:spPr bwMode="auto">
          <a:xfrm>
            <a:off x="107504" y="740130"/>
            <a:ext cx="872171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ja-JP" altLang="en-US" sz="1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</a:t>
            </a:r>
            <a:r>
              <a:rPr lang="ja-JP" altLang="en-US" sz="16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フロー</a:t>
            </a:r>
          </a:p>
          <a:p>
            <a:pPr>
              <a:defRPr/>
            </a:pPr>
            <a:endParaRPr lang="en-US" altLang="ja-JP" sz="1200" b="1" u="sng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AutoShape 238"/>
          <p:cNvSpPr>
            <a:spLocks noChangeArrowheads="1"/>
          </p:cNvSpPr>
          <p:nvPr/>
        </p:nvSpPr>
        <p:spPr bwMode="auto">
          <a:xfrm>
            <a:off x="757238" y="1188404"/>
            <a:ext cx="1168400" cy="1868488"/>
          </a:xfrm>
          <a:prstGeom prst="homePlate">
            <a:avLst>
              <a:gd name="adj" fmla="val 29356"/>
            </a:avLst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en-US" altLang="ja-JP" sz="1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紹介ｼｰﾄにて</a:t>
            </a:r>
            <a:endParaRPr lang="en-US" altLang="ja-JP" sz="1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お客様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</a:t>
            </a:r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6" name="Rectangle 239"/>
          <p:cNvSpPr>
            <a:spLocks noChangeArrowheads="1"/>
          </p:cNvSpPr>
          <p:nvPr/>
        </p:nvSpPr>
        <p:spPr bwMode="auto">
          <a:xfrm>
            <a:off x="757238" y="1174117"/>
            <a:ext cx="9048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XING</a:t>
            </a:r>
            <a:endParaRPr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</a:t>
            </a:r>
          </a:p>
        </p:txBody>
      </p:sp>
      <p:sp>
        <p:nvSpPr>
          <p:cNvPr id="37" name="AutoShape 240"/>
          <p:cNvSpPr>
            <a:spLocks noChangeArrowheads="1"/>
          </p:cNvSpPr>
          <p:nvPr/>
        </p:nvSpPr>
        <p:spPr bwMode="auto">
          <a:xfrm>
            <a:off x="2316163" y="1193167"/>
            <a:ext cx="1169987" cy="1868487"/>
          </a:xfrm>
          <a:prstGeom prst="homePlate">
            <a:avLst>
              <a:gd name="adj" fmla="val 29356"/>
            </a:avLst>
          </a:prstGeom>
          <a:solidFill>
            <a:srgbClr val="FFCCCC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案件確認</a:t>
            </a:r>
            <a:endParaRPr lang="en-US" altLang="ja-JP" sz="1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&amp;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支店エスカ･</a:t>
            </a:r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管理</a:t>
            </a:r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DB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登録</a:t>
            </a:r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8" name="Rectangle 241"/>
          <p:cNvSpPr>
            <a:spLocks noChangeArrowheads="1"/>
          </p:cNvSpPr>
          <p:nvPr/>
        </p:nvSpPr>
        <p:spPr bwMode="auto">
          <a:xfrm>
            <a:off x="2239963" y="1178879"/>
            <a:ext cx="102076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</a:p>
          <a:p>
            <a:pPr algn="ctr" eaLnBrk="1" hangingPunct="1"/>
            <a:r>
              <a:rPr lang="ja-JP" altLang="en-US" sz="1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営業企画部</a:t>
            </a:r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</a:t>
            </a:r>
            <a:endParaRPr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事務センター</a:t>
            </a:r>
          </a:p>
        </p:txBody>
      </p:sp>
      <p:sp>
        <p:nvSpPr>
          <p:cNvPr id="39" name="AutoShape 242"/>
          <p:cNvSpPr>
            <a:spLocks noChangeArrowheads="1"/>
          </p:cNvSpPr>
          <p:nvPr/>
        </p:nvSpPr>
        <p:spPr bwMode="auto">
          <a:xfrm>
            <a:off x="987425" y="2485392"/>
            <a:ext cx="328613" cy="38100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お客様</a:t>
            </a:r>
          </a:p>
          <a:p>
            <a:pPr algn="ctr" eaLnBrk="1" hangingPunct="1"/>
            <a:r>
              <a:rPr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紹介ｼｰﾄ</a:t>
            </a:r>
          </a:p>
        </p:txBody>
      </p:sp>
      <p:sp>
        <p:nvSpPr>
          <p:cNvPr id="40" name="AutoShape 243"/>
          <p:cNvSpPr>
            <a:spLocks noChangeArrowheads="1"/>
          </p:cNvSpPr>
          <p:nvPr/>
        </p:nvSpPr>
        <p:spPr bwMode="auto">
          <a:xfrm>
            <a:off x="2571750" y="2485392"/>
            <a:ext cx="328613" cy="38100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お客様</a:t>
            </a:r>
          </a:p>
          <a:p>
            <a:pPr algn="ctr" eaLnBrk="1" hangingPunct="1"/>
            <a:r>
              <a:rPr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紹介ｼｰﾄ</a:t>
            </a:r>
          </a:p>
        </p:txBody>
      </p:sp>
      <p:cxnSp>
        <p:nvCxnSpPr>
          <p:cNvPr id="41" name="AutoShape 244"/>
          <p:cNvCxnSpPr>
            <a:cxnSpLocks noChangeShapeType="1"/>
            <a:stCxn id="39" idx="3"/>
            <a:endCxn id="40" idx="1"/>
          </p:cNvCxnSpPr>
          <p:nvPr/>
        </p:nvCxnSpPr>
        <p:spPr bwMode="auto">
          <a:xfrm>
            <a:off x="1316038" y="2675892"/>
            <a:ext cx="125571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2" name="Picture 2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475" y="2731454"/>
            <a:ext cx="155575" cy="12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AutoShape 246"/>
          <p:cNvSpPr>
            <a:spLocks noChangeArrowheads="1"/>
          </p:cNvSpPr>
          <p:nvPr/>
        </p:nvSpPr>
        <p:spPr bwMode="auto">
          <a:xfrm>
            <a:off x="3876675" y="1193167"/>
            <a:ext cx="1169988" cy="1868487"/>
          </a:xfrm>
          <a:prstGeom prst="homePlate">
            <a:avLst>
              <a:gd name="adj" fmla="val 29356"/>
            </a:avLst>
          </a:prstGeom>
          <a:solidFill>
            <a:srgbClr val="FFCCCC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紹介シートの</a:t>
            </a:r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受領</a:t>
            </a:r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メール</a:t>
            </a:r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4" name="Rectangle 247"/>
          <p:cNvSpPr>
            <a:spLocks noChangeArrowheads="1"/>
          </p:cNvSpPr>
          <p:nvPr/>
        </p:nvSpPr>
        <p:spPr bwMode="auto">
          <a:xfrm>
            <a:off x="3798888" y="1178879"/>
            <a:ext cx="1022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</a:p>
          <a:p>
            <a:pPr algn="ctr" eaLnBrk="1" hangingPunct="1"/>
            <a:r>
              <a:rPr lang="ja-JP" altLang="en-US" sz="1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管轄支店</a:t>
            </a:r>
            <a:endParaRPr lang="ja-JP" altLang="en-US" sz="1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5" name="AutoShape 248"/>
          <p:cNvSpPr>
            <a:spLocks noChangeArrowheads="1"/>
          </p:cNvSpPr>
          <p:nvPr/>
        </p:nvSpPr>
        <p:spPr bwMode="auto">
          <a:xfrm>
            <a:off x="4169074" y="2485392"/>
            <a:ext cx="327025" cy="38100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お客様</a:t>
            </a:r>
            <a:endParaRPr lang="ja-JP" altLang="en-US" sz="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紹介ｼｰﾄ</a:t>
            </a:r>
          </a:p>
        </p:txBody>
      </p:sp>
      <p:cxnSp>
        <p:nvCxnSpPr>
          <p:cNvPr id="75" name="AutoShape 249"/>
          <p:cNvCxnSpPr>
            <a:cxnSpLocks noChangeShapeType="1"/>
            <a:stCxn id="40" idx="3"/>
            <a:endCxn id="45" idx="1"/>
          </p:cNvCxnSpPr>
          <p:nvPr/>
        </p:nvCxnSpPr>
        <p:spPr bwMode="auto">
          <a:xfrm>
            <a:off x="2900363" y="2675892"/>
            <a:ext cx="1268711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6" name="Picture 2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0" y="2733042"/>
            <a:ext cx="153988" cy="12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" name="AutoShape 252"/>
          <p:cNvSpPr>
            <a:spLocks noChangeArrowheads="1"/>
          </p:cNvSpPr>
          <p:nvPr/>
        </p:nvSpPr>
        <p:spPr bwMode="auto">
          <a:xfrm>
            <a:off x="5437188" y="1193167"/>
            <a:ext cx="1169987" cy="1868487"/>
          </a:xfrm>
          <a:prstGeom prst="homePlate">
            <a:avLst>
              <a:gd name="adj" fmla="val 29356"/>
            </a:avLst>
          </a:prstGeom>
          <a:solidFill>
            <a:srgbClr val="FFCCCC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en-US" altLang="ja-JP" sz="10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紹介内容の</a:t>
            </a:r>
          </a:p>
          <a:p>
            <a:pPr algn="ctr" eaLnBrk="1" hangingPunct="1"/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確認</a:t>
            </a:r>
          </a:p>
          <a:p>
            <a:pPr algn="ctr" eaLnBrk="1" hangingPunct="1"/>
            <a:endParaRPr lang="ja-JP" altLang="en-US" sz="10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ja-JP" altLang="en-US" sz="10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en-US" altLang="ja-JP" sz="10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8" name="Rectangle 253"/>
          <p:cNvSpPr>
            <a:spLocks noChangeArrowheads="1"/>
          </p:cNvSpPr>
          <p:nvPr/>
        </p:nvSpPr>
        <p:spPr bwMode="auto">
          <a:xfrm>
            <a:off x="5360988" y="1178879"/>
            <a:ext cx="102076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endParaRPr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</a:t>
            </a:r>
            <a:endParaRPr lang="ja-JP" altLang="en-US" sz="1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9" name="AutoShape 259"/>
          <p:cNvSpPr>
            <a:spLocks noChangeArrowheads="1"/>
          </p:cNvSpPr>
          <p:nvPr/>
        </p:nvSpPr>
        <p:spPr bwMode="auto">
          <a:xfrm>
            <a:off x="1148519" y="4807866"/>
            <a:ext cx="1169988" cy="382587"/>
          </a:xfrm>
          <a:prstGeom prst="homePlate">
            <a:avLst>
              <a:gd name="adj" fmla="val 82866"/>
            </a:avLst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4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ＮＧ</a:t>
            </a:r>
          </a:p>
        </p:txBody>
      </p:sp>
      <p:sp>
        <p:nvSpPr>
          <p:cNvPr id="80" name="AutoShape 260"/>
          <p:cNvSpPr>
            <a:spLocks noChangeArrowheads="1"/>
          </p:cNvSpPr>
          <p:nvPr/>
        </p:nvSpPr>
        <p:spPr bwMode="auto">
          <a:xfrm>
            <a:off x="1143757" y="5273003"/>
            <a:ext cx="1168400" cy="369888"/>
          </a:xfrm>
          <a:prstGeom prst="homePlate">
            <a:avLst>
              <a:gd name="adj" fmla="val 85595"/>
            </a:avLst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商談中</a:t>
            </a:r>
          </a:p>
        </p:txBody>
      </p:sp>
      <p:sp>
        <p:nvSpPr>
          <p:cNvPr id="81" name="Rectangle 262"/>
          <p:cNvSpPr>
            <a:spLocks noChangeArrowheads="1"/>
          </p:cNvSpPr>
          <p:nvPr/>
        </p:nvSpPr>
        <p:spPr bwMode="auto">
          <a:xfrm>
            <a:off x="309563" y="3033079"/>
            <a:ext cx="2124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★</a:t>
            </a:r>
            <a:r>
              <a:rPr lang="ja-JP" altLang="en-US" sz="800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機種・ｶﾞｲﾄﾞﾗｲﾝ価格をお客様説明し、</a:t>
            </a:r>
          </a:p>
          <a:p>
            <a:pPr eaLnBrk="1" hangingPunct="1"/>
            <a:r>
              <a:rPr lang="ja-JP" altLang="en-US" sz="800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大筋の合意を頂けたら</a:t>
            </a:r>
            <a:r>
              <a:rPr lang="ja-JP" altLang="en-US" sz="800" i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、</a:t>
            </a:r>
            <a:r>
              <a:rPr lang="en-US" altLang="ja-JP" sz="800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800" i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本社経由で</a:t>
            </a:r>
            <a:endParaRPr lang="en-US" altLang="ja-JP" sz="800" i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eaLnBrk="1" hangingPunct="1"/>
            <a:r>
              <a:rPr lang="en-US" altLang="ja-JP" sz="800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800" i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XING</a:t>
            </a:r>
            <a:r>
              <a:rPr lang="ja-JP" altLang="en-US" sz="800" i="1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へ紹</a:t>
            </a:r>
            <a:r>
              <a:rPr lang="ja-JP" altLang="en-US" sz="800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介します。</a:t>
            </a:r>
          </a:p>
        </p:txBody>
      </p:sp>
      <p:sp>
        <p:nvSpPr>
          <p:cNvPr id="82" name="AutoShape 263"/>
          <p:cNvSpPr>
            <a:spLocks noChangeArrowheads="1"/>
          </p:cNvSpPr>
          <p:nvPr/>
        </p:nvSpPr>
        <p:spPr bwMode="auto">
          <a:xfrm>
            <a:off x="920552" y="5757192"/>
            <a:ext cx="3041650" cy="477838"/>
          </a:xfrm>
          <a:prstGeom prst="flowChartAlternateProcess">
            <a:avLst/>
          </a:prstGeom>
          <a:noFill/>
          <a:ln w="952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★</a:t>
            </a:r>
            <a:r>
              <a:rPr lang="ja-JP" altLang="en-US" sz="800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保留後に再交渉し、</a:t>
            </a:r>
            <a:r>
              <a:rPr lang="en-US" altLang="ja-JP" sz="800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｢</a:t>
            </a:r>
            <a:r>
              <a:rPr lang="ja-JP" altLang="en-US" sz="800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成約</a:t>
            </a:r>
            <a:r>
              <a:rPr lang="en-US" altLang="ja-JP" sz="800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｣</a:t>
            </a:r>
            <a:r>
              <a:rPr lang="ja-JP" altLang="en-US" sz="800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になったら①成約フローに、</a:t>
            </a:r>
          </a:p>
          <a:p>
            <a:pPr eaLnBrk="1" hangingPunct="1"/>
            <a:r>
              <a:rPr lang="ja-JP" altLang="en-US" sz="800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800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｢NG｣</a:t>
            </a:r>
            <a:r>
              <a:rPr lang="ja-JP" altLang="en-US" sz="800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になったら②</a:t>
            </a:r>
            <a:r>
              <a:rPr lang="en-US" altLang="ja-JP" sz="800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NG</a:t>
            </a:r>
            <a:r>
              <a:rPr lang="ja-JP" altLang="en-US" sz="800" i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フローになります</a:t>
            </a:r>
            <a:r>
              <a:rPr lang="ja-JP" altLang="en-US" sz="800" i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</a:t>
            </a:r>
            <a:endParaRPr lang="ja-JP" altLang="en-US" sz="800" i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83" name="AutoShape 264"/>
          <p:cNvCxnSpPr>
            <a:cxnSpLocks noChangeShapeType="1"/>
            <a:stCxn id="35" idx="3"/>
            <a:endCxn id="37" idx="1"/>
          </p:cNvCxnSpPr>
          <p:nvPr/>
        </p:nvCxnSpPr>
        <p:spPr bwMode="auto">
          <a:xfrm>
            <a:off x="1936750" y="2123442"/>
            <a:ext cx="369888" cy="4762"/>
          </a:xfrm>
          <a:prstGeom prst="bentConnector3">
            <a:avLst>
              <a:gd name="adj1" fmla="val 49769"/>
            </a:avLst>
          </a:prstGeom>
          <a:noFill/>
          <a:ln w="190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AutoShape 265"/>
          <p:cNvCxnSpPr>
            <a:cxnSpLocks noChangeShapeType="1"/>
            <a:stCxn id="37" idx="3"/>
            <a:endCxn id="43" idx="1"/>
          </p:cNvCxnSpPr>
          <p:nvPr/>
        </p:nvCxnSpPr>
        <p:spPr bwMode="auto">
          <a:xfrm>
            <a:off x="3495675" y="2128204"/>
            <a:ext cx="369888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AutoShape 266"/>
          <p:cNvCxnSpPr>
            <a:cxnSpLocks noChangeShapeType="1"/>
            <a:stCxn id="43" idx="3"/>
            <a:endCxn id="77" idx="1"/>
          </p:cNvCxnSpPr>
          <p:nvPr/>
        </p:nvCxnSpPr>
        <p:spPr bwMode="auto">
          <a:xfrm>
            <a:off x="5056188" y="2128204"/>
            <a:ext cx="371475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AutoShape 268"/>
          <p:cNvCxnSpPr>
            <a:cxnSpLocks noChangeShapeType="1"/>
          </p:cNvCxnSpPr>
          <p:nvPr/>
        </p:nvCxnSpPr>
        <p:spPr bwMode="auto">
          <a:xfrm flipV="1">
            <a:off x="751644" y="4394384"/>
            <a:ext cx="371475" cy="612775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7" name="AutoShape 269"/>
          <p:cNvCxnSpPr>
            <a:cxnSpLocks noChangeShapeType="1"/>
            <a:endCxn id="80" idx="1"/>
          </p:cNvCxnSpPr>
          <p:nvPr/>
        </p:nvCxnSpPr>
        <p:spPr bwMode="auto">
          <a:xfrm>
            <a:off x="740532" y="5007159"/>
            <a:ext cx="403225" cy="450788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AutoShape 270"/>
          <p:cNvCxnSpPr>
            <a:cxnSpLocks noChangeShapeType="1"/>
            <a:endCxn id="79" idx="1"/>
          </p:cNvCxnSpPr>
          <p:nvPr/>
        </p:nvCxnSpPr>
        <p:spPr bwMode="auto">
          <a:xfrm flipV="1">
            <a:off x="740532" y="4999160"/>
            <a:ext cx="407987" cy="7999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AutoShape 271"/>
          <p:cNvSpPr>
            <a:spLocks noChangeArrowheads="1"/>
          </p:cNvSpPr>
          <p:nvPr/>
        </p:nvSpPr>
        <p:spPr bwMode="auto">
          <a:xfrm>
            <a:off x="2702682" y="4072853"/>
            <a:ext cx="1169987" cy="647700"/>
          </a:xfrm>
          <a:prstGeom prst="homePlate">
            <a:avLst>
              <a:gd name="adj" fmla="val 48948"/>
            </a:avLst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en-US" altLang="ja-JP" sz="10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契約書取得</a:t>
            </a:r>
          </a:p>
          <a:p>
            <a:pPr algn="ctr" eaLnBrk="1" hangingPunct="1"/>
            <a:r>
              <a:rPr lang="en-US" altLang="ja-JP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/</a:t>
            </a:r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工事完了</a:t>
            </a:r>
          </a:p>
        </p:txBody>
      </p:sp>
      <p:sp>
        <p:nvSpPr>
          <p:cNvPr id="90" name="Rectangle 272"/>
          <p:cNvSpPr>
            <a:spLocks noChangeArrowheads="1"/>
          </p:cNvSpPr>
          <p:nvPr/>
        </p:nvSpPr>
        <p:spPr bwMode="auto">
          <a:xfrm>
            <a:off x="2678869" y="4049041"/>
            <a:ext cx="1022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endParaRPr lang="ja-JP" altLang="en-US" sz="1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1" name="AutoShape 273"/>
          <p:cNvSpPr>
            <a:spLocks noChangeArrowheads="1"/>
          </p:cNvSpPr>
          <p:nvPr/>
        </p:nvSpPr>
        <p:spPr bwMode="auto">
          <a:xfrm>
            <a:off x="4290182" y="4072853"/>
            <a:ext cx="1169987" cy="1857375"/>
          </a:xfrm>
          <a:prstGeom prst="homePlate">
            <a:avLst>
              <a:gd name="adj" fmla="val 29356"/>
            </a:avLst>
          </a:prstGeom>
          <a:solidFill>
            <a:srgbClr val="FFCCCC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結果の</a:t>
            </a:r>
            <a:endParaRPr lang="en-US" altLang="ja-JP" sz="1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集約</a:t>
            </a:r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/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報告</a:t>
            </a:r>
          </a:p>
          <a:p>
            <a:pPr algn="ctr" eaLnBrk="1" hangingPunct="1"/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2" name="Rectangle 274"/>
          <p:cNvSpPr>
            <a:spLocks noChangeArrowheads="1"/>
          </p:cNvSpPr>
          <p:nvPr/>
        </p:nvSpPr>
        <p:spPr bwMode="auto">
          <a:xfrm>
            <a:off x="4233032" y="4039516"/>
            <a:ext cx="10207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endParaRPr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管轄支店</a:t>
            </a:r>
            <a:endParaRPr lang="ja-JP" altLang="en-US" sz="1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3" name="AutoShape 275"/>
          <p:cNvSpPr>
            <a:spLocks noChangeArrowheads="1"/>
          </p:cNvSpPr>
          <p:nvPr/>
        </p:nvSpPr>
        <p:spPr bwMode="auto">
          <a:xfrm>
            <a:off x="1132644" y="4068091"/>
            <a:ext cx="1169988" cy="647700"/>
          </a:xfrm>
          <a:prstGeom prst="homePlate">
            <a:avLst>
              <a:gd name="adj" fmla="val 48948"/>
            </a:avLst>
          </a:prstGeom>
          <a:solidFill>
            <a:srgbClr val="FF00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4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成約</a:t>
            </a:r>
          </a:p>
        </p:txBody>
      </p:sp>
      <p:sp>
        <p:nvSpPr>
          <p:cNvPr id="94" name="AutoShape 276"/>
          <p:cNvSpPr>
            <a:spLocks noChangeArrowheads="1"/>
          </p:cNvSpPr>
          <p:nvPr/>
        </p:nvSpPr>
        <p:spPr bwMode="auto">
          <a:xfrm>
            <a:off x="5814182" y="4063328"/>
            <a:ext cx="1169987" cy="1868488"/>
          </a:xfrm>
          <a:prstGeom prst="homePlate">
            <a:avLst>
              <a:gd name="adj" fmla="val 29356"/>
            </a:avLst>
          </a:prstGeom>
          <a:solidFill>
            <a:srgbClr val="FFCCCC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紹介物件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一覧の</a:t>
            </a:r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Web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アップ・</a:t>
            </a:r>
            <a:endParaRPr lang="en-US" altLang="ja-JP" sz="1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手数料支払</a:t>
            </a:r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5" name="Rectangle 277"/>
          <p:cNvSpPr>
            <a:spLocks noChangeArrowheads="1"/>
          </p:cNvSpPr>
          <p:nvPr/>
        </p:nvSpPr>
        <p:spPr bwMode="auto">
          <a:xfrm>
            <a:off x="5736394" y="4049041"/>
            <a:ext cx="102235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</a:p>
          <a:p>
            <a:pPr algn="ctr" eaLnBrk="1" hangingPunct="1"/>
            <a:r>
              <a:rPr lang="ja-JP" altLang="en-US" sz="1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営業企画部</a:t>
            </a:r>
            <a:r>
              <a:rPr lang="ja-JP" altLang="en-US" sz="1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･</a:t>
            </a:r>
            <a:endParaRPr lang="en-US" altLang="ja-JP" sz="1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事務</a:t>
            </a:r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センター</a:t>
            </a:r>
          </a:p>
        </p:txBody>
      </p:sp>
      <p:cxnSp>
        <p:nvCxnSpPr>
          <p:cNvPr id="96" name="AutoShape 278"/>
          <p:cNvCxnSpPr>
            <a:cxnSpLocks noChangeShapeType="1"/>
            <a:stCxn id="93" idx="3"/>
            <a:endCxn id="89" idx="1"/>
          </p:cNvCxnSpPr>
          <p:nvPr/>
        </p:nvCxnSpPr>
        <p:spPr bwMode="auto">
          <a:xfrm>
            <a:off x="2312157" y="4391941"/>
            <a:ext cx="381000" cy="4762"/>
          </a:xfrm>
          <a:prstGeom prst="bentConnector3">
            <a:avLst>
              <a:gd name="adj1" fmla="val 49773"/>
            </a:avLst>
          </a:prstGeom>
          <a:noFill/>
          <a:ln w="190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7" name="AutoShape 279"/>
          <p:cNvCxnSpPr>
            <a:cxnSpLocks noChangeShapeType="1"/>
            <a:stCxn id="89" idx="3"/>
            <a:endCxn id="91" idx="1"/>
          </p:cNvCxnSpPr>
          <p:nvPr/>
        </p:nvCxnSpPr>
        <p:spPr bwMode="auto">
          <a:xfrm>
            <a:off x="3883782" y="4396703"/>
            <a:ext cx="396875" cy="604838"/>
          </a:xfrm>
          <a:prstGeom prst="bentConnector3">
            <a:avLst>
              <a:gd name="adj1" fmla="val 49782"/>
            </a:avLst>
          </a:prstGeom>
          <a:noFill/>
          <a:ln w="190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8" name="AutoShape 280"/>
          <p:cNvCxnSpPr>
            <a:cxnSpLocks noChangeShapeType="1"/>
            <a:stCxn id="91" idx="3"/>
            <a:endCxn id="94" idx="1"/>
          </p:cNvCxnSpPr>
          <p:nvPr/>
        </p:nvCxnSpPr>
        <p:spPr bwMode="auto">
          <a:xfrm flipV="1">
            <a:off x="5471282" y="4998366"/>
            <a:ext cx="333375" cy="3175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9" name="AutoShape 281"/>
          <p:cNvSpPr>
            <a:spLocks noChangeArrowheads="1"/>
          </p:cNvSpPr>
          <p:nvPr/>
        </p:nvSpPr>
        <p:spPr bwMode="auto">
          <a:xfrm>
            <a:off x="4955270" y="6016811"/>
            <a:ext cx="3898948" cy="421343"/>
          </a:xfrm>
          <a:prstGeom prst="flowChartAlternateProcess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000" b="1" i="1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★</a:t>
            </a:r>
            <a:r>
              <a:rPr lang="ja-JP" altLang="en-US" sz="1000" b="1" i="1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重要</a:t>
            </a:r>
            <a:r>
              <a:rPr lang="ja-JP" altLang="en-US" sz="1000" b="1" i="1" u="sng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！</a:t>
            </a:r>
            <a:r>
              <a:rPr lang="ja-JP" altLang="en-US" sz="1000" b="1" i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紹介</a:t>
            </a:r>
            <a:r>
              <a:rPr lang="ja-JP" altLang="en-US" sz="1000" b="1" i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物件の</a:t>
            </a:r>
            <a:r>
              <a:rPr lang="ja-JP" altLang="en-US" sz="1000" b="1" i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進捗確認はｶﾗｵｹｻﾎﾟｰﾄ</a:t>
            </a:r>
            <a:r>
              <a:rPr lang="en-US" altLang="ja-JP" sz="1000" b="1" i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Web</a:t>
            </a:r>
            <a:r>
              <a:rPr lang="ja-JP" altLang="en-US" sz="1000" b="1" i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画面にて行って</a:t>
            </a:r>
            <a:r>
              <a:rPr lang="ja-JP" altLang="en-US" sz="1000" b="1" i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下さい</a:t>
            </a:r>
            <a:r>
              <a:rPr lang="ja-JP" altLang="en-US" sz="1000" b="1" i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</a:t>
            </a:r>
            <a:endParaRPr lang="en-US" altLang="ja-JP" sz="1000" b="1" i="1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eaLnBrk="1" hangingPunct="1"/>
            <a:r>
              <a:rPr lang="ja-JP" altLang="en-US" sz="1000" b="1" i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又</a:t>
            </a:r>
            <a:r>
              <a:rPr lang="ja-JP" altLang="en-US" sz="1000" b="1" i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、当月完成の確認は</a:t>
            </a:r>
            <a:r>
              <a:rPr lang="ja-JP" altLang="en-US" sz="1000" b="1" i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、翌月初の第</a:t>
            </a:r>
            <a:r>
              <a:rPr lang="en-US" altLang="ja-JP" sz="1000" b="1" i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</a:t>
            </a:r>
            <a:r>
              <a:rPr lang="ja-JP" altLang="en-US" sz="1000" b="1" i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営業日まで</a:t>
            </a:r>
            <a:r>
              <a:rPr lang="ja-JP" altLang="en-US" sz="1000" b="1" i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に必ず</a:t>
            </a:r>
            <a:r>
              <a:rPr lang="ja-JP" altLang="en-US" sz="1000" b="1" i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行って下さい。</a:t>
            </a:r>
          </a:p>
        </p:txBody>
      </p:sp>
      <p:cxnSp>
        <p:nvCxnSpPr>
          <p:cNvPr id="100" name="AutoShape 282"/>
          <p:cNvCxnSpPr>
            <a:cxnSpLocks noChangeShapeType="1"/>
            <a:stCxn id="79" idx="3"/>
            <a:endCxn id="91" idx="1"/>
          </p:cNvCxnSpPr>
          <p:nvPr/>
        </p:nvCxnSpPr>
        <p:spPr bwMode="auto">
          <a:xfrm>
            <a:off x="2328032" y="4999953"/>
            <a:ext cx="1952625" cy="1588"/>
          </a:xfrm>
          <a:prstGeom prst="bentConnector3">
            <a:avLst>
              <a:gd name="adj1" fmla="val 49954"/>
            </a:avLst>
          </a:prstGeom>
          <a:noFill/>
          <a:ln w="190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1" name="AutoShape 283"/>
          <p:cNvCxnSpPr>
            <a:cxnSpLocks noChangeShapeType="1"/>
            <a:stCxn id="80" idx="3"/>
            <a:endCxn id="82" idx="0"/>
          </p:cNvCxnSpPr>
          <p:nvPr/>
        </p:nvCxnSpPr>
        <p:spPr bwMode="auto">
          <a:xfrm>
            <a:off x="2312157" y="5457947"/>
            <a:ext cx="129220" cy="299245"/>
          </a:xfrm>
          <a:prstGeom prst="bentConnector2">
            <a:avLst/>
          </a:prstGeom>
          <a:noFill/>
          <a:ln w="9525">
            <a:solidFill>
              <a:srgbClr val="FF0000"/>
            </a:solidFill>
            <a:prstDash val="dash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" name="AutoShape 287"/>
          <p:cNvCxnSpPr>
            <a:cxnSpLocks noChangeShapeType="1"/>
            <a:stCxn id="119" idx="3"/>
            <a:endCxn id="118" idx="1"/>
          </p:cNvCxnSpPr>
          <p:nvPr/>
        </p:nvCxnSpPr>
        <p:spPr bwMode="auto">
          <a:xfrm>
            <a:off x="4810882" y="5595266"/>
            <a:ext cx="12747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3" name="Picture 2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794" y="5650828"/>
            <a:ext cx="153988" cy="12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4" name="AutoShape 285"/>
          <p:cNvSpPr>
            <a:spLocks noChangeArrowheads="1"/>
          </p:cNvSpPr>
          <p:nvPr/>
        </p:nvSpPr>
        <p:spPr bwMode="auto">
          <a:xfrm>
            <a:off x="2533688" y="2958467"/>
            <a:ext cx="328612" cy="381000"/>
          </a:xfrm>
          <a:prstGeom prst="foldedCorner">
            <a:avLst>
              <a:gd name="adj" fmla="val 12500"/>
            </a:avLst>
          </a:prstGeom>
          <a:solidFill>
            <a:srgbClr val="99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6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紹介物件</a:t>
            </a:r>
          </a:p>
          <a:p>
            <a:pPr algn="ctr" eaLnBrk="1" hangingPunct="1"/>
            <a:r>
              <a:rPr lang="ja-JP" altLang="en-US" sz="6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</a:t>
            </a:r>
          </a:p>
        </p:txBody>
      </p:sp>
      <p:sp>
        <p:nvSpPr>
          <p:cNvPr id="105" name="computr1"/>
          <p:cNvSpPr>
            <a:spLocks noEditPoints="1" noChangeArrowheads="1"/>
          </p:cNvSpPr>
          <p:nvPr/>
        </p:nvSpPr>
        <p:spPr bwMode="auto">
          <a:xfrm>
            <a:off x="2252700" y="3123567"/>
            <a:ext cx="215900" cy="215900"/>
          </a:xfrm>
          <a:custGeom>
            <a:avLst/>
            <a:gdLst>
              <a:gd name="T0" fmla="*/ 19518320 w 21600"/>
              <a:gd name="T1" fmla="*/ 0 h 21600"/>
              <a:gd name="T2" fmla="*/ 10790802 w 21600"/>
              <a:gd name="T3" fmla="*/ 0 h 21600"/>
              <a:gd name="T4" fmla="*/ 2063284 w 21600"/>
              <a:gd name="T5" fmla="*/ 0 h 21600"/>
              <a:gd name="T6" fmla="*/ 0 w 21600"/>
              <a:gd name="T7" fmla="*/ 15374859 h 21600"/>
              <a:gd name="T8" fmla="*/ 0 w 21600"/>
              <a:gd name="T9" fmla="*/ 21581604 h 21600"/>
              <a:gd name="T10" fmla="*/ 10790802 w 21600"/>
              <a:gd name="T11" fmla="*/ 21581604 h 21600"/>
              <a:gd name="T12" fmla="*/ 21581604 w 21600"/>
              <a:gd name="T13" fmla="*/ 21581604 h 21600"/>
              <a:gd name="T14" fmla="*/ 21581604 w 21600"/>
              <a:gd name="T15" fmla="*/ 15374859 h 21600"/>
              <a:gd name="T16" fmla="*/ 19518320 w 21600"/>
              <a:gd name="T17" fmla="*/ 13541458 h 21600"/>
              <a:gd name="T18" fmla="*/ 2063284 w 21600"/>
              <a:gd name="T19" fmla="*/ 13541458 h 21600"/>
              <a:gd name="T20" fmla="*/ 2063284 w 21600"/>
              <a:gd name="T21" fmla="*/ 6770224 h 21600"/>
              <a:gd name="T22" fmla="*/ 19518320 w 21600"/>
              <a:gd name="T23" fmla="*/ 6770224 h 21600"/>
              <a:gd name="T24" fmla="*/ 0 w 21600"/>
              <a:gd name="T25" fmla="*/ 18478281 h 21600"/>
              <a:gd name="T26" fmla="*/ 21581604 w 21600"/>
              <a:gd name="T27" fmla="*/ 18478281 h 216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4923 w 21600"/>
              <a:gd name="T43" fmla="*/ 2541 h 21600"/>
              <a:gd name="T44" fmla="*/ 16756 w 21600"/>
              <a:gd name="T45" fmla="*/ 11153 h 2160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6" name="AutoShape 248"/>
          <p:cNvSpPr>
            <a:spLocks noChangeArrowheads="1"/>
          </p:cNvSpPr>
          <p:nvPr/>
        </p:nvSpPr>
        <p:spPr bwMode="auto">
          <a:xfrm>
            <a:off x="5614739" y="2480804"/>
            <a:ext cx="327025" cy="38100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お客様</a:t>
            </a:r>
          </a:p>
          <a:p>
            <a:pPr algn="ctr" eaLnBrk="1" hangingPunct="1"/>
            <a:r>
              <a:rPr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紹介ｼｰﾄ</a:t>
            </a:r>
          </a:p>
        </p:txBody>
      </p:sp>
      <p:cxnSp>
        <p:nvCxnSpPr>
          <p:cNvPr id="107" name="AutoShape 249"/>
          <p:cNvCxnSpPr>
            <a:cxnSpLocks noChangeShapeType="1"/>
            <a:endCxn id="106" idx="1"/>
          </p:cNvCxnSpPr>
          <p:nvPr/>
        </p:nvCxnSpPr>
        <p:spPr bwMode="auto">
          <a:xfrm>
            <a:off x="4520952" y="2671304"/>
            <a:ext cx="109378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" name="AutoShape 236"/>
          <p:cNvSpPr>
            <a:spLocks noChangeArrowheads="1"/>
          </p:cNvSpPr>
          <p:nvPr/>
        </p:nvSpPr>
        <p:spPr bwMode="auto">
          <a:xfrm>
            <a:off x="7041232" y="1202089"/>
            <a:ext cx="1168400" cy="1857375"/>
          </a:xfrm>
          <a:prstGeom prst="homePlate">
            <a:avLst>
              <a:gd name="adj" fmla="val 29356"/>
            </a:avLst>
          </a:prstGeom>
          <a:solidFill>
            <a:srgbClr val="FFCCCC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en-US" altLang="ja-JP" sz="10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en-US" altLang="ja-JP" sz="10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お客様との</a:t>
            </a:r>
          </a:p>
          <a:p>
            <a:pPr algn="ctr" eaLnBrk="1" hangingPunct="1"/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商談</a:t>
            </a:r>
          </a:p>
          <a:p>
            <a:pPr algn="ctr" eaLnBrk="1" hangingPunct="1"/>
            <a:endParaRPr lang="ja-JP" altLang="en-US" sz="10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ja-JP" altLang="en-US" sz="10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en-US" altLang="ja-JP" sz="10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09" name="AutoShape 266"/>
          <p:cNvCxnSpPr>
            <a:cxnSpLocks noChangeShapeType="1"/>
            <a:stCxn id="77" idx="3"/>
            <a:endCxn id="108" idx="1"/>
          </p:cNvCxnSpPr>
          <p:nvPr/>
        </p:nvCxnSpPr>
        <p:spPr bwMode="auto">
          <a:xfrm>
            <a:off x="6607175" y="2127411"/>
            <a:ext cx="434057" cy="3366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0" name="Rectangle 253"/>
          <p:cNvSpPr>
            <a:spLocks noChangeArrowheads="1"/>
          </p:cNvSpPr>
          <p:nvPr/>
        </p:nvSpPr>
        <p:spPr bwMode="auto">
          <a:xfrm>
            <a:off x="6989763" y="1188404"/>
            <a:ext cx="102076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endParaRPr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</a:t>
            </a:r>
            <a:endParaRPr lang="ja-JP" altLang="en-US" sz="1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11" name="AutoShape 261"/>
          <p:cNvCxnSpPr>
            <a:cxnSpLocks noChangeShapeType="1"/>
          </p:cNvCxnSpPr>
          <p:nvPr/>
        </p:nvCxnSpPr>
        <p:spPr bwMode="auto">
          <a:xfrm flipH="1">
            <a:off x="768427" y="2128204"/>
            <a:ext cx="7431088" cy="2884488"/>
          </a:xfrm>
          <a:prstGeom prst="bentConnector5">
            <a:avLst>
              <a:gd name="adj1" fmla="val -3194"/>
              <a:gd name="adj2" fmla="val 50028"/>
              <a:gd name="adj3" fmla="val 103194"/>
            </a:avLst>
          </a:prstGeom>
          <a:noFill/>
          <a:ln w="19050">
            <a:solidFill>
              <a:srgbClr val="FF0000"/>
            </a:solidFill>
            <a:miter lim="800000"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2" name="AutoShape 248"/>
          <p:cNvSpPr>
            <a:spLocks noChangeArrowheads="1"/>
          </p:cNvSpPr>
          <p:nvPr/>
        </p:nvSpPr>
        <p:spPr bwMode="auto">
          <a:xfrm>
            <a:off x="4483971" y="5854029"/>
            <a:ext cx="327025" cy="38100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お客様</a:t>
            </a:r>
            <a:endParaRPr lang="ja-JP" altLang="en-US" sz="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紹介ｼｰﾄ</a:t>
            </a:r>
          </a:p>
        </p:txBody>
      </p:sp>
      <p:sp>
        <p:nvSpPr>
          <p:cNvPr id="113" name="AutoShape 238"/>
          <p:cNvSpPr>
            <a:spLocks noChangeArrowheads="1"/>
          </p:cNvSpPr>
          <p:nvPr/>
        </p:nvSpPr>
        <p:spPr bwMode="auto">
          <a:xfrm>
            <a:off x="7236822" y="4061740"/>
            <a:ext cx="1168400" cy="1868488"/>
          </a:xfrm>
          <a:prstGeom prst="homePlate">
            <a:avLst>
              <a:gd name="adj" fmla="val 29356"/>
            </a:avLst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en-US" altLang="ja-JP" sz="1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手数料の</a:t>
            </a:r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受領</a:t>
            </a:r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4" name="Rectangle 239"/>
          <p:cNvSpPr>
            <a:spLocks noChangeArrowheads="1"/>
          </p:cNvSpPr>
          <p:nvPr/>
        </p:nvSpPr>
        <p:spPr bwMode="auto">
          <a:xfrm>
            <a:off x="7241004" y="4060810"/>
            <a:ext cx="9048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XING</a:t>
            </a:r>
            <a:endParaRPr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直販統括部</a:t>
            </a:r>
            <a:endParaRPr lang="ja-JP" altLang="en-US" sz="1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15" name="AutoShape 280"/>
          <p:cNvCxnSpPr>
            <a:cxnSpLocks noChangeShapeType="1"/>
            <a:stCxn id="94" idx="3"/>
            <a:endCxn id="113" idx="1"/>
          </p:cNvCxnSpPr>
          <p:nvPr/>
        </p:nvCxnSpPr>
        <p:spPr bwMode="auto">
          <a:xfrm flipV="1">
            <a:off x="6984169" y="4995984"/>
            <a:ext cx="252653" cy="1588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6" name="AutoShape 286"/>
          <p:cNvSpPr>
            <a:spLocks noChangeArrowheads="1"/>
          </p:cNvSpPr>
          <p:nvPr/>
        </p:nvSpPr>
        <p:spPr bwMode="auto">
          <a:xfrm>
            <a:off x="7545288" y="5406937"/>
            <a:ext cx="328613" cy="381000"/>
          </a:xfrm>
          <a:prstGeom prst="foldedCorner">
            <a:avLst>
              <a:gd name="adj" fmla="val 12500"/>
            </a:avLst>
          </a:prstGeom>
          <a:solidFill>
            <a:srgbClr val="99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紹介物件</a:t>
            </a:r>
          </a:p>
          <a:p>
            <a:pPr algn="ctr" eaLnBrk="1" hangingPunct="1"/>
            <a:r>
              <a:rPr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</a:t>
            </a:r>
          </a:p>
        </p:txBody>
      </p:sp>
      <p:cxnSp>
        <p:nvCxnSpPr>
          <p:cNvPr id="117" name="カギ線コネクタ 5"/>
          <p:cNvCxnSpPr>
            <a:cxnSpLocks noChangeShapeType="1"/>
            <a:stCxn id="104" idx="3"/>
            <a:endCxn id="116" idx="1"/>
          </p:cNvCxnSpPr>
          <p:nvPr/>
        </p:nvCxnSpPr>
        <p:spPr bwMode="auto">
          <a:xfrm>
            <a:off x="2862300" y="3148967"/>
            <a:ext cx="4682988" cy="2448470"/>
          </a:xfrm>
          <a:prstGeom prst="bentConnector3">
            <a:avLst>
              <a:gd name="adj1" fmla="val 24045"/>
            </a:avLst>
          </a:prstGeom>
          <a:noFill/>
          <a:ln w="25400">
            <a:solidFill>
              <a:srgbClr val="0000FF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8" name="AutoShape 286"/>
          <p:cNvSpPr>
            <a:spLocks noChangeArrowheads="1"/>
          </p:cNvSpPr>
          <p:nvPr/>
        </p:nvSpPr>
        <p:spPr bwMode="auto">
          <a:xfrm>
            <a:off x="6085644" y="5404766"/>
            <a:ext cx="328613" cy="381000"/>
          </a:xfrm>
          <a:prstGeom prst="foldedCorner">
            <a:avLst>
              <a:gd name="adj" fmla="val 12500"/>
            </a:avLst>
          </a:prstGeom>
          <a:solidFill>
            <a:srgbClr val="99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紹介物件</a:t>
            </a:r>
          </a:p>
          <a:p>
            <a:pPr algn="ctr" eaLnBrk="1" hangingPunct="1"/>
            <a:r>
              <a:rPr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</a:t>
            </a:r>
          </a:p>
        </p:txBody>
      </p:sp>
      <p:sp>
        <p:nvSpPr>
          <p:cNvPr id="119" name="AutoShape 285"/>
          <p:cNvSpPr>
            <a:spLocks noChangeArrowheads="1"/>
          </p:cNvSpPr>
          <p:nvPr/>
        </p:nvSpPr>
        <p:spPr bwMode="auto">
          <a:xfrm>
            <a:off x="4482269" y="5404766"/>
            <a:ext cx="328613" cy="381000"/>
          </a:xfrm>
          <a:prstGeom prst="foldedCorner">
            <a:avLst>
              <a:gd name="adj" fmla="val 12500"/>
            </a:avLst>
          </a:prstGeom>
          <a:solidFill>
            <a:srgbClr val="99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6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紹介物件</a:t>
            </a:r>
          </a:p>
          <a:p>
            <a:pPr algn="ctr" eaLnBrk="1" hangingPunct="1"/>
            <a:r>
              <a:rPr lang="ja-JP" altLang="en-US" sz="6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</a:t>
            </a:r>
          </a:p>
        </p:txBody>
      </p:sp>
      <p:cxnSp>
        <p:nvCxnSpPr>
          <p:cNvPr id="120" name="カギ線コネクタ 5"/>
          <p:cNvCxnSpPr>
            <a:cxnSpLocks noChangeShapeType="1"/>
            <a:stCxn id="118" idx="2"/>
            <a:endCxn id="99" idx="0"/>
          </p:cNvCxnSpPr>
          <p:nvPr/>
        </p:nvCxnSpPr>
        <p:spPr bwMode="auto">
          <a:xfrm rot="16200000" flipH="1">
            <a:off x="6461825" y="5573891"/>
            <a:ext cx="231045" cy="654793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0000FF"/>
            </a:solidFill>
            <a:prstDash val="dash"/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71801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3-2. USEN♪BGM_</a:t>
            </a:r>
            <a:r>
              <a:rPr lang="ja-JP" altLang="en-US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紹介全体フロー（詳細版）①</a:t>
            </a:r>
          </a:p>
        </p:txBody>
      </p:sp>
      <p:sp>
        <p:nvSpPr>
          <p:cNvPr id="34" name="Text Box 237"/>
          <p:cNvSpPr txBox="1">
            <a:spLocks noChangeArrowheads="1"/>
          </p:cNvSpPr>
          <p:nvPr/>
        </p:nvSpPr>
        <p:spPr bwMode="auto">
          <a:xfrm>
            <a:off x="107504" y="740130"/>
            <a:ext cx="872171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ja-JP" altLang="en-US" sz="1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</a:t>
            </a:r>
            <a:r>
              <a:rPr lang="ja-JP" altLang="en-US" sz="16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フロー</a:t>
            </a:r>
          </a:p>
          <a:p>
            <a:pPr>
              <a:defRPr/>
            </a:pPr>
            <a:endParaRPr lang="en-US" altLang="ja-JP" sz="1200" b="1" u="sng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313630" y="3357339"/>
            <a:ext cx="8578850" cy="2735263"/>
          </a:xfrm>
          <a:prstGeom prst="rect">
            <a:avLst/>
          </a:prstGeom>
          <a:solidFill>
            <a:srgbClr val="FFCCCC">
              <a:alpha val="50000"/>
            </a:srgb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3" name="Text Box 82"/>
          <p:cNvSpPr txBox="1">
            <a:spLocks noChangeArrowheads="1"/>
          </p:cNvSpPr>
          <p:nvPr/>
        </p:nvSpPr>
        <p:spPr bwMode="auto">
          <a:xfrm>
            <a:off x="1311943" y="1412652"/>
            <a:ext cx="721672" cy="338554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①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有線</a:t>
            </a:r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BGM</a:t>
            </a:r>
          </a:p>
          <a:p>
            <a:pPr algn="ctr" eaLnBrk="1" hangingPunct="1"/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の案内</a:t>
            </a:r>
          </a:p>
        </p:txBody>
      </p:sp>
      <p:sp>
        <p:nvSpPr>
          <p:cNvPr id="64" name="Text Box 83"/>
          <p:cNvSpPr txBox="1">
            <a:spLocks noChangeArrowheads="1"/>
          </p:cNvSpPr>
          <p:nvPr/>
        </p:nvSpPr>
        <p:spPr bwMode="auto">
          <a:xfrm>
            <a:off x="2966591" y="1412652"/>
            <a:ext cx="649288" cy="3365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⑤BGM</a:t>
            </a:r>
          </a:p>
          <a:p>
            <a:pPr algn="ctr" eaLnBrk="1" hangingPunct="1"/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商談･契約</a:t>
            </a:r>
          </a:p>
        </p:txBody>
      </p:sp>
      <p:sp>
        <p:nvSpPr>
          <p:cNvPr id="65" name="Text Box 84"/>
          <p:cNvSpPr txBox="1">
            <a:spLocks noChangeArrowheads="1"/>
          </p:cNvSpPr>
          <p:nvPr/>
        </p:nvSpPr>
        <p:spPr bwMode="auto">
          <a:xfrm>
            <a:off x="3609529" y="3543077"/>
            <a:ext cx="619125" cy="3365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⑥</a:t>
            </a:r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商談</a:t>
            </a:r>
          </a:p>
          <a:p>
            <a:pPr algn="ctr" eaLnBrk="1" hangingPunct="1"/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結果報告</a:t>
            </a:r>
          </a:p>
        </p:txBody>
      </p:sp>
      <p:sp>
        <p:nvSpPr>
          <p:cNvPr id="66" name="Text Box 85"/>
          <p:cNvSpPr txBox="1">
            <a:spLocks noChangeArrowheads="1"/>
          </p:cNvSpPr>
          <p:nvPr/>
        </p:nvSpPr>
        <p:spPr bwMode="auto">
          <a:xfrm>
            <a:off x="5701854" y="5090840"/>
            <a:ext cx="868362" cy="3365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⑬</a:t>
            </a:r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紹介料支払</a:t>
            </a:r>
          </a:p>
          <a:p>
            <a:pPr eaLnBrk="1" hangingPunct="1"/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ﾃﾞｰﾀ作成･送付</a:t>
            </a:r>
          </a:p>
        </p:txBody>
      </p:sp>
      <p:sp>
        <p:nvSpPr>
          <p:cNvPr id="67" name="Text Box 86"/>
          <p:cNvSpPr txBox="1">
            <a:spLocks noChangeArrowheads="1"/>
          </p:cNvSpPr>
          <p:nvPr/>
        </p:nvSpPr>
        <p:spPr bwMode="auto">
          <a:xfrm>
            <a:off x="5990779" y="1428527"/>
            <a:ext cx="912812" cy="3365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⑫</a:t>
            </a:r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加入金･聴取</a:t>
            </a:r>
          </a:p>
          <a:p>
            <a:pPr algn="ctr" eaLnBrk="1" hangingPunct="1"/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の支払い</a:t>
            </a:r>
          </a:p>
        </p:txBody>
      </p:sp>
      <p:sp>
        <p:nvSpPr>
          <p:cNvPr id="68" name="Text Box 87"/>
          <p:cNvSpPr txBox="1">
            <a:spLocks noChangeArrowheads="1"/>
          </p:cNvSpPr>
          <p:nvPr/>
        </p:nvSpPr>
        <p:spPr bwMode="auto">
          <a:xfrm>
            <a:off x="6354316" y="2793777"/>
            <a:ext cx="719138" cy="3365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⑭</a:t>
            </a:r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紹介料の</a:t>
            </a:r>
          </a:p>
          <a:p>
            <a:pPr algn="ctr" eaLnBrk="1" hangingPunct="1"/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請求書発行</a:t>
            </a:r>
          </a:p>
        </p:txBody>
      </p:sp>
      <p:sp>
        <p:nvSpPr>
          <p:cNvPr id="69" name="Text Box 88"/>
          <p:cNvSpPr txBox="1">
            <a:spLocks noChangeArrowheads="1"/>
          </p:cNvSpPr>
          <p:nvPr/>
        </p:nvSpPr>
        <p:spPr bwMode="auto">
          <a:xfrm>
            <a:off x="7725358" y="5579839"/>
            <a:ext cx="590550" cy="3365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⑯</a:t>
            </a:r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紹介料</a:t>
            </a:r>
          </a:p>
          <a:p>
            <a:pPr algn="ctr" eaLnBrk="1" hangingPunct="1"/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の支払</a:t>
            </a:r>
          </a:p>
        </p:txBody>
      </p:sp>
      <p:sp>
        <p:nvSpPr>
          <p:cNvPr id="70" name="Text Box 89"/>
          <p:cNvSpPr txBox="1">
            <a:spLocks noChangeArrowheads="1"/>
          </p:cNvSpPr>
          <p:nvPr/>
        </p:nvSpPr>
        <p:spPr bwMode="auto">
          <a:xfrm>
            <a:off x="7041790" y="5084490"/>
            <a:ext cx="590550" cy="3365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⑮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請求書</a:t>
            </a:r>
          </a:p>
          <a:p>
            <a:pPr algn="ctr" eaLnBrk="1" hangingPunct="1"/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の送付</a:t>
            </a:r>
          </a:p>
        </p:txBody>
      </p:sp>
      <p:sp>
        <p:nvSpPr>
          <p:cNvPr id="71" name="Text Box 98"/>
          <p:cNvSpPr txBox="1">
            <a:spLocks noChangeArrowheads="1"/>
          </p:cNvSpPr>
          <p:nvPr/>
        </p:nvSpPr>
        <p:spPr bwMode="auto">
          <a:xfrm>
            <a:off x="1309241" y="2084164"/>
            <a:ext cx="712788" cy="3365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②</a:t>
            </a:r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紹介ｼｰﾄ</a:t>
            </a:r>
          </a:p>
          <a:p>
            <a:pPr algn="ctr" eaLnBrk="1" hangingPunct="1"/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をﾒｰﾙ送付</a:t>
            </a:r>
          </a:p>
        </p:txBody>
      </p:sp>
      <p:sp>
        <p:nvSpPr>
          <p:cNvPr id="72" name="Text Box 99"/>
          <p:cNvSpPr txBox="1">
            <a:spLocks noChangeArrowheads="1"/>
          </p:cNvSpPr>
          <p:nvPr/>
        </p:nvSpPr>
        <p:spPr bwMode="auto">
          <a:xfrm>
            <a:off x="4542979" y="5090840"/>
            <a:ext cx="650875" cy="3365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⑩</a:t>
            </a:r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管理</a:t>
            </a:r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DB</a:t>
            </a:r>
          </a:p>
          <a:p>
            <a:pPr algn="ctr" eaLnBrk="1" hangingPunct="1"/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登録</a:t>
            </a:r>
          </a:p>
        </p:txBody>
      </p:sp>
      <p:sp>
        <p:nvSpPr>
          <p:cNvPr id="73" name="Text Box 100"/>
          <p:cNvSpPr txBox="1">
            <a:spLocks noChangeArrowheads="1"/>
          </p:cNvSpPr>
          <p:nvPr/>
        </p:nvSpPr>
        <p:spPr bwMode="auto">
          <a:xfrm>
            <a:off x="1259632" y="4985743"/>
            <a:ext cx="784225" cy="458787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③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紹介ｼｰﾄの</a:t>
            </a:r>
          </a:p>
          <a:p>
            <a:pPr algn="ctr" eaLnBrk="1" hangingPunct="1"/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受領・管理</a:t>
            </a:r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DB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登録</a:t>
            </a:r>
          </a:p>
        </p:txBody>
      </p:sp>
      <p:sp>
        <p:nvSpPr>
          <p:cNvPr id="74" name="Text Box 101"/>
          <p:cNvSpPr txBox="1">
            <a:spLocks noChangeArrowheads="1"/>
          </p:cNvSpPr>
          <p:nvPr/>
        </p:nvSpPr>
        <p:spPr bwMode="auto">
          <a:xfrm>
            <a:off x="2441129" y="3543077"/>
            <a:ext cx="741362" cy="3365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④</a:t>
            </a:r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紹介内容事前確認</a:t>
            </a:r>
          </a:p>
        </p:txBody>
      </p:sp>
      <p:sp>
        <p:nvSpPr>
          <p:cNvPr id="121" name="Text Box 105"/>
          <p:cNvSpPr txBox="1">
            <a:spLocks noChangeArrowheads="1"/>
          </p:cNvSpPr>
          <p:nvPr/>
        </p:nvSpPr>
        <p:spPr bwMode="auto">
          <a:xfrm>
            <a:off x="4046091" y="1428527"/>
            <a:ext cx="755650" cy="3365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⑧</a:t>
            </a:r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設置工事</a:t>
            </a:r>
          </a:p>
          <a:p>
            <a:pPr algn="ctr" eaLnBrk="1" hangingPunct="1"/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の実施</a:t>
            </a:r>
          </a:p>
        </p:txBody>
      </p:sp>
      <p:sp>
        <p:nvSpPr>
          <p:cNvPr id="122" name="Text Box 115"/>
          <p:cNvSpPr txBox="1">
            <a:spLocks noChangeArrowheads="1"/>
          </p:cNvSpPr>
          <p:nvPr/>
        </p:nvSpPr>
        <p:spPr bwMode="auto">
          <a:xfrm>
            <a:off x="3571429" y="4209827"/>
            <a:ext cx="703262" cy="3365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⑦UNIS</a:t>
            </a:r>
          </a:p>
          <a:p>
            <a:pPr algn="ctr" eaLnBrk="1" hangingPunct="1"/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受注登録</a:t>
            </a:r>
          </a:p>
        </p:txBody>
      </p:sp>
      <p:sp>
        <p:nvSpPr>
          <p:cNvPr id="123" name="Text Box 117"/>
          <p:cNvSpPr txBox="1">
            <a:spLocks noChangeArrowheads="1"/>
          </p:cNvSpPr>
          <p:nvPr/>
        </p:nvSpPr>
        <p:spPr bwMode="auto">
          <a:xfrm>
            <a:off x="4574729" y="4209827"/>
            <a:ext cx="576262" cy="3365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⑨UNIS</a:t>
            </a:r>
          </a:p>
          <a:p>
            <a:pPr algn="ctr" eaLnBrk="1" hangingPunct="1"/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確定</a:t>
            </a:r>
          </a:p>
        </p:txBody>
      </p:sp>
      <p:sp>
        <p:nvSpPr>
          <p:cNvPr id="124" name="Text Box 120"/>
          <p:cNvSpPr txBox="1">
            <a:spLocks noChangeArrowheads="1"/>
          </p:cNvSpPr>
          <p:nvPr/>
        </p:nvSpPr>
        <p:spPr bwMode="auto">
          <a:xfrm>
            <a:off x="5487541" y="4196898"/>
            <a:ext cx="719138" cy="338554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⑪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請求</a:t>
            </a:r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回収</a:t>
            </a:r>
            <a:endParaRPr lang="en-US" altLang="ja-JP" sz="8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endParaRPr lang="ja-JP" altLang="en-US" sz="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5" name="Text Box 124"/>
          <p:cNvSpPr txBox="1">
            <a:spLocks noChangeArrowheads="1"/>
          </p:cNvSpPr>
          <p:nvPr/>
        </p:nvSpPr>
        <p:spPr bwMode="auto">
          <a:xfrm>
            <a:off x="7761870" y="2804889"/>
            <a:ext cx="590550" cy="3365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⑰</a:t>
            </a:r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紹介料</a:t>
            </a:r>
          </a:p>
          <a:p>
            <a:pPr algn="ctr" eaLnBrk="1" hangingPunct="1"/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の入金</a:t>
            </a:r>
          </a:p>
        </p:txBody>
      </p:sp>
      <p:sp>
        <p:nvSpPr>
          <p:cNvPr id="126" name="Rectangle 79"/>
          <p:cNvSpPr>
            <a:spLocks noChangeArrowheads="1"/>
          </p:cNvSpPr>
          <p:nvPr/>
        </p:nvSpPr>
        <p:spPr bwMode="auto">
          <a:xfrm>
            <a:off x="301179" y="2636614"/>
            <a:ext cx="792162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7" name="Text Box 80"/>
          <p:cNvSpPr txBox="1">
            <a:spLocks noChangeArrowheads="1"/>
          </p:cNvSpPr>
          <p:nvPr/>
        </p:nvSpPr>
        <p:spPr bwMode="auto">
          <a:xfrm>
            <a:off x="221804" y="5543327"/>
            <a:ext cx="1143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hangingPunct="1"/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事務センター</a:t>
            </a:r>
          </a:p>
        </p:txBody>
      </p:sp>
      <p:sp>
        <p:nvSpPr>
          <p:cNvPr id="128" name="Line 81"/>
          <p:cNvSpPr>
            <a:spLocks noChangeShapeType="1"/>
          </p:cNvSpPr>
          <p:nvPr/>
        </p:nvSpPr>
        <p:spPr bwMode="auto">
          <a:xfrm>
            <a:off x="1237804" y="1196752"/>
            <a:ext cx="0" cy="48958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29" name="AutoShape 90"/>
          <p:cNvCxnSpPr>
            <a:cxnSpLocks noChangeShapeType="1"/>
            <a:stCxn id="66" idx="3"/>
            <a:endCxn id="68" idx="2"/>
          </p:cNvCxnSpPr>
          <p:nvPr/>
        </p:nvCxnSpPr>
        <p:spPr bwMode="auto">
          <a:xfrm flipV="1">
            <a:off x="6570216" y="3130327"/>
            <a:ext cx="143669" cy="2128788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AutoShape 91"/>
          <p:cNvCxnSpPr>
            <a:cxnSpLocks noChangeShapeType="1"/>
            <a:stCxn id="68" idx="3"/>
            <a:endCxn id="70" idx="0"/>
          </p:cNvCxnSpPr>
          <p:nvPr/>
        </p:nvCxnSpPr>
        <p:spPr bwMode="auto">
          <a:xfrm>
            <a:off x="7073454" y="2962052"/>
            <a:ext cx="263611" cy="2122438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1" name="AutoShape 92"/>
          <p:cNvCxnSpPr>
            <a:cxnSpLocks noChangeShapeType="1"/>
            <a:stCxn id="74" idx="3"/>
            <a:endCxn id="64" idx="2"/>
          </p:cNvCxnSpPr>
          <p:nvPr/>
        </p:nvCxnSpPr>
        <p:spPr bwMode="auto">
          <a:xfrm flipV="1">
            <a:off x="3182491" y="1749202"/>
            <a:ext cx="109538" cy="1962150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2" name="Text Box 93"/>
          <p:cNvSpPr txBox="1">
            <a:spLocks noChangeArrowheads="1"/>
          </p:cNvSpPr>
          <p:nvPr/>
        </p:nvSpPr>
        <p:spPr bwMode="auto">
          <a:xfrm>
            <a:off x="202754" y="4829437"/>
            <a:ext cx="1143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</a:p>
          <a:p>
            <a:pPr algn="ctr" eaLnBrk="1" hangingPunct="1"/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営業企画部</a:t>
            </a:r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3" name="Text Box 94"/>
          <p:cNvSpPr txBox="1">
            <a:spLocks noChangeArrowheads="1"/>
          </p:cNvSpPr>
          <p:nvPr/>
        </p:nvSpPr>
        <p:spPr bwMode="auto">
          <a:xfrm>
            <a:off x="566291" y="2038127"/>
            <a:ext cx="7286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支店長</a:t>
            </a:r>
            <a:r>
              <a:rPr lang="en-US" altLang="ja-JP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/</a:t>
            </a:r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営業所長</a:t>
            </a:r>
          </a:p>
          <a:p>
            <a:pPr algn="ctr" eaLnBrk="1" hangingPunct="1"/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</a:t>
            </a:r>
          </a:p>
        </p:txBody>
      </p:sp>
      <p:sp>
        <p:nvSpPr>
          <p:cNvPr id="134" name="Text Box 95"/>
          <p:cNvSpPr txBox="1">
            <a:spLocks noChangeArrowheads="1"/>
          </p:cNvSpPr>
          <p:nvPr/>
        </p:nvSpPr>
        <p:spPr bwMode="auto">
          <a:xfrm>
            <a:off x="221804" y="1457102"/>
            <a:ext cx="1143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お客様</a:t>
            </a:r>
          </a:p>
        </p:txBody>
      </p:sp>
      <p:sp>
        <p:nvSpPr>
          <p:cNvPr id="135" name="Rectangle 96"/>
          <p:cNvSpPr>
            <a:spLocks noChangeArrowheads="1"/>
          </p:cNvSpPr>
          <p:nvPr/>
        </p:nvSpPr>
        <p:spPr bwMode="auto">
          <a:xfrm>
            <a:off x="1605749" y="2349277"/>
            <a:ext cx="86113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&lt;</a:t>
            </a:r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紹介可能時</a:t>
            </a:r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&gt;</a:t>
            </a:r>
          </a:p>
        </p:txBody>
      </p:sp>
      <p:cxnSp>
        <p:nvCxnSpPr>
          <p:cNvPr id="136" name="AutoShape 97"/>
          <p:cNvCxnSpPr>
            <a:cxnSpLocks noChangeShapeType="1"/>
            <a:stCxn id="63" idx="2"/>
            <a:endCxn id="71" idx="0"/>
          </p:cNvCxnSpPr>
          <p:nvPr/>
        </p:nvCxnSpPr>
        <p:spPr bwMode="auto">
          <a:xfrm flipH="1">
            <a:off x="1665635" y="1751206"/>
            <a:ext cx="7144" cy="33295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Line 102"/>
          <p:cNvSpPr>
            <a:spLocks noChangeShapeType="1"/>
          </p:cNvSpPr>
          <p:nvPr/>
        </p:nvSpPr>
        <p:spPr bwMode="auto">
          <a:xfrm>
            <a:off x="2834829" y="2287364"/>
            <a:ext cx="420687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8" name="Text Box 103"/>
          <p:cNvSpPr txBox="1">
            <a:spLocks noChangeArrowheads="1"/>
          </p:cNvSpPr>
          <p:nvPr/>
        </p:nvSpPr>
        <p:spPr bwMode="auto">
          <a:xfrm>
            <a:off x="2318891" y="2082577"/>
            <a:ext cx="10080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&lt;</a:t>
            </a:r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場合により同行</a:t>
            </a:r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&gt;</a:t>
            </a:r>
          </a:p>
        </p:txBody>
      </p:sp>
      <p:cxnSp>
        <p:nvCxnSpPr>
          <p:cNvPr id="139" name="AutoShape 104"/>
          <p:cNvCxnSpPr>
            <a:cxnSpLocks noChangeShapeType="1"/>
            <a:stCxn id="64" idx="3"/>
            <a:endCxn id="65" idx="0"/>
          </p:cNvCxnSpPr>
          <p:nvPr/>
        </p:nvCxnSpPr>
        <p:spPr bwMode="auto">
          <a:xfrm>
            <a:off x="3615879" y="1580927"/>
            <a:ext cx="303212" cy="1962150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0" name="Text Box 106"/>
          <p:cNvSpPr txBox="1">
            <a:spLocks noChangeArrowheads="1"/>
          </p:cNvSpPr>
          <p:nvPr/>
        </p:nvSpPr>
        <p:spPr bwMode="auto">
          <a:xfrm>
            <a:off x="4199129" y="3673252"/>
            <a:ext cx="65595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&lt;</a:t>
            </a:r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成約時</a:t>
            </a:r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&gt;</a:t>
            </a:r>
          </a:p>
        </p:txBody>
      </p:sp>
      <p:cxnSp>
        <p:nvCxnSpPr>
          <p:cNvPr id="141" name="AutoShape 107"/>
          <p:cNvCxnSpPr>
            <a:cxnSpLocks noChangeShapeType="1"/>
            <a:stCxn id="65" idx="3"/>
            <a:endCxn id="121" idx="2"/>
          </p:cNvCxnSpPr>
          <p:nvPr/>
        </p:nvCxnSpPr>
        <p:spPr bwMode="auto">
          <a:xfrm flipV="1">
            <a:off x="4228654" y="1765077"/>
            <a:ext cx="195262" cy="1946275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2" name="Text Box 108"/>
          <p:cNvSpPr txBox="1">
            <a:spLocks noChangeArrowheads="1"/>
          </p:cNvSpPr>
          <p:nvPr/>
        </p:nvSpPr>
        <p:spPr bwMode="auto">
          <a:xfrm>
            <a:off x="264250" y="3454177"/>
            <a:ext cx="338554" cy="1118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ＵＳＥＮ管轄支店</a:t>
            </a:r>
          </a:p>
        </p:txBody>
      </p:sp>
      <p:sp>
        <p:nvSpPr>
          <p:cNvPr id="143" name="Line 109"/>
          <p:cNvSpPr>
            <a:spLocks noChangeShapeType="1"/>
          </p:cNvSpPr>
          <p:nvPr/>
        </p:nvSpPr>
        <p:spPr bwMode="auto">
          <a:xfrm>
            <a:off x="542479" y="3995514"/>
            <a:ext cx="8350001" cy="10356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4" name="Text Box 110"/>
          <p:cNvSpPr txBox="1">
            <a:spLocks noChangeArrowheads="1"/>
          </p:cNvSpPr>
          <p:nvPr/>
        </p:nvSpPr>
        <p:spPr bwMode="auto">
          <a:xfrm>
            <a:off x="590104" y="3492277"/>
            <a:ext cx="6334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支店長</a:t>
            </a:r>
          </a:p>
          <a:p>
            <a:pPr algn="ctr" eaLnBrk="1" hangingPunct="1"/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</a:t>
            </a:r>
          </a:p>
        </p:txBody>
      </p:sp>
      <p:sp>
        <p:nvSpPr>
          <p:cNvPr id="145" name="Text Box 111"/>
          <p:cNvSpPr txBox="1">
            <a:spLocks noChangeArrowheads="1"/>
          </p:cNvSpPr>
          <p:nvPr/>
        </p:nvSpPr>
        <p:spPr bwMode="auto">
          <a:xfrm>
            <a:off x="590104" y="4213002"/>
            <a:ext cx="6334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事務</a:t>
            </a:r>
          </a:p>
        </p:txBody>
      </p:sp>
      <p:cxnSp>
        <p:nvCxnSpPr>
          <p:cNvPr id="146" name="AutoShape 112"/>
          <p:cNvCxnSpPr>
            <a:cxnSpLocks noChangeShapeType="1"/>
            <a:stCxn id="65" idx="3"/>
          </p:cNvCxnSpPr>
          <p:nvPr/>
        </p:nvCxnSpPr>
        <p:spPr bwMode="auto">
          <a:xfrm flipV="1">
            <a:off x="4228654" y="3128739"/>
            <a:ext cx="76200" cy="582613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AutoShape 113"/>
          <p:cNvCxnSpPr>
            <a:cxnSpLocks noChangeShapeType="1"/>
            <a:stCxn id="121" idx="3"/>
            <a:endCxn id="123" idx="0"/>
          </p:cNvCxnSpPr>
          <p:nvPr/>
        </p:nvCxnSpPr>
        <p:spPr bwMode="auto">
          <a:xfrm>
            <a:off x="4801741" y="1596802"/>
            <a:ext cx="61913" cy="2613025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" name="AutoShape 114"/>
          <p:cNvCxnSpPr>
            <a:cxnSpLocks noChangeShapeType="1"/>
            <a:stCxn id="69" idx="0"/>
            <a:endCxn id="125" idx="2"/>
          </p:cNvCxnSpPr>
          <p:nvPr/>
        </p:nvCxnSpPr>
        <p:spPr bwMode="auto">
          <a:xfrm flipV="1">
            <a:off x="8020633" y="3141439"/>
            <a:ext cx="36512" cy="24384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9" name="AutoShape 116"/>
          <p:cNvCxnSpPr>
            <a:cxnSpLocks noChangeShapeType="1"/>
            <a:stCxn id="65" idx="2"/>
            <a:endCxn id="122" idx="0"/>
          </p:cNvCxnSpPr>
          <p:nvPr/>
        </p:nvCxnSpPr>
        <p:spPr bwMode="auto">
          <a:xfrm>
            <a:off x="3919091" y="3879627"/>
            <a:ext cx="4763" cy="3302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0" name="Line 118"/>
          <p:cNvSpPr>
            <a:spLocks noChangeShapeType="1"/>
          </p:cNvSpPr>
          <p:nvPr/>
        </p:nvSpPr>
        <p:spPr bwMode="auto">
          <a:xfrm>
            <a:off x="4190554" y="4374927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51" name="AutoShape 119"/>
          <p:cNvCxnSpPr>
            <a:cxnSpLocks noChangeShapeType="1"/>
            <a:stCxn id="123" idx="2"/>
            <a:endCxn id="72" idx="0"/>
          </p:cNvCxnSpPr>
          <p:nvPr/>
        </p:nvCxnSpPr>
        <p:spPr bwMode="auto">
          <a:xfrm>
            <a:off x="4862860" y="4546377"/>
            <a:ext cx="5557" cy="5444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" name="AutoShape 121"/>
          <p:cNvCxnSpPr>
            <a:cxnSpLocks noChangeShapeType="1"/>
            <a:stCxn id="123" idx="3"/>
            <a:endCxn id="124" idx="1"/>
          </p:cNvCxnSpPr>
          <p:nvPr/>
        </p:nvCxnSpPr>
        <p:spPr bwMode="auto">
          <a:xfrm flipV="1">
            <a:off x="5150991" y="4366175"/>
            <a:ext cx="336550" cy="1192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3" name="AutoShape 122"/>
          <p:cNvCxnSpPr>
            <a:cxnSpLocks noChangeShapeType="1"/>
            <a:stCxn id="124" idx="0"/>
            <a:endCxn id="67" idx="1"/>
          </p:cNvCxnSpPr>
          <p:nvPr/>
        </p:nvCxnSpPr>
        <p:spPr bwMode="auto">
          <a:xfrm rot="5400000" flipH="1" flipV="1">
            <a:off x="4618896" y="2825016"/>
            <a:ext cx="2600096" cy="143669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4" name="Line 123"/>
          <p:cNvSpPr>
            <a:spLocks noChangeShapeType="1"/>
          </p:cNvSpPr>
          <p:nvPr/>
        </p:nvSpPr>
        <p:spPr bwMode="auto">
          <a:xfrm>
            <a:off x="5135116" y="5254353"/>
            <a:ext cx="639763" cy="79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55" name="AutoShape 125"/>
          <p:cNvCxnSpPr>
            <a:cxnSpLocks noChangeShapeType="1"/>
            <a:stCxn id="70" idx="2"/>
            <a:endCxn id="69" idx="1"/>
          </p:cNvCxnSpPr>
          <p:nvPr/>
        </p:nvCxnSpPr>
        <p:spPr bwMode="auto">
          <a:xfrm rot="16200000" flipH="1">
            <a:off x="7367674" y="5390430"/>
            <a:ext cx="327074" cy="388293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6" name="AutoShape 126"/>
          <p:cNvCxnSpPr>
            <a:cxnSpLocks noChangeShapeType="1"/>
            <a:stCxn id="66" idx="2"/>
            <a:endCxn id="69" idx="1"/>
          </p:cNvCxnSpPr>
          <p:nvPr/>
        </p:nvCxnSpPr>
        <p:spPr bwMode="auto">
          <a:xfrm rot="16200000" flipH="1">
            <a:off x="6770334" y="4793090"/>
            <a:ext cx="320724" cy="1589323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7" name="AutoShape 127"/>
          <p:cNvCxnSpPr>
            <a:cxnSpLocks noChangeShapeType="1"/>
            <a:stCxn id="66" idx="2"/>
            <a:endCxn id="69" idx="1"/>
          </p:cNvCxnSpPr>
          <p:nvPr/>
        </p:nvCxnSpPr>
        <p:spPr bwMode="auto">
          <a:xfrm rot="16200000" flipH="1">
            <a:off x="6770334" y="4793090"/>
            <a:ext cx="320724" cy="1589323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8" name="Text Box 128"/>
          <p:cNvSpPr txBox="1">
            <a:spLocks noChangeArrowheads="1"/>
          </p:cNvSpPr>
          <p:nvPr/>
        </p:nvSpPr>
        <p:spPr bwMode="auto">
          <a:xfrm>
            <a:off x="3319654" y="4040374"/>
            <a:ext cx="65595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&lt;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成約時</a:t>
            </a:r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&gt;</a:t>
            </a:r>
          </a:p>
        </p:txBody>
      </p:sp>
      <p:sp>
        <p:nvSpPr>
          <p:cNvPr id="159" name="AutoShape 129"/>
          <p:cNvSpPr>
            <a:spLocks noChangeArrowheads="1"/>
          </p:cNvSpPr>
          <p:nvPr/>
        </p:nvSpPr>
        <p:spPr bwMode="auto">
          <a:xfrm>
            <a:off x="3993704" y="3911377"/>
            <a:ext cx="415925" cy="22860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6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BGM</a:t>
            </a:r>
          </a:p>
          <a:p>
            <a:pPr algn="ctr" eaLnBrk="1" hangingPunct="1"/>
            <a:r>
              <a:rPr lang="ja-JP" altLang="en-US" sz="6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契約書</a:t>
            </a:r>
          </a:p>
        </p:txBody>
      </p:sp>
      <p:sp>
        <p:nvSpPr>
          <p:cNvPr id="160" name="Text Box 130"/>
          <p:cNvSpPr txBox="1">
            <a:spLocks noChangeArrowheads="1"/>
          </p:cNvSpPr>
          <p:nvPr/>
        </p:nvSpPr>
        <p:spPr bwMode="auto">
          <a:xfrm>
            <a:off x="4709666" y="3549427"/>
            <a:ext cx="311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</a:t>
            </a:r>
          </a:p>
        </p:txBody>
      </p:sp>
      <p:sp>
        <p:nvSpPr>
          <p:cNvPr id="161" name="Line 131"/>
          <p:cNvSpPr>
            <a:spLocks noChangeShapeType="1"/>
          </p:cNvSpPr>
          <p:nvPr/>
        </p:nvSpPr>
        <p:spPr bwMode="auto">
          <a:xfrm>
            <a:off x="302766" y="6084664"/>
            <a:ext cx="8589714" cy="7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2" name="Line 132"/>
          <p:cNvSpPr>
            <a:spLocks noChangeShapeType="1"/>
          </p:cNvSpPr>
          <p:nvPr/>
        </p:nvSpPr>
        <p:spPr bwMode="auto">
          <a:xfrm>
            <a:off x="302766" y="5363939"/>
            <a:ext cx="8589714" cy="103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3" name="Line 133"/>
          <p:cNvSpPr>
            <a:spLocks noChangeShapeType="1"/>
          </p:cNvSpPr>
          <p:nvPr/>
        </p:nvSpPr>
        <p:spPr bwMode="auto">
          <a:xfrm>
            <a:off x="302766" y="4644803"/>
            <a:ext cx="858971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4" name="Line 134"/>
          <p:cNvSpPr>
            <a:spLocks noChangeShapeType="1"/>
          </p:cNvSpPr>
          <p:nvPr/>
        </p:nvSpPr>
        <p:spPr bwMode="auto">
          <a:xfrm>
            <a:off x="302766" y="3347815"/>
            <a:ext cx="858971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5" name="Line 135"/>
          <p:cNvSpPr>
            <a:spLocks noChangeShapeType="1"/>
          </p:cNvSpPr>
          <p:nvPr/>
        </p:nvSpPr>
        <p:spPr bwMode="auto">
          <a:xfrm>
            <a:off x="302766" y="1917477"/>
            <a:ext cx="8589714" cy="2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6" name="AutoShape 136"/>
          <p:cNvSpPr>
            <a:spLocks noChangeArrowheads="1"/>
          </p:cNvSpPr>
          <p:nvPr/>
        </p:nvSpPr>
        <p:spPr bwMode="auto">
          <a:xfrm>
            <a:off x="1814066" y="2552477"/>
            <a:ext cx="293688" cy="38100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6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お客様</a:t>
            </a:r>
          </a:p>
          <a:p>
            <a:pPr algn="ctr" eaLnBrk="1" hangingPunct="1"/>
            <a:r>
              <a:rPr lang="ja-JP" altLang="en-US" sz="6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ご紹介</a:t>
            </a:r>
          </a:p>
          <a:p>
            <a:pPr algn="ctr" eaLnBrk="1" hangingPunct="1"/>
            <a:r>
              <a:rPr lang="ja-JP" altLang="en-US" sz="6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シート</a:t>
            </a:r>
          </a:p>
        </p:txBody>
      </p:sp>
      <p:sp>
        <p:nvSpPr>
          <p:cNvPr id="167" name="AutoShape 137"/>
          <p:cNvSpPr>
            <a:spLocks noChangeArrowheads="1"/>
          </p:cNvSpPr>
          <p:nvPr/>
        </p:nvSpPr>
        <p:spPr bwMode="auto">
          <a:xfrm>
            <a:off x="4428679" y="4517802"/>
            <a:ext cx="293687" cy="38100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6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お客様</a:t>
            </a:r>
          </a:p>
          <a:p>
            <a:pPr algn="ctr" eaLnBrk="1" hangingPunct="1"/>
            <a:r>
              <a:rPr lang="ja-JP" altLang="en-US" sz="6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ご紹介</a:t>
            </a:r>
          </a:p>
          <a:p>
            <a:pPr algn="ctr" eaLnBrk="1" hangingPunct="1"/>
            <a:r>
              <a:rPr lang="ja-JP" altLang="en-US" sz="6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シート</a:t>
            </a:r>
          </a:p>
        </p:txBody>
      </p:sp>
      <p:cxnSp>
        <p:nvCxnSpPr>
          <p:cNvPr id="168" name="AutoShape 138"/>
          <p:cNvCxnSpPr>
            <a:cxnSpLocks noChangeShapeType="1"/>
            <a:stCxn id="71" idx="2"/>
            <a:endCxn id="73" idx="0"/>
          </p:cNvCxnSpPr>
          <p:nvPr/>
        </p:nvCxnSpPr>
        <p:spPr bwMode="auto">
          <a:xfrm flipH="1">
            <a:off x="1651745" y="2420714"/>
            <a:ext cx="13890" cy="2565029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9" name="AutoShape 139"/>
          <p:cNvCxnSpPr>
            <a:cxnSpLocks noChangeShapeType="1"/>
            <a:stCxn id="73" idx="3"/>
            <a:endCxn id="74" idx="1"/>
          </p:cNvCxnSpPr>
          <p:nvPr/>
        </p:nvCxnSpPr>
        <p:spPr bwMode="auto">
          <a:xfrm flipV="1">
            <a:off x="2043857" y="3711352"/>
            <a:ext cx="397272" cy="1503785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0" name="AutoShape 140"/>
          <p:cNvCxnSpPr>
            <a:cxnSpLocks noChangeShapeType="1"/>
            <a:stCxn id="74" idx="0"/>
            <a:endCxn id="138" idx="2"/>
          </p:cNvCxnSpPr>
          <p:nvPr/>
        </p:nvCxnSpPr>
        <p:spPr bwMode="auto">
          <a:xfrm flipV="1">
            <a:off x="2812604" y="2296889"/>
            <a:ext cx="11112" cy="12461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1" name="AutoShape 141"/>
          <p:cNvCxnSpPr>
            <a:cxnSpLocks noChangeShapeType="1"/>
            <a:stCxn id="65" idx="1"/>
            <a:endCxn id="72" idx="1"/>
          </p:cNvCxnSpPr>
          <p:nvPr/>
        </p:nvCxnSpPr>
        <p:spPr bwMode="auto">
          <a:xfrm rot="10800000" flipH="1" flipV="1">
            <a:off x="3609529" y="3711351"/>
            <a:ext cx="933450" cy="1547763"/>
          </a:xfrm>
          <a:prstGeom prst="bentConnector3">
            <a:avLst>
              <a:gd name="adj1" fmla="val -24490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2" name="Text Box 142"/>
          <p:cNvSpPr txBox="1">
            <a:spLocks noChangeArrowheads="1"/>
          </p:cNvSpPr>
          <p:nvPr/>
        </p:nvSpPr>
        <p:spPr bwMode="auto">
          <a:xfrm>
            <a:off x="3371538" y="5049066"/>
            <a:ext cx="91243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&lt;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成約・ＮＧ時</a:t>
            </a:r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&gt;</a:t>
            </a:r>
          </a:p>
        </p:txBody>
      </p:sp>
      <p:sp>
        <p:nvSpPr>
          <p:cNvPr id="173" name="AutoShape 143"/>
          <p:cNvSpPr>
            <a:spLocks noChangeArrowheads="1"/>
          </p:cNvSpPr>
          <p:nvPr/>
        </p:nvSpPr>
        <p:spPr bwMode="auto">
          <a:xfrm>
            <a:off x="2606229" y="1485677"/>
            <a:ext cx="415925" cy="22860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6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BGM</a:t>
            </a:r>
          </a:p>
          <a:p>
            <a:pPr algn="ctr" eaLnBrk="1" hangingPunct="1"/>
            <a:r>
              <a:rPr lang="ja-JP" altLang="en-US" sz="6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契約書</a:t>
            </a:r>
          </a:p>
        </p:txBody>
      </p:sp>
      <p:pic>
        <p:nvPicPr>
          <p:cNvPr id="174" name="Picture 1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191" y="2393727"/>
            <a:ext cx="142875" cy="12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5" name="Line 145"/>
          <p:cNvSpPr>
            <a:spLocks noChangeShapeType="1"/>
          </p:cNvSpPr>
          <p:nvPr/>
        </p:nvSpPr>
        <p:spPr bwMode="auto">
          <a:xfrm>
            <a:off x="534541" y="2612802"/>
            <a:ext cx="8357939" cy="23812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6" name="Text Box 146"/>
          <p:cNvSpPr txBox="1">
            <a:spLocks noChangeArrowheads="1"/>
          </p:cNvSpPr>
          <p:nvPr/>
        </p:nvSpPr>
        <p:spPr bwMode="auto">
          <a:xfrm>
            <a:off x="275362" y="2157189"/>
            <a:ext cx="338554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㈱ </a:t>
            </a:r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エ ク シ ン グ</a:t>
            </a:r>
          </a:p>
        </p:txBody>
      </p:sp>
      <p:sp>
        <p:nvSpPr>
          <p:cNvPr id="177" name="Text Box 147"/>
          <p:cNvSpPr txBox="1">
            <a:spLocks noChangeArrowheads="1"/>
          </p:cNvSpPr>
          <p:nvPr/>
        </p:nvSpPr>
        <p:spPr bwMode="auto">
          <a:xfrm>
            <a:off x="582166" y="2781077"/>
            <a:ext cx="633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直販</a:t>
            </a:r>
          </a:p>
          <a:p>
            <a:pPr algn="ctr" eaLnBrk="1" hangingPunct="1"/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統括部</a:t>
            </a:r>
          </a:p>
        </p:txBody>
      </p:sp>
      <p:pic>
        <p:nvPicPr>
          <p:cNvPr id="178" name="Picture 1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254" y="5020094"/>
            <a:ext cx="142875" cy="12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9" name="Picture 1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844" y="5128940"/>
            <a:ext cx="142875" cy="12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93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3-3. USEN♪BGM_</a:t>
            </a:r>
            <a:r>
              <a:rPr lang="ja-JP" altLang="en-US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紹介全体フロー（詳細版）②</a:t>
            </a:r>
          </a:p>
        </p:txBody>
      </p:sp>
      <p:sp>
        <p:nvSpPr>
          <p:cNvPr id="34" name="Text Box 237"/>
          <p:cNvSpPr txBox="1">
            <a:spLocks noChangeArrowheads="1"/>
          </p:cNvSpPr>
          <p:nvPr/>
        </p:nvSpPr>
        <p:spPr bwMode="auto">
          <a:xfrm>
            <a:off x="107504" y="740130"/>
            <a:ext cx="8721710" cy="544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ja-JP" altLang="en-US" sz="16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フロー説明・紹介シート記入例</a:t>
            </a:r>
            <a:endParaRPr lang="ja-JP" altLang="en-US" sz="1600" b="1" u="sng" dirty="0">
              <a:effectLst>
                <a:outerShdw blurRad="38100" dist="38100" dir="2700000" algn="tl">
                  <a:srgbClr val="C0C0C0"/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endParaRPr lang="en-US" altLang="ja-JP" sz="1200" b="1" u="sng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① 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XING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営業にてお客様に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BGM(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光回線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/</a:t>
            </a:r>
            <a:r>
              <a:rPr lang="en-US" altLang="ja-JP" sz="10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UPLink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のご案内をします。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② 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XING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営業の担当者は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に紹介できるお客様がいたら、紹介内容を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｢USEN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♪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BGM_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お客様紹介シート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以下、紹介シート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)｣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に記入し、</a:t>
            </a:r>
            <a:endParaRPr lang="en-US" altLang="ja-JP" sz="1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営業企画部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にメールします。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③ 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営業企画部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事務ｾﾝﾀｰ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では、「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♪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BGM_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お客様紹介管理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DB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以下、管理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DB)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」に登録後、紹介シートを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該当管轄支店にメールします。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④ 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管轄支店にて、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｢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紹介シート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｣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を受領後、支店長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担当営業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が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紹介内容の確認を行います。</a:t>
            </a:r>
            <a:endParaRPr lang="en-US" altLang="ja-JP" sz="1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endParaRPr lang="en-US" altLang="ja-JP" sz="1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endParaRPr lang="en-US" altLang="ja-JP" sz="1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endParaRPr lang="ja-JP" altLang="en-US" sz="1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⑤ 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担当営業にて、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BGM(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光回線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/</a:t>
            </a:r>
            <a:r>
              <a:rPr lang="en-US" altLang="ja-JP" sz="10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UPLink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の商談を行います。場合によっては、</a:t>
            </a:r>
            <a:endParaRPr lang="en-US" altLang="ja-JP" sz="1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XING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の営業担当の方と同行して下さい。成約時は、お客様に「サービス加入申込書」を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記入して頂きます</a:t>
            </a:r>
            <a:r>
              <a:rPr lang="ja-JP" altLang="en-US" sz="10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</a:t>
            </a:r>
            <a:endParaRPr lang="en-US" altLang="ja-JP" sz="1000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0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⑥ 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担当営業は、成約の有無に関らず、商談結果を「紹介シート」に記入し、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営業企画部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へメール報告します。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⑦ 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成約時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)USEN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管轄事務担当にて「サービス加入申込書」を基に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UNIS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受注登録を行います。</a:t>
            </a:r>
            <a:endParaRPr lang="en-US" altLang="ja-JP" sz="1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⑧ 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にて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設置工事を行います。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⑨ 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管轄事務担当は、設置完了をもとに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UNIS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確定登録を行い、「紹介シート」を</a:t>
            </a:r>
            <a:endParaRPr lang="en-US" altLang="ja-JP" sz="1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営業企画部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へメールします。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⑩ 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営業企画部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事務ｾﾝﾀｰ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担当者は、管理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DB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｢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紹介シート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｣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の内容を入力し、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データ更新を行います。</a:t>
            </a:r>
            <a:endParaRPr lang="en-US" altLang="ja-JP" sz="1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endParaRPr lang="en-US" altLang="ja-JP" sz="1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endParaRPr lang="ja-JP" altLang="en-US" sz="1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⑪～⑫ 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管轄支店事務は、お客様へ加入金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/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器材費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/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聴取料の請求を行います。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⑬ 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営業企画部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事務ｾﾝﾀｰ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担当は、入金内容を管理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DB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に反映させ、紹介料の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支払対象データを作成し、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XING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へ連絡します。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⑭ 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XING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担当は、支払対象データ内容に基づき請求書を発行し、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営業企画部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へ</a:t>
            </a:r>
            <a:endParaRPr lang="en-US" altLang="ja-JP" sz="1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送付致します。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⑮ 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営業企画部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にて、請求書受領・確認後、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事務ｾﾝﾀｰへ送付致します。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⑯～⑰ 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事務センターにて請求内容の確認後、</a:t>
            </a:r>
            <a:r>
              <a:rPr lang="en-US" altLang="ja-JP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XING</a:t>
            </a: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直販統括部へ</a:t>
            </a:r>
          </a:p>
          <a:p>
            <a:pPr lvl="0">
              <a:defRPr/>
            </a:pPr>
            <a:r>
              <a:rPr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紹介手数料の支払いを行います</a:t>
            </a:r>
            <a:r>
              <a:rPr lang="ja-JP" altLang="en-US" sz="10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</a:t>
            </a:r>
            <a:endParaRPr lang="ja-JP" altLang="en-US" sz="1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Rectangle 126"/>
          <p:cNvSpPr>
            <a:spLocks noChangeArrowheads="1"/>
          </p:cNvSpPr>
          <p:nvPr/>
        </p:nvSpPr>
        <p:spPr bwMode="auto">
          <a:xfrm>
            <a:off x="6181293" y="803337"/>
            <a:ext cx="174278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＜お客様紹介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シート記入例＞</a:t>
            </a:r>
          </a:p>
        </p:txBody>
      </p:sp>
      <p:sp>
        <p:nvSpPr>
          <p:cNvPr id="5" name="Text Box 129"/>
          <p:cNvSpPr txBox="1">
            <a:spLocks noChangeArrowheads="1"/>
          </p:cNvSpPr>
          <p:nvPr/>
        </p:nvSpPr>
        <p:spPr bwMode="auto">
          <a:xfrm>
            <a:off x="287524" y="2492896"/>
            <a:ext cx="4525962" cy="338554"/>
          </a:xfrm>
          <a:prstGeom prst="rect">
            <a:avLst/>
          </a:prstGeom>
          <a:solidFill>
            <a:srgbClr val="FFCC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注意！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紹介シートの確認時、該当物件に対して既に当社側で折衝中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又は契約済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の場合、</a:t>
            </a:r>
            <a:endParaRPr lang="en-US" altLang="ja-JP" sz="8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eaLnBrk="1" hangingPunct="1"/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紹介カウントは致しません。この場合、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NG</a:t>
            </a:r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報告を行って下さい。</a:t>
            </a:r>
            <a:endParaRPr lang="ja-JP" altLang="en-US" sz="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Text Box 130"/>
          <p:cNvSpPr txBox="1">
            <a:spLocks noChangeArrowheads="1"/>
          </p:cNvSpPr>
          <p:nvPr/>
        </p:nvSpPr>
        <p:spPr bwMode="auto">
          <a:xfrm>
            <a:off x="323528" y="4617256"/>
            <a:ext cx="4525962" cy="215900"/>
          </a:xfrm>
          <a:prstGeom prst="rect">
            <a:avLst/>
          </a:prstGeom>
          <a:solidFill>
            <a:srgbClr val="FFCC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要</a:t>
            </a:r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CHECK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！</a:t>
            </a:r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紹介物件の進捗確認はカラオケサポート</a:t>
            </a:r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WEB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で！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068" y="1093082"/>
            <a:ext cx="3718670" cy="532425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32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MEMO</a:t>
            </a:r>
            <a:endParaRPr lang="ja-JP" altLang="en-US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768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prstDash val="sysDash"/>
          <a:round/>
          <a:headEnd/>
          <a:tailEnd/>
        </a:ln>
        <a:extLst>
          <a:ext uri="{909E8E84-426E-40DD-AFC4-6F175D3DCCD1}">
            <a14:hiddenFill xmlns:a14="http://schemas.microsoft.com/office/drawing/2010/main">
              <a:noFill/>
            </a14:hiddenFill>
          </a:ext>
        </a:extLst>
      </a:spPr>
      <a:bodyPr wrap="square">
        <a:spAutoFit/>
      </a:bodyPr>
      <a:lstStyle>
        <a:defPPr>
          <a:defRPr dirty="0"/>
        </a:defPPr>
      </a:lstStyle>
    </a:spDef>
    <a:lnDef>
      <a:spPr bwMode="auto">
        <a:noFill/>
        <a:ln w="38100">
          <a:solidFill>
            <a:srgbClr val="0000FF"/>
          </a:solidFill>
          <a:miter lim="800000"/>
          <a:headEnd/>
          <a:tailEnd type="triangle" w="med" len="med"/>
        </a:ln>
        <a:extLst>
          <a:ext uri="{909E8E84-426E-40DD-AFC4-6F175D3DCCD1}">
            <a14:hiddenFill xmlns:a14="http://schemas.microsoft.com/office/drawing/2010/main">
              <a:noFill/>
            </a14:hiddenFill>
          </a:ext>
        </a:extLst>
      </a:spPr>
      <a:bodyPr/>
      <a:lstStyle/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ホワイ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18006</TotalTime>
  <Words>816</Words>
  <Application>Microsoft Office PowerPoint</Application>
  <PresentationFormat>画面に合わせる (4:3)</PresentationFormat>
  <Paragraphs>314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HGP創英角ｺﾞｼｯｸUB</vt:lpstr>
      <vt:lpstr>Meiryo UI</vt:lpstr>
      <vt:lpstr>ＭＳ Ｐゴシック</vt:lpstr>
      <vt:lpstr>ＭＳ Ｐ明朝</vt:lpstr>
      <vt:lpstr>ヒラギノ角ゴ Pro W6</vt:lpstr>
      <vt:lpstr>メイリオ</vt:lpstr>
      <vt:lpstr>Arial</vt:lpstr>
      <vt:lpstr>標準デザイン</vt:lpstr>
      <vt:lpstr>【XING】BGM紹介 営業マニュアル</vt:lpstr>
      <vt:lpstr>■INDEX/お問い合わせ先</vt:lpstr>
      <vt:lpstr>1.概要</vt:lpstr>
      <vt:lpstr>2. USEN♪BGM_お客様紹介スキームについて</vt:lpstr>
      <vt:lpstr>3-1. USEN♪BGM_紹介全体フロー（簡易版）</vt:lpstr>
      <vt:lpstr>3-2. USEN♪BGM_紹介全体フロー（詳細版）①</vt:lpstr>
      <vt:lpstr>3-3. USEN♪BGM_紹介全体フロー（詳細版）②</vt:lpstr>
      <vt:lpstr>MEMO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usen</dc:creator>
  <cp:lastModifiedBy>小山内　正春</cp:lastModifiedBy>
  <cp:revision>1080</cp:revision>
  <cp:lastPrinted>2018-04-23T01:17:15Z</cp:lastPrinted>
  <dcterms:created xsi:type="dcterms:W3CDTF">2011-11-10T06:39:29Z</dcterms:created>
  <dcterms:modified xsi:type="dcterms:W3CDTF">2020-01-22T02:58:19Z</dcterms:modified>
</cp:coreProperties>
</file>