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764" r:id="rId5"/>
    <p:sldId id="666" r:id="rId6"/>
    <p:sldId id="667" r:id="rId7"/>
    <p:sldId id="765" r:id="rId8"/>
    <p:sldId id="773" r:id="rId9"/>
    <p:sldId id="772" r:id="rId10"/>
    <p:sldId id="774" r:id="rId11"/>
    <p:sldId id="779" r:id="rId12"/>
    <p:sldId id="778" r:id="rId13"/>
    <p:sldId id="776" r:id="rId14"/>
    <p:sldId id="780" r:id="rId15"/>
    <p:sldId id="644" r:id="rId16"/>
    <p:sldId id="781" r:id="rId17"/>
    <p:sldId id="740" r:id="rId18"/>
    <p:sldId id="741" r:id="rId19"/>
    <p:sldId id="742" r:id="rId20"/>
    <p:sldId id="747" r:id="rId21"/>
    <p:sldId id="748" r:id="rId22"/>
    <p:sldId id="750" r:id="rId23"/>
    <p:sldId id="749" r:id="rId24"/>
    <p:sldId id="699" r:id="rId25"/>
    <p:sldId id="755" r:id="rId26"/>
    <p:sldId id="756" r:id="rId27"/>
    <p:sldId id="673" r:id="rId28"/>
    <p:sldId id="782" r:id="rId29"/>
    <p:sldId id="770" r:id="rId30"/>
    <p:sldId id="771" r:id="rId31"/>
    <p:sldId id="685" r:id="rId32"/>
  </p:sldIdLst>
  <p:sldSz cx="9144000" cy="6858000" type="screen4x3"/>
  <p:notesSz cx="6807200" cy="9939338"/>
  <p:defaultTextStyle>
    <a:defPPr>
      <a:defRPr lang="ja-JP"/>
    </a:defPPr>
    <a:lvl1pPr algn="l" rtl="0" fontAlgn="base">
      <a:spcBef>
        <a:spcPct val="20000"/>
      </a:spcBef>
      <a:spcAft>
        <a:spcPct val="0"/>
      </a:spcAft>
      <a:defRPr kumimoji="1" sz="900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1pPr>
    <a:lvl2pPr marL="457200" algn="l" rtl="0" fontAlgn="base">
      <a:spcBef>
        <a:spcPct val="20000"/>
      </a:spcBef>
      <a:spcAft>
        <a:spcPct val="0"/>
      </a:spcAft>
      <a:defRPr kumimoji="1" sz="900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2pPr>
    <a:lvl3pPr marL="914400" algn="l" rtl="0" fontAlgn="base">
      <a:spcBef>
        <a:spcPct val="20000"/>
      </a:spcBef>
      <a:spcAft>
        <a:spcPct val="0"/>
      </a:spcAft>
      <a:defRPr kumimoji="1" sz="900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3pPr>
    <a:lvl4pPr marL="1371600" algn="l" rtl="0" fontAlgn="base">
      <a:spcBef>
        <a:spcPct val="20000"/>
      </a:spcBef>
      <a:spcAft>
        <a:spcPct val="0"/>
      </a:spcAft>
      <a:defRPr kumimoji="1" sz="900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4pPr>
    <a:lvl5pPr marL="1828800" algn="l" rtl="0" fontAlgn="base">
      <a:spcBef>
        <a:spcPct val="20000"/>
      </a:spcBef>
      <a:spcAft>
        <a:spcPct val="0"/>
      </a:spcAft>
      <a:defRPr kumimoji="1" sz="900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900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900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900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900" kern="1200">
        <a:solidFill>
          <a:schemeClr val="tx1"/>
        </a:solidFill>
        <a:latin typeface="HGP創英角ｺﾞｼｯｸUB" pitchFamily="50" charset="-128"/>
        <a:ea typeface="HGP創英角ｺﾞｼｯｸUB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orient="horz" pos="2251" userDrawn="1">
          <p15:clr>
            <a:srgbClr val="A4A3A4"/>
          </p15:clr>
        </p15:guide>
        <p15:guide id="3" orient="horz" pos="2614" userDrawn="1">
          <p15:clr>
            <a:srgbClr val="A4A3A4"/>
          </p15:clr>
        </p15:guide>
        <p15:guide id="8" pos="4286" userDrawn="1">
          <p15:clr>
            <a:srgbClr val="A4A3A4"/>
          </p15:clr>
        </p15:guide>
        <p15:guide id="9" pos="2857" userDrawn="1">
          <p15:clr>
            <a:srgbClr val="A4A3A4"/>
          </p15:clr>
        </p15:guide>
        <p15:guide id="10" pos="158" userDrawn="1">
          <p15:clr>
            <a:srgbClr val="A4A3A4"/>
          </p15:clr>
        </p15:guide>
        <p15:guide id="12" pos="4173" userDrawn="1">
          <p15:clr>
            <a:srgbClr val="A4A3A4"/>
          </p15:clr>
        </p15:guide>
        <p15:guide id="13" orient="horz" pos="2659" userDrawn="1">
          <p15:clr>
            <a:srgbClr val="A4A3A4"/>
          </p15:clr>
        </p15:guide>
        <p15:guide id="14" orient="horz" pos="4088" userDrawn="1">
          <p15:clr>
            <a:srgbClr val="A4A3A4"/>
          </p15:clr>
        </p15:guide>
        <p15:guide id="15" orient="horz" pos="482" userDrawn="1">
          <p15:clr>
            <a:srgbClr val="A4A3A4"/>
          </p15:clr>
        </p15:guide>
        <p15:guide id="24" pos="56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A4EA"/>
    <a:srgbClr val="41BBEE"/>
    <a:srgbClr val="E0F2F9"/>
    <a:srgbClr val="262625"/>
    <a:srgbClr val="F9EDF8"/>
    <a:srgbClr val="002F7B"/>
    <a:srgbClr val="E6E6E6"/>
    <a:srgbClr val="48AF48"/>
    <a:srgbClr val="BAF6AC"/>
    <a:srgbClr val="94B5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34" autoAdjust="0"/>
    <p:restoredTop sz="93719" autoAdjust="0"/>
  </p:normalViewPr>
  <p:slideViewPr>
    <p:cSldViewPr snapToGrid="0" showGuides="1">
      <p:cViewPr varScale="1">
        <p:scale>
          <a:sx n="49" d="100"/>
          <a:sy n="49" d="100"/>
        </p:scale>
        <p:origin x="960" y="62"/>
      </p:cViewPr>
      <p:guideLst>
        <p:guide orient="horz" pos="799"/>
        <p:guide orient="horz" pos="2251"/>
        <p:guide orient="horz" pos="2614"/>
        <p:guide pos="4286"/>
        <p:guide pos="2857"/>
        <p:guide pos="158"/>
        <p:guide pos="4173"/>
        <p:guide orient="horz" pos="2659"/>
        <p:guide orient="horz" pos="4088"/>
        <p:guide orient="horz" pos="482"/>
        <p:guide pos="5602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49" d="100"/>
          <a:sy n="49" d="100"/>
        </p:scale>
        <p:origin x="-1890" y="-84"/>
      </p:cViewPr>
      <p:guideLst>
        <p:guide orient="horz" pos="3130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__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196874099636455"/>
          <c:y val="0.10132938149484957"/>
          <c:w val="0.57599791831217007"/>
          <c:h val="0.8315986261134126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売上高</c:v>
                </c:pt>
              </c:strCache>
            </c:strRef>
          </c:tx>
          <c:dPt>
            <c:idx val="0"/>
            <c:bubble3D val="0"/>
            <c:spPr>
              <a:solidFill>
                <a:srgbClr val="FF8B8B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F90-4307-955A-7DFA15E5BE90}"/>
              </c:ext>
            </c:extLst>
          </c:dPt>
          <c:dPt>
            <c:idx val="1"/>
            <c:bubble3D val="0"/>
            <c:spPr>
              <a:solidFill>
                <a:srgbClr val="FFF3D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F90-4307-955A-7DFA15E5BE90}"/>
              </c:ext>
            </c:extLst>
          </c:dPt>
          <c:dPt>
            <c:idx val="2"/>
            <c:bubble3D val="0"/>
            <c:spPr>
              <a:solidFill>
                <a:srgbClr val="FFFED9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F90-4307-955A-7DFA15E5BE90}"/>
              </c:ext>
            </c:extLst>
          </c:dPt>
          <c:dPt>
            <c:idx val="3"/>
            <c:bubble3D val="0"/>
            <c:spPr>
              <a:solidFill>
                <a:srgbClr val="EDFFCD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F90-4307-955A-7DFA15E5BE90}"/>
              </c:ext>
            </c:extLst>
          </c:dPt>
          <c:dPt>
            <c:idx val="4"/>
            <c:bubble3D val="0"/>
            <c:spPr>
              <a:solidFill>
                <a:srgbClr val="EBF8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F90-4307-955A-7DFA15E5BE90}"/>
              </c:ext>
            </c:extLst>
          </c:dPt>
          <c:dPt>
            <c:idx val="5"/>
            <c:bubble3D val="0"/>
            <c:spPr>
              <a:solidFill>
                <a:srgbClr val="FFE7FF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F90-4307-955A-7DFA15E5BE90}"/>
              </c:ext>
            </c:extLst>
          </c:dPt>
          <c:dLbls>
            <c:delete val="1"/>
          </c:dLbls>
          <c:cat>
            <c:strRef>
              <c:f>Sheet1!$A$2:$A$7</c:f>
              <c:strCache>
                <c:ptCount val="6"/>
                <c:pt idx="0">
                  <c:v>店舗サービス</c:v>
                </c:pt>
                <c:pt idx="1">
                  <c:v>通信</c:v>
                </c:pt>
                <c:pt idx="2">
                  <c:v>業務用システム</c:v>
                </c:pt>
                <c:pt idx="3">
                  <c:v>コンテンツ配信</c:v>
                </c:pt>
                <c:pt idx="4">
                  <c:v>エネルギー</c:v>
                </c:pt>
                <c:pt idx="5">
                  <c:v>メディア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35670</c:v>
                </c:pt>
                <c:pt idx="1">
                  <c:v>29805</c:v>
                </c:pt>
                <c:pt idx="2">
                  <c:v>14742</c:v>
                </c:pt>
                <c:pt idx="3">
                  <c:v>24382</c:v>
                </c:pt>
                <c:pt idx="4">
                  <c:v>21514</c:v>
                </c:pt>
                <c:pt idx="5">
                  <c:v>3958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F90-4307-955A-7DFA15E5BE90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2F8629-7B16-410F-ACE0-4E5ABA559490}" type="doc">
      <dgm:prSet loTypeId="urn:microsoft.com/office/officeart/2005/8/layout/hProcess11" loCatId="process" qsTypeId="urn:microsoft.com/office/officeart/2005/8/quickstyle/simple1" qsCatId="simple" csTypeId="urn:microsoft.com/office/officeart/2005/8/colors/colorful5" csCatId="colorful" phldr="1"/>
      <dgm:spPr/>
    </dgm:pt>
    <dgm:pt modelId="{7A0F3E84-41A2-4FD7-9F2C-A6835D441469}">
      <dgm:prSet phldrT="[テキスト]"/>
      <dgm:spPr/>
      <dgm:t>
        <a:bodyPr/>
        <a:lstStyle/>
        <a:p>
          <a:r>
            <a:rPr kumimoji="1" lang="ja-JP" altLang="en-US" dirty="0" smtClean="0"/>
            <a:t>　</a:t>
          </a:r>
          <a:endParaRPr kumimoji="1" lang="ja-JP" altLang="en-US" dirty="0"/>
        </a:p>
      </dgm:t>
    </dgm:pt>
    <dgm:pt modelId="{BFB08DD8-B75F-45CC-997F-2E9F30A73644}" type="parTrans" cxnId="{58583CF7-F387-4846-8A3B-9AF3E1685508}">
      <dgm:prSet/>
      <dgm:spPr/>
      <dgm:t>
        <a:bodyPr/>
        <a:lstStyle/>
        <a:p>
          <a:endParaRPr kumimoji="1" lang="ja-JP" altLang="en-US"/>
        </a:p>
      </dgm:t>
    </dgm:pt>
    <dgm:pt modelId="{0F8CA9CD-18ED-4BB5-82B6-A4CFD8EBDF1E}" type="sibTrans" cxnId="{58583CF7-F387-4846-8A3B-9AF3E1685508}">
      <dgm:prSet/>
      <dgm:spPr/>
      <dgm:t>
        <a:bodyPr/>
        <a:lstStyle/>
        <a:p>
          <a:endParaRPr kumimoji="1" lang="ja-JP" altLang="en-US"/>
        </a:p>
      </dgm:t>
    </dgm:pt>
    <dgm:pt modelId="{D2EFCF65-525A-4B0C-BA84-E944896CC050}">
      <dgm:prSet phldrT="[テキスト]" custT="1"/>
      <dgm:spPr/>
      <dgm:t>
        <a:bodyPr/>
        <a:lstStyle/>
        <a:p>
          <a:r>
            <a:rPr kumimoji="1" lang="ja-JP" altLang="en-US" sz="2300" dirty="0" smtClean="0"/>
            <a:t>　</a:t>
          </a:r>
          <a:endParaRPr kumimoji="1" lang="ja-JP" altLang="en-US" sz="2300" dirty="0"/>
        </a:p>
      </dgm:t>
    </dgm:pt>
    <dgm:pt modelId="{4B8CEEBA-E262-40A3-B1F2-E6C1F650E8BC}" type="parTrans" cxnId="{E0318284-A3D9-44C6-B7C0-72AD81634522}">
      <dgm:prSet/>
      <dgm:spPr/>
      <dgm:t>
        <a:bodyPr/>
        <a:lstStyle/>
        <a:p>
          <a:endParaRPr kumimoji="1" lang="ja-JP" altLang="en-US"/>
        </a:p>
      </dgm:t>
    </dgm:pt>
    <dgm:pt modelId="{F87EE08E-D00B-4CFD-9749-E5CB814AB8D0}" type="sibTrans" cxnId="{E0318284-A3D9-44C6-B7C0-72AD81634522}">
      <dgm:prSet/>
      <dgm:spPr/>
      <dgm:t>
        <a:bodyPr/>
        <a:lstStyle/>
        <a:p>
          <a:endParaRPr kumimoji="1" lang="ja-JP" altLang="en-US"/>
        </a:p>
      </dgm:t>
    </dgm:pt>
    <dgm:pt modelId="{F123C377-EDFC-4DBC-B51B-7464B5FE933D}">
      <dgm:prSet phldrT="[テキスト]"/>
      <dgm:spPr/>
      <dgm:t>
        <a:bodyPr/>
        <a:lstStyle/>
        <a:p>
          <a:r>
            <a:rPr kumimoji="1" lang="ja-JP" altLang="en-US" dirty="0" smtClean="0"/>
            <a:t>　</a:t>
          </a:r>
          <a:endParaRPr kumimoji="1" lang="ja-JP" altLang="en-US" dirty="0"/>
        </a:p>
      </dgm:t>
    </dgm:pt>
    <dgm:pt modelId="{A39C49C9-895E-4B4F-A4DF-2F29B64A50BE}" type="parTrans" cxnId="{2548F060-6CCA-4537-9B14-77BBE6DBC4BF}">
      <dgm:prSet/>
      <dgm:spPr/>
      <dgm:t>
        <a:bodyPr/>
        <a:lstStyle/>
        <a:p>
          <a:endParaRPr kumimoji="1" lang="ja-JP" altLang="en-US"/>
        </a:p>
      </dgm:t>
    </dgm:pt>
    <dgm:pt modelId="{8C02BDD1-BA6F-4192-9853-376C82B8EE39}" type="sibTrans" cxnId="{2548F060-6CCA-4537-9B14-77BBE6DBC4BF}">
      <dgm:prSet/>
      <dgm:spPr/>
      <dgm:t>
        <a:bodyPr/>
        <a:lstStyle/>
        <a:p>
          <a:endParaRPr kumimoji="1" lang="ja-JP" altLang="en-US"/>
        </a:p>
      </dgm:t>
    </dgm:pt>
    <dgm:pt modelId="{0138EAFA-86B3-46A6-BC30-AB440510CB33}">
      <dgm:prSet phldrT="[テキスト]"/>
      <dgm:spPr/>
      <dgm:t>
        <a:bodyPr/>
        <a:lstStyle/>
        <a:p>
          <a:endParaRPr kumimoji="1" lang="en-US" altLang="ja-JP" dirty="0" smtClean="0"/>
        </a:p>
        <a:p>
          <a:endParaRPr kumimoji="1" lang="ja-JP" altLang="en-US" dirty="0"/>
        </a:p>
      </dgm:t>
    </dgm:pt>
    <dgm:pt modelId="{C18886CB-735F-45C7-9E09-AF6AF0FDC260}" type="parTrans" cxnId="{B9C7C880-63E2-4126-BDB1-624DC67D221A}">
      <dgm:prSet/>
      <dgm:spPr/>
      <dgm:t>
        <a:bodyPr/>
        <a:lstStyle/>
        <a:p>
          <a:endParaRPr kumimoji="1" lang="ja-JP" altLang="en-US"/>
        </a:p>
      </dgm:t>
    </dgm:pt>
    <dgm:pt modelId="{6CBE111C-1D15-442A-A7DA-B08A1A2552F9}" type="sibTrans" cxnId="{B9C7C880-63E2-4126-BDB1-624DC67D221A}">
      <dgm:prSet/>
      <dgm:spPr/>
      <dgm:t>
        <a:bodyPr/>
        <a:lstStyle/>
        <a:p>
          <a:endParaRPr kumimoji="1" lang="ja-JP" altLang="en-US"/>
        </a:p>
      </dgm:t>
    </dgm:pt>
    <dgm:pt modelId="{755CC5E4-40B0-421C-87B4-DDD18C1C9DC9}" type="pres">
      <dgm:prSet presAssocID="{F52F8629-7B16-410F-ACE0-4E5ABA559490}" presName="Name0" presStyleCnt="0">
        <dgm:presLayoutVars>
          <dgm:dir/>
          <dgm:resizeHandles val="exact"/>
        </dgm:presLayoutVars>
      </dgm:prSet>
      <dgm:spPr/>
    </dgm:pt>
    <dgm:pt modelId="{0CDDAA50-6451-4C9E-83F3-76C22B5BA24C}" type="pres">
      <dgm:prSet presAssocID="{F52F8629-7B16-410F-ACE0-4E5ABA559490}" presName="arrow" presStyleLbl="bgShp" presStyleIdx="0" presStyleCnt="1" custLinFactNeighborX="-1602" custLinFactNeighborY="7070"/>
      <dgm:spPr/>
      <dgm:t>
        <a:bodyPr/>
        <a:lstStyle/>
        <a:p>
          <a:endParaRPr kumimoji="1" lang="ja-JP" altLang="en-US"/>
        </a:p>
      </dgm:t>
    </dgm:pt>
    <dgm:pt modelId="{7C226050-6BCE-4158-9EF0-E114D9151B20}" type="pres">
      <dgm:prSet presAssocID="{F52F8629-7B16-410F-ACE0-4E5ABA559490}" presName="points" presStyleCnt="0"/>
      <dgm:spPr/>
    </dgm:pt>
    <dgm:pt modelId="{CF5D7BF5-7F52-49BE-8B29-068ACB86D57E}" type="pres">
      <dgm:prSet presAssocID="{7A0F3E84-41A2-4FD7-9F2C-A6835D441469}" presName="compositeA" presStyleCnt="0"/>
      <dgm:spPr/>
    </dgm:pt>
    <dgm:pt modelId="{106F6E36-1974-4A3E-9503-BA72E837E24A}" type="pres">
      <dgm:prSet presAssocID="{7A0F3E84-41A2-4FD7-9F2C-A6835D441469}" presName="textA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B0C731ED-D81F-4EB3-AE69-8B588311B931}" type="pres">
      <dgm:prSet presAssocID="{7A0F3E84-41A2-4FD7-9F2C-A6835D441469}" presName="circleA" presStyleLbl="node1" presStyleIdx="0" presStyleCnt="4"/>
      <dgm:spPr/>
    </dgm:pt>
    <dgm:pt modelId="{BAE705C9-C4F2-430D-ABAD-1D262EEE53F2}" type="pres">
      <dgm:prSet presAssocID="{7A0F3E84-41A2-4FD7-9F2C-A6835D441469}" presName="spaceA" presStyleCnt="0"/>
      <dgm:spPr/>
    </dgm:pt>
    <dgm:pt modelId="{82685AB6-1253-4614-99B4-0C480FD7BBCF}" type="pres">
      <dgm:prSet presAssocID="{0F8CA9CD-18ED-4BB5-82B6-A4CFD8EBDF1E}" presName="space" presStyleCnt="0"/>
      <dgm:spPr/>
    </dgm:pt>
    <dgm:pt modelId="{C403C3FD-ABB9-4753-A239-AEA445CDEC18}" type="pres">
      <dgm:prSet presAssocID="{D2EFCF65-525A-4B0C-BA84-E944896CC050}" presName="compositeB" presStyleCnt="0"/>
      <dgm:spPr/>
    </dgm:pt>
    <dgm:pt modelId="{289B8D65-9045-4216-A4D4-9DF6D4E935E3}" type="pres">
      <dgm:prSet presAssocID="{D2EFCF65-525A-4B0C-BA84-E944896CC050}" presName="textB" presStyleLbl="revTx" presStyleIdx="1" presStyleCnt="4" custLinFactY="-49601" custLinFactNeighborX="5286" custLinFactNeighborY="-100000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9FE15B5F-AB5F-4F35-A4ED-F7B6ECEEB021}" type="pres">
      <dgm:prSet presAssocID="{D2EFCF65-525A-4B0C-BA84-E944896CC050}" presName="circleB" presStyleLbl="node1" presStyleIdx="1" presStyleCnt="4"/>
      <dgm:spPr/>
    </dgm:pt>
    <dgm:pt modelId="{D1516E21-AA62-45B2-97AA-15CC516623FF}" type="pres">
      <dgm:prSet presAssocID="{D2EFCF65-525A-4B0C-BA84-E944896CC050}" presName="spaceB" presStyleCnt="0"/>
      <dgm:spPr/>
    </dgm:pt>
    <dgm:pt modelId="{C6FC307D-8076-46A1-9BA3-EEE05EB1CD40}" type="pres">
      <dgm:prSet presAssocID="{F87EE08E-D00B-4CFD-9749-E5CB814AB8D0}" presName="space" presStyleCnt="0"/>
      <dgm:spPr/>
    </dgm:pt>
    <dgm:pt modelId="{5A2C927B-170B-4069-A3A0-828ED4DC70B7}" type="pres">
      <dgm:prSet presAssocID="{F123C377-EDFC-4DBC-B51B-7464B5FE933D}" presName="compositeA" presStyleCnt="0"/>
      <dgm:spPr/>
    </dgm:pt>
    <dgm:pt modelId="{82F00DF0-ECEE-4704-A151-73E99B4F5B8A}" type="pres">
      <dgm:prSet presAssocID="{F123C377-EDFC-4DBC-B51B-7464B5FE933D}" presName="textA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E52D5B1F-6759-4AFD-8883-63AAA41151D7}" type="pres">
      <dgm:prSet presAssocID="{F123C377-EDFC-4DBC-B51B-7464B5FE933D}" presName="circleA" presStyleLbl="node1" presStyleIdx="2" presStyleCnt="4"/>
      <dgm:spPr/>
    </dgm:pt>
    <dgm:pt modelId="{C2FB6A04-D37D-434B-ACE4-E00CAB61B2ED}" type="pres">
      <dgm:prSet presAssocID="{F123C377-EDFC-4DBC-B51B-7464B5FE933D}" presName="spaceA" presStyleCnt="0"/>
      <dgm:spPr/>
    </dgm:pt>
    <dgm:pt modelId="{D832A620-7E25-4D9F-8F0C-02BD6358A81A}" type="pres">
      <dgm:prSet presAssocID="{8C02BDD1-BA6F-4192-9853-376C82B8EE39}" presName="space" presStyleCnt="0"/>
      <dgm:spPr/>
    </dgm:pt>
    <dgm:pt modelId="{916AD80D-9248-4648-844D-48E4F6B28F23}" type="pres">
      <dgm:prSet presAssocID="{0138EAFA-86B3-46A6-BC30-AB440510CB33}" presName="compositeB" presStyleCnt="0"/>
      <dgm:spPr/>
    </dgm:pt>
    <dgm:pt modelId="{7A796DB5-0403-4000-9FAE-5B28174B93CF}" type="pres">
      <dgm:prSet presAssocID="{0138EAFA-86B3-46A6-BC30-AB440510CB33}" presName="textB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AD65D168-76FB-436C-AE59-CD45DBD79717}" type="pres">
      <dgm:prSet presAssocID="{0138EAFA-86B3-46A6-BC30-AB440510CB33}" presName="circleB" presStyleLbl="node1" presStyleIdx="3" presStyleCnt="4" custLinFactNeighborX="42011" custLinFactNeighborY="-11525"/>
      <dgm:spPr>
        <a:solidFill>
          <a:srgbClr val="4343D1"/>
        </a:solidFill>
      </dgm:spPr>
    </dgm:pt>
    <dgm:pt modelId="{D825438C-CFE2-403B-B4A9-151EB490E4DA}" type="pres">
      <dgm:prSet presAssocID="{0138EAFA-86B3-46A6-BC30-AB440510CB33}" presName="spaceB" presStyleCnt="0"/>
      <dgm:spPr/>
    </dgm:pt>
  </dgm:ptLst>
  <dgm:cxnLst>
    <dgm:cxn modelId="{7611F379-6A37-4A96-A98E-1D4A8FFD79C7}" type="presOf" srcId="{0138EAFA-86B3-46A6-BC30-AB440510CB33}" destId="{7A796DB5-0403-4000-9FAE-5B28174B93CF}" srcOrd="0" destOrd="0" presId="urn:microsoft.com/office/officeart/2005/8/layout/hProcess11"/>
    <dgm:cxn modelId="{EBAD7968-CE51-4C15-B2BC-D6980E060630}" type="presOf" srcId="{7A0F3E84-41A2-4FD7-9F2C-A6835D441469}" destId="{106F6E36-1974-4A3E-9503-BA72E837E24A}" srcOrd="0" destOrd="0" presId="urn:microsoft.com/office/officeart/2005/8/layout/hProcess11"/>
    <dgm:cxn modelId="{86D042D7-5924-4AA6-99B6-CF6E6E6CC096}" type="presOf" srcId="{D2EFCF65-525A-4B0C-BA84-E944896CC050}" destId="{289B8D65-9045-4216-A4D4-9DF6D4E935E3}" srcOrd="0" destOrd="0" presId="urn:microsoft.com/office/officeart/2005/8/layout/hProcess11"/>
    <dgm:cxn modelId="{D8D2D258-7EE6-47D1-B1C5-F90C7DCABDEE}" type="presOf" srcId="{F123C377-EDFC-4DBC-B51B-7464B5FE933D}" destId="{82F00DF0-ECEE-4704-A151-73E99B4F5B8A}" srcOrd="0" destOrd="0" presId="urn:microsoft.com/office/officeart/2005/8/layout/hProcess11"/>
    <dgm:cxn modelId="{83BA61B9-D67A-43BC-8F4A-D853494016A6}" type="presOf" srcId="{F52F8629-7B16-410F-ACE0-4E5ABA559490}" destId="{755CC5E4-40B0-421C-87B4-DDD18C1C9DC9}" srcOrd="0" destOrd="0" presId="urn:microsoft.com/office/officeart/2005/8/layout/hProcess11"/>
    <dgm:cxn modelId="{B9C7C880-63E2-4126-BDB1-624DC67D221A}" srcId="{F52F8629-7B16-410F-ACE0-4E5ABA559490}" destId="{0138EAFA-86B3-46A6-BC30-AB440510CB33}" srcOrd="3" destOrd="0" parTransId="{C18886CB-735F-45C7-9E09-AF6AF0FDC260}" sibTransId="{6CBE111C-1D15-442A-A7DA-B08A1A2552F9}"/>
    <dgm:cxn modelId="{58583CF7-F387-4846-8A3B-9AF3E1685508}" srcId="{F52F8629-7B16-410F-ACE0-4E5ABA559490}" destId="{7A0F3E84-41A2-4FD7-9F2C-A6835D441469}" srcOrd="0" destOrd="0" parTransId="{BFB08DD8-B75F-45CC-997F-2E9F30A73644}" sibTransId="{0F8CA9CD-18ED-4BB5-82B6-A4CFD8EBDF1E}"/>
    <dgm:cxn modelId="{2548F060-6CCA-4537-9B14-77BBE6DBC4BF}" srcId="{F52F8629-7B16-410F-ACE0-4E5ABA559490}" destId="{F123C377-EDFC-4DBC-B51B-7464B5FE933D}" srcOrd="2" destOrd="0" parTransId="{A39C49C9-895E-4B4F-A4DF-2F29B64A50BE}" sibTransId="{8C02BDD1-BA6F-4192-9853-376C82B8EE39}"/>
    <dgm:cxn modelId="{E0318284-A3D9-44C6-B7C0-72AD81634522}" srcId="{F52F8629-7B16-410F-ACE0-4E5ABA559490}" destId="{D2EFCF65-525A-4B0C-BA84-E944896CC050}" srcOrd="1" destOrd="0" parTransId="{4B8CEEBA-E262-40A3-B1F2-E6C1F650E8BC}" sibTransId="{F87EE08E-D00B-4CFD-9749-E5CB814AB8D0}"/>
    <dgm:cxn modelId="{4581FB6A-39D5-4A25-B111-7BDE59162ED1}" type="presParOf" srcId="{755CC5E4-40B0-421C-87B4-DDD18C1C9DC9}" destId="{0CDDAA50-6451-4C9E-83F3-76C22B5BA24C}" srcOrd="0" destOrd="0" presId="urn:microsoft.com/office/officeart/2005/8/layout/hProcess11"/>
    <dgm:cxn modelId="{B2C27754-1F74-4EC7-9EB4-275EF24173D5}" type="presParOf" srcId="{755CC5E4-40B0-421C-87B4-DDD18C1C9DC9}" destId="{7C226050-6BCE-4158-9EF0-E114D9151B20}" srcOrd="1" destOrd="0" presId="urn:microsoft.com/office/officeart/2005/8/layout/hProcess11"/>
    <dgm:cxn modelId="{937247E4-0FEA-4613-AD55-8011A8985410}" type="presParOf" srcId="{7C226050-6BCE-4158-9EF0-E114D9151B20}" destId="{CF5D7BF5-7F52-49BE-8B29-068ACB86D57E}" srcOrd="0" destOrd="0" presId="urn:microsoft.com/office/officeart/2005/8/layout/hProcess11"/>
    <dgm:cxn modelId="{CE6F8F29-49C6-4A34-A12E-25B00F992882}" type="presParOf" srcId="{CF5D7BF5-7F52-49BE-8B29-068ACB86D57E}" destId="{106F6E36-1974-4A3E-9503-BA72E837E24A}" srcOrd="0" destOrd="0" presId="urn:microsoft.com/office/officeart/2005/8/layout/hProcess11"/>
    <dgm:cxn modelId="{1695CCD9-1F0A-4107-9109-78284C5C30DE}" type="presParOf" srcId="{CF5D7BF5-7F52-49BE-8B29-068ACB86D57E}" destId="{B0C731ED-D81F-4EB3-AE69-8B588311B931}" srcOrd="1" destOrd="0" presId="urn:microsoft.com/office/officeart/2005/8/layout/hProcess11"/>
    <dgm:cxn modelId="{94DEB4F8-74C4-4C35-89D4-56B0B99A9E5D}" type="presParOf" srcId="{CF5D7BF5-7F52-49BE-8B29-068ACB86D57E}" destId="{BAE705C9-C4F2-430D-ABAD-1D262EEE53F2}" srcOrd="2" destOrd="0" presId="urn:microsoft.com/office/officeart/2005/8/layout/hProcess11"/>
    <dgm:cxn modelId="{8BA172C3-BA7C-484B-8BDD-908060E01920}" type="presParOf" srcId="{7C226050-6BCE-4158-9EF0-E114D9151B20}" destId="{82685AB6-1253-4614-99B4-0C480FD7BBCF}" srcOrd="1" destOrd="0" presId="urn:microsoft.com/office/officeart/2005/8/layout/hProcess11"/>
    <dgm:cxn modelId="{FCA448F1-4772-4655-B661-FC31C4B9FABC}" type="presParOf" srcId="{7C226050-6BCE-4158-9EF0-E114D9151B20}" destId="{C403C3FD-ABB9-4753-A239-AEA445CDEC18}" srcOrd="2" destOrd="0" presId="urn:microsoft.com/office/officeart/2005/8/layout/hProcess11"/>
    <dgm:cxn modelId="{07D3C883-DBA2-4861-ABB8-5D33E5305BA5}" type="presParOf" srcId="{C403C3FD-ABB9-4753-A239-AEA445CDEC18}" destId="{289B8D65-9045-4216-A4D4-9DF6D4E935E3}" srcOrd="0" destOrd="0" presId="urn:microsoft.com/office/officeart/2005/8/layout/hProcess11"/>
    <dgm:cxn modelId="{DA2316BC-5485-42E6-9AE5-8B24D7FACFB2}" type="presParOf" srcId="{C403C3FD-ABB9-4753-A239-AEA445CDEC18}" destId="{9FE15B5F-AB5F-4F35-A4ED-F7B6ECEEB021}" srcOrd="1" destOrd="0" presId="urn:microsoft.com/office/officeart/2005/8/layout/hProcess11"/>
    <dgm:cxn modelId="{A7F05DDD-6148-415A-BFD0-E28F23C381C4}" type="presParOf" srcId="{C403C3FD-ABB9-4753-A239-AEA445CDEC18}" destId="{D1516E21-AA62-45B2-97AA-15CC516623FF}" srcOrd="2" destOrd="0" presId="urn:microsoft.com/office/officeart/2005/8/layout/hProcess11"/>
    <dgm:cxn modelId="{36833824-66F4-4B57-8E86-DBA5A36F2F50}" type="presParOf" srcId="{7C226050-6BCE-4158-9EF0-E114D9151B20}" destId="{C6FC307D-8076-46A1-9BA3-EEE05EB1CD40}" srcOrd="3" destOrd="0" presId="urn:microsoft.com/office/officeart/2005/8/layout/hProcess11"/>
    <dgm:cxn modelId="{4DF9514E-FC2D-4EEC-8505-9CF21F1732A1}" type="presParOf" srcId="{7C226050-6BCE-4158-9EF0-E114D9151B20}" destId="{5A2C927B-170B-4069-A3A0-828ED4DC70B7}" srcOrd="4" destOrd="0" presId="urn:microsoft.com/office/officeart/2005/8/layout/hProcess11"/>
    <dgm:cxn modelId="{04C0F8A9-1489-4E65-8BB3-23A920E06B50}" type="presParOf" srcId="{5A2C927B-170B-4069-A3A0-828ED4DC70B7}" destId="{82F00DF0-ECEE-4704-A151-73E99B4F5B8A}" srcOrd="0" destOrd="0" presId="urn:microsoft.com/office/officeart/2005/8/layout/hProcess11"/>
    <dgm:cxn modelId="{4DAF2A8E-2457-4752-B375-71B62177E00C}" type="presParOf" srcId="{5A2C927B-170B-4069-A3A0-828ED4DC70B7}" destId="{E52D5B1F-6759-4AFD-8883-63AAA41151D7}" srcOrd="1" destOrd="0" presId="urn:microsoft.com/office/officeart/2005/8/layout/hProcess11"/>
    <dgm:cxn modelId="{2EBFEB9F-173A-45AD-8A9C-006337B3D214}" type="presParOf" srcId="{5A2C927B-170B-4069-A3A0-828ED4DC70B7}" destId="{C2FB6A04-D37D-434B-ACE4-E00CAB61B2ED}" srcOrd="2" destOrd="0" presId="urn:microsoft.com/office/officeart/2005/8/layout/hProcess11"/>
    <dgm:cxn modelId="{35BD7006-21DE-4B89-9F1B-84033881BFE1}" type="presParOf" srcId="{7C226050-6BCE-4158-9EF0-E114D9151B20}" destId="{D832A620-7E25-4D9F-8F0C-02BD6358A81A}" srcOrd="5" destOrd="0" presId="urn:microsoft.com/office/officeart/2005/8/layout/hProcess11"/>
    <dgm:cxn modelId="{39AF1715-CAEE-42AC-8E44-F8F7BC144657}" type="presParOf" srcId="{7C226050-6BCE-4158-9EF0-E114D9151B20}" destId="{916AD80D-9248-4648-844D-48E4F6B28F23}" srcOrd="6" destOrd="0" presId="urn:microsoft.com/office/officeart/2005/8/layout/hProcess11"/>
    <dgm:cxn modelId="{C51C152A-4B4B-4AEA-BD66-9A8CB7C117B1}" type="presParOf" srcId="{916AD80D-9248-4648-844D-48E4F6B28F23}" destId="{7A796DB5-0403-4000-9FAE-5B28174B93CF}" srcOrd="0" destOrd="0" presId="urn:microsoft.com/office/officeart/2005/8/layout/hProcess11"/>
    <dgm:cxn modelId="{1E222E51-CD7B-43AC-8E2E-C551258837A7}" type="presParOf" srcId="{916AD80D-9248-4648-844D-48E4F6B28F23}" destId="{AD65D168-76FB-436C-AE59-CD45DBD79717}" srcOrd="1" destOrd="0" presId="urn:microsoft.com/office/officeart/2005/8/layout/hProcess11"/>
    <dgm:cxn modelId="{8B6589ED-358D-4B99-8F2B-0F66B95C2120}" type="presParOf" srcId="{916AD80D-9248-4648-844D-48E4F6B28F23}" destId="{D825438C-CFE2-403B-B4A9-151EB490E4DA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A101E0-D34B-4C91-87E8-37F6705A0586}" type="doc">
      <dgm:prSet loTypeId="urn:microsoft.com/office/officeart/2005/8/layout/chevron1" loCatId="process" qsTypeId="urn:microsoft.com/office/officeart/2005/8/quickstyle/simple1" qsCatId="simple" csTypeId="urn:microsoft.com/office/officeart/2005/8/colors/accent0_1" csCatId="mainScheme" phldr="1"/>
      <dgm:spPr/>
    </dgm:pt>
    <dgm:pt modelId="{07C4A0E9-CD3F-43F8-932A-975595845C03}">
      <dgm:prSet phldrT="[テキスト]"/>
      <dgm:spPr>
        <a:solidFill>
          <a:srgbClr val="00A8D5"/>
        </a:solidFill>
        <a:ln w="38100">
          <a:solidFill>
            <a:srgbClr val="00A8D5"/>
          </a:solidFill>
        </a:ln>
      </dgm:spPr>
      <dgm:t>
        <a:bodyPr/>
        <a:lstStyle/>
        <a:p>
          <a:r>
            <a:rPr kumimoji="1" lang="ja-JP" altLang="en-US" dirty="0" smtClean="0"/>
            <a:t>　</a:t>
          </a:r>
          <a:endParaRPr kumimoji="1" lang="ja-JP" altLang="en-US" dirty="0"/>
        </a:p>
      </dgm:t>
    </dgm:pt>
    <dgm:pt modelId="{ABACD807-DF41-4729-8E94-DDDCFF7DD729}" type="parTrans" cxnId="{3D544292-7232-43CC-AD91-C7873831B65C}">
      <dgm:prSet/>
      <dgm:spPr/>
      <dgm:t>
        <a:bodyPr/>
        <a:lstStyle/>
        <a:p>
          <a:endParaRPr kumimoji="1" lang="ja-JP" altLang="en-US"/>
        </a:p>
      </dgm:t>
    </dgm:pt>
    <dgm:pt modelId="{65F88DB4-108F-471F-BFC7-42072A921587}" type="sibTrans" cxnId="{3D544292-7232-43CC-AD91-C7873831B65C}">
      <dgm:prSet/>
      <dgm:spPr/>
      <dgm:t>
        <a:bodyPr/>
        <a:lstStyle/>
        <a:p>
          <a:endParaRPr kumimoji="1" lang="ja-JP" altLang="en-US"/>
        </a:p>
      </dgm:t>
    </dgm:pt>
    <dgm:pt modelId="{06E52E85-1F12-45D6-BDA8-FA49285FAB74}">
      <dgm:prSet phldrT="[テキスト]"/>
      <dgm:spPr>
        <a:solidFill>
          <a:srgbClr val="00A8D5"/>
        </a:solidFill>
        <a:ln w="38100">
          <a:solidFill>
            <a:srgbClr val="00A8D5"/>
          </a:solidFill>
        </a:ln>
      </dgm:spPr>
      <dgm:t>
        <a:bodyPr/>
        <a:lstStyle/>
        <a:p>
          <a:r>
            <a:rPr kumimoji="1" lang="ja-JP" altLang="en-US" dirty="0" smtClean="0"/>
            <a:t>　</a:t>
          </a:r>
          <a:endParaRPr kumimoji="1" lang="ja-JP" altLang="en-US" dirty="0"/>
        </a:p>
      </dgm:t>
    </dgm:pt>
    <dgm:pt modelId="{50E2EFF4-9025-42D1-A0AD-C13A356EF067}" type="parTrans" cxnId="{4A677F78-6CFC-44BF-9954-C2C47D7E5139}">
      <dgm:prSet/>
      <dgm:spPr/>
      <dgm:t>
        <a:bodyPr/>
        <a:lstStyle/>
        <a:p>
          <a:endParaRPr kumimoji="1" lang="ja-JP" altLang="en-US"/>
        </a:p>
      </dgm:t>
    </dgm:pt>
    <dgm:pt modelId="{B8D58E28-D29F-4FE5-BB5A-BB570C388CBF}" type="sibTrans" cxnId="{4A677F78-6CFC-44BF-9954-C2C47D7E5139}">
      <dgm:prSet/>
      <dgm:spPr/>
      <dgm:t>
        <a:bodyPr/>
        <a:lstStyle/>
        <a:p>
          <a:endParaRPr kumimoji="1" lang="ja-JP" altLang="en-US"/>
        </a:p>
      </dgm:t>
    </dgm:pt>
    <dgm:pt modelId="{316431E4-0331-432C-8B02-440F57E8D7FB}">
      <dgm:prSet phldrT="[テキスト]"/>
      <dgm:spPr>
        <a:solidFill>
          <a:srgbClr val="00A8D5"/>
        </a:solidFill>
        <a:ln w="38100">
          <a:solidFill>
            <a:srgbClr val="00A8D5"/>
          </a:solidFill>
        </a:ln>
      </dgm:spPr>
      <dgm:t>
        <a:bodyPr/>
        <a:lstStyle/>
        <a:p>
          <a:r>
            <a:rPr kumimoji="1" lang="ja-JP" altLang="en-US" dirty="0" smtClean="0"/>
            <a:t>　</a:t>
          </a:r>
          <a:endParaRPr kumimoji="1" lang="ja-JP" altLang="en-US" dirty="0"/>
        </a:p>
      </dgm:t>
    </dgm:pt>
    <dgm:pt modelId="{CE92249A-DCC4-4185-B230-44CEA7C49CDB}" type="parTrans" cxnId="{A6CCF9A0-2427-4879-9FC1-1ABA2BB4B1E5}">
      <dgm:prSet/>
      <dgm:spPr/>
      <dgm:t>
        <a:bodyPr/>
        <a:lstStyle/>
        <a:p>
          <a:endParaRPr kumimoji="1" lang="ja-JP" altLang="en-US"/>
        </a:p>
      </dgm:t>
    </dgm:pt>
    <dgm:pt modelId="{20E62B3C-2046-4F05-ADF3-B1B7CEF9A078}" type="sibTrans" cxnId="{A6CCF9A0-2427-4879-9FC1-1ABA2BB4B1E5}">
      <dgm:prSet/>
      <dgm:spPr/>
      <dgm:t>
        <a:bodyPr/>
        <a:lstStyle/>
        <a:p>
          <a:endParaRPr kumimoji="1" lang="ja-JP" altLang="en-US"/>
        </a:p>
      </dgm:t>
    </dgm:pt>
    <dgm:pt modelId="{76680CFB-B88B-4C24-8C06-1558F87E67E1}" type="pres">
      <dgm:prSet presAssocID="{48A101E0-D34B-4C91-87E8-37F6705A0586}" presName="Name0" presStyleCnt="0">
        <dgm:presLayoutVars>
          <dgm:dir/>
          <dgm:animLvl val="lvl"/>
          <dgm:resizeHandles val="exact"/>
        </dgm:presLayoutVars>
      </dgm:prSet>
      <dgm:spPr/>
    </dgm:pt>
    <dgm:pt modelId="{CBDEACF5-6B0E-454F-A6BE-80CC521A5685}" type="pres">
      <dgm:prSet presAssocID="{07C4A0E9-CD3F-43F8-932A-975595845C03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83A4F246-FE65-4CB3-AEC1-C6345F1DACAA}" type="pres">
      <dgm:prSet presAssocID="{65F88DB4-108F-471F-BFC7-42072A921587}" presName="parTxOnlySpace" presStyleCnt="0"/>
      <dgm:spPr/>
    </dgm:pt>
    <dgm:pt modelId="{693D9E79-112B-4865-9728-22B5D7892F22}" type="pres">
      <dgm:prSet presAssocID="{06E52E85-1F12-45D6-BDA8-FA49285FAB74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  <dgm:pt modelId="{0288DD49-FB6E-45CB-9B45-215EE8B5BDA4}" type="pres">
      <dgm:prSet presAssocID="{B8D58E28-D29F-4FE5-BB5A-BB570C388CBF}" presName="parTxOnlySpace" presStyleCnt="0"/>
      <dgm:spPr/>
    </dgm:pt>
    <dgm:pt modelId="{CFAD027F-A53B-4EEC-B3E8-CA3B1C26AE9D}" type="pres">
      <dgm:prSet presAssocID="{316431E4-0331-432C-8B02-440F57E8D7FB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kumimoji="1" lang="ja-JP" altLang="en-US"/>
        </a:p>
      </dgm:t>
    </dgm:pt>
  </dgm:ptLst>
  <dgm:cxnLst>
    <dgm:cxn modelId="{4A677F78-6CFC-44BF-9954-C2C47D7E5139}" srcId="{48A101E0-D34B-4C91-87E8-37F6705A0586}" destId="{06E52E85-1F12-45D6-BDA8-FA49285FAB74}" srcOrd="1" destOrd="0" parTransId="{50E2EFF4-9025-42D1-A0AD-C13A356EF067}" sibTransId="{B8D58E28-D29F-4FE5-BB5A-BB570C388CBF}"/>
    <dgm:cxn modelId="{3D544292-7232-43CC-AD91-C7873831B65C}" srcId="{48A101E0-D34B-4C91-87E8-37F6705A0586}" destId="{07C4A0E9-CD3F-43F8-932A-975595845C03}" srcOrd="0" destOrd="0" parTransId="{ABACD807-DF41-4729-8E94-DDDCFF7DD729}" sibTransId="{65F88DB4-108F-471F-BFC7-42072A921587}"/>
    <dgm:cxn modelId="{8C379E2B-5AF6-4E6E-B31D-527EFA5E083E}" type="presOf" srcId="{48A101E0-D34B-4C91-87E8-37F6705A0586}" destId="{76680CFB-B88B-4C24-8C06-1558F87E67E1}" srcOrd="0" destOrd="0" presId="urn:microsoft.com/office/officeart/2005/8/layout/chevron1"/>
    <dgm:cxn modelId="{48191721-4F86-489C-A0A5-23D19D1A5D51}" type="presOf" srcId="{06E52E85-1F12-45D6-BDA8-FA49285FAB74}" destId="{693D9E79-112B-4865-9728-22B5D7892F22}" srcOrd="0" destOrd="0" presId="urn:microsoft.com/office/officeart/2005/8/layout/chevron1"/>
    <dgm:cxn modelId="{374427DF-3064-4FF0-9FD3-CE10218342AD}" type="presOf" srcId="{07C4A0E9-CD3F-43F8-932A-975595845C03}" destId="{CBDEACF5-6B0E-454F-A6BE-80CC521A5685}" srcOrd="0" destOrd="0" presId="urn:microsoft.com/office/officeart/2005/8/layout/chevron1"/>
    <dgm:cxn modelId="{A6CCF9A0-2427-4879-9FC1-1ABA2BB4B1E5}" srcId="{48A101E0-D34B-4C91-87E8-37F6705A0586}" destId="{316431E4-0331-432C-8B02-440F57E8D7FB}" srcOrd="2" destOrd="0" parTransId="{CE92249A-DCC4-4185-B230-44CEA7C49CDB}" sibTransId="{20E62B3C-2046-4F05-ADF3-B1B7CEF9A078}"/>
    <dgm:cxn modelId="{F132610A-CD43-4AF5-8DC6-F561BAB2B8D6}" type="presOf" srcId="{316431E4-0331-432C-8B02-440F57E8D7FB}" destId="{CFAD027F-A53B-4EEC-B3E8-CA3B1C26AE9D}" srcOrd="0" destOrd="0" presId="urn:microsoft.com/office/officeart/2005/8/layout/chevron1"/>
    <dgm:cxn modelId="{B9FD1B06-D33F-4E25-AE65-E75F50295DDC}" type="presParOf" srcId="{76680CFB-B88B-4C24-8C06-1558F87E67E1}" destId="{CBDEACF5-6B0E-454F-A6BE-80CC521A5685}" srcOrd="0" destOrd="0" presId="urn:microsoft.com/office/officeart/2005/8/layout/chevron1"/>
    <dgm:cxn modelId="{BDBE192D-DABE-464B-B137-AEA01D4343E1}" type="presParOf" srcId="{76680CFB-B88B-4C24-8C06-1558F87E67E1}" destId="{83A4F246-FE65-4CB3-AEC1-C6345F1DACAA}" srcOrd="1" destOrd="0" presId="urn:microsoft.com/office/officeart/2005/8/layout/chevron1"/>
    <dgm:cxn modelId="{D6C5F839-FB85-4314-B797-AEA790EC2A1E}" type="presParOf" srcId="{76680CFB-B88B-4C24-8C06-1558F87E67E1}" destId="{693D9E79-112B-4865-9728-22B5D7892F22}" srcOrd="2" destOrd="0" presId="urn:microsoft.com/office/officeart/2005/8/layout/chevron1"/>
    <dgm:cxn modelId="{F2845335-0CE0-4577-89C7-005C6613CF93}" type="presParOf" srcId="{76680CFB-B88B-4C24-8C06-1558F87E67E1}" destId="{0288DD49-FB6E-45CB-9B45-215EE8B5BDA4}" srcOrd="3" destOrd="0" presId="urn:microsoft.com/office/officeart/2005/8/layout/chevron1"/>
    <dgm:cxn modelId="{9C054A0E-8924-4ABA-BA0E-791649FA9785}" type="presParOf" srcId="{76680CFB-B88B-4C24-8C06-1558F87E67E1}" destId="{CFAD027F-A53B-4EEC-B3E8-CA3B1C26AE9D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DDAA50-6451-4C9E-83F3-76C22B5BA24C}">
      <dsp:nvSpPr>
        <dsp:cNvPr id="0" name=""/>
        <dsp:cNvSpPr/>
      </dsp:nvSpPr>
      <dsp:spPr>
        <a:xfrm>
          <a:off x="0" y="437225"/>
          <a:ext cx="4309343" cy="532746"/>
        </a:xfrm>
        <a:prstGeom prst="notched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6F6E36-1974-4A3E-9503-BA72E837E24A}">
      <dsp:nvSpPr>
        <dsp:cNvPr id="0" name=""/>
        <dsp:cNvSpPr/>
      </dsp:nvSpPr>
      <dsp:spPr>
        <a:xfrm>
          <a:off x="1941" y="0"/>
          <a:ext cx="933620" cy="53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100" kern="1200" dirty="0" smtClean="0"/>
            <a:t>　</a:t>
          </a:r>
          <a:endParaRPr kumimoji="1" lang="ja-JP" altLang="en-US" sz="1100" kern="1200" dirty="0"/>
        </a:p>
      </dsp:txBody>
      <dsp:txXfrm>
        <a:off x="1941" y="0"/>
        <a:ext cx="933620" cy="532746"/>
      </dsp:txXfrm>
    </dsp:sp>
    <dsp:sp modelId="{B0C731ED-D81F-4EB3-AE69-8B588311B931}">
      <dsp:nvSpPr>
        <dsp:cNvPr id="0" name=""/>
        <dsp:cNvSpPr/>
      </dsp:nvSpPr>
      <dsp:spPr>
        <a:xfrm>
          <a:off x="402158" y="599340"/>
          <a:ext cx="133186" cy="13318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B8D65-9045-4216-A4D4-9DF6D4E935E3}">
      <dsp:nvSpPr>
        <dsp:cNvPr id="0" name=""/>
        <dsp:cNvSpPr/>
      </dsp:nvSpPr>
      <dsp:spPr>
        <a:xfrm>
          <a:off x="1031594" y="2125"/>
          <a:ext cx="933620" cy="53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2300" kern="1200" dirty="0" smtClean="0"/>
            <a:t>　</a:t>
          </a:r>
          <a:endParaRPr kumimoji="1" lang="ja-JP" altLang="en-US" sz="2300" kern="1200" dirty="0"/>
        </a:p>
      </dsp:txBody>
      <dsp:txXfrm>
        <a:off x="1031594" y="2125"/>
        <a:ext cx="933620" cy="532746"/>
      </dsp:txXfrm>
    </dsp:sp>
    <dsp:sp modelId="{9FE15B5F-AB5F-4F35-A4ED-F7B6ECEEB021}">
      <dsp:nvSpPr>
        <dsp:cNvPr id="0" name=""/>
        <dsp:cNvSpPr/>
      </dsp:nvSpPr>
      <dsp:spPr>
        <a:xfrm>
          <a:off x="1382460" y="599340"/>
          <a:ext cx="133186" cy="133186"/>
        </a:xfrm>
        <a:prstGeom prst="ellipse">
          <a:avLst/>
        </a:prstGeom>
        <a:solidFill>
          <a:schemeClr val="accent5">
            <a:hueOff val="1714279"/>
            <a:satOff val="3916"/>
            <a:lumOff val="-108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00DF0-ECEE-4704-A151-73E99B4F5B8A}">
      <dsp:nvSpPr>
        <dsp:cNvPr id="0" name=""/>
        <dsp:cNvSpPr/>
      </dsp:nvSpPr>
      <dsp:spPr>
        <a:xfrm>
          <a:off x="1962544" y="0"/>
          <a:ext cx="933620" cy="53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1100" kern="1200" dirty="0" smtClean="0"/>
            <a:t>　</a:t>
          </a:r>
          <a:endParaRPr kumimoji="1" lang="ja-JP" altLang="en-US" sz="1100" kern="1200" dirty="0"/>
        </a:p>
      </dsp:txBody>
      <dsp:txXfrm>
        <a:off x="1962544" y="0"/>
        <a:ext cx="933620" cy="532746"/>
      </dsp:txXfrm>
    </dsp:sp>
    <dsp:sp modelId="{E52D5B1F-6759-4AFD-8883-63AAA41151D7}">
      <dsp:nvSpPr>
        <dsp:cNvPr id="0" name=""/>
        <dsp:cNvSpPr/>
      </dsp:nvSpPr>
      <dsp:spPr>
        <a:xfrm>
          <a:off x="2362761" y="599340"/>
          <a:ext cx="133186" cy="133186"/>
        </a:xfrm>
        <a:prstGeom prst="ellipse">
          <a:avLst/>
        </a:prstGeom>
        <a:solidFill>
          <a:schemeClr val="accent5">
            <a:hueOff val="3428557"/>
            <a:satOff val="7832"/>
            <a:lumOff val="-2169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96DB5-0403-4000-9FAE-5B28174B93CF}">
      <dsp:nvSpPr>
        <dsp:cNvPr id="0" name=""/>
        <dsp:cNvSpPr/>
      </dsp:nvSpPr>
      <dsp:spPr>
        <a:xfrm>
          <a:off x="2942846" y="799120"/>
          <a:ext cx="933620" cy="532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en-US" altLang="ja-JP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1" lang="ja-JP" altLang="en-US" sz="1100" kern="1200" dirty="0"/>
        </a:p>
      </dsp:txBody>
      <dsp:txXfrm>
        <a:off x="2942846" y="799120"/>
        <a:ext cx="933620" cy="532746"/>
      </dsp:txXfrm>
    </dsp:sp>
    <dsp:sp modelId="{AD65D168-76FB-436C-AE59-CD45DBD79717}">
      <dsp:nvSpPr>
        <dsp:cNvPr id="0" name=""/>
        <dsp:cNvSpPr/>
      </dsp:nvSpPr>
      <dsp:spPr>
        <a:xfrm>
          <a:off x="3399016" y="583990"/>
          <a:ext cx="133186" cy="133186"/>
        </a:xfrm>
        <a:prstGeom prst="ellipse">
          <a:avLst/>
        </a:prstGeom>
        <a:solidFill>
          <a:srgbClr val="4343D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EACF5-6B0E-454F-A6BE-80CC521A5685}">
      <dsp:nvSpPr>
        <dsp:cNvPr id="0" name=""/>
        <dsp:cNvSpPr/>
      </dsp:nvSpPr>
      <dsp:spPr>
        <a:xfrm>
          <a:off x="2501" y="0"/>
          <a:ext cx="3047605" cy="794275"/>
        </a:xfrm>
        <a:prstGeom prst="chevron">
          <a:avLst/>
        </a:prstGeom>
        <a:solidFill>
          <a:srgbClr val="00A8D5"/>
        </a:solidFill>
        <a:ln w="38100" cap="flat" cmpd="sng" algn="ctr">
          <a:solidFill>
            <a:srgbClr val="00A8D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23" tIns="60008" rIns="60008" bIns="60008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500" kern="1200" dirty="0" smtClean="0"/>
            <a:t>　</a:t>
          </a:r>
          <a:endParaRPr kumimoji="1" lang="ja-JP" altLang="en-US" sz="4500" kern="1200" dirty="0"/>
        </a:p>
      </dsp:txBody>
      <dsp:txXfrm>
        <a:off x="399639" y="0"/>
        <a:ext cx="2253330" cy="794275"/>
      </dsp:txXfrm>
    </dsp:sp>
    <dsp:sp modelId="{693D9E79-112B-4865-9728-22B5D7892F22}">
      <dsp:nvSpPr>
        <dsp:cNvPr id="0" name=""/>
        <dsp:cNvSpPr/>
      </dsp:nvSpPr>
      <dsp:spPr>
        <a:xfrm>
          <a:off x="2745346" y="0"/>
          <a:ext cx="3047605" cy="794275"/>
        </a:xfrm>
        <a:prstGeom prst="chevron">
          <a:avLst/>
        </a:prstGeom>
        <a:solidFill>
          <a:srgbClr val="00A8D5"/>
        </a:solidFill>
        <a:ln w="38100" cap="flat" cmpd="sng" algn="ctr">
          <a:solidFill>
            <a:srgbClr val="00A8D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23" tIns="60008" rIns="60008" bIns="60008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500" kern="1200" dirty="0" smtClean="0"/>
            <a:t>　</a:t>
          </a:r>
          <a:endParaRPr kumimoji="1" lang="ja-JP" altLang="en-US" sz="4500" kern="1200" dirty="0"/>
        </a:p>
      </dsp:txBody>
      <dsp:txXfrm>
        <a:off x="3142484" y="0"/>
        <a:ext cx="2253330" cy="794275"/>
      </dsp:txXfrm>
    </dsp:sp>
    <dsp:sp modelId="{CFAD027F-A53B-4EEC-B3E8-CA3B1C26AE9D}">
      <dsp:nvSpPr>
        <dsp:cNvPr id="0" name=""/>
        <dsp:cNvSpPr/>
      </dsp:nvSpPr>
      <dsp:spPr>
        <a:xfrm>
          <a:off x="5488191" y="0"/>
          <a:ext cx="3047605" cy="794275"/>
        </a:xfrm>
        <a:prstGeom prst="chevron">
          <a:avLst/>
        </a:prstGeom>
        <a:solidFill>
          <a:srgbClr val="00A8D5"/>
        </a:solidFill>
        <a:ln w="38100" cap="flat" cmpd="sng" algn="ctr">
          <a:solidFill>
            <a:srgbClr val="00A8D5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0023" tIns="60008" rIns="60008" bIns="60008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ja-JP" altLang="en-US" sz="4500" kern="1200" dirty="0" smtClean="0"/>
            <a:t>　</a:t>
          </a:r>
          <a:endParaRPr kumimoji="1" lang="ja-JP" altLang="en-US" sz="4500" kern="1200" dirty="0"/>
        </a:p>
      </dsp:txBody>
      <dsp:txXfrm>
        <a:off x="5885329" y="0"/>
        <a:ext cx="2253330" cy="794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5" y="3"/>
            <a:ext cx="2948770" cy="4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1" tIns="45381" rIns="90761" bIns="45381" numCol="1" anchor="t" anchorCtr="0" compatLnSpc="1">
            <a:prstTxWarp prst="textNoShape">
              <a:avLst/>
            </a:prstTxWarp>
          </a:bodyPr>
          <a:lstStyle>
            <a:lvl1pPr defTabSz="912096">
              <a:spcBef>
                <a:spcPct val="0"/>
              </a:spcBef>
              <a:defRPr sz="11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8434" y="3"/>
            <a:ext cx="2948770" cy="4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1" tIns="45381" rIns="90761" bIns="45381" numCol="1" anchor="t" anchorCtr="0" compatLnSpc="1">
            <a:prstTxWarp prst="textNoShape">
              <a:avLst/>
            </a:prstTxWarp>
          </a:bodyPr>
          <a:lstStyle>
            <a:lvl1pPr algn="r" defTabSz="912096">
              <a:spcBef>
                <a:spcPct val="0"/>
              </a:spcBef>
              <a:defRPr sz="11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" y="9441982"/>
            <a:ext cx="2948770" cy="4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1" tIns="45381" rIns="90761" bIns="45381" numCol="1" anchor="b" anchorCtr="0" compatLnSpc="1">
            <a:prstTxWarp prst="textNoShape">
              <a:avLst/>
            </a:prstTxWarp>
          </a:bodyPr>
          <a:lstStyle>
            <a:lvl1pPr defTabSz="912096">
              <a:spcBef>
                <a:spcPct val="0"/>
              </a:spcBef>
              <a:defRPr sz="11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8434" y="9441982"/>
            <a:ext cx="2948770" cy="4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1" tIns="45381" rIns="90761" bIns="45381" numCol="1" anchor="b" anchorCtr="0" compatLnSpc="1">
            <a:prstTxWarp prst="textNoShape">
              <a:avLst/>
            </a:prstTxWarp>
          </a:bodyPr>
          <a:lstStyle>
            <a:lvl1pPr algn="r" defTabSz="912096">
              <a:spcBef>
                <a:spcPct val="0"/>
              </a:spcBef>
              <a:defRPr sz="11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2E23A5E-9C4A-429B-84D1-67CBDB8EB70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456027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5" y="3"/>
            <a:ext cx="2948770" cy="4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1" tIns="45381" rIns="90761" bIns="45381" numCol="1" anchor="t" anchorCtr="0" compatLnSpc="1">
            <a:prstTxWarp prst="textNoShape">
              <a:avLst/>
            </a:prstTxWarp>
          </a:bodyPr>
          <a:lstStyle>
            <a:lvl1pPr defTabSz="912096">
              <a:spcBef>
                <a:spcPct val="0"/>
              </a:spcBef>
              <a:defRPr sz="11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8434" y="3"/>
            <a:ext cx="2948770" cy="4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1" tIns="45381" rIns="90761" bIns="45381" numCol="1" anchor="t" anchorCtr="0" compatLnSpc="1">
            <a:prstTxWarp prst="textNoShape">
              <a:avLst/>
            </a:prstTxWarp>
          </a:bodyPr>
          <a:lstStyle>
            <a:lvl1pPr algn="r" defTabSz="912096">
              <a:spcBef>
                <a:spcPct val="0"/>
              </a:spcBef>
              <a:defRPr sz="11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8688" y="749300"/>
            <a:ext cx="4960937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52" y="4720989"/>
            <a:ext cx="4997509" cy="4471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1" tIns="45381" rIns="90761" bIns="4538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5" y="9441982"/>
            <a:ext cx="2948770" cy="4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1" tIns="45381" rIns="90761" bIns="45381" numCol="1" anchor="b" anchorCtr="0" compatLnSpc="1">
            <a:prstTxWarp prst="textNoShape">
              <a:avLst/>
            </a:prstTxWarp>
          </a:bodyPr>
          <a:lstStyle>
            <a:lvl1pPr defTabSz="912096">
              <a:spcBef>
                <a:spcPct val="0"/>
              </a:spcBef>
              <a:defRPr sz="11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8434" y="9441982"/>
            <a:ext cx="2948770" cy="497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761" tIns="45381" rIns="90761" bIns="45381" numCol="1" anchor="b" anchorCtr="0" compatLnSpc="1">
            <a:prstTxWarp prst="textNoShape">
              <a:avLst/>
            </a:prstTxWarp>
          </a:bodyPr>
          <a:lstStyle>
            <a:lvl1pPr algn="r" defTabSz="912096">
              <a:spcBef>
                <a:spcPct val="0"/>
              </a:spcBef>
              <a:defRPr sz="1100">
                <a:latin typeface="Times New Roman" pitchFamily="18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3BF8E43-CE61-4B80-8837-D55162658C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4305377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4956" indent="-286521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6089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4521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62958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2139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9828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826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96696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D265C061-EA35-44C2-934C-5876626A5930}" type="slidenum">
              <a:rPr lang="en-US" altLang="ja-JP" sz="110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0</a:t>
            </a:fld>
            <a:endParaRPr lang="en-US" altLang="ja-JP" sz="1100">
              <a:ea typeface="ＭＳ Ｐゴシック" pitchFamily="50" charset="-128"/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746910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4956" indent="-286521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6089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4521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62958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2139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9828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826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96696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FF20DF8-4F03-4E43-A5CD-5BAD9BEBEAC9}" type="slidenum">
              <a:rPr lang="en-US" altLang="ja-JP" sz="110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19</a:t>
            </a:fld>
            <a:endParaRPr lang="en-US" altLang="ja-JP" sz="1100">
              <a:ea typeface="ＭＳ Ｐゴシック" pitchFamily="50" charset="-128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121739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4956" indent="-286521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6089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4521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62958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2139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9828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826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96696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AA8384F-A4C7-4C35-949B-494FFC2A4D56}" type="slidenum">
              <a:rPr lang="en-US" altLang="ja-JP" sz="110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20</a:t>
            </a:fld>
            <a:endParaRPr lang="en-US" altLang="ja-JP" sz="1100">
              <a:ea typeface="ＭＳ Ｐゴシック" pitchFamily="50" charset="-128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962804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4956" indent="-286521"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6089" indent="-229220"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4521" indent="-229220"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62958" indent="-229220"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2139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9828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3826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96696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1C09EE0E-ECB9-40AF-9041-1EB310E01EAC}" type="slidenum">
              <a:rPr lang="en-US" altLang="ja-JP" sz="11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21</a:t>
            </a:fld>
            <a:endParaRPr lang="en-US" altLang="ja-JP" sz="1100">
              <a:ea typeface="ＭＳ Ｐゴシック" panose="020B0600070205080204" pitchFamily="50" charset="-128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1287252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6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3747" indent="-286056" defTabSz="9106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4226" indent="-228845" defTabSz="9106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1916" indent="-228845" defTabSz="9106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9607" indent="-228845" defTabSz="910614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7298" indent="-228845" defTabSz="9106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4988" indent="-228845" defTabSz="9106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32678" indent="-228845" defTabSz="9106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90368" indent="-228845" defTabSz="910614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57BE333-B561-475F-ADA8-FB413ED51C03}" type="slidenum">
              <a:rPr lang="en-US" altLang="ja-JP" sz="11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27</a:t>
            </a:fld>
            <a:endParaRPr lang="en-US" altLang="ja-JP" sz="1100">
              <a:ea typeface="ＭＳ Ｐゴシック" panose="020B0600070205080204" pitchFamily="50" charset="-128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068040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76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3870" indent="-286104" defTabSz="91076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4415" indent="-228883" defTabSz="91076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2181" indent="-228883" defTabSz="91076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59948" indent="-228883" defTabSz="91076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7714" indent="-228883" defTabSz="91076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5480" indent="-228883" defTabSz="91076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3246" indent="-228883" defTabSz="91076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91012" indent="-228883" defTabSz="91076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74651FC-1C20-4464-8837-08622B7096E4}" type="slidenum">
              <a:rPr lang="en-US" altLang="ja-JP" sz="110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ja-JP" sz="1100">
              <a:ea typeface="ＭＳ Ｐゴシック" pitchFamily="50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7438037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096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4035" indent="-286167" defTabSz="91096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4672" indent="-228936" defTabSz="91096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2537" indent="-228936" defTabSz="91096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60406" indent="-228936" defTabSz="91096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18275" indent="-228936" defTabSz="91096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6143" indent="-228936" defTabSz="91096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4011" indent="-228936" defTabSz="91096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91877" indent="-228936" defTabSz="91096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CB95A78-5347-4589-AFD4-B2EB9DDA0C25}" type="slidenum">
              <a:rPr lang="en-US" altLang="ja-JP" sz="110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9</a:t>
            </a:fld>
            <a:endParaRPr lang="en-US" altLang="ja-JP" sz="1100">
              <a:ea typeface="ＭＳ Ｐゴシック" pitchFamily="50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384422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642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8495" indent="-287883" defTabSz="91642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51524" indent="-230305" defTabSz="91642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12136" indent="-230305" defTabSz="91642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72749" indent="-230305" defTabSz="916422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33358" indent="-230305" defTabSz="91642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93968" indent="-230305" defTabSz="91642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54576" indent="-230305" defTabSz="91642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915187" indent="-230305" defTabSz="916422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57BE333-B561-475F-ADA8-FB413ED51C03}" type="slidenum">
              <a:rPr lang="en-US" altLang="ja-JP" sz="11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11</a:t>
            </a:fld>
            <a:endParaRPr lang="en-US" altLang="ja-JP" sz="1100">
              <a:ea typeface="ＭＳ Ｐゴシック" panose="020B0600070205080204" pitchFamily="50" charset="-128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9044175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4956" indent="-286521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6089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4521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62958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2139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9828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826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96696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36E0DC0-5F10-4686-A72B-E766257EA129}" type="slidenum">
              <a:rPr lang="en-US" altLang="ja-JP" sz="110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12</a:t>
            </a:fld>
            <a:endParaRPr lang="en-US" altLang="ja-JP" sz="1100">
              <a:ea typeface="ＭＳ Ｐゴシック" pitchFamily="50" charset="-128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4218326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0921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2600" indent="-285617" defTabSz="90921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2466" indent="-228494" defTabSz="90921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599452" indent="-228494" defTabSz="90921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56440" indent="-228494" defTabSz="909215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13422" indent="-228494" defTabSz="90921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0410" indent="-228494" defTabSz="90921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27397" indent="-228494" defTabSz="90921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84383" indent="-228494" defTabSz="90921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57BE333-B561-475F-ADA8-FB413ED51C03}" type="slidenum">
              <a:rPr lang="en-US" altLang="ja-JP" sz="11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13</a:t>
            </a:fld>
            <a:endParaRPr lang="en-US" altLang="ja-JP" sz="1100">
              <a:ea typeface="ＭＳ Ｐゴシック" panose="020B0600070205080204" pitchFamily="50" charset="-128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3162747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4956" indent="-286521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6089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4521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62958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2139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9828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826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96696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1D5067DC-5FAB-4DCE-AED2-EA52B056A161}" type="slidenum">
              <a:rPr lang="en-US" altLang="ja-JP" sz="110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16</a:t>
            </a:fld>
            <a:endParaRPr lang="en-US" altLang="ja-JP" sz="1100">
              <a:ea typeface="ＭＳ Ｐゴシック" pitchFamily="50" charset="-128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335217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1pPr>
            <a:lvl2pPr marL="744956" indent="-286521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2pPr>
            <a:lvl3pPr marL="1146089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3pPr>
            <a:lvl4pPr marL="1604521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4pPr>
            <a:lvl5pPr marL="2062958" indent="-229220" defTabSz="912096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5pPr>
            <a:lvl6pPr marL="252139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6pPr>
            <a:lvl7pPr marL="2979828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7pPr>
            <a:lvl8pPr marL="343826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8pPr>
            <a:lvl9pPr marL="3896696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297212D-22D8-4416-ADA0-E7FFF298BCAA}" type="slidenum">
              <a:rPr lang="en-US" altLang="ja-JP" sz="1100"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ja-JP" sz="1100">
              <a:ea typeface="ＭＳ Ｐゴシック" pitchFamily="50" charset="-128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2033049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1pPr>
            <a:lvl2pPr marL="744956" indent="-286521"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2pPr>
            <a:lvl3pPr marL="1146089" indent="-229220"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3pPr>
            <a:lvl4pPr marL="1604521" indent="-229220"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4pPr>
            <a:lvl5pPr marL="2062958" indent="-229220" defTabSz="912096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5pPr>
            <a:lvl6pPr marL="252139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6pPr>
            <a:lvl7pPr marL="2979828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7pPr>
            <a:lvl8pPr marL="3438263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8pPr>
            <a:lvl9pPr marL="3896696" indent="-229220" defTabSz="912096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anose="02020603050405020304" pitchFamily="18" charset="0"/>
                <a:ea typeface="ＭＳ Ｐ明朝" panose="02020600040205080304" pitchFamily="18" charset="-128"/>
              </a:defRPr>
            </a:lvl9pPr>
          </a:lstStyle>
          <a:p>
            <a:pPr>
              <a:spcBef>
                <a:spcPct val="0"/>
              </a:spcBef>
            </a:pPr>
            <a:fld id="{D57BE333-B561-475F-ADA8-FB413ED51C03}" type="slidenum">
              <a:rPr lang="en-US" altLang="ja-JP" sz="1100">
                <a:ea typeface="ＭＳ Ｐゴシック" panose="020B0600070205080204" pitchFamily="50" charset="-128"/>
              </a:rPr>
              <a:pPr>
                <a:spcBef>
                  <a:spcPct val="0"/>
                </a:spcBef>
              </a:pPr>
              <a:t>18</a:t>
            </a:fld>
            <a:endParaRPr lang="en-US" altLang="ja-JP" sz="1100">
              <a:ea typeface="ＭＳ Ｐゴシック" panose="020B0600070205080204" pitchFamily="50" charset="-128"/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  <p:extLst>
      <p:ext uri="{BB962C8B-B14F-4D97-AF65-F5344CB8AC3E}">
        <p14:creationId xmlns:p14="http://schemas.microsoft.com/office/powerpoint/2010/main" val="427966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3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ja-JP" altLang="en-US" noProof="0" smtClean="0"/>
              <a:t>マスタ タイトルの書式設定</a:t>
            </a:r>
          </a:p>
        </p:txBody>
      </p:sp>
      <p:sp>
        <p:nvSpPr>
          <p:cNvPr id="7383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ja-JP" altLang="en-US" noProof="0" smtClean="0"/>
              <a:t>マスタ サブタイトルの書式設定</a:t>
            </a:r>
          </a:p>
        </p:txBody>
      </p:sp>
      <p:sp>
        <p:nvSpPr>
          <p:cNvPr id="6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85712" y="6691613"/>
            <a:ext cx="614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50" b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12FD67EE-1E63-461B-954F-36D1CDC9859F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229046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01A42-CC24-4F94-B031-3425FF5986C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19098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804025" y="215900"/>
            <a:ext cx="2165350" cy="60023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04800" y="215900"/>
            <a:ext cx="6346825" cy="60023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BCE6BB-63E3-47A8-BDF4-0514A716E4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7755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/>
          </p:nvPr>
        </p:nvSpPr>
        <p:spPr>
          <a:xfrm>
            <a:off x="304800" y="215900"/>
            <a:ext cx="8664575" cy="6002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1C2F7-04CE-427B-AF85-7110D1901B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295782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6240" y="203200"/>
            <a:ext cx="7747000" cy="306388"/>
          </a:xfrm>
          <a:noFill/>
          <a:ln>
            <a:noFill/>
          </a:ln>
        </p:spPr>
        <p:txBody>
          <a:bodyPr/>
          <a:lstStyle>
            <a:lvl1pPr>
              <a:defRPr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</a:lstStyle>
          <a:p>
            <a:r>
              <a:rPr lang="ja-JP" altLang="en-US" dirty="0" smtClean="0"/>
              <a:t>マスター タイトルの書式設定</a:t>
            </a:r>
            <a:endParaRPr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C5C73-E688-45DB-985C-07193E16C92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7562001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EB01F-3986-4B21-944F-AA08D2CDFA1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5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57333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256088" cy="5303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713288" y="914400"/>
            <a:ext cx="4256087" cy="5303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73D02-553A-4DB0-B13F-3994FBE3CA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52992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B91D3-D16F-4A36-8F42-1F31C423A9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8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6107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F6A11-8A51-426E-B259-23D7B7D11C2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4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2900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E4AEE9-8ED3-4084-9FB0-33674E7AE55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3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52034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1DC8F-0E84-4AB3-95B3-04569C6495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24600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884FB4-913D-45B6-9ACC-4735CD64FA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  <p:sp>
        <p:nvSpPr>
          <p:cNvPr id="6" name="Rectangle 3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7978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15900"/>
            <a:ext cx="7747000" cy="30638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914400"/>
            <a:ext cx="8664575" cy="5303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45500" y="6623050"/>
            <a:ext cx="614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50" b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pPr>
              <a:defRPr/>
            </a:pPr>
            <a:fld id="{12FD67EE-1E63-461B-954F-36D1CDC9859F}" type="slidenum">
              <a:rPr lang="en-US" altLang="ja-JP" smtClean="0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056" name="Rectangle 3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3313" y="6669088"/>
            <a:ext cx="4356100" cy="188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>
                <a:latin typeface="Arial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pic>
        <p:nvPicPr>
          <p:cNvPr id="13" name="図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9569"/>
            <a:ext cx="9144000" cy="70032"/>
          </a:xfrm>
          <a:prstGeom prst="rect">
            <a:avLst/>
          </a:prstGeom>
        </p:spPr>
      </p:pic>
      <p:sp>
        <p:nvSpPr>
          <p:cNvPr id="4" name="正方形/長方形 3"/>
          <p:cNvSpPr/>
          <p:nvPr userDrawn="1"/>
        </p:nvSpPr>
        <p:spPr bwMode="auto">
          <a:xfrm>
            <a:off x="0" y="540068"/>
            <a:ext cx="9144000" cy="69533"/>
          </a:xfrm>
          <a:prstGeom prst="rect">
            <a:avLst/>
          </a:prstGeom>
          <a:solidFill>
            <a:srgbClr val="FFFFFF">
              <a:alpha val="7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ＭＳ ゴシック" pitchFamily="49" charset="-128"/>
          <a:ea typeface="ＭＳ ゴシック" pitchFamily="49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ＭＳ ゴシック" pitchFamily="49" charset="-128"/>
          <a:ea typeface="ＭＳ ゴシック" pitchFamily="49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ＭＳ ゴシック" pitchFamily="49" charset="-128"/>
          <a:ea typeface="ＭＳ ゴシック" pitchFamily="49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ＭＳ ゴシック" pitchFamily="49" charset="-128"/>
          <a:ea typeface="ＭＳ ゴシック" pitchFamily="49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ＭＳ ゴシック" pitchFamily="49" charset="-128"/>
          <a:ea typeface="ＭＳ ゴシック" pitchFamily="49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ＭＳ ゴシック" pitchFamily="49" charset="-128"/>
          <a:ea typeface="ＭＳ ゴシック" pitchFamily="49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ＭＳ ゴシック" pitchFamily="49" charset="-128"/>
          <a:ea typeface="ＭＳ ゴシック" pitchFamily="49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000">
          <a:solidFill>
            <a:schemeClr val="tx2"/>
          </a:solidFill>
          <a:latin typeface="ＭＳ ゴシック" pitchFamily="49" charset="-128"/>
          <a:ea typeface="ＭＳ ゴシック" pitchFamily="49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Meiryo UI" panose="020B0604030504040204" pitchFamily="5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jpeg"/><Relationship Id="rId18" Type="http://schemas.openxmlformats.org/officeDocument/2006/relationships/image" Target="../media/image88.jpeg"/><Relationship Id="rId26" Type="http://schemas.openxmlformats.org/officeDocument/2006/relationships/image" Target="../media/image118.png"/><Relationship Id="rId39" Type="http://schemas.openxmlformats.org/officeDocument/2006/relationships/image" Target="../media/image131.jpeg"/><Relationship Id="rId3" Type="http://schemas.openxmlformats.org/officeDocument/2006/relationships/image" Target="../media/image102.png"/><Relationship Id="rId21" Type="http://schemas.openxmlformats.org/officeDocument/2006/relationships/image" Target="../media/image115.png"/><Relationship Id="rId34" Type="http://schemas.openxmlformats.org/officeDocument/2006/relationships/image" Target="../media/image126.png"/><Relationship Id="rId42" Type="http://schemas.openxmlformats.org/officeDocument/2006/relationships/image" Target="../media/image134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17" Type="http://schemas.openxmlformats.org/officeDocument/2006/relationships/image" Target="../media/image113.png"/><Relationship Id="rId25" Type="http://schemas.openxmlformats.org/officeDocument/2006/relationships/image" Target="../media/image117.png"/><Relationship Id="rId33" Type="http://schemas.openxmlformats.org/officeDocument/2006/relationships/image" Target="../media/image125.jpeg"/><Relationship Id="rId38" Type="http://schemas.openxmlformats.org/officeDocument/2006/relationships/image" Target="../media/image130.png"/><Relationship Id="rId46" Type="http://schemas.openxmlformats.org/officeDocument/2006/relationships/image" Target="../media/image138.png"/><Relationship Id="rId2" Type="http://schemas.openxmlformats.org/officeDocument/2006/relationships/image" Target="../media/image101.png"/><Relationship Id="rId16" Type="http://schemas.openxmlformats.org/officeDocument/2006/relationships/image" Target="../media/image86.png"/><Relationship Id="rId20" Type="http://schemas.openxmlformats.org/officeDocument/2006/relationships/image" Target="../media/image87.png"/><Relationship Id="rId29" Type="http://schemas.openxmlformats.org/officeDocument/2006/relationships/image" Target="../media/image121.png"/><Relationship Id="rId41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09.png"/><Relationship Id="rId24" Type="http://schemas.openxmlformats.org/officeDocument/2006/relationships/image" Target="../media/image116.png"/><Relationship Id="rId32" Type="http://schemas.openxmlformats.org/officeDocument/2006/relationships/image" Target="../media/image124.gif"/><Relationship Id="rId37" Type="http://schemas.openxmlformats.org/officeDocument/2006/relationships/image" Target="../media/image129.png"/><Relationship Id="rId40" Type="http://schemas.openxmlformats.org/officeDocument/2006/relationships/image" Target="../media/image132.png"/><Relationship Id="rId45" Type="http://schemas.openxmlformats.org/officeDocument/2006/relationships/image" Target="../media/image137.png"/><Relationship Id="rId5" Type="http://schemas.openxmlformats.org/officeDocument/2006/relationships/image" Target="../media/image104.png"/><Relationship Id="rId15" Type="http://schemas.openxmlformats.org/officeDocument/2006/relationships/image" Target="../media/image85.png"/><Relationship Id="rId23" Type="http://schemas.openxmlformats.org/officeDocument/2006/relationships/image" Target="../media/image92.png"/><Relationship Id="rId28" Type="http://schemas.openxmlformats.org/officeDocument/2006/relationships/image" Target="../media/image120.png"/><Relationship Id="rId36" Type="http://schemas.openxmlformats.org/officeDocument/2006/relationships/image" Target="../media/image128.jpeg"/><Relationship Id="rId10" Type="http://schemas.openxmlformats.org/officeDocument/2006/relationships/image" Target="../media/image108.png"/><Relationship Id="rId19" Type="http://schemas.openxmlformats.org/officeDocument/2006/relationships/image" Target="../media/image114.jpeg"/><Relationship Id="rId31" Type="http://schemas.openxmlformats.org/officeDocument/2006/relationships/image" Target="../media/image123.png"/><Relationship Id="rId44" Type="http://schemas.openxmlformats.org/officeDocument/2006/relationships/image" Target="../media/image136.emf"/><Relationship Id="rId4" Type="http://schemas.openxmlformats.org/officeDocument/2006/relationships/image" Target="../media/image103.png"/><Relationship Id="rId9" Type="http://schemas.openxmlformats.org/officeDocument/2006/relationships/image" Target="../media/image107.png"/><Relationship Id="rId14" Type="http://schemas.openxmlformats.org/officeDocument/2006/relationships/image" Target="../media/image112.png"/><Relationship Id="rId22" Type="http://schemas.openxmlformats.org/officeDocument/2006/relationships/image" Target="../media/image93.png"/><Relationship Id="rId27" Type="http://schemas.openxmlformats.org/officeDocument/2006/relationships/image" Target="../media/image119.png"/><Relationship Id="rId30" Type="http://schemas.openxmlformats.org/officeDocument/2006/relationships/image" Target="../media/image122.png"/><Relationship Id="rId35" Type="http://schemas.openxmlformats.org/officeDocument/2006/relationships/image" Target="../media/image127.png"/><Relationship Id="rId43" Type="http://schemas.openxmlformats.org/officeDocument/2006/relationships/image" Target="../media/image1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9.png"/><Relationship Id="rId7" Type="http://schemas.openxmlformats.org/officeDocument/2006/relationships/image" Target="../media/image142.png"/><Relationship Id="rId12" Type="http://schemas.openxmlformats.org/officeDocument/2006/relationships/image" Target="../media/image10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146.png"/><Relationship Id="rId5" Type="http://schemas.openxmlformats.org/officeDocument/2006/relationships/image" Target="../media/image141.jpeg"/><Relationship Id="rId10" Type="http://schemas.openxmlformats.org/officeDocument/2006/relationships/image" Target="../media/image145.png"/><Relationship Id="rId4" Type="http://schemas.openxmlformats.org/officeDocument/2006/relationships/image" Target="../media/image140.gif"/><Relationship Id="rId9" Type="http://schemas.openxmlformats.org/officeDocument/2006/relationships/image" Target="../media/image1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7.jpe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18" Type="http://schemas.openxmlformats.org/officeDocument/2006/relationships/image" Target="../media/image167.png"/><Relationship Id="rId3" Type="http://schemas.openxmlformats.org/officeDocument/2006/relationships/image" Target="../media/image152.png"/><Relationship Id="rId21" Type="http://schemas.openxmlformats.org/officeDocument/2006/relationships/image" Target="../media/image170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17" Type="http://schemas.openxmlformats.org/officeDocument/2006/relationships/image" Target="../media/image16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65.png"/><Relationship Id="rId20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60.png"/><Relationship Id="rId5" Type="http://schemas.openxmlformats.org/officeDocument/2006/relationships/image" Target="../media/image154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19" Type="http://schemas.openxmlformats.org/officeDocument/2006/relationships/image" Target="../media/image168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Relationship Id="rId22" Type="http://schemas.openxmlformats.org/officeDocument/2006/relationships/image" Target="../media/image10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jpeg"/><Relationship Id="rId4" Type="http://schemas.openxmlformats.org/officeDocument/2006/relationships/image" Target="../media/image173.png"/><Relationship Id="rId9" Type="http://schemas.openxmlformats.org/officeDocument/2006/relationships/image" Target="../media/image10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79.jpeg"/><Relationship Id="rId7" Type="http://schemas.openxmlformats.org/officeDocument/2006/relationships/image" Target="../media/image183.jpeg"/><Relationship Id="rId12" Type="http://schemas.openxmlformats.org/officeDocument/2006/relationships/image" Target="../media/image188.png"/><Relationship Id="rId2" Type="http://schemas.openxmlformats.org/officeDocument/2006/relationships/image" Target="../media/image178.jpe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2.png"/><Relationship Id="rId11" Type="http://schemas.openxmlformats.org/officeDocument/2006/relationships/image" Target="../media/image187.png"/><Relationship Id="rId5" Type="http://schemas.openxmlformats.org/officeDocument/2006/relationships/image" Target="../media/image181.jpeg"/><Relationship Id="rId15" Type="http://schemas.openxmlformats.org/officeDocument/2006/relationships/image" Target="../media/image191.png"/><Relationship Id="rId10" Type="http://schemas.openxmlformats.org/officeDocument/2006/relationships/image" Target="../media/image186.png"/><Relationship Id="rId4" Type="http://schemas.openxmlformats.org/officeDocument/2006/relationships/image" Target="../media/image180.png"/><Relationship Id="rId9" Type="http://schemas.openxmlformats.org/officeDocument/2006/relationships/image" Target="../media/image185.png"/><Relationship Id="rId14" Type="http://schemas.openxmlformats.org/officeDocument/2006/relationships/image" Target="../media/image1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png"/><Relationship Id="rId7" Type="http://schemas.openxmlformats.org/officeDocument/2006/relationships/image" Target="../media/image1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3.png"/><Relationship Id="rId9" Type="http://schemas.openxmlformats.org/officeDocument/2006/relationships/image" Target="../media/image10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200.png"/><Relationship Id="rId4" Type="http://schemas.openxmlformats.org/officeDocument/2006/relationships/image" Target="../media/image19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png"/><Relationship Id="rId3" Type="http://schemas.openxmlformats.org/officeDocument/2006/relationships/image" Target="../media/image201.png"/><Relationship Id="rId7" Type="http://schemas.openxmlformats.org/officeDocument/2006/relationships/image" Target="../media/image203.jpe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206.png"/><Relationship Id="rId5" Type="http://schemas.openxmlformats.org/officeDocument/2006/relationships/image" Target="../media/image202.png"/><Relationship Id="rId10" Type="http://schemas.openxmlformats.org/officeDocument/2006/relationships/image" Target="../media/image205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confinder.com/icondetails/40747/128/chat_comments_references_talk_icon" TargetMode="External"/><Relationship Id="rId13" Type="http://schemas.openxmlformats.org/officeDocument/2006/relationships/image" Target="../media/image212.png"/><Relationship Id="rId18" Type="http://schemas.openxmlformats.org/officeDocument/2006/relationships/image" Target="../media/image107.png"/><Relationship Id="rId3" Type="http://schemas.openxmlformats.org/officeDocument/2006/relationships/image" Target="../media/image207.png"/><Relationship Id="rId7" Type="http://schemas.openxmlformats.org/officeDocument/2006/relationships/image" Target="../media/image209.png"/><Relationship Id="rId12" Type="http://schemas.openxmlformats.org/officeDocument/2006/relationships/hyperlink" Target="http://www.iconfinder.com/icondetails/41967/128/man_mens_room_person_user_icon" TargetMode="External"/><Relationship Id="rId17" Type="http://schemas.openxmlformats.org/officeDocument/2006/relationships/image" Target="../media/image216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iconfinder.com/icondetails/55553/64/64_audio_generic_gnome_x_icon" TargetMode="External"/><Relationship Id="rId11" Type="http://schemas.openxmlformats.org/officeDocument/2006/relationships/image" Target="../media/image211.png"/><Relationship Id="rId5" Type="http://schemas.openxmlformats.org/officeDocument/2006/relationships/image" Target="../media/image208.png"/><Relationship Id="rId15" Type="http://schemas.openxmlformats.org/officeDocument/2006/relationships/image" Target="../media/image214.png"/><Relationship Id="rId10" Type="http://schemas.openxmlformats.org/officeDocument/2006/relationships/hyperlink" Target="http://www.iconfinder.com/icondetails/65434/128/46_icon" TargetMode="External"/><Relationship Id="rId4" Type="http://schemas.openxmlformats.org/officeDocument/2006/relationships/hyperlink" Target="http://www.iconfinder.com/icondetails/30887/64/audio_high_volume_icon" TargetMode="External"/><Relationship Id="rId9" Type="http://schemas.openxmlformats.org/officeDocument/2006/relationships/image" Target="../media/image210.png"/><Relationship Id="rId14" Type="http://schemas.openxmlformats.org/officeDocument/2006/relationships/image" Target="../media/image2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91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20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png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13" Type="http://schemas.openxmlformats.org/officeDocument/2006/relationships/image" Target="../media/image235.png"/><Relationship Id="rId3" Type="http://schemas.microsoft.com/office/2007/relationships/hdphoto" Target="../media/hdphoto6.wdp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17" Type="http://schemas.openxmlformats.org/officeDocument/2006/relationships/image" Target="../media/image109.png"/><Relationship Id="rId2" Type="http://schemas.openxmlformats.org/officeDocument/2006/relationships/image" Target="../media/image225.png"/><Relationship Id="rId16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8.jpeg"/><Relationship Id="rId11" Type="http://schemas.openxmlformats.org/officeDocument/2006/relationships/image" Target="../media/image233.png"/><Relationship Id="rId5" Type="http://schemas.openxmlformats.org/officeDocument/2006/relationships/image" Target="../media/image227.png"/><Relationship Id="rId15" Type="http://schemas.openxmlformats.org/officeDocument/2006/relationships/image" Target="../media/image237.png"/><Relationship Id="rId10" Type="http://schemas.openxmlformats.org/officeDocument/2006/relationships/image" Target="../media/image232.png"/><Relationship Id="rId4" Type="http://schemas.openxmlformats.org/officeDocument/2006/relationships/image" Target="../media/image226.jpeg"/><Relationship Id="rId9" Type="http://schemas.openxmlformats.org/officeDocument/2006/relationships/image" Target="../media/image231.png"/><Relationship Id="rId14" Type="http://schemas.openxmlformats.org/officeDocument/2006/relationships/image" Target="../media/image2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95.jpeg"/><Relationship Id="rId4" Type="http://schemas.openxmlformats.org/officeDocument/2006/relationships/image" Target="../media/image2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7" Type="http://schemas.openxmlformats.org/officeDocument/2006/relationships/image" Target="../media/image104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png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jpeg"/><Relationship Id="rId3" Type="http://schemas.openxmlformats.org/officeDocument/2006/relationships/image" Target="../media/image35.jpeg"/><Relationship Id="rId21" Type="http://schemas.openxmlformats.org/officeDocument/2006/relationships/image" Target="../media/image53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jpeg"/><Relationship Id="rId2" Type="http://schemas.openxmlformats.org/officeDocument/2006/relationships/image" Target="../media/image34.jpeg"/><Relationship Id="rId16" Type="http://schemas.openxmlformats.org/officeDocument/2006/relationships/image" Target="../media/image48.jpe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19" Type="http://schemas.openxmlformats.org/officeDocument/2006/relationships/image" Target="../media/image51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Relationship Id="rId22" Type="http://schemas.openxmlformats.org/officeDocument/2006/relationships/image" Target="../media/image5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chart" Target="../charts/chart1.xml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0" Type="http://schemas.microsoft.com/office/2007/relationships/hdphoto" Target="../media/hdphoto1.wdp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79.png"/><Relationship Id="rId3" Type="http://schemas.openxmlformats.org/officeDocument/2006/relationships/image" Target="../media/image66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png"/><Relationship Id="rId5" Type="http://schemas.openxmlformats.org/officeDocument/2006/relationships/hyperlink" Target="http://images.google.co.jp/imgres?imgurl=http://www.mlit.go.jp/hakusyo/mlit/mark.gif&amp;imgrefurl=http://www.mlit.go.jp/hakusyo/mlit/h14/index.html&amp;usg=__DjI6wO7MKplcjMbRanSw40EoCt8=&amp;h=371&amp;w=350&amp;sz=51&amp;hl=ja&amp;start=2&amp;um=1&amp;tbnid=7KSLP2fDdRR0TM:&amp;tbnh=122&amp;tbnw=115&amp;prev=/images?q%3D%E5%9B%BD%E5%9C%9F%E4%BA%A4%E9%80%9A%E7%9C%81%26hl%3Dja%26rlz%3D1T4GGLR_ja___JP207%26sa%3DN%26um%3D1" TargetMode="External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png"/><Relationship Id="rId10" Type="http://schemas.openxmlformats.org/officeDocument/2006/relationships/image" Target="../media/image88.jpe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291" y="1053264"/>
            <a:ext cx="3533418" cy="4227195"/>
          </a:xfrm>
          <a:prstGeom prst="rect">
            <a:avLst/>
          </a:prstGeom>
        </p:spPr>
      </p:pic>
      <p:sp>
        <p:nvSpPr>
          <p:cNvPr id="3078" name="Rectangle 27"/>
          <p:cNvSpPr>
            <a:spLocks noChangeArrowheads="1"/>
          </p:cNvSpPr>
          <p:nvPr/>
        </p:nvSpPr>
        <p:spPr bwMode="auto">
          <a:xfrm>
            <a:off x="3472656" y="5880935"/>
            <a:ext cx="2198687" cy="491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 anchor="ctr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株式</a:t>
            </a:r>
            <a:r>
              <a:rPr lang="ja-JP" altLang="en-US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会社</a:t>
            </a:r>
            <a:r>
              <a:rPr lang="en-US" altLang="ja-JP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USEN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1ABB1E-987F-4916-B4DE-FF352C427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" y="5080"/>
            <a:ext cx="787400" cy="1270000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 bwMode="auto">
          <a:xfrm>
            <a:off x="2428239" y="1023577"/>
            <a:ext cx="4287520" cy="4286567"/>
          </a:xfrm>
          <a:prstGeom prst="rect">
            <a:avLst/>
          </a:prstGeom>
          <a:solidFill>
            <a:srgbClr val="FFFFFF">
              <a:alpha val="38039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074" name="Rectangle 9"/>
          <p:cNvSpPr>
            <a:spLocks noChangeArrowheads="1"/>
          </p:cNvSpPr>
          <p:nvPr/>
        </p:nvSpPr>
        <p:spPr bwMode="auto">
          <a:xfrm>
            <a:off x="250826" y="2699975"/>
            <a:ext cx="8642349" cy="93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</a:rPr>
              <a:t>USEN</a:t>
            </a:r>
            <a:r>
              <a:rPr lang="ja-JP" alt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</a:rPr>
              <a:t>　</a:t>
            </a:r>
            <a:r>
              <a:rPr lang="en-US" altLang="ja-JP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</a:rPr>
              <a:t>Service Lineup</a:t>
            </a:r>
            <a:endParaRPr lang="en-US" altLang="ja-JP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+mn-ea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</a:rPr>
              <a:t>For Chain store</a:t>
            </a:r>
            <a:r>
              <a:rPr lang="ja-JP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+mn-ea"/>
              </a:rPr>
              <a:t>　</a:t>
            </a:r>
            <a:endParaRPr lang="en-US" altLang="ja-JP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Arial Black" panose="020B0A040201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7346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r>
              <a:rPr kumimoji="0"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店舗や施設の運営をサポートする各種</a:t>
            </a:r>
            <a:r>
              <a:rPr kumimoji="0" lang="ja-JP" altLang="en-US" sz="16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</a:t>
            </a:r>
            <a:endParaRPr kumimoji="0" lang="en-US" altLang="ja-JP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6" name="角丸四角形吹き出し 85"/>
          <p:cNvSpPr/>
          <p:nvPr/>
        </p:nvSpPr>
        <p:spPr bwMode="auto">
          <a:xfrm>
            <a:off x="10657420" y="4268649"/>
            <a:ext cx="2535771" cy="1171556"/>
          </a:xfrm>
          <a:prstGeom prst="wedgeRoundRectCallout">
            <a:avLst>
              <a:gd name="adj1" fmla="val -40096"/>
              <a:gd name="adj2" fmla="val 6674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82563" indent="-1825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ja-JP" altLang="en-US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相手先</a:t>
            </a:r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に応じて、不要な頁やパーツ・価格等は削除し、提案したい部分だけ残して利用下さい</a:t>
            </a:r>
            <a:r>
              <a:rPr lang="ja-JP" altLang="en-US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endParaRPr lang="en-US" altLang="ja-JP" sz="1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5" name="テキスト ボックス 1"/>
          <p:cNvSpPr txBox="1">
            <a:spLocks noChangeArrowheads="1"/>
          </p:cNvSpPr>
          <p:nvPr/>
        </p:nvSpPr>
        <p:spPr bwMode="auto">
          <a:xfrm>
            <a:off x="13505519" y="4725463"/>
            <a:ext cx="184111" cy="145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 sz="60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84" name="正方形/長方形 83"/>
          <p:cNvSpPr/>
          <p:nvPr/>
        </p:nvSpPr>
        <p:spPr>
          <a:xfrm>
            <a:off x="215851" y="821038"/>
            <a:ext cx="282037" cy="1833991"/>
          </a:xfrm>
          <a:prstGeom prst="rect">
            <a:avLst/>
          </a:prstGeom>
          <a:solidFill>
            <a:srgbClr val="BAE4F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 anchorCtr="0"/>
          <a:lstStyle/>
          <a:p>
            <a:pPr algn="ctr"/>
            <a:r>
              <a:rPr lang="ja-JP" alt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集客支援</a:t>
            </a:r>
            <a:endParaRPr kumimoji="1" lang="ja-JP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76" name="グループ化 175"/>
          <p:cNvGrpSpPr>
            <a:grpSpLocks noChangeAspect="1"/>
          </p:cNvGrpSpPr>
          <p:nvPr/>
        </p:nvGrpSpPr>
        <p:grpSpPr>
          <a:xfrm>
            <a:off x="596318" y="859278"/>
            <a:ext cx="2667927" cy="1803242"/>
            <a:chOff x="464344" y="918788"/>
            <a:chExt cx="2533650" cy="1678396"/>
          </a:xfrm>
        </p:grpSpPr>
        <p:sp>
          <p:nvSpPr>
            <p:cNvPr id="177" name="AutoShape 90"/>
            <p:cNvSpPr>
              <a:spLocks noChangeArrowheads="1"/>
            </p:cNvSpPr>
            <p:nvPr/>
          </p:nvSpPr>
          <p:spPr bwMode="auto">
            <a:xfrm>
              <a:off x="464344" y="918788"/>
              <a:ext cx="2533650" cy="1678396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78" name="Text Box 96"/>
            <p:cNvSpPr txBox="1">
              <a:spLocks noChangeArrowheads="1"/>
            </p:cNvSpPr>
            <p:nvPr/>
          </p:nvSpPr>
          <p:spPr bwMode="auto">
            <a:xfrm>
              <a:off x="464344" y="985463"/>
              <a:ext cx="2392362" cy="32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ja-JP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店舗公式アプリ作成</a:t>
              </a:r>
              <a:endParaRPr lang="ja-JP" altLang="en-US" sz="1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79" name="Line 106"/>
            <p:cNvSpPr>
              <a:spLocks noChangeShapeType="1"/>
            </p:cNvSpPr>
            <p:nvPr/>
          </p:nvSpPr>
          <p:spPr bwMode="auto">
            <a:xfrm>
              <a:off x="494506" y="1331538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1" name="Text Box 140"/>
            <p:cNvSpPr txBox="1">
              <a:spLocks noChangeArrowheads="1"/>
            </p:cNvSpPr>
            <p:nvPr/>
          </p:nvSpPr>
          <p:spPr bwMode="auto">
            <a:xfrm>
              <a:off x="593075" y="1880316"/>
              <a:ext cx="2404919" cy="452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認知効果が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高い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業界トップクラスの制作実績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プッシュ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通知機能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スタンプカードで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集客促進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184" name="グループ化 183"/>
          <p:cNvGrpSpPr>
            <a:grpSpLocks noChangeAspect="1"/>
          </p:cNvGrpSpPr>
          <p:nvPr/>
        </p:nvGrpSpPr>
        <p:grpSpPr>
          <a:xfrm>
            <a:off x="3397392" y="903410"/>
            <a:ext cx="2750608" cy="1759110"/>
            <a:chOff x="3321843" y="906463"/>
            <a:chExt cx="2500313" cy="1686655"/>
          </a:xfrm>
        </p:grpSpPr>
        <p:sp>
          <p:nvSpPr>
            <p:cNvPr id="185" name="AutoShape 160"/>
            <p:cNvSpPr>
              <a:spLocks noChangeArrowheads="1"/>
            </p:cNvSpPr>
            <p:nvPr/>
          </p:nvSpPr>
          <p:spPr bwMode="auto">
            <a:xfrm>
              <a:off x="3342480" y="906463"/>
              <a:ext cx="2399080" cy="1686655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6" name="Text Box 112"/>
            <p:cNvSpPr txBox="1">
              <a:spLocks noChangeArrowheads="1"/>
            </p:cNvSpPr>
            <p:nvPr/>
          </p:nvSpPr>
          <p:spPr bwMode="auto">
            <a:xfrm>
              <a:off x="3321843" y="969963"/>
              <a:ext cx="2500313" cy="32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広告</a:t>
              </a:r>
              <a:r>
                <a:rPr lang="ja-JP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・</a:t>
              </a:r>
              <a:r>
                <a:rPr lang="ja-JP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販促</a:t>
              </a:r>
              <a:r>
                <a:rPr lang="ja-JP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に</a:t>
              </a:r>
              <a:r>
                <a:rPr lang="ja-JP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おけるサポート</a:t>
              </a:r>
            </a:p>
          </p:txBody>
        </p:sp>
        <p:sp>
          <p:nvSpPr>
            <p:cNvPr id="187" name="Text Box 141"/>
            <p:cNvSpPr txBox="1">
              <a:spLocks noChangeArrowheads="1"/>
            </p:cNvSpPr>
            <p:nvPr/>
          </p:nvSpPr>
          <p:spPr bwMode="auto">
            <a:xfrm>
              <a:off x="3463861" y="1555831"/>
              <a:ext cx="2217738" cy="9779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92075" indent="-92075" eaLnBrk="1" hangingPunct="1">
                <a:lnSpc>
                  <a:spcPct val="150000"/>
                </a:lnSpc>
                <a:buClr>
                  <a:srgbClr val="FF0000"/>
                </a:buClr>
                <a:buFont typeface="Wingdings" panose="05000000000000000000" pitchFamily="2" charset="2"/>
                <a:buChar char="l"/>
              </a:pP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 会報誌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・パンフレット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制作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marL="92075" indent="-92075" eaLnBrk="1" hangingPunct="1">
                <a:lnSpc>
                  <a:spcPct val="150000"/>
                </a:lnSpc>
                <a:spcBef>
                  <a:spcPct val="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</a:pP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 ＴＶパブリシティ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marL="92075" indent="-92075" eaLnBrk="1" hangingPunct="1">
                <a:lnSpc>
                  <a:spcPct val="150000"/>
                </a:lnSpc>
                <a:spcBef>
                  <a:spcPct val="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</a:pP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 イベント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企画・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実施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marL="92075" indent="-92075" eaLnBrk="1" hangingPunct="1">
                <a:lnSpc>
                  <a:spcPct val="150000"/>
                </a:lnSpc>
                <a:spcBef>
                  <a:spcPct val="0"/>
                </a:spcBef>
                <a:buClr>
                  <a:srgbClr val="FF0000"/>
                </a:buClr>
                <a:buFont typeface="Wingdings" panose="05000000000000000000" pitchFamily="2" charset="2"/>
                <a:buChar char="l"/>
              </a:pP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 キャスティング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・広告物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制作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88" name="Line 163"/>
            <p:cNvSpPr>
              <a:spLocks noChangeShapeType="1"/>
            </p:cNvSpPr>
            <p:nvPr/>
          </p:nvSpPr>
          <p:spPr bwMode="auto">
            <a:xfrm>
              <a:off x="3413918" y="1287780"/>
              <a:ext cx="227012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90" name="Text Box 137"/>
          <p:cNvSpPr txBox="1">
            <a:spLocks noChangeArrowheads="1"/>
          </p:cNvSpPr>
          <p:nvPr/>
        </p:nvSpPr>
        <p:spPr bwMode="auto">
          <a:xfrm>
            <a:off x="3440659" y="1286109"/>
            <a:ext cx="267524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USEN</a:t>
            </a:r>
            <a:r>
              <a:rPr lang="ja-JP" altLang="en-US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メディアプランニング</a:t>
            </a:r>
            <a:endParaRPr lang="en-US" altLang="ja-JP" sz="11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026" name="Picture 2" descr="http://www.usen.co.jp/download_logo/data/png/UPLink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647" y="1020899"/>
            <a:ext cx="1329582" cy="94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正方形/長方形 66"/>
          <p:cNvSpPr/>
          <p:nvPr/>
        </p:nvSpPr>
        <p:spPr>
          <a:xfrm>
            <a:off x="215851" y="2832251"/>
            <a:ext cx="286429" cy="1822876"/>
          </a:xfrm>
          <a:prstGeom prst="rect">
            <a:avLst/>
          </a:prstGeom>
          <a:solidFill>
            <a:srgbClr val="D6C0DD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 anchorCtr="0"/>
          <a:lstStyle/>
          <a:p>
            <a:pPr algn="ctr"/>
            <a:r>
              <a:rPr lang="ja-JP" altLang="en-US" sz="1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お店・企業の困りごと</a:t>
            </a:r>
            <a:endParaRPr kumimoji="1" lang="ja-JP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68" name="グループ化 67"/>
          <p:cNvGrpSpPr/>
          <p:nvPr/>
        </p:nvGrpSpPr>
        <p:grpSpPr>
          <a:xfrm>
            <a:off x="539175" y="2852717"/>
            <a:ext cx="2725070" cy="1659147"/>
            <a:chOff x="412950" y="4681813"/>
            <a:chExt cx="2530474" cy="1703387"/>
          </a:xfrm>
        </p:grpSpPr>
        <p:sp>
          <p:nvSpPr>
            <p:cNvPr id="71" name="Line 162"/>
            <p:cNvSpPr>
              <a:spLocks noChangeShapeType="1"/>
            </p:cNvSpPr>
            <p:nvPr/>
          </p:nvSpPr>
          <p:spPr bwMode="auto">
            <a:xfrm>
              <a:off x="520900" y="5058050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2" name="AutoShape 86"/>
            <p:cNvSpPr>
              <a:spLocks noChangeArrowheads="1"/>
            </p:cNvSpPr>
            <p:nvPr/>
          </p:nvSpPr>
          <p:spPr bwMode="auto">
            <a:xfrm>
              <a:off x="470100" y="4681813"/>
              <a:ext cx="2441575" cy="1703387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73" name="Text Box 97"/>
            <p:cNvSpPr txBox="1">
              <a:spLocks noChangeArrowheads="1"/>
            </p:cNvSpPr>
            <p:nvPr/>
          </p:nvSpPr>
          <p:spPr bwMode="auto">
            <a:xfrm>
              <a:off x="412950" y="4754838"/>
              <a:ext cx="25050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kumimoji="0"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各種工事・保守サポート</a:t>
              </a:r>
              <a:endParaRPr kumimoji="0"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4" name="Text Box 140"/>
            <p:cNvSpPr txBox="1">
              <a:spLocks noChangeArrowheads="1"/>
            </p:cNvSpPr>
            <p:nvPr/>
          </p:nvSpPr>
          <p:spPr bwMode="auto">
            <a:xfrm>
              <a:off x="470100" y="5398859"/>
              <a:ext cx="2473324" cy="941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LAN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配線、</a:t>
              </a:r>
              <a:r>
                <a:rPr lang="en-US" altLang="ja-JP" sz="1000" dirty="0" err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wi-fi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整備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LED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照明、省エネ機器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防犯カメラ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ICT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機器のキッティング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5" name="Line 162"/>
            <p:cNvSpPr>
              <a:spLocks noChangeShapeType="1"/>
            </p:cNvSpPr>
            <p:nvPr/>
          </p:nvSpPr>
          <p:spPr bwMode="auto">
            <a:xfrm>
              <a:off x="557413" y="5048525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76" name="図 7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88" y="3297825"/>
            <a:ext cx="794643" cy="272859"/>
          </a:xfrm>
          <a:prstGeom prst="rect">
            <a:avLst/>
          </a:prstGeom>
        </p:spPr>
      </p:pic>
      <p:sp>
        <p:nvSpPr>
          <p:cNvPr id="77" name="テキスト ボックス 76"/>
          <p:cNvSpPr txBox="1"/>
          <p:nvPr/>
        </p:nvSpPr>
        <p:spPr>
          <a:xfrm>
            <a:off x="1383158" y="3309034"/>
            <a:ext cx="18998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各種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機器設置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やメンテナンスサポート</a:t>
            </a:r>
            <a:endParaRPr lang="en-US" altLang="ja-JP" b="1" dirty="0">
              <a:solidFill>
                <a:srgbClr val="FF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78" name="グループ化 1"/>
          <p:cNvGrpSpPr>
            <a:grpSpLocks/>
          </p:cNvGrpSpPr>
          <p:nvPr/>
        </p:nvGrpSpPr>
        <p:grpSpPr bwMode="auto">
          <a:xfrm>
            <a:off x="536604" y="4765125"/>
            <a:ext cx="2735914" cy="1838306"/>
            <a:chOff x="3136900" y="1855788"/>
            <a:chExt cx="2505075" cy="1838355"/>
          </a:xfrm>
        </p:grpSpPr>
        <p:sp>
          <p:nvSpPr>
            <p:cNvPr id="79" name="AutoShape 86"/>
            <p:cNvSpPr>
              <a:spLocks noChangeArrowheads="1"/>
            </p:cNvSpPr>
            <p:nvPr/>
          </p:nvSpPr>
          <p:spPr bwMode="auto">
            <a:xfrm>
              <a:off x="3194050" y="1855788"/>
              <a:ext cx="2441575" cy="1739921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80" name="Text Box 97"/>
            <p:cNvSpPr txBox="1">
              <a:spLocks noChangeArrowheads="1"/>
            </p:cNvSpPr>
            <p:nvPr/>
          </p:nvSpPr>
          <p:spPr bwMode="auto">
            <a:xfrm>
              <a:off x="3136900" y="1939724"/>
              <a:ext cx="2505075" cy="307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企業包括</a:t>
              </a:r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保険</a:t>
              </a:r>
              <a:r>
                <a:rPr lang="ja-JP" altLang="en-US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（損害</a:t>
              </a:r>
              <a:r>
                <a:rPr lang="ja-JP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保険</a:t>
              </a:r>
              <a:r>
                <a:rPr lang="ja-JP" altLang="en-US" sz="105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）</a:t>
              </a:r>
              <a:endParaRPr lang="ja-JP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81" name="Line 162"/>
            <p:cNvSpPr>
              <a:spLocks noChangeShapeType="1"/>
            </p:cNvSpPr>
            <p:nvPr/>
          </p:nvSpPr>
          <p:spPr bwMode="auto">
            <a:xfrm>
              <a:off x="3266622" y="2275582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2" name="Text Box 140"/>
            <p:cNvSpPr txBox="1">
              <a:spLocks noChangeArrowheads="1"/>
            </p:cNvSpPr>
            <p:nvPr/>
          </p:nvSpPr>
          <p:spPr bwMode="auto">
            <a:xfrm>
              <a:off x="3255230" y="2462174"/>
              <a:ext cx="2380960" cy="12319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1000" dirty="0" smtClean="0">
                  <a:solidFill>
                    <a:srgbClr val="FF66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 現状分析・リスクチェックによる</a:t>
              </a:r>
              <a:r>
                <a:rPr lang="ja-JP" alt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保険料</a:t>
              </a:r>
              <a:r>
                <a:rPr lang="ja-JP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削減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1000" dirty="0">
                  <a:solidFill>
                    <a:srgbClr val="FF66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保険</a:t>
              </a:r>
              <a:r>
                <a:rPr lang="ja-JP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内容オーダーメイド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1000" dirty="0">
                  <a:solidFill>
                    <a:srgbClr val="FF66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契約</a:t>
              </a:r>
              <a:r>
                <a:rPr lang="ja-JP" altLang="en-US" sz="1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itchFamily="50" charset="-128"/>
                  <a:ea typeface="Meiryo UI" pitchFamily="50" charset="-128"/>
                  <a:cs typeface="Meiryo UI" pitchFamily="50" charset="-128"/>
                </a:rPr>
                <a:t>一括管理</a:t>
              </a:r>
            </a:p>
          </p:txBody>
        </p:sp>
      </p:grpSp>
      <p:grpSp>
        <p:nvGrpSpPr>
          <p:cNvPr id="87" name="グループ化 86"/>
          <p:cNvGrpSpPr/>
          <p:nvPr/>
        </p:nvGrpSpPr>
        <p:grpSpPr>
          <a:xfrm>
            <a:off x="6223149" y="4767396"/>
            <a:ext cx="2592966" cy="1737604"/>
            <a:chOff x="6243087" y="893589"/>
            <a:chExt cx="2677659" cy="1737604"/>
          </a:xfrm>
        </p:grpSpPr>
        <p:grpSp>
          <p:nvGrpSpPr>
            <p:cNvPr id="88" name="グループ化 87"/>
            <p:cNvGrpSpPr/>
            <p:nvPr/>
          </p:nvGrpSpPr>
          <p:grpSpPr>
            <a:xfrm>
              <a:off x="6243087" y="893589"/>
              <a:ext cx="2677659" cy="1737604"/>
              <a:chOff x="6290891" y="918788"/>
              <a:chExt cx="2441575" cy="1703387"/>
            </a:xfrm>
          </p:grpSpPr>
          <p:sp>
            <p:nvSpPr>
              <p:cNvPr id="97" name="AutoShape 90"/>
              <p:cNvSpPr>
                <a:spLocks noChangeArrowheads="1"/>
              </p:cNvSpPr>
              <p:nvPr/>
            </p:nvSpPr>
            <p:spPr bwMode="auto">
              <a:xfrm>
                <a:off x="6290891" y="918788"/>
                <a:ext cx="2441575" cy="1703387"/>
              </a:xfrm>
              <a:prstGeom prst="roundRect">
                <a:avLst>
                  <a:gd name="adj" fmla="val 497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en-US" sz="90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100" name="Line 106"/>
              <p:cNvSpPr>
                <a:spLocks noChangeShapeType="1"/>
              </p:cNvSpPr>
              <p:nvPr/>
            </p:nvSpPr>
            <p:spPr bwMode="auto">
              <a:xfrm>
                <a:off x="6321053" y="1331538"/>
                <a:ext cx="22701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89" name="Text Box 140"/>
            <p:cNvSpPr txBox="1">
              <a:spLocks noChangeArrowheads="1"/>
            </p:cNvSpPr>
            <p:nvPr/>
          </p:nvSpPr>
          <p:spPr bwMode="auto">
            <a:xfrm>
              <a:off x="6341356" y="1872209"/>
              <a:ext cx="2474512" cy="541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東京ガスの一般契約より必ずお得に！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品質や設備は現在のまま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検針票で簡単お見積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0" name="Text Box 97"/>
            <p:cNvSpPr txBox="1">
              <a:spLocks noChangeArrowheads="1"/>
            </p:cNvSpPr>
            <p:nvPr/>
          </p:nvSpPr>
          <p:spPr bwMode="auto">
            <a:xfrm>
              <a:off x="6370459" y="963496"/>
              <a:ext cx="2505075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ja-JP" altLang="en-US" sz="15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新ガスサービス</a:t>
              </a:r>
            </a:p>
          </p:txBody>
        </p:sp>
        <p:pic>
          <p:nvPicPr>
            <p:cNvPr id="95" name="図 94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3552" y="1132611"/>
              <a:ext cx="1310121" cy="982591"/>
            </a:xfrm>
            <a:prstGeom prst="rect">
              <a:avLst/>
            </a:prstGeom>
          </p:spPr>
        </p:pic>
      </p:grpSp>
      <p:grpSp>
        <p:nvGrpSpPr>
          <p:cNvPr id="101" name="グループ化 100"/>
          <p:cNvGrpSpPr/>
          <p:nvPr/>
        </p:nvGrpSpPr>
        <p:grpSpPr>
          <a:xfrm>
            <a:off x="3408839" y="4765125"/>
            <a:ext cx="2677989" cy="1744489"/>
            <a:chOff x="3402985" y="887605"/>
            <a:chExt cx="2693324" cy="1744489"/>
          </a:xfrm>
        </p:grpSpPr>
        <p:grpSp>
          <p:nvGrpSpPr>
            <p:cNvPr id="102" name="グループ化 101"/>
            <p:cNvGrpSpPr/>
            <p:nvPr/>
          </p:nvGrpSpPr>
          <p:grpSpPr>
            <a:xfrm>
              <a:off x="3402985" y="887605"/>
              <a:ext cx="2693324" cy="1744489"/>
              <a:chOff x="446949" y="2828154"/>
              <a:chExt cx="2505075" cy="1694541"/>
            </a:xfrm>
          </p:grpSpPr>
          <p:sp>
            <p:nvSpPr>
              <p:cNvPr id="106" name="AutoShape 86"/>
              <p:cNvSpPr>
                <a:spLocks noChangeArrowheads="1"/>
              </p:cNvSpPr>
              <p:nvPr/>
            </p:nvSpPr>
            <p:spPr bwMode="auto">
              <a:xfrm>
                <a:off x="478699" y="2828154"/>
                <a:ext cx="2441575" cy="1694541"/>
              </a:xfrm>
              <a:prstGeom prst="roundRect">
                <a:avLst>
                  <a:gd name="adj" fmla="val 497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defPPr>
                  <a:defRPr lang="ja-JP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07" name="Text Box 97"/>
              <p:cNvSpPr txBox="1">
                <a:spLocks noChangeArrowheads="1"/>
              </p:cNvSpPr>
              <p:nvPr/>
            </p:nvSpPr>
            <p:spPr bwMode="auto">
              <a:xfrm>
                <a:off x="446949" y="2920451"/>
                <a:ext cx="2505075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ja-JP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ja-JP" alt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新電力サービス</a:t>
                </a:r>
                <a:endPara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08" name="Line 162"/>
              <p:cNvSpPr>
                <a:spLocks noChangeShapeType="1"/>
              </p:cNvSpPr>
              <p:nvPr/>
            </p:nvSpPr>
            <p:spPr bwMode="auto">
              <a:xfrm>
                <a:off x="554899" y="3234037"/>
                <a:ext cx="22701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>
                <a:defPPr>
                  <a:defRPr lang="ja-JP"/>
                </a:defPPr>
                <a:lvl1pPr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1pPr>
                <a:lvl2pPr marL="4572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2pPr>
                <a:lvl3pPr marL="9144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3pPr>
                <a:lvl4pPr marL="13716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4pPr>
                <a:lvl5pPr marL="1828800" algn="l" rtl="0" fontAlgn="base">
                  <a:spcBef>
                    <a:spcPct val="20000"/>
                  </a:spcBef>
                  <a:spcAft>
                    <a:spcPct val="0"/>
                  </a:spcAft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5pPr>
                <a:lvl6pPr marL="22860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6pPr>
                <a:lvl7pPr marL="27432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7pPr>
                <a:lvl8pPr marL="32004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8pPr>
                <a:lvl9pPr marL="3657600" algn="l" defTabSz="914400" rtl="0" eaLnBrk="1" latinLnBrk="0" hangingPunct="1">
                  <a:defRPr kumimoji="1" sz="900" kern="1200">
                    <a:solidFill>
                      <a:schemeClr val="tx1"/>
                    </a:solidFill>
                    <a:latin typeface="HGP創英角ｺﾞｼｯｸUB" pitchFamily="50" charset="-128"/>
                    <a:ea typeface="HGP創英角ｺﾞｼｯｸUB" pitchFamily="50" charset="-128"/>
                    <a:cs typeface="+mn-cs"/>
                  </a:defRPr>
                </a:lvl9pPr>
              </a:lstStyle>
              <a:p>
                <a:endPara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03" name="Text Box 140"/>
            <p:cNvSpPr txBox="1">
              <a:spLocks noChangeArrowheads="1"/>
            </p:cNvSpPr>
            <p:nvPr/>
          </p:nvSpPr>
          <p:spPr bwMode="auto">
            <a:xfrm>
              <a:off x="3502150" y="1897511"/>
              <a:ext cx="2474512" cy="541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None/>
              </a:pPr>
              <a:r>
                <a:rPr lang="ja-JP" altLang="en-US" sz="1000" dirty="0">
                  <a:solidFill>
                    <a:srgbClr val="FF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お得なでん</a:t>
              </a:r>
              <a:r>
                <a:rPr lang="ja-JP" altLang="en-US" sz="1000" dirty="0" err="1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きの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提供サービス</a:t>
              </a: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品質や設備は現在のまま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33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電気料金明細で簡単お見積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04" name="図 103"/>
            <p:cNvPicPr>
              <a:picLocks noChangeAspect="1"/>
            </p:cNvPicPr>
            <p:nvPr/>
          </p:nvPicPr>
          <p:blipFill rotWithShape="1">
            <a:blip r:embed="rId6"/>
            <a:srcRect l="40400" t="26533" r="41400" b="63689"/>
            <a:stretch/>
          </p:blipFill>
          <p:spPr>
            <a:xfrm>
              <a:off x="4727220" y="1441425"/>
              <a:ext cx="1185141" cy="358147"/>
            </a:xfrm>
            <a:prstGeom prst="rect">
              <a:avLst/>
            </a:prstGeom>
          </p:spPr>
        </p:pic>
        <p:pic>
          <p:nvPicPr>
            <p:cNvPr id="105" name="図 104"/>
            <p:cNvPicPr>
              <a:picLocks noChangeAspect="1"/>
            </p:cNvPicPr>
            <p:nvPr/>
          </p:nvPicPr>
          <p:blipFill rotWithShape="1">
            <a:blip r:embed="rId7"/>
            <a:srcRect l="39949" t="26932" r="40879" b="63528"/>
            <a:stretch/>
          </p:blipFill>
          <p:spPr>
            <a:xfrm>
              <a:off x="3529118" y="1465021"/>
              <a:ext cx="1185141" cy="331720"/>
            </a:xfrm>
            <a:prstGeom prst="rect">
              <a:avLst/>
            </a:prstGeom>
          </p:spPr>
        </p:pic>
      </p:grpSp>
      <p:sp>
        <p:nvSpPr>
          <p:cNvPr id="109" name="正方形/長方形 108"/>
          <p:cNvSpPr/>
          <p:nvPr/>
        </p:nvSpPr>
        <p:spPr>
          <a:xfrm>
            <a:off x="183045" y="4765125"/>
            <a:ext cx="307986" cy="1739875"/>
          </a:xfrm>
          <a:prstGeom prst="rect">
            <a:avLst/>
          </a:prstGeom>
          <a:solidFill>
            <a:srgbClr val="F1BBDC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 anchorCtr="0"/>
          <a:lstStyle/>
          <a:p>
            <a:pPr algn="ctr"/>
            <a:r>
              <a:rPr kumimoji="1" lang="ja-JP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コスト削減</a:t>
            </a:r>
            <a:endParaRPr kumimoji="1" lang="ja-JP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10" name="図 10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83" y="5283340"/>
            <a:ext cx="1660368" cy="242659"/>
          </a:xfrm>
          <a:prstGeom prst="rect">
            <a:avLst/>
          </a:prstGeom>
        </p:spPr>
      </p:pic>
      <p:grpSp>
        <p:nvGrpSpPr>
          <p:cNvPr id="49" name="グループ化 48"/>
          <p:cNvGrpSpPr/>
          <p:nvPr/>
        </p:nvGrpSpPr>
        <p:grpSpPr>
          <a:xfrm>
            <a:off x="3406282" y="2852717"/>
            <a:ext cx="2666596" cy="1659147"/>
            <a:chOff x="6329506" y="4715390"/>
            <a:chExt cx="2431669" cy="1732786"/>
          </a:xfrm>
        </p:grpSpPr>
        <p:sp>
          <p:nvSpPr>
            <p:cNvPr id="50" name="AutoShape 101"/>
            <p:cNvSpPr>
              <a:spLocks noChangeArrowheads="1"/>
            </p:cNvSpPr>
            <p:nvPr/>
          </p:nvSpPr>
          <p:spPr bwMode="auto">
            <a:xfrm>
              <a:off x="6337063" y="4715390"/>
              <a:ext cx="2424112" cy="1732786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1" name="Text Box 102"/>
            <p:cNvSpPr txBox="1">
              <a:spLocks noChangeArrowheads="1"/>
            </p:cNvSpPr>
            <p:nvPr/>
          </p:nvSpPr>
          <p:spPr bwMode="auto">
            <a:xfrm>
              <a:off x="6370401" y="4786827"/>
              <a:ext cx="2355849" cy="3051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福利厚生サービス</a:t>
              </a:r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　</a:t>
              </a:r>
            </a:p>
          </p:txBody>
        </p:sp>
        <p:sp>
          <p:nvSpPr>
            <p:cNvPr id="52" name="Text Box 139"/>
            <p:cNvSpPr txBox="1">
              <a:spLocks noChangeArrowheads="1"/>
            </p:cNvSpPr>
            <p:nvPr/>
          </p:nvSpPr>
          <p:spPr bwMode="auto">
            <a:xfrm>
              <a:off x="6329506" y="5581782"/>
              <a:ext cx="2354152" cy="778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●</a:t>
              </a: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 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600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円／人の低コストで導入可能</a:t>
              </a:r>
              <a:endParaRPr lang="en-US" altLang="ja-JP" sz="10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手続きはすべてベネフィットステーションが対応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メイリオ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ja-JP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rPr>
                <a:t>全国展開のチェーン店・商業施設に対応</a:t>
              </a:r>
              <a:endPara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3" name="Line 166"/>
            <p:cNvSpPr>
              <a:spLocks noChangeShapeType="1"/>
            </p:cNvSpPr>
            <p:nvPr/>
          </p:nvSpPr>
          <p:spPr bwMode="auto">
            <a:xfrm>
              <a:off x="6406913" y="5143119"/>
              <a:ext cx="22701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54" name="図 5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6042" y="3339859"/>
            <a:ext cx="727270" cy="3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2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タイトル 1"/>
          <p:cNvSpPr txBox="1">
            <a:spLocks/>
          </p:cNvSpPr>
          <p:nvPr/>
        </p:nvSpPr>
        <p:spPr>
          <a:xfrm>
            <a:off x="248814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r>
              <a:rPr kumimoji="0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店舗や施設の運営をサポートする各種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</a:t>
            </a:r>
            <a:endParaRPr kumimoji="0" lang="en-US" altLang="ja-JP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2555050" y="1484530"/>
            <a:ext cx="4033900" cy="3941738"/>
            <a:chOff x="2814320" y="1698797"/>
            <a:chExt cx="3515360" cy="3562302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8580" y="2793589"/>
              <a:ext cx="1386840" cy="1573551"/>
            </a:xfrm>
            <a:prstGeom prst="rect">
              <a:avLst/>
            </a:prstGeom>
          </p:spPr>
        </p:pic>
        <p:sp>
          <p:nvSpPr>
            <p:cNvPr id="2" name="楕円 1"/>
            <p:cNvSpPr/>
            <p:nvPr/>
          </p:nvSpPr>
          <p:spPr bwMode="auto">
            <a:xfrm>
              <a:off x="2814320" y="1698797"/>
              <a:ext cx="3515360" cy="3562302"/>
            </a:xfrm>
            <a:prstGeom prst="ellipse">
              <a:avLst/>
            </a:prstGeom>
            <a:noFill/>
            <a:ln w="419100">
              <a:solidFill>
                <a:schemeClr val="bg2">
                  <a:lumMod val="20000"/>
                  <a:lumOff val="80000"/>
                </a:schemeClr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4" name="楕円 3"/>
          <p:cNvSpPr/>
          <p:nvPr/>
        </p:nvSpPr>
        <p:spPr bwMode="auto">
          <a:xfrm>
            <a:off x="4032000" y="914637"/>
            <a:ext cx="1080000" cy="1080000"/>
          </a:xfrm>
          <a:prstGeom prst="ellipse">
            <a:avLst/>
          </a:prstGeom>
          <a:solidFill>
            <a:schemeClr val="bg1"/>
          </a:solidFill>
          <a:ln w="85725">
            <a:solidFill>
              <a:srgbClr val="E6E6E6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開業決意ステージ</a:t>
            </a:r>
            <a:endParaRPr lang="en-US" altLang="ja-JP" sz="1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184019" y="1446755"/>
            <a:ext cx="742511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 物件選定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 開業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資金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楕円 23"/>
          <p:cNvSpPr/>
          <p:nvPr/>
        </p:nvSpPr>
        <p:spPr bwMode="auto">
          <a:xfrm>
            <a:off x="2948737" y="4652963"/>
            <a:ext cx="1080000" cy="1080000"/>
          </a:xfrm>
          <a:prstGeom prst="ellipse">
            <a:avLst/>
          </a:prstGeom>
          <a:solidFill>
            <a:schemeClr val="bg1"/>
          </a:solidFill>
          <a:ln w="85725">
            <a:solidFill>
              <a:srgbClr val="E6E6E6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運営支援ステージ</a:t>
            </a:r>
            <a:endParaRPr lang="en-US" altLang="ja-JP" sz="1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6143405" y="2960611"/>
            <a:ext cx="1080000" cy="1080000"/>
            <a:chOff x="5907739" y="2641932"/>
            <a:chExt cx="1080000" cy="1080000"/>
          </a:xfrm>
        </p:grpSpPr>
        <p:sp>
          <p:nvSpPr>
            <p:cNvPr id="23" name="楕円 22"/>
            <p:cNvSpPr/>
            <p:nvPr/>
          </p:nvSpPr>
          <p:spPr bwMode="auto">
            <a:xfrm>
              <a:off x="5907739" y="2641932"/>
              <a:ext cx="1080000" cy="1080000"/>
            </a:xfrm>
            <a:prstGeom prst="ellipse">
              <a:avLst/>
            </a:prstGeom>
            <a:solidFill>
              <a:schemeClr val="bg1"/>
            </a:solidFill>
            <a:ln w="85725">
              <a:solidFill>
                <a:srgbClr val="E6E6E6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開業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支援</a:t>
              </a:r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ステージ</a:t>
              </a:r>
              <a:endParaRPr kumimoji="1" lang="en-US" altLang="ja-JP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6064362" y="3141713"/>
              <a:ext cx="800219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・ 設計・施工</a:t>
              </a:r>
              <a:endParaRPr kumimoji="1"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・ インフラ</a:t>
              </a:r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3078143" y="5155933"/>
            <a:ext cx="742511" cy="3970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 人材活用</a:t>
            </a:r>
            <a:endParaRPr kumimoji="1"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 販売促進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楕円 29"/>
          <p:cNvSpPr/>
          <p:nvPr/>
        </p:nvSpPr>
        <p:spPr bwMode="auto">
          <a:xfrm>
            <a:off x="5367705" y="1440836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通信・決済</a:t>
            </a:r>
            <a:endParaRPr kumimoji="1" lang="ja-JP" altLang="en-US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1" name="楕円 30"/>
          <p:cNvSpPr>
            <a:spLocks noChangeAspect="1"/>
          </p:cNvSpPr>
          <p:nvPr/>
        </p:nvSpPr>
        <p:spPr bwMode="auto">
          <a:xfrm>
            <a:off x="6005754" y="2107531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オペレーション</a:t>
            </a:r>
            <a:endParaRPr kumimoji="1" lang="ja-JP" altLang="en-US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3" name="楕円 32"/>
          <p:cNvSpPr/>
          <p:nvPr/>
        </p:nvSpPr>
        <p:spPr bwMode="auto">
          <a:xfrm>
            <a:off x="5905237" y="4230947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店舗設備</a:t>
            </a:r>
            <a:endParaRPr kumimoji="1" lang="ja-JP" altLang="en-US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4" name="楕円 33"/>
          <p:cNvSpPr/>
          <p:nvPr/>
        </p:nvSpPr>
        <p:spPr bwMode="auto">
          <a:xfrm>
            <a:off x="5211997" y="4832963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空間演出</a:t>
            </a:r>
            <a:endParaRPr kumimoji="1" lang="ja-JP" altLang="en-US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5" name="楕円 34"/>
          <p:cNvSpPr/>
          <p:nvPr/>
        </p:nvSpPr>
        <p:spPr bwMode="auto">
          <a:xfrm>
            <a:off x="4239452" y="5078752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CS</a:t>
            </a: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向上</a:t>
            </a:r>
            <a:endParaRPr kumimoji="1" lang="ja-JP" altLang="en-US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6" name="楕円 35"/>
          <p:cNvSpPr/>
          <p:nvPr/>
        </p:nvSpPr>
        <p:spPr bwMode="auto">
          <a:xfrm>
            <a:off x="2358143" y="3953013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集客支援</a:t>
            </a:r>
            <a:endParaRPr kumimoji="1" lang="ja-JP" altLang="en-US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7" name="楕円 36"/>
          <p:cNvSpPr/>
          <p:nvPr/>
        </p:nvSpPr>
        <p:spPr bwMode="auto">
          <a:xfrm>
            <a:off x="2163319" y="3059190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仕入れ・</a:t>
            </a: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調達</a:t>
            </a:r>
            <a:endParaRPr kumimoji="1" lang="ja-JP" altLang="en-US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38" name="直線コネクタ 37"/>
          <p:cNvCxnSpPr/>
          <p:nvPr/>
        </p:nvCxnSpPr>
        <p:spPr bwMode="auto">
          <a:xfrm flipV="1">
            <a:off x="1632990" y="3737849"/>
            <a:ext cx="688866" cy="1126393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 bwMode="auto">
          <a:xfrm flipV="1">
            <a:off x="1653597" y="4652965"/>
            <a:ext cx="887844" cy="1500246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楕円 44"/>
          <p:cNvSpPr/>
          <p:nvPr/>
        </p:nvSpPr>
        <p:spPr bwMode="auto">
          <a:xfrm>
            <a:off x="2358631" y="2142870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11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お店・企業の</a:t>
            </a:r>
            <a:endParaRPr lang="en-US" altLang="ja-JP" sz="1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困りごと</a:t>
            </a:r>
            <a:endParaRPr kumimoji="1" lang="ja-JP" altLang="en-US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46" name="直線コネクタ 45"/>
          <p:cNvCxnSpPr/>
          <p:nvPr/>
        </p:nvCxnSpPr>
        <p:spPr bwMode="auto">
          <a:xfrm>
            <a:off x="452397" y="3720832"/>
            <a:ext cx="1159166" cy="0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楕円 47"/>
          <p:cNvSpPr/>
          <p:nvPr/>
        </p:nvSpPr>
        <p:spPr bwMode="auto">
          <a:xfrm>
            <a:off x="3048474" y="1448686"/>
            <a:ext cx="720000" cy="7200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ja-JP" sz="1000" b="1" i="0" u="none" strike="noStrike" cap="none" normalizeH="0" baseline="0" dirty="0" smtClean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1000" b="1" i="0" u="none" strike="noStrike" cap="none" normalizeH="0" baseline="0" dirty="0" smtClean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rPr>
              <a:t>コスト削減</a:t>
            </a:r>
          </a:p>
        </p:txBody>
      </p:sp>
      <p:cxnSp>
        <p:nvCxnSpPr>
          <p:cNvPr id="49" name="直線コネクタ 48"/>
          <p:cNvCxnSpPr>
            <a:endCxn id="35" idx="4"/>
          </p:cNvCxnSpPr>
          <p:nvPr/>
        </p:nvCxnSpPr>
        <p:spPr bwMode="auto">
          <a:xfrm flipV="1">
            <a:off x="4239452" y="5798752"/>
            <a:ext cx="360000" cy="708919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直線コネクタ 51"/>
          <p:cNvCxnSpPr>
            <a:endCxn id="45" idx="2"/>
          </p:cNvCxnSpPr>
          <p:nvPr/>
        </p:nvCxnSpPr>
        <p:spPr bwMode="auto">
          <a:xfrm flipV="1">
            <a:off x="1586868" y="2502870"/>
            <a:ext cx="771763" cy="1208834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直線コネクタ 56"/>
          <p:cNvCxnSpPr/>
          <p:nvPr/>
        </p:nvCxnSpPr>
        <p:spPr bwMode="auto">
          <a:xfrm>
            <a:off x="484964" y="6153211"/>
            <a:ext cx="1159166" cy="0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直線コネクタ 62"/>
          <p:cNvCxnSpPr/>
          <p:nvPr/>
        </p:nvCxnSpPr>
        <p:spPr bwMode="auto">
          <a:xfrm>
            <a:off x="484964" y="4864242"/>
            <a:ext cx="1159166" cy="0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 bwMode="auto">
          <a:xfrm>
            <a:off x="1168302" y="1923685"/>
            <a:ext cx="1871822" cy="16332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線コネクタ 68"/>
          <p:cNvCxnSpPr>
            <a:endCxn id="34" idx="4"/>
          </p:cNvCxnSpPr>
          <p:nvPr/>
        </p:nvCxnSpPr>
        <p:spPr bwMode="auto">
          <a:xfrm flipH="1" flipV="1">
            <a:off x="5571997" y="5552963"/>
            <a:ext cx="322038" cy="954708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直線コネクタ 73"/>
          <p:cNvCxnSpPr/>
          <p:nvPr/>
        </p:nvCxnSpPr>
        <p:spPr bwMode="auto">
          <a:xfrm>
            <a:off x="5886415" y="6500051"/>
            <a:ext cx="1542850" cy="0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5" name="テキスト ボックス 74"/>
          <p:cNvSpPr txBox="1"/>
          <p:nvPr/>
        </p:nvSpPr>
        <p:spPr>
          <a:xfrm>
            <a:off x="5876341" y="5747505"/>
            <a:ext cx="110479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店舗オリジナル放送</a:t>
            </a:r>
            <a:endParaRPr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6671298" y="4757475"/>
            <a:ext cx="1441420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スタッフコール</a:t>
            </a:r>
            <a:endParaRPr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モニタリングセンサー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デジタルサイネージ</a:t>
            </a:r>
            <a:endParaRPr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5" name="図 84"/>
          <p:cNvPicPr>
            <a:picLocks noChangeAspect="1"/>
          </p:cNvPicPr>
          <p:nvPr/>
        </p:nvPicPr>
        <p:blipFill>
          <a:blip r:embed="rId3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862" y="5170099"/>
            <a:ext cx="285627" cy="345491"/>
          </a:xfrm>
          <a:prstGeom prst="rect">
            <a:avLst/>
          </a:prstGeom>
        </p:spPr>
      </p:pic>
      <p:pic>
        <p:nvPicPr>
          <p:cNvPr id="84" name="図 83"/>
          <p:cNvPicPr>
            <a:picLocks noChangeAspect="1"/>
          </p:cNvPicPr>
          <p:nvPr/>
        </p:nvPicPr>
        <p:blipFill>
          <a:blip r:embed="rId4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081" y="1521552"/>
            <a:ext cx="205433" cy="247438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5656" y="1524908"/>
            <a:ext cx="283778" cy="283778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5149" y="3132244"/>
            <a:ext cx="193638" cy="193638"/>
          </a:xfrm>
          <a:prstGeom prst="rect">
            <a:avLst/>
          </a:prstGeom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8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1360" y="4923461"/>
            <a:ext cx="237023" cy="310581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4341" y="4391743"/>
            <a:ext cx="293149" cy="189015"/>
          </a:xfrm>
          <a:prstGeom prst="rect">
            <a:avLst/>
          </a:prstGeom>
        </p:spPr>
      </p:pic>
      <p:pic>
        <p:nvPicPr>
          <p:cNvPr id="70" name="図 6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0161" y="2247811"/>
            <a:ext cx="274947" cy="258820"/>
          </a:xfrm>
          <a:prstGeom prst="rect">
            <a:avLst/>
          </a:prstGeom>
        </p:spPr>
      </p:pic>
      <p:pic>
        <p:nvPicPr>
          <p:cNvPr id="71" name="図 7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8622" y="4056161"/>
            <a:ext cx="319041" cy="279349"/>
          </a:xfrm>
          <a:prstGeom prst="rect">
            <a:avLst/>
          </a:prstGeom>
        </p:spPr>
      </p:pic>
      <p:pic>
        <p:nvPicPr>
          <p:cNvPr id="72" name="図 71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5553"/>
          <a:stretch/>
        </p:blipFill>
        <p:spPr>
          <a:xfrm>
            <a:off x="2387328" y="2141125"/>
            <a:ext cx="655378" cy="291296"/>
          </a:xfrm>
          <a:prstGeom prst="rect">
            <a:avLst/>
          </a:prstGeom>
        </p:spPr>
      </p:pic>
      <p:cxnSp>
        <p:nvCxnSpPr>
          <p:cNvPr id="89" name="直線コネクタ 88"/>
          <p:cNvCxnSpPr/>
          <p:nvPr/>
        </p:nvCxnSpPr>
        <p:spPr bwMode="auto">
          <a:xfrm flipH="1" flipV="1">
            <a:off x="6418236" y="4920640"/>
            <a:ext cx="222993" cy="430804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0" name="直線コネクタ 89"/>
          <p:cNvCxnSpPr/>
          <p:nvPr/>
        </p:nvCxnSpPr>
        <p:spPr bwMode="auto">
          <a:xfrm>
            <a:off x="6625237" y="5342844"/>
            <a:ext cx="1275083" cy="0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2" name="グループ化 91"/>
          <p:cNvGrpSpPr/>
          <p:nvPr/>
        </p:nvGrpSpPr>
        <p:grpSpPr>
          <a:xfrm>
            <a:off x="6120341" y="1261141"/>
            <a:ext cx="1523522" cy="434794"/>
            <a:chOff x="6087705" y="953472"/>
            <a:chExt cx="1523522" cy="434794"/>
          </a:xfrm>
        </p:grpSpPr>
        <p:pic>
          <p:nvPicPr>
            <p:cNvPr id="97" name="図 96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7705" y="953472"/>
              <a:ext cx="707181" cy="159827"/>
            </a:xfrm>
            <a:prstGeom prst="rect">
              <a:avLst/>
            </a:prstGeom>
          </p:spPr>
        </p:pic>
        <p:pic>
          <p:nvPicPr>
            <p:cNvPr id="98" name="図 97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9447" y="953472"/>
              <a:ext cx="681780" cy="158240"/>
            </a:xfrm>
            <a:prstGeom prst="rect">
              <a:avLst/>
            </a:prstGeom>
          </p:spPr>
        </p:pic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40538" y="1233734"/>
              <a:ext cx="340067" cy="154532"/>
            </a:xfrm>
            <a:prstGeom prst="rect">
              <a:avLst/>
            </a:prstGeom>
          </p:spPr>
        </p:pic>
        <p:pic>
          <p:nvPicPr>
            <p:cNvPr id="102" name="図 101"/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54395" y="1216542"/>
              <a:ext cx="301276" cy="171724"/>
            </a:xfrm>
            <a:prstGeom prst="rect">
              <a:avLst/>
            </a:prstGeom>
          </p:spPr>
        </p:pic>
      </p:grpSp>
      <p:grpSp>
        <p:nvGrpSpPr>
          <p:cNvPr id="94" name="グループ化 93"/>
          <p:cNvGrpSpPr/>
          <p:nvPr/>
        </p:nvGrpSpPr>
        <p:grpSpPr>
          <a:xfrm>
            <a:off x="6950539" y="1959702"/>
            <a:ext cx="1803257" cy="622913"/>
            <a:chOff x="6891356" y="2092357"/>
            <a:chExt cx="1803257" cy="622913"/>
          </a:xfrm>
        </p:grpSpPr>
        <p:pic>
          <p:nvPicPr>
            <p:cNvPr id="93" name="図 92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1356" y="2092357"/>
              <a:ext cx="530616" cy="375411"/>
            </a:xfrm>
            <a:prstGeom prst="rect">
              <a:avLst/>
            </a:prstGeom>
          </p:spPr>
        </p:pic>
        <p:pic>
          <p:nvPicPr>
            <p:cNvPr id="110" name="図 109"/>
            <p:cNvPicPr>
              <a:picLocks noChangeAspect="1"/>
            </p:cNvPicPr>
            <p:nvPr/>
          </p:nvPicPr>
          <p:blipFill rotWithShape="1"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96617" y="2196433"/>
              <a:ext cx="556918" cy="182606"/>
            </a:xfrm>
            <a:prstGeom prst="rect">
              <a:avLst/>
            </a:prstGeom>
          </p:spPr>
        </p:pic>
        <p:pic>
          <p:nvPicPr>
            <p:cNvPr id="111" name="図 110"/>
            <p:cNvPicPr preferRelativeResize="0"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28180" y="2214005"/>
              <a:ext cx="566433" cy="185561"/>
            </a:xfrm>
            <a:prstGeom prst="rect">
              <a:avLst/>
            </a:prstGeom>
          </p:spPr>
        </p:pic>
        <p:pic>
          <p:nvPicPr>
            <p:cNvPr id="112" name="図 111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99738" y="2381253"/>
              <a:ext cx="480600" cy="334017"/>
            </a:xfrm>
            <a:prstGeom prst="rect">
              <a:avLst/>
            </a:prstGeom>
          </p:spPr>
        </p:pic>
        <p:pic>
          <p:nvPicPr>
            <p:cNvPr id="113" name="図 112"/>
            <p:cNvPicPr>
              <a:picLocks noChangeAspect="1"/>
            </p:cNvPicPr>
            <p:nvPr/>
          </p:nvPicPr>
          <p:blipFill rotWithShape="1"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614"/>
            <a:stretch/>
          </p:blipFill>
          <p:spPr>
            <a:xfrm>
              <a:off x="7447772" y="2492951"/>
              <a:ext cx="1029647" cy="219375"/>
            </a:xfrm>
            <a:prstGeom prst="rect">
              <a:avLst/>
            </a:prstGeom>
          </p:spPr>
        </p:pic>
      </p:grpSp>
      <p:pic>
        <p:nvPicPr>
          <p:cNvPr id="114" name="図 113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1163" y="4532331"/>
            <a:ext cx="724628" cy="241264"/>
          </a:xfrm>
          <a:prstGeom prst="rect">
            <a:avLst/>
          </a:prstGeom>
        </p:spPr>
      </p:pic>
      <p:pic>
        <p:nvPicPr>
          <p:cNvPr id="115" name="図 114"/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991" y="5757434"/>
            <a:ext cx="821692" cy="581347"/>
          </a:xfrm>
          <a:prstGeom prst="rect">
            <a:avLst/>
          </a:prstGeom>
        </p:spPr>
      </p:pic>
      <p:pic>
        <p:nvPicPr>
          <p:cNvPr id="116" name="図 115"/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5754" y="5776595"/>
            <a:ext cx="784357" cy="554933"/>
          </a:xfrm>
          <a:prstGeom prst="rect">
            <a:avLst/>
          </a:prstGeom>
        </p:spPr>
      </p:pic>
      <p:grpSp>
        <p:nvGrpSpPr>
          <p:cNvPr id="136" name="グループ化 135"/>
          <p:cNvGrpSpPr/>
          <p:nvPr/>
        </p:nvGrpSpPr>
        <p:grpSpPr>
          <a:xfrm>
            <a:off x="493216" y="5323185"/>
            <a:ext cx="1109599" cy="819474"/>
            <a:chOff x="432281" y="5599946"/>
            <a:chExt cx="1109599" cy="819474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432281" y="6188588"/>
              <a:ext cx="11095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メディアプランニング</a:t>
              </a:r>
              <a:endParaRPr lang="en-US" altLang="ja-JP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23" name="図 122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566" y="5599946"/>
              <a:ext cx="640862" cy="453410"/>
            </a:xfrm>
            <a:prstGeom prst="rect">
              <a:avLst/>
            </a:prstGeom>
          </p:spPr>
        </p:pic>
      </p:grpSp>
      <p:grpSp>
        <p:nvGrpSpPr>
          <p:cNvPr id="135" name="グループ化 134"/>
          <p:cNvGrpSpPr/>
          <p:nvPr/>
        </p:nvGrpSpPr>
        <p:grpSpPr>
          <a:xfrm>
            <a:off x="477926" y="4440622"/>
            <a:ext cx="1115876" cy="371062"/>
            <a:chOff x="264569" y="4734158"/>
            <a:chExt cx="1115876" cy="371062"/>
          </a:xfrm>
        </p:grpSpPr>
        <p:pic>
          <p:nvPicPr>
            <p:cNvPr id="124" name="図 4"/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073" y="4734158"/>
              <a:ext cx="924821" cy="125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5" name="図 124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4569" y="4894600"/>
              <a:ext cx="1115876" cy="210620"/>
            </a:xfrm>
            <a:prstGeom prst="rect">
              <a:avLst/>
            </a:prstGeom>
          </p:spPr>
        </p:pic>
      </p:grpSp>
      <p:grpSp>
        <p:nvGrpSpPr>
          <p:cNvPr id="5" name="グループ化 4"/>
          <p:cNvGrpSpPr/>
          <p:nvPr/>
        </p:nvGrpSpPr>
        <p:grpSpPr>
          <a:xfrm>
            <a:off x="320277" y="2354693"/>
            <a:ext cx="1305810" cy="1273372"/>
            <a:chOff x="349272" y="2364187"/>
            <a:chExt cx="1305810" cy="1273372"/>
          </a:xfrm>
        </p:grpSpPr>
        <p:sp>
          <p:nvSpPr>
            <p:cNvPr id="47" name="テキスト ボックス 46"/>
            <p:cNvSpPr txBox="1"/>
            <p:nvPr/>
          </p:nvSpPr>
          <p:spPr>
            <a:xfrm>
              <a:off x="349272" y="2364187"/>
              <a:ext cx="1247457" cy="563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UTS  </a:t>
              </a:r>
              <a:r>
                <a:rPr kumimoji="1"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分煙ブース</a:t>
              </a:r>
              <a:endPara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ファシリティマネジメント</a:t>
              </a:r>
              <a:endPara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en-US" altLang="ja-JP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ICT</a:t>
              </a:r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サービス</a:t>
              </a:r>
              <a:endParaRPr kumimoji="1" lang="en-US" altLang="ja-JP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26" name="図 125"/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853" y="3048411"/>
              <a:ext cx="583977" cy="413164"/>
            </a:xfrm>
            <a:prstGeom prst="rect">
              <a:avLst/>
            </a:prstGeom>
          </p:spPr>
        </p:pic>
        <p:pic>
          <p:nvPicPr>
            <p:cNvPr id="127" name="図 8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64" y="3445649"/>
              <a:ext cx="743720" cy="191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8" name="図 127"/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5578" y="3086495"/>
              <a:ext cx="519504" cy="273355"/>
            </a:xfrm>
            <a:prstGeom prst="rect">
              <a:avLst/>
            </a:prstGeom>
          </p:spPr>
        </p:pic>
        <p:pic>
          <p:nvPicPr>
            <p:cNvPr id="129" name="Picture 2" descr="I:\disk\0029_ビズキューブ・コンサルティング様\サービスロゴ_120322_OL (3).png"/>
            <p:cNvPicPr>
              <a:picLocks noChangeAspect="1" noChangeArrowheads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745" y="2900291"/>
              <a:ext cx="1093107" cy="203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グループ化 5"/>
          <p:cNvGrpSpPr/>
          <p:nvPr/>
        </p:nvGrpSpPr>
        <p:grpSpPr>
          <a:xfrm>
            <a:off x="2327173" y="5807214"/>
            <a:ext cx="1958429" cy="761023"/>
            <a:chOff x="2327173" y="5807214"/>
            <a:chExt cx="1958429" cy="761023"/>
          </a:xfrm>
        </p:grpSpPr>
        <p:cxnSp>
          <p:nvCxnSpPr>
            <p:cNvPr id="44" name="直線コネクタ 43"/>
            <p:cNvCxnSpPr/>
            <p:nvPr/>
          </p:nvCxnSpPr>
          <p:spPr bwMode="auto">
            <a:xfrm>
              <a:off x="2406680" y="6500051"/>
              <a:ext cx="1866849" cy="0"/>
            </a:xfrm>
            <a:prstGeom prst="line">
              <a:avLst/>
            </a:prstGeom>
            <a:ln w="34925">
              <a:solidFill>
                <a:srgbClr val="D9D9D9"/>
              </a:solidFill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118" name="グループ化 117"/>
            <p:cNvGrpSpPr/>
            <p:nvPr/>
          </p:nvGrpSpPr>
          <p:grpSpPr>
            <a:xfrm>
              <a:off x="2327173" y="5807214"/>
              <a:ext cx="1100980" cy="195582"/>
              <a:chOff x="755576" y="2444740"/>
              <a:chExt cx="5899771" cy="952500"/>
            </a:xfrm>
          </p:grpSpPr>
          <p:pic>
            <p:nvPicPr>
              <p:cNvPr id="119" name="図 118"/>
              <p:cNvPicPr>
                <a:picLocks noChangeAspect="1"/>
              </p:cNvPicPr>
              <p:nvPr/>
            </p:nvPicPr>
            <p:blipFill rotWithShape="1">
              <a:blip r:embed="rId3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74303"/>
              <a:stretch/>
            </p:blipFill>
            <p:spPr>
              <a:xfrm>
                <a:off x="755576" y="2444740"/>
                <a:ext cx="939874" cy="952500"/>
              </a:xfrm>
              <a:prstGeom prst="rect">
                <a:avLst/>
              </a:prstGeom>
            </p:spPr>
          </p:pic>
          <p:pic>
            <p:nvPicPr>
              <p:cNvPr id="120" name="Picture 2" descr="「Dマガジン for biz」の画像検索結果"/>
              <p:cNvPicPr>
                <a:picLocks noChangeAspect="1" noChangeArrowheads="1"/>
              </p:cNvPicPr>
              <p:nvPr/>
            </p:nvPicPr>
            <p:blipFill rotWithShape="1"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835696" y="2551792"/>
                <a:ext cx="4819651" cy="738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21" name="図 120"/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27832" y="5961365"/>
              <a:ext cx="857770" cy="606872"/>
            </a:xfrm>
            <a:prstGeom prst="rect">
              <a:avLst/>
            </a:prstGeom>
          </p:spPr>
        </p:pic>
        <p:pic>
          <p:nvPicPr>
            <p:cNvPr id="130" name="図 129"/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69454" y="6086422"/>
              <a:ext cx="880472" cy="161298"/>
            </a:xfrm>
            <a:prstGeom prst="rect">
              <a:avLst/>
            </a:prstGeom>
          </p:spPr>
        </p:pic>
        <p:pic>
          <p:nvPicPr>
            <p:cNvPr id="131" name="図 130"/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2457" y="6317830"/>
              <a:ext cx="992076" cy="120658"/>
            </a:xfrm>
            <a:prstGeom prst="rect">
              <a:avLst/>
            </a:prstGeom>
          </p:spPr>
        </p:pic>
      </p:grpSp>
      <p:grpSp>
        <p:nvGrpSpPr>
          <p:cNvPr id="139" name="グループ化 138"/>
          <p:cNvGrpSpPr/>
          <p:nvPr/>
        </p:nvGrpSpPr>
        <p:grpSpPr>
          <a:xfrm>
            <a:off x="1102286" y="1279967"/>
            <a:ext cx="1847714" cy="680638"/>
            <a:chOff x="1093701" y="1117490"/>
            <a:chExt cx="1847714" cy="680638"/>
          </a:xfrm>
        </p:grpSpPr>
        <p:sp>
          <p:nvSpPr>
            <p:cNvPr id="41" name="テキスト ボックス 40"/>
            <p:cNvSpPr txBox="1"/>
            <p:nvPr/>
          </p:nvSpPr>
          <p:spPr>
            <a:xfrm>
              <a:off x="1093701" y="1530167"/>
              <a:ext cx="10182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LED</a:t>
              </a:r>
              <a:r>
                <a:rPr lang="ja-JP" altLang="en-US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照明レンタル</a:t>
              </a:r>
              <a:endParaRPr kumimoji="1"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32" name="図 131"/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8302" y="1117490"/>
              <a:ext cx="1291201" cy="188706"/>
            </a:xfrm>
            <a:prstGeom prst="rect">
              <a:avLst/>
            </a:prstGeom>
          </p:spPr>
        </p:pic>
        <p:pic>
          <p:nvPicPr>
            <p:cNvPr id="133" name="図 132"/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8302" y="1169479"/>
              <a:ext cx="819050" cy="579478"/>
            </a:xfrm>
            <a:prstGeom prst="rect">
              <a:avLst/>
            </a:prstGeom>
          </p:spPr>
        </p:pic>
        <p:pic>
          <p:nvPicPr>
            <p:cNvPr id="138" name="図 137"/>
            <p:cNvPicPr>
              <a:picLocks noChangeAspect="1"/>
            </p:cNvPicPr>
            <p:nvPr/>
          </p:nvPicPr>
          <p:blipFill>
            <a:blip r:embed="rId3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51382" y="1130603"/>
              <a:ext cx="890033" cy="667525"/>
            </a:xfrm>
            <a:prstGeom prst="rect">
              <a:avLst/>
            </a:prstGeom>
          </p:spPr>
        </p:pic>
      </p:grpSp>
      <p:cxnSp>
        <p:nvCxnSpPr>
          <p:cNvPr id="141" name="直線コネクタ 140"/>
          <p:cNvCxnSpPr/>
          <p:nvPr/>
        </p:nvCxnSpPr>
        <p:spPr bwMode="auto">
          <a:xfrm flipV="1">
            <a:off x="6710127" y="2565400"/>
            <a:ext cx="2183048" cy="14271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 bwMode="auto">
          <a:xfrm flipV="1">
            <a:off x="6107186" y="1770638"/>
            <a:ext cx="2641488" cy="14271"/>
          </a:xfrm>
          <a:prstGeom prst="line">
            <a:avLst/>
          </a:prstGeom>
          <a:ln w="34925">
            <a:solidFill>
              <a:srgbClr val="D9D9D9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8445500" y="6623050"/>
            <a:ext cx="614363" cy="339725"/>
          </a:xfrm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CF981373-A68D-4027-95AD-82F18498ED6F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567219" y="5717936"/>
            <a:ext cx="855583" cy="183339"/>
          </a:xfrm>
          <a:prstGeom prst="rect">
            <a:avLst/>
          </a:prstGeom>
        </p:spPr>
      </p:pic>
      <p:pic>
        <p:nvPicPr>
          <p:cNvPr id="95" name="図 94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294" y="6171522"/>
            <a:ext cx="713843" cy="231075"/>
          </a:xfrm>
          <a:prstGeom prst="rect">
            <a:avLst/>
          </a:prstGeom>
        </p:spPr>
      </p:pic>
      <p:pic>
        <p:nvPicPr>
          <p:cNvPr id="96" name="図 9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3551315" y="5833372"/>
            <a:ext cx="712951" cy="209860"/>
          </a:xfrm>
          <a:prstGeom prst="rect">
            <a:avLst/>
          </a:prstGeom>
        </p:spPr>
      </p:pic>
      <p:pic>
        <p:nvPicPr>
          <p:cNvPr id="103" name="図 102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1183409" y="3385240"/>
            <a:ext cx="400048" cy="283034"/>
          </a:xfrm>
          <a:prstGeom prst="rect">
            <a:avLst/>
          </a:prstGeom>
        </p:spPr>
      </p:pic>
      <p:pic>
        <p:nvPicPr>
          <p:cNvPr id="104" name="図 1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45" y="2239926"/>
            <a:ext cx="954573" cy="125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5" name="図 104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430051" y="2024745"/>
            <a:ext cx="573789" cy="150437"/>
          </a:xfrm>
          <a:prstGeom prst="rect">
            <a:avLst/>
          </a:prstGeom>
        </p:spPr>
      </p:pic>
      <p:pic>
        <p:nvPicPr>
          <p:cNvPr id="106" name="図 105"/>
          <p:cNvPicPr>
            <a:picLocks noChangeAspect="1"/>
          </p:cNvPicPr>
          <p:nvPr/>
        </p:nvPicPr>
        <p:blipFill rotWithShape="1">
          <a:blip r:embed="rId46"/>
          <a:srcRect l="6657" t="6658" r="3455" b="3477"/>
          <a:stretch/>
        </p:blipFill>
        <p:spPr>
          <a:xfrm>
            <a:off x="6211957" y="1463352"/>
            <a:ext cx="537711" cy="2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9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11" y="687102"/>
            <a:ext cx="2518294" cy="870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420890" y="1622368"/>
            <a:ext cx="7661962" cy="609398"/>
          </a:xfrm>
          <a:prstGeom prst="rect">
            <a:avLst/>
          </a:prstGeom>
          <a:noFill/>
          <a:ln w="19050">
            <a:noFill/>
          </a:ln>
        </p:spPr>
        <p:txBody>
          <a:bodyPr wrap="square" lIns="0" rtlCol="0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USEN-NEXT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グループにて、</a:t>
            </a:r>
            <a:r>
              <a:rPr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フレッツのお申込みから</a:t>
            </a:r>
            <a:r>
              <a:rPr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NTT</a:t>
            </a:r>
            <a:r>
              <a:rPr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との工事調整まで全て対応</a:t>
            </a:r>
            <a:endParaRPr lang="en-US" altLang="ja-JP" sz="14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新店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OPEN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時に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BGM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と一緒に光回線も</a:t>
            </a:r>
            <a:r>
              <a:rPr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窓口１つでＯＫ</a:t>
            </a:r>
            <a:endParaRPr lang="ja-JP" altLang="en-US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25350" y="2364649"/>
            <a:ext cx="1595492" cy="2892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1" kern="0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</a:t>
            </a:r>
            <a:r>
              <a:rPr kumimoji="0" lang="ja-JP" altLang="en-US" sz="1200" b="1" kern="0" dirty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申込</a:t>
            </a:r>
            <a:r>
              <a:rPr kumimoji="0" lang="ja-JP" altLang="en-US" sz="1200" b="1" kern="0" dirty="0" smtClean="0">
                <a:solidFill>
                  <a:prstClr val="white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み</a:t>
            </a:r>
            <a:r>
              <a:rPr kumimoji="0" lang="ja-JP" altLang="en-US" sz="12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イメージ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 cstate="email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83" b="29718"/>
          <a:stretch/>
        </p:blipFill>
        <p:spPr>
          <a:xfrm>
            <a:off x="7492226" y="2725530"/>
            <a:ext cx="1119148" cy="476740"/>
          </a:xfrm>
          <a:prstGeom prst="rect">
            <a:avLst/>
          </a:prstGeom>
        </p:spPr>
      </p:pic>
      <p:sp>
        <p:nvSpPr>
          <p:cNvPr id="8" name="角丸四角形 7"/>
          <p:cNvSpPr/>
          <p:nvPr/>
        </p:nvSpPr>
        <p:spPr bwMode="auto">
          <a:xfrm>
            <a:off x="2855646" y="3098126"/>
            <a:ext cx="1078813" cy="382102"/>
          </a:xfrm>
          <a:prstGeom prst="round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6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お</a:t>
            </a:r>
            <a:r>
              <a:rPr lang="ja-JP" altLang="en-US" sz="16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客様</a:t>
            </a:r>
            <a:endParaRPr kumimoji="1" lang="ja-JP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 flipV="1">
            <a:off x="188414" y="3617339"/>
            <a:ext cx="8812820" cy="101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" name="図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128" y="2775644"/>
            <a:ext cx="972048" cy="373865"/>
          </a:xfrm>
          <a:prstGeom prst="rect">
            <a:avLst/>
          </a:prstGeom>
        </p:spPr>
      </p:pic>
      <p:sp>
        <p:nvSpPr>
          <p:cNvPr id="24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kumimoji="0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光回線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フレッツ光／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USEN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光</a:t>
            </a:r>
            <a:r>
              <a:rPr kumimoji="0" lang="ja-JP" altLang="en-US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＋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3293136" y="3836279"/>
            <a:ext cx="57080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7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「フレッツ光</a:t>
            </a:r>
            <a:r>
              <a:rPr lang="ja-JP" altLang="en-US" sz="17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r>
              <a:rPr lang="ja-JP" altLang="en-US" sz="17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から切り替える</a:t>
            </a:r>
            <a:r>
              <a:rPr lang="ja-JP" altLang="en-US" sz="17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（転用）方も</a:t>
            </a:r>
            <a:r>
              <a:rPr lang="ja-JP" altLang="en-US" sz="17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、</a:t>
            </a:r>
            <a:endParaRPr lang="en-US" altLang="ja-JP" sz="170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7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lang="ja-JP" altLang="en-US" sz="17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新規に導入</a:t>
            </a:r>
            <a:r>
              <a:rPr lang="ja-JP" altLang="en-US" sz="17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する</a:t>
            </a:r>
            <a:r>
              <a:rPr lang="ja-JP" altLang="en-US" sz="170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方にも、おトクな光回線をご</a:t>
            </a:r>
            <a:r>
              <a:rPr lang="ja-JP" altLang="en-US" sz="17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提供</a:t>
            </a:r>
            <a:endParaRPr lang="ja-JP" altLang="en-US" sz="17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88" y="3799852"/>
            <a:ext cx="2808790" cy="651917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425350" y="5307592"/>
            <a:ext cx="1871532" cy="603990"/>
            <a:chOff x="409647" y="4606845"/>
            <a:chExt cx="1871532" cy="603990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47" y="4606845"/>
              <a:ext cx="603990" cy="603990"/>
            </a:xfrm>
            <a:prstGeom prst="rect">
              <a:avLst/>
            </a:prstGeom>
          </p:spPr>
        </p:pic>
        <p:sp>
          <p:nvSpPr>
            <p:cNvPr id="14" name="テキスト ボックス 13"/>
            <p:cNvSpPr txBox="1"/>
            <p:nvPr/>
          </p:nvSpPr>
          <p:spPr>
            <a:xfrm>
              <a:off x="1070591" y="4756707"/>
              <a:ext cx="12105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工事不要</a:t>
              </a:r>
              <a:endParaRPr kumimoji="1"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8" name="グループ化 17"/>
          <p:cNvGrpSpPr/>
          <p:nvPr/>
        </p:nvGrpSpPr>
        <p:grpSpPr>
          <a:xfrm>
            <a:off x="2706708" y="5355149"/>
            <a:ext cx="2956121" cy="489058"/>
            <a:chOff x="2651148" y="4717658"/>
            <a:chExt cx="2956121" cy="489058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51148" y="4717658"/>
              <a:ext cx="641988" cy="489058"/>
            </a:xfrm>
            <a:prstGeom prst="rect">
              <a:avLst/>
            </a:prstGeom>
          </p:spPr>
        </p:pic>
        <p:sp>
          <p:nvSpPr>
            <p:cNvPr id="35" name="テキスト ボックス 34"/>
            <p:cNvSpPr txBox="1"/>
            <p:nvPr/>
          </p:nvSpPr>
          <p:spPr>
            <a:xfrm>
              <a:off x="3369156" y="4769485"/>
              <a:ext cx="22381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速度・品質そのまま</a:t>
              </a:r>
              <a:endParaRPr kumimoji="1"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6072656" y="5185910"/>
            <a:ext cx="2666393" cy="787239"/>
            <a:chOff x="5660282" y="4500709"/>
            <a:chExt cx="2666393" cy="787239"/>
          </a:xfrm>
        </p:grpSpPr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282" y="4500709"/>
              <a:ext cx="787239" cy="787239"/>
            </a:xfrm>
            <a:prstGeom prst="rect">
              <a:avLst/>
            </a:prstGeom>
          </p:spPr>
        </p:pic>
        <p:sp>
          <p:nvSpPr>
            <p:cNvPr id="37" name="テキスト ボックス 36"/>
            <p:cNvSpPr txBox="1"/>
            <p:nvPr/>
          </p:nvSpPr>
          <p:spPr>
            <a:xfrm>
              <a:off x="6500534" y="4738595"/>
              <a:ext cx="182614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利用料金おトク</a:t>
              </a:r>
              <a:endParaRPr kumimoji="1" lang="ja-JP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0" name="テキスト ボックス 19"/>
          <p:cNvSpPr txBox="1"/>
          <p:nvPr/>
        </p:nvSpPr>
        <p:spPr>
          <a:xfrm>
            <a:off x="385309" y="4510440"/>
            <a:ext cx="8536340" cy="59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「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USEN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光」は、</a:t>
            </a:r>
            <a:r>
              <a:rPr lang="en-US" altLang="ja-JP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NTT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東日本が提供している「フレッツ光」</a:t>
            </a:r>
            <a:r>
              <a:rPr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のサービス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品質・速度</a:t>
            </a:r>
            <a:r>
              <a:rPr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はその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まま</a:t>
            </a:r>
            <a:r>
              <a:rPr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に</a:t>
            </a:r>
            <a:endParaRPr lang="en-US" altLang="ja-JP" sz="1400" b="1" dirty="0" smtClean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おトク</a:t>
            </a:r>
            <a:r>
              <a:rPr lang="ja-JP" altLang="en-US" sz="1400" b="1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な料金でご利用いただける光インターネットサービスです</a:t>
            </a:r>
            <a:r>
              <a:rPr lang="ja-JP" altLang="en-US" sz="14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。</a:t>
            </a:r>
            <a:endParaRPr lang="en-US" altLang="ja-JP" sz="1400" b="1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186073" y="6098128"/>
            <a:ext cx="889044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dirty="0" smtClean="0">
                <a:solidFill>
                  <a:srgbClr val="006EB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オプション「</a:t>
            </a:r>
            <a:r>
              <a:rPr lang="en-US" altLang="ja-JP" sz="1500" b="1" dirty="0" smtClean="0">
                <a:solidFill>
                  <a:srgbClr val="006EB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USEN</a:t>
            </a:r>
            <a:r>
              <a:rPr lang="ja-JP" altLang="en-US" sz="1500" b="1" dirty="0" smtClean="0">
                <a:solidFill>
                  <a:srgbClr val="006EB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ひかり電話」（</a:t>
            </a:r>
            <a:r>
              <a:rPr lang="en-US" altLang="ja-JP" sz="1500" b="1" dirty="0" smtClean="0">
                <a:solidFill>
                  <a:srgbClr val="006EB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IP</a:t>
            </a:r>
            <a:r>
              <a:rPr lang="ja-JP" altLang="en-US" sz="1500" b="1" dirty="0" smtClean="0">
                <a:solidFill>
                  <a:srgbClr val="006EBC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電話サービス）を使えば通信費をさらにコストダウン可能！</a:t>
            </a:r>
            <a:endParaRPr lang="ja-JP" altLang="en-US" sz="1500" dirty="0">
              <a:solidFill>
                <a:srgbClr val="006EBC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cxnSp>
        <p:nvCxnSpPr>
          <p:cNvPr id="12" name="直線コネクタ 11"/>
          <p:cNvCxnSpPr/>
          <p:nvPr/>
        </p:nvCxnSpPr>
        <p:spPr bwMode="auto">
          <a:xfrm flipV="1">
            <a:off x="250825" y="6405565"/>
            <a:ext cx="8632052" cy="15728"/>
          </a:xfrm>
          <a:prstGeom prst="line">
            <a:avLst/>
          </a:prstGeom>
          <a:ln w="38100">
            <a:solidFill>
              <a:srgbClr val="006EBC"/>
            </a:solidFill>
          </a:ln>
          <a:extLst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2837050" y="773240"/>
            <a:ext cx="5713295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沢山データを使う環境でも、</a:t>
            </a:r>
            <a:r>
              <a:rPr lang="en-US" altLang="ja-JP" sz="1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NTT</a:t>
            </a:r>
            <a:r>
              <a:rPr lang="ja-JP" altLang="en-US" sz="1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の安定した通信でサクサク快適。</a:t>
            </a:r>
            <a:endParaRPr lang="en-US" altLang="ja-JP" sz="16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面倒</a:t>
            </a:r>
            <a:r>
              <a:rPr lang="ja-JP" altLang="en-US" sz="1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な開通手続きも</a:t>
            </a:r>
            <a:r>
              <a:rPr lang="en-US" altLang="ja-JP" sz="1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にお任せください！</a:t>
            </a:r>
            <a:endParaRPr kumimoji="1" lang="ja-JP" altLang="en-US" sz="1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左右矢印 21"/>
          <p:cNvSpPr/>
          <p:nvPr/>
        </p:nvSpPr>
        <p:spPr bwMode="auto">
          <a:xfrm>
            <a:off x="5974502" y="2844996"/>
            <a:ext cx="1398397" cy="218623"/>
          </a:xfrm>
          <a:prstGeom prst="leftRightArrow">
            <a:avLst/>
          </a:prstGeom>
          <a:solidFill>
            <a:srgbClr val="F7921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2856717" y="2404346"/>
            <a:ext cx="1207886" cy="722935"/>
            <a:chOff x="3135048" y="2496671"/>
            <a:chExt cx="1207886" cy="722935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19999" y="2496671"/>
              <a:ext cx="722935" cy="722935"/>
            </a:xfrm>
            <a:prstGeom prst="rect">
              <a:avLst/>
            </a:prstGeom>
          </p:spPr>
        </p:pic>
        <p:pic>
          <p:nvPicPr>
            <p:cNvPr id="27" name="図 26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5048" y="2763680"/>
              <a:ext cx="452044" cy="452044"/>
            </a:xfrm>
            <a:prstGeom prst="rect">
              <a:avLst/>
            </a:prstGeom>
          </p:spPr>
        </p:pic>
      </p:grpSp>
      <p:sp>
        <p:nvSpPr>
          <p:cNvPr id="28" name="左右矢印 27"/>
          <p:cNvSpPr/>
          <p:nvPr/>
        </p:nvSpPr>
        <p:spPr bwMode="auto">
          <a:xfrm>
            <a:off x="4141263" y="2861533"/>
            <a:ext cx="617898" cy="202086"/>
          </a:xfrm>
          <a:prstGeom prst="leftRightArrow">
            <a:avLst/>
          </a:prstGeom>
          <a:solidFill>
            <a:srgbClr val="F7921C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4141263" y="2636838"/>
            <a:ext cx="62068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お</a:t>
            </a:r>
            <a:r>
              <a:rPr lang="ja-JP" altLang="en-US" b="1" dirty="0">
                <a:latin typeface="Meiryo UI" panose="020B0604030504040204" pitchFamily="50" charset="-128"/>
                <a:ea typeface="Meiryo UI" panose="020B0604030504040204" pitchFamily="50" charset="-128"/>
              </a:rPr>
              <a:t>取次</a:t>
            </a:r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ぎ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6039041" y="2301901"/>
            <a:ext cx="123623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・現場調査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・内容確認の対応</a:t>
            </a:r>
            <a:endParaRPr kumimoji="1" lang="en-US" altLang="ja-JP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・工事スケジューリング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85309" y="2779321"/>
            <a:ext cx="2253388" cy="430887"/>
          </a:xfrm>
          <a:prstGeom prst="rect">
            <a:avLst/>
          </a:prstGeom>
          <a:noFill/>
          <a:ln w="19050">
            <a:noFill/>
          </a:ln>
        </p:spPr>
        <p:txBody>
          <a:bodyPr wrap="square" lIns="0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お申込みいただいた後は</a:t>
            </a:r>
            <a:r>
              <a:rPr lang="en-US" altLang="ja-JP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USEN</a:t>
            </a:r>
            <a:r>
              <a:rPr lang="ja-JP" altLang="en-US" sz="11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が窓口となって一括対応いたします</a:t>
            </a:r>
            <a:endParaRPr lang="ja-JP" altLang="en-US" sz="11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sp>
        <p:nvSpPr>
          <p:cNvPr id="39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8445500" y="6623050"/>
            <a:ext cx="614363" cy="339725"/>
          </a:xfrm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CF981373-A68D-4027-95AD-82F18498ED6F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304800" y="6489706"/>
            <a:ext cx="1569695" cy="367080"/>
            <a:chOff x="320303" y="6374556"/>
            <a:chExt cx="1786159" cy="409925"/>
          </a:xfrm>
        </p:grpSpPr>
        <p:sp>
          <p:nvSpPr>
            <p:cNvPr id="42" name="Text Box 76"/>
            <p:cNvSpPr txBox="1">
              <a:spLocks noChangeArrowheads="1"/>
            </p:cNvSpPr>
            <p:nvPr/>
          </p:nvSpPr>
          <p:spPr bwMode="auto">
            <a:xfrm>
              <a:off x="648694" y="6440780"/>
              <a:ext cx="1457768" cy="343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通信</a:t>
              </a:r>
              <a:r>
                <a:rPr lang="ja-JP" altLang="en-US" sz="1400" b="1" dirty="0" smtClean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・決済</a:t>
              </a:r>
              <a:endParaRPr lang="en-US" altLang="ja-JP" sz="14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03" y="6374556"/>
              <a:ext cx="328391" cy="360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68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2B6A0EA8-8FC1-47BD-AAD3-125BACFF1685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eaLnBrk="1" hangingPunct="1">
                <a:buFontTx/>
                <a:buNone/>
              </a:pPr>
              <a:t>12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50825" y="4270054"/>
            <a:ext cx="432117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訪日外国人観光客への配慮</a:t>
            </a:r>
            <a:endParaRPr lang="ja-JP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287338" y="216234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チェーン店向けフリー</a:t>
            </a:r>
            <a:r>
              <a:rPr lang="en-US" altLang="ja-JP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wi-fi</a:t>
            </a:r>
            <a:r>
              <a:rPr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構築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</a:t>
            </a:r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U-SPOT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Enterprise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20"/>
          <p:cNvSpPr txBox="1">
            <a:spLocks noChangeArrowheads="1"/>
          </p:cNvSpPr>
          <p:nvPr/>
        </p:nvSpPr>
        <p:spPr bwMode="auto">
          <a:xfrm>
            <a:off x="2471285" y="771979"/>
            <a:ext cx="63799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高速・大容量のチェーン店向けオリジナル</a:t>
            </a:r>
            <a:r>
              <a:rPr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Wi-Fi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</a:t>
            </a:r>
            <a:endParaRPr lang="ja-JP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454" y="1575940"/>
            <a:ext cx="3043941" cy="2148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テキスト ボックス 5"/>
          <p:cNvSpPr txBox="1"/>
          <p:nvPr/>
        </p:nvSpPr>
        <p:spPr>
          <a:xfrm flipH="1">
            <a:off x="2500631" y="1210209"/>
            <a:ext cx="6328500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U-SPOT Enterprise</a:t>
            </a:r>
            <a:r>
              <a:rPr lang="ja-JP" altLang="en-US" sz="13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は、</a:t>
            </a:r>
            <a:r>
              <a:rPr lang="ja-JP" altLang="en-US" sz="13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従来</a:t>
            </a:r>
            <a:r>
              <a:rPr lang="ja-JP" altLang="en-US" sz="13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のネットワークに比べ、回線が混みあうことなく</a:t>
            </a:r>
            <a:endParaRPr lang="en-US" altLang="ja-JP" sz="13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13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3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　　　　　　　　　　　　　　ストレスフリーで快適な通信環境が可能です。</a:t>
            </a:r>
            <a:endParaRPr kumimoji="1" lang="ja-JP" altLang="en-US" sz="13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3525952" y="2217156"/>
            <a:ext cx="1677177" cy="1542939"/>
            <a:chOff x="3811833" y="1936338"/>
            <a:chExt cx="1677177" cy="1529470"/>
          </a:xfrm>
        </p:grpSpPr>
        <p:sp>
          <p:nvSpPr>
            <p:cNvPr id="24" name="正方形/長方形 23"/>
            <p:cNvSpPr/>
            <p:nvPr/>
          </p:nvSpPr>
          <p:spPr>
            <a:xfrm>
              <a:off x="3811833" y="2366833"/>
              <a:ext cx="1677177" cy="1083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defTabSz="1067672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000" kern="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会社名や、店名、</a:t>
              </a:r>
              <a:r>
                <a:rPr lang="ja-JP" altLang="en-US" sz="1000" kern="0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ブランド</a:t>
              </a:r>
              <a:r>
                <a:rPr lang="ja-JP" altLang="en-US" sz="1000" kern="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名など、貴社オリジナルのドメインが可能なため、自社サービスのように運用が可能です。</a:t>
              </a:r>
              <a:endParaRPr lang="en-US" altLang="ja-JP" sz="1000" kern="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8" name="グループ化 7"/>
            <p:cNvGrpSpPr/>
            <p:nvPr/>
          </p:nvGrpSpPr>
          <p:grpSpPr>
            <a:xfrm>
              <a:off x="3827451" y="1936338"/>
              <a:ext cx="1618556" cy="1529470"/>
              <a:chOff x="5550151" y="2038291"/>
              <a:chExt cx="1821155" cy="1529470"/>
            </a:xfrm>
          </p:grpSpPr>
          <p:sp>
            <p:nvSpPr>
              <p:cNvPr id="22" name="角丸四角形 37"/>
              <p:cNvSpPr/>
              <p:nvPr/>
            </p:nvSpPr>
            <p:spPr bwMode="auto">
              <a:xfrm>
                <a:off x="5567680" y="2038291"/>
                <a:ext cx="1803626" cy="396000"/>
              </a:xfrm>
              <a:custGeom>
                <a:avLst/>
                <a:gdLst>
                  <a:gd name="connsiteX0" fmla="*/ 0 w 2664000"/>
                  <a:gd name="connsiteY0" fmla="*/ 178515 h 2772000"/>
                  <a:gd name="connsiteX1" fmla="*/ 178515 w 2664000"/>
                  <a:gd name="connsiteY1" fmla="*/ 0 h 2772000"/>
                  <a:gd name="connsiteX2" fmla="*/ 2485485 w 2664000"/>
                  <a:gd name="connsiteY2" fmla="*/ 0 h 2772000"/>
                  <a:gd name="connsiteX3" fmla="*/ 2664000 w 2664000"/>
                  <a:gd name="connsiteY3" fmla="*/ 178515 h 2772000"/>
                  <a:gd name="connsiteX4" fmla="*/ 2664000 w 2664000"/>
                  <a:gd name="connsiteY4" fmla="*/ 2593485 h 2772000"/>
                  <a:gd name="connsiteX5" fmla="*/ 2485485 w 2664000"/>
                  <a:gd name="connsiteY5" fmla="*/ 2772000 h 2772000"/>
                  <a:gd name="connsiteX6" fmla="*/ 178515 w 2664000"/>
                  <a:gd name="connsiteY6" fmla="*/ 2772000 h 2772000"/>
                  <a:gd name="connsiteX7" fmla="*/ 0 w 2664000"/>
                  <a:gd name="connsiteY7" fmla="*/ 2593485 h 2772000"/>
                  <a:gd name="connsiteX8" fmla="*/ 0 w 2664000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180897 w 2666382"/>
                  <a:gd name="connsiteY6" fmla="*/ 2772000 h 2772000"/>
                  <a:gd name="connsiteX7" fmla="*/ 0 w 2666382"/>
                  <a:gd name="connsiteY7" fmla="*/ 1217123 h 2772000"/>
                  <a:gd name="connsiteX8" fmla="*/ 2382 w 2666382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180897 w 2666382"/>
                  <a:gd name="connsiteY6" fmla="*/ 2772000 h 2772000"/>
                  <a:gd name="connsiteX7" fmla="*/ 0 w 2666382"/>
                  <a:gd name="connsiteY7" fmla="*/ 621810 h 2772000"/>
                  <a:gd name="connsiteX8" fmla="*/ 2382 w 2666382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180897 w 2666382"/>
                  <a:gd name="connsiteY6" fmla="*/ 2772000 h 2772000"/>
                  <a:gd name="connsiteX7" fmla="*/ 0 w 2666382"/>
                  <a:gd name="connsiteY7" fmla="*/ 621810 h 2772000"/>
                  <a:gd name="connsiteX8" fmla="*/ 2382 w 2666382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0 w 2666382"/>
                  <a:gd name="connsiteY6" fmla="*/ 621810 h 2772000"/>
                  <a:gd name="connsiteX7" fmla="*/ 2382 w 2666382"/>
                  <a:gd name="connsiteY7" fmla="*/ 178515 h 2772000"/>
                  <a:gd name="connsiteX0" fmla="*/ 2382 w 2666382"/>
                  <a:gd name="connsiteY0" fmla="*/ 178515 h 2595899"/>
                  <a:gd name="connsiteX1" fmla="*/ 180897 w 2666382"/>
                  <a:gd name="connsiteY1" fmla="*/ 0 h 2595899"/>
                  <a:gd name="connsiteX2" fmla="*/ 2487867 w 2666382"/>
                  <a:gd name="connsiteY2" fmla="*/ 0 h 2595899"/>
                  <a:gd name="connsiteX3" fmla="*/ 2666382 w 2666382"/>
                  <a:gd name="connsiteY3" fmla="*/ 178515 h 2595899"/>
                  <a:gd name="connsiteX4" fmla="*/ 2666382 w 2666382"/>
                  <a:gd name="connsiteY4" fmla="*/ 2593485 h 2595899"/>
                  <a:gd name="connsiteX5" fmla="*/ 0 w 2666382"/>
                  <a:gd name="connsiteY5" fmla="*/ 621810 h 2595899"/>
                  <a:gd name="connsiteX6" fmla="*/ 2382 w 2666382"/>
                  <a:gd name="connsiteY6" fmla="*/ 178515 h 2595899"/>
                  <a:gd name="connsiteX0" fmla="*/ 2382 w 2666382"/>
                  <a:gd name="connsiteY0" fmla="*/ 178515 h 873360"/>
                  <a:gd name="connsiteX1" fmla="*/ 180897 w 2666382"/>
                  <a:gd name="connsiteY1" fmla="*/ 0 h 873360"/>
                  <a:gd name="connsiteX2" fmla="*/ 2487867 w 2666382"/>
                  <a:gd name="connsiteY2" fmla="*/ 0 h 873360"/>
                  <a:gd name="connsiteX3" fmla="*/ 2666382 w 2666382"/>
                  <a:gd name="connsiteY3" fmla="*/ 178515 h 873360"/>
                  <a:gd name="connsiteX4" fmla="*/ 2602088 w 2666382"/>
                  <a:gd name="connsiteY4" fmla="*/ 767067 h 873360"/>
                  <a:gd name="connsiteX5" fmla="*/ 0 w 2666382"/>
                  <a:gd name="connsiteY5" fmla="*/ 621810 h 873360"/>
                  <a:gd name="connsiteX6" fmla="*/ 2382 w 2666382"/>
                  <a:gd name="connsiteY6" fmla="*/ 178515 h 873360"/>
                  <a:gd name="connsiteX0" fmla="*/ 2382 w 2666382"/>
                  <a:gd name="connsiteY0" fmla="*/ 178515 h 816135"/>
                  <a:gd name="connsiteX1" fmla="*/ 180897 w 2666382"/>
                  <a:gd name="connsiteY1" fmla="*/ 0 h 816135"/>
                  <a:gd name="connsiteX2" fmla="*/ 2487867 w 2666382"/>
                  <a:gd name="connsiteY2" fmla="*/ 0 h 816135"/>
                  <a:gd name="connsiteX3" fmla="*/ 2666382 w 2666382"/>
                  <a:gd name="connsiteY3" fmla="*/ 178515 h 816135"/>
                  <a:gd name="connsiteX4" fmla="*/ 2666382 w 2666382"/>
                  <a:gd name="connsiteY4" fmla="*/ 614667 h 816135"/>
                  <a:gd name="connsiteX5" fmla="*/ 0 w 2666382"/>
                  <a:gd name="connsiteY5" fmla="*/ 621810 h 816135"/>
                  <a:gd name="connsiteX6" fmla="*/ 2382 w 2666382"/>
                  <a:gd name="connsiteY6" fmla="*/ 178515 h 816135"/>
                  <a:gd name="connsiteX0" fmla="*/ 2382 w 2666382"/>
                  <a:gd name="connsiteY0" fmla="*/ 178515 h 800447"/>
                  <a:gd name="connsiteX1" fmla="*/ 180897 w 2666382"/>
                  <a:gd name="connsiteY1" fmla="*/ 0 h 800447"/>
                  <a:gd name="connsiteX2" fmla="*/ 2487867 w 2666382"/>
                  <a:gd name="connsiteY2" fmla="*/ 0 h 800447"/>
                  <a:gd name="connsiteX3" fmla="*/ 2666382 w 2666382"/>
                  <a:gd name="connsiteY3" fmla="*/ 178515 h 800447"/>
                  <a:gd name="connsiteX4" fmla="*/ 2666382 w 2666382"/>
                  <a:gd name="connsiteY4" fmla="*/ 614667 h 800447"/>
                  <a:gd name="connsiteX5" fmla="*/ 0 w 2666382"/>
                  <a:gd name="connsiteY5" fmla="*/ 621810 h 800447"/>
                  <a:gd name="connsiteX6" fmla="*/ 2382 w 2666382"/>
                  <a:gd name="connsiteY6" fmla="*/ 178515 h 800447"/>
                  <a:gd name="connsiteX0" fmla="*/ 2382 w 2666382"/>
                  <a:gd name="connsiteY0" fmla="*/ 178515 h 621810"/>
                  <a:gd name="connsiteX1" fmla="*/ 180897 w 2666382"/>
                  <a:gd name="connsiteY1" fmla="*/ 0 h 621810"/>
                  <a:gd name="connsiteX2" fmla="*/ 2487867 w 2666382"/>
                  <a:gd name="connsiteY2" fmla="*/ 0 h 621810"/>
                  <a:gd name="connsiteX3" fmla="*/ 2666382 w 2666382"/>
                  <a:gd name="connsiteY3" fmla="*/ 178515 h 621810"/>
                  <a:gd name="connsiteX4" fmla="*/ 2666382 w 2666382"/>
                  <a:gd name="connsiteY4" fmla="*/ 614667 h 621810"/>
                  <a:gd name="connsiteX5" fmla="*/ 0 w 2666382"/>
                  <a:gd name="connsiteY5" fmla="*/ 621810 h 621810"/>
                  <a:gd name="connsiteX6" fmla="*/ 2382 w 2666382"/>
                  <a:gd name="connsiteY6" fmla="*/ 178515 h 621810"/>
                  <a:gd name="connsiteX0" fmla="*/ 2382 w 2666382"/>
                  <a:gd name="connsiteY0" fmla="*/ 178515 h 621810"/>
                  <a:gd name="connsiteX1" fmla="*/ 180897 w 2666382"/>
                  <a:gd name="connsiteY1" fmla="*/ 0 h 621810"/>
                  <a:gd name="connsiteX2" fmla="*/ 2487867 w 2666382"/>
                  <a:gd name="connsiteY2" fmla="*/ 0 h 621810"/>
                  <a:gd name="connsiteX3" fmla="*/ 2666382 w 2666382"/>
                  <a:gd name="connsiteY3" fmla="*/ 178515 h 621810"/>
                  <a:gd name="connsiteX4" fmla="*/ 2666382 w 2666382"/>
                  <a:gd name="connsiteY4" fmla="*/ 614667 h 621810"/>
                  <a:gd name="connsiteX5" fmla="*/ 0 w 2666382"/>
                  <a:gd name="connsiteY5" fmla="*/ 621810 h 621810"/>
                  <a:gd name="connsiteX6" fmla="*/ 2382 w 2666382"/>
                  <a:gd name="connsiteY6" fmla="*/ 178515 h 621810"/>
                  <a:gd name="connsiteX0" fmla="*/ 0 w 2664000"/>
                  <a:gd name="connsiteY0" fmla="*/ 178515 h 617047"/>
                  <a:gd name="connsiteX1" fmla="*/ 178515 w 2664000"/>
                  <a:gd name="connsiteY1" fmla="*/ 0 h 617047"/>
                  <a:gd name="connsiteX2" fmla="*/ 2485485 w 2664000"/>
                  <a:gd name="connsiteY2" fmla="*/ 0 h 617047"/>
                  <a:gd name="connsiteX3" fmla="*/ 2664000 w 2664000"/>
                  <a:gd name="connsiteY3" fmla="*/ 178515 h 617047"/>
                  <a:gd name="connsiteX4" fmla="*/ 2664000 w 2664000"/>
                  <a:gd name="connsiteY4" fmla="*/ 614667 h 617047"/>
                  <a:gd name="connsiteX5" fmla="*/ 0 w 2664000"/>
                  <a:gd name="connsiteY5" fmla="*/ 617047 h 617047"/>
                  <a:gd name="connsiteX6" fmla="*/ 0 w 2664000"/>
                  <a:gd name="connsiteY6" fmla="*/ 178515 h 617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4000" h="617047">
                    <a:moveTo>
                      <a:pt x="0" y="178515"/>
                    </a:moveTo>
                    <a:cubicBezTo>
                      <a:pt x="0" y="79924"/>
                      <a:pt x="79924" y="0"/>
                      <a:pt x="178515" y="0"/>
                    </a:cubicBezTo>
                    <a:lnTo>
                      <a:pt x="2485485" y="0"/>
                    </a:lnTo>
                    <a:cubicBezTo>
                      <a:pt x="2584076" y="0"/>
                      <a:pt x="2664000" y="79924"/>
                      <a:pt x="2664000" y="178515"/>
                    </a:cubicBezTo>
                    <a:lnTo>
                      <a:pt x="2664000" y="614667"/>
                    </a:lnTo>
                    <a:lnTo>
                      <a:pt x="0" y="617047"/>
                    </a:lnTo>
                    <a:cubicBezTo>
                      <a:pt x="2381" y="171626"/>
                      <a:pt x="0" y="983505"/>
                      <a:pt x="0" y="178515"/>
                    </a:cubicBezTo>
                    <a:close/>
                  </a:path>
                </a:pathLst>
              </a:custGeom>
              <a:solidFill>
                <a:srgbClr val="2CB2BD"/>
              </a:solidFill>
              <a:ln w="19050" algn="ctr">
                <a:solidFill>
                  <a:srgbClr val="2CB2BD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90000" tIns="46800" rIns="90000" bIns="46800" rtlCol="0" anchor="ctr">
                <a:spAutoFit/>
              </a:bodyPr>
              <a:lstStyle/>
              <a:p>
                <a:pPr marL="0" marR="0" indent="0" algn="ctr" defTabSz="106767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>
              <a:xfrm>
                <a:off x="5550151" y="2100533"/>
                <a:ext cx="182115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indent="0" algn="ctr" defTabSz="106767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ja-JP" altLang="en-US" sz="1200" b="1" kern="0" dirty="0" smtClean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独自ドメイン</a:t>
                </a:r>
                <a:endParaRPr lang="en-US" altLang="ja-JP" sz="1200" b="1" kern="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7" name="角丸四角形 6"/>
              <p:cNvSpPr/>
              <p:nvPr/>
            </p:nvSpPr>
            <p:spPr bwMode="auto">
              <a:xfrm>
                <a:off x="5560456" y="2049873"/>
                <a:ext cx="1810850" cy="1517888"/>
              </a:xfrm>
              <a:prstGeom prst="roundRect">
                <a:avLst>
                  <a:gd name="adj" fmla="val 7971"/>
                </a:avLst>
              </a:prstGeom>
              <a:noFill/>
              <a:ln w="41275">
                <a:solidFill>
                  <a:srgbClr val="2CB2BD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</p:grpSp>
      </p:grpSp>
      <p:grpSp>
        <p:nvGrpSpPr>
          <p:cNvPr id="10" name="グループ化 9"/>
          <p:cNvGrpSpPr/>
          <p:nvPr/>
        </p:nvGrpSpPr>
        <p:grpSpPr>
          <a:xfrm>
            <a:off x="5326700" y="2217156"/>
            <a:ext cx="1715885" cy="1536254"/>
            <a:chOff x="5506167" y="1936338"/>
            <a:chExt cx="1715885" cy="1522844"/>
          </a:xfrm>
        </p:grpSpPr>
        <p:grpSp>
          <p:nvGrpSpPr>
            <p:cNvPr id="40" name="グループ化 39"/>
            <p:cNvGrpSpPr/>
            <p:nvPr/>
          </p:nvGrpSpPr>
          <p:grpSpPr>
            <a:xfrm>
              <a:off x="5541180" y="1936338"/>
              <a:ext cx="1618556" cy="1522844"/>
              <a:chOff x="5550151" y="2038291"/>
              <a:chExt cx="1821155" cy="1522844"/>
            </a:xfrm>
          </p:grpSpPr>
          <p:sp>
            <p:nvSpPr>
              <p:cNvPr id="41" name="角丸四角形 37"/>
              <p:cNvSpPr/>
              <p:nvPr/>
            </p:nvSpPr>
            <p:spPr bwMode="auto">
              <a:xfrm>
                <a:off x="5567680" y="2038291"/>
                <a:ext cx="1803626" cy="396000"/>
              </a:xfrm>
              <a:custGeom>
                <a:avLst/>
                <a:gdLst>
                  <a:gd name="connsiteX0" fmla="*/ 0 w 2664000"/>
                  <a:gd name="connsiteY0" fmla="*/ 178515 h 2772000"/>
                  <a:gd name="connsiteX1" fmla="*/ 178515 w 2664000"/>
                  <a:gd name="connsiteY1" fmla="*/ 0 h 2772000"/>
                  <a:gd name="connsiteX2" fmla="*/ 2485485 w 2664000"/>
                  <a:gd name="connsiteY2" fmla="*/ 0 h 2772000"/>
                  <a:gd name="connsiteX3" fmla="*/ 2664000 w 2664000"/>
                  <a:gd name="connsiteY3" fmla="*/ 178515 h 2772000"/>
                  <a:gd name="connsiteX4" fmla="*/ 2664000 w 2664000"/>
                  <a:gd name="connsiteY4" fmla="*/ 2593485 h 2772000"/>
                  <a:gd name="connsiteX5" fmla="*/ 2485485 w 2664000"/>
                  <a:gd name="connsiteY5" fmla="*/ 2772000 h 2772000"/>
                  <a:gd name="connsiteX6" fmla="*/ 178515 w 2664000"/>
                  <a:gd name="connsiteY6" fmla="*/ 2772000 h 2772000"/>
                  <a:gd name="connsiteX7" fmla="*/ 0 w 2664000"/>
                  <a:gd name="connsiteY7" fmla="*/ 2593485 h 2772000"/>
                  <a:gd name="connsiteX8" fmla="*/ 0 w 2664000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180897 w 2666382"/>
                  <a:gd name="connsiteY6" fmla="*/ 2772000 h 2772000"/>
                  <a:gd name="connsiteX7" fmla="*/ 0 w 2666382"/>
                  <a:gd name="connsiteY7" fmla="*/ 1217123 h 2772000"/>
                  <a:gd name="connsiteX8" fmla="*/ 2382 w 2666382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180897 w 2666382"/>
                  <a:gd name="connsiteY6" fmla="*/ 2772000 h 2772000"/>
                  <a:gd name="connsiteX7" fmla="*/ 0 w 2666382"/>
                  <a:gd name="connsiteY7" fmla="*/ 621810 h 2772000"/>
                  <a:gd name="connsiteX8" fmla="*/ 2382 w 2666382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180897 w 2666382"/>
                  <a:gd name="connsiteY6" fmla="*/ 2772000 h 2772000"/>
                  <a:gd name="connsiteX7" fmla="*/ 0 w 2666382"/>
                  <a:gd name="connsiteY7" fmla="*/ 621810 h 2772000"/>
                  <a:gd name="connsiteX8" fmla="*/ 2382 w 2666382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0 w 2666382"/>
                  <a:gd name="connsiteY6" fmla="*/ 621810 h 2772000"/>
                  <a:gd name="connsiteX7" fmla="*/ 2382 w 2666382"/>
                  <a:gd name="connsiteY7" fmla="*/ 178515 h 2772000"/>
                  <a:gd name="connsiteX0" fmla="*/ 2382 w 2666382"/>
                  <a:gd name="connsiteY0" fmla="*/ 178515 h 2595899"/>
                  <a:gd name="connsiteX1" fmla="*/ 180897 w 2666382"/>
                  <a:gd name="connsiteY1" fmla="*/ 0 h 2595899"/>
                  <a:gd name="connsiteX2" fmla="*/ 2487867 w 2666382"/>
                  <a:gd name="connsiteY2" fmla="*/ 0 h 2595899"/>
                  <a:gd name="connsiteX3" fmla="*/ 2666382 w 2666382"/>
                  <a:gd name="connsiteY3" fmla="*/ 178515 h 2595899"/>
                  <a:gd name="connsiteX4" fmla="*/ 2666382 w 2666382"/>
                  <a:gd name="connsiteY4" fmla="*/ 2593485 h 2595899"/>
                  <a:gd name="connsiteX5" fmla="*/ 0 w 2666382"/>
                  <a:gd name="connsiteY5" fmla="*/ 621810 h 2595899"/>
                  <a:gd name="connsiteX6" fmla="*/ 2382 w 2666382"/>
                  <a:gd name="connsiteY6" fmla="*/ 178515 h 2595899"/>
                  <a:gd name="connsiteX0" fmla="*/ 2382 w 2666382"/>
                  <a:gd name="connsiteY0" fmla="*/ 178515 h 873360"/>
                  <a:gd name="connsiteX1" fmla="*/ 180897 w 2666382"/>
                  <a:gd name="connsiteY1" fmla="*/ 0 h 873360"/>
                  <a:gd name="connsiteX2" fmla="*/ 2487867 w 2666382"/>
                  <a:gd name="connsiteY2" fmla="*/ 0 h 873360"/>
                  <a:gd name="connsiteX3" fmla="*/ 2666382 w 2666382"/>
                  <a:gd name="connsiteY3" fmla="*/ 178515 h 873360"/>
                  <a:gd name="connsiteX4" fmla="*/ 2602088 w 2666382"/>
                  <a:gd name="connsiteY4" fmla="*/ 767067 h 873360"/>
                  <a:gd name="connsiteX5" fmla="*/ 0 w 2666382"/>
                  <a:gd name="connsiteY5" fmla="*/ 621810 h 873360"/>
                  <a:gd name="connsiteX6" fmla="*/ 2382 w 2666382"/>
                  <a:gd name="connsiteY6" fmla="*/ 178515 h 873360"/>
                  <a:gd name="connsiteX0" fmla="*/ 2382 w 2666382"/>
                  <a:gd name="connsiteY0" fmla="*/ 178515 h 816135"/>
                  <a:gd name="connsiteX1" fmla="*/ 180897 w 2666382"/>
                  <a:gd name="connsiteY1" fmla="*/ 0 h 816135"/>
                  <a:gd name="connsiteX2" fmla="*/ 2487867 w 2666382"/>
                  <a:gd name="connsiteY2" fmla="*/ 0 h 816135"/>
                  <a:gd name="connsiteX3" fmla="*/ 2666382 w 2666382"/>
                  <a:gd name="connsiteY3" fmla="*/ 178515 h 816135"/>
                  <a:gd name="connsiteX4" fmla="*/ 2666382 w 2666382"/>
                  <a:gd name="connsiteY4" fmla="*/ 614667 h 816135"/>
                  <a:gd name="connsiteX5" fmla="*/ 0 w 2666382"/>
                  <a:gd name="connsiteY5" fmla="*/ 621810 h 816135"/>
                  <a:gd name="connsiteX6" fmla="*/ 2382 w 2666382"/>
                  <a:gd name="connsiteY6" fmla="*/ 178515 h 816135"/>
                  <a:gd name="connsiteX0" fmla="*/ 2382 w 2666382"/>
                  <a:gd name="connsiteY0" fmla="*/ 178515 h 800447"/>
                  <a:gd name="connsiteX1" fmla="*/ 180897 w 2666382"/>
                  <a:gd name="connsiteY1" fmla="*/ 0 h 800447"/>
                  <a:gd name="connsiteX2" fmla="*/ 2487867 w 2666382"/>
                  <a:gd name="connsiteY2" fmla="*/ 0 h 800447"/>
                  <a:gd name="connsiteX3" fmla="*/ 2666382 w 2666382"/>
                  <a:gd name="connsiteY3" fmla="*/ 178515 h 800447"/>
                  <a:gd name="connsiteX4" fmla="*/ 2666382 w 2666382"/>
                  <a:gd name="connsiteY4" fmla="*/ 614667 h 800447"/>
                  <a:gd name="connsiteX5" fmla="*/ 0 w 2666382"/>
                  <a:gd name="connsiteY5" fmla="*/ 621810 h 800447"/>
                  <a:gd name="connsiteX6" fmla="*/ 2382 w 2666382"/>
                  <a:gd name="connsiteY6" fmla="*/ 178515 h 800447"/>
                  <a:gd name="connsiteX0" fmla="*/ 2382 w 2666382"/>
                  <a:gd name="connsiteY0" fmla="*/ 178515 h 621810"/>
                  <a:gd name="connsiteX1" fmla="*/ 180897 w 2666382"/>
                  <a:gd name="connsiteY1" fmla="*/ 0 h 621810"/>
                  <a:gd name="connsiteX2" fmla="*/ 2487867 w 2666382"/>
                  <a:gd name="connsiteY2" fmla="*/ 0 h 621810"/>
                  <a:gd name="connsiteX3" fmla="*/ 2666382 w 2666382"/>
                  <a:gd name="connsiteY3" fmla="*/ 178515 h 621810"/>
                  <a:gd name="connsiteX4" fmla="*/ 2666382 w 2666382"/>
                  <a:gd name="connsiteY4" fmla="*/ 614667 h 621810"/>
                  <a:gd name="connsiteX5" fmla="*/ 0 w 2666382"/>
                  <a:gd name="connsiteY5" fmla="*/ 621810 h 621810"/>
                  <a:gd name="connsiteX6" fmla="*/ 2382 w 2666382"/>
                  <a:gd name="connsiteY6" fmla="*/ 178515 h 621810"/>
                  <a:gd name="connsiteX0" fmla="*/ 2382 w 2666382"/>
                  <a:gd name="connsiteY0" fmla="*/ 178515 h 621810"/>
                  <a:gd name="connsiteX1" fmla="*/ 180897 w 2666382"/>
                  <a:gd name="connsiteY1" fmla="*/ 0 h 621810"/>
                  <a:gd name="connsiteX2" fmla="*/ 2487867 w 2666382"/>
                  <a:gd name="connsiteY2" fmla="*/ 0 h 621810"/>
                  <a:gd name="connsiteX3" fmla="*/ 2666382 w 2666382"/>
                  <a:gd name="connsiteY3" fmla="*/ 178515 h 621810"/>
                  <a:gd name="connsiteX4" fmla="*/ 2666382 w 2666382"/>
                  <a:gd name="connsiteY4" fmla="*/ 614667 h 621810"/>
                  <a:gd name="connsiteX5" fmla="*/ 0 w 2666382"/>
                  <a:gd name="connsiteY5" fmla="*/ 621810 h 621810"/>
                  <a:gd name="connsiteX6" fmla="*/ 2382 w 2666382"/>
                  <a:gd name="connsiteY6" fmla="*/ 178515 h 621810"/>
                  <a:gd name="connsiteX0" fmla="*/ 0 w 2664000"/>
                  <a:gd name="connsiteY0" fmla="*/ 178515 h 617047"/>
                  <a:gd name="connsiteX1" fmla="*/ 178515 w 2664000"/>
                  <a:gd name="connsiteY1" fmla="*/ 0 h 617047"/>
                  <a:gd name="connsiteX2" fmla="*/ 2485485 w 2664000"/>
                  <a:gd name="connsiteY2" fmla="*/ 0 h 617047"/>
                  <a:gd name="connsiteX3" fmla="*/ 2664000 w 2664000"/>
                  <a:gd name="connsiteY3" fmla="*/ 178515 h 617047"/>
                  <a:gd name="connsiteX4" fmla="*/ 2664000 w 2664000"/>
                  <a:gd name="connsiteY4" fmla="*/ 614667 h 617047"/>
                  <a:gd name="connsiteX5" fmla="*/ 0 w 2664000"/>
                  <a:gd name="connsiteY5" fmla="*/ 617047 h 617047"/>
                  <a:gd name="connsiteX6" fmla="*/ 0 w 2664000"/>
                  <a:gd name="connsiteY6" fmla="*/ 178515 h 617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4000" h="617047">
                    <a:moveTo>
                      <a:pt x="0" y="178515"/>
                    </a:moveTo>
                    <a:cubicBezTo>
                      <a:pt x="0" y="79924"/>
                      <a:pt x="79924" y="0"/>
                      <a:pt x="178515" y="0"/>
                    </a:cubicBezTo>
                    <a:lnTo>
                      <a:pt x="2485485" y="0"/>
                    </a:lnTo>
                    <a:cubicBezTo>
                      <a:pt x="2584076" y="0"/>
                      <a:pt x="2664000" y="79924"/>
                      <a:pt x="2664000" y="178515"/>
                    </a:cubicBezTo>
                    <a:lnTo>
                      <a:pt x="2664000" y="614667"/>
                    </a:lnTo>
                    <a:lnTo>
                      <a:pt x="0" y="617047"/>
                    </a:lnTo>
                    <a:cubicBezTo>
                      <a:pt x="2381" y="171626"/>
                      <a:pt x="0" y="983505"/>
                      <a:pt x="0" y="178515"/>
                    </a:cubicBezTo>
                    <a:close/>
                  </a:path>
                </a:pathLst>
              </a:custGeom>
              <a:solidFill>
                <a:srgbClr val="2CB2BD"/>
              </a:solidFill>
              <a:ln w="19050" algn="ctr">
                <a:solidFill>
                  <a:srgbClr val="2CB2BD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90000" tIns="46800" rIns="90000" bIns="46800" rtlCol="0" anchor="ctr">
                <a:spAutoFit/>
              </a:bodyPr>
              <a:lstStyle/>
              <a:p>
                <a:pPr marL="0" marR="0" indent="0" algn="ctr" defTabSz="106767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5550151" y="2100533"/>
                <a:ext cx="1821154" cy="2769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indent="0" algn="ctr" defTabSz="106767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ja-JP" sz="1200" b="1" kern="0" dirty="0" smtClean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SSID</a:t>
                </a:r>
                <a:r>
                  <a:rPr lang="ja-JP" altLang="en-US" sz="1200" b="1" kern="0" dirty="0" smtClean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変更</a:t>
                </a:r>
                <a:endParaRPr lang="en-US" altLang="ja-JP" sz="1200" b="1" kern="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3" name="角丸四角形 42"/>
              <p:cNvSpPr/>
              <p:nvPr/>
            </p:nvSpPr>
            <p:spPr bwMode="auto">
              <a:xfrm>
                <a:off x="5560456" y="2049874"/>
                <a:ext cx="1810850" cy="1511261"/>
              </a:xfrm>
              <a:prstGeom prst="roundRect">
                <a:avLst>
                  <a:gd name="adj" fmla="val 7971"/>
                </a:avLst>
              </a:prstGeom>
              <a:noFill/>
              <a:ln w="41275">
                <a:solidFill>
                  <a:srgbClr val="2CB2BD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</p:grpSp>
        <p:sp>
          <p:nvSpPr>
            <p:cNvPr id="52" name="正方形/長方形 51"/>
            <p:cNvSpPr/>
            <p:nvPr/>
          </p:nvSpPr>
          <p:spPr>
            <a:xfrm>
              <a:off x="5506167" y="2352584"/>
              <a:ext cx="1715885" cy="1083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defTabSz="1067672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000" kern="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お客様が利用しやすいように、</a:t>
              </a:r>
              <a:r>
                <a:rPr lang="en-US" altLang="ja-JP" sz="1000" kern="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SSID</a:t>
              </a:r>
              <a:r>
                <a:rPr lang="ja-JP" altLang="en-US" sz="1000" kern="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（ネットワーク名）を変更することで、混乱を防ぎ、スムーズにご利用いただけます。</a:t>
              </a:r>
              <a:endParaRPr lang="en-US" altLang="ja-JP" sz="1000" kern="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7166156" y="2217155"/>
            <a:ext cx="1701887" cy="1536254"/>
            <a:chOff x="7191288" y="1921042"/>
            <a:chExt cx="1701887" cy="1522844"/>
          </a:xfrm>
        </p:grpSpPr>
        <p:grpSp>
          <p:nvGrpSpPr>
            <p:cNvPr id="44" name="グループ化 43"/>
            <p:cNvGrpSpPr/>
            <p:nvPr/>
          </p:nvGrpSpPr>
          <p:grpSpPr>
            <a:xfrm>
              <a:off x="7191288" y="1921042"/>
              <a:ext cx="1701887" cy="1522844"/>
              <a:chOff x="5484667" y="2038291"/>
              <a:chExt cx="1914917" cy="1522844"/>
            </a:xfrm>
          </p:grpSpPr>
          <p:sp>
            <p:nvSpPr>
              <p:cNvPr id="45" name="角丸四角形 37"/>
              <p:cNvSpPr/>
              <p:nvPr/>
            </p:nvSpPr>
            <p:spPr bwMode="auto">
              <a:xfrm>
                <a:off x="5567680" y="2038291"/>
                <a:ext cx="1803626" cy="396000"/>
              </a:xfrm>
              <a:custGeom>
                <a:avLst/>
                <a:gdLst>
                  <a:gd name="connsiteX0" fmla="*/ 0 w 2664000"/>
                  <a:gd name="connsiteY0" fmla="*/ 178515 h 2772000"/>
                  <a:gd name="connsiteX1" fmla="*/ 178515 w 2664000"/>
                  <a:gd name="connsiteY1" fmla="*/ 0 h 2772000"/>
                  <a:gd name="connsiteX2" fmla="*/ 2485485 w 2664000"/>
                  <a:gd name="connsiteY2" fmla="*/ 0 h 2772000"/>
                  <a:gd name="connsiteX3" fmla="*/ 2664000 w 2664000"/>
                  <a:gd name="connsiteY3" fmla="*/ 178515 h 2772000"/>
                  <a:gd name="connsiteX4" fmla="*/ 2664000 w 2664000"/>
                  <a:gd name="connsiteY4" fmla="*/ 2593485 h 2772000"/>
                  <a:gd name="connsiteX5" fmla="*/ 2485485 w 2664000"/>
                  <a:gd name="connsiteY5" fmla="*/ 2772000 h 2772000"/>
                  <a:gd name="connsiteX6" fmla="*/ 178515 w 2664000"/>
                  <a:gd name="connsiteY6" fmla="*/ 2772000 h 2772000"/>
                  <a:gd name="connsiteX7" fmla="*/ 0 w 2664000"/>
                  <a:gd name="connsiteY7" fmla="*/ 2593485 h 2772000"/>
                  <a:gd name="connsiteX8" fmla="*/ 0 w 2664000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180897 w 2666382"/>
                  <a:gd name="connsiteY6" fmla="*/ 2772000 h 2772000"/>
                  <a:gd name="connsiteX7" fmla="*/ 0 w 2666382"/>
                  <a:gd name="connsiteY7" fmla="*/ 1217123 h 2772000"/>
                  <a:gd name="connsiteX8" fmla="*/ 2382 w 2666382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180897 w 2666382"/>
                  <a:gd name="connsiteY6" fmla="*/ 2772000 h 2772000"/>
                  <a:gd name="connsiteX7" fmla="*/ 0 w 2666382"/>
                  <a:gd name="connsiteY7" fmla="*/ 621810 h 2772000"/>
                  <a:gd name="connsiteX8" fmla="*/ 2382 w 2666382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180897 w 2666382"/>
                  <a:gd name="connsiteY6" fmla="*/ 2772000 h 2772000"/>
                  <a:gd name="connsiteX7" fmla="*/ 0 w 2666382"/>
                  <a:gd name="connsiteY7" fmla="*/ 621810 h 2772000"/>
                  <a:gd name="connsiteX8" fmla="*/ 2382 w 2666382"/>
                  <a:gd name="connsiteY8" fmla="*/ 178515 h 2772000"/>
                  <a:gd name="connsiteX0" fmla="*/ 2382 w 2666382"/>
                  <a:gd name="connsiteY0" fmla="*/ 178515 h 2772000"/>
                  <a:gd name="connsiteX1" fmla="*/ 180897 w 2666382"/>
                  <a:gd name="connsiteY1" fmla="*/ 0 h 2772000"/>
                  <a:gd name="connsiteX2" fmla="*/ 2487867 w 2666382"/>
                  <a:gd name="connsiteY2" fmla="*/ 0 h 2772000"/>
                  <a:gd name="connsiteX3" fmla="*/ 2666382 w 2666382"/>
                  <a:gd name="connsiteY3" fmla="*/ 178515 h 2772000"/>
                  <a:gd name="connsiteX4" fmla="*/ 2666382 w 2666382"/>
                  <a:gd name="connsiteY4" fmla="*/ 2593485 h 2772000"/>
                  <a:gd name="connsiteX5" fmla="*/ 2487867 w 2666382"/>
                  <a:gd name="connsiteY5" fmla="*/ 2772000 h 2772000"/>
                  <a:gd name="connsiteX6" fmla="*/ 0 w 2666382"/>
                  <a:gd name="connsiteY6" fmla="*/ 621810 h 2772000"/>
                  <a:gd name="connsiteX7" fmla="*/ 2382 w 2666382"/>
                  <a:gd name="connsiteY7" fmla="*/ 178515 h 2772000"/>
                  <a:gd name="connsiteX0" fmla="*/ 2382 w 2666382"/>
                  <a:gd name="connsiteY0" fmla="*/ 178515 h 2595899"/>
                  <a:gd name="connsiteX1" fmla="*/ 180897 w 2666382"/>
                  <a:gd name="connsiteY1" fmla="*/ 0 h 2595899"/>
                  <a:gd name="connsiteX2" fmla="*/ 2487867 w 2666382"/>
                  <a:gd name="connsiteY2" fmla="*/ 0 h 2595899"/>
                  <a:gd name="connsiteX3" fmla="*/ 2666382 w 2666382"/>
                  <a:gd name="connsiteY3" fmla="*/ 178515 h 2595899"/>
                  <a:gd name="connsiteX4" fmla="*/ 2666382 w 2666382"/>
                  <a:gd name="connsiteY4" fmla="*/ 2593485 h 2595899"/>
                  <a:gd name="connsiteX5" fmla="*/ 0 w 2666382"/>
                  <a:gd name="connsiteY5" fmla="*/ 621810 h 2595899"/>
                  <a:gd name="connsiteX6" fmla="*/ 2382 w 2666382"/>
                  <a:gd name="connsiteY6" fmla="*/ 178515 h 2595899"/>
                  <a:gd name="connsiteX0" fmla="*/ 2382 w 2666382"/>
                  <a:gd name="connsiteY0" fmla="*/ 178515 h 873360"/>
                  <a:gd name="connsiteX1" fmla="*/ 180897 w 2666382"/>
                  <a:gd name="connsiteY1" fmla="*/ 0 h 873360"/>
                  <a:gd name="connsiteX2" fmla="*/ 2487867 w 2666382"/>
                  <a:gd name="connsiteY2" fmla="*/ 0 h 873360"/>
                  <a:gd name="connsiteX3" fmla="*/ 2666382 w 2666382"/>
                  <a:gd name="connsiteY3" fmla="*/ 178515 h 873360"/>
                  <a:gd name="connsiteX4" fmla="*/ 2602088 w 2666382"/>
                  <a:gd name="connsiteY4" fmla="*/ 767067 h 873360"/>
                  <a:gd name="connsiteX5" fmla="*/ 0 w 2666382"/>
                  <a:gd name="connsiteY5" fmla="*/ 621810 h 873360"/>
                  <a:gd name="connsiteX6" fmla="*/ 2382 w 2666382"/>
                  <a:gd name="connsiteY6" fmla="*/ 178515 h 873360"/>
                  <a:gd name="connsiteX0" fmla="*/ 2382 w 2666382"/>
                  <a:gd name="connsiteY0" fmla="*/ 178515 h 816135"/>
                  <a:gd name="connsiteX1" fmla="*/ 180897 w 2666382"/>
                  <a:gd name="connsiteY1" fmla="*/ 0 h 816135"/>
                  <a:gd name="connsiteX2" fmla="*/ 2487867 w 2666382"/>
                  <a:gd name="connsiteY2" fmla="*/ 0 h 816135"/>
                  <a:gd name="connsiteX3" fmla="*/ 2666382 w 2666382"/>
                  <a:gd name="connsiteY3" fmla="*/ 178515 h 816135"/>
                  <a:gd name="connsiteX4" fmla="*/ 2666382 w 2666382"/>
                  <a:gd name="connsiteY4" fmla="*/ 614667 h 816135"/>
                  <a:gd name="connsiteX5" fmla="*/ 0 w 2666382"/>
                  <a:gd name="connsiteY5" fmla="*/ 621810 h 816135"/>
                  <a:gd name="connsiteX6" fmla="*/ 2382 w 2666382"/>
                  <a:gd name="connsiteY6" fmla="*/ 178515 h 816135"/>
                  <a:gd name="connsiteX0" fmla="*/ 2382 w 2666382"/>
                  <a:gd name="connsiteY0" fmla="*/ 178515 h 800447"/>
                  <a:gd name="connsiteX1" fmla="*/ 180897 w 2666382"/>
                  <a:gd name="connsiteY1" fmla="*/ 0 h 800447"/>
                  <a:gd name="connsiteX2" fmla="*/ 2487867 w 2666382"/>
                  <a:gd name="connsiteY2" fmla="*/ 0 h 800447"/>
                  <a:gd name="connsiteX3" fmla="*/ 2666382 w 2666382"/>
                  <a:gd name="connsiteY3" fmla="*/ 178515 h 800447"/>
                  <a:gd name="connsiteX4" fmla="*/ 2666382 w 2666382"/>
                  <a:gd name="connsiteY4" fmla="*/ 614667 h 800447"/>
                  <a:gd name="connsiteX5" fmla="*/ 0 w 2666382"/>
                  <a:gd name="connsiteY5" fmla="*/ 621810 h 800447"/>
                  <a:gd name="connsiteX6" fmla="*/ 2382 w 2666382"/>
                  <a:gd name="connsiteY6" fmla="*/ 178515 h 800447"/>
                  <a:gd name="connsiteX0" fmla="*/ 2382 w 2666382"/>
                  <a:gd name="connsiteY0" fmla="*/ 178515 h 621810"/>
                  <a:gd name="connsiteX1" fmla="*/ 180897 w 2666382"/>
                  <a:gd name="connsiteY1" fmla="*/ 0 h 621810"/>
                  <a:gd name="connsiteX2" fmla="*/ 2487867 w 2666382"/>
                  <a:gd name="connsiteY2" fmla="*/ 0 h 621810"/>
                  <a:gd name="connsiteX3" fmla="*/ 2666382 w 2666382"/>
                  <a:gd name="connsiteY3" fmla="*/ 178515 h 621810"/>
                  <a:gd name="connsiteX4" fmla="*/ 2666382 w 2666382"/>
                  <a:gd name="connsiteY4" fmla="*/ 614667 h 621810"/>
                  <a:gd name="connsiteX5" fmla="*/ 0 w 2666382"/>
                  <a:gd name="connsiteY5" fmla="*/ 621810 h 621810"/>
                  <a:gd name="connsiteX6" fmla="*/ 2382 w 2666382"/>
                  <a:gd name="connsiteY6" fmla="*/ 178515 h 621810"/>
                  <a:gd name="connsiteX0" fmla="*/ 2382 w 2666382"/>
                  <a:gd name="connsiteY0" fmla="*/ 178515 h 621810"/>
                  <a:gd name="connsiteX1" fmla="*/ 180897 w 2666382"/>
                  <a:gd name="connsiteY1" fmla="*/ 0 h 621810"/>
                  <a:gd name="connsiteX2" fmla="*/ 2487867 w 2666382"/>
                  <a:gd name="connsiteY2" fmla="*/ 0 h 621810"/>
                  <a:gd name="connsiteX3" fmla="*/ 2666382 w 2666382"/>
                  <a:gd name="connsiteY3" fmla="*/ 178515 h 621810"/>
                  <a:gd name="connsiteX4" fmla="*/ 2666382 w 2666382"/>
                  <a:gd name="connsiteY4" fmla="*/ 614667 h 621810"/>
                  <a:gd name="connsiteX5" fmla="*/ 0 w 2666382"/>
                  <a:gd name="connsiteY5" fmla="*/ 621810 h 621810"/>
                  <a:gd name="connsiteX6" fmla="*/ 2382 w 2666382"/>
                  <a:gd name="connsiteY6" fmla="*/ 178515 h 621810"/>
                  <a:gd name="connsiteX0" fmla="*/ 0 w 2664000"/>
                  <a:gd name="connsiteY0" fmla="*/ 178515 h 617047"/>
                  <a:gd name="connsiteX1" fmla="*/ 178515 w 2664000"/>
                  <a:gd name="connsiteY1" fmla="*/ 0 h 617047"/>
                  <a:gd name="connsiteX2" fmla="*/ 2485485 w 2664000"/>
                  <a:gd name="connsiteY2" fmla="*/ 0 h 617047"/>
                  <a:gd name="connsiteX3" fmla="*/ 2664000 w 2664000"/>
                  <a:gd name="connsiteY3" fmla="*/ 178515 h 617047"/>
                  <a:gd name="connsiteX4" fmla="*/ 2664000 w 2664000"/>
                  <a:gd name="connsiteY4" fmla="*/ 614667 h 617047"/>
                  <a:gd name="connsiteX5" fmla="*/ 0 w 2664000"/>
                  <a:gd name="connsiteY5" fmla="*/ 617047 h 617047"/>
                  <a:gd name="connsiteX6" fmla="*/ 0 w 2664000"/>
                  <a:gd name="connsiteY6" fmla="*/ 178515 h 617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64000" h="617047">
                    <a:moveTo>
                      <a:pt x="0" y="178515"/>
                    </a:moveTo>
                    <a:cubicBezTo>
                      <a:pt x="0" y="79924"/>
                      <a:pt x="79924" y="0"/>
                      <a:pt x="178515" y="0"/>
                    </a:cubicBezTo>
                    <a:lnTo>
                      <a:pt x="2485485" y="0"/>
                    </a:lnTo>
                    <a:cubicBezTo>
                      <a:pt x="2584076" y="0"/>
                      <a:pt x="2664000" y="79924"/>
                      <a:pt x="2664000" y="178515"/>
                    </a:cubicBezTo>
                    <a:lnTo>
                      <a:pt x="2664000" y="614667"/>
                    </a:lnTo>
                    <a:lnTo>
                      <a:pt x="0" y="617047"/>
                    </a:lnTo>
                    <a:cubicBezTo>
                      <a:pt x="2381" y="171626"/>
                      <a:pt x="0" y="983505"/>
                      <a:pt x="0" y="178515"/>
                    </a:cubicBezTo>
                    <a:close/>
                  </a:path>
                </a:pathLst>
              </a:custGeom>
              <a:solidFill>
                <a:srgbClr val="2CB2BD"/>
              </a:solidFill>
              <a:ln w="19050" algn="ctr">
                <a:solidFill>
                  <a:srgbClr val="2CB2BD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square" lIns="90000" tIns="46800" rIns="90000" bIns="46800" rtlCol="0" anchor="ctr">
                <a:spAutoFit/>
              </a:bodyPr>
              <a:lstStyle/>
              <a:p>
                <a:pPr marL="0" marR="0" indent="0" algn="ctr" defTabSz="106767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5484667" y="2123702"/>
                <a:ext cx="1914917" cy="2516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indent="0" algn="ctr" defTabSz="1067672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ja-JP" altLang="en-US" sz="1050" b="1" kern="0" dirty="0" smtClean="0">
                    <a:solidFill>
                      <a:schemeClr val="bg1"/>
                    </a:solidFill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ヘッダー／フッター変更</a:t>
                </a:r>
                <a:endParaRPr lang="en-US" altLang="ja-JP" sz="1050" b="1" kern="0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7" name="角丸四角形 46"/>
              <p:cNvSpPr/>
              <p:nvPr/>
            </p:nvSpPr>
            <p:spPr bwMode="auto">
              <a:xfrm>
                <a:off x="5560456" y="2049873"/>
                <a:ext cx="1810850" cy="1511262"/>
              </a:xfrm>
              <a:prstGeom prst="roundRect">
                <a:avLst>
                  <a:gd name="adj" fmla="val 7971"/>
                </a:avLst>
              </a:prstGeom>
              <a:noFill/>
              <a:ln w="41275">
                <a:solidFill>
                  <a:srgbClr val="2CB2BD"/>
                </a:solidFill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</p:grpSp>
        <p:sp>
          <p:nvSpPr>
            <p:cNvPr id="53" name="正方形/長方形 52"/>
            <p:cNvSpPr/>
            <p:nvPr/>
          </p:nvSpPr>
          <p:spPr>
            <a:xfrm>
              <a:off x="7229672" y="2344191"/>
              <a:ext cx="1663503" cy="10830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indent="0" defTabSz="1067672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000" kern="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プラットフォームのヘッダー・フッターに会社名やブランドロゴを入れ、積極的なブランディングが可能です。</a:t>
              </a:r>
              <a:endParaRPr lang="en-US" altLang="ja-JP" sz="1000" kern="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55" name="テキスト ボックス 54"/>
          <p:cNvSpPr txBox="1"/>
          <p:nvPr/>
        </p:nvSpPr>
        <p:spPr>
          <a:xfrm>
            <a:off x="1387688" y="4857965"/>
            <a:ext cx="3083963" cy="637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●日本語・英語だけでなく、</a:t>
            </a:r>
            <a:r>
              <a:rPr kumimoji="1" lang="en-US" altLang="ja-JP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kumimoji="1"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言語</a:t>
            </a:r>
            <a:r>
              <a:rPr lang="ja-JP" altLang="en-US" sz="11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に対応</a:t>
            </a:r>
            <a:endParaRPr lang="en-US" altLang="ja-JP" sz="11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300" dirty="0"/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英語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・中国語（繁体）・中国語（簡体）・韓国語・ロシア語・タイ語・マレー語・フランス語・ドイツ語・フィリピン語・インドネシア語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1395310" y="5562458"/>
            <a:ext cx="3056740" cy="84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●インバウンド旅行客を想定し、通常</a:t>
            </a:r>
            <a:r>
              <a:rPr kumimoji="1" lang="en-US" altLang="ja-JP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ID</a:t>
            </a:r>
            <a:r>
              <a:rPr kumimoji="1"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登録せずに接続可能</a:t>
            </a:r>
            <a:endParaRPr lang="en-US" altLang="ja-JP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ja-JP" altLang="en-US" sz="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言語選択画面で性別と生年月日を選択する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だけで、</a:t>
            </a:r>
            <a:endParaRPr lang="en-US" altLang="ja-JP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回最長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分の接続を最大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回可能です</a:t>
            </a: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6129445" y="4882547"/>
            <a:ext cx="2851996" cy="82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●利用開始時のリダイレクトページ内で広告やクーポンの限定配信などの表示が可能</a:t>
            </a:r>
            <a:endParaRPr kumimoji="1" lang="en-US" altLang="ja-JP" sz="12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本部発信でキャンペーン情報やクーポン配信などをダイレクトに発信することが可能です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6129445" y="5661896"/>
            <a:ext cx="2751164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●地域・店舗ごとの集計機能で販促</a:t>
            </a:r>
            <a:r>
              <a:rPr kumimoji="1" lang="en-US" altLang="ja-JP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UP</a:t>
            </a:r>
            <a:endParaRPr lang="ja-JP" altLang="en-US" dirty="0"/>
          </a:p>
          <a:p>
            <a:endParaRPr lang="en-US" altLang="ja-JP" sz="200" dirty="0" smtClean="0"/>
          </a:p>
          <a:p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別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利用者数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zh-CN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登録者数推移</a:t>
            </a:r>
            <a:r>
              <a:rPr lang="en-US" altLang="zh-CN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性別利用者数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年代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別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利用者数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zh-CN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zh-CN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外国人）言語</a:t>
            </a:r>
            <a:r>
              <a:rPr lang="zh-CN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利用者数</a:t>
            </a:r>
            <a:r>
              <a:rPr lang="en-US" altLang="zh-CN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月別推移</a:t>
            </a:r>
            <a:r>
              <a: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zh-TW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時間帯</a:t>
            </a:r>
            <a:r>
              <a:rPr lang="zh-TW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別利用者数</a:t>
            </a:r>
          </a:p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ja-JP" altLang="en-US" sz="11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486564" y="1800231"/>
            <a:ext cx="5285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2CB2B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USEN</a:t>
            </a:r>
            <a:r>
              <a:rPr lang="ja-JP" altLang="en-US" sz="1400" b="1" dirty="0" smtClean="0">
                <a:solidFill>
                  <a:srgbClr val="2CB2B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なら企業独自のブランドでサービス展開が可能です</a:t>
            </a:r>
            <a:endParaRPr lang="en-US" altLang="ja-JP" sz="1400" b="1" dirty="0" smtClean="0">
              <a:solidFill>
                <a:srgbClr val="2CB2BD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263391" y="3904078"/>
            <a:ext cx="861721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b="1" dirty="0" smtClean="0">
                <a:solidFill>
                  <a:srgbClr val="2CB2B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Enterprise</a:t>
            </a:r>
            <a:r>
              <a:rPr lang="ja-JP" altLang="en-US" sz="1400" b="1" dirty="0" smtClean="0">
                <a:solidFill>
                  <a:srgbClr val="2CB2BD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版ならではの機能も充実</a:t>
            </a:r>
            <a:endParaRPr lang="en-US" altLang="ja-JP" sz="1400" b="1" dirty="0" smtClean="0">
              <a:solidFill>
                <a:srgbClr val="2CB2BD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7" name="直線コネクタ 16"/>
          <p:cNvCxnSpPr>
            <a:stCxn id="60" idx="1"/>
          </p:cNvCxnSpPr>
          <p:nvPr/>
        </p:nvCxnSpPr>
        <p:spPr bwMode="auto">
          <a:xfrm>
            <a:off x="263391" y="4057967"/>
            <a:ext cx="2734786" cy="7688"/>
          </a:xfrm>
          <a:prstGeom prst="line">
            <a:avLst/>
          </a:prstGeom>
          <a:ln>
            <a:solidFill>
              <a:srgbClr val="2CB2BD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直線コネクタ 60"/>
          <p:cNvCxnSpPr/>
          <p:nvPr/>
        </p:nvCxnSpPr>
        <p:spPr bwMode="auto">
          <a:xfrm flipV="1">
            <a:off x="6174939" y="4057967"/>
            <a:ext cx="2693104" cy="7688"/>
          </a:xfrm>
          <a:prstGeom prst="line">
            <a:avLst/>
          </a:prstGeom>
          <a:ln>
            <a:solidFill>
              <a:srgbClr val="2CB2BD"/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テキスト ボックス 61"/>
          <p:cNvSpPr txBox="1"/>
          <p:nvPr/>
        </p:nvSpPr>
        <p:spPr>
          <a:xfrm>
            <a:off x="4572000" y="4282603"/>
            <a:ext cx="4296043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本部主導のオペレーション</a:t>
            </a:r>
            <a:endParaRPr lang="ja-JP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3" name="直線コネクタ 62"/>
          <p:cNvCxnSpPr/>
          <p:nvPr/>
        </p:nvCxnSpPr>
        <p:spPr bwMode="auto">
          <a:xfrm>
            <a:off x="4572000" y="4364611"/>
            <a:ext cx="0" cy="2125089"/>
          </a:xfrm>
          <a:prstGeom prst="line">
            <a:avLst/>
          </a:prstGeom>
          <a:ln w="69850" cap="rnd">
            <a:solidFill>
              <a:srgbClr val="2CB2BD"/>
            </a:solidFill>
            <a:prstDash val="sysDot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 bwMode="auto">
          <a:xfrm>
            <a:off x="910387" y="4579296"/>
            <a:ext cx="2809126" cy="7688"/>
          </a:xfrm>
          <a:prstGeom prst="line">
            <a:avLst/>
          </a:prstGeom>
          <a:ln w="12700" cap="rnd">
            <a:solidFill>
              <a:srgbClr val="2CB2BD"/>
            </a:solidFill>
            <a:prstDash val="sysDot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 bwMode="auto">
          <a:xfrm>
            <a:off x="5363060" y="4593136"/>
            <a:ext cx="2809126" cy="7688"/>
          </a:xfrm>
          <a:prstGeom prst="line">
            <a:avLst/>
          </a:prstGeom>
          <a:ln w="12700" cap="rnd">
            <a:solidFill>
              <a:srgbClr val="2CB2BD"/>
            </a:solidFill>
            <a:prstDash val="sysDot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図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611" y="4700216"/>
            <a:ext cx="948867" cy="1638580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656" y="4746510"/>
            <a:ext cx="1361440" cy="1631895"/>
          </a:xfrm>
          <a:prstGeom prst="rect">
            <a:avLst/>
          </a:prstGeom>
        </p:spPr>
      </p:pic>
      <p:grpSp>
        <p:nvGrpSpPr>
          <p:cNvPr id="48" name="グループ化 47"/>
          <p:cNvGrpSpPr/>
          <p:nvPr/>
        </p:nvGrpSpPr>
        <p:grpSpPr>
          <a:xfrm>
            <a:off x="304800" y="6489706"/>
            <a:ext cx="1569695" cy="367080"/>
            <a:chOff x="320303" y="6374556"/>
            <a:chExt cx="1786159" cy="409925"/>
          </a:xfrm>
        </p:grpSpPr>
        <p:sp>
          <p:nvSpPr>
            <p:cNvPr id="49" name="Text Box 76"/>
            <p:cNvSpPr txBox="1">
              <a:spLocks noChangeArrowheads="1"/>
            </p:cNvSpPr>
            <p:nvPr/>
          </p:nvSpPr>
          <p:spPr bwMode="auto">
            <a:xfrm>
              <a:off x="648694" y="6440780"/>
              <a:ext cx="1457768" cy="343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通信</a:t>
              </a:r>
              <a:r>
                <a:rPr lang="ja-JP" altLang="en-US" sz="1400" b="1" dirty="0" smtClean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・決済</a:t>
              </a:r>
              <a:endParaRPr lang="en-US" altLang="ja-JP" sz="14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03" y="6374556"/>
              <a:ext cx="328391" cy="360813"/>
            </a:xfrm>
            <a:prstGeom prst="rect">
              <a:avLst/>
            </a:prstGeom>
          </p:spPr>
        </p:pic>
      </p:grpSp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7"/>
          <a:srcRect l="6657" t="6658" r="3455" b="3477"/>
          <a:stretch/>
        </p:blipFill>
        <p:spPr>
          <a:xfrm>
            <a:off x="385005" y="683533"/>
            <a:ext cx="1818946" cy="888803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473374" y="3415239"/>
            <a:ext cx="2797633" cy="370834"/>
            <a:chOff x="-425392" y="3627102"/>
            <a:chExt cx="2958588" cy="325848"/>
          </a:xfrm>
        </p:grpSpPr>
        <p:sp>
          <p:nvSpPr>
            <p:cNvPr id="12" name="正方形/長方形 11"/>
            <p:cNvSpPr/>
            <p:nvPr/>
          </p:nvSpPr>
          <p:spPr bwMode="auto">
            <a:xfrm>
              <a:off x="-425392" y="3734049"/>
              <a:ext cx="1767852" cy="178901"/>
            </a:xfrm>
            <a:prstGeom prst="rect">
              <a:avLst/>
            </a:prstGeom>
            <a:solidFill>
              <a:srgbClr val="2CB2B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　　　　　　　　　</a:t>
              </a:r>
              <a:r>
                <a:rPr kumimoji="1" lang="en-US" altLang="ja-JP" sz="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IP</a:t>
              </a:r>
              <a:r>
                <a:rPr lang="en-US" altLang="ja-JP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v</a:t>
              </a:r>
              <a:r>
                <a:rPr kumimoji="1" lang="en-US" altLang="ja-JP" sz="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6</a:t>
              </a:r>
              <a:r>
                <a:rPr kumimoji="1" lang="ja-JP" altLang="en-US" sz="9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Meiryo UI" panose="020B0604030504040204" pitchFamily="50" charset="-128"/>
                  <a:ea typeface="Meiryo UI" panose="020B0604030504040204" pitchFamily="50" charset="-128"/>
                </a:rPr>
                <a:t>プロバイダ　</a:t>
              </a: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1290547" y="3722118"/>
              <a:ext cx="124264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だから圧倒的に速い！</a:t>
              </a:r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7705" y="3627102"/>
              <a:ext cx="232359" cy="214788"/>
            </a:xfrm>
            <a:prstGeom prst="rect">
              <a:avLst/>
            </a:prstGeom>
          </p:spPr>
        </p:pic>
      </p:grpSp>
      <p:pic>
        <p:nvPicPr>
          <p:cNvPr id="59" name="図 5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837" y="2974973"/>
            <a:ext cx="788875" cy="8073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903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正方形/長方形 28"/>
          <p:cNvSpPr/>
          <p:nvPr/>
        </p:nvSpPr>
        <p:spPr>
          <a:xfrm>
            <a:off x="2971661" y="2865074"/>
            <a:ext cx="588645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defTabSz="10676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400" b="1" kern="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● 決済データは暗号化された上で処理されるのでセキュリティも安心</a:t>
            </a:r>
            <a:endParaRPr lang="en-US" altLang="ja-JP" sz="1400" b="1" kern="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1067672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ja-JP" altLang="en-US" sz="1400" b="1" kern="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● </a:t>
            </a:r>
            <a:r>
              <a:rPr lang="ja-JP" altLang="en-US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通信</a:t>
            </a:r>
            <a:r>
              <a:rPr lang="ja-JP" altLang="en-US" sz="1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環境</a:t>
            </a:r>
            <a:r>
              <a:rPr lang="ja-JP" altLang="en-US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さえあればテーブル会計も移動販売のカード決済も</a:t>
            </a:r>
            <a:r>
              <a:rPr lang="en-US" altLang="ja-JP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OK</a:t>
            </a:r>
            <a:endParaRPr lang="en-US" altLang="ja-JP" sz="1400" kern="0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0" marR="0" indent="0" defTabSz="10676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400" b="1" kern="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● 分割・リボ払いなど複数回払いにも対応 </a:t>
            </a:r>
            <a:r>
              <a:rPr lang="en-US" altLang="ja-JP" kern="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※</a:t>
            </a:r>
            <a:r>
              <a:rPr lang="ja-JP" altLang="en-US" kern="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別途審査がございます</a:t>
            </a:r>
            <a:endParaRPr lang="ja-JP" altLang="en-US" sz="1400" kern="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3006720" y="4107333"/>
            <a:ext cx="157767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▶ 対応カードブランド</a:t>
            </a:r>
            <a:endParaRPr lang="ja-JP" altLang="en-US" sz="1050" b="1" dirty="0"/>
          </a:p>
        </p:txBody>
      </p:sp>
      <p:pic>
        <p:nvPicPr>
          <p:cNvPr id="47" name="図 4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6666" y="4307497"/>
            <a:ext cx="5286868" cy="631641"/>
          </a:xfrm>
          <a:prstGeom prst="rect">
            <a:avLst/>
          </a:prstGeom>
        </p:spPr>
      </p:pic>
      <p:sp>
        <p:nvSpPr>
          <p:cNvPr id="41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キャッシュレス決済端末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ペイ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8" name="テキスト ボックス 20"/>
          <p:cNvSpPr txBox="1">
            <a:spLocks noChangeArrowheads="1"/>
          </p:cNvSpPr>
          <p:nvPr/>
        </p:nvSpPr>
        <p:spPr bwMode="auto">
          <a:xfrm>
            <a:off x="2946981" y="948896"/>
            <a:ext cx="6108319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主要クレジットカードだけでなく、交通系電子マネーも使える！</a:t>
            </a:r>
            <a:endParaRPr lang="en-US" altLang="ja-JP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端末・プリンターが無料レンタルの店舗向け決済サービス</a:t>
            </a:r>
            <a:endParaRPr lang="en-US" altLang="ja-JP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393" y="948896"/>
            <a:ext cx="1841395" cy="83675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009" y="2001991"/>
            <a:ext cx="2200691" cy="3114255"/>
          </a:xfrm>
          <a:prstGeom prst="rect">
            <a:avLst/>
          </a:prstGeom>
        </p:spPr>
      </p:pic>
      <p:grpSp>
        <p:nvGrpSpPr>
          <p:cNvPr id="61" name="グループ化 60"/>
          <p:cNvGrpSpPr/>
          <p:nvPr/>
        </p:nvGrpSpPr>
        <p:grpSpPr>
          <a:xfrm>
            <a:off x="3161412" y="5288801"/>
            <a:ext cx="4614439" cy="586126"/>
            <a:chOff x="3454022" y="4943609"/>
            <a:chExt cx="5308733" cy="614548"/>
          </a:xfrm>
        </p:grpSpPr>
        <p:pic>
          <p:nvPicPr>
            <p:cNvPr id="11" name="図 1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4022" y="4943609"/>
              <a:ext cx="636300" cy="614548"/>
            </a:xfrm>
            <a:prstGeom prst="rect">
              <a:avLst/>
            </a:prstGeom>
          </p:spPr>
        </p:pic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96275" y="5033014"/>
              <a:ext cx="737469" cy="406093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5117" y="5074194"/>
              <a:ext cx="630577" cy="353967"/>
            </a:xfrm>
            <a:prstGeom prst="rect">
              <a:avLst/>
            </a:prstGeom>
          </p:spPr>
        </p:pic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7066" y="5109546"/>
              <a:ext cx="894988" cy="335190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03426" y="5183874"/>
              <a:ext cx="859329" cy="141101"/>
            </a:xfrm>
            <a:prstGeom prst="rect">
              <a:avLst/>
            </a:prstGeom>
          </p:spPr>
        </p:pic>
      </p:grpSp>
      <p:grpSp>
        <p:nvGrpSpPr>
          <p:cNvPr id="57" name="グループ化 56"/>
          <p:cNvGrpSpPr/>
          <p:nvPr/>
        </p:nvGrpSpPr>
        <p:grpSpPr>
          <a:xfrm>
            <a:off x="4899787" y="5947406"/>
            <a:ext cx="3800688" cy="323669"/>
            <a:chOff x="4059454" y="5587827"/>
            <a:chExt cx="4170146" cy="378024"/>
          </a:xfrm>
        </p:grpSpPr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9454" y="5626559"/>
              <a:ext cx="512545" cy="339292"/>
            </a:xfrm>
            <a:prstGeom prst="rect">
              <a:avLst/>
            </a:prstGeom>
          </p:spPr>
        </p:pic>
        <p:pic>
          <p:nvPicPr>
            <p:cNvPr id="42" name="図 41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59678" y="5587827"/>
              <a:ext cx="761256" cy="370951"/>
            </a:xfrm>
            <a:prstGeom prst="rect">
              <a:avLst/>
            </a:prstGeom>
          </p:spPr>
        </p:pic>
        <p:pic>
          <p:nvPicPr>
            <p:cNvPr id="55" name="図 54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6362" y="5623285"/>
              <a:ext cx="900686" cy="250384"/>
            </a:xfrm>
            <a:prstGeom prst="rect">
              <a:avLst/>
            </a:prstGeom>
          </p:spPr>
        </p:pic>
        <p:pic>
          <p:nvPicPr>
            <p:cNvPr id="56" name="図 55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3601" y="5587827"/>
              <a:ext cx="865999" cy="316988"/>
            </a:xfrm>
            <a:prstGeom prst="rect">
              <a:avLst/>
            </a:prstGeom>
          </p:spPr>
        </p:pic>
      </p:grpSp>
      <p:sp>
        <p:nvSpPr>
          <p:cNvPr id="65" name="正方形/長方形 64"/>
          <p:cNvSpPr/>
          <p:nvPr/>
        </p:nvSpPr>
        <p:spPr>
          <a:xfrm>
            <a:off x="3024152" y="5046556"/>
            <a:ext cx="224933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05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▶ 対応交通系マネー（実装予定）</a:t>
            </a:r>
            <a:endParaRPr lang="ja-JP" altLang="en-US" sz="1050" b="1" dirty="0"/>
          </a:p>
        </p:txBody>
      </p:sp>
      <p:cxnSp>
        <p:nvCxnSpPr>
          <p:cNvPr id="68" name="直線コネクタ 67"/>
          <p:cNvCxnSpPr/>
          <p:nvPr/>
        </p:nvCxnSpPr>
        <p:spPr bwMode="auto">
          <a:xfrm>
            <a:off x="2775547" y="4951433"/>
            <a:ext cx="6055524" cy="1108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3" name="テキスト ボックス 72"/>
          <p:cNvSpPr txBox="1"/>
          <p:nvPr/>
        </p:nvSpPr>
        <p:spPr>
          <a:xfrm>
            <a:off x="283439" y="5720643"/>
            <a:ext cx="2637963" cy="56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と連動することでよりスマートに</a:t>
            </a:r>
            <a:endParaRPr lang="en-US" altLang="ja-JP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4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レジ・決済がご利用いただけます！</a:t>
            </a:r>
            <a:endParaRPr kumimoji="1" lang="ja-JP" altLang="en-US" sz="1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347" y="5322138"/>
            <a:ext cx="627734" cy="357801"/>
          </a:xfrm>
          <a:prstGeom prst="rect">
            <a:avLst/>
          </a:prstGeom>
        </p:spPr>
      </p:pic>
      <p:pic>
        <p:nvPicPr>
          <p:cNvPr id="76" name="図 7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490" y="4978179"/>
            <a:ext cx="1341351" cy="949006"/>
          </a:xfrm>
          <a:prstGeom prst="rect">
            <a:avLst/>
          </a:prstGeom>
        </p:spPr>
      </p:pic>
      <p:grpSp>
        <p:nvGrpSpPr>
          <p:cNvPr id="83" name="グループ化 82"/>
          <p:cNvGrpSpPr/>
          <p:nvPr/>
        </p:nvGrpSpPr>
        <p:grpSpPr>
          <a:xfrm>
            <a:off x="4785822" y="1896104"/>
            <a:ext cx="1973735" cy="828448"/>
            <a:chOff x="5050668" y="1897471"/>
            <a:chExt cx="1973735" cy="828448"/>
          </a:xfrm>
        </p:grpSpPr>
        <p:pic>
          <p:nvPicPr>
            <p:cNvPr id="77" name="図 76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0668" y="1897471"/>
              <a:ext cx="782215" cy="782511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83365" y="1925693"/>
              <a:ext cx="1341038" cy="800226"/>
            </a:xfrm>
            <a:prstGeom prst="rect">
              <a:avLst/>
            </a:prstGeom>
          </p:spPr>
        </p:pic>
      </p:grpSp>
      <p:grpSp>
        <p:nvGrpSpPr>
          <p:cNvPr id="84" name="グループ化 83"/>
          <p:cNvGrpSpPr/>
          <p:nvPr/>
        </p:nvGrpSpPr>
        <p:grpSpPr>
          <a:xfrm>
            <a:off x="6783489" y="1870209"/>
            <a:ext cx="2047582" cy="839019"/>
            <a:chOff x="7003502" y="1878618"/>
            <a:chExt cx="2047582" cy="839019"/>
          </a:xfrm>
        </p:grpSpPr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03502" y="1897471"/>
              <a:ext cx="787536" cy="787536"/>
            </a:xfrm>
            <a:prstGeom prst="rect">
              <a:avLst/>
            </a:prstGeom>
          </p:spPr>
        </p:pic>
        <p:pic>
          <p:nvPicPr>
            <p:cNvPr id="80" name="図 79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55983" y="1878618"/>
              <a:ext cx="1295101" cy="839019"/>
            </a:xfrm>
            <a:prstGeom prst="rect">
              <a:avLst/>
            </a:prstGeom>
          </p:spPr>
        </p:pic>
      </p:grpSp>
      <p:grpSp>
        <p:nvGrpSpPr>
          <p:cNvPr id="82" name="グループ化 81"/>
          <p:cNvGrpSpPr/>
          <p:nvPr/>
        </p:nvGrpSpPr>
        <p:grpSpPr>
          <a:xfrm>
            <a:off x="3006720" y="1896104"/>
            <a:ext cx="1633081" cy="787536"/>
            <a:chOff x="3157601" y="1897471"/>
            <a:chExt cx="1633081" cy="787536"/>
          </a:xfrm>
        </p:grpSpPr>
        <p:sp>
          <p:nvSpPr>
            <p:cNvPr id="72" name="テキスト ボックス 71"/>
            <p:cNvSpPr txBox="1"/>
            <p:nvPr/>
          </p:nvSpPr>
          <p:spPr>
            <a:xfrm>
              <a:off x="3956799" y="1971863"/>
              <a:ext cx="8338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b="1" dirty="0">
                  <a:solidFill>
                    <a:srgbClr val="00AAEE"/>
                  </a:solidFill>
                  <a:latin typeface="Arial Black" panose="020B0A04020102020204" pitchFamily="34" charset="0"/>
                  <a:ea typeface="Meiryo UI" panose="020B0604030504040204" pitchFamily="50" charset="-128"/>
                </a:rPr>
                <a:t>0</a:t>
              </a:r>
              <a:r>
                <a:rPr kumimoji="1" lang="ja-JP" altLang="en-US" sz="2400" b="1" dirty="0" smtClean="0">
                  <a:solidFill>
                    <a:srgbClr val="00AAEE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円</a:t>
              </a:r>
              <a:endParaRPr kumimoji="1" lang="ja-JP" altLang="en-US" sz="4000" dirty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81" name="図 80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57601" y="1897471"/>
              <a:ext cx="787536" cy="787536"/>
            </a:xfrm>
            <a:prstGeom prst="rect">
              <a:avLst/>
            </a:prstGeom>
          </p:spPr>
        </p:pic>
      </p:grpSp>
      <p:sp>
        <p:nvSpPr>
          <p:cNvPr id="38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8445500" y="6623050"/>
            <a:ext cx="614363" cy="339725"/>
          </a:xfrm>
        </p:spPr>
        <p:txBody>
          <a:bodyPr/>
          <a:lstStyle/>
          <a:p>
            <a:pPr>
              <a:defRPr/>
            </a:pPr>
            <a:fld id="{D2E4AEE9-8ED3-4084-9FB0-33674E7AE552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grpSp>
        <p:nvGrpSpPr>
          <p:cNvPr id="39" name="グループ化 38"/>
          <p:cNvGrpSpPr/>
          <p:nvPr/>
        </p:nvGrpSpPr>
        <p:grpSpPr>
          <a:xfrm>
            <a:off x="304800" y="6511747"/>
            <a:ext cx="1569695" cy="367080"/>
            <a:chOff x="320303" y="6374556"/>
            <a:chExt cx="1786159" cy="409925"/>
          </a:xfrm>
        </p:grpSpPr>
        <p:sp>
          <p:nvSpPr>
            <p:cNvPr id="43" name="Text Box 76"/>
            <p:cNvSpPr txBox="1">
              <a:spLocks noChangeArrowheads="1"/>
            </p:cNvSpPr>
            <p:nvPr/>
          </p:nvSpPr>
          <p:spPr bwMode="auto">
            <a:xfrm>
              <a:off x="648694" y="6440780"/>
              <a:ext cx="1457768" cy="343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通信</a:t>
              </a:r>
              <a:r>
                <a:rPr lang="ja-JP" altLang="en-US" sz="1400" b="1" dirty="0" smtClean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・決済</a:t>
              </a:r>
              <a:endParaRPr lang="en-US" altLang="ja-JP" sz="14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4" name="図 43"/>
            <p:cNvPicPr>
              <a:picLocks noChangeAspect="1"/>
            </p:cNvPicPr>
            <p:nvPr/>
          </p:nvPicPr>
          <p:blipFill>
            <a:blip r:embed="rId22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03" y="6374556"/>
              <a:ext cx="328391" cy="360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038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【</a:t>
            </a:r>
            <a:r>
              <a:rPr kumimoji="1"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ＱＲコード決済サービス</a:t>
            </a:r>
            <a:r>
              <a:rPr kumimoji="1"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】</a:t>
            </a:r>
            <a:r>
              <a:rPr kumimoji="1"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　</a:t>
            </a:r>
            <a:r>
              <a:rPr kumimoji="1"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</a:t>
            </a:r>
            <a:r>
              <a:rPr kumimoji="1"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ペイ</a:t>
            </a:r>
            <a:r>
              <a:rPr kumimoji="1"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QR</a:t>
            </a:r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AC5C73-E688-45DB-985C-07193E16C920}" type="slidenum">
              <a:rPr lang="en-US" altLang="ja-JP" smtClean="0"/>
              <a:pPr>
                <a:defRPr/>
              </a:pPr>
              <a:t>14</a:t>
            </a:fld>
            <a:endParaRPr lang="en-US" altLang="ja-JP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872241"/>
            <a:ext cx="1556001" cy="886903"/>
          </a:xfrm>
          <a:prstGeom prst="rect">
            <a:avLst/>
          </a:prstGeom>
        </p:spPr>
      </p:pic>
      <p:sp>
        <p:nvSpPr>
          <p:cNvPr id="18" name="正方形/長方形 17"/>
          <p:cNvSpPr/>
          <p:nvPr/>
        </p:nvSpPr>
        <p:spPr>
          <a:xfrm>
            <a:off x="2426066" y="901879"/>
            <a:ext cx="628613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あらゆる</a:t>
            </a:r>
            <a:r>
              <a:rPr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QR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決済が一度のお申込み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で利用できる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　　　　モバイル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端末と</a:t>
            </a:r>
            <a:r>
              <a:rPr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QR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コードを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用いたキャッシュレス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決済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サービス</a:t>
            </a:r>
            <a:endParaRPr lang="en-US" altLang="ja-JP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436" y="2025231"/>
            <a:ext cx="3553260" cy="2337928"/>
          </a:xfrm>
          <a:prstGeom prst="rect">
            <a:avLst/>
          </a:prstGeom>
        </p:spPr>
      </p:pic>
      <p:grpSp>
        <p:nvGrpSpPr>
          <p:cNvPr id="28" name="グループ化 27"/>
          <p:cNvGrpSpPr/>
          <p:nvPr/>
        </p:nvGrpSpPr>
        <p:grpSpPr>
          <a:xfrm>
            <a:off x="1543230" y="5439599"/>
            <a:ext cx="3033443" cy="838802"/>
            <a:chOff x="1538557" y="5500439"/>
            <a:chExt cx="3033443" cy="838802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8557" y="5506758"/>
              <a:ext cx="831593" cy="831593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4990" y="5542106"/>
              <a:ext cx="739303" cy="73978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6932" y="5500439"/>
              <a:ext cx="705068" cy="705068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6337" y="5505867"/>
              <a:ext cx="748539" cy="83337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6" name="テキスト ボックス 25"/>
          <p:cNvSpPr txBox="1"/>
          <p:nvPr/>
        </p:nvSpPr>
        <p:spPr>
          <a:xfrm>
            <a:off x="1676400" y="4556242"/>
            <a:ext cx="289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対応決済ブランド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1648947" y="4945378"/>
            <a:ext cx="2892850" cy="42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複数の</a:t>
            </a:r>
            <a:r>
              <a:rPr kumimoji="1" lang="en-US" altLang="ja-JP" sz="105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QR</a:t>
            </a:r>
            <a:r>
              <a:rPr kumimoji="1"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サービスを</a:t>
            </a:r>
            <a:r>
              <a:rPr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まとめてご利用が可能に！</a:t>
            </a:r>
            <a:endParaRPr kumimoji="1" lang="en-US" altLang="ja-JP" sz="105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対応サービスは順次追加予定となります</a:t>
            </a:r>
            <a:endParaRPr kumimoji="1" lang="ja-JP" altLang="en-US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正方形/長方形 28"/>
          <p:cNvSpPr/>
          <p:nvPr/>
        </p:nvSpPr>
        <p:spPr>
          <a:xfrm>
            <a:off x="4541797" y="1711004"/>
            <a:ext cx="4321175" cy="1329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高い還元率・利用の簡易さで利用者の指示を集め、市場が急拡大している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QR</a:t>
            </a: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コード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決済。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130000"/>
              </a:lnSpc>
            </a:pP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</a:t>
            </a: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ペイ</a:t>
            </a:r>
            <a:r>
              <a:rPr lang="en-US" altLang="ja-JP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QR</a:t>
            </a: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</a:t>
            </a:r>
            <a:r>
              <a:rPr lang="ja-JP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お店側</a:t>
            </a:r>
            <a:r>
              <a:rPr lang="ja-JP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で決済金額を入力する</a:t>
            </a: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ため、金額のうち間違いがなく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安心感があり、お客様が提示された画面の</a:t>
            </a:r>
            <a:r>
              <a:rPr lang="en-US" altLang="ja-JP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QR</a:t>
            </a:r>
            <a:r>
              <a:rPr lang="ja-JP" alt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コードを読み込むだけで自動判別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、スムーズに決済完了します。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572000" y="3475427"/>
            <a:ext cx="1107996" cy="8679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800" b="1" dirty="0" smtClean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初期費用</a:t>
            </a:r>
            <a:endParaRPr kumimoji="1" lang="en-US" altLang="ja-JP" sz="1800" b="1" dirty="0" smtClean="0">
              <a:solidFill>
                <a:srgbClr val="00AAE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30000"/>
              </a:lnSpc>
            </a:pPr>
            <a:r>
              <a:rPr lang="ja-JP" altLang="en-US" sz="1800" b="1" dirty="0" smtClean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月額</a:t>
            </a:r>
            <a:r>
              <a:rPr lang="ja-JP" altLang="en-US" sz="1800" b="1" dirty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費用</a:t>
            </a:r>
            <a:endParaRPr kumimoji="1" lang="ja-JP" altLang="en-US" sz="1800" b="1" dirty="0">
              <a:solidFill>
                <a:srgbClr val="00AAE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5773280" y="3355440"/>
            <a:ext cx="1069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 dirty="0" smtClean="0">
                <a:solidFill>
                  <a:srgbClr val="00AAEE"/>
                </a:solidFill>
              </a:rPr>
              <a:t>０</a:t>
            </a:r>
            <a:r>
              <a:rPr lang="ja-JP" altLang="en-US" sz="2400" dirty="0">
                <a:solidFill>
                  <a:srgbClr val="00AAEE"/>
                </a:solidFill>
              </a:rPr>
              <a:t>円</a:t>
            </a:r>
            <a:endParaRPr kumimoji="1" lang="ja-JP" altLang="en-US" sz="6000" dirty="0">
              <a:solidFill>
                <a:srgbClr val="00AAEE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4541797" y="4364779"/>
            <a:ext cx="4422910" cy="696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準備</a:t>
            </a:r>
            <a:r>
              <a:rPr lang="ja-JP" altLang="en-US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いただくのは</a:t>
            </a:r>
            <a:r>
              <a:rPr lang="en-US" altLang="ja-JP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iOS</a:t>
            </a:r>
            <a:r>
              <a:rPr lang="ja-JP" altLang="en-US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端末（</a:t>
            </a:r>
            <a:r>
              <a:rPr lang="en-US" altLang="ja-JP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iPhone</a:t>
            </a:r>
            <a:r>
              <a:rPr lang="ja-JP" altLang="en-US" sz="1050" dirty="0" err="1" smtClean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iPad</a:t>
            </a:r>
            <a:r>
              <a:rPr lang="ja-JP" altLang="en-US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）のみ。アプリをダウンロードするだけでご利用いただけます！お申込み後に発行する</a:t>
            </a:r>
            <a:r>
              <a:rPr lang="en-US" altLang="ja-JP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ID</a:t>
            </a:r>
            <a:r>
              <a:rPr lang="ja-JP" altLang="en-US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とパスワードを発行後、ご利用いただけます。</a:t>
            </a:r>
            <a:endParaRPr lang="en-US" altLang="ja-JP" sz="105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611550" y="5128183"/>
            <a:ext cx="1107996" cy="45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ja-JP" altLang="en-US" sz="1800" b="1" dirty="0" smtClean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手数料</a:t>
            </a:r>
            <a:r>
              <a:rPr lang="ja-JP" altLang="en-US" sz="1800" b="1" dirty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率</a:t>
            </a:r>
            <a:endParaRPr kumimoji="1" lang="ja-JP" altLang="en-US" sz="1800" b="1" dirty="0">
              <a:solidFill>
                <a:srgbClr val="00AAE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5789299" y="4956352"/>
            <a:ext cx="24913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b="1" dirty="0" smtClean="0">
                <a:solidFill>
                  <a:srgbClr val="00AAEE"/>
                </a:solidFill>
              </a:rPr>
              <a:t>３</a:t>
            </a:r>
            <a:r>
              <a:rPr kumimoji="1" lang="en-US" altLang="ja-JP" sz="6000" b="1" dirty="0" smtClean="0">
                <a:solidFill>
                  <a:srgbClr val="00AAEE"/>
                </a:solidFill>
              </a:rPr>
              <a:t>.</a:t>
            </a:r>
            <a:r>
              <a:rPr kumimoji="1" lang="ja-JP" altLang="en-US" sz="4400" b="1" dirty="0" smtClean="0">
                <a:solidFill>
                  <a:srgbClr val="00AAEE"/>
                </a:solidFill>
              </a:rPr>
              <a:t>２４</a:t>
            </a:r>
            <a:r>
              <a:rPr lang="ja-JP" altLang="en-US" sz="2400" dirty="0" smtClean="0">
                <a:solidFill>
                  <a:srgbClr val="00AAEE"/>
                </a:solidFill>
              </a:rPr>
              <a:t>％～</a:t>
            </a:r>
            <a:endParaRPr kumimoji="1" lang="ja-JP" altLang="en-US" sz="6000" dirty="0">
              <a:solidFill>
                <a:srgbClr val="00AAEE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836330" y="5848731"/>
            <a:ext cx="2658805" cy="3724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kumimoji="1" lang="en-US" altLang="ja-JP" sz="1400" b="1" dirty="0" err="1" smtClean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Alipay</a:t>
            </a:r>
            <a:r>
              <a:rPr lang="ja-JP" altLang="en-US" sz="1400" b="1" dirty="0" err="1" smtClean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1400" b="1" dirty="0" smtClean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WeChat Pay</a:t>
            </a:r>
            <a:r>
              <a:rPr lang="ja-JP" altLang="en-US" sz="1400" b="1" dirty="0" smtClean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en-US" altLang="ja-JP" sz="1400" b="1" dirty="0" smtClean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3.0</a:t>
            </a:r>
            <a:r>
              <a:rPr lang="ja-JP" altLang="en-US" sz="1400" b="1" dirty="0" smtClean="0">
                <a:solidFill>
                  <a:srgbClr val="00AAEE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ja-JP" altLang="en-US" sz="1400" b="1" dirty="0">
              <a:solidFill>
                <a:srgbClr val="00AAEE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587265" y="6187310"/>
            <a:ext cx="4422910" cy="302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ja-JP" altLang="en-US" sz="105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導入費用を含め、業界最安水準の費用でご提供いたします。</a:t>
            </a:r>
            <a:endParaRPr lang="en-US" altLang="ja-JP" sz="105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4541797" y="3028890"/>
            <a:ext cx="4321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ペイ</a:t>
            </a:r>
            <a:r>
              <a:rPr kumimoji="1" lang="en-US" altLang="ja-JP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QR</a:t>
            </a:r>
            <a:r>
              <a:rPr kumimoji="1"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の特徴</a:t>
            </a:r>
            <a:endParaRPr kumimoji="1" lang="ja-JP" altLang="en-US" sz="2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50" y="3638193"/>
            <a:ext cx="1260297" cy="2513180"/>
          </a:xfrm>
          <a:prstGeom prst="rect">
            <a:avLst/>
          </a:prstGeom>
        </p:spPr>
      </p:pic>
      <p:grpSp>
        <p:nvGrpSpPr>
          <p:cNvPr id="30" name="グループ化 29"/>
          <p:cNvGrpSpPr/>
          <p:nvPr/>
        </p:nvGrpSpPr>
        <p:grpSpPr>
          <a:xfrm>
            <a:off x="304800" y="6489706"/>
            <a:ext cx="1569695" cy="367080"/>
            <a:chOff x="320303" y="6374556"/>
            <a:chExt cx="1786159" cy="409925"/>
          </a:xfrm>
        </p:grpSpPr>
        <p:sp>
          <p:nvSpPr>
            <p:cNvPr id="31" name="Text Box 76"/>
            <p:cNvSpPr txBox="1">
              <a:spLocks noChangeArrowheads="1"/>
            </p:cNvSpPr>
            <p:nvPr/>
          </p:nvSpPr>
          <p:spPr bwMode="auto">
            <a:xfrm>
              <a:off x="648694" y="6440780"/>
              <a:ext cx="1457768" cy="343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通信</a:t>
              </a:r>
              <a:r>
                <a:rPr lang="ja-JP" altLang="en-US" sz="1400" b="1" dirty="0" smtClean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・決済</a:t>
              </a:r>
              <a:endParaRPr lang="en-US" altLang="ja-JP" sz="14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9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03" y="6374556"/>
              <a:ext cx="328391" cy="3608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556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>
          <a:xfrm>
            <a:off x="8447791" y="6611238"/>
            <a:ext cx="614363" cy="339725"/>
          </a:xfrm>
        </p:spPr>
        <p:txBody>
          <a:bodyPr/>
          <a:lstStyle/>
          <a:p>
            <a:pPr>
              <a:defRPr/>
            </a:pPr>
            <a:fld id="{D2E4AEE9-8ED3-4084-9FB0-33674E7AE552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  <p:sp>
        <p:nvSpPr>
          <p:cNvPr id="4" name="Rectangle 77"/>
          <p:cNvSpPr>
            <a:spLocks noChangeArrowheads="1"/>
          </p:cNvSpPr>
          <p:nvPr/>
        </p:nvSpPr>
        <p:spPr bwMode="auto">
          <a:xfrm>
            <a:off x="2983812" y="678967"/>
            <a:ext cx="58508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多機能</a:t>
            </a:r>
            <a:r>
              <a:rPr lang="en-US" altLang="ja-JP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×</a:t>
            </a:r>
            <a:r>
              <a:rPr lang="ja-JP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低価格な業態に特化した機能を取りそろえたタブレット</a:t>
            </a:r>
            <a:r>
              <a:rPr lang="en-US" altLang="ja-JP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POS</a:t>
            </a:r>
            <a:r>
              <a:rPr lang="ja-JP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レジ</a:t>
            </a:r>
            <a:endParaRPr lang="en-US" altLang="ja-JP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" name="角丸四角形 8"/>
          <p:cNvSpPr/>
          <p:nvPr/>
        </p:nvSpPr>
        <p:spPr>
          <a:xfrm>
            <a:off x="4513489" y="3424813"/>
            <a:ext cx="2376668" cy="39891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ja-JP" altLang="en-US" sz="18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　</a:t>
            </a:r>
            <a:r>
              <a:rPr lang="ja-JP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売上実績の自動集計</a:t>
            </a:r>
            <a:endParaRPr lang="en-US" altLang="ja-JP" sz="1400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9" name="タイトル 1"/>
          <p:cNvSpPr txBox="1">
            <a:spLocks/>
          </p:cNvSpPr>
          <p:nvPr/>
        </p:nvSpPr>
        <p:spPr>
          <a:xfrm>
            <a:off x="248240" y="221354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タブレット型</a:t>
            </a:r>
            <a:r>
              <a:rPr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POS</a:t>
            </a:r>
            <a:r>
              <a:rPr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レジ</a:t>
            </a:r>
            <a:r>
              <a:rPr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 </a:t>
            </a:r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レジ</a:t>
            </a:r>
            <a:endParaRPr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012" y="723057"/>
            <a:ext cx="2246515" cy="717070"/>
          </a:xfrm>
          <a:prstGeom prst="rect">
            <a:avLst/>
          </a:prstGeom>
        </p:spPr>
      </p:pic>
      <p:sp>
        <p:nvSpPr>
          <p:cNvPr id="36" name="Rectangle 77"/>
          <p:cNvSpPr>
            <a:spLocks noChangeArrowheads="1"/>
          </p:cNvSpPr>
          <p:nvPr/>
        </p:nvSpPr>
        <p:spPr bwMode="auto">
          <a:xfrm>
            <a:off x="481604" y="4081664"/>
            <a:ext cx="37988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各業態別モデル</a:t>
            </a:r>
            <a:endParaRPr lang="ja-JP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" name="Rectangle 77"/>
          <p:cNvSpPr>
            <a:spLocks noChangeArrowheads="1"/>
          </p:cNvSpPr>
          <p:nvPr/>
        </p:nvSpPr>
        <p:spPr bwMode="auto">
          <a:xfrm>
            <a:off x="3987616" y="1466353"/>
            <a:ext cx="495181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店舗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ICT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化の促進やタブレット等の低価格化に</a:t>
            </a: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より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、安価で高機能なタブレット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POS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レジが普及</a:t>
            </a: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して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います。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</a:t>
            </a: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レ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ジはレジ機能だけでなく、データ管理・分析機能も充実し、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24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時間</a:t>
            </a:r>
            <a:r>
              <a:rPr lang="en-US" altLang="ja-JP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365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日のサポートも万全。安心してお使いいただけます。</a:t>
            </a:r>
            <a:endParaRPr lang="en-US" altLang="ja-JP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" name="Rectangle 77"/>
          <p:cNvSpPr>
            <a:spLocks noChangeArrowheads="1"/>
          </p:cNvSpPr>
          <p:nvPr/>
        </p:nvSpPr>
        <p:spPr bwMode="auto">
          <a:xfrm>
            <a:off x="475641" y="4665396"/>
            <a:ext cx="1269764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 smtClean="0">
                <a:solidFill>
                  <a:srgbClr val="E6327F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理美容サロン向け</a:t>
            </a:r>
            <a:endParaRPr lang="ja-JP" altLang="en-US" sz="1100" b="1" dirty="0">
              <a:solidFill>
                <a:srgbClr val="E6327F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Rectangle 77"/>
          <p:cNvSpPr>
            <a:spLocks noChangeArrowheads="1"/>
          </p:cNvSpPr>
          <p:nvPr/>
        </p:nvSpPr>
        <p:spPr bwMode="auto">
          <a:xfrm>
            <a:off x="3158887" y="4673089"/>
            <a:ext cx="1121184" cy="26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100" b="1" dirty="0">
                <a:solidFill>
                  <a:srgbClr val="8151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小売</a:t>
            </a:r>
            <a:r>
              <a:rPr lang="ja-JP" altLang="en-US" sz="1100" b="1" dirty="0" smtClean="0">
                <a:solidFill>
                  <a:srgbClr val="81512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向け</a:t>
            </a:r>
            <a:endParaRPr lang="ja-JP" altLang="en-US" sz="1100" b="1" dirty="0">
              <a:solidFill>
                <a:srgbClr val="81512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4" name="Rectangle 77"/>
          <p:cNvSpPr>
            <a:spLocks noChangeArrowheads="1"/>
          </p:cNvSpPr>
          <p:nvPr/>
        </p:nvSpPr>
        <p:spPr bwMode="auto">
          <a:xfrm>
            <a:off x="1828523" y="4665396"/>
            <a:ext cx="111901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ja-JP" altLang="en-US" sz="1200" b="1" dirty="0" smtClean="0">
                <a:solidFill>
                  <a:srgbClr val="DF8D0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治療院向け</a:t>
            </a:r>
            <a:endParaRPr lang="ja-JP" altLang="en-US" sz="1200" b="1" dirty="0">
              <a:solidFill>
                <a:srgbClr val="DF8D07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470310" y="4914518"/>
            <a:ext cx="3837761" cy="1377295"/>
            <a:chOff x="234598" y="4654013"/>
            <a:chExt cx="3623534" cy="1178631"/>
          </a:xfrm>
        </p:grpSpPr>
        <p:pic>
          <p:nvPicPr>
            <p:cNvPr id="22" name="図 2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986" y="4716974"/>
              <a:ext cx="1130798" cy="310691"/>
            </a:xfrm>
            <a:prstGeom prst="rect">
              <a:avLst/>
            </a:prstGeom>
          </p:spPr>
        </p:pic>
        <p:pic>
          <p:nvPicPr>
            <p:cNvPr id="24" name="図 2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598" y="5096525"/>
              <a:ext cx="1197838" cy="736119"/>
            </a:xfrm>
            <a:prstGeom prst="rect">
              <a:avLst/>
            </a:prstGeom>
          </p:spPr>
        </p:pic>
        <p:pic>
          <p:nvPicPr>
            <p:cNvPr id="21" name="図 20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48108" y="4716974"/>
              <a:ext cx="1110024" cy="309268"/>
            </a:xfrm>
            <a:prstGeom prst="rect">
              <a:avLst/>
            </a:prstGeom>
          </p:spPr>
        </p:pic>
        <p:pic>
          <p:nvPicPr>
            <p:cNvPr id="35" name="図 3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3095" y="5098601"/>
              <a:ext cx="1082598" cy="734042"/>
            </a:xfrm>
            <a:prstGeom prst="rect">
              <a:avLst/>
            </a:prstGeom>
          </p:spPr>
        </p:pic>
        <p:pic>
          <p:nvPicPr>
            <p:cNvPr id="23" name="図 22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616" y="4737069"/>
              <a:ext cx="1094122" cy="307530"/>
            </a:xfrm>
            <a:prstGeom prst="rect">
              <a:avLst/>
            </a:prstGeom>
          </p:spPr>
        </p:pic>
        <p:pic>
          <p:nvPicPr>
            <p:cNvPr id="32" name="図 31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4447" y="5087926"/>
              <a:ext cx="1096603" cy="744717"/>
            </a:xfrm>
            <a:prstGeom prst="rect">
              <a:avLst/>
            </a:prstGeom>
          </p:spPr>
        </p:pic>
        <p:cxnSp>
          <p:nvCxnSpPr>
            <p:cNvPr id="47" name="直線コネクタ 46"/>
            <p:cNvCxnSpPr/>
            <p:nvPr/>
          </p:nvCxnSpPr>
          <p:spPr bwMode="auto">
            <a:xfrm>
              <a:off x="1480542" y="4654013"/>
              <a:ext cx="1081407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EF9707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直線コネクタ 49"/>
            <p:cNvCxnSpPr/>
            <p:nvPr/>
          </p:nvCxnSpPr>
          <p:spPr bwMode="auto">
            <a:xfrm>
              <a:off x="2748108" y="4662938"/>
              <a:ext cx="1081407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81512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直線コネクタ 50"/>
            <p:cNvCxnSpPr/>
            <p:nvPr/>
          </p:nvCxnSpPr>
          <p:spPr bwMode="auto">
            <a:xfrm>
              <a:off x="254986" y="4662938"/>
              <a:ext cx="1081407" cy="0"/>
            </a:xfrm>
            <a:prstGeom prst="line">
              <a:avLst/>
            </a:prstGeom>
            <a:solidFill>
              <a:schemeClr val="accent1"/>
            </a:solidFill>
            <a:ln w="6350" cap="flat" cmpd="sng" algn="ctr">
              <a:solidFill>
                <a:srgbClr val="E6327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1" name="Rectangle 77"/>
          <p:cNvSpPr>
            <a:spLocks noChangeArrowheads="1"/>
          </p:cNvSpPr>
          <p:nvPr/>
        </p:nvSpPr>
        <p:spPr bwMode="auto">
          <a:xfrm>
            <a:off x="4456003" y="2189327"/>
            <a:ext cx="3910272" cy="36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 smtClean="0">
                <a:solidFill>
                  <a:srgbClr val="1F9ED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</a:t>
            </a:r>
            <a:r>
              <a:rPr lang="ja-JP" altLang="en-US" sz="1800" b="1" dirty="0" smtClean="0">
                <a:solidFill>
                  <a:srgbClr val="1F9ED7"/>
                </a:solidFill>
                <a:latin typeface="Bahnschrift SemiLight" panose="020B050204020402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レジの</a:t>
            </a:r>
            <a:r>
              <a:rPr lang="en-US" altLang="ja-JP" sz="1800" b="1" dirty="0" smtClean="0">
                <a:solidFill>
                  <a:srgbClr val="1F9ED7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lang="ja-JP" altLang="en-US" sz="1800" b="1" dirty="0" err="1" smtClean="0">
                <a:solidFill>
                  <a:srgbClr val="1F9ED7"/>
                </a:solidFill>
                <a:latin typeface="Bahnschrift SemiLight" panose="020B050204020402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つの</a:t>
            </a:r>
            <a:r>
              <a:rPr lang="ja-JP" altLang="en-US" sz="1800" b="1" dirty="0" smtClean="0">
                <a:solidFill>
                  <a:srgbClr val="1F9ED7"/>
                </a:solidFill>
                <a:latin typeface="Bahnschrift SemiLight" panose="020B0502040204020203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特徴</a:t>
            </a:r>
            <a:endParaRPr lang="en-US" altLang="ja-JP" sz="1800" b="1" dirty="0" smtClean="0">
              <a:solidFill>
                <a:srgbClr val="1F9ED7"/>
              </a:solidFill>
              <a:latin typeface="Bahnschrift SemiLight" panose="020B0502040204020203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67" name="グループ化 66"/>
          <p:cNvGrpSpPr/>
          <p:nvPr/>
        </p:nvGrpSpPr>
        <p:grpSpPr>
          <a:xfrm>
            <a:off x="4567721" y="2566172"/>
            <a:ext cx="3922080" cy="461665"/>
            <a:chOff x="4760478" y="2635302"/>
            <a:chExt cx="3922080" cy="461665"/>
          </a:xfrm>
        </p:grpSpPr>
        <p:sp>
          <p:nvSpPr>
            <p:cNvPr id="62" name="テキスト ボックス 61"/>
            <p:cNvSpPr txBox="1"/>
            <p:nvPr/>
          </p:nvSpPr>
          <p:spPr>
            <a:xfrm>
              <a:off x="4760478" y="2635302"/>
              <a:ext cx="28725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ln w="28575">
                    <a:solidFill>
                      <a:schemeClr val="tx1"/>
                    </a:solidFill>
                  </a:ln>
                  <a:latin typeface="Bahnschrift SemiLight" panose="020B0502040204020203" pitchFamily="34" charset="0"/>
                  <a:ea typeface="UD デジタル 教科書体 NP-B" panose="02020700000000000000" pitchFamily="18" charset="-128"/>
                </a:rPr>
                <a:t>1</a:t>
              </a:r>
            </a:p>
          </p:txBody>
        </p:sp>
        <p:sp>
          <p:nvSpPr>
            <p:cNvPr id="65" name="テキスト ボックス 64"/>
            <p:cNvSpPr txBox="1"/>
            <p:nvPr/>
          </p:nvSpPr>
          <p:spPr>
            <a:xfrm>
              <a:off x="5011360" y="2723931"/>
              <a:ext cx="36711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 smtClean="0"/>
                <a:t>メニュー・商品登録・売上管理と分析機能</a:t>
              </a:r>
              <a:endParaRPr kumimoji="1" lang="ja-JP" altLang="en-US" sz="1600" dirty="0"/>
            </a:p>
          </p:txBody>
        </p:sp>
      </p:grpSp>
      <p:grpSp>
        <p:nvGrpSpPr>
          <p:cNvPr id="68" name="グループ化 67"/>
          <p:cNvGrpSpPr/>
          <p:nvPr/>
        </p:nvGrpSpPr>
        <p:grpSpPr>
          <a:xfrm>
            <a:off x="4617728" y="4845049"/>
            <a:ext cx="2039078" cy="654016"/>
            <a:chOff x="4727959" y="4871233"/>
            <a:chExt cx="2039078" cy="654016"/>
          </a:xfrm>
        </p:grpSpPr>
        <p:sp>
          <p:nvSpPr>
            <p:cNvPr id="63" name="テキスト ボックス 62"/>
            <p:cNvSpPr txBox="1"/>
            <p:nvPr/>
          </p:nvSpPr>
          <p:spPr>
            <a:xfrm>
              <a:off x="4727959" y="4871233"/>
              <a:ext cx="343364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ln w="28575">
                    <a:solidFill>
                      <a:schemeClr val="tx1"/>
                    </a:solidFill>
                  </a:ln>
                  <a:latin typeface="Bahnschrift SemiLight" panose="020B0502040204020203" pitchFamily="34" charset="0"/>
                  <a:ea typeface="UD デジタル 教科書体 NP-B" panose="02020700000000000000" pitchFamily="18" charset="-128"/>
                </a:rPr>
                <a:t>2</a:t>
              </a:r>
            </a:p>
          </p:txBody>
        </p:sp>
        <p:sp>
          <p:nvSpPr>
            <p:cNvPr id="66" name="テキスト ボックス 65"/>
            <p:cNvSpPr txBox="1"/>
            <p:nvPr/>
          </p:nvSpPr>
          <p:spPr>
            <a:xfrm>
              <a:off x="5027458" y="4891229"/>
              <a:ext cx="1739579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 smtClean="0"/>
                <a:t>クラウドサーバーで</a:t>
              </a:r>
              <a:endParaRPr lang="en-US" altLang="ja-JP" sz="1600" dirty="0" smtClean="0"/>
            </a:p>
            <a:p>
              <a:r>
                <a:rPr lang="ja-JP" altLang="en-US" sz="1600" dirty="0" smtClean="0"/>
                <a:t>データ保管</a:t>
              </a:r>
              <a:endParaRPr kumimoji="1" lang="ja-JP" altLang="en-US" sz="1600" dirty="0"/>
            </a:p>
          </p:txBody>
        </p:sp>
      </p:grpSp>
      <p:grpSp>
        <p:nvGrpSpPr>
          <p:cNvPr id="70" name="グループ化 69"/>
          <p:cNvGrpSpPr/>
          <p:nvPr/>
        </p:nvGrpSpPr>
        <p:grpSpPr>
          <a:xfrm>
            <a:off x="6890157" y="4832129"/>
            <a:ext cx="1311709" cy="461665"/>
            <a:chOff x="4727617" y="5672761"/>
            <a:chExt cx="1311709" cy="461665"/>
          </a:xfrm>
        </p:grpSpPr>
        <p:sp>
          <p:nvSpPr>
            <p:cNvPr id="64" name="テキスト ボックス 63"/>
            <p:cNvSpPr txBox="1"/>
            <p:nvPr/>
          </p:nvSpPr>
          <p:spPr>
            <a:xfrm>
              <a:off x="4727617" y="5672761"/>
              <a:ext cx="348172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smtClean="0">
                  <a:ln w="28575">
                    <a:solidFill>
                      <a:schemeClr val="tx1"/>
                    </a:solidFill>
                  </a:ln>
                  <a:latin typeface="Bahnschrift SemiLight" panose="020B0502040204020203" pitchFamily="34" charset="0"/>
                  <a:ea typeface="UD デジタル 教科書体 NP-B" panose="02020700000000000000" pitchFamily="18" charset="-128"/>
                </a:rPr>
                <a:t>3</a:t>
              </a: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5033923" y="5738037"/>
              <a:ext cx="10054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600" dirty="0" smtClean="0"/>
                <a:t>簡単操作</a:t>
              </a:r>
              <a:endParaRPr kumimoji="1" lang="ja-JP" altLang="en-US" sz="1600" dirty="0"/>
            </a:p>
          </p:txBody>
        </p:sp>
      </p:grpSp>
      <p:sp>
        <p:nvSpPr>
          <p:cNvPr id="71" name="角丸四角形 70"/>
          <p:cNvSpPr/>
          <p:nvPr/>
        </p:nvSpPr>
        <p:spPr>
          <a:xfrm>
            <a:off x="4513489" y="3788206"/>
            <a:ext cx="4321174" cy="39891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ja-JP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</a:t>
            </a:r>
            <a:r>
              <a:rPr lang="ja-JP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リアルタイム売上集計管理</a:t>
            </a:r>
            <a:endParaRPr lang="en-US" altLang="ja-JP" sz="1400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2" name="角丸四角形 71"/>
          <p:cNvSpPr/>
          <p:nvPr/>
        </p:nvSpPr>
        <p:spPr>
          <a:xfrm>
            <a:off x="4513489" y="4151599"/>
            <a:ext cx="4321174" cy="39891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ja-JP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</a:t>
            </a:r>
            <a:r>
              <a:rPr lang="ja-JP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売上実績の自動分析</a:t>
            </a:r>
            <a:endParaRPr lang="en-US" altLang="ja-JP" sz="1400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3" name="角丸四角形 72"/>
          <p:cNvSpPr/>
          <p:nvPr/>
        </p:nvSpPr>
        <p:spPr>
          <a:xfrm>
            <a:off x="4513489" y="3061420"/>
            <a:ext cx="2050126" cy="398911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ja-JP" altLang="en-US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</a:t>
            </a:r>
            <a:r>
              <a:rPr lang="ja-JP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商品登録</a:t>
            </a:r>
            <a:endParaRPr lang="en-US" altLang="ja-JP" sz="1400" b="1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764885" y="5419409"/>
            <a:ext cx="1464501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ja-JP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マニュアル要らずの直感的な操作性で、だれでも簡単にレジ操作が可能です。</a:t>
            </a:r>
            <a:endParaRPr lang="en-US" altLang="ja-JP" sz="11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120000"/>
              </a:lnSpc>
            </a:pPr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5" name="図 7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027" y="3155577"/>
            <a:ext cx="1851182" cy="136501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79" name="グループ化 78"/>
          <p:cNvGrpSpPr/>
          <p:nvPr/>
        </p:nvGrpSpPr>
        <p:grpSpPr>
          <a:xfrm>
            <a:off x="5994879" y="5614414"/>
            <a:ext cx="692797" cy="732779"/>
            <a:chOff x="4617386" y="5555837"/>
            <a:chExt cx="791358" cy="791358"/>
          </a:xfrm>
        </p:grpSpPr>
        <p:pic>
          <p:nvPicPr>
            <p:cNvPr id="76" name="図 75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4617386" y="5555837"/>
              <a:ext cx="791358" cy="791358"/>
            </a:xfrm>
            <a:prstGeom prst="rect">
              <a:avLst/>
            </a:prstGeom>
          </p:spPr>
        </p:pic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11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14508" y="5796508"/>
              <a:ext cx="397114" cy="275691"/>
            </a:xfrm>
            <a:prstGeom prst="rect">
              <a:avLst/>
            </a:prstGeom>
          </p:spPr>
        </p:pic>
      </p:grpSp>
      <p:grpSp>
        <p:nvGrpSpPr>
          <p:cNvPr id="86" name="グループ化 85"/>
          <p:cNvGrpSpPr/>
          <p:nvPr/>
        </p:nvGrpSpPr>
        <p:grpSpPr>
          <a:xfrm>
            <a:off x="8201729" y="5539097"/>
            <a:ext cx="688242" cy="813116"/>
            <a:chOff x="8187891" y="5508110"/>
            <a:chExt cx="688242" cy="813116"/>
          </a:xfrm>
        </p:grpSpPr>
        <p:grpSp>
          <p:nvGrpSpPr>
            <p:cNvPr id="83" name="グループ化 82"/>
            <p:cNvGrpSpPr/>
            <p:nvPr/>
          </p:nvGrpSpPr>
          <p:grpSpPr>
            <a:xfrm>
              <a:off x="8187891" y="5640382"/>
              <a:ext cx="688242" cy="680844"/>
              <a:chOff x="6731198" y="5626606"/>
              <a:chExt cx="688242" cy="680844"/>
            </a:xfrm>
          </p:grpSpPr>
          <p:pic>
            <p:nvPicPr>
              <p:cNvPr id="81" name="図 80"/>
              <p:cNvPicPr>
                <a:picLocks noChangeAspect="1"/>
              </p:cNvPicPr>
              <p:nvPr/>
            </p:nvPicPr>
            <p:blipFill>
              <a:blip r:embed="rId12" cstate="screen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6734897" y="5622907"/>
                <a:ext cx="680844" cy="688242"/>
              </a:xfrm>
              <a:prstGeom prst="rect">
                <a:avLst/>
              </a:prstGeom>
            </p:spPr>
          </p:pic>
          <p:pic>
            <p:nvPicPr>
              <p:cNvPr id="82" name="図 81"/>
              <p:cNvPicPr>
                <a:picLocks noChangeAspect="1"/>
              </p:cNvPicPr>
              <p:nvPr/>
            </p:nvPicPr>
            <p:blipFill>
              <a:blip r:embed="rId13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9351579">
                <a:off x="7162327" y="5948258"/>
                <a:ext cx="221291" cy="355407"/>
              </a:xfrm>
              <a:prstGeom prst="rect">
                <a:avLst/>
              </a:prstGeom>
            </p:spPr>
          </p:pic>
        </p:grpSp>
        <p:pic>
          <p:nvPicPr>
            <p:cNvPr id="84" name="図 83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8942" y="5508110"/>
              <a:ext cx="423279" cy="423279"/>
            </a:xfrm>
            <a:prstGeom prst="rect">
              <a:avLst/>
            </a:prstGeom>
          </p:spPr>
        </p:pic>
      </p:grpSp>
      <p:sp>
        <p:nvSpPr>
          <p:cNvPr id="85" name="テキスト ボックス 84"/>
          <p:cNvSpPr txBox="1"/>
          <p:nvPr/>
        </p:nvSpPr>
        <p:spPr>
          <a:xfrm>
            <a:off x="4528541" y="5491043"/>
            <a:ext cx="153083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会計済み売上データは</a:t>
            </a:r>
            <a:r>
              <a:rPr lang="en-US" altLang="ja-JP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iPad</a:t>
            </a:r>
            <a:r>
              <a:rPr lang="ja-JP" altLang="en-US" sz="11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から自動</a:t>
            </a:r>
            <a:r>
              <a:rPr lang="ja-JP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送信。</a:t>
            </a:r>
            <a:endParaRPr lang="en-US" altLang="ja-JP" sz="1100" dirty="0" smtClean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lang="ja-JP" altLang="en-US" sz="1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どこでもリアルタイムでデータ確認が可能です。</a:t>
            </a:r>
            <a:endParaRPr lang="en-US" altLang="ja-JP" sz="1100" dirty="0">
              <a:solidFill>
                <a:schemeClr val="tx1">
                  <a:lumMod val="85000"/>
                  <a:lumOff val="1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endParaRPr kumimoji="1" lang="ja-JP" altLang="en-US" sz="11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7" name="テキスト ボックス 86"/>
          <p:cNvSpPr txBox="1"/>
          <p:nvPr/>
        </p:nvSpPr>
        <p:spPr>
          <a:xfrm>
            <a:off x="216502" y="4381555"/>
            <a:ext cx="42395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顧客管理やカルテ機能、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在庫管理や免税</a:t>
            </a:r>
            <a:r>
              <a:rPr kumimoji="1"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販売など業種に特化した機能を搭載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91" name="図 90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529" y="1520268"/>
            <a:ext cx="3613062" cy="2558934"/>
          </a:xfrm>
          <a:prstGeom prst="rect">
            <a:avLst/>
          </a:prstGeom>
        </p:spPr>
      </p:pic>
      <p:grpSp>
        <p:nvGrpSpPr>
          <p:cNvPr id="3" name="グループ化 2"/>
          <p:cNvGrpSpPr/>
          <p:nvPr/>
        </p:nvGrpSpPr>
        <p:grpSpPr>
          <a:xfrm>
            <a:off x="322538" y="6543092"/>
            <a:ext cx="1553039" cy="307777"/>
            <a:chOff x="322538" y="6543092"/>
            <a:chExt cx="1553039" cy="307777"/>
          </a:xfrm>
        </p:grpSpPr>
        <p:sp>
          <p:nvSpPr>
            <p:cNvPr id="89" name="Text Box 76"/>
            <p:cNvSpPr txBox="1">
              <a:spLocks noChangeArrowheads="1"/>
            </p:cNvSpPr>
            <p:nvPr/>
          </p:nvSpPr>
          <p:spPr bwMode="auto">
            <a:xfrm>
              <a:off x="594475" y="6543092"/>
              <a:ext cx="128110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 smtClean="0">
                  <a:ln w="3175">
                    <a:solidFill>
                      <a:schemeClr val="bg1">
                        <a:lumMod val="7500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オペレーション</a:t>
              </a:r>
              <a:endParaRPr lang="en-US" altLang="ja-JP" sz="1400" b="1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52" name="図 51"/>
            <p:cNvPicPr>
              <a:picLocks noChangeAspect="1"/>
            </p:cNvPicPr>
            <p:nvPr/>
          </p:nvPicPr>
          <p:blipFill>
            <a:blip r:embed="rId1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2538" y="6554761"/>
              <a:ext cx="274947" cy="258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552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" name="直線コネクタ 38"/>
          <p:cNvCxnSpPr/>
          <p:nvPr/>
        </p:nvCxnSpPr>
        <p:spPr bwMode="auto">
          <a:xfrm flipH="1" flipV="1">
            <a:off x="3123442" y="3212694"/>
            <a:ext cx="416519" cy="2119443"/>
          </a:xfrm>
          <a:prstGeom prst="line">
            <a:avLst/>
          </a:prstGeom>
          <a:solidFill>
            <a:schemeClr val="accent1"/>
          </a:solidFill>
          <a:ln w="133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直線コネクタ 37"/>
          <p:cNvCxnSpPr/>
          <p:nvPr/>
        </p:nvCxnSpPr>
        <p:spPr bwMode="auto">
          <a:xfrm flipV="1">
            <a:off x="1754192" y="3137349"/>
            <a:ext cx="1351044" cy="2221459"/>
          </a:xfrm>
          <a:prstGeom prst="line">
            <a:avLst/>
          </a:prstGeom>
          <a:solidFill>
            <a:schemeClr val="accent1"/>
          </a:solidFill>
          <a:ln w="133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直線コネクタ 6"/>
          <p:cNvCxnSpPr/>
          <p:nvPr/>
        </p:nvCxnSpPr>
        <p:spPr bwMode="auto">
          <a:xfrm flipV="1">
            <a:off x="1335225" y="3137349"/>
            <a:ext cx="1851522" cy="823449"/>
          </a:xfrm>
          <a:prstGeom prst="line">
            <a:avLst/>
          </a:prstGeom>
          <a:solidFill>
            <a:schemeClr val="accent1"/>
          </a:solidFill>
          <a:ln w="1333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218" name="スライド番号プレースホルダー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BF7A7C6A-BEB5-4EE5-9878-45F485926EEF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eaLnBrk="1" hangingPunct="1">
                <a:buFontTx/>
                <a:buNone/>
              </a:pPr>
              <a:t>16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34" y="885362"/>
            <a:ext cx="2255362" cy="750921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6335" y="1668830"/>
            <a:ext cx="2440824" cy="2384709"/>
          </a:xfrm>
          <a:prstGeom prst="rect">
            <a:avLst/>
          </a:prstGeom>
        </p:spPr>
      </p:pic>
      <p:pic>
        <p:nvPicPr>
          <p:cNvPr id="35" name="Picture 6" descr="https://www.axis.com/sites/default/files/styles/chunk_media_collection_and_text_mobile__1x__220xauto_/public/m3045-v.png?itok=10lPtavC">
            <a:extLst>
              <a:ext uri="{FF2B5EF4-FFF2-40B4-BE49-F238E27FC236}">
                <a16:creationId xmlns:a16="http://schemas.microsoft.com/office/drawing/2014/main" id="{937B73A4-1D9A-46D2-B63F-76450EE0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134" y="1443515"/>
            <a:ext cx="2159319" cy="215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779" y="3459288"/>
            <a:ext cx="1105038" cy="1124256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1425" y="4340982"/>
            <a:ext cx="2117144" cy="20825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298" y="4728652"/>
            <a:ext cx="1541562" cy="1550174"/>
          </a:xfrm>
          <a:prstGeom prst="rect">
            <a:avLst/>
          </a:prstGeom>
        </p:spPr>
      </p:pic>
      <p:sp>
        <p:nvSpPr>
          <p:cNvPr id="42" name="Text Box 4"/>
          <p:cNvSpPr txBox="1">
            <a:spLocks noChangeArrowheads="1"/>
          </p:cNvSpPr>
          <p:nvPr/>
        </p:nvSpPr>
        <p:spPr bwMode="auto">
          <a:xfrm>
            <a:off x="1513252" y="888426"/>
            <a:ext cx="8632825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店舗のニーズに合わせた遠隔視聴可能のクラウドカメラサービス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4550590" y="1338595"/>
            <a:ext cx="4321175" cy="125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防犯・スタッフオペレーション向上など使い方は自由。店舗運営に欠かせないツールの一つです。</a:t>
            </a:r>
            <a:endParaRPr lang="en-US" altLang="ja-JP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buNone/>
            </a:pPr>
            <a:r>
              <a:rPr lang="en-US" altLang="ja-JP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では店舗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のニーズに合わせ様々な監視カメラの販売と設置をサポートします。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buFontTx/>
              <a:buNone/>
            </a:pP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4692724" y="2479608"/>
            <a:ext cx="4179041" cy="3848469"/>
            <a:chOff x="4935538" y="2738867"/>
            <a:chExt cx="3898900" cy="2370329"/>
          </a:xfrm>
        </p:grpSpPr>
        <p:sp>
          <p:nvSpPr>
            <p:cNvPr id="55" name="角丸四角形 54"/>
            <p:cNvSpPr/>
            <p:nvPr/>
          </p:nvSpPr>
          <p:spPr bwMode="auto">
            <a:xfrm>
              <a:off x="4935538" y="2738867"/>
              <a:ext cx="3898900" cy="450104"/>
            </a:xfrm>
            <a:prstGeom prst="roundRect">
              <a:avLst>
                <a:gd name="adj" fmla="val 50000"/>
              </a:avLst>
            </a:prstGeom>
            <a:solidFill>
              <a:srgbClr val="AAD8F8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342900" indent="-342900" algn="ctr"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死角</a:t>
              </a:r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となる通路での万引きの発見や</a:t>
              </a: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抑止</a:t>
              </a:r>
              <a:endPara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56" name="角丸四角形 55"/>
            <p:cNvSpPr/>
            <p:nvPr/>
          </p:nvSpPr>
          <p:spPr bwMode="auto">
            <a:xfrm>
              <a:off x="4935538" y="3335757"/>
              <a:ext cx="3898900" cy="514214"/>
            </a:xfrm>
            <a:prstGeom prst="roundRect">
              <a:avLst>
                <a:gd name="adj" fmla="val 50000"/>
              </a:avLst>
            </a:prstGeom>
            <a:solidFill>
              <a:srgbClr val="AAD8F8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現金を扱うレジ周りの盗難、スタッフによる</a:t>
              </a:r>
              <a:endParaRPr lang="en-US" altLang="ja-JP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金銭トラブル抑止</a:t>
              </a:r>
              <a:endPara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7" name="角丸四角形 56"/>
            <p:cNvSpPr/>
            <p:nvPr/>
          </p:nvSpPr>
          <p:spPr bwMode="auto">
            <a:xfrm>
              <a:off x="4935538" y="3996757"/>
              <a:ext cx="3898900" cy="450104"/>
            </a:xfrm>
            <a:prstGeom prst="roundRect">
              <a:avLst>
                <a:gd name="adj" fmla="val 50000"/>
              </a:avLst>
            </a:prstGeom>
            <a:solidFill>
              <a:srgbClr val="AAD8F8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遠隔地での店内状況チェック</a:t>
              </a:r>
              <a:endPara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58" name="角丸四角形 57"/>
            <p:cNvSpPr/>
            <p:nvPr/>
          </p:nvSpPr>
          <p:spPr bwMode="auto">
            <a:xfrm>
              <a:off x="4935538" y="4593647"/>
              <a:ext cx="3898900" cy="515549"/>
            </a:xfrm>
            <a:prstGeom prst="roundRect">
              <a:avLst>
                <a:gd name="adj" fmla="val 50000"/>
              </a:avLst>
            </a:prstGeom>
            <a:solidFill>
              <a:srgbClr val="AAD8F8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 algn="ctr">
                <a:spcBef>
                  <a:spcPts val="0"/>
                </a:spcBef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レジ混雑解消、接客オペレーション等の</a:t>
              </a:r>
              <a:endParaRPr lang="en-US" altLang="ja-JP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 algn="ctr">
                <a:spcBef>
                  <a:spcPts val="0"/>
                </a:spcBef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お</a:t>
              </a:r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客</a:t>
              </a: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様サービスを向上</a:t>
              </a:r>
              <a:endPara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61" name="テキスト ボックス 3"/>
          <p:cNvSpPr txBox="1">
            <a:spLocks noChangeArrowheads="1"/>
          </p:cNvSpPr>
          <p:nvPr/>
        </p:nvSpPr>
        <p:spPr bwMode="auto">
          <a:xfrm>
            <a:off x="2143855" y="2999391"/>
            <a:ext cx="2114144" cy="5324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 kumimoji="1" sz="9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9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9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9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9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>
              <a:defRPr/>
            </a:pPr>
            <a:r>
              <a:rPr lang="ja-JP" altLang="en-US" sz="13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これ</a:t>
            </a:r>
            <a:r>
              <a:rPr lang="en-US" altLang="ja-JP" sz="13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lang="ja-JP" altLang="en-US" sz="13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台で録画も対応！</a:t>
            </a:r>
            <a:endParaRPr lang="en-US" altLang="ja-JP" sz="1300" b="1" dirty="0" smtClean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defRPr/>
            </a:pPr>
            <a:r>
              <a:rPr lang="ja-JP" altLang="en-US" sz="13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遠隔</a:t>
            </a:r>
            <a:r>
              <a:rPr lang="ja-JP" altLang="en-US" sz="13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での視聴・操作も可能</a:t>
            </a:r>
          </a:p>
        </p:txBody>
      </p:sp>
      <p:grpSp>
        <p:nvGrpSpPr>
          <p:cNvPr id="6" name="グループ化 5"/>
          <p:cNvGrpSpPr/>
          <p:nvPr/>
        </p:nvGrpSpPr>
        <p:grpSpPr>
          <a:xfrm>
            <a:off x="317779" y="6550328"/>
            <a:ext cx="3202238" cy="276999"/>
            <a:chOff x="337723" y="6515913"/>
            <a:chExt cx="3202238" cy="276999"/>
          </a:xfrm>
        </p:grpSpPr>
        <p:sp>
          <p:nvSpPr>
            <p:cNvPr id="34" name="Text Box 76"/>
            <p:cNvSpPr txBox="1">
              <a:spLocks noChangeArrowheads="1"/>
            </p:cNvSpPr>
            <p:nvPr/>
          </p:nvSpPr>
          <p:spPr bwMode="auto">
            <a:xfrm>
              <a:off x="583401" y="6515913"/>
              <a:ext cx="295656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200" b="1" dirty="0" smtClean="0">
                  <a:solidFill>
                    <a:schemeClr val="folHlin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店内設備</a:t>
              </a:r>
              <a:endParaRPr lang="en-US" altLang="ja-JP" sz="1200" b="1" dirty="0">
                <a:solidFill>
                  <a:schemeClr val="folHlin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2" name="図 21"/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723" y="6563187"/>
              <a:ext cx="293149" cy="189015"/>
            </a:xfrm>
            <a:prstGeom prst="rect">
              <a:avLst/>
            </a:prstGeom>
          </p:spPr>
        </p:pic>
      </p:grpSp>
      <p:sp>
        <p:nvSpPr>
          <p:cNvPr id="24" name="タイトル 1"/>
          <p:cNvSpPr txBox="1">
            <a:spLocks/>
          </p:cNvSpPr>
          <p:nvPr/>
        </p:nvSpPr>
        <p:spPr>
          <a:xfrm>
            <a:off x="249936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クラウドカメラ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 NEXT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クラウドビュー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385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グループ化 25"/>
          <p:cNvGrpSpPr/>
          <p:nvPr/>
        </p:nvGrpSpPr>
        <p:grpSpPr>
          <a:xfrm>
            <a:off x="421417" y="1469640"/>
            <a:ext cx="4068728" cy="1597034"/>
            <a:chOff x="-2387381" y="1170746"/>
            <a:chExt cx="4068728" cy="1597034"/>
          </a:xfrm>
        </p:grpSpPr>
        <p:sp>
          <p:nvSpPr>
            <p:cNvPr id="17" name="楕円 16"/>
            <p:cNvSpPr/>
            <p:nvPr/>
          </p:nvSpPr>
          <p:spPr bwMode="auto">
            <a:xfrm>
              <a:off x="426897" y="1170746"/>
              <a:ext cx="1254450" cy="1271873"/>
            </a:xfrm>
            <a:prstGeom prst="ellipse">
              <a:avLst/>
            </a:prstGeom>
            <a:solidFill>
              <a:srgbClr val="B3EB4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-2387381" y="2536948"/>
              <a:ext cx="115055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天井パネル型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3232077" y="3668598"/>
            <a:ext cx="1258068" cy="2725797"/>
            <a:chOff x="3100921" y="3601263"/>
            <a:chExt cx="1272014" cy="2787433"/>
          </a:xfrm>
        </p:grpSpPr>
        <p:sp>
          <p:nvSpPr>
            <p:cNvPr id="6" name="楕円 5"/>
            <p:cNvSpPr/>
            <p:nvPr/>
          </p:nvSpPr>
          <p:spPr bwMode="auto">
            <a:xfrm>
              <a:off x="3100921" y="5156340"/>
              <a:ext cx="1207247" cy="1232356"/>
            </a:xfrm>
            <a:prstGeom prst="ellipse">
              <a:avLst/>
            </a:prstGeom>
            <a:solidFill>
              <a:srgbClr val="B3EB4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3372761" y="3601263"/>
              <a:ext cx="100017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屋内イーゼル型</a:t>
              </a:r>
              <a:endParaRPr kumimoji="1" lang="ja-JP" altLang="en-US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4" name="スライド番号プレースホルダー 2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14AF8F05-9B85-4887-82E6-3347C5C6519D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313" y="3613563"/>
            <a:ext cx="1432878" cy="283156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994" y="2012169"/>
            <a:ext cx="3740409" cy="1229108"/>
          </a:xfrm>
          <a:prstGeom prst="rect">
            <a:avLst/>
          </a:prstGeom>
        </p:spPr>
      </p:pic>
      <p:grpSp>
        <p:nvGrpSpPr>
          <p:cNvPr id="18" name="グループ化 17"/>
          <p:cNvGrpSpPr/>
          <p:nvPr/>
        </p:nvGrpSpPr>
        <p:grpSpPr>
          <a:xfrm>
            <a:off x="371630" y="3349810"/>
            <a:ext cx="1374230" cy="3073770"/>
            <a:chOff x="467509" y="3257759"/>
            <a:chExt cx="1328295" cy="3073770"/>
          </a:xfrm>
        </p:grpSpPr>
        <p:sp>
          <p:nvSpPr>
            <p:cNvPr id="14" name="楕円 13"/>
            <p:cNvSpPr/>
            <p:nvPr/>
          </p:nvSpPr>
          <p:spPr bwMode="auto">
            <a:xfrm>
              <a:off x="467509" y="3257759"/>
              <a:ext cx="1193813" cy="1209201"/>
            </a:xfrm>
            <a:prstGeom prst="ellipse">
              <a:avLst/>
            </a:prstGeom>
            <a:solidFill>
              <a:srgbClr val="B3EB43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78480" y="6085308"/>
              <a:ext cx="131732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00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屋外スタンド型</a:t>
              </a:r>
              <a:endParaRPr kumimoji="1" lang="ja-JP" altLang="en-US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sp>
        <p:nvSpPr>
          <p:cNvPr id="25" name="テキスト ボックス 24"/>
          <p:cNvSpPr txBox="1"/>
          <p:nvPr/>
        </p:nvSpPr>
        <p:spPr>
          <a:xfrm>
            <a:off x="1287925" y="3117144"/>
            <a:ext cx="2172234" cy="447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05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天吊り型、壁掛け型など</a:t>
            </a:r>
            <a:endParaRPr lang="en-US" altLang="ja-JP" sz="1050" b="1" dirty="0" smtClean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050" b="1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お客様のご要望にお応えします</a:t>
            </a:r>
            <a:endParaRPr kumimoji="1" lang="ja-JP" altLang="en-US" sz="105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287338" y="763622"/>
            <a:ext cx="3416320" cy="89665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2800"/>
              </a:lnSpc>
            </a:pPr>
            <a:r>
              <a:rPr kumimoji="1" lang="en-US" altLang="ja-JP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USEN</a:t>
            </a: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en-US" altLang="ja-JP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ts val="2800"/>
              </a:lnSpc>
            </a:pPr>
            <a:r>
              <a:rPr lang="ja-JP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デジタルサイネージ</a:t>
            </a:r>
            <a:endParaRPr kumimoji="1" lang="ja-JP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49" y="4229758"/>
            <a:ext cx="971858" cy="1912961"/>
          </a:xfrm>
          <a:prstGeom prst="rect">
            <a:avLst/>
          </a:prstGeom>
        </p:spPr>
      </p:pic>
      <p:sp>
        <p:nvSpPr>
          <p:cNvPr id="29" name="テキスト ボックス 28"/>
          <p:cNvSpPr txBox="1"/>
          <p:nvPr/>
        </p:nvSpPr>
        <p:spPr>
          <a:xfrm>
            <a:off x="4587180" y="736521"/>
            <a:ext cx="430599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オリジナルコンテンツ作成で集客</a:t>
            </a:r>
            <a:r>
              <a:rPr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UP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lang="en-US" altLang="ja-JP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サイネージにお任せ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ください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！</a:t>
            </a:r>
            <a:endParaRPr lang="en-US" altLang="ja-JP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231168" y="1775884"/>
            <a:ext cx="1334874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販売促進</a:t>
            </a:r>
            <a:endParaRPr kumimoji="1" lang="ja-JP" altLang="en-US" sz="125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3220637" y="5513694"/>
            <a:ext cx="1216892" cy="515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業務効率</a:t>
            </a:r>
            <a:endParaRPr lang="en-US" altLang="ja-JP" sz="1250" b="1" dirty="0" smtClean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コスト</a:t>
            </a:r>
            <a:r>
              <a:rPr kumimoji="1" lang="ja-JP" altLang="en-US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削減</a:t>
            </a: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30560" y="3697305"/>
            <a:ext cx="1482773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ブランディング</a:t>
            </a:r>
            <a:endParaRPr kumimoji="1" lang="en-US" altLang="ja-JP" sz="1250" b="1" dirty="0" smtClean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店舗</a:t>
            </a:r>
            <a:r>
              <a:rPr lang="en-US" altLang="ja-JP" sz="12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</a:t>
            </a:r>
            <a:r>
              <a:rPr lang="en-US" altLang="ja-JP" sz="12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</a:t>
            </a:r>
            <a:endParaRPr kumimoji="1" lang="ja-JP" altLang="en-US" sz="125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4605107" y="1682636"/>
            <a:ext cx="4361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導入のご相談からコンテンツ制作、アフターフォローまで</a:t>
            </a:r>
            <a:r>
              <a:rPr lang="en-US" altLang="ja-JP" sz="1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USEN</a:t>
            </a:r>
            <a:r>
              <a:rPr lang="ja-JP" altLang="en-US" sz="1400" dirty="0" err="1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lang="ja-JP" altLang="en-US" sz="1400" dirty="0" err="1">
                <a:latin typeface="メイリオ" panose="020B0604030504040204" pitchFamily="50" charset="-128"/>
                <a:ea typeface="メイリオ" panose="020B0604030504040204" pitchFamily="50" charset="-128"/>
              </a:rPr>
              <a:t>て</a:t>
            </a:r>
            <a:r>
              <a:rPr lang="ja-JP" altLang="en-US" sz="1400" b="1" dirty="0" smtClean="0">
                <a:solidFill>
                  <a:srgbClr val="97D717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ワンストップ対応</a:t>
            </a:r>
            <a:r>
              <a:rPr lang="ja-JP" altLang="en-US" sz="140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いたします。</a:t>
            </a:r>
            <a:endParaRPr lang="ja-JP" altLang="en-US" sz="1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543587" y="2427432"/>
            <a:ext cx="4382693" cy="1208367"/>
            <a:chOff x="4543587" y="2427432"/>
            <a:chExt cx="4382693" cy="1208367"/>
          </a:xfrm>
        </p:grpSpPr>
        <p:sp>
          <p:nvSpPr>
            <p:cNvPr id="4" name="片側の 2 つの角を丸めた四角形 3"/>
            <p:cNvSpPr/>
            <p:nvPr/>
          </p:nvSpPr>
          <p:spPr bwMode="auto">
            <a:xfrm>
              <a:off x="4543587" y="2427432"/>
              <a:ext cx="4382693" cy="337750"/>
            </a:xfrm>
            <a:prstGeom prst="round2SameRect">
              <a:avLst>
                <a:gd name="adj1" fmla="val 42653"/>
                <a:gd name="adj2" fmla="val 0"/>
              </a:avLst>
            </a:prstGeom>
            <a:solidFill>
              <a:srgbClr val="D6F49A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38" name="角丸四角形 37"/>
            <p:cNvSpPr/>
            <p:nvPr/>
          </p:nvSpPr>
          <p:spPr bwMode="auto">
            <a:xfrm>
              <a:off x="4571999" y="2458563"/>
              <a:ext cx="4321175" cy="1177236"/>
            </a:xfrm>
            <a:prstGeom prst="roundRect">
              <a:avLst>
                <a:gd name="adj" fmla="val 14078"/>
              </a:avLst>
            </a:prstGeom>
            <a:noFill/>
            <a:ln w="60325" cap="flat" cmpd="sng" algn="ctr">
              <a:solidFill>
                <a:srgbClr val="D6F49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572000" y="2457405"/>
              <a:ext cx="4315217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4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ニーズに合わせたハードのご提案</a:t>
              </a:r>
              <a:endParaRPr kumimoji="1" lang="en-US" altLang="ja-JP" sz="1400" b="1" dirty="0" smtClean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4742535" y="2871402"/>
              <a:ext cx="401471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防水</a:t>
              </a:r>
              <a:r>
                <a:rPr lang="ja-JP" altLang="en-US" sz="1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タイプやタブレット型、大型モニター</a:t>
              </a:r>
              <a:r>
                <a:rPr lang="en-US" altLang="ja-JP" sz="1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etc…</a:t>
              </a:r>
            </a:p>
            <a:p>
              <a:r>
                <a:rPr lang="ja-JP" altLang="en-US" sz="10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サイズ・コスト・保証面といった</a:t>
              </a:r>
              <a:r>
                <a:rPr lang="ja-JP" altLang="en-US" sz="1000" b="1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お客様のニーズに</a:t>
              </a:r>
              <a:r>
                <a:rPr lang="ja-JP" altLang="en-US" sz="1000" b="1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合わせご提案</a:t>
              </a:r>
              <a:endParaRPr lang="en-US" altLang="ja-JP" sz="1000" b="1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r>
                <a:rPr lang="ja-JP" altLang="en-US" sz="1000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お手持ちの不稼働ディスプレイの運用もご相談可能です</a:t>
              </a:r>
              <a:endParaRPr lang="en-US" altLang="ja-JP" sz="1000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4563037" y="3817553"/>
            <a:ext cx="4354280" cy="1226986"/>
            <a:chOff x="4563037" y="3817553"/>
            <a:chExt cx="4354280" cy="1226986"/>
          </a:xfrm>
        </p:grpSpPr>
        <p:sp>
          <p:nvSpPr>
            <p:cNvPr id="54" name="片側の 2 つの角を丸めた四角形 53"/>
            <p:cNvSpPr/>
            <p:nvPr/>
          </p:nvSpPr>
          <p:spPr bwMode="auto">
            <a:xfrm>
              <a:off x="4563037" y="3817553"/>
              <a:ext cx="4354280" cy="337750"/>
            </a:xfrm>
            <a:prstGeom prst="round2SameRect">
              <a:avLst>
                <a:gd name="adj1" fmla="val 42653"/>
                <a:gd name="adj2" fmla="val 0"/>
              </a:avLst>
            </a:prstGeom>
            <a:solidFill>
              <a:srgbClr val="D6F49A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3" name="グループ化 2"/>
            <p:cNvGrpSpPr/>
            <p:nvPr/>
          </p:nvGrpSpPr>
          <p:grpSpPr>
            <a:xfrm>
              <a:off x="4596141" y="3877499"/>
              <a:ext cx="4321175" cy="1016482"/>
              <a:chOff x="4660207" y="3301965"/>
              <a:chExt cx="4321175" cy="1016482"/>
            </a:xfrm>
          </p:grpSpPr>
          <p:sp>
            <p:nvSpPr>
              <p:cNvPr id="40" name="テキスト ボックス 39"/>
              <p:cNvSpPr txBox="1"/>
              <p:nvPr/>
            </p:nvSpPr>
            <p:spPr>
              <a:xfrm>
                <a:off x="4660207" y="3301965"/>
                <a:ext cx="432117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ja-JP" altLang="en-US" sz="14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高品質なコンテンツと様々な運用プラン</a:t>
                </a:r>
                <a:endParaRPr kumimoji="1" lang="en-US" altLang="ja-JP" sz="14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2" name="正方形/長方形 1"/>
              <p:cNvSpPr/>
              <p:nvPr/>
            </p:nvSpPr>
            <p:spPr>
              <a:xfrm>
                <a:off x="4806601" y="3702894"/>
                <a:ext cx="4014710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1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クオリティ、スピード、コストパフォーマンス</a:t>
                </a:r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と</a:t>
                </a:r>
                <a:endParaRPr lang="en-US" altLang="ja-JP" sz="1000" dirty="0" smtClean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どれも</a:t>
                </a:r>
                <a:r>
                  <a:rPr lang="ja-JP" altLang="en-US" sz="10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質</a:t>
                </a:r>
                <a:r>
                  <a:rPr lang="ja-JP" altLang="en-US" sz="10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の</a:t>
                </a:r>
                <a:r>
                  <a:rPr lang="ja-JP" altLang="en-US" sz="10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高いコンテンツ</a:t>
                </a:r>
                <a:r>
                  <a:rPr lang="ja-JP" altLang="en-US" sz="10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を</a:t>
                </a:r>
                <a:r>
                  <a:rPr lang="ja-JP" altLang="en-US" sz="10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ご提供</a:t>
                </a:r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いたします</a:t>
                </a:r>
                <a:endParaRPr lang="en-US" altLang="ja-JP" sz="1000" dirty="0" smtClean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ja-JP" altLang="en-US" sz="1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初</a:t>
                </a:r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めての方でも安心な</a:t>
                </a:r>
                <a:r>
                  <a:rPr lang="ja-JP" altLang="en-US" sz="10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テンプレート利用プランもご用意</a:t>
                </a:r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ございます</a:t>
                </a:r>
                <a:endParaRPr lang="ja-JP" altLang="en-US" sz="10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53" name="角丸四角形 52"/>
            <p:cNvSpPr/>
            <p:nvPr/>
          </p:nvSpPr>
          <p:spPr bwMode="auto">
            <a:xfrm>
              <a:off x="4589446" y="3867303"/>
              <a:ext cx="4321175" cy="1177236"/>
            </a:xfrm>
            <a:prstGeom prst="roundRect">
              <a:avLst>
                <a:gd name="adj" fmla="val 13215"/>
              </a:avLst>
            </a:prstGeom>
            <a:noFill/>
            <a:ln w="60325" cap="flat" cmpd="sng" algn="ctr">
              <a:solidFill>
                <a:srgbClr val="D6F49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4552468" y="5258458"/>
            <a:ext cx="4354280" cy="1205071"/>
            <a:chOff x="4552468" y="5258458"/>
            <a:chExt cx="4354280" cy="1205071"/>
          </a:xfrm>
        </p:grpSpPr>
        <p:sp>
          <p:nvSpPr>
            <p:cNvPr id="57" name="片側の 2 つの角を丸めた四角形 56"/>
            <p:cNvSpPr/>
            <p:nvPr/>
          </p:nvSpPr>
          <p:spPr bwMode="auto">
            <a:xfrm>
              <a:off x="4552468" y="5258458"/>
              <a:ext cx="4354280" cy="337750"/>
            </a:xfrm>
            <a:prstGeom prst="round2SameRect">
              <a:avLst>
                <a:gd name="adj1" fmla="val 42653"/>
                <a:gd name="adj2" fmla="val 0"/>
              </a:avLst>
            </a:prstGeom>
            <a:solidFill>
              <a:srgbClr val="D6F49A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47" name="グループ化 46"/>
            <p:cNvGrpSpPr/>
            <p:nvPr/>
          </p:nvGrpSpPr>
          <p:grpSpPr>
            <a:xfrm>
              <a:off x="4552468" y="5312756"/>
              <a:ext cx="4321175" cy="1027332"/>
              <a:chOff x="4522818" y="5368908"/>
              <a:chExt cx="4321175" cy="1027332"/>
            </a:xfrm>
            <a:solidFill>
              <a:schemeClr val="bg1">
                <a:lumMod val="95000"/>
              </a:schemeClr>
            </a:solidFill>
          </p:grpSpPr>
          <p:sp>
            <p:nvSpPr>
              <p:cNvPr id="44" name="テキスト ボックス 43"/>
              <p:cNvSpPr txBox="1"/>
              <p:nvPr/>
            </p:nvSpPr>
            <p:spPr>
              <a:xfrm>
                <a:off x="4522818" y="5368908"/>
                <a:ext cx="4321175" cy="3077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14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安心のサポート</a:t>
                </a:r>
                <a:endParaRPr kumimoji="1" lang="en-US" altLang="ja-JP" sz="14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  <p:sp>
            <p:nvSpPr>
              <p:cNvPr id="45" name="テキスト ボックス 44"/>
              <p:cNvSpPr txBox="1"/>
              <p:nvPr/>
            </p:nvSpPr>
            <p:spPr>
              <a:xfrm>
                <a:off x="4712885" y="5780687"/>
                <a:ext cx="401471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初期の導入から機器の保守・コンテンツの</a:t>
                </a:r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制作</a:t>
                </a:r>
                <a:r>
                  <a:rPr lang="ja-JP" altLang="en-US" sz="1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、</a:t>
                </a:r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配信システム</a:t>
                </a:r>
                <a:endParaRPr lang="en-US" altLang="ja-JP" sz="1000" dirty="0" smtClean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ま</a:t>
                </a:r>
                <a:r>
                  <a:rPr lang="ja-JP" altLang="en-US" sz="1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で</a:t>
                </a:r>
                <a:r>
                  <a:rPr lang="en-US" altLang="ja-JP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USEN</a:t>
                </a:r>
                <a:r>
                  <a:rPr lang="ja-JP" altLang="en-US" sz="1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が</a:t>
                </a:r>
                <a:r>
                  <a:rPr lang="ja-JP" altLang="en-US" sz="1000" b="1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ワンストップで</a:t>
                </a:r>
                <a:r>
                  <a:rPr lang="ja-JP" altLang="en-US" sz="10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サポート</a:t>
                </a:r>
                <a:endParaRPr lang="en-US" altLang="ja-JP" sz="1000" b="1" dirty="0" smtClean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lang="ja-JP" altLang="en-US" sz="10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全国に</a:t>
                </a:r>
                <a:r>
                  <a:rPr lang="en-US" altLang="ja-JP" sz="10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145</a:t>
                </a:r>
                <a:r>
                  <a:rPr lang="ja-JP" altLang="en-US" sz="1000" b="1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拠点</a:t>
                </a:r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あり、トラブル時など困った時でも</a:t>
                </a:r>
                <a:r>
                  <a:rPr lang="ja-JP" altLang="en-US" sz="1000" dirty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安心</a:t>
                </a:r>
                <a:r>
                  <a:rPr lang="ja-JP" altLang="en-US" sz="1000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です</a:t>
                </a:r>
                <a:endParaRPr lang="en-US" altLang="ja-JP" sz="1000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sp>
          <p:nvSpPr>
            <p:cNvPr id="55" name="角丸四角形 54"/>
            <p:cNvSpPr/>
            <p:nvPr/>
          </p:nvSpPr>
          <p:spPr bwMode="auto">
            <a:xfrm>
              <a:off x="4572000" y="5286293"/>
              <a:ext cx="4321175" cy="1177236"/>
            </a:xfrm>
            <a:prstGeom prst="roundRect">
              <a:avLst/>
            </a:prstGeom>
            <a:noFill/>
            <a:ln w="60325" cap="flat" cmpd="sng" algn="ctr">
              <a:solidFill>
                <a:srgbClr val="D6F49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317779" y="6550328"/>
            <a:ext cx="3202238" cy="276999"/>
            <a:chOff x="337723" y="6515913"/>
            <a:chExt cx="3202238" cy="276999"/>
          </a:xfrm>
        </p:grpSpPr>
        <p:sp>
          <p:nvSpPr>
            <p:cNvPr id="42" name="Text Box 76"/>
            <p:cNvSpPr txBox="1">
              <a:spLocks noChangeArrowheads="1"/>
            </p:cNvSpPr>
            <p:nvPr/>
          </p:nvSpPr>
          <p:spPr bwMode="auto">
            <a:xfrm>
              <a:off x="583401" y="6515913"/>
              <a:ext cx="295656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200" b="1" dirty="0" smtClean="0">
                  <a:solidFill>
                    <a:schemeClr val="folHlin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店内設備</a:t>
              </a:r>
              <a:endParaRPr lang="en-US" altLang="ja-JP" sz="1200" b="1" dirty="0">
                <a:solidFill>
                  <a:schemeClr val="folHlin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3" name="図 42"/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723" y="6563187"/>
              <a:ext cx="293149" cy="189015"/>
            </a:xfrm>
            <a:prstGeom prst="rect">
              <a:avLst/>
            </a:prstGeom>
          </p:spPr>
        </p:pic>
      </p:grpSp>
      <p:sp>
        <p:nvSpPr>
          <p:cNvPr id="46" name="タイトル 1"/>
          <p:cNvSpPr txBox="1">
            <a:spLocks/>
          </p:cNvSpPr>
          <p:nvPr/>
        </p:nvSpPr>
        <p:spPr>
          <a:xfrm>
            <a:off x="250825" y="213519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【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店頭・店内用電子広告</a:t>
            </a:r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】 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itchFamily="50" charset="-128"/>
                <a:ea typeface="Meiryo UI" pitchFamily="50" charset="-128"/>
                <a:cs typeface="Meiryo UI" pitchFamily="50" charset="-128"/>
              </a:rPr>
              <a:t>デジタルサイネージ</a:t>
            </a:r>
            <a:endParaRPr lang="en-US" altLang="ja-JP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itchFamily="50" charset="-128"/>
              <a:ea typeface="Meiryo UI" pitchFamily="50" charset="-128"/>
              <a:cs typeface="Meiryo UI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454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77"/>
          <p:cNvSpPr>
            <a:spLocks noChangeArrowheads="1"/>
          </p:cNvSpPr>
          <p:nvPr/>
        </p:nvSpPr>
        <p:spPr bwMode="auto">
          <a:xfrm>
            <a:off x="3097182" y="3963280"/>
            <a:ext cx="2949550" cy="2385629"/>
          </a:xfrm>
          <a:prstGeom prst="rect">
            <a:avLst/>
          </a:prstGeom>
          <a:solidFill>
            <a:schemeClr val="bg1"/>
          </a:solidFill>
          <a:ln w="31750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lIns="90000" tIns="46800" rIns="90000" bIns="46800" anchor="ctr">
            <a:no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algn="ctr" eaLnBrk="1" hangingPunct="1"/>
            <a:endParaRPr lang="ja-JP" altLang="en-US"/>
          </a:p>
        </p:txBody>
      </p:sp>
      <p:sp>
        <p:nvSpPr>
          <p:cNvPr id="5149" name="テキスト プレースホルダー 4"/>
          <p:cNvSpPr txBox="1">
            <a:spLocks/>
          </p:cNvSpPr>
          <p:nvPr/>
        </p:nvSpPr>
        <p:spPr bwMode="auto">
          <a:xfrm>
            <a:off x="3792866" y="832828"/>
            <a:ext cx="4869956" cy="59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98" tIns="34299" rIns="68598" bIns="34299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ts val="600"/>
              </a:spcBef>
              <a:buClr>
                <a:srgbClr val="595959"/>
              </a:buClr>
              <a:buSzPct val="80000"/>
              <a:buFontTx/>
              <a:buNone/>
            </a:pPr>
            <a:r>
              <a:rPr lang="ja-JP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</a:t>
            </a:r>
            <a:r>
              <a:rPr lang="ja-JP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の滞在</a:t>
            </a:r>
            <a:r>
              <a:rPr lang="ja-JP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を検知</a:t>
            </a:r>
            <a:r>
              <a:rPr lang="ja-JP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して音、または音声で</a:t>
            </a:r>
            <a:r>
              <a:rPr lang="ja-JP" alt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お知らせする当社独自のセンサーシステム</a:t>
            </a:r>
            <a:endParaRPr lang="en-US" altLang="ja-JP" sz="1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7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BE48CF8B-BAE4-4F93-8896-08A66CFED3F4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18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9" name="タイトル 1"/>
          <p:cNvSpPr txBox="1">
            <a:spLocks/>
          </p:cNvSpPr>
          <p:nvPr/>
        </p:nvSpPr>
        <p:spPr>
          <a:xfrm>
            <a:off x="250825" y="873125"/>
            <a:ext cx="3254375" cy="56900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kumimoji="0" lang="ja-JP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モニタリングセンサー</a:t>
            </a:r>
            <a:endParaRPr kumimoji="0" lang="ja-JP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1" name="Picture 8" descr="http://kirokueiga.up.n.seesaa.net/kirokueiga/js/P1000574-thumbnail2.jpg?d=a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194" y="5119024"/>
            <a:ext cx="1675965" cy="11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二等辺三角形 41"/>
          <p:cNvSpPr/>
          <p:nvPr/>
        </p:nvSpPr>
        <p:spPr>
          <a:xfrm rot="7805460">
            <a:off x="4357180" y="5269271"/>
            <a:ext cx="216024" cy="432048"/>
          </a:xfrm>
          <a:prstGeom prst="triangle">
            <a:avLst>
              <a:gd name="adj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2" name="Picture 4" descr="http://www.okaro.okayama-c.ed.jp/wordpress/wp-content/uploads/2012/06/DSC01051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4998" y="5134305"/>
            <a:ext cx="1463407" cy="109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93"/>
          <p:cNvSpPr>
            <a:spLocks noChangeArrowheads="1"/>
          </p:cNvSpPr>
          <p:nvPr/>
        </p:nvSpPr>
        <p:spPr bwMode="auto">
          <a:xfrm>
            <a:off x="269538" y="3963280"/>
            <a:ext cx="2605087" cy="2385629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54" name="Rectangle 93"/>
          <p:cNvSpPr>
            <a:spLocks noChangeArrowheads="1"/>
          </p:cNvSpPr>
          <p:nvPr/>
        </p:nvSpPr>
        <p:spPr bwMode="auto">
          <a:xfrm>
            <a:off x="6252826" y="3963280"/>
            <a:ext cx="2605087" cy="2385629"/>
          </a:xfrm>
          <a:prstGeom prst="rect">
            <a:avLst/>
          </a:prstGeom>
          <a:noFill/>
          <a:ln w="3175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no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/>
            <a:endParaRPr lang="ja-JP" altLang="en-US"/>
          </a:p>
        </p:txBody>
      </p:sp>
      <p:sp>
        <p:nvSpPr>
          <p:cNvPr id="55" name="ホームベース 54"/>
          <p:cNvSpPr/>
          <p:nvPr/>
        </p:nvSpPr>
        <p:spPr>
          <a:xfrm>
            <a:off x="395915" y="4055514"/>
            <a:ext cx="2441029" cy="436742"/>
          </a:xfrm>
          <a:prstGeom prst="homePlat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鳴る</a:t>
            </a:r>
            <a:r>
              <a:rPr kumimoji="1"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（気づく）</a:t>
            </a:r>
            <a:endParaRPr kumimoji="1"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6" name="山形 55"/>
          <p:cNvSpPr/>
          <p:nvPr/>
        </p:nvSpPr>
        <p:spPr>
          <a:xfrm>
            <a:off x="6310967" y="4055514"/>
            <a:ext cx="2473715" cy="436742"/>
          </a:xfrm>
          <a:prstGeom prst="chevron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行動</a:t>
            </a:r>
            <a:r>
              <a:rPr kumimoji="1" lang="ja-JP" altLang="en-US" sz="12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（お声掛け）</a:t>
            </a:r>
            <a:endParaRPr kumimoji="1" lang="ja-JP" altLang="en-US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7" name="山形 56"/>
          <p:cNvSpPr/>
          <p:nvPr/>
        </p:nvSpPr>
        <p:spPr>
          <a:xfrm>
            <a:off x="3198099" y="4055514"/>
            <a:ext cx="2693152" cy="436742"/>
          </a:xfrm>
          <a:prstGeom prst="chevron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6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場所を特定</a:t>
            </a:r>
            <a:r>
              <a:rPr kumimoji="1" lang="ja-JP" altLang="en-US" sz="1200" b="1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（見える）</a:t>
            </a:r>
            <a:endParaRPr kumimoji="1" lang="ja-JP" altLang="en-US" sz="12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8" name="図 5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75" y="4305342"/>
            <a:ext cx="1127125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テキスト ボックス 6"/>
          <p:cNvSpPr txBox="1">
            <a:spLocks noChangeArrowheads="1"/>
          </p:cNvSpPr>
          <p:nvPr/>
        </p:nvSpPr>
        <p:spPr bwMode="auto">
          <a:xfrm>
            <a:off x="633794" y="4793914"/>
            <a:ext cx="2641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1200" dirty="0"/>
              <a:t>♪</a:t>
            </a:r>
          </a:p>
        </p:txBody>
      </p:sp>
      <p:sp>
        <p:nvSpPr>
          <p:cNvPr id="60" name="テキスト ボックス 7"/>
          <p:cNvSpPr txBox="1">
            <a:spLocks noChangeArrowheads="1"/>
          </p:cNvSpPr>
          <p:nvPr/>
        </p:nvSpPr>
        <p:spPr bwMode="auto">
          <a:xfrm>
            <a:off x="839113" y="4950749"/>
            <a:ext cx="290513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1600" dirty="0"/>
              <a:t>♪</a:t>
            </a:r>
          </a:p>
        </p:txBody>
      </p:sp>
      <p:sp>
        <p:nvSpPr>
          <p:cNvPr id="61" name="テキスト ボックス 8"/>
          <p:cNvSpPr txBox="1">
            <a:spLocks noChangeArrowheads="1"/>
          </p:cNvSpPr>
          <p:nvPr/>
        </p:nvSpPr>
        <p:spPr bwMode="auto">
          <a:xfrm>
            <a:off x="936045" y="5274924"/>
            <a:ext cx="290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1600" dirty="0"/>
              <a:t>♪</a:t>
            </a:r>
          </a:p>
        </p:txBody>
      </p:sp>
      <p:sp>
        <p:nvSpPr>
          <p:cNvPr id="62" name="テキスト ボックス 9"/>
          <p:cNvSpPr txBox="1">
            <a:spLocks noChangeArrowheads="1"/>
          </p:cNvSpPr>
          <p:nvPr/>
        </p:nvSpPr>
        <p:spPr bwMode="auto">
          <a:xfrm>
            <a:off x="591573" y="5090102"/>
            <a:ext cx="290512" cy="336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FF6600"/>
              </a:buClr>
              <a:buFont typeface="Wingdings" pitchFamily="2" charset="2"/>
              <a:defRPr kumimoji="1" sz="2400">
                <a:solidFill>
                  <a:schemeClr val="tx1"/>
                </a:solidFill>
                <a:latin typeface="HGP創英角ｺﾞｼｯｸUB" pitchFamily="50" charset="-128"/>
                <a:ea typeface="HGP創英角ｺﾞｼｯｸUB" pitchFamily="50" charset="-128"/>
              </a:defRPr>
            </a:lvl9pPr>
          </a:lstStyle>
          <a:p>
            <a:pPr eaLnBrk="1" hangingPunct="1"/>
            <a:r>
              <a:rPr lang="ja-JP" altLang="en-US" sz="1600" dirty="0"/>
              <a:t>♪</a:t>
            </a:r>
          </a:p>
        </p:txBody>
      </p:sp>
      <p:sp>
        <p:nvSpPr>
          <p:cNvPr id="63" name="Line 108"/>
          <p:cNvSpPr>
            <a:spLocks noChangeShapeType="1"/>
          </p:cNvSpPr>
          <p:nvPr/>
        </p:nvSpPr>
        <p:spPr bwMode="auto">
          <a:xfrm flipH="1">
            <a:off x="2396763" y="5504844"/>
            <a:ext cx="209550" cy="96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Line 109"/>
          <p:cNvSpPr>
            <a:spLocks noChangeShapeType="1"/>
          </p:cNvSpPr>
          <p:nvPr/>
        </p:nvSpPr>
        <p:spPr bwMode="auto">
          <a:xfrm>
            <a:off x="1880826" y="5257194"/>
            <a:ext cx="163512" cy="2333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Line 110"/>
          <p:cNvSpPr>
            <a:spLocks noChangeShapeType="1"/>
          </p:cNvSpPr>
          <p:nvPr/>
        </p:nvSpPr>
        <p:spPr bwMode="auto">
          <a:xfrm flipH="1">
            <a:off x="2336438" y="5247669"/>
            <a:ext cx="173038" cy="207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Line 111"/>
          <p:cNvSpPr>
            <a:spLocks noChangeShapeType="1"/>
          </p:cNvSpPr>
          <p:nvPr/>
        </p:nvSpPr>
        <p:spPr bwMode="auto">
          <a:xfrm>
            <a:off x="1763576" y="5490557"/>
            <a:ext cx="198438" cy="1031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7" name="Line 112"/>
          <p:cNvSpPr>
            <a:spLocks noChangeShapeType="1"/>
          </p:cNvSpPr>
          <p:nvPr/>
        </p:nvSpPr>
        <p:spPr bwMode="auto">
          <a:xfrm>
            <a:off x="2195151" y="5138132"/>
            <a:ext cx="0" cy="250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68" name="Picture 6" descr="http://www.sophia-p.co.jp/images/library/Image/IMG_6464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0497" y="5134305"/>
            <a:ext cx="1649741" cy="1097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テキスト ボックス 72"/>
          <p:cNvSpPr txBox="1"/>
          <p:nvPr/>
        </p:nvSpPr>
        <p:spPr>
          <a:xfrm>
            <a:off x="4425013" y="4583964"/>
            <a:ext cx="1502334" cy="5201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発砲センサーの</a:t>
            </a:r>
            <a:endParaRPr kumimoji="1" lang="en-US" altLang="ja-JP" sz="1100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en-US" altLang="ja-JP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LED</a:t>
            </a:r>
            <a:r>
              <a:rPr kumimoji="1" lang="ja-JP" altLang="en-US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が点灯</a:t>
            </a:r>
            <a:r>
              <a:rPr kumimoji="1" lang="ja-JP" altLang="en-US" sz="11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（赤）</a:t>
            </a:r>
            <a:endParaRPr kumimoji="1" lang="ja-JP" altLang="en-US" sz="11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1125690" y="4583964"/>
            <a:ext cx="1816523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既設の店内スピーカー</a:t>
            </a:r>
            <a:endParaRPr lang="en-US" altLang="ja-JP" sz="1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11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が利用できます</a:t>
            </a:r>
            <a:endParaRPr kumimoji="1" lang="ja-JP" altLang="en-US" sz="11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6269289" y="4583964"/>
            <a:ext cx="2568332" cy="5109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適切</a:t>
            </a:r>
            <a:r>
              <a:rPr lang="ja-JP" altLang="en-US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なタイミングで接客</a:t>
            </a:r>
            <a:r>
              <a:rPr lang="ja-JP" altLang="en-US" sz="11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が可能です</a:t>
            </a:r>
            <a:endParaRPr lang="en-US" altLang="ja-JP" sz="1100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1" lang="ja-JP" altLang="en-US" sz="11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（お客様には気づかれにくい仕掛け</a:t>
            </a:r>
            <a:r>
              <a:rPr lang="ja-JP" alt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kumimoji="1" lang="ja-JP" altLang="en-US" sz="11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9" name="円/楕円 9"/>
          <p:cNvSpPr/>
          <p:nvPr/>
        </p:nvSpPr>
        <p:spPr>
          <a:xfrm>
            <a:off x="3186747" y="4576994"/>
            <a:ext cx="1176440" cy="113005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3886" y="4739325"/>
            <a:ext cx="871699" cy="716307"/>
          </a:xfrm>
          <a:prstGeom prst="rect">
            <a:avLst/>
          </a:prstGeom>
        </p:spPr>
      </p:pic>
      <p:grpSp>
        <p:nvGrpSpPr>
          <p:cNvPr id="9" name="グループ化 8"/>
          <p:cNvGrpSpPr/>
          <p:nvPr/>
        </p:nvGrpSpPr>
        <p:grpSpPr>
          <a:xfrm>
            <a:off x="3340397" y="5420525"/>
            <a:ext cx="144036" cy="138893"/>
            <a:chOff x="3325387" y="3587258"/>
            <a:chExt cx="211739" cy="238257"/>
          </a:xfrm>
        </p:grpSpPr>
        <p:sp>
          <p:nvSpPr>
            <p:cNvPr id="7" name="二等辺三角形 6"/>
            <p:cNvSpPr/>
            <p:nvPr/>
          </p:nvSpPr>
          <p:spPr bwMode="auto">
            <a:xfrm rot="21044436">
              <a:off x="3491407" y="3696736"/>
              <a:ext cx="45719" cy="128779"/>
            </a:xfrm>
            <a:prstGeom prst="triangle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96" name="二等辺三角形 95"/>
            <p:cNvSpPr/>
            <p:nvPr/>
          </p:nvSpPr>
          <p:spPr bwMode="auto">
            <a:xfrm rot="3164152">
              <a:off x="3391007" y="3659214"/>
              <a:ext cx="66257" cy="117183"/>
            </a:xfrm>
            <a:prstGeom prst="triangle">
              <a:avLst>
                <a:gd name="adj" fmla="val 38388"/>
              </a:avLst>
            </a:prstGeom>
            <a:solidFill>
              <a:srgbClr val="FF0000">
                <a:alpha val="69804"/>
              </a:srgb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97" name="二等辺三角形 96"/>
            <p:cNvSpPr/>
            <p:nvPr/>
          </p:nvSpPr>
          <p:spPr bwMode="auto">
            <a:xfrm rot="6157827">
              <a:off x="3354025" y="3558620"/>
              <a:ext cx="57403" cy="114680"/>
            </a:xfrm>
            <a:prstGeom prst="triangle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grpSp>
        <p:nvGrpSpPr>
          <p:cNvPr id="98" name="グループ化 97"/>
          <p:cNvGrpSpPr/>
          <p:nvPr/>
        </p:nvGrpSpPr>
        <p:grpSpPr>
          <a:xfrm>
            <a:off x="3850805" y="5204037"/>
            <a:ext cx="128091" cy="105663"/>
            <a:chOff x="3325387" y="3587258"/>
            <a:chExt cx="211739" cy="238257"/>
          </a:xfrm>
        </p:grpSpPr>
        <p:sp>
          <p:nvSpPr>
            <p:cNvPr id="99" name="二等辺三角形 98"/>
            <p:cNvSpPr/>
            <p:nvPr/>
          </p:nvSpPr>
          <p:spPr bwMode="auto">
            <a:xfrm rot="21044436">
              <a:off x="3491407" y="3696736"/>
              <a:ext cx="45719" cy="128779"/>
            </a:xfrm>
            <a:prstGeom prst="triangle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00" name="二等辺三角形 99"/>
            <p:cNvSpPr/>
            <p:nvPr/>
          </p:nvSpPr>
          <p:spPr bwMode="auto">
            <a:xfrm rot="3164152">
              <a:off x="3391007" y="3659214"/>
              <a:ext cx="66257" cy="117183"/>
            </a:xfrm>
            <a:prstGeom prst="triangle">
              <a:avLst>
                <a:gd name="adj" fmla="val 38388"/>
              </a:avLst>
            </a:prstGeom>
            <a:solidFill>
              <a:srgbClr val="FF0000">
                <a:alpha val="69804"/>
              </a:srgb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01" name="二等辺三角形 100"/>
            <p:cNvSpPr/>
            <p:nvPr/>
          </p:nvSpPr>
          <p:spPr bwMode="auto">
            <a:xfrm rot="6157827">
              <a:off x="3354025" y="3558620"/>
              <a:ext cx="57403" cy="114680"/>
            </a:xfrm>
            <a:prstGeom prst="triangle">
              <a:avLst/>
            </a:prstGeom>
            <a:solidFill>
              <a:srgbClr val="FF0000">
                <a:alpha val="69804"/>
              </a:srgb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102" name="正方形/長方形 101"/>
          <p:cNvSpPr/>
          <p:nvPr/>
        </p:nvSpPr>
        <p:spPr>
          <a:xfrm>
            <a:off x="314332" y="1625620"/>
            <a:ext cx="8626475" cy="3000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indent="0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350" kern="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万引き被害の多い死角に設置し</a:t>
            </a:r>
            <a:r>
              <a:rPr lang="ja-JP" altLang="en-US" sz="1350" b="1" kern="0" dirty="0" smtClean="0">
                <a:solidFill>
                  <a:srgbClr val="FF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万引き防止</a:t>
            </a:r>
            <a:r>
              <a:rPr lang="ja-JP" altLang="en-US" sz="1350" kern="0" dirty="0" smtClean="0">
                <a:latin typeface="メイリオ" panose="020B0604030504040204" pitchFamily="50" charset="-128"/>
                <a:ea typeface="メイリオ" panose="020B0604030504040204" pitchFamily="50" charset="-128"/>
              </a:rPr>
              <a:t>に。また販売強化商品エリアに設置することで</a:t>
            </a:r>
            <a:r>
              <a:rPr lang="ja-JP" altLang="en-US" sz="1350" b="1" kern="0" dirty="0" smtClean="0">
                <a:solidFill>
                  <a:srgbClr val="FF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接客チャンス</a:t>
            </a:r>
            <a:r>
              <a:rPr lang="en-US" altLang="ja-JP" sz="1350" b="1" kern="0" dirty="0" smtClean="0">
                <a:solidFill>
                  <a:srgbClr val="FF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UP</a:t>
            </a:r>
            <a:r>
              <a:rPr lang="ja-JP" altLang="en-US" sz="1350" b="1" kern="0" dirty="0" smtClean="0">
                <a:solidFill>
                  <a:srgbClr val="FF33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lang="ja-JP" altLang="en-US" sz="1350" b="1" kern="0" dirty="0">
              <a:solidFill>
                <a:srgbClr val="FF33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24" y="2197152"/>
            <a:ext cx="2347291" cy="1432801"/>
          </a:xfrm>
          <a:prstGeom prst="rect">
            <a:avLst/>
          </a:prstGeom>
          <a:effectLst>
            <a:outerShdw blurRad="762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角丸四角形吹き出し 4"/>
          <p:cNvSpPr/>
          <p:nvPr/>
        </p:nvSpPr>
        <p:spPr bwMode="auto">
          <a:xfrm>
            <a:off x="3247903" y="2017936"/>
            <a:ext cx="5475862" cy="1721874"/>
          </a:xfrm>
          <a:prstGeom prst="wedgeRoundRectCallout">
            <a:avLst>
              <a:gd name="adj1" fmla="val -49560"/>
              <a:gd name="adj2" fmla="val -14050"/>
              <a:gd name="adj3" fmla="val 16667"/>
            </a:avLst>
          </a:prstGeom>
          <a:solidFill>
            <a:srgbClr val="FFCDA3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" name="二等辺三角形 5"/>
          <p:cNvSpPr/>
          <p:nvPr/>
        </p:nvSpPr>
        <p:spPr bwMode="auto">
          <a:xfrm rot="14659307">
            <a:off x="2919652" y="2578498"/>
            <a:ext cx="656502" cy="927481"/>
          </a:xfrm>
          <a:prstGeom prst="triangle">
            <a:avLst/>
          </a:prstGeom>
          <a:solidFill>
            <a:srgbClr val="FFCDA3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4107467" y="2013566"/>
            <a:ext cx="3756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400" b="1" kern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USEN</a:t>
            </a:r>
            <a:r>
              <a:rPr kumimoji="0" lang="ja-JP" altLang="en-US" sz="1400" b="1" kern="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</a:t>
            </a:r>
            <a:r>
              <a:rPr kumimoji="0" lang="ja-JP" altLang="en-US" sz="1400" b="1" kern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モニタリングセンサーは</a:t>
            </a:r>
            <a:r>
              <a:rPr kumimoji="0" lang="ja-JP" altLang="en-US" sz="2000" b="1" kern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ここ</a:t>
            </a:r>
            <a:r>
              <a:rPr kumimoji="0" lang="ja-JP" altLang="en-US" sz="1400" b="1" kern="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が違う！</a:t>
            </a:r>
            <a:endParaRPr kumimoji="0" lang="ja-JP" altLang="en-US" sz="1400" b="1" kern="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567103" y="2443625"/>
            <a:ext cx="246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16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1</a:t>
            </a:r>
            <a:r>
              <a:rPr kumimoji="0" lang="en-US" altLang="ja-JP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 </a:t>
            </a:r>
            <a:r>
              <a:rPr kumimoji="0" lang="ja-JP" altLang="en-US" sz="14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人</a:t>
            </a:r>
            <a:r>
              <a:rPr kumimoji="0" lang="ja-JP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</a:t>
            </a:r>
            <a:r>
              <a:rPr kumimoji="0" lang="ja-JP" altLang="en-US" sz="1400" b="1" kern="0" dirty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通るだけ</a:t>
            </a:r>
            <a:r>
              <a:rPr kumimoji="0" lang="ja-JP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では</a:t>
            </a:r>
            <a:r>
              <a:rPr kumimoji="0" lang="ja-JP" altLang="en-US" sz="14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鳴らさない</a:t>
            </a:r>
            <a:endParaRPr kumimoji="0" lang="ja-JP" altLang="en-US" sz="1400" b="1" kern="0" dirty="0">
              <a:solidFill>
                <a:srgbClr val="000000">
                  <a:lumMod val="65000"/>
                  <a:lumOff val="35000"/>
                </a:srgb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0" name="テキスト ボックス 79"/>
          <p:cNvSpPr txBox="1"/>
          <p:nvPr/>
        </p:nvSpPr>
        <p:spPr>
          <a:xfrm>
            <a:off x="5567103" y="2856850"/>
            <a:ext cx="27879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16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2</a:t>
            </a:r>
            <a:r>
              <a:rPr kumimoji="0" lang="en-US" altLang="ja-JP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 </a:t>
            </a:r>
            <a:r>
              <a:rPr kumimoji="0" lang="ja-JP" altLang="en-US" sz="14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その</a:t>
            </a:r>
            <a:r>
              <a:rPr kumimoji="0" lang="ja-JP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場に居続けても</a:t>
            </a:r>
            <a:r>
              <a:rPr kumimoji="0" lang="ja-JP" altLang="en-US" sz="1400" b="1" kern="0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鳴り続けない</a:t>
            </a:r>
            <a:endParaRPr kumimoji="0" lang="ja-JP" altLang="en-US" b="1" kern="0" dirty="0">
              <a:solidFill>
                <a:srgbClr val="FF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1" name="テキスト ボックス 80"/>
          <p:cNvSpPr txBox="1"/>
          <p:nvPr/>
        </p:nvSpPr>
        <p:spPr>
          <a:xfrm>
            <a:off x="5567103" y="3266279"/>
            <a:ext cx="30957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en-US" altLang="ja-JP" sz="16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3</a:t>
            </a:r>
            <a:r>
              <a:rPr kumimoji="0" lang="en-US" altLang="ja-JP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. </a:t>
            </a:r>
            <a:r>
              <a:rPr kumimoji="0" lang="ja-JP" altLang="en-US" sz="14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店内</a:t>
            </a:r>
            <a:r>
              <a:rPr kumimoji="0" lang="ja-JP" altLang="en-US" sz="14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放送設備で</a:t>
            </a:r>
            <a:r>
              <a:rPr kumimoji="0" lang="ja-JP" altLang="en-US" sz="1400" b="1" kern="0" dirty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どこにいても</a:t>
            </a:r>
            <a:r>
              <a:rPr kumimoji="0" lang="ja-JP" altLang="en-US" sz="1400" b="1" kern="0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聞こえる</a:t>
            </a:r>
            <a:endParaRPr kumimoji="0" lang="ja-JP" altLang="en-US" sz="1400" b="1" kern="0" dirty="0">
              <a:solidFill>
                <a:srgbClr val="FF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2" name="テキスト ボックス 81"/>
          <p:cNvSpPr txBox="1"/>
          <p:nvPr/>
        </p:nvSpPr>
        <p:spPr>
          <a:xfrm>
            <a:off x="3363266" y="2487949"/>
            <a:ext cx="1671749" cy="46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ja-JP" altLang="en-US" sz="11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通過</a:t>
            </a:r>
            <a:r>
              <a:rPr kumimoji="0" lang="ja-JP" altLang="en-US" sz="11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するだけで反応し</a:t>
            </a:r>
            <a:endParaRPr kumimoji="0" lang="en-US" altLang="ja-JP" sz="1100" b="1" kern="0" dirty="0" smtClean="0">
              <a:solidFill>
                <a:srgbClr val="000000">
                  <a:lumMod val="65000"/>
                  <a:lumOff val="35000"/>
                </a:srgbClr>
              </a:solidFill>
              <a:latin typeface="Arial Black" panose="020B0A0402010202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0" lang="ja-JP" altLang="en-US" sz="11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音が鳴ってしまう・・・</a:t>
            </a:r>
            <a:endParaRPr kumimoji="0" lang="ja-JP" altLang="en-US" sz="1050" b="1" kern="0" dirty="0">
              <a:solidFill>
                <a:srgbClr val="000000">
                  <a:lumMod val="65000"/>
                  <a:lumOff val="35000"/>
                </a:srgb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3" name="テキスト ボックス 82"/>
          <p:cNvSpPr txBox="1"/>
          <p:nvPr/>
        </p:nvSpPr>
        <p:spPr>
          <a:xfrm>
            <a:off x="3363960" y="3056113"/>
            <a:ext cx="1845377" cy="4647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0" lang="ja-JP" altLang="en-US" sz="11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センサー設置場所付近でしか</a:t>
            </a:r>
            <a:endParaRPr kumimoji="0" lang="en-US" altLang="ja-JP" sz="1100" b="1" kern="0" dirty="0" smtClean="0">
              <a:solidFill>
                <a:srgbClr val="000000">
                  <a:lumMod val="65000"/>
                  <a:lumOff val="35000"/>
                </a:srgbClr>
              </a:solidFill>
              <a:latin typeface="Arial Black" panose="020B0A04020102020204" pitchFamily="34" charset="0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r>
              <a:rPr kumimoji="0" lang="ja-JP" altLang="en-US" sz="1100" b="1" kern="0" dirty="0" smtClean="0">
                <a:solidFill>
                  <a:srgbClr val="000000">
                    <a:lumMod val="65000"/>
                    <a:lumOff val="35000"/>
                  </a:srgbClr>
                </a:solidFill>
                <a:latin typeface="Arial Black" panose="020B0A04020102020204" pitchFamily="34" charset="0"/>
                <a:ea typeface="Meiryo UI" panose="020B0604030504040204" pitchFamily="50" charset="-128"/>
                <a:cs typeface="Meiryo UI" panose="020B0604030504040204" pitchFamily="50" charset="-128"/>
              </a:rPr>
              <a:t>聞こえなくて困っている・・・</a:t>
            </a:r>
            <a:endParaRPr kumimoji="0" lang="ja-JP" altLang="en-US" sz="1050" b="1" kern="0" dirty="0">
              <a:solidFill>
                <a:srgbClr val="000000">
                  <a:lumMod val="65000"/>
                  <a:lumOff val="35000"/>
                </a:srgb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84" name="AutoShape 32"/>
          <p:cNvSpPr>
            <a:spLocks noChangeArrowheads="1"/>
          </p:cNvSpPr>
          <p:nvPr/>
        </p:nvSpPr>
        <p:spPr bwMode="auto">
          <a:xfrm rot="5400000">
            <a:off x="5023080" y="2834641"/>
            <a:ext cx="756067" cy="24715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>
              <a:solidFill>
                <a:srgbClr val="FF3300"/>
              </a:solidFill>
            </a:endParaRPr>
          </a:p>
        </p:txBody>
      </p:sp>
      <p:grpSp>
        <p:nvGrpSpPr>
          <p:cNvPr id="51" name="グループ化 50"/>
          <p:cNvGrpSpPr/>
          <p:nvPr/>
        </p:nvGrpSpPr>
        <p:grpSpPr>
          <a:xfrm>
            <a:off x="317779" y="6550328"/>
            <a:ext cx="3202238" cy="276999"/>
            <a:chOff x="337723" y="6515913"/>
            <a:chExt cx="3202238" cy="276999"/>
          </a:xfrm>
        </p:grpSpPr>
        <p:sp>
          <p:nvSpPr>
            <p:cNvPr id="70" name="Text Box 76"/>
            <p:cNvSpPr txBox="1">
              <a:spLocks noChangeArrowheads="1"/>
            </p:cNvSpPr>
            <p:nvPr/>
          </p:nvSpPr>
          <p:spPr bwMode="auto">
            <a:xfrm>
              <a:off x="583401" y="6515913"/>
              <a:ext cx="295656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200" b="1" dirty="0" smtClean="0">
                  <a:solidFill>
                    <a:schemeClr val="folHlin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店内設備</a:t>
              </a:r>
              <a:endParaRPr lang="en-US" altLang="ja-JP" sz="1200" b="1" dirty="0">
                <a:solidFill>
                  <a:schemeClr val="folHlin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71" name="図 70"/>
            <p:cNvPicPr>
              <a:picLocks noChangeAspect="1"/>
            </p:cNvPicPr>
            <p:nvPr/>
          </p:nvPicPr>
          <p:blipFill>
            <a:blip r:embed="rId12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723" y="6563187"/>
              <a:ext cx="293149" cy="189015"/>
            </a:xfrm>
            <a:prstGeom prst="rect">
              <a:avLst/>
            </a:prstGeom>
          </p:spPr>
        </p:pic>
      </p:grpSp>
      <p:sp>
        <p:nvSpPr>
          <p:cNvPr id="72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滞在時間検知システム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kumimoji="0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モニタリングセンサー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3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AC5C73-E688-45DB-985C-07193E16C920}" type="slidenum">
              <a:rPr lang="en-US" altLang="ja-JP" smtClean="0"/>
              <a:pPr>
                <a:defRPr/>
              </a:pPr>
              <a:t>1</a:t>
            </a:fld>
            <a:endParaRPr lang="en-US" altLang="ja-JP"/>
          </a:p>
        </p:txBody>
      </p:sp>
      <p:sp>
        <p:nvSpPr>
          <p:cNvPr id="37" name="タイトル 17"/>
          <p:cNvSpPr>
            <a:spLocks noGrp="1"/>
          </p:cNvSpPr>
          <p:nvPr>
            <p:ph type="title"/>
          </p:nvPr>
        </p:nvSpPr>
        <p:spPr>
          <a:xfrm>
            <a:off x="264705" y="231184"/>
            <a:ext cx="7747000" cy="306388"/>
          </a:xfrm>
        </p:spPr>
        <p:txBody>
          <a:bodyPr/>
          <a:lstStyle/>
          <a:p>
            <a:r>
              <a:rPr lang="en-US" altLang="ja-JP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USEN-NEXT GROUP </a:t>
            </a:r>
            <a:r>
              <a:rPr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概要</a:t>
            </a:r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250129" y="817263"/>
            <a:ext cx="4655152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>
              <a:spcAft>
                <a:spcPts val="600"/>
              </a:spcAft>
            </a:pP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商号	　　株式会社 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USEN-NEXT HOLDINGS</a:t>
            </a:r>
          </a:p>
          <a:p>
            <a:pPr defTabSz="844083">
              <a:spcAft>
                <a:spcPts val="600"/>
              </a:spcAft>
            </a:pP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所在地	　　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東京都品川区上大崎三丁目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番</a:t>
            </a:r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</a:t>
            </a: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号</a:t>
            </a:r>
            <a:endParaRPr lang="en-US" altLang="ja-JP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defTabSz="844083">
              <a:spcAft>
                <a:spcPts val="600"/>
              </a:spcAft>
            </a:pPr>
            <a:r>
              <a:rPr lang="ja-JP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代表者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	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　　代表取締役社長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CEO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　 宇野 康秀　</a:t>
            </a:r>
            <a:endParaRPr lang="en-US" altLang="ja-JP" sz="14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 defTabSz="844083">
              <a:spcAft>
                <a:spcPts val="600"/>
              </a:spcAft>
            </a:pP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設立</a:t>
            </a:r>
            <a:r>
              <a:rPr lang="ja-JP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年月日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　</a:t>
            </a:r>
            <a:r>
              <a:rPr lang="ja-JP" altLang="en-US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　</a:t>
            </a:r>
            <a:r>
              <a:rPr lang="en-US" altLang="ja-JP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2009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年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2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月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3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日</a:t>
            </a:r>
          </a:p>
          <a:p>
            <a:pPr defTabSz="844083">
              <a:spcAft>
                <a:spcPts val="600"/>
              </a:spcAft>
            </a:pP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資本金	　　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9,445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万円（平成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29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年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12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月</a:t>
            </a:r>
            <a:r>
              <a:rPr lang="en-US" altLang="ja-JP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1</a:t>
            </a: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日現在）</a:t>
            </a:r>
          </a:p>
          <a:p>
            <a:pPr defTabSz="844083">
              <a:spcAft>
                <a:spcPts val="600"/>
              </a:spcAft>
            </a:pPr>
            <a:r>
              <a:rPr lang="ja-JP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事業内容	　　グループ会社の経営管理など</a:t>
            </a:r>
          </a:p>
        </p:txBody>
      </p:sp>
      <p:sp>
        <p:nvSpPr>
          <p:cNvPr id="40" name="正方形/長方形 39"/>
          <p:cNvSpPr/>
          <p:nvPr/>
        </p:nvSpPr>
        <p:spPr>
          <a:xfrm>
            <a:off x="3875599" y="2896406"/>
            <a:ext cx="13632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44083"/>
            <a:r>
              <a:rPr lang="ja-JP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事業領域</a:t>
            </a:r>
            <a:endParaRPr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1965890" y="4082299"/>
            <a:ext cx="1656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店舗やオフィス向け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BGM</a:t>
            </a:r>
            <a:r>
              <a:rPr lang="ja-JP" altLang="en-US" sz="1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、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タブレット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POS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レジ、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IP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カメラ、損害保険等、業務店に必要とされる様々なサービスの提供及び、各種施工設置・保守対応</a:t>
            </a:r>
            <a:endParaRPr lang="ja-JP" altLang="en-US" sz="1050" b="1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Meiryo UI" panose="020B0604030504040204" pitchFamily="50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202590" y="4058849"/>
            <a:ext cx="17633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ブロードバンドインターネット回線の販売代理店、オフィスの</a:t>
            </a:r>
            <a:r>
              <a:rPr lang="en-US" altLang="ja-JP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ICT</a:t>
            </a:r>
            <a:r>
              <a:rPr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環境構築の提案・販売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、</a:t>
            </a:r>
            <a:endParaRPr lang="ja-JP" altLang="en-US" sz="105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Meiryo UI" panose="020B0604030504040204" pitchFamily="50" charset="-128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5504102" y="4058849"/>
            <a:ext cx="168610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  <a:cs typeface="Meiryo UI" panose="020B0604030504040204" pitchFamily="50" charset="-128"/>
              </a:rPr>
              <a:t>病院やビジネスホテル、レジャーホテル、飲食店、ゴルフ場向けの自動精算機をはじめとしたトータルソリューションサービスの提供</a:t>
            </a:r>
            <a:endParaRPr lang="ja-JP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  <a:cs typeface="Meiryo UI" panose="020B0604030504040204" pitchFamily="50" charset="-128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7266288" y="4082299"/>
            <a:ext cx="16899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/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日本最大級の映像配信及び多様な電子書籍コンテンツを提供する「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U-NEXT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」をはじめ、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MVNO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サービス「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U-mobile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」、個人向けブロードバンド回線サービス「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U-NEXT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光」など、コンシューマー向けサービスを提供</a:t>
            </a:r>
            <a:endParaRPr lang="en-US" altLang="ja-JP" sz="1000" dirty="0" smtClean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6" name="正方形/長方形 45"/>
          <p:cNvSpPr/>
          <p:nvPr/>
        </p:nvSpPr>
        <p:spPr>
          <a:xfrm>
            <a:off x="264705" y="3379899"/>
            <a:ext cx="1565578" cy="6630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en-US" altLang="ja-JP" sz="1400" b="1" dirty="0" err="1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BtoB</a:t>
            </a:r>
            <a:endParaRPr lang="ja-JP" altLang="en-US" sz="1400" b="1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3783299" y="3379899"/>
            <a:ext cx="1563804" cy="6630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ja-JP" altLang="en-US" sz="1400" b="1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メディア</a:t>
            </a:r>
            <a:endParaRPr lang="ja-JP" altLang="en-US" sz="1400" b="1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2026090" y="3379899"/>
            <a:ext cx="1547978" cy="6630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ja-JP" altLang="en-US" sz="1400" b="1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業務店</a:t>
            </a:r>
            <a:endParaRPr lang="ja-JP" altLang="en-US" sz="1400" b="1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9" name="正方形/長方形 48"/>
          <p:cNvSpPr/>
          <p:nvPr/>
        </p:nvSpPr>
        <p:spPr>
          <a:xfrm>
            <a:off x="5556334" y="3379899"/>
            <a:ext cx="1563804" cy="6630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ja-JP" altLang="en-US" sz="1400" b="1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業務用システム</a:t>
            </a:r>
            <a:endParaRPr lang="ja-JP" altLang="en-US" sz="1400" b="1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720" y="5910398"/>
            <a:ext cx="493863" cy="215612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2453" y="5199334"/>
            <a:ext cx="464132" cy="284694"/>
          </a:xfrm>
          <a:prstGeom prst="rect">
            <a:avLst/>
          </a:prstGeom>
        </p:spPr>
      </p:pic>
      <p:pic>
        <p:nvPicPr>
          <p:cNvPr id="53" name="図 5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589" y="6268198"/>
            <a:ext cx="783752" cy="120627"/>
          </a:xfrm>
          <a:prstGeom prst="rect">
            <a:avLst/>
          </a:prstGeom>
        </p:spPr>
      </p:pic>
      <p:pic>
        <p:nvPicPr>
          <p:cNvPr id="54" name="図 5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157" y="5601228"/>
            <a:ext cx="677942" cy="176656"/>
          </a:xfrm>
          <a:prstGeom prst="rect">
            <a:avLst/>
          </a:prstGeom>
        </p:spPr>
      </p:pic>
      <p:pic>
        <p:nvPicPr>
          <p:cNvPr id="55" name="図 5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71" y="5885478"/>
            <a:ext cx="583314" cy="235385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148" y="5225822"/>
            <a:ext cx="489992" cy="251906"/>
          </a:xfrm>
          <a:prstGeom prst="rect">
            <a:avLst/>
          </a:prstGeom>
        </p:spPr>
      </p:pic>
      <p:pic>
        <p:nvPicPr>
          <p:cNvPr id="57" name="図 5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71" y="5223259"/>
            <a:ext cx="526487" cy="254469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540" y="5012025"/>
            <a:ext cx="724403" cy="125770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47" y="5616309"/>
            <a:ext cx="541985" cy="145015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6564" y="5608824"/>
            <a:ext cx="585437" cy="176167"/>
          </a:xfrm>
          <a:prstGeom prst="rect">
            <a:avLst/>
          </a:prstGeom>
        </p:spPr>
      </p:pic>
      <p:pic>
        <p:nvPicPr>
          <p:cNvPr id="61" name="図 6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1692" y="4944073"/>
            <a:ext cx="603847" cy="218741"/>
          </a:xfrm>
          <a:prstGeom prst="rect">
            <a:avLst/>
          </a:prstGeom>
        </p:spPr>
      </p:pic>
      <p:pic>
        <p:nvPicPr>
          <p:cNvPr id="62" name="図 6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053" y="5910398"/>
            <a:ext cx="666411" cy="241574"/>
          </a:xfrm>
          <a:prstGeom prst="rect">
            <a:avLst/>
          </a:prstGeom>
        </p:spPr>
      </p:pic>
      <p:pic>
        <p:nvPicPr>
          <p:cNvPr id="63" name="図 6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3589" y="5270337"/>
            <a:ext cx="592063" cy="174526"/>
          </a:xfrm>
          <a:prstGeom prst="rect">
            <a:avLst/>
          </a:prstGeom>
        </p:spPr>
      </p:pic>
      <p:pic>
        <p:nvPicPr>
          <p:cNvPr id="64" name="図 63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902" y="5593961"/>
            <a:ext cx="611073" cy="145992"/>
          </a:xfrm>
          <a:prstGeom prst="rect">
            <a:avLst/>
          </a:prstGeom>
        </p:spPr>
      </p:pic>
      <p:pic>
        <p:nvPicPr>
          <p:cNvPr id="65" name="図 6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5289" y="5546261"/>
            <a:ext cx="682102" cy="151056"/>
          </a:xfrm>
          <a:prstGeom prst="rect">
            <a:avLst/>
          </a:prstGeom>
        </p:spPr>
      </p:pic>
      <p:pic>
        <p:nvPicPr>
          <p:cNvPr id="66" name="図 65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3961" y="5520922"/>
            <a:ext cx="739214" cy="240402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665" y="5854666"/>
            <a:ext cx="641349" cy="140986"/>
          </a:xfrm>
          <a:prstGeom prst="rect">
            <a:avLst/>
          </a:prstGeom>
        </p:spPr>
      </p:pic>
      <p:sp>
        <p:nvSpPr>
          <p:cNvPr id="34" name="正方形/長方形 33"/>
          <p:cNvSpPr/>
          <p:nvPr/>
        </p:nvSpPr>
        <p:spPr>
          <a:xfrm>
            <a:off x="7329371" y="3368105"/>
            <a:ext cx="1563804" cy="6630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44083"/>
            <a:r>
              <a:rPr lang="ja-JP" altLang="en-US" sz="1400" b="1" dirty="0" smtClean="0">
                <a:solidFill>
                  <a:prstClr val="white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コンシューマー</a:t>
            </a:r>
            <a:endParaRPr lang="ja-JP" altLang="en-US" sz="1400" b="1" dirty="0">
              <a:solidFill>
                <a:prstClr val="white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698870" y="4059247"/>
            <a:ext cx="16907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グルメサイトの「</a:t>
            </a:r>
            <a:r>
              <a:rPr lang="ja-JP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ヒトサラ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」、「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SAVOR JAPAN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」やウェディングメディア「ウエコレ」他、スタイリスト探しの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WEB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マガジン「</a:t>
            </a:r>
            <a:r>
              <a:rPr lang="en-US" altLang="ja-JP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bangs</a:t>
            </a:r>
            <a:r>
              <a:rPr lang="ja-JP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ea"/>
                <a:ea typeface="+mn-ea"/>
              </a:rPr>
              <a:t>」等のメディアを展開</a:t>
            </a:r>
            <a:endParaRPr kumimoji="1" lang="ja-JP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+mn-ea"/>
              <a:ea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647" y="5842201"/>
            <a:ext cx="495352" cy="30690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381" y="5206441"/>
            <a:ext cx="527804" cy="346927"/>
          </a:xfrm>
          <a:prstGeom prst="rect">
            <a:avLst/>
          </a:prstGeom>
        </p:spPr>
      </p:pic>
      <p:cxnSp>
        <p:nvCxnSpPr>
          <p:cNvPr id="7" name="直線コネクタ 6"/>
          <p:cNvCxnSpPr/>
          <p:nvPr/>
        </p:nvCxnSpPr>
        <p:spPr bwMode="auto">
          <a:xfrm>
            <a:off x="250129" y="3082113"/>
            <a:ext cx="3700770" cy="0"/>
          </a:xfrm>
          <a:prstGeom prst="line">
            <a:avLst/>
          </a:prstGeom>
          <a:ln w="15875"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 bwMode="auto">
          <a:xfrm>
            <a:off x="5177165" y="3050295"/>
            <a:ext cx="3700770" cy="0"/>
          </a:xfrm>
          <a:prstGeom prst="line">
            <a:avLst/>
          </a:prstGeom>
          <a:ln w="15875"/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97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 bwMode="auto">
          <a:xfrm>
            <a:off x="250825" y="4530225"/>
            <a:ext cx="8642350" cy="1792846"/>
          </a:xfrm>
          <a:prstGeom prst="roundRect">
            <a:avLst>
              <a:gd name="adj" fmla="val 11623"/>
            </a:avLst>
          </a:prstGeom>
          <a:ln w="57150">
            <a:solidFill>
              <a:srgbClr val="71B9DD"/>
            </a:solidFill>
          </a:ln>
          <a:ex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1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B4D2E1C1-4918-49CE-A956-5A13A84F54F2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19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098" name="AutoShape 123"/>
          <p:cNvSpPr>
            <a:spLocks noChangeArrowheads="1"/>
          </p:cNvSpPr>
          <p:nvPr/>
        </p:nvSpPr>
        <p:spPr bwMode="auto">
          <a:xfrm>
            <a:off x="4546832" y="2731941"/>
            <a:ext cx="2399038" cy="341960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9050">
            <a:noFill/>
            <a:round/>
            <a:headEnd/>
            <a:tailEnd/>
          </a:ln>
        </p:spPr>
        <p:txBody>
          <a:bodyPr wrap="none" lIns="252000" anchor="ctr"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① </a:t>
            </a:r>
            <a:r>
              <a:rPr lang="ja-JP" altLang="en-US" sz="14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販売機会ロスの低減</a:t>
            </a:r>
          </a:p>
        </p:txBody>
      </p:sp>
      <p:sp>
        <p:nvSpPr>
          <p:cNvPr id="3099" name="AutoShape 124"/>
          <p:cNvSpPr>
            <a:spLocks noChangeArrowheads="1"/>
          </p:cNvSpPr>
          <p:nvPr/>
        </p:nvSpPr>
        <p:spPr bwMode="auto">
          <a:xfrm>
            <a:off x="4535488" y="3220431"/>
            <a:ext cx="2399038" cy="341961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9050">
            <a:noFill/>
            <a:round/>
            <a:headEnd/>
            <a:tailEnd/>
          </a:ln>
        </p:spPr>
        <p:txBody>
          <a:bodyPr wrap="none" lIns="252000" anchor="ctr"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② </a:t>
            </a:r>
            <a:r>
              <a:rPr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顧客満足度の向上   </a:t>
            </a:r>
          </a:p>
        </p:txBody>
      </p:sp>
      <p:sp>
        <p:nvSpPr>
          <p:cNvPr id="3100" name="AutoShape 125"/>
          <p:cNvSpPr>
            <a:spLocks noChangeArrowheads="1"/>
          </p:cNvSpPr>
          <p:nvPr/>
        </p:nvSpPr>
        <p:spPr bwMode="auto">
          <a:xfrm>
            <a:off x="4546832" y="3709517"/>
            <a:ext cx="2399038" cy="341961"/>
          </a:xfrm>
          <a:prstGeom prst="roundRect">
            <a:avLst>
              <a:gd name="adj" fmla="val 16667"/>
            </a:avLst>
          </a:prstGeom>
          <a:solidFill>
            <a:srgbClr val="00B0F0"/>
          </a:solidFill>
          <a:ln w="19050">
            <a:noFill/>
            <a:round/>
            <a:headEnd/>
            <a:tailEnd/>
          </a:ln>
        </p:spPr>
        <p:txBody>
          <a:bodyPr wrap="none" lIns="252000" anchor="ctr"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③ </a:t>
            </a:r>
            <a:r>
              <a:rPr lang="ja-JP" altLang="en-US" sz="14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効率的な業務の運用</a:t>
            </a:r>
          </a:p>
        </p:txBody>
      </p:sp>
      <p:sp>
        <p:nvSpPr>
          <p:cNvPr id="3101" name="AutoShape 126"/>
          <p:cNvSpPr>
            <a:spLocks noChangeArrowheads="1"/>
          </p:cNvSpPr>
          <p:nvPr/>
        </p:nvSpPr>
        <p:spPr bwMode="auto">
          <a:xfrm rot="16200000" flipV="1">
            <a:off x="6689741" y="3291760"/>
            <a:ext cx="1152524" cy="235742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endParaRPr lang="ja-JP" altLang="en-US" sz="900"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103" name="Oval 128"/>
          <p:cNvSpPr>
            <a:spLocks noChangeArrowheads="1"/>
          </p:cNvSpPr>
          <p:nvPr/>
        </p:nvSpPr>
        <p:spPr bwMode="auto">
          <a:xfrm>
            <a:off x="7519193" y="2715543"/>
            <a:ext cx="1366837" cy="1368425"/>
          </a:xfrm>
          <a:prstGeom prst="ellipse">
            <a:avLst/>
          </a:prstGeom>
          <a:solidFill>
            <a:srgbClr val="66CCFF"/>
          </a:solidFill>
          <a:ln w="12700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導入店の</a:t>
            </a:r>
          </a:p>
          <a:p>
            <a:pPr algn="ctr" eaLnBrk="1" hangingPunct="1">
              <a:buFontTx/>
              <a:buNone/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売上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UP</a:t>
            </a: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に貢献</a:t>
            </a:r>
          </a:p>
        </p:txBody>
      </p:sp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043" y="5049150"/>
            <a:ext cx="11858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AutoShape 32"/>
          <p:cNvSpPr>
            <a:spLocks noChangeArrowheads="1"/>
          </p:cNvSpPr>
          <p:nvPr/>
        </p:nvSpPr>
        <p:spPr bwMode="auto">
          <a:xfrm rot="5400000">
            <a:off x="2452311" y="5397719"/>
            <a:ext cx="863600" cy="36934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pic>
        <p:nvPicPr>
          <p:cNvPr id="49" name="Picture 51" descr="audio, high, volume icon">
            <a:hlinkClick r:id="rId4" tooltip="audio, high, volume ic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0228" y="5180913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53" descr="64, audio, generic, gnome, x icon">
            <a:hlinkClick r:id="rId6" tooltip="64, audio, generic, gnome, x icon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563" y="5155502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38" descr="chat, comments, references, talk icon">
            <a:hlinkClick r:id="rId8" tooltip="chat, comments, references, talk icon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1312" y="4876113"/>
            <a:ext cx="1009650" cy="96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0" descr="46 icon">
            <a:hlinkClick r:id="rId10" tooltip="46 icon"/>
          </p:cNvPr>
          <p:cNvPicPr>
            <a:picLocks noChangeAspect="1" noChangeArrowheads="1"/>
          </p:cNvPicPr>
          <p:nvPr/>
        </p:nvPicPr>
        <p:blipFill>
          <a:blip r:embed="rId11" cstate="email">
            <a:lum bright="70000" contrast="-16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4275" y="5278386"/>
            <a:ext cx="78581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2" descr="man, mens room, person, user icon">
            <a:hlinkClick r:id="rId12" tooltip="man, mens room, person, user icon"/>
          </p:cNvPr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9012" y="5200598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AutoShape 45"/>
          <p:cNvSpPr>
            <a:spLocks noChangeArrowheads="1"/>
          </p:cNvSpPr>
          <p:nvPr/>
        </p:nvSpPr>
        <p:spPr bwMode="auto">
          <a:xfrm rot="10800000">
            <a:off x="7954310" y="5671292"/>
            <a:ext cx="431800" cy="342900"/>
          </a:xfrm>
          <a:custGeom>
            <a:avLst/>
            <a:gdLst>
              <a:gd name="T0" fmla="*/ 101506744 w 21600"/>
              <a:gd name="T1" fmla="*/ 0 h 21600"/>
              <a:gd name="T2" fmla="*/ 0 w 21600"/>
              <a:gd name="T3" fmla="*/ 43208083 h 21600"/>
              <a:gd name="T4" fmla="*/ 101506744 w 21600"/>
              <a:gd name="T5" fmla="*/ 86416166 h 21600"/>
              <a:gd name="T6" fmla="*/ 172560114 w 21600"/>
              <a:gd name="T7" fmla="*/ 43208083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6000 h 21600"/>
              <a:gd name="T14" fmla="*/ 17647 w 21600"/>
              <a:gd name="T15" fmla="*/ 15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2706" y="0"/>
                </a:moveTo>
                <a:lnTo>
                  <a:pt x="12706" y="6000"/>
                </a:lnTo>
                <a:lnTo>
                  <a:pt x="3375" y="6000"/>
                </a:lnTo>
                <a:lnTo>
                  <a:pt x="3375" y="15600"/>
                </a:lnTo>
                <a:lnTo>
                  <a:pt x="12706" y="15600"/>
                </a:lnTo>
                <a:lnTo>
                  <a:pt x="12706" y="21600"/>
                </a:lnTo>
                <a:lnTo>
                  <a:pt x="21600" y="10800"/>
                </a:lnTo>
                <a:lnTo>
                  <a:pt x="12706" y="0"/>
                </a:lnTo>
                <a:close/>
              </a:path>
              <a:path w="21600" h="21600">
                <a:moveTo>
                  <a:pt x="1350" y="6000"/>
                </a:moveTo>
                <a:lnTo>
                  <a:pt x="1350" y="15600"/>
                </a:lnTo>
                <a:lnTo>
                  <a:pt x="2700" y="15600"/>
                </a:lnTo>
                <a:lnTo>
                  <a:pt x="2700" y="6000"/>
                </a:lnTo>
                <a:lnTo>
                  <a:pt x="1350" y="6000"/>
                </a:lnTo>
                <a:close/>
              </a:path>
              <a:path w="21600" h="21600">
                <a:moveTo>
                  <a:pt x="0" y="6000"/>
                </a:moveTo>
                <a:lnTo>
                  <a:pt x="0" y="15600"/>
                </a:lnTo>
                <a:lnTo>
                  <a:pt x="675" y="15600"/>
                </a:lnTo>
                <a:lnTo>
                  <a:pt x="675" y="6000"/>
                </a:lnTo>
                <a:lnTo>
                  <a:pt x="0" y="6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1" name="Picture 54" descr="64, audio, generic, gnome, x icon">
            <a:hlinkClick r:id="rId6" tooltip="64, audio, generic, gnome, x icon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0950" y="5125351"/>
            <a:ext cx="142875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テキスト ボックス 20"/>
          <p:cNvSpPr txBox="1">
            <a:spLocks noChangeArrowheads="1"/>
          </p:cNvSpPr>
          <p:nvPr/>
        </p:nvSpPr>
        <p:spPr bwMode="auto">
          <a:xfrm>
            <a:off x="692547" y="4613958"/>
            <a:ext cx="14228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ボタンを押す</a:t>
            </a:r>
            <a:endParaRPr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3" name="テキスト ボックス 20"/>
          <p:cNvSpPr txBox="1">
            <a:spLocks noChangeArrowheads="1"/>
          </p:cNvSpPr>
          <p:nvPr/>
        </p:nvSpPr>
        <p:spPr bwMode="auto">
          <a:xfrm>
            <a:off x="3294346" y="4613958"/>
            <a:ext cx="218700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自動でアナウンスが流れる</a:t>
            </a:r>
          </a:p>
        </p:txBody>
      </p:sp>
      <p:sp>
        <p:nvSpPr>
          <p:cNvPr id="54" name="テキスト ボックス 20"/>
          <p:cNvSpPr txBox="1">
            <a:spLocks noChangeArrowheads="1"/>
          </p:cNvSpPr>
          <p:nvPr/>
        </p:nvSpPr>
        <p:spPr bwMode="auto">
          <a:xfrm>
            <a:off x="6403975" y="4613958"/>
            <a:ext cx="20145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ja-JP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スタッフが効率的に対応</a:t>
            </a:r>
          </a:p>
        </p:txBody>
      </p:sp>
      <p:sp>
        <p:nvSpPr>
          <p:cNvPr id="57" name="正方形/長方形 56"/>
          <p:cNvSpPr/>
          <p:nvPr/>
        </p:nvSpPr>
        <p:spPr>
          <a:xfrm>
            <a:off x="15625" y="2285783"/>
            <a:ext cx="1533524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受信機</a:t>
            </a:r>
            <a:endParaRPr lang="en-US" altLang="ja-JP" sz="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>
              <a:defRPr/>
            </a:pP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WC-100R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2467724" y="3323682"/>
            <a:ext cx="1533524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送信機／ボタン</a:t>
            </a:r>
            <a:endParaRPr lang="en-US" altLang="ja-JP" sz="8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algn="ctr">
              <a:defRPr/>
            </a:pP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</a:t>
            </a:r>
            <a:r>
              <a:rPr lang="en-US" altLang="ja-JP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WC-100T</a:t>
            </a:r>
            <a:r>
              <a:rPr lang="ja-JP" altLang="en-US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）</a:t>
            </a:r>
            <a:endParaRPr lang="ja-JP" altLang="en-US" sz="8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4" name="Rectangle 77"/>
          <p:cNvSpPr>
            <a:spLocks noChangeArrowheads="1"/>
          </p:cNvSpPr>
          <p:nvPr/>
        </p:nvSpPr>
        <p:spPr bwMode="auto">
          <a:xfrm>
            <a:off x="250825" y="884306"/>
            <a:ext cx="429619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ワイヤレススタッフコール</a:t>
            </a:r>
            <a:endParaRPr lang="en-US" altLang="ja-JP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5" name="テキスト ボックス 20"/>
          <p:cNvSpPr txBox="1">
            <a:spLocks noChangeArrowheads="1"/>
          </p:cNvSpPr>
          <p:nvPr/>
        </p:nvSpPr>
        <p:spPr bwMode="auto">
          <a:xfrm>
            <a:off x="4307505" y="862108"/>
            <a:ext cx="459978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“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必要なお客様が必要な時にだけ”店舗スタッフ様を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呼び出すことができるシステム</a:t>
            </a:r>
            <a:endParaRPr lang="en-US" altLang="ja-JP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73733">
            <a:off x="3443322" y="2336956"/>
            <a:ext cx="309335" cy="337457"/>
          </a:xfrm>
          <a:prstGeom prst="rect">
            <a:avLst/>
          </a:prstGeom>
        </p:spPr>
      </p:pic>
      <p:sp>
        <p:nvSpPr>
          <p:cNvPr id="37" name="テキスト ボックス 20"/>
          <p:cNvSpPr txBox="1">
            <a:spLocks noChangeArrowheads="1"/>
          </p:cNvSpPr>
          <p:nvPr/>
        </p:nvSpPr>
        <p:spPr bwMode="auto">
          <a:xfrm>
            <a:off x="4546832" y="2256600"/>
            <a:ext cx="43463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「スタッフコール」導入の</a:t>
            </a:r>
            <a:r>
              <a: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メリット</a:t>
            </a:r>
            <a:endParaRPr lang="en-US" altLang="ja-JP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9" name="テキスト ボックス 20"/>
          <p:cNvSpPr txBox="1">
            <a:spLocks noChangeArrowheads="1"/>
          </p:cNvSpPr>
          <p:nvPr/>
        </p:nvSpPr>
        <p:spPr bwMode="auto">
          <a:xfrm>
            <a:off x="318910" y="1530108"/>
            <a:ext cx="858837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ホームセンター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、カー用品店、ドラッグストア、大型衣料品店など、</a:t>
            </a:r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「商品アイテム数が多く」　「売り場面積が広く」　</a:t>
            </a:r>
            <a:endParaRPr lang="en-US" altLang="ja-JP" sz="1400" b="1" dirty="0" smtClean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1400" b="1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「スタッフ数</a:t>
            </a:r>
            <a:r>
              <a:rPr lang="ja-JP" altLang="en-US" sz="1400" b="1" dirty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が比較的少数」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な店舗に</a:t>
            </a:r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おいて、</a:t>
            </a:r>
            <a:r>
              <a:rPr lang="ja-JP" altLang="en-US" sz="1400" b="1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大変</a:t>
            </a:r>
            <a:r>
              <a:rPr lang="ja-JP" altLang="en-US" sz="1400" b="1" dirty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便利な呼び出し</a:t>
            </a:r>
            <a:r>
              <a:rPr lang="ja-JP" altLang="en-US" sz="1400" b="1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システム</a:t>
            </a:r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です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</a:p>
        </p:txBody>
      </p:sp>
      <p:sp>
        <p:nvSpPr>
          <p:cNvPr id="40" name="AutoShape 32"/>
          <p:cNvSpPr>
            <a:spLocks noChangeArrowheads="1"/>
          </p:cNvSpPr>
          <p:nvPr/>
        </p:nvSpPr>
        <p:spPr bwMode="auto">
          <a:xfrm rot="5400000">
            <a:off x="5012062" y="5402628"/>
            <a:ext cx="863600" cy="369348"/>
          </a:xfrm>
          <a:prstGeom prst="triangle">
            <a:avLst>
              <a:gd name="adj" fmla="val 50000"/>
            </a:avLst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1800"/>
          </a:p>
        </p:txBody>
      </p:sp>
      <p:grpSp>
        <p:nvGrpSpPr>
          <p:cNvPr id="6" name="グループ化 5"/>
          <p:cNvGrpSpPr/>
          <p:nvPr/>
        </p:nvGrpSpPr>
        <p:grpSpPr>
          <a:xfrm>
            <a:off x="462307" y="2483019"/>
            <a:ext cx="1037011" cy="1674369"/>
            <a:chOff x="436309" y="1704243"/>
            <a:chExt cx="1146566" cy="178179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253414">
              <a:off x="1278651" y="1691016"/>
              <a:ext cx="290997" cy="317451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6309" y="1888478"/>
              <a:ext cx="785008" cy="1597559"/>
            </a:xfrm>
            <a:prstGeom prst="rect">
              <a:avLst/>
            </a:prstGeom>
          </p:spPr>
        </p:pic>
      </p:grpSp>
      <p:pic>
        <p:nvPicPr>
          <p:cNvPr id="4" name="図 3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027" y="2608101"/>
            <a:ext cx="2019221" cy="1583310"/>
          </a:xfrm>
          <a:prstGeom prst="rect">
            <a:avLst/>
          </a:prstGeom>
        </p:spPr>
      </p:pic>
      <p:sp>
        <p:nvSpPr>
          <p:cNvPr id="13" name="フリーフォーム 12"/>
          <p:cNvSpPr/>
          <p:nvPr/>
        </p:nvSpPr>
        <p:spPr bwMode="auto">
          <a:xfrm>
            <a:off x="1137920" y="2700673"/>
            <a:ext cx="3077231" cy="581007"/>
          </a:xfrm>
          <a:custGeom>
            <a:avLst/>
            <a:gdLst>
              <a:gd name="connsiteX0" fmla="*/ 0 w 3077231"/>
              <a:gd name="connsiteY0" fmla="*/ 581007 h 581007"/>
              <a:gd name="connsiteX1" fmla="*/ 304800 w 3077231"/>
              <a:gd name="connsiteY1" fmla="*/ 184767 h 581007"/>
              <a:gd name="connsiteX2" fmla="*/ 1239520 w 3077231"/>
              <a:gd name="connsiteY2" fmla="*/ 12047 h 581007"/>
              <a:gd name="connsiteX3" fmla="*/ 2915920 w 3077231"/>
              <a:gd name="connsiteY3" fmla="*/ 499727 h 581007"/>
              <a:gd name="connsiteX4" fmla="*/ 2915920 w 3077231"/>
              <a:gd name="connsiteY4" fmla="*/ 469247 h 581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231" h="581007">
                <a:moveTo>
                  <a:pt x="0" y="581007"/>
                </a:moveTo>
                <a:cubicBezTo>
                  <a:pt x="49106" y="430300"/>
                  <a:pt x="98213" y="279594"/>
                  <a:pt x="304800" y="184767"/>
                </a:cubicBezTo>
                <a:cubicBezTo>
                  <a:pt x="511387" y="89940"/>
                  <a:pt x="804333" y="-40446"/>
                  <a:pt x="1239520" y="12047"/>
                </a:cubicBezTo>
                <a:cubicBezTo>
                  <a:pt x="1674707" y="64540"/>
                  <a:pt x="2915920" y="499727"/>
                  <a:pt x="2915920" y="499727"/>
                </a:cubicBezTo>
                <a:cubicBezTo>
                  <a:pt x="3195320" y="575927"/>
                  <a:pt x="3055620" y="522587"/>
                  <a:pt x="2915920" y="469247"/>
                </a:cubicBezTo>
              </a:path>
            </a:pathLst>
          </a:cu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6" name="フリーフォーム 15"/>
          <p:cNvSpPr/>
          <p:nvPr/>
        </p:nvSpPr>
        <p:spPr bwMode="auto">
          <a:xfrm>
            <a:off x="1157436" y="2862825"/>
            <a:ext cx="2607007" cy="321226"/>
          </a:xfrm>
          <a:custGeom>
            <a:avLst/>
            <a:gdLst>
              <a:gd name="connsiteX0" fmla="*/ 0 w 2621280"/>
              <a:gd name="connsiteY0" fmla="*/ 416570 h 416570"/>
              <a:gd name="connsiteX1" fmla="*/ 1198880 w 2621280"/>
              <a:gd name="connsiteY1" fmla="*/ 10 h 416570"/>
              <a:gd name="connsiteX2" fmla="*/ 2621280 w 2621280"/>
              <a:gd name="connsiteY2" fmla="*/ 406410 h 416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21280" h="416570">
                <a:moveTo>
                  <a:pt x="0" y="416570"/>
                </a:moveTo>
                <a:cubicBezTo>
                  <a:pt x="381000" y="209136"/>
                  <a:pt x="762000" y="1703"/>
                  <a:pt x="1198880" y="10"/>
                </a:cubicBezTo>
                <a:cubicBezTo>
                  <a:pt x="1635760" y="-1683"/>
                  <a:pt x="2128520" y="202363"/>
                  <a:pt x="2621280" y="406410"/>
                </a:cubicBezTo>
              </a:path>
            </a:pathLst>
          </a:custGeom>
          <a:noFill/>
          <a:ln w="38100" cap="flat" cmpd="sng" algn="ctr">
            <a:solidFill>
              <a:srgbClr val="71B9DD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10" name="グループ化 9"/>
          <p:cNvGrpSpPr/>
          <p:nvPr/>
        </p:nvGrpSpPr>
        <p:grpSpPr>
          <a:xfrm>
            <a:off x="1872368" y="2291427"/>
            <a:ext cx="990027" cy="1025445"/>
            <a:chOff x="-1368924" y="3500438"/>
            <a:chExt cx="979987" cy="821397"/>
          </a:xfrm>
        </p:grpSpPr>
        <p:sp>
          <p:nvSpPr>
            <p:cNvPr id="2" name="楕円 1"/>
            <p:cNvSpPr/>
            <p:nvPr/>
          </p:nvSpPr>
          <p:spPr>
            <a:xfrm>
              <a:off x="-1368924" y="3500438"/>
              <a:ext cx="979987" cy="821397"/>
            </a:xfrm>
            <a:prstGeom prst="ellipse">
              <a:avLst/>
            </a:prstGeom>
            <a:solidFill>
              <a:srgbClr val="71B9DD"/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en-US" altLang="ja-JP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defRPr/>
              </a:pPr>
              <a:endParaRPr lang="en-US" altLang="ja-JP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defRPr/>
              </a:pPr>
              <a:endParaRPr lang="en-US" altLang="ja-JP" sz="8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defRPr/>
              </a:pPr>
              <a:endParaRPr lang="ja-JP" altLang="en-US" sz="8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-1355984" y="3735541"/>
              <a:ext cx="954107" cy="449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ja-JP" altLang="en-US" sz="1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無線免許申請</a:t>
              </a:r>
              <a:endParaRPr lang="en-US" altLang="ja-JP" sz="1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algn="ctr">
                <a:defRPr/>
              </a:pPr>
              <a:r>
                <a:rPr lang="ja-JP" altLang="en-US" sz="1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手続き</a:t>
              </a:r>
              <a:r>
                <a:rPr lang="ja-JP" altLang="en-US" sz="1100" b="1" dirty="0" smtClean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不要</a:t>
              </a:r>
              <a:endParaRPr lang="ja-JP" altLang="en-US" sz="11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41" name="グループ化 40"/>
          <p:cNvGrpSpPr/>
          <p:nvPr/>
        </p:nvGrpSpPr>
        <p:grpSpPr>
          <a:xfrm>
            <a:off x="317779" y="6550328"/>
            <a:ext cx="3202238" cy="276999"/>
            <a:chOff x="337723" y="6515913"/>
            <a:chExt cx="3202238" cy="276999"/>
          </a:xfrm>
        </p:grpSpPr>
        <p:sp>
          <p:nvSpPr>
            <p:cNvPr id="43" name="Text Box 76"/>
            <p:cNvSpPr txBox="1">
              <a:spLocks noChangeArrowheads="1"/>
            </p:cNvSpPr>
            <p:nvPr/>
          </p:nvSpPr>
          <p:spPr bwMode="auto">
            <a:xfrm>
              <a:off x="583401" y="6515913"/>
              <a:ext cx="2956560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200" b="1" dirty="0" smtClean="0">
                  <a:solidFill>
                    <a:schemeClr val="folHlin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店内設備</a:t>
              </a:r>
              <a:endParaRPr lang="en-US" altLang="ja-JP" sz="1200" b="1" dirty="0">
                <a:solidFill>
                  <a:schemeClr val="folHlin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47" name="図 46"/>
            <p:cNvPicPr>
              <a:picLocks noChangeAspect="1"/>
            </p:cNvPicPr>
            <p:nvPr/>
          </p:nvPicPr>
          <p:blipFill>
            <a:blip r:embed="rId18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723" y="6563187"/>
              <a:ext cx="293149" cy="189015"/>
            </a:xfrm>
            <a:prstGeom prst="rect">
              <a:avLst/>
            </a:prstGeom>
          </p:spPr>
        </p:pic>
      </p:grpSp>
      <p:sp>
        <p:nvSpPr>
          <p:cNvPr id="55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【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スタッフ呼び出しシステム</a:t>
            </a:r>
            <a:r>
              <a:rPr lang="en-US" altLang="ja-JP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】 </a:t>
            </a:r>
            <a:r>
              <a:rPr lang="ja-JP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 </a:t>
            </a:r>
            <a:r>
              <a:rPr lang="ja-JP" alt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HGP創英角ｺﾞｼｯｸUB" pitchFamily="50" charset="-128"/>
                <a:ea typeface="HGP創英角ｺﾞｼｯｸUB" pitchFamily="50" charset="-128"/>
              </a:rPr>
              <a:t>スタッフコール</a:t>
            </a:r>
            <a:endParaRPr kumimoji="0" lang="ja-JP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GP創英角ｺﾞｼｯｸUB" pitchFamily="50" charset="-128"/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8643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308082" y="1739761"/>
            <a:ext cx="4160053" cy="4652182"/>
          </a:xfrm>
          <a:prstGeom prst="roundRect">
            <a:avLst>
              <a:gd name="adj" fmla="val 6734"/>
            </a:avLst>
          </a:prstGeom>
          <a:solidFill>
            <a:srgbClr val="B3DBE3">
              <a:alpha val="50196"/>
            </a:srgbClr>
          </a:solidFill>
          <a:ln w="76200"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146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F7A72051-8DCB-48CC-9F1C-8A731CCFF858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eaLnBrk="1" hangingPunct="1">
                <a:buFontTx/>
                <a:buNone/>
              </a:pPr>
              <a:t>20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149" name="テキスト ボックス 20"/>
          <p:cNvSpPr txBox="1">
            <a:spLocks noChangeArrowheads="1"/>
          </p:cNvSpPr>
          <p:nvPr/>
        </p:nvSpPr>
        <p:spPr bwMode="auto">
          <a:xfrm>
            <a:off x="325013" y="1407731"/>
            <a:ext cx="866527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3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様々な用途にご利用いただくことができ、店内放送を導入することで販促だけでなく、オペレーションの徹底や統一が可能です。</a:t>
            </a:r>
            <a:endParaRPr lang="en-US" altLang="ja-JP" sz="135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角丸四角形吹き出し 11"/>
          <p:cNvSpPr/>
          <p:nvPr/>
        </p:nvSpPr>
        <p:spPr bwMode="auto">
          <a:xfrm>
            <a:off x="6081720" y="2920723"/>
            <a:ext cx="1347780" cy="826179"/>
          </a:xfrm>
          <a:prstGeom prst="wedgeRoundRectCallout">
            <a:avLst>
              <a:gd name="adj1" fmla="val -50608"/>
              <a:gd name="adj2" fmla="val -74780"/>
              <a:gd name="adj3" fmla="val 16667"/>
            </a:avLst>
          </a:prstGeom>
          <a:solidFill>
            <a:srgbClr val="7DD3D7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配信インフラ</a:t>
            </a:r>
            <a:endParaRPr lang="en-US" altLang="ja-JP" sz="1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 dirty="0" smtClean="0">
                <a:latin typeface="+mn-ea"/>
                <a:ea typeface="+mn-ea"/>
              </a:rPr>
              <a:t>・グループ分け配信</a:t>
            </a:r>
            <a:endParaRPr lang="en-US" altLang="ja-JP" sz="800" dirty="0" smtClean="0">
              <a:latin typeface="+mn-ea"/>
              <a:ea typeface="+mn-ea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・</a:t>
            </a:r>
            <a:r>
              <a:rPr kumimoji="1" lang="en-US" altLang="ja-JP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CM</a:t>
            </a:r>
            <a:r>
              <a:rPr kumimoji="1" lang="ja-JP" altLang="en-US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管理</a:t>
            </a:r>
            <a:endParaRPr kumimoji="1" lang="en-US" altLang="ja-JP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 dirty="0" smtClean="0">
                <a:latin typeface="+mn-ea"/>
                <a:ea typeface="+mn-ea"/>
              </a:rPr>
              <a:t>・番組管理</a:t>
            </a:r>
            <a:endParaRPr lang="en-US" altLang="ja-JP" sz="800" dirty="0" smtClean="0">
              <a:latin typeface="+mn-ea"/>
              <a:ea typeface="+mn-ea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・保守</a:t>
            </a:r>
            <a:r>
              <a:rPr lang="en-US" altLang="ja-JP" sz="800" dirty="0" smtClean="0">
                <a:latin typeface="+mn-ea"/>
                <a:ea typeface="+mn-ea"/>
              </a:rPr>
              <a:t>/</a:t>
            </a:r>
            <a:r>
              <a:rPr lang="ja-JP" altLang="en-US" sz="800" dirty="0" smtClean="0">
                <a:latin typeface="+mn-ea"/>
                <a:ea typeface="+mn-ea"/>
              </a:rPr>
              <a:t>リモートメンテナンス</a:t>
            </a:r>
            <a:endParaRPr kumimoji="1" lang="en-US" altLang="ja-JP" sz="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  <p:sp>
        <p:nvSpPr>
          <p:cNvPr id="100" name="角丸四角形吹き出し 99"/>
          <p:cNvSpPr/>
          <p:nvPr/>
        </p:nvSpPr>
        <p:spPr bwMode="auto">
          <a:xfrm>
            <a:off x="4725654" y="2921673"/>
            <a:ext cx="1280325" cy="825229"/>
          </a:xfrm>
          <a:prstGeom prst="wedgeRoundRectCallout">
            <a:avLst>
              <a:gd name="adj1" fmla="val 44101"/>
              <a:gd name="adj2" fmla="val -73353"/>
              <a:gd name="adj3" fmla="val 16667"/>
            </a:avLst>
          </a:prstGeom>
          <a:solidFill>
            <a:srgbClr val="7DD3D7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放送コンテンツ</a:t>
            </a:r>
            <a:endParaRPr lang="en-US" altLang="ja-JP" sz="105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 dirty="0" smtClean="0">
                <a:latin typeface="+mn-ea"/>
                <a:ea typeface="+mn-ea"/>
              </a:rPr>
              <a:t>・プログラム編成・制作</a:t>
            </a:r>
            <a:endParaRPr lang="en-US" altLang="ja-JP" sz="800" dirty="0" smtClean="0">
              <a:latin typeface="+mn-ea"/>
              <a:ea typeface="+mn-ea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・</a:t>
            </a:r>
            <a:r>
              <a:rPr lang="ja-JP" altLang="en-US" sz="800" dirty="0" smtClean="0">
                <a:latin typeface="+mn-ea"/>
                <a:ea typeface="+mn-ea"/>
              </a:rPr>
              <a:t>オプションコンテンツ</a:t>
            </a:r>
            <a:endParaRPr lang="en-US" altLang="ja-JP" sz="800" dirty="0" smtClean="0">
              <a:latin typeface="+mn-ea"/>
              <a:ea typeface="+mn-ea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・オリジナル</a:t>
            </a:r>
            <a:r>
              <a:rPr kumimoji="1" lang="en-US" altLang="ja-JP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CM</a:t>
            </a:r>
            <a:r>
              <a:rPr kumimoji="1" lang="ja-JP" alt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ea"/>
                <a:ea typeface="+mn-ea"/>
              </a:rPr>
              <a:t>制作</a:t>
            </a:r>
            <a:endParaRPr kumimoji="1" lang="en-US" altLang="ja-JP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800" dirty="0" smtClean="0">
                <a:latin typeface="+mn-ea"/>
                <a:ea typeface="+mn-ea"/>
              </a:rPr>
              <a:t>・サウンドロゴ制作</a:t>
            </a:r>
            <a:endParaRPr kumimoji="1" lang="en-US" altLang="ja-JP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ea"/>
              <a:ea typeface="+mn-ea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4572000" y="1907231"/>
            <a:ext cx="4330286" cy="1801210"/>
            <a:chOff x="4758736" y="2215506"/>
            <a:chExt cx="4330286" cy="1801210"/>
          </a:xfrm>
        </p:grpSpPr>
        <p:graphicFrame>
          <p:nvGraphicFramePr>
            <p:cNvPr id="10" name="図表 9"/>
            <p:cNvGraphicFramePr/>
            <p:nvPr>
              <p:extLst>
                <p:ext uri="{D42A27DB-BD31-4B8C-83A1-F6EECF244321}">
                  <p14:modId xmlns:p14="http://schemas.microsoft.com/office/powerpoint/2010/main" val="828866285"/>
                </p:ext>
              </p:extLst>
            </p:nvPr>
          </p:nvGraphicFramePr>
          <p:xfrm>
            <a:off x="4758736" y="2215506"/>
            <a:ext cx="4309343" cy="13318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1" name="テキスト ボックス 10"/>
            <p:cNvSpPr txBox="1"/>
            <p:nvPr/>
          </p:nvSpPr>
          <p:spPr>
            <a:xfrm>
              <a:off x="4769566" y="2373813"/>
              <a:ext cx="1107996" cy="3970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お客様本部</a:t>
              </a:r>
              <a:endParaRPr kumimoji="1" lang="en-US" altLang="ja-JP" b="1" dirty="0" smtClean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r>
                <a:rPr kumimoji="1" lang="ja-JP" altLang="en-US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打ち合わせ・</a:t>
              </a:r>
              <a:r>
                <a:rPr lang="ja-JP" altLang="en-US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商談</a:t>
              </a:r>
              <a:endPara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5819701" y="2544399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編成・配信</a:t>
              </a:r>
              <a:endPara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7" name="テキスト ボックス 96"/>
            <p:cNvSpPr txBox="1"/>
            <p:nvPr/>
          </p:nvSpPr>
          <p:spPr>
            <a:xfrm>
              <a:off x="5811842" y="2370391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収録・制作</a:t>
              </a:r>
              <a:endPara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6703552" y="2535187"/>
              <a:ext cx="9925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設置工事・配信</a:t>
              </a:r>
              <a:endPara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7818183" y="2542831"/>
              <a:ext cx="8771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b="1" dirty="0" smtClean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全国の店舗へ</a:t>
              </a:r>
              <a:endPara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grpSp>
          <p:nvGrpSpPr>
            <p:cNvPr id="36" name="グループ化 35"/>
            <p:cNvGrpSpPr/>
            <p:nvPr/>
          </p:nvGrpSpPr>
          <p:grpSpPr>
            <a:xfrm>
              <a:off x="7806299" y="2870618"/>
              <a:ext cx="1282723" cy="1146098"/>
              <a:chOff x="3516841" y="5182758"/>
              <a:chExt cx="1282723" cy="1146098"/>
            </a:xfrm>
          </p:grpSpPr>
          <p:cxnSp>
            <p:nvCxnSpPr>
              <p:cNvPr id="27" name="直線コネクタ 26"/>
              <p:cNvCxnSpPr/>
              <p:nvPr/>
            </p:nvCxnSpPr>
            <p:spPr bwMode="auto">
              <a:xfrm>
                <a:off x="3939242" y="5182758"/>
                <a:ext cx="5498" cy="359330"/>
              </a:xfrm>
              <a:prstGeom prst="line">
                <a:avLst/>
              </a:prstGeom>
              <a:ln w="28575">
                <a:solidFill>
                  <a:srgbClr val="4343D1"/>
                </a:solidFill>
              </a:ln>
              <a:extLst/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29" name="テキスト ボックス 28"/>
              <p:cNvSpPr txBox="1"/>
              <p:nvPr/>
            </p:nvSpPr>
            <p:spPr>
              <a:xfrm>
                <a:off x="3516841" y="5522481"/>
                <a:ext cx="1282723" cy="8063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sz="800" dirty="0" smtClean="0">
                    <a:solidFill>
                      <a:srgbClr val="4343D1"/>
                    </a:solidFill>
                  </a:rPr>
                  <a:t>● </a:t>
                </a:r>
                <a:r>
                  <a:rPr kumimoji="1" lang="ja-JP" altLang="en-US" sz="800" dirty="0" smtClean="0">
                    <a:solidFill>
                      <a:srgbClr val="4343D1"/>
                    </a:solidFill>
                  </a:rPr>
                  <a:t>グループ分け指定配信</a:t>
                </a:r>
                <a:endParaRPr kumimoji="1" lang="en-US" altLang="ja-JP" sz="800" dirty="0" smtClean="0">
                  <a:solidFill>
                    <a:srgbClr val="4343D1"/>
                  </a:solidFill>
                </a:endParaRPr>
              </a:p>
              <a:p>
                <a:endParaRPr lang="en-US" altLang="ja-JP" sz="800" dirty="0">
                  <a:solidFill>
                    <a:srgbClr val="4343D1"/>
                  </a:solidFill>
                </a:endParaRPr>
              </a:p>
              <a:p>
                <a:r>
                  <a:rPr lang="ja-JP" altLang="en-US" sz="800" dirty="0" smtClean="0">
                    <a:solidFill>
                      <a:srgbClr val="4343D1"/>
                    </a:solidFill>
                  </a:rPr>
                  <a:t>● </a:t>
                </a:r>
                <a:r>
                  <a:rPr kumimoji="1" lang="ja-JP" altLang="en-US" sz="800" dirty="0" smtClean="0">
                    <a:solidFill>
                      <a:srgbClr val="4343D1"/>
                    </a:solidFill>
                  </a:rPr>
                  <a:t>エリア指定配信</a:t>
                </a:r>
                <a:endParaRPr kumimoji="1" lang="en-US" altLang="ja-JP" sz="800" dirty="0" smtClean="0">
                  <a:solidFill>
                    <a:srgbClr val="4343D1"/>
                  </a:solidFill>
                </a:endParaRPr>
              </a:p>
              <a:p>
                <a:endParaRPr lang="en-US" altLang="ja-JP" sz="800" dirty="0">
                  <a:solidFill>
                    <a:srgbClr val="4343D1"/>
                  </a:solidFill>
                </a:endParaRPr>
              </a:p>
              <a:p>
                <a:r>
                  <a:rPr lang="ja-JP" altLang="en-US" sz="800" dirty="0" smtClean="0">
                    <a:solidFill>
                      <a:srgbClr val="4343D1"/>
                    </a:solidFill>
                  </a:rPr>
                  <a:t>● </a:t>
                </a:r>
                <a:r>
                  <a:rPr kumimoji="1" lang="ja-JP" altLang="en-US" sz="800" dirty="0" smtClean="0">
                    <a:solidFill>
                      <a:srgbClr val="4343D1"/>
                    </a:solidFill>
                  </a:rPr>
                  <a:t>店舗指定配信</a:t>
                </a:r>
                <a:endParaRPr kumimoji="1" lang="ja-JP" altLang="en-US" sz="800" dirty="0">
                  <a:solidFill>
                    <a:srgbClr val="4343D1"/>
                  </a:solidFill>
                </a:endParaRPr>
              </a:p>
            </p:txBody>
          </p:sp>
        </p:grpSp>
      </p:grpSp>
      <p:grpSp>
        <p:nvGrpSpPr>
          <p:cNvPr id="45" name="グループ化 44"/>
          <p:cNvGrpSpPr/>
          <p:nvPr/>
        </p:nvGrpSpPr>
        <p:grpSpPr>
          <a:xfrm>
            <a:off x="430917" y="3783345"/>
            <a:ext cx="4195407" cy="548524"/>
            <a:chOff x="2673521" y="2236751"/>
            <a:chExt cx="1368014" cy="548524"/>
          </a:xfrm>
        </p:grpSpPr>
        <p:sp>
          <p:nvSpPr>
            <p:cNvPr id="152" name="正方形/長方形 151"/>
            <p:cNvSpPr/>
            <p:nvPr/>
          </p:nvSpPr>
          <p:spPr bwMode="auto">
            <a:xfrm>
              <a:off x="2681761" y="2236751"/>
              <a:ext cx="1299201" cy="212943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/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プログラム配信</a:t>
              </a:r>
              <a:endParaRPr lang="en-US" altLang="ja-JP" sz="10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3" name="正方形/長方形 152"/>
            <p:cNvSpPr/>
            <p:nvPr/>
          </p:nvSpPr>
          <p:spPr bwMode="auto">
            <a:xfrm>
              <a:off x="2720362" y="2500359"/>
              <a:ext cx="1299201" cy="188298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/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最大</a:t>
              </a:r>
              <a:r>
                <a:rPr lang="en-US" altLang="ja-JP" sz="2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10</a:t>
              </a:r>
              <a:r>
                <a:rPr lang="en-US" altLang="ja-JP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ch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可能、最大</a:t>
              </a:r>
              <a:r>
                <a:rPr lang="en-US" altLang="ja-JP" sz="2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1000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グループ</a:t>
              </a:r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の</a:t>
              </a:r>
              <a:r>
                <a:rPr lang="ja-JP" altLang="en-US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流し分けに</a:t>
              </a:r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対応</a:t>
              </a:r>
              <a:endParaRPr lang="en-US" altLang="ja-JP" sz="100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55" name="正方形/長方形 154"/>
            <p:cNvSpPr/>
            <p:nvPr/>
          </p:nvSpPr>
          <p:spPr bwMode="auto">
            <a:xfrm>
              <a:off x="2673521" y="2570771"/>
              <a:ext cx="1368014" cy="21450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/>
              <a:endParaRPr lang="en-US" altLang="ja-JP" sz="10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490281" y="2298665"/>
            <a:ext cx="3697672" cy="1366644"/>
            <a:chOff x="359586" y="2340612"/>
            <a:chExt cx="3706289" cy="1373319"/>
          </a:xfrm>
        </p:grpSpPr>
        <p:grpSp>
          <p:nvGrpSpPr>
            <p:cNvPr id="7" name="グループ化 6"/>
            <p:cNvGrpSpPr>
              <a:grpSpLocks noChangeAspect="1"/>
            </p:cNvGrpSpPr>
            <p:nvPr/>
          </p:nvGrpSpPr>
          <p:grpSpPr>
            <a:xfrm>
              <a:off x="359586" y="2340612"/>
              <a:ext cx="3706289" cy="1373319"/>
              <a:chOff x="518214" y="996828"/>
              <a:chExt cx="4124783" cy="1511667"/>
            </a:xfrm>
          </p:grpSpPr>
          <p:pic>
            <p:nvPicPr>
              <p:cNvPr id="2" name="図 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8214" y="1479497"/>
                <a:ext cx="4124783" cy="1028998"/>
              </a:xfrm>
              <a:prstGeom prst="rect">
                <a:avLst/>
              </a:prstGeom>
            </p:spPr>
          </p:pic>
          <p:pic>
            <p:nvPicPr>
              <p:cNvPr id="5" name="図 4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009382" y="996828"/>
                <a:ext cx="1552269" cy="410812"/>
              </a:xfrm>
              <a:prstGeom prst="rect">
                <a:avLst/>
              </a:prstGeom>
            </p:spPr>
          </p:pic>
        </p:grpSp>
        <p:sp>
          <p:nvSpPr>
            <p:cNvPr id="166" name="正方形/長方形 165"/>
            <p:cNvSpPr/>
            <p:nvPr/>
          </p:nvSpPr>
          <p:spPr bwMode="auto">
            <a:xfrm>
              <a:off x="401862" y="2547034"/>
              <a:ext cx="1455609" cy="24121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/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インターネット対応型</a:t>
              </a:r>
              <a:endParaRPr lang="en-US" altLang="ja-JP" sz="10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478109" y="4659914"/>
            <a:ext cx="3820003" cy="1179103"/>
            <a:chOff x="418935" y="4536414"/>
            <a:chExt cx="3820003" cy="1179103"/>
          </a:xfrm>
        </p:grpSpPr>
        <p:grpSp>
          <p:nvGrpSpPr>
            <p:cNvPr id="8" name="グループ化 7"/>
            <p:cNvGrpSpPr>
              <a:grpSpLocks noChangeAspect="1"/>
            </p:cNvGrpSpPr>
            <p:nvPr/>
          </p:nvGrpSpPr>
          <p:grpSpPr>
            <a:xfrm>
              <a:off x="418935" y="4538364"/>
              <a:ext cx="3820003" cy="1177153"/>
              <a:chOff x="393210" y="3345377"/>
              <a:chExt cx="4841647" cy="1292570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93210" y="3718647"/>
                <a:ext cx="4841647" cy="919300"/>
              </a:xfrm>
              <a:prstGeom prst="rect">
                <a:avLst/>
              </a:prstGeom>
            </p:spPr>
          </p:pic>
          <p:pic>
            <p:nvPicPr>
              <p:cNvPr id="6" name="図 5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74526" y="3345377"/>
                <a:ext cx="2104402" cy="292665"/>
              </a:xfrm>
              <a:prstGeom prst="rect">
                <a:avLst/>
              </a:prstGeom>
            </p:spPr>
          </p:pic>
        </p:grpSp>
        <p:sp>
          <p:nvSpPr>
            <p:cNvPr id="167" name="正方形/長方形 166"/>
            <p:cNvSpPr/>
            <p:nvPr/>
          </p:nvSpPr>
          <p:spPr bwMode="auto">
            <a:xfrm>
              <a:off x="431107" y="4536414"/>
              <a:ext cx="1207312" cy="387550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indent="-342900"/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ケーブル・</a:t>
              </a:r>
              <a:r>
                <a:rPr lang="en-US" altLang="ja-JP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CS</a:t>
              </a:r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対応</a:t>
              </a:r>
              <a:r>
                <a:rPr lang="en-US" altLang="ja-JP" sz="100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 </a:t>
              </a:r>
              <a:r>
                <a:rPr lang="ja-JP" altLang="en-US" sz="10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ハイブリット型</a:t>
              </a:r>
              <a:endParaRPr lang="en-US" altLang="ja-JP" sz="10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71" name="Rectangle 77"/>
          <p:cNvSpPr>
            <a:spLocks noChangeArrowheads="1"/>
          </p:cNvSpPr>
          <p:nvPr/>
        </p:nvSpPr>
        <p:spPr bwMode="auto">
          <a:xfrm>
            <a:off x="4657649" y="636457"/>
            <a:ext cx="395516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CM</a:t>
            </a:r>
            <a:r>
              <a:rPr lang="ja-JP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や</a:t>
            </a:r>
            <a:r>
              <a:rPr lang="en-US" altLang="ja-JP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BGM</a:t>
            </a:r>
            <a:r>
              <a:rPr lang="ja-JP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も自由自在！</a:t>
            </a:r>
            <a:endParaRPr lang="en-US" altLang="ja-JP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本部主導型オリジナル放送システム</a:t>
            </a:r>
            <a:endParaRPr lang="ja-JP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72" name="Rectangle 77"/>
          <p:cNvSpPr>
            <a:spLocks noChangeArrowheads="1"/>
          </p:cNvSpPr>
          <p:nvPr/>
        </p:nvSpPr>
        <p:spPr bwMode="auto">
          <a:xfrm>
            <a:off x="149896" y="752371"/>
            <a:ext cx="44764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店舗オリジナル放送システム</a:t>
            </a:r>
            <a:endParaRPr lang="ja-JP" altLang="en-US" sz="2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59" name="正方形/長方形 158"/>
          <p:cNvSpPr/>
          <p:nvPr/>
        </p:nvSpPr>
        <p:spPr bwMode="auto">
          <a:xfrm>
            <a:off x="482945" y="5959121"/>
            <a:ext cx="2648941" cy="2633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/>
            <a:r>
              <a:rPr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コメントのリモート再生、</a:t>
            </a:r>
            <a:r>
              <a:rPr lang="en-US" altLang="ja-JP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CM</a:t>
            </a:r>
            <a:r>
              <a:rPr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のセンター配信  に</a:t>
            </a:r>
            <a:r>
              <a:rPr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対応</a:t>
            </a:r>
            <a:endParaRPr lang="en-US" altLang="ja-JP" sz="105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4547066" y="3983322"/>
            <a:ext cx="4319104" cy="2681770"/>
            <a:chOff x="4560699" y="3235275"/>
            <a:chExt cx="4319104" cy="2681770"/>
          </a:xfrm>
        </p:grpSpPr>
        <p:grpSp>
          <p:nvGrpSpPr>
            <p:cNvPr id="6159" name="グループ化 6158"/>
            <p:cNvGrpSpPr/>
            <p:nvPr/>
          </p:nvGrpSpPr>
          <p:grpSpPr>
            <a:xfrm>
              <a:off x="4561935" y="3235275"/>
              <a:ext cx="4317868" cy="697095"/>
              <a:chOff x="4565242" y="2930475"/>
              <a:chExt cx="4317868" cy="697095"/>
            </a:xfrm>
          </p:grpSpPr>
          <p:sp>
            <p:nvSpPr>
              <p:cNvPr id="176" name="正方形/長方形 175"/>
              <p:cNvSpPr/>
              <p:nvPr/>
            </p:nvSpPr>
            <p:spPr bwMode="auto">
              <a:xfrm>
                <a:off x="4565242" y="2930475"/>
                <a:ext cx="4317868" cy="697095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anchor="t"/>
              <a:lstStyle/>
              <a:p>
                <a:pPr marL="342900" indent="-342900">
                  <a:defRPr/>
                </a:pPr>
                <a:r>
                  <a:rPr lang="ja-JP" altLang="en-US" sz="1400" b="1" dirty="0" smtClean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■設置・保守</a:t>
                </a:r>
                <a:endParaRPr lang="ja-JP" altLang="en-US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sp>
            <p:nvSpPr>
              <p:cNvPr id="6145" name="テキスト ボックス 6144"/>
              <p:cNvSpPr txBox="1"/>
              <p:nvPr/>
            </p:nvSpPr>
            <p:spPr>
              <a:xfrm>
                <a:off x="4814038" y="3191146"/>
                <a:ext cx="3151825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放送センターから店舗機器まで、すべて</a:t>
                </a:r>
                <a:r>
                  <a:rPr kumimoji="1"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USEN</a:t>
                </a:r>
                <a:r>
                  <a:rPr kumimoji="1"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が一括手配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6147" name="グループ化 6146"/>
            <p:cNvGrpSpPr/>
            <p:nvPr/>
          </p:nvGrpSpPr>
          <p:grpSpPr>
            <a:xfrm>
              <a:off x="4560699" y="3818270"/>
              <a:ext cx="4248912" cy="704874"/>
              <a:chOff x="4560700" y="3600705"/>
              <a:chExt cx="4248912" cy="704874"/>
            </a:xfrm>
          </p:grpSpPr>
          <p:sp>
            <p:nvSpPr>
              <p:cNvPr id="177" name="正方形/長方形 176"/>
              <p:cNvSpPr/>
              <p:nvPr/>
            </p:nvSpPr>
            <p:spPr bwMode="auto">
              <a:xfrm>
                <a:off x="4560700" y="3600705"/>
                <a:ext cx="4248912" cy="70487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t"/>
              <a:lstStyle/>
              <a:p>
                <a:pPr>
                  <a:spcBef>
                    <a:spcPts val="0"/>
                  </a:spcBef>
                  <a:defRPr/>
                </a:pPr>
                <a:r>
                  <a:rPr lang="ja-JP" altLang="en-US" sz="1400" b="1" dirty="0" smtClean="0">
                    <a:latin typeface="Meiryo UI" panose="020B0604030504040204" pitchFamily="50" charset="-128"/>
                    <a:ea typeface="Meiryo UI" panose="020B0604030504040204" pitchFamily="50" charset="-128"/>
                    <a:cs typeface="メイリオ" panose="020B0604030504040204" pitchFamily="50" charset="-128"/>
                  </a:rPr>
                  <a:t>■本社主導型</a:t>
                </a:r>
                <a:endParaRPr lang="en-US" altLang="ja-JP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82" name="テキスト ボックス 181"/>
              <p:cNvSpPr txBox="1"/>
              <p:nvPr/>
            </p:nvSpPr>
            <p:spPr>
              <a:xfrm>
                <a:off x="4810732" y="3876377"/>
                <a:ext cx="2954655" cy="3970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BGM</a:t>
                </a:r>
                <a:r>
                  <a:rPr kumimoji="1"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と</a:t>
                </a:r>
                <a:r>
                  <a:rPr kumimoji="1"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CM</a:t>
                </a:r>
                <a:r>
                  <a:rPr kumimoji="1"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をどの店舗でどう放送するのかを</a:t>
                </a:r>
                <a:endParaRPr lang="en-US" altLang="ja-JP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kumimoji="1"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本部主導でオンライン制御し、最適な情報を各店舗へ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6148" name="グループ化 6147"/>
            <p:cNvGrpSpPr/>
            <p:nvPr/>
          </p:nvGrpSpPr>
          <p:grpSpPr>
            <a:xfrm>
              <a:off x="4572001" y="4547859"/>
              <a:ext cx="4276032" cy="725544"/>
              <a:chOff x="4572001" y="4243059"/>
              <a:chExt cx="4276032" cy="725544"/>
            </a:xfrm>
          </p:grpSpPr>
          <p:sp>
            <p:nvSpPr>
              <p:cNvPr id="178" name="正方形/長方形 177"/>
              <p:cNvSpPr/>
              <p:nvPr/>
            </p:nvSpPr>
            <p:spPr bwMode="auto">
              <a:xfrm>
                <a:off x="4572001" y="4243059"/>
                <a:ext cx="4276032" cy="725544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t"/>
              <a:lstStyle/>
              <a:p>
                <a:pPr>
                  <a:spcBef>
                    <a:spcPts val="0"/>
                  </a:spcBef>
                  <a:defRPr/>
                </a:pPr>
                <a:r>
                  <a:rPr lang="ja-JP" altLang="en-US" sz="1400" b="1" dirty="0" smtClean="0">
                    <a:latin typeface="Meiryo UI" panose="020B0604030504040204" pitchFamily="50" charset="-128"/>
                    <a:ea typeface="Meiryo UI" panose="020B0604030504040204" pitchFamily="50" charset="-128"/>
                    <a:cs typeface="メイリオ" panose="020B0604030504040204" pitchFamily="50" charset="-128"/>
                  </a:rPr>
                  <a:t>■販促・ブランディング</a:t>
                </a:r>
                <a:endParaRPr lang="en-US" altLang="ja-JP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83" name="テキスト ボックス 182"/>
              <p:cNvSpPr txBox="1"/>
              <p:nvPr/>
            </p:nvSpPr>
            <p:spPr>
              <a:xfrm>
                <a:off x="4810731" y="4504544"/>
                <a:ext cx="3820277" cy="3970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空間演出だけではなく、</a:t>
                </a:r>
                <a:r>
                  <a:rPr kumimoji="1" lang="en-US" altLang="ja-JP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CM</a:t>
                </a:r>
                <a:r>
                  <a:rPr kumimoji="1"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などを用いて宣伝・告知ブランディングの</a:t>
                </a:r>
                <a:endParaRPr kumimoji="1" lang="en-US" altLang="ja-JP" dirty="0" smtClean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  <a:p>
                <a:r>
                  <a:rPr kumimoji="1"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メディアとして活用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  <p:grpSp>
          <p:nvGrpSpPr>
            <p:cNvPr id="6158" name="グループ化 6157"/>
            <p:cNvGrpSpPr/>
            <p:nvPr/>
          </p:nvGrpSpPr>
          <p:grpSpPr>
            <a:xfrm>
              <a:off x="4572001" y="5224408"/>
              <a:ext cx="4248911" cy="692637"/>
              <a:chOff x="4572001" y="4919608"/>
              <a:chExt cx="4248911" cy="692637"/>
            </a:xfrm>
          </p:grpSpPr>
          <p:sp>
            <p:nvSpPr>
              <p:cNvPr id="179" name="正方形/長方形 178"/>
              <p:cNvSpPr/>
              <p:nvPr/>
            </p:nvSpPr>
            <p:spPr bwMode="auto">
              <a:xfrm>
                <a:off x="4572001" y="4919608"/>
                <a:ext cx="4248911" cy="69263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anchor="t"/>
              <a:lstStyle/>
              <a:p>
                <a:pPr>
                  <a:spcBef>
                    <a:spcPts val="0"/>
                  </a:spcBef>
                  <a:defRPr/>
                </a:pPr>
                <a:r>
                  <a:rPr lang="ja-JP" altLang="en-US" sz="1400" b="1" dirty="0" smtClean="0">
                    <a:latin typeface="Meiryo UI" panose="020B0604030504040204" pitchFamily="50" charset="-128"/>
                    <a:ea typeface="Meiryo UI" panose="020B0604030504040204" pitchFamily="50" charset="-128"/>
                    <a:cs typeface="メイリオ" panose="020B0604030504040204" pitchFamily="50" charset="-128"/>
                  </a:rPr>
                  <a:t>■業務効率向上</a:t>
                </a:r>
                <a:endParaRPr lang="en-US" altLang="ja-JP" sz="1400" b="1" dirty="0">
                  <a:latin typeface="Meiryo UI" panose="020B0604030504040204" pitchFamily="50" charset="-128"/>
                  <a:ea typeface="Meiryo UI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84" name="テキスト ボックス 183"/>
              <p:cNvSpPr txBox="1"/>
              <p:nvPr/>
            </p:nvSpPr>
            <p:spPr>
              <a:xfrm>
                <a:off x="4823013" y="5223680"/>
                <a:ext cx="3185487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>
                    <a:latin typeface="メイリオ" panose="020B0604030504040204" pitchFamily="50" charset="-128"/>
                    <a:ea typeface="メイリオ" panose="020B0604030504040204" pitchFamily="50" charset="-128"/>
                  </a:rPr>
                  <a:t>業務管理、社内告知、従業員向け放送など多岐に有効活用</a:t>
                </a:r>
                <a:endParaRPr kumimoji="1" lang="ja-JP" altLang="en-US" dirty="0">
                  <a:latin typeface="メイリオ" panose="020B0604030504040204" pitchFamily="50" charset="-128"/>
                  <a:ea typeface="メイリオ" panose="020B0604030504040204" pitchFamily="50" charset="-128"/>
                </a:endParaRPr>
              </a:p>
            </p:txBody>
          </p:sp>
        </p:grpSp>
      </p:grpSp>
      <p:sp>
        <p:nvSpPr>
          <p:cNvPr id="58" name="正方形/長方形 57"/>
          <p:cNvSpPr/>
          <p:nvPr/>
        </p:nvSpPr>
        <p:spPr bwMode="auto">
          <a:xfrm>
            <a:off x="1660305" y="1895305"/>
            <a:ext cx="1455608" cy="24121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indent="-342900" algn="ctr"/>
            <a:r>
              <a:rPr lang="ja-JP" altLang="en-US" sz="1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専用チューナー</a:t>
            </a:r>
            <a:endParaRPr lang="en-US" altLang="ja-JP" sz="14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339883" y="6474344"/>
            <a:ext cx="1419754" cy="356320"/>
            <a:chOff x="339883" y="6474344"/>
            <a:chExt cx="1419754" cy="356320"/>
          </a:xfrm>
        </p:grpSpPr>
        <p:sp>
          <p:nvSpPr>
            <p:cNvPr id="43" name="Text Box 76"/>
            <p:cNvSpPr txBox="1">
              <a:spLocks noChangeArrowheads="1"/>
            </p:cNvSpPr>
            <p:nvPr/>
          </p:nvSpPr>
          <p:spPr bwMode="auto">
            <a:xfrm>
              <a:off x="574568" y="6474344"/>
              <a:ext cx="1185069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600" b="1" dirty="0" smtClean="0"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空間演出</a:t>
              </a:r>
              <a:endParaRPr lang="en-US" altLang="ja-JP" sz="24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1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39883" y="6492037"/>
              <a:ext cx="224600" cy="338627"/>
            </a:xfrm>
            <a:prstGeom prst="rect">
              <a:avLst/>
            </a:prstGeom>
          </p:spPr>
        </p:pic>
      </p:grpSp>
      <p:sp>
        <p:nvSpPr>
          <p:cNvPr id="52" name="タイトル 1"/>
          <p:cNvSpPr txBox="1">
            <a:spLocks/>
          </p:cNvSpPr>
          <p:nvPr/>
        </p:nvSpPr>
        <p:spPr>
          <a:xfrm>
            <a:off x="25908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kumimoji="0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業務用店内放送サービス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 </a:t>
            </a:r>
            <a:r>
              <a:rPr kumimoji="0" lang="en-US" altLang="ja-JP" sz="16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S’sence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/ PRX-5000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9079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9" name="タイトル 1"/>
          <p:cNvSpPr txBox="1">
            <a:spLocks/>
          </p:cNvSpPr>
          <p:nvPr/>
        </p:nvSpPr>
        <p:spPr bwMode="auto">
          <a:xfrm>
            <a:off x="3507560" y="805225"/>
            <a:ext cx="5446575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/>
            <a:r>
              <a:rPr lang="ja-JP" altLang="en-US" sz="1800" b="1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リピーター作りや、販促・</a:t>
            </a:r>
            <a:r>
              <a:rPr lang="en-US" altLang="ja-JP" sz="1800" b="1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CS</a:t>
            </a:r>
            <a:r>
              <a:rPr lang="ja-JP" altLang="en-US" sz="1800" b="1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向上のための</a:t>
            </a:r>
            <a:endParaRPr lang="en-US" altLang="ja-JP" sz="1800" b="1" dirty="0" smtClean="0">
              <a:solidFill>
                <a:srgbClr val="595959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/>
            <a:r>
              <a:rPr lang="ja-JP" altLang="en-US" sz="1800" b="1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スマホ公式アプリ作成サービス</a:t>
            </a:r>
            <a:endParaRPr lang="en-US" altLang="ja-JP" sz="1800" b="1" dirty="0">
              <a:solidFill>
                <a:srgbClr val="595959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3244" y="4188789"/>
            <a:ext cx="5930978" cy="2282695"/>
          </a:xfrm>
          <a:prstGeom prst="rect">
            <a:avLst/>
          </a:prstGeom>
        </p:spPr>
      </p:pic>
      <p:sp>
        <p:nvSpPr>
          <p:cNvPr id="7" name="角丸四角形吹き出し 6"/>
          <p:cNvSpPr/>
          <p:nvPr/>
        </p:nvSpPr>
        <p:spPr bwMode="auto">
          <a:xfrm>
            <a:off x="3364992" y="1635544"/>
            <a:ext cx="5509230" cy="2342051"/>
          </a:xfrm>
          <a:prstGeom prst="wedgeRoundRectCallout">
            <a:avLst>
              <a:gd name="adj1" fmla="val -57044"/>
              <a:gd name="adj2" fmla="val 33878"/>
              <a:gd name="adj3" fmla="val 16667"/>
            </a:avLst>
          </a:prstGeom>
          <a:solidFill>
            <a:srgbClr val="F9EDF8"/>
          </a:solidFill>
          <a:ln w="28575">
            <a:solidFill>
              <a:srgbClr val="FDD3FB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2946" y="1735351"/>
            <a:ext cx="4135439" cy="2149974"/>
          </a:xfrm>
          <a:prstGeom prst="rect">
            <a:avLst/>
          </a:prstGeom>
        </p:spPr>
      </p:pic>
      <p:sp>
        <p:nvSpPr>
          <p:cNvPr id="10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CF981373-A68D-4027-95AD-82F18498ED6F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21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83028" y="1635544"/>
            <a:ext cx="2460216" cy="4783064"/>
            <a:chOff x="309540" y="1534884"/>
            <a:chExt cx="2379226" cy="4684102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9540" y="1534884"/>
              <a:ext cx="2379226" cy="4684102"/>
            </a:xfrm>
            <a:prstGeom prst="rect">
              <a:avLst/>
            </a:prstGeom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5467" y="2091945"/>
              <a:ext cx="1955307" cy="3477840"/>
            </a:xfrm>
            <a:prstGeom prst="rect">
              <a:avLst/>
            </a:prstGeom>
          </p:spPr>
        </p:pic>
      </p:grpSp>
      <p:sp>
        <p:nvSpPr>
          <p:cNvPr id="11" name="タイトル 1"/>
          <p:cNvSpPr txBox="1">
            <a:spLocks/>
          </p:cNvSpPr>
          <p:nvPr/>
        </p:nvSpPr>
        <p:spPr>
          <a:xfrm>
            <a:off x="220579" y="217487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店舗</a:t>
            </a:r>
            <a:r>
              <a:rPr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公式アプリ作成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サービス</a:t>
            </a:r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 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UPLINK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6" name="グループ化 15"/>
          <p:cNvGrpSpPr/>
          <p:nvPr/>
        </p:nvGrpSpPr>
        <p:grpSpPr>
          <a:xfrm>
            <a:off x="372093" y="6505773"/>
            <a:ext cx="3056373" cy="307777"/>
            <a:chOff x="372093" y="6505773"/>
            <a:chExt cx="3056373" cy="307777"/>
          </a:xfrm>
        </p:grpSpPr>
        <p:sp>
          <p:nvSpPr>
            <p:cNvPr id="17" name="Text Box 76"/>
            <p:cNvSpPr txBox="1">
              <a:spLocks noChangeArrowheads="1"/>
            </p:cNvSpPr>
            <p:nvPr/>
          </p:nvSpPr>
          <p:spPr bwMode="auto">
            <a:xfrm>
              <a:off x="691134" y="6505773"/>
              <a:ext cx="273733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 smtClean="0"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集客支援</a:t>
              </a:r>
              <a:endParaRPr lang="en-US" altLang="ja-JP" sz="14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093" y="6515933"/>
              <a:ext cx="319041" cy="279349"/>
            </a:xfrm>
            <a:prstGeom prst="rect">
              <a:avLst/>
            </a:prstGeom>
          </p:spPr>
        </p:pic>
      </p:grpSp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2093" y="778336"/>
            <a:ext cx="2934109" cy="628738"/>
          </a:xfrm>
          <a:prstGeom prst="rect">
            <a:avLst/>
          </a:prstGeom>
        </p:spPr>
      </p:pic>
      <p:sp>
        <p:nvSpPr>
          <p:cNvPr id="12" name="正方形/長方形 11"/>
          <p:cNvSpPr/>
          <p:nvPr/>
        </p:nvSpPr>
        <p:spPr bwMode="auto">
          <a:xfrm>
            <a:off x="4051300" y="1717040"/>
            <a:ext cx="982980" cy="264160"/>
          </a:xfrm>
          <a:prstGeom prst="rect">
            <a:avLst/>
          </a:prstGeom>
          <a:solidFill>
            <a:srgbClr val="F9EDF8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963211" y="1701062"/>
            <a:ext cx="1159157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 anchor="ctr">
            <a:spAutoFit/>
          </a:bodyPr>
          <a:lstStyle/>
          <a:p>
            <a:r>
              <a:rPr kumimoji="1" lang="en-US" altLang="ja-JP" sz="1800" b="1" spc="20" dirty="0" smtClean="0">
                <a:ln>
                  <a:solidFill>
                    <a:srgbClr val="262625"/>
                  </a:solidFill>
                </a:ln>
                <a:solidFill>
                  <a:srgbClr val="262625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UPLINK</a:t>
            </a:r>
            <a:endParaRPr kumimoji="1" lang="ja-JP" altLang="en-US" sz="1800" b="1" spc="20" dirty="0">
              <a:ln>
                <a:solidFill>
                  <a:srgbClr val="262625"/>
                </a:solidFill>
              </a:ln>
              <a:solidFill>
                <a:srgbClr val="262625"/>
              </a:solidFill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sp>
        <p:nvSpPr>
          <p:cNvPr id="13" name="正方形/長方形 12"/>
          <p:cNvSpPr/>
          <p:nvPr/>
        </p:nvSpPr>
        <p:spPr bwMode="auto">
          <a:xfrm>
            <a:off x="6957060" y="4831080"/>
            <a:ext cx="480060" cy="137160"/>
          </a:xfrm>
          <a:prstGeom prst="rect">
            <a:avLst/>
          </a:prstGeom>
          <a:solidFill>
            <a:srgbClr val="E0F2F9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874245" y="4766389"/>
            <a:ext cx="6456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spc="70" dirty="0" smtClean="0">
                <a:ln w="3175">
                  <a:solidFill>
                    <a:srgbClr val="0DA4EA"/>
                  </a:solidFill>
                </a:ln>
                <a:solidFill>
                  <a:srgbClr val="0DA4EA"/>
                </a:solidFill>
              </a:rPr>
              <a:t>UPLINK</a:t>
            </a:r>
            <a:endParaRPr kumimoji="1" lang="ja-JP" altLang="en-US" sz="1000" spc="70" dirty="0">
              <a:ln w="3175">
                <a:solidFill>
                  <a:srgbClr val="0DA4EA"/>
                </a:solidFill>
              </a:ln>
              <a:solidFill>
                <a:srgbClr val="0DA4E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0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楕円 32"/>
          <p:cNvSpPr/>
          <p:nvPr/>
        </p:nvSpPr>
        <p:spPr bwMode="auto">
          <a:xfrm>
            <a:off x="1502634" y="1475412"/>
            <a:ext cx="6063001" cy="4833948"/>
          </a:xfrm>
          <a:prstGeom prst="ellipse">
            <a:avLst/>
          </a:prstGeom>
          <a:noFill/>
          <a:ln w="123825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1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lang="en-US" altLang="ja-JP"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の強みを</a:t>
            </a:r>
            <a:r>
              <a:rPr lang="ja-JP" altLang="en-US" sz="1600" b="1" dirty="0" smtClean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生かしたオリジナル</a:t>
            </a:r>
            <a:r>
              <a:rPr lang="ja-JP" altLang="en-US" sz="1600" b="1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のプロモーション</a:t>
            </a:r>
            <a:endParaRPr kumimoji="0" lang="ja-JP" altLang="en-US" sz="1600" b="1" dirty="0">
              <a:solidFill>
                <a:srgbClr val="FFFFFF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0" name="角丸四角形 109"/>
          <p:cNvSpPr/>
          <p:nvPr/>
        </p:nvSpPr>
        <p:spPr bwMode="auto">
          <a:xfrm>
            <a:off x="3085435" y="1425421"/>
            <a:ext cx="2947006" cy="1563596"/>
          </a:xfrm>
          <a:prstGeom prst="roundRect">
            <a:avLst>
              <a:gd name="adj" fmla="val 14439"/>
            </a:avLst>
          </a:prstGeom>
          <a:solidFill>
            <a:schemeClr val="bg1"/>
          </a:solidFill>
          <a:ln w="28575">
            <a:solidFill>
              <a:schemeClr val="bg1">
                <a:lumMod val="85000"/>
              </a:schemeClr>
            </a:solidFill>
          </a:ln>
          <a:effectLst>
            <a:glow rad="228600">
              <a:srgbClr val="7030A0">
                <a:alpha val="50000"/>
              </a:srgbClr>
            </a:glow>
          </a:effectLst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5" name="テキスト ボックス 20"/>
          <p:cNvSpPr txBox="1">
            <a:spLocks noChangeArrowheads="1"/>
          </p:cNvSpPr>
          <p:nvPr/>
        </p:nvSpPr>
        <p:spPr bwMode="auto">
          <a:xfrm>
            <a:off x="5070487" y="640387"/>
            <a:ext cx="446405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にお任せください！</a:t>
            </a:r>
            <a:endParaRPr lang="en-US" altLang="ja-JP" sz="17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店舗での宣伝販促に特化したサービス</a:t>
            </a:r>
            <a:endParaRPr lang="ja-JP" altLang="en-US" sz="17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タイトル 1"/>
          <p:cNvSpPr txBox="1">
            <a:spLocks/>
          </p:cNvSpPr>
          <p:nvPr/>
        </p:nvSpPr>
        <p:spPr>
          <a:xfrm>
            <a:off x="170578" y="537905"/>
            <a:ext cx="5615891" cy="835025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kumimoji="0" lang="en-US" altLang="ja-JP" sz="2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USEN </a:t>
            </a:r>
            <a:r>
              <a:rPr kumimoji="0" lang="ja-JP" altLang="en-US" sz="2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メディア</a:t>
            </a:r>
            <a:r>
              <a:rPr kumimoji="0" lang="ja-JP" altLang="en-US" sz="25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プランニングサービス</a:t>
            </a:r>
            <a:endParaRPr kumimoji="0" lang="ja-JP" altLang="en-US" sz="25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3117200" y="1700533"/>
            <a:ext cx="2877350" cy="1148629"/>
            <a:chOff x="6005535" y="3566809"/>
            <a:chExt cx="2877350" cy="1148629"/>
          </a:xfrm>
        </p:grpSpPr>
        <p:pic>
          <p:nvPicPr>
            <p:cNvPr id="171" name="図 9"/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70993" y="3992360"/>
              <a:ext cx="1066762" cy="723078"/>
            </a:xfrm>
            <a:prstGeom prst="rect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6" name="テキスト ボックス 165"/>
            <p:cNvSpPr txBox="1"/>
            <p:nvPr/>
          </p:nvSpPr>
          <p:spPr>
            <a:xfrm>
              <a:off x="6005535" y="3566809"/>
              <a:ext cx="28773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集客やインナー向けのイベントを演出からご提案いたします。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MC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・ゲストのキャスティングのみも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承ります。</a:t>
              </a:r>
            </a:p>
          </p:txBody>
        </p:sp>
        <p:pic>
          <p:nvPicPr>
            <p:cNvPr id="21" name="図 20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70272" y="3985900"/>
              <a:ext cx="1116060" cy="710224"/>
            </a:xfrm>
            <a:prstGeom prst="rect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</p:pic>
      </p:grpSp>
      <p:sp>
        <p:nvSpPr>
          <p:cNvPr id="37" name="テキスト ボックス 36"/>
          <p:cNvSpPr txBox="1"/>
          <p:nvPr/>
        </p:nvSpPr>
        <p:spPr>
          <a:xfrm>
            <a:off x="2804076" y="3382420"/>
            <a:ext cx="2941996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 smtClean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kumimoji="1" lang="ja-JP" altLang="en-US" sz="1600" b="1" dirty="0" smtClean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が販促活動を</a:t>
            </a:r>
            <a:endParaRPr kumimoji="1" lang="en-US" altLang="ja-JP" sz="1600" b="1" dirty="0" smtClean="0">
              <a:solidFill>
                <a:schemeClr val="bg1">
                  <a:lumMod val="6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/>
            <a:r>
              <a:rPr kumimoji="1" lang="ja-JP" altLang="en-US" sz="1600" b="1" dirty="0" smtClean="0">
                <a:solidFill>
                  <a:schemeClr val="bg1">
                    <a:lumMod val="6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お手伝いいたします！</a:t>
            </a:r>
            <a:endParaRPr kumimoji="1" lang="ja-JP" altLang="en-US" sz="1600" b="1" dirty="0">
              <a:solidFill>
                <a:schemeClr val="bg1">
                  <a:lumMod val="6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3104749" y="1450468"/>
            <a:ext cx="2877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 smtClean="0">
                <a:solidFill>
                  <a:srgbClr val="7030A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各種イベント</a:t>
            </a:r>
            <a:endParaRPr kumimoji="1" lang="ja-JP" altLang="en-US" sz="1600" b="1" dirty="0">
              <a:solidFill>
                <a:srgbClr val="7030A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3928877" y="2599480"/>
            <a:ext cx="461104" cy="215444"/>
          </a:xfrm>
          <a:prstGeom prst="rect">
            <a:avLst/>
          </a:prstGeom>
          <a:solidFill>
            <a:srgbClr val="FF4343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kumimoji="1" lang="ja-JP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テキスト ボックス 134"/>
          <p:cNvSpPr txBox="1"/>
          <p:nvPr/>
        </p:nvSpPr>
        <p:spPr>
          <a:xfrm>
            <a:off x="5297732" y="2639272"/>
            <a:ext cx="461104" cy="215444"/>
          </a:xfrm>
          <a:prstGeom prst="rect">
            <a:avLst/>
          </a:prstGeom>
          <a:solidFill>
            <a:srgbClr val="FF4343">
              <a:alpha val="52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</a:t>
            </a:r>
            <a:endParaRPr kumimoji="1" lang="ja-JP" alt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204870" y="2735263"/>
            <a:ext cx="2694079" cy="1701800"/>
            <a:chOff x="6121066" y="2276456"/>
            <a:chExt cx="2694079" cy="1634903"/>
          </a:xfrm>
        </p:grpSpPr>
        <p:sp>
          <p:nvSpPr>
            <p:cNvPr id="130" name="角丸四角形 129"/>
            <p:cNvSpPr/>
            <p:nvPr/>
          </p:nvSpPr>
          <p:spPr bwMode="auto">
            <a:xfrm>
              <a:off x="6121067" y="2276456"/>
              <a:ext cx="2686395" cy="1584337"/>
            </a:xfrm>
            <a:prstGeom prst="roundRect">
              <a:avLst>
                <a:gd name="adj" fmla="val 15886"/>
              </a:avLst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glow rad="228600">
                <a:srgbClr val="0070C0">
                  <a:alpha val="50000"/>
                </a:srgbClr>
              </a:glo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21" name="テキスト ボックス 120"/>
            <p:cNvSpPr txBox="1"/>
            <p:nvPr/>
          </p:nvSpPr>
          <p:spPr>
            <a:xfrm>
              <a:off x="6121066" y="2299011"/>
              <a:ext cx="26863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 b="1" dirty="0" smtClean="0">
                  <a:solidFill>
                    <a:srgbClr val="0070C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番組企画・制作</a:t>
              </a:r>
              <a:endParaRPr lang="ja-JP" altLang="en-US" sz="1600" b="1" dirty="0">
                <a:solidFill>
                  <a:srgbClr val="0070C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27" name="グループ化 26"/>
            <p:cNvGrpSpPr/>
            <p:nvPr/>
          </p:nvGrpSpPr>
          <p:grpSpPr>
            <a:xfrm>
              <a:off x="6121067" y="2562427"/>
              <a:ext cx="2694078" cy="1348932"/>
              <a:chOff x="251853" y="2948677"/>
              <a:chExt cx="2694078" cy="1348932"/>
            </a:xfrm>
          </p:grpSpPr>
          <p:grpSp>
            <p:nvGrpSpPr>
              <p:cNvPr id="26" name="グループ化 25"/>
              <p:cNvGrpSpPr/>
              <p:nvPr/>
            </p:nvGrpSpPr>
            <p:grpSpPr>
              <a:xfrm>
                <a:off x="308827" y="2948677"/>
                <a:ext cx="2637104" cy="1143712"/>
                <a:chOff x="308827" y="2948677"/>
                <a:chExt cx="2637104" cy="1143712"/>
              </a:xfrm>
            </p:grpSpPr>
            <p:sp>
              <p:nvSpPr>
                <p:cNvPr id="154" name="テキスト ボックス 153"/>
                <p:cNvSpPr txBox="1"/>
                <p:nvPr/>
              </p:nvSpPr>
              <p:spPr>
                <a:xfrm>
                  <a:off x="308827" y="2948677"/>
                  <a:ext cx="2637104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ja-JP" altLang="en-US" sz="1000" dirty="0" smtClean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キャスティング力を生かし、魅力的な音声</a:t>
                  </a:r>
                  <a:r>
                    <a:rPr lang="en-US" altLang="ja-JP" sz="1000" dirty="0" smtClean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CM</a:t>
                  </a:r>
                  <a:r>
                    <a:rPr lang="ja-JP" altLang="en-US" sz="1000" dirty="0" smtClean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や</a:t>
                  </a:r>
                  <a:endParaRPr lang="en-US" altLang="ja-JP" sz="1000" dirty="0" smtClean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  <a:p>
                  <a:r>
                    <a:rPr lang="ja-JP" altLang="en-US" sz="1000" dirty="0" smtClean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動画（</a:t>
                  </a:r>
                  <a:r>
                    <a:rPr lang="en-US" altLang="ja-JP" sz="1000" dirty="0" smtClean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CM</a:t>
                  </a:r>
                  <a:r>
                    <a:rPr lang="ja-JP" altLang="en-US" sz="1000" dirty="0" smtClean="0"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</a:rPr>
                    <a:t>）の制作・企画をご案内します。</a:t>
                  </a:r>
                  <a:endParaRPr lang="en-US" altLang="ja-JP" sz="1000" dirty="0" smtClean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endParaRPr>
                </a:p>
              </p:txBody>
            </p:sp>
            <p:pic>
              <p:nvPicPr>
                <p:cNvPr id="99" name="図 98"/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408047" y="3448309"/>
                  <a:ext cx="1093851" cy="640199"/>
                </a:xfrm>
                <a:prstGeom prst="rect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101" name="図 100"/>
                <p:cNvPicPr>
                  <a:picLocks noChangeAspect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3885" y="3442926"/>
                  <a:ext cx="434182" cy="649463"/>
                </a:xfrm>
                <a:prstGeom prst="rect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</p:pic>
            <p:pic>
              <p:nvPicPr>
                <p:cNvPr id="102" name="図 101"/>
                <p:cNvPicPr>
                  <a:picLocks noChangeAspect="1"/>
                </p:cNvPicPr>
                <p:nvPr/>
              </p:nvPicPr>
              <p:blipFill rotWithShape="1"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2079152" y="3442154"/>
                  <a:ext cx="616119" cy="638938"/>
                </a:xfrm>
                <a:prstGeom prst="rect">
                  <a:avLst/>
                </a:prstGeom>
                <a:ln w="3175">
                  <a:solidFill>
                    <a:schemeClr val="bg1">
                      <a:lumMod val="75000"/>
                    </a:schemeClr>
                  </a:solidFill>
                </a:ln>
              </p:spPr>
            </p:pic>
          </p:grpSp>
          <p:sp>
            <p:nvSpPr>
              <p:cNvPr id="114" name="テキスト ボックス 113"/>
              <p:cNvSpPr txBox="1"/>
              <p:nvPr/>
            </p:nvSpPr>
            <p:spPr>
              <a:xfrm>
                <a:off x="251853" y="4097554"/>
                <a:ext cx="2694078" cy="2000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7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※</a:t>
                </a:r>
                <a:r>
                  <a:rPr kumimoji="1" lang="ja-JP" altLang="en-US" sz="700" dirty="0" smtClean="0">
                    <a:latin typeface="メイリオ" panose="020B0604030504040204" pitchFamily="50" charset="-128"/>
                    <a:ea typeface="メイリオ" panose="020B0604030504040204" pitchFamily="50" charset="-128"/>
                    <a:cs typeface="メイリオ" panose="020B0604030504040204" pitchFamily="50" charset="-128"/>
                  </a:rPr>
                  <a:t>一例</a:t>
                </a:r>
                <a:endParaRPr kumimoji="1" lang="ja-JP" altLang="en-US" sz="700" dirty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36" name="テキスト ボックス 135"/>
            <p:cNvSpPr txBox="1"/>
            <p:nvPr/>
          </p:nvSpPr>
          <p:spPr>
            <a:xfrm>
              <a:off x="6907319" y="3510104"/>
              <a:ext cx="461104" cy="215444"/>
            </a:xfrm>
            <a:prstGeom prst="rect">
              <a:avLst/>
            </a:prstGeom>
            <a:solidFill>
              <a:srgbClr val="FF4343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kumimoji="1" lang="ja-JP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テキスト ボックス 136"/>
            <p:cNvSpPr txBox="1"/>
            <p:nvPr/>
          </p:nvSpPr>
          <p:spPr>
            <a:xfrm>
              <a:off x="8099330" y="3475772"/>
              <a:ext cx="461104" cy="215444"/>
            </a:xfrm>
            <a:prstGeom prst="rect">
              <a:avLst/>
            </a:prstGeom>
            <a:solidFill>
              <a:srgbClr val="FF4343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kumimoji="1" lang="ja-JP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5239169" y="4612484"/>
            <a:ext cx="3207684" cy="1805343"/>
            <a:chOff x="5180560" y="4189217"/>
            <a:chExt cx="3207684" cy="1805343"/>
          </a:xfrm>
        </p:grpSpPr>
        <p:sp>
          <p:nvSpPr>
            <p:cNvPr id="131" name="角丸四角形 130"/>
            <p:cNvSpPr/>
            <p:nvPr/>
          </p:nvSpPr>
          <p:spPr bwMode="auto">
            <a:xfrm>
              <a:off x="5192281" y="4215970"/>
              <a:ext cx="3184243" cy="1728092"/>
            </a:xfrm>
            <a:prstGeom prst="roundRect">
              <a:avLst>
                <a:gd name="adj" fmla="val 15586"/>
              </a:avLst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glow rad="228600">
                <a:srgbClr val="FF3399">
                  <a:alpha val="47000"/>
                </a:srgbClr>
              </a:glo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22" name="正方形/長方形 121"/>
            <p:cNvSpPr/>
            <p:nvPr/>
          </p:nvSpPr>
          <p:spPr>
            <a:xfrm>
              <a:off x="5180560" y="4189217"/>
              <a:ext cx="318429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1600" b="1" dirty="0">
                  <a:solidFill>
                    <a:srgbClr val="FF3399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タイアップ</a:t>
              </a:r>
            </a:p>
          </p:txBody>
        </p:sp>
        <p:sp>
          <p:nvSpPr>
            <p:cNvPr id="145" name="テキスト ボックス 144"/>
            <p:cNvSpPr txBox="1"/>
            <p:nvPr/>
          </p:nvSpPr>
          <p:spPr>
            <a:xfrm>
              <a:off x="5344817" y="4463349"/>
              <a:ext cx="28940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話題のアニメ・新作映画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など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のタイアップキャンペーンを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企画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。オリジナルノベルティ等で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来店を促進します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。</a:t>
              </a:r>
              <a:endPara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23" name="テキスト ボックス 222"/>
            <p:cNvSpPr txBox="1"/>
            <p:nvPr/>
          </p:nvSpPr>
          <p:spPr>
            <a:xfrm>
              <a:off x="5217465" y="5794505"/>
              <a:ext cx="317077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※</a:t>
              </a:r>
              <a:r>
                <a:rPr kumimoji="1" lang="ja-JP" altLang="en-US" sz="7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一例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pic>
          <p:nvPicPr>
            <p:cNvPr id="74" name="図 73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8683" y="4886562"/>
              <a:ext cx="1257405" cy="884840"/>
            </a:xfrm>
            <a:prstGeom prst="rect">
              <a:avLst/>
            </a:prstGeom>
          </p:spPr>
        </p:pic>
        <p:pic>
          <p:nvPicPr>
            <p:cNvPr id="96" name="図 9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9044" y="4891552"/>
              <a:ext cx="1242755" cy="883692"/>
            </a:xfrm>
            <a:prstGeom prst="rect">
              <a:avLst/>
            </a:prstGeom>
          </p:spPr>
        </p:pic>
        <p:sp>
          <p:nvSpPr>
            <p:cNvPr id="141" name="テキスト ボックス 140"/>
            <p:cNvSpPr txBox="1"/>
            <p:nvPr/>
          </p:nvSpPr>
          <p:spPr>
            <a:xfrm>
              <a:off x="6172834" y="5555958"/>
              <a:ext cx="461104" cy="215444"/>
            </a:xfrm>
            <a:prstGeom prst="rect">
              <a:avLst/>
            </a:prstGeom>
            <a:solidFill>
              <a:srgbClr val="FF4343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kumimoji="1" lang="ja-JP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2" name="テキスト ボックス 141"/>
            <p:cNvSpPr txBox="1"/>
            <p:nvPr/>
          </p:nvSpPr>
          <p:spPr>
            <a:xfrm>
              <a:off x="7673910" y="5564220"/>
              <a:ext cx="461104" cy="215444"/>
            </a:xfrm>
            <a:prstGeom prst="rect">
              <a:avLst/>
            </a:prstGeom>
            <a:solidFill>
              <a:srgbClr val="FF4343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kumimoji="1" lang="ja-JP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621811" y="4606768"/>
            <a:ext cx="4058523" cy="1834417"/>
            <a:chOff x="759475" y="4204438"/>
            <a:chExt cx="4058523" cy="1834417"/>
          </a:xfrm>
        </p:grpSpPr>
        <p:sp>
          <p:nvSpPr>
            <p:cNvPr id="132" name="角丸四角形 131"/>
            <p:cNvSpPr/>
            <p:nvPr/>
          </p:nvSpPr>
          <p:spPr bwMode="auto">
            <a:xfrm>
              <a:off x="765296" y="4241370"/>
              <a:ext cx="4052702" cy="1728092"/>
            </a:xfrm>
            <a:prstGeom prst="roundRect">
              <a:avLst>
                <a:gd name="adj" fmla="val 15172"/>
              </a:avLst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glow rad="228600">
                <a:srgbClr val="00B050">
                  <a:alpha val="48000"/>
                </a:srgbClr>
              </a:glo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16" name="テキスト ボックス 115"/>
            <p:cNvSpPr txBox="1"/>
            <p:nvPr/>
          </p:nvSpPr>
          <p:spPr>
            <a:xfrm>
              <a:off x="759475" y="4204438"/>
              <a:ext cx="40585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600" b="1" dirty="0" smtClean="0">
                  <a:solidFill>
                    <a:srgbClr val="00B05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PR</a:t>
              </a:r>
              <a:endParaRPr kumimoji="1" lang="ja-JP" altLang="en-US" sz="1600" b="1" dirty="0">
                <a:solidFill>
                  <a:srgbClr val="00B05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881495" y="4750684"/>
              <a:ext cx="13504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訴求力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抜群の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TV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番組内での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PR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のご案内。</a:t>
              </a:r>
              <a:endPara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0" name="テキスト ボックス 69"/>
            <p:cNvSpPr txBox="1"/>
            <p:nvPr/>
          </p:nvSpPr>
          <p:spPr>
            <a:xfrm>
              <a:off x="3586879" y="4525014"/>
              <a:ext cx="1084209" cy="24622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WEBPR</a:t>
              </a:r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2192886" y="4750684"/>
              <a:ext cx="1356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話題性の高い企画、制作まで一括でご提案。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78" name="テキスト ボックス 77"/>
            <p:cNvSpPr txBox="1"/>
            <p:nvPr/>
          </p:nvSpPr>
          <p:spPr>
            <a:xfrm>
              <a:off x="2298666" y="4525445"/>
              <a:ext cx="1081739" cy="24622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PR</a:t>
              </a:r>
              <a:r>
                <a:rPr kumimoji="1"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イベント</a:t>
              </a:r>
              <a:endParaRPr kumimoji="1"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79" name="図 78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59498" y="5220624"/>
              <a:ext cx="1023391" cy="603356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sp>
          <p:nvSpPr>
            <p:cNvPr id="80" name="テキスト ボックス 79"/>
            <p:cNvSpPr txBox="1"/>
            <p:nvPr/>
          </p:nvSpPr>
          <p:spPr>
            <a:xfrm>
              <a:off x="3510533" y="4754042"/>
              <a:ext cx="121658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ゲストキャスティング、メディア誘致など、企画・制作からご提案。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9" name="図 18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91978" y="5279230"/>
              <a:ext cx="1123305" cy="512142"/>
            </a:xfrm>
            <a:prstGeom prst="rect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127" name="テキスト ボックス 126"/>
            <p:cNvSpPr txBox="1"/>
            <p:nvPr/>
          </p:nvSpPr>
          <p:spPr>
            <a:xfrm>
              <a:off x="954400" y="4525445"/>
              <a:ext cx="1164854" cy="24622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TV</a:t>
              </a:r>
              <a:r>
                <a:rPr kumimoji="1"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パブリシティ</a:t>
              </a:r>
              <a:endParaRPr kumimoji="1"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128" name="図 127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7015" y="5330109"/>
              <a:ext cx="1042692" cy="528359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54400" y="5148626"/>
              <a:ext cx="705882" cy="356064"/>
            </a:xfrm>
            <a:prstGeom prst="rect">
              <a:avLst/>
            </a:prstGeom>
          </p:spPr>
        </p:pic>
        <p:sp>
          <p:nvSpPr>
            <p:cNvPr id="143" name="テキスト ボックス 142"/>
            <p:cNvSpPr txBox="1"/>
            <p:nvPr/>
          </p:nvSpPr>
          <p:spPr>
            <a:xfrm>
              <a:off x="1502634" y="5220624"/>
              <a:ext cx="461104" cy="215444"/>
            </a:xfrm>
            <a:prstGeom prst="rect">
              <a:avLst/>
            </a:prstGeom>
            <a:solidFill>
              <a:srgbClr val="FF4343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kumimoji="1" lang="ja-JP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テキスト ボックス 143"/>
            <p:cNvSpPr txBox="1"/>
            <p:nvPr/>
          </p:nvSpPr>
          <p:spPr>
            <a:xfrm>
              <a:off x="2918333" y="5629329"/>
              <a:ext cx="461104" cy="215444"/>
            </a:xfrm>
            <a:prstGeom prst="rect">
              <a:avLst/>
            </a:prstGeom>
            <a:solidFill>
              <a:srgbClr val="FF4343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kumimoji="1" lang="ja-JP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6" name="テキスト ボックス 145"/>
            <p:cNvSpPr txBox="1"/>
            <p:nvPr/>
          </p:nvSpPr>
          <p:spPr>
            <a:xfrm>
              <a:off x="4246560" y="5573622"/>
              <a:ext cx="461104" cy="215444"/>
            </a:xfrm>
            <a:prstGeom prst="rect">
              <a:avLst/>
            </a:prstGeom>
            <a:solidFill>
              <a:srgbClr val="FF4343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kumimoji="1" lang="ja-JP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テキスト ボックス 61"/>
            <p:cNvSpPr txBox="1"/>
            <p:nvPr/>
          </p:nvSpPr>
          <p:spPr>
            <a:xfrm>
              <a:off x="759475" y="5838800"/>
              <a:ext cx="405852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※</a:t>
              </a:r>
              <a:r>
                <a:rPr kumimoji="1" lang="ja-JP" altLang="en-US" sz="7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一例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63" name="テキスト ボックス 62"/>
          <p:cNvSpPr txBox="1"/>
          <p:nvPr/>
        </p:nvSpPr>
        <p:spPr>
          <a:xfrm>
            <a:off x="3104749" y="2831432"/>
            <a:ext cx="288980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※</a:t>
            </a:r>
            <a:r>
              <a:rPr kumimoji="1" lang="ja-JP" altLang="en-US" sz="700" dirty="0" smtClean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一例</a:t>
            </a:r>
            <a:endParaRPr kumimoji="1" lang="ja-JP" altLang="en-US" sz="700" dirty="0"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252737" y="2757102"/>
            <a:ext cx="2912941" cy="1618027"/>
            <a:chOff x="218123" y="2315694"/>
            <a:chExt cx="2912941" cy="1618027"/>
          </a:xfrm>
        </p:grpSpPr>
        <p:sp>
          <p:nvSpPr>
            <p:cNvPr id="129" name="角丸四角形 128"/>
            <p:cNvSpPr/>
            <p:nvPr/>
          </p:nvSpPr>
          <p:spPr bwMode="auto">
            <a:xfrm>
              <a:off x="273638" y="2315694"/>
              <a:ext cx="2718420" cy="1584188"/>
            </a:xfrm>
            <a:prstGeom prst="roundRect">
              <a:avLst>
                <a:gd name="adj" fmla="val 14590"/>
              </a:avLst>
            </a:prstGeom>
            <a:solidFill>
              <a:schemeClr val="bg1"/>
            </a:solidFill>
            <a:ln w="28575">
              <a:solidFill>
                <a:schemeClr val="bg1">
                  <a:lumMod val="85000"/>
                </a:schemeClr>
              </a:solidFill>
            </a:ln>
            <a:effectLst>
              <a:glow rad="228600">
                <a:srgbClr val="FFC000">
                  <a:alpha val="40000"/>
                </a:srgbClr>
              </a:glow>
            </a:effectLst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17" name="テキスト ボックス 116"/>
            <p:cNvSpPr txBox="1"/>
            <p:nvPr/>
          </p:nvSpPr>
          <p:spPr>
            <a:xfrm>
              <a:off x="273638" y="2329322"/>
              <a:ext cx="27272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600" b="1" dirty="0" smtClean="0">
                  <a:solidFill>
                    <a:srgbClr val="FFC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キャスティング</a:t>
              </a:r>
              <a:endParaRPr lang="en-US" altLang="ja-JP" sz="1600" b="1" dirty="0">
                <a:solidFill>
                  <a:srgbClr val="FFC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grpSp>
          <p:nvGrpSpPr>
            <p:cNvPr id="36" name="グループ化 35"/>
            <p:cNvGrpSpPr/>
            <p:nvPr/>
          </p:nvGrpSpPr>
          <p:grpSpPr>
            <a:xfrm>
              <a:off x="218123" y="2642303"/>
              <a:ext cx="2912941" cy="1110755"/>
              <a:chOff x="5409597" y="5044836"/>
              <a:chExt cx="2912941" cy="1110755"/>
            </a:xfrm>
          </p:grpSpPr>
          <p:sp>
            <p:nvSpPr>
              <p:cNvPr id="105" name="テキスト ボックス 104"/>
              <p:cNvSpPr txBox="1"/>
              <p:nvPr/>
            </p:nvSpPr>
            <p:spPr>
              <a:xfrm>
                <a:off x="5409597" y="5044836"/>
                <a:ext cx="2912941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ja-JP" altLang="en-US" sz="1000" dirty="0" smtClean="0"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イメージキャラクターのキャスティングや、タイアップキャンペーン、コラボ商品開発など、幅広くご提案いたします。</a:t>
                </a:r>
                <a:endPara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endParaRPr>
              </a:p>
            </p:txBody>
          </p:sp>
          <p:pic>
            <p:nvPicPr>
              <p:cNvPr id="68" name="図 67"/>
              <p:cNvPicPr>
                <a:picLocks noChangeAspect="1"/>
              </p:cNvPicPr>
              <p:nvPr/>
            </p:nvPicPr>
            <p:blipFill rotWithShape="1"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585699" y="5446572"/>
                <a:ext cx="1263657" cy="700795"/>
              </a:xfrm>
              <a:prstGeom prst="rect">
                <a:avLst/>
              </a:prstGeom>
            </p:spPr>
          </p:pic>
          <p:pic>
            <p:nvPicPr>
              <p:cNvPr id="59" name="図 58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36078" y="5473475"/>
                <a:ext cx="1022382" cy="662410"/>
              </a:xfrm>
              <a:prstGeom prst="rect">
                <a:avLst/>
              </a:prstGeom>
            </p:spPr>
          </p:pic>
          <p:sp>
            <p:nvSpPr>
              <p:cNvPr id="60" name="テキスト ボックス 59"/>
              <p:cNvSpPr txBox="1"/>
              <p:nvPr/>
            </p:nvSpPr>
            <p:spPr>
              <a:xfrm>
                <a:off x="6383609" y="5940147"/>
                <a:ext cx="461104" cy="215444"/>
              </a:xfrm>
              <a:prstGeom prst="rect">
                <a:avLst/>
              </a:prstGeom>
              <a:solidFill>
                <a:srgbClr val="FF4343">
                  <a:alpha val="52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800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image</a:t>
                </a:r>
                <a:endParaRPr kumimoji="1" lang="ja-JP" altLang="en-US" sz="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3" name="テキスト ボックス 132"/>
            <p:cNvSpPr txBox="1"/>
            <p:nvPr/>
          </p:nvSpPr>
          <p:spPr>
            <a:xfrm>
              <a:off x="2401768" y="3526572"/>
              <a:ext cx="461104" cy="215444"/>
            </a:xfrm>
            <a:prstGeom prst="rect">
              <a:avLst/>
            </a:prstGeom>
            <a:solidFill>
              <a:srgbClr val="FF4343">
                <a:alpha val="52000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8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image</a:t>
              </a:r>
              <a:endParaRPr kumimoji="1" lang="ja-JP" alt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273638" y="3733666"/>
              <a:ext cx="271412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※</a:t>
              </a:r>
              <a:r>
                <a:rPr kumimoji="1" lang="ja-JP" altLang="en-US" sz="700" dirty="0" smtClean="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一例</a:t>
              </a:r>
              <a:endParaRPr kumimoji="1" lang="ja-JP" altLang="en-US" sz="700" dirty="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71" name="テキスト ボックス 70"/>
          <p:cNvSpPr txBox="1"/>
          <p:nvPr/>
        </p:nvSpPr>
        <p:spPr>
          <a:xfrm>
            <a:off x="6192302" y="1325539"/>
            <a:ext cx="2817004" cy="1304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音楽放送をはじめとして培ってきた、さまざまなレコードレーベル、芸能プロダクション、映画配給、アニメ制作会社、テレビ局など</a:t>
            </a:r>
            <a:r>
              <a:rPr lang="ja-JP" altLang="en-US" sz="1050" b="1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、</a:t>
            </a:r>
            <a:r>
              <a:rPr lang="ja-JP" altLang="en-US" sz="1050" b="1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幅広い関係値を活かし、お客様にあった様々な企画、クリエイティブをご提案いたします。</a:t>
            </a:r>
            <a:endParaRPr lang="en-US" altLang="ja-JP" sz="1050" b="1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16" cstate="screen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822" y="3322823"/>
            <a:ext cx="1078619" cy="1078619"/>
          </a:xfrm>
          <a:prstGeom prst="rect">
            <a:avLst/>
          </a:prstGeom>
        </p:spPr>
      </p:pic>
      <p:sp>
        <p:nvSpPr>
          <p:cNvPr id="72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8445500" y="6623050"/>
            <a:ext cx="614363" cy="339725"/>
          </a:xfrm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CF981373-A68D-4027-95AD-82F18498ED6F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22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73" name="グループ化 72"/>
          <p:cNvGrpSpPr/>
          <p:nvPr/>
        </p:nvGrpSpPr>
        <p:grpSpPr>
          <a:xfrm>
            <a:off x="372093" y="6505773"/>
            <a:ext cx="3056373" cy="307777"/>
            <a:chOff x="372093" y="6505773"/>
            <a:chExt cx="3056373" cy="307777"/>
          </a:xfrm>
        </p:grpSpPr>
        <p:sp>
          <p:nvSpPr>
            <p:cNvPr id="75" name="Text Box 76"/>
            <p:cNvSpPr txBox="1">
              <a:spLocks noChangeArrowheads="1"/>
            </p:cNvSpPr>
            <p:nvPr/>
          </p:nvSpPr>
          <p:spPr bwMode="auto">
            <a:xfrm>
              <a:off x="691134" y="6505773"/>
              <a:ext cx="273733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 smtClean="0">
                  <a:solidFill>
                    <a:schemeClr val="bg1">
                      <a:lumMod val="7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集客支援</a:t>
              </a:r>
              <a:endParaRPr lang="en-US" altLang="ja-JP" sz="1400" b="1" dirty="0">
                <a:solidFill>
                  <a:schemeClr val="bg1">
                    <a:lumMod val="7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76" name="図 75"/>
            <p:cNvPicPr>
              <a:picLocks noChangeAspect="1"/>
            </p:cNvPicPr>
            <p:nvPr/>
          </p:nvPicPr>
          <p:blipFill>
            <a:blip r:embed="rId17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2093" y="6515933"/>
              <a:ext cx="319041" cy="279349"/>
            </a:xfrm>
            <a:prstGeom prst="rect">
              <a:avLst/>
            </a:prstGeom>
          </p:spPr>
        </p:pic>
      </p:grpSp>
      <p:sp>
        <p:nvSpPr>
          <p:cNvPr id="81" name="タイトル 1"/>
          <p:cNvSpPr txBox="1">
            <a:spLocks/>
          </p:cNvSpPr>
          <p:nvPr/>
        </p:nvSpPr>
        <p:spPr>
          <a:xfrm>
            <a:off x="220579" y="217487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広告宣伝・プロモーション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 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メディアプランニング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83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4AEE9-8ED3-4084-9FB0-33674E7AE552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  <p:sp>
        <p:nvSpPr>
          <p:cNvPr id="4" name="テキスト ボックス 34"/>
          <p:cNvSpPr txBox="1">
            <a:spLocks noChangeArrowheads="1"/>
          </p:cNvSpPr>
          <p:nvPr/>
        </p:nvSpPr>
        <p:spPr bwMode="auto">
          <a:xfrm>
            <a:off x="1295400" y="3886200"/>
            <a:ext cx="233203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ja-JP" sz="7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※Enterprise</a:t>
            </a:r>
            <a:r>
              <a:rPr lang="ja-JP" altLang="en-US" sz="700">
                <a:solidFill>
                  <a:schemeClr val="bg1"/>
                </a:solidFill>
                <a:latin typeface="HGPｺﾞｼｯｸE" pitchFamily="50" charset="-128"/>
                <a:ea typeface="HGPｺﾞｼｯｸE" pitchFamily="50" charset="-128"/>
              </a:rPr>
              <a:t>版はメールアドレスの発行は御座いません</a:t>
            </a:r>
            <a:r>
              <a:rPr lang="ja-JP" altLang="en-US" sz="700">
                <a:latin typeface="HGP創英角ｺﾞｼｯｸUB" pitchFamily="50" charset="-128"/>
                <a:ea typeface="HGP創英角ｺﾞｼｯｸUB" pitchFamily="50" charset="-128"/>
              </a:rPr>
              <a:t>。</a:t>
            </a:r>
          </a:p>
        </p:txBody>
      </p:sp>
      <p:sp>
        <p:nvSpPr>
          <p:cNvPr id="5" name="正方形/長方形 13"/>
          <p:cNvSpPr>
            <a:spLocks noChangeArrowheads="1"/>
          </p:cNvSpPr>
          <p:nvPr/>
        </p:nvSpPr>
        <p:spPr bwMode="auto">
          <a:xfrm>
            <a:off x="2331555" y="801228"/>
            <a:ext cx="7938465" cy="70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fontAlgn="ctr" hangingPunct="1">
              <a:buFontTx/>
              <a:buNone/>
            </a:pP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全国の多種多様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なロケーションにおける設備導入や保守作業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を</a:t>
            </a:r>
            <a:endParaRPr lang="en-US" altLang="ja-JP" sz="18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  <a:p>
            <a:pPr eaLnBrk="1" fontAlgn="ctr" hangingPunct="1">
              <a:buFontTx/>
              <a:buNone/>
            </a:pPr>
            <a:r>
              <a:rPr lang="ja-JP" altLang="en-US" sz="1800" b="1" dirty="0">
                <a:solidFill>
                  <a:srgbClr val="40404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一元管理のオペレーション、全国</a:t>
            </a:r>
            <a:r>
              <a:rPr lang="ja-JP" altLang="en-US" sz="1800" b="1" dirty="0" smtClean="0">
                <a:solidFill>
                  <a:srgbClr val="404040"/>
                </a:solidFill>
                <a:latin typeface="メイリオ" pitchFamily="50" charset="-128"/>
                <a:ea typeface="メイリオ" pitchFamily="50" charset="-128"/>
                <a:cs typeface="メイリオ" pitchFamily="50" charset="-128"/>
              </a:rPr>
              <a:t>均一でご提供するサービス</a:t>
            </a:r>
            <a:endParaRPr lang="en-US" altLang="ja-JP" sz="1800" b="1" dirty="0">
              <a:solidFill>
                <a:srgbClr val="404040"/>
              </a:solidFill>
              <a:latin typeface="メイリオ" pitchFamily="50" charset="-128"/>
              <a:ea typeface="メイリオ" pitchFamily="50" charset="-128"/>
              <a:cs typeface="メイリオ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587393" y="1356250"/>
            <a:ext cx="4193853" cy="127782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ctr">
              <a:spcBef>
                <a:spcPts val="0"/>
              </a:spcBef>
              <a:spcAft>
                <a:spcPts val="600"/>
              </a:spcAft>
              <a:defRPr/>
            </a:pPr>
            <a:endParaRPr lang="en-US" altLang="ja-JP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r>
              <a:rPr lang="ja-JP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株式</a:t>
            </a: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会社</a:t>
            </a:r>
            <a:r>
              <a: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USEN</a:t>
            </a: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テクノサービス</a:t>
            </a:r>
            <a:endParaRPr lang="en-US" altLang="ja-JP" sz="14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7313"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■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建築業許可</a:t>
            </a:r>
            <a:endParaRPr lang="en-US" altLang="ja-JP" sz="14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7313"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電気工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事業：東京都知事許可（般</a:t>
            </a: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-27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）第</a:t>
            </a: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143269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号</a:t>
            </a: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7313"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ja-JP" altLang="en-US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電気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通信工事業：東京都知事許可（般</a:t>
            </a: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-27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）第</a:t>
            </a:r>
            <a:r>
              <a:rPr lang="en-US" altLang="ja-JP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143269</a:t>
            </a:r>
            <a:r>
              <a:rPr lang="ja-JP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号</a:t>
            </a:r>
            <a:endParaRPr lang="en-US" altLang="ja-JP" sz="11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4786195" y="2747681"/>
            <a:ext cx="3898900" cy="3693665"/>
            <a:chOff x="4935538" y="2738867"/>
            <a:chExt cx="3898900" cy="3693665"/>
          </a:xfrm>
        </p:grpSpPr>
        <p:sp>
          <p:nvSpPr>
            <p:cNvPr id="7" name="角丸四角形 6"/>
            <p:cNvSpPr/>
            <p:nvPr/>
          </p:nvSpPr>
          <p:spPr bwMode="auto">
            <a:xfrm>
              <a:off x="4935538" y="2738867"/>
              <a:ext cx="3898900" cy="450104"/>
            </a:xfrm>
            <a:prstGeom prst="roundRect">
              <a:avLst>
                <a:gd name="adj" fmla="val 50000"/>
              </a:avLst>
            </a:prstGeom>
            <a:solidFill>
              <a:srgbClr val="11C1FF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marL="342900" indent="-342900">
                <a:defRPr/>
              </a:pP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音響工事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" name="角丸四角形 7"/>
            <p:cNvSpPr/>
            <p:nvPr/>
          </p:nvSpPr>
          <p:spPr bwMode="auto">
            <a:xfrm>
              <a:off x="4935538" y="3335757"/>
              <a:ext cx="3898900" cy="514214"/>
            </a:xfrm>
            <a:prstGeom prst="roundRect">
              <a:avLst>
                <a:gd name="adj" fmla="val 50000"/>
              </a:avLst>
            </a:prstGeom>
            <a:solidFill>
              <a:srgbClr val="11C1FF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>
                <a:spcBef>
                  <a:spcPts val="0"/>
                </a:spcBef>
                <a:defRPr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LED</a:t>
              </a: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照明、省エネ機器</a:t>
              </a:r>
              <a:r>
                <a:rPr lang="ja-JP" altLang="en-US" sz="12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（ハイブリット安定器）</a:t>
              </a: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等の設置・球交換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" name="角丸四角形 8"/>
            <p:cNvSpPr/>
            <p:nvPr/>
          </p:nvSpPr>
          <p:spPr bwMode="auto">
            <a:xfrm>
              <a:off x="4935538" y="3996757"/>
              <a:ext cx="3898900" cy="450104"/>
            </a:xfrm>
            <a:prstGeom prst="roundRect">
              <a:avLst>
                <a:gd name="adj" fmla="val 50000"/>
              </a:avLst>
            </a:prstGeom>
            <a:solidFill>
              <a:srgbClr val="11C1FF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>
                <a:spcBef>
                  <a:spcPts val="0"/>
                </a:spcBef>
                <a:defRPr/>
              </a:pPr>
              <a:r>
                <a:rPr lang="en-US" altLang="ja-JP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LAN</a:t>
              </a: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配線や</a:t>
              </a:r>
              <a:r>
                <a:rPr lang="en-US" altLang="ja-JP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Wi-Fi</a:t>
              </a: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環境整備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" name="角丸四角形 9"/>
            <p:cNvSpPr/>
            <p:nvPr/>
          </p:nvSpPr>
          <p:spPr bwMode="auto">
            <a:xfrm>
              <a:off x="4935538" y="4593647"/>
              <a:ext cx="3898900" cy="515549"/>
            </a:xfrm>
            <a:prstGeom prst="roundRect">
              <a:avLst>
                <a:gd name="adj" fmla="val 50000"/>
              </a:avLst>
            </a:prstGeom>
            <a:solidFill>
              <a:srgbClr val="11C1FF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>
                <a:spcBef>
                  <a:spcPts val="0"/>
                </a:spcBef>
                <a:defRPr/>
              </a:pP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防犯カメラ設置工事・</a:t>
              </a:r>
              <a:r>
                <a:rPr lang="en-US" altLang="ja-JP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TV</a:t>
              </a: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共聴設備の構築・地デジアンテナの設置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1" name="角丸四角形 10"/>
            <p:cNvSpPr/>
            <p:nvPr/>
          </p:nvSpPr>
          <p:spPr bwMode="auto">
            <a:xfrm>
              <a:off x="4935538" y="5255982"/>
              <a:ext cx="3898900" cy="514213"/>
            </a:xfrm>
            <a:prstGeom prst="roundRect">
              <a:avLst>
                <a:gd name="adj" fmla="val 50000"/>
              </a:avLst>
            </a:prstGeom>
            <a:solidFill>
              <a:srgbClr val="11C1FF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>
                <a:spcBef>
                  <a:spcPts val="0"/>
                </a:spcBef>
                <a:defRPr/>
              </a:pP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店舗・施設などへの定期保守訪問や緊急時の駆けつけメンテナンス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2" name="角丸四角形 11"/>
            <p:cNvSpPr/>
            <p:nvPr/>
          </p:nvSpPr>
          <p:spPr bwMode="auto">
            <a:xfrm>
              <a:off x="4935538" y="5916983"/>
              <a:ext cx="3898900" cy="515549"/>
            </a:xfrm>
            <a:prstGeom prst="roundRect">
              <a:avLst>
                <a:gd name="adj" fmla="val 50000"/>
              </a:avLst>
            </a:prstGeom>
            <a:solidFill>
              <a:srgbClr val="11C1FF"/>
            </a:solidFill>
            <a:ln>
              <a:noFill/>
            </a:ln>
            <a:effectLst/>
            <a:extLst/>
          </p:spPr>
          <p:txBody>
            <a:bodyPr anchor="ctr"/>
            <a:lstStyle/>
            <a:p>
              <a:pPr>
                <a:spcBef>
                  <a:spcPts val="0"/>
                </a:spcBef>
                <a:defRPr/>
              </a:pP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各種</a:t>
              </a:r>
              <a:r>
                <a:rPr lang="en-US" altLang="ja-JP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ICT</a:t>
              </a: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機器などのキッティング、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  <a:p>
              <a:pPr>
                <a:spcBef>
                  <a:spcPts val="0"/>
                </a:spcBef>
                <a:defRPr/>
              </a:pPr>
              <a:r>
                <a:rPr lang="ja-JP" altLang="en-US" sz="1400" b="1" dirty="0">
                  <a:solidFill>
                    <a:schemeClr val="bg1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rPr>
                <a:t>電気・電子機器再生作業</a:t>
              </a:r>
              <a:endParaRPr lang="en-US" altLang="ja-JP" sz="1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4" y="1649946"/>
            <a:ext cx="4321176" cy="2854648"/>
          </a:xfrm>
          <a:prstGeom prst="rect">
            <a:avLst/>
          </a:prstGeom>
        </p:spPr>
      </p:pic>
      <p:grpSp>
        <p:nvGrpSpPr>
          <p:cNvPr id="24" name="グループ化 23"/>
          <p:cNvGrpSpPr/>
          <p:nvPr/>
        </p:nvGrpSpPr>
        <p:grpSpPr>
          <a:xfrm>
            <a:off x="250823" y="4668249"/>
            <a:ext cx="2290769" cy="1654230"/>
            <a:chOff x="1932972" y="4901937"/>
            <a:chExt cx="2481790" cy="1635875"/>
          </a:xfrm>
        </p:grpSpPr>
        <p:grpSp>
          <p:nvGrpSpPr>
            <p:cNvPr id="23" name="グループ化 22"/>
            <p:cNvGrpSpPr/>
            <p:nvPr/>
          </p:nvGrpSpPr>
          <p:grpSpPr>
            <a:xfrm>
              <a:off x="1932972" y="4901937"/>
              <a:ext cx="2481790" cy="1635875"/>
              <a:chOff x="-3741775" y="2861532"/>
              <a:chExt cx="2385953" cy="1678494"/>
            </a:xfrm>
          </p:grpSpPr>
          <p:pic>
            <p:nvPicPr>
              <p:cNvPr id="16" name="図 15"/>
              <p:cNvPicPr>
                <a:picLocks noChangeAspect="1"/>
              </p:cNvPicPr>
              <p:nvPr/>
            </p:nvPicPr>
            <p:blipFill>
              <a:blip r:embed="rId3" cstate="screen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535851" y="2889842"/>
                <a:ext cx="2124509" cy="1589915"/>
              </a:xfrm>
              <a:prstGeom prst="rect">
                <a:avLst/>
              </a:prstGeom>
            </p:spPr>
          </p:pic>
          <p:sp>
            <p:nvSpPr>
              <p:cNvPr id="22" name="正方形/長方形 21"/>
              <p:cNvSpPr/>
              <p:nvPr/>
            </p:nvSpPr>
            <p:spPr bwMode="auto">
              <a:xfrm>
                <a:off x="-3741775" y="2861532"/>
                <a:ext cx="2385953" cy="1678494"/>
              </a:xfrm>
              <a:prstGeom prst="rect">
                <a:avLst/>
              </a:prstGeom>
              <a:solidFill>
                <a:srgbClr val="FFFFFF">
                  <a:alpha val="69804"/>
                </a:srgbClr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</p:grpSp>
        <p:sp>
          <p:nvSpPr>
            <p:cNvPr id="21" name="正方形/長方形 13"/>
            <p:cNvSpPr>
              <a:spLocks noChangeArrowheads="1"/>
            </p:cNvSpPr>
            <p:nvPr/>
          </p:nvSpPr>
          <p:spPr bwMode="auto">
            <a:xfrm>
              <a:off x="2302455" y="5177782"/>
              <a:ext cx="2077977" cy="904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fontAlgn="ctr" hangingPunct="1">
                <a:buFontTx/>
                <a:buNone/>
              </a:pPr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メイリオ" pitchFamily="50" charset="-128"/>
                  <a:cs typeface="メイリオ" pitchFamily="50" charset="-128"/>
                </a:rPr>
                <a:t>全国</a:t>
              </a:r>
              <a:r>
                <a:rPr lang="en-US" altLang="ja-JP" sz="2400" b="1" dirty="0" smtClean="0">
                  <a:solidFill>
                    <a:srgbClr val="0081CC"/>
                  </a:solidFill>
                  <a:latin typeface="Arial Black" panose="020B0A04020102020204" pitchFamily="34" charset="0"/>
                  <a:ea typeface="メイリオ" pitchFamily="50" charset="-128"/>
                  <a:cs typeface="メイリオ" pitchFamily="50" charset="-128"/>
                </a:rPr>
                <a:t>141</a:t>
              </a: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メイリオ" pitchFamily="50" charset="-128"/>
                  <a:cs typeface="メイリオ" pitchFamily="50" charset="-128"/>
                </a:rPr>
                <a:t>エリア</a:t>
              </a:r>
              <a:endParaRPr lang="en-US" altLang="ja-JP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A04020102020204" pitchFamily="34" charset="0"/>
                <a:ea typeface="メイリオ" pitchFamily="50" charset="-128"/>
                <a:cs typeface="メイリオ" pitchFamily="50" charset="-128"/>
              </a:endParaRPr>
            </a:p>
            <a:p>
              <a:pPr algn="r" eaLnBrk="1" fontAlgn="ctr" hangingPunct="1">
                <a:buFontTx/>
                <a:buNone/>
              </a:pPr>
              <a:r>
                <a:rPr lang="en-US" altLang="ja-JP" sz="2400" b="1" dirty="0" smtClean="0">
                  <a:solidFill>
                    <a:srgbClr val="0081CC"/>
                  </a:solidFill>
                  <a:latin typeface="Arial Black" panose="020B0A04020102020204" pitchFamily="34" charset="0"/>
                  <a:ea typeface="メイリオ" pitchFamily="50" charset="-128"/>
                  <a:cs typeface="メイリオ" pitchFamily="50" charset="-128"/>
                </a:rPr>
                <a:t>365</a:t>
              </a: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 Black" panose="020B0A04020102020204" pitchFamily="34" charset="0"/>
                  <a:ea typeface="メイリオ" pitchFamily="50" charset="-128"/>
                  <a:cs typeface="メイリオ" pitchFamily="50" charset="-128"/>
                </a:rPr>
                <a:t>日対応</a:t>
              </a:r>
              <a:endParaRPr lang="en-US" altLang="ja-JP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27" name="グループ化 26"/>
          <p:cNvGrpSpPr/>
          <p:nvPr/>
        </p:nvGrpSpPr>
        <p:grpSpPr>
          <a:xfrm>
            <a:off x="2569591" y="4583337"/>
            <a:ext cx="1873963" cy="1843965"/>
            <a:chOff x="-3676472" y="2122905"/>
            <a:chExt cx="2638234" cy="2659808"/>
          </a:xfrm>
        </p:grpSpPr>
        <p:pic>
          <p:nvPicPr>
            <p:cNvPr id="25" name="図 24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3535058" y="2271007"/>
              <a:ext cx="2355406" cy="2511706"/>
            </a:xfrm>
            <a:prstGeom prst="rect">
              <a:avLst/>
            </a:prstGeom>
          </p:spPr>
        </p:pic>
        <p:sp>
          <p:nvSpPr>
            <p:cNvPr id="26" name="正方形/長方形 25"/>
            <p:cNvSpPr/>
            <p:nvPr/>
          </p:nvSpPr>
          <p:spPr bwMode="auto">
            <a:xfrm>
              <a:off x="-3676472" y="2122905"/>
              <a:ext cx="2638234" cy="2659808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sp>
        <p:nvSpPr>
          <p:cNvPr id="14" name="テキスト ボックス 13"/>
          <p:cNvSpPr txBox="1"/>
          <p:nvPr/>
        </p:nvSpPr>
        <p:spPr>
          <a:xfrm>
            <a:off x="2484385" y="4715444"/>
            <a:ext cx="2087615" cy="178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font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　　　　　　</a:t>
            </a:r>
            <a:endParaRPr lang="en-US" altLang="ja-JP" sz="105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7313" font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エンジニア</a:t>
            </a:r>
            <a:r>
              <a:rPr lang="ja-JP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　</a:t>
            </a:r>
            <a:r>
              <a:rPr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700</a:t>
            </a:r>
            <a:r>
              <a:rPr lang="ja-JP" altLang="en-US" sz="1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名以上</a:t>
            </a:r>
            <a:endParaRPr lang="en-US" altLang="ja-JP" sz="11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7313" fontAlgn="ctr">
              <a:spcBef>
                <a:spcPts val="0"/>
              </a:spcBef>
              <a:spcAft>
                <a:spcPts val="0"/>
              </a:spcAft>
              <a:defRPr/>
            </a:pPr>
            <a:endParaRPr lang="en-US" altLang="ja-JP" sz="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7313" fontAlgn="ctr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10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資格保有者</a:t>
            </a:r>
            <a:endParaRPr lang="en-US" altLang="ja-JP" sz="1050" b="1" dirty="0" smtClean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7313" fontAlgn="ctr">
              <a:spcBef>
                <a:spcPts val="0"/>
              </a:spcBef>
              <a:spcAft>
                <a:spcPts val="0"/>
              </a:spcAft>
              <a:defRPr/>
            </a:pPr>
            <a:r>
              <a:rPr lang="ja-JP" altLang="en-US" sz="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 </a:t>
            </a:r>
            <a:endParaRPr lang="en-US" altLang="ja-JP" sz="7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7313" font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・電気</a:t>
            </a:r>
            <a:r>
              <a:rPr lang="ja-JP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工事士：</a:t>
            </a:r>
            <a:r>
              <a:rPr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550</a:t>
            </a:r>
            <a:r>
              <a:rPr lang="ja-JP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</a:t>
            </a:r>
            <a:r>
              <a:rPr lang="ja-JP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以上</a:t>
            </a:r>
            <a:endParaRPr lang="en-US" altLang="ja-JP" sz="1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  <a:p>
            <a:pPr marL="87313" font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ja-JP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・工事</a:t>
            </a:r>
            <a:r>
              <a:rPr lang="ja-JP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担任者：</a:t>
            </a:r>
            <a:r>
              <a:rPr lang="en-US" altLang="ja-JP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390</a:t>
            </a:r>
            <a:r>
              <a:rPr lang="ja-JP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名</a:t>
            </a:r>
            <a:r>
              <a:rPr lang="ja-JP" alt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rPr>
              <a:t>以上</a:t>
            </a:r>
            <a:endParaRPr lang="en-US" altLang="ja-JP" sz="1000" b="1" dirty="0">
              <a:solidFill>
                <a:schemeClr val="tx1">
                  <a:lumMod val="75000"/>
                  <a:lumOff val="2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メイリオ" panose="020B0604030504040204" pitchFamily="50" charset="-128"/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087" y="822401"/>
            <a:ext cx="1875099" cy="643859"/>
          </a:xfrm>
          <a:prstGeom prst="rect">
            <a:avLst/>
          </a:prstGeom>
        </p:spPr>
      </p:pic>
      <p:grpSp>
        <p:nvGrpSpPr>
          <p:cNvPr id="19" name="グループ化 18"/>
          <p:cNvGrpSpPr/>
          <p:nvPr/>
        </p:nvGrpSpPr>
        <p:grpSpPr>
          <a:xfrm>
            <a:off x="91980" y="6486134"/>
            <a:ext cx="3436212" cy="367827"/>
            <a:chOff x="91980" y="6486134"/>
            <a:chExt cx="3436212" cy="367827"/>
          </a:xfrm>
        </p:grpSpPr>
        <p:sp>
          <p:nvSpPr>
            <p:cNvPr id="15" name="Text Box 76"/>
            <p:cNvSpPr txBox="1">
              <a:spLocks noChangeArrowheads="1"/>
            </p:cNvSpPr>
            <p:nvPr/>
          </p:nvSpPr>
          <p:spPr bwMode="auto">
            <a:xfrm>
              <a:off x="470151" y="6546184"/>
              <a:ext cx="305804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 smtClean="0">
                  <a:solidFill>
                    <a:schemeClr val="folHlin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お店・企業の困りごと</a:t>
              </a:r>
              <a:endParaRPr lang="en-US" altLang="ja-JP" sz="1400" b="1" dirty="0">
                <a:solidFill>
                  <a:schemeClr val="folHlin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29" name="図 28"/>
            <p:cNvPicPr>
              <a:picLocks noChangeAspect="1"/>
            </p:cNvPicPr>
            <p:nvPr/>
          </p:nvPicPr>
          <p:blipFill rotWithShape="1">
            <a:blip r:embed="rId6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5553"/>
            <a:stretch/>
          </p:blipFill>
          <p:spPr>
            <a:xfrm>
              <a:off x="91980" y="6486134"/>
              <a:ext cx="713103" cy="316953"/>
            </a:xfrm>
            <a:prstGeom prst="rect">
              <a:avLst/>
            </a:prstGeom>
          </p:spPr>
        </p:pic>
      </p:grpSp>
      <p:sp>
        <p:nvSpPr>
          <p:cNvPr id="31" name="タイトル 1"/>
          <p:cNvSpPr txBox="1">
            <a:spLocks/>
          </p:cNvSpPr>
          <p:nvPr/>
        </p:nvSpPr>
        <p:spPr>
          <a:xfrm>
            <a:off x="251787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kumimoji="0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各種</a:t>
            </a:r>
            <a:r>
              <a:rPr kumimoji="0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工事・保守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サポート</a:t>
            </a:r>
            <a:r>
              <a:rPr kumimoji="0" lang="en-US" altLang="ja-JP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 USEN</a:t>
            </a:r>
            <a:r>
              <a:rPr kumimoji="0"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テクノサービス</a:t>
            </a:r>
          </a:p>
        </p:txBody>
      </p:sp>
    </p:spTree>
    <p:extLst>
      <p:ext uri="{BB962C8B-B14F-4D97-AF65-F5344CB8AC3E}">
        <p14:creationId xmlns:p14="http://schemas.microsoft.com/office/powerpoint/2010/main" val="161870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線コネクタ 6"/>
          <p:cNvCxnSpPr/>
          <p:nvPr/>
        </p:nvCxnSpPr>
        <p:spPr bwMode="auto">
          <a:xfrm flipV="1">
            <a:off x="244104" y="4524706"/>
            <a:ext cx="2488478" cy="805"/>
          </a:xfrm>
          <a:prstGeom prst="line">
            <a:avLst/>
          </a:prstGeom>
          <a:ln w="19050">
            <a:solidFill>
              <a:srgbClr val="575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グループ化 2"/>
          <p:cNvGrpSpPr/>
          <p:nvPr/>
        </p:nvGrpSpPr>
        <p:grpSpPr>
          <a:xfrm>
            <a:off x="440747" y="4734073"/>
            <a:ext cx="2641575" cy="1711536"/>
            <a:chOff x="698151" y="4414351"/>
            <a:chExt cx="2597503" cy="1774423"/>
          </a:xfrm>
        </p:grpSpPr>
        <p:sp>
          <p:nvSpPr>
            <p:cNvPr id="30" name="角丸四角形 29"/>
            <p:cNvSpPr/>
            <p:nvPr/>
          </p:nvSpPr>
          <p:spPr>
            <a:xfrm>
              <a:off x="698151" y="4524963"/>
              <a:ext cx="2597503" cy="1663811"/>
            </a:xfrm>
            <a:prstGeom prst="roundRect">
              <a:avLst>
                <a:gd name="adj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wrap="none" lIns="180000" rIns="180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3" name="角丸四角形 32"/>
            <p:cNvSpPr/>
            <p:nvPr/>
          </p:nvSpPr>
          <p:spPr bwMode="auto">
            <a:xfrm>
              <a:off x="1035712" y="4414351"/>
              <a:ext cx="1920766" cy="2875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 algn="ctr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 rtlCol="0" anchor="ctr">
              <a:noAutofit/>
            </a:bodyPr>
            <a:lstStyle/>
            <a:p>
              <a:pPr marL="0" marR="0" indent="0" algn="ctr" defTabSz="10676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200" b="1" kern="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スケールメリット</a:t>
              </a:r>
              <a:endParaRPr kumimoji="1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36" name="角丸四角形 35"/>
            <p:cNvSpPr/>
            <p:nvPr/>
          </p:nvSpPr>
          <p:spPr>
            <a:xfrm>
              <a:off x="698152" y="5471509"/>
              <a:ext cx="2490443" cy="670079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wrap="square" lIns="180000" rIns="180000" anchor="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kern="0" dirty="0"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1,000</a:t>
              </a:r>
              <a:r>
                <a:rPr kumimoji="0" lang="ja-JP" altLang="en-US" kern="0" dirty="0"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万人超の法人会員、</a:t>
              </a:r>
              <a:r>
                <a:rPr kumimoji="0" lang="en-US" altLang="ja-JP" kern="0" dirty="0"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249</a:t>
              </a:r>
              <a:r>
                <a:rPr kumimoji="0" lang="ja-JP" altLang="en-US" kern="0" dirty="0"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万人超の個人会員からなる</a:t>
              </a:r>
              <a:r>
                <a:rPr kumimoji="0" lang="en-US" altLang="ja-JP" kern="0" dirty="0"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1,200</a:t>
              </a:r>
              <a:r>
                <a:rPr kumimoji="0" lang="ja-JP" altLang="en-US" kern="0" dirty="0"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万人越えのスケールメリットを生かした団体割引交渉を行っており、通常では難しい割引サービスを実現。</a:t>
              </a:r>
              <a:endParaRPr kumimoji="0" lang="en-US" altLang="ja-JP" kern="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9" name="角丸四角形 38"/>
            <p:cNvSpPr/>
            <p:nvPr/>
          </p:nvSpPr>
          <p:spPr>
            <a:xfrm>
              <a:off x="857777" y="4752907"/>
              <a:ext cx="2276637" cy="797713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wrap="square" lIns="180000" rIns="180000" anchor="t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2000" b="1" kern="0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1,200</a:t>
              </a:r>
              <a:r>
                <a:rPr kumimoji="0" lang="ja-JP" altLang="en-US" sz="2000" b="1" kern="0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万人以上の</a:t>
              </a:r>
              <a:r>
                <a:rPr kumimoji="0" lang="ja-JP" altLang="en-US" sz="2000" b="1" kern="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“</a:t>
              </a:r>
              <a:r>
                <a:rPr kumimoji="0" lang="ja-JP" altLang="en-US" sz="2400" b="1" kern="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超”</a:t>
              </a:r>
              <a:r>
                <a:rPr kumimoji="0" lang="ja-JP" altLang="en-US" sz="2000" b="1" kern="0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団体割引</a:t>
              </a:r>
              <a:endParaRPr kumimoji="0" lang="en-US" altLang="ja-JP" sz="2000" b="1" kern="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3370315" y="4718839"/>
            <a:ext cx="2588169" cy="1726769"/>
            <a:chOff x="3439680" y="4414249"/>
            <a:chExt cx="2588169" cy="1726769"/>
          </a:xfrm>
        </p:grpSpPr>
        <p:sp>
          <p:nvSpPr>
            <p:cNvPr id="31" name="角丸四角形 30"/>
            <p:cNvSpPr/>
            <p:nvPr/>
          </p:nvSpPr>
          <p:spPr>
            <a:xfrm>
              <a:off x="3490029" y="4524963"/>
              <a:ext cx="2537820" cy="1616055"/>
            </a:xfrm>
            <a:prstGeom prst="roundRect">
              <a:avLst>
                <a:gd name="adj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wrap="none" lIns="180000" rIns="180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4" name="角丸四角形 33"/>
            <p:cNvSpPr/>
            <p:nvPr/>
          </p:nvSpPr>
          <p:spPr bwMode="auto">
            <a:xfrm>
              <a:off x="3798556" y="4414249"/>
              <a:ext cx="1920766" cy="2875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 algn="ctr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 rtlCol="0" anchor="ctr">
              <a:noAutofit/>
            </a:bodyPr>
            <a:lstStyle/>
            <a:p>
              <a:pPr marL="0" marR="0" indent="0" algn="ctr" defTabSz="10676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</a:rPr>
                <a:t>収益モデルの違い</a:t>
              </a:r>
            </a:p>
          </p:txBody>
        </p:sp>
        <p:sp>
          <p:nvSpPr>
            <p:cNvPr id="37" name="角丸四角形 36"/>
            <p:cNvSpPr/>
            <p:nvPr/>
          </p:nvSpPr>
          <p:spPr>
            <a:xfrm>
              <a:off x="3439680" y="5440324"/>
              <a:ext cx="2572312" cy="646331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wrap="square" lIns="180000" rIns="180000" anchor="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kern="0" dirty="0"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会員企業様からの会費収入を収益としているため、サービスの提供価格に広告掲載費や送客手数料を必要とせず、その分会員限定で安価に提供することができます。</a:t>
              </a:r>
              <a:endParaRPr kumimoji="0" lang="en-US" altLang="ja-JP" kern="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40" name="角丸四角形 39"/>
            <p:cNvSpPr/>
            <p:nvPr/>
          </p:nvSpPr>
          <p:spPr>
            <a:xfrm>
              <a:off x="3439680" y="4776907"/>
              <a:ext cx="2573688" cy="723275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wrap="square" lIns="180000" rIns="180000" anchor="t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1700" b="1" kern="0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ユーザー課金型だからできる</a:t>
              </a:r>
              <a:r>
                <a:rPr kumimoji="0" lang="ja-JP" altLang="en-US" sz="2400" b="1" kern="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最</a:t>
              </a:r>
              <a:r>
                <a:rPr kumimoji="0" lang="ja-JP" altLang="en-US" sz="1700" b="1" kern="0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安値提供</a:t>
              </a:r>
              <a:endParaRPr kumimoji="0" lang="en-US" altLang="ja-JP" sz="1700" b="1" kern="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43" name="角丸四角形 42"/>
          <p:cNvSpPr/>
          <p:nvPr/>
        </p:nvSpPr>
        <p:spPr>
          <a:xfrm>
            <a:off x="250825" y="165076"/>
            <a:ext cx="4988725" cy="3672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/>
            <a:r>
              <a:rPr lang="en-US" altLang="ja-JP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福利厚生サービス</a:t>
            </a:r>
            <a:r>
              <a:rPr lang="en-US" altLang="ja-JP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600" b="1" dirty="0">
                <a:solidFill>
                  <a:prstClr val="black">
                    <a:lumMod val="65000"/>
                    <a:lumOff val="35000"/>
                  </a:prst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ベネフィット・ステーション</a:t>
            </a:r>
            <a:endParaRPr lang="en-US" altLang="ja-JP" sz="1600" b="1" dirty="0">
              <a:solidFill>
                <a:prstClr val="black">
                  <a:lumMod val="65000"/>
                  <a:lumOff val="3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5" name="角丸四角形 44"/>
          <p:cNvSpPr/>
          <p:nvPr/>
        </p:nvSpPr>
        <p:spPr>
          <a:xfrm>
            <a:off x="3000649" y="4405318"/>
            <a:ext cx="3225446" cy="222944"/>
          </a:xfrm>
          <a:prstGeom prst="roundRect">
            <a:avLst>
              <a:gd name="adj" fmla="val 5000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ja-JP" altLang="en-US" sz="12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ベネフィット・ステーションがお得なワケ</a:t>
            </a:r>
            <a:endParaRPr lang="en-US" altLang="ja-JP" sz="12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9" name="テキスト ボックス 118"/>
          <p:cNvSpPr txBox="1"/>
          <p:nvPr/>
        </p:nvSpPr>
        <p:spPr>
          <a:xfrm>
            <a:off x="1045097" y="807991"/>
            <a:ext cx="833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400" b="1" dirty="0">
                <a:ln w="3175">
                  <a:solidFill>
                    <a:schemeClr val="bg1">
                      <a:lumMod val="85000"/>
                      <a:alpha val="45000"/>
                    </a:schemeClr>
                  </a:solidFill>
                </a:ln>
                <a:solidFill>
                  <a:srgbClr val="E6012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メイリオ" panose="020B0604030504040204" pitchFamily="50" charset="-128"/>
                <a:ea typeface="メイリオ" panose="020B0604030504040204" pitchFamily="50" charset="-128"/>
              </a:rPr>
              <a:t>「手間なく、カンタンに福利厚生が用意できる」</a:t>
            </a:r>
            <a:endParaRPr lang="en-US" altLang="ja-JP" sz="2400" b="1" dirty="0">
              <a:ln w="3175">
                <a:solidFill>
                  <a:schemeClr val="bg1">
                    <a:lumMod val="85000"/>
                    <a:alpha val="45000"/>
                  </a:schemeClr>
                </a:solidFill>
              </a:ln>
              <a:solidFill>
                <a:srgbClr val="E6012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564722" y="3766537"/>
            <a:ext cx="2101857" cy="532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１</a:t>
            </a:r>
            <a:r>
              <a:rPr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.</a:t>
            </a:r>
            <a:r>
              <a:rPr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低コスト</a:t>
            </a:r>
            <a:endParaRPr lang="en-US" altLang="ja-JP" sz="1600" b="1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一人当たり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600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円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/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月から導入可能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1" name="テキスト ボックス 120"/>
          <p:cNvSpPr txBox="1"/>
          <p:nvPr/>
        </p:nvSpPr>
        <p:spPr>
          <a:xfrm>
            <a:off x="3201851" y="3761135"/>
            <a:ext cx="2448106" cy="5324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２</a:t>
            </a:r>
            <a:r>
              <a:rPr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.</a:t>
            </a:r>
            <a:r>
              <a:rPr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手間いらず</a:t>
            </a:r>
            <a:endParaRPr lang="en-US" altLang="ja-JP" sz="1600" b="1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問合せ・申し込み・利用促進まで全て対応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" name="テキスト ボックス 121"/>
          <p:cNvSpPr txBox="1"/>
          <p:nvPr/>
        </p:nvSpPr>
        <p:spPr>
          <a:xfrm>
            <a:off x="5704882" y="3756817"/>
            <a:ext cx="3194593" cy="53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３</a:t>
            </a:r>
            <a:r>
              <a:rPr lang="en-US" altLang="ja-JP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.</a:t>
            </a:r>
            <a:r>
              <a:rPr lang="ja-JP" altLang="en-US" sz="1600" b="1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全国対応</a:t>
            </a:r>
            <a:endParaRPr lang="en-US" altLang="ja-JP" sz="1600" b="1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algn="ctr"/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全国展開のチェーン店・商業施設・</a:t>
            </a:r>
            <a:r>
              <a:rPr lang="en-US" altLang="ja-JP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WEB</a:t>
            </a:r>
            <a:r>
              <a:rPr lang="ja-JP" altLang="en-US" sz="1050" dirty="0">
                <a:latin typeface="Meiryo UI" panose="020B0604030504040204" pitchFamily="50" charset="-128"/>
                <a:ea typeface="Meiryo UI" panose="020B0604030504040204" pitchFamily="50" charset="-128"/>
              </a:rPr>
              <a:t>サービスに対応</a:t>
            </a:r>
            <a:endParaRPr lang="en-US" altLang="ja-JP" sz="105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6233240" y="4718839"/>
            <a:ext cx="2533009" cy="1726769"/>
            <a:chOff x="6240729" y="4429293"/>
            <a:chExt cx="2533009" cy="1702961"/>
          </a:xfrm>
        </p:grpSpPr>
        <p:sp>
          <p:nvSpPr>
            <p:cNvPr id="32" name="角丸四角形 31"/>
            <p:cNvSpPr/>
            <p:nvPr/>
          </p:nvSpPr>
          <p:spPr>
            <a:xfrm>
              <a:off x="6301913" y="4531319"/>
              <a:ext cx="2447828" cy="1600935"/>
            </a:xfrm>
            <a:prstGeom prst="roundRect">
              <a:avLst>
                <a:gd name="adj" fmla="val 0"/>
              </a:avLst>
            </a:prstGeom>
            <a:noFill/>
            <a:ln w="1905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wrap="none" lIns="180000" rIns="1800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400" b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35" name="角丸四角形 34"/>
            <p:cNvSpPr/>
            <p:nvPr/>
          </p:nvSpPr>
          <p:spPr bwMode="auto">
            <a:xfrm>
              <a:off x="6619859" y="4429293"/>
              <a:ext cx="1920766" cy="28753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19050" algn="ctr">
              <a:solidFill>
                <a:srgbClr val="0070C0"/>
              </a:solidFill>
              <a:miter lim="800000"/>
              <a:headEnd/>
              <a:tailEnd/>
            </a:ln>
            <a:effectLst/>
          </p:spPr>
          <p:txBody>
            <a:bodyPr wrap="square" lIns="90000" tIns="46800" rIns="90000" bIns="46800" rtlCol="0" anchor="ctr">
              <a:noAutofit/>
            </a:bodyPr>
            <a:lstStyle/>
            <a:p>
              <a:pPr marL="0" marR="0" indent="0" algn="ctr" defTabSz="10676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200" b="1" kern="0" dirty="0">
                  <a:solidFill>
                    <a:prstClr val="black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閑散期の利用</a:t>
              </a:r>
              <a:endParaRPr kumimoji="1" lang="ja-JP" alt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41" name="角丸四角形 40"/>
            <p:cNvSpPr/>
            <p:nvPr/>
          </p:nvSpPr>
          <p:spPr>
            <a:xfrm>
              <a:off x="6414565" y="4725393"/>
              <a:ext cx="2276637" cy="769441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wrap="square" lIns="180000" rIns="180000" anchor="t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2400" b="1" kern="0" dirty="0">
                  <a:solidFill>
                    <a:srgbClr val="FF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余</a:t>
              </a:r>
              <a:r>
                <a:rPr kumimoji="0" lang="ja-JP" altLang="en-US" sz="2000" b="1" kern="0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っている</a:t>
              </a:r>
              <a:endParaRPr kumimoji="0" lang="en-US" altLang="ja-JP" sz="2000" b="1" kern="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sz="2000" b="1" kern="0" dirty="0">
                  <a:solidFill>
                    <a:srgbClr val="0070C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サービスを安く</a:t>
              </a:r>
              <a:endParaRPr kumimoji="0" lang="en-US" altLang="ja-JP" sz="2000" b="1" kern="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60" name="角丸四角形 59"/>
            <p:cNvSpPr/>
            <p:nvPr/>
          </p:nvSpPr>
          <p:spPr>
            <a:xfrm>
              <a:off x="6240729" y="5407990"/>
              <a:ext cx="2533009" cy="637420"/>
            </a:xfrm>
            <a:prstGeom prst="roundRect">
              <a:avLst>
                <a:gd name="adj" fmla="val 0"/>
              </a:avLst>
            </a:prstGeom>
            <a:noFill/>
            <a:ln w="3175" cap="flat" cmpd="sng" algn="ctr">
              <a:noFill/>
              <a:prstDash val="solid"/>
            </a:ln>
            <a:effectLst/>
          </p:spPr>
          <p:txBody>
            <a:bodyPr wrap="square" lIns="180000" rIns="180000" anchor="t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ja-JP" altLang="en-US" kern="0" dirty="0">
                  <a:latin typeface="メイリオ" panose="020B0604030504040204" pitchFamily="50" charset="-128"/>
                  <a:ea typeface="メイリオ" panose="020B0604030504040204" pitchFamily="50" charset="-128"/>
                  <a:cs typeface="Meiryo UI" panose="020B0604030504040204" pitchFamily="50" charset="-128"/>
                </a:rPr>
                <a:t>閑散期や飲食店のアイドリングタイムなどサービスの余剰在庫を活用し、会員限定サービスとしていただくことで、高い割引率のサービスを提供することが可能に。</a:t>
              </a:r>
              <a:endParaRPr kumimoji="0" lang="en-US" altLang="ja-JP" kern="0" dirty="0"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98" y="609338"/>
            <a:ext cx="1453598" cy="764861"/>
          </a:xfrm>
          <a:prstGeom prst="rect">
            <a:avLst/>
          </a:prstGeom>
        </p:spPr>
      </p:pic>
      <p:cxnSp>
        <p:nvCxnSpPr>
          <p:cNvPr id="65" name="直線コネクタ 64"/>
          <p:cNvCxnSpPr/>
          <p:nvPr/>
        </p:nvCxnSpPr>
        <p:spPr bwMode="auto">
          <a:xfrm flipV="1">
            <a:off x="6410997" y="4515888"/>
            <a:ext cx="2488478" cy="732"/>
          </a:xfrm>
          <a:prstGeom prst="line">
            <a:avLst/>
          </a:prstGeom>
          <a:ln w="19050">
            <a:solidFill>
              <a:srgbClr val="57575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7" name="グループ化 66"/>
          <p:cNvGrpSpPr/>
          <p:nvPr/>
        </p:nvGrpSpPr>
        <p:grpSpPr>
          <a:xfrm>
            <a:off x="91980" y="6486134"/>
            <a:ext cx="3436212" cy="367827"/>
            <a:chOff x="91980" y="6486134"/>
            <a:chExt cx="3436212" cy="367827"/>
          </a:xfrm>
        </p:grpSpPr>
        <p:sp>
          <p:nvSpPr>
            <p:cNvPr id="68" name="Text Box 76"/>
            <p:cNvSpPr txBox="1">
              <a:spLocks noChangeArrowheads="1"/>
            </p:cNvSpPr>
            <p:nvPr/>
          </p:nvSpPr>
          <p:spPr bwMode="auto">
            <a:xfrm>
              <a:off x="470151" y="6546184"/>
              <a:ext cx="3058041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>
                  <a:solidFill>
                    <a:schemeClr val="folHlin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お店・企業の困りごと</a:t>
              </a:r>
              <a:endParaRPr lang="en-US" altLang="ja-JP" sz="1400" b="1" dirty="0">
                <a:solidFill>
                  <a:schemeClr val="folHlin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69" name="図 68"/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5553"/>
            <a:stretch/>
          </p:blipFill>
          <p:spPr>
            <a:xfrm>
              <a:off x="91980" y="6486134"/>
              <a:ext cx="713103" cy="316953"/>
            </a:xfrm>
            <a:prstGeom prst="rect">
              <a:avLst/>
            </a:prstGeom>
          </p:spPr>
        </p:pic>
      </p:grpSp>
      <p:sp>
        <p:nvSpPr>
          <p:cNvPr id="71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8445500" y="6623050"/>
            <a:ext cx="614363" cy="339725"/>
          </a:xfrm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CF981373-A68D-4027-95AD-82F18498ED6F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24</a:t>
            </a:fld>
            <a:endParaRPr lang="en-US" altLang="ja-JP" sz="1050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0" name="図 69" descr="空, 屋外, 人, 男性 が含まれている画像&#10;&#10;自動的に生成された説明">
            <a:extLst>
              <a:ext uri="{FF2B5EF4-FFF2-40B4-BE49-F238E27FC236}">
                <a16:creationId xmlns:a16="http://schemas.microsoft.com/office/drawing/2014/main" id="{E6D081AC-9B23-4E56-A048-A658D56385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097" y="1846332"/>
            <a:ext cx="1448034" cy="965805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72" name="図 71">
            <a:extLst>
              <a:ext uri="{FF2B5EF4-FFF2-40B4-BE49-F238E27FC236}">
                <a16:creationId xmlns:a16="http://schemas.microsoft.com/office/drawing/2014/main" id="{79E0A821-16E1-40D2-8D8A-636EA8BAFB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4321" y="1841529"/>
            <a:ext cx="1448034" cy="965355"/>
          </a:xfrm>
          <a:prstGeom prst="ellipse">
            <a:avLst/>
          </a:prstGeom>
        </p:spPr>
      </p:pic>
      <p:pic>
        <p:nvPicPr>
          <p:cNvPr id="73" name="図 72" descr="人, 女性, 室内, スポーツ が含まれている画像&#10;&#10;自動的に生成された説明">
            <a:extLst>
              <a:ext uri="{FF2B5EF4-FFF2-40B4-BE49-F238E27FC236}">
                <a16:creationId xmlns:a16="http://schemas.microsoft.com/office/drawing/2014/main" id="{393EBBCF-6ED8-417E-90BB-23A055096A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2841" y="1840444"/>
            <a:ext cx="1448034" cy="965356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88" name="角丸四角形 29">
            <a:extLst>
              <a:ext uri="{FF2B5EF4-FFF2-40B4-BE49-F238E27FC236}">
                <a16:creationId xmlns:a16="http://schemas.microsoft.com/office/drawing/2014/main" id="{69128820-CB11-490C-B4AB-0C4840A44CF3}"/>
              </a:ext>
            </a:extLst>
          </p:cNvPr>
          <p:cNvSpPr/>
          <p:nvPr/>
        </p:nvSpPr>
        <p:spPr>
          <a:xfrm>
            <a:off x="371711" y="3659378"/>
            <a:ext cx="8527764" cy="658598"/>
          </a:xfrm>
          <a:prstGeom prst="roundRect">
            <a:avLst>
              <a:gd name="adj" fmla="val 0"/>
            </a:avLst>
          </a:prstGeom>
          <a:noFill/>
          <a:ln w="19050" cap="flat" cmpd="sng" algn="ctr">
            <a:solidFill>
              <a:srgbClr val="0070C0"/>
            </a:solidFill>
            <a:prstDash val="solid"/>
          </a:ln>
          <a:effectLst/>
        </p:spPr>
        <p:txBody>
          <a:bodyPr wrap="none" lIns="180000" rIns="180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400" b="1" kern="0" dirty="0">
              <a:solidFill>
                <a:schemeClr val="tx1">
                  <a:lumMod val="65000"/>
                  <a:lumOff val="3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95" name="正方形/長方形 94">
            <a:extLst>
              <a:ext uri="{FF2B5EF4-FFF2-40B4-BE49-F238E27FC236}">
                <a16:creationId xmlns:a16="http://schemas.microsoft.com/office/drawing/2014/main" id="{588C38CB-95B0-4AA0-814E-78BB0644E92D}"/>
              </a:ext>
            </a:extLst>
          </p:cNvPr>
          <p:cNvSpPr/>
          <p:nvPr/>
        </p:nvSpPr>
        <p:spPr>
          <a:xfrm>
            <a:off x="67742" y="2871468"/>
            <a:ext cx="3525256" cy="579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140</a:t>
            </a:r>
            <a:r>
              <a:rPr lang="ja-JP" altLang="en-US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万以上の会員制割引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サービスで</a:t>
            </a: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ワーク・ライフ・バランスの実現</a:t>
            </a:r>
          </a:p>
        </p:txBody>
      </p:sp>
      <p:sp>
        <p:nvSpPr>
          <p:cNvPr id="100" name="正方形/長方形 99">
            <a:extLst>
              <a:ext uri="{FF2B5EF4-FFF2-40B4-BE49-F238E27FC236}">
                <a16:creationId xmlns:a16="http://schemas.microsoft.com/office/drawing/2014/main" id="{FBC257B8-DF0A-40B4-BF06-ADF02FB0805B}"/>
              </a:ext>
            </a:extLst>
          </p:cNvPr>
          <p:cNvSpPr/>
          <p:nvPr/>
        </p:nvSpPr>
        <p:spPr>
          <a:xfrm>
            <a:off x="6453816" y="2874398"/>
            <a:ext cx="2237874" cy="579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いつでもどこでも学び放題で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自己啓発の支援</a:t>
            </a:r>
            <a:endParaRPr kumimoji="1" lang="en-US" altLang="ja-JP" sz="15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17" name="正方形/長方形 116">
            <a:extLst>
              <a:ext uri="{FF2B5EF4-FFF2-40B4-BE49-F238E27FC236}">
                <a16:creationId xmlns:a16="http://schemas.microsoft.com/office/drawing/2014/main" id="{FB1E8E94-AC23-4B6D-BA06-092EC2CD9305}"/>
              </a:ext>
            </a:extLst>
          </p:cNvPr>
          <p:cNvSpPr/>
          <p:nvPr/>
        </p:nvSpPr>
        <p:spPr>
          <a:xfrm>
            <a:off x="3420664" y="2866037"/>
            <a:ext cx="2590230" cy="579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社員の健康リテラシーの向上で</a:t>
            </a:r>
          </a:p>
          <a:p>
            <a:pPr marL="0" marR="0" lvl="0" indent="0" algn="ctr" defTabSz="4572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健康増進</a:t>
            </a:r>
          </a:p>
        </p:txBody>
      </p:sp>
      <p:sp>
        <p:nvSpPr>
          <p:cNvPr id="118" name="角丸四角形 32">
            <a:extLst>
              <a:ext uri="{FF2B5EF4-FFF2-40B4-BE49-F238E27FC236}">
                <a16:creationId xmlns:a16="http://schemas.microsoft.com/office/drawing/2014/main" id="{4C589810-0C47-4D18-ADC9-BC436874C734}"/>
              </a:ext>
            </a:extLst>
          </p:cNvPr>
          <p:cNvSpPr/>
          <p:nvPr/>
        </p:nvSpPr>
        <p:spPr bwMode="auto">
          <a:xfrm>
            <a:off x="409338" y="3500720"/>
            <a:ext cx="3194593" cy="2514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algn="ctr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200" b="1" kern="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福利厚生アウトソーシングのメリット</a:t>
            </a:r>
            <a:endParaRPr kumimoji="1" lang="ja-JP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3" name="テキスト ボックス 122">
            <a:extLst>
              <a:ext uri="{FF2B5EF4-FFF2-40B4-BE49-F238E27FC236}">
                <a16:creationId xmlns:a16="http://schemas.microsoft.com/office/drawing/2014/main" id="{5946C458-7988-4871-A33B-DECA3BC9745E}"/>
              </a:ext>
            </a:extLst>
          </p:cNvPr>
          <p:cNvSpPr txBox="1"/>
          <p:nvPr/>
        </p:nvSpPr>
        <p:spPr>
          <a:xfrm>
            <a:off x="564722" y="1447480"/>
            <a:ext cx="7968414" cy="338773"/>
          </a:xfrm>
          <a:prstGeom prst="rect">
            <a:avLst/>
          </a:prstGeom>
          <a:solidFill>
            <a:srgbClr val="D80C18"/>
          </a:solidFill>
        </p:spPr>
        <p:txBody>
          <a:bodyPr wrap="square" lIns="72000" rIns="0" rtlCol="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３つのアプローチで社員に笑顔を、会社に活気を与えます！</a:t>
            </a:r>
          </a:p>
        </p:txBody>
      </p:sp>
    </p:spTree>
    <p:extLst>
      <p:ext uri="{BB962C8B-B14F-4D97-AF65-F5344CB8AC3E}">
        <p14:creationId xmlns:p14="http://schemas.microsoft.com/office/powerpoint/2010/main" val="222094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8472769" y="6610825"/>
            <a:ext cx="614363" cy="339725"/>
          </a:xfrm>
        </p:spPr>
        <p:txBody>
          <a:bodyPr/>
          <a:lstStyle/>
          <a:p>
            <a:pPr>
              <a:defRPr/>
            </a:pPr>
            <a:fld id="{93AC5C73-E688-45DB-985C-07193E16C920}" type="slidenum">
              <a:rPr lang="en-US" altLang="ja-JP" smtClean="0"/>
              <a:pPr>
                <a:defRPr/>
              </a:pPr>
              <a:t>25</a:t>
            </a:fld>
            <a:endParaRPr lang="en-US" altLang="ja-JP"/>
          </a:p>
        </p:txBody>
      </p:sp>
      <p:sp>
        <p:nvSpPr>
          <p:cNvPr id="10" name="正方形/長方形 9"/>
          <p:cNvSpPr/>
          <p:nvPr/>
        </p:nvSpPr>
        <p:spPr>
          <a:xfrm>
            <a:off x="137601" y="1417932"/>
            <a:ext cx="8642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ja-JP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現状分析・リスクチェック＆コンサルティング</a:t>
            </a:r>
            <a:r>
              <a:rPr lang="en-US" altLang="ja-JP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ja-JP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による企業包括保険提案が、御社のリスク管理体制を一新します。</a:t>
            </a:r>
            <a:endParaRPr lang="ja-JP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2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pPr eaLnBrk="1" hangingPunct="1"/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企業</a:t>
            </a:r>
            <a:r>
              <a:rPr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包括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保険損</a:t>
            </a:r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/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損害保険</a:t>
            </a:r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お店のあんしん保険エンタープライズ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255" y="792770"/>
            <a:ext cx="3771785" cy="551238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4444052" y="737066"/>
            <a:ext cx="4431021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保険の補償内容はそのままに保険料を削減</a:t>
            </a:r>
            <a:endParaRPr lang="en-US" altLang="ja-JP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のリスクコンサルティングサービス</a:t>
            </a:r>
            <a:endParaRPr kumimoji="1" lang="ja-JP" altLang="en-US" sz="18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50" name="グループ化 49"/>
          <p:cNvGrpSpPr/>
          <p:nvPr/>
        </p:nvGrpSpPr>
        <p:grpSpPr>
          <a:xfrm>
            <a:off x="344463" y="1761135"/>
            <a:ext cx="3838895" cy="1091567"/>
            <a:chOff x="347841" y="1986913"/>
            <a:chExt cx="3838895" cy="1091567"/>
          </a:xfrm>
        </p:grpSpPr>
        <p:sp>
          <p:nvSpPr>
            <p:cNvPr id="5" name="正方形/長方形 4"/>
            <p:cNvSpPr/>
            <p:nvPr/>
          </p:nvSpPr>
          <p:spPr bwMode="auto">
            <a:xfrm>
              <a:off x="358255" y="1986913"/>
              <a:ext cx="3828481" cy="278767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100" b="1" i="0" u="none" strike="noStrike" cap="none" spc="30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一般的な保険見直し</a:t>
              </a:r>
            </a:p>
          </p:txBody>
        </p:sp>
        <p:sp>
          <p:nvSpPr>
            <p:cNvPr id="48" name="正方形/長方形 47"/>
            <p:cNvSpPr/>
            <p:nvPr/>
          </p:nvSpPr>
          <p:spPr bwMode="auto">
            <a:xfrm>
              <a:off x="347841" y="2295740"/>
              <a:ext cx="3828481" cy="7827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100" b="1" i="0" u="none" strike="noStrike" cap="none" spc="300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・貴社に見合った保険商品の選択</a:t>
              </a:r>
              <a:endParaRPr kumimoji="1" lang="en-US" altLang="ja-JP" sz="1100" b="1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1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・補償内容に漏れや重複がないか</a:t>
              </a:r>
              <a:endParaRPr lang="en-US" altLang="ja-JP" sz="11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100" b="1" i="0" u="none" strike="noStrike" cap="none" spc="300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・各保険会社の見積比較</a:t>
              </a:r>
            </a:p>
          </p:txBody>
        </p:sp>
      </p:grpSp>
      <p:grpSp>
        <p:nvGrpSpPr>
          <p:cNvPr id="51" name="グループ化 50"/>
          <p:cNvGrpSpPr/>
          <p:nvPr/>
        </p:nvGrpSpPr>
        <p:grpSpPr>
          <a:xfrm>
            <a:off x="4951469" y="1761135"/>
            <a:ext cx="3828482" cy="1091567"/>
            <a:chOff x="4954847" y="1982841"/>
            <a:chExt cx="3828482" cy="1091567"/>
          </a:xfrm>
        </p:grpSpPr>
        <p:sp>
          <p:nvSpPr>
            <p:cNvPr id="47" name="正方形/長方形 46"/>
            <p:cNvSpPr/>
            <p:nvPr/>
          </p:nvSpPr>
          <p:spPr bwMode="auto">
            <a:xfrm>
              <a:off x="4954848" y="1982841"/>
              <a:ext cx="3828481" cy="278767"/>
            </a:xfrm>
            <a:prstGeom prst="rect">
              <a:avLst/>
            </a:prstGeom>
            <a:solidFill>
              <a:srgbClr val="00A8D5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ct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en-US" altLang="ja-JP" sz="1100" b="1" i="0" u="none" strike="noStrike" cap="none" spc="30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USEN</a:t>
              </a:r>
              <a:r>
                <a:rPr kumimoji="1" lang="ja-JP" altLang="en-US" sz="1100" b="1" i="0" u="none" strike="noStrike" cap="none" spc="300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では</a:t>
              </a:r>
            </a:p>
          </p:txBody>
        </p:sp>
        <p:sp>
          <p:nvSpPr>
            <p:cNvPr id="49" name="正方形/長方形 48"/>
            <p:cNvSpPr/>
            <p:nvPr/>
          </p:nvSpPr>
          <p:spPr bwMode="auto">
            <a:xfrm>
              <a:off x="4954847" y="2291668"/>
              <a:ext cx="3828482" cy="782740"/>
            </a:xfrm>
            <a:prstGeom prst="rect">
              <a:avLst/>
            </a:prstGeom>
            <a:solidFill>
              <a:srgbClr val="EFFCFF"/>
            </a:solidFill>
            <a:ln w="19050">
              <a:solidFill>
                <a:srgbClr val="00A8D5"/>
              </a:solidFill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100" b="1" i="0" u="none" strike="noStrike" cap="none" spc="300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・貴社リスク管理体制の確認</a:t>
              </a:r>
              <a:endParaRPr kumimoji="1" lang="en-US" altLang="ja-JP" sz="1100" b="1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100" b="1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・保険会社との共同コンサルティング</a:t>
              </a:r>
              <a:endParaRPr lang="en-US" altLang="ja-JP" sz="11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  <a:p>
              <a:pPr marL="342900" marR="0" indent="-342900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100" b="1" i="0" u="none" strike="noStrike" cap="none" spc="300" normalizeH="0" baseline="0" dirty="0" smtClean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　・適正な保険料の再計算</a:t>
              </a:r>
            </a:p>
          </p:txBody>
        </p:sp>
      </p:grpSp>
      <p:sp>
        <p:nvSpPr>
          <p:cNvPr id="43" name="テキスト ボックス 42"/>
          <p:cNvSpPr txBox="1"/>
          <p:nvPr/>
        </p:nvSpPr>
        <p:spPr>
          <a:xfrm>
            <a:off x="4136716" y="1885605"/>
            <a:ext cx="8771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54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＋</a:t>
            </a:r>
            <a:endParaRPr kumimoji="1" lang="ja-JP" altLang="en-US" sz="54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二等辺三角形 51"/>
          <p:cNvSpPr/>
          <p:nvPr/>
        </p:nvSpPr>
        <p:spPr bwMode="auto">
          <a:xfrm rot="10800000">
            <a:off x="4369081" y="2860495"/>
            <a:ext cx="405838" cy="143061"/>
          </a:xfrm>
          <a:prstGeom prst="triangle">
            <a:avLst>
              <a:gd name="adj" fmla="val 4922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250825" y="3001466"/>
            <a:ext cx="864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000" b="1" spc="120" dirty="0" smtClean="0">
                <a:solidFill>
                  <a:srgbClr val="FF3B3B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ほとんどのケースで保険料削減が期待できます</a:t>
            </a:r>
            <a:endParaRPr kumimoji="1" lang="ja-JP" altLang="en-US" sz="2000" b="1" u="sng" spc="120" dirty="0">
              <a:solidFill>
                <a:srgbClr val="FF3B3B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aphicFrame>
        <p:nvGraphicFramePr>
          <p:cNvPr id="54" name="表 53"/>
          <p:cNvGraphicFramePr>
            <a:graphicFrameLocks noGrp="1"/>
          </p:cNvGraphicFramePr>
          <p:nvPr/>
        </p:nvGraphicFramePr>
        <p:xfrm>
          <a:off x="347841" y="3563566"/>
          <a:ext cx="5453264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5105">
                  <a:extLst>
                    <a:ext uri="{9D8B030D-6E8A-4147-A177-3AD203B41FA5}">
                      <a16:colId xmlns:a16="http://schemas.microsoft.com/office/drawing/2014/main" val="3581324023"/>
                    </a:ext>
                  </a:extLst>
                </a:gridCol>
                <a:gridCol w="1074484">
                  <a:extLst>
                    <a:ext uri="{9D8B030D-6E8A-4147-A177-3AD203B41FA5}">
                      <a16:colId xmlns:a16="http://schemas.microsoft.com/office/drawing/2014/main" val="3461351731"/>
                    </a:ext>
                  </a:extLst>
                </a:gridCol>
                <a:gridCol w="942013">
                  <a:extLst>
                    <a:ext uri="{9D8B030D-6E8A-4147-A177-3AD203B41FA5}">
                      <a16:colId xmlns:a16="http://schemas.microsoft.com/office/drawing/2014/main" val="3067091225"/>
                    </a:ext>
                  </a:extLst>
                </a:gridCol>
                <a:gridCol w="784143">
                  <a:extLst>
                    <a:ext uri="{9D8B030D-6E8A-4147-A177-3AD203B41FA5}">
                      <a16:colId xmlns:a16="http://schemas.microsoft.com/office/drawing/2014/main" val="2326663032"/>
                    </a:ext>
                  </a:extLst>
                </a:gridCol>
                <a:gridCol w="945497">
                  <a:extLst>
                    <a:ext uri="{9D8B030D-6E8A-4147-A177-3AD203B41FA5}">
                      <a16:colId xmlns:a16="http://schemas.microsoft.com/office/drawing/2014/main" val="938286005"/>
                    </a:ext>
                  </a:extLst>
                </a:gridCol>
                <a:gridCol w="802022">
                  <a:extLst>
                    <a:ext uri="{9D8B030D-6E8A-4147-A177-3AD203B41FA5}">
                      <a16:colId xmlns:a16="http://schemas.microsoft.com/office/drawing/2014/main" val="2921509967"/>
                    </a:ext>
                  </a:extLst>
                </a:gridCol>
              </a:tblGrid>
              <a:tr h="20688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企業別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業種／施設数</a:t>
                      </a:r>
                      <a:endParaRPr kumimoji="1" lang="ja-JP" altLang="en-US" sz="9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これまでの保険料（年）</a:t>
                      </a:r>
                      <a:endParaRPr kumimoji="1" lang="en-US" altLang="ja-JP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コンサルティング後の保険料</a:t>
                      </a:r>
                      <a:endParaRPr kumimoji="1" lang="en-US" altLang="ja-JP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D17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553610"/>
                  </a:ext>
                </a:extLst>
              </a:tr>
              <a:tr h="206887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</a:t>
                      </a:r>
                      <a:r>
                        <a:rPr kumimoji="1" lang="ja-JP" altLang="en-US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社</a:t>
                      </a:r>
                      <a:endParaRPr kumimoji="1" lang="ja-JP" altLang="en-US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飲食店・ホテル等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火災保険</a:t>
                      </a:r>
                      <a:endParaRPr kumimoji="1" lang="en-US" altLang="ja-JP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損害保険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火災保険</a:t>
                      </a:r>
                      <a:endParaRPr kumimoji="1" lang="en-US" altLang="ja-JP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損害保険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055446"/>
                  </a:ext>
                </a:extLst>
              </a:tr>
              <a:tr h="2482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59</a:t>
                      </a:r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施設</a:t>
                      </a:r>
                      <a:endParaRPr kumimoji="1" lang="en-US" altLang="ja-JP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\6,709,680</a:t>
                      </a:r>
                      <a:endParaRPr kumimoji="1" lang="ja-JP" alt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ja-JP" altLang="en-US" sz="12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￥</a:t>
                      </a:r>
                      <a:r>
                        <a:rPr kumimoji="1" lang="en-US" altLang="ja-JP" sz="12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4,625,760</a:t>
                      </a:r>
                      <a:endParaRPr kumimoji="1" lang="ja-JP" altLang="en-US" sz="1100" b="1" dirty="0">
                        <a:solidFill>
                          <a:srgbClr val="FF3B3B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0522955"/>
                  </a:ext>
                </a:extLst>
              </a:tr>
              <a:tr h="206887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B</a:t>
                      </a:r>
                      <a:r>
                        <a:rPr kumimoji="1" lang="ja-JP" altLang="en-US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社</a:t>
                      </a:r>
                      <a:endParaRPr kumimoji="1" lang="ja-JP" altLang="en-US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焼き肉店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火災保険</a:t>
                      </a:r>
                      <a:endParaRPr kumimoji="1" lang="en-US" altLang="ja-JP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損害保険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火災保険</a:t>
                      </a:r>
                      <a:endParaRPr kumimoji="1" lang="en-US" altLang="ja-JP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損害保険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703389"/>
                  </a:ext>
                </a:extLst>
              </a:tr>
              <a:tr h="248265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施設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\721,010</a:t>
                      </a:r>
                      <a:endParaRPr kumimoji="1" lang="ja-JP" alt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\411,320</a:t>
                      </a:r>
                      <a:endParaRPr kumimoji="1" lang="ja-JP" altLang="en-US" sz="1200" b="1" dirty="0">
                        <a:solidFill>
                          <a:srgbClr val="FF3B3B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0563915"/>
                  </a:ext>
                </a:extLst>
              </a:tr>
              <a:tr h="206887"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C</a:t>
                      </a:r>
                      <a:r>
                        <a:rPr kumimoji="1" lang="ja-JP" altLang="en-US" sz="10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社</a:t>
                      </a:r>
                      <a:endParaRPr kumimoji="1" lang="ja-JP" altLang="en-US" sz="10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美容室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火災保険</a:t>
                      </a:r>
                      <a:endParaRPr kumimoji="1" lang="en-US" altLang="ja-JP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損害保険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5E5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火災保険</a:t>
                      </a:r>
                      <a:endParaRPr kumimoji="1" lang="en-US" altLang="ja-JP" sz="900" b="1" dirty="0" smtClean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1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損害保険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5E5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5725523"/>
                  </a:ext>
                </a:extLst>
              </a:tr>
              <a:tr h="248265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83</a:t>
                      </a:r>
                      <a:r>
                        <a:rPr kumimoji="1" lang="ja-JP" altLang="en-US" sz="9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施設</a:t>
                      </a:r>
                      <a:endParaRPr kumimoji="1" lang="ja-JP" altLang="en-US" sz="9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\3,450,600</a:t>
                      </a:r>
                      <a:endParaRPr kumimoji="1" lang="ja-JP" altLang="en-US" sz="12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12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\3,285,710</a:t>
                      </a:r>
                      <a:endParaRPr kumimoji="1" lang="ja-JP" altLang="en-US" sz="1200" b="1" dirty="0">
                        <a:solidFill>
                          <a:srgbClr val="FF3B3B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7187609"/>
                  </a:ext>
                </a:extLst>
              </a:tr>
            </a:tbl>
          </a:graphicData>
        </a:graphic>
      </p:graphicFrame>
      <p:pic>
        <p:nvPicPr>
          <p:cNvPr id="55" name="図 5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597" y="3029319"/>
            <a:ext cx="526032" cy="360918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0969" y="3042842"/>
            <a:ext cx="526032" cy="360918"/>
          </a:xfrm>
          <a:prstGeom prst="rect">
            <a:avLst/>
          </a:prstGeom>
        </p:spPr>
      </p:pic>
      <p:graphicFrame>
        <p:nvGraphicFramePr>
          <p:cNvPr id="57" name="表 56"/>
          <p:cNvGraphicFramePr>
            <a:graphicFrameLocks noGrp="1"/>
          </p:cNvGraphicFramePr>
          <p:nvPr>
            <p:extLst/>
          </p:nvPr>
        </p:nvGraphicFramePr>
        <p:xfrm>
          <a:off x="6105233" y="3551562"/>
          <a:ext cx="2674718" cy="1683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7359">
                  <a:extLst>
                    <a:ext uri="{9D8B030D-6E8A-4147-A177-3AD203B41FA5}">
                      <a16:colId xmlns:a16="http://schemas.microsoft.com/office/drawing/2014/main" val="2770317250"/>
                    </a:ext>
                  </a:extLst>
                </a:gridCol>
                <a:gridCol w="1337359">
                  <a:extLst>
                    <a:ext uri="{9D8B030D-6E8A-4147-A177-3AD203B41FA5}">
                      <a16:colId xmlns:a16="http://schemas.microsoft.com/office/drawing/2014/main" val="1961911742"/>
                    </a:ext>
                  </a:extLst>
                </a:gridCol>
              </a:tblGrid>
              <a:tr h="227257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solidFill>
                            <a:srgbClr val="35322C"/>
                          </a:solidFill>
                        </a:rPr>
                        <a:t>削減額</a:t>
                      </a:r>
                      <a:endParaRPr kumimoji="1" lang="ja-JP" altLang="en-US" sz="900" dirty="0">
                        <a:solidFill>
                          <a:srgbClr val="35322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900" dirty="0" smtClean="0">
                          <a:solidFill>
                            <a:srgbClr val="35322C"/>
                          </a:solidFill>
                        </a:rPr>
                        <a:t>削減率</a:t>
                      </a:r>
                      <a:endParaRPr kumimoji="1" lang="ja-JP" altLang="en-US" sz="900" dirty="0">
                        <a:solidFill>
                          <a:srgbClr val="35322C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651744"/>
                  </a:ext>
                </a:extLst>
              </a:tr>
              <a:tr h="5111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\2,083,920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▲</a:t>
                      </a:r>
                      <a:r>
                        <a:rPr kumimoji="1" lang="ja-JP" altLang="en-US" sz="7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20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31.1</a:t>
                      </a:r>
                      <a:r>
                        <a:rPr kumimoji="1" lang="ja-JP" altLang="en-US" sz="12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％</a:t>
                      </a:r>
                      <a:endParaRPr kumimoji="1" lang="ja-JP" altLang="en-US" sz="2000" b="1" dirty="0">
                        <a:solidFill>
                          <a:srgbClr val="FF3B3B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6691516"/>
                  </a:ext>
                </a:extLst>
              </a:tr>
              <a:tr h="48108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\309,690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▲</a:t>
                      </a:r>
                      <a:r>
                        <a:rPr kumimoji="1" lang="ja-JP" altLang="en-US" sz="8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20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43.0</a:t>
                      </a:r>
                      <a:r>
                        <a:rPr kumimoji="1" lang="en-US" altLang="ja-JP" sz="12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%</a:t>
                      </a:r>
                      <a:endParaRPr kumimoji="1" lang="ja-JP" altLang="en-US" sz="2000" b="1" dirty="0">
                        <a:solidFill>
                          <a:srgbClr val="FF3B3B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5853090"/>
                  </a:ext>
                </a:extLst>
              </a:tr>
              <a:tr h="46266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\2,223,480</a:t>
                      </a:r>
                      <a:endParaRPr kumimoji="1" lang="ja-JP" altLang="en-US" sz="1400" b="1" dirty="0">
                        <a:solidFill>
                          <a:srgbClr val="FF3B3B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20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▲</a:t>
                      </a:r>
                      <a:r>
                        <a:rPr kumimoji="1" lang="ja-JP" altLang="en-US" sz="8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 </a:t>
                      </a:r>
                      <a:r>
                        <a:rPr kumimoji="1" lang="en-US" altLang="ja-JP" sz="20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64.4</a:t>
                      </a:r>
                      <a:r>
                        <a:rPr kumimoji="1" lang="en-US" altLang="ja-JP" sz="1200" b="1" dirty="0" smtClean="0">
                          <a:solidFill>
                            <a:srgbClr val="FF3B3B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%</a:t>
                      </a:r>
                      <a:endParaRPr kumimoji="1" lang="ja-JP" altLang="en-US" sz="1400" b="1" dirty="0">
                        <a:solidFill>
                          <a:srgbClr val="FF3B3B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5789270"/>
                  </a:ext>
                </a:extLst>
              </a:tr>
            </a:tbl>
          </a:graphicData>
        </a:graphic>
      </p:graphicFrame>
      <p:sp>
        <p:nvSpPr>
          <p:cNvPr id="67" name="二等辺三角形 66"/>
          <p:cNvSpPr/>
          <p:nvPr/>
        </p:nvSpPr>
        <p:spPr bwMode="auto">
          <a:xfrm rot="5400000">
            <a:off x="5827899" y="4014640"/>
            <a:ext cx="260409" cy="116840"/>
          </a:xfrm>
          <a:prstGeom prst="triangle">
            <a:avLst>
              <a:gd name="adj" fmla="val 49220"/>
            </a:avLst>
          </a:prstGeom>
          <a:solidFill>
            <a:srgbClr val="FF3B3B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8" name="二等辺三角形 67"/>
          <p:cNvSpPr/>
          <p:nvPr/>
        </p:nvSpPr>
        <p:spPr bwMode="auto">
          <a:xfrm rot="5400000">
            <a:off x="5821370" y="4530534"/>
            <a:ext cx="260409" cy="116840"/>
          </a:xfrm>
          <a:prstGeom prst="triangle">
            <a:avLst>
              <a:gd name="adj" fmla="val 49220"/>
            </a:avLst>
          </a:prstGeom>
          <a:solidFill>
            <a:srgbClr val="FF3B3B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9" name="二等辺三角形 68"/>
          <p:cNvSpPr/>
          <p:nvPr/>
        </p:nvSpPr>
        <p:spPr bwMode="auto">
          <a:xfrm rot="5400000">
            <a:off x="5827899" y="5046427"/>
            <a:ext cx="260409" cy="116840"/>
          </a:xfrm>
          <a:prstGeom prst="triangle">
            <a:avLst>
              <a:gd name="adj" fmla="val 49220"/>
            </a:avLst>
          </a:prstGeom>
          <a:solidFill>
            <a:srgbClr val="FF3B3B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77" name="グループ化 76"/>
          <p:cNvGrpSpPr/>
          <p:nvPr/>
        </p:nvGrpSpPr>
        <p:grpSpPr>
          <a:xfrm>
            <a:off x="354877" y="5490535"/>
            <a:ext cx="8538298" cy="944448"/>
            <a:chOff x="2480329" y="5849448"/>
            <a:chExt cx="8492734" cy="1131487"/>
          </a:xfrm>
        </p:grpSpPr>
        <p:grpSp>
          <p:nvGrpSpPr>
            <p:cNvPr id="76" name="グループ化 75"/>
            <p:cNvGrpSpPr/>
            <p:nvPr/>
          </p:nvGrpSpPr>
          <p:grpSpPr>
            <a:xfrm>
              <a:off x="2480329" y="5849448"/>
              <a:ext cx="8492734" cy="1024441"/>
              <a:chOff x="325633" y="5455603"/>
              <a:chExt cx="8492734" cy="1024441"/>
            </a:xfrm>
          </p:grpSpPr>
          <p:grpSp>
            <p:nvGrpSpPr>
              <p:cNvPr id="75" name="グループ化 74"/>
              <p:cNvGrpSpPr/>
              <p:nvPr/>
            </p:nvGrpSpPr>
            <p:grpSpPr>
              <a:xfrm>
                <a:off x="325633" y="5455603"/>
                <a:ext cx="8492734" cy="1024441"/>
                <a:chOff x="325633" y="5490535"/>
                <a:chExt cx="8492734" cy="848881"/>
              </a:xfrm>
            </p:grpSpPr>
            <p:graphicFrame>
              <p:nvGraphicFramePr>
                <p:cNvPr id="72" name="図表 71"/>
                <p:cNvGraphicFramePr/>
                <p:nvPr/>
              </p:nvGraphicFramePr>
              <p:xfrm>
                <a:off x="325633" y="5490535"/>
                <a:ext cx="8492734" cy="788501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4" r:lo="rId5" r:qs="rId6" r:cs="rId7"/>
                </a:graphicData>
              </a:graphic>
            </p:graphicFrame>
            <p:grpSp>
              <p:nvGrpSpPr>
                <p:cNvPr id="65" name="グループ化 64"/>
                <p:cNvGrpSpPr/>
                <p:nvPr/>
              </p:nvGrpSpPr>
              <p:grpSpPr>
                <a:xfrm>
                  <a:off x="733549" y="5522849"/>
                  <a:ext cx="997520" cy="305539"/>
                  <a:chOff x="583482" y="5689346"/>
                  <a:chExt cx="997520" cy="305539"/>
                </a:xfrm>
              </p:grpSpPr>
              <p:sp>
                <p:nvSpPr>
                  <p:cNvPr id="58" name="テキスト ボックス 57"/>
                  <p:cNvSpPr txBox="1"/>
                  <p:nvPr/>
                </p:nvSpPr>
                <p:spPr>
                  <a:xfrm>
                    <a:off x="583482" y="5689346"/>
                    <a:ext cx="311304" cy="30553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en-US" altLang="ja-JP" sz="1400" b="1" dirty="0" smtClean="0">
                        <a:ln w="15875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UD デジタル 教科書体 NP-B" panose="02020700000000000000" pitchFamily="18" charset="-128"/>
                        <a:ea typeface="UD デジタル 教科書体 NP-B" panose="02020700000000000000" pitchFamily="18" charset="-128"/>
                      </a:rPr>
                      <a:t>1</a:t>
                    </a:r>
                  </a:p>
                </p:txBody>
              </p:sp>
              <p:sp>
                <p:nvSpPr>
                  <p:cNvPr id="61" name="テキスト ボックス 60"/>
                  <p:cNvSpPr txBox="1"/>
                  <p:nvPr/>
                </p:nvSpPr>
                <p:spPr>
                  <a:xfrm>
                    <a:off x="780783" y="5694093"/>
                    <a:ext cx="800219" cy="2295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1200" b="1" dirty="0" smtClean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現状</a:t>
                    </a:r>
                    <a:r>
                      <a:rPr lang="ja-JP" altLang="en-US" sz="1200" b="1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分析</a:t>
                    </a:r>
                    <a:endParaRPr kumimoji="1" lang="ja-JP" altLang="en-US" sz="12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64" name="グループ化 63"/>
                <p:cNvGrpSpPr/>
                <p:nvPr/>
              </p:nvGrpSpPr>
              <p:grpSpPr>
                <a:xfrm>
                  <a:off x="3447982" y="5544805"/>
                  <a:ext cx="2340567" cy="305539"/>
                  <a:chOff x="3221757" y="5704799"/>
                  <a:chExt cx="2340567" cy="305539"/>
                </a:xfrm>
              </p:grpSpPr>
              <p:sp>
                <p:nvSpPr>
                  <p:cNvPr id="59" name="テキスト ボックス 58"/>
                  <p:cNvSpPr txBox="1"/>
                  <p:nvPr/>
                </p:nvSpPr>
                <p:spPr>
                  <a:xfrm>
                    <a:off x="3221757" y="5704799"/>
                    <a:ext cx="364202" cy="305539"/>
                  </a:xfrm>
                  <a:prstGeom prst="rect">
                    <a:avLst/>
                  </a:prstGeom>
                  <a:noFill/>
                  <a:ln>
                    <a:solidFill>
                      <a:srgbClr val="00A8D5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1400" b="1" dirty="0" smtClean="0">
                        <a:ln w="15875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Bahnschrift SemiLight" panose="020B0502040204020203" pitchFamily="34" charset="0"/>
                        <a:ea typeface="UD デジタル 教科書体 NP-B" panose="02020700000000000000" pitchFamily="18" charset="-128"/>
                      </a:rPr>
                      <a:t>２</a:t>
                    </a:r>
                    <a:endParaRPr kumimoji="1" lang="en-US" altLang="ja-JP" sz="2400" b="1" dirty="0" smtClean="0">
                      <a:ln w="15875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latin typeface="Bahnschrift SemiLight" panose="020B0502040204020203" pitchFamily="34" charset="0"/>
                      <a:ea typeface="UD デジタル 教科書体 NP-B" panose="02020700000000000000" pitchFamily="18" charset="-128"/>
                    </a:endParaRPr>
                  </a:p>
                </p:txBody>
              </p:sp>
              <p:sp>
                <p:nvSpPr>
                  <p:cNvPr id="62" name="テキスト ボックス 61"/>
                  <p:cNvSpPr txBox="1"/>
                  <p:nvPr/>
                </p:nvSpPr>
                <p:spPr>
                  <a:xfrm>
                    <a:off x="3470085" y="5714802"/>
                    <a:ext cx="2092239" cy="2295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1200" b="1" dirty="0" smtClean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リスクチェック</a:t>
                    </a:r>
                    <a:r>
                      <a:rPr lang="en-US" altLang="ja-JP" sz="1200" b="1" dirty="0" smtClean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&amp;</a:t>
                    </a:r>
                    <a:r>
                      <a:rPr lang="ja-JP" altLang="en-US" sz="1200" b="1" dirty="0" smtClean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コンサルティング</a:t>
                    </a:r>
                    <a:endParaRPr kumimoji="1" lang="ja-JP" altLang="en-US" sz="12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grpSp>
              <p:nvGrpSpPr>
                <p:cNvPr id="66" name="グループ化 65"/>
                <p:cNvGrpSpPr/>
                <p:nvPr/>
              </p:nvGrpSpPr>
              <p:grpSpPr>
                <a:xfrm>
                  <a:off x="6145920" y="5512816"/>
                  <a:ext cx="1052610" cy="305539"/>
                  <a:chOff x="6168516" y="5676719"/>
                  <a:chExt cx="1052610" cy="305539"/>
                </a:xfrm>
              </p:grpSpPr>
              <p:sp>
                <p:nvSpPr>
                  <p:cNvPr id="60" name="テキスト ボックス 59"/>
                  <p:cNvSpPr txBox="1"/>
                  <p:nvPr/>
                </p:nvSpPr>
                <p:spPr>
                  <a:xfrm>
                    <a:off x="6168516" y="5676719"/>
                    <a:ext cx="364202" cy="305539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kumimoji="1" lang="ja-JP" altLang="en-US" sz="1400" b="1" dirty="0" smtClean="0">
                        <a:ln w="15875"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Bahnschrift SemiLight" panose="020B0502040204020203" pitchFamily="34" charset="0"/>
                        <a:ea typeface="UD デジタル 教科書体 NP-B" panose="02020700000000000000" pitchFamily="18" charset="-128"/>
                      </a:rPr>
                      <a:t>３</a:t>
                    </a:r>
                    <a:endParaRPr kumimoji="1" lang="en-US" altLang="ja-JP" sz="1400" b="1" dirty="0" smtClean="0">
                      <a:ln w="15875">
                        <a:solidFill>
                          <a:schemeClr val="bg1"/>
                        </a:solidFill>
                      </a:ln>
                      <a:solidFill>
                        <a:schemeClr val="bg1"/>
                      </a:solidFill>
                      <a:latin typeface="Bahnschrift SemiLight" panose="020B0502040204020203" pitchFamily="34" charset="0"/>
                      <a:ea typeface="UD デジタル 教科書体 NP-B" panose="02020700000000000000" pitchFamily="18" charset="-128"/>
                    </a:endParaRPr>
                  </a:p>
                </p:txBody>
              </p:sp>
              <p:sp>
                <p:nvSpPr>
                  <p:cNvPr id="63" name="テキスト ボックス 62"/>
                  <p:cNvSpPr txBox="1"/>
                  <p:nvPr/>
                </p:nvSpPr>
                <p:spPr>
                  <a:xfrm>
                    <a:off x="6420907" y="5688644"/>
                    <a:ext cx="800219" cy="2295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ja-JP" altLang="en-US" sz="1200" b="1" dirty="0" smtClean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rPr>
                      <a:t>最適提案</a:t>
                    </a:r>
                    <a:endParaRPr kumimoji="1" lang="ja-JP" altLang="en-US" sz="1200" b="1" dirty="0">
                      <a:solidFill>
                        <a:schemeClr val="bg1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endParaRPr>
                  </a:p>
                </p:txBody>
              </p:sp>
            </p:grpSp>
            <p:sp>
              <p:nvSpPr>
                <p:cNvPr id="73" name="テキスト ボックス 72"/>
                <p:cNvSpPr txBox="1"/>
                <p:nvPr/>
              </p:nvSpPr>
              <p:spPr>
                <a:xfrm>
                  <a:off x="3489266" y="5816944"/>
                  <a:ext cx="2349754" cy="5224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defTabSz="1067672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ja-JP" altLang="en-US" dirty="0">
                      <a:solidFill>
                        <a:schemeClr val="bg1"/>
                      </a:solidFill>
                      <a:uFill>
                        <a:solidFill/>
                      </a:uFill>
                      <a:latin typeface="Meiryo UI" panose="020B0604030504040204" pitchFamily="50" charset="-128"/>
                      <a:ea typeface="Meiryo UI" panose="020B0604030504040204" pitchFamily="50" charset="-128"/>
                      <a:cs typeface="Meiryo UI" panose="020B0604030504040204" pitchFamily="50" charset="-128"/>
                      <a:sym typeface="ヒラギノ角ゴ ProN W6"/>
                    </a:rPr>
                    <a:t>リスク管理体制や事故時の損害軽減策の実施状況を、ヒアリングまたは現地確認等で行います。</a:t>
                  </a:r>
                </a:p>
                <a:p>
                  <a:endParaRPr kumimoji="1" lang="ja-JP" altLang="en-US" sz="85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74" name="テキスト ボックス 73"/>
              <p:cNvSpPr txBox="1"/>
              <p:nvPr/>
            </p:nvSpPr>
            <p:spPr>
              <a:xfrm>
                <a:off x="6153202" y="5763850"/>
                <a:ext cx="2509399" cy="6647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defTabSz="1067672" eaLnBrk="1" fontAlgn="auto" hangingPunct="1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ja-JP" altLang="en-US" dirty="0">
                    <a:solidFill>
                      <a:schemeClr val="bg1"/>
                    </a:solidFill>
                    <a:uFill>
                      <a:solidFill/>
                    </a:u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  <a:sym typeface="ヒラギノ角ゴ ProN W6"/>
                  </a:rPr>
                  <a:t>リスクチェックの結果を基に、リスクに見合った商品・補償を</a:t>
                </a:r>
                <a:r>
                  <a:rPr lang="ja-JP" altLang="en-US" dirty="0" smtClean="0">
                    <a:solidFill>
                      <a:schemeClr val="bg1"/>
                    </a:solidFill>
                    <a:uFill>
                      <a:solidFill/>
                    </a:u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  <a:sym typeface="ヒラギノ角ゴ ProN W6"/>
                  </a:rPr>
                  <a:t>選定し、またリスク</a:t>
                </a:r>
                <a:r>
                  <a:rPr lang="ja-JP" altLang="en-US" dirty="0">
                    <a:solidFill>
                      <a:schemeClr val="bg1"/>
                    </a:solidFill>
                    <a:uFill>
                      <a:solidFill/>
                    </a:u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  <a:sym typeface="ヒラギノ角ゴ ProN W6"/>
                  </a:rPr>
                  <a:t>状況に応じた適切な保険料を設定し、企業包括保険として提案します。</a:t>
                </a:r>
              </a:p>
              <a:p>
                <a:endParaRPr kumimoji="1" lang="ja-JP" altLang="en-US" sz="85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" name="テキスト ボックス 70"/>
            <p:cNvSpPr txBox="1"/>
            <p:nvPr/>
          </p:nvSpPr>
          <p:spPr>
            <a:xfrm>
              <a:off x="2920835" y="6184481"/>
              <a:ext cx="2318997" cy="796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solidFill>
                    <a:schemeClr val="bg1"/>
                  </a:solidFill>
                  <a:uFill>
                    <a:solidFill/>
                  </a:u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  <a:sym typeface="ヒラギノ角ゴ ProN W6"/>
                </a:rPr>
                <a:t>現在ご加入している保険の証券・明細データ等をご準備頂き</a:t>
              </a:r>
              <a:r>
                <a:rPr lang="ja-JP" altLang="en-US" dirty="0" smtClean="0">
                  <a:solidFill>
                    <a:schemeClr val="bg1"/>
                  </a:solidFill>
                  <a:uFill>
                    <a:solidFill/>
                  </a:u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  <a:sym typeface="ヒラギノ角ゴ ProN W6"/>
                </a:rPr>
                <a:t>、補償</a:t>
              </a:r>
              <a:r>
                <a:rPr lang="ja-JP" altLang="en-US" dirty="0">
                  <a:solidFill>
                    <a:schemeClr val="bg1"/>
                  </a:solidFill>
                  <a:uFill>
                    <a:solidFill/>
                  </a:u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  <a:sym typeface="ヒラギノ角ゴ ProN W6"/>
                </a:rPr>
                <a:t>漏れや重複が無いか</a:t>
              </a:r>
              <a:r>
                <a:rPr lang="ja-JP" altLang="en-US" dirty="0" smtClean="0">
                  <a:solidFill>
                    <a:schemeClr val="bg1"/>
                  </a:solidFill>
                  <a:uFill>
                    <a:solidFill/>
                  </a:u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  <a:sym typeface="ヒラギノ角ゴ ProN W6"/>
                </a:rPr>
                <a:t>、また</a:t>
              </a:r>
              <a:r>
                <a:rPr lang="ja-JP" altLang="en-US" dirty="0">
                  <a:solidFill>
                    <a:schemeClr val="bg1"/>
                  </a:solidFill>
                  <a:uFill>
                    <a:solidFill/>
                  </a:u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  <a:sym typeface="ヒラギノ角ゴ ProN W6"/>
                </a:rPr>
                <a:t>保険金額が充分であるか等を分析します。</a:t>
              </a:r>
              <a:endParaRPr lang="en-US" altLang="ja-JP" dirty="0">
                <a:solidFill>
                  <a:schemeClr val="bg1"/>
                </a:solidFill>
                <a:uFill>
                  <a:solidFill/>
                </a:u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  <a:sym typeface="ヒラギノ角ゴ ProN W6"/>
              </a:endParaRPr>
            </a:p>
            <a:p>
              <a:endParaRPr kumimoji="1" lang="ja-JP" altLang="en-US" sz="8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9" name="グループ化 78"/>
          <p:cNvGrpSpPr/>
          <p:nvPr/>
        </p:nvGrpSpPr>
        <p:grpSpPr>
          <a:xfrm>
            <a:off x="354876" y="6508303"/>
            <a:ext cx="3221809" cy="339767"/>
            <a:chOff x="354876" y="6508303"/>
            <a:chExt cx="3221809" cy="339767"/>
          </a:xfrm>
        </p:grpSpPr>
        <p:sp>
          <p:nvSpPr>
            <p:cNvPr id="44" name="Text Box 76"/>
            <p:cNvSpPr txBox="1">
              <a:spLocks noChangeArrowheads="1"/>
            </p:cNvSpPr>
            <p:nvPr/>
          </p:nvSpPr>
          <p:spPr bwMode="auto">
            <a:xfrm>
              <a:off x="654079" y="6540293"/>
              <a:ext cx="29226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 smtClean="0">
                  <a:solidFill>
                    <a:schemeClr val="folHlin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コスト削減</a:t>
              </a:r>
              <a:endParaRPr lang="en-US" altLang="ja-JP" sz="1400" b="1" dirty="0">
                <a:solidFill>
                  <a:schemeClr val="folHlin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78" name="図 77"/>
            <p:cNvPicPr>
              <a:picLocks noChangeAspect="1"/>
            </p:cNvPicPr>
            <p:nvPr/>
          </p:nvPicPr>
          <p:blipFill>
            <a:blip r:embed="rId9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876" y="6508303"/>
              <a:ext cx="299203" cy="299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7253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39" y="112161"/>
            <a:ext cx="2734931" cy="1934963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4AEE9-8ED3-4084-9FB0-33674E7AE552}" type="slidenum">
              <a:rPr lang="en-US" altLang="ja-JP" smtClean="0"/>
              <a:pPr>
                <a:defRPr/>
              </a:pPr>
              <a:t>26</a:t>
            </a:fld>
            <a:endParaRPr lang="en-US" altLang="ja-JP" dirty="0"/>
          </a:p>
        </p:txBody>
      </p:sp>
      <p:sp>
        <p:nvSpPr>
          <p:cNvPr id="10" name="Shape 418"/>
          <p:cNvSpPr/>
          <p:nvPr/>
        </p:nvSpPr>
        <p:spPr>
          <a:xfrm>
            <a:off x="304800" y="4904926"/>
            <a:ext cx="4249561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000">
                <a:solidFill>
                  <a:srgbClr val="0000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6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■まずはお得になるか、料金シュミレーションから！</a:t>
            </a:r>
            <a:endParaRPr lang="en-US" altLang="ja-JP" sz="1600" b="1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3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【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新電力サービス</a:t>
            </a:r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】</a:t>
            </a:r>
            <a:r>
              <a:rPr lang="ja-JP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でんき</a:t>
            </a:r>
            <a:endParaRPr lang="en-US" altLang="ja-JP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9" name="タイトル 1"/>
          <p:cNvSpPr txBox="1">
            <a:spLocks/>
          </p:cNvSpPr>
          <p:nvPr/>
        </p:nvSpPr>
        <p:spPr bwMode="auto">
          <a:xfrm>
            <a:off x="5120076" y="1487970"/>
            <a:ext cx="3915974" cy="4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飲食店や美容室、小規模な事務所や倉庫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など、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/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いわゆる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業務店のお客様向けサービス</a:t>
            </a:r>
            <a:endParaRPr lang="en-US" altLang="ja-JP" sz="12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52" name="タイトル 1"/>
          <p:cNvSpPr txBox="1">
            <a:spLocks/>
          </p:cNvSpPr>
          <p:nvPr/>
        </p:nvSpPr>
        <p:spPr bwMode="auto">
          <a:xfrm>
            <a:off x="5120076" y="3234367"/>
            <a:ext cx="3801799" cy="41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/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オフィスビル、工場、老健施設、病院など大きな規模の建物のお客様向けサービス</a:t>
            </a:r>
            <a:endParaRPr lang="en-US" altLang="ja-JP" sz="1200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8" name="直線コネクタ 17"/>
          <p:cNvCxnSpPr/>
          <p:nvPr/>
        </p:nvCxnSpPr>
        <p:spPr bwMode="auto">
          <a:xfrm>
            <a:off x="323533" y="3113055"/>
            <a:ext cx="8598534" cy="1760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直線コネクタ 54"/>
          <p:cNvCxnSpPr/>
          <p:nvPr/>
        </p:nvCxnSpPr>
        <p:spPr bwMode="auto">
          <a:xfrm flipV="1">
            <a:off x="383439" y="4842600"/>
            <a:ext cx="8501766" cy="763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CC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7" name="グループ化 6"/>
          <p:cNvGrpSpPr/>
          <p:nvPr/>
        </p:nvGrpSpPr>
        <p:grpSpPr>
          <a:xfrm>
            <a:off x="394331" y="5345310"/>
            <a:ext cx="2336523" cy="1032457"/>
            <a:chOff x="394331" y="5345310"/>
            <a:chExt cx="2336523" cy="1032457"/>
          </a:xfrm>
        </p:grpSpPr>
        <p:sp>
          <p:nvSpPr>
            <p:cNvPr id="56" name="角丸四角形 55"/>
            <p:cNvSpPr/>
            <p:nvPr/>
          </p:nvSpPr>
          <p:spPr bwMode="auto">
            <a:xfrm>
              <a:off x="394331" y="5345310"/>
              <a:ext cx="2336523" cy="297314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90000" tIns="46800" rIns="90000" bIns="46800" rtlCol="0" anchor="ctr">
              <a:noAutofit/>
            </a:bodyPr>
            <a:lstStyle/>
            <a:p>
              <a:pPr marL="0" marR="0" indent="0" algn="ctr" defTabSz="10676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料金シュミレーション</a:t>
              </a:r>
              <a:endPara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7" name="角丸四角形 56"/>
            <p:cNvSpPr/>
            <p:nvPr/>
          </p:nvSpPr>
          <p:spPr bwMode="auto">
            <a:xfrm>
              <a:off x="396838" y="5636242"/>
              <a:ext cx="2334016" cy="74152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90000" tIns="46800" rIns="90000" bIns="46800" rtlCol="0" anchor="ctr">
              <a:noAutofit/>
            </a:bodyPr>
            <a:lstStyle/>
            <a:p>
              <a:pPr marL="0" marR="0" indent="0" defTabSz="10676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「電気料金計算内訳書」など現在の契約状況、使用実績がわかる書類を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12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ヵ月分ご準備ください。それを元にお見積もりを作成いたします。</a:t>
              </a:r>
              <a:endParaRPr kumimoji="1" lang="ja-JP" alt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3455792" y="5345310"/>
            <a:ext cx="2336523" cy="1032457"/>
            <a:chOff x="3455792" y="5351692"/>
            <a:chExt cx="2336523" cy="1032457"/>
          </a:xfrm>
        </p:grpSpPr>
        <p:sp>
          <p:nvSpPr>
            <p:cNvPr id="58" name="角丸四角形 57"/>
            <p:cNvSpPr/>
            <p:nvPr/>
          </p:nvSpPr>
          <p:spPr bwMode="auto">
            <a:xfrm>
              <a:off x="3455792" y="5351692"/>
              <a:ext cx="2336523" cy="297314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90000" tIns="46800" rIns="90000" bIns="46800" rtlCol="0" anchor="ctr">
              <a:noAutofit/>
            </a:bodyPr>
            <a:lstStyle/>
            <a:p>
              <a:pPr marL="0" marR="0" indent="0" algn="ctr" defTabSz="10676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お申し込み</a:t>
              </a:r>
              <a:endPara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0" name="角丸四角形 59"/>
            <p:cNvSpPr/>
            <p:nvPr/>
          </p:nvSpPr>
          <p:spPr bwMode="auto">
            <a:xfrm>
              <a:off x="3455792" y="5642624"/>
              <a:ext cx="2334016" cy="74152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90000" tIns="46800" rIns="90000" bIns="46800" rtlCol="0" anchor="ctr">
              <a:noAutofit/>
            </a:bodyPr>
            <a:lstStyle/>
            <a:p>
              <a:pPr marL="0" marR="0" indent="0" defTabSz="10676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お見積結果、契約内容についてご確認の上、お申込みいただきます。</a:t>
              </a:r>
              <a:endParaRPr kumimoji="1" lang="ja-JP" alt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6566143" y="5345310"/>
            <a:ext cx="2336523" cy="1032457"/>
            <a:chOff x="6566143" y="5345310"/>
            <a:chExt cx="2336523" cy="1032457"/>
          </a:xfrm>
        </p:grpSpPr>
        <p:sp>
          <p:nvSpPr>
            <p:cNvPr id="61" name="角丸四角形 60"/>
            <p:cNvSpPr/>
            <p:nvPr/>
          </p:nvSpPr>
          <p:spPr bwMode="auto">
            <a:xfrm>
              <a:off x="6566143" y="5345310"/>
              <a:ext cx="2336523" cy="290932"/>
            </a:xfrm>
            <a:prstGeom prst="roundRect">
              <a:avLst>
                <a:gd name="adj" fmla="val 0"/>
              </a:avLst>
            </a:prstGeom>
            <a:solidFill>
              <a:schemeClr val="tx1">
                <a:lumMod val="50000"/>
                <a:lumOff val="50000"/>
              </a:schemeClr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90000" tIns="46800" rIns="90000" bIns="46800" rtlCol="0" anchor="ctr">
              <a:noAutofit/>
            </a:bodyPr>
            <a:lstStyle/>
            <a:p>
              <a:pPr marL="0" marR="0" indent="0" algn="ctr" defTabSz="1067672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1" lang="ja-JP" altLang="en-US" sz="16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</a:rPr>
                <a:t>ご利用開始</a:t>
              </a:r>
              <a:endParaRPr kumimoji="1" lang="ja-JP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2" name="角丸四角形 61"/>
            <p:cNvSpPr/>
            <p:nvPr/>
          </p:nvSpPr>
          <p:spPr bwMode="auto">
            <a:xfrm>
              <a:off x="6566143" y="5636242"/>
              <a:ext cx="2334016" cy="741525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19050" algn="ctr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square" lIns="90000" tIns="46800" rIns="90000" bIns="46800" rtlCol="0" anchor="ctr">
              <a:noAutofit/>
            </a:bodyPr>
            <a:lstStyle/>
            <a:p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お申し込み後、約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～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ヵ月で供給開始となります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。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※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電力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供給はテプコカスタマーサービス株式会社が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行います</a:t>
              </a:r>
              <a:endPara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28" name="二等辺三角形 27"/>
          <p:cNvSpPr/>
          <p:nvPr/>
        </p:nvSpPr>
        <p:spPr bwMode="auto">
          <a:xfrm rot="5400000">
            <a:off x="2927131" y="5755326"/>
            <a:ext cx="361769" cy="196969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4" name="二等辺三角形 63"/>
          <p:cNvSpPr/>
          <p:nvPr/>
        </p:nvSpPr>
        <p:spPr bwMode="auto">
          <a:xfrm rot="5400000">
            <a:off x="6043982" y="5755326"/>
            <a:ext cx="361769" cy="196969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66" name="Shape 418"/>
          <p:cNvSpPr/>
          <p:nvPr/>
        </p:nvSpPr>
        <p:spPr>
          <a:xfrm>
            <a:off x="3587941" y="731621"/>
            <a:ext cx="5448109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>
            <a:lvl1pPr defTabSz="457200">
              <a:defRPr sz="3000">
                <a:solidFill>
                  <a:srgbClr val="0000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現在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の送電環境・電気設備はその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まま！契約</a:t>
            </a:r>
            <a:r>
              <a:rPr lang="ja-JP" altLang="en-US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会社</a:t>
            </a:r>
            <a:r>
              <a:rPr lang="ja-JP" altLang="en-US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の　　切替手続きで電気料金が安くなる新電力サービス</a:t>
            </a:r>
            <a:endParaRPr sz="1800" b="1" dirty="0">
              <a:solidFill>
                <a:schemeClr val="tx1">
                  <a:lumMod val="75000"/>
                  <a:lumOff val="2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7" name="タイトル 1"/>
          <p:cNvSpPr txBox="1">
            <a:spLocks/>
          </p:cNvSpPr>
          <p:nvPr/>
        </p:nvSpPr>
        <p:spPr bwMode="auto">
          <a:xfrm>
            <a:off x="5144542" y="1853320"/>
            <a:ext cx="3729284" cy="336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/>
            <a:r>
              <a:rPr lang="en-US" altLang="ja-JP" sz="85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85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東北、北陸、中部、関西、中国、四国、九州エリアへのご提供となります</a:t>
            </a:r>
            <a:endParaRPr lang="en-US" altLang="ja-JP" sz="8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68" name="タイトル 1"/>
          <p:cNvSpPr txBox="1">
            <a:spLocks/>
          </p:cNvSpPr>
          <p:nvPr/>
        </p:nvSpPr>
        <p:spPr bwMode="auto">
          <a:xfrm>
            <a:off x="5108572" y="3586257"/>
            <a:ext cx="3939788" cy="330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/>
            <a:r>
              <a:rPr lang="en-US" altLang="ja-JP" sz="85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85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東北、一部東京、北陸、中部、関西、中国、四国、九州エリアへのご提供となります</a:t>
            </a:r>
            <a:endParaRPr lang="en-US" altLang="ja-JP" sz="8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1" name="グループ化 10"/>
          <p:cNvGrpSpPr/>
          <p:nvPr/>
        </p:nvGrpSpPr>
        <p:grpSpPr>
          <a:xfrm>
            <a:off x="408137" y="1525800"/>
            <a:ext cx="4645434" cy="322810"/>
            <a:chOff x="473016" y="1884886"/>
            <a:chExt cx="4645434" cy="322810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3016" y="1925127"/>
              <a:ext cx="2189329" cy="257568"/>
            </a:xfrm>
            <a:prstGeom prst="rect">
              <a:avLst/>
            </a:prstGeom>
          </p:spPr>
        </p:pic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6328" y="1884886"/>
              <a:ext cx="2232122" cy="322810"/>
            </a:xfrm>
            <a:prstGeom prst="rect">
              <a:avLst/>
            </a:prstGeom>
          </p:spPr>
        </p:pic>
      </p:grpSp>
      <p:grpSp>
        <p:nvGrpSpPr>
          <p:cNvPr id="17" name="グループ化 16"/>
          <p:cNvGrpSpPr/>
          <p:nvPr/>
        </p:nvGrpSpPr>
        <p:grpSpPr>
          <a:xfrm>
            <a:off x="423597" y="3272195"/>
            <a:ext cx="4614514" cy="324008"/>
            <a:chOff x="494433" y="2596477"/>
            <a:chExt cx="4614514" cy="324008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433" y="2616024"/>
              <a:ext cx="2177994" cy="260244"/>
            </a:xfrm>
            <a:prstGeom prst="rect">
              <a:avLst/>
            </a:prstGeom>
          </p:spPr>
        </p:pic>
        <p:pic>
          <p:nvPicPr>
            <p:cNvPr id="16" name="図 15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7923" y="2596477"/>
              <a:ext cx="2221024" cy="324008"/>
            </a:xfrm>
            <a:prstGeom prst="rect">
              <a:avLst/>
            </a:prstGeom>
          </p:spPr>
        </p:pic>
      </p:grpSp>
      <p:graphicFrame>
        <p:nvGraphicFramePr>
          <p:cNvPr id="31" name="表 30"/>
          <p:cNvGraphicFramePr>
            <a:graphicFrameLocks noGrp="1"/>
          </p:cNvGraphicFramePr>
          <p:nvPr>
            <p:extLst/>
          </p:nvPr>
        </p:nvGraphicFramePr>
        <p:xfrm>
          <a:off x="386080" y="3924384"/>
          <a:ext cx="8396002" cy="81996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60547">
                  <a:extLst>
                    <a:ext uri="{9D8B030D-6E8A-4147-A177-3AD203B41FA5}">
                      <a16:colId xmlns:a16="http://schemas.microsoft.com/office/drawing/2014/main" val="2915303940"/>
                    </a:ext>
                  </a:extLst>
                </a:gridCol>
                <a:gridCol w="1577797">
                  <a:extLst>
                    <a:ext uri="{9D8B030D-6E8A-4147-A177-3AD203B41FA5}">
                      <a16:colId xmlns:a16="http://schemas.microsoft.com/office/drawing/2014/main" val="3214780441"/>
                    </a:ext>
                  </a:extLst>
                </a:gridCol>
                <a:gridCol w="1599257">
                  <a:extLst>
                    <a:ext uri="{9D8B030D-6E8A-4147-A177-3AD203B41FA5}">
                      <a16:colId xmlns:a16="http://schemas.microsoft.com/office/drawing/2014/main" val="1336435193"/>
                    </a:ext>
                  </a:extLst>
                </a:gridCol>
                <a:gridCol w="1677705">
                  <a:extLst>
                    <a:ext uri="{9D8B030D-6E8A-4147-A177-3AD203B41FA5}">
                      <a16:colId xmlns:a16="http://schemas.microsoft.com/office/drawing/2014/main" val="631345734"/>
                    </a:ext>
                  </a:extLst>
                </a:gridCol>
                <a:gridCol w="1680696">
                  <a:extLst>
                    <a:ext uri="{9D8B030D-6E8A-4147-A177-3AD203B41FA5}">
                      <a16:colId xmlns:a16="http://schemas.microsoft.com/office/drawing/2014/main" val="1082294351"/>
                    </a:ext>
                  </a:extLst>
                </a:gridCol>
              </a:tblGrid>
              <a:tr h="20499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業種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現行年間電気料金</a:t>
                      </a:r>
                      <a:endParaRPr lang="zh-TW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削減後電気料金</a:t>
                      </a:r>
                      <a:endParaRPr lang="zh-TW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削減額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削減率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718688"/>
                  </a:ext>
                </a:extLst>
              </a:tr>
              <a:tr h="20499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工場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\2,560,560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\1,867,795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\692,765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▲</a:t>
                      </a:r>
                      <a:r>
                        <a:rPr lang="en-US" altLang="ja-JP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27.1</a:t>
                      </a:r>
                      <a:r>
                        <a:rPr lang="en-US" altLang="ja-JP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%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74843"/>
                  </a:ext>
                </a:extLst>
              </a:tr>
              <a:tr h="20499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カーディーラー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\8,261,468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\6,797,324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\1,464,144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▲</a:t>
                      </a:r>
                      <a:r>
                        <a:rPr lang="en-US" altLang="ja-JP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17.7</a:t>
                      </a:r>
                      <a:r>
                        <a:rPr lang="en-US" altLang="ja-JP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%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203957"/>
                  </a:ext>
                </a:extLst>
              </a:tr>
              <a:tr h="204992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宿泊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\7,076,533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\5,741,609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\1,334,924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▲</a:t>
                      </a:r>
                      <a:r>
                        <a:rPr lang="en-US" altLang="ja-JP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18.9</a:t>
                      </a:r>
                      <a:r>
                        <a:rPr lang="en-US" altLang="ja-JP" sz="1100" b="1" u="none" strike="noStrike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%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7932499"/>
                  </a:ext>
                </a:extLst>
              </a:tr>
            </a:tbl>
          </a:graphicData>
        </a:graphic>
      </p:graphicFrame>
      <p:sp>
        <p:nvSpPr>
          <p:cNvPr id="32" name="Shape 418"/>
          <p:cNvSpPr/>
          <p:nvPr/>
        </p:nvSpPr>
        <p:spPr>
          <a:xfrm>
            <a:off x="383439" y="3645851"/>
            <a:ext cx="1763303" cy="264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000">
                <a:solidFill>
                  <a:srgbClr val="0000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05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■高圧電力　業種別　削減例</a:t>
            </a:r>
            <a:endParaRPr lang="en-US" altLang="ja-JP" sz="1050" b="1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aphicFrame>
        <p:nvGraphicFramePr>
          <p:cNvPr id="33" name="表 32"/>
          <p:cNvGraphicFramePr>
            <a:graphicFrameLocks noGrp="1"/>
          </p:cNvGraphicFramePr>
          <p:nvPr>
            <p:extLst/>
          </p:nvPr>
        </p:nvGraphicFramePr>
        <p:xfrm>
          <a:off x="423596" y="2228380"/>
          <a:ext cx="8358485" cy="77677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65180">
                  <a:extLst>
                    <a:ext uri="{9D8B030D-6E8A-4147-A177-3AD203B41FA5}">
                      <a16:colId xmlns:a16="http://schemas.microsoft.com/office/drawing/2014/main" val="2915303940"/>
                    </a:ext>
                  </a:extLst>
                </a:gridCol>
                <a:gridCol w="1678214">
                  <a:extLst>
                    <a:ext uri="{9D8B030D-6E8A-4147-A177-3AD203B41FA5}">
                      <a16:colId xmlns:a16="http://schemas.microsoft.com/office/drawing/2014/main" val="3214780441"/>
                    </a:ext>
                  </a:extLst>
                </a:gridCol>
                <a:gridCol w="1671697">
                  <a:extLst>
                    <a:ext uri="{9D8B030D-6E8A-4147-A177-3AD203B41FA5}">
                      <a16:colId xmlns:a16="http://schemas.microsoft.com/office/drawing/2014/main" val="1336435193"/>
                    </a:ext>
                  </a:extLst>
                </a:gridCol>
                <a:gridCol w="1671697">
                  <a:extLst>
                    <a:ext uri="{9D8B030D-6E8A-4147-A177-3AD203B41FA5}">
                      <a16:colId xmlns:a16="http://schemas.microsoft.com/office/drawing/2014/main" val="631345734"/>
                    </a:ext>
                  </a:extLst>
                </a:gridCol>
                <a:gridCol w="1671697">
                  <a:extLst>
                    <a:ext uri="{9D8B030D-6E8A-4147-A177-3AD203B41FA5}">
                      <a16:colId xmlns:a16="http://schemas.microsoft.com/office/drawing/2014/main" val="1082294351"/>
                    </a:ext>
                  </a:extLst>
                </a:gridCol>
              </a:tblGrid>
              <a:tr h="194193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業種</a:t>
                      </a:r>
                      <a:endParaRPr lang="ja-JP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現行年間電気料金</a:t>
                      </a:r>
                      <a:endParaRPr lang="zh-TW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削減後電気料金</a:t>
                      </a:r>
                      <a:endParaRPr lang="zh-TW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削減額</a:t>
                      </a:r>
                      <a:endParaRPr lang="ja-JP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993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>
                          <a:solidFill>
                            <a:schemeClr val="bg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削減率</a:t>
                      </a:r>
                      <a:endParaRPr lang="ja-JP" altLang="en-US" sz="1100" b="1" i="0" u="none" strike="noStrike" dirty="0">
                        <a:solidFill>
                          <a:schemeClr val="bg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99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1718688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レストラン・カフェ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\1,047,330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\947,321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¥100,009</a:t>
                      </a: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▲</a:t>
                      </a:r>
                      <a:r>
                        <a:rPr lang="en-US" altLang="ja-JP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9.5%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203957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エステサロン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\561,603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\498,856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¥62,747</a:t>
                      </a: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▲</a:t>
                      </a:r>
                      <a:r>
                        <a:rPr lang="en-US" altLang="ja-JP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11.2%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716352"/>
                  </a:ext>
                </a:extLst>
              </a:tr>
              <a:tr h="194193"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アパレルショップ</a:t>
                      </a:r>
                      <a:endParaRPr lang="ja-JP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\643,610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\581,829</a:t>
                      </a:r>
                      <a:endParaRPr lang="en-US" altLang="ja-JP" sz="1100" b="0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ja-JP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¥61,781</a:t>
                      </a: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ja-JP" altLang="en-US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▲</a:t>
                      </a:r>
                      <a:r>
                        <a:rPr lang="en-US" altLang="ja-JP" sz="1100" b="1" u="none" strike="noStrike" dirty="0" smtClean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9.6%</a:t>
                      </a:r>
                      <a:endParaRPr lang="en-US" altLang="ja-JP" sz="1100" b="1" i="0" u="none" strike="noStrike" dirty="0">
                        <a:solidFill>
                          <a:srgbClr val="000000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848871"/>
                  </a:ext>
                </a:extLst>
              </a:tr>
            </a:tbl>
          </a:graphicData>
        </a:graphic>
      </p:graphicFrame>
      <p:sp>
        <p:nvSpPr>
          <p:cNvPr id="34" name="Shape 418"/>
          <p:cNvSpPr/>
          <p:nvPr/>
        </p:nvSpPr>
        <p:spPr>
          <a:xfrm>
            <a:off x="323533" y="1938052"/>
            <a:ext cx="1763303" cy="2641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3000">
                <a:solidFill>
                  <a:srgbClr val="0000FF"/>
                </a:solidFill>
                <a:latin typeface="ヒラギノ角ゴ ProN W6"/>
                <a:ea typeface="ヒラギノ角ゴ ProN W6"/>
                <a:cs typeface="ヒラギノ角ゴ ProN W6"/>
                <a:sym typeface="ヒラギノ角ゴ ProN W6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05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■低圧電力　業種別　削減例</a:t>
            </a:r>
            <a:endParaRPr lang="en-US" altLang="ja-JP" sz="1050" b="1" dirty="0" smtClean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35" name="グループ化 34"/>
          <p:cNvGrpSpPr/>
          <p:nvPr/>
        </p:nvGrpSpPr>
        <p:grpSpPr>
          <a:xfrm>
            <a:off x="354876" y="6508303"/>
            <a:ext cx="3221809" cy="339767"/>
            <a:chOff x="354876" y="6508303"/>
            <a:chExt cx="3221809" cy="339767"/>
          </a:xfrm>
        </p:grpSpPr>
        <p:sp>
          <p:nvSpPr>
            <p:cNvPr id="36" name="Text Box 76"/>
            <p:cNvSpPr txBox="1">
              <a:spLocks noChangeArrowheads="1"/>
            </p:cNvSpPr>
            <p:nvPr/>
          </p:nvSpPr>
          <p:spPr bwMode="auto">
            <a:xfrm>
              <a:off x="654079" y="6540293"/>
              <a:ext cx="29226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 smtClean="0">
                  <a:solidFill>
                    <a:schemeClr val="folHlin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コスト削減</a:t>
              </a:r>
              <a:endParaRPr lang="en-US" altLang="ja-JP" sz="1400" b="1" dirty="0">
                <a:solidFill>
                  <a:schemeClr val="folHlin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7" name="図 36"/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876" y="6508303"/>
              <a:ext cx="299203" cy="2992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64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正方形/長方形 12"/>
          <p:cNvSpPr/>
          <p:nvPr/>
        </p:nvSpPr>
        <p:spPr bwMode="auto">
          <a:xfrm>
            <a:off x="250825" y="1292308"/>
            <a:ext cx="8615848" cy="2244641"/>
          </a:xfrm>
          <a:prstGeom prst="rect">
            <a:avLst/>
          </a:prstGeom>
          <a:solidFill>
            <a:srgbClr val="FFFFD4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45" name="角丸四角形 44"/>
          <p:cNvSpPr/>
          <p:nvPr/>
        </p:nvSpPr>
        <p:spPr bwMode="auto">
          <a:xfrm>
            <a:off x="237680" y="1292308"/>
            <a:ext cx="8628992" cy="828079"/>
          </a:xfrm>
          <a:prstGeom prst="roundRect">
            <a:avLst>
              <a:gd name="adj" fmla="val 7567"/>
            </a:avLst>
          </a:prstGeom>
          <a:solidFill>
            <a:srgbClr val="FFFFD4"/>
          </a:solidFill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8" y="-181118"/>
            <a:ext cx="3057901" cy="2293426"/>
          </a:xfrm>
          <a:prstGeom prst="rect">
            <a:avLst/>
          </a:prstGeom>
        </p:spPr>
      </p:pic>
      <p:sp>
        <p:nvSpPr>
          <p:cNvPr id="27" name="タイトル 1"/>
          <p:cNvSpPr txBox="1">
            <a:spLocks/>
          </p:cNvSpPr>
          <p:nvPr/>
        </p:nvSpPr>
        <p:spPr bwMode="auto">
          <a:xfrm>
            <a:off x="3369934" y="615297"/>
            <a:ext cx="5774066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/>
            <a:r>
              <a:rPr lang="ja-JP" altLang="en-US" sz="1800" b="1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東京ガスの一般契約料金より</a:t>
            </a:r>
            <a:r>
              <a:rPr lang="ja-JP" altLang="en-US" sz="1800" b="1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必ず</a:t>
            </a:r>
            <a:r>
              <a:rPr lang="ja-JP" altLang="en-US" sz="1800" b="1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お得になるサービス</a:t>
            </a:r>
            <a:r>
              <a:rPr lang="en-US" altLang="ja-JP" sz="1800" b="1" i="1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!!</a:t>
            </a:r>
            <a:endParaRPr lang="en-US" altLang="ja-JP" sz="1800" b="1" i="1" dirty="0">
              <a:solidFill>
                <a:srgbClr val="595959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12" name="直線コネクタ 11"/>
          <p:cNvCxnSpPr/>
          <p:nvPr/>
        </p:nvCxnSpPr>
        <p:spPr bwMode="auto">
          <a:xfrm flipV="1">
            <a:off x="3429909" y="1137845"/>
            <a:ext cx="5220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5AAF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角丸四角形 13"/>
          <p:cNvSpPr/>
          <p:nvPr/>
        </p:nvSpPr>
        <p:spPr bwMode="auto">
          <a:xfrm>
            <a:off x="372008" y="1483792"/>
            <a:ext cx="2555330" cy="411036"/>
          </a:xfrm>
          <a:prstGeom prst="roundRect">
            <a:avLst/>
          </a:prstGeom>
          <a:solidFill>
            <a:srgbClr val="005AAD"/>
          </a:solidFill>
          <a:ln w="19050" algn="ctr">
            <a:solidFill>
              <a:srgbClr val="005AAD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sp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USEN GAS</a:t>
            </a:r>
            <a:r>
              <a:rPr kumimoji="1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kumimoji="1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年契約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8" name="タイトル 1"/>
          <p:cNvSpPr txBox="1">
            <a:spLocks/>
          </p:cNvSpPr>
          <p:nvPr/>
        </p:nvSpPr>
        <p:spPr bwMode="auto">
          <a:xfrm>
            <a:off x="3034733" y="1444493"/>
            <a:ext cx="5313908" cy="41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/>
            <a:r>
              <a:rPr lang="ja-JP" altLang="en-US" sz="1800" b="1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東京ガスの一般契約料金に対して一律　</a:t>
            </a:r>
            <a:r>
              <a:rPr lang="ja-JP" altLang="en-US" sz="32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５</a:t>
            </a:r>
            <a:r>
              <a:rPr lang="ja-JP" altLang="en-US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％割引</a:t>
            </a:r>
            <a:endParaRPr lang="en-US" altLang="ja-JP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1" name="タイトル 1"/>
          <p:cNvSpPr txBox="1">
            <a:spLocks/>
          </p:cNvSpPr>
          <p:nvPr/>
        </p:nvSpPr>
        <p:spPr bwMode="auto">
          <a:xfrm>
            <a:off x="303528" y="1822192"/>
            <a:ext cx="5247620" cy="411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/>
            <a:r>
              <a:rPr lang="en-US" altLang="ja-JP" sz="1200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r>
              <a:rPr lang="ja-JP" altLang="en-US" sz="1200" dirty="0" smtClean="0">
                <a:solidFill>
                  <a:srgbClr val="595959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単年契約もございます。（東京ガスの一般契約料金に対して一律３％割引）</a:t>
            </a:r>
            <a:endParaRPr lang="en-US" altLang="ja-JP" sz="1200" dirty="0">
              <a:solidFill>
                <a:srgbClr val="595959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42" name="片側の 2 つの角を丸めた四角形 41"/>
          <p:cNvSpPr/>
          <p:nvPr/>
        </p:nvSpPr>
        <p:spPr bwMode="auto">
          <a:xfrm>
            <a:off x="303528" y="4896938"/>
            <a:ext cx="4771697" cy="389478"/>
          </a:xfrm>
          <a:prstGeom prst="round2SameRect">
            <a:avLst/>
          </a:prstGeom>
          <a:solidFill>
            <a:srgbClr val="005AAD"/>
          </a:solidFill>
          <a:ln w="19050" algn="ctr">
            <a:solidFill>
              <a:srgbClr val="005AAD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sp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ガスの品質は変わらず提供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3" name="角丸四角形 42"/>
          <p:cNvSpPr/>
          <p:nvPr/>
        </p:nvSpPr>
        <p:spPr bwMode="auto">
          <a:xfrm>
            <a:off x="302627" y="5310896"/>
            <a:ext cx="4772599" cy="1111431"/>
          </a:xfrm>
          <a:prstGeom prst="roundRect">
            <a:avLst>
              <a:gd name="adj" fmla="val 0"/>
            </a:avLst>
          </a:prstGeom>
          <a:noFill/>
          <a:ln w="19050" algn="ctr">
            <a:solidFill>
              <a:srgbClr val="005AAD"/>
            </a:solidFill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defTabSz="10676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■託送・ガス漏れなど緊急の場合の対応は従来通り東京ガスにて対応</a:t>
            </a:r>
            <a:endParaRPr kumimoji="1" lang="en-US" altLang="ja-JP" sz="1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indent="0" defTabSz="10676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2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■配管・メーターなど、今までお使いの都市ガスの設備はそのまま</a:t>
            </a:r>
            <a:r>
              <a:rPr lang="ja-JP" altLang="en-US" sz="1200" kern="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ご利用可能</a:t>
            </a:r>
            <a:endParaRPr kumimoji="1" lang="en-US" altLang="ja-JP" sz="12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indent="0" defTabSz="1067672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200" kern="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■ガス設備定期保安点検は、４年に１度東電</a:t>
            </a:r>
            <a:r>
              <a:rPr lang="en-US" altLang="ja-JP" sz="1200" kern="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EP</a:t>
            </a:r>
            <a:r>
              <a:rPr lang="ja-JP" altLang="en-US" sz="1200" kern="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の委託でニチガスが実施</a:t>
            </a:r>
            <a:endParaRPr kumimoji="1" lang="ja-JP" altLang="en-US" sz="1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209727" y="3559529"/>
            <a:ext cx="8615847" cy="581295"/>
          </a:xfrm>
          <a:prstGeom prst="round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spAutoFit/>
          </a:bodyPr>
          <a:lstStyle/>
          <a:p>
            <a:pPr marL="0" marR="0" indent="0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＜供給対象エリア＞　  </a:t>
            </a:r>
            <a:r>
              <a:rPr kumimoji="1" lang="ja-JP" altLang="en-US" sz="140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東京都・神奈川</a:t>
            </a:r>
            <a:r>
              <a:rPr lang="ja-JP" altLang="en-US" sz="1400" u="sng" kern="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県・千葉県・埼玉県・茨城県・栃木県・群馬県で、</a:t>
            </a:r>
            <a:r>
              <a:rPr kumimoji="1" lang="ja-JP" altLang="en-US" sz="140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東京ガス（都市ガス）を</a:t>
            </a:r>
            <a:endParaRPr kumimoji="1" lang="en-US" altLang="ja-JP" sz="1400" i="0" u="sng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indent="0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400" kern="0" dirty="0"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kern="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　　　　　　　　　　　　   </a:t>
            </a:r>
            <a:r>
              <a:rPr kumimoji="1" lang="ja-JP" altLang="en-US" sz="1400" i="0" u="sng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利用している法人のお客様</a:t>
            </a:r>
            <a:r>
              <a:rPr kumimoji="1" lang="ja-JP" altLang="en-US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　</a:t>
            </a:r>
            <a:r>
              <a:rPr kumimoji="1" lang="en-US" altLang="ja-JP" sz="10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sz="105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一部対象外エリアあり</a:t>
            </a:r>
            <a:endParaRPr kumimoji="1" lang="en-US" altLang="ja-JP" sz="105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6" name="タイトル 1"/>
          <p:cNvSpPr txBox="1">
            <a:spLocks/>
          </p:cNvSpPr>
          <p:nvPr/>
        </p:nvSpPr>
        <p:spPr bwMode="auto">
          <a:xfrm>
            <a:off x="5157107" y="4839919"/>
            <a:ext cx="3709565" cy="313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algn="ctr" eaLnBrk="1" hangingPunct="1"/>
            <a:r>
              <a:rPr lang="ja-JP" altLang="en-US" sz="1300" b="1" i="1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まずは契約内容が確認できる資料をご準備ください</a:t>
            </a:r>
            <a:r>
              <a:rPr lang="en-US" altLang="ja-JP" sz="1300" b="1" i="1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!</a:t>
            </a:r>
            <a:endParaRPr lang="en-US" altLang="ja-JP" sz="1300" b="1" i="1" dirty="0">
              <a:solidFill>
                <a:srgbClr val="FF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ホームベース 15"/>
          <p:cNvSpPr>
            <a:spLocks/>
          </p:cNvSpPr>
          <p:nvPr/>
        </p:nvSpPr>
        <p:spPr bwMode="auto">
          <a:xfrm>
            <a:off x="4434223" y="4275249"/>
            <a:ext cx="1427044" cy="224327"/>
          </a:xfrm>
          <a:prstGeom prst="homePlate">
            <a:avLst/>
          </a:prstGeom>
          <a:solidFill>
            <a:srgbClr val="005AAD"/>
          </a:solidFill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400" b="1" kern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お申込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山形 16"/>
          <p:cNvSpPr/>
          <p:nvPr/>
        </p:nvSpPr>
        <p:spPr bwMode="auto">
          <a:xfrm>
            <a:off x="5873120" y="4275249"/>
            <a:ext cx="1427044" cy="224327"/>
          </a:xfrm>
          <a:prstGeom prst="chevron">
            <a:avLst/>
          </a:prstGeom>
          <a:solidFill>
            <a:srgbClr val="005AAD"/>
          </a:solidFill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切替処理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8" name="山形 47"/>
          <p:cNvSpPr/>
          <p:nvPr/>
        </p:nvSpPr>
        <p:spPr bwMode="auto">
          <a:xfrm>
            <a:off x="7289157" y="4270197"/>
            <a:ext cx="1427044" cy="224327"/>
          </a:xfrm>
          <a:prstGeom prst="chevron">
            <a:avLst/>
          </a:prstGeom>
          <a:solidFill>
            <a:srgbClr val="FF3300"/>
          </a:solidFill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ご利用開始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1" name="ホームベース 50"/>
          <p:cNvSpPr>
            <a:spLocks/>
          </p:cNvSpPr>
          <p:nvPr/>
        </p:nvSpPr>
        <p:spPr bwMode="auto">
          <a:xfrm>
            <a:off x="4434223" y="4545411"/>
            <a:ext cx="1427044" cy="224327"/>
          </a:xfrm>
          <a:prstGeom prst="homePlate">
            <a:avLst/>
          </a:prstGeom>
          <a:solidFill>
            <a:srgbClr val="005AAD"/>
          </a:solidFill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お申込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2" name="山形 51"/>
          <p:cNvSpPr/>
          <p:nvPr/>
        </p:nvSpPr>
        <p:spPr bwMode="auto">
          <a:xfrm>
            <a:off x="5873120" y="4545411"/>
            <a:ext cx="1427044" cy="224327"/>
          </a:xfrm>
          <a:prstGeom prst="chevron">
            <a:avLst/>
          </a:prstGeom>
          <a:solidFill>
            <a:srgbClr val="005AAD"/>
          </a:solidFill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400" b="1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</a:t>
            </a:r>
            <a:r>
              <a:rPr lang="ja-JP" altLang="en-US" sz="1400" b="1" kern="0" dirty="0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栓作業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3" name="山形 52"/>
          <p:cNvSpPr/>
          <p:nvPr/>
        </p:nvSpPr>
        <p:spPr bwMode="auto">
          <a:xfrm>
            <a:off x="7289157" y="4540359"/>
            <a:ext cx="1427044" cy="224327"/>
          </a:xfrm>
          <a:prstGeom prst="chevron">
            <a:avLst/>
          </a:prstGeom>
          <a:solidFill>
            <a:srgbClr val="FF3300"/>
          </a:solidFill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algn="ctr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ご利用開始</a:t>
            </a:r>
            <a:endParaRPr kumimoji="1" lang="ja-JP" altLang="en-US" sz="1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4" name="ホームベース 53"/>
          <p:cNvSpPr>
            <a:spLocks/>
          </p:cNvSpPr>
          <p:nvPr/>
        </p:nvSpPr>
        <p:spPr bwMode="auto">
          <a:xfrm>
            <a:off x="1948580" y="4308220"/>
            <a:ext cx="2586908" cy="158384"/>
          </a:xfrm>
          <a:prstGeom prst="homePlate">
            <a:avLst>
              <a:gd name="adj" fmla="val 0"/>
            </a:avLst>
          </a:prstGeom>
          <a:noFill/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■現在の契約から切替のお客様</a:t>
            </a:r>
            <a:endParaRPr kumimoji="1" lang="ja-JP" altLang="en-US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5" name="ホームベース 54"/>
          <p:cNvSpPr>
            <a:spLocks/>
          </p:cNvSpPr>
          <p:nvPr/>
        </p:nvSpPr>
        <p:spPr bwMode="auto">
          <a:xfrm>
            <a:off x="1948580" y="4536924"/>
            <a:ext cx="2586908" cy="158384"/>
          </a:xfrm>
          <a:prstGeom prst="homePlate">
            <a:avLst>
              <a:gd name="adj" fmla="val 0"/>
            </a:avLst>
          </a:prstGeom>
          <a:noFill/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noAutofit/>
          </a:bodyPr>
          <a:lstStyle/>
          <a:p>
            <a:pPr marL="0" marR="0" indent="0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ja-JP" altLang="en-US" sz="1400" kern="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■ご新規のお客様</a:t>
            </a:r>
            <a:endParaRPr kumimoji="1" lang="ja-JP" altLang="en-US" sz="1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6" name="角丸四角形 55"/>
          <p:cNvSpPr/>
          <p:nvPr/>
        </p:nvSpPr>
        <p:spPr bwMode="auto">
          <a:xfrm>
            <a:off x="209727" y="4289161"/>
            <a:ext cx="2117328" cy="342932"/>
          </a:xfrm>
          <a:prstGeom prst="roundRect">
            <a:avLst/>
          </a:prstGeom>
          <a:noFill/>
          <a:ln w="19050" algn="ctr">
            <a:noFill/>
            <a:miter lim="800000"/>
            <a:headEnd/>
            <a:tailEnd/>
          </a:ln>
          <a:effectLst/>
          <a:extLst/>
        </p:spPr>
        <p:txBody>
          <a:bodyPr wrap="square" lIns="90000" tIns="46800" rIns="90000" bIns="46800" rtlCol="0" anchor="ctr">
            <a:spAutoFit/>
          </a:bodyPr>
          <a:lstStyle/>
          <a:p>
            <a:pPr marL="0" marR="0" indent="0" defTabSz="106767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1" lang="ja-JP" altLang="en-US" sz="1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＜ご利用までの流れ＞</a:t>
            </a:r>
            <a:endParaRPr kumimoji="1" lang="en-US" altLang="ja-JP" sz="105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5291200" y="5551969"/>
            <a:ext cx="3210986" cy="887865"/>
            <a:chOff x="5281040" y="5191653"/>
            <a:chExt cx="3210986" cy="887865"/>
          </a:xfrm>
        </p:grpSpPr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1040" y="5191653"/>
              <a:ext cx="1406283" cy="887865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45717" y="5195337"/>
              <a:ext cx="1646309" cy="8841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0" name="タイトル 1"/>
          <p:cNvSpPr txBox="1">
            <a:spLocks/>
          </p:cNvSpPr>
          <p:nvPr/>
        </p:nvSpPr>
        <p:spPr bwMode="auto">
          <a:xfrm>
            <a:off x="5193273" y="5048660"/>
            <a:ext cx="833936" cy="403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/>
            <a:r>
              <a:rPr lang="ja-JP" altLang="en-US" sz="1100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■検針票　</a:t>
            </a:r>
            <a:endParaRPr lang="en-US" altLang="ja-JP" sz="1100" dirty="0" smtClean="0">
              <a:solidFill>
                <a:srgbClr val="FF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32" name="タイトル 1"/>
          <p:cNvSpPr txBox="1">
            <a:spLocks/>
          </p:cNvSpPr>
          <p:nvPr/>
        </p:nvSpPr>
        <p:spPr bwMode="auto">
          <a:xfrm>
            <a:off x="5861267" y="5053524"/>
            <a:ext cx="3021868" cy="59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1pPr>
            <a:lvl2pPr marL="742950" indent="-28575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2pPr>
            <a:lvl3pPr marL="11430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3pPr>
            <a:lvl4pPr marL="16002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4pPr>
            <a:lvl5pPr marL="2057400" indent="-228600" defTabSz="685800"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kumimoji="1" sz="900">
                <a:solidFill>
                  <a:schemeClr val="tx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ja-JP" altLang="en-US" sz="1100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■契約管理表</a:t>
            </a:r>
            <a:endParaRPr lang="en-US" altLang="ja-JP" sz="1100" dirty="0" smtClean="0">
              <a:solidFill>
                <a:srgbClr val="FF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ja-JP" altLang="en-US" sz="1050" dirty="0" smtClean="0">
                <a:solidFill>
                  <a:srgbClr val="FF33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（契約名義、お客様番号、契約種別が分かるもの）</a:t>
            </a:r>
            <a:endParaRPr lang="en-US" altLang="ja-JP" sz="1050" dirty="0" smtClean="0">
              <a:solidFill>
                <a:srgbClr val="FF33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25" y="2144978"/>
            <a:ext cx="8593457" cy="111495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2688926" y="3193266"/>
            <a:ext cx="3770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削減例（ガスのご使用量が月平均</a:t>
            </a:r>
            <a:r>
              <a:rPr kumimoji="1" lang="en-US" altLang="ja-JP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400</a:t>
            </a:r>
            <a:r>
              <a:rPr kumimoji="1" lang="ja-JP" altLang="en-US" sz="12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㎥の飲食店様）</a:t>
            </a:r>
            <a:endParaRPr kumimoji="1" lang="ja-JP" altLang="en-US" sz="1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4" name="グループ化 33"/>
          <p:cNvGrpSpPr/>
          <p:nvPr/>
        </p:nvGrpSpPr>
        <p:grpSpPr>
          <a:xfrm>
            <a:off x="354876" y="6508303"/>
            <a:ext cx="3221809" cy="339767"/>
            <a:chOff x="354876" y="6508303"/>
            <a:chExt cx="3221809" cy="339767"/>
          </a:xfrm>
        </p:grpSpPr>
        <p:sp>
          <p:nvSpPr>
            <p:cNvPr id="35" name="Text Box 76"/>
            <p:cNvSpPr txBox="1">
              <a:spLocks noChangeArrowheads="1"/>
            </p:cNvSpPr>
            <p:nvPr/>
          </p:nvSpPr>
          <p:spPr bwMode="auto">
            <a:xfrm>
              <a:off x="654079" y="6540293"/>
              <a:ext cx="2922606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r>
                <a:rPr lang="ja-JP" altLang="en-US" sz="1400" b="1" dirty="0" smtClean="0">
                  <a:solidFill>
                    <a:schemeClr val="folHlin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コスト削減</a:t>
              </a:r>
              <a:endParaRPr lang="en-US" altLang="ja-JP" sz="1400" b="1" dirty="0">
                <a:solidFill>
                  <a:schemeClr val="folHlink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pic>
          <p:nvPicPr>
            <p:cNvPr id="36" name="図 35"/>
            <p:cNvPicPr>
              <a:picLocks noChangeAspect="1"/>
            </p:cNvPicPr>
            <p:nvPr/>
          </p:nvPicPr>
          <p:blipFill>
            <a:blip r:embed="rId7" cstate="screen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4876" y="6508303"/>
              <a:ext cx="299203" cy="299203"/>
            </a:xfrm>
            <a:prstGeom prst="rect">
              <a:avLst/>
            </a:prstGeom>
          </p:spPr>
        </p:pic>
      </p:grpSp>
      <p:sp>
        <p:nvSpPr>
          <p:cNvPr id="37" name="スライド番号プレースホルダー 4"/>
          <p:cNvSpPr>
            <a:spLocks noGrp="1"/>
          </p:cNvSpPr>
          <p:nvPr>
            <p:ph type="sldNum" sz="quarter" idx="10"/>
          </p:nvPr>
        </p:nvSpPr>
        <p:spPr>
          <a:xfrm>
            <a:off x="8445500" y="6623050"/>
            <a:ext cx="614363" cy="339725"/>
          </a:xfrm>
        </p:spPr>
        <p:txBody>
          <a:bodyPr/>
          <a:lstStyle/>
          <a:p>
            <a:pPr>
              <a:defRPr/>
            </a:pPr>
            <a:fld id="{D2E4AEE9-8ED3-4084-9FB0-33674E7AE552}" type="slidenum">
              <a:rPr lang="en-US" altLang="ja-JP" smtClean="0"/>
              <a:pPr>
                <a:defRPr/>
              </a:pPr>
              <a:t>27</a:t>
            </a:fld>
            <a:endParaRPr lang="en-US" altLang="ja-JP" dirty="0"/>
          </a:p>
        </p:txBody>
      </p: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252497" y="235869"/>
            <a:ext cx="77470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【</a:t>
            </a: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新ガスサービス</a:t>
            </a:r>
            <a:r>
              <a:rPr kumimoji="0" lang="en-US" altLang="ja-JP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】 USEN GAS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87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AC5C73-E688-45DB-985C-07193E16C920}" type="slidenum">
              <a:rPr lang="en-US" altLang="ja-JP" smtClean="0"/>
              <a:pPr>
                <a:defRPr/>
              </a:pPr>
              <a:t>2</a:t>
            </a:fld>
            <a:endParaRPr lang="en-US" altLang="ja-JP"/>
          </a:p>
        </p:txBody>
      </p:sp>
      <p:sp>
        <p:nvSpPr>
          <p:cNvPr id="10" name="タイトル 4"/>
          <p:cNvSpPr txBox="1">
            <a:spLocks/>
          </p:cNvSpPr>
          <p:nvPr/>
        </p:nvSpPr>
        <p:spPr bwMode="auto">
          <a:xfrm>
            <a:off x="257419" y="210907"/>
            <a:ext cx="77470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r>
              <a:rPr kumimoji="0" lang="en-US" altLang="ja-JP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USEN </a:t>
            </a:r>
            <a:r>
              <a:rPr kumimoji="0" lang="ja-JP" alt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会社概要</a:t>
            </a:r>
            <a:endParaRPr kumimoji="1" lang="ja-JP" altLang="en-US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178217" y="945010"/>
            <a:ext cx="5965783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商号</a:t>
            </a:r>
            <a:endParaRPr lang="ja-JP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株式</a:t>
            </a:r>
            <a:r>
              <a:rPr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会社 </a:t>
            </a:r>
            <a:r>
              <a:rPr lang="en-US" altLang="ja-JP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USEN</a:t>
            </a: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ja-JP" altLang="en-US" sz="10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（</a:t>
            </a:r>
            <a:r>
              <a:rPr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平成</a:t>
            </a:r>
            <a:r>
              <a:rPr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29</a:t>
            </a:r>
            <a:r>
              <a:rPr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12</a:t>
            </a:r>
            <a:r>
              <a:rPr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日に</a:t>
            </a:r>
            <a:r>
              <a:rPr lang="en-US" altLang="ja-JP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USEN</a:t>
            </a:r>
            <a:r>
              <a:rPr lang="ja-JP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分割準備会社から商号変更</a:t>
            </a:r>
            <a:r>
              <a:rPr lang="ja-JP" altLang="en-US" sz="105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sz="1050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■本社</a:t>
            </a:r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所在地</a:t>
            </a:r>
            <a:endParaRPr lang="ja-JP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東京都品川区上大崎三丁目</a:t>
            </a:r>
            <a:r>
              <a:rPr lang="en-US" altLang="ja-JP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番</a:t>
            </a:r>
            <a:r>
              <a:rPr lang="en-US" altLang="ja-JP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</a:t>
            </a: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号</a:t>
            </a:r>
            <a:r>
              <a:rPr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（</a:t>
            </a:r>
            <a:r>
              <a: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03-6823-7111</a:t>
            </a: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sz="1200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ja-JP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代表者</a:t>
            </a:r>
            <a:endParaRPr lang="ja-JP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代表</a:t>
            </a:r>
            <a:r>
              <a:rPr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取締役社長　田村　公正（たむら きみまさ）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altLang="ja-JP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事業</a:t>
            </a:r>
            <a:r>
              <a:rPr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内容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IoT</a:t>
            </a: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プラットフォーム</a:t>
            </a:r>
            <a:r>
              <a:rPr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事業、音楽配信事業、エネルギー事業</a:t>
            </a:r>
            <a:br>
              <a:rPr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endParaRPr lang="en-US" altLang="ja-JP" sz="1200" b="1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事業所数</a:t>
            </a:r>
            <a:endParaRPr lang="ja-JP" altLang="en-US" sz="1200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lang="en-US" altLang="ja-JP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147</a:t>
            </a:r>
            <a:r>
              <a:rPr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ヵ所（</a:t>
            </a: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平成</a:t>
            </a:r>
            <a:r>
              <a: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30</a:t>
            </a: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</a:t>
            </a:r>
            <a:r>
              <a: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8</a:t>
            </a:r>
            <a:r>
              <a:rPr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lang="en-US" altLang="ja-JP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31</a:t>
            </a:r>
            <a:r>
              <a:rPr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日現在）</a:t>
            </a:r>
            <a:br>
              <a:rPr lang="ja-JP" altLang="en-US" sz="12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</a:br>
            <a:r>
              <a:rPr lang="ja-JP" altLang="en-US" sz="12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endParaRPr lang="ja-JP" altLang="en-US" sz="1200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■</a:t>
            </a:r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許認可</a:t>
            </a:r>
            <a:r>
              <a:rPr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・登録</a:t>
            </a:r>
          </a:p>
          <a:p>
            <a:pPr marL="173038" indent="-8096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放送法に基づく一般放送事業登録事業者（登録番号：</a:t>
            </a:r>
            <a:r>
              <a:rPr lang="en-US" altLang="ja-JP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GS</a:t>
            </a:r>
            <a:r>
              <a:rPr lang="ja-JP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第</a:t>
            </a:r>
            <a:r>
              <a:rPr lang="en-US" altLang="ja-JP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lang="ja-JP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号</a:t>
            </a:r>
            <a:r>
              <a:rPr lang="ja-JP" alt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sz="1100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73038" indent="-8096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放送法</a:t>
            </a:r>
            <a:r>
              <a:rPr lang="ja-JP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に基づく一般放送事業届出事業者</a:t>
            </a:r>
          </a:p>
          <a:p>
            <a:pPr marL="173038" indent="-8096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電気通信事業法に基づく電気通信事業届出事業者（届出番号：</a:t>
            </a:r>
            <a:r>
              <a:rPr lang="en-US" altLang="ja-JP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A-29-16071</a:t>
            </a:r>
            <a:r>
              <a:rPr lang="ja-JP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</a:p>
          <a:p>
            <a:pPr marL="173038" indent="-8096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ja-JP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電気工事業法に基づく電気工事業者（登録番号：東京都知事登録 第</a:t>
            </a:r>
            <a:r>
              <a:rPr lang="en-US" altLang="ja-JP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264880</a:t>
            </a:r>
            <a:r>
              <a:rPr lang="ja-JP" altLang="en-US" sz="1100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号</a:t>
            </a:r>
            <a:r>
              <a:rPr lang="ja-JP" altLang="en-US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lang="en-US" altLang="ja-JP" sz="1100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173038" indent="-80963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ja-JP" sz="1100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■加盟団体</a:t>
            </a:r>
            <a:endParaRPr lang="en-US" altLang="ja-JP" sz="1200" b="1" dirty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b="1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 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一般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社団法人日本ショッピングセンター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協会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[JCSC]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賛助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会員</a:t>
            </a:r>
            <a:endParaRPr lang="en-US" altLang="ja-JP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marL="92075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一般社団法人日本フードサービス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協会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[JF]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賛助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会員</a:t>
            </a:r>
            <a:endParaRPr lang="en-US" altLang="ja-JP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marL="92075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オール日本スーパーマーケット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協会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[AJS]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賛助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会員</a:t>
            </a:r>
            <a:endParaRPr lang="en-US" altLang="ja-JP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marL="92075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日本チェーンドラッグストア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協会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[JACDS]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賛助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会員</a:t>
            </a:r>
            <a:endParaRPr lang="en-US" altLang="ja-JP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marL="92075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新日本スーパーマーケット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協会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[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NSAJ]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賛助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会員</a:t>
            </a:r>
            <a:endParaRPr lang="en-US" altLang="ja-JP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marL="92075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一般社団法人日本メンズファッション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協会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[MFU]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　特別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会員</a:t>
            </a:r>
            <a:endParaRPr lang="en-US" altLang="ja-JP" dirty="0" smtClean="0">
              <a:solidFill>
                <a:prstClr val="black">
                  <a:lumMod val="75000"/>
                  <a:lumOff val="2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Meiryo UI" panose="020B0604030504040204" pitchFamily="50" charset="-128"/>
            </a:endParaRPr>
          </a:p>
          <a:p>
            <a:pPr marL="92075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全国カラオケ事業者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協会</a:t>
            </a:r>
            <a:r>
              <a:rPr lang="en-US" altLang="ja-JP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[</a:t>
            </a:r>
            <a:r>
              <a:rPr lang="en-US" altLang="ja-JP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JKA]</a:t>
            </a:r>
            <a:r>
              <a:rPr lang="ja-JP" alt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 　協賛</a:t>
            </a:r>
            <a:r>
              <a:rPr lang="ja-JP" alt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Meiryo UI" panose="020B0604030504040204" pitchFamily="50" charset="-128"/>
              </a:rPr>
              <a:t>会員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115" y="945010"/>
            <a:ext cx="3218688" cy="5129784"/>
          </a:xfrm>
          <a:prstGeom prst="rect">
            <a:avLst/>
          </a:prstGeom>
        </p:spPr>
      </p:pic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>
          <a:xfrm>
            <a:off x="3178217" y="6502509"/>
            <a:ext cx="4356100" cy="188912"/>
          </a:xfrm>
        </p:spPr>
        <p:txBody>
          <a:bodyPr/>
          <a:lstStyle/>
          <a:p>
            <a:pPr algn="l">
              <a:defRPr/>
            </a:pPr>
            <a:r>
              <a:rPr lang="en-US" altLang="ja-JP" dirty="0">
                <a:cs typeface="Arial" panose="020B0604020202020204" pitchFamily="34" charset="0"/>
              </a:rPr>
              <a:t>Copyright (C)  USEN CORPORATION </a:t>
            </a:r>
            <a:r>
              <a:rPr lang="en-US" altLang="ja-JP" dirty="0" smtClean="0">
                <a:cs typeface="Arial" panose="020B0604020202020204" pitchFamily="34" charset="0"/>
              </a:rPr>
              <a:t>All Rights Reserved</a:t>
            </a:r>
            <a:endParaRPr lang="en-US" altLang="ja-JP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89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図 7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7361" y="1130817"/>
            <a:ext cx="776509" cy="386916"/>
          </a:xfrm>
          <a:prstGeom prst="rect">
            <a:avLst/>
          </a:prstGeo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4AEE9-8ED3-4084-9FB0-33674E7AE552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  <p:sp>
        <p:nvSpPr>
          <p:cNvPr id="3" name="タイトル 4"/>
          <p:cNvSpPr txBox="1">
            <a:spLocks/>
          </p:cNvSpPr>
          <p:nvPr/>
        </p:nvSpPr>
        <p:spPr bwMode="auto">
          <a:xfrm>
            <a:off x="257419" y="210907"/>
            <a:ext cx="77470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r>
              <a:rPr kumimoji="0" lang="ja-JP" altLang="en-US" kern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沿革</a:t>
            </a:r>
            <a:endParaRPr kumimoji="1" lang="ja-JP" altLang="en-US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6" name="直線コネクタ 5"/>
          <p:cNvCxnSpPr/>
          <p:nvPr/>
        </p:nvCxnSpPr>
        <p:spPr bwMode="auto">
          <a:xfrm>
            <a:off x="1040525" y="780384"/>
            <a:ext cx="4006" cy="5709316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 bwMode="auto">
          <a:xfrm>
            <a:off x="3952158" y="823010"/>
            <a:ext cx="7092" cy="566669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arrow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楕円 20"/>
          <p:cNvSpPr>
            <a:spLocks noChangeAspect="1"/>
          </p:cNvSpPr>
          <p:nvPr/>
        </p:nvSpPr>
        <p:spPr bwMode="auto">
          <a:xfrm>
            <a:off x="3887212" y="771865"/>
            <a:ext cx="131884" cy="131884"/>
          </a:xfrm>
          <a:prstGeom prst="ellipse">
            <a:avLst/>
          </a:prstGeom>
          <a:solidFill>
            <a:srgbClr val="BCDF90"/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>
            <a:off x="6727579" y="744621"/>
            <a:ext cx="131884" cy="5721802"/>
            <a:chOff x="3877408" y="1259809"/>
            <a:chExt cx="131884" cy="5721802"/>
          </a:xfrm>
        </p:grpSpPr>
        <p:cxnSp>
          <p:nvCxnSpPr>
            <p:cNvPr id="33" name="直線コネクタ 32"/>
            <p:cNvCxnSpPr/>
            <p:nvPr/>
          </p:nvCxnSpPr>
          <p:spPr bwMode="auto">
            <a:xfrm>
              <a:off x="3931775" y="1321967"/>
              <a:ext cx="0" cy="565964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xtLst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楕円 33"/>
            <p:cNvSpPr>
              <a:spLocks noChangeAspect="1"/>
            </p:cNvSpPr>
            <p:nvPr/>
          </p:nvSpPr>
          <p:spPr bwMode="auto">
            <a:xfrm>
              <a:off x="3877408" y="1259809"/>
              <a:ext cx="131884" cy="131884"/>
            </a:xfrm>
            <a:prstGeom prst="ellipse">
              <a:avLst/>
            </a:prstGeom>
            <a:solidFill>
              <a:srgbClr val="83B8DF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173466" y="696975"/>
            <a:ext cx="2604403" cy="634020"/>
            <a:chOff x="76823" y="636251"/>
            <a:chExt cx="2306713" cy="634020"/>
          </a:xfrm>
        </p:grpSpPr>
        <p:sp>
          <p:nvSpPr>
            <p:cNvPr id="7" name="楕円 6"/>
            <p:cNvSpPr>
              <a:spLocks noChangeAspect="1"/>
            </p:cNvSpPr>
            <p:nvPr/>
          </p:nvSpPr>
          <p:spPr bwMode="auto">
            <a:xfrm>
              <a:off x="773918" y="682662"/>
              <a:ext cx="131884" cy="131884"/>
            </a:xfrm>
            <a:prstGeom prst="ellipse">
              <a:avLst/>
            </a:prstGeom>
            <a:solidFill>
              <a:srgbClr val="F2968B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19" name="正方形/長方形 18"/>
            <p:cNvSpPr/>
            <p:nvPr/>
          </p:nvSpPr>
          <p:spPr>
            <a:xfrm>
              <a:off x="963325" y="636251"/>
              <a:ext cx="1420211" cy="634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大阪有線放送社と</a:t>
              </a:r>
              <a:r>
                <a:rPr lang="ja-JP" altLang="en-US" sz="800" spc="1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して</a:t>
              </a:r>
              <a:endParaRPr lang="en-US" altLang="ja-JP" sz="800" spc="10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800" spc="1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故宇野元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忠が個人</a:t>
              </a:r>
              <a:r>
                <a:rPr lang="ja-JP" altLang="en-US" sz="800" spc="1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創業</a:t>
              </a:r>
              <a:endParaRPr lang="en-US" altLang="ja-JP" sz="800" spc="10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sz="800" spc="1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2P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ケーブルにて2チャンネルの有線音楽放送開始</a:t>
              </a:r>
            </a:p>
          </p:txBody>
        </p:sp>
        <p:sp>
          <p:nvSpPr>
            <p:cNvPr id="45" name="正方形/長方形 44"/>
            <p:cNvSpPr/>
            <p:nvPr/>
          </p:nvSpPr>
          <p:spPr>
            <a:xfrm>
              <a:off x="76823" y="636251"/>
              <a:ext cx="805667" cy="295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ja-JP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1961.</a:t>
              </a:r>
              <a:r>
                <a:rPr lang="ja-JP" altLang="en-US" sz="11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en-US" altLang="ja-JP" sz="10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6</a:t>
              </a:r>
              <a:endParaRPr lang="ja-JP" altLang="en-US" sz="1100" b="1" dirty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5" name="グループ化 64"/>
          <p:cNvGrpSpPr/>
          <p:nvPr/>
        </p:nvGrpSpPr>
        <p:grpSpPr>
          <a:xfrm>
            <a:off x="176730" y="2144695"/>
            <a:ext cx="2452314" cy="338554"/>
            <a:chOff x="90157" y="1579031"/>
            <a:chExt cx="2452314" cy="338554"/>
          </a:xfrm>
        </p:grpSpPr>
        <p:sp>
          <p:nvSpPr>
            <p:cNvPr id="10" name="楕円 9"/>
            <p:cNvSpPr>
              <a:spLocks noChangeAspect="1"/>
            </p:cNvSpPr>
            <p:nvPr/>
          </p:nvSpPr>
          <p:spPr bwMode="auto">
            <a:xfrm>
              <a:off x="876250" y="1682366"/>
              <a:ext cx="131884" cy="131884"/>
            </a:xfrm>
            <a:prstGeom prst="ellipse">
              <a:avLst/>
            </a:prstGeom>
            <a:solidFill>
              <a:srgbClr val="F39E8A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90157" y="1600575"/>
              <a:ext cx="871874" cy="295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ja-JP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1987.</a:t>
              </a:r>
              <a:r>
                <a:rPr lang="ja-JP" altLang="en-US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en-US" altLang="ja-JP" sz="10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endParaRPr lang="ja-JP" altLang="en-US" sz="1100" b="1" dirty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1008134" y="1579031"/>
              <a:ext cx="1534337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マルチ</a:t>
              </a:r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440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チャンネルステレオの有線音楽放送を開始</a:t>
              </a:r>
            </a:p>
          </p:txBody>
        </p:sp>
      </p:grpSp>
      <p:grpSp>
        <p:nvGrpSpPr>
          <p:cNvPr id="64" name="グループ化 63"/>
          <p:cNvGrpSpPr/>
          <p:nvPr/>
        </p:nvGrpSpPr>
        <p:grpSpPr>
          <a:xfrm>
            <a:off x="184607" y="2819327"/>
            <a:ext cx="2754235" cy="461665"/>
            <a:chOff x="76823" y="2230465"/>
            <a:chExt cx="2754235" cy="461665"/>
          </a:xfrm>
        </p:grpSpPr>
        <p:sp>
          <p:nvSpPr>
            <p:cNvPr id="11" name="楕円 10"/>
            <p:cNvSpPr>
              <a:spLocks noChangeAspect="1"/>
            </p:cNvSpPr>
            <p:nvPr/>
          </p:nvSpPr>
          <p:spPr bwMode="auto">
            <a:xfrm>
              <a:off x="856598" y="2456910"/>
              <a:ext cx="131884" cy="131884"/>
            </a:xfrm>
            <a:prstGeom prst="ellipse">
              <a:avLst/>
            </a:prstGeom>
            <a:solidFill>
              <a:srgbClr val="F7B986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1008134" y="2230465"/>
              <a:ext cx="18229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社名</a:t>
              </a:r>
              <a:r>
                <a:rPr lang="ja-JP" altLang="en-US" sz="800" spc="1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を「株式会社有線ブロードネットワークス」に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変更、併せて本社を東京都千代田区永田町に移転</a:t>
              </a: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76823" y="2375119"/>
              <a:ext cx="805667" cy="295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ja-JP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2000.</a:t>
              </a:r>
              <a:r>
                <a:rPr lang="ja-JP" altLang="en-US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en-US" altLang="ja-JP" sz="10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</a:t>
              </a:r>
              <a:endParaRPr lang="ja-JP" altLang="en-US" sz="1100" b="1" dirty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1" name="グループ化 60"/>
          <p:cNvGrpSpPr/>
          <p:nvPr/>
        </p:nvGrpSpPr>
        <p:grpSpPr>
          <a:xfrm>
            <a:off x="177262" y="3863860"/>
            <a:ext cx="2501045" cy="461665"/>
            <a:chOff x="80238" y="3339443"/>
            <a:chExt cx="2501045" cy="461665"/>
          </a:xfrm>
        </p:grpSpPr>
        <p:sp>
          <p:nvSpPr>
            <p:cNvPr id="13" name="楕円 12"/>
            <p:cNvSpPr>
              <a:spLocks noChangeAspect="1"/>
            </p:cNvSpPr>
            <p:nvPr/>
          </p:nvSpPr>
          <p:spPr bwMode="auto">
            <a:xfrm>
              <a:off x="857720" y="3565888"/>
              <a:ext cx="131884" cy="131884"/>
            </a:xfrm>
            <a:prstGeom prst="ellipse">
              <a:avLst/>
            </a:prstGeom>
            <a:solidFill>
              <a:srgbClr val="FBDD8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1009796" y="3339443"/>
              <a:ext cx="15714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光ファイバー・ブロードバンドサービスを、東京都世田谷区、渋谷区の一部地域にて開始</a:t>
              </a:r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80238" y="3499326"/>
              <a:ext cx="805667" cy="2650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ja-JP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2001.</a:t>
              </a:r>
              <a:r>
                <a:rPr lang="ja-JP" altLang="en-US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en-US" altLang="ja-JP" sz="10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</a:t>
              </a:r>
              <a:endParaRPr lang="ja-JP" altLang="en-US" sz="1100" b="1" dirty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55" name="図 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268" y="1325321"/>
            <a:ext cx="578538" cy="739770"/>
          </a:xfrm>
          <a:prstGeom prst="rect">
            <a:avLst/>
          </a:prstGeom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28" y="3405544"/>
            <a:ext cx="900509" cy="318362"/>
          </a:xfrm>
          <a:prstGeom prst="rect">
            <a:avLst/>
          </a:prstGeom>
        </p:spPr>
      </p:pic>
      <p:grpSp>
        <p:nvGrpSpPr>
          <p:cNvPr id="62" name="グループ化 61"/>
          <p:cNvGrpSpPr/>
          <p:nvPr/>
        </p:nvGrpSpPr>
        <p:grpSpPr>
          <a:xfrm>
            <a:off x="186351" y="5007560"/>
            <a:ext cx="2632913" cy="461665"/>
            <a:chOff x="88753" y="4556889"/>
            <a:chExt cx="2632913" cy="461665"/>
          </a:xfrm>
        </p:grpSpPr>
        <p:sp>
          <p:nvSpPr>
            <p:cNvPr id="15" name="楕円 14"/>
            <p:cNvSpPr>
              <a:spLocks noChangeAspect="1"/>
            </p:cNvSpPr>
            <p:nvPr/>
          </p:nvSpPr>
          <p:spPr bwMode="auto">
            <a:xfrm>
              <a:off x="884673" y="4783334"/>
              <a:ext cx="131884" cy="131884"/>
            </a:xfrm>
            <a:prstGeom prst="ellipse">
              <a:avLst/>
            </a:prstGeom>
            <a:solidFill>
              <a:srgbClr val="FEF57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1014151" y="4556889"/>
              <a:ext cx="17075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800" spc="1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sz="800" spc="1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株</a:t>
              </a:r>
              <a:r>
                <a:rPr lang="en-US" altLang="ja-JP" sz="800" spc="1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800" spc="1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大阪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証券取引所ナスダック・ジャパン（現：東京証券取引所</a:t>
              </a:r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JASDAQ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）市場に上場</a:t>
              </a: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88753" y="4701543"/>
              <a:ext cx="805667" cy="295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ja-JP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2001.</a:t>
              </a:r>
              <a:r>
                <a:rPr lang="ja-JP" altLang="en-US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en-US" altLang="ja-JP" sz="10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4</a:t>
              </a:r>
              <a:endParaRPr lang="ja-JP" altLang="en-US" sz="1100" b="1" dirty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grpSp>
        <p:nvGrpSpPr>
          <p:cNvPr id="63" name="グループ化 62"/>
          <p:cNvGrpSpPr/>
          <p:nvPr/>
        </p:nvGrpSpPr>
        <p:grpSpPr>
          <a:xfrm>
            <a:off x="154506" y="5831503"/>
            <a:ext cx="2424362" cy="338554"/>
            <a:chOff x="55147" y="5751458"/>
            <a:chExt cx="2424362" cy="338554"/>
          </a:xfrm>
        </p:grpSpPr>
        <p:sp>
          <p:nvSpPr>
            <p:cNvPr id="16" name="楕円 15"/>
            <p:cNvSpPr>
              <a:spLocks noChangeAspect="1"/>
            </p:cNvSpPr>
            <p:nvPr/>
          </p:nvSpPr>
          <p:spPr bwMode="auto">
            <a:xfrm>
              <a:off x="880654" y="5854793"/>
              <a:ext cx="131884" cy="131884"/>
            </a:xfrm>
            <a:prstGeom prst="ellipse">
              <a:avLst/>
            </a:prstGeom>
            <a:solidFill>
              <a:srgbClr val="E4ED85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59" name="正方形/長方形 58"/>
            <p:cNvSpPr/>
            <p:nvPr/>
          </p:nvSpPr>
          <p:spPr>
            <a:xfrm>
              <a:off x="1002378" y="5751458"/>
              <a:ext cx="1477131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(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株</a:t>
              </a:r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)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アルメックスを株式交換により完全子会社化</a:t>
              </a:r>
            </a:p>
          </p:txBody>
        </p:sp>
        <p:sp>
          <p:nvSpPr>
            <p:cNvPr id="60" name="正方形/長方形 59"/>
            <p:cNvSpPr/>
            <p:nvPr/>
          </p:nvSpPr>
          <p:spPr>
            <a:xfrm>
              <a:off x="55147" y="5773002"/>
              <a:ext cx="982740" cy="295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ja-JP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2006.</a:t>
              </a:r>
              <a:r>
                <a:rPr lang="ja-JP" altLang="en-US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en-US" altLang="ja-JP" sz="10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endParaRPr lang="ja-JP" altLang="en-US" sz="1100" b="1" dirty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  <p:pic>
        <p:nvPicPr>
          <p:cNvPr id="67" name="図 6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777" y="6212346"/>
            <a:ext cx="819322" cy="142250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894" y="4490327"/>
            <a:ext cx="754711" cy="255610"/>
          </a:xfrm>
          <a:prstGeom prst="rect">
            <a:avLst/>
          </a:prstGeom>
        </p:spPr>
      </p:pic>
      <p:sp>
        <p:nvSpPr>
          <p:cNvPr id="69" name="正方形/長方形 68"/>
          <p:cNvSpPr/>
          <p:nvPr/>
        </p:nvSpPr>
        <p:spPr>
          <a:xfrm>
            <a:off x="4013704" y="713935"/>
            <a:ext cx="1700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800" spc="100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800" spc="100" dirty="0">
                <a:latin typeface="Meiryo UI" panose="020B0604030504040204" pitchFamily="50" charset="-128"/>
                <a:ea typeface="Meiryo UI" panose="020B0604030504040204" pitchFamily="50" charset="-128"/>
              </a:rPr>
              <a:t>株</a:t>
            </a:r>
            <a:r>
              <a:rPr lang="en-US" altLang="ja-JP" sz="800" spc="1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800" spc="100" dirty="0">
                <a:latin typeface="Meiryo UI" panose="020B0604030504040204" pitchFamily="50" charset="-128"/>
                <a:ea typeface="Meiryo UI" panose="020B0604030504040204" pitchFamily="50" charset="-128"/>
              </a:rPr>
              <a:t>ギャガ・コミュニケーションズ（現：ギャガ</a:t>
            </a:r>
            <a:r>
              <a:rPr lang="en-US" altLang="ja-JP" sz="800" spc="100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ja-JP" altLang="en-US" sz="800" spc="100" dirty="0">
                <a:latin typeface="Meiryo UI" panose="020B0604030504040204" pitchFamily="50" charset="-128"/>
                <a:ea typeface="Meiryo UI" panose="020B0604030504040204" pitchFamily="50" charset="-128"/>
              </a:rPr>
              <a:t>株</a:t>
            </a:r>
            <a:r>
              <a:rPr lang="en-US" altLang="ja-JP" sz="800" spc="1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ja-JP" altLang="en-US" sz="800" spc="100" dirty="0">
                <a:latin typeface="Meiryo UI" panose="020B0604030504040204" pitchFamily="50" charset="-128"/>
                <a:ea typeface="Meiryo UI" panose="020B0604030504040204" pitchFamily="50" charset="-128"/>
              </a:rPr>
              <a:t>）を株式交換により完全子会社化</a:t>
            </a:r>
          </a:p>
        </p:txBody>
      </p:sp>
      <p:sp>
        <p:nvSpPr>
          <p:cNvPr id="70" name="正方形/長方形 69"/>
          <p:cNvSpPr/>
          <p:nvPr/>
        </p:nvSpPr>
        <p:spPr>
          <a:xfrm>
            <a:off x="3027000" y="711154"/>
            <a:ext cx="982740" cy="295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ja-JP" sz="1100" b="1" dirty="0" smtClean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2006.</a:t>
            </a:r>
            <a:r>
              <a:rPr lang="ja-JP" altLang="en-US" sz="1100" b="1" dirty="0" smtClean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1000" b="1" dirty="0" smtClean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10</a:t>
            </a:r>
            <a:endParaRPr lang="ja-JP" altLang="en-US" sz="1100" b="1" dirty="0">
              <a:solidFill>
                <a:srgbClr val="595959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146" name="グループ化 145"/>
          <p:cNvGrpSpPr/>
          <p:nvPr/>
        </p:nvGrpSpPr>
        <p:grpSpPr>
          <a:xfrm>
            <a:off x="3029640" y="1717264"/>
            <a:ext cx="2631933" cy="669922"/>
            <a:chOff x="2996118" y="1901090"/>
            <a:chExt cx="2631933" cy="669922"/>
          </a:xfrm>
        </p:grpSpPr>
        <p:sp>
          <p:nvSpPr>
            <p:cNvPr id="24" name="楕円 23"/>
            <p:cNvSpPr>
              <a:spLocks noChangeAspect="1"/>
            </p:cNvSpPr>
            <p:nvPr/>
          </p:nvSpPr>
          <p:spPr bwMode="auto">
            <a:xfrm>
              <a:off x="3857556" y="2065454"/>
              <a:ext cx="131884" cy="131884"/>
            </a:xfrm>
            <a:prstGeom prst="ellipse">
              <a:avLst/>
            </a:prstGeom>
            <a:solidFill>
              <a:srgbClr val="8BCF9F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2996118" y="1983663"/>
              <a:ext cx="982740" cy="295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ja-JP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2006.</a:t>
              </a:r>
              <a:r>
                <a:rPr lang="ja-JP" altLang="en-US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en-US" altLang="ja-JP" sz="10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endParaRPr lang="ja-JP" altLang="en-US" sz="1100" b="1" dirty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3991587" y="1901090"/>
              <a:ext cx="163646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テレビ向け動画配信サービス</a:t>
              </a:r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『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ギャオネクスト</a:t>
              </a:r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』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（現名称：</a:t>
              </a:r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『U-NEXT』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）の提供開始</a:t>
              </a:r>
            </a:p>
          </p:txBody>
        </p:sp>
        <p:pic>
          <p:nvPicPr>
            <p:cNvPr id="74" name="図 7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072946" y="2383273"/>
              <a:ext cx="928931" cy="187739"/>
            </a:xfrm>
            <a:prstGeom prst="rect">
              <a:avLst/>
            </a:prstGeom>
          </p:spPr>
        </p:pic>
      </p:grpSp>
      <p:grpSp>
        <p:nvGrpSpPr>
          <p:cNvPr id="79" name="グループ化 78"/>
          <p:cNvGrpSpPr/>
          <p:nvPr/>
        </p:nvGrpSpPr>
        <p:grpSpPr>
          <a:xfrm>
            <a:off x="3027000" y="2798306"/>
            <a:ext cx="2654200" cy="338554"/>
            <a:chOff x="2991248" y="2775970"/>
            <a:chExt cx="2654200" cy="338554"/>
          </a:xfrm>
        </p:grpSpPr>
        <p:sp>
          <p:nvSpPr>
            <p:cNvPr id="25" name="楕円 24"/>
            <p:cNvSpPr>
              <a:spLocks noChangeAspect="1"/>
            </p:cNvSpPr>
            <p:nvPr/>
          </p:nvSpPr>
          <p:spPr bwMode="auto">
            <a:xfrm>
              <a:off x="3857556" y="2881405"/>
              <a:ext cx="131884" cy="131884"/>
            </a:xfrm>
            <a:prstGeom prst="ellipse">
              <a:avLst/>
            </a:prstGeom>
            <a:solidFill>
              <a:srgbClr val="7DCBB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78" name="グループ化 77"/>
            <p:cNvGrpSpPr/>
            <p:nvPr/>
          </p:nvGrpSpPr>
          <p:grpSpPr>
            <a:xfrm>
              <a:off x="2991248" y="2775970"/>
              <a:ext cx="2654200" cy="338554"/>
              <a:chOff x="2991248" y="2764926"/>
              <a:chExt cx="2654200" cy="338554"/>
            </a:xfrm>
          </p:grpSpPr>
          <p:sp>
            <p:nvSpPr>
              <p:cNvPr id="75" name="正方形/長方形 74"/>
              <p:cNvSpPr/>
              <p:nvPr/>
            </p:nvSpPr>
            <p:spPr>
              <a:xfrm>
                <a:off x="4008984" y="2764926"/>
                <a:ext cx="163646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en-US" altLang="ja-JP" sz="800" spc="100" dirty="0" err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GyaO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の発行済株式の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51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％をヤフー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へ譲渡</a:t>
                </a:r>
              </a:p>
            </p:txBody>
          </p:sp>
          <p:sp>
            <p:nvSpPr>
              <p:cNvPr id="77" name="正方形/長方形 76"/>
              <p:cNvSpPr/>
              <p:nvPr/>
            </p:nvSpPr>
            <p:spPr>
              <a:xfrm>
                <a:off x="2991248" y="2791726"/>
                <a:ext cx="982740" cy="295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2009.</a:t>
                </a:r>
                <a:r>
                  <a:rPr lang="ja-JP" altLang="en-US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0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4</a:t>
                </a:r>
                <a:endParaRPr lang="ja-JP" altLang="en-US" sz="11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81" name="グループ化 80"/>
          <p:cNvGrpSpPr/>
          <p:nvPr/>
        </p:nvGrpSpPr>
        <p:grpSpPr>
          <a:xfrm>
            <a:off x="3027000" y="3341079"/>
            <a:ext cx="2745317" cy="584775"/>
            <a:chOff x="2991248" y="2687109"/>
            <a:chExt cx="2745317" cy="584775"/>
          </a:xfrm>
        </p:grpSpPr>
        <p:sp>
          <p:nvSpPr>
            <p:cNvPr id="82" name="楕円 81"/>
            <p:cNvSpPr>
              <a:spLocks noChangeAspect="1"/>
            </p:cNvSpPr>
            <p:nvPr/>
          </p:nvSpPr>
          <p:spPr bwMode="auto">
            <a:xfrm>
              <a:off x="3857556" y="2881405"/>
              <a:ext cx="131884" cy="131884"/>
            </a:xfrm>
            <a:prstGeom prst="ellipse">
              <a:avLst/>
            </a:prstGeom>
            <a:solidFill>
              <a:srgbClr val="7DCCD3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83" name="グループ化 82"/>
            <p:cNvGrpSpPr/>
            <p:nvPr/>
          </p:nvGrpSpPr>
          <p:grpSpPr>
            <a:xfrm>
              <a:off x="2991248" y="2687109"/>
              <a:ext cx="2745317" cy="584775"/>
              <a:chOff x="2991248" y="2676065"/>
              <a:chExt cx="2745317" cy="584775"/>
            </a:xfrm>
          </p:grpSpPr>
          <p:sp>
            <p:nvSpPr>
              <p:cNvPr id="84" name="正方形/長方形 83"/>
              <p:cNvSpPr/>
              <p:nvPr/>
            </p:nvSpPr>
            <p:spPr>
              <a:xfrm>
                <a:off x="3993693" y="2676065"/>
                <a:ext cx="1742872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ギャガ・コミュニケーションズ（現：ギャガ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）の全株式を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ティーワイリミテッド及び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キノシタ・マネージメントへ譲渡</a:t>
                </a:r>
              </a:p>
            </p:txBody>
          </p:sp>
          <p:sp>
            <p:nvSpPr>
              <p:cNvPr id="85" name="正方形/長方形 84"/>
              <p:cNvSpPr/>
              <p:nvPr/>
            </p:nvSpPr>
            <p:spPr>
              <a:xfrm>
                <a:off x="2991248" y="2791726"/>
                <a:ext cx="982740" cy="295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2009.</a:t>
                </a:r>
                <a:r>
                  <a:rPr lang="ja-JP" altLang="en-US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000" b="1" dirty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7</a:t>
                </a:r>
                <a:endParaRPr lang="ja-JP" altLang="en-US" sz="11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47" name="グループ化 146"/>
          <p:cNvGrpSpPr/>
          <p:nvPr/>
        </p:nvGrpSpPr>
        <p:grpSpPr>
          <a:xfrm>
            <a:off x="3027000" y="4306351"/>
            <a:ext cx="2758306" cy="604200"/>
            <a:chOff x="2991484" y="4432332"/>
            <a:chExt cx="2758306" cy="604200"/>
          </a:xfrm>
        </p:grpSpPr>
        <p:grpSp>
          <p:nvGrpSpPr>
            <p:cNvPr id="86" name="グループ化 85"/>
            <p:cNvGrpSpPr/>
            <p:nvPr/>
          </p:nvGrpSpPr>
          <p:grpSpPr>
            <a:xfrm>
              <a:off x="2991484" y="4432332"/>
              <a:ext cx="2758306" cy="363176"/>
              <a:chOff x="2991248" y="2793400"/>
              <a:chExt cx="2758306" cy="363176"/>
            </a:xfrm>
          </p:grpSpPr>
          <p:sp>
            <p:nvSpPr>
              <p:cNvPr id="87" name="楕円 86"/>
              <p:cNvSpPr>
                <a:spLocks noChangeAspect="1"/>
              </p:cNvSpPr>
              <p:nvPr/>
            </p:nvSpPr>
            <p:spPr bwMode="auto">
              <a:xfrm>
                <a:off x="3857556" y="2881405"/>
                <a:ext cx="131884" cy="131884"/>
              </a:xfrm>
              <a:prstGeom prst="ellipse">
                <a:avLst/>
              </a:prstGeom>
              <a:solidFill>
                <a:srgbClr val="7DCDE6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grpSp>
            <p:nvGrpSpPr>
              <p:cNvPr id="88" name="グループ化 87"/>
              <p:cNvGrpSpPr/>
              <p:nvPr/>
            </p:nvGrpSpPr>
            <p:grpSpPr>
              <a:xfrm>
                <a:off x="2991248" y="2793400"/>
                <a:ext cx="2758306" cy="363176"/>
                <a:chOff x="2991248" y="2782356"/>
                <a:chExt cx="2758306" cy="363176"/>
              </a:xfrm>
            </p:grpSpPr>
            <p:sp>
              <p:nvSpPr>
                <p:cNvPr id="89" name="正方形/長方形 88"/>
                <p:cNvSpPr/>
                <p:nvPr/>
              </p:nvSpPr>
              <p:spPr>
                <a:xfrm>
                  <a:off x="4006682" y="2782356"/>
                  <a:ext cx="1742872" cy="36317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ja-JP" altLang="en-US" sz="800" spc="1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グルメ情報サイトを</a:t>
                  </a:r>
                  <a:r>
                    <a:rPr lang="en-US" altLang="ja-JP" sz="800" spc="1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『</a:t>
                  </a:r>
                  <a:r>
                    <a:rPr lang="ja-JP" altLang="en-US" sz="800" spc="1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ヒトサラ</a:t>
                  </a:r>
                  <a:r>
                    <a:rPr lang="en-US" altLang="ja-JP" sz="800" spc="1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』 </a:t>
                  </a:r>
                  <a:r>
                    <a:rPr lang="ja-JP" altLang="en-US" sz="800" spc="100" dirty="0" smtClean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へ</a:t>
                  </a:r>
                  <a:endParaRPr lang="en-US" altLang="ja-JP" sz="800" spc="100" dirty="0" smtClean="0">
                    <a:latin typeface="Meiryo UI" panose="020B0604030504040204" pitchFamily="50" charset="-128"/>
                    <a:ea typeface="Meiryo UI" panose="020B0604030504040204" pitchFamily="50" charset="-128"/>
                  </a:endParaRPr>
                </a:p>
                <a:p>
                  <a:r>
                    <a:rPr lang="ja-JP" altLang="en-US" sz="800" spc="100" dirty="0" smtClean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ブランド</a:t>
                  </a:r>
                  <a:r>
                    <a:rPr lang="ja-JP" altLang="en-US" sz="800" spc="1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変更</a:t>
                  </a:r>
                </a:p>
              </p:txBody>
            </p:sp>
            <p:sp>
              <p:nvSpPr>
                <p:cNvPr id="90" name="正方形/長方形 89"/>
                <p:cNvSpPr/>
                <p:nvPr/>
              </p:nvSpPr>
              <p:spPr>
                <a:xfrm>
                  <a:off x="2991248" y="2791726"/>
                  <a:ext cx="982740" cy="2954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ja-JP" sz="1100" b="1" dirty="0" smtClean="0">
                      <a:solidFill>
                        <a:srgbClr val="595959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2012.</a:t>
                  </a:r>
                  <a:r>
                    <a:rPr lang="ja-JP" altLang="en-US" sz="1100" b="1" dirty="0" smtClean="0">
                      <a:solidFill>
                        <a:srgbClr val="595959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 </a:t>
                  </a:r>
                  <a:r>
                    <a:rPr lang="en-US" altLang="ja-JP" sz="1000" b="1" dirty="0">
                      <a:solidFill>
                        <a:srgbClr val="595959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7</a:t>
                  </a:r>
                  <a:endParaRPr lang="ja-JP" altLang="en-US" sz="1100" b="1" dirty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</p:grpSp>
        <p:pic>
          <p:nvPicPr>
            <p:cNvPr id="93" name="図 9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93589" y="4799820"/>
              <a:ext cx="907207" cy="236712"/>
            </a:xfrm>
            <a:prstGeom prst="rect">
              <a:avLst/>
            </a:prstGeom>
          </p:spPr>
        </p:pic>
      </p:grpSp>
      <p:grpSp>
        <p:nvGrpSpPr>
          <p:cNvPr id="148" name="グループ化 147"/>
          <p:cNvGrpSpPr/>
          <p:nvPr/>
        </p:nvGrpSpPr>
        <p:grpSpPr>
          <a:xfrm>
            <a:off x="3016419" y="5187475"/>
            <a:ext cx="2768887" cy="1194056"/>
            <a:chOff x="2991248" y="5290901"/>
            <a:chExt cx="2768887" cy="1194056"/>
          </a:xfrm>
        </p:grpSpPr>
        <p:grpSp>
          <p:nvGrpSpPr>
            <p:cNvPr id="94" name="グループ化 93"/>
            <p:cNvGrpSpPr/>
            <p:nvPr/>
          </p:nvGrpSpPr>
          <p:grpSpPr>
            <a:xfrm>
              <a:off x="2991248" y="5290901"/>
              <a:ext cx="2768887" cy="461665"/>
              <a:chOff x="2991248" y="2778070"/>
              <a:chExt cx="2768887" cy="461665"/>
            </a:xfrm>
          </p:grpSpPr>
          <p:sp>
            <p:nvSpPr>
              <p:cNvPr id="95" name="楕円 94"/>
              <p:cNvSpPr>
                <a:spLocks noChangeAspect="1"/>
              </p:cNvSpPr>
              <p:nvPr/>
            </p:nvSpPr>
            <p:spPr bwMode="auto">
              <a:xfrm>
                <a:off x="3868970" y="2869328"/>
                <a:ext cx="131884" cy="131884"/>
              </a:xfrm>
              <a:prstGeom prst="ellipse">
                <a:avLst/>
              </a:prstGeom>
              <a:solidFill>
                <a:srgbClr val="7FC6E9"/>
              </a:solidFill>
              <a:ln>
                <a:noFill/>
              </a:ln>
              <a:effectLst/>
              <a:extLst/>
            </p:spPr>
            <p:txBody>
              <a:bodyPr vert="horz" wrap="non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9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HGP創英角ｺﾞｼｯｸUB" pitchFamily="50" charset="-128"/>
                  <a:ea typeface="HGP創英角ｺﾞｼｯｸUB" pitchFamily="50" charset="-128"/>
                </a:endParaRPr>
              </a:p>
            </p:txBody>
          </p:sp>
          <p:grpSp>
            <p:nvGrpSpPr>
              <p:cNvPr id="96" name="グループ化 95"/>
              <p:cNvGrpSpPr/>
              <p:nvPr/>
            </p:nvGrpSpPr>
            <p:grpSpPr>
              <a:xfrm>
                <a:off x="2991248" y="2778070"/>
                <a:ext cx="2768887" cy="461665"/>
                <a:chOff x="2991248" y="2767026"/>
                <a:chExt cx="2768887" cy="461665"/>
              </a:xfrm>
            </p:grpSpPr>
            <p:sp>
              <p:nvSpPr>
                <p:cNvPr id="97" name="正方形/長方形 96"/>
                <p:cNvSpPr/>
                <p:nvPr/>
              </p:nvSpPr>
              <p:spPr>
                <a:xfrm>
                  <a:off x="4017263" y="2767026"/>
                  <a:ext cx="1742872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ja-JP" sz="800" spc="1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USEN</a:t>
                  </a:r>
                  <a:r>
                    <a:rPr lang="ja-JP" altLang="en-US" sz="800" spc="100" dirty="0" err="1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、</a:t>
                  </a:r>
                  <a:r>
                    <a:rPr lang="ja-JP" altLang="en-US" sz="800" spc="1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東証と大証との証券市場統合により、東京証券取引所</a:t>
                  </a:r>
                  <a:r>
                    <a:rPr lang="en-US" altLang="ja-JP" sz="800" spc="1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JASDAQ</a:t>
                  </a:r>
                  <a:r>
                    <a:rPr lang="ja-JP" altLang="en-US" sz="800" spc="100" dirty="0"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市場に上場</a:t>
                  </a:r>
                </a:p>
              </p:txBody>
            </p:sp>
            <p:sp>
              <p:nvSpPr>
                <p:cNvPr id="98" name="正方形/長方形 97"/>
                <p:cNvSpPr/>
                <p:nvPr/>
              </p:nvSpPr>
              <p:spPr>
                <a:xfrm>
                  <a:off x="2991248" y="2791726"/>
                  <a:ext cx="982740" cy="29546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altLang="ja-JP" sz="1100" b="1" dirty="0" smtClean="0">
                      <a:solidFill>
                        <a:srgbClr val="595959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2013.</a:t>
                  </a:r>
                  <a:r>
                    <a:rPr lang="ja-JP" altLang="en-US" sz="1100" b="1" dirty="0" smtClean="0">
                      <a:solidFill>
                        <a:srgbClr val="595959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 </a:t>
                  </a:r>
                  <a:r>
                    <a:rPr lang="en-US" altLang="ja-JP" sz="1000" b="1" dirty="0">
                      <a:solidFill>
                        <a:srgbClr val="595959"/>
                      </a:solidFill>
                      <a:latin typeface="BIZ UDPゴシック" panose="020B0400000000000000" pitchFamily="50" charset="-128"/>
                      <a:ea typeface="BIZ UDPゴシック" panose="020B0400000000000000" pitchFamily="50" charset="-128"/>
                    </a:rPr>
                    <a:t>7</a:t>
                  </a:r>
                  <a:endParaRPr lang="ja-JP" altLang="en-US" sz="1100" b="1" dirty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endParaRPr>
                </a:p>
              </p:txBody>
            </p:sp>
          </p:grpSp>
        </p:grpSp>
        <p:pic>
          <p:nvPicPr>
            <p:cNvPr id="99" name="図 9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0922" y="5752566"/>
              <a:ext cx="1101516" cy="732391"/>
            </a:xfrm>
            <a:prstGeom prst="rect">
              <a:avLst/>
            </a:prstGeom>
          </p:spPr>
        </p:pic>
      </p:grpSp>
      <p:grpSp>
        <p:nvGrpSpPr>
          <p:cNvPr id="102" name="グループ化 101"/>
          <p:cNvGrpSpPr/>
          <p:nvPr/>
        </p:nvGrpSpPr>
        <p:grpSpPr>
          <a:xfrm>
            <a:off x="5837117" y="727869"/>
            <a:ext cx="2955190" cy="467357"/>
            <a:chOff x="5710252" y="711154"/>
            <a:chExt cx="2955190" cy="467357"/>
          </a:xfrm>
        </p:grpSpPr>
        <p:sp>
          <p:nvSpPr>
            <p:cNvPr id="100" name="正方形/長方形 99"/>
            <p:cNvSpPr/>
            <p:nvPr/>
          </p:nvSpPr>
          <p:spPr>
            <a:xfrm>
              <a:off x="5710252" y="711154"/>
              <a:ext cx="982740" cy="2954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ja-JP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2013.</a:t>
              </a:r>
              <a:r>
                <a:rPr lang="ja-JP" altLang="en-US" sz="11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</a:t>
              </a:r>
              <a:r>
                <a:rPr lang="en-US" altLang="ja-JP" sz="1000" b="1" dirty="0" smtClean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12</a:t>
              </a:r>
              <a:endParaRPr lang="ja-JP" altLang="en-US" sz="1100" b="1" dirty="0">
                <a:solidFill>
                  <a:srgbClr val="595959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  <p:sp>
          <p:nvSpPr>
            <p:cNvPr id="101" name="正方形/長方形 100"/>
            <p:cNvSpPr/>
            <p:nvPr/>
          </p:nvSpPr>
          <p:spPr>
            <a:xfrm>
              <a:off x="6813427" y="716846"/>
              <a:ext cx="185201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スマートフォン向け定額音楽配信サービス</a:t>
              </a:r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『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スマホで</a:t>
              </a:r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USEN』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提供開始（現：</a:t>
              </a:r>
              <a:r>
                <a:rPr lang="en-US" altLang="ja-JP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『SMART USEN』</a:t>
              </a:r>
              <a:r>
                <a:rPr lang="ja-JP" altLang="en-US" sz="800" spc="1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）</a:t>
              </a:r>
            </a:p>
          </p:txBody>
        </p:sp>
      </p:grpSp>
      <p:pic>
        <p:nvPicPr>
          <p:cNvPr id="103" name="図 10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012" y="1201592"/>
            <a:ext cx="1187076" cy="201917"/>
          </a:xfrm>
          <a:prstGeom prst="rect">
            <a:avLst/>
          </a:prstGeom>
        </p:spPr>
      </p:pic>
      <p:grpSp>
        <p:nvGrpSpPr>
          <p:cNvPr id="107" name="グループ化 106"/>
          <p:cNvGrpSpPr/>
          <p:nvPr/>
        </p:nvGrpSpPr>
        <p:grpSpPr>
          <a:xfrm>
            <a:off x="5837117" y="1532356"/>
            <a:ext cx="3050663" cy="461665"/>
            <a:chOff x="2991248" y="2751979"/>
            <a:chExt cx="3050663" cy="461665"/>
          </a:xfrm>
        </p:grpSpPr>
        <p:sp>
          <p:nvSpPr>
            <p:cNvPr id="108" name="楕円 107"/>
            <p:cNvSpPr>
              <a:spLocks noChangeAspect="1"/>
            </p:cNvSpPr>
            <p:nvPr/>
          </p:nvSpPr>
          <p:spPr bwMode="auto">
            <a:xfrm>
              <a:off x="3869748" y="2881405"/>
              <a:ext cx="131884" cy="131884"/>
            </a:xfrm>
            <a:prstGeom prst="ellipse">
              <a:avLst/>
            </a:prstGeom>
            <a:solidFill>
              <a:srgbClr val="8A9FC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109" name="グループ化 108"/>
            <p:cNvGrpSpPr/>
            <p:nvPr/>
          </p:nvGrpSpPr>
          <p:grpSpPr>
            <a:xfrm>
              <a:off x="2991248" y="2751979"/>
              <a:ext cx="3050663" cy="461665"/>
              <a:chOff x="2991248" y="2740935"/>
              <a:chExt cx="3050663" cy="461665"/>
            </a:xfrm>
          </p:grpSpPr>
          <p:sp>
            <p:nvSpPr>
              <p:cNvPr id="110" name="正方形/長方形 109"/>
              <p:cNvSpPr/>
              <p:nvPr/>
            </p:nvSpPr>
            <p:spPr>
              <a:xfrm>
                <a:off x="4085389" y="2740935"/>
                <a:ext cx="19565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レコチョクとの協業による店舗用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BGM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配信サービス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『OTORAKU -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音・楽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-』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提供開始</a:t>
                </a:r>
              </a:p>
            </p:txBody>
          </p:sp>
          <p:sp>
            <p:nvSpPr>
              <p:cNvPr id="111" name="正方形/長方形 110"/>
              <p:cNvSpPr/>
              <p:nvPr/>
            </p:nvSpPr>
            <p:spPr>
              <a:xfrm>
                <a:off x="2991248" y="2791726"/>
                <a:ext cx="982740" cy="265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2015.</a:t>
                </a:r>
                <a:r>
                  <a:rPr lang="ja-JP" altLang="en-US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000" b="1" dirty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7</a:t>
                </a:r>
                <a:endParaRPr lang="ja-JP" altLang="en-US" sz="11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pic>
        <p:nvPicPr>
          <p:cNvPr id="112" name="図 1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67" y="1942803"/>
            <a:ext cx="859082" cy="607801"/>
          </a:xfrm>
          <a:prstGeom prst="rect">
            <a:avLst/>
          </a:prstGeom>
        </p:spPr>
      </p:pic>
      <p:grpSp>
        <p:nvGrpSpPr>
          <p:cNvPr id="114" name="グループ化 113"/>
          <p:cNvGrpSpPr/>
          <p:nvPr/>
        </p:nvGrpSpPr>
        <p:grpSpPr>
          <a:xfrm>
            <a:off x="5837117" y="2648378"/>
            <a:ext cx="3059698" cy="338554"/>
            <a:chOff x="2991248" y="2785346"/>
            <a:chExt cx="3059698" cy="338554"/>
          </a:xfrm>
        </p:grpSpPr>
        <p:sp>
          <p:nvSpPr>
            <p:cNvPr id="115" name="楕円 114"/>
            <p:cNvSpPr>
              <a:spLocks noChangeAspect="1"/>
            </p:cNvSpPr>
            <p:nvPr/>
          </p:nvSpPr>
          <p:spPr bwMode="auto">
            <a:xfrm>
              <a:off x="3869748" y="2881405"/>
              <a:ext cx="131884" cy="131884"/>
            </a:xfrm>
            <a:prstGeom prst="ellipse">
              <a:avLst/>
            </a:prstGeom>
            <a:solidFill>
              <a:srgbClr val="8E91C3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116" name="グループ化 115"/>
            <p:cNvGrpSpPr/>
            <p:nvPr/>
          </p:nvGrpSpPr>
          <p:grpSpPr>
            <a:xfrm>
              <a:off x="2991248" y="2785346"/>
              <a:ext cx="3059698" cy="338554"/>
              <a:chOff x="2991248" y="2774302"/>
              <a:chExt cx="3059698" cy="338554"/>
            </a:xfrm>
          </p:grpSpPr>
          <p:sp>
            <p:nvSpPr>
              <p:cNvPr id="117" name="正方形/長方形 116"/>
              <p:cNvSpPr/>
              <p:nvPr/>
            </p:nvSpPr>
            <p:spPr>
              <a:xfrm>
                <a:off x="4094424" y="2774302"/>
                <a:ext cx="1956522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USEN</a:t>
                </a:r>
                <a:r>
                  <a:rPr lang="ja-JP" altLang="en-US" sz="800" spc="100" dirty="0" err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、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東京電力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と業務提携に関する基本合意</a:t>
                </a:r>
              </a:p>
            </p:txBody>
          </p:sp>
          <p:sp>
            <p:nvSpPr>
              <p:cNvPr id="118" name="正方形/長方形 117"/>
              <p:cNvSpPr/>
              <p:nvPr/>
            </p:nvSpPr>
            <p:spPr>
              <a:xfrm>
                <a:off x="2991248" y="2791726"/>
                <a:ext cx="982740" cy="265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2015.</a:t>
                </a:r>
                <a:r>
                  <a:rPr lang="ja-JP" altLang="en-US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0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11</a:t>
                </a:r>
                <a:endParaRPr lang="ja-JP" altLang="en-US" sz="10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19" name="グループ化 118"/>
          <p:cNvGrpSpPr/>
          <p:nvPr/>
        </p:nvGrpSpPr>
        <p:grpSpPr>
          <a:xfrm>
            <a:off x="5837117" y="3272213"/>
            <a:ext cx="2955190" cy="469285"/>
            <a:chOff x="2991248" y="2802770"/>
            <a:chExt cx="2955190" cy="469285"/>
          </a:xfrm>
        </p:grpSpPr>
        <p:sp>
          <p:nvSpPr>
            <p:cNvPr id="120" name="楕円 119"/>
            <p:cNvSpPr>
              <a:spLocks noChangeAspect="1"/>
            </p:cNvSpPr>
            <p:nvPr/>
          </p:nvSpPr>
          <p:spPr bwMode="auto">
            <a:xfrm>
              <a:off x="3869748" y="2881405"/>
              <a:ext cx="131884" cy="131884"/>
            </a:xfrm>
            <a:prstGeom prst="ellipse">
              <a:avLst/>
            </a:prstGeom>
            <a:solidFill>
              <a:srgbClr val="9F8BC1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121" name="グループ化 120"/>
            <p:cNvGrpSpPr/>
            <p:nvPr/>
          </p:nvGrpSpPr>
          <p:grpSpPr>
            <a:xfrm>
              <a:off x="2991248" y="2802770"/>
              <a:ext cx="2955190" cy="469285"/>
              <a:chOff x="2991248" y="2791726"/>
              <a:chExt cx="2955190" cy="469285"/>
            </a:xfrm>
          </p:grpSpPr>
          <p:sp>
            <p:nvSpPr>
              <p:cNvPr id="122" name="正方形/長方形 121"/>
              <p:cNvSpPr/>
              <p:nvPr/>
            </p:nvSpPr>
            <p:spPr>
              <a:xfrm>
                <a:off x="4058563" y="2799346"/>
                <a:ext cx="188787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U-NEXT</a:t>
                </a:r>
                <a:r>
                  <a:rPr lang="ja-JP" altLang="en-US" sz="800" spc="100" dirty="0" err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、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USEN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との経営統合で株式会社 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USEN-NEXT HOLDINGS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に商号変更</a:t>
                </a:r>
              </a:p>
            </p:txBody>
          </p:sp>
          <p:sp>
            <p:nvSpPr>
              <p:cNvPr id="123" name="正方形/長方形 122"/>
              <p:cNvSpPr/>
              <p:nvPr/>
            </p:nvSpPr>
            <p:spPr>
              <a:xfrm>
                <a:off x="2991248" y="2791726"/>
                <a:ext cx="982740" cy="26500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2017.</a:t>
                </a:r>
                <a:r>
                  <a:rPr lang="ja-JP" altLang="en-US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0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12</a:t>
                </a:r>
                <a:endParaRPr lang="ja-JP" altLang="en-US" sz="10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pic>
        <p:nvPicPr>
          <p:cNvPr id="124" name="図 1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07" y="3741498"/>
            <a:ext cx="920647" cy="354095"/>
          </a:xfrm>
          <a:prstGeom prst="rect">
            <a:avLst/>
          </a:prstGeom>
        </p:spPr>
      </p:pic>
      <p:grpSp>
        <p:nvGrpSpPr>
          <p:cNvPr id="125" name="グループ化 124"/>
          <p:cNvGrpSpPr/>
          <p:nvPr/>
        </p:nvGrpSpPr>
        <p:grpSpPr>
          <a:xfrm>
            <a:off x="5849079" y="4186003"/>
            <a:ext cx="3033235" cy="461665"/>
            <a:chOff x="2991248" y="2755839"/>
            <a:chExt cx="3033235" cy="461665"/>
          </a:xfrm>
        </p:grpSpPr>
        <p:sp>
          <p:nvSpPr>
            <p:cNvPr id="126" name="楕円 125"/>
            <p:cNvSpPr>
              <a:spLocks noChangeAspect="1"/>
            </p:cNvSpPr>
            <p:nvPr/>
          </p:nvSpPr>
          <p:spPr bwMode="auto">
            <a:xfrm>
              <a:off x="3869748" y="2881405"/>
              <a:ext cx="131884" cy="131884"/>
            </a:xfrm>
            <a:prstGeom prst="ellipse">
              <a:avLst/>
            </a:prstGeom>
            <a:solidFill>
              <a:srgbClr val="B687C0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127" name="グループ化 126"/>
            <p:cNvGrpSpPr/>
            <p:nvPr/>
          </p:nvGrpSpPr>
          <p:grpSpPr>
            <a:xfrm>
              <a:off x="2991248" y="2755839"/>
              <a:ext cx="3033235" cy="461665"/>
              <a:chOff x="2991248" y="2744795"/>
              <a:chExt cx="3033235" cy="461665"/>
            </a:xfrm>
          </p:grpSpPr>
          <p:sp>
            <p:nvSpPr>
              <p:cNvPr id="128" name="正方形/長方形 127"/>
              <p:cNvSpPr/>
              <p:nvPr/>
            </p:nvSpPr>
            <p:spPr>
              <a:xfrm>
                <a:off x="4067961" y="2744795"/>
                <a:ext cx="19565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中国大手電子決済プラットフォーマー</a:t>
                </a:r>
                <a:r>
                  <a:rPr lang="en-US" altLang="ja-JP" sz="800" spc="100" dirty="0" err="1">
                    <a:latin typeface="Meiryo UI" panose="020B0604030504040204" pitchFamily="50" charset="-128"/>
                    <a:ea typeface="Meiryo UI" panose="020B0604030504040204" pitchFamily="50" charset="-128"/>
                  </a:rPr>
                  <a:t>Lakala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社日本法人、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ラカラジャパンと業務提携</a:t>
                </a:r>
              </a:p>
            </p:txBody>
          </p:sp>
          <p:sp>
            <p:nvSpPr>
              <p:cNvPr id="129" name="正方形/長方形 128"/>
              <p:cNvSpPr/>
              <p:nvPr/>
            </p:nvSpPr>
            <p:spPr>
              <a:xfrm>
                <a:off x="2991248" y="2791726"/>
                <a:ext cx="982740" cy="295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2018.</a:t>
                </a:r>
                <a:r>
                  <a:rPr lang="ja-JP" altLang="en-US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000" b="1" dirty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6</a:t>
                </a:r>
                <a:endParaRPr lang="ja-JP" altLang="en-US" sz="11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30" name="グループ化 129"/>
          <p:cNvGrpSpPr/>
          <p:nvPr/>
        </p:nvGrpSpPr>
        <p:grpSpPr>
          <a:xfrm>
            <a:off x="5849079" y="4765974"/>
            <a:ext cx="3044096" cy="295466"/>
            <a:chOff x="2991248" y="2802770"/>
            <a:chExt cx="3044096" cy="295466"/>
          </a:xfrm>
        </p:grpSpPr>
        <p:sp>
          <p:nvSpPr>
            <p:cNvPr id="131" name="楕円 130"/>
            <p:cNvSpPr>
              <a:spLocks noChangeAspect="1"/>
            </p:cNvSpPr>
            <p:nvPr/>
          </p:nvSpPr>
          <p:spPr bwMode="auto">
            <a:xfrm>
              <a:off x="3869748" y="2881405"/>
              <a:ext cx="131884" cy="131884"/>
            </a:xfrm>
            <a:prstGeom prst="ellipse">
              <a:avLst/>
            </a:prstGeom>
            <a:solidFill>
              <a:srgbClr val="CA84BF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132" name="グループ化 131"/>
            <p:cNvGrpSpPr/>
            <p:nvPr/>
          </p:nvGrpSpPr>
          <p:grpSpPr>
            <a:xfrm>
              <a:off x="2991248" y="2802770"/>
              <a:ext cx="3044096" cy="295466"/>
              <a:chOff x="2991248" y="2791726"/>
              <a:chExt cx="3044096" cy="295466"/>
            </a:xfrm>
          </p:grpSpPr>
          <p:sp>
            <p:nvSpPr>
              <p:cNvPr id="133" name="正方形/長方形 132"/>
              <p:cNvSpPr/>
              <p:nvPr/>
            </p:nvSpPr>
            <p:spPr>
              <a:xfrm>
                <a:off x="4078822" y="2837618"/>
                <a:ext cx="1956522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本社を東京都品川区に移転</a:t>
                </a:r>
              </a:p>
            </p:txBody>
          </p:sp>
          <p:sp>
            <p:nvSpPr>
              <p:cNvPr id="134" name="正方形/長方形 133"/>
              <p:cNvSpPr/>
              <p:nvPr/>
            </p:nvSpPr>
            <p:spPr>
              <a:xfrm>
                <a:off x="2991248" y="2791726"/>
                <a:ext cx="982740" cy="295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2018.</a:t>
                </a:r>
                <a:r>
                  <a:rPr lang="ja-JP" altLang="en-US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0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7</a:t>
                </a:r>
                <a:endParaRPr lang="ja-JP" altLang="en-US" sz="11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35" name="グループ化 134"/>
          <p:cNvGrpSpPr/>
          <p:nvPr/>
        </p:nvGrpSpPr>
        <p:grpSpPr>
          <a:xfrm>
            <a:off x="5849079" y="5224628"/>
            <a:ext cx="2943228" cy="351351"/>
            <a:chOff x="2991248" y="2802770"/>
            <a:chExt cx="2943228" cy="351351"/>
          </a:xfrm>
        </p:grpSpPr>
        <p:sp>
          <p:nvSpPr>
            <p:cNvPr id="136" name="楕円 135"/>
            <p:cNvSpPr>
              <a:spLocks noChangeAspect="1"/>
            </p:cNvSpPr>
            <p:nvPr/>
          </p:nvSpPr>
          <p:spPr bwMode="auto">
            <a:xfrm>
              <a:off x="3869748" y="2881405"/>
              <a:ext cx="131884" cy="131884"/>
            </a:xfrm>
            <a:prstGeom prst="ellipse">
              <a:avLst/>
            </a:prstGeom>
            <a:solidFill>
              <a:srgbClr val="D482BE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137" name="グループ化 136"/>
            <p:cNvGrpSpPr/>
            <p:nvPr/>
          </p:nvGrpSpPr>
          <p:grpSpPr>
            <a:xfrm>
              <a:off x="2991248" y="2802770"/>
              <a:ext cx="2943228" cy="351351"/>
              <a:chOff x="2991248" y="2791726"/>
              <a:chExt cx="2943228" cy="351351"/>
            </a:xfrm>
          </p:grpSpPr>
          <p:sp>
            <p:nvSpPr>
              <p:cNvPr id="138" name="正方形/長方形 137"/>
              <p:cNvSpPr/>
              <p:nvPr/>
            </p:nvSpPr>
            <p:spPr>
              <a:xfrm>
                <a:off x="4078822" y="2804523"/>
                <a:ext cx="1855654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店舗のトータルソリューション領域において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(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株</a:t>
                </a:r>
                <a:r>
                  <a:rPr lang="en-US" altLang="ja-JP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)</a:t>
                </a:r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リクルートと業務提携</a:t>
                </a:r>
              </a:p>
            </p:txBody>
          </p:sp>
          <p:sp>
            <p:nvSpPr>
              <p:cNvPr id="139" name="正方形/長方形 138"/>
              <p:cNvSpPr/>
              <p:nvPr/>
            </p:nvSpPr>
            <p:spPr>
              <a:xfrm>
                <a:off x="2991248" y="2791726"/>
                <a:ext cx="982740" cy="295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2018.</a:t>
                </a:r>
                <a:r>
                  <a:rPr lang="ja-JP" altLang="en-US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0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8</a:t>
                </a:r>
                <a:endParaRPr lang="ja-JP" altLang="en-US" sz="11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grpSp>
        <p:nvGrpSpPr>
          <p:cNvPr id="140" name="グループ化 139"/>
          <p:cNvGrpSpPr/>
          <p:nvPr/>
        </p:nvGrpSpPr>
        <p:grpSpPr>
          <a:xfrm>
            <a:off x="5849079" y="5704550"/>
            <a:ext cx="3127493" cy="338554"/>
            <a:chOff x="2991248" y="2778467"/>
            <a:chExt cx="3127493" cy="338554"/>
          </a:xfrm>
        </p:grpSpPr>
        <p:sp>
          <p:nvSpPr>
            <p:cNvPr id="141" name="楕円 140"/>
            <p:cNvSpPr>
              <a:spLocks noChangeAspect="1"/>
            </p:cNvSpPr>
            <p:nvPr/>
          </p:nvSpPr>
          <p:spPr bwMode="auto">
            <a:xfrm>
              <a:off x="3869748" y="2881405"/>
              <a:ext cx="131884" cy="131884"/>
            </a:xfrm>
            <a:prstGeom prst="ellipse">
              <a:avLst/>
            </a:prstGeom>
            <a:solidFill>
              <a:srgbClr val="EB7EBD"/>
            </a:solidFill>
            <a:ln>
              <a:noFill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9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grpSp>
          <p:nvGrpSpPr>
            <p:cNvPr id="142" name="グループ化 141"/>
            <p:cNvGrpSpPr/>
            <p:nvPr/>
          </p:nvGrpSpPr>
          <p:grpSpPr>
            <a:xfrm>
              <a:off x="2991248" y="2778467"/>
              <a:ext cx="3127493" cy="338554"/>
              <a:chOff x="2991248" y="2767423"/>
              <a:chExt cx="3127493" cy="338554"/>
            </a:xfrm>
          </p:grpSpPr>
          <p:sp>
            <p:nvSpPr>
              <p:cNvPr id="143" name="正方形/長方形 142"/>
              <p:cNvSpPr/>
              <p:nvPr/>
            </p:nvSpPr>
            <p:spPr>
              <a:xfrm>
                <a:off x="4086015" y="2767423"/>
                <a:ext cx="2032726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ja-JP" altLang="en-US" sz="800" spc="100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キャンシステム株式会社の株式を取得し子会社化</a:t>
                </a:r>
              </a:p>
            </p:txBody>
          </p:sp>
          <p:sp>
            <p:nvSpPr>
              <p:cNvPr id="144" name="正方形/長方形 143"/>
              <p:cNvSpPr/>
              <p:nvPr/>
            </p:nvSpPr>
            <p:spPr>
              <a:xfrm>
                <a:off x="2991248" y="2791726"/>
                <a:ext cx="982740" cy="2954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altLang="ja-JP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2018.</a:t>
                </a:r>
                <a:r>
                  <a:rPr lang="ja-JP" altLang="en-US" sz="11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 </a:t>
                </a:r>
                <a:r>
                  <a:rPr lang="en-US" altLang="ja-JP" sz="1000" b="1" dirty="0" smtClean="0">
                    <a:solidFill>
                      <a:srgbClr val="595959"/>
                    </a:solidFill>
                    <a:latin typeface="BIZ UDPゴシック" panose="020B0400000000000000" pitchFamily="50" charset="-128"/>
                    <a:ea typeface="BIZ UDPゴシック" panose="020B0400000000000000" pitchFamily="50" charset="-128"/>
                  </a:rPr>
                  <a:t>9</a:t>
                </a:r>
                <a:endParaRPr lang="ja-JP" altLang="en-US" sz="1100" b="1" dirty="0">
                  <a:solidFill>
                    <a:srgbClr val="595959"/>
                  </a:solidFill>
                  <a:latin typeface="BIZ UDPゴシック" panose="020B0400000000000000" pitchFamily="50" charset="-128"/>
                  <a:ea typeface="BIZ UDPゴシック" panose="020B0400000000000000" pitchFamily="50" charset="-128"/>
                </a:endParaRPr>
              </a:p>
            </p:txBody>
          </p:sp>
        </p:grpSp>
      </p:grpSp>
      <p:pic>
        <p:nvPicPr>
          <p:cNvPr id="145" name="図 14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6413" y="5999253"/>
            <a:ext cx="740363" cy="48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930" y="611458"/>
            <a:ext cx="1068757" cy="67465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8" name="図 5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8946" y="703386"/>
            <a:ext cx="1539598" cy="102479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98" y="1069715"/>
            <a:ext cx="1764399" cy="1177185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9" name="図 4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59" y="714862"/>
            <a:ext cx="1053372" cy="65449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7507" y="1026880"/>
            <a:ext cx="983569" cy="94762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8468474" y="6626013"/>
            <a:ext cx="614363" cy="339725"/>
          </a:xfrm>
        </p:spPr>
        <p:txBody>
          <a:bodyPr/>
          <a:lstStyle/>
          <a:p>
            <a:pPr>
              <a:defRPr/>
            </a:pPr>
            <a:fld id="{93AC5C73-E688-45DB-985C-07193E16C920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  <p:pic>
        <p:nvPicPr>
          <p:cNvPr id="52" name="図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027" y="2015010"/>
            <a:ext cx="2386050" cy="1591942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7718" y="2433877"/>
            <a:ext cx="2458694" cy="1640410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0"/>
          <a:stretch/>
        </p:blipFill>
        <p:spPr>
          <a:xfrm>
            <a:off x="7336276" y="2224040"/>
            <a:ext cx="1440466" cy="138953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3" y="2623578"/>
            <a:ext cx="1332523" cy="999392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4960" y="4517870"/>
            <a:ext cx="1020557" cy="68090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1" name="図 50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6546" y="714862"/>
            <a:ext cx="1996356" cy="1497267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37" name="タイトル 17"/>
          <p:cNvSpPr txBox="1">
            <a:spLocks/>
          </p:cNvSpPr>
          <p:nvPr/>
        </p:nvSpPr>
        <p:spPr bwMode="auto">
          <a:xfrm>
            <a:off x="259080" y="215900"/>
            <a:ext cx="774700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r>
              <a:rPr kumimoji="0" lang="en-US" altLang="ja-JP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USEN</a:t>
            </a:r>
            <a:r>
              <a:rPr kumimoji="0" lang="ja-JP" altLang="en-US" kern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の顧客基盤</a:t>
            </a:r>
            <a:endParaRPr kumimoji="1" lang="ja-JP" altLang="en-US" kern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5" name="図 54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5765" y="4276436"/>
            <a:ext cx="1174027" cy="78060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3641" y="3624805"/>
            <a:ext cx="1058988" cy="67676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418" y="4099884"/>
            <a:ext cx="2295181" cy="119873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317" y="4007972"/>
            <a:ext cx="2083338" cy="1383467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43" name="直線コネクタ 42"/>
          <p:cNvCxnSpPr/>
          <p:nvPr/>
        </p:nvCxnSpPr>
        <p:spPr bwMode="auto">
          <a:xfrm flipH="1">
            <a:off x="811758" y="5358272"/>
            <a:ext cx="1042" cy="451436"/>
          </a:xfrm>
          <a:prstGeom prst="line">
            <a:avLst/>
          </a:prstGeom>
          <a:ln w="31750" cap="rnd">
            <a:prstDash val="sysDot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図 4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891" y="1887982"/>
            <a:ext cx="1198574" cy="706035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0288" y="622394"/>
            <a:ext cx="1164682" cy="798573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56" name="図 55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50" y="4658883"/>
            <a:ext cx="1340081" cy="89418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9388" y="5797512"/>
            <a:ext cx="4307510" cy="566947"/>
          </a:xfrm>
          <a:prstGeom prst="rect">
            <a:avLst/>
          </a:prstGeom>
        </p:spPr>
      </p:pic>
      <p:pic>
        <p:nvPicPr>
          <p:cNvPr id="68" name="図 67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610" y="5756345"/>
            <a:ext cx="4626565" cy="57832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4268046" y="5491053"/>
            <a:ext cx="3129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atin typeface="Arial Black" panose="020B0A04020102020204" pitchFamily="34" charset="0"/>
              </a:rPr>
              <a:t>U</a:t>
            </a:r>
            <a:endParaRPr kumimoji="1" lang="ja-JP" altLang="en-US" b="1" dirty="0">
              <a:latin typeface="Arial Black" panose="020B0A04020102020204" pitchFamily="34" charset="0"/>
            </a:endParaRPr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2490753" y="5655703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Arial Black" panose="020B0A04020102020204" pitchFamily="34" charset="0"/>
              </a:rPr>
              <a:t>U</a:t>
            </a:r>
            <a:endParaRPr kumimoji="1" lang="ja-JP" altLang="en-US" b="1" dirty="0">
              <a:latin typeface="Arial Black" panose="020B0A04020102020204" pitchFamily="34" charset="0"/>
            </a:endParaRPr>
          </a:p>
        </p:txBody>
      </p:sp>
      <p:sp>
        <p:nvSpPr>
          <p:cNvPr id="94" name="テキスト ボックス 93"/>
          <p:cNvSpPr txBox="1"/>
          <p:nvPr/>
        </p:nvSpPr>
        <p:spPr>
          <a:xfrm>
            <a:off x="638785" y="5766765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Arial Black" panose="020B0A04020102020204" pitchFamily="34" charset="0"/>
              </a:rPr>
              <a:t>U</a:t>
            </a:r>
            <a:endParaRPr kumimoji="1" lang="ja-JP" altLang="en-US" b="1" dirty="0">
              <a:latin typeface="Arial Black" panose="020B0A04020102020204" pitchFamily="34" charset="0"/>
            </a:endParaRPr>
          </a:p>
        </p:txBody>
      </p:sp>
      <p:sp>
        <p:nvSpPr>
          <p:cNvPr id="95" name="テキスト ボックス 94"/>
          <p:cNvSpPr txBox="1"/>
          <p:nvPr/>
        </p:nvSpPr>
        <p:spPr>
          <a:xfrm>
            <a:off x="6333602" y="5476187"/>
            <a:ext cx="302440" cy="339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 smtClean="0">
                <a:latin typeface="Arial Black" panose="020B0A04020102020204" pitchFamily="34" charset="0"/>
              </a:rPr>
              <a:t>U</a:t>
            </a:r>
            <a:endParaRPr kumimoji="1" lang="ja-JP" altLang="en-US" b="1" dirty="0">
              <a:latin typeface="Arial Black" panose="020B0A04020102020204" pitchFamily="34" charset="0"/>
            </a:endParaRPr>
          </a:p>
        </p:txBody>
      </p:sp>
      <p:sp>
        <p:nvSpPr>
          <p:cNvPr id="96" name="テキスト ボックス 95"/>
          <p:cNvSpPr txBox="1"/>
          <p:nvPr/>
        </p:nvSpPr>
        <p:spPr>
          <a:xfrm>
            <a:off x="8112286" y="5640431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Arial Black" panose="020B0A04020102020204" pitchFamily="34" charset="0"/>
              </a:rPr>
              <a:t>U</a:t>
            </a:r>
            <a:endParaRPr kumimoji="1" lang="ja-JP" altLang="en-US" b="1" dirty="0">
              <a:latin typeface="Arial Black" panose="020B0A04020102020204" pitchFamily="34" charset="0"/>
            </a:endParaRPr>
          </a:p>
        </p:txBody>
      </p:sp>
      <p:sp>
        <p:nvSpPr>
          <p:cNvPr id="97" name="テキスト ボックス 96"/>
          <p:cNvSpPr txBox="1"/>
          <p:nvPr/>
        </p:nvSpPr>
        <p:spPr>
          <a:xfrm>
            <a:off x="7522599" y="5449476"/>
            <a:ext cx="3561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>
                <a:latin typeface="Arial Black" panose="020B0A04020102020204" pitchFamily="34" charset="0"/>
              </a:rPr>
              <a:t>U</a:t>
            </a:r>
            <a:endParaRPr kumimoji="1" lang="ja-JP" altLang="en-US" b="1" dirty="0">
              <a:latin typeface="Arial Black" panose="020B0A04020102020204" pitchFamily="34" charset="0"/>
            </a:endParaRP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14" y="3710584"/>
            <a:ext cx="1121513" cy="748260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5" name="正方形/長方形 4"/>
          <p:cNvSpPr/>
          <p:nvPr/>
        </p:nvSpPr>
        <p:spPr bwMode="auto">
          <a:xfrm>
            <a:off x="108930" y="607757"/>
            <a:ext cx="8654070" cy="4932920"/>
          </a:xfrm>
          <a:prstGeom prst="rect">
            <a:avLst/>
          </a:prstGeom>
          <a:solidFill>
            <a:srgbClr val="FFFFFF">
              <a:alpha val="45098"/>
            </a:srgb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35" name="タイトル 34"/>
          <p:cNvSpPr txBox="1">
            <a:spLocks/>
          </p:cNvSpPr>
          <p:nvPr/>
        </p:nvSpPr>
        <p:spPr>
          <a:xfrm>
            <a:off x="241288" y="2103650"/>
            <a:ext cx="8406839" cy="2513652"/>
          </a:xfrm>
          <a:prstGeom prst="rect">
            <a:avLst/>
          </a:prstGeom>
          <a:ln>
            <a:noFill/>
          </a:ln>
        </p:spPr>
        <p:txBody>
          <a:bodyPr vert="horz" lIns="84406" tIns="42203" rIns="84406" bIns="42203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b="1" kern="1200">
                <a:solidFill>
                  <a:schemeClr val="tx1"/>
                </a:solidFill>
                <a:latin typeface="+mn-ea"/>
                <a:ea typeface="+mn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</a:pPr>
            <a:r>
              <a:rPr lang="ja-JP" altLang="en-US" sz="2900" dirty="0" smtClean="0">
                <a:ln w="3175">
                  <a:noFill/>
                </a:ln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顧客数は全国</a:t>
            </a:r>
            <a:endParaRPr lang="en-US" altLang="ja-JP" sz="3300" dirty="0" smtClean="0">
              <a:ln w="3175">
                <a:noFill/>
              </a:ln>
              <a:effectLst>
                <a:outerShdw blurRad="50800" dist="38100" dir="2700000" sx="101000" sy="101000" algn="tl">
                  <a:schemeClr val="bg1">
                    <a:lumMod val="9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</a:pPr>
            <a:r>
              <a:rPr lang="ja-JP" altLang="en-US" sz="25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約</a:t>
            </a:r>
            <a:r>
              <a:rPr lang="en-US" altLang="ja-JP" sz="45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75</a:t>
            </a:r>
            <a:r>
              <a:rPr lang="ja-JP" altLang="en-US" sz="25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万件</a:t>
            </a:r>
            <a:r>
              <a:rPr lang="en-US" altLang="ja-JP" sz="1000" dirty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※</a:t>
            </a:r>
            <a:endParaRPr lang="en-US" altLang="ja-JP" sz="3300" dirty="0" smtClean="0">
              <a:ln w="3175">
                <a:noFill/>
              </a:ln>
              <a:solidFill>
                <a:srgbClr val="FF0000"/>
              </a:solidFill>
              <a:effectLst>
                <a:outerShdw blurRad="50800" dist="38100" dir="2700000" sx="101000" sy="101000" algn="tl">
                  <a:schemeClr val="bg1">
                    <a:lumMod val="9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</a:pPr>
            <a:r>
              <a:rPr lang="en-US" altLang="ja-JP" sz="25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(</a:t>
            </a:r>
            <a:r>
              <a:rPr lang="ja-JP" altLang="en-US" sz="25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うち チェーン店</a:t>
            </a:r>
            <a:r>
              <a:rPr lang="ja-JP" altLang="en-US" sz="2500" dirty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は</a:t>
            </a:r>
            <a:r>
              <a:rPr lang="en-US" altLang="ja-JP" sz="25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23</a:t>
            </a:r>
            <a:r>
              <a:rPr lang="ja-JP" altLang="en-US" sz="25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万件</a:t>
            </a:r>
            <a:r>
              <a:rPr lang="en-US" altLang="ja-JP" sz="2500" dirty="0" smtClean="0">
                <a:ln w="3175">
                  <a:noFill/>
                </a:ln>
                <a:solidFill>
                  <a:srgbClr val="FF0000"/>
                </a:solidFill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)</a:t>
            </a:r>
            <a:endParaRPr lang="en-US" altLang="ja-JP" sz="2500" dirty="0">
              <a:ln w="3175">
                <a:noFill/>
              </a:ln>
              <a:solidFill>
                <a:srgbClr val="FF0000"/>
              </a:solidFill>
              <a:effectLst>
                <a:outerShdw blurRad="50800" dist="38100" dir="2700000" sx="101000" sy="101000" algn="tl">
                  <a:schemeClr val="bg1">
                    <a:lumMod val="9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</a:pPr>
            <a:r>
              <a:rPr lang="ja-JP" altLang="en-US" sz="2500" dirty="0" smtClean="0">
                <a:ln w="3175">
                  <a:noFill/>
                </a:ln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あらゆ</a:t>
            </a:r>
            <a:r>
              <a:rPr lang="ja-JP" altLang="en-US" sz="2500" dirty="0">
                <a:ln w="3175">
                  <a:noFill/>
                </a:ln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る</a:t>
            </a:r>
            <a:r>
              <a:rPr lang="ja-JP" altLang="en-US" sz="2500" dirty="0" smtClean="0">
                <a:ln w="3175">
                  <a:noFill/>
                </a:ln>
                <a:effectLst>
                  <a:outerShdw blurRad="50800" dist="38100" dir="2700000" sx="101000" sy="101000" algn="tl">
                    <a:schemeClr val="bg1">
                      <a:lumMod val="95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業界・業種との取引実績がございます</a:t>
            </a:r>
            <a:endParaRPr lang="ja-JP" altLang="en-US" sz="2500" dirty="0">
              <a:ln w="3175">
                <a:noFill/>
              </a:ln>
              <a:effectLst>
                <a:outerShdw blurRad="50800" dist="38100" dir="2700000" sx="101000" sy="101000" algn="tl">
                  <a:schemeClr val="bg1">
                    <a:lumMod val="95000"/>
                  </a:schemeClr>
                </a:outerShdw>
              </a:effectLst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cxnSp>
        <p:nvCxnSpPr>
          <p:cNvPr id="6" name="直線コネクタ 5"/>
          <p:cNvCxnSpPr/>
          <p:nvPr/>
        </p:nvCxnSpPr>
        <p:spPr bwMode="auto">
          <a:xfrm flipH="1">
            <a:off x="2656278" y="5324150"/>
            <a:ext cx="3961" cy="364595"/>
          </a:xfrm>
          <a:prstGeom prst="line">
            <a:avLst/>
          </a:prstGeom>
          <a:ln w="22225" cap="rnd">
            <a:prstDash val="sysDot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 bwMode="auto">
          <a:xfrm>
            <a:off x="4435965" y="5000798"/>
            <a:ext cx="0" cy="552267"/>
          </a:xfrm>
          <a:prstGeom prst="line">
            <a:avLst/>
          </a:prstGeom>
          <a:ln w="22225" cap="rnd">
            <a:prstDash val="sysDot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 bwMode="auto">
          <a:xfrm>
            <a:off x="6501756" y="5189219"/>
            <a:ext cx="1" cy="351458"/>
          </a:xfrm>
          <a:prstGeom prst="line">
            <a:avLst/>
          </a:prstGeom>
          <a:ln w="22225" cap="rnd">
            <a:prstDash val="sysDot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直線コネクタ 71"/>
          <p:cNvCxnSpPr/>
          <p:nvPr/>
        </p:nvCxnSpPr>
        <p:spPr bwMode="auto">
          <a:xfrm flipH="1">
            <a:off x="7676401" y="4263891"/>
            <a:ext cx="1" cy="1149595"/>
          </a:xfrm>
          <a:prstGeom prst="line">
            <a:avLst/>
          </a:prstGeom>
          <a:ln w="25400" cap="rnd">
            <a:prstDash val="sysDot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9" name="直線コネクタ 68"/>
          <p:cNvCxnSpPr/>
          <p:nvPr/>
        </p:nvCxnSpPr>
        <p:spPr bwMode="auto">
          <a:xfrm flipH="1">
            <a:off x="8275891" y="5128639"/>
            <a:ext cx="1" cy="536294"/>
          </a:xfrm>
          <a:prstGeom prst="line">
            <a:avLst/>
          </a:prstGeom>
          <a:ln w="22225" cap="rnd">
            <a:prstDash val="sysDot"/>
          </a:ln>
          <a:ex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5977334" y="6326984"/>
            <a:ext cx="2833224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A9A9"/>
                    </a:gs>
                    <a:gs pos="100000">
                      <a:srgbClr val="FF00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Font typeface="Arial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algn="l" eaLnBrk="0" hangingPunct="0">
              <a:spcBef>
                <a:spcPct val="20000"/>
              </a:spcBef>
              <a:buFont typeface="Arial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algn="l" eaLnBrk="0" hangingPunct="0">
              <a:spcBef>
                <a:spcPct val="20000"/>
              </a:spcBef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algn="l" eaLnBrk="0" hangingPunct="0">
              <a:spcBef>
                <a:spcPct val="20000"/>
              </a:spcBef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r">
              <a:spcBef>
                <a:spcPct val="50000"/>
              </a:spcBef>
              <a:buNone/>
              <a:defRPr/>
            </a:pPr>
            <a:r>
              <a:rPr lang="en-US" altLang="ja-JP" sz="8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メイリオ" pitchFamily="50" charset="-128"/>
              </a:rPr>
              <a:t>※ USEN</a:t>
            </a:r>
            <a:r>
              <a:rPr lang="ja-JP" altLang="en-US" sz="800" dirty="0">
                <a:solidFill>
                  <a:prstClr val="black">
                    <a:lumMod val="75000"/>
                    <a:lumOff val="25000"/>
                  </a:prst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メイリオ" pitchFamily="50" charset="-128"/>
              </a:rPr>
              <a:t>及びキャンシステムの業務店顧客合計</a:t>
            </a:r>
            <a:endParaRPr lang="en-US" altLang="ja-JP" sz="800" dirty="0">
              <a:solidFill>
                <a:prstClr val="black">
                  <a:lumMod val="75000"/>
                  <a:lumOff val="25000"/>
                </a:prstClr>
              </a:solidFill>
              <a:latin typeface="Meiryo UI" panose="020B0604030504040204" pitchFamily="50" charset="-128"/>
              <a:ea typeface="Meiryo UI" panose="020B0604030504040204" pitchFamily="50" charset="-128"/>
              <a:cs typeface="メイリオ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9278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23" y="739171"/>
            <a:ext cx="2197204" cy="3302465"/>
          </a:xfrm>
          <a:prstGeom prst="rect">
            <a:avLst/>
          </a:prstGeo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AC5C73-E688-45DB-985C-07193E16C920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  <p:sp>
        <p:nvSpPr>
          <p:cNvPr id="39" name="タイトル 1"/>
          <p:cNvSpPr>
            <a:spLocks noGrp="1"/>
          </p:cNvSpPr>
          <p:nvPr>
            <p:ph type="title"/>
          </p:nvPr>
        </p:nvSpPr>
        <p:spPr>
          <a:xfrm>
            <a:off x="249936" y="215900"/>
            <a:ext cx="7747000" cy="306388"/>
          </a:xfrm>
        </p:spPr>
        <p:txBody>
          <a:bodyPr/>
          <a:lstStyle/>
          <a:p>
            <a:r>
              <a:rPr lang="ja-JP" alt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数字で見る</a:t>
            </a:r>
            <a:r>
              <a:rPr lang="en-US" altLang="ja-JP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USEN</a:t>
            </a:r>
            <a:endParaRPr kumimoji="1" lang="ja-JP" alt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54" name="グループ化 53"/>
          <p:cNvGrpSpPr/>
          <p:nvPr/>
        </p:nvGrpSpPr>
        <p:grpSpPr>
          <a:xfrm>
            <a:off x="-611684" y="-162914"/>
            <a:ext cx="5191794" cy="4636405"/>
            <a:chOff x="-557038" y="439261"/>
            <a:chExt cx="4764225" cy="4175919"/>
          </a:xfrm>
        </p:grpSpPr>
        <p:grpSp>
          <p:nvGrpSpPr>
            <p:cNvPr id="5" name="グループ化 4"/>
            <p:cNvGrpSpPr/>
            <p:nvPr/>
          </p:nvGrpSpPr>
          <p:grpSpPr>
            <a:xfrm>
              <a:off x="-557038" y="439261"/>
              <a:ext cx="4764225" cy="4175919"/>
              <a:chOff x="-606065" y="346074"/>
              <a:chExt cx="4845248" cy="4272354"/>
            </a:xfrm>
          </p:grpSpPr>
          <p:graphicFrame>
            <p:nvGraphicFramePr>
              <p:cNvPr id="11" name="グラフ 10"/>
              <p:cNvGraphicFramePr/>
              <p:nvPr>
                <p:extLst/>
              </p:nvPr>
            </p:nvGraphicFramePr>
            <p:xfrm>
              <a:off x="-606065" y="346074"/>
              <a:ext cx="4845248" cy="4272354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3" name="テキスト ボックス 2"/>
              <p:cNvSpPr txBox="1"/>
              <p:nvPr/>
            </p:nvSpPr>
            <p:spPr>
              <a:xfrm>
                <a:off x="642917" y="2271619"/>
                <a:ext cx="2369971" cy="7430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ja-JP" sz="1400" b="1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USEN-NEXT</a:t>
                </a:r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lang="ja-JP" altLang="en-US" sz="1400" b="1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ホールディングス</a:t>
                </a:r>
                <a:endParaRPr lang="en-US" altLang="ja-JP" sz="1400" b="1" dirty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/>
                <a:r>
                  <a:rPr lang="ja-JP" altLang="en-US" sz="14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セグメント　売上</a:t>
                </a:r>
                <a:r>
                  <a:rPr lang="ja-JP" altLang="en-US" sz="1400" b="1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比率</a:t>
                </a:r>
                <a:endParaRPr kumimoji="1" lang="en-US" altLang="ja-JP" sz="1400" b="1" dirty="0" smtClean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/>
                <a:endParaRPr kumimoji="1" lang="en-US" altLang="ja-JP" sz="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/>
                <a:r>
                  <a:rPr lang="ja-JP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第</a:t>
                </a:r>
                <a:r>
                  <a:rPr lang="en-US" altLang="ja-JP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  <a:r>
                  <a:rPr lang="ja-JP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四</a:t>
                </a:r>
                <a:r>
                  <a:rPr lang="ja-JP" altLang="en-US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半期（</a:t>
                </a:r>
                <a:r>
                  <a:rPr lang="en-US" altLang="ja-JP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2019</a:t>
                </a:r>
                <a:r>
                  <a:rPr lang="ja-JP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</a:t>
                </a:r>
                <a:r>
                  <a:rPr lang="en-US" altLang="ja-JP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8</a:t>
                </a:r>
                <a:r>
                  <a:rPr lang="ja-JP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月期）</a:t>
                </a:r>
              </a:p>
            </p:txBody>
          </p:sp>
        </p:grpSp>
        <p:sp>
          <p:nvSpPr>
            <p:cNvPr id="7" name="テキスト ボックス 6"/>
            <p:cNvSpPr txBox="1"/>
            <p:nvPr/>
          </p:nvSpPr>
          <p:spPr>
            <a:xfrm>
              <a:off x="1921687" y="1355420"/>
              <a:ext cx="1352228" cy="953596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kumimoji="1" lang="ja-JP" altLang="en-US" sz="16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店舗</a:t>
              </a:r>
              <a:r>
                <a:rPr lang="ja-JP" altLang="en-US" sz="16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サービス</a:t>
              </a:r>
              <a:endParaRPr lang="en-US" altLang="ja-JP" sz="16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90000"/>
                </a:lnSpc>
              </a:pPr>
              <a:r>
                <a:rPr kumimoji="1" lang="en-US" altLang="ja-JP" sz="4400" b="1" dirty="0" smtClean="0">
                  <a:effectLst>
                    <a:outerShdw dist="38100" dir="2700000" sx="102000" sy="102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27</a:t>
              </a:r>
              <a:r>
                <a:rPr kumimoji="1" lang="en-US" altLang="ja-JP" sz="2000" b="1" dirty="0" smtClean="0">
                  <a:effectLst>
                    <a:outerShdw dist="38100" dir="2700000" sx="102000" sy="102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.2</a:t>
              </a:r>
              <a:r>
                <a:rPr kumimoji="1" lang="ja-JP" altLang="en-US" sz="1800" b="1" dirty="0" smtClean="0">
                  <a:effectLst>
                    <a:outerShdw dist="38100" dir="2700000" sx="102000" sy="102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％</a:t>
              </a:r>
              <a:endParaRPr kumimoji="1" lang="ja-JP" altLang="en-US" sz="1800" b="1" dirty="0">
                <a:effectLst>
                  <a:outerShdw dist="38100" dir="2700000" sx="102000" sy="102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766820" y="3958634"/>
              <a:ext cx="2078800" cy="357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店舗サービスは全体の</a:t>
              </a:r>
              <a:r>
                <a:rPr lang="en-US" altLang="ja-JP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割を占めており</a:t>
              </a:r>
              <a:endPara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kumimoji="1"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ホールディングスで中核を担っている事業です。</a:t>
              </a:r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3" name="グループ化 22"/>
          <p:cNvGrpSpPr/>
          <p:nvPr/>
        </p:nvGrpSpPr>
        <p:grpSpPr>
          <a:xfrm>
            <a:off x="6517563" y="1519724"/>
            <a:ext cx="2408739" cy="2429569"/>
            <a:chOff x="6357508" y="3148518"/>
            <a:chExt cx="2434461" cy="2429569"/>
          </a:xfrm>
        </p:grpSpPr>
        <p:grpSp>
          <p:nvGrpSpPr>
            <p:cNvPr id="22" name="グループ化 21"/>
            <p:cNvGrpSpPr/>
            <p:nvPr/>
          </p:nvGrpSpPr>
          <p:grpSpPr>
            <a:xfrm>
              <a:off x="6357508" y="3148518"/>
              <a:ext cx="2434461" cy="2159610"/>
              <a:chOff x="6092634" y="3679008"/>
              <a:chExt cx="2434461" cy="2159610"/>
            </a:xfrm>
          </p:grpSpPr>
          <p:pic>
            <p:nvPicPr>
              <p:cNvPr id="21" name="図 2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92634" y="3679008"/>
                <a:ext cx="2159610" cy="2159610"/>
              </a:xfrm>
              <a:prstGeom prst="rect">
                <a:avLst/>
              </a:prstGeom>
            </p:spPr>
          </p:pic>
          <p:sp>
            <p:nvSpPr>
              <p:cNvPr id="30" name="テキスト ボックス 29"/>
              <p:cNvSpPr txBox="1"/>
              <p:nvPr/>
            </p:nvSpPr>
            <p:spPr>
              <a:xfrm>
                <a:off x="6301886" y="4213846"/>
                <a:ext cx="2225209" cy="1531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endParaRPr kumimoji="1" lang="en-US" altLang="ja-JP" sz="1100" b="1" dirty="0" smtClean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kumimoji="1" lang="en-US" altLang="ja-JP" sz="1600" b="1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USEN</a:t>
                </a:r>
                <a:r>
                  <a:rPr kumimoji="1" lang="ja-JP" altLang="en-US" sz="1600" b="1" dirty="0" err="1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の拠</a:t>
                </a:r>
                <a:r>
                  <a:rPr kumimoji="1" lang="ja-JP" altLang="en-US" sz="1600" b="1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点数</a:t>
                </a:r>
                <a:endParaRPr kumimoji="1" lang="en-US" altLang="ja-JP" sz="1600" b="1" dirty="0" smtClean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ja-JP" sz="60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141</a:t>
                </a:r>
                <a:r>
                  <a:rPr lang="ja-JP" altLang="en-US" sz="18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</a:rPr>
                  <a:t>箇所</a:t>
                </a:r>
                <a:endParaRPr kumimoji="1" lang="en-US" altLang="ja-JP" sz="1800" b="1" dirty="0" smtClean="0">
                  <a:effectLst>
                    <a:outerShdw dist="38100" dir="2700000" sx="102000" sy="102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32" name="テキスト ボックス 31"/>
            <p:cNvSpPr txBox="1"/>
            <p:nvPr/>
          </p:nvSpPr>
          <p:spPr>
            <a:xfrm>
              <a:off x="6534173" y="5181055"/>
              <a:ext cx="2240173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導入後の保守・メンテナンス体制も万全。</a:t>
              </a:r>
              <a:endPara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各拠点</a:t>
              </a:r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の</a:t>
              </a:r>
              <a:r>
                <a:rPr lang="en-US" altLang="ja-JP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USEN</a:t>
              </a:r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社員がお伺いいたします。</a:t>
              </a:r>
              <a:endPara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6" name="グループ化 35"/>
          <p:cNvGrpSpPr/>
          <p:nvPr/>
        </p:nvGrpSpPr>
        <p:grpSpPr>
          <a:xfrm>
            <a:off x="6078594" y="629598"/>
            <a:ext cx="1980110" cy="1709889"/>
            <a:chOff x="6913130" y="1059930"/>
            <a:chExt cx="1980110" cy="1709889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3130" y="1059930"/>
              <a:ext cx="995209" cy="1709889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7247098" y="1358625"/>
              <a:ext cx="1547445" cy="718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kumimoji="1" lang="ja-JP" altLang="en-US" sz="11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グループ社数</a:t>
              </a:r>
              <a:endParaRPr kumimoji="1" lang="en-US" altLang="ja-JP" sz="11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90000"/>
                </a:lnSpc>
              </a:pPr>
              <a:r>
                <a:rPr kumimoji="1" lang="en-US" altLang="ja-JP" sz="2800" b="1" dirty="0" smtClean="0">
                  <a:effectLst>
                    <a:outerShdw dist="50800" dir="5400000" sx="101000" sy="101000" algn="ctr" rotWithShape="0">
                      <a:schemeClr val="tx1">
                        <a:lumMod val="50000"/>
                        <a:lumOff val="50000"/>
                        <a:alpha val="50000"/>
                      </a:schemeClr>
                    </a:outerShdw>
                  </a:effectLst>
                  <a:latin typeface="Arial Black" panose="020B0A04020102020204" pitchFamily="34" charset="0"/>
                </a:rPr>
                <a:t>19</a:t>
              </a:r>
              <a:r>
                <a:rPr kumimoji="1" lang="en-US" altLang="ja-JP" sz="100" b="1" dirty="0" smtClean="0">
                  <a:effectLst>
                    <a:outerShdw dist="50800" dir="5400000" sx="101000" sy="101000" algn="ctr" rotWithShape="0">
                      <a:schemeClr val="tx1">
                        <a:lumMod val="50000"/>
                        <a:lumOff val="50000"/>
                        <a:alpha val="50000"/>
                      </a:scheme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kumimoji="1" lang="ja-JP" altLang="en-US" sz="1800" b="1" dirty="0" smtClean="0">
                  <a:effectLst>
                    <a:outerShdw dist="50800" dir="5400000" sx="101000" sy="101000" algn="ctr" rotWithShape="0">
                      <a:schemeClr val="tx1">
                        <a:lumMod val="50000"/>
                        <a:lumOff val="50000"/>
                        <a:alpha val="5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社</a:t>
              </a:r>
              <a:endParaRPr kumimoji="1" lang="en-US" altLang="ja-JP" sz="1800" b="1" dirty="0" smtClean="0">
                <a:effectLst>
                  <a:outerShdw dist="50800" dir="5400000" sx="101000" sy="101000" algn="ctr" rotWithShape="0">
                    <a:schemeClr val="tx1">
                      <a:lumMod val="50000"/>
                      <a:lumOff val="50000"/>
                      <a:alpha val="5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7034699" y="2099123"/>
              <a:ext cx="1858541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目黒セントラルビルのほか、</a:t>
              </a:r>
              <a:endPara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新宿・渋谷などにオフィスがあります。</a:t>
              </a:r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5" name="グループ化 14"/>
          <p:cNvGrpSpPr/>
          <p:nvPr/>
        </p:nvGrpSpPr>
        <p:grpSpPr>
          <a:xfrm>
            <a:off x="3515203" y="1113529"/>
            <a:ext cx="2562408" cy="2095845"/>
            <a:chOff x="-3721521" y="-184332"/>
            <a:chExt cx="2562408" cy="2095845"/>
          </a:xfrm>
        </p:grpSpPr>
        <p:sp>
          <p:nvSpPr>
            <p:cNvPr id="48" name="テキスト ボックス 47"/>
            <p:cNvSpPr txBox="1"/>
            <p:nvPr/>
          </p:nvSpPr>
          <p:spPr>
            <a:xfrm>
              <a:off x="-3721521" y="-184332"/>
              <a:ext cx="2562408" cy="1734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</a:pPr>
              <a:endParaRPr kumimoji="1" lang="en-US" altLang="ja-JP" sz="11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90000"/>
                </a:lnSpc>
              </a:pPr>
              <a:r>
                <a:rPr lang="en-US" altLang="ja-JP" sz="16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USEN</a:t>
              </a:r>
              <a:r>
                <a:rPr lang="ja-JP" altLang="en-US" sz="16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の取り扱い商材数</a:t>
              </a:r>
              <a:endParaRPr kumimoji="1" lang="en-US" altLang="ja-JP" sz="16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90000"/>
                </a:lnSpc>
              </a:pPr>
              <a:r>
                <a:rPr lang="ja-JP" altLang="en-US" sz="2800" b="1" dirty="0" smtClean="0">
                  <a:effectLst>
                    <a:outerShdw dist="38100" dir="2700000" sx="101000" sy="101000" algn="tl" rotWithShape="0">
                      <a:schemeClr val="tx1">
                        <a:lumMod val="50000"/>
                        <a:lumOff val="50000"/>
                        <a:alpha val="5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約</a:t>
              </a:r>
              <a:r>
                <a:rPr lang="en-US" altLang="ja-JP" sz="7200" b="1" dirty="0" smtClean="0">
                  <a:effectLst>
                    <a:outerShdw dist="38100" dir="2700000" sx="101000" sy="101000" algn="tl" rotWithShape="0">
                      <a:schemeClr val="tx1">
                        <a:lumMod val="50000"/>
                        <a:lumOff val="50000"/>
                        <a:alpha val="50000"/>
                      </a:schemeClr>
                    </a:outerShdw>
                  </a:effectLst>
                  <a:latin typeface="Arial Black" panose="020B0A04020102020204" pitchFamily="34" charset="0"/>
                </a:rPr>
                <a:t>60</a:t>
              </a:r>
              <a:r>
                <a:rPr lang="ja-JP" altLang="en-US" sz="2000" b="1" dirty="0" smtClean="0">
                  <a:effectLst>
                    <a:outerShdw dist="38100" dir="2700000" sx="101000" sy="101000" algn="tl" rotWithShape="0">
                      <a:schemeClr val="tx1">
                        <a:lumMod val="50000"/>
                        <a:lumOff val="50000"/>
                        <a:alpha val="5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以上</a:t>
              </a:r>
              <a:endParaRPr kumimoji="1" lang="en-US" altLang="ja-JP" sz="2000" b="1" dirty="0" smtClean="0">
                <a:effectLst>
                  <a:outerShdw dist="38100" dir="2700000" sx="101000" sy="101000" algn="tl" rotWithShape="0">
                    <a:schemeClr val="tx1">
                      <a:lumMod val="50000"/>
                      <a:lumOff val="50000"/>
                      <a:alpha val="5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9" name="テキスト ボックス 68"/>
            <p:cNvSpPr txBox="1"/>
            <p:nvPr/>
          </p:nvSpPr>
          <p:spPr>
            <a:xfrm>
              <a:off x="-3476051" y="1514481"/>
              <a:ext cx="2100412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店舗運営をあらゆる側面で</a:t>
              </a:r>
              <a:endPara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サポート致します。</a:t>
              </a:r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75" name="グループ化 74"/>
          <p:cNvGrpSpPr/>
          <p:nvPr/>
        </p:nvGrpSpPr>
        <p:grpSpPr>
          <a:xfrm>
            <a:off x="4599594" y="3950072"/>
            <a:ext cx="4351579" cy="2609432"/>
            <a:chOff x="4599594" y="3950072"/>
            <a:chExt cx="4351579" cy="2609432"/>
          </a:xfrm>
        </p:grpSpPr>
        <p:grpSp>
          <p:nvGrpSpPr>
            <p:cNvPr id="35" name="グループ化 34"/>
            <p:cNvGrpSpPr/>
            <p:nvPr/>
          </p:nvGrpSpPr>
          <p:grpSpPr>
            <a:xfrm>
              <a:off x="4599594" y="3977891"/>
              <a:ext cx="2287093" cy="2218668"/>
              <a:chOff x="4453669" y="2154740"/>
              <a:chExt cx="2090058" cy="2218668"/>
            </a:xfrm>
          </p:grpSpPr>
          <p:grpSp>
            <p:nvGrpSpPr>
              <p:cNvPr id="34" name="グループ化 33"/>
              <p:cNvGrpSpPr/>
              <p:nvPr/>
            </p:nvGrpSpPr>
            <p:grpSpPr>
              <a:xfrm>
                <a:off x="4828400" y="3065580"/>
                <a:ext cx="1310380" cy="1307828"/>
                <a:chOff x="5485124" y="3169814"/>
                <a:chExt cx="1595078" cy="1640060"/>
              </a:xfrm>
            </p:grpSpPr>
            <p:pic>
              <p:nvPicPr>
                <p:cNvPr id="31" name="図 30"/>
                <p:cNvPicPr>
                  <a:picLocks noChangeAspect="1"/>
                </p:cNvPicPr>
                <p:nvPr/>
              </p:nvPicPr>
              <p:blipFill>
                <a:blip r:embed="rId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 rot="10800000" flipH="1" flipV="1">
                  <a:off x="6092855" y="3169814"/>
                  <a:ext cx="987347" cy="1640060"/>
                </a:xfrm>
                <a:prstGeom prst="rect">
                  <a:avLst/>
                </a:prstGeom>
              </p:spPr>
            </p:pic>
            <p:pic>
              <p:nvPicPr>
                <p:cNvPr id="33" name="図 32"/>
                <p:cNvPicPr>
                  <a:picLocks noChangeAspect="1"/>
                </p:cNvPicPr>
                <p:nvPr/>
              </p:nvPicPr>
              <p:blipFill>
                <a:blip r:embed="rId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85124" y="3221255"/>
                  <a:ext cx="815931" cy="1457635"/>
                </a:xfrm>
                <a:prstGeom prst="rect">
                  <a:avLst/>
                </a:prstGeom>
              </p:spPr>
            </p:pic>
          </p:grpSp>
          <p:sp>
            <p:nvSpPr>
              <p:cNvPr id="46" name="テキスト ボックス 45"/>
              <p:cNvSpPr txBox="1"/>
              <p:nvPr/>
            </p:nvSpPr>
            <p:spPr>
              <a:xfrm>
                <a:off x="4453669" y="2154740"/>
                <a:ext cx="2090058" cy="1058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kumimoji="1" lang="ja-JP" altLang="en-US" sz="1600" b="1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エンジニア数</a:t>
                </a:r>
                <a:endParaRPr kumimoji="1" lang="en-US" altLang="ja-JP" sz="1600" b="1" dirty="0" smtClean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ja-JP" sz="4400" b="1" dirty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700</a:t>
                </a:r>
                <a:r>
                  <a:rPr kumimoji="1" lang="en-US" altLang="ja-JP" sz="1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ja-JP" altLang="en-US" sz="18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名</a:t>
                </a:r>
                <a:r>
                  <a:rPr lang="ja-JP" altLang="en-US" sz="16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</a:rPr>
                  <a:t>以上</a:t>
                </a:r>
                <a:endParaRPr kumimoji="1" lang="en-US" altLang="ja-JP" sz="1600" b="1" dirty="0" smtClean="0">
                  <a:effectLst>
                    <a:outerShdw dist="38100" dir="2700000" sx="102000" sy="102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70" name="グループ化 69"/>
            <p:cNvGrpSpPr/>
            <p:nvPr/>
          </p:nvGrpSpPr>
          <p:grpSpPr>
            <a:xfrm>
              <a:off x="6514430" y="3950072"/>
              <a:ext cx="2436743" cy="2370841"/>
              <a:chOff x="6541473" y="3963039"/>
              <a:chExt cx="2436743" cy="2370841"/>
            </a:xfrm>
          </p:grpSpPr>
          <p:pic>
            <p:nvPicPr>
              <p:cNvPr id="67" name="図 66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41473" y="3963039"/>
                <a:ext cx="2211208" cy="1904639"/>
              </a:xfrm>
              <a:prstGeom prst="rect">
                <a:avLst/>
              </a:prstGeom>
            </p:spPr>
          </p:pic>
          <p:sp>
            <p:nvSpPr>
              <p:cNvPr id="68" name="テキスト ボックス 67"/>
              <p:cNvSpPr txBox="1"/>
              <p:nvPr/>
            </p:nvSpPr>
            <p:spPr>
              <a:xfrm>
                <a:off x="6691123" y="5275129"/>
                <a:ext cx="2287093" cy="10587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kumimoji="1" lang="ja-JP" altLang="en-US" sz="1600" b="1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電気</a:t>
                </a:r>
                <a:r>
                  <a:rPr lang="ja-JP" altLang="en-US" sz="1600" b="1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工事</a:t>
                </a:r>
                <a:r>
                  <a:rPr lang="ja-JP" altLang="en-US" sz="1600" b="1" dirty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士</a:t>
                </a:r>
                <a:r>
                  <a:rPr kumimoji="1" lang="ja-JP" altLang="en-US" sz="1600" b="1" dirty="0" smtClean="0">
                    <a:latin typeface="Meiryo UI" panose="020B0604030504040204" pitchFamily="50" charset="-128"/>
                    <a:ea typeface="Meiryo UI" panose="020B0604030504040204" pitchFamily="50" charset="-128"/>
                  </a:rPr>
                  <a:t>数</a:t>
                </a:r>
                <a:endParaRPr kumimoji="1" lang="en-US" altLang="ja-JP" sz="1600" b="1" dirty="0" smtClean="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en-US" altLang="ja-JP" sz="4400" b="1" dirty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55</a:t>
                </a:r>
                <a:r>
                  <a:rPr lang="en-US" altLang="ja-JP" sz="44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0</a:t>
                </a:r>
                <a:r>
                  <a:rPr kumimoji="1" lang="en-US" altLang="ja-JP" sz="1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ja-JP" altLang="en-US" sz="18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名</a:t>
                </a:r>
                <a:r>
                  <a:rPr lang="ja-JP" altLang="en-US" sz="16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</a:rPr>
                  <a:t>以上</a:t>
                </a:r>
                <a:endParaRPr kumimoji="1" lang="en-US" altLang="ja-JP" sz="1600" b="1" dirty="0" smtClean="0">
                  <a:effectLst>
                    <a:outerShdw dist="38100" dir="2700000" sx="102000" sy="102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71" name="テキスト ボックス 70"/>
            <p:cNvSpPr txBox="1"/>
            <p:nvPr/>
          </p:nvSpPr>
          <p:spPr>
            <a:xfrm>
              <a:off x="4989527" y="6162472"/>
              <a:ext cx="3702022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多種多様なロケーションにおける設備導入工事や保守サービスで培って</a:t>
              </a:r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きた</a:t>
              </a:r>
              <a:endParaRPr lang="en-US" altLang="ja-JP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r>
                <a:rPr lang="ja-JP" altLang="en-US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圧倒的な技術力でお客様のご要望にお応えします。</a:t>
              </a:r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76" name="グループ化 75"/>
          <p:cNvGrpSpPr/>
          <p:nvPr/>
        </p:nvGrpSpPr>
        <p:grpSpPr>
          <a:xfrm>
            <a:off x="-58651" y="4061588"/>
            <a:ext cx="4467827" cy="2474991"/>
            <a:chOff x="-58651" y="4052161"/>
            <a:chExt cx="4467827" cy="2474991"/>
          </a:xfrm>
        </p:grpSpPr>
        <p:sp>
          <p:nvSpPr>
            <p:cNvPr id="73" name="テキスト ボックス 72"/>
            <p:cNvSpPr txBox="1"/>
            <p:nvPr/>
          </p:nvSpPr>
          <p:spPr>
            <a:xfrm>
              <a:off x="2774772" y="522742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>
                  <a:solidFill>
                    <a:srgbClr val="769ECD"/>
                  </a:solidFill>
                  <a:latin typeface="Arial Black" panose="020B0A04020102020204" pitchFamily="34" charset="0"/>
                </a:rPr>
                <a:t>♩</a:t>
              </a: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2175263" y="4976937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 smtClean="0">
                  <a:solidFill>
                    <a:srgbClr val="FDD175"/>
                  </a:solidFill>
                  <a:latin typeface="Arial Black" panose="020B0A04020102020204" pitchFamily="34" charset="0"/>
                </a:rPr>
                <a:t>♬</a:t>
              </a:r>
              <a:endParaRPr lang="ja-JP" altLang="en-US" sz="1100" dirty="0">
                <a:solidFill>
                  <a:srgbClr val="FDD175"/>
                </a:solidFill>
                <a:latin typeface="Arial Black" panose="020B0A04020102020204" pitchFamily="34" charset="0"/>
              </a:endParaRPr>
            </a:p>
          </p:txBody>
        </p:sp>
        <p:grpSp>
          <p:nvGrpSpPr>
            <p:cNvPr id="55" name="グループ化 54"/>
            <p:cNvGrpSpPr/>
            <p:nvPr/>
          </p:nvGrpSpPr>
          <p:grpSpPr>
            <a:xfrm>
              <a:off x="-58651" y="4372103"/>
              <a:ext cx="4467827" cy="2073899"/>
              <a:chOff x="34547" y="4232310"/>
              <a:chExt cx="4467827" cy="2073899"/>
            </a:xfrm>
          </p:grpSpPr>
          <p:pic>
            <p:nvPicPr>
              <p:cNvPr id="52" name="図 51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rightnessContrast bright="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6653" y="4232310"/>
                <a:ext cx="687187" cy="1374373"/>
              </a:xfrm>
              <a:prstGeom prst="rect">
                <a:avLst/>
              </a:prstGeom>
            </p:spPr>
          </p:pic>
          <p:sp>
            <p:nvSpPr>
              <p:cNvPr id="53" name="テキスト ボックス 52"/>
              <p:cNvSpPr txBox="1"/>
              <p:nvPr/>
            </p:nvSpPr>
            <p:spPr>
              <a:xfrm>
                <a:off x="34547" y="4876587"/>
                <a:ext cx="4467827" cy="1429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endParaRPr kumimoji="1" lang="en-US" altLang="ja-JP" sz="1100" b="1" dirty="0" smtClean="0">
                  <a:effectLst>
                    <a:outerShdw blurRad="38100" dist="38100" dir="2700000" algn="tl">
                      <a:schemeClr val="bg1">
                        <a:alpha val="43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ja-JP" altLang="en-US" sz="1600" b="1" dirty="0" smtClean="0">
                    <a:effectLst>
                      <a:outerShdw blurRad="38100" dist="38100" dir="2700000" algn="tl">
                        <a:schemeClr val="bg1">
                          <a:alpha val="43000"/>
                        </a:scheme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</a:rPr>
                  <a:t>年間</a:t>
                </a:r>
                <a:r>
                  <a:rPr lang="en-US" altLang="ja-JP" sz="1600" b="1" dirty="0" smtClean="0">
                    <a:effectLst>
                      <a:outerShdw blurRad="38100" dist="38100" dir="2700000" algn="tl">
                        <a:schemeClr val="bg1">
                          <a:alpha val="43000"/>
                        </a:scheme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</a:rPr>
                  <a:t>CM</a:t>
                </a:r>
                <a:r>
                  <a:rPr lang="ja-JP" altLang="en-US" sz="1600" b="1" dirty="0" smtClean="0">
                    <a:effectLst>
                      <a:outerShdw blurRad="38100" dist="38100" dir="2700000" algn="tl">
                        <a:schemeClr val="bg1">
                          <a:alpha val="43000"/>
                        </a:scheme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</a:rPr>
                  <a:t>作成数</a:t>
                </a:r>
                <a:endParaRPr lang="en-US" altLang="ja-JP" sz="1600" b="1" dirty="0" smtClean="0">
                  <a:effectLst>
                    <a:outerShdw blurRad="38100" dist="38100" dir="2700000" algn="tl">
                      <a:schemeClr val="bg1">
                        <a:alpha val="43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algn="ctr">
                  <a:lnSpc>
                    <a:spcPct val="90000"/>
                  </a:lnSpc>
                </a:pPr>
                <a:r>
                  <a:rPr lang="ja-JP" altLang="en-US" sz="24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</a:rPr>
                  <a:t>約</a:t>
                </a:r>
                <a:r>
                  <a:rPr lang="en-US" altLang="ja-JP" sz="5400" b="1" dirty="0" smtClean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</a:rPr>
                  <a:t>20,000</a:t>
                </a:r>
                <a:r>
                  <a:rPr lang="ja-JP" altLang="en-US" sz="2400" b="1" dirty="0">
                    <a:effectLst>
                      <a:outerShdw dist="38100" dir="2700000" sx="102000" sy="102000" algn="tl" rotWithShape="0">
                        <a:schemeClr val="tx1">
                          <a:lumMod val="50000"/>
                          <a:lumOff val="50000"/>
                          <a:alpha val="40000"/>
                        </a:schemeClr>
                      </a:outerShdw>
                    </a:effectLst>
                    <a:latin typeface="Meiryo UI" panose="020B0604030504040204" pitchFamily="50" charset="-128"/>
                    <a:ea typeface="Meiryo UI" panose="020B0604030504040204" pitchFamily="50" charset="-128"/>
                  </a:rPr>
                  <a:t>本</a:t>
                </a:r>
                <a:endParaRPr kumimoji="1" lang="en-US" altLang="ja-JP" sz="2000" b="1" dirty="0" smtClean="0">
                  <a:effectLst>
                    <a:outerShdw dist="38100" dir="2700000" sx="102000" sy="102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56" name="テキスト ボックス 55"/>
            <p:cNvSpPr txBox="1"/>
            <p:nvPr/>
          </p:nvSpPr>
          <p:spPr>
            <a:xfrm>
              <a:off x="291919" y="4172512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>
                  <a:solidFill>
                    <a:srgbClr val="769ECD"/>
                  </a:solidFill>
                  <a:latin typeface="Arial Black" panose="020B0A04020102020204" pitchFamily="34" charset="0"/>
                </a:rPr>
                <a:t>♩</a:t>
              </a: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1216473" y="4200810"/>
              <a:ext cx="5437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>
                  <a:solidFill>
                    <a:srgbClr val="FF8B8B"/>
                  </a:solidFill>
                  <a:latin typeface="Arial Black" panose="020B0A04020102020204" pitchFamily="34" charset="0"/>
                </a:rPr>
                <a:t>♫</a:t>
              </a:r>
              <a:endParaRPr lang="ja-JP" altLang="en-US" sz="1100" dirty="0">
                <a:solidFill>
                  <a:srgbClr val="FF8B8B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58" name="テキスト ボックス 57"/>
            <p:cNvSpPr txBox="1"/>
            <p:nvPr/>
          </p:nvSpPr>
          <p:spPr>
            <a:xfrm>
              <a:off x="1433571" y="46264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600" b="1" dirty="0" smtClean="0">
                  <a:solidFill>
                    <a:srgbClr val="F8B076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🎶</a:t>
              </a:r>
              <a:endParaRPr lang="ja-JP" altLang="en-US" sz="1400" b="1" dirty="0">
                <a:solidFill>
                  <a:srgbClr val="F8B076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9" name="テキスト ボックス 58"/>
            <p:cNvSpPr txBox="1"/>
            <p:nvPr/>
          </p:nvSpPr>
          <p:spPr>
            <a:xfrm>
              <a:off x="2029923" y="4730693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>
                  <a:solidFill>
                    <a:srgbClr val="B2D559"/>
                  </a:solidFill>
                  <a:latin typeface="Arial Black" panose="020B0A04020102020204" pitchFamily="34" charset="0"/>
                </a:rPr>
                <a:t>♩</a:t>
              </a: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508868" y="4052161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1800" dirty="0" smtClean="0">
                  <a:solidFill>
                    <a:srgbClr val="FDD175"/>
                  </a:solidFill>
                  <a:latin typeface="Arial Black" panose="020B0A04020102020204" pitchFamily="34" charset="0"/>
                </a:rPr>
                <a:t>♬</a:t>
              </a:r>
              <a:endParaRPr lang="ja-JP" altLang="en-US" sz="1100" dirty="0">
                <a:solidFill>
                  <a:srgbClr val="FDD175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72" name="テキスト ボックス 71"/>
            <p:cNvSpPr txBox="1"/>
            <p:nvPr/>
          </p:nvSpPr>
          <p:spPr>
            <a:xfrm>
              <a:off x="325619" y="6296320"/>
              <a:ext cx="363631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圧倒的なノウハウの蓄積により、お客様のあらゆるニーズにお応えいたします。</a:t>
              </a:r>
              <a:endPara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2626448" y="3696168"/>
            <a:ext cx="1916578" cy="1558612"/>
            <a:chOff x="2912026" y="1896860"/>
            <a:chExt cx="3121140" cy="2585145"/>
          </a:xfrm>
        </p:grpSpPr>
        <p:grpSp>
          <p:nvGrpSpPr>
            <p:cNvPr id="17" name="グループ化 16"/>
            <p:cNvGrpSpPr/>
            <p:nvPr/>
          </p:nvGrpSpPr>
          <p:grpSpPr>
            <a:xfrm>
              <a:off x="2912026" y="1896860"/>
              <a:ext cx="3121140" cy="1645183"/>
              <a:chOff x="3763535" y="3838536"/>
              <a:chExt cx="3671234" cy="1998263"/>
            </a:xfrm>
          </p:grpSpPr>
          <p:pic>
            <p:nvPicPr>
              <p:cNvPr id="12" name="図 11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8864" y="3838536"/>
                <a:ext cx="1039705" cy="1033254"/>
              </a:xfrm>
              <a:prstGeom prst="rect">
                <a:avLst/>
              </a:prstGeom>
            </p:spPr>
          </p:pic>
          <p:pic>
            <p:nvPicPr>
              <p:cNvPr id="24" name="図 23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917"/>
              <a:stretch/>
            </p:blipFill>
            <p:spPr>
              <a:xfrm>
                <a:off x="4558547" y="4294397"/>
                <a:ext cx="2309575" cy="1018128"/>
              </a:xfrm>
              <a:prstGeom prst="rect">
                <a:avLst/>
              </a:prstGeom>
            </p:spPr>
          </p:pic>
          <p:grpSp>
            <p:nvGrpSpPr>
              <p:cNvPr id="16" name="グループ化 15"/>
              <p:cNvGrpSpPr/>
              <p:nvPr/>
            </p:nvGrpSpPr>
            <p:grpSpPr>
              <a:xfrm>
                <a:off x="3763535" y="4581525"/>
                <a:ext cx="3671234" cy="1255274"/>
                <a:chOff x="3804175" y="4812981"/>
                <a:chExt cx="3671234" cy="1255274"/>
              </a:xfrm>
            </p:grpSpPr>
            <p:pic>
              <p:nvPicPr>
                <p:cNvPr id="14" name="図 13"/>
                <p:cNvPicPr>
                  <a:picLocks noChangeAspect="1"/>
                </p:cNvPicPr>
                <p:nvPr/>
              </p:nvPicPr>
              <p:blipFill rotWithShape="1"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3804175" y="4881393"/>
                  <a:ext cx="1137199" cy="1118449"/>
                </a:xfrm>
                <a:prstGeom prst="rect">
                  <a:avLst/>
                </a:prstGeom>
              </p:spPr>
            </p:pic>
            <p:pic>
              <p:nvPicPr>
                <p:cNvPr id="13" name="図 12"/>
                <p:cNvPicPr>
                  <a:picLocks noChangeAspect="1"/>
                </p:cNvPicPr>
                <p:nvPr/>
              </p:nvPicPr>
              <p:blipFill>
                <a:blip r:embed="rId1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92802" y="4812981"/>
                  <a:ext cx="2382607" cy="1255274"/>
                </a:xfrm>
                <a:prstGeom prst="rect">
                  <a:avLst/>
                </a:prstGeom>
              </p:spPr>
            </p:pic>
          </p:grpSp>
        </p:grpSp>
        <p:sp>
          <p:nvSpPr>
            <p:cNvPr id="27" name="テキスト ボックス 26"/>
            <p:cNvSpPr txBox="1"/>
            <p:nvPr/>
          </p:nvSpPr>
          <p:spPr>
            <a:xfrm>
              <a:off x="3128359" y="3563133"/>
              <a:ext cx="2704737" cy="918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kumimoji="1" lang="ja-JP" altLang="en-US" sz="1200" b="1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グループ総従業員数</a:t>
              </a:r>
              <a:endParaRPr kumimoji="1" lang="en-US" altLang="ja-JP" sz="1200" b="1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>
                <a:lnSpc>
                  <a:spcPct val="70000"/>
                </a:lnSpc>
              </a:pPr>
              <a:r>
                <a:rPr lang="ja-JP" altLang="en-US" sz="1200" b="1" dirty="0" smtClean="0">
                  <a:effectLst>
                    <a:outerShdw dist="38100" dir="2700000" sx="103000" sy="103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約</a:t>
              </a:r>
              <a:r>
                <a:rPr lang="en-US" altLang="ja-JP" sz="2400" b="1" dirty="0" smtClean="0">
                  <a:effectLst>
                    <a:outerShdw dist="38100" dir="2700000" sx="103000" sy="103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</a:rPr>
                <a:t>5,000</a:t>
              </a:r>
              <a:r>
                <a:rPr lang="ja-JP" altLang="en-US" sz="1050" b="1" dirty="0">
                  <a:effectLst>
                    <a:outerShdw dist="38100" dir="2700000" sx="103000" sy="103000" algn="tl" rotWithShape="0">
                      <a:schemeClr val="tx1">
                        <a:lumMod val="50000"/>
                        <a:lumOff val="50000"/>
                        <a:alpha val="40000"/>
                      </a:schemeClr>
                    </a:outerShdw>
                  </a:effectLst>
                  <a:latin typeface="Meiryo UI" panose="020B0604030504040204" pitchFamily="50" charset="-128"/>
                  <a:ea typeface="Meiryo UI" panose="020B0604030504040204" pitchFamily="50" charset="-128"/>
                </a:rPr>
                <a:t>人</a:t>
              </a:r>
              <a:endParaRPr kumimoji="1" lang="ja-JP" altLang="en-US" sz="1050" b="1" dirty="0">
                <a:effectLst>
                  <a:outerShdw dist="38100" dir="2700000" sx="103000" sy="103000" algn="tl" rotWithShape="0">
                    <a:schemeClr val="tx1">
                      <a:lumMod val="50000"/>
                      <a:lumOff val="50000"/>
                      <a:alpha val="40000"/>
                    </a:schemeClr>
                  </a:outerShdw>
                </a:effectLst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62" name="テキスト ボックス 61"/>
          <p:cNvSpPr txBox="1"/>
          <p:nvPr/>
        </p:nvSpPr>
        <p:spPr>
          <a:xfrm>
            <a:off x="1488950" y="869558"/>
            <a:ext cx="535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メディア</a:t>
            </a:r>
            <a:endParaRPr lang="en-US" altLang="ja-JP" dirty="0" smtClean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90000"/>
              </a:lnSpc>
            </a:pPr>
            <a:r>
              <a:rPr kumimoji="1" lang="en-US" altLang="ja-JP" dirty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3.1%</a:t>
            </a:r>
            <a:endParaRPr kumimoji="1" lang="en-US" altLang="ja-JP" dirty="0" smtClean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796076" y="1237636"/>
            <a:ext cx="719071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エネルギー</a:t>
            </a:r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16.7%</a:t>
            </a:r>
            <a:endParaRPr kumimoji="1" lang="en-US" altLang="ja-JP" dirty="0" smtClean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365856" y="2358503"/>
            <a:ext cx="84934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コンテンツ配信</a:t>
            </a:r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18.6%</a:t>
            </a:r>
            <a:endParaRPr kumimoji="1" lang="en-US" altLang="ja-JP" dirty="0" smtClean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966632" y="3168963"/>
            <a:ext cx="93387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業務用システム</a:t>
            </a:r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11.3%</a:t>
            </a:r>
            <a:endParaRPr kumimoji="1" lang="en-US" altLang="ja-JP" dirty="0" smtClean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2163088" y="2921811"/>
            <a:ext cx="93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ja-JP" alt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通信事業</a:t>
            </a:r>
            <a:endParaRPr lang="en-US" altLang="ja-JP" dirty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>
              <a:lnSpc>
                <a:spcPct val="90000"/>
              </a:lnSpc>
            </a:pPr>
            <a:r>
              <a:rPr lang="en-US" altLang="ja-JP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23.1%</a:t>
            </a:r>
            <a:endParaRPr kumimoji="1" lang="en-US" altLang="ja-JP" dirty="0" smtClean="0">
              <a:solidFill>
                <a:schemeClr val="tx1">
                  <a:lumMod val="50000"/>
                  <a:lumOff val="50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3513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下矢印 4"/>
          <p:cNvSpPr/>
          <p:nvPr/>
        </p:nvSpPr>
        <p:spPr bwMode="auto">
          <a:xfrm>
            <a:off x="3695442" y="4450653"/>
            <a:ext cx="1733361" cy="812727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5362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buFontTx/>
              <a:buNone/>
            </a:pPr>
            <a:fld id="{75058350-F43B-4D7A-9B1E-6D75E163F090}" type="slidenum">
              <a:rPr lang="en-US" altLang="ja-JP" sz="105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eaLnBrk="1" hangingPunct="1">
                <a:buFontTx/>
                <a:buNone/>
              </a:pPr>
              <a:t>6</a:t>
            </a:fld>
            <a:endParaRPr lang="en-US" altLang="ja-JP" sz="1050" dirty="0" smtClean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272373" y="209742"/>
            <a:ext cx="5172075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ja-JP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放送事業に伴うコンプライアンスについて</a:t>
            </a:r>
            <a:endParaRPr kumimoji="0" lang="ja-JP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366" name="Rectangle 77"/>
          <p:cNvSpPr>
            <a:spLocks noChangeArrowheads="1"/>
          </p:cNvSpPr>
          <p:nvPr/>
        </p:nvSpPr>
        <p:spPr bwMode="auto">
          <a:xfrm>
            <a:off x="161925" y="738757"/>
            <a:ext cx="87312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2011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lang="en-US" altLang="ja-JP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6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の改正放送法施行に伴い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改正放送法を根拠法とする一般放送事業者と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して有線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放送サービスを提供しています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。</a:t>
            </a:r>
            <a:endParaRPr lang="en-US" altLang="ja-JP" sz="1200" u="sng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なお、</a:t>
            </a:r>
            <a:r>
              <a:rPr lang="en-US" altLang="ja-JP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は日本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全国をエリアに有線放送サービスを提供する一般放送事業者と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して、必要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な関係者から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の許諾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等を得ております</a:t>
            </a: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ので</a:t>
            </a:r>
            <a:endParaRPr lang="en-US" altLang="ja-JP" sz="1200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2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コンプライアンス</a:t>
            </a:r>
            <a:r>
              <a:rPr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の観点からも安心してお取引いただけます。</a:t>
            </a:r>
          </a:p>
        </p:txBody>
      </p:sp>
      <p:sp>
        <p:nvSpPr>
          <p:cNvPr id="15372" name="Text Box 83"/>
          <p:cNvSpPr txBox="1">
            <a:spLocks noChangeArrowheads="1"/>
          </p:cNvSpPr>
          <p:nvPr/>
        </p:nvSpPr>
        <p:spPr bwMode="auto">
          <a:xfrm>
            <a:off x="438796" y="3648986"/>
            <a:ext cx="1832285" cy="600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FF"/>
                    </a:gs>
                    <a:gs pos="100000">
                      <a:srgbClr val="FF99CC">
                        <a:alpha val="70000"/>
                      </a:srgb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square" lIns="36000" tIns="36000" rIns="90000" bIns="46800">
            <a:spAutoFit/>
          </a:bodyPr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ja-JP" altLang="en-US" sz="800" dirty="0">
                <a:solidFill>
                  <a:srgbClr val="5F5F5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他事業者の放送を再放送する場合</a:t>
            </a:r>
            <a:r>
              <a:rPr lang="ja-JP" altLang="en-US" sz="800" dirty="0" smtClean="0">
                <a:solidFill>
                  <a:srgbClr val="5F5F5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、その</a:t>
            </a:r>
            <a:r>
              <a:rPr lang="ja-JP" altLang="en-US" sz="800" dirty="0">
                <a:solidFill>
                  <a:srgbClr val="5F5F5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放送事業者の同意が</a:t>
            </a:r>
            <a:r>
              <a:rPr lang="ja-JP" altLang="en-US" sz="800" dirty="0" smtClean="0">
                <a:solidFill>
                  <a:srgbClr val="5F5F5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必要　　　　　　　</a:t>
            </a:r>
            <a:r>
              <a:rPr lang="ja-JP" altLang="en-US" sz="8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放送法第</a:t>
            </a:r>
            <a:r>
              <a:rPr lang="en-US" altLang="ja-JP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条より）</a:t>
            </a:r>
          </a:p>
          <a:p>
            <a:pPr algn="ctr" eaLnBrk="1" hangingPunct="1">
              <a:buFontTx/>
              <a:buNone/>
            </a:pPr>
            <a:endParaRPr lang="en-US" altLang="ja-JP" sz="80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375" name="Picture 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594" y="2089037"/>
            <a:ext cx="435444" cy="40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8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075" y="2067274"/>
            <a:ext cx="373048" cy="386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88" descr="mark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16" y="2920824"/>
            <a:ext cx="454561" cy="48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89"/>
          <p:cNvSpPr txBox="1">
            <a:spLocks noChangeArrowheads="1"/>
          </p:cNvSpPr>
          <p:nvPr/>
        </p:nvSpPr>
        <p:spPr bwMode="auto">
          <a:xfrm>
            <a:off x="7251733" y="2496155"/>
            <a:ext cx="1166055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ja-JP" sz="9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NTT</a:t>
            </a:r>
            <a:r>
              <a:rPr lang="ja-JP" altLang="en-US" sz="900" dirty="0" err="1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r>
              <a:rPr lang="en-US" altLang="ja-JP" sz="9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TEPCO</a:t>
            </a:r>
            <a:r>
              <a:rPr lang="ja-JP" altLang="en-US" sz="9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など</a:t>
            </a:r>
            <a:endParaRPr lang="ja-JP" altLang="en-US" sz="900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380" name="Text Box 91"/>
          <p:cNvSpPr txBox="1">
            <a:spLocks noChangeArrowheads="1"/>
          </p:cNvSpPr>
          <p:nvPr/>
        </p:nvSpPr>
        <p:spPr bwMode="auto">
          <a:xfrm>
            <a:off x="7147594" y="3401072"/>
            <a:ext cx="137433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ja-JP" altLang="en-US" sz="900" dirty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国土交通省、東京都</a:t>
            </a:r>
            <a:r>
              <a:rPr lang="ja-JP" altLang="en-US" sz="900" dirty="0" smtClean="0">
                <a:solidFill>
                  <a:schemeClr val="bg2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など</a:t>
            </a:r>
            <a:endParaRPr lang="ja-JP" altLang="en-US" sz="900" dirty="0">
              <a:solidFill>
                <a:schemeClr val="bg2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384" name="Picture 1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232" y="2920824"/>
            <a:ext cx="3825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6" name="Rectangle 103"/>
          <p:cNvSpPr>
            <a:spLocks noChangeArrowheads="1"/>
          </p:cNvSpPr>
          <p:nvPr/>
        </p:nvSpPr>
        <p:spPr bwMode="auto">
          <a:xfrm>
            <a:off x="2240424" y="2215110"/>
            <a:ext cx="1882467" cy="40770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marL="342900" indent="-342900"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ja-JP" alt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著作物包括的利用許諾契約</a:t>
            </a:r>
          </a:p>
          <a:p>
            <a:pPr algn="ctr" eaLnBrk="1" hangingPunct="1">
              <a:buFontTx/>
              <a:buNone/>
            </a:pPr>
            <a:r>
              <a:rPr lang="ja-JP" alt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再放送の同意</a:t>
            </a:r>
          </a:p>
        </p:txBody>
      </p:sp>
      <p:sp>
        <p:nvSpPr>
          <p:cNvPr id="15388" name="Rectangle 105"/>
          <p:cNvSpPr>
            <a:spLocks noChangeArrowheads="1"/>
          </p:cNvSpPr>
          <p:nvPr/>
        </p:nvSpPr>
        <p:spPr bwMode="auto">
          <a:xfrm>
            <a:off x="5227787" y="2240146"/>
            <a:ext cx="1527458" cy="4286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7A997A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CCFFCC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80808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>
            <a:lvl1pPr marL="342900" indent="-342900"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buFontTx/>
              <a:buNone/>
            </a:pPr>
            <a:r>
              <a:rPr lang="ja-JP" alt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道路占用の許可</a:t>
            </a:r>
          </a:p>
          <a:p>
            <a:pPr algn="ctr" eaLnBrk="1" hangingPunct="1">
              <a:buFontTx/>
              <a:buNone/>
            </a:pPr>
            <a:r>
              <a:rPr lang="ja-JP" altLang="en-US" sz="11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電柱使用の承諾</a:t>
            </a:r>
          </a:p>
        </p:txBody>
      </p:sp>
      <p:sp>
        <p:nvSpPr>
          <p:cNvPr id="11" name="楕円 10"/>
          <p:cNvSpPr/>
          <p:nvPr/>
        </p:nvSpPr>
        <p:spPr bwMode="auto">
          <a:xfrm>
            <a:off x="365015" y="1722514"/>
            <a:ext cx="1875631" cy="2580203"/>
          </a:xfrm>
          <a:prstGeom prst="roundRect">
            <a:avLst/>
          </a:prstGeom>
          <a:noFill/>
          <a:ln w="38100">
            <a:solidFill>
              <a:srgbClr val="FF714F"/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rgbClr val="FF714F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sp>
        <p:nvSpPr>
          <p:cNvPr id="15369" name="AutoShape 80"/>
          <p:cNvSpPr>
            <a:spLocks noChangeArrowheads="1"/>
          </p:cNvSpPr>
          <p:nvPr/>
        </p:nvSpPr>
        <p:spPr bwMode="auto">
          <a:xfrm>
            <a:off x="350462" y="1845203"/>
            <a:ext cx="1875631" cy="418800"/>
          </a:xfrm>
          <a:prstGeom prst="round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54000" rIns="54000"/>
          <a:lstStyle>
            <a:lvl1pPr marL="342900" indent="-342900"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各著作権団体・コンテンツ事</a:t>
            </a: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業者</a:t>
            </a:r>
            <a:endParaRPr lang="en-US" altLang="ja-JP" sz="1000" b="1" dirty="0" smtClean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ctr" eaLnBrk="1" hangingPunct="1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放送事業者等）</a:t>
            </a:r>
          </a:p>
        </p:txBody>
      </p:sp>
      <p:pic>
        <p:nvPicPr>
          <p:cNvPr id="15392" name="Picture 9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95" y="2514783"/>
            <a:ext cx="730230" cy="15398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Picture 9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224" y="2459706"/>
            <a:ext cx="509364" cy="30602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9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99" y="2954907"/>
            <a:ext cx="503322" cy="159474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9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46" y="2902529"/>
            <a:ext cx="579175" cy="212249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Picture 9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718" y="3322234"/>
            <a:ext cx="562376" cy="209625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2126" y="3310481"/>
            <a:ext cx="556868" cy="292816"/>
          </a:xfrm>
          <a:prstGeom prst="roundRect">
            <a:avLst/>
          </a:prstGeom>
        </p:spPr>
      </p:pic>
      <p:cxnSp>
        <p:nvCxnSpPr>
          <p:cNvPr id="15" name="直線コネクタ 14"/>
          <p:cNvCxnSpPr/>
          <p:nvPr/>
        </p:nvCxnSpPr>
        <p:spPr bwMode="auto">
          <a:xfrm>
            <a:off x="2456976" y="3442337"/>
            <a:ext cx="1473773" cy="1"/>
          </a:xfrm>
          <a:prstGeom prst="line">
            <a:avLst/>
          </a:prstGeom>
          <a:ln w="107950">
            <a:solidFill>
              <a:srgbClr val="FF714F"/>
            </a:solidFill>
            <a:headEnd type="none" w="med" len="sm"/>
            <a:tailEnd type="triangle" w="med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 bwMode="auto">
          <a:xfrm>
            <a:off x="2418685" y="2954678"/>
            <a:ext cx="1473773" cy="1"/>
          </a:xfrm>
          <a:prstGeom prst="line">
            <a:avLst/>
          </a:prstGeom>
          <a:ln w="107950">
            <a:solidFill>
              <a:srgbClr val="FF714F"/>
            </a:solidFill>
            <a:headEnd type="triangle" w="med" len="sm"/>
            <a:tailEnd type="none" w="med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05780" y="2761576"/>
            <a:ext cx="833314" cy="834377"/>
          </a:xfrm>
          <a:prstGeom prst="rect">
            <a:avLst/>
          </a:prstGeom>
        </p:spPr>
      </p:pic>
      <p:cxnSp>
        <p:nvCxnSpPr>
          <p:cNvPr id="53" name="直線コネクタ 52"/>
          <p:cNvCxnSpPr/>
          <p:nvPr/>
        </p:nvCxnSpPr>
        <p:spPr bwMode="auto">
          <a:xfrm>
            <a:off x="5213731" y="3467045"/>
            <a:ext cx="1473773" cy="1"/>
          </a:xfrm>
          <a:prstGeom prst="line">
            <a:avLst/>
          </a:prstGeom>
          <a:ln w="107950">
            <a:solidFill>
              <a:schemeClr val="accent1">
                <a:lumMod val="20000"/>
                <a:lumOff val="80000"/>
              </a:schemeClr>
            </a:solidFill>
            <a:headEnd type="none" w="med" len="sm"/>
            <a:tailEnd type="triangle" w="med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/>
          <p:cNvCxnSpPr/>
          <p:nvPr/>
        </p:nvCxnSpPr>
        <p:spPr bwMode="auto">
          <a:xfrm>
            <a:off x="5179209" y="2957026"/>
            <a:ext cx="1473773" cy="1"/>
          </a:xfrm>
          <a:prstGeom prst="line">
            <a:avLst/>
          </a:prstGeom>
          <a:ln w="107950">
            <a:solidFill>
              <a:schemeClr val="accent1">
                <a:lumMod val="20000"/>
                <a:lumOff val="80000"/>
              </a:schemeClr>
            </a:solidFill>
            <a:headEnd type="triangle" w="med" len="sm"/>
            <a:tailEnd type="none" w="med" len="sm"/>
          </a:ln>
          <a:ex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楕円 10"/>
          <p:cNvSpPr/>
          <p:nvPr/>
        </p:nvSpPr>
        <p:spPr bwMode="auto">
          <a:xfrm>
            <a:off x="6854330" y="1722514"/>
            <a:ext cx="1875631" cy="2580204"/>
          </a:xfrm>
          <a:prstGeom prst="roundRect">
            <a:avLst/>
          </a:prstGeom>
          <a:noFill/>
          <a:ln w="38100">
            <a:solidFill>
              <a:schemeClr val="accent1">
                <a:lumMod val="20000"/>
                <a:lumOff val="80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rgbClr val="FF714F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18" name="図 17"/>
          <p:cNvPicPr>
            <a:picLocks noChangeAspect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015" y="2772393"/>
            <a:ext cx="327706" cy="642542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5497" y="2886811"/>
            <a:ext cx="591154" cy="499970"/>
          </a:xfrm>
          <a:prstGeom prst="rect">
            <a:avLst/>
          </a:prstGeom>
        </p:spPr>
      </p:pic>
      <p:pic>
        <p:nvPicPr>
          <p:cNvPr id="60" name="図 59"/>
          <p:cNvPicPr>
            <a:picLocks noChangeAspect="1"/>
          </p:cNvPicPr>
          <p:nvPr/>
        </p:nvPicPr>
        <p:blipFill>
          <a:blip r:embed="rId1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906" y="2671183"/>
            <a:ext cx="187785" cy="415284"/>
          </a:xfrm>
          <a:prstGeom prst="rect">
            <a:avLst/>
          </a:prstGeom>
        </p:spPr>
      </p:pic>
      <p:sp>
        <p:nvSpPr>
          <p:cNvPr id="61" name="AutoShape 80"/>
          <p:cNvSpPr>
            <a:spLocks noChangeArrowheads="1"/>
          </p:cNvSpPr>
          <p:nvPr/>
        </p:nvSpPr>
        <p:spPr bwMode="auto">
          <a:xfrm>
            <a:off x="6877578" y="1815053"/>
            <a:ext cx="1875631" cy="320542"/>
          </a:xfrm>
          <a:prstGeom prst="round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54000" rIns="54000"/>
          <a:lstStyle>
            <a:lvl1pPr marL="342900" indent="-342900"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各事業</a:t>
            </a: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団体</a:t>
            </a:r>
            <a:endParaRPr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2" name="AutoShape 80"/>
          <p:cNvSpPr>
            <a:spLocks noChangeArrowheads="1"/>
          </p:cNvSpPr>
          <p:nvPr/>
        </p:nvSpPr>
        <p:spPr bwMode="auto">
          <a:xfrm>
            <a:off x="6904210" y="2680230"/>
            <a:ext cx="1875631" cy="320542"/>
          </a:xfrm>
          <a:prstGeom prst="roundRect">
            <a:avLst/>
          </a:prstGeom>
          <a:noFill/>
          <a:ln w="38100" algn="ctr">
            <a:noFill/>
            <a:miter lim="800000"/>
            <a:headEnd/>
            <a:tailEnd/>
          </a:ln>
          <a:effectLst/>
        </p:spPr>
        <p:txBody>
          <a:bodyPr lIns="54000" rIns="54000"/>
          <a:lstStyle>
            <a:lvl1pPr marL="342900" indent="-342900"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各自治体</a:t>
            </a:r>
            <a:endParaRPr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6841013" y="3633800"/>
            <a:ext cx="1902263" cy="75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800" dirty="0">
                <a:solidFill>
                  <a:srgbClr val="5F5F5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他者の土地・電柱にケーブル等を架設</a:t>
            </a:r>
            <a:r>
              <a:rPr lang="ja-JP" altLang="en-US" sz="800" dirty="0" smtClean="0">
                <a:solidFill>
                  <a:srgbClr val="5F5F5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する　場合</a:t>
            </a:r>
            <a:r>
              <a:rPr lang="ja-JP" altLang="en-US" sz="800" dirty="0">
                <a:solidFill>
                  <a:srgbClr val="5F5F5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、道路管理者の道路占用許可、及び電柱所有者の電柱使用承諾が必要　</a:t>
            </a:r>
            <a:r>
              <a:rPr lang="ja-JP" altLang="en-US" sz="800" dirty="0" smtClean="0">
                <a:solidFill>
                  <a:srgbClr val="5F5F5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　　　</a:t>
            </a:r>
            <a:r>
              <a:rPr lang="ja-JP" altLang="en-US" sz="8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ja-JP" altLang="en-US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放送法第１４５条より）</a:t>
            </a:r>
          </a:p>
          <a:p>
            <a:endParaRPr kumimoji="1" lang="ja-JP" altLang="en-US" dirty="0"/>
          </a:p>
        </p:txBody>
      </p:sp>
      <p:sp>
        <p:nvSpPr>
          <p:cNvPr id="22" name="角丸四角形 21"/>
          <p:cNvSpPr/>
          <p:nvPr/>
        </p:nvSpPr>
        <p:spPr bwMode="auto">
          <a:xfrm>
            <a:off x="250825" y="1597528"/>
            <a:ext cx="8642350" cy="2846334"/>
          </a:xfrm>
          <a:prstGeom prst="roundRect">
            <a:avLst>
              <a:gd name="adj" fmla="val 6907"/>
            </a:avLst>
          </a:prstGeom>
          <a:noFill/>
          <a:ln w="95250">
            <a:solidFill>
              <a:schemeClr val="bg1">
                <a:lumMod val="85000"/>
              </a:schemeClr>
            </a:solidFill>
          </a:ln>
          <a:effectLst/>
          <a:ex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ja-JP" altLang="en-US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GP創英角ｺﾞｼｯｸUB" pitchFamily="50" charset="-128"/>
              <a:ea typeface="HGP創英角ｺﾞｼｯｸUB" pitchFamily="50" charset="-128"/>
            </a:endParaRPr>
          </a:p>
        </p:txBody>
      </p:sp>
      <p:pic>
        <p:nvPicPr>
          <p:cNvPr id="65" name="図 6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0654" y="1731851"/>
            <a:ext cx="1592371" cy="2537842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250825" y="5360817"/>
            <a:ext cx="8642350" cy="922793"/>
            <a:chOff x="250825" y="5610701"/>
            <a:chExt cx="8642350" cy="922793"/>
          </a:xfrm>
        </p:grpSpPr>
        <p:sp>
          <p:nvSpPr>
            <p:cNvPr id="15374" name="AutoShape 85"/>
            <p:cNvSpPr>
              <a:spLocks noChangeArrowheads="1"/>
            </p:cNvSpPr>
            <p:nvPr/>
          </p:nvSpPr>
          <p:spPr bwMode="auto">
            <a:xfrm>
              <a:off x="250825" y="5610701"/>
              <a:ext cx="8642350" cy="922793"/>
            </a:xfrm>
            <a:prstGeom prst="roundRect">
              <a:avLst>
                <a:gd name="adj" fmla="val 16667"/>
              </a:avLst>
            </a:prstGeom>
            <a:noFill/>
            <a:ln w="57150" algn="ctr">
              <a:solidFill>
                <a:srgbClr val="FB940B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>
              <a:lvl1pPr marL="342900" indent="-342900"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en-US" altLang="ja-JP" sz="1000" dirty="0" smtClean="0">
                <a:solidFill>
                  <a:srgbClr val="FF9933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eaLnBrk="1" hangingPunct="1">
                <a:buFontTx/>
                <a:buNone/>
              </a:pPr>
              <a:endParaRPr lang="en-US" altLang="ja-JP" sz="1000" dirty="0">
                <a:solidFill>
                  <a:srgbClr val="FF9933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 eaLnBrk="1" hangingPunct="1">
                <a:buFontTx/>
                <a:buNone/>
              </a:pPr>
              <a:endParaRPr lang="en-US" altLang="ja-JP" sz="1000" dirty="0" smtClean="0">
                <a:solidFill>
                  <a:srgbClr val="FF9933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3563785" y="5638701"/>
              <a:ext cx="1973526" cy="447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1050" b="1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「放送法」による主な規制</a:t>
              </a:r>
              <a:endParaRPr lang="en-US" altLang="ja-JP" sz="1050" b="1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algn="ctr"/>
              <a:endParaRPr kumimoji="1" lang="ja-JP" altLang="en-US" sz="1050" dirty="0"/>
            </a:p>
          </p:txBody>
        </p:sp>
        <p:grpSp>
          <p:nvGrpSpPr>
            <p:cNvPr id="8" name="グループ化 7"/>
            <p:cNvGrpSpPr/>
            <p:nvPr/>
          </p:nvGrpSpPr>
          <p:grpSpPr>
            <a:xfrm>
              <a:off x="1073050" y="5820889"/>
              <a:ext cx="6958860" cy="587254"/>
              <a:chOff x="1411548" y="5768821"/>
              <a:chExt cx="6958860" cy="587254"/>
            </a:xfrm>
          </p:grpSpPr>
          <p:grpSp>
            <p:nvGrpSpPr>
              <p:cNvPr id="3" name="グループ化 2"/>
              <p:cNvGrpSpPr/>
              <p:nvPr/>
            </p:nvGrpSpPr>
            <p:grpSpPr>
              <a:xfrm>
                <a:off x="1411548" y="5768821"/>
                <a:ext cx="1687301" cy="587254"/>
                <a:chOff x="3588214" y="5225000"/>
                <a:chExt cx="1687301" cy="587254"/>
              </a:xfrm>
            </p:grpSpPr>
            <p:pic>
              <p:nvPicPr>
                <p:cNvPr id="15382" name="Picture 99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88214" y="5225000"/>
                  <a:ext cx="587254" cy="58725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5387" name="WordArt 104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4265865" y="5407400"/>
                  <a:ext cx="1009650" cy="276225"/>
                </a:xfrm>
                <a:prstGeom prst="rect">
                  <a:avLst/>
                </a:prstGeom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ja-JP" altLang="en-US" sz="2400" kern="10" dirty="0">
                      <a:solidFill>
                        <a:srgbClr val="FF9933"/>
                      </a:solidFill>
                      <a:latin typeface="Meiryo UI" panose="020B0604030504040204" pitchFamily="50" charset="-128"/>
                      <a:ea typeface="Meiryo UI" panose="020B0604030504040204" pitchFamily="50" charset="-128"/>
                    </a:rPr>
                    <a:t>総務省</a:t>
                  </a:r>
                </a:p>
              </p:txBody>
            </p:sp>
          </p:grpSp>
          <p:sp>
            <p:nvSpPr>
              <p:cNvPr id="6" name="テキスト ボックス 5"/>
              <p:cNvSpPr txBox="1"/>
              <p:nvPr/>
            </p:nvSpPr>
            <p:spPr>
              <a:xfrm>
                <a:off x="3163389" y="5927357"/>
                <a:ext cx="5207019" cy="420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hangingPunct="1">
                  <a:buFontTx/>
                  <a:buNone/>
                </a:pPr>
                <a:r>
                  <a:rPr lang="ja-JP" altLang="en-US" sz="1050" b="1" dirty="0">
                    <a:solidFill>
                      <a:srgbClr val="F28C04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総務大臣に設備設置及び業務開始の届出が</a:t>
                </a:r>
                <a:r>
                  <a:rPr lang="ja-JP" altLang="en-US" sz="1050" b="1" dirty="0" smtClean="0">
                    <a:solidFill>
                      <a:srgbClr val="F28C04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必要</a:t>
                </a:r>
                <a:r>
                  <a:rPr lang="ja-JP" altLang="en-US" sz="1050" b="1" dirty="0" smtClean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 </a:t>
                </a:r>
                <a:r>
                  <a:rPr lang="ja-JP" altLang="en-US" sz="1050" b="1" dirty="0" smtClean="0">
                    <a:solidFill>
                      <a:srgbClr val="FB940B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➡ 放送</a:t>
                </a:r>
                <a:r>
                  <a:rPr lang="ja-JP" altLang="en-US" sz="1050" b="1" dirty="0">
                    <a:solidFill>
                      <a:srgbClr val="FB940B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設備を備えた事業所ごとに</a:t>
                </a:r>
                <a:r>
                  <a:rPr lang="ja-JP" altLang="en-US" sz="1050" b="1" dirty="0" smtClean="0">
                    <a:solidFill>
                      <a:srgbClr val="FB940B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行う</a:t>
                </a:r>
                <a:endParaRPr lang="en-US" altLang="ja-JP" sz="1000" b="1" dirty="0" smtClean="0">
                  <a:solidFill>
                    <a:srgbClr val="FB940B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 eaLnBrk="1" hangingPunct="1">
                  <a:buFontTx/>
                  <a:buNone/>
                </a:pPr>
                <a:r>
                  <a:rPr lang="ja-JP" altLang="en-US" dirty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（放送法第１３３条、及び関連省令による</a:t>
                </a:r>
                <a:r>
                  <a:rPr lang="ja-JP" altLang="en-US" dirty="0" smtClean="0">
                    <a:solidFill>
                      <a:srgbClr val="FF0000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）</a:t>
                </a:r>
                <a:endParaRPr lang="ja-JP" altLang="en-US" b="1" dirty="0">
                  <a:solidFill>
                    <a:srgbClr val="FB940B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  <p:sp>
        <p:nvSpPr>
          <p:cNvPr id="7" name="テキスト ボックス 6"/>
          <p:cNvSpPr txBox="1"/>
          <p:nvPr/>
        </p:nvSpPr>
        <p:spPr>
          <a:xfrm>
            <a:off x="4210362" y="454923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800" b="1" spc="3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届出</a:t>
            </a:r>
            <a:endParaRPr kumimoji="1" lang="ja-JP" altLang="en-US" sz="1800" b="1" spc="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44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4AEE9-8ED3-4084-9FB0-33674E7AE552}" type="slidenum">
              <a:rPr lang="en-US" altLang="ja-JP" smtClean="0"/>
              <a:pPr>
                <a:defRPr/>
              </a:pPr>
              <a:t>7</a:t>
            </a:fld>
            <a:endParaRPr lang="en-US" altLang="ja-JP"/>
          </a:p>
        </p:txBody>
      </p:sp>
      <p:grpSp>
        <p:nvGrpSpPr>
          <p:cNvPr id="10" name="グループ化 1"/>
          <p:cNvGrpSpPr>
            <a:grpSpLocks/>
          </p:cNvGrpSpPr>
          <p:nvPr/>
        </p:nvGrpSpPr>
        <p:grpSpPr bwMode="auto">
          <a:xfrm>
            <a:off x="501709" y="2617773"/>
            <a:ext cx="2728150" cy="1807309"/>
            <a:chOff x="3136900" y="1876791"/>
            <a:chExt cx="2562888" cy="1701950"/>
          </a:xfrm>
        </p:grpSpPr>
        <p:sp>
          <p:nvSpPr>
            <p:cNvPr id="13" name="AutoShape 86"/>
            <p:cNvSpPr>
              <a:spLocks noChangeArrowheads="1"/>
            </p:cNvSpPr>
            <p:nvPr/>
          </p:nvSpPr>
          <p:spPr bwMode="auto">
            <a:xfrm>
              <a:off x="3209925" y="1876791"/>
              <a:ext cx="2489863" cy="1591379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4" name="Text Box 97"/>
            <p:cNvSpPr txBox="1">
              <a:spLocks noChangeArrowheads="1"/>
            </p:cNvSpPr>
            <p:nvPr/>
          </p:nvSpPr>
          <p:spPr bwMode="auto">
            <a:xfrm>
              <a:off x="3136900" y="1928835"/>
              <a:ext cx="2505738" cy="289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キャッシュレス決済端末</a:t>
              </a:r>
            </a:p>
          </p:txBody>
        </p:sp>
        <p:sp>
          <p:nvSpPr>
            <p:cNvPr id="15" name="Line 162"/>
            <p:cNvSpPr>
              <a:spLocks noChangeShapeType="1"/>
            </p:cNvSpPr>
            <p:nvPr/>
          </p:nvSpPr>
          <p:spPr bwMode="auto">
            <a:xfrm>
              <a:off x="3244850" y="2232025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" name="Text Box 140"/>
            <p:cNvSpPr txBox="1">
              <a:spLocks noChangeArrowheads="1"/>
            </p:cNvSpPr>
            <p:nvPr/>
          </p:nvSpPr>
          <p:spPr bwMode="auto">
            <a:xfrm>
              <a:off x="3209925" y="2690015"/>
              <a:ext cx="2482850" cy="68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修理も交換も無料！無償レンタルを実現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5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クレジットカード・交通系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IC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どちらも対応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5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持ち運び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OK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！場所を選ばず決済可能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7" name="テキスト ボックス 1"/>
            <p:cNvSpPr txBox="1">
              <a:spLocks noChangeArrowheads="1"/>
            </p:cNvSpPr>
            <p:nvPr/>
          </p:nvSpPr>
          <p:spPr bwMode="auto">
            <a:xfrm>
              <a:off x="4357688" y="3394075"/>
              <a:ext cx="18473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25" name="グループ化 24"/>
          <p:cNvGrpSpPr/>
          <p:nvPr/>
        </p:nvGrpSpPr>
        <p:grpSpPr>
          <a:xfrm>
            <a:off x="3367869" y="4673292"/>
            <a:ext cx="2728139" cy="1735652"/>
            <a:chOff x="6253162" y="4694855"/>
            <a:chExt cx="2505075" cy="1733575"/>
          </a:xfrm>
        </p:grpSpPr>
        <p:sp>
          <p:nvSpPr>
            <p:cNvPr id="26" name="AutoShape 86"/>
            <p:cNvSpPr>
              <a:spLocks noChangeArrowheads="1"/>
            </p:cNvSpPr>
            <p:nvPr/>
          </p:nvSpPr>
          <p:spPr bwMode="auto">
            <a:xfrm>
              <a:off x="6310312" y="4694855"/>
              <a:ext cx="2441575" cy="1702877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6600"/>
                </a:buClr>
                <a:buNone/>
              </a:pPr>
              <a:endParaRPr lang="en-US" altLang="ja-JP" sz="1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6600"/>
                </a:buClr>
                <a:buNone/>
              </a:pPr>
              <a:endParaRPr lang="en-US" altLang="ja-JP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6600"/>
                </a:buClr>
                <a:buNone/>
              </a:pPr>
              <a:endParaRPr lang="en-US" altLang="ja-JP" sz="1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6600"/>
                </a:buClr>
                <a:buNone/>
              </a:pPr>
              <a:endParaRPr lang="en-US" altLang="ja-JP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6600"/>
                </a:buClr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お待たせさせず、お客様満足度を向上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6600"/>
                </a:buClr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人件費削減につながるソリューション</a:t>
              </a:r>
              <a:endParaRPr lang="en-US" altLang="ja-JP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6600"/>
                </a:buClr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放題メニューにも対応</a:t>
              </a:r>
              <a:endParaRPr lang="en-US" altLang="ja-JP" sz="1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spcAft>
                  <a:spcPts val="0"/>
                </a:spcAft>
                <a:buClr>
                  <a:srgbClr val="FF6600"/>
                </a:buClr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自由度</a:t>
              </a:r>
              <a:r>
                <a:rPr lang="ja-JP" altLang="en-US" sz="10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が</a:t>
              </a:r>
              <a:r>
                <a:rPr lang="ja-JP" altLang="en-US" sz="10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高いオーダーシステム</a:t>
              </a:r>
              <a:endParaRPr lang="ja-JP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7" name="Text Box 97"/>
            <p:cNvSpPr txBox="1">
              <a:spLocks noChangeArrowheads="1"/>
            </p:cNvSpPr>
            <p:nvPr/>
          </p:nvSpPr>
          <p:spPr bwMode="auto">
            <a:xfrm>
              <a:off x="6253162" y="4779018"/>
              <a:ext cx="25050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テーブルトップオーダー　</a:t>
              </a:r>
              <a:endParaRPr lang="ja-JP" altLang="en-US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28" name="Line 162"/>
            <p:cNvSpPr>
              <a:spLocks noChangeShapeType="1"/>
            </p:cNvSpPr>
            <p:nvPr/>
          </p:nvSpPr>
          <p:spPr bwMode="auto">
            <a:xfrm>
              <a:off x="6361112" y="5082117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9" name="テキスト ボックス 1"/>
            <p:cNvSpPr txBox="1">
              <a:spLocks noChangeArrowheads="1"/>
            </p:cNvSpPr>
            <p:nvPr/>
          </p:nvSpPr>
          <p:spPr bwMode="auto">
            <a:xfrm>
              <a:off x="7473950" y="6243819"/>
              <a:ext cx="184731" cy="1846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sp>
        <p:nvSpPr>
          <p:cNvPr id="39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r>
              <a:rPr kumimoji="0"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店舗や施設の運営をサポートする各種</a:t>
            </a:r>
            <a:r>
              <a:rPr kumimoji="0" lang="ja-JP" altLang="en-US" sz="16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</a:t>
            </a:r>
            <a:endParaRPr kumimoji="0" lang="en-US" altLang="ja-JP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角丸四角形吹き出し 39"/>
          <p:cNvSpPr/>
          <p:nvPr/>
        </p:nvSpPr>
        <p:spPr bwMode="auto">
          <a:xfrm>
            <a:off x="9255176" y="1198837"/>
            <a:ext cx="2535771" cy="1171556"/>
          </a:xfrm>
          <a:prstGeom prst="wedgeRoundRectCallout">
            <a:avLst>
              <a:gd name="adj1" fmla="val -40096"/>
              <a:gd name="adj2" fmla="val 6674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82563" indent="-1825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ja-JP" altLang="en-US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相手先</a:t>
            </a:r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に応じて、不要な頁やパーツ・価格等は削除し、提案したい部分だけ残して利用下さい</a:t>
            </a:r>
            <a:r>
              <a:rPr lang="ja-JP" altLang="en-US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endParaRPr lang="en-US" altLang="ja-JP" sz="1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41" name="グループ化 40"/>
          <p:cNvGrpSpPr/>
          <p:nvPr/>
        </p:nvGrpSpPr>
        <p:grpSpPr>
          <a:xfrm>
            <a:off x="549138" y="4675346"/>
            <a:ext cx="2794281" cy="1696731"/>
            <a:chOff x="442913" y="4557437"/>
            <a:chExt cx="2794281" cy="1696731"/>
          </a:xfrm>
        </p:grpSpPr>
        <p:sp>
          <p:nvSpPr>
            <p:cNvPr id="42" name="AutoShape 86"/>
            <p:cNvSpPr>
              <a:spLocks noChangeArrowheads="1"/>
            </p:cNvSpPr>
            <p:nvPr/>
          </p:nvSpPr>
          <p:spPr bwMode="auto">
            <a:xfrm>
              <a:off x="505784" y="4557437"/>
              <a:ext cx="2686003" cy="1696731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43" name="Text Box 97"/>
            <p:cNvSpPr txBox="1">
              <a:spLocks noChangeArrowheads="1"/>
            </p:cNvSpPr>
            <p:nvPr/>
          </p:nvSpPr>
          <p:spPr bwMode="auto">
            <a:xfrm>
              <a:off x="442913" y="4653256"/>
              <a:ext cx="2755860" cy="294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タブレット</a:t>
              </a:r>
              <a:r>
                <a:rPr lang="en-US" altLang="ja-JP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POS</a:t>
              </a: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レジ</a:t>
              </a:r>
            </a:p>
          </p:txBody>
        </p:sp>
        <p:sp>
          <p:nvSpPr>
            <p:cNvPr id="44" name="Line 162"/>
            <p:cNvSpPr>
              <a:spLocks noChangeShapeType="1"/>
            </p:cNvSpPr>
            <p:nvPr/>
          </p:nvSpPr>
          <p:spPr bwMode="auto">
            <a:xfrm>
              <a:off x="561670" y="4943316"/>
              <a:ext cx="24973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5" name="Text Box 140"/>
            <p:cNvSpPr txBox="1">
              <a:spLocks noChangeArrowheads="1"/>
            </p:cNvSpPr>
            <p:nvPr/>
          </p:nvSpPr>
          <p:spPr bwMode="auto">
            <a:xfrm>
              <a:off x="505784" y="5566000"/>
              <a:ext cx="2731410" cy="434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16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iPad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を利用したレジアプリ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クラウド型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タブレット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POS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レジシステム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いつ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でもどこでも売上の閲覧・分析可能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pic>
          <p:nvPicPr>
            <p:cNvPr id="47" name="図 4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951" b="32150"/>
            <a:stretch/>
          </p:blipFill>
          <p:spPr>
            <a:xfrm>
              <a:off x="1285352" y="5030266"/>
              <a:ext cx="1111689" cy="354846"/>
            </a:xfrm>
            <a:prstGeom prst="rect">
              <a:avLst/>
            </a:prstGeom>
          </p:spPr>
        </p:pic>
      </p:grpSp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31100"/>
          <a:stretch/>
        </p:blipFill>
        <p:spPr>
          <a:xfrm>
            <a:off x="3485431" y="5219202"/>
            <a:ext cx="682709" cy="223653"/>
          </a:xfrm>
          <a:prstGeom prst="rect">
            <a:avLst/>
          </a:prstGeom>
        </p:spPr>
      </p:pic>
      <p:sp>
        <p:nvSpPr>
          <p:cNvPr id="49" name="正方形/長方形 48"/>
          <p:cNvSpPr/>
          <p:nvPr/>
        </p:nvSpPr>
        <p:spPr>
          <a:xfrm>
            <a:off x="231644" y="747250"/>
            <a:ext cx="279636" cy="3694593"/>
          </a:xfrm>
          <a:prstGeom prst="rect">
            <a:avLst/>
          </a:prstGeom>
          <a:solidFill>
            <a:srgbClr val="F9C9C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 anchorCtr="0"/>
          <a:lstStyle/>
          <a:p>
            <a:pPr algn="ctr"/>
            <a:r>
              <a:rPr lang="ja-JP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通信・決済</a:t>
            </a:r>
            <a:endParaRPr kumimoji="1" lang="ja-JP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2" r="13677" b="24754"/>
          <a:stretch/>
        </p:blipFill>
        <p:spPr>
          <a:xfrm>
            <a:off x="4196990" y="5238204"/>
            <a:ext cx="1105309" cy="149561"/>
          </a:xfrm>
          <a:prstGeom prst="rect">
            <a:avLst/>
          </a:prstGeom>
        </p:spPr>
      </p:pic>
      <p:grpSp>
        <p:nvGrpSpPr>
          <p:cNvPr id="74" name="グループ化 73"/>
          <p:cNvGrpSpPr/>
          <p:nvPr/>
        </p:nvGrpSpPr>
        <p:grpSpPr>
          <a:xfrm>
            <a:off x="521526" y="819916"/>
            <a:ext cx="2684177" cy="1714214"/>
            <a:chOff x="-8040646" y="4671846"/>
            <a:chExt cx="2505075" cy="1722437"/>
          </a:xfrm>
        </p:grpSpPr>
        <p:grpSp>
          <p:nvGrpSpPr>
            <p:cNvPr id="75" name="グループ化 1"/>
            <p:cNvGrpSpPr>
              <a:grpSpLocks/>
            </p:cNvGrpSpPr>
            <p:nvPr/>
          </p:nvGrpSpPr>
          <p:grpSpPr bwMode="auto">
            <a:xfrm>
              <a:off x="-8040646" y="4671846"/>
              <a:ext cx="2505075" cy="1722437"/>
              <a:chOff x="3136900" y="1855788"/>
              <a:chExt cx="2505738" cy="1722953"/>
            </a:xfrm>
          </p:grpSpPr>
          <p:sp>
            <p:nvSpPr>
              <p:cNvPr id="78" name="AutoShape 86"/>
              <p:cNvSpPr>
                <a:spLocks noChangeArrowheads="1"/>
              </p:cNvSpPr>
              <p:nvPr/>
            </p:nvSpPr>
            <p:spPr bwMode="auto">
              <a:xfrm>
                <a:off x="3194050" y="1855788"/>
                <a:ext cx="2441575" cy="1703387"/>
              </a:xfrm>
              <a:prstGeom prst="roundRect">
                <a:avLst>
                  <a:gd name="adj" fmla="val 497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DDDDDD"/>
                  </a:gs>
                </a:gsLst>
                <a:lin ang="5400000" scaled="1"/>
              </a:gradFill>
              <a:ln w="9525">
                <a:solidFill>
                  <a:srgbClr val="C0C0C0"/>
                </a:solidFill>
                <a:round/>
                <a:headEnd/>
                <a:tailEnd/>
              </a:ln>
              <a:effectLst>
                <a:outerShdw dist="35921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en-US" sz="900"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endParaRPr>
              </a:p>
            </p:txBody>
          </p:sp>
          <p:sp>
            <p:nvSpPr>
              <p:cNvPr id="79" name="Text Box 97"/>
              <p:cNvSpPr txBox="1">
                <a:spLocks noChangeArrowheads="1"/>
              </p:cNvSpPr>
              <p:nvPr/>
            </p:nvSpPr>
            <p:spPr bwMode="auto">
              <a:xfrm>
                <a:off x="3136900" y="1928835"/>
                <a:ext cx="2505738" cy="3080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buChar char="•"/>
                  <a:defRPr kumimoji="1" sz="32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1pPr>
                <a:lvl2pPr marL="742950" indent="-285750" eaLnBrk="0" hangingPunct="0">
                  <a:buChar char="–"/>
                  <a:defRPr kumimoji="1" sz="28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2pPr>
                <a:lvl3pPr marL="1143000" indent="-228600" eaLnBrk="0" hangingPunct="0">
                  <a:buChar char="•"/>
                  <a:defRPr kumimoji="1" sz="24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3pPr>
                <a:lvl4pPr marL="1600200" indent="-228600" eaLnBrk="0" hangingPunct="0">
                  <a:buChar char="–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4pPr>
                <a:lvl5pPr marL="2057400" indent="-228600" eaLnBrk="0" hangingPunct="0"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itchFamily="18" charset="0"/>
                    <a:ea typeface="ＭＳ Ｐゴシック" charset="-128"/>
                  </a:defRPr>
                </a:lvl9pPr>
              </a:lstStyle>
              <a:p>
                <a:pPr algn="ctr" eaLnBrk="1" hangingPunct="1">
                  <a:buFontTx/>
                  <a:buNone/>
                  <a:defRPr/>
                </a:pPr>
                <a:r>
                  <a:rPr lang="ja-JP" altLang="en-US" sz="14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  <a:cs typeface="Meiryo UI" panose="020B0604030504040204" pitchFamily="50" charset="-128"/>
                  </a:rPr>
                  <a:t>フレッツ光開通手続き</a:t>
                </a:r>
              </a:p>
            </p:txBody>
          </p:sp>
          <p:sp>
            <p:nvSpPr>
              <p:cNvPr id="80" name="Line 162"/>
              <p:cNvSpPr>
                <a:spLocks noChangeShapeType="1"/>
              </p:cNvSpPr>
              <p:nvPr/>
            </p:nvSpPr>
            <p:spPr bwMode="auto">
              <a:xfrm>
                <a:off x="3244850" y="2232025"/>
                <a:ext cx="22701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82" name="テキスト ボックス 1"/>
              <p:cNvSpPr txBox="1">
                <a:spLocks noChangeArrowheads="1"/>
              </p:cNvSpPr>
              <p:nvPr/>
            </p:nvSpPr>
            <p:spPr bwMode="auto">
              <a:xfrm>
                <a:off x="4357688" y="3394075"/>
                <a:ext cx="184731" cy="1846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buFontTx/>
                  <a:buNone/>
                </a:pPr>
                <a:endParaRPr lang="ja-JP" altLang="en-US" sz="600">
                  <a:latin typeface="メイリオ" panose="020B0604030504040204" pitchFamily="50" charset="-128"/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pic>
          <p:nvPicPr>
            <p:cNvPr id="77" name="図 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385082" y="5156860"/>
              <a:ext cx="1193944" cy="412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4" name="グループ化 83"/>
          <p:cNvGrpSpPr/>
          <p:nvPr/>
        </p:nvGrpSpPr>
        <p:grpSpPr>
          <a:xfrm>
            <a:off x="6101516" y="819916"/>
            <a:ext cx="2779319" cy="1686388"/>
            <a:chOff x="489088" y="863547"/>
            <a:chExt cx="2779319" cy="1762783"/>
          </a:xfrm>
        </p:grpSpPr>
        <p:sp>
          <p:nvSpPr>
            <p:cNvPr id="85" name="Line 162"/>
            <p:cNvSpPr>
              <a:spLocks noChangeShapeType="1"/>
            </p:cNvSpPr>
            <p:nvPr/>
          </p:nvSpPr>
          <p:spPr bwMode="auto">
            <a:xfrm>
              <a:off x="607437" y="1252903"/>
              <a:ext cx="24888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6" name="AutoShape 86"/>
            <p:cNvSpPr>
              <a:spLocks noChangeArrowheads="1"/>
            </p:cNvSpPr>
            <p:nvPr/>
          </p:nvSpPr>
          <p:spPr bwMode="auto">
            <a:xfrm>
              <a:off x="551742" y="863547"/>
              <a:ext cx="2716665" cy="1762783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7" name="Text Box 97"/>
            <p:cNvSpPr txBox="1">
              <a:spLocks noChangeArrowheads="1"/>
            </p:cNvSpPr>
            <p:nvPr/>
          </p:nvSpPr>
          <p:spPr bwMode="auto">
            <a:xfrm>
              <a:off x="489088" y="939118"/>
              <a:ext cx="2746383" cy="318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フリー</a:t>
              </a:r>
              <a:r>
                <a:rPr lang="en-US" altLang="ja-JP" sz="14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wi-fi</a:t>
              </a: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構築サービス</a:t>
              </a:r>
              <a:endPara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8" name="Text Box 140"/>
            <p:cNvSpPr txBox="1">
              <a:spLocks noChangeArrowheads="1"/>
            </p:cNvSpPr>
            <p:nvPr/>
          </p:nvSpPr>
          <p:spPr bwMode="auto">
            <a:xfrm>
              <a:off x="636196" y="1633077"/>
              <a:ext cx="2547444" cy="945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高速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＆大容量の</a:t>
              </a:r>
              <a:r>
                <a:rPr lang="en-US" altLang="ja-JP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V6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プロバイダ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対応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自社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ブランド名での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オリジナル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Wi-Fi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スポット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訪日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外国人観光客への「おもてなし」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本社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・本部主導でのオペレーション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　　　　　　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4" name="Line 162"/>
            <p:cNvSpPr>
              <a:spLocks noChangeShapeType="1"/>
            </p:cNvSpPr>
            <p:nvPr/>
          </p:nvSpPr>
          <p:spPr bwMode="auto">
            <a:xfrm>
              <a:off x="647467" y="1243046"/>
              <a:ext cx="24888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105" name="グループ化 104"/>
          <p:cNvGrpSpPr/>
          <p:nvPr/>
        </p:nvGrpSpPr>
        <p:grpSpPr>
          <a:xfrm>
            <a:off x="3257268" y="819916"/>
            <a:ext cx="2793923" cy="1686388"/>
            <a:chOff x="489088" y="863547"/>
            <a:chExt cx="2815589" cy="1762783"/>
          </a:xfrm>
        </p:grpSpPr>
        <p:sp>
          <p:nvSpPr>
            <p:cNvPr id="106" name="Line 162"/>
            <p:cNvSpPr>
              <a:spLocks noChangeShapeType="1"/>
            </p:cNvSpPr>
            <p:nvPr/>
          </p:nvSpPr>
          <p:spPr bwMode="auto">
            <a:xfrm>
              <a:off x="607437" y="1252903"/>
              <a:ext cx="24888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7" name="AutoShape 86"/>
            <p:cNvSpPr>
              <a:spLocks noChangeArrowheads="1"/>
            </p:cNvSpPr>
            <p:nvPr/>
          </p:nvSpPr>
          <p:spPr bwMode="auto">
            <a:xfrm>
              <a:off x="551742" y="863547"/>
              <a:ext cx="2752935" cy="1762783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8" name="Text Box 97"/>
            <p:cNvSpPr txBox="1">
              <a:spLocks noChangeArrowheads="1"/>
            </p:cNvSpPr>
            <p:nvPr/>
          </p:nvSpPr>
          <p:spPr bwMode="auto">
            <a:xfrm>
              <a:off x="489088" y="939118"/>
              <a:ext cx="2746383" cy="3187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光コラボレーション</a:t>
              </a:r>
              <a:endPara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9" name="Text Box 140"/>
            <p:cNvSpPr txBox="1">
              <a:spLocks noChangeArrowheads="1"/>
            </p:cNvSpPr>
            <p:nvPr/>
          </p:nvSpPr>
          <p:spPr bwMode="auto">
            <a:xfrm>
              <a:off x="624329" y="1832228"/>
              <a:ext cx="2547444" cy="667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フレッツ光の品質・速度はそのまま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ja-JP" altLang="en-US" sz="9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フレッツ光からの切り替えは工事不要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ja-JP" altLang="en-US" sz="9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利用料金がおトクになるサービス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　　　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10" name="Line 162"/>
            <p:cNvSpPr>
              <a:spLocks noChangeShapeType="1"/>
            </p:cNvSpPr>
            <p:nvPr/>
          </p:nvSpPr>
          <p:spPr bwMode="auto">
            <a:xfrm>
              <a:off x="647467" y="1243046"/>
              <a:ext cx="24888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pic>
        <p:nvPicPr>
          <p:cNvPr id="112" name="図 1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2153" y="1268413"/>
            <a:ext cx="1273270" cy="295525"/>
          </a:xfrm>
          <a:prstGeom prst="rect">
            <a:avLst/>
          </a:prstGeom>
        </p:spPr>
      </p:pic>
      <p:sp>
        <p:nvSpPr>
          <p:cNvPr id="113" name="Text Box 140"/>
          <p:cNvSpPr txBox="1">
            <a:spLocks noChangeArrowheads="1"/>
          </p:cNvSpPr>
          <p:nvPr/>
        </p:nvSpPr>
        <p:spPr bwMode="auto">
          <a:xfrm>
            <a:off x="694105" y="1678842"/>
            <a:ext cx="2547444" cy="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1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 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BGM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と一緒にお申込み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9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 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窓口の一本化で業務効率化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 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工事日調整まで全て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USEN</a:t>
            </a:r>
            <a:r>
              <a:rPr lang="ja-JP" altLang="en-US" sz="1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にて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対応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122" name="グループ化 1"/>
          <p:cNvGrpSpPr>
            <a:grpSpLocks/>
          </p:cNvGrpSpPr>
          <p:nvPr/>
        </p:nvGrpSpPr>
        <p:grpSpPr bwMode="auto">
          <a:xfrm>
            <a:off x="3284847" y="2627475"/>
            <a:ext cx="2794391" cy="1792013"/>
            <a:chOff x="3136900" y="1855788"/>
            <a:chExt cx="2569536" cy="1722953"/>
          </a:xfrm>
        </p:grpSpPr>
        <p:sp>
          <p:nvSpPr>
            <p:cNvPr id="124" name="AutoShape 86"/>
            <p:cNvSpPr>
              <a:spLocks noChangeArrowheads="1"/>
            </p:cNvSpPr>
            <p:nvPr/>
          </p:nvSpPr>
          <p:spPr bwMode="auto">
            <a:xfrm>
              <a:off x="3194049" y="1855788"/>
              <a:ext cx="2488571" cy="1616413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25" name="Text Box 97"/>
            <p:cNvSpPr txBox="1">
              <a:spLocks noChangeArrowheads="1"/>
            </p:cNvSpPr>
            <p:nvPr/>
          </p:nvSpPr>
          <p:spPr bwMode="auto">
            <a:xfrm>
              <a:off x="3136900" y="1928835"/>
              <a:ext cx="2505738" cy="295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ＱＲコード決済サービス</a:t>
              </a:r>
            </a:p>
          </p:txBody>
        </p:sp>
        <p:sp>
          <p:nvSpPr>
            <p:cNvPr id="126" name="Line 162"/>
            <p:cNvSpPr>
              <a:spLocks noChangeShapeType="1"/>
            </p:cNvSpPr>
            <p:nvPr/>
          </p:nvSpPr>
          <p:spPr bwMode="auto">
            <a:xfrm>
              <a:off x="3244850" y="2232025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7" name="Text Box 140"/>
            <p:cNvSpPr txBox="1">
              <a:spLocks noChangeArrowheads="1"/>
            </p:cNvSpPr>
            <p:nvPr/>
          </p:nvSpPr>
          <p:spPr bwMode="auto">
            <a:xfrm>
              <a:off x="3223586" y="2742601"/>
              <a:ext cx="2482850" cy="68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国内・海外の複数決済ブランドに対応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5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月額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0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円で利用可能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ja-JP" sz="5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3.0%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～のお得な決済手数料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28" name="テキスト ボックス 1"/>
            <p:cNvSpPr txBox="1">
              <a:spLocks noChangeArrowheads="1"/>
            </p:cNvSpPr>
            <p:nvPr/>
          </p:nvSpPr>
          <p:spPr bwMode="auto">
            <a:xfrm>
              <a:off x="4357688" y="3394075"/>
              <a:ext cx="18473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pic>
        <p:nvPicPr>
          <p:cNvPr id="129" name="図 12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939" y="3046218"/>
            <a:ext cx="740151" cy="336337"/>
          </a:xfrm>
          <a:prstGeom prst="rect">
            <a:avLst/>
          </a:prstGeom>
        </p:spPr>
      </p:pic>
      <p:pic>
        <p:nvPicPr>
          <p:cNvPr id="130" name="図 12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2697" y="3041743"/>
            <a:ext cx="593210" cy="338123"/>
          </a:xfrm>
          <a:prstGeom prst="rect">
            <a:avLst/>
          </a:prstGeom>
        </p:spPr>
      </p:pic>
      <p:sp>
        <p:nvSpPr>
          <p:cNvPr id="131" name="正方形/長方形 130"/>
          <p:cNvSpPr/>
          <p:nvPr/>
        </p:nvSpPr>
        <p:spPr>
          <a:xfrm>
            <a:off x="231645" y="4585101"/>
            <a:ext cx="279636" cy="1904599"/>
          </a:xfrm>
          <a:prstGeom prst="rect">
            <a:avLst/>
          </a:prstGeom>
          <a:solidFill>
            <a:srgbClr val="FBDCBE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 anchorCtr="0"/>
          <a:lstStyle/>
          <a:p>
            <a:pPr algn="ctr"/>
            <a:r>
              <a:rPr lang="ja-JP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オペレーション</a:t>
            </a:r>
            <a:endParaRPr kumimoji="1" lang="ja-JP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32" name="図 13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347" y="5132964"/>
            <a:ext cx="546184" cy="379598"/>
          </a:xfrm>
          <a:prstGeom prst="rect">
            <a:avLst/>
          </a:prstGeom>
        </p:spPr>
      </p:pic>
      <p:grpSp>
        <p:nvGrpSpPr>
          <p:cNvPr id="133" name="グループ化 132"/>
          <p:cNvGrpSpPr/>
          <p:nvPr/>
        </p:nvGrpSpPr>
        <p:grpSpPr>
          <a:xfrm>
            <a:off x="6144416" y="4692282"/>
            <a:ext cx="2794281" cy="1686008"/>
            <a:chOff x="442913" y="4557438"/>
            <a:chExt cx="2794281" cy="1686008"/>
          </a:xfrm>
        </p:grpSpPr>
        <p:sp>
          <p:nvSpPr>
            <p:cNvPr id="134" name="AutoShape 86"/>
            <p:cNvSpPr>
              <a:spLocks noChangeArrowheads="1"/>
            </p:cNvSpPr>
            <p:nvPr/>
          </p:nvSpPr>
          <p:spPr bwMode="auto">
            <a:xfrm>
              <a:off x="505784" y="4557438"/>
              <a:ext cx="2686003" cy="1686008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135" name="Text Box 97"/>
            <p:cNvSpPr txBox="1">
              <a:spLocks noChangeArrowheads="1"/>
            </p:cNvSpPr>
            <p:nvPr/>
          </p:nvSpPr>
          <p:spPr bwMode="auto">
            <a:xfrm>
              <a:off x="442913" y="4653256"/>
              <a:ext cx="275586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勤怠管理システム</a:t>
              </a:r>
            </a:p>
          </p:txBody>
        </p:sp>
        <p:sp>
          <p:nvSpPr>
            <p:cNvPr id="136" name="Line 162"/>
            <p:cNvSpPr>
              <a:spLocks noChangeShapeType="1"/>
            </p:cNvSpPr>
            <p:nvPr/>
          </p:nvSpPr>
          <p:spPr bwMode="auto">
            <a:xfrm>
              <a:off x="561670" y="4943316"/>
              <a:ext cx="249738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7" name="Text Box 140"/>
            <p:cNvSpPr txBox="1">
              <a:spLocks noChangeArrowheads="1"/>
            </p:cNvSpPr>
            <p:nvPr/>
          </p:nvSpPr>
          <p:spPr bwMode="auto">
            <a:xfrm>
              <a:off x="505784" y="5525046"/>
              <a:ext cx="2731410" cy="628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ts val="16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 smtClean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スタッフの勤怠の不正防止に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タブレット・モバイル端末</a:t>
              </a:r>
              <a:r>
                <a:rPr lang="en-US" altLang="ja-JP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1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台で簡単導入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ts val="16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 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勤怠やシフト管理が出来、給与ソフトとも連携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pic>
        <p:nvPicPr>
          <p:cNvPr id="139" name="図 138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6998" y="5135178"/>
            <a:ext cx="1090986" cy="357720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625" y="1228849"/>
            <a:ext cx="1605280" cy="29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2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E4AEE9-8ED3-4084-9FB0-33674E7AE552}" type="slidenum">
              <a:rPr lang="en-US" altLang="ja-JP" smtClean="0"/>
              <a:pPr>
                <a:defRPr/>
              </a:pPr>
              <a:t>8</a:t>
            </a:fld>
            <a:endParaRPr lang="en-US" altLang="ja-JP"/>
          </a:p>
        </p:txBody>
      </p:sp>
      <p:grpSp>
        <p:nvGrpSpPr>
          <p:cNvPr id="3" name="グループ化 2"/>
          <p:cNvGrpSpPr>
            <a:grpSpLocks noChangeAspect="1"/>
          </p:cNvGrpSpPr>
          <p:nvPr/>
        </p:nvGrpSpPr>
        <p:grpSpPr>
          <a:xfrm>
            <a:off x="663315" y="4626272"/>
            <a:ext cx="2742124" cy="1682806"/>
            <a:chOff x="423863" y="912805"/>
            <a:chExt cx="2505075" cy="1630546"/>
          </a:xfrm>
        </p:grpSpPr>
        <p:sp>
          <p:nvSpPr>
            <p:cNvPr id="4" name="AutoShape 86"/>
            <p:cNvSpPr>
              <a:spLocks noChangeArrowheads="1"/>
            </p:cNvSpPr>
            <p:nvPr/>
          </p:nvSpPr>
          <p:spPr bwMode="auto">
            <a:xfrm>
              <a:off x="426056" y="912805"/>
              <a:ext cx="2408610" cy="1630546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Text Box 97"/>
            <p:cNvSpPr txBox="1">
              <a:spLocks noChangeArrowheads="1"/>
            </p:cNvSpPr>
            <p:nvPr/>
          </p:nvSpPr>
          <p:spPr bwMode="auto">
            <a:xfrm>
              <a:off x="423863" y="976313"/>
              <a:ext cx="25050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店舗オリジナル放送サービス</a:t>
              </a:r>
              <a:endPara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" name="Line 162"/>
            <p:cNvSpPr>
              <a:spLocks noChangeShapeType="1"/>
            </p:cNvSpPr>
            <p:nvPr/>
          </p:nvSpPr>
          <p:spPr bwMode="auto">
            <a:xfrm>
              <a:off x="531813" y="1279525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Text Box 140"/>
            <p:cNvSpPr txBox="1">
              <a:spLocks noChangeArrowheads="1"/>
            </p:cNvSpPr>
            <p:nvPr/>
          </p:nvSpPr>
          <p:spPr bwMode="auto">
            <a:xfrm>
              <a:off x="423863" y="1395413"/>
              <a:ext cx="2404532" cy="666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ts val="1500"/>
                </a:lnSpc>
                <a:spcBef>
                  <a:spcPct val="0"/>
                </a:spcBef>
                <a:buFontTx/>
                <a:buNone/>
              </a:pP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39" name="タイトル 1"/>
          <p:cNvSpPr txBox="1">
            <a:spLocks/>
          </p:cNvSpPr>
          <p:nvPr/>
        </p:nvSpPr>
        <p:spPr>
          <a:xfrm>
            <a:off x="304800" y="215900"/>
            <a:ext cx="7747000" cy="3063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2"/>
                </a:solidFill>
                <a:latin typeface="ＭＳ ゴシック" pitchFamily="49" charset="-128"/>
                <a:ea typeface="ＭＳ ゴシック" pitchFamily="49" charset="-128"/>
              </a:defRPr>
            </a:lvl9pPr>
          </a:lstStyle>
          <a:p>
            <a:r>
              <a:rPr kumimoji="0"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店舗や施設の運営をサポートする各種</a:t>
            </a:r>
            <a:r>
              <a:rPr kumimoji="0" lang="ja-JP" altLang="en-US" sz="1600" b="1" dirty="0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</a:t>
            </a:r>
            <a:endParaRPr kumimoji="0" lang="en-US" altLang="ja-JP" sz="16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0" name="角丸四角形吹き出し 39"/>
          <p:cNvSpPr/>
          <p:nvPr/>
        </p:nvSpPr>
        <p:spPr bwMode="auto">
          <a:xfrm>
            <a:off x="9255176" y="1198837"/>
            <a:ext cx="2535771" cy="1171556"/>
          </a:xfrm>
          <a:prstGeom prst="wedgeRoundRectCallout">
            <a:avLst>
              <a:gd name="adj1" fmla="val -40096"/>
              <a:gd name="adj2" fmla="val 66748"/>
              <a:gd name="adj3" fmla="val 16667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182563" indent="-182563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ja-JP" altLang="en-US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相手先</a:t>
            </a:r>
            <a:r>
              <a:rPr lang="ja-JP" altLang="en-US" sz="1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に応じて、不要な頁やパーツ・価格等は削除し、提案したい部分だけ残して利用下さい</a:t>
            </a:r>
            <a:r>
              <a:rPr lang="ja-JP" altLang="en-US" sz="14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。</a:t>
            </a:r>
            <a:endParaRPr lang="en-US" altLang="ja-JP" sz="1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grpSp>
        <p:nvGrpSpPr>
          <p:cNvPr id="57" name="グループ化 56"/>
          <p:cNvGrpSpPr>
            <a:grpSpLocks noChangeAspect="1"/>
          </p:cNvGrpSpPr>
          <p:nvPr/>
        </p:nvGrpSpPr>
        <p:grpSpPr>
          <a:xfrm>
            <a:off x="663315" y="780530"/>
            <a:ext cx="2622185" cy="1654396"/>
            <a:chOff x="3328882" y="2835503"/>
            <a:chExt cx="2441575" cy="1638063"/>
          </a:xfrm>
        </p:grpSpPr>
        <p:sp>
          <p:nvSpPr>
            <p:cNvPr id="58" name="AutoShape 90"/>
            <p:cNvSpPr>
              <a:spLocks noChangeArrowheads="1"/>
            </p:cNvSpPr>
            <p:nvPr/>
          </p:nvSpPr>
          <p:spPr bwMode="auto">
            <a:xfrm>
              <a:off x="3328882" y="2835503"/>
              <a:ext cx="2441575" cy="1638063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9" name="Text Box 96"/>
            <p:cNvSpPr txBox="1">
              <a:spLocks noChangeArrowheads="1"/>
            </p:cNvSpPr>
            <p:nvPr/>
          </p:nvSpPr>
          <p:spPr bwMode="auto">
            <a:xfrm>
              <a:off x="3328882" y="2902178"/>
              <a:ext cx="2392363" cy="320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5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監視カメラ</a:t>
              </a:r>
            </a:p>
          </p:txBody>
        </p:sp>
        <p:sp>
          <p:nvSpPr>
            <p:cNvPr id="60" name="Line 106"/>
            <p:cNvSpPr>
              <a:spLocks noChangeShapeType="1"/>
            </p:cNvSpPr>
            <p:nvPr/>
          </p:nvSpPr>
          <p:spPr bwMode="auto">
            <a:xfrm>
              <a:off x="3382857" y="3224441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1" name="Text Box 137"/>
            <p:cNvSpPr txBox="1">
              <a:spLocks noChangeArrowheads="1"/>
            </p:cNvSpPr>
            <p:nvPr/>
          </p:nvSpPr>
          <p:spPr bwMode="auto">
            <a:xfrm>
              <a:off x="3428784" y="3742424"/>
              <a:ext cx="2273300" cy="55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防犯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やスタッフオペレーションの向上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等</a:t>
              </a:r>
              <a:endPara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各種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</a:rPr>
                <a:t>店舗向け監視カメラの販売と</a:t>
              </a:r>
              <a:r>
                <a:rPr lang="ja-JP" altLang="en-US" sz="1000" dirty="0" smtClean="0">
                  <a:latin typeface="Meiryo UI" panose="020B0604030504040204" pitchFamily="50" charset="-128"/>
                  <a:ea typeface="Meiryo UI" panose="020B0604030504040204" pitchFamily="50" charset="-128"/>
                </a:rPr>
                <a:t>設置</a:t>
              </a:r>
              <a:endPara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65" name="グループ化 1"/>
          <p:cNvGrpSpPr>
            <a:grpSpLocks/>
          </p:cNvGrpSpPr>
          <p:nvPr/>
        </p:nvGrpSpPr>
        <p:grpSpPr bwMode="auto">
          <a:xfrm>
            <a:off x="593714" y="2587651"/>
            <a:ext cx="2708533" cy="1773203"/>
            <a:chOff x="3136900" y="1855789"/>
            <a:chExt cx="2505075" cy="1722952"/>
          </a:xfrm>
        </p:grpSpPr>
        <p:sp>
          <p:nvSpPr>
            <p:cNvPr id="69" name="AutoShape 86"/>
            <p:cNvSpPr>
              <a:spLocks noChangeArrowheads="1"/>
            </p:cNvSpPr>
            <p:nvPr/>
          </p:nvSpPr>
          <p:spPr bwMode="auto">
            <a:xfrm>
              <a:off x="3194050" y="1855789"/>
              <a:ext cx="2441575" cy="1599589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HGP創英角ｺﾞｼｯｸUB" pitchFamily="50" charset="-128"/>
                <a:ea typeface="HGP創英角ｺﾞｼｯｸUB" pitchFamily="50" charset="-128"/>
              </a:endParaRPr>
            </a:p>
          </p:txBody>
        </p:sp>
        <p:sp>
          <p:nvSpPr>
            <p:cNvPr id="70" name="Text Box 97"/>
            <p:cNvSpPr txBox="1">
              <a:spLocks noChangeArrowheads="1"/>
            </p:cNvSpPr>
            <p:nvPr/>
          </p:nvSpPr>
          <p:spPr bwMode="auto">
            <a:xfrm>
              <a:off x="3136900" y="1928835"/>
              <a:ext cx="2505075" cy="307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ja-JP" altLang="en-US" sz="14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デジタルサイネージ</a:t>
              </a:r>
              <a:r>
                <a:rPr lang="ja-JP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（電子看板）</a:t>
              </a:r>
            </a:p>
          </p:txBody>
        </p:sp>
        <p:sp>
          <p:nvSpPr>
            <p:cNvPr id="71" name="Line 162"/>
            <p:cNvSpPr>
              <a:spLocks noChangeShapeType="1"/>
            </p:cNvSpPr>
            <p:nvPr/>
          </p:nvSpPr>
          <p:spPr bwMode="auto">
            <a:xfrm>
              <a:off x="3244850" y="2232025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3" name="テキスト ボックス 1"/>
            <p:cNvSpPr txBox="1">
              <a:spLocks noChangeArrowheads="1"/>
            </p:cNvSpPr>
            <p:nvPr/>
          </p:nvSpPr>
          <p:spPr bwMode="auto">
            <a:xfrm>
              <a:off x="4357688" y="3394075"/>
              <a:ext cx="18473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600">
                <a:latin typeface="メイリオ" pitchFamily="50" charset="-128"/>
                <a:ea typeface="メイリオ" pitchFamily="50" charset="-128"/>
                <a:cs typeface="メイリオ" pitchFamily="50" charset="-128"/>
              </a:endParaRPr>
            </a:p>
          </p:txBody>
        </p:sp>
      </p:grpSp>
      <p:grpSp>
        <p:nvGrpSpPr>
          <p:cNvPr id="90" name="グループ化 1"/>
          <p:cNvGrpSpPr>
            <a:grpSpLocks/>
          </p:cNvGrpSpPr>
          <p:nvPr/>
        </p:nvGrpSpPr>
        <p:grpSpPr bwMode="auto">
          <a:xfrm>
            <a:off x="3394614" y="776423"/>
            <a:ext cx="2869333" cy="1775369"/>
            <a:chOff x="3136900" y="1855788"/>
            <a:chExt cx="2592528" cy="1722953"/>
          </a:xfrm>
        </p:grpSpPr>
        <p:sp>
          <p:nvSpPr>
            <p:cNvPr id="93" name="AutoShape 86"/>
            <p:cNvSpPr>
              <a:spLocks noChangeArrowheads="1"/>
            </p:cNvSpPr>
            <p:nvPr/>
          </p:nvSpPr>
          <p:spPr bwMode="auto">
            <a:xfrm>
              <a:off x="3194050" y="1855788"/>
              <a:ext cx="2396402" cy="1615276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HGP創英角ｺﾞｼｯｸUB" panose="020B0900000000000000" pitchFamily="50" charset="-128"/>
                <a:ea typeface="HGP創英角ｺﾞｼｯｸUB" panose="020B0900000000000000" pitchFamily="50" charset="-128"/>
              </a:endParaRPr>
            </a:p>
          </p:txBody>
        </p:sp>
        <p:sp>
          <p:nvSpPr>
            <p:cNvPr id="94" name="Text Box 97"/>
            <p:cNvSpPr txBox="1">
              <a:spLocks noChangeArrowheads="1"/>
            </p:cNvSpPr>
            <p:nvPr/>
          </p:nvSpPr>
          <p:spPr bwMode="auto">
            <a:xfrm>
              <a:off x="3136900" y="1928835"/>
              <a:ext cx="2505738" cy="308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algn="ctr" eaLnBrk="1" hangingPunct="1">
                <a:buFontTx/>
                <a:buNone/>
                <a:defRPr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顧客滞在検知システム</a:t>
              </a:r>
            </a:p>
          </p:txBody>
        </p:sp>
        <p:sp>
          <p:nvSpPr>
            <p:cNvPr id="95" name="Line 162"/>
            <p:cNvSpPr>
              <a:spLocks noChangeShapeType="1"/>
            </p:cNvSpPr>
            <p:nvPr/>
          </p:nvSpPr>
          <p:spPr bwMode="auto">
            <a:xfrm>
              <a:off x="3244850" y="2232025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6" name="Text Box 140"/>
            <p:cNvSpPr txBox="1">
              <a:spLocks noChangeArrowheads="1"/>
            </p:cNvSpPr>
            <p:nvPr/>
          </p:nvSpPr>
          <p:spPr bwMode="auto">
            <a:xfrm>
              <a:off x="3246578" y="2597097"/>
              <a:ext cx="2482850" cy="688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滞在検知から店内放送に連動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人が通るだけでは鳴らない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その場にいても鳴り続けない</a:t>
              </a:r>
              <a:endParaRPr lang="en-US" altLang="ja-JP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  <a:p>
              <a:pPr eaLnBrk="1" hangingPunct="1"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ja-JP" altLang="en-US" sz="1000" dirty="0">
                  <a:solidFill>
                    <a:srgbClr val="FF0000"/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●</a:t>
              </a:r>
              <a:r>
                <a:rPr lang="ja-JP" altLang="en-US" sz="10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店内放送でどこにいても聞こえる</a:t>
              </a:r>
              <a:r>
                <a:rPr lang="ja-JP" altLang="en-US" sz="900" dirty="0"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　</a:t>
              </a:r>
              <a:endPara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97" name="テキスト ボックス 1"/>
            <p:cNvSpPr txBox="1">
              <a:spLocks noChangeArrowheads="1"/>
            </p:cNvSpPr>
            <p:nvPr/>
          </p:nvSpPr>
          <p:spPr bwMode="auto">
            <a:xfrm>
              <a:off x="4357688" y="3394075"/>
              <a:ext cx="184731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6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98" name="グループ化 97"/>
          <p:cNvGrpSpPr>
            <a:grpSpLocks noChangeAspect="1"/>
          </p:cNvGrpSpPr>
          <p:nvPr/>
        </p:nvGrpSpPr>
        <p:grpSpPr>
          <a:xfrm>
            <a:off x="6257509" y="759003"/>
            <a:ext cx="2735392" cy="1675924"/>
            <a:chOff x="3129618" y="1920965"/>
            <a:chExt cx="2512357" cy="1627695"/>
          </a:xfrm>
        </p:grpSpPr>
        <p:sp>
          <p:nvSpPr>
            <p:cNvPr id="99" name="AutoShape 86"/>
            <p:cNvSpPr>
              <a:spLocks noChangeArrowheads="1"/>
            </p:cNvSpPr>
            <p:nvPr/>
          </p:nvSpPr>
          <p:spPr bwMode="auto">
            <a:xfrm>
              <a:off x="3129618" y="1920965"/>
              <a:ext cx="2420761" cy="1627695"/>
            </a:xfrm>
            <a:prstGeom prst="roundRect">
              <a:avLst>
                <a:gd name="adj" fmla="val 4977"/>
              </a:avLst>
            </a:prstGeom>
            <a:gradFill rotWithShape="1">
              <a:gsLst>
                <a:gs pos="0">
                  <a:schemeClr val="bg1"/>
                </a:gs>
                <a:gs pos="100000">
                  <a:srgbClr val="DDDDDD"/>
                </a:gs>
              </a:gsLst>
              <a:lin ang="5400000" scaled="1"/>
            </a:gradFill>
            <a:ln w="9525">
              <a:solidFill>
                <a:srgbClr val="C0C0C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eaLnBrk="1" hangingPunct="1">
                <a:buFontTx/>
                <a:buNone/>
              </a:pPr>
              <a:endParaRPr lang="ja-JP" altLang="en-US" sz="90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0" name="Text Box 97"/>
            <p:cNvSpPr txBox="1">
              <a:spLocks noChangeArrowheads="1"/>
            </p:cNvSpPr>
            <p:nvPr/>
          </p:nvSpPr>
          <p:spPr bwMode="auto">
            <a:xfrm>
              <a:off x="3136900" y="1928813"/>
              <a:ext cx="2505075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buChar char="•"/>
                <a:defRPr kumimoji="1" sz="32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1pPr>
              <a:lvl2pPr marL="742950" indent="-285750" eaLnBrk="0" hangingPunct="0">
                <a:buChar char="–"/>
                <a:defRPr kumimoji="1" sz="28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2pPr>
              <a:lvl3pPr marL="1143000" indent="-228600" eaLnBrk="0" hangingPunct="0">
                <a:buChar char="•"/>
                <a:defRPr kumimoji="1" sz="24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3pPr>
              <a:lvl4pPr marL="1600200" indent="-228600" eaLnBrk="0" hangingPunct="0">
                <a:buChar char="–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4pPr>
              <a:lvl5pPr marL="2057400" indent="-228600" eaLnBrk="0" hangingPunct="0"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Times New Roman" pitchFamily="18" charset="0"/>
                  <a:ea typeface="ＭＳ Ｐゴシック" pitchFamily="50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ja-JP" altLang="en-US" sz="1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  <a:cs typeface="Meiryo UI" panose="020B0604030504040204" pitchFamily="50" charset="-128"/>
                </a:rPr>
                <a:t>スタッフ呼び出しシステム</a:t>
              </a:r>
              <a:endPara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  <p:sp>
          <p:nvSpPr>
            <p:cNvPr id="101" name="Line 162"/>
            <p:cNvSpPr>
              <a:spLocks noChangeShapeType="1"/>
            </p:cNvSpPr>
            <p:nvPr/>
          </p:nvSpPr>
          <p:spPr bwMode="auto">
            <a:xfrm>
              <a:off x="3244850" y="2232025"/>
              <a:ext cx="2270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endParaRPr>
            </a:p>
          </p:txBody>
        </p:sp>
      </p:grpSp>
      <p:sp>
        <p:nvSpPr>
          <p:cNvPr id="74" name="正方形/長方形 73"/>
          <p:cNvSpPr/>
          <p:nvPr/>
        </p:nvSpPr>
        <p:spPr>
          <a:xfrm>
            <a:off x="231644" y="747250"/>
            <a:ext cx="279636" cy="3694593"/>
          </a:xfrm>
          <a:prstGeom prst="rect">
            <a:avLst/>
          </a:prstGeom>
          <a:solidFill>
            <a:srgbClr val="FEF2B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 anchorCtr="0"/>
          <a:lstStyle/>
          <a:p>
            <a:pPr algn="ctr"/>
            <a:r>
              <a:rPr lang="ja-JP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店舗設備</a:t>
            </a:r>
            <a:endParaRPr kumimoji="1" lang="ja-JP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231645" y="4585101"/>
            <a:ext cx="279636" cy="1904599"/>
          </a:xfrm>
          <a:prstGeom prst="rect">
            <a:avLst/>
          </a:prstGeom>
          <a:solidFill>
            <a:srgbClr val="D4ECC6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eaVert" rtlCol="0" anchor="ctr" anchorCtr="0"/>
          <a:lstStyle/>
          <a:p>
            <a:pPr algn="ctr"/>
            <a:r>
              <a:rPr lang="ja-JP" alt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空間演出</a:t>
            </a:r>
            <a:endParaRPr kumimoji="1" lang="ja-JP" altLang="en-US" sz="12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81" name="図 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60" y="5107142"/>
            <a:ext cx="608876" cy="162509"/>
          </a:xfrm>
          <a:prstGeom prst="rect">
            <a:avLst/>
          </a:prstGeom>
        </p:spPr>
      </p:pic>
      <p:pic>
        <p:nvPicPr>
          <p:cNvPr id="82" name="図 8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18" y="5129792"/>
            <a:ext cx="866409" cy="139083"/>
          </a:xfrm>
          <a:prstGeom prst="rect">
            <a:avLst/>
          </a:prstGeom>
        </p:spPr>
      </p:pic>
      <p:pic>
        <p:nvPicPr>
          <p:cNvPr id="83" name="図 8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4409" y="4897721"/>
            <a:ext cx="821692" cy="581347"/>
          </a:xfrm>
          <a:prstGeom prst="rect">
            <a:avLst/>
          </a:prstGeom>
        </p:spPr>
      </p:pic>
      <p:sp>
        <p:nvSpPr>
          <p:cNvPr id="104" name="Text Box 140"/>
          <p:cNvSpPr txBox="1">
            <a:spLocks noChangeArrowheads="1"/>
          </p:cNvSpPr>
          <p:nvPr/>
        </p:nvSpPr>
        <p:spPr bwMode="auto">
          <a:xfrm>
            <a:off x="718977" y="5469447"/>
            <a:ext cx="2547444" cy="88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1pPr>
            <a:lvl2pPr marL="742950" indent="-285750" eaLnBrk="0" hangingPunct="0"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2pPr>
            <a:lvl3pPr marL="1143000" indent="-228600" eaLnBrk="0" hangingPunct="0"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3pPr>
            <a:lvl4pPr marL="1600200" indent="-228600" eaLnBrk="0" hangingPunct="0"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4pPr>
            <a:lvl5pPr marL="2057400" indent="-228600" eaLnBrk="0" hangingPunct="0"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1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 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BGM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と一緒にお申込み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9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 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窓口の一本化で業務効率化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9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 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工事日調整まで全て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USEN</a:t>
            </a:r>
            <a:r>
              <a:rPr lang="ja-JP" altLang="en-US" sz="1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にて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対応</a:t>
            </a:r>
            <a:endParaRPr lang="en-US" altLang="ja-JP" sz="9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ja-JP" altLang="en-US" sz="8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 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工事日調整まで全て</a:t>
            </a:r>
            <a:r>
              <a:rPr lang="en-US" altLang="ja-JP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USEN</a:t>
            </a:r>
            <a:r>
              <a:rPr lang="ja-JP" altLang="en-US" sz="900" dirty="0" err="1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にて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対応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　　　　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pic>
        <p:nvPicPr>
          <p:cNvPr id="113" name="図 1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909" y="1322585"/>
            <a:ext cx="1209555" cy="402720"/>
          </a:xfrm>
          <a:prstGeom prst="rect">
            <a:avLst/>
          </a:prstGeom>
        </p:spPr>
      </p:pic>
      <p:sp>
        <p:nvSpPr>
          <p:cNvPr id="114" name="テキスト ボックス 113"/>
          <p:cNvSpPr txBox="1"/>
          <p:nvPr/>
        </p:nvSpPr>
        <p:spPr>
          <a:xfrm>
            <a:off x="3967078" y="1205391"/>
            <a:ext cx="16065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モニタリングセンサー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5" name="テキスト ボックス 114"/>
          <p:cNvSpPr txBox="1"/>
          <p:nvPr/>
        </p:nvSpPr>
        <p:spPr>
          <a:xfrm>
            <a:off x="7099550" y="1111298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スタッフコール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6" name="Text Box 140"/>
          <p:cNvSpPr txBox="1">
            <a:spLocks noChangeArrowheads="1"/>
          </p:cNvSpPr>
          <p:nvPr/>
        </p:nvSpPr>
        <p:spPr bwMode="auto">
          <a:xfrm>
            <a:off x="6348145" y="1439008"/>
            <a:ext cx="2747945" cy="70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必要な時にボタンを押すだけで呼び出し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無線免許等手続き不要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販売機会ロスの軽減、業務効率化</a:t>
            </a:r>
            <a:r>
              <a:rPr lang="ja-JP" altLang="en-US" sz="9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7" name="Text Box 140"/>
          <p:cNvSpPr txBox="1">
            <a:spLocks noChangeArrowheads="1"/>
          </p:cNvSpPr>
          <p:nvPr/>
        </p:nvSpPr>
        <p:spPr bwMode="auto">
          <a:xfrm>
            <a:off x="658338" y="3299096"/>
            <a:ext cx="2747945" cy="70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1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購買意欲</a:t>
            </a:r>
            <a:r>
              <a:rPr lang="en-US" altLang="ja-JP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UP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や情報伝達を手助け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endParaRPr lang="en-US" altLang="ja-JP" sz="1000" dirty="0" smtClean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1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器材販売からコンテンツ制作まで対応</a:t>
            </a:r>
            <a:endParaRPr lang="en-US" altLang="ja-JP" sz="10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ja-JP" altLang="en-US" sz="1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●</a:t>
            </a:r>
            <a:r>
              <a:rPr lang="ja-JP" altLang="en-US" sz="1000" dirty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　</a:t>
            </a:r>
            <a:r>
              <a:rPr lang="ja-JP" altLang="en-US" sz="1000" dirty="0" smtClean="0">
                <a:latin typeface="Meiryo UI" panose="020B0604030504040204" pitchFamily="50" charset="-128"/>
                <a:ea typeface="Meiryo UI" panose="020B0604030504040204" pitchFamily="50" charset="-128"/>
                <a:cs typeface="Meiryo UI" panose="020B0604030504040204" pitchFamily="50" charset="-128"/>
              </a:rPr>
              <a:t>トラブル時のサポートもあり安心して運用可能</a:t>
            </a:r>
            <a:endParaRPr lang="en-US" altLang="ja-JP" sz="900" dirty="0"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18" name="テキスト ボックス 117"/>
          <p:cNvSpPr txBox="1"/>
          <p:nvPr/>
        </p:nvSpPr>
        <p:spPr>
          <a:xfrm>
            <a:off x="1110387" y="3054851"/>
            <a:ext cx="15520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USEN</a:t>
            </a:r>
            <a:r>
              <a:rPr lang="ja-JP" altLang="en-US" sz="1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デジタルサイネージ</a:t>
            </a:r>
            <a:endParaRPr kumimoji="1" lang="ja-JP" altLang="en-US" sz="1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2073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ＭＳ ゴシック"/>
        <a:ea typeface="ＭＳ 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ｺﾞｼｯｸUB" pitchFamily="50" charset="-128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9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GP創英角ｺﾞｼｯｸUB" pitchFamily="50" charset="-128"/>
            <a:ea typeface="HGP創英角ｺﾞｼｯｸUB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D6C0CAA82D9EB54D875FC73CBC33423E" ma:contentTypeVersion="7" ma:contentTypeDescription="新しいドキュメントを作成します。" ma:contentTypeScope="" ma:versionID="dbffb0408bd249334c8440f3e20ae1ae">
  <xsd:schema xmlns:xsd="http://www.w3.org/2001/XMLSchema" xmlns:xs="http://www.w3.org/2001/XMLSchema" xmlns:p="http://schemas.microsoft.com/office/2006/metadata/properties" xmlns:ns3="0c6ea857-7cc7-4ae2-a2c0-b079dc439a9b" targetNamespace="http://schemas.microsoft.com/office/2006/metadata/properties" ma:root="true" ma:fieldsID="1372dae413b5c7a6c9907754c5b624da" ns3:_="">
    <xsd:import namespace="0c6ea857-7cc7-4ae2-a2c0-b079dc439a9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6ea857-7cc7-4ae2-a2c0-b079dc439a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EA1A66-8673-4025-A734-7367D5B350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6ea857-7cc7-4ae2-a2c0-b079dc439a9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6C3E42-F916-42A4-9812-BA5CD0CA9B84}">
  <ds:schemaRefs>
    <ds:schemaRef ds:uri="http://purl.org/dc/terms/"/>
    <ds:schemaRef ds:uri="0c6ea857-7cc7-4ae2-a2c0-b079dc439a9b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4A4AA00-D3CB-4266-99EC-E13C64B7C6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55752</TotalTime>
  <Words>4724</Words>
  <Application>Microsoft Office PowerPoint</Application>
  <PresentationFormat>画面に合わせる (4:3)</PresentationFormat>
  <Paragraphs>862</Paragraphs>
  <Slides>28</Slides>
  <Notes>13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44" baseType="lpstr">
      <vt:lpstr>BIZ UDPゴシック</vt:lpstr>
      <vt:lpstr>HGPｺﾞｼｯｸE</vt:lpstr>
      <vt:lpstr>HGP創英角ｺﾞｼｯｸUB</vt:lpstr>
      <vt:lpstr>Meiryo UI</vt:lpstr>
      <vt:lpstr>ＭＳ Ｐゴシック</vt:lpstr>
      <vt:lpstr>ＭＳ Ｐ明朝</vt:lpstr>
      <vt:lpstr>ＭＳ ゴシック</vt:lpstr>
      <vt:lpstr>UD デジタル 教科書体 NP-B</vt:lpstr>
      <vt:lpstr>ヒラギノ角ゴ ProN W6</vt:lpstr>
      <vt:lpstr>メイリオ</vt:lpstr>
      <vt:lpstr>Arial</vt:lpstr>
      <vt:lpstr>Arial Black</vt:lpstr>
      <vt:lpstr>Bahnschrift SemiLight</vt:lpstr>
      <vt:lpstr>Times New Roman</vt:lpstr>
      <vt:lpstr>Wingdings</vt:lpstr>
      <vt:lpstr>標準デザイン</vt:lpstr>
      <vt:lpstr>PowerPoint プレゼンテーション</vt:lpstr>
      <vt:lpstr>USEN-NEXT GROUP 概要</vt:lpstr>
      <vt:lpstr>PowerPoint プレゼンテーション</vt:lpstr>
      <vt:lpstr>PowerPoint プレゼンテーション</vt:lpstr>
      <vt:lpstr>PowerPoint プレゼンテーション</vt:lpstr>
      <vt:lpstr>数字で見るUSEN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【ＱＲコード決済サービス】　UペイQR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USEN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チェーン店向け総合提案書200906</dc:title>
  <dc:creator>sakamoto</dc:creator>
  <cp:lastModifiedBy>大池　つかさ</cp:lastModifiedBy>
  <cp:revision>2997</cp:revision>
  <cp:lastPrinted>2019-08-21T12:25:23Z</cp:lastPrinted>
  <dcterms:created xsi:type="dcterms:W3CDTF">2004-06-28T04:19:53Z</dcterms:created>
  <dcterms:modified xsi:type="dcterms:W3CDTF">2020-08-27T02:32:33Z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0x010100D6C0CAA82D9EB54D875FC73CBC33423E</vt:lpwstr>
  </property>
</Properties>
</file>