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55"/>
  </p:notesMasterIdLst>
  <p:handoutMasterIdLst>
    <p:handoutMasterId r:id="rId56"/>
  </p:handoutMasterIdLst>
  <p:sldIdLst>
    <p:sldId id="764" r:id="rId5"/>
    <p:sldId id="666" r:id="rId6"/>
    <p:sldId id="667" r:id="rId7"/>
    <p:sldId id="765" r:id="rId8"/>
    <p:sldId id="773" r:id="rId9"/>
    <p:sldId id="772" r:id="rId10"/>
    <p:sldId id="774" r:id="rId11"/>
    <p:sldId id="789" r:id="rId12"/>
    <p:sldId id="778" r:id="rId13"/>
    <p:sldId id="776" r:id="rId14"/>
    <p:sldId id="788" r:id="rId15"/>
    <p:sldId id="777" r:id="rId16"/>
    <p:sldId id="779" r:id="rId17"/>
    <p:sldId id="790" r:id="rId18"/>
    <p:sldId id="644" r:id="rId19"/>
    <p:sldId id="791" r:id="rId20"/>
    <p:sldId id="740" r:id="rId21"/>
    <p:sldId id="741" r:id="rId22"/>
    <p:sldId id="742" r:id="rId23"/>
    <p:sldId id="743" r:id="rId24"/>
    <p:sldId id="747" r:id="rId25"/>
    <p:sldId id="748" r:id="rId26"/>
    <p:sldId id="750" r:id="rId27"/>
    <p:sldId id="749" r:id="rId28"/>
    <p:sldId id="699" r:id="rId29"/>
    <p:sldId id="708" r:id="rId30"/>
    <p:sldId id="722" r:id="rId31"/>
    <p:sldId id="727" r:id="rId32"/>
    <p:sldId id="751" r:id="rId33"/>
    <p:sldId id="767" r:id="rId34"/>
    <p:sldId id="753" r:id="rId35"/>
    <p:sldId id="785" r:id="rId36"/>
    <p:sldId id="755" r:id="rId37"/>
    <p:sldId id="756" r:id="rId38"/>
    <p:sldId id="757" r:id="rId39"/>
    <p:sldId id="673" r:id="rId40"/>
    <p:sldId id="768" r:id="rId41"/>
    <p:sldId id="769" r:id="rId42"/>
    <p:sldId id="761" r:id="rId43"/>
    <p:sldId id="762" r:id="rId44"/>
    <p:sldId id="792" r:id="rId45"/>
    <p:sldId id="786" r:id="rId46"/>
    <p:sldId id="780" r:id="rId47"/>
    <p:sldId id="783" r:id="rId48"/>
    <p:sldId id="784" r:id="rId49"/>
    <p:sldId id="787" r:id="rId50"/>
    <p:sldId id="770" r:id="rId51"/>
    <p:sldId id="771" r:id="rId52"/>
    <p:sldId id="685" r:id="rId53"/>
    <p:sldId id="682" r:id="rId54"/>
  </p:sldIdLst>
  <p:sldSz cx="9144000" cy="6858000" type="screen4x3"/>
  <p:notesSz cx="6807200" cy="9939338"/>
  <p:defaultTex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p:defaultTextStyle>
  <p:extLst>
    <p:ext uri="{EFAFB233-063F-42B5-8137-9DF3F51BA10A}">
      <p15:sldGuideLst xmlns:p15="http://schemas.microsoft.com/office/powerpoint/2012/main">
        <p15:guide id="1" orient="horz" pos="799" userDrawn="1">
          <p15:clr>
            <a:srgbClr val="A4A3A4"/>
          </p15:clr>
        </p15:guide>
        <p15:guide id="2" orient="horz" pos="2251" userDrawn="1">
          <p15:clr>
            <a:srgbClr val="A4A3A4"/>
          </p15:clr>
        </p15:guide>
        <p15:guide id="3" orient="horz" pos="2614" userDrawn="1">
          <p15:clr>
            <a:srgbClr val="A4A3A4"/>
          </p15:clr>
        </p15:guide>
        <p15:guide id="8" pos="4309" userDrawn="1">
          <p15:clr>
            <a:srgbClr val="A4A3A4"/>
          </p15:clr>
        </p15:guide>
        <p15:guide id="9" pos="2857" userDrawn="1">
          <p15:clr>
            <a:srgbClr val="A4A3A4"/>
          </p15:clr>
        </p15:guide>
        <p15:guide id="10" pos="158" userDrawn="1">
          <p15:clr>
            <a:srgbClr val="A4A3A4"/>
          </p15:clr>
        </p15:guide>
        <p15:guide id="12" pos="4173" userDrawn="1">
          <p15:clr>
            <a:srgbClr val="A4A3A4"/>
          </p15:clr>
        </p15:guide>
        <p15:guide id="13" orient="horz" pos="2659" userDrawn="1">
          <p15:clr>
            <a:srgbClr val="A4A3A4"/>
          </p15:clr>
        </p15:guide>
        <p15:guide id="14" orient="horz" pos="4088" userDrawn="1">
          <p15:clr>
            <a:srgbClr val="A4A3A4"/>
          </p15:clr>
        </p15:guide>
        <p15:guide id="15" orient="horz" pos="482" userDrawn="1">
          <p15:clr>
            <a:srgbClr val="A4A3A4"/>
          </p15:clr>
        </p15:guide>
        <p15:guide id="24" pos="5602"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4EA"/>
    <a:srgbClr val="41BBEE"/>
    <a:srgbClr val="E0F2F9"/>
    <a:srgbClr val="262625"/>
    <a:srgbClr val="F9EDF8"/>
    <a:srgbClr val="002F7B"/>
    <a:srgbClr val="E6E6E6"/>
    <a:srgbClr val="48AF48"/>
    <a:srgbClr val="BAF6AC"/>
    <a:srgbClr val="94B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05" autoAdjust="0"/>
    <p:restoredTop sz="93719" autoAdjust="0"/>
  </p:normalViewPr>
  <p:slideViewPr>
    <p:cSldViewPr snapToGrid="0" showGuides="1">
      <p:cViewPr varScale="1">
        <p:scale>
          <a:sx n="49" d="100"/>
          <a:sy n="49" d="100"/>
        </p:scale>
        <p:origin x="960" y="62"/>
      </p:cViewPr>
      <p:guideLst>
        <p:guide orient="horz" pos="799"/>
        <p:guide orient="horz" pos="2251"/>
        <p:guide orient="horz" pos="2614"/>
        <p:guide pos="4309"/>
        <p:guide pos="2857"/>
        <p:guide pos="158"/>
        <p:guide pos="4173"/>
        <p:guide orient="horz" pos="2659"/>
        <p:guide orient="horz" pos="4088"/>
        <p:guide orient="horz" pos="482"/>
        <p:guide pos="5602"/>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showGuides="1">
      <p:cViewPr varScale="1">
        <p:scale>
          <a:sx n="49" d="100"/>
          <a:sy n="49" d="100"/>
        </p:scale>
        <p:origin x="-1890" y="-84"/>
      </p:cViewPr>
      <p:guideLst>
        <p:guide orient="horz" pos="3130"/>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96874099636455"/>
          <c:y val="0.10132938149484957"/>
          <c:w val="0.57599791831217007"/>
          <c:h val="0.83159862611341262"/>
        </c:manualLayout>
      </c:layout>
      <c:doughnutChart>
        <c:varyColors val="1"/>
        <c:ser>
          <c:idx val="0"/>
          <c:order val="0"/>
          <c:tx>
            <c:strRef>
              <c:f>Sheet1!$B$1</c:f>
              <c:strCache>
                <c:ptCount val="1"/>
                <c:pt idx="0">
                  <c:v>売上高</c:v>
                </c:pt>
              </c:strCache>
            </c:strRef>
          </c:tx>
          <c:dPt>
            <c:idx val="0"/>
            <c:bubble3D val="0"/>
            <c:spPr>
              <a:solidFill>
                <a:srgbClr val="FF8B8B"/>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F90-4307-955A-7DFA15E5BE90}"/>
              </c:ext>
            </c:extLst>
          </c:dPt>
          <c:dPt>
            <c:idx val="1"/>
            <c:bubble3D val="0"/>
            <c:spPr>
              <a:solidFill>
                <a:srgbClr val="FFF3DD"/>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F90-4307-955A-7DFA15E5BE90}"/>
              </c:ext>
            </c:extLst>
          </c:dPt>
          <c:dPt>
            <c:idx val="2"/>
            <c:bubble3D val="0"/>
            <c:spPr>
              <a:solidFill>
                <a:srgbClr val="FFFED9"/>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F90-4307-955A-7DFA15E5BE90}"/>
              </c:ext>
            </c:extLst>
          </c:dPt>
          <c:dPt>
            <c:idx val="3"/>
            <c:bubble3D val="0"/>
            <c:spPr>
              <a:solidFill>
                <a:srgbClr val="EDFFCD"/>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F90-4307-955A-7DFA15E5BE90}"/>
              </c:ext>
            </c:extLst>
          </c:dPt>
          <c:dPt>
            <c:idx val="4"/>
            <c:bubble3D val="0"/>
            <c:spPr>
              <a:solidFill>
                <a:srgbClr val="EBF8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FF90-4307-955A-7DFA15E5BE90}"/>
              </c:ext>
            </c:extLst>
          </c:dPt>
          <c:dPt>
            <c:idx val="5"/>
            <c:bubble3D val="0"/>
            <c:spPr>
              <a:solidFill>
                <a:srgbClr val="FFE7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FF90-4307-955A-7DFA15E5BE90}"/>
              </c:ext>
            </c:extLst>
          </c:dPt>
          <c:dLbls>
            <c:delete val="1"/>
          </c:dLbls>
          <c:cat>
            <c:strRef>
              <c:f>Sheet1!$A$2:$A$7</c:f>
              <c:strCache>
                <c:ptCount val="6"/>
                <c:pt idx="0">
                  <c:v>店舗サービス</c:v>
                </c:pt>
                <c:pt idx="1">
                  <c:v>通信</c:v>
                </c:pt>
                <c:pt idx="2">
                  <c:v>業務用システム</c:v>
                </c:pt>
                <c:pt idx="3">
                  <c:v>コンテンツ配信</c:v>
                </c:pt>
                <c:pt idx="4">
                  <c:v>エネルギー</c:v>
                </c:pt>
                <c:pt idx="5">
                  <c:v>メディア</c:v>
                </c:pt>
              </c:strCache>
            </c:strRef>
          </c:cat>
          <c:val>
            <c:numRef>
              <c:f>Sheet1!$B$2:$B$7</c:f>
              <c:numCache>
                <c:formatCode>General</c:formatCode>
                <c:ptCount val="6"/>
                <c:pt idx="0">
                  <c:v>35670</c:v>
                </c:pt>
                <c:pt idx="1">
                  <c:v>29805</c:v>
                </c:pt>
                <c:pt idx="2">
                  <c:v>14742</c:v>
                </c:pt>
                <c:pt idx="3">
                  <c:v>24382</c:v>
                </c:pt>
                <c:pt idx="4">
                  <c:v>21514</c:v>
                </c:pt>
                <c:pt idx="5">
                  <c:v>3958</c:v>
                </c:pt>
              </c:numCache>
            </c:numRef>
          </c:val>
          <c:extLst>
            <c:ext xmlns:c16="http://schemas.microsoft.com/office/drawing/2014/chart" uri="{C3380CC4-5D6E-409C-BE32-E72D297353CC}">
              <c16:uniqueId val="{0000000C-FF90-4307-955A-7DFA15E5BE90}"/>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2F8629-7B16-410F-ACE0-4E5ABA559490}" type="doc">
      <dgm:prSet loTypeId="urn:microsoft.com/office/officeart/2005/8/layout/hProcess11" loCatId="process" qsTypeId="urn:microsoft.com/office/officeart/2005/8/quickstyle/simple1" qsCatId="simple" csTypeId="urn:microsoft.com/office/officeart/2005/8/colors/colorful5" csCatId="colorful" phldr="1"/>
      <dgm:spPr/>
    </dgm:pt>
    <dgm:pt modelId="{7A0F3E84-41A2-4FD7-9F2C-A6835D441469}">
      <dgm:prSet phldrT="[テキスト]"/>
      <dgm:spPr/>
      <dgm:t>
        <a:bodyPr/>
        <a:lstStyle/>
        <a:p>
          <a:r>
            <a:rPr kumimoji="1" lang="ja-JP" altLang="en-US" dirty="0" smtClean="0"/>
            <a:t>　</a:t>
          </a:r>
          <a:endParaRPr kumimoji="1" lang="ja-JP" altLang="en-US" dirty="0"/>
        </a:p>
      </dgm:t>
    </dgm:pt>
    <dgm:pt modelId="{BFB08DD8-B75F-45CC-997F-2E9F30A73644}" type="parTrans" cxnId="{58583CF7-F387-4846-8A3B-9AF3E1685508}">
      <dgm:prSet/>
      <dgm:spPr/>
      <dgm:t>
        <a:bodyPr/>
        <a:lstStyle/>
        <a:p>
          <a:endParaRPr kumimoji="1" lang="ja-JP" altLang="en-US"/>
        </a:p>
      </dgm:t>
    </dgm:pt>
    <dgm:pt modelId="{0F8CA9CD-18ED-4BB5-82B6-A4CFD8EBDF1E}" type="sibTrans" cxnId="{58583CF7-F387-4846-8A3B-9AF3E1685508}">
      <dgm:prSet/>
      <dgm:spPr/>
      <dgm:t>
        <a:bodyPr/>
        <a:lstStyle/>
        <a:p>
          <a:endParaRPr kumimoji="1" lang="ja-JP" altLang="en-US"/>
        </a:p>
      </dgm:t>
    </dgm:pt>
    <dgm:pt modelId="{D2EFCF65-525A-4B0C-BA84-E944896CC050}">
      <dgm:prSet phldrT="[テキスト]" custT="1"/>
      <dgm:spPr/>
      <dgm:t>
        <a:bodyPr/>
        <a:lstStyle/>
        <a:p>
          <a:r>
            <a:rPr kumimoji="1" lang="ja-JP" altLang="en-US" sz="2300" dirty="0" smtClean="0"/>
            <a:t>　</a:t>
          </a:r>
          <a:endParaRPr kumimoji="1" lang="ja-JP" altLang="en-US" sz="2300" dirty="0"/>
        </a:p>
      </dgm:t>
    </dgm:pt>
    <dgm:pt modelId="{4B8CEEBA-E262-40A3-B1F2-E6C1F650E8BC}" type="parTrans" cxnId="{E0318284-A3D9-44C6-B7C0-72AD81634522}">
      <dgm:prSet/>
      <dgm:spPr/>
      <dgm:t>
        <a:bodyPr/>
        <a:lstStyle/>
        <a:p>
          <a:endParaRPr kumimoji="1" lang="ja-JP" altLang="en-US"/>
        </a:p>
      </dgm:t>
    </dgm:pt>
    <dgm:pt modelId="{F87EE08E-D00B-4CFD-9749-E5CB814AB8D0}" type="sibTrans" cxnId="{E0318284-A3D9-44C6-B7C0-72AD81634522}">
      <dgm:prSet/>
      <dgm:spPr/>
      <dgm:t>
        <a:bodyPr/>
        <a:lstStyle/>
        <a:p>
          <a:endParaRPr kumimoji="1" lang="ja-JP" altLang="en-US"/>
        </a:p>
      </dgm:t>
    </dgm:pt>
    <dgm:pt modelId="{F123C377-EDFC-4DBC-B51B-7464B5FE933D}">
      <dgm:prSet phldrT="[テキスト]"/>
      <dgm:spPr/>
      <dgm:t>
        <a:bodyPr/>
        <a:lstStyle/>
        <a:p>
          <a:r>
            <a:rPr kumimoji="1" lang="ja-JP" altLang="en-US" dirty="0" smtClean="0"/>
            <a:t>　</a:t>
          </a:r>
          <a:endParaRPr kumimoji="1" lang="ja-JP" altLang="en-US" dirty="0"/>
        </a:p>
      </dgm:t>
    </dgm:pt>
    <dgm:pt modelId="{A39C49C9-895E-4B4F-A4DF-2F29B64A50BE}" type="parTrans" cxnId="{2548F060-6CCA-4537-9B14-77BBE6DBC4BF}">
      <dgm:prSet/>
      <dgm:spPr/>
      <dgm:t>
        <a:bodyPr/>
        <a:lstStyle/>
        <a:p>
          <a:endParaRPr kumimoji="1" lang="ja-JP" altLang="en-US"/>
        </a:p>
      </dgm:t>
    </dgm:pt>
    <dgm:pt modelId="{8C02BDD1-BA6F-4192-9853-376C82B8EE39}" type="sibTrans" cxnId="{2548F060-6CCA-4537-9B14-77BBE6DBC4BF}">
      <dgm:prSet/>
      <dgm:spPr/>
      <dgm:t>
        <a:bodyPr/>
        <a:lstStyle/>
        <a:p>
          <a:endParaRPr kumimoji="1" lang="ja-JP" altLang="en-US"/>
        </a:p>
      </dgm:t>
    </dgm:pt>
    <dgm:pt modelId="{0138EAFA-86B3-46A6-BC30-AB440510CB33}">
      <dgm:prSet phldrT="[テキスト]"/>
      <dgm:spPr/>
      <dgm:t>
        <a:bodyPr/>
        <a:lstStyle/>
        <a:p>
          <a:endParaRPr kumimoji="1" lang="en-US" altLang="ja-JP" dirty="0" smtClean="0"/>
        </a:p>
        <a:p>
          <a:endParaRPr kumimoji="1" lang="ja-JP" altLang="en-US" dirty="0"/>
        </a:p>
      </dgm:t>
    </dgm:pt>
    <dgm:pt modelId="{C18886CB-735F-45C7-9E09-AF6AF0FDC260}" type="parTrans" cxnId="{B9C7C880-63E2-4126-BDB1-624DC67D221A}">
      <dgm:prSet/>
      <dgm:spPr/>
      <dgm:t>
        <a:bodyPr/>
        <a:lstStyle/>
        <a:p>
          <a:endParaRPr kumimoji="1" lang="ja-JP" altLang="en-US"/>
        </a:p>
      </dgm:t>
    </dgm:pt>
    <dgm:pt modelId="{6CBE111C-1D15-442A-A7DA-B08A1A2552F9}" type="sibTrans" cxnId="{B9C7C880-63E2-4126-BDB1-624DC67D221A}">
      <dgm:prSet/>
      <dgm:spPr/>
      <dgm:t>
        <a:bodyPr/>
        <a:lstStyle/>
        <a:p>
          <a:endParaRPr kumimoji="1" lang="ja-JP" altLang="en-US"/>
        </a:p>
      </dgm:t>
    </dgm:pt>
    <dgm:pt modelId="{755CC5E4-40B0-421C-87B4-DDD18C1C9DC9}" type="pres">
      <dgm:prSet presAssocID="{F52F8629-7B16-410F-ACE0-4E5ABA559490}" presName="Name0" presStyleCnt="0">
        <dgm:presLayoutVars>
          <dgm:dir/>
          <dgm:resizeHandles val="exact"/>
        </dgm:presLayoutVars>
      </dgm:prSet>
      <dgm:spPr/>
    </dgm:pt>
    <dgm:pt modelId="{0CDDAA50-6451-4C9E-83F3-76C22B5BA24C}" type="pres">
      <dgm:prSet presAssocID="{F52F8629-7B16-410F-ACE0-4E5ABA559490}" presName="arrow" presStyleLbl="bgShp" presStyleIdx="0" presStyleCnt="1" custLinFactNeighborX="-1602" custLinFactNeighborY="7070"/>
      <dgm:spPr/>
      <dgm:t>
        <a:bodyPr/>
        <a:lstStyle/>
        <a:p>
          <a:endParaRPr kumimoji="1" lang="ja-JP" altLang="en-US"/>
        </a:p>
      </dgm:t>
    </dgm:pt>
    <dgm:pt modelId="{7C226050-6BCE-4158-9EF0-E114D9151B20}" type="pres">
      <dgm:prSet presAssocID="{F52F8629-7B16-410F-ACE0-4E5ABA559490}" presName="points" presStyleCnt="0"/>
      <dgm:spPr/>
    </dgm:pt>
    <dgm:pt modelId="{CF5D7BF5-7F52-49BE-8B29-068ACB86D57E}" type="pres">
      <dgm:prSet presAssocID="{7A0F3E84-41A2-4FD7-9F2C-A6835D441469}" presName="compositeA" presStyleCnt="0"/>
      <dgm:spPr/>
    </dgm:pt>
    <dgm:pt modelId="{106F6E36-1974-4A3E-9503-BA72E837E24A}" type="pres">
      <dgm:prSet presAssocID="{7A0F3E84-41A2-4FD7-9F2C-A6835D441469}" presName="textA" presStyleLbl="revTx" presStyleIdx="0" presStyleCnt="4">
        <dgm:presLayoutVars>
          <dgm:bulletEnabled val="1"/>
        </dgm:presLayoutVars>
      </dgm:prSet>
      <dgm:spPr/>
      <dgm:t>
        <a:bodyPr/>
        <a:lstStyle/>
        <a:p>
          <a:endParaRPr kumimoji="1" lang="ja-JP" altLang="en-US"/>
        </a:p>
      </dgm:t>
    </dgm:pt>
    <dgm:pt modelId="{B0C731ED-D81F-4EB3-AE69-8B588311B931}" type="pres">
      <dgm:prSet presAssocID="{7A0F3E84-41A2-4FD7-9F2C-A6835D441469}" presName="circleA" presStyleLbl="node1" presStyleIdx="0" presStyleCnt="4"/>
      <dgm:spPr/>
    </dgm:pt>
    <dgm:pt modelId="{BAE705C9-C4F2-430D-ABAD-1D262EEE53F2}" type="pres">
      <dgm:prSet presAssocID="{7A0F3E84-41A2-4FD7-9F2C-A6835D441469}" presName="spaceA" presStyleCnt="0"/>
      <dgm:spPr/>
    </dgm:pt>
    <dgm:pt modelId="{82685AB6-1253-4614-99B4-0C480FD7BBCF}" type="pres">
      <dgm:prSet presAssocID="{0F8CA9CD-18ED-4BB5-82B6-A4CFD8EBDF1E}" presName="space" presStyleCnt="0"/>
      <dgm:spPr/>
    </dgm:pt>
    <dgm:pt modelId="{C403C3FD-ABB9-4753-A239-AEA445CDEC18}" type="pres">
      <dgm:prSet presAssocID="{D2EFCF65-525A-4B0C-BA84-E944896CC050}" presName="compositeB" presStyleCnt="0"/>
      <dgm:spPr/>
    </dgm:pt>
    <dgm:pt modelId="{289B8D65-9045-4216-A4D4-9DF6D4E935E3}" type="pres">
      <dgm:prSet presAssocID="{D2EFCF65-525A-4B0C-BA84-E944896CC050}" presName="textB" presStyleLbl="revTx" presStyleIdx="1" presStyleCnt="4" custLinFactY="-49601" custLinFactNeighborX="5286" custLinFactNeighborY="-100000">
        <dgm:presLayoutVars>
          <dgm:bulletEnabled val="1"/>
        </dgm:presLayoutVars>
      </dgm:prSet>
      <dgm:spPr/>
      <dgm:t>
        <a:bodyPr/>
        <a:lstStyle/>
        <a:p>
          <a:endParaRPr kumimoji="1" lang="ja-JP" altLang="en-US"/>
        </a:p>
      </dgm:t>
    </dgm:pt>
    <dgm:pt modelId="{9FE15B5F-AB5F-4F35-A4ED-F7B6ECEEB021}" type="pres">
      <dgm:prSet presAssocID="{D2EFCF65-525A-4B0C-BA84-E944896CC050}" presName="circleB" presStyleLbl="node1" presStyleIdx="1" presStyleCnt="4"/>
      <dgm:spPr/>
    </dgm:pt>
    <dgm:pt modelId="{D1516E21-AA62-45B2-97AA-15CC516623FF}" type="pres">
      <dgm:prSet presAssocID="{D2EFCF65-525A-4B0C-BA84-E944896CC050}" presName="spaceB" presStyleCnt="0"/>
      <dgm:spPr/>
    </dgm:pt>
    <dgm:pt modelId="{C6FC307D-8076-46A1-9BA3-EEE05EB1CD40}" type="pres">
      <dgm:prSet presAssocID="{F87EE08E-D00B-4CFD-9749-E5CB814AB8D0}" presName="space" presStyleCnt="0"/>
      <dgm:spPr/>
    </dgm:pt>
    <dgm:pt modelId="{5A2C927B-170B-4069-A3A0-828ED4DC70B7}" type="pres">
      <dgm:prSet presAssocID="{F123C377-EDFC-4DBC-B51B-7464B5FE933D}" presName="compositeA" presStyleCnt="0"/>
      <dgm:spPr/>
    </dgm:pt>
    <dgm:pt modelId="{82F00DF0-ECEE-4704-A151-73E99B4F5B8A}" type="pres">
      <dgm:prSet presAssocID="{F123C377-EDFC-4DBC-B51B-7464B5FE933D}" presName="textA" presStyleLbl="revTx" presStyleIdx="2" presStyleCnt="4">
        <dgm:presLayoutVars>
          <dgm:bulletEnabled val="1"/>
        </dgm:presLayoutVars>
      </dgm:prSet>
      <dgm:spPr/>
      <dgm:t>
        <a:bodyPr/>
        <a:lstStyle/>
        <a:p>
          <a:endParaRPr kumimoji="1" lang="ja-JP" altLang="en-US"/>
        </a:p>
      </dgm:t>
    </dgm:pt>
    <dgm:pt modelId="{E52D5B1F-6759-4AFD-8883-63AAA41151D7}" type="pres">
      <dgm:prSet presAssocID="{F123C377-EDFC-4DBC-B51B-7464B5FE933D}" presName="circleA" presStyleLbl="node1" presStyleIdx="2" presStyleCnt="4"/>
      <dgm:spPr/>
    </dgm:pt>
    <dgm:pt modelId="{C2FB6A04-D37D-434B-ACE4-E00CAB61B2ED}" type="pres">
      <dgm:prSet presAssocID="{F123C377-EDFC-4DBC-B51B-7464B5FE933D}" presName="spaceA" presStyleCnt="0"/>
      <dgm:spPr/>
    </dgm:pt>
    <dgm:pt modelId="{D832A620-7E25-4D9F-8F0C-02BD6358A81A}" type="pres">
      <dgm:prSet presAssocID="{8C02BDD1-BA6F-4192-9853-376C82B8EE39}" presName="space" presStyleCnt="0"/>
      <dgm:spPr/>
    </dgm:pt>
    <dgm:pt modelId="{916AD80D-9248-4648-844D-48E4F6B28F23}" type="pres">
      <dgm:prSet presAssocID="{0138EAFA-86B3-46A6-BC30-AB440510CB33}" presName="compositeB" presStyleCnt="0"/>
      <dgm:spPr/>
    </dgm:pt>
    <dgm:pt modelId="{7A796DB5-0403-4000-9FAE-5B28174B93CF}" type="pres">
      <dgm:prSet presAssocID="{0138EAFA-86B3-46A6-BC30-AB440510CB33}" presName="textB" presStyleLbl="revTx" presStyleIdx="3" presStyleCnt="4">
        <dgm:presLayoutVars>
          <dgm:bulletEnabled val="1"/>
        </dgm:presLayoutVars>
      </dgm:prSet>
      <dgm:spPr/>
      <dgm:t>
        <a:bodyPr/>
        <a:lstStyle/>
        <a:p>
          <a:endParaRPr kumimoji="1" lang="ja-JP" altLang="en-US"/>
        </a:p>
      </dgm:t>
    </dgm:pt>
    <dgm:pt modelId="{AD65D168-76FB-436C-AE59-CD45DBD79717}" type="pres">
      <dgm:prSet presAssocID="{0138EAFA-86B3-46A6-BC30-AB440510CB33}" presName="circleB" presStyleLbl="node1" presStyleIdx="3" presStyleCnt="4" custLinFactNeighborX="42011" custLinFactNeighborY="-11525"/>
      <dgm:spPr>
        <a:solidFill>
          <a:srgbClr val="4343D1"/>
        </a:solidFill>
      </dgm:spPr>
    </dgm:pt>
    <dgm:pt modelId="{D825438C-CFE2-403B-B4A9-151EB490E4DA}" type="pres">
      <dgm:prSet presAssocID="{0138EAFA-86B3-46A6-BC30-AB440510CB33}" presName="spaceB" presStyleCnt="0"/>
      <dgm:spPr/>
    </dgm:pt>
  </dgm:ptLst>
  <dgm:cxnLst>
    <dgm:cxn modelId="{7611F379-6A37-4A96-A98E-1D4A8FFD79C7}" type="presOf" srcId="{0138EAFA-86B3-46A6-BC30-AB440510CB33}" destId="{7A796DB5-0403-4000-9FAE-5B28174B93CF}" srcOrd="0" destOrd="0" presId="urn:microsoft.com/office/officeart/2005/8/layout/hProcess11"/>
    <dgm:cxn modelId="{EBAD7968-CE51-4C15-B2BC-D6980E060630}" type="presOf" srcId="{7A0F3E84-41A2-4FD7-9F2C-A6835D441469}" destId="{106F6E36-1974-4A3E-9503-BA72E837E24A}" srcOrd="0" destOrd="0" presId="urn:microsoft.com/office/officeart/2005/8/layout/hProcess11"/>
    <dgm:cxn modelId="{86D042D7-5924-4AA6-99B6-CF6E6E6CC096}" type="presOf" srcId="{D2EFCF65-525A-4B0C-BA84-E944896CC050}" destId="{289B8D65-9045-4216-A4D4-9DF6D4E935E3}" srcOrd="0" destOrd="0" presId="urn:microsoft.com/office/officeart/2005/8/layout/hProcess11"/>
    <dgm:cxn modelId="{D8D2D258-7EE6-47D1-B1C5-F90C7DCABDEE}" type="presOf" srcId="{F123C377-EDFC-4DBC-B51B-7464B5FE933D}" destId="{82F00DF0-ECEE-4704-A151-73E99B4F5B8A}" srcOrd="0" destOrd="0" presId="urn:microsoft.com/office/officeart/2005/8/layout/hProcess11"/>
    <dgm:cxn modelId="{83BA61B9-D67A-43BC-8F4A-D853494016A6}" type="presOf" srcId="{F52F8629-7B16-410F-ACE0-4E5ABA559490}" destId="{755CC5E4-40B0-421C-87B4-DDD18C1C9DC9}" srcOrd="0" destOrd="0" presId="urn:microsoft.com/office/officeart/2005/8/layout/hProcess11"/>
    <dgm:cxn modelId="{B9C7C880-63E2-4126-BDB1-624DC67D221A}" srcId="{F52F8629-7B16-410F-ACE0-4E5ABA559490}" destId="{0138EAFA-86B3-46A6-BC30-AB440510CB33}" srcOrd="3" destOrd="0" parTransId="{C18886CB-735F-45C7-9E09-AF6AF0FDC260}" sibTransId="{6CBE111C-1D15-442A-A7DA-B08A1A2552F9}"/>
    <dgm:cxn modelId="{58583CF7-F387-4846-8A3B-9AF3E1685508}" srcId="{F52F8629-7B16-410F-ACE0-4E5ABA559490}" destId="{7A0F3E84-41A2-4FD7-9F2C-A6835D441469}" srcOrd="0" destOrd="0" parTransId="{BFB08DD8-B75F-45CC-997F-2E9F30A73644}" sibTransId="{0F8CA9CD-18ED-4BB5-82B6-A4CFD8EBDF1E}"/>
    <dgm:cxn modelId="{2548F060-6CCA-4537-9B14-77BBE6DBC4BF}" srcId="{F52F8629-7B16-410F-ACE0-4E5ABA559490}" destId="{F123C377-EDFC-4DBC-B51B-7464B5FE933D}" srcOrd="2" destOrd="0" parTransId="{A39C49C9-895E-4B4F-A4DF-2F29B64A50BE}" sibTransId="{8C02BDD1-BA6F-4192-9853-376C82B8EE39}"/>
    <dgm:cxn modelId="{E0318284-A3D9-44C6-B7C0-72AD81634522}" srcId="{F52F8629-7B16-410F-ACE0-4E5ABA559490}" destId="{D2EFCF65-525A-4B0C-BA84-E944896CC050}" srcOrd="1" destOrd="0" parTransId="{4B8CEEBA-E262-40A3-B1F2-E6C1F650E8BC}" sibTransId="{F87EE08E-D00B-4CFD-9749-E5CB814AB8D0}"/>
    <dgm:cxn modelId="{4581FB6A-39D5-4A25-B111-7BDE59162ED1}" type="presParOf" srcId="{755CC5E4-40B0-421C-87B4-DDD18C1C9DC9}" destId="{0CDDAA50-6451-4C9E-83F3-76C22B5BA24C}" srcOrd="0" destOrd="0" presId="urn:microsoft.com/office/officeart/2005/8/layout/hProcess11"/>
    <dgm:cxn modelId="{B2C27754-1F74-4EC7-9EB4-275EF24173D5}" type="presParOf" srcId="{755CC5E4-40B0-421C-87B4-DDD18C1C9DC9}" destId="{7C226050-6BCE-4158-9EF0-E114D9151B20}" srcOrd="1" destOrd="0" presId="urn:microsoft.com/office/officeart/2005/8/layout/hProcess11"/>
    <dgm:cxn modelId="{937247E4-0FEA-4613-AD55-8011A8985410}" type="presParOf" srcId="{7C226050-6BCE-4158-9EF0-E114D9151B20}" destId="{CF5D7BF5-7F52-49BE-8B29-068ACB86D57E}" srcOrd="0" destOrd="0" presId="urn:microsoft.com/office/officeart/2005/8/layout/hProcess11"/>
    <dgm:cxn modelId="{CE6F8F29-49C6-4A34-A12E-25B00F992882}" type="presParOf" srcId="{CF5D7BF5-7F52-49BE-8B29-068ACB86D57E}" destId="{106F6E36-1974-4A3E-9503-BA72E837E24A}" srcOrd="0" destOrd="0" presId="urn:microsoft.com/office/officeart/2005/8/layout/hProcess11"/>
    <dgm:cxn modelId="{1695CCD9-1F0A-4107-9109-78284C5C30DE}" type="presParOf" srcId="{CF5D7BF5-7F52-49BE-8B29-068ACB86D57E}" destId="{B0C731ED-D81F-4EB3-AE69-8B588311B931}" srcOrd="1" destOrd="0" presId="urn:microsoft.com/office/officeart/2005/8/layout/hProcess11"/>
    <dgm:cxn modelId="{94DEB4F8-74C4-4C35-89D4-56B0B99A9E5D}" type="presParOf" srcId="{CF5D7BF5-7F52-49BE-8B29-068ACB86D57E}" destId="{BAE705C9-C4F2-430D-ABAD-1D262EEE53F2}" srcOrd="2" destOrd="0" presId="urn:microsoft.com/office/officeart/2005/8/layout/hProcess11"/>
    <dgm:cxn modelId="{8BA172C3-BA7C-484B-8BDD-908060E01920}" type="presParOf" srcId="{7C226050-6BCE-4158-9EF0-E114D9151B20}" destId="{82685AB6-1253-4614-99B4-0C480FD7BBCF}" srcOrd="1" destOrd="0" presId="urn:microsoft.com/office/officeart/2005/8/layout/hProcess11"/>
    <dgm:cxn modelId="{FCA448F1-4772-4655-B661-FC31C4B9FABC}" type="presParOf" srcId="{7C226050-6BCE-4158-9EF0-E114D9151B20}" destId="{C403C3FD-ABB9-4753-A239-AEA445CDEC18}" srcOrd="2" destOrd="0" presId="urn:microsoft.com/office/officeart/2005/8/layout/hProcess11"/>
    <dgm:cxn modelId="{07D3C883-DBA2-4861-ABB8-5D33E5305BA5}" type="presParOf" srcId="{C403C3FD-ABB9-4753-A239-AEA445CDEC18}" destId="{289B8D65-9045-4216-A4D4-9DF6D4E935E3}" srcOrd="0" destOrd="0" presId="urn:microsoft.com/office/officeart/2005/8/layout/hProcess11"/>
    <dgm:cxn modelId="{DA2316BC-5485-42E6-9AE5-8B24D7FACFB2}" type="presParOf" srcId="{C403C3FD-ABB9-4753-A239-AEA445CDEC18}" destId="{9FE15B5F-AB5F-4F35-A4ED-F7B6ECEEB021}" srcOrd="1" destOrd="0" presId="urn:microsoft.com/office/officeart/2005/8/layout/hProcess11"/>
    <dgm:cxn modelId="{A7F05DDD-6148-415A-BFD0-E28F23C381C4}" type="presParOf" srcId="{C403C3FD-ABB9-4753-A239-AEA445CDEC18}" destId="{D1516E21-AA62-45B2-97AA-15CC516623FF}" srcOrd="2" destOrd="0" presId="urn:microsoft.com/office/officeart/2005/8/layout/hProcess11"/>
    <dgm:cxn modelId="{36833824-66F4-4B57-8E86-DBA5A36F2F50}" type="presParOf" srcId="{7C226050-6BCE-4158-9EF0-E114D9151B20}" destId="{C6FC307D-8076-46A1-9BA3-EEE05EB1CD40}" srcOrd="3" destOrd="0" presId="urn:microsoft.com/office/officeart/2005/8/layout/hProcess11"/>
    <dgm:cxn modelId="{4DF9514E-FC2D-4EEC-8505-9CF21F1732A1}" type="presParOf" srcId="{7C226050-6BCE-4158-9EF0-E114D9151B20}" destId="{5A2C927B-170B-4069-A3A0-828ED4DC70B7}" srcOrd="4" destOrd="0" presId="urn:microsoft.com/office/officeart/2005/8/layout/hProcess11"/>
    <dgm:cxn modelId="{04C0F8A9-1489-4E65-8BB3-23A920E06B50}" type="presParOf" srcId="{5A2C927B-170B-4069-A3A0-828ED4DC70B7}" destId="{82F00DF0-ECEE-4704-A151-73E99B4F5B8A}" srcOrd="0" destOrd="0" presId="urn:microsoft.com/office/officeart/2005/8/layout/hProcess11"/>
    <dgm:cxn modelId="{4DAF2A8E-2457-4752-B375-71B62177E00C}" type="presParOf" srcId="{5A2C927B-170B-4069-A3A0-828ED4DC70B7}" destId="{E52D5B1F-6759-4AFD-8883-63AAA41151D7}" srcOrd="1" destOrd="0" presId="urn:microsoft.com/office/officeart/2005/8/layout/hProcess11"/>
    <dgm:cxn modelId="{2EBFEB9F-173A-45AD-8A9C-006337B3D214}" type="presParOf" srcId="{5A2C927B-170B-4069-A3A0-828ED4DC70B7}" destId="{C2FB6A04-D37D-434B-ACE4-E00CAB61B2ED}" srcOrd="2" destOrd="0" presId="urn:microsoft.com/office/officeart/2005/8/layout/hProcess11"/>
    <dgm:cxn modelId="{35BD7006-21DE-4B89-9F1B-84033881BFE1}" type="presParOf" srcId="{7C226050-6BCE-4158-9EF0-E114D9151B20}" destId="{D832A620-7E25-4D9F-8F0C-02BD6358A81A}" srcOrd="5" destOrd="0" presId="urn:microsoft.com/office/officeart/2005/8/layout/hProcess11"/>
    <dgm:cxn modelId="{39AF1715-CAEE-42AC-8E44-F8F7BC144657}" type="presParOf" srcId="{7C226050-6BCE-4158-9EF0-E114D9151B20}" destId="{916AD80D-9248-4648-844D-48E4F6B28F23}" srcOrd="6" destOrd="0" presId="urn:microsoft.com/office/officeart/2005/8/layout/hProcess11"/>
    <dgm:cxn modelId="{C51C152A-4B4B-4AEA-BD66-9A8CB7C117B1}" type="presParOf" srcId="{916AD80D-9248-4648-844D-48E4F6B28F23}" destId="{7A796DB5-0403-4000-9FAE-5B28174B93CF}" srcOrd="0" destOrd="0" presId="urn:microsoft.com/office/officeart/2005/8/layout/hProcess11"/>
    <dgm:cxn modelId="{1E222E51-CD7B-43AC-8E2E-C551258837A7}" type="presParOf" srcId="{916AD80D-9248-4648-844D-48E4F6B28F23}" destId="{AD65D168-76FB-436C-AE59-CD45DBD79717}" srcOrd="1" destOrd="0" presId="urn:microsoft.com/office/officeart/2005/8/layout/hProcess11"/>
    <dgm:cxn modelId="{8B6589ED-358D-4B99-8F2B-0F66B95C2120}" type="presParOf" srcId="{916AD80D-9248-4648-844D-48E4F6B28F23}" destId="{D825438C-CFE2-403B-B4A9-151EB490E4D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A101E0-D34B-4C91-87E8-37F6705A0586}" type="doc">
      <dgm:prSet loTypeId="urn:microsoft.com/office/officeart/2005/8/layout/chevron1" loCatId="process" qsTypeId="urn:microsoft.com/office/officeart/2005/8/quickstyle/simple1" qsCatId="simple" csTypeId="urn:microsoft.com/office/officeart/2005/8/colors/accent0_1" csCatId="mainScheme" phldr="1"/>
      <dgm:spPr/>
    </dgm:pt>
    <dgm:pt modelId="{07C4A0E9-CD3F-43F8-932A-975595845C03}">
      <dgm:prSet phldrT="[テキスト]"/>
      <dgm:spPr>
        <a:solidFill>
          <a:srgbClr val="00A8D5"/>
        </a:solidFill>
        <a:ln w="38100">
          <a:solidFill>
            <a:srgbClr val="00A8D5"/>
          </a:solidFill>
        </a:ln>
      </dgm:spPr>
      <dgm:t>
        <a:bodyPr/>
        <a:lstStyle/>
        <a:p>
          <a:r>
            <a:rPr kumimoji="1" lang="ja-JP" altLang="en-US" dirty="0" smtClean="0"/>
            <a:t>　</a:t>
          </a:r>
          <a:endParaRPr kumimoji="1" lang="ja-JP" altLang="en-US" dirty="0"/>
        </a:p>
      </dgm:t>
    </dgm:pt>
    <dgm:pt modelId="{ABACD807-DF41-4729-8E94-DDDCFF7DD729}" type="parTrans" cxnId="{3D544292-7232-43CC-AD91-C7873831B65C}">
      <dgm:prSet/>
      <dgm:spPr/>
      <dgm:t>
        <a:bodyPr/>
        <a:lstStyle/>
        <a:p>
          <a:endParaRPr kumimoji="1" lang="ja-JP" altLang="en-US"/>
        </a:p>
      </dgm:t>
    </dgm:pt>
    <dgm:pt modelId="{65F88DB4-108F-471F-BFC7-42072A921587}" type="sibTrans" cxnId="{3D544292-7232-43CC-AD91-C7873831B65C}">
      <dgm:prSet/>
      <dgm:spPr/>
      <dgm:t>
        <a:bodyPr/>
        <a:lstStyle/>
        <a:p>
          <a:endParaRPr kumimoji="1" lang="ja-JP" altLang="en-US"/>
        </a:p>
      </dgm:t>
    </dgm:pt>
    <dgm:pt modelId="{06E52E85-1F12-45D6-BDA8-FA49285FAB74}">
      <dgm:prSet phldrT="[テキスト]"/>
      <dgm:spPr>
        <a:solidFill>
          <a:srgbClr val="00A8D5"/>
        </a:solidFill>
        <a:ln w="38100">
          <a:solidFill>
            <a:srgbClr val="00A8D5"/>
          </a:solidFill>
        </a:ln>
      </dgm:spPr>
      <dgm:t>
        <a:bodyPr/>
        <a:lstStyle/>
        <a:p>
          <a:r>
            <a:rPr kumimoji="1" lang="ja-JP" altLang="en-US" dirty="0" smtClean="0"/>
            <a:t>　</a:t>
          </a:r>
          <a:endParaRPr kumimoji="1" lang="ja-JP" altLang="en-US" dirty="0"/>
        </a:p>
      </dgm:t>
    </dgm:pt>
    <dgm:pt modelId="{50E2EFF4-9025-42D1-A0AD-C13A356EF067}" type="parTrans" cxnId="{4A677F78-6CFC-44BF-9954-C2C47D7E5139}">
      <dgm:prSet/>
      <dgm:spPr/>
      <dgm:t>
        <a:bodyPr/>
        <a:lstStyle/>
        <a:p>
          <a:endParaRPr kumimoji="1" lang="ja-JP" altLang="en-US"/>
        </a:p>
      </dgm:t>
    </dgm:pt>
    <dgm:pt modelId="{B8D58E28-D29F-4FE5-BB5A-BB570C388CBF}" type="sibTrans" cxnId="{4A677F78-6CFC-44BF-9954-C2C47D7E5139}">
      <dgm:prSet/>
      <dgm:spPr/>
      <dgm:t>
        <a:bodyPr/>
        <a:lstStyle/>
        <a:p>
          <a:endParaRPr kumimoji="1" lang="ja-JP" altLang="en-US"/>
        </a:p>
      </dgm:t>
    </dgm:pt>
    <dgm:pt modelId="{316431E4-0331-432C-8B02-440F57E8D7FB}">
      <dgm:prSet phldrT="[テキスト]"/>
      <dgm:spPr>
        <a:solidFill>
          <a:srgbClr val="00A8D5"/>
        </a:solidFill>
        <a:ln w="38100">
          <a:solidFill>
            <a:srgbClr val="00A8D5"/>
          </a:solidFill>
        </a:ln>
      </dgm:spPr>
      <dgm:t>
        <a:bodyPr/>
        <a:lstStyle/>
        <a:p>
          <a:r>
            <a:rPr kumimoji="1" lang="ja-JP" altLang="en-US" dirty="0" smtClean="0"/>
            <a:t>　</a:t>
          </a:r>
          <a:endParaRPr kumimoji="1" lang="ja-JP" altLang="en-US" dirty="0"/>
        </a:p>
      </dgm:t>
    </dgm:pt>
    <dgm:pt modelId="{CE92249A-DCC4-4185-B230-44CEA7C49CDB}" type="parTrans" cxnId="{A6CCF9A0-2427-4879-9FC1-1ABA2BB4B1E5}">
      <dgm:prSet/>
      <dgm:spPr/>
      <dgm:t>
        <a:bodyPr/>
        <a:lstStyle/>
        <a:p>
          <a:endParaRPr kumimoji="1" lang="ja-JP" altLang="en-US"/>
        </a:p>
      </dgm:t>
    </dgm:pt>
    <dgm:pt modelId="{20E62B3C-2046-4F05-ADF3-B1B7CEF9A078}" type="sibTrans" cxnId="{A6CCF9A0-2427-4879-9FC1-1ABA2BB4B1E5}">
      <dgm:prSet/>
      <dgm:spPr/>
      <dgm:t>
        <a:bodyPr/>
        <a:lstStyle/>
        <a:p>
          <a:endParaRPr kumimoji="1" lang="ja-JP" altLang="en-US"/>
        </a:p>
      </dgm:t>
    </dgm:pt>
    <dgm:pt modelId="{76680CFB-B88B-4C24-8C06-1558F87E67E1}" type="pres">
      <dgm:prSet presAssocID="{48A101E0-D34B-4C91-87E8-37F6705A0586}" presName="Name0" presStyleCnt="0">
        <dgm:presLayoutVars>
          <dgm:dir/>
          <dgm:animLvl val="lvl"/>
          <dgm:resizeHandles val="exact"/>
        </dgm:presLayoutVars>
      </dgm:prSet>
      <dgm:spPr/>
    </dgm:pt>
    <dgm:pt modelId="{CBDEACF5-6B0E-454F-A6BE-80CC521A5685}" type="pres">
      <dgm:prSet presAssocID="{07C4A0E9-CD3F-43F8-932A-975595845C03}" presName="parTxOnly" presStyleLbl="node1" presStyleIdx="0" presStyleCnt="3">
        <dgm:presLayoutVars>
          <dgm:chMax val="0"/>
          <dgm:chPref val="0"/>
          <dgm:bulletEnabled val="1"/>
        </dgm:presLayoutVars>
      </dgm:prSet>
      <dgm:spPr/>
      <dgm:t>
        <a:bodyPr/>
        <a:lstStyle/>
        <a:p>
          <a:endParaRPr kumimoji="1" lang="ja-JP" altLang="en-US"/>
        </a:p>
      </dgm:t>
    </dgm:pt>
    <dgm:pt modelId="{83A4F246-FE65-4CB3-AEC1-C6345F1DACAA}" type="pres">
      <dgm:prSet presAssocID="{65F88DB4-108F-471F-BFC7-42072A921587}" presName="parTxOnlySpace" presStyleCnt="0"/>
      <dgm:spPr/>
    </dgm:pt>
    <dgm:pt modelId="{693D9E79-112B-4865-9728-22B5D7892F22}" type="pres">
      <dgm:prSet presAssocID="{06E52E85-1F12-45D6-BDA8-FA49285FAB74}" presName="parTxOnly" presStyleLbl="node1" presStyleIdx="1" presStyleCnt="3">
        <dgm:presLayoutVars>
          <dgm:chMax val="0"/>
          <dgm:chPref val="0"/>
          <dgm:bulletEnabled val="1"/>
        </dgm:presLayoutVars>
      </dgm:prSet>
      <dgm:spPr/>
      <dgm:t>
        <a:bodyPr/>
        <a:lstStyle/>
        <a:p>
          <a:endParaRPr kumimoji="1" lang="ja-JP" altLang="en-US"/>
        </a:p>
      </dgm:t>
    </dgm:pt>
    <dgm:pt modelId="{0288DD49-FB6E-45CB-9B45-215EE8B5BDA4}" type="pres">
      <dgm:prSet presAssocID="{B8D58E28-D29F-4FE5-BB5A-BB570C388CBF}" presName="parTxOnlySpace" presStyleCnt="0"/>
      <dgm:spPr/>
    </dgm:pt>
    <dgm:pt modelId="{CFAD027F-A53B-4EEC-B3E8-CA3B1C26AE9D}" type="pres">
      <dgm:prSet presAssocID="{316431E4-0331-432C-8B02-440F57E8D7FB}" presName="parTxOnly" presStyleLbl="node1" presStyleIdx="2" presStyleCnt="3">
        <dgm:presLayoutVars>
          <dgm:chMax val="0"/>
          <dgm:chPref val="0"/>
          <dgm:bulletEnabled val="1"/>
        </dgm:presLayoutVars>
      </dgm:prSet>
      <dgm:spPr/>
      <dgm:t>
        <a:bodyPr/>
        <a:lstStyle/>
        <a:p>
          <a:endParaRPr kumimoji="1" lang="ja-JP" altLang="en-US"/>
        </a:p>
      </dgm:t>
    </dgm:pt>
  </dgm:ptLst>
  <dgm:cxnLst>
    <dgm:cxn modelId="{4A677F78-6CFC-44BF-9954-C2C47D7E5139}" srcId="{48A101E0-D34B-4C91-87E8-37F6705A0586}" destId="{06E52E85-1F12-45D6-BDA8-FA49285FAB74}" srcOrd="1" destOrd="0" parTransId="{50E2EFF4-9025-42D1-A0AD-C13A356EF067}" sibTransId="{B8D58E28-D29F-4FE5-BB5A-BB570C388CBF}"/>
    <dgm:cxn modelId="{3D544292-7232-43CC-AD91-C7873831B65C}" srcId="{48A101E0-D34B-4C91-87E8-37F6705A0586}" destId="{07C4A0E9-CD3F-43F8-932A-975595845C03}" srcOrd="0" destOrd="0" parTransId="{ABACD807-DF41-4729-8E94-DDDCFF7DD729}" sibTransId="{65F88DB4-108F-471F-BFC7-42072A921587}"/>
    <dgm:cxn modelId="{8C379E2B-5AF6-4E6E-B31D-527EFA5E083E}" type="presOf" srcId="{48A101E0-D34B-4C91-87E8-37F6705A0586}" destId="{76680CFB-B88B-4C24-8C06-1558F87E67E1}" srcOrd="0" destOrd="0" presId="urn:microsoft.com/office/officeart/2005/8/layout/chevron1"/>
    <dgm:cxn modelId="{48191721-4F86-489C-A0A5-23D19D1A5D51}" type="presOf" srcId="{06E52E85-1F12-45D6-BDA8-FA49285FAB74}" destId="{693D9E79-112B-4865-9728-22B5D7892F22}" srcOrd="0" destOrd="0" presId="urn:microsoft.com/office/officeart/2005/8/layout/chevron1"/>
    <dgm:cxn modelId="{374427DF-3064-4FF0-9FD3-CE10218342AD}" type="presOf" srcId="{07C4A0E9-CD3F-43F8-932A-975595845C03}" destId="{CBDEACF5-6B0E-454F-A6BE-80CC521A5685}" srcOrd="0" destOrd="0" presId="urn:microsoft.com/office/officeart/2005/8/layout/chevron1"/>
    <dgm:cxn modelId="{A6CCF9A0-2427-4879-9FC1-1ABA2BB4B1E5}" srcId="{48A101E0-D34B-4C91-87E8-37F6705A0586}" destId="{316431E4-0331-432C-8B02-440F57E8D7FB}" srcOrd="2" destOrd="0" parTransId="{CE92249A-DCC4-4185-B230-44CEA7C49CDB}" sibTransId="{20E62B3C-2046-4F05-ADF3-B1B7CEF9A078}"/>
    <dgm:cxn modelId="{F132610A-CD43-4AF5-8DC6-F561BAB2B8D6}" type="presOf" srcId="{316431E4-0331-432C-8B02-440F57E8D7FB}" destId="{CFAD027F-A53B-4EEC-B3E8-CA3B1C26AE9D}" srcOrd="0" destOrd="0" presId="urn:microsoft.com/office/officeart/2005/8/layout/chevron1"/>
    <dgm:cxn modelId="{B9FD1B06-D33F-4E25-AE65-E75F50295DDC}" type="presParOf" srcId="{76680CFB-B88B-4C24-8C06-1558F87E67E1}" destId="{CBDEACF5-6B0E-454F-A6BE-80CC521A5685}" srcOrd="0" destOrd="0" presId="urn:microsoft.com/office/officeart/2005/8/layout/chevron1"/>
    <dgm:cxn modelId="{BDBE192D-DABE-464B-B137-AEA01D4343E1}" type="presParOf" srcId="{76680CFB-B88B-4C24-8C06-1558F87E67E1}" destId="{83A4F246-FE65-4CB3-AEC1-C6345F1DACAA}" srcOrd="1" destOrd="0" presId="urn:microsoft.com/office/officeart/2005/8/layout/chevron1"/>
    <dgm:cxn modelId="{D6C5F839-FB85-4314-B797-AEA790EC2A1E}" type="presParOf" srcId="{76680CFB-B88B-4C24-8C06-1558F87E67E1}" destId="{693D9E79-112B-4865-9728-22B5D7892F22}" srcOrd="2" destOrd="0" presId="urn:microsoft.com/office/officeart/2005/8/layout/chevron1"/>
    <dgm:cxn modelId="{F2845335-0CE0-4577-89C7-005C6613CF93}" type="presParOf" srcId="{76680CFB-B88B-4C24-8C06-1558F87E67E1}" destId="{0288DD49-FB6E-45CB-9B45-215EE8B5BDA4}" srcOrd="3" destOrd="0" presId="urn:microsoft.com/office/officeart/2005/8/layout/chevron1"/>
    <dgm:cxn modelId="{9C054A0E-8924-4ABA-BA0E-791649FA9785}" type="presParOf" srcId="{76680CFB-B88B-4C24-8C06-1558F87E67E1}" destId="{CFAD027F-A53B-4EEC-B3E8-CA3B1C26AE9D}"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DAA50-6451-4C9E-83F3-76C22B5BA24C}">
      <dsp:nvSpPr>
        <dsp:cNvPr id="0" name=""/>
        <dsp:cNvSpPr/>
      </dsp:nvSpPr>
      <dsp:spPr>
        <a:xfrm>
          <a:off x="0" y="437225"/>
          <a:ext cx="4309343" cy="532746"/>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6F6E36-1974-4A3E-9503-BA72E837E24A}">
      <dsp:nvSpPr>
        <dsp:cNvPr id="0" name=""/>
        <dsp:cNvSpPr/>
      </dsp:nvSpPr>
      <dsp:spPr>
        <a:xfrm>
          <a:off x="1941" y="0"/>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kumimoji="1" lang="ja-JP" altLang="en-US" sz="1100" kern="1200" dirty="0" smtClean="0"/>
            <a:t>　</a:t>
          </a:r>
          <a:endParaRPr kumimoji="1" lang="ja-JP" altLang="en-US" sz="1100" kern="1200" dirty="0"/>
        </a:p>
      </dsp:txBody>
      <dsp:txXfrm>
        <a:off x="1941" y="0"/>
        <a:ext cx="933620" cy="532746"/>
      </dsp:txXfrm>
    </dsp:sp>
    <dsp:sp modelId="{B0C731ED-D81F-4EB3-AE69-8B588311B931}">
      <dsp:nvSpPr>
        <dsp:cNvPr id="0" name=""/>
        <dsp:cNvSpPr/>
      </dsp:nvSpPr>
      <dsp:spPr>
        <a:xfrm>
          <a:off x="402158" y="599340"/>
          <a:ext cx="133186" cy="13318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9B8D65-9045-4216-A4D4-9DF6D4E935E3}">
      <dsp:nvSpPr>
        <dsp:cNvPr id="0" name=""/>
        <dsp:cNvSpPr/>
      </dsp:nvSpPr>
      <dsp:spPr>
        <a:xfrm>
          <a:off x="1031594" y="2125"/>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kumimoji="1" lang="ja-JP" altLang="en-US" sz="2300" kern="1200" dirty="0" smtClean="0"/>
            <a:t>　</a:t>
          </a:r>
          <a:endParaRPr kumimoji="1" lang="ja-JP" altLang="en-US" sz="2300" kern="1200" dirty="0"/>
        </a:p>
      </dsp:txBody>
      <dsp:txXfrm>
        <a:off x="1031594" y="2125"/>
        <a:ext cx="933620" cy="532746"/>
      </dsp:txXfrm>
    </dsp:sp>
    <dsp:sp modelId="{9FE15B5F-AB5F-4F35-A4ED-F7B6ECEEB021}">
      <dsp:nvSpPr>
        <dsp:cNvPr id="0" name=""/>
        <dsp:cNvSpPr/>
      </dsp:nvSpPr>
      <dsp:spPr>
        <a:xfrm>
          <a:off x="1382460" y="599340"/>
          <a:ext cx="133186" cy="133186"/>
        </a:xfrm>
        <a:prstGeom prst="ellipse">
          <a:avLst/>
        </a:prstGeom>
        <a:solidFill>
          <a:schemeClr val="accent5">
            <a:hueOff val="1714279"/>
            <a:satOff val="3916"/>
            <a:lumOff val="-10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00DF0-ECEE-4704-A151-73E99B4F5B8A}">
      <dsp:nvSpPr>
        <dsp:cNvPr id="0" name=""/>
        <dsp:cNvSpPr/>
      </dsp:nvSpPr>
      <dsp:spPr>
        <a:xfrm>
          <a:off x="1962544" y="0"/>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kumimoji="1" lang="ja-JP" altLang="en-US" sz="1100" kern="1200" dirty="0" smtClean="0"/>
            <a:t>　</a:t>
          </a:r>
          <a:endParaRPr kumimoji="1" lang="ja-JP" altLang="en-US" sz="1100" kern="1200" dirty="0"/>
        </a:p>
      </dsp:txBody>
      <dsp:txXfrm>
        <a:off x="1962544" y="0"/>
        <a:ext cx="933620" cy="532746"/>
      </dsp:txXfrm>
    </dsp:sp>
    <dsp:sp modelId="{E52D5B1F-6759-4AFD-8883-63AAA41151D7}">
      <dsp:nvSpPr>
        <dsp:cNvPr id="0" name=""/>
        <dsp:cNvSpPr/>
      </dsp:nvSpPr>
      <dsp:spPr>
        <a:xfrm>
          <a:off x="2362761" y="599340"/>
          <a:ext cx="133186" cy="133186"/>
        </a:xfrm>
        <a:prstGeom prst="ellipse">
          <a:avLst/>
        </a:prstGeom>
        <a:solidFill>
          <a:schemeClr val="accent5">
            <a:hueOff val="3428557"/>
            <a:satOff val="7832"/>
            <a:lumOff val="-2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796DB5-0403-4000-9FAE-5B28174B93CF}">
      <dsp:nvSpPr>
        <dsp:cNvPr id="0" name=""/>
        <dsp:cNvSpPr/>
      </dsp:nvSpPr>
      <dsp:spPr>
        <a:xfrm>
          <a:off x="2942846" y="799120"/>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endParaRPr kumimoji="1" lang="en-US" altLang="ja-JP" sz="1100" kern="1200" dirty="0" smtClean="0"/>
        </a:p>
        <a:p>
          <a:pPr lvl="0" algn="ctr" defTabSz="488950">
            <a:lnSpc>
              <a:spcPct val="90000"/>
            </a:lnSpc>
            <a:spcBef>
              <a:spcPct val="0"/>
            </a:spcBef>
            <a:spcAft>
              <a:spcPct val="35000"/>
            </a:spcAft>
          </a:pPr>
          <a:endParaRPr kumimoji="1" lang="ja-JP" altLang="en-US" sz="1100" kern="1200" dirty="0"/>
        </a:p>
      </dsp:txBody>
      <dsp:txXfrm>
        <a:off x="2942846" y="799120"/>
        <a:ext cx="933620" cy="532746"/>
      </dsp:txXfrm>
    </dsp:sp>
    <dsp:sp modelId="{AD65D168-76FB-436C-AE59-CD45DBD79717}">
      <dsp:nvSpPr>
        <dsp:cNvPr id="0" name=""/>
        <dsp:cNvSpPr/>
      </dsp:nvSpPr>
      <dsp:spPr>
        <a:xfrm>
          <a:off x="3399016" y="583990"/>
          <a:ext cx="133186" cy="133186"/>
        </a:xfrm>
        <a:prstGeom prst="ellipse">
          <a:avLst/>
        </a:prstGeom>
        <a:solidFill>
          <a:srgbClr val="4343D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EACF5-6B0E-454F-A6BE-80CC521A5685}">
      <dsp:nvSpPr>
        <dsp:cNvPr id="0" name=""/>
        <dsp:cNvSpPr/>
      </dsp:nvSpPr>
      <dsp:spPr>
        <a:xfrm>
          <a:off x="2501" y="0"/>
          <a:ext cx="3047605" cy="794275"/>
        </a:xfrm>
        <a:prstGeom prst="chevron">
          <a:avLst/>
        </a:prstGeom>
        <a:solidFill>
          <a:srgbClr val="00A8D5"/>
        </a:solidFill>
        <a:ln w="38100" cap="flat" cmpd="sng" algn="ctr">
          <a:solidFill>
            <a:srgbClr val="00A8D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kumimoji="1" lang="ja-JP" altLang="en-US" sz="4500" kern="1200" dirty="0" smtClean="0"/>
            <a:t>　</a:t>
          </a:r>
          <a:endParaRPr kumimoji="1" lang="ja-JP" altLang="en-US" sz="4500" kern="1200" dirty="0"/>
        </a:p>
      </dsp:txBody>
      <dsp:txXfrm>
        <a:off x="399639" y="0"/>
        <a:ext cx="2253330" cy="794275"/>
      </dsp:txXfrm>
    </dsp:sp>
    <dsp:sp modelId="{693D9E79-112B-4865-9728-22B5D7892F22}">
      <dsp:nvSpPr>
        <dsp:cNvPr id="0" name=""/>
        <dsp:cNvSpPr/>
      </dsp:nvSpPr>
      <dsp:spPr>
        <a:xfrm>
          <a:off x="2745346" y="0"/>
          <a:ext cx="3047605" cy="794275"/>
        </a:xfrm>
        <a:prstGeom prst="chevron">
          <a:avLst/>
        </a:prstGeom>
        <a:solidFill>
          <a:srgbClr val="00A8D5"/>
        </a:solidFill>
        <a:ln w="38100" cap="flat" cmpd="sng" algn="ctr">
          <a:solidFill>
            <a:srgbClr val="00A8D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kumimoji="1" lang="ja-JP" altLang="en-US" sz="4500" kern="1200" dirty="0" smtClean="0"/>
            <a:t>　</a:t>
          </a:r>
          <a:endParaRPr kumimoji="1" lang="ja-JP" altLang="en-US" sz="4500" kern="1200" dirty="0"/>
        </a:p>
      </dsp:txBody>
      <dsp:txXfrm>
        <a:off x="3142484" y="0"/>
        <a:ext cx="2253330" cy="794275"/>
      </dsp:txXfrm>
    </dsp:sp>
    <dsp:sp modelId="{CFAD027F-A53B-4EEC-B3E8-CA3B1C26AE9D}">
      <dsp:nvSpPr>
        <dsp:cNvPr id="0" name=""/>
        <dsp:cNvSpPr/>
      </dsp:nvSpPr>
      <dsp:spPr>
        <a:xfrm>
          <a:off x="5488191" y="0"/>
          <a:ext cx="3047605" cy="794275"/>
        </a:xfrm>
        <a:prstGeom prst="chevron">
          <a:avLst/>
        </a:prstGeom>
        <a:solidFill>
          <a:srgbClr val="00A8D5"/>
        </a:solidFill>
        <a:ln w="38100" cap="flat" cmpd="sng" algn="ctr">
          <a:solidFill>
            <a:srgbClr val="00A8D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kumimoji="1" lang="ja-JP" altLang="en-US" sz="4500" kern="1200" dirty="0" smtClean="0"/>
            <a:t>　</a:t>
          </a:r>
          <a:endParaRPr kumimoji="1" lang="ja-JP" altLang="en-US" sz="4500" kern="1200" dirty="0"/>
        </a:p>
      </dsp:txBody>
      <dsp:txXfrm>
        <a:off x="5885329" y="0"/>
        <a:ext cx="2253330" cy="7942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5"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30723" name="Rectangle 3"/>
          <p:cNvSpPr>
            <a:spLocks noGrp="1" noChangeArrowheads="1"/>
          </p:cNvSpPr>
          <p:nvPr>
            <p:ph type="dt" sz="quarter" idx="1"/>
          </p:nvPr>
        </p:nvSpPr>
        <p:spPr bwMode="auto">
          <a:xfrm>
            <a:off x="3858434"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30724" name="Rectangle 4"/>
          <p:cNvSpPr>
            <a:spLocks noGrp="1" noChangeArrowheads="1"/>
          </p:cNvSpPr>
          <p:nvPr>
            <p:ph type="ftr" sz="quarter" idx="2"/>
          </p:nvPr>
        </p:nvSpPr>
        <p:spPr bwMode="auto">
          <a:xfrm>
            <a:off x="15"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30725" name="Rectangle 5"/>
          <p:cNvSpPr>
            <a:spLocks noGrp="1" noChangeArrowheads="1"/>
          </p:cNvSpPr>
          <p:nvPr>
            <p:ph type="sldNum" sz="quarter" idx="3"/>
          </p:nvPr>
        </p:nvSpPr>
        <p:spPr bwMode="auto">
          <a:xfrm>
            <a:off x="3858434"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fld id="{92E23A5E-9C4A-429B-84D1-67CBDB8EB707}" type="slidenum">
              <a:rPr lang="en-US" altLang="ja-JP"/>
              <a:pPr>
                <a:defRPr/>
              </a:pPr>
              <a:t>‹#›</a:t>
            </a:fld>
            <a:endParaRPr lang="en-US" altLang="ja-JP"/>
          </a:p>
        </p:txBody>
      </p:sp>
    </p:spTree>
    <p:extLst>
      <p:ext uri="{BB962C8B-B14F-4D97-AF65-F5344CB8AC3E}">
        <p14:creationId xmlns:p14="http://schemas.microsoft.com/office/powerpoint/2010/main" val="8456027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5"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18435" name="Rectangle 3"/>
          <p:cNvSpPr>
            <a:spLocks noGrp="1" noChangeArrowheads="1"/>
          </p:cNvSpPr>
          <p:nvPr>
            <p:ph type="dt" idx="1"/>
          </p:nvPr>
        </p:nvSpPr>
        <p:spPr bwMode="auto">
          <a:xfrm>
            <a:off x="3858434"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16388" name="Rectangle 4"/>
          <p:cNvSpPr>
            <a:spLocks noGrp="1" noRot="1" noChangeAspect="1" noChangeArrowheads="1" noTextEdit="1"/>
          </p:cNvSpPr>
          <p:nvPr>
            <p:ph type="sldImg" idx="2"/>
          </p:nvPr>
        </p:nvSpPr>
        <p:spPr bwMode="auto">
          <a:xfrm>
            <a:off x="928688" y="749300"/>
            <a:ext cx="4960937"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04852" y="4720989"/>
            <a:ext cx="4997509" cy="447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8438" name="Rectangle 6"/>
          <p:cNvSpPr>
            <a:spLocks noGrp="1" noChangeArrowheads="1"/>
          </p:cNvSpPr>
          <p:nvPr>
            <p:ph type="ftr" sz="quarter" idx="4"/>
          </p:nvPr>
        </p:nvSpPr>
        <p:spPr bwMode="auto">
          <a:xfrm>
            <a:off x="15"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18439" name="Rectangle 7"/>
          <p:cNvSpPr>
            <a:spLocks noGrp="1" noChangeArrowheads="1"/>
          </p:cNvSpPr>
          <p:nvPr>
            <p:ph type="sldNum" sz="quarter" idx="5"/>
          </p:nvPr>
        </p:nvSpPr>
        <p:spPr bwMode="auto">
          <a:xfrm>
            <a:off x="3858434"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fld id="{E3BF8E43-CE61-4B80-8837-D55162658CF2}" type="slidenum">
              <a:rPr lang="en-US" altLang="ja-JP"/>
              <a:pPr>
                <a:defRPr/>
              </a:pPr>
              <a:t>‹#›</a:t>
            </a:fld>
            <a:endParaRPr lang="en-US" altLang="ja-JP"/>
          </a:p>
        </p:txBody>
      </p:sp>
    </p:spTree>
    <p:extLst>
      <p:ext uri="{BB962C8B-B14F-4D97-AF65-F5344CB8AC3E}">
        <p14:creationId xmlns:p14="http://schemas.microsoft.com/office/powerpoint/2010/main" val="144305377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D265C061-EA35-44C2-934C-5876626A5930}" type="slidenum">
              <a:rPr lang="en-US" altLang="ja-JP" sz="1100">
                <a:ea typeface="ＭＳ Ｐゴシック" pitchFamily="50" charset="-128"/>
              </a:rPr>
              <a:pPr eaLnBrk="1" hangingPunct="1">
                <a:spcBef>
                  <a:spcPct val="0"/>
                </a:spcBef>
              </a:pPr>
              <a:t>0</a:t>
            </a:fld>
            <a:endParaRPr lang="en-US" altLang="ja-JP" sz="1100">
              <a:ea typeface="ＭＳ Ｐゴシック" pitchFamily="50"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746910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8297212D-22D8-4416-ADA0-E7FFF298BCAA}" type="slidenum">
              <a:rPr lang="en-US" altLang="ja-JP" sz="1100">
                <a:ea typeface="ＭＳ Ｐゴシック" pitchFamily="50" charset="-128"/>
              </a:rPr>
              <a:pPr eaLnBrk="1" hangingPunct="1">
                <a:spcBef>
                  <a:spcPct val="0"/>
                </a:spcBef>
              </a:pPr>
              <a:t>21</a:t>
            </a:fld>
            <a:endParaRPr lang="en-US" altLang="ja-JP" sz="1100">
              <a:ea typeface="ＭＳ Ｐゴシック"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03304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4956" indent="-286521"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6089"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4521"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2958"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ＭＳ Ｐゴシック" panose="020B0600070205080204" pitchFamily="50" charset="-128"/>
              </a:rPr>
              <a:pPr>
                <a:spcBef>
                  <a:spcPct val="0"/>
                </a:spcBef>
              </a:pPr>
              <a:t>22</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4279667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FF20DF8-4F03-4E43-A5CD-5BAD9BEBEAC9}" type="slidenum">
              <a:rPr lang="en-US" altLang="ja-JP" sz="1100">
                <a:ea typeface="ＭＳ Ｐゴシック" pitchFamily="50" charset="-128"/>
              </a:rPr>
              <a:pPr eaLnBrk="1" hangingPunct="1">
                <a:spcBef>
                  <a:spcPct val="0"/>
                </a:spcBef>
              </a:pPr>
              <a:t>23</a:t>
            </a:fld>
            <a:endParaRPr lang="en-US" altLang="ja-JP" sz="1100">
              <a:ea typeface="ＭＳ Ｐゴシック"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121739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4AA8384F-A4C7-4C35-949B-494FFC2A4D56}" type="slidenum">
              <a:rPr lang="en-US" altLang="ja-JP" sz="1100">
                <a:ea typeface="ＭＳ Ｐゴシック" pitchFamily="50" charset="-128"/>
              </a:rPr>
              <a:pPr eaLnBrk="1" hangingPunct="1">
                <a:spcBef>
                  <a:spcPct val="0"/>
                </a:spcBef>
              </a:pPr>
              <a:t>24</a:t>
            </a:fld>
            <a:endParaRPr lang="en-US" altLang="ja-JP" sz="1100">
              <a:ea typeface="ＭＳ Ｐゴシック" pitchFamily="50"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962804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765" eaLnBrk="0" hangingPunct="0">
              <a:spcBef>
                <a:spcPct val="30000"/>
              </a:spcBef>
              <a:defRPr kumimoji="1" sz="1200">
                <a:solidFill>
                  <a:schemeClr val="tx1"/>
                </a:solidFill>
                <a:latin typeface="Times New Roman" pitchFamily="18" charset="0"/>
                <a:ea typeface="ＭＳ Ｐ明朝" pitchFamily="18" charset="-128"/>
              </a:defRPr>
            </a:lvl1pPr>
            <a:lvl2pPr marL="743870" indent="-286104" defTabSz="910765" eaLnBrk="0" hangingPunct="0">
              <a:spcBef>
                <a:spcPct val="30000"/>
              </a:spcBef>
              <a:defRPr kumimoji="1" sz="1200">
                <a:solidFill>
                  <a:schemeClr val="tx1"/>
                </a:solidFill>
                <a:latin typeface="Times New Roman" pitchFamily="18" charset="0"/>
                <a:ea typeface="ＭＳ Ｐ明朝" pitchFamily="18" charset="-128"/>
              </a:defRPr>
            </a:lvl2pPr>
            <a:lvl3pPr marL="1144415" indent="-228883" defTabSz="910765" eaLnBrk="0" hangingPunct="0">
              <a:spcBef>
                <a:spcPct val="30000"/>
              </a:spcBef>
              <a:defRPr kumimoji="1" sz="1200">
                <a:solidFill>
                  <a:schemeClr val="tx1"/>
                </a:solidFill>
                <a:latin typeface="Times New Roman" pitchFamily="18" charset="0"/>
                <a:ea typeface="ＭＳ Ｐ明朝" pitchFamily="18" charset="-128"/>
              </a:defRPr>
            </a:lvl3pPr>
            <a:lvl4pPr marL="1602181" indent="-228883" defTabSz="910765" eaLnBrk="0" hangingPunct="0">
              <a:spcBef>
                <a:spcPct val="30000"/>
              </a:spcBef>
              <a:defRPr kumimoji="1" sz="1200">
                <a:solidFill>
                  <a:schemeClr val="tx1"/>
                </a:solidFill>
                <a:latin typeface="Times New Roman" pitchFamily="18" charset="0"/>
                <a:ea typeface="ＭＳ Ｐ明朝" pitchFamily="18" charset="-128"/>
              </a:defRPr>
            </a:lvl4pPr>
            <a:lvl5pPr marL="2059948" indent="-228883" defTabSz="910765" eaLnBrk="0" hangingPunct="0">
              <a:spcBef>
                <a:spcPct val="30000"/>
              </a:spcBef>
              <a:defRPr kumimoji="1" sz="1200">
                <a:solidFill>
                  <a:schemeClr val="tx1"/>
                </a:solidFill>
                <a:latin typeface="Times New Roman" pitchFamily="18" charset="0"/>
                <a:ea typeface="ＭＳ Ｐ明朝"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8297212D-22D8-4416-ADA0-E7FFF298BCAA}" type="slidenum">
              <a:rPr lang="en-US" altLang="ja-JP" sz="1100">
                <a:ea typeface="ＭＳ Ｐゴシック" pitchFamily="50" charset="-128"/>
              </a:rPr>
              <a:pPr eaLnBrk="1" hangingPunct="1">
                <a:spcBef>
                  <a:spcPct val="0"/>
                </a:spcBef>
              </a:pPr>
              <a:t>25</a:t>
            </a:fld>
            <a:endParaRPr lang="en-US" altLang="ja-JP" sz="1100">
              <a:ea typeface="ＭＳ Ｐゴシック"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8213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765" eaLnBrk="0" hangingPunct="0">
              <a:spcBef>
                <a:spcPct val="30000"/>
              </a:spcBef>
              <a:defRPr kumimoji="1" sz="1200">
                <a:solidFill>
                  <a:schemeClr val="tx1"/>
                </a:solidFill>
                <a:latin typeface="Times New Roman" pitchFamily="18" charset="0"/>
                <a:ea typeface="ＭＳ Ｐ明朝" pitchFamily="18" charset="-128"/>
              </a:defRPr>
            </a:lvl1pPr>
            <a:lvl2pPr marL="743870" indent="-286104" defTabSz="910765" eaLnBrk="0" hangingPunct="0">
              <a:spcBef>
                <a:spcPct val="30000"/>
              </a:spcBef>
              <a:defRPr kumimoji="1" sz="1200">
                <a:solidFill>
                  <a:schemeClr val="tx1"/>
                </a:solidFill>
                <a:latin typeface="Times New Roman" pitchFamily="18" charset="0"/>
                <a:ea typeface="ＭＳ Ｐ明朝" pitchFamily="18" charset="-128"/>
              </a:defRPr>
            </a:lvl2pPr>
            <a:lvl3pPr marL="1144415" indent="-228883" defTabSz="910765" eaLnBrk="0" hangingPunct="0">
              <a:spcBef>
                <a:spcPct val="30000"/>
              </a:spcBef>
              <a:defRPr kumimoji="1" sz="1200">
                <a:solidFill>
                  <a:schemeClr val="tx1"/>
                </a:solidFill>
                <a:latin typeface="Times New Roman" pitchFamily="18" charset="0"/>
                <a:ea typeface="ＭＳ Ｐ明朝" pitchFamily="18" charset="-128"/>
              </a:defRPr>
            </a:lvl3pPr>
            <a:lvl4pPr marL="1602181" indent="-228883" defTabSz="910765" eaLnBrk="0" hangingPunct="0">
              <a:spcBef>
                <a:spcPct val="30000"/>
              </a:spcBef>
              <a:defRPr kumimoji="1" sz="1200">
                <a:solidFill>
                  <a:schemeClr val="tx1"/>
                </a:solidFill>
                <a:latin typeface="Times New Roman" pitchFamily="18" charset="0"/>
                <a:ea typeface="ＭＳ Ｐ明朝" pitchFamily="18" charset="-128"/>
              </a:defRPr>
            </a:lvl4pPr>
            <a:lvl5pPr marL="2059948" indent="-228883" defTabSz="910765" eaLnBrk="0" hangingPunct="0">
              <a:spcBef>
                <a:spcPct val="30000"/>
              </a:spcBef>
              <a:defRPr kumimoji="1" sz="1200">
                <a:solidFill>
                  <a:schemeClr val="tx1"/>
                </a:solidFill>
                <a:latin typeface="Times New Roman" pitchFamily="18" charset="0"/>
                <a:ea typeface="ＭＳ Ｐ明朝"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8297212D-22D8-4416-ADA0-E7FFF298BCAA}" type="slidenum">
              <a:rPr lang="en-US" altLang="ja-JP" sz="1100">
                <a:ea typeface="ＭＳ Ｐゴシック" pitchFamily="50" charset="-128"/>
              </a:rPr>
              <a:pPr eaLnBrk="1" hangingPunct="1">
                <a:spcBef>
                  <a:spcPct val="0"/>
                </a:spcBef>
              </a:pPr>
              <a:t>26</a:t>
            </a:fld>
            <a:endParaRPr lang="en-US" altLang="ja-JP" sz="1100">
              <a:ea typeface="ＭＳ Ｐゴシック"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558929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3870" indent="-286104"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4415"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2181"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9948"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62608F77-CE29-4BD8-BBA3-677C8CCC74D7}" type="slidenum">
              <a:rPr lang="en-US" altLang="ja-JP" sz="1100">
                <a:ea typeface="ＭＳ Ｐゴシック" panose="020B0600070205080204" pitchFamily="50" charset="-128"/>
              </a:rPr>
              <a:pPr>
                <a:spcBef>
                  <a:spcPct val="0"/>
                </a:spcBef>
              </a:pPr>
              <a:t>27</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137339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3870" indent="-286104"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4415"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2181"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9948"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C09EE0E-ECB9-40AF-9041-1EB310E01EAC}" type="slidenum">
              <a:rPr lang="en-US" altLang="ja-JP" sz="1100">
                <a:ea typeface="ＭＳ Ｐゴシック" panose="020B0600070205080204" pitchFamily="50" charset="-128"/>
              </a:rPr>
              <a:pPr>
                <a:spcBef>
                  <a:spcPct val="0"/>
                </a:spcBef>
              </a:pPr>
              <a:t>30</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488245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4956" indent="-286521"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6089"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4521"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2958"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C09EE0E-ECB9-40AF-9041-1EB310E01EAC}" type="slidenum">
              <a:rPr lang="en-US" altLang="ja-JP" sz="1100">
                <a:ea typeface="ＭＳ Ｐゴシック" panose="020B0600070205080204" pitchFamily="50" charset="-128"/>
              </a:rPr>
              <a:pPr>
                <a:spcBef>
                  <a:spcPct val="0"/>
                </a:spcBef>
              </a:pPr>
              <a:t>32</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287252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BB286ADF-3096-4244-8CDA-3E4FD52BC35F}" type="slidenum">
              <a:rPr lang="en-US" altLang="ja-JP" sz="1100">
                <a:ea typeface="ＭＳ Ｐゴシック" pitchFamily="50" charset="-128"/>
              </a:rPr>
              <a:pPr eaLnBrk="1" hangingPunct="1">
                <a:spcBef>
                  <a:spcPct val="0"/>
                </a:spcBef>
              </a:pPr>
              <a:t>37</a:t>
            </a:fld>
            <a:endParaRPr lang="en-US" altLang="ja-JP" sz="1100">
              <a:ea typeface="ＭＳ Ｐゴシック" pitchFamily="50"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90500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10765" eaLnBrk="0" hangingPunct="0">
              <a:spcBef>
                <a:spcPct val="30000"/>
              </a:spcBef>
              <a:defRPr kumimoji="1" sz="1200">
                <a:solidFill>
                  <a:schemeClr val="tx1"/>
                </a:solidFill>
                <a:latin typeface="Times New Roman" pitchFamily="18" charset="0"/>
                <a:ea typeface="ＭＳ Ｐ明朝" pitchFamily="18" charset="-128"/>
              </a:defRPr>
            </a:lvl1pPr>
            <a:lvl2pPr marL="743870" indent="-286104" defTabSz="910765" eaLnBrk="0" hangingPunct="0">
              <a:spcBef>
                <a:spcPct val="30000"/>
              </a:spcBef>
              <a:defRPr kumimoji="1" sz="1200">
                <a:solidFill>
                  <a:schemeClr val="tx1"/>
                </a:solidFill>
                <a:latin typeface="Times New Roman" pitchFamily="18" charset="0"/>
                <a:ea typeface="ＭＳ Ｐ明朝" pitchFamily="18" charset="-128"/>
              </a:defRPr>
            </a:lvl2pPr>
            <a:lvl3pPr marL="1144415" indent="-228883" defTabSz="910765" eaLnBrk="0" hangingPunct="0">
              <a:spcBef>
                <a:spcPct val="30000"/>
              </a:spcBef>
              <a:defRPr kumimoji="1" sz="1200">
                <a:solidFill>
                  <a:schemeClr val="tx1"/>
                </a:solidFill>
                <a:latin typeface="Times New Roman" pitchFamily="18" charset="0"/>
                <a:ea typeface="ＭＳ Ｐ明朝" pitchFamily="18" charset="-128"/>
              </a:defRPr>
            </a:lvl3pPr>
            <a:lvl4pPr marL="1602181" indent="-228883" defTabSz="910765" eaLnBrk="0" hangingPunct="0">
              <a:spcBef>
                <a:spcPct val="30000"/>
              </a:spcBef>
              <a:defRPr kumimoji="1" sz="1200">
                <a:solidFill>
                  <a:schemeClr val="tx1"/>
                </a:solidFill>
                <a:latin typeface="Times New Roman" pitchFamily="18" charset="0"/>
                <a:ea typeface="ＭＳ Ｐ明朝" pitchFamily="18" charset="-128"/>
              </a:defRPr>
            </a:lvl4pPr>
            <a:lvl5pPr marL="2059948" indent="-228883" defTabSz="910765" eaLnBrk="0" hangingPunct="0">
              <a:spcBef>
                <a:spcPct val="30000"/>
              </a:spcBef>
              <a:defRPr kumimoji="1" sz="1200">
                <a:solidFill>
                  <a:schemeClr val="tx1"/>
                </a:solidFill>
                <a:latin typeface="Times New Roman" pitchFamily="18" charset="0"/>
                <a:ea typeface="ＭＳ Ｐ明朝"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E74651FC-1C20-4464-8837-08622B7096E4}" type="slidenum">
              <a:rPr lang="en-US" altLang="ja-JP" sz="1100">
                <a:ea typeface="ＭＳ Ｐゴシック" pitchFamily="50" charset="-128"/>
              </a:rPr>
              <a:pPr eaLnBrk="1" hangingPunct="1">
                <a:spcBef>
                  <a:spcPct val="0"/>
                </a:spcBef>
              </a:pPr>
              <a:t>6</a:t>
            </a:fld>
            <a:endParaRPr lang="en-US" altLang="ja-JP" sz="1100">
              <a:ea typeface="ＭＳ Ｐゴシック" pitchFamily="50" charset="-128"/>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743803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600" indent="-285617"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2466"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9452"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6440"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3422"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0410"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7397"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4383"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FD6D362-45CE-4B5C-99D2-D4C9F261CE58}" type="slidenum">
              <a:rPr lang="en-US" altLang="ja-JP" sz="1100">
                <a:ea typeface="ＭＳ Ｐゴシック" panose="020B0600070205080204" pitchFamily="50" charset="-128"/>
              </a:rPr>
              <a:pPr>
                <a:spcBef>
                  <a:spcPct val="0"/>
                </a:spcBef>
              </a:pPr>
              <a:t>38</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351707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514289" indent="-197802"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791213" indent="-158241"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107699" indent="-158241"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1424185" indent="-158241"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1740670"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057154"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2373641"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2690129"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329E03E-F2AB-46C3-9C68-4343A2D91AC6}" type="slidenum">
              <a:rPr lang="en-US" altLang="ja-JP">
                <a:solidFill>
                  <a:srgbClr val="000000"/>
                </a:solidFill>
                <a:ea typeface="ＭＳ Ｐゴシック" panose="020B0600070205080204" pitchFamily="50" charset="-128"/>
              </a:rPr>
              <a:pPr>
                <a:spcBef>
                  <a:spcPct val="0"/>
                </a:spcBef>
              </a:pPr>
              <a:t>39</a:t>
            </a:fld>
            <a:endParaRPr lang="en-US" altLang="ja-JP">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953248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50D1D7E-57D8-4DFB-8F19-7012D0EB6B17}" type="slidenum">
              <a:rPr lang="en-US" altLang="ja-JP" sz="1100" smtClean="0">
                <a:ea typeface="ＭＳ Ｐゴシック" panose="020B0600070205080204" pitchFamily="50" charset="-128"/>
              </a:rPr>
              <a:pPr>
                <a:spcBef>
                  <a:spcPct val="0"/>
                </a:spcBef>
              </a:pPr>
              <a:t>45</a:t>
            </a:fld>
            <a:endParaRPr lang="en-US" altLang="ja-JP" sz="1100" smtClean="0">
              <a:ea typeface="ＭＳ Ｐゴシック" panose="020B0600070205080204" pitchFamily="50" charset="-128"/>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418501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3747" indent="-286056"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4226" indent="-228845"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1916" indent="-228845"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9607" indent="-228845"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729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498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267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036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ＭＳ Ｐゴシック" panose="020B0600070205080204" pitchFamily="50" charset="-128"/>
              </a:rPr>
              <a:pPr>
                <a:spcBef>
                  <a:spcPct val="0"/>
                </a:spcBef>
              </a:pPr>
              <a:t>48</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068040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10968" eaLnBrk="0" hangingPunct="0">
              <a:spcBef>
                <a:spcPct val="30000"/>
              </a:spcBef>
              <a:defRPr kumimoji="1" sz="1200">
                <a:solidFill>
                  <a:schemeClr val="tx1"/>
                </a:solidFill>
                <a:latin typeface="Times New Roman" pitchFamily="18" charset="0"/>
                <a:ea typeface="ＭＳ Ｐ明朝" pitchFamily="18" charset="-128"/>
              </a:defRPr>
            </a:lvl1pPr>
            <a:lvl2pPr marL="744035" indent="-286167" defTabSz="910968" eaLnBrk="0" hangingPunct="0">
              <a:spcBef>
                <a:spcPct val="30000"/>
              </a:spcBef>
              <a:defRPr kumimoji="1" sz="1200">
                <a:solidFill>
                  <a:schemeClr val="tx1"/>
                </a:solidFill>
                <a:latin typeface="Times New Roman" pitchFamily="18" charset="0"/>
                <a:ea typeface="ＭＳ Ｐ明朝" pitchFamily="18" charset="-128"/>
              </a:defRPr>
            </a:lvl2pPr>
            <a:lvl3pPr marL="1144672" indent="-228936" defTabSz="910968" eaLnBrk="0" hangingPunct="0">
              <a:spcBef>
                <a:spcPct val="30000"/>
              </a:spcBef>
              <a:defRPr kumimoji="1" sz="1200">
                <a:solidFill>
                  <a:schemeClr val="tx1"/>
                </a:solidFill>
                <a:latin typeface="Times New Roman" pitchFamily="18" charset="0"/>
                <a:ea typeface="ＭＳ Ｐ明朝" pitchFamily="18" charset="-128"/>
              </a:defRPr>
            </a:lvl3pPr>
            <a:lvl4pPr marL="1602537" indent="-228936" defTabSz="910968" eaLnBrk="0" hangingPunct="0">
              <a:spcBef>
                <a:spcPct val="30000"/>
              </a:spcBef>
              <a:defRPr kumimoji="1" sz="1200">
                <a:solidFill>
                  <a:schemeClr val="tx1"/>
                </a:solidFill>
                <a:latin typeface="Times New Roman" pitchFamily="18" charset="0"/>
                <a:ea typeface="ＭＳ Ｐ明朝" pitchFamily="18" charset="-128"/>
              </a:defRPr>
            </a:lvl4pPr>
            <a:lvl5pPr marL="2060406" indent="-228936" defTabSz="910968" eaLnBrk="0" hangingPunct="0">
              <a:spcBef>
                <a:spcPct val="30000"/>
              </a:spcBef>
              <a:defRPr kumimoji="1" sz="1200">
                <a:solidFill>
                  <a:schemeClr val="tx1"/>
                </a:solidFill>
                <a:latin typeface="Times New Roman" pitchFamily="18" charset="0"/>
                <a:ea typeface="ＭＳ Ｐ明朝" pitchFamily="18" charset="-128"/>
              </a:defRPr>
            </a:lvl5pPr>
            <a:lvl6pPr marL="2518275"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6143"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4011"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877"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CB95A78-5347-4589-AFD4-B2EB9DDA0C25}" type="slidenum">
              <a:rPr lang="en-US" altLang="ja-JP" sz="1100">
                <a:ea typeface="ＭＳ Ｐゴシック" pitchFamily="50" charset="-128"/>
              </a:rPr>
              <a:pPr eaLnBrk="1" hangingPunct="1">
                <a:spcBef>
                  <a:spcPct val="0"/>
                </a:spcBef>
              </a:pPr>
              <a:t>9</a:t>
            </a:fld>
            <a:endParaRPr lang="en-US" altLang="ja-JP" sz="1100">
              <a:ea typeface="ＭＳ Ｐゴシック"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38442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10968" eaLnBrk="0" hangingPunct="0">
              <a:spcBef>
                <a:spcPct val="30000"/>
              </a:spcBef>
              <a:defRPr kumimoji="1" sz="1200">
                <a:solidFill>
                  <a:schemeClr val="tx1"/>
                </a:solidFill>
                <a:latin typeface="Times New Roman" pitchFamily="18" charset="0"/>
                <a:ea typeface="ＭＳ Ｐ明朝" pitchFamily="18" charset="-128"/>
              </a:defRPr>
            </a:lvl1pPr>
            <a:lvl2pPr marL="744035" indent="-286167" defTabSz="910968" eaLnBrk="0" hangingPunct="0">
              <a:spcBef>
                <a:spcPct val="30000"/>
              </a:spcBef>
              <a:defRPr kumimoji="1" sz="1200">
                <a:solidFill>
                  <a:schemeClr val="tx1"/>
                </a:solidFill>
                <a:latin typeface="Times New Roman" pitchFamily="18" charset="0"/>
                <a:ea typeface="ＭＳ Ｐ明朝" pitchFamily="18" charset="-128"/>
              </a:defRPr>
            </a:lvl2pPr>
            <a:lvl3pPr marL="1144672" indent="-228936" defTabSz="910968" eaLnBrk="0" hangingPunct="0">
              <a:spcBef>
                <a:spcPct val="30000"/>
              </a:spcBef>
              <a:defRPr kumimoji="1" sz="1200">
                <a:solidFill>
                  <a:schemeClr val="tx1"/>
                </a:solidFill>
                <a:latin typeface="Times New Roman" pitchFamily="18" charset="0"/>
                <a:ea typeface="ＭＳ Ｐ明朝" pitchFamily="18" charset="-128"/>
              </a:defRPr>
            </a:lvl3pPr>
            <a:lvl4pPr marL="1602537" indent="-228936" defTabSz="910968" eaLnBrk="0" hangingPunct="0">
              <a:spcBef>
                <a:spcPct val="30000"/>
              </a:spcBef>
              <a:defRPr kumimoji="1" sz="1200">
                <a:solidFill>
                  <a:schemeClr val="tx1"/>
                </a:solidFill>
                <a:latin typeface="Times New Roman" pitchFamily="18" charset="0"/>
                <a:ea typeface="ＭＳ Ｐ明朝" pitchFamily="18" charset="-128"/>
              </a:defRPr>
            </a:lvl4pPr>
            <a:lvl5pPr marL="2060406" indent="-228936" defTabSz="910968" eaLnBrk="0" hangingPunct="0">
              <a:spcBef>
                <a:spcPct val="30000"/>
              </a:spcBef>
              <a:defRPr kumimoji="1" sz="1200">
                <a:solidFill>
                  <a:schemeClr val="tx1"/>
                </a:solidFill>
                <a:latin typeface="Times New Roman" pitchFamily="18" charset="0"/>
                <a:ea typeface="ＭＳ Ｐ明朝" pitchFamily="18" charset="-128"/>
              </a:defRPr>
            </a:lvl5pPr>
            <a:lvl6pPr marL="2518275"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6143"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4011"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877"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CB95A78-5347-4589-AFD4-B2EB9DDA0C25}" type="slidenum">
              <a:rPr lang="en-US" altLang="ja-JP" sz="1100">
                <a:ea typeface="ＭＳ Ｐゴシック" pitchFamily="50" charset="-128"/>
              </a:rPr>
              <a:pPr eaLnBrk="1" hangingPunct="1">
                <a:spcBef>
                  <a:spcPct val="0"/>
                </a:spcBef>
              </a:pPr>
              <a:t>12</a:t>
            </a:fld>
            <a:endParaRPr lang="en-US" altLang="ja-JP" sz="1100">
              <a:ea typeface="ＭＳ Ｐゴシック"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641190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8495" indent="-287883"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1524" indent="-230305"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2136" indent="-230305"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2749" indent="-230305"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33358"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93968"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54576"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15187"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ＭＳ Ｐゴシック" panose="020B0600070205080204" pitchFamily="50" charset="-128"/>
              </a:rPr>
              <a:pPr>
                <a:spcBef>
                  <a:spcPct val="0"/>
                </a:spcBef>
              </a:pPr>
              <a:t>14</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90441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036E0DC0-5F10-4686-A72B-E766257EA129}" type="slidenum">
              <a:rPr lang="en-US" altLang="ja-JP" sz="1100">
                <a:ea typeface="ＭＳ Ｐゴシック" pitchFamily="50" charset="-128"/>
              </a:rPr>
              <a:pPr eaLnBrk="1" hangingPunct="1">
                <a:spcBef>
                  <a:spcPct val="0"/>
                </a:spcBef>
              </a:pPr>
              <a:t>15</a:t>
            </a:fld>
            <a:endParaRPr lang="en-US" altLang="ja-JP" sz="1100">
              <a:ea typeface="ＭＳ Ｐゴシック" pitchFamily="50"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643434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600" indent="-285617"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2466"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9452"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6440"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3422"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0410"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7397"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4383"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ＭＳ Ｐゴシック" panose="020B0600070205080204" pitchFamily="50" charset="-128"/>
              </a:rPr>
              <a:pPr>
                <a:spcBef>
                  <a:spcPct val="0"/>
                </a:spcBef>
              </a:pPr>
              <a:t>16</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16274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06185" eaLnBrk="0" hangingPunct="0">
              <a:spcBef>
                <a:spcPct val="30000"/>
              </a:spcBef>
              <a:defRPr kumimoji="1" sz="1200">
                <a:solidFill>
                  <a:schemeClr val="tx1"/>
                </a:solidFill>
                <a:latin typeface="Times New Roman" pitchFamily="18" charset="0"/>
                <a:ea typeface="ＭＳ Ｐ明朝" pitchFamily="18" charset="-128"/>
              </a:defRPr>
            </a:lvl1pPr>
            <a:lvl2pPr marL="740129" indent="-284665" defTabSz="906185" eaLnBrk="0" hangingPunct="0">
              <a:spcBef>
                <a:spcPct val="30000"/>
              </a:spcBef>
              <a:defRPr kumimoji="1" sz="1200">
                <a:solidFill>
                  <a:schemeClr val="tx1"/>
                </a:solidFill>
                <a:latin typeface="Times New Roman" pitchFamily="18" charset="0"/>
                <a:ea typeface="ＭＳ Ｐ明朝" pitchFamily="18" charset="-128"/>
              </a:defRPr>
            </a:lvl2pPr>
            <a:lvl3pPr marL="1138661" indent="-227733" defTabSz="906185" eaLnBrk="0" hangingPunct="0">
              <a:spcBef>
                <a:spcPct val="30000"/>
              </a:spcBef>
              <a:defRPr kumimoji="1" sz="1200">
                <a:solidFill>
                  <a:schemeClr val="tx1"/>
                </a:solidFill>
                <a:latin typeface="Times New Roman" pitchFamily="18" charset="0"/>
                <a:ea typeface="ＭＳ Ｐ明朝" pitchFamily="18" charset="-128"/>
              </a:defRPr>
            </a:lvl3pPr>
            <a:lvl4pPr marL="1594121" indent="-227733" defTabSz="906185" eaLnBrk="0" hangingPunct="0">
              <a:spcBef>
                <a:spcPct val="30000"/>
              </a:spcBef>
              <a:defRPr kumimoji="1" sz="1200">
                <a:solidFill>
                  <a:schemeClr val="tx1"/>
                </a:solidFill>
                <a:latin typeface="Times New Roman" pitchFamily="18" charset="0"/>
                <a:ea typeface="ＭＳ Ｐ明朝" pitchFamily="18" charset="-128"/>
              </a:defRPr>
            </a:lvl4pPr>
            <a:lvl5pPr marL="2049588" indent="-227733" defTabSz="906185" eaLnBrk="0" hangingPunct="0">
              <a:spcBef>
                <a:spcPct val="30000"/>
              </a:spcBef>
              <a:defRPr kumimoji="1" sz="1200">
                <a:solidFill>
                  <a:schemeClr val="tx1"/>
                </a:solidFill>
                <a:latin typeface="Times New Roman" pitchFamily="18" charset="0"/>
                <a:ea typeface="ＭＳ Ｐ明朝" pitchFamily="18" charset="-128"/>
              </a:defRPr>
            </a:lvl5pPr>
            <a:lvl6pPr marL="2505052"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0517"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15978"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1442"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CB95A78-5347-4589-AFD4-B2EB9DDA0C25}" type="slidenum">
              <a:rPr lang="en-US" altLang="ja-JP" sz="1100">
                <a:ea typeface="ＭＳ Ｐゴシック" pitchFamily="50" charset="-128"/>
              </a:rPr>
              <a:pPr eaLnBrk="1" hangingPunct="1">
                <a:spcBef>
                  <a:spcPct val="0"/>
                </a:spcBef>
              </a:pPr>
              <a:t>19</a:t>
            </a:fld>
            <a:endParaRPr lang="en-US" altLang="ja-JP" sz="1100">
              <a:ea typeface="ＭＳ Ｐゴシック"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店舗の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化が進むと、働くスタッフのオペレーションも進化していく。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世の中では「働き方改革」というワードが盛んに叫ばれていますが、店舗運営の現場でも、より適正な勤怠管理や、不正の抑止等が重要</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これまでの打刻機器ではなく、顔認証にも対応するクラウド型のシステムのニーズが高まっている。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従業員を雇って店舗運営されている先であれば、どこでも提案が可能</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USEN Time Recorder</a:t>
            </a:r>
          </a:p>
          <a:p>
            <a:pPr eaLnBrk="1" hangingPunct="1"/>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初期費用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万円（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NET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価格も</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万円）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月額費用　単体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千円（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NET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価格は</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レジセット　６千円（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NET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価格は１千円）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8442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1D5067DC-5FAB-4DCE-AED2-EA52B056A161}" type="slidenum">
              <a:rPr lang="en-US" altLang="ja-JP" sz="1100">
                <a:ea typeface="ＭＳ Ｐゴシック" pitchFamily="50" charset="-128"/>
              </a:rPr>
              <a:pPr eaLnBrk="1" hangingPunct="1">
                <a:spcBef>
                  <a:spcPct val="0"/>
                </a:spcBef>
              </a:pPr>
              <a:t>20</a:t>
            </a:fld>
            <a:endParaRPr lang="en-US" altLang="ja-JP" sz="1100">
              <a:ea typeface="ＭＳ Ｐゴシック" pitchFamily="50"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33521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38306" name="Rectangle 2"/>
          <p:cNvSpPr>
            <a:spLocks noGrp="1" noChangeArrowheads="1"/>
          </p:cNvSpPr>
          <p:nvPr>
            <p:ph type="ctrTitle"/>
          </p:nvPr>
        </p:nvSpPr>
        <p:spPr>
          <a:xfrm>
            <a:off x="685800" y="2130425"/>
            <a:ext cx="7772400" cy="1470025"/>
          </a:xfrm>
        </p:spPr>
        <p:txBody>
          <a:bodyPr/>
          <a:lstStyle>
            <a:lvl1pPr>
              <a:defRPr/>
            </a:lvl1pPr>
          </a:lstStyle>
          <a:p>
            <a:pPr lvl="0"/>
            <a:r>
              <a:rPr lang="ja-JP" altLang="en-US" noProof="0" smtClean="0"/>
              <a:t>マスタ タイトルの書式設定</a:t>
            </a:r>
          </a:p>
        </p:txBody>
      </p:sp>
      <p:sp>
        <p:nvSpPr>
          <p:cNvPr id="7383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ja-JP" altLang="en-US" noProof="0" smtClean="0"/>
              <a:t>マスタ サブタイトルの書式設定</a:t>
            </a:r>
          </a:p>
        </p:txBody>
      </p:sp>
      <p:sp>
        <p:nvSpPr>
          <p:cNvPr id="6" name="Rectangle 28"/>
          <p:cNvSpPr>
            <a:spLocks noGrp="1" noChangeArrowheads="1"/>
          </p:cNvSpPr>
          <p:nvPr>
            <p:ph type="sldNum" sz="quarter" idx="4"/>
          </p:nvPr>
        </p:nvSpPr>
        <p:spPr bwMode="auto">
          <a:xfrm>
            <a:off x="6685712" y="6691613"/>
            <a:ext cx="6143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050" b="1">
                <a:solidFill>
                  <a:schemeClr val="tx1">
                    <a:lumMod val="65000"/>
                    <a:lumOff val="35000"/>
                  </a:schemeClr>
                </a:solidFill>
                <a:latin typeface="Meiryo UI" panose="020B0604030504040204" pitchFamily="50" charset="-128"/>
                <a:ea typeface="Meiryo UI" panose="020B0604030504040204" pitchFamily="50" charset="-128"/>
              </a:defRPr>
            </a:lvl1pPr>
          </a:lstStyle>
          <a:p>
            <a:pPr>
              <a:defRPr/>
            </a:pPr>
            <a:fld id="{12FD67EE-1E63-461B-954F-36D1CDC9859F}" type="slidenum">
              <a:rPr lang="en-US" altLang="ja-JP" smtClean="0"/>
              <a:pPr>
                <a:defRPr/>
              </a:pPr>
              <a:t>‹#›</a:t>
            </a:fld>
            <a:endParaRPr lang="en-US" altLang="ja-JP" dirty="0"/>
          </a:p>
        </p:txBody>
      </p:sp>
    </p:spTree>
    <p:extLst>
      <p:ext uri="{BB962C8B-B14F-4D97-AF65-F5344CB8AC3E}">
        <p14:creationId xmlns:p14="http://schemas.microsoft.com/office/powerpoint/2010/main" val="42290463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sldNum" sz="quarter" idx="10"/>
          </p:nvPr>
        </p:nvSpPr>
        <p:spPr>
          <a:ln/>
        </p:spPr>
        <p:txBody>
          <a:bodyPr/>
          <a:lstStyle>
            <a:lvl1pPr>
              <a:defRPr/>
            </a:lvl1pPr>
          </a:lstStyle>
          <a:p>
            <a:pPr>
              <a:defRPr/>
            </a:pPr>
            <a:fld id="{5A201A42-CC24-4F94-B031-3425FF5986CE}"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8190987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04025" y="215900"/>
            <a:ext cx="2165350" cy="6002338"/>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04800" y="215900"/>
            <a:ext cx="6346825" cy="60023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sldNum" sz="quarter" idx="10"/>
          </p:nvPr>
        </p:nvSpPr>
        <p:spPr>
          <a:ln/>
        </p:spPr>
        <p:txBody>
          <a:bodyPr/>
          <a:lstStyle>
            <a:lvl1pPr>
              <a:defRPr/>
            </a:lvl1pPr>
          </a:lstStyle>
          <a:p>
            <a:pPr>
              <a:defRPr/>
            </a:pPr>
            <a:fld id="{E1BCE6BB-63E3-47A8-BDF4-0514A716E448}"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0277551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04800" y="215900"/>
            <a:ext cx="8664575" cy="6002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28"/>
          <p:cNvSpPr>
            <a:spLocks noGrp="1" noChangeArrowheads="1"/>
          </p:cNvSpPr>
          <p:nvPr>
            <p:ph type="sldNum" sz="quarter" idx="10"/>
          </p:nvPr>
        </p:nvSpPr>
        <p:spPr>
          <a:ln/>
        </p:spPr>
        <p:txBody>
          <a:bodyPr/>
          <a:lstStyle>
            <a:lvl1pPr>
              <a:defRPr/>
            </a:lvl1pPr>
          </a:lstStyle>
          <a:p>
            <a:pPr>
              <a:defRPr/>
            </a:pPr>
            <a:fld id="{6C01C2F7-04CE-427B-AF85-7110D1901B4F}" type="slidenum">
              <a:rPr lang="en-US" altLang="ja-JP"/>
              <a:pPr>
                <a:defRPr/>
              </a:pPr>
              <a:t>‹#›</a:t>
            </a:fld>
            <a:endParaRPr lang="en-US" altLang="ja-JP"/>
          </a:p>
        </p:txBody>
      </p:sp>
      <p:sp>
        <p:nvSpPr>
          <p:cNvPr id="4"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2957828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96240" y="203200"/>
            <a:ext cx="7747000" cy="306388"/>
          </a:xfrm>
          <a:noFill/>
          <a:ln>
            <a:noFill/>
          </a:ln>
        </p:spPr>
        <p:txBody>
          <a:bodyPr/>
          <a:lstStyle>
            <a:lvl1pPr>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sldNum" sz="quarter" idx="10"/>
          </p:nvPr>
        </p:nvSpPr>
        <p:spPr>
          <a:ln/>
        </p:spPr>
        <p:txBody>
          <a:bodyPr/>
          <a:lstStyle>
            <a:lvl1pPr>
              <a:defRPr/>
            </a:lvl1pPr>
          </a:lstStyle>
          <a:p>
            <a:pPr>
              <a:defRPr/>
            </a:pPr>
            <a:fld id="{93AC5C73-E688-45DB-985C-07193E16C920}"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lgn="ctr">
              <a:defRPr/>
            </a:lvl1pPr>
          </a:lstStyle>
          <a:p>
            <a:pPr>
              <a:defRPr/>
            </a:pPr>
            <a:endParaRPr lang="en-US" altLang="ja-JP" dirty="0"/>
          </a:p>
        </p:txBody>
      </p:sp>
    </p:spTree>
    <p:extLst>
      <p:ext uri="{BB962C8B-B14F-4D97-AF65-F5344CB8AC3E}">
        <p14:creationId xmlns:p14="http://schemas.microsoft.com/office/powerpoint/2010/main" val="27562001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28"/>
          <p:cNvSpPr>
            <a:spLocks noGrp="1" noChangeArrowheads="1"/>
          </p:cNvSpPr>
          <p:nvPr>
            <p:ph type="sldNum" sz="quarter" idx="10"/>
          </p:nvPr>
        </p:nvSpPr>
        <p:spPr>
          <a:ln/>
        </p:spPr>
        <p:txBody>
          <a:bodyPr/>
          <a:lstStyle>
            <a:lvl1pPr>
              <a:defRPr/>
            </a:lvl1pPr>
          </a:lstStyle>
          <a:p>
            <a:pPr>
              <a:defRPr/>
            </a:pPr>
            <a:fld id="{E43EB01F-3986-4B21-944F-AA08D2CDFA10}"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457333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04800" y="914400"/>
            <a:ext cx="4256088" cy="5303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713288" y="914400"/>
            <a:ext cx="4256087" cy="5303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sldNum" sz="quarter" idx="10"/>
          </p:nvPr>
        </p:nvSpPr>
        <p:spPr>
          <a:ln/>
        </p:spPr>
        <p:txBody>
          <a:bodyPr/>
          <a:lstStyle>
            <a:lvl1pPr>
              <a:defRPr/>
            </a:lvl1pPr>
          </a:lstStyle>
          <a:p>
            <a:pPr>
              <a:defRPr/>
            </a:pPr>
            <a:fld id="{11473D02-553A-4DB0-B13F-3994FBE3CAF5}" type="slidenum">
              <a:rPr lang="en-US" altLang="ja-JP"/>
              <a:pPr>
                <a:defRPr/>
              </a:pPr>
              <a:t>‹#›</a:t>
            </a:fld>
            <a:endParaRPr lang="en-US" altLang="ja-JP"/>
          </a:p>
        </p:txBody>
      </p:sp>
      <p:sp>
        <p:nvSpPr>
          <p:cNvPr id="6"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0529922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8"/>
          <p:cNvSpPr>
            <a:spLocks noGrp="1" noChangeArrowheads="1"/>
          </p:cNvSpPr>
          <p:nvPr>
            <p:ph type="sldNum" sz="quarter" idx="10"/>
          </p:nvPr>
        </p:nvSpPr>
        <p:spPr>
          <a:ln/>
        </p:spPr>
        <p:txBody>
          <a:bodyPr/>
          <a:lstStyle>
            <a:lvl1pPr>
              <a:defRPr/>
            </a:lvl1pPr>
          </a:lstStyle>
          <a:p>
            <a:pPr>
              <a:defRPr/>
            </a:pPr>
            <a:fld id="{9C6B91D3-D16F-4A36-8F42-1F31C423A9AC}" type="slidenum">
              <a:rPr lang="en-US" altLang="ja-JP"/>
              <a:pPr>
                <a:defRPr/>
              </a:pPr>
              <a:t>‹#›</a:t>
            </a:fld>
            <a:endParaRPr lang="en-US" altLang="ja-JP"/>
          </a:p>
        </p:txBody>
      </p:sp>
      <p:sp>
        <p:nvSpPr>
          <p:cNvPr id="8"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2061075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28"/>
          <p:cNvSpPr>
            <a:spLocks noGrp="1" noChangeArrowheads="1"/>
          </p:cNvSpPr>
          <p:nvPr>
            <p:ph type="sldNum" sz="quarter" idx="10"/>
          </p:nvPr>
        </p:nvSpPr>
        <p:spPr>
          <a:ln/>
        </p:spPr>
        <p:txBody>
          <a:bodyPr/>
          <a:lstStyle>
            <a:lvl1pPr>
              <a:defRPr/>
            </a:lvl1pPr>
          </a:lstStyle>
          <a:p>
            <a:pPr>
              <a:defRPr/>
            </a:pPr>
            <a:fld id="{F14F6A11-8A51-426E-B259-23D7B7D11C29}" type="slidenum">
              <a:rPr lang="en-US" altLang="ja-JP"/>
              <a:pPr>
                <a:defRPr/>
              </a:pPr>
              <a:t>‹#›</a:t>
            </a:fld>
            <a:endParaRPr lang="en-US" altLang="ja-JP"/>
          </a:p>
        </p:txBody>
      </p:sp>
      <p:sp>
        <p:nvSpPr>
          <p:cNvPr id="4"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5929003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8"/>
          <p:cNvSpPr>
            <a:spLocks noGrp="1" noChangeArrowheads="1"/>
          </p:cNvSpPr>
          <p:nvPr>
            <p:ph type="sldNum" sz="quarter" idx="10"/>
          </p:nvPr>
        </p:nvSpPr>
        <p:spPr>
          <a:ln/>
        </p:spPr>
        <p:txBody>
          <a:bodyPr/>
          <a:lstStyle>
            <a:lvl1pPr>
              <a:defRPr/>
            </a:lvl1pPr>
          </a:lstStyle>
          <a:p>
            <a:pPr>
              <a:defRPr/>
            </a:pPr>
            <a:fld id="{D2E4AEE9-8ED3-4084-9FB0-33674E7AE552}" type="slidenum">
              <a:rPr lang="en-US" altLang="ja-JP"/>
              <a:pPr>
                <a:defRPr/>
              </a:pPr>
              <a:t>‹#›</a:t>
            </a:fld>
            <a:endParaRPr lang="en-US" altLang="ja-JP"/>
          </a:p>
        </p:txBody>
      </p:sp>
      <p:sp>
        <p:nvSpPr>
          <p:cNvPr id="3"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4520341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8"/>
          <p:cNvSpPr>
            <a:spLocks noGrp="1" noChangeArrowheads="1"/>
          </p:cNvSpPr>
          <p:nvPr>
            <p:ph type="sldNum" sz="quarter" idx="10"/>
          </p:nvPr>
        </p:nvSpPr>
        <p:spPr>
          <a:ln/>
        </p:spPr>
        <p:txBody>
          <a:bodyPr/>
          <a:lstStyle>
            <a:lvl1pPr>
              <a:defRPr/>
            </a:lvl1pPr>
          </a:lstStyle>
          <a:p>
            <a:pPr>
              <a:defRPr/>
            </a:pPr>
            <a:fld id="{CC21DC8F-0E84-4AB3-95B3-04569C64951D}" type="slidenum">
              <a:rPr lang="en-US" altLang="ja-JP"/>
              <a:pPr>
                <a:defRPr/>
              </a:pPr>
              <a:t>‹#›</a:t>
            </a:fld>
            <a:endParaRPr lang="en-US" altLang="ja-JP"/>
          </a:p>
        </p:txBody>
      </p:sp>
      <p:sp>
        <p:nvSpPr>
          <p:cNvPr id="6"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0246000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8"/>
          <p:cNvSpPr>
            <a:spLocks noGrp="1" noChangeArrowheads="1"/>
          </p:cNvSpPr>
          <p:nvPr>
            <p:ph type="sldNum" sz="quarter" idx="10"/>
          </p:nvPr>
        </p:nvSpPr>
        <p:spPr>
          <a:ln/>
        </p:spPr>
        <p:txBody>
          <a:bodyPr/>
          <a:lstStyle>
            <a:lvl1pPr>
              <a:defRPr/>
            </a:lvl1pPr>
          </a:lstStyle>
          <a:p>
            <a:pPr>
              <a:defRPr/>
            </a:pPr>
            <a:fld id="{7E884FB4-913D-45B6-9ACC-4735CD64FAA7}" type="slidenum">
              <a:rPr lang="en-US" altLang="ja-JP"/>
              <a:pPr>
                <a:defRPr/>
              </a:pPr>
              <a:t>‹#›</a:t>
            </a:fld>
            <a:endParaRPr lang="en-US" altLang="ja-JP"/>
          </a:p>
        </p:txBody>
      </p:sp>
      <p:sp>
        <p:nvSpPr>
          <p:cNvPr id="6"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279781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15900"/>
            <a:ext cx="7747000" cy="306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304800" y="914400"/>
            <a:ext cx="8664575" cy="530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1052" name="Rectangle 28"/>
          <p:cNvSpPr>
            <a:spLocks noGrp="1" noChangeArrowheads="1"/>
          </p:cNvSpPr>
          <p:nvPr>
            <p:ph type="sldNum" sz="quarter" idx="4"/>
          </p:nvPr>
        </p:nvSpPr>
        <p:spPr bwMode="auto">
          <a:xfrm>
            <a:off x="8445500" y="6623050"/>
            <a:ext cx="6143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050" b="1">
                <a:solidFill>
                  <a:schemeClr val="tx1">
                    <a:lumMod val="65000"/>
                    <a:lumOff val="35000"/>
                  </a:schemeClr>
                </a:solidFill>
                <a:latin typeface="Meiryo UI" panose="020B0604030504040204" pitchFamily="50" charset="-128"/>
                <a:ea typeface="Meiryo UI" panose="020B0604030504040204" pitchFamily="50" charset="-128"/>
              </a:defRPr>
            </a:lvl1pPr>
          </a:lstStyle>
          <a:p>
            <a:pPr>
              <a:defRPr/>
            </a:pPr>
            <a:fld id="{12FD67EE-1E63-461B-954F-36D1CDC9859F}" type="slidenum">
              <a:rPr lang="en-US" altLang="ja-JP" smtClean="0"/>
              <a:pPr>
                <a:defRPr/>
              </a:pPr>
              <a:t>‹#›</a:t>
            </a:fld>
            <a:endParaRPr lang="en-US" altLang="ja-JP" dirty="0"/>
          </a:p>
        </p:txBody>
      </p:sp>
      <p:sp>
        <p:nvSpPr>
          <p:cNvPr id="1056" name="Rectangle 32"/>
          <p:cNvSpPr>
            <a:spLocks noGrp="1" noChangeArrowheads="1"/>
          </p:cNvSpPr>
          <p:nvPr>
            <p:ph type="ftr" sz="quarter" idx="3"/>
          </p:nvPr>
        </p:nvSpPr>
        <p:spPr bwMode="auto">
          <a:xfrm>
            <a:off x="2373313" y="6669088"/>
            <a:ext cx="4356100"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000">
                <a:latin typeface="Arial" pitchFamily="34" charset="0"/>
                <a:ea typeface="+mn-ea"/>
              </a:defRPr>
            </a:lvl1pPr>
          </a:lstStyle>
          <a:p>
            <a:pPr>
              <a:defRPr/>
            </a:pPr>
            <a:endParaRPr lang="en-US" altLang="ja-JP" dirty="0"/>
          </a:p>
        </p:txBody>
      </p:sp>
      <p:pic>
        <p:nvPicPr>
          <p:cNvPr id="13" name="図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539569"/>
            <a:ext cx="9144000" cy="70032"/>
          </a:xfrm>
          <a:prstGeom prst="rect">
            <a:avLst/>
          </a:prstGeom>
        </p:spPr>
      </p:pic>
      <p:sp>
        <p:nvSpPr>
          <p:cNvPr id="4" name="正方形/長方形 3"/>
          <p:cNvSpPr/>
          <p:nvPr userDrawn="1"/>
        </p:nvSpPr>
        <p:spPr bwMode="auto">
          <a:xfrm>
            <a:off x="0" y="540068"/>
            <a:ext cx="9144000" cy="69533"/>
          </a:xfrm>
          <a:prstGeom prst="rect">
            <a:avLst/>
          </a:prstGeom>
          <a:solidFill>
            <a:srgbClr val="FFFFFF">
              <a:alpha val="73000"/>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Tree>
  </p:cSld>
  <p:clrMap bg1="lt1" tx1="dk1" bg2="lt2" tx2="dk2" accent1="accent1" accent2="accent2" accent3="accent3" accent4="accent4" accent5="accent5" accent6="accent6" hlink="hlink" folHlink="folHlink"/>
  <p:sldLayoutIdLst>
    <p:sldLayoutId id="2147483816"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0" fontAlgn="base" hangingPunct="0">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9.gif"/><Relationship Id="rId5" Type="http://schemas.openxmlformats.org/officeDocument/2006/relationships/image" Target="../media/image98.png"/><Relationship Id="rId4" Type="http://schemas.openxmlformats.org/officeDocument/2006/relationships/image" Target="../media/image97.jpeg"/><Relationship Id="rId9"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emf"/><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4.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jpeg"/><Relationship Id="rId18" Type="http://schemas.openxmlformats.org/officeDocument/2006/relationships/image" Target="../media/image88.jpeg"/><Relationship Id="rId26" Type="http://schemas.openxmlformats.org/officeDocument/2006/relationships/image" Target="../media/image136.png"/><Relationship Id="rId39" Type="http://schemas.openxmlformats.org/officeDocument/2006/relationships/image" Target="../media/image144.jpeg"/><Relationship Id="rId3" Type="http://schemas.openxmlformats.org/officeDocument/2006/relationships/image" Target="../media/image120.png"/><Relationship Id="rId21" Type="http://schemas.openxmlformats.org/officeDocument/2006/relationships/image" Target="../media/image133.png"/><Relationship Id="rId34" Type="http://schemas.openxmlformats.org/officeDocument/2006/relationships/image" Target="../media/image98.png"/><Relationship Id="rId42" Type="http://schemas.openxmlformats.org/officeDocument/2006/relationships/image" Target="../media/image102.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1.png"/><Relationship Id="rId25" Type="http://schemas.openxmlformats.org/officeDocument/2006/relationships/image" Target="../media/image135.png"/><Relationship Id="rId33" Type="http://schemas.openxmlformats.org/officeDocument/2006/relationships/image" Target="../media/image100.jpeg"/><Relationship Id="rId38" Type="http://schemas.openxmlformats.org/officeDocument/2006/relationships/image" Target="../media/image143.png"/><Relationship Id="rId46" Type="http://schemas.openxmlformats.org/officeDocument/2006/relationships/image" Target="../media/image147.png"/><Relationship Id="rId2" Type="http://schemas.openxmlformats.org/officeDocument/2006/relationships/image" Target="../media/image119.png"/><Relationship Id="rId16" Type="http://schemas.openxmlformats.org/officeDocument/2006/relationships/image" Target="../media/image86.png"/><Relationship Id="rId20" Type="http://schemas.openxmlformats.org/officeDocument/2006/relationships/image" Target="../media/image87.png"/><Relationship Id="rId29" Type="http://schemas.openxmlformats.org/officeDocument/2006/relationships/image" Target="../media/image139.png"/><Relationship Id="rId41" Type="http://schemas.openxmlformats.org/officeDocument/2006/relationships/image" Target="../media/image146.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27.png"/><Relationship Id="rId24" Type="http://schemas.openxmlformats.org/officeDocument/2006/relationships/image" Target="../media/image134.png"/><Relationship Id="rId32" Type="http://schemas.openxmlformats.org/officeDocument/2006/relationships/image" Target="../media/image99.gif"/><Relationship Id="rId37" Type="http://schemas.openxmlformats.org/officeDocument/2006/relationships/image" Target="../media/image142.png"/><Relationship Id="rId40" Type="http://schemas.openxmlformats.org/officeDocument/2006/relationships/image" Target="../media/image145.png"/><Relationship Id="rId45" Type="http://schemas.openxmlformats.org/officeDocument/2006/relationships/image" Target="../media/image112.png"/><Relationship Id="rId5" Type="http://schemas.openxmlformats.org/officeDocument/2006/relationships/image" Target="../media/image122.png"/><Relationship Id="rId15" Type="http://schemas.openxmlformats.org/officeDocument/2006/relationships/image" Target="../media/image85.png"/><Relationship Id="rId23" Type="http://schemas.openxmlformats.org/officeDocument/2006/relationships/image" Target="../media/image92.png"/><Relationship Id="rId28" Type="http://schemas.openxmlformats.org/officeDocument/2006/relationships/image" Target="../media/image138.png"/><Relationship Id="rId36" Type="http://schemas.openxmlformats.org/officeDocument/2006/relationships/image" Target="../media/image97.jpeg"/><Relationship Id="rId10" Type="http://schemas.openxmlformats.org/officeDocument/2006/relationships/image" Target="../media/image126.png"/><Relationship Id="rId19" Type="http://schemas.openxmlformats.org/officeDocument/2006/relationships/image" Target="../media/image132.jpeg"/><Relationship Id="rId31" Type="http://schemas.openxmlformats.org/officeDocument/2006/relationships/image" Target="../media/image141.png"/><Relationship Id="rId44" Type="http://schemas.openxmlformats.org/officeDocument/2006/relationships/image" Target="../media/image114.emf"/><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95.png"/><Relationship Id="rId27" Type="http://schemas.openxmlformats.org/officeDocument/2006/relationships/image" Target="../media/image137.png"/><Relationship Id="rId30" Type="http://schemas.openxmlformats.org/officeDocument/2006/relationships/image" Target="../media/image140.png"/><Relationship Id="rId35" Type="http://schemas.openxmlformats.org/officeDocument/2006/relationships/image" Target="../media/image96.png"/><Relationship Id="rId43" Type="http://schemas.openxmlformats.org/officeDocument/2006/relationships/image" Target="../media/image113.png"/></Relationships>
</file>

<file path=ppt/slides/_rels/slide1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8.png"/><Relationship Id="rId7" Type="http://schemas.openxmlformats.org/officeDocument/2006/relationships/image" Target="../media/image151.png"/><Relationship Id="rId12"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155.png"/><Relationship Id="rId5" Type="http://schemas.openxmlformats.org/officeDocument/2006/relationships/image" Target="../media/image150.jpeg"/><Relationship Id="rId10" Type="http://schemas.openxmlformats.org/officeDocument/2006/relationships/image" Target="../media/image154.png"/><Relationship Id="rId4" Type="http://schemas.openxmlformats.org/officeDocument/2006/relationships/image" Target="../media/image149.gif"/><Relationship Id="rId9" Type="http://schemas.openxmlformats.org/officeDocument/2006/relationships/image" Target="../media/image153.png"/></Relationships>
</file>

<file path=ppt/slides/_rels/slide1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6.jpeg"/><Relationship Id="rId7" Type="http://schemas.openxmlformats.org/officeDocument/2006/relationships/image" Target="../media/image14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160.png"/></Relationships>
</file>

<file path=ppt/slides/_rels/slide17.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18" Type="http://schemas.openxmlformats.org/officeDocument/2006/relationships/image" Target="../media/image176.png"/><Relationship Id="rId3" Type="http://schemas.openxmlformats.org/officeDocument/2006/relationships/image" Target="../media/image161.png"/><Relationship Id="rId21" Type="http://schemas.openxmlformats.org/officeDocument/2006/relationships/image" Target="../media/image179.png"/><Relationship Id="rId7" Type="http://schemas.openxmlformats.org/officeDocument/2006/relationships/image" Target="../media/image165.png"/><Relationship Id="rId12" Type="http://schemas.openxmlformats.org/officeDocument/2006/relationships/image" Target="../media/image170.png"/><Relationship Id="rId17" Type="http://schemas.openxmlformats.org/officeDocument/2006/relationships/image" Target="../media/image175.png"/><Relationship Id="rId2" Type="http://schemas.openxmlformats.org/officeDocument/2006/relationships/notesSlide" Target="../notesSlides/notesSlide7.xml"/><Relationship Id="rId16" Type="http://schemas.openxmlformats.org/officeDocument/2006/relationships/image" Target="../media/image174.png"/><Relationship Id="rId20"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5" Type="http://schemas.openxmlformats.org/officeDocument/2006/relationships/image" Target="../media/image173.png"/><Relationship Id="rId10" Type="http://schemas.openxmlformats.org/officeDocument/2006/relationships/image" Target="../media/image168.png"/><Relationship Id="rId19" Type="http://schemas.openxmlformats.org/officeDocument/2006/relationships/image" Target="../media/image177.png"/><Relationship Id="rId4" Type="http://schemas.openxmlformats.org/officeDocument/2006/relationships/image" Target="../media/image162.png"/><Relationship Id="rId9" Type="http://schemas.openxmlformats.org/officeDocument/2006/relationships/image" Target="../media/image167.png"/><Relationship Id="rId14" Type="http://schemas.openxmlformats.org/officeDocument/2006/relationships/image" Target="../media/image172.png"/><Relationship Id="rId22" Type="http://schemas.openxmlformats.org/officeDocument/2006/relationships/image" Target="../media/image121.png"/></Relationships>
</file>

<file path=ppt/slides/_rels/slide18.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jpeg"/><Relationship Id="rId4" Type="http://schemas.openxmlformats.org/officeDocument/2006/relationships/image" Target="../media/image182.png"/><Relationship Id="rId9" Type="http://schemas.openxmlformats.org/officeDocument/2006/relationships/image" Target="../media/image121.png"/></Relationships>
</file>

<file path=ppt/slides/_rels/slide19.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3" Type="http://schemas.openxmlformats.org/officeDocument/2006/relationships/image" Target="../media/image188.jpeg"/><Relationship Id="rId7" Type="http://schemas.openxmlformats.org/officeDocument/2006/relationships/image" Target="../media/image192.jpeg"/><Relationship Id="rId12" Type="http://schemas.openxmlformats.org/officeDocument/2006/relationships/image" Target="../media/image197.png"/><Relationship Id="rId2" Type="http://schemas.openxmlformats.org/officeDocument/2006/relationships/image" Target="../media/image187.jpeg"/><Relationship Id="rId16"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jpeg"/><Relationship Id="rId15" Type="http://schemas.openxmlformats.org/officeDocument/2006/relationships/image" Target="../media/image200.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png"/><Relationship Id="rId14" Type="http://schemas.openxmlformats.org/officeDocument/2006/relationships/image" Target="../media/image19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203.png"/><Relationship Id="rId4" Type="http://schemas.openxmlformats.org/officeDocument/2006/relationships/image" Target="../media/image202.jpeg"/></Relationships>
</file>

<file path=ppt/slides/_rels/slide2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125.png"/></Relationships>
</file>

<file path=ppt/slides/_rels/slide2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212.png"/><Relationship Id="rId4" Type="http://schemas.openxmlformats.org/officeDocument/2006/relationships/image" Target="../media/image211.png"/></Relationships>
</file>

<file path=ppt/slides/_rels/slide23.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3.png"/><Relationship Id="rId7" Type="http://schemas.openxmlformats.org/officeDocument/2006/relationships/image" Target="../media/image215.jpeg"/><Relationship Id="rId12" Type="http://schemas.openxmlformats.org/officeDocument/2006/relationships/image" Target="../media/image1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218.png"/><Relationship Id="rId5" Type="http://schemas.openxmlformats.org/officeDocument/2006/relationships/image" Target="../media/image214.png"/><Relationship Id="rId10" Type="http://schemas.openxmlformats.org/officeDocument/2006/relationships/image" Target="../media/image217.png"/><Relationship Id="rId4" Type="http://schemas.microsoft.com/office/2007/relationships/hdphoto" Target="../media/hdphoto3.wdp"/><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hyperlink" Target="http://www.iconfinder.com/icondetails/40747/128/chat_comments_references_talk_icon" TargetMode="External"/><Relationship Id="rId13" Type="http://schemas.openxmlformats.org/officeDocument/2006/relationships/image" Target="../media/image224.png"/><Relationship Id="rId18" Type="http://schemas.openxmlformats.org/officeDocument/2006/relationships/image" Target="../media/image125.png"/><Relationship Id="rId3" Type="http://schemas.openxmlformats.org/officeDocument/2006/relationships/image" Target="../media/image219.png"/><Relationship Id="rId7" Type="http://schemas.openxmlformats.org/officeDocument/2006/relationships/image" Target="../media/image221.png"/><Relationship Id="rId12" Type="http://schemas.openxmlformats.org/officeDocument/2006/relationships/hyperlink" Target="http://www.iconfinder.com/icondetails/41967/128/man_mens_room_person_user_icon" TargetMode="External"/><Relationship Id="rId17" Type="http://schemas.openxmlformats.org/officeDocument/2006/relationships/image" Target="../media/image228.png"/><Relationship Id="rId2" Type="http://schemas.openxmlformats.org/officeDocument/2006/relationships/notesSlide" Target="../notesSlides/notesSlide12.xml"/><Relationship Id="rId16"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hyperlink" Target="http://www.iconfinder.com/icondetails/55553/64/64_audio_generic_gnome_x_icon" TargetMode="External"/><Relationship Id="rId11" Type="http://schemas.openxmlformats.org/officeDocument/2006/relationships/image" Target="../media/image223.png"/><Relationship Id="rId5" Type="http://schemas.openxmlformats.org/officeDocument/2006/relationships/image" Target="../media/image220.png"/><Relationship Id="rId15" Type="http://schemas.openxmlformats.org/officeDocument/2006/relationships/image" Target="../media/image226.png"/><Relationship Id="rId10" Type="http://schemas.openxmlformats.org/officeDocument/2006/relationships/hyperlink" Target="http://www.iconfinder.com/icondetails/65434/128/46_icon" TargetMode="External"/><Relationship Id="rId4" Type="http://schemas.openxmlformats.org/officeDocument/2006/relationships/hyperlink" Target="http://www.iconfinder.com/icondetails/30887/64/audio_high_volume_icon" TargetMode="External"/><Relationship Id="rId9" Type="http://schemas.openxmlformats.org/officeDocument/2006/relationships/image" Target="../media/image222.png"/><Relationship Id="rId14" Type="http://schemas.openxmlformats.org/officeDocument/2006/relationships/image" Target="../media/image225.png"/></Relationships>
</file>

<file path=ppt/slides/_rels/slide25.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1.png"/><Relationship Id="rId5" Type="http://schemas.openxmlformats.org/officeDocument/2006/relationships/diagramQuickStyle" Target="../diagrams/quickStyle1.xml"/><Relationship Id="rId10" Type="http://schemas.openxmlformats.org/officeDocument/2006/relationships/image" Target="../media/image230.png"/><Relationship Id="rId4" Type="http://schemas.openxmlformats.org/officeDocument/2006/relationships/diagramLayout" Target="../diagrams/layout1.xml"/><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236.gif"/><Relationship Id="rId13" Type="http://schemas.openxmlformats.org/officeDocument/2006/relationships/image" Target="../media/image240.png"/><Relationship Id="rId3" Type="http://schemas.openxmlformats.org/officeDocument/2006/relationships/image" Target="../media/image232.png"/><Relationship Id="rId7" Type="http://schemas.openxmlformats.org/officeDocument/2006/relationships/image" Target="../media/image235.gif"/><Relationship Id="rId12" Type="http://schemas.openxmlformats.org/officeDocument/2006/relationships/image" Target="../media/image239.png"/><Relationship Id="rId2" Type="http://schemas.openxmlformats.org/officeDocument/2006/relationships/notesSlide" Target="../notesSlides/notesSlide14.xml"/><Relationship Id="rId16"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234.gif"/><Relationship Id="rId11" Type="http://schemas.openxmlformats.org/officeDocument/2006/relationships/image" Target="../media/image231.png"/><Relationship Id="rId5" Type="http://schemas.openxmlformats.org/officeDocument/2006/relationships/image" Target="../media/image92.png"/><Relationship Id="rId15" Type="http://schemas.openxmlformats.org/officeDocument/2006/relationships/image" Target="../media/image242.png"/><Relationship Id="rId10" Type="http://schemas.openxmlformats.org/officeDocument/2006/relationships/image" Target="../media/image238.png"/><Relationship Id="rId4" Type="http://schemas.openxmlformats.org/officeDocument/2006/relationships/image" Target="../media/image233.png"/><Relationship Id="rId9" Type="http://schemas.openxmlformats.org/officeDocument/2006/relationships/image" Target="../media/image237.png"/><Relationship Id="rId14" Type="http://schemas.openxmlformats.org/officeDocument/2006/relationships/image" Target="../media/image241.png"/></Relationships>
</file>

<file path=ppt/slides/_rels/slide27.xml.rels><?xml version="1.0" encoding="UTF-8" standalone="yes"?>
<Relationships xmlns="http://schemas.openxmlformats.org/package/2006/relationships"><Relationship Id="rId8" Type="http://schemas.openxmlformats.org/officeDocument/2006/relationships/image" Target="../media/image249.jpeg"/><Relationship Id="rId13" Type="http://schemas.openxmlformats.org/officeDocument/2006/relationships/image" Target="../media/image254.jpeg"/><Relationship Id="rId3" Type="http://schemas.openxmlformats.org/officeDocument/2006/relationships/image" Target="../media/image244.jpeg"/><Relationship Id="rId7" Type="http://schemas.openxmlformats.org/officeDocument/2006/relationships/image" Target="../media/image248.jpeg"/><Relationship Id="rId12" Type="http://schemas.openxmlformats.org/officeDocument/2006/relationships/image" Target="../media/image25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7.jpeg"/><Relationship Id="rId11" Type="http://schemas.openxmlformats.org/officeDocument/2006/relationships/image" Target="../media/image252.jpeg"/><Relationship Id="rId5" Type="http://schemas.openxmlformats.org/officeDocument/2006/relationships/image" Target="../media/image246.jpeg"/><Relationship Id="rId15" Type="http://schemas.openxmlformats.org/officeDocument/2006/relationships/image" Target="../media/image231.png"/><Relationship Id="rId10" Type="http://schemas.openxmlformats.org/officeDocument/2006/relationships/image" Target="../media/image251.jpeg"/><Relationship Id="rId4" Type="http://schemas.openxmlformats.org/officeDocument/2006/relationships/image" Target="../media/image245.jpeg"/><Relationship Id="rId9" Type="http://schemas.openxmlformats.org/officeDocument/2006/relationships/image" Target="../media/image250.png"/><Relationship Id="rId14" Type="http://schemas.openxmlformats.org/officeDocument/2006/relationships/image" Target="../media/image93.png"/></Relationships>
</file>

<file path=ppt/slides/_rels/slide28.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265.png"/><Relationship Id="rId3" Type="http://schemas.openxmlformats.org/officeDocument/2006/relationships/image" Target="../media/image255.png"/><Relationship Id="rId7" Type="http://schemas.openxmlformats.org/officeDocument/2006/relationships/image" Target="../media/image259.png"/><Relationship Id="rId12" Type="http://schemas.openxmlformats.org/officeDocument/2006/relationships/image" Target="../media/image264.png"/><Relationship Id="rId17" Type="http://schemas.openxmlformats.org/officeDocument/2006/relationships/image" Target="../media/image268.jpeg"/><Relationship Id="rId2" Type="http://schemas.openxmlformats.org/officeDocument/2006/relationships/notesSlide" Target="../notesSlides/notesSlide16.xml"/><Relationship Id="rId16"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258.png"/><Relationship Id="rId11" Type="http://schemas.openxmlformats.org/officeDocument/2006/relationships/image" Target="../media/image263.png"/><Relationship Id="rId5" Type="http://schemas.openxmlformats.org/officeDocument/2006/relationships/image" Target="../media/image257.jpeg"/><Relationship Id="rId15" Type="http://schemas.openxmlformats.org/officeDocument/2006/relationships/image" Target="../media/image266.png"/><Relationship Id="rId10" Type="http://schemas.openxmlformats.org/officeDocument/2006/relationships/image" Target="../media/image262.png"/><Relationship Id="rId4" Type="http://schemas.openxmlformats.org/officeDocument/2006/relationships/image" Target="../media/image256.png"/><Relationship Id="rId9" Type="http://schemas.openxmlformats.org/officeDocument/2006/relationships/image" Target="../media/image261.png"/><Relationship Id="rId14" Type="http://schemas.openxmlformats.org/officeDocument/2006/relationships/image" Target="../media/image231.png"/></Relationships>
</file>

<file path=ppt/slides/_rels/slide29.xml.rels><?xml version="1.0" encoding="UTF-8" standalone="yes"?>
<Relationships xmlns="http://schemas.openxmlformats.org/package/2006/relationships"><Relationship Id="rId8" Type="http://schemas.openxmlformats.org/officeDocument/2006/relationships/image" Target="../media/image274.png"/><Relationship Id="rId13" Type="http://schemas.openxmlformats.org/officeDocument/2006/relationships/image" Target="../media/image279.png"/><Relationship Id="rId18" Type="http://schemas.openxmlformats.org/officeDocument/2006/relationships/image" Target="../media/image284.png"/><Relationship Id="rId26" Type="http://schemas.openxmlformats.org/officeDocument/2006/relationships/image" Target="../media/image292.png"/><Relationship Id="rId3" Type="http://schemas.openxmlformats.org/officeDocument/2006/relationships/image" Target="../media/image99.gif"/><Relationship Id="rId21" Type="http://schemas.openxmlformats.org/officeDocument/2006/relationships/image" Target="../media/image287.png"/><Relationship Id="rId34" Type="http://schemas.openxmlformats.org/officeDocument/2006/relationships/image" Target="../media/image300.png"/><Relationship Id="rId7" Type="http://schemas.openxmlformats.org/officeDocument/2006/relationships/image" Target="../media/image273.png"/><Relationship Id="rId12" Type="http://schemas.openxmlformats.org/officeDocument/2006/relationships/image" Target="../media/image278.png"/><Relationship Id="rId17" Type="http://schemas.openxmlformats.org/officeDocument/2006/relationships/image" Target="../media/image283.png"/><Relationship Id="rId25" Type="http://schemas.openxmlformats.org/officeDocument/2006/relationships/image" Target="../media/image291.png"/><Relationship Id="rId33" Type="http://schemas.openxmlformats.org/officeDocument/2006/relationships/image" Target="../media/image299.png"/><Relationship Id="rId2" Type="http://schemas.openxmlformats.org/officeDocument/2006/relationships/image" Target="../media/image269.png"/><Relationship Id="rId16" Type="http://schemas.openxmlformats.org/officeDocument/2006/relationships/image" Target="../media/image282.png"/><Relationship Id="rId20" Type="http://schemas.openxmlformats.org/officeDocument/2006/relationships/image" Target="../media/image286.png"/><Relationship Id="rId29" Type="http://schemas.openxmlformats.org/officeDocument/2006/relationships/image" Target="../media/image295.png"/><Relationship Id="rId1" Type="http://schemas.openxmlformats.org/officeDocument/2006/relationships/slideLayout" Target="../slideLayouts/slideLayout7.xml"/><Relationship Id="rId6" Type="http://schemas.openxmlformats.org/officeDocument/2006/relationships/image" Target="../media/image272.png"/><Relationship Id="rId11" Type="http://schemas.openxmlformats.org/officeDocument/2006/relationships/image" Target="../media/image277.png"/><Relationship Id="rId24" Type="http://schemas.openxmlformats.org/officeDocument/2006/relationships/image" Target="../media/image290.png"/><Relationship Id="rId32" Type="http://schemas.openxmlformats.org/officeDocument/2006/relationships/image" Target="../media/image298.png"/><Relationship Id="rId37" Type="http://schemas.openxmlformats.org/officeDocument/2006/relationships/image" Target="../media/image303.png"/><Relationship Id="rId5" Type="http://schemas.openxmlformats.org/officeDocument/2006/relationships/image" Target="../media/image271.png"/><Relationship Id="rId15" Type="http://schemas.openxmlformats.org/officeDocument/2006/relationships/image" Target="../media/image281.png"/><Relationship Id="rId23" Type="http://schemas.openxmlformats.org/officeDocument/2006/relationships/image" Target="../media/image289.png"/><Relationship Id="rId28" Type="http://schemas.openxmlformats.org/officeDocument/2006/relationships/image" Target="../media/image294.png"/><Relationship Id="rId36" Type="http://schemas.openxmlformats.org/officeDocument/2006/relationships/image" Target="../media/image302.png"/><Relationship Id="rId10" Type="http://schemas.openxmlformats.org/officeDocument/2006/relationships/image" Target="../media/image276.png"/><Relationship Id="rId19" Type="http://schemas.openxmlformats.org/officeDocument/2006/relationships/image" Target="../media/image285.png"/><Relationship Id="rId31" Type="http://schemas.openxmlformats.org/officeDocument/2006/relationships/image" Target="../media/image297.png"/><Relationship Id="rId4" Type="http://schemas.openxmlformats.org/officeDocument/2006/relationships/image" Target="../media/image270.jpeg"/><Relationship Id="rId9" Type="http://schemas.openxmlformats.org/officeDocument/2006/relationships/image" Target="../media/image275.png"/><Relationship Id="rId14" Type="http://schemas.openxmlformats.org/officeDocument/2006/relationships/image" Target="../media/image280.png"/><Relationship Id="rId22" Type="http://schemas.openxmlformats.org/officeDocument/2006/relationships/image" Target="../media/image288.png"/><Relationship Id="rId27" Type="http://schemas.openxmlformats.org/officeDocument/2006/relationships/image" Target="../media/image293.png"/><Relationship Id="rId30" Type="http://schemas.openxmlformats.org/officeDocument/2006/relationships/image" Target="../media/image296.png"/><Relationship Id="rId35" Type="http://schemas.openxmlformats.org/officeDocument/2006/relationships/image" Target="../media/image301.png"/></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10.jpeg"/><Relationship Id="rId13" Type="http://schemas.openxmlformats.org/officeDocument/2006/relationships/image" Target="../media/image315.png"/><Relationship Id="rId18" Type="http://schemas.openxmlformats.org/officeDocument/2006/relationships/image" Target="../media/image319.png"/><Relationship Id="rId3" Type="http://schemas.openxmlformats.org/officeDocument/2006/relationships/image" Target="../media/image305.jpeg"/><Relationship Id="rId7" Type="http://schemas.openxmlformats.org/officeDocument/2006/relationships/image" Target="../media/image309.png"/><Relationship Id="rId12" Type="http://schemas.openxmlformats.org/officeDocument/2006/relationships/image" Target="../media/image314.png"/><Relationship Id="rId17" Type="http://schemas.openxmlformats.org/officeDocument/2006/relationships/image" Target="../media/image318.png"/><Relationship Id="rId2" Type="http://schemas.openxmlformats.org/officeDocument/2006/relationships/image" Target="../media/image304.png"/><Relationship Id="rId16" Type="http://schemas.openxmlformats.org/officeDocument/2006/relationships/image" Target="../media/image303.png"/><Relationship Id="rId20" Type="http://schemas.openxmlformats.org/officeDocument/2006/relationships/image" Target="../media/image321.png"/><Relationship Id="rId1" Type="http://schemas.openxmlformats.org/officeDocument/2006/relationships/slideLayout" Target="../slideLayouts/slideLayout7.xml"/><Relationship Id="rId6" Type="http://schemas.openxmlformats.org/officeDocument/2006/relationships/image" Target="../media/image308.png"/><Relationship Id="rId11" Type="http://schemas.openxmlformats.org/officeDocument/2006/relationships/image" Target="../media/image313.png"/><Relationship Id="rId5" Type="http://schemas.openxmlformats.org/officeDocument/2006/relationships/image" Target="../media/image307.png"/><Relationship Id="rId15" Type="http://schemas.openxmlformats.org/officeDocument/2006/relationships/image" Target="../media/image317.jpeg"/><Relationship Id="rId10" Type="http://schemas.openxmlformats.org/officeDocument/2006/relationships/image" Target="../media/image312.jpeg"/><Relationship Id="rId19" Type="http://schemas.openxmlformats.org/officeDocument/2006/relationships/image" Target="../media/image320.png"/><Relationship Id="rId4" Type="http://schemas.openxmlformats.org/officeDocument/2006/relationships/image" Target="../media/image306.png"/><Relationship Id="rId9" Type="http://schemas.openxmlformats.org/officeDocument/2006/relationships/image" Target="../media/image311.png"/><Relationship Id="rId14" Type="http://schemas.openxmlformats.org/officeDocument/2006/relationships/image" Target="../media/image316.jpeg"/></Relationships>
</file>

<file path=ppt/slides/_rels/slide31.xml.rels><?xml version="1.0" encoding="UTF-8" standalone="yes"?>
<Relationships xmlns="http://schemas.openxmlformats.org/package/2006/relationships"><Relationship Id="rId8" Type="http://schemas.openxmlformats.org/officeDocument/2006/relationships/image" Target="../media/image326.png"/><Relationship Id="rId13" Type="http://schemas.openxmlformats.org/officeDocument/2006/relationships/image" Target="../media/image331.png"/><Relationship Id="rId18" Type="http://schemas.openxmlformats.org/officeDocument/2006/relationships/image" Target="../media/image336.png"/><Relationship Id="rId26" Type="http://schemas.openxmlformats.org/officeDocument/2006/relationships/image" Target="../media/image344.png"/><Relationship Id="rId3" Type="http://schemas.openxmlformats.org/officeDocument/2006/relationships/image" Target="../media/image303.png"/><Relationship Id="rId21" Type="http://schemas.openxmlformats.org/officeDocument/2006/relationships/image" Target="../media/image339.png"/><Relationship Id="rId7" Type="http://schemas.openxmlformats.org/officeDocument/2006/relationships/image" Target="../media/image325.png"/><Relationship Id="rId12" Type="http://schemas.openxmlformats.org/officeDocument/2006/relationships/image" Target="../media/image330.png"/><Relationship Id="rId17" Type="http://schemas.openxmlformats.org/officeDocument/2006/relationships/image" Target="../media/image335.png"/><Relationship Id="rId25" Type="http://schemas.openxmlformats.org/officeDocument/2006/relationships/image" Target="../media/image343.png"/><Relationship Id="rId2" Type="http://schemas.openxmlformats.org/officeDocument/2006/relationships/notesSlide" Target="../notesSlides/notesSlide17.xml"/><Relationship Id="rId16" Type="http://schemas.openxmlformats.org/officeDocument/2006/relationships/image" Target="../media/image334.png"/><Relationship Id="rId20" Type="http://schemas.openxmlformats.org/officeDocument/2006/relationships/image" Target="../media/image338.png"/><Relationship Id="rId1" Type="http://schemas.openxmlformats.org/officeDocument/2006/relationships/slideLayout" Target="../slideLayouts/slideLayout2.xml"/><Relationship Id="rId6" Type="http://schemas.openxmlformats.org/officeDocument/2006/relationships/image" Target="../media/image324.png"/><Relationship Id="rId11" Type="http://schemas.openxmlformats.org/officeDocument/2006/relationships/image" Target="../media/image329.png"/><Relationship Id="rId24" Type="http://schemas.openxmlformats.org/officeDocument/2006/relationships/image" Target="../media/image342.JPG"/><Relationship Id="rId5" Type="http://schemas.openxmlformats.org/officeDocument/2006/relationships/image" Target="../media/image323.JPG"/><Relationship Id="rId15" Type="http://schemas.openxmlformats.org/officeDocument/2006/relationships/image" Target="../media/image333.png"/><Relationship Id="rId23" Type="http://schemas.openxmlformats.org/officeDocument/2006/relationships/image" Target="../media/image341.JPG"/><Relationship Id="rId28" Type="http://schemas.openxmlformats.org/officeDocument/2006/relationships/image" Target="../media/image346.png"/><Relationship Id="rId10" Type="http://schemas.openxmlformats.org/officeDocument/2006/relationships/image" Target="../media/image328.png"/><Relationship Id="rId19" Type="http://schemas.openxmlformats.org/officeDocument/2006/relationships/image" Target="../media/image337.png"/><Relationship Id="rId4" Type="http://schemas.openxmlformats.org/officeDocument/2006/relationships/image" Target="../media/image322.png"/><Relationship Id="rId9" Type="http://schemas.openxmlformats.org/officeDocument/2006/relationships/image" Target="../media/image327.png"/><Relationship Id="rId14" Type="http://schemas.openxmlformats.org/officeDocument/2006/relationships/image" Target="../media/image332.png"/><Relationship Id="rId22" Type="http://schemas.openxmlformats.org/officeDocument/2006/relationships/image" Target="../media/image340.JPG"/><Relationship Id="rId27" Type="http://schemas.openxmlformats.org/officeDocument/2006/relationships/image" Target="../media/image345.png"/></Relationships>
</file>

<file path=ppt/slides/_rels/slide32.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102.png"/><Relationship Id="rId7" Type="http://schemas.microsoft.com/office/2007/relationships/hdphoto" Target="../media/hdphoto7.wdp"/><Relationship Id="rId2" Type="http://schemas.openxmlformats.org/officeDocument/2006/relationships/image" Target="../media/image347.png"/><Relationship Id="rId1" Type="http://schemas.openxmlformats.org/officeDocument/2006/relationships/slideLayout" Target="../slideLayouts/slideLayout7.xml"/><Relationship Id="rId6" Type="http://schemas.openxmlformats.org/officeDocument/2006/relationships/image" Target="../media/image349.png"/><Relationship Id="rId11" Type="http://schemas.openxmlformats.org/officeDocument/2006/relationships/image" Target="../media/image303.png"/><Relationship Id="rId5" Type="http://schemas.microsoft.com/office/2007/relationships/hdphoto" Target="../media/hdphoto6.wdp"/><Relationship Id="rId10" Type="http://schemas.openxmlformats.org/officeDocument/2006/relationships/image" Target="../media/image352.png"/><Relationship Id="rId4" Type="http://schemas.openxmlformats.org/officeDocument/2006/relationships/image" Target="../media/image348.png"/><Relationship Id="rId9" Type="http://schemas.openxmlformats.org/officeDocument/2006/relationships/image" Target="../media/image351.png"/></Relationships>
</file>

<file path=ppt/slides/_rels/slide33.xml.rels><?xml version="1.0" encoding="UTF-8" standalone="yes"?>
<Relationships xmlns="http://schemas.openxmlformats.org/package/2006/relationships"><Relationship Id="rId8" Type="http://schemas.openxmlformats.org/officeDocument/2006/relationships/image" Target="../media/image357.png"/><Relationship Id="rId3" Type="http://schemas.openxmlformats.org/officeDocument/2006/relationships/image" Target="../media/image353.png"/><Relationship Id="rId7"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354.png"/></Relationships>
</file>

<file path=ppt/slides/_rels/slide34.xml.rels><?xml version="1.0" encoding="UTF-8" standalone="yes"?>
<Relationships xmlns="http://schemas.openxmlformats.org/package/2006/relationships"><Relationship Id="rId8" Type="http://schemas.openxmlformats.org/officeDocument/2006/relationships/image" Target="../media/image363.png"/><Relationship Id="rId13" Type="http://schemas.openxmlformats.org/officeDocument/2006/relationships/image" Target="../media/image368.png"/><Relationship Id="rId3" Type="http://schemas.microsoft.com/office/2007/relationships/hdphoto" Target="../media/hdphoto8.wdp"/><Relationship Id="rId7" Type="http://schemas.openxmlformats.org/officeDocument/2006/relationships/image" Target="../media/image362.png"/><Relationship Id="rId12" Type="http://schemas.openxmlformats.org/officeDocument/2006/relationships/image" Target="../media/image367.png"/><Relationship Id="rId17" Type="http://schemas.openxmlformats.org/officeDocument/2006/relationships/image" Target="../media/image127.png"/><Relationship Id="rId2" Type="http://schemas.openxmlformats.org/officeDocument/2006/relationships/image" Target="../media/image358.png"/><Relationship Id="rId16" Type="http://schemas.openxmlformats.org/officeDocument/2006/relationships/image" Target="../media/image371.png"/><Relationship Id="rId1" Type="http://schemas.openxmlformats.org/officeDocument/2006/relationships/slideLayout" Target="../slideLayouts/slideLayout7.xml"/><Relationship Id="rId6" Type="http://schemas.openxmlformats.org/officeDocument/2006/relationships/image" Target="../media/image361.jpeg"/><Relationship Id="rId11" Type="http://schemas.openxmlformats.org/officeDocument/2006/relationships/image" Target="../media/image366.png"/><Relationship Id="rId5" Type="http://schemas.openxmlformats.org/officeDocument/2006/relationships/image" Target="../media/image360.png"/><Relationship Id="rId15" Type="http://schemas.openxmlformats.org/officeDocument/2006/relationships/image" Target="../media/image370.png"/><Relationship Id="rId10" Type="http://schemas.openxmlformats.org/officeDocument/2006/relationships/image" Target="../media/image365.png"/><Relationship Id="rId4" Type="http://schemas.openxmlformats.org/officeDocument/2006/relationships/image" Target="../media/image359.jpeg"/><Relationship Id="rId9" Type="http://schemas.openxmlformats.org/officeDocument/2006/relationships/image" Target="../media/image364.png"/><Relationship Id="rId14" Type="http://schemas.openxmlformats.org/officeDocument/2006/relationships/image" Target="../media/image369.png"/></Relationships>
</file>

<file path=ppt/slides/_rels/slide3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73.emf"/><Relationship Id="rId7" Type="http://schemas.openxmlformats.org/officeDocument/2006/relationships/image" Target="../media/image377.png"/><Relationship Id="rId2" Type="http://schemas.openxmlformats.org/officeDocument/2006/relationships/image" Target="../media/image372.emf"/><Relationship Id="rId1" Type="http://schemas.openxmlformats.org/officeDocument/2006/relationships/slideLayout" Target="../slideLayouts/slideLayout7.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374.png"/></Relationships>
</file>

<file path=ppt/slides/_rels/slide36.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06.jpeg"/><Relationship Id="rId4" Type="http://schemas.openxmlformats.org/officeDocument/2006/relationships/image" Target="../media/image380.png"/></Relationships>
</file>

<file path=ppt/slides/_rels/slide37.xml.rels><?xml version="1.0" encoding="UTF-8" standalone="yes"?>
<Relationships xmlns="http://schemas.openxmlformats.org/package/2006/relationships"><Relationship Id="rId8" Type="http://schemas.openxmlformats.org/officeDocument/2006/relationships/image" Target="../media/image387.png"/><Relationship Id="rId3" Type="http://schemas.openxmlformats.org/officeDocument/2006/relationships/image" Target="../media/image382.jpeg"/><Relationship Id="rId7" Type="http://schemas.openxmlformats.org/officeDocument/2006/relationships/image" Target="../media/image386.jpeg"/><Relationship Id="rId2" Type="http://schemas.openxmlformats.org/officeDocument/2006/relationships/image" Target="../media/image381.png"/><Relationship Id="rId1" Type="http://schemas.openxmlformats.org/officeDocument/2006/relationships/slideLayout" Target="../slideLayouts/slideLayout7.xml"/><Relationship Id="rId6" Type="http://schemas.openxmlformats.org/officeDocument/2006/relationships/image" Target="../media/image385.jpeg"/><Relationship Id="rId5" Type="http://schemas.openxmlformats.org/officeDocument/2006/relationships/image" Target="../media/image384.jpeg"/><Relationship Id="rId4" Type="http://schemas.openxmlformats.org/officeDocument/2006/relationships/image" Target="../media/image383.png"/><Relationship Id="rId9"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388.png"/><Relationship Id="rId7" Type="http://schemas.openxmlformats.org/officeDocument/2006/relationships/image" Target="../media/image12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1.png"/><Relationship Id="rId5" Type="http://schemas.openxmlformats.org/officeDocument/2006/relationships/image" Target="../media/image390.png"/><Relationship Id="rId4" Type="http://schemas.openxmlformats.org/officeDocument/2006/relationships/image" Target="../media/image389.png"/></Relationships>
</file>

<file path=ppt/slides/_rels/slide39.xml.rels><?xml version="1.0" encoding="UTF-8" standalone="yes"?>
<Relationships xmlns="http://schemas.openxmlformats.org/package/2006/relationships"><Relationship Id="rId8" Type="http://schemas.openxmlformats.org/officeDocument/2006/relationships/image" Target="../media/image397.png"/><Relationship Id="rId3" Type="http://schemas.openxmlformats.org/officeDocument/2006/relationships/image" Target="../media/image392.png"/><Relationship Id="rId7" Type="http://schemas.openxmlformats.org/officeDocument/2006/relationships/image" Target="../media/image39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5.png"/><Relationship Id="rId5" Type="http://schemas.openxmlformats.org/officeDocument/2006/relationships/image" Target="../media/image394.png"/><Relationship Id="rId4" Type="http://schemas.openxmlformats.org/officeDocument/2006/relationships/image" Target="../media/image393.png"/><Relationship Id="rId9" Type="http://schemas.openxmlformats.org/officeDocument/2006/relationships/image" Target="../media/image128.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2.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jpeg"/></Relationships>
</file>

<file path=ppt/slides/_rels/slide40.xml.rels><?xml version="1.0" encoding="UTF-8" standalone="yes"?>
<Relationships xmlns="http://schemas.openxmlformats.org/package/2006/relationships"><Relationship Id="rId8" Type="http://schemas.openxmlformats.org/officeDocument/2006/relationships/image" Target="../media/image403.png"/><Relationship Id="rId3" Type="http://schemas.openxmlformats.org/officeDocument/2006/relationships/image" Target="../media/image398.png"/><Relationship Id="rId7" Type="http://schemas.openxmlformats.org/officeDocument/2006/relationships/image" Target="../media/image40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1.png"/><Relationship Id="rId5" Type="http://schemas.openxmlformats.org/officeDocument/2006/relationships/image" Target="../media/image400.png"/><Relationship Id="rId4" Type="http://schemas.openxmlformats.org/officeDocument/2006/relationships/image" Target="../media/image399.png"/><Relationship Id="rId9" Type="http://schemas.openxmlformats.org/officeDocument/2006/relationships/image" Target="../media/image128.png"/></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406.jpeg"/><Relationship Id="rId5" Type="http://schemas.openxmlformats.org/officeDocument/2006/relationships/image" Target="../media/image405.jpeg"/><Relationship Id="rId4" Type="http://schemas.openxmlformats.org/officeDocument/2006/relationships/image" Target="../media/image404.jpeg"/></Relationships>
</file>

<file path=ppt/slides/_rels/slide42.xml.rels><?xml version="1.0" encoding="UTF-8" standalone="yes"?>
<Relationships xmlns="http://schemas.openxmlformats.org/package/2006/relationships"><Relationship Id="rId8" Type="http://schemas.openxmlformats.org/officeDocument/2006/relationships/image" Target="../media/image412.png"/><Relationship Id="rId3" Type="http://schemas.openxmlformats.org/officeDocument/2006/relationships/image" Target="../media/image113.png"/><Relationship Id="rId7" Type="http://schemas.openxmlformats.org/officeDocument/2006/relationships/image" Target="../media/image411.png"/><Relationship Id="rId2" Type="http://schemas.openxmlformats.org/officeDocument/2006/relationships/image" Target="../media/image407.png"/><Relationship Id="rId1" Type="http://schemas.openxmlformats.org/officeDocument/2006/relationships/slideLayout" Target="../slideLayouts/slideLayout7.xml"/><Relationship Id="rId6" Type="http://schemas.openxmlformats.org/officeDocument/2006/relationships/image" Target="../media/image410.png"/><Relationship Id="rId5" Type="http://schemas.openxmlformats.org/officeDocument/2006/relationships/image" Target="../media/image409.png"/><Relationship Id="rId10" Type="http://schemas.openxmlformats.org/officeDocument/2006/relationships/image" Target="../media/image128.png"/><Relationship Id="rId4" Type="http://schemas.openxmlformats.org/officeDocument/2006/relationships/image" Target="../media/image408.png"/><Relationship Id="rId9" Type="http://schemas.openxmlformats.org/officeDocument/2006/relationships/image" Target="../media/image413.png"/></Relationships>
</file>

<file path=ppt/slides/_rels/slide43.xml.rels><?xml version="1.0" encoding="UTF-8" standalone="yes"?>
<Relationships xmlns="http://schemas.openxmlformats.org/package/2006/relationships"><Relationship Id="rId8" Type="http://schemas.openxmlformats.org/officeDocument/2006/relationships/image" Target="../media/image419.png"/><Relationship Id="rId3" Type="http://schemas.openxmlformats.org/officeDocument/2006/relationships/image" Target="../media/image414.jpeg"/><Relationship Id="rId7" Type="http://schemas.openxmlformats.org/officeDocument/2006/relationships/image" Target="../media/image418.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417.png"/><Relationship Id="rId5" Type="http://schemas.openxmlformats.org/officeDocument/2006/relationships/image" Target="../media/image416.png"/><Relationship Id="rId4" Type="http://schemas.openxmlformats.org/officeDocument/2006/relationships/image" Target="../media/image415.png"/><Relationship Id="rId9" Type="http://schemas.openxmlformats.org/officeDocument/2006/relationships/image" Target="../media/image128.png"/></Relationships>
</file>

<file path=ppt/slides/_rels/slide44.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image" Target="../media/image420.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14.emf"/><Relationship Id="rId4" Type="http://schemas.openxmlformats.org/officeDocument/2006/relationships/image" Target="../media/image422.png"/></Relationships>
</file>

<file path=ppt/slides/_rels/slide45.xml.rels><?xml version="1.0" encoding="UTF-8" standalone="yes"?>
<Relationships xmlns="http://schemas.openxmlformats.org/package/2006/relationships"><Relationship Id="rId8" Type="http://schemas.openxmlformats.org/officeDocument/2006/relationships/image" Target="../media/image428.png"/><Relationship Id="rId3" Type="http://schemas.openxmlformats.org/officeDocument/2006/relationships/image" Target="../media/image424.png"/><Relationship Id="rId7" Type="http://schemas.openxmlformats.org/officeDocument/2006/relationships/image" Target="../media/image427.png"/><Relationship Id="rId2" Type="http://schemas.openxmlformats.org/officeDocument/2006/relationships/image" Target="../media/image423.png"/><Relationship Id="rId1" Type="http://schemas.openxmlformats.org/officeDocument/2006/relationships/slideLayout" Target="../slideLayouts/slideLayout7.xml"/><Relationship Id="rId6" Type="http://schemas.openxmlformats.org/officeDocument/2006/relationships/image" Target="../media/image426.png"/><Relationship Id="rId11" Type="http://schemas.openxmlformats.org/officeDocument/2006/relationships/image" Target="../media/image128.png"/><Relationship Id="rId5" Type="http://schemas.microsoft.com/office/2007/relationships/hdphoto" Target="../media/hdphoto9.wdp"/><Relationship Id="rId10" Type="http://schemas.openxmlformats.org/officeDocument/2006/relationships/image" Target="../media/image430.png"/><Relationship Id="rId4" Type="http://schemas.openxmlformats.org/officeDocument/2006/relationships/image" Target="../media/image425.png"/><Relationship Id="rId9" Type="http://schemas.openxmlformats.org/officeDocument/2006/relationships/image" Target="../media/image429.png"/></Relationships>
</file>

<file path=ppt/slides/_rels/slide46.xml.rels><?xml version="1.0" encoding="UTF-8" standalone="yes"?>
<Relationships xmlns="http://schemas.openxmlformats.org/package/2006/relationships"><Relationship Id="rId8" Type="http://schemas.openxmlformats.org/officeDocument/2006/relationships/image" Target="../media/image436.jpeg"/><Relationship Id="rId3" Type="http://schemas.openxmlformats.org/officeDocument/2006/relationships/image" Target="../media/image431.png"/><Relationship Id="rId7" Type="http://schemas.openxmlformats.org/officeDocument/2006/relationships/image" Target="../media/image4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4.png"/><Relationship Id="rId5" Type="http://schemas.openxmlformats.org/officeDocument/2006/relationships/image" Target="../media/image433.png"/><Relationship Id="rId4" Type="http://schemas.openxmlformats.org/officeDocument/2006/relationships/image" Target="../media/image432.png"/><Relationship Id="rId9" Type="http://schemas.openxmlformats.org/officeDocument/2006/relationships/image" Target="../media/image128.png"/></Relationships>
</file>

<file path=ppt/slides/_rels/slide4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37.png"/><Relationship Id="rId7" Type="http://schemas.openxmlformats.org/officeDocument/2006/relationships/diagramColors" Target="../diagrams/colors2.xml"/><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22.png"/></Relationships>
</file>

<file path=ppt/slides/_rels/slide48.xml.rels><?xml version="1.0" encoding="UTF-8" standalone="yes"?>
<Relationships xmlns="http://schemas.openxmlformats.org/package/2006/relationships"><Relationship Id="rId3" Type="http://schemas.openxmlformats.org/officeDocument/2006/relationships/image" Target="../media/image439.png"/><Relationship Id="rId7" Type="http://schemas.openxmlformats.org/officeDocument/2006/relationships/image" Target="../media/image122.png"/><Relationship Id="rId2" Type="http://schemas.openxmlformats.org/officeDocument/2006/relationships/image" Target="../media/image438.png"/><Relationship Id="rId1" Type="http://schemas.openxmlformats.org/officeDocument/2006/relationships/slideLayout" Target="../slideLayouts/slideLayout7.xml"/><Relationship Id="rId6" Type="http://schemas.openxmlformats.org/officeDocument/2006/relationships/image" Target="../media/image442.png"/><Relationship Id="rId5" Type="http://schemas.openxmlformats.org/officeDocument/2006/relationships/image" Target="../media/image441.png"/><Relationship Id="rId4" Type="http://schemas.openxmlformats.org/officeDocument/2006/relationships/image" Target="../media/image440.png"/></Relationships>
</file>

<file path=ppt/slides/_rels/slide49.xml.rels><?xml version="1.0" encoding="UTF-8" standalone="yes"?>
<Relationships xmlns="http://schemas.openxmlformats.org/package/2006/relationships"><Relationship Id="rId3" Type="http://schemas.openxmlformats.org/officeDocument/2006/relationships/image" Target="../media/image443.jpg"/><Relationship Id="rId7"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6.png"/><Relationship Id="rId5" Type="http://schemas.openxmlformats.org/officeDocument/2006/relationships/image" Target="../media/image445.png"/><Relationship Id="rId4" Type="http://schemas.openxmlformats.org/officeDocument/2006/relationships/image" Target="../media/image444.png"/></Relationships>
</file>

<file path=ppt/slides/_rels/slide5.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18" Type="http://schemas.openxmlformats.org/officeDocument/2006/relationships/image" Target="../media/image50.jpe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image" Target="../media/image34.jpeg"/><Relationship Id="rId16" Type="http://schemas.openxmlformats.org/officeDocument/2006/relationships/image" Target="../media/image48.jpe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 Id="rId22" Type="http://schemas.openxmlformats.org/officeDocument/2006/relationships/image" Target="../media/image54.jpeg"/></Relationships>
</file>

<file path=ppt/slides/_rels/slide50.xml.rels><?xml version="1.0" encoding="UTF-8" standalone="yes"?>
<Relationships xmlns="http://schemas.openxmlformats.org/package/2006/relationships"><Relationship Id="rId8" Type="http://schemas.openxmlformats.org/officeDocument/2006/relationships/image" Target="../media/image453.png"/><Relationship Id="rId3" Type="http://schemas.openxmlformats.org/officeDocument/2006/relationships/image" Target="../media/image448.png"/><Relationship Id="rId7" Type="http://schemas.openxmlformats.org/officeDocument/2006/relationships/image" Target="../media/image452.png"/><Relationship Id="rId2" Type="http://schemas.openxmlformats.org/officeDocument/2006/relationships/image" Target="../media/image447.png"/><Relationship Id="rId1" Type="http://schemas.openxmlformats.org/officeDocument/2006/relationships/slideLayout" Target="../slideLayouts/slideLayout7.xml"/><Relationship Id="rId6" Type="http://schemas.openxmlformats.org/officeDocument/2006/relationships/image" Target="../media/image451.png"/><Relationship Id="rId5" Type="http://schemas.openxmlformats.org/officeDocument/2006/relationships/image" Target="../media/image450.png"/><Relationship Id="rId4" Type="http://schemas.openxmlformats.org/officeDocument/2006/relationships/image" Target="../media/image449.png"/><Relationship Id="rId9" Type="http://schemas.openxmlformats.org/officeDocument/2006/relationships/image" Target="../media/image122.png"/></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chart" Target="../charts/chart1.xml"/><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microsoft.com/office/2007/relationships/hdphoto" Target="../media/hdphoto1.wdp"/><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79.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hyperlink" Target="http://images.google.co.jp/imgres?imgurl=http://www.mlit.go.jp/hakusyo/mlit/mark.gif&amp;imgrefurl=http://www.mlit.go.jp/hakusyo/mlit/h14/index.html&amp;usg=__DjI6wO7MKplcjMbRanSw40EoCt8=&amp;h=371&amp;w=350&amp;sz=51&amp;hl=ja&amp;start=2&amp;um=1&amp;tbnid=7KSLP2fDdRR0TM:&amp;tbnh=122&amp;tbnw=115&amp;prev=/images?q%3D%E5%9B%BD%E5%9C%9F%E4%BA%A4%E9%80%9A%E7%9C%81%26hl%3Dja%26rlz%3D1T4GGLR_ja___JP207%26sa%3DN%26um%3D1" TargetMode="External"/><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6.png"/></Relationships>
</file>

<file path=ppt/slides/_rels/slide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805291" y="1053264"/>
            <a:ext cx="3533418" cy="4227195"/>
          </a:xfrm>
          <a:prstGeom prst="rect">
            <a:avLst/>
          </a:prstGeom>
        </p:spPr>
      </p:pic>
      <p:sp>
        <p:nvSpPr>
          <p:cNvPr id="3078" name="Rectangle 27"/>
          <p:cNvSpPr>
            <a:spLocks noChangeArrowheads="1"/>
          </p:cNvSpPr>
          <p:nvPr/>
        </p:nvSpPr>
        <p:spPr bwMode="auto">
          <a:xfrm>
            <a:off x="3472656" y="5880935"/>
            <a:ext cx="2198687" cy="4916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2000" b="1" dirty="0">
                <a:solidFill>
                  <a:schemeClr val="tx1">
                    <a:lumMod val="65000"/>
                    <a:lumOff val="35000"/>
                  </a:schemeClr>
                </a:solidFill>
                <a:latin typeface="Meiryo UI" panose="020B0604030504040204" pitchFamily="50" charset="-128"/>
                <a:ea typeface="Meiryo UI" panose="020B0604030504040204" pitchFamily="50" charset="-128"/>
              </a:rPr>
              <a:t>株式</a:t>
            </a:r>
            <a:r>
              <a:rPr lang="ja-JP" altLang="en-US" sz="2000" b="1" dirty="0" smtClean="0">
                <a:solidFill>
                  <a:schemeClr val="tx1">
                    <a:lumMod val="65000"/>
                    <a:lumOff val="35000"/>
                  </a:schemeClr>
                </a:solidFill>
                <a:latin typeface="Meiryo UI" panose="020B0604030504040204" pitchFamily="50" charset="-128"/>
                <a:ea typeface="Meiryo UI" panose="020B0604030504040204" pitchFamily="50" charset="-128"/>
              </a:rPr>
              <a:t>会社</a:t>
            </a:r>
            <a:r>
              <a:rPr lang="en-US" altLang="ja-JP" sz="2000" b="1" dirty="0" smtClean="0">
                <a:solidFill>
                  <a:schemeClr val="tx1">
                    <a:lumMod val="65000"/>
                    <a:lumOff val="35000"/>
                  </a:schemeClr>
                </a:solidFill>
                <a:latin typeface="Meiryo UI" panose="020B0604030504040204" pitchFamily="50" charset="-128"/>
                <a:ea typeface="Meiryo UI" panose="020B0604030504040204" pitchFamily="50" charset="-128"/>
              </a:rPr>
              <a:t> USEN</a:t>
            </a:r>
          </a:p>
        </p:txBody>
      </p:sp>
      <p:pic>
        <p:nvPicPr>
          <p:cNvPr id="7" name="図 6">
            <a:extLst>
              <a:ext uri="{FF2B5EF4-FFF2-40B4-BE49-F238E27FC236}">
                <a16:creationId xmlns:a16="http://schemas.microsoft.com/office/drawing/2014/main" id="{B41ABB1E-987F-4916-B4DE-FF352C427028}"/>
              </a:ext>
            </a:extLst>
          </p:cNvPr>
          <p:cNvPicPr>
            <a:picLocks noChangeAspect="1"/>
          </p:cNvPicPr>
          <p:nvPr/>
        </p:nvPicPr>
        <p:blipFill>
          <a:blip r:embed="rId4"/>
          <a:stretch>
            <a:fillRect/>
          </a:stretch>
        </p:blipFill>
        <p:spPr>
          <a:xfrm>
            <a:off x="274320" y="5080"/>
            <a:ext cx="787400" cy="1270000"/>
          </a:xfrm>
          <a:prstGeom prst="rect">
            <a:avLst/>
          </a:prstGeom>
        </p:spPr>
      </p:pic>
      <p:sp>
        <p:nvSpPr>
          <p:cNvPr id="4" name="正方形/長方形 3"/>
          <p:cNvSpPr/>
          <p:nvPr/>
        </p:nvSpPr>
        <p:spPr bwMode="auto">
          <a:xfrm>
            <a:off x="2428239" y="1023577"/>
            <a:ext cx="4287520" cy="4286567"/>
          </a:xfrm>
          <a:prstGeom prst="rect">
            <a:avLst/>
          </a:prstGeom>
          <a:solidFill>
            <a:srgbClr val="FFFFFF">
              <a:alpha val="38039"/>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074" name="Rectangle 9"/>
          <p:cNvSpPr>
            <a:spLocks noChangeArrowheads="1"/>
          </p:cNvSpPr>
          <p:nvPr/>
        </p:nvSpPr>
        <p:spPr bwMode="auto">
          <a:xfrm>
            <a:off x="250826" y="2699975"/>
            <a:ext cx="8642349" cy="933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en-US" altLang="ja-JP" b="1" dirty="0" smtClean="0">
                <a:solidFill>
                  <a:schemeClr val="tx1">
                    <a:lumMod val="75000"/>
                    <a:lumOff val="25000"/>
                  </a:schemeClr>
                </a:solidFill>
                <a:latin typeface="Arial Black" panose="020B0A04020102020204" pitchFamily="34" charset="0"/>
                <a:ea typeface="+mn-ea"/>
              </a:rPr>
              <a:t>USEN</a:t>
            </a:r>
            <a:r>
              <a:rPr lang="ja-JP" altLang="en-US" b="1" dirty="0" smtClean="0">
                <a:solidFill>
                  <a:schemeClr val="tx1">
                    <a:lumMod val="75000"/>
                    <a:lumOff val="25000"/>
                  </a:schemeClr>
                </a:solidFill>
                <a:latin typeface="Arial Black" panose="020B0A04020102020204" pitchFamily="34" charset="0"/>
                <a:ea typeface="+mn-ea"/>
              </a:rPr>
              <a:t>　</a:t>
            </a:r>
            <a:r>
              <a:rPr lang="en-US" altLang="ja-JP" b="1" dirty="0" smtClean="0">
                <a:solidFill>
                  <a:schemeClr val="tx1">
                    <a:lumMod val="75000"/>
                    <a:lumOff val="25000"/>
                  </a:schemeClr>
                </a:solidFill>
                <a:latin typeface="Arial Black" panose="020B0A04020102020204" pitchFamily="34" charset="0"/>
                <a:ea typeface="+mn-ea"/>
              </a:rPr>
              <a:t>Service Lineup</a:t>
            </a:r>
            <a:endParaRPr lang="en-US" altLang="ja-JP" dirty="0" smtClean="0">
              <a:solidFill>
                <a:schemeClr val="tx1">
                  <a:lumMod val="75000"/>
                  <a:lumOff val="25000"/>
                </a:schemeClr>
              </a:solidFill>
              <a:latin typeface="Arial Black" panose="020B0A04020102020204" pitchFamily="34" charset="0"/>
              <a:ea typeface="+mn-ea"/>
            </a:endParaRPr>
          </a:p>
          <a:p>
            <a:pPr algn="ctr" eaLnBrk="1" hangingPunct="1">
              <a:spcBef>
                <a:spcPct val="0"/>
              </a:spcBef>
              <a:buFontTx/>
              <a:buNone/>
            </a:pPr>
            <a:r>
              <a:rPr lang="en-US" altLang="ja-JP" sz="2400" b="1" dirty="0" smtClean="0">
                <a:solidFill>
                  <a:schemeClr val="tx1">
                    <a:lumMod val="75000"/>
                    <a:lumOff val="25000"/>
                  </a:schemeClr>
                </a:solidFill>
                <a:latin typeface="Arial Black" panose="020B0A04020102020204" pitchFamily="34" charset="0"/>
                <a:ea typeface="+mn-ea"/>
              </a:rPr>
              <a:t>For Chain store</a:t>
            </a:r>
            <a:r>
              <a:rPr lang="ja-JP" altLang="en-US" sz="2800" b="1" dirty="0" smtClean="0">
                <a:solidFill>
                  <a:schemeClr val="tx1">
                    <a:lumMod val="75000"/>
                    <a:lumOff val="25000"/>
                  </a:schemeClr>
                </a:solidFill>
                <a:latin typeface="Arial Black" panose="020B0A04020102020204" pitchFamily="34" charset="0"/>
                <a:ea typeface="+mn-ea"/>
              </a:rPr>
              <a:t>　</a:t>
            </a:r>
            <a:endParaRPr lang="en-US" altLang="ja-JP" sz="2800" b="1" dirty="0" smtClean="0">
              <a:solidFill>
                <a:schemeClr val="tx1">
                  <a:lumMod val="75000"/>
                  <a:lumOff val="25000"/>
                </a:schemeClr>
              </a:solidFill>
              <a:latin typeface="Arial Black" panose="020B0A04020102020204" pitchFamily="34" charset="0"/>
              <a:ea typeface="+mn-ea"/>
            </a:endParaRPr>
          </a:p>
        </p:txBody>
      </p:sp>
    </p:spTree>
    <p:extLst>
      <p:ext uri="{BB962C8B-B14F-4D97-AF65-F5344CB8AC3E}">
        <p14:creationId xmlns:p14="http://schemas.microsoft.com/office/powerpoint/2010/main" val="473467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DF9FAC2-9045-44EC-94C2-850FB8655521}"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9</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70"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sp>
        <p:nvSpPr>
          <p:cNvPr id="86" name="角丸四角形吹き出し 85"/>
          <p:cNvSpPr/>
          <p:nvPr/>
        </p:nvSpPr>
        <p:spPr bwMode="auto">
          <a:xfrm>
            <a:off x="10657420" y="4268649"/>
            <a:ext cx="2535771" cy="1171556"/>
          </a:xfrm>
          <a:prstGeom prst="wedgeRoundRectCallout">
            <a:avLst>
              <a:gd name="adj1" fmla="val -40096"/>
              <a:gd name="adj2" fmla="val 66748"/>
              <a:gd name="adj3" fmla="val 16667"/>
            </a:avLst>
          </a:prstGeom>
          <a:solidFill>
            <a:schemeClr val="bg1">
              <a:lumMod val="85000"/>
            </a:schemeClr>
          </a:solidFill>
          <a:ln>
            <a:solidFill>
              <a:schemeClr val="tx1">
                <a:lumMod val="65000"/>
                <a:lumOff val="35000"/>
              </a:schemeClr>
            </a:solidFill>
          </a:ln>
          <a:effectLst/>
          <a:extLst/>
        </p:spPr>
        <p:txBody>
          <a:bodyPr vert="horz" wrap="square" lIns="91440" tIns="45720" rIns="91440" bIns="45720" numCol="1" rtlCol="0" anchor="ctr" anchorCtr="0" compatLnSpc="1">
            <a:prstTxWarp prst="textNoShape">
              <a:avLst/>
            </a:prstTxWarp>
            <a:normAutofit/>
          </a:bodyPr>
          <a:lstStyle/>
          <a:p>
            <a:pPr marL="182563" indent="-182563">
              <a:spcBef>
                <a:spcPts val="0"/>
              </a:spcBef>
              <a:spcAft>
                <a:spcPts val="600"/>
              </a:spcAft>
              <a:buFont typeface="Wingdings" panose="05000000000000000000" pitchFamily="2" charset="2"/>
              <a:buChar char="l"/>
            </a:pP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相手先</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に応じて、不要な頁やパーツ・価格等は削除し、提案したい部分だけ残して利用下さい</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テキスト ボックス 1"/>
          <p:cNvSpPr txBox="1">
            <a:spLocks noChangeArrowheads="1"/>
          </p:cNvSpPr>
          <p:nvPr/>
        </p:nvSpPr>
        <p:spPr bwMode="auto">
          <a:xfrm>
            <a:off x="13505519" y="4725463"/>
            <a:ext cx="184111" cy="1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p:cNvSpPr/>
          <p:nvPr/>
        </p:nvSpPr>
        <p:spPr>
          <a:xfrm>
            <a:off x="165164" y="810593"/>
            <a:ext cx="280653" cy="3700680"/>
          </a:xfrm>
          <a:prstGeom prst="rect">
            <a:avLst/>
          </a:prstGeom>
          <a:solidFill>
            <a:srgbClr val="BBE3CE"/>
          </a:solidFill>
          <a:ln>
            <a:noFill/>
          </a:ln>
        </p:spPr>
        <p:style>
          <a:lnRef idx="2">
            <a:schemeClr val="dk1">
              <a:shade val="50000"/>
            </a:schemeClr>
          </a:lnRef>
          <a:fillRef idx="1">
            <a:schemeClr val="dk1"/>
          </a:fillRef>
          <a:effectRef idx="0">
            <a:schemeClr val="dk1"/>
          </a:effectRef>
          <a:fontRef idx="minor">
            <a:schemeClr val="lt1"/>
          </a:fontRef>
        </p:style>
        <p:txBody>
          <a:bodyPr vert="wordArtVertRtl" rtlCol="0" anchor="ctr" anchorCtr="0"/>
          <a:lstStyle/>
          <a:p>
            <a:pPr algn="ctr"/>
            <a:r>
              <a:rPr lang="en-US" altLang="ja-JP"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C</a:t>
            </a:r>
            <a:r>
              <a:rPr lang="en-US" altLang="ja-JP" sz="13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S</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向上</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a:xfrm>
            <a:off x="163781" y="4789059"/>
            <a:ext cx="282037" cy="1833991"/>
          </a:xfrm>
          <a:prstGeom prst="rect">
            <a:avLst/>
          </a:prstGeom>
          <a:solidFill>
            <a:srgbClr val="BAE4F6"/>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集客支援</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1" name="グループ化 90"/>
          <p:cNvGrpSpPr>
            <a:grpSpLocks noChangeAspect="1"/>
          </p:cNvGrpSpPr>
          <p:nvPr/>
        </p:nvGrpSpPr>
        <p:grpSpPr>
          <a:xfrm>
            <a:off x="628749" y="853469"/>
            <a:ext cx="2659723" cy="1741692"/>
            <a:chOff x="-5060343" y="3796074"/>
            <a:chExt cx="2441576" cy="1703387"/>
          </a:xfrm>
        </p:grpSpPr>
        <p:sp>
          <p:nvSpPr>
            <p:cNvPr id="92" name="AutoShape 90"/>
            <p:cNvSpPr>
              <a:spLocks noChangeArrowheads="1"/>
            </p:cNvSpPr>
            <p:nvPr/>
          </p:nvSpPr>
          <p:spPr bwMode="auto">
            <a:xfrm>
              <a:off x="-5060342" y="3796074"/>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Text Box 96"/>
            <p:cNvSpPr txBox="1">
              <a:spLocks noChangeArrowheads="1"/>
            </p:cNvSpPr>
            <p:nvPr/>
          </p:nvSpPr>
          <p:spPr bwMode="auto">
            <a:xfrm>
              <a:off x="-5060343" y="3877831"/>
              <a:ext cx="2441575" cy="3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業務店向け電子書籍サービス</a:t>
              </a:r>
              <a:endPar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94" name="Line 106"/>
            <p:cNvSpPr>
              <a:spLocks noChangeShapeType="1"/>
            </p:cNvSpPr>
            <p:nvPr/>
          </p:nvSpPr>
          <p:spPr bwMode="auto">
            <a:xfrm>
              <a:off x="-4974618" y="4223906"/>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Text Box 140"/>
            <p:cNvSpPr txBox="1">
              <a:spLocks noChangeArrowheads="1"/>
            </p:cNvSpPr>
            <p:nvPr/>
          </p:nvSpPr>
          <p:spPr bwMode="auto">
            <a:xfrm>
              <a:off x="-4978600" y="4629464"/>
              <a:ext cx="2263909"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誌以上の人気雑誌が読み放題！</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CS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向上・</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ES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向上活用！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雑誌購入コストを削減！</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8" name="グループ化 97"/>
          <p:cNvGrpSpPr>
            <a:grpSpLocks noChangeAspect="1"/>
          </p:cNvGrpSpPr>
          <p:nvPr/>
        </p:nvGrpSpPr>
        <p:grpSpPr>
          <a:xfrm>
            <a:off x="3423838" y="852024"/>
            <a:ext cx="2730916" cy="1725482"/>
            <a:chOff x="439104" y="4667802"/>
            <a:chExt cx="2469741" cy="1703387"/>
          </a:xfrm>
        </p:grpSpPr>
        <p:sp>
          <p:nvSpPr>
            <p:cNvPr id="99" name="AutoShape 90"/>
            <p:cNvSpPr>
              <a:spLocks noChangeArrowheads="1"/>
            </p:cNvSpPr>
            <p:nvPr/>
          </p:nvSpPr>
          <p:spPr bwMode="auto">
            <a:xfrm>
              <a:off x="439104" y="4667802"/>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Text Box 96"/>
            <p:cNvSpPr txBox="1">
              <a:spLocks noChangeArrowheads="1"/>
            </p:cNvSpPr>
            <p:nvPr/>
          </p:nvSpPr>
          <p:spPr bwMode="auto">
            <a:xfrm>
              <a:off x="439104" y="4734477"/>
              <a:ext cx="23923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rPr>
                <a:t>業務用キッズコーナー</a:t>
              </a:r>
              <a:r>
                <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rPr>
                <a:t>DVD</a:t>
              </a:r>
              <a:endPar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35" name="Line 106"/>
            <p:cNvSpPr>
              <a:spLocks noChangeShapeType="1"/>
            </p:cNvSpPr>
            <p:nvPr/>
          </p:nvSpPr>
          <p:spPr bwMode="auto">
            <a:xfrm>
              <a:off x="469266" y="5080552"/>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Text Box 140"/>
            <p:cNvSpPr txBox="1">
              <a:spLocks noChangeArrowheads="1"/>
            </p:cNvSpPr>
            <p:nvPr/>
          </p:nvSpPr>
          <p:spPr bwMode="auto">
            <a:xfrm>
              <a:off x="457983" y="5631361"/>
              <a:ext cx="2450862" cy="58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著作権処理済みの子供向けアニメを収録</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枚</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分の最新</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コンテンツをお届け</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月額</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4,500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円</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40" name="グループ化 139"/>
          <p:cNvGrpSpPr>
            <a:grpSpLocks noChangeAspect="1"/>
          </p:cNvGrpSpPr>
          <p:nvPr/>
        </p:nvGrpSpPr>
        <p:grpSpPr>
          <a:xfrm>
            <a:off x="6246323" y="845400"/>
            <a:ext cx="2659723" cy="1741692"/>
            <a:chOff x="-5060343" y="3796074"/>
            <a:chExt cx="2441576" cy="1703387"/>
          </a:xfrm>
        </p:grpSpPr>
        <p:sp>
          <p:nvSpPr>
            <p:cNvPr id="141" name="AutoShape 90"/>
            <p:cNvSpPr>
              <a:spLocks noChangeArrowheads="1"/>
            </p:cNvSpPr>
            <p:nvPr/>
          </p:nvSpPr>
          <p:spPr bwMode="auto">
            <a:xfrm>
              <a:off x="-5060342" y="3796074"/>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42" name="Text Box 96"/>
            <p:cNvSpPr txBox="1">
              <a:spLocks noChangeArrowheads="1"/>
            </p:cNvSpPr>
            <p:nvPr/>
          </p:nvSpPr>
          <p:spPr bwMode="auto">
            <a:xfrm>
              <a:off x="-5060343" y="3877831"/>
              <a:ext cx="24415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通訳サービス</a:t>
              </a:r>
              <a:endPar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3" name="Line 106"/>
            <p:cNvSpPr>
              <a:spLocks noChangeShapeType="1"/>
            </p:cNvSpPr>
            <p:nvPr/>
          </p:nvSpPr>
          <p:spPr bwMode="auto">
            <a:xfrm>
              <a:off x="-4974618" y="4223906"/>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5" name="Text Box 140"/>
            <p:cNvSpPr txBox="1">
              <a:spLocks noChangeArrowheads="1"/>
            </p:cNvSpPr>
            <p:nvPr/>
          </p:nvSpPr>
          <p:spPr bwMode="auto">
            <a:xfrm>
              <a:off x="-5001832" y="4475341"/>
              <a:ext cx="2324551" cy="86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５～</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カ国語に対応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時間・場所を問わずに対応可能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ネイティブのオペレーターによる安心応対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60" name="図 15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8140" y="1354243"/>
            <a:ext cx="1089157" cy="199528"/>
          </a:xfrm>
          <a:prstGeom prst="rect">
            <a:avLst/>
          </a:prstGeom>
        </p:spPr>
      </p:pic>
      <p:pic>
        <p:nvPicPr>
          <p:cNvPr id="161" name="図 1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2287" y="1360848"/>
            <a:ext cx="1270373" cy="154505"/>
          </a:xfrm>
          <a:prstGeom prst="rect">
            <a:avLst/>
          </a:prstGeom>
        </p:spPr>
      </p:pic>
      <p:grpSp>
        <p:nvGrpSpPr>
          <p:cNvPr id="176" name="グループ化 175"/>
          <p:cNvGrpSpPr>
            <a:grpSpLocks noChangeAspect="1"/>
          </p:cNvGrpSpPr>
          <p:nvPr/>
        </p:nvGrpSpPr>
        <p:grpSpPr>
          <a:xfrm>
            <a:off x="554908" y="4816630"/>
            <a:ext cx="2742692" cy="1736836"/>
            <a:chOff x="464344" y="918788"/>
            <a:chExt cx="2533650" cy="1678396"/>
          </a:xfrm>
        </p:grpSpPr>
        <p:sp>
          <p:nvSpPr>
            <p:cNvPr id="177" name="AutoShape 90"/>
            <p:cNvSpPr>
              <a:spLocks noChangeArrowheads="1"/>
            </p:cNvSpPr>
            <p:nvPr/>
          </p:nvSpPr>
          <p:spPr bwMode="auto">
            <a:xfrm>
              <a:off x="464344" y="918788"/>
              <a:ext cx="2533650" cy="167839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78" name="Text Box 96"/>
            <p:cNvSpPr txBox="1">
              <a:spLocks noChangeArrowheads="1"/>
            </p:cNvSpPr>
            <p:nvPr/>
          </p:nvSpPr>
          <p:spPr bwMode="auto">
            <a:xfrm>
              <a:off x="464344" y="985463"/>
              <a:ext cx="23923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rPr>
                <a:t>店舗公式アプリ作成</a:t>
              </a:r>
              <a:endPar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79" name="Line 106"/>
            <p:cNvSpPr>
              <a:spLocks noChangeShapeType="1"/>
            </p:cNvSpPr>
            <p:nvPr/>
          </p:nvSpPr>
          <p:spPr bwMode="auto">
            <a:xfrm>
              <a:off x="494506" y="1331538"/>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1" name="Text Box 140"/>
            <p:cNvSpPr txBox="1">
              <a:spLocks noChangeArrowheads="1"/>
            </p:cNvSpPr>
            <p:nvPr/>
          </p:nvSpPr>
          <p:spPr bwMode="auto">
            <a:xfrm>
              <a:off x="593075" y="1880316"/>
              <a:ext cx="2404919"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認知効果が</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高い</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業界トップクラスの制作実績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プッシュ</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通知機能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スタンプカードで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集客促進</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84" name="グループ化 183"/>
          <p:cNvGrpSpPr>
            <a:grpSpLocks noChangeAspect="1"/>
          </p:cNvGrpSpPr>
          <p:nvPr/>
        </p:nvGrpSpPr>
        <p:grpSpPr>
          <a:xfrm>
            <a:off x="3399249" y="4813339"/>
            <a:ext cx="2750608" cy="1751619"/>
            <a:chOff x="3321843" y="906463"/>
            <a:chExt cx="2500313" cy="1686655"/>
          </a:xfrm>
        </p:grpSpPr>
        <p:sp>
          <p:nvSpPr>
            <p:cNvPr id="185" name="AutoShape 160"/>
            <p:cNvSpPr>
              <a:spLocks noChangeArrowheads="1"/>
            </p:cNvSpPr>
            <p:nvPr/>
          </p:nvSpPr>
          <p:spPr bwMode="auto">
            <a:xfrm>
              <a:off x="3342480" y="906463"/>
              <a:ext cx="2399080" cy="1686655"/>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86" name="Text Box 112"/>
            <p:cNvSpPr txBox="1">
              <a:spLocks noChangeArrowheads="1"/>
            </p:cNvSpPr>
            <p:nvPr/>
          </p:nvSpPr>
          <p:spPr bwMode="auto">
            <a:xfrm>
              <a:off x="3321843" y="969963"/>
              <a:ext cx="250031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広告</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販促</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おけるサポート</a:t>
              </a:r>
            </a:p>
          </p:txBody>
        </p:sp>
        <p:sp>
          <p:nvSpPr>
            <p:cNvPr id="187" name="Text Box 141"/>
            <p:cNvSpPr txBox="1">
              <a:spLocks noChangeArrowheads="1"/>
            </p:cNvSpPr>
            <p:nvPr/>
          </p:nvSpPr>
          <p:spPr bwMode="auto">
            <a:xfrm>
              <a:off x="3463861" y="1555831"/>
              <a:ext cx="2217738" cy="97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92075" indent="-92075" eaLnBrk="1" hangingPunct="1">
                <a:lnSpc>
                  <a:spcPct val="150000"/>
                </a:lnSpc>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会報誌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・パンフレット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制作</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eaLnBrk="1" hangingPunct="1">
                <a:lnSpc>
                  <a:spcPct val="150000"/>
                </a:lnSpc>
                <a:spcBef>
                  <a:spcPct val="0"/>
                </a:spcBef>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ＴＶパブリシティ</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eaLnBrk="1" hangingPunct="1">
                <a:lnSpc>
                  <a:spcPct val="150000"/>
                </a:lnSpc>
                <a:spcBef>
                  <a:spcPct val="0"/>
                </a:spcBef>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イベント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eaLnBrk="1" hangingPunct="1">
                <a:lnSpc>
                  <a:spcPct val="150000"/>
                </a:lnSpc>
                <a:spcBef>
                  <a:spcPct val="0"/>
                </a:spcBef>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キャスティング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・広告物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制作</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8" name="Line 163"/>
            <p:cNvSpPr>
              <a:spLocks noChangeShapeType="1"/>
            </p:cNvSpPr>
            <p:nvPr/>
          </p:nvSpPr>
          <p:spPr bwMode="auto">
            <a:xfrm>
              <a:off x="3413918" y="1287780"/>
              <a:ext cx="22701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grpSp>
      <p:sp>
        <p:nvSpPr>
          <p:cNvPr id="190" name="Text Box 137"/>
          <p:cNvSpPr txBox="1">
            <a:spLocks noChangeArrowheads="1"/>
          </p:cNvSpPr>
          <p:nvPr/>
        </p:nvSpPr>
        <p:spPr bwMode="auto">
          <a:xfrm>
            <a:off x="3399249" y="5243461"/>
            <a:ext cx="267524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メディアプランニング</a:t>
            </a:r>
            <a:endPar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1" name="図 19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8878" y="1190529"/>
            <a:ext cx="1039189" cy="735226"/>
          </a:xfrm>
          <a:prstGeom prst="rect">
            <a:avLst/>
          </a:prstGeom>
        </p:spPr>
      </p:pic>
      <p:pic>
        <p:nvPicPr>
          <p:cNvPr id="193" name="図 192"/>
          <p:cNvPicPr>
            <a:picLocks noChangeAspect="1"/>
          </p:cNvPicPr>
          <p:nvPr/>
        </p:nvPicPr>
        <p:blipFill rotWithShape="1">
          <a:blip r:embed="rId6" cstate="email">
            <a:extLst>
              <a:ext uri="{28A0092B-C50C-407E-A947-70E740481C1C}">
                <a14:useLocalDpi xmlns:a14="http://schemas.microsoft.com/office/drawing/2010/main"/>
              </a:ext>
            </a:extLst>
          </a:blip>
          <a:srcRect r="74303"/>
          <a:stretch/>
        </p:blipFill>
        <p:spPr>
          <a:xfrm>
            <a:off x="934688" y="1384717"/>
            <a:ext cx="293536" cy="327322"/>
          </a:xfrm>
          <a:prstGeom prst="rect">
            <a:avLst/>
          </a:prstGeom>
        </p:spPr>
      </p:pic>
      <p:pic>
        <p:nvPicPr>
          <p:cNvPr id="194" name="Picture 2" descr="「Dマガジン for biz」の画像検索結果"/>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36254" y="1439814"/>
            <a:ext cx="1505241" cy="2537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usen.co.jp/download_logo/data/png/UPLin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8237" y="4978251"/>
            <a:ext cx="1329582" cy="94067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グループ化 61"/>
          <p:cNvGrpSpPr>
            <a:grpSpLocks noChangeAspect="1"/>
          </p:cNvGrpSpPr>
          <p:nvPr/>
        </p:nvGrpSpPr>
        <p:grpSpPr>
          <a:xfrm>
            <a:off x="628749" y="2678783"/>
            <a:ext cx="2698064" cy="1741692"/>
            <a:chOff x="-5077945" y="3796074"/>
            <a:chExt cx="2476773" cy="1703387"/>
          </a:xfrm>
        </p:grpSpPr>
        <p:sp>
          <p:nvSpPr>
            <p:cNvPr id="63" name="AutoShape 90"/>
            <p:cNvSpPr>
              <a:spLocks noChangeArrowheads="1"/>
            </p:cNvSpPr>
            <p:nvPr/>
          </p:nvSpPr>
          <p:spPr bwMode="auto">
            <a:xfrm>
              <a:off x="-5060342" y="3796074"/>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96"/>
            <p:cNvSpPr txBox="1">
              <a:spLocks noChangeArrowheads="1"/>
            </p:cNvSpPr>
            <p:nvPr/>
          </p:nvSpPr>
          <p:spPr bwMode="auto">
            <a:xfrm>
              <a:off x="-5060342" y="3910881"/>
              <a:ext cx="2441575" cy="24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000" b="1" dirty="0" smtClean="0">
                  <a:solidFill>
                    <a:schemeClr val="tx1">
                      <a:lumMod val="75000"/>
                      <a:lumOff val="25000"/>
                    </a:schemeClr>
                  </a:solidFill>
                  <a:latin typeface="Meiryo UI" panose="020B0604030504040204" pitchFamily="50" charset="-128"/>
                  <a:ea typeface="Meiryo UI" panose="020B0604030504040204" pitchFamily="50" charset="-128"/>
                </a:rPr>
                <a:t>インバウンド・バリアフリー対策館内配信サービス</a:t>
              </a:r>
              <a:endParaRPr lang="ja-JP" altLang="en-US" sz="7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5" name="Line 106"/>
            <p:cNvSpPr>
              <a:spLocks noChangeShapeType="1"/>
            </p:cNvSpPr>
            <p:nvPr/>
          </p:nvSpPr>
          <p:spPr bwMode="auto">
            <a:xfrm>
              <a:off x="-4974618" y="4223906"/>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Text Box 140"/>
            <p:cNvSpPr txBox="1">
              <a:spLocks noChangeArrowheads="1"/>
            </p:cNvSpPr>
            <p:nvPr/>
          </p:nvSpPr>
          <p:spPr bwMode="auto">
            <a:xfrm>
              <a:off x="-5077945" y="4562785"/>
              <a:ext cx="2476773" cy="86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アプリひとつで放送音声や案内表示を多言語対応</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アプリをタブレットにインストールして放送設備</a:t>
              </a:r>
              <a:r>
                <a:rPr lang="ja-JP" altLang="en-US" sz="1000" dirty="0" smtClean="0">
                  <a:latin typeface="Meiryo UI" panose="020B0604030504040204" pitchFamily="50" charset="-128"/>
                  <a:ea typeface="Meiryo UI" panose="020B0604030504040204" pitchFamily="50" charset="-128"/>
                </a:rPr>
                <a:t>に</a:t>
              </a:r>
              <a:endParaRPr lang="en-US" altLang="ja-JP" sz="1000" dirty="0" smtClean="0">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接続</a:t>
              </a:r>
              <a:r>
                <a:rPr lang="ja-JP" altLang="en-US" sz="1000" dirty="0">
                  <a:latin typeface="Meiryo UI" panose="020B0604030504040204" pitchFamily="50" charset="-128"/>
                  <a:ea typeface="Meiryo UI" panose="020B0604030504040204" pitchFamily="50" charset="-128"/>
                </a:rPr>
                <a:t>するだけ</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9" name="図 68"/>
          <p:cNvPicPr>
            <a:picLocks noChangeAspect="1"/>
          </p:cNvPicPr>
          <p:nvPr/>
        </p:nvPicPr>
        <p:blipFill>
          <a:blip r:embed="rId9"/>
          <a:stretch>
            <a:fillRect/>
          </a:stretch>
        </p:blipFill>
        <p:spPr>
          <a:xfrm>
            <a:off x="1431781" y="3193795"/>
            <a:ext cx="1091999" cy="321435"/>
          </a:xfrm>
          <a:prstGeom prst="rect">
            <a:avLst/>
          </a:prstGeom>
        </p:spPr>
      </p:pic>
    </p:spTree>
    <p:extLst>
      <p:ext uri="{BB962C8B-B14F-4D97-AF65-F5344CB8AC3E}">
        <p14:creationId xmlns:p14="http://schemas.microsoft.com/office/powerpoint/2010/main" val="4008924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10</a:t>
            </a:fld>
            <a:endParaRPr lang="en-US" altLang="ja-JP"/>
          </a:p>
        </p:txBody>
      </p:sp>
      <p:grpSp>
        <p:nvGrpSpPr>
          <p:cNvPr id="3" name="グループ化 2"/>
          <p:cNvGrpSpPr/>
          <p:nvPr/>
        </p:nvGrpSpPr>
        <p:grpSpPr>
          <a:xfrm>
            <a:off x="623043" y="936032"/>
            <a:ext cx="2699771" cy="1744220"/>
            <a:chOff x="6335712" y="4588687"/>
            <a:chExt cx="2695427" cy="1630186"/>
          </a:xfrm>
        </p:grpSpPr>
        <p:sp>
          <p:nvSpPr>
            <p:cNvPr id="4" name="AutoShape 101"/>
            <p:cNvSpPr>
              <a:spLocks noChangeArrowheads="1"/>
            </p:cNvSpPr>
            <p:nvPr/>
          </p:nvSpPr>
          <p:spPr bwMode="auto">
            <a:xfrm>
              <a:off x="6335712" y="4588687"/>
              <a:ext cx="2695427" cy="163018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5" name="Text Box 96"/>
            <p:cNvSpPr txBox="1">
              <a:spLocks noChangeArrowheads="1"/>
            </p:cNvSpPr>
            <p:nvPr/>
          </p:nvSpPr>
          <p:spPr bwMode="auto">
            <a:xfrm>
              <a:off x="6378139" y="4663322"/>
              <a:ext cx="2643580" cy="32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rPr>
                <a:t>店舗用品通販</a:t>
              </a:r>
              <a:endPar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 name="Line 162"/>
            <p:cNvSpPr>
              <a:spLocks noChangeShapeType="1"/>
            </p:cNvSpPr>
            <p:nvPr/>
          </p:nvSpPr>
          <p:spPr bwMode="auto">
            <a:xfrm>
              <a:off x="6443416" y="5008852"/>
              <a:ext cx="2508507"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 name="正方形/長方形 4"/>
            <p:cNvSpPr>
              <a:spLocks noChangeArrowheads="1"/>
            </p:cNvSpPr>
            <p:nvPr/>
          </p:nvSpPr>
          <p:spPr bwMode="auto">
            <a:xfrm>
              <a:off x="6360631" y="5270111"/>
              <a:ext cx="2582914" cy="92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メイリオ" panose="020B0604030504040204" pitchFamily="50" charset="-128"/>
                </a:rPr>
                <a:t>USEN</a:t>
              </a:r>
              <a:r>
                <a:rPr lang="ja-JP" altLang="en-US" sz="800" dirty="0" smtClean="0">
                  <a:latin typeface="Meiryo UI" panose="020B0604030504040204" pitchFamily="50" charset="-128"/>
                  <a:ea typeface="Meiryo UI" panose="020B0604030504040204" pitchFamily="50" charset="-128"/>
                  <a:cs typeface="メイリオ" panose="020B0604030504040204" pitchFamily="50" charset="-128"/>
                </a:rPr>
                <a:t>加入店専用</a:t>
              </a:r>
              <a:endParaRPr lang="en-US" altLang="ja-JP" sz="800" dirty="0" smtClean="0">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東名阪福エリアは当日配送可</a:t>
              </a:r>
              <a:endParaRPr lang="en-US" altLang="ja-JP"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iPad/iPhone/PC</a:t>
              </a:r>
              <a:r>
                <a:rPr lang="ja-JP" altLang="en-US" sz="800" dirty="0" err="1"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で簡</a:t>
              </a:r>
              <a:r>
                <a:rPr lang="ja-JP" altLang="en-US"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単発注</a:t>
              </a:r>
              <a:endParaRPr lang="en-US" altLang="ja-JP"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メイリオ" panose="020B0604030504040204" pitchFamily="50" charset="-128"/>
                </a:rPr>
                <a:t>1,000</a:t>
              </a:r>
              <a:r>
                <a:rPr lang="ja-JP" altLang="en-US" sz="800" dirty="0" smtClean="0">
                  <a:latin typeface="Meiryo UI" panose="020B0604030504040204" pitchFamily="50" charset="-128"/>
                  <a:ea typeface="Meiryo UI" panose="020B0604030504040204" pitchFamily="50" charset="-128"/>
                  <a:cs typeface="メイリオ" panose="020B0604030504040204" pitchFamily="50" charset="-128"/>
                </a:rPr>
                <a:t>円以上で送料無料</a:t>
              </a:r>
              <a:endParaRPr lang="en-US" altLang="ja-JP" sz="800" dirty="0" smtClean="0">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メイリオ" panose="020B0604030504040204" pitchFamily="50" charset="-128"/>
                </a:rPr>
                <a:t>本部一括請求選択可</a:t>
              </a: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指定商品のみの発注制限可</a:t>
              </a:r>
              <a:endParaRPr lang="en-US" altLang="ja-JP" sz="800" dirty="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8" name="図 2" descr="U-CARTサービスロゴ.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7385" y="5052867"/>
              <a:ext cx="1521136" cy="19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正方形/長方形 8"/>
          <p:cNvSpPr/>
          <p:nvPr/>
        </p:nvSpPr>
        <p:spPr>
          <a:xfrm>
            <a:off x="225937" y="973202"/>
            <a:ext cx="282037" cy="1795645"/>
          </a:xfrm>
          <a:prstGeom prst="rect">
            <a:avLst/>
          </a:prstGeom>
          <a:solidFill>
            <a:srgbClr val="C0D1E8"/>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仕入れ・調達</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225936" y="2895600"/>
            <a:ext cx="282037" cy="3572327"/>
          </a:xfrm>
          <a:prstGeom prst="rect">
            <a:avLst/>
          </a:prstGeom>
          <a:solidFill>
            <a:srgbClr val="D6C0DD"/>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お店・企業の困りごと</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 name="グループ化 11"/>
          <p:cNvGrpSpPr>
            <a:grpSpLocks noChangeAspect="1"/>
          </p:cNvGrpSpPr>
          <p:nvPr/>
        </p:nvGrpSpPr>
        <p:grpSpPr>
          <a:xfrm>
            <a:off x="6230979" y="2911169"/>
            <a:ext cx="2763806" cy="1664736"/>
            <a:chOff x="376238" y="908051"/>
            <a:chExt cx="2540000" cy="1642950"/>
          </a:xfrm>
        </p:grpSpPr>
        <p:sp>
          <p:nvSpPr>
            <p:cNvPr id="13" name="AutoShape 86"/>
            <p:cNvSpPr>
              <a:spLocks noChangeArrowheads="1"/>
            </p:cNvSpPr>
            <p:nvPr/>
          </p:nvSpPr>
          <p:spPr bwMode="auto">
            <a:xfrm>
              <a:off x="433389" y="908051"/>
              <a:ext cx="2429440" cy="1642950"/>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Text Box 97"/>
            <p:cNvSpPr txBox="1">
              <a:spLocks noChangeArrowheads="1"/>
            </p:cNvSpPr>
            <p:nvPr/>
          </p:nvSpPr>
          <p:spPr bwMode="auto">
            <a:xfrm>
              <a:off x="376238" y="981075"/>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グローイング・アカデミー</a:t>
              </a:r>
            </a:p>
          </p:txBody>
        </p:sp>
        <p:sp>
          <p:nvSpPr>
            <p:cNvPr id="15" name="Line 162"/>
            <p:cNvSpPr>
              <a:spLocks noChangeShapeType="1"/>
            </p:cNvSpPr>
            <p:nvPr/>
          </p:nvSpPr>
          <p:spPr bwMode="auto">
            <a:xfrm>
              <a:off x="484188" y="1284288"/>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 name="Text Box 140"/>
            <p:cNvSpPr txBox="1">
              <a:spLocks noChangeArrowheads="1"/>
            </p:cNvSpPr>
            <p:nvPr/>
          </p:nvSpPr>
          <p:spPr bwMode="auto">
            <a:xfrm>
              <a:off x="433388" y="1701800"/>
              <a:ext cx="2482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サービス業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に特化した定額制研修</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が集まる！定着する！</a:t>
              </a:r>
              <a:endParaRPr lang="en-US" altLang="ja-JP"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都市で受講可能な定額制研修</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Picture 2" descr="グローイング・アカデミー"/>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8351" y="1319530"/>
              <a:ext cx="16795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グループ化 17"/>
          <p:cNvGrpSpPr>
            <a:grpSpLocks noChangeAspect="1"/>
          </p:cNvGrpSpPr>
          <p:nvPr/>
        </p:nvGrpSpPr>
        <p:grpSpPr>
          <a:xfrm>
            <a:off x="6230719" y="4756685"/>
            <a:ext cx="2788579" cy="1725975"/>
            <a:chOff x="-2175348" y="827600"/>
            <a:chExt cx="2590800" cy="1645095"/>
          </a:xfrm>
        </p:grpSpPr>
        <p:sp>
          <p:nvSpPr>
            <p:cNvPr id="19" name="AutoShape 86"/>
            <p:cNvSpPr>
              <a:spLocks noChangeArrowheads="1"/>
            </p:cNvSpPr>
            <p:nvPr/>
          </p:nvSpPr>
          <p:spPr bwMode="auto">
            <a:xfrm>
              <a:off x="-2117331" y="827600"/>
              <a:ext cx="2441575" cy="1645095"/>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FontTx/>
                <a:buNone/>
              </a:pPr>
              <a:endParaRPr lang="ja-JP" altLang="en-US" sz="9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Text Box 97"/>
            <p:cNvSpPr txBox="1">
              <a:spLocks noChangeArrowheads="1"/>
            </p:cNvSpPr>
            <p:nvPr/>
          </p:nvSpPr>
          <p:spPr bwMode="auto">
            <a:xfrm>
              <a:off x="-2175348" y="909633"/>
              <a:ext cx="2505075" cy="29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店舗の覆面調査</a:t>
              </a:r>
            </a:p>
          </p:txBody>
        </p:sp>
        <p:sp>
          <p:nvSpPr>
            <p:cNvPr id="21" name="Line 162"/>
            <p:cNvSpPr>
              <a:spLocks noChangeShapeType="1"/>
            </p:cNvSpPr>
            <p:nvPr/>
          </p:nvSpPr>
          <p:spPr bwMode="auto">
            <a:xfrm>
              <a:off x="-2067398" y="1203766"/>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ja-JP" altLang="en-US" smtClean="0">
                <a:solidFill>
                  <a:srgbClr val="000000"/>
                </a:solidFill>
              </a:endParaRPr>
            </a:p>
          </p:txBody>
        </p:sp>
        <p:sp>
          <p:nvSpPr>
            <p:cNvPr id="22" name="Text Box 140"/>
            <p:cNvSpPr txBox="1">
              <a:spLocks noChangeArrowheads="1"/>
            </p:cNvSpPr>
            <p:nvPr/>
          </p:nvSpPr>
          <p:spPr bwMode="auto">
            <a:xfrm>
              <a:off x="-2067398" y="1673220"/>
              <a:ext cx="2482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国内最大級の覆面調査サービス</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レポートは来店から数日で提供</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数多くのレポートが集まる</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図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53048" y="1290633"/>
              <a:ext cx="1101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グループ化 23"/>
          <p:cNvGrpSpPr/>
          <p:nvPr/>
        </p:nvGrpSpPr>
        <p:grpSpPr>
          <a:xfrm>
            <a:off x="623043" y="2916757"/>
            <a:ext cx="2725070" cy="1659147"/>
            <a:chOff x="412950" y="4681813"/>
            <a:chExt cx="2530474" cy="1703387"/>
          </a:xfrm>
        </p:grpSpPr>
        <p:sp>
          <p:nvSpPr>
            <p:cNvPr id="25" name="Line 162"/>
            <p:cNvSpPr>
              <a:spLocks noChangeShapeType="1"/>
            </p:cNvSpPr>
            <p:nvPr/>
          </p:nvSpPr>
          <p:spPr bwMode="auto">
            <a:xfrm>
              <a:off x="520900" y="505805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AutoShape 86"/>
            <p:cNvSpPr>
              <a:spLocks noChangeArrowheads="1"/>
            </p:cNvSpPr>
            <p:nvPr/>
          </p:nvSpPr>
          <p:spPr bwMode="auto">
            <a:xfrm>
              <a:off x="470100" y="468181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27" name="Text Box 97"/>
            <p:cNvSpPr txBox="1">
              <a:spLocks noChangeArrowheads="1"/>
            </p:cNvSpPr>
            <p:nvPr/>
          </p:nvSpPr>
          <p:spPr bwMode="auto">
            <a:xfrm>
              <a:off x="412950" y="475483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defRPr/>
              </a:pPr>
              <a:r>
                <a:rPr kumimoji="0"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各種工事・保守サポート</a:t>
              </a:r>
              <a:endParaRPr kumimoji="0"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Text Box 140"/>
            <p:cNvSpPr txBox="1">
              <a:spLocks noChangeArrowheads="1"/>
            </p:cNvSpPr>
            <p:nvPr/>
          </p:nvSpPr>
          <p:spPr bwMode="auto">
            <a:xfrm>
              <a:off x="470100" y="5398859"/>
              <a:ext cx="2473324" cy="94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LAN</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配線、</a:t>
              </a:r>
              <a:r>
                <a:rPr lang="en-US" altLang="ja-JP" sz="1000" dirty="0" err="1">
                  <a:latin typeface="Meiryo UI" panose="020B0604030504040204" pitchFamily="50" charset="-128"/>
                  <a:ea typeface="Meiryo UI" panose="020B0604030504040204" pitchFamily="50" charset="-128"/>
                  <a:cs typeface="Meiryo UI" panose="020B0604030504040204" pitchFamily="50" charset="-128"/>
                </a:rPr>
                <a:t>wi-fi</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照明、省エネ機器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防犯カメラ</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機器のキッティング</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Line 162"/>
            <p:cNvSpPr>
              <a:spLocks noChangeShapeType="1"/>
            </p:cNvSpPr>
            <p:nvPr/>
          </p:nvSpPr>
          <p:spPr bwMode="auto">
            <a:xfrm>
              <a:off x="557413" y="50485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30" name="図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978" y="3344713"/>
            <a:ext cx="794643" cy="272859"/>
          </a:xfrm>
          <a:prstGeom prst="rect">
            <a:avLst/>
          </a:prstGeom>
        </p:spPr>
      </p:pic>
      <p:sp>
        <p:nvSpPr>
          <p:cNvPr id="31" name="テキスト ボックス 30"/>
          <p:cNvSpPr txBox="1"/>
          <p:nvPr/>
        </p:nvSpPr>
        <p:spPr>
          <a:xfrm>
            <a:off x="1524648" y="3355922"/>
            <a:ext cx="1899879" cy="230832"/>
          </a:xfrm>
          <a:prstGeom prst="rect">
            <a:avLst/>
          </a:prstGeom>
          <a:noFill/>
        </p:spPr>
        <p:txBody>
          <a:bodyPr wrap="none" rtlCol="0">
            <a:spAutoFit/>
          </a:bodyPr>
          <a:lstStyle/>
          <a:p>
            <a:pPr eaLnBrk="1" hangingPunct="1">
              <a:spcBef>
                <a:spcPct val="0"/>
              </a:spcBef>
              <a:buFontTx/>
              <a:buNone/>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各種</a:t>
            </a:r>
            <a:r>
              <a:rPr lang="ja-JP" altLang="en-US" b="1" dirty="0">
                <a:latin typeface="Meiryo UI" panose="020B0604030504040204" pitchFamily="50" charset="-128"/>
                <a:ea typeface="Meiryo UI" panose="020B0604030504040204" pitchFamily="50" charset="-128"/>
                <a:cs typeface="Meiryo UI" panose="020B0604030504040204" pitchFamily="50" charset="-128"/>
              </a:rPr>
              <a:t>機器設置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やメンテナンスサポート</a:t>
            </a:r>
            <a:endParaRPr lang="en-US" altLang="ja-JP" b="1"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 name="グループ化 31"/>
          <p:cNvGrpSpPr/>
          <p:nvPr/>
        </p:nvGrpSpPr>
        <p:grpSpPr>
          <a:xfrm>
            <a:off x="3437419" y="2895600"/>
            <a:ext cx="2715319" cy="1680305"/>
            <a:chOff x="6337063" y="4715390"/>
            <a:chExt cx="2424112" cy="1666012"/>
          </a:xfrm>
        </p:grpSpPr>
        <p:sp>
          <p:nvSpPr>
            <p:cNvPr id="33" name="AutoShape 101"/>
            <p:cNvSpPr>
              <a:spLocks noChangeArrowheads="1"/>
            </p:cNvSpPr>
            <p:nvPr/>
          </p:nvSpPr>
          <p:spPr bwMode="auto">
            <a:xfrm>
              <a:off x="6337063" y="4715390"/>
              <a:ext cx="2424112" cy="1666012"/>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34" name="Text Box 102"/>
            <p:cNvSpPr txBox="1">
              <a:spLocks noChangeArrowheads="1"/>
            </p:cNvSpPr>
            <p:nvPr/>
          </p:nvSpPr>
          <p:spPr bwMode="auto">
            <a:xfrm>
              <a:off x="6370401" y="4786827"/>
              <a:ext cx="23558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rPr>
                <a:t>店舗運営コスト削減</a:t>
              </a: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（ＦＭ）　</a:t>
              </a:r>
            </a:p>
          </p:txBody>
        </p:sp>
        <p:sp>
          <p:nvSpPr>
            <p:cNvPr id="35" name="Text Box 139"/>
            <p:cNvSpPr txBox="1">
              <a:spLocks noChangeArrowheads="1"/>
            </p:cNvSpPr>
            <p:nvPr/>
          </p:nvSpPr>
          <p:spPr bwMode="auto">
            <a:xfrm>
              <a:off x="6372098" y="5400573"/>
              <a:ext cx="2354152" cy="91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300"/>
                </a:lnSpc>
                <a:spcBef>
                  <a:spcPct val="0"/>
                </a:spcBef>
                <a:buFontTx/>
                <a:buNone/>
              </a:pP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000" dirty="0" smtClean="0">
                  <a:latin typeface="Meiryo UI" panose="020B0604030504040204" pitchFamily="50" charset="-128"/>
                  <a:ea typeface="Meiryo UI" panose="020B0604030504040204" pitchFamily="50" charset="-128"/>
                </a:rPr>
                <a:t>USEN</a:t>
              </a:r>
              <a:r>
                <a:rPr lang="ja-JP" altLang="en-US" sz="1000" dirty="0" smtClean="0">
                  <a:latin typeface="Meiryo UI" panose="020B0604030504040204" pitchFamily="50" charset="-128"/>
                  <a:ea typeface="Meiryo UI" panose="020B0604030504040204" pitchFamily="50" charset="-128"/>
                </a:rPr>
                <a:t>加入チェーン企業</a:t>
              </a:r>
              <a:r>
                <a:rPr lang="ja-JP" altLang="en-US" sz="1000" dirty="0">
                  <a:latin typeface="Meiryo UI" panose="020B0604030504040204" pitchFamily="50" charset="-128"/>
                  <a:ea typeface="Meiryo UI" panose="020B0604030504040204" pitchFamily="50" charset="-128"/>
                </a:rPr>
                <a:t>様のネットワークでの共同運用に</a:t>
              </a:r>
              <a:r>
                <a:rPr lang="ja-JP" altLang="en-US" sz="1000" dirty="0" smtClean="0">
                  <a:latin typeface="Meiryo UI" panose="020B0604030504040204" pitchFamily="50" charset="-128"/>
                  <a:ea typeface="Meiryo UI" panose="020B0604030504040204" pitchFamily="50" charset="-128"/>
                </a:rPr>
                <a:t>よる定期</a:t>
              </a:r>
              <a:r>
                <a:rPr lang="ja-JP" altLang="en-US" sz="1000" dirty="0">
                  <a:latin typeface="Meiryo UI" panose="020B0604030504040204" pitchFamily="50" charset="-128"/>
                  <a:ea typeface="Meiryo UI" panose="020B0604030504040204" pitchFamily="50" charset="-128"/>
                </a:rPr>
                <a:t>清掃や設備点検・管理</a:t>
              </a:r>
            </a:p>
            <a:p>
              <a:pPr eaLnBrk="1" hangingPunct="1">
                <a:lnSpc>
                  <a:spcPts val="1300"/>
                </a:lnSpc>
                <a:spcBef>
                  <a:spcPct val="0"/>
                </a:spcBef>
                <a:buFontTx/>
                <a:buNone/>
              </a:pPr>
              <a:endParaRPr lang="en-US" altLang="ja-JP" sz="100" dirty="0" smtClean="0">
                <a:latin typeface="Meiryo UI" panose="020B0604030504040204" pitchFamily="50" charset="-128"/>
                <a:ea typeface="Meiryo UI" panose="020B0604030504040204" pitchFamily="50" charset="-128"/>
              </a:endParaRPr>
            </a:p>
            <a:p>
              <a:pPr eaLnBrk="1" hangingPunct="1">
                <a:lnSpc>
                  <a:spcPts val="13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smtClean="0">
                  <a:latin typeface="Meiryo UI" panose="020B0604030504040204" pitchFamily="50" charset="-128"/>
                  <a:ea typeface="Meiryo UI" panose="020B0604030504040204" pitchFamily="50" charset="-128"/>
                </a:rPr>
                <a:t>修理</a:t>
              </a:r>
              <a:r>
                <a:rPr lang="ja-JP" altLang="en-US" sz="1000" dirty="0">
                  <a:latin typeface="Meiryo UI" panose="020B0604030504040204" pitchFamily="50" charset="-128"/>
                  <a:ea typeface="Meiryo UI" panose="020B0604030504040204" pitchFamily="50" charset="-128"/>
                </a:rPr>
                <a:t>や修繕など店舗の維持、管理</a:t>
              </a:r>
              <a:r>
                <a:rPr lang="ja-JP" altLang="en-US" sz="1000" dirty="0" smtClean="0">
                  <a:latin typeface="Meiryo UI" panose="020B0604030504040204" pitchFamily="50" charset="-128"/>
                  <a:ea typeface="Meiryo UI" panose="020B0604030504040204" pitchFamily="50" charset="-128"/>
                </a:rPr>
                <a:t>に必要な</a:t>
              </a:r>
              <a:r>
                <a:rPr lang="ja-JP" altLang="en-US" sz="1000" dirty="0">
                  <a:latin typeface="Meiryo UI" panose="020B0604030504040204" pitchFamily="50" charset="-128"/>
                  <a:ea typeface="Meiryo UI" panose="020B0604030504040204" pitchFamily="50" charset="-128"/>
                </a:rPr>
                <a:t>運営コスト削減</a:t>
              </a:r>
              <a:r>
                <a:rPr lang="ja-JP" altLang="en-US" sz="1000" dirty="0" smtClean="0">
                  <a:latin typeface="Meiryo UI" panose="020B0604030504040204" pitchFamily="50" charset="-128"/>
                  <a:ea typeface="Meiryo UI" panose="020B0604030504040204" pitchFamily="50" charset="-128"/>
                </a:rPr>
                <a:t>サービス</a:t>
              </a:r>
              <a:endParaRPr lang="ja-JP" altLang="en-US" sz="1000" dirty="0">
                <a:latin typeface="Meiryo UI" panose="020B0604030504040204" pitchFamily="50" charset="-128"/>
                <a:ea typeface="Meiryo UI" panose="020B0604030504040204" pitchFamily="50" charset="-128"/>
              </a:endParaRPr>
            </a:p>
          </p:txBody>
        </p:sp>
        <p:sp>
          <p:nvSpPr>
            <p:cNvPr id="36" name="Line 166"/>
            <p:cNvSpPr>
              <a:spLocks noChangeShapeType="1"/>
            </p:cNvSpPr>
            <p:nvPr/>
          </p:nvSpPr>
          <p:spPr bwMode="auto">
            <a:xfrm>
              <a:off x="6406913" y="5143119"/>
              <a:ext cx="22701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grpSp>
      <p:sp>
        <p:nvSpPr>
          <p:cNvPr id="37" name="テキスト ボックス 36"/>
          <p:cNvSpPr txBox="1"/>
          <p:nvPr/>
        </p:nvSpPr>
        <p:spPr>
          <a:xfrm>
            <a:off x="3437419" y="3360311"/>
            <a:ext cx="2728211" cy="230832"/>
          </a:xfrm>
          <a:prstGeom prst="rect">
            <a:avLst/>
          </a:prstGeom>
          <a:noFill/>
        </p:spPr>
        <p:txBody>
          <a:bodyPr wrap="square" rtlCol="0">
            <a:spAutoFit/>
          </a:bodyPr>
          <a:lstStyle/>
          <a:p>
            <a:pPr algn="ctr" eaLnBrk="1" hangingPunct="1">
              <a:spcBef>
                <a:spcPct val="0"/>
              </a:spcBef>
              <a:buFontTx/>
              <a:buNone/>
            </a:pP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USEN</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ファシリティマネジメント</a:t>
            </a:r>
            <a:endParaRPr lang="en-US" altLang="ja-JP" b="1"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8" name="グループ化 37"/>
          <p:cNvGrpSpPr/>
          <p:nvPr/>
        </p:nvGrpSpPr>
        <p:grpSpPr>
          <a:xfrm>
            <a:off x="666181" y="4765088"/>
            <a:ext cx="2654580" cy="1732131"/>
            <a:chOff x="3367368" y="4691947"/>
            <a:chExt cx="2400202" cy="1703387"/>
          </a:xfrm>
        </p:grpSpPr>
        <p:sp>
          <p:nvSpPr>
            <p:cNvPr id="39" name="AutoShape 90"/>
            <p:cNvSpPr>
              <a:spLocks noChangeArrowheads="1"/>
            </p:cNvSpPr>
            <p:nvPr/>
          </p:nvSpPr>
          <p:spPr bwMode="auto">
            <a:xfrm>
              <a:off x="3367368" y="4691947"/>
              <a:ext cx="2400202"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40" name="Text Box 96"/>
            <p:cNvSpPr txBox="1">
              <a:spLocks noChangeArrowheads="1"/>
            </p:cNvSpPr>
            <p:nvPr/>
          </p:nvSpPr>
          <p:spPr bwMode="auto">
            <a:xfrm>
              <a:off x="3367368" y="4758622"/>
              <a:ext cx="23923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rPr>
                <a:t>緊急トラブルサービス</a:t>
              </a:r>
            </a:p>
          </p:txBody>
        </p:sp>
        <p:sp>
          <p:nvSpPr>
            <p:cNvPr id="41" name="Line 106"/>
            <p:cNvSpPr>
              <a:spLocks noChangeShapeType="1"/>
            </p:cNvSpPr>
            <p:nvPr/>
          </p:nvSpPr>
          <p:spPr bwMode="auto">
            <a:xfrm>
              <a:off x="3421343" y="5118984"/>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pic>
          <p:nvPicPr>
            <p:cNvPr id="42" name="Picture 13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97224" y="5158672"/>
              <a:ext cx="1005258" cy="3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37"/>
            <p:cNvSpPr txBox="1">
              <a:spLocks noChangeArrowheads="1"/>
            </p:cNvSpPr>
            <p:nvPr/>
          </p:nvSpPr>
          <p:spPr bwMode="auto">
            <a:xfrm>
              <a:off x="3451506" y="5543640"/>
              <a:ext cx="2273300" cy="69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店舗</a:t>
              </a:r>
              <a:r>
                <a:rPr lang="ja-JP" altLang="en-US" sz="1000" dirty="0">
                  <a:latin typeface="Meiryo UI" panose="020B0604030504040204" pitchFamily="50" charset="-128"/>
                  <a:ea typeface="Meiryo UI" panose="020B0604030504040204" pitchFamily="50" charset="-128"/>
                </a:rPr>
                <a:t>での水回り等のトラブルに</a:t>
              </a:r>
              <a:r>
                <a:rPr lang="en-US" altLang="ja-JP" sz="1000" dirty="0">
                  <a:latin typeface="Meiryo UI" panose="020B0604030504040204" pitchFamily="50" charset="-128"/>
                  <a:ea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rPr>
                <a:t>時間</a:t>
              </a:r>
              <a:endParaRPr lang="en-US" altLang="ja-JP" sz="1000" dirty="0" smtClean="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365</a:t>
              </a:r>
              <a:r>
                <a:rPr lang="ja-JP" altLang="en-US" sz="1000" dirty="0">
                  <a:latin typeface="Meiryo UI" panose="020B0604030504040204" pitchFamily="50" charset="-128"/>
                  <a:ea typeface="Meiryo UI" panose="020B0604030504040204" pitchFamily="50" charset="-128"/>
                </a:rPr>
                <a:t>日駆けつける店舗救急サービス</a:t>
              </a:r>
            </a:p>
            <a:p>
              <a:pPr eaLnBrk="1" hangingPunct="1">
                <a:spcBef>
                  <a:spcPct val="0"/>
                </a:spcBef>
                <a:buFontTx/>
                <a:buNone/>
              </a:pP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加入店</a:t>
              </a:r>
              <a:r>
                <a:rPr lang="ja-JP" altLang="en-US" sz="1000" dirty="0">
                  <a:latin typeface="Meiryo UI" panose="020B0604030504040204" pitchFamily="50" charset="-128"/>
                  <a:ea typeface="Meiryo UI" panose="020B0604030504040204" pitchFamily="50" charset="-128"/>
                </a:rPr>
                <a:t>様向けパック料金</a:t>
              </a:r>
              <a:r>
                <a:rPr lang="ja-JP" altLang="en-US" sz="1000" dirty="0" smtClean="0">
                  <a:latin typeface="Meiryo UI" panose="020B0604030504040204" pitchFamily="50" charset="-128"/>
                  <a:ea typeface="Meiryo UI" panose="020B0604030504040204" pitchFamily="50" charset="-128"/>
                </a:rPr>
                <a:t>もご用意</a:t>
              </a:r>
              <a:endParaRPr lang="ja-JP" altLang="en-US" sz="1000" dirty="0">
                <a:latin typeface="Meiryo UI" panose="020B0604030504040204" pitchFamily="50" charset="-128"/>
                <a:ea typeface="Meiryo UI" panose="020B0604030504040204" pitchFamily="50" charset="-128"/>
              </a:endParaRPr>
            </a:p>
          </p:txBody>
        </p:sp>
      </p:grpSp>
      <p:grpSp>
        <p:nvGrpSpPr>
          <p:cNvPr id="44" name="グループ化 43"/>
          <p:cNvGrpSpPr/>
          <p:nvPr/>
        </p:nvGrpSpPr>
        <p:grpSpPr>
          <a:xfrm>
            <a:off x="3437419" y="4764881"/>
            <a:ext cx="2715319" cy="1747652"/>
            <a:chOff x="6337063" y="4715390"/>
            <a:chExt cx="2424112" cy="1732786"/>
          </a:xfrm>
        </p:grpSpPr>
        <p:sp>
          <p:nvSpPr>
            <p:cNvPr id="45" name="AutoShape 101"/>
            <p:cNvSpPr>
              <a:spLocks noChangeArrowheads="1"/>
            </p:cNvSpPr>
            <p:nvPr/>
          </p:nvSpPr>
          <p:spPr bwMode="auto">
            <a:xfrm>
              <a:off x="6337063" y="4715390"/>
              <a:ext cx="2424112" cy="173278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46" name="Text Box 102"/>
            <p:cNvSpPr txBox="1">
              <a:spLocks noChangeArrowheads="1"/>
            </p:cNvSpPr>
            <p:nvPr/>
          </p:nvSpPr>
          <p:spPr bwMode="auto">
            <a:xfrm>
              <a:off x="6370401" y="4786827"/>
              <a:ext cx="2355849" cy="30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福利厚生サービス</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rPr>
                <a:t>　</a:t>
              </a:r>
            </a:p>
          </p:txBody>
        </p:sp>
        <p:sp>
          <p:nvSpPr>
            <p:cNvPr id="47" name="Text Box 139"/>
            <p:cNvSpPr txBox="1">
              <a:spLocks noChangeArrowheads="1"/>
            </p:cNvSpPr>
            <p:nvPr/>
          </p:nvSpPr>
          <p:spPr bwMode="auto">
            <a:xfrm>
              <a:off x="6372098" y="5579979"/>
              <a:ext cx="2354152" cy="77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メイリオ" panose="020B0604030504040204" pitchFamily="50" charset="-128"/>
                </a:rPr>
                <a:t>600</a:t>
              </a:r>
              <a:r>
                <a:rPr lang="ja-JP" altLang="en-US" sz="1000" dirty="0" smtClean="0">
                  <a:latin typeface="Meiryo UI" panose="020B0604030504040204" pitchFamily="50" charset="-128"/>
                  <a:ea typeface="Meiryo UI" panose="020B0604030504040204" pitchFamily="50" charset="-128"/>
                  <a:cs typeface="メイリオ" panose="020B0604030504040204" pitchFamily="50" charset="-128"/>
                </a:rPr>
                <a:t>円／人の低コストで導入可能</a:t>
              </a:r>
              <a:endParaRPr lang="en-US" altLang="ja-JP" sz="100" dirty="0" smtClean="0">
                <a:latin typeface="Meiryo UI" panose="020B0604030504040204" pitchFamily="50" charset="-128"/>
                <a:ea typeface="Meiryo UI" panose="020B0604030504040204" pitchFamily="50" charset="-128"/>
              </a:endParaRPr>
            </a:p>
            <a:p>
              <a:pPr eaLnBrk="1" hangingPunct="1">
                <a:lnSpc>
                  <a:spcPct val="1500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メイリオ" panose="020B0604030504040204" pitchFamily="50" charset="-128"/>
                </a:rPr>
                <a:t>手続きはすべてベネフィットステーションが対応</a:t>
              </a:r>
              <a:endParaRPr lang="en-US" altLang="ja-JP" sz="1000" dirty="0" smtClean="0">
                <a:latin typeface="Meiryo UI" panose="020B0604030504040204" pitchFamily="50" charset="-128"/>
                <a:ea typeface="Meiryo UI" panose="020B0604030504040204" pitchFamily="50" charset="-128"/>
                <a:cs typeface="メイリオ" panose="020B0604030504040204" pitchFamily="50" charset="-128"/>
              </a:endParaRPr>
            </a:p>
            <a:p>
              <a:pPr eaLnBrk="1" hangingPunct="1">
                <a:lnSpc>
                  <a:spcPct val="1500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メイリオ" panose="020B0604030504040204" pitchFamily="50" charset="-128"/>
                </a:rPr>
                <a:t>全国展開のチェーン店・商業施設に対応</a:t>
              </a:r>
              <a:endParaRPr lang="ja-JP" altLang="en-US" sz="1000" dirty="0">
                <a:latin typeface="Meiryo UI" panose="020B0604030504040204" pitchFamily="50" charset="-128"/>
                <a:ea typeface="Meiryo UI" panose="020B0604030504040204" pitchFamily="50" charset="-128"/>
              </a:endParaRPr>
            </a:p>
          </p:txBody>
        </p:sp>
        <p:sp>
          <p:nvSpPr>
            <p:cNvPr id="48" name="Line 166"/>
            <p:cNvSpPr>
              <a:spLocks noChangeShapeType="1"/>
            </p:cNvSpPr>
            <p:nvPr/>
          </p:nvSpPr>
          <p:spPr bwMode="auto">
            <a:xfrm>
              <a:off x="6406913" y="5143119"/>
              <a:ext cx="22701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grpSp>
      <p:pic>
        <p:nvPicPr>
          <p:cNvPr id="49" name="図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64483" y="5239689"/>
            <a:ext cx="727270" cy="382678"/>
          </a:xfrm>
          <a:prstGeom prst="rect">
            <a:avLst/>
          </a:prstGeom>
        </p:spPr>
      </p:pic>
    </p:spTree>
    <p:extLst>
      <p:ext uri="{BB962C8B-B14F-4D97-AF65-F5344CB8AC3E}">
        <p14:creationId xmlns:p14="http://schemas.microsoft.com/office/powerpoint/2010/main" val="3391555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11</a:t>
            </a:fld>
            <a:endParaRPr lang="en-US" altLang="ja-JP"/>
          </a:p>
        </p:txBody>
      </p:sp>
      <p:sp>
        <p:nvSpPr>
          <p:cNvPr id="3" name="タイトル 1"/>
          <p:cNvSpPr txBox="1">
            <a:spLocks/>
          </p:cNvSpPr>
          <p:nvPr/>
        </p:nvSpPr>
        <p:spPr>
          <a:xfrm>
            <a:off x="284681" y="10922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grpSp>
        <p:nvGrpSpPr>
          <p:cNvPr id="111" name="グループ化 110"/>
          <p:cNvGrpSpPr/>
          <p:nvPr/>
        </p:nvGrpSpPr>
        <p:grpSpPr>
          <a:xfrm>
            <a:off x="598401" y="824900"/>
            <a:ext cx="2789454" cy="1725975"/>
            <a:chOff x="-3180924" y="4896405"/>
            <a:chExt cx="2845442" cy="1697266"/>
          </a:xfrm>
        </p:grpSpPr>
        <p:grpSp>
          <p:nvGrpSpPr>
            <p:cNvPr id="112" name="グループ化 1"/>
            <p:cNvGrpSpPr>
              <a:grpSpLocks noChangeAspect="1"/>
            </p:cNvGrpSpPr>
            <p:nvPr/>
          </p:nvGrpSpPr>
          <p:grpSpPr bwMode="auto">
            <a:xfrm>
              <a:off x="-3180924" y="4896405"/>
              <a:ext cx="2845442" cy="1697266"/>
              <a:chOff x="6059890" y="2818482"/>
              <a:chExt cx="2567443" cy="1703388"/>
            </a:xfrm>
          </p:grpSpPr>
          <p:sp>
            <p:nvSpPr>
              <p:cNvPr id="116"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18"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ソリューション</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Text Box 140"/>
              <p:cNvSpPr txBox="1">
                <a:spLocks noChangeArrowheads="1"/>
              </p:cNvSpPr>
              <p:nvPr/>
            </p:nvSpPr>
            <p:spPr bwMode="auto">
              <a:xfrm>
                <a:off x="6144483" y="3808697"/>
                <a:ext cx="24828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セキュリティ、モバイル、クラウド、データセンター</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等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の豊富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なサービスラインナップを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ご用意</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業種も製造業、サービス業、</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金融業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運輸業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、官公庁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など豊富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な実績</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0" name="図 1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54333" y="3260507"/>
                <a:ext cx="834156" cy="16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 name="グループ化 112"/>
            <p:cNvGrpSpPr>
              <a:grpSpLocks noChangeAspect="1"/>
            </p:cNvGrpSpPr>
            <p:nvPr/>
          </p:nvGrpSpPr>
          <p:grpSpPr>
            <a:xfrm>
              <a:off x="-2990707" y="5214346"/>
              <a:ext cx="2501818" cy="54997"/>
              <a:chOff x="6361112" y="6243819"/>
              <a:chExt cx="2270125" cy="689751"/>
            </a:xfrm>
          </p:grpSpPr>
          <p:sp>
            <p:nvSpPr>
              <p:cNvPr id="114"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5"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87" name="正方形/長方形 86"/>
          <p:cNvSpPr/>
          <p:nvPr/>
        </p:nvSpPr>
        <p:spPr>
          <a:xfrm>
            <a:off x="268192" y="699246"/>
            <a:ext cx="253633" cy="3754480"/>
          </a:xfrm>
          <a:prstGeom prst="rect">
            <a:avLst/>
          </a:prstGeom>
          <a:solidFill>
            <a:srgbClr val="D6C0DD"/>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お店・企業の困りごと</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descr="http://www.usen.co.jp/download_logo/data/png/UG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8590" y="1293269"/>
            <a:ext cx="694788" cy="491563"/>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4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084" y="1256145"/>
            <a:ext cx="471914" cy="41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 name="グループ化 77"/>
          <p:cNvGrpSpPr/>
          <p:nvPr/>
        </p:nvGrpSpPr>
        <p:grpSpPr>
          <a:xfrm>
            <a:off x="6194284" y="824900"/>
            <a:ext cx="2937110" cy="1725975"/>
            <a:chOff x="-3180923" y="4896405"/>
            <a:chExt cx="2996062" cy="1697266"/>
          </a:xfrm>
        </p:grpSpPr>
        <p:grpSp>
          <p:nvGrpSpPr>
            <p:cNvPr id="79" name="グループ化 1"/>
            <p:cNvGrpSpPr>
              <a:grpSpLocks noChangeAspect="1"/>
            </p:cNvGrpSpPr>
            <p:nvPr/>
          </p:nvGrpSpPr>
          <p:grpSpPr bwMode="auto">
            <a:xfrm>
              <a:off x="-3180923" y="4896405"/>
              <a:ext cx="2996062" cy="1697266"/>
              <a:chOff x="6059890" y="2818482"/>
              <a:chExt cx="2703347" cy="1703388"/>
            </a:xfrm>
          </p:grpSpPr>
          <p:sp>
            <p:nvSpPr>
              <p:cNvPr id="83"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Text Box 140"/>
              <p:cNvSpPr txBox="1">
                <a:spLocks noChangeArrowheads="1"/>
              </p:cNvSpPr>
              <p:nvPr/>
            </p:nvSpPr>
            <p:spPr bwMode="auto">
              <a:xfrm>
                <a:off x="6280387" y="3840834"/>
                <a:ext cx="24828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完全無料の国内出張手配サービス</a:t>
                </a: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365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日、コールセンターとオンラインで対応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適正化チェックで出張コストを抑制</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80" name="グループ化 79"/>
            <p:cNvGrpSpPr>
              <a:grpSpLocks noChangeAspect="1"/>
            </p:cNvGrpSpPr>
            <p:nvPr/>
          </p:nvGrpSpPr>
          <p:grpSpPr>
            <a:xfrm>
              <a:off x="-2990707" y="5214346"/>
              <a:ext cx="2501818" cy="54997"/>
              <a:chOff x="6361112" y="6243819"/>
              <a:chExt cx="2270125" cy="689751"/>
            </a:xfrm>
          </p:grpSpPr>
          <p:sp>
            <p:nvSpPr>
              <p:cNvPr id="81"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94" name="Text Box 97"/>
          <p:cNvSpPr txBox="1">
            <a:spLocks noChangeArrowheads="1"/>
          </p:cNvSpPr>
          <p:nvPr/>
        </p:nvSpPr>
        <p:spPr bwMode="auto">
          <a:xfrm>
            <a:off x="6177199" y="903176"/>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国内出張手配サービス</a:t>
            </a:r>
          </a:p>
        </p:txBody>
      </p:sp>
      <p:pic>
        <p:nvPicPr>
          <p:cNvPr id="95" name="図 94"/>
          <p:cNvPicPr>
            <a:picLocks noChangeAspect="1"/>
          </p:cNvPicPr>
          <p:nvPr/>
        </p:nvPicPr>
        <p:blipFill>
          <a:blip r:embed="rId5"/>
          <a:stretch>
            <a:fillRect/>
          </a:stretch>
        </p:blipFill>
        <p:spPr>
          <a:xfrm>
            <a:off x="6902148" y="1340118"/>
            <a:ext cx="1365687" cy="358057"/>
          </a:xfrm>
          <a:prstGeom prst="rect">
            <a:avLst/>
          </a:prstGeom>
        </p:spPr>
      </p:pic>
      <p:grpSp>
        <p:nvGrpSpPr>
          <p:cNvPr id="159" name="グループ化 158"/>
          <p:cNvGrpSpPr/>
          <p:nvPr/>
        </p:nvGrpSpPr>
        <p:grpSpPr>
          <a:xfrm>
            <a:off x="3361847" y="824900"/>
            <a:ext cx="2789454" cy="1725975"/>
            <a:chOff x="-3180924" y="4896405"/>
            <a:chExt cx="2845442" cy="1697266"/>
          </a:xfrm>
        </p:grpSpPr>
        <p:grpSp>
          <p:nvGrpSpPr>
            <p:cNvPr id="160" name="グループ化 1"/>
            <p:cNvGrpSpPr>
              <a:grpSpLocks noChangeAspect="1"/>
            </p:cNvGrpSpPr>
            <p:nvPr/>
          </p:nvGrpSpPr>
          <p:grpSpPr bwMode="auto">
            <a:xfrm>
              <a:off x="-3180924" y="4896405"/>
              <a:ext cx="2845442" cy="1697266"/>
              <a:chOff x="6059890" y="2818482"/>
              <a:chExt cx="2567443" cy="1703388"/>
            </a:xfrm>
          </p:grpSpPr>
          <p:sp>
            <p:nvSpPr>
              <p:cNvPr id="164"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65"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66"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7" name="Text Box 140"/>
              <p:cNvSpPr txBox="1">
                <a:spLocks noChangeArrowheads="1"/>
              </p:cNvSpPr>
              <p:nvPr/>
            </p:nvSpPr>
            <p:spPr bwMode="auto">
              <a:xfrm>
                <a:off x="6144483" y="3808697"/>
                <a:ext cx="24828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ストレスチェック、</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ラーニングができるメンタルヘル</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ス対策支援クラウドサービス</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データ分析で部門別の傾向把握の可能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61" name="グループ化 160"/>
            <p:cNvGrpSpPr>
              <a:grpSpLocks noChangeAspect="1"/>
            </p:cNvGrpSpPr>
            <p:nvPr/>
          </p:nvGrpSpPr>
          <p:grpSpPr>
            <a:xfrm>
              <a:off x="-2990707" y="5214346"/>
              <a:ext cx="2501818" cy="54997"/>
              <a:chOff x="6361112" y="6243819"/>
              <a:chExt cx="2270125" cy="689751"/>
            </a:xfrm>
          </p:grpSpPr>
          <p:sp>
            <p:nvSpPr>
              <p:cNvPr id="162"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3"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168" name="Text Box 97"/>
          <p:cNvSpPr txBox="1">
            <a:spLocks noChangeArrowheads="1"/>
          </p:cNvSpPr>
          <p:nvPr/>
        </p:nvSpPr>
        <p:spPr bwMode="auto">
          <a:xfrm>
            <a:off x="3344763" y="903176"/>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ストレスチェックサービス</a:t>
            </a:r>
          </a:p>
        </p:txBody>
      </p:sp>
      <p:pic>
        <p:nvPicPr>
          <p:cNvPr id="169" name="図 168"/>
          <p:cNvPicPr>
            <a:picLocks noChangeAspect="1"/>
          </p:cNvPicPr>
          <p:nvPr/>
        </p:nvPicPr>
        <p:blipFill>
          <a:blip r:embed="rId6"/>
          <a:stretch>
            <a:fillRect/>
          </a:stretch>
        </p:blipFill>
        <p:spPr>
          <a:xfrm>
            <a:off x="4452982" y="1251911"/>
            <a:ext cx="688552" cy="487150"/>
          </a:xfrm>
          <a:prstGeom prst="rect">
            <a:avLst/>
          </a:prstGeom>
        </p:spPr>
      </p:pic>
      <p:grpSp>
        <p:nvGrpSpPr>
          <p:cNvPr id="171" name="グループ化 170"/>
          <p:cNvGrpSpPr/>
          <p:nvPr/>
        </p:nvGrpSpPr>
        <p:grpSpPr>
          <a:xfrm>
            <a:off x="598401" y="2710111"/>
            <a:ext cx="2721693" cy="1725975"/>
            <a:chOff x="-3180924" y="4896405"/>
            <a:chExt cx="2776321" cy="1697266"/>
          </a:xfrm>
        </p:grpSpPr>
        <p:grpSp>
          <p:nvGrpSpPr>
            <p:cNvPr id="172" name="グループ化 1"/>
            <p:cNvGrpSpPr>
              <a:grpSpLocks noChangeAspect="1"/>
            </p:cNvGrpSpPr>
            <p:nvPr/>
          </p:nvGrpSpPr>
          <p:grpSpPr bwMode="auto">
            <a:xfrm>
              <a:off x="-3180924" y="4896405"/>
              <a:ext cx="2776321" cy="1697266"/>
              <a:chOff x="6059890" y="2818482"/>
              <a:chExt cx="2505075" cy="1703388"/>
            </a:xfrm>
          </p:grpSpPr>
          <p:sp>
            <p:nvSpPr>
              <p:cNvPr id="176"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77"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78"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9" name="Text Box 140"/>
              <p:cNvSpPr txBox="1">
                <a:spLocks noChangeArrowheads="1"/>
              </p:cNvSpPr>
              <p:nvPr/>
            </p:nvSpPr>
            <p:spPr bwMode="auto">
              <a:xfrm>
                <a:off x="6280388" y="3801729"/>
                <a:ext cx="22085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採用から雇用定着までサポート</a:t>
                </a: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外国人材登用の際に必要となる様々な</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申請の取次ぎなども行います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73" name="グループ化 172"/>
            <p:cNvGrpSpPr>
              <a:grpSpLocks noChangeAspect="1"/>
            </p:cNvGrpSpPr>
            <p:nvPr/>
          </p:nvGrpSpPr>
          <p:grpSpPr>
            <a:xfrm>
              <a:off x="-2990707" y="5214346"/>
              <a:ext cx="2501818" cy="54997"/>
              <a:chOff x="6361112" y="6243819"/>
              <a:chExt cx="2270125" cy="689751"/>
            </a:xfrm>
          </p:grpSpPr>
          <p:sp>
            <p:nvSpPr>
              <p:cNvPr id="174"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5"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180" name="Text Box 97"/>
          <p:cNvSpPr txBox="1">
            <a:spLocks noChangeArrowheads="1"/>
          </p:cNvSpPr>
          <p:nvPr/>
        </p:nvSpPr>
        <p:spPr bwMode="auto">
          <a:xfrm>
            <a:off x="581317" y="2788387"/>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外国人材総合支援サービス</a:t>
            </a:r>
          </a:p>
        </p:txBody>
      </p:sp>
      <p:pic>
        <p:nvPicPr>
          <p:cNvPr id="181" name="図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2676" y="3236989"/>
            <a:ext cx="2068968" cy="27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2" name="グループ化 181"/>
          <p:cNvGrpSpPr/>
          <p:nvPr/>
        </p:nvGrpSpPr>
        <p:grpSpPr>
          <a:xfrm>
            <a:off x="3432023" y="2727751"/>
            <a:ext cx="2937110" cy="1725975"/>
            <a:chOff x="-3180923" y="4896405"/>
            <a:chExt cx="2996062" cy="1697266"/>
          </a:xfrm>
        </p:grpSpPr>
        <p:grpSp>
          <p:nvGrpSpPr>
            <p:cNvPr id="183" name="グループ化 1"/>
            <p:cNvGrpSpPr>
              <a:grpSpLocks noChangeAspect="1"/>
            </p:cNvGrpSpPr>
            <p:nvPr/>
          </p:nvGrpSpPr>
          <p:grpSpPr bwMode="auto">
            <a:xfrm>
              <a:off x="-3180923" y="4896405"/>
              <a:ext cx="2996062" cy="1697266"/>
              <a:chOff x="6059890" y="2818482"/>
              <a:chExt cx="2703347" cy="1703388"/>
            </a:xfrm>
          </p:grpSpPr>
          <p:sp>
            <p:nvSpPr>
              <p:cNvPr id="187"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88"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89"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Text Box 140"/>
              <p:cNvSpPr txBox="1">
                <a:spLocks noChangeArrowheads="1"/>
              </p:cNvSpPr>
              <p:nvPr/>
            </p:nvSpPr>
            <p:spPr bwMode="auto">
              <a:xfrm>
                <a:off x="6280387" y="3840834"/>
                <a:ext cx="24828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受動喫煙防止法の対策として設置</a:t>
                </a: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施行時間が短く、長寿命</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USEN</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では組立て式喫煙室を提案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84" name="グループ化 183"/>
            <p:cNvGrpSpPr>
              <a:grpSpLocks noChangeAspect="1"/>
            </p:cNvGrpSpPr>
            <p:nvPr/>
          </p:nvGrpSpPr>
          <p:grpSpPr>
            <a:xfrm>
              <a:off x="-2990707" y="5214346"/>
              <a:ext cx="2501818" cy="54997"/>
              <a:chOff x="6361112" y="6243819"/>
              <a:chExt cx="2270125" cy="689751"/>
            </a:xfrm>
          </p:grpSpPr>
          <p:sp>
            <p:nvSpPr>
              <p:cNvPr id="185"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6"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191" name="Text Box 97"/>
          <p:cNvSpPr txBox="1">
            <a:spLocks noChangeArrowheads="1"/>
          </p:cNvSpPr>
          <p:nvPr/>
        </p:nvSpPr>
        <p:spPr bwMode="auto">
          <a:xfrm>
            <a:off x="3414938" y="2806027"/>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分</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煙対策サービス</a:t>
            </a:r>
          </a:p>
        </p:txBody>
      </p:sp>
      <p:sp>
        <p:nvSpPr>
          <p:cNvPr id="192" name="Text Box 97"/>
          <p:cNvSpPr txBox="1">
            <a:spLocks noChangeArrowheads="1"/>
          </p:cNvSpPr>
          <p:nvPr/>
        </p:nvSpPr>
        <p:spPr bwMode="auto">
          <a:xfrm>
            <a:off x="3432023" y="3147956"/>
            <a:ext cx="2755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分</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煙ブース</a:t>
            </a:r>
          </a:p>
        </p:txBody>
      </p:sp>
    </p:spTree>
    <p:extLst>
      <p:ext uri="{BB962C8B-B14F-4D97-AF65-F5344CB8AC3E}">
        <p14:creationId xmlns:p14="http://schemas.microsoft.com/office/powerpoint/2010/main" val="30796945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DF9FAC2-9045-44EC-94C2-850FB8655521}"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12</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70"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grpSp>
        <p:nvGrpSpPr>
          <p:cNvPr id="107" name="グループ化 1"/>
          <p:cNvGrpSpPr>
            <a:grpSpLocks/>
          </p:cNvGrpSpPr>
          <p:nvPr/>
        </p:nvGrpSpPr>
        <p:grpSpPr bwMode="auto">
          <a:xfrm>
            <a:off x="678798" y="773879"/>
            <a:ext cx="2735914" cy="1839755"/>
            <a:chOff x="3136900" y="1855788"/>
            <a:chExt cx="2505075" cy="1796000"/>
          </a:xfrm>
        </p:grpSpPr>
        <p:sp>
          <p:nvSpPr>
            <p:cNvPr id="110" name="AutoShape 86"/>
            <p:cNvSpPr>
              <a:spLocks noChangeArrowheads="1"/>
            </p:cNvSpPr>
            <p:nvPr/>
          </p:nvSpPr>
          <p:spPr bwMode="auto">
            <a:xfrm>
              <a:off x="3194050" y="1855788"/>
              <a:ext cx="2441575" cy="1739921"/>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111" name="Text Box 97"/>
            <p:cNvSpPr txBox="1">
              <a:spLocks noChangeArrowheads="1"/>
            </p:cNvSpPr>
            <p:nvPr/>
          </p:nvSpPr>
          <p:spPr bwMode="auto">
            <a:xfrm>
              <a:off x="3136900" y="1939724"/>
              <a:ext cx="2505075" cy="30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企業包括</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保険</a:t>
              </a:r>
              <a:r>
                <a:rPr lang="ja-JP" altLang="en-US" sz="105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（損害</a:t>
              </a:r>
              <a:r>
                <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保険</a:t>
              </a:r>
              <a:r>
                <a:rPr lang="ja-JP" altLang="en-US" sz="105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Line 162"/>
            <p:cNvSpPr>
              <a:spLocks noChangeShapeType="1"/>
            </p:cNvSpPr>
            <p:nvPr/>
          </p:nvSpPr>
          <p:spPr bwMode="auto">
            <a:xfrm>
              <a:off x="3266622" y="2275582"/>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1" name="Text Box 140"/>
            <p:cNvSpPr txBox="1">
              <a:spLocks noChangeArrowheads="1"/>
            </p:cNvSpPr>
            <p:nvPr/>
          </p:nvSpPr>
          <p:spPr bwMode="auto">
            <a:xfrm>
              <a:off x="3254664" y="2322314"/>
              <a:ext cx="2380960" cy="132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defRPr/>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現状分析・リスクチェックによる</a:t>
              </a:r>
              <a:r>
                <a:rPr lang="ja-JP" altLang="en-US" sz="1000" dirty="0" smtClean="0">
                  <a:solidFill>
                    <a:schemeClr val="tx1">
                      <a:lumMod val="75000"/>
                      <a:lumOff val="25000"/>
                    </a:schemeClr>
                  </a:solidFill>
                  <a:latin typeface="Meiryo UI" pitchFamily="50" charset="-128"/>
                  <a:ea typeface="Meiryo UI" pitchFamily="50" charset="-128"/>
                  <a:cs typeface="Meiryo UI" pitchFamily="50" charset="-128"/>
                </a:rPr>
                <a:t>保険料</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削減</a:t>
              </a:r>
            </a:p>
            <a:p>
              <a:pPr eaLnBrk="1" hangingPunct="1">
                <a:lnSpc>
                  <a:spcPct val="150000"/>
                </a:lnSpc>
                <a:spcBef>
                  <a:spcPct val="0"/>
                </a:spcBef>
                <a:buFontTx/>
                <a:buNone/>
                <a:defRPr/>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75000"/>
                      <a:lumOff val="25000"/>
                    </a:schemeClr>
                  </a:solidFill>
                  <a:latin typeface="Meiryo UI" pitchFamily="50" charset="-128"/>
                  <a:ea typeface="Meiryo UI" pitchFamily="50" charset="-128"/>
                  <a:cs typeface="Meiryo UI" pitchFamily="50" charset="-128"/>
                </a:rPr>
                <a:t>保険</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内容オーダーメイド</a:t>
              </a:r>
            </a:p>
            <a:p>
              <a:pPr eaLnBrk="1" hangingPunct="1">
                <a:lnSpc>
                  <a:spcPct val="150000"/>
                </a:lnSpc>
                <a:spcBef>
                  <a:spcPct val="0"/>
                </a:spcBef>
                <a:buFontTx/>
                <a:buNone/>
                <a:defRPr/>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75000"/>
                      <a:lumOff val="25000"/>
                    </a:schemeClr>
                  </a:solidFill>
                  <a:latin typeface="Meiryo UI" pitchFamily="50" charset="-128"/>
                  <a:ea typeface="Meiryo UI" pitchFamily="50" charset="-128"/>
                  <a:cs typeface="Meiryo UI" pitchFamily="50" charset="-128"/>
                </a:rPr>
                <a:t>契約</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一括管理</a:t>
              </a:r>
            </a:p>
          </p:txBody>
        </p:sp>
      </p:grpSp>
      <p:sp>
        <p:nvSpPr>
          <p:cNvPr id="115" name="テキスト ボックス 1"/>
          <p:cNvSpPr txBox="1">
            <a:spLocks noChangeArrowheads="1"/>
          </p:cNvSpPr>
          <p:nvPr/>
        </p:nvSpPr>
        <p:spPr bwMode="auto">
          <a:xfrm>
            <a:off x="13505519" y="4725463"/>
            <a:ext cx="184111" cy="1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p:nvPr/>
        </p:nvGrpSpPr>
        <p:grpSpPr>
          <a:xfrm>
            <a:off x="6306763" y="776150"/>
            <a:ext cx="2592966" cy="1737604"/>
            <a:chOff x="6243087" y="893589"/>
            <a:chExt cx="2677659" cy="1737604"/>
          </a:xfrm>
        </p:grpSpPr>
        <p:grpSp>
          <p:nvGrpSpPr>
            <p:cNvPr id="118" name="グループ化 117"/>
            <p:cNvGrpSpPr/>
            <p:nvPr/>
          </p:nvGrpSpPr>
          <p:grpSpPr>
            <a:xfrm>
              <a:off x="6243087" y="893589"/>
              <a:ext cx="2677659" cy="1737604"/>
              <a:chOff x="6290891" y="918788"/>
              <a:chExt cx="2441575" cy="1703387"/>
            </a:xfrm>
          </p:grpSpPr>
          <p:sp>
            <p:nvSpPr>
              <p:cNvPr id="119" name="AutoShape 90"/>
              <p:cNvSpPr>
                <a:spLocks noChangeArrowheads="1"/>
              </p:cNvSpPr>
              <p:nvPr/>
            </p:nvSpPr>
            <p:spPr bwMode="auto">
              <a:xfrm>
                <a:off x="6290891" y="918788"/>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33" name="Line 106"/>
              <p:cNvSpPr>
                <a:spLocks noChangeShapeType="1"/>
              </p:cNvSpPr>
              <p:nvPr/>
            </p:nvSpPr>
            <p:spPr bwMode="auto">
              <a:xfrm>
                <a:off x="6321053" y="1331538"/>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4" name="Text Box 140"/>
            <p:cNvSpPr txBox="1">
              <a:spLocks noChangeArrowheads="1"/>
            </p:cNvSpPr>
            <p:nvPr/>
          </p:nvSpPr>
          <p:spPr bwMode="auto">
            <a:xfrm>
              <a:off x="6341356" y="1872209"/>
              <a:ext cx="2474512" cy="54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東京ガスの一般契約より必ずお得に！</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品質や設備は現在のまま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検針票で簡単お見積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Text Box 97"/>
            <p:cNvSpPr txBox="1">
              <a:spLocks noChangeArrowheads="1"/>
            </p:cNvSpPr>
            <p:nvPr/>
          </p:nvSpPr>
          <p:spPr bwMode="auto">
            <a:xfrm>
              <a:off x="6370459" y="963496"/>
              <a:ext cx="25050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新ガスサービス</a:t>
              </a:r>
            </a:p>
          </p:txBody>
        </p:sp>
        <p:pic>
          <p:nvPicPr>
            <p:cNvPr id="147" name="図 14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3552" y="1132611"/>
              <a:ext cx="1310121" cy="982591"/>
            </a:xfrm>
            <a:prstGeom prst="rect">
              <a:avLst/>
            </a:prstGeom>
          </p:spPr>
        </p:pic>
      </p:grpSp>
      <p:grpSp>
        <p:nvGrpSpPr>
          <p:cNvPr id="148" name="グループ化 147"/>
          <p:cNvGrpSpPr/>
          <p:nvPr/>
        </p:nvGrpSpPr>
        <p:grpSpPr>
          <a:xfrm>
            <a:off x="760947" y="2668387"/>
            <a:ext cx="2677661" cy="1737604"/>
            <a:chOff x="6290891" y="918788"/>
            <a:chExt cx="2441575" cy="1703387"/>
          </a:xfrm>
        </p:grpSpPr>
        <p:sp>
          <p:nvSpPr>
            <p:cNvPr id="149" name="AutoShape 90"/>
            <p:cNvSpPr>
              <a:spLocks noChangeArrowheads="1"/>
            </p:cNvSpPr>
            <p:nvPr/>
          </p:nvSpPr>
          <p:spPr bwMode="auto">
            <a:xfrm>
              <a:off x="6290891" y="918788"/>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Text Box 96"/>
            <p:cNvSpPr txBox="1">
              <a:spLocks noChangeArrowheads="1"/>
            </p:cNvSpPr>
            <p:nvPr/>
          </p:nvSpPr>
          <p:spPr bwMode="auto">
            <a:xfrm>
              <a:off x="6290891" y="1027695"/>
              <a:ext cx="23923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rPr>
                <a:t>LED</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rPr>
                <a:t>照明コストカット</a:t>
              </a:r>
              <a:endPar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51" name="Line 106"/>
            <p:cNvSpPr>
              <a:spLocks noChangeShapeType="1"/>
            </p:cNvSpPr>
            <p:nvPr/>
          </p:nvSpPr>
          <p:spPr bwMode="auto">
            <a:xfrm>
              <a:off x="6321053" y="1331538"/>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 name="Text Box 140"/>
            <p:cNvSpPr txBox="1">
              <a:spLocks noChangeArrowheads="1"/>
            </p:cNvSpPr>
            <p:nvPr/>
          </p:nvSpPr>
          <p:spPr bwMode="auto">
            <a:xfrm>
              <a:off x="6442325" y="1654459"/>
              <a:ext cx="2163560" cy="83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試算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結果を見て導入判断</a:t>
              </a:r>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初期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コスト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円</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レンタルプラン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年後はお客様</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のモノに</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 name="グループ化 1"/>
          <p:cNvGrpSpPr/>
          <p:nvPr/>
        </p:nvGrpSpPr>
        <p:grpSpPr>
          <a:xfrm>
            <a:off x="3505450" y="773879"/>
            <a:ext cx="2693324" cy="1744489"/>
            <a:chOff x="3402985" y="887605"/>
            <a:chExt cx="2693324" cy="1744489"/>
          </a:xfrm>
        </p:grpSpPr>
        <p:grpSp>
          <p:nvGrpSpPr>
            <p:cNvPr id="87" name="グループ化 86"/>
            <p:cNvGrpSpPr/>
            <p:nvPr/>
          </p:nvGrpSpPr>
          <p:grpSpPr>
            <a:xfrm>
              <a:off x="3402985" y="887605"/>
              <a:ext cx="2693324" cy="1744489"/>
              <a:chOff x="446949" y="2828154"/>
              <a:chExt cx="2505075" cy="1694541"/>
            </a:xfrm>
          </p:grpSpPr>
          <p:sp>
            <p:nvSpPr>
              <p:cNvPr id="88" name="AutoShape 86"/>
              <p:cNvSpPr>
                <a:spLocks noChangeArrowheads="1"/>
              </p:cNvSpPr>
              <p:nvPr/>
            </p:nvSpPr>
            <p:spPr bwMode="auto">
              <a:xfrm>
                <a:off x="478699" y="2828154"/>
                <a:ext cx="2441575" cy="1694541"/>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89" name="Text Box 97"/>
              <p:cNvSpPr txBox="1">
                <a:spLocks noChangeArrowheads="1"/>
              </p:cNvSpPr>
              <p:nvPr/>
            </p:nvSpPr>
            <p:spPr bwMode="auto">
              <a:xfrm>
                <a:off x="446949" y="2920451"/>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新電力サービス</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90" name="Line 162"/>
              <p:cNvSpPr>
                <a:spLocks noChangeShapeType="1"/>
              </p:cNvSpPr>
              <p:nvPr/>
            </p:nvSpPr>
            <p:spPr bwMode="auto">
              <a:xfrm>
                <a:off x="554899" y="3234037"/>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endParaRPr lang="ja-JP" altLang="en-US" dirty="0">
                  <a:latin typeface="Meiryo UI" panose="020B0604030504040204" pitchFamily="50" charset="-128"/>
                  <a:ea typeface="Meiryo UI" panose="020B0604030504040204" pitchFamily="50" charset="-128"/>
                </a:endParaRPr>
              </a:p>
            </p:txBody>
          </p:sp>
        </p:grpSp>
        <p:sp>
          <p:nvSpPr>
            <p:cNvPr id="155" name="Text Box 140"/>
            <p:cNvSpPr txBox="1">
              <a:spLocks noChangeArrowheads="1"/>
            </p:cNvSpPr>
            <p:nvPr/>
          </p:nvSpPr>
          <p:spPr bwMode="auto">
            <a:xfrm>
              <a:off x="3502150" y="1897511"/>
              <a:ext cx="2474512" cy="54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お得なでん</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きの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提供サービス</a:t>
              </a: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品質や設備は現在のまま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電気料金明細で簡単お見積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8" name="図 157"/>
            <p:cNvPicPr>
              <a:picLocks noChangeAspect="1"/>
            </p:cNvPicPr>
            <p:nvPr/>
          </p:nvPicPr>
          <p:blipFill rotWithShape="1">
            <a:blip r:embed="rId4"/>
            <a:srcRect l="40400" t="26533" r="41400" b="63689"/>
            <a:stretch/>
          </p:blipFill>
          <p:spPr>
            <a:xfrm>
              <a:off x="4727220" y="1441425"/>
              <a:ext cx="1185141" cy="358147"/>
            </a:xfrm>
            <a:prstGeom prst="rect">
              <a:avLst/>
            </a:prstGeom>
          </p:spPr>
        </p:pic>
        <p:pic>
          <p:nvPicPr>
            <p:cNvPr id="159" name="図 158"/>
            <p:cNvPicPr>
              <a:picLocks noChangeAspect="1"/>
            </p:cNvPicPr>
            <p:nvPr/>
          </p:nvPicPr>
          <p:blipFill rotWithShape="1">
            <a:blip r:embed="rId5"/>
            <a:srcRect l="39949" t="26932" r="40879" b="63528"/>
            <a:stretch/>
          </p:blipFill>
          <p:spPr>
            <a:xfrm>
              <a:off x="3529118" y="1465021"/>
              <a:ext cx="1185141" cy="331720"/>
            </a:xfrm>
            <a:prstGeom prst="rect">
              <a:avLst/>
            </a:prstGeom>
          </p:spPr>
        </p:pic>
      </p:grpSp>
      <p:sp>
        <p:nvSpPr>
          <p:cNvPr id="83" name="正方形/長方形 82"/>
          <p:cNvSpPr/>
          <p:nvPr/>
        </p:nvSpPr>
        <p:spPr>
          <a:xfrm>
            <a:off x="270229" y="773879"/>
            <a:ext cx="281540" cy="3771086"/>
          </a:xfrm>
          <a:prstGeom prst="rect">
            <a:avLst/>
          </a:prstGeom>
          <a:solidFill>
            <a:srgbClr val="F1BBDC"/>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kumimoji="1"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コスト削減</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5" name="図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3877" y="1292094"/>
            <a:ext cx="1660368" cy="242659"/>
          </a:xfrm>
          <a:prstGeom prst="rect">
            <a:avLst/>
          </a:prstGeom>
        </p:spPr>
      </p:pic>
      <p:sp>
        <p:nvSpPr>
          <p:cNvPr id="97" name="Text Box 137"/>
          <p:cNvSpPr txBox="1">
            <a:spLocks noChangeArrowheads="1"/>
          </p:cNvSpPr>
          <p:nvPr/>
        </p:nvSpPr>
        <p:spPr bwMode="auto">
          <a:xfrm>
            <a:off x="741214" y="3115864"/>
            <a:ext cx="267524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LED</a:t>
            </a:r>
            <a:r>
              <a:rPr lang="ja-JP" altLang="en-US"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レンタルサービス</a:t>
            </a:r>
            <a:endPar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43804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タイトル 1"/>
          <p:cNvSpPr txBox="1">
            <a:spLocks/>
          </p:cNvSpPr>
          <p:nvPr/>
        </p:nvSpPr>
        <p:spPr>
          <a:xfrm>
            <a:off x="248814"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サービス</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2555050" y="1484530"/>
            <a:ext cx="4033900" cy="3941738"/>
            <a:chOff x="2814320" y="1698797"/>
            <a:chExt cx="3515360" cy="3562302"/>
          </a:xfrm>
        </p:grpSpPr>
        <p:pic>
          <p:nvPicPr>
            <p:cNvPr id="15" name="図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8580" y="2793589"/>
              <a:ext cx="1386840" cy="1573551"/>
            </a:xfrm>
            <a:prstGeom prst="rect">
              <a:avLst/>
            </a:prstGeom>
          </p:spPr>
        </p:pic>
        <p:sp>
          <p:nvSpPr>
            <p:cNvPr id="2" name="楕円 1"/>
            <p:cNvSpPr/>
            <p:nvPr/>
          </p:nvSpPr>
          <p:spPr bwMode="auto">
            <a:xfrm>
              <a:off x="2814320" y="1698797"/>
              <a:ext cx="3515360" cy="3562302"/>
            </a:xfrm>
            <a:prstGeom prst="ellipse">
              <a:avLst/>
            </a:prstGeom>
            <a:noFill/>
            <a:ln w="419100">
              <a:solidFill>
                <a:schemeClr val="bg2">
                  <a:lumMod val="20000"/>
                  <a:lumOff val="8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4" name="楕円 3"/>
          <p:cNvSpPr/>
          <p:nvPr/>
        </p:nvSpPr>
        <p:spPr bwMode="auto">
          <a:xfrm>
            <a:off x="4032000" y="914637"/>
            <a:ext cx="1080000" cy="1080000"/>
          </a:xfrm>
          <a:prstGeom prst="ellipse">
            <a:avLst/>
          </a:prstGeom>
          <a:solidFill>
            <a:schemeClr val="bg1"/>
          </a:solidFill>
          <a:ln w="85725">
            <a:solidFill>
              <a:srgbClr val="E6E6E6"/>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開業決意ステージ</a:t>
            </a:r>
            <a:endParaRPr lang="en-US" altLang="ja-JP" sz="1000" b="1" dirty="0" smtClean="0">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ja-JP" altLang="en-US" sz="10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184019" y="1446755"/>
            <a:ext cx="742511" cy="3970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 物件選定</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開業</a:t>
            </a:r>
            <a:r>
              <a:rPr lang="ja-JP" altLang="en-US" dirty="0">
                <a:latin typeface="Meiryo UI" panose="020B0604030504040204" pitchFamily="50" charset="-128"/>
                <a:ea typeface="Meiryo UI" panose="020B0604030504040204" pitchFamily="50" charset="-128"/>
              </a:rPr>
              <a:t>資金</a:t>
            </a:r>
            <a:endParaRPr kumimoji="1" lang="ja-JP" altLang="en-US" dirty="0">
              <a:latin typeface="Meiryo UI" panose="020B0604030504040204" pitchFamily="50" charset="-128"/>
              <a:ea typeface="Meiryo UI" panose="020B0604030504040204" pitchFamily="50" charset="-128"/>
            </a:endParaRPr>
          </a:p>
        </p:txBody>
      </p:sp>
      <p:sp>
        <p:nvSpPr>
          <p:cNvPr id="24" name="楕円 23"/>
          <p:cNvSpPr/>
          <p:nvPr/>
        </p:nvSpPr>
        <p:spPr bwMode="auto">
          <a:xfrm>
            <a:off x="2948737" y="4652963"/>
            <a:ext cx="1080000" cy="1080000"/>
          </a:xfrm>
          <a:prstGeom prst="ellipse">
            <a:avLst/>
          </a:prstGeom>
          <a:solidFill>
            <a:schemeClr val="bg1"/>
          </a:solidFill>
          <a:ln w="85725">
            <a:solidFill>
              <a:srgbClr val="E6E6E6"/>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運営支援ステージ</a:t>
            </a:r>
            <a:endParaRPr lang="en-US" altLang="ja-JP" sz="1000" b="1" dirty="0" smtClean="0">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ja-JP" altLang="en-US" sz="10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6143405" y="2960611"/>
            <a:ext cx="1080000" cy="1080000"/>
            <a:chOff x="5907739" y="2641932"/>
            <a:chExt cx="1080000" cy="1080000"/>
          </a:xfrm>
        </p:grpSpPr>
        <p:sp>
          <p:nvSpPr>
            <p:cNvPr id="23" name="楕円 22"/>
            <p:cNvSpPr/>
            <p:nvPr/>
          </p:nvSpPr>
          <p:spPr bwMode="auto">
            <a:xfrm>
              <a:off x="5907739" y="2641932"/>
              <a:ext cx="1080000" cy="1080000"/>
            </a:xfrm>
            <a:prstGeom prst="ellipse">
              <a:avLst/>
            </a:prstGeom>
            <a:solidFill>
              <a:schemeClr val="bg1"/>
            </a:solidFill>
            <a:ln w="85725">
              <a:solidFill>
                <a:srgbClr val="E6E6E6"/>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開業</a:t>
              </a:r>
              <a:r>
                <a:rPr lang="ja-JP" altLang="en-US" sz="1000" b="1" dirty="0">
                  <a:latin typeface="Meiryo UI" panose="020B0604030504040204" pitchFamily="50" charset="-128"/>
                  <a:ea typeface="Meiryo UI" panose="020B0604030504040204" pitchFamily="50" charset="-128"/>
                </a:rPr>
                <a:t>支援</a:t>
              </a:r>
              <a:r>
                <a:rPr lang="ja-JP" altLang="en-US" sz="1000" b="1" dirty="0" smtClean="0">
                  <a:latin typeface="Meiryo UI" panose="020B0604030504040204" pitchFamily="50" charset="-128"/>
                  <a:ea typeface="Meiryo UI" panose="020B0604030504040204" pitchFamily="50" charset="-128"/>
                </a:rPr>
                <a:t>ステージ</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ja-JP" altLang="en-US" sz="10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6064362" y="3141713"/>
              <a:ext cx="800219" cy="3970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 設計・施工</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インフラ</a:t>
              </a:r>
              <a:endParaRPr kumimoji="1" lang="ja-JP" altLang="en-US" dirty="0">
                <a:latin typeface="Meiryo UI" panose="020B0604030504040204" pitchFamily="50" charset="-128"/>
                <a:ea typeface="Meiryo UI" panose="020B0604030504040204" pitchFamily="50" charset="-128"/>
              </a:endParaRPr>
            </a:p>
          </p:txBody>
        </p:sp>
      </p:grpSp>
      <p:sp>
        <p:nvSpPr>
          <p:cNvPr id="28" name="テキスト ボックス 27"/>
          <p:cNvSpPr txBox="1"/>
          <p:nvPr/>
        </p:nvSpPr>
        <p:spPr>
          <a:xfrm>
            <a:off x="3078143" y="5155933"/>
            <a:ext cx="742511" cy="3970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 人材活用</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販売促進</a:t>
            </a:r>
            <a:endParaRPr kumimoji="1" lang="ja-JP" altLang="en-US" dirty="0">
              <a:latin typeface="Meiryo UI" panose="020B0604030504040204" pitchFamily="50" charset="-128"/>
              <a:ea typeface="Meiryo UI" panose="020B0604030504040204" pitchFamily="50" charset="-128"/>
            </a:endParaRPr>
          </a:p>
        </p:txBody>
      </p:sp>
      <p:sp>
        <p:nvSpPr>
          <p:cNvPr id="30" name="楕円 29"/>
          <p:cNvSpPr/>
          <p:nvPr/>
        </p:nvSpPr>
        <p:spPr bwMode="auto">
          <a:xfrm>
            <a:off x="5367705" y="1440836"/>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通信・決済</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1" name="楕円 30"/>
          <p:cNvSpPr>
            <a:spLocks noChangeAspect="1"/>
          </p:cNvSpPr>
          <p:nvPr/>
        </p:nvSpPr>
        <p:spPr bwMode="auto">
          <a:xfrm>
            <a:off x="6005754" y="2107531"/>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オペレーション</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3" name="楕円 32"/>
          <p:cNvSpPr/>
          <p:nvPr/>
        </p:nvSpPr>
        <p:spPr bwMode="auto">
          <a:xfrm>
            <a:off x="5905237" y="4230947"/>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店舗設備</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4" name="楕円 33"/>
          <p:cNvSpPr/>
          <p:nvPr/>
        </p:nvSpPr>
        <p:spPr bwMode="auto">
          <a:xfrm>
            <a:off x="5211997" y="4832963"/>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5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空間演出</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5" name="楕円 34"/>
          <p:cNvSpPr/>
          <p:nvPr/>
        </p:nvSpPr>
        <p:spPr bwMode="auto">
          <a:xfrm>
            <a:off x="4239452" y="5078752"/>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CS</a:t>
            </a: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向上</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6" name="楕円 35"/>
          <p:cNvSpPr/>
          <p:nvPr/>
        </p:nvSpPr>
        <p:spPr bwMode="auto">
          <a:xfrm>
            <a:off x="2358143" y="3953013"/>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集客支援</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7" name="楕円 36"/>
          <p:cNvSpPr/>
          <p:nvPr/>
        </p:nvSpPr>
        <p:spPr bwMode="auto">
          <a:xfrm>
            <a:off x="2163319" y="3059190"/>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9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仕入れ・</a:t>
            </a: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9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調達</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38" name="直線コネクタ 37"/>
          <p:cNvCxnSpPr/>
          <p:nvPr/>
        </p:nvCxnSpPr>
        <p:spPr bwMode="auto">
          <a:xfrm flipV="1">
            <a:off x="1632990" y="3737849"/>
            <a:ext cx="688866" cy="1126393"/>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bwMode="auto">
          <a:xfrm flipV="1">
            <a:off x="1653597" y="4652965"/>
            <a:ext cx="887844" cy="1500246"/>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45" name="楕円 44"/>
          <p:cNvSpPr/>
          <p:nvPr/>
        </p:nvSpPr>
        <p:spPr bwMode="auto">
          <a:xfrm>
            <a:off x="2358631" y="2142870"/>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1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8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お店・企業の</a:t>
            </a: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8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困りごと</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46" name="直線コネクタ 45"/>
          <p:cNvCxnSpPr/>
          <p:nvPr/>
        </p:nvCxnSpPr>
        <p:spPr bwMode="auto">
          <a:xfrm>
            <a:off x="452397" y="3720832"/>
            <a:ext cx="1159166"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48" name="楕円 47"/>
          <p:cNvSpPr/>
          <p:nvPr/>
        </p:nvSpPr>
        <p:spPr bwMode="auto">
          <a:xfrm>
            <a:off x="3048474" y="1448686"/>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en-US" altLang="ja-JP"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コスト削減</a:t>
            </a:r>
          </a:p>
        </p:txBody>
      </p:sp>
      <p:cxnSp>
        <p:nvCxnSpPr>
          <p:cNvPr id="49" name="直線コネクタ 48"/>
          <p:cNvCxnSpPr>
            <a:endCxn id="35" idx="4"/>
          </p:cNvCxnSpPr>
          <p:nvPr/>
        </p:nvCxnSpPr>
        <p:spPr bwMode="auto">
          <a:xfrm flipV="1">
            <a:off x="4239452" y="5798752"/>
            <a:ext cx="360000" cy="708919"/>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52" name="直線コネクタ 51"/>
          <p:cNvCxnSpPr>
            <a:endCxn id="45" idx="2"/>
          </p:cNvCxnSpPr>
          <p:nvPr/>
        </p:nvCxnSpPr>
        <p:spPr bwMode="auto">
          <a:xfrm flipV="1">
            <a:off x="1586868" y="2502870"/>
            <a:ext cx="771763" cy="1208834"/>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bwMode="auto">
          <a:xfrm>
            <a:off x="484964" y="6153211"/>
            <a:ext cx="1159166"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63" name="直線コネクタ 62"/>
          <p:cNvCxnSpPr/>
          <p:nvPr/>
        </p:nvCxnSpPr>
        <p:spPr bwMode="auto">
          <a:xfrm>
            <a:off x="484964" y="4864242"/>
            <a:ext cx="1159166"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bwMode="auto">
          <a:xfrm>
            <a:off x="1168302" y="1923685"/>
            <a:ext cx="1871822" cy="16332"/>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69" name="直線コネクタ 68"/>
          <p:cNvCxnSpPr>
            <a:endCxn id="34" idx="4"/>
          </p:cNvCxnSpPr>
          <p:nvPr/>
        </p:nvCxnSpPr>
        <p:spPr bwMode="auto">
          <a:xfrm flipH="1" flipV="1">
            <a:off x="5571997" y="5552963"/>
            <a:ext cx="322038" cy="954708"/>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74" name="直線コネクタ 73"/>
          <p:cNvCxnSpPr/>
          <p:nvPr/>
        </p:nvCxnSpPr>
        <p:spPr bwMode="auto">
          <a:xfrm>
            <a:off x="5886415" y="6500051"/>
            <a:ext cx="1542850"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75" name="テキスト ボックス 74"/>
          <p:cNvSpPr txBox="1"/>
          <p:nvPr/>
        </p:nvSpPr>
        <p:spPr>
          <a:xfrm>
            <a:off x="5876341" y="5747505"/>
            <a:ext cx="1104790"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店舗オリジナル放送</a:t>
            </a:r>
            <a:endParaRPr lang="en-US" altLang="ja-JP" b="1" dirty="0" smtClean="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6671298" y="4757475"/>
            <a:ext cx="1441420" cy="563231"/>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スタッフコール</a:t>
            </a:r>
            <a:endParaRPr lang="en-US" altLang="ja-JP" b="1" dirty="0" smtClean="0">
              <a:latin typeface="Meiryo UI" panose="020B0604030504040204" pitchFamily="50" charset="-128"/>
              <a:ea typeface="Meiryo UI" panose="020B0604030504040204" pitchFamily="50" charset="-128"/>
            </a:endParaRPr>
          </a:p>
          <a:p>
            <a:r>
              <a:rPr kumimoji="1" lang="en-US" altLang="ja-JP" b="1" dirty="0" smtClean="0">
                <a:latin typeface="Meiryo UI" panose="020B0604030504040204" pitchFamily="50" charset="-128"/>
                <a:ea typeface="Meiryo UI" panose="020B0604030504040204" pitchFamily="50" charset="-128"/>
              </a:rPr>
              <a:t>USEN</a:t>
            </a:r>
            <a:r>
              <a:rPr kumimoji="1" lang="ja-JP" altLang="en-US" b="1" dirty="0" smtClean="0">
                <a:latin typeface="Meiryo UI" panose="020B0604030504040204" pitchFamily="50" charset="-128"/>
                <a:ea typeface="Meiryo UI" panose="020B0604030504040204" pitchFamily="50" charset="-128"/>
              </a:rPr>
              <a:t>モニタリングセンサー</a:t>
            </a:r>
            <a:endParaRPr kumimoji="1"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デジタルサイネージ</a:t>
            </a:r>
            <a:endParaRPr lang="en-US" altLang="ja-JP" b="1" dirty="0" smtClean="0">
              <a:latin typeface="Meiryo UI" panose="020B0604030504040204" pitchFamily="50" charset="-128"/>
              <a:ea typeface="Meiryo UI" panose="020B0604030504040204" pitchFamily="50" charset="-128"/>
            </a:endParaRPr>
          </a:p>
        </p:txBody>
      </p:sp>
      <p:pic>
        <p:nvPicPr>
          <p:cNvPr id="85" name="図 84"/>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490862" y="5170099"/>
            <a:ext cx="285627" cy="345491"/>
          </a:xfrm>
          <a:prstGeom prst="rect">
            <a:avLst/>
          </a:prstGeom>
        </p:spPr>
      </p:pic>
      <p:pic>
        <p:nvPicPr>
          <p:cNvPr id="84" name="図 83"/>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625081" y="1521552"/>
            <a:ext cx="205433" cy="247438"/>
          </a:xfrm>
          <a:prstGeom prst="rect">
            <a:avLst/>
          </a:prstGeom>
        </p:spPr>
      </p:pic>
      <p:pic>
        <p:nvPicPr>
          <p:cNvPr id="62" name="図 61"/>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255656" y="1524908"/>
            <a:ext cx="283778" cy="283778"/>
          </a:xfrm>
          <a:prstGeom prst="rect">
            <a:avLst/>
          </a:prstGeom>
        </p:spPr>
      </p:pic>
      <p:pic>
        <p:nvPicPr>
          <p:cNvPr id="65" name="図 6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05149" y="3132244"/>
            <a:ext cx="193638" cy="193638"/>
          </a:xfrm>
          <a:prstGeom prst="rect">
            <a:avLst/>
          </a:prstGeom>
        </p:spPr>
      </p:pic>
      <p:pic>
        <p:nvPicPr>
          <p:cNvPr id="83" name="図 82"/>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41360" y="4923461"/>
            <a:ext cx="237023" cy="310581"/>
          </a:xfrm>
          <a:prstGeom prst="rect">
            <a:avLst/>
          </a:prstGeom>
        </p:spPr>
      </p:pic>
      <p:pic>
        <p:nvPicPr>
          <p:cNvPr id="67" name="図 6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14341" y="4391743"/>
            <a:ext cx="293149" cy="189015"/>
          </a:xfrm>
          <a:prstGeom prst="rect">
            <a:avLst/>
          </a:prstGeom>
        </p:spPr>
      </p:pic>
      <p:pic>
        <p:nvPicPr>
          <p:cNvPr id="70" name="図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60161" y="2247811"/>
            <a:ext cx="274947" cy="258820"/>
          </a:xfrm>
          <a:prstGeom prst="rect">
            <a:avLst/>
          </a:prstGeom>
        </p:spPr>
      </p:pic>
      <p:pic>
        <p:nvPicPr>
          <p:cNvPr id="71" name="図 7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58622" y="4056161"/>
            <a:ext cx="319041" cy="279349"/>
          </a:xfrm>
          <a:prstGeom prst="rect">
            <a:avLst/>
          </a:prstGeom>
        </p:spPr>
      </p:pic>
      <p:pic>
        <p:nvPicPr>
          <p:cNvPr id="72" name="図 71"/>
          <p:cNvPicPr>
            <a:picLocks noChangeAspect="1"/>
          </p:cNvPicPr>
          <p:nvPr/>
        </p:nvPicPr>
        <p:blipFill rotWithShape="1">
          <a:blip r:embed="rId12" cstate="screen">
            <a:extLst>
              <a:ext uri="{28A0092B-C50C-407E-A947-70E740481C1C}">
                <a14:useLocalDpi xmlns:a14="http://schemas.microsoft.com/office/drawing/2010/main"/>
              </a:ext>
            </a:extLst>
          </a:blip>
          <a:srcRect b="55553"/>
          <a:stretch/>
        </p:blipFill>
        <p:spPr>
          <a:xfrm>
            <a:off x="2387328" y="2141125"/>
            <a:ext cx="655378" cy="291296"/>
          </a:xfrm>
          <a:prstGeom prst="rect">
            <a:avLst/>
          </a:prstGeom>
        </p:spPr>
      </p:pic>
      <p:cxnSp>
        <p:nvCxnSpPr>
          <p:cNvPr id="89" name="直線コネクタ 88"/>
          <p:cNvCxnSpPr/>
          <p:nvPr/>
        </p:nvCxnSpPr>
        <p:spPr bwMode="auto">
          <a:xfrm flipH="1" flipV="1">
            <a:off x="6418236" y="4920640"/>
            <a:ext cx="222993" cy="430804"/>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90" name="直線コネクタ 89"/>
          <p:cNvCxnSpPr/>
          <p:nvPr/>
        </p:nvCxnSpPr>
        <p:spPr bwMode="auto">
          <a:xfrm>
            <a:off x="6625237" y="5342844"/>
            <a:ext cx="1275083"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grpSp>
        <p:nvGrpSpPr>
          <p:cNvPr id="92" name="グループ化 91"/>
          <p:cNvGrpSpPr/>
          <p:nvPr/>
        </p:nvGrpSpPr>
        <p:grpSpPr>
          <a:xfrm>
            <a:off x="6120341" y="1261141"/>
            <a:ext cx="1523522" cy="434794"/>
            <a:chOff x="6087705" y="953472"/>
            <a:chExt cx="1523522" cy="434794"/>
          </a:xfrm>
        </p:grpSpPr>
        <p:pic>
          <p:nvPicPr>
            <p:cNvPr id="97" name="図 9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87705" y="953472"/>
              <a:ext cx="707181" cy="159827"/>
            </a:xfrm>
            <a:prstGeom prst="rect">
              <a:avLst/>
            </a:prstGeom>
          </p:spPr>
        </p:pic>
        <p:pic>
          <p:nvPicPr>
            <p:cNvPr id="98" name="図 9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29447" y="953472"/>
              <a:ext cx="681780" cy="158240"/>
            </a:xfrm>
            <a:prstGeom prst="rect">
              <a:avLst/>
            </a:prstGeom>
          </p:spPr>
        </p:pic>
        <p:pic>
          <p:nvPicPr>
            <p:cNvPr id="101" name="図 10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840538" y="1233734"/>
              <a:ext cx="340067" cy="154532"/>
            </a:xfrm>
            <a:prstGeom prst="rect">
              <a:avLst/>
            </a:prstGeom>
          </p:spPr>
        </p:pic>
        <p:pic>
          <p:nvPicPr>
            <p:cNvPr id="102" name="図 10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54395" y="1216542"/>
              <a:ext cx="301276" cy="171724"/>
            </a:xfrm>
            <a:prstGeom prst="rect">
              <a:avLst/>
            </a:prstGeom>
          </p:spPr>
        </p:pic>
      </p:grpSp>
      <p:grpSp>
        <p:nvGrpSpPr>
          <p:cNvPr id="94" name="グループ化 93"/>
          <p:cNvGrpSpPr/>
          <p:nvPr/>
        </p:nvGrpSpPr>
        <p:grpSpPr>
          <a:xfrm>
            <a:off x="6950539" y="1959702"/>
            <a:ext cx="1803257" cy="622913"/>
            <a:chOff x="6891356" y="2092357"/>
            <a:chExt cx="1803257" cy="622913"/>
          </a:xfrm>
        </p:grpSpPr>
        <p:pic>
          <p:nvPicPr>
            <p:cNvPr id="93" name="図 9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891356" y="2092357"/>
              <a:ext cx="530616" cy="375411"/>
            </a:xfrm>
            <a:prstGeom prst="rect">
              <a:avLst/>
            </a:prstGeom>
          </p:spPr>
        </p:pic>
        <p:pic>
          <p:nvPicPr>
            <p:cNvPr id="110" name="図 109"/>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496617" y="2196433"/>
              <a:ext cx="556918" cy="182606"/>
            </a:xfrm>
            <a:prstGeom prst="rect">
              <a:avLst/>
            </a:prstGeom>
          </p:spPr>
        </p:pic>
        <p:pic>
          <p:nvPicPr>
            <p:cNvPr id="111" name="図 110"/>
            <p:cNvPicPr preferRelativeResize="0">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8128180" y="2214005"/>
              <a:ext cx="566433" cy="185561"/>
            </a:xfrm>
            <a:prstGeom prst="rect">
              <a:avLst/>
            </a:prstGeom>
          </p:spPr>
        </p:pic>
        <p:pic>
          <p:nvPicPr>
            <p:cNvPr id="112" name="図 11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899738" y="2381253"/>
              <a:ext cx="480600" cy="334017"/>
            </a:xfrm>
            <a:prstGeom prst="rect">
              <a:avLst/>
            </a:prstGeom>
          </p:spPr>
        </p:pic>
        <p:pic>
          <p:nvPicPr>
            <p:cNvPr id="113" name="図 112"/>
            <p:cNvPicPr>
              <a:picLocks noChangeAspect="1"/>
            </p:cNvPicPr>
            <p:nvPr/>
          </p:nvPicPr>
          <p:blipFill rotWithShape="1">
            <a:blip r:embed="rId21" cstate="screen">
              <a:extLst>
                <a:ext uri="{28A0092B-C50C-407E-A947-70E740481C1C}">
                  <a14:useLocalDpi xmlns:a14="http://schemas.microsoft.com/office/drawing/2010/main"/>
                </a:ext>
              </a:extLst>
            </a:blip>
            <a:srcRect b="-614"/>
            <a:stretch/>
          </p:blipFill>
          <p:spPr>
            <a:xfrm>
              <a:off x="7447772" y="2492951"/>
              <a:ext cx="1029647" cy="219375"/>
            </a:xfrm>
            <a:prstGeom prst="rect">
              <a:avLst/>
            </a:prstGeom>
          </p:spPr>
        </p:pic>
      </p:grpSp>
      <p:pic>
        <p:nvPicPr>
          <p:cNvPr id="114" name="図 113"/>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711163" y="4532331"/>
            <a:ext cx="724628" cy="241264"/>
          </a:xfrm>
          <a:prstGeom prst="rect">
            <a:avLst/>
          </a:prstGeom>
        </p:spPr>
      </p:pic>
      <p:pic>
        <p:nvPicPr>
          <p:cNvPr id="115" name="図 114"/>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967991" y="5757434"/>
            <a:ext cx="821692" cy="581347"/>
          </a:xfrm>
          <a:prstGeom prst="rect">
            <a:avLst/>
          </a:prstGeom>
        </p:spPr>
      </p:pic>
      <p:pic>
        <p:nvPicPr>
          <p:cNvPr id="116" name="図 11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725754" y="5776595"/>
            <a:ext cx="784357" cy="554933"/>
          </a:xfrm>
          <a:prstGeom prst="rect">
            <a:avLst/>
          </a:prstGeom>
        </p:spPr>
      </p:pic>
      <p:grpSp>
        <p:nvGrpSpPr>
          <p:cNvPr id="136" name="グループ化 135"/>
          <p:cNvGrpSpPr/>
          <p:nvPr/>
        </p:nvGrpSpPr>
        <p:grpSpPr>
          <a:xfrm>
            <a:off x="493216" y="5323185"/>
            <a:ext cx="1109599" cy="819474"/>
            <a:chOff x="432281" y="5599946"/>
            <a:chExt cx="1109599" cy="819474"/>
          </a:xfrm>
        </p:grpSpPr>
        <p:sp>
          <p:nvSpPr>
            <p:cNvPr id="42" name="テキスト ボックス 41"/>
            <p:cNvSpPr txBox="1"/>
            <p:nvPr/>
          </p:nvSpPr>
          <p:spPr>
            <a:xfrm>
              <a:off x="432281" y="6188588"/>
              <a:ext cx="1109599"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メディアプランニング</a:t>
              </a:r>
              <a:endParaRPr lang="en-US" altLang="ja-JP" b="1" dirty="0">
                <a:latin typeface="Meiryo UI" panose="020B0604030504040204" pitchFamily="50" charset="-128"/>
                <a:ea typeface="Meiryo UI" panose="020B0604030504040204" pitchFamily="50" charset="-128"/>
              </a:endParaRPr>
            </a:p>
          </p:txBody>
        </p:sp>
        <p:pic>
          <p:nvPicPr>
            <p:cNvPr id="123" name="図 122"/>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05566" y="5599946"/>
              <a:ext cx="640862" cy="453410"/>
            </a:xfrm>
            <a:prstGeom prst="rect">
              <a:avLst/>
            </a:prstGeom>
          </p:spPr>
        </p:pic>
      </p:grpSp>
      <p:grpSp>
        <p:nvGrpSpPr>
          <p:cNvPr id="135" name="グループ化 134"/>
          <p:cNvGrpSpPr/>
          <p:nvPr/>
        </p:nvGrpSpPr>
        <p:grpSpPr>
          <a:xfrm>
            <a:off x="477926" y="4440622"/>
            <a:ext cx="1115876" cy="371062"/>
            <a:chOff x="264569" y="4734158"/>
            <a:chExt cx="1115876" cy="371062"/>
          </a:xfrm>
        </p:grpSpPr>
        <p:pic>
          <p:nvPicPr>
            <p:cNvPr id="124" name="図 4"/>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28073" y="4734158"/>
              <a:ext cx="924821" cy="12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図 124"/>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64569" y="4894600"/>
              <a:ext cx="1115876" cy="210620"/>
            </a:xfrm>
            <a:prstGeom prst="rect">
              <a:avLst/>
            </a:prstGeom>
          </p:spPr>
        </p:pic>
      </p:grpSp>
      <p:grpSp>
        <p:nvGrpSpPr>
          <p:cNvPr id="5" name="グループ化 4"/>
          <p:cNvGrpSpPr/>
          <p:nvPr/>
        </p:nvGrpSpPr>
        <p:grpSpPr>
          <a:xfrm>
            <a:off x="320277" y="2354693"/>
            <a:ext cx="1305810" cy="1273372"/>
            <a:chOff x="349272" y="2364187"/>
            <a:chExt cx="1305810" cy="1273372"/>
          </a:xfrm>
        </p:grpSpPr>
        <p:sp>
          <p:nvSpPr>
            <p:cNvPr id="47" name="テキスト ボックス 46"/>
            <p:cNvSpPr txBox="1"/>
            <p:nvPr/>
          </p:nvSpPr>
          <p:spPr>
            <a:xfrm>
              <a:off x="349272" y="2364187"/>
              <a:ext cx="1247457" cy="563231"/>
            </a:xfrm>
            <a:prstGeom prst="rect">
              <a:avLst/>
            </a:prstGeom>
            <a:noFill/>
          </p:spPr>
          <p:txBody>
            <a:bodyPr wrap="none" rtlCol="0">
              <a:spAutoFit/>
            </a:bodyPr>
            <a:lstStyle/>
            <a:p>
              <a:r>
                <a:rPr kumimoji="1" lang="en-US" altLang="ja-JP" b="1" dirty="0" smtClean="0">
                  <a:latin typeface="Meiryo UI" panose="020B0604030504040204" pitchFamily="50" charset="-128"/>
                  <a:ea typeface="Meiryo UI" panose="020B0604030504040204" pitchFamily="50" charset="-128"/>
                </a:rPr>
                <a:t>UTS  </a:t>
              </a:r>
              <a:r>
                <a:rPr kumimoji="1" lang="ja-JP" altLang="en-US" b="1" dirty="0" smtClean="0">
                  <a:latin typeface="Meiryo UI" panose="020B0604030504040204" pitchFamily="50" charset="-128"/>
                  <a:ea typeface="Meiryo UI" panose="020B0604030504040204" pitchFamily="50" charset="-128"/>
                </a:rPr>
                <a:t>分煙ブース</a:t>
              </a:r>
              <a:endParaRPr kumimoji="1" lang="en-US" altLang="ja-JP" b="1" dirty="0" smtClean="0">
                <a:latin typeface="Meiryo UI" panose="020B0604030504040204" pitchFamily="50" charset="-128"/>
                <a:ea typeface="Meiryo UI" panose="020B0604030504040204" pitchFamily="50" charset="-128"/>
              </a:endParaRPr>
            </a:p>
            <a:p>
              <a:r>
                <a:rPr kumimoji="1" lang="ja-JP" altLang="en-US" b="1" dirty="0" smtClean="0">
                  <a:latin typeface="Meiryo UI" panose="020B0604030504040204" pitchFamily="50" charset="-128"/>
                  <a:ea typeface="Meiryo UI" panose="020B0604030504040204" pitchFamily="50" charset="-128"/>
                </a:rPr>
                <a:t>ファシリティマネジメント</a:t>
              </a:r>
              <a:endParaRPr kumimoji="1" lang="en-US" altLang="ja-JP" b="1" dirty="0" smtClean="0">
                <a:latin typeface="Meiryo UI" panose="020B0604030504040204" pitchFamily="50" charset="-128"/>
                <a:ea typeface="Meiryo UI" panose="020B0604030504040204" pitchFamily="50" charset="-128"/>
              </a:endParaRPr>
            </a:p>
            <a:p>
              <a:r>
                <a:rPr lang="en-US" altLang="ja-JP" b="1" dirty="0" smtClean="0">
                  <a:latin typeface="Meiryo UI" panose="020B0604030504040204" pitchFamily="50" charset="-128"/>
                  <a:ea typeface="Meiryo UI" panose="020B0604030504040204" pitchFamily="50" charset="-128"/>
                </a:rPr>
                <a:t>ICT</a:t>
              </a:r>
              <a:r>
                <a:rPr lang="ja-JP" altLang="en-US" b="1" dirty="0" smtClean="0">
                  <a:latin typeface="Meiryo UI" panose="020B0604030504040204" pitchFamily="50" charset="-128"/>
                  <a:ea typeface="Meiryo UI" panose="020B0604030504040204" pitchFamily="50" charset="-128"/>
                </a:rPr>
                <a:t>サービス</a:t>
              </a:r>
              <a:endParaRPr kumimoji="1" lang="en-US" altLang="ja-JP" b="1" dirty="0" smtClean="0">
                <a:latin typeface="Meiryo UI" panose="020B0604030504040204" pitchFamily="50" charset="-128"/>
                <a:ea typeface="Meiryo UI" panose="020B0604030504040204" pitchFamily="50" charset="-128"/>
              </a:endParaRPr>
            </a:p>
          </p:txBody>
        </p:sp>
        <p:pic>
          <p:nvPicPr>
            <p:cNvPr id="126" name="図 125"/>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17853" y="3048411"/>
              <a:ext cx="583977" cy="413164"/>
            </a:xfrm>
            <a:prstGeom prst="rect">
              <a:avLst/>
            </a:prstGeom>
          </p:spPr>
        </p:pic>
        <p:pic>
          <p:nvPicPr>
            <p:cNvPr id="127" name="図 8"/>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05664" y="3445649"/>
              <a:ext cx="743720" cy="19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図 127"/>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135578" y="3086495"/>
              <a:ext cx="519504" cy="273355"/>
            </a:xfrm>
            <a:prstGeom prst="rect">
              <a:avLst/>
            </a:prstGeom>
          </p:spPr>
        </p:pic>
        <p:pic>
          <p:nvPicPr>
            <p:cNvPr id="129" name="Picture 2" descr="I:\disk\0029_ビズキューブ・コンサルティング様\サービスロゴ_120322_OL (3).pn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16745" y="2900291"/>
              <a:ext cx="1093107" cy="203052"/>
            </a:xfrm>
            <a:prstGeom prst="rect">
              <a:avLst/>
            </a:prstGeom>
            <a:noFill/>
            <a:ln w="9525">
              <a:noFill/>
              <a:miter lim="800000"/>
              <a:headEnd/>
              <a:tailEnd/>
            </a:ln>
          </p:spPr>
        </p:pic>
      </p:grpSp>
      <p:grpSp>
        <p:nvGrpSpPr>
          <p:cNvPr id="6" name="グループ化 5"/>
          <p:cNvGrpSpPr/>
          <p:nvPr/>
        </p:nvGrpSpPr>
        <p:grpSpPr>
          <a:xfrm>
            <a:off x="2327173" y="5807214"/>
            <a:ext cx="1958429" cy="761023"/>
            <a:chOff x="2327173" y="5807214"/>
            <a:chExt cx="1958429" cy="761023"/>
          </a:xfrm>
        </p:grpSpPr>
        <p:cxnSp>
          <p:nvCxnSpPr>
            <p:cNvPr id="44" name="直線コネクタ 43"/>
            <p:cNvCxnSpPr/>
            <p:nvPr/>
          </p:nvCxnSpPr>
          <p:spPr bwMode="auto">
            <a:xfrm>
              <a:off x="2406680" y="6500051"/>
              <a:ext cx="1866849"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grpSp>
          <p:nvGrpSpPr>
            <p:cNvPr id="118" name="グループ化 117"/>
            <p:cNvGrpSpPr/>
            <p:nvPr/>
          </p:nvGrpSpPr>
          <p:grpSpPr>
            <a:xfrm>
              <a:off x="2327173" y="5807214"/>
              <a:ext cx="1100980" cy="195582"/>
              <a:chOff x="755576" y="2444740"/>
              <a:chExt cx="5899771" cy="952500"/>
            </a:xfrm>
          </p:grpSpPr>
          <p:pic>
            <p:nvPicPr>
              <p:cNvPr id="119" name="図 118"/>
              <p:cNvPicPr>
                <a:picLocks noChangeAspect="1"/>
              </p:cNvPicPr>
              <p:nvPr/>
            </p:nvPicPr>
            <p:blipFill rotWithShape="1">
              <a:blip r:embed="rId32" cstate="email">
                <a:extLst>
                  <a:ext uri="{28A0092B-C50C-407E-A947-70E740481C1C}">
                    <a14:useLocalDpi xmlns:a14="http://schemas.microsoft.com/office/drawing/2010/main"/>
                  </a:ext>
                </a:extLst>
              </a:blip>
              <a:srcRect r="74303"/>
              <a:stretch/>
            </p:blipFill>
            <p:spPr>
              <a:xfrm>
                <a:off x="755576" y="2444740"/>
                <a:ext cx="939874" cy="952500"/>
              </a:xfrm>
              <a:prstGeom prst="rect">
                <a:avLst/>
              </a:prstGeom>
            </p:spPr>
          </p:pic>
          <p:pic>
            <p:nvPicPr>
              <p:cNvPr id="120" name="Picture 2" descr="「Dマガジン for biz」の画像検索結果"/>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a:stretch/>
            </p:blipFill>
            <p:spPr bwMode="auto">
              <a:xfrm>
                <a:off x="1835696" y="2551792"/>
                <a:ext cx="4819651" cy="738396"/>
              </a:xfrm>
              <a:prstGeom prst="rect">
                <a:avLst/>
              </a:prstGeom>
              <a:noFill/>
              <a:extLst>
                <a:ext uri="{909E8E84-426E-40DD-AFC4-6F175D3DCCD1}">
                  <a14:hiddenFill xmlns:a14="http://schemas.microsoft.com/office/drawing/2010/main">
                    <a:solidFill>
                      <a:srgbClr val="FFFFFF"/>
                    </a:solidFill>
                  </a14:hiddenFill>
                </a:ext>
              </a:extLst>
            </p:spPr>
          </p:pic>
        </p:grpSp>
        <p:pic>
          <p:nvPicPr>
            <p:cNvPr id="121" name="図 120"/>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3427832" y="5961365"/>
              <a:ext cx="857770" cy="606872"/>
            </a:xfrm>
            <a:prstGeom prst="rect">
              <a:avLst/>
            </a:prstGeom>
          </p:spPr>
        </p:pic>
        <p:pic>
          <p:nvPicPr>
            <p:cNvPr id="130" name="図 129"/>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2369454" y="6086422"/>
              <a:ext cx="880472" cy="161298"/>
            </a:xfrm>
            <a:prstGeom prst="rect">
              <a:avLst/>
            </a:prstGeom>
          </p:spPr>
        </p:pic>
        <p:pic>
          <p:nvPicPr>
            <p:cNvPr id="131" name="図 130"/>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2372457" y="6317830"/>
              <a:ext cx="992076" cy="120658"/>
            </a:xfrm>
            <a:prstGeom prst="rect">
              <a:avLst/>
            </a:prstGeom>
          </p:spPr>
        </p:pic>
      </p:grpSp>
      <p:grpSp>
        <p:nvGrpSpPr>
          <p:cNvPr id="139" name="グループ化 138"/>
          <p:cNvGrpSpPr/>
          <p:nvPr/>
        </p:nvGrpSpPr>
        <p:grpSpPr>
          <a:xfrm>
            <a:off x="1102286" y="1279967"/>
            <a:ext cx="1847714" cy="680638"/>
            <a:chOff x="1093701" y="1117490"/>
            <a:chExt cx="1847714" cy="680638"/>
          </a:xfrm>
        </p:grpSpPr>
        <p:sp>
          <p:nvSpPr>
            <p:cNvPr id="41" name="テキスト ボックス 40"/>
            <p:cNvSpPr txBox="1"/>
            <p:nvPr/>
          </p:nvSpPr>
          <p:spPr>
            <a:xfrm>
              <a:off x="1093701" y="1530167"/>
              <a:ext cx="1018227" cy="2308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LED</a:t>
              </a:r>
              <a:r>
                <a:rPr lang="ja-JP" altLang="en-US" b="1" dirty="0" smtClean="0">
                  <a:latin typeface="Meiryo UI" panose="020B0604030504040204" pitchFamily="50" charset="-128"/>
                  <a:ea typeface="Meiryo UI" panose="020B0604030504040204" pitchFamily="50" charset="-128"/>
                </a:rPr>
                <a:t>照明レンタル</a:t>
              </a:r>
              <a:endParaRPr kumimoji="1" lang="ja-JP" altLang="en-US" b="1" dirty="0">
                <a:latin typeface="Meiryo UI" panose="020B0604030504040204" pitchFamily="50" charset="-128"/>
                <a:ea typeface="Meiryo UI" panose="020B0604030504040204" pitchFamily="50" charset="-128"/>
              </a:endParaRPr>
            </a:p>
          </p:txBody>
        </p:sp>
        <p:pic>
          <p:nvPicPr>
            <p:cNvPr id="132" name="図 131"/>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168302" y="1117490"/>
              <a:ext cx="1291201" cy="188706"/>
            </a:xfrm>
            <a:prstGeom prst="rect">
              <a:avLst/>
            </a:prstGeom>
          </p:spPr>
        </p:pic>
        <p:pic>
          <p:nvPicPr>
            <p:cNvPr id="133" name="図 132"/>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168302" y="1169479"/>
              <a:ext cx="819050" cy="579478"/>
            </a:xfrm>
            <a:prstGeom prst="rect">
              <a:avLst/>
            </a:prstGeom>
          </p:spPr>
        </p:pic>
        <p:pic>
          <p:nvPicPr>
            <p:cNvPr id="138" name="図 137"/>
            <p:cNvPicPr>
              <a:picLocks noChangeAspect="1"/>
            </p:cNvPicPr>
            <p:nvPr/>
          </p:nvPicPr>
          <p:blipFill>
            <a:blip r:embed="rId3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1382" y="1130603"/>
              <a:ext cx="890033" cy="667525"/>
            </a:xfrm>
            <a:prstGeom prst="rect">
              <a:avLst/>
            </a:prstGeom>
          </p:spPr>
        </p:pic>
      </p:grpSp>
      <p:cxnSp>
        <p:nvCxnSpPr>
          <p:cNvPr id="141" name="直線コネクタ 140"/>
          <p:cNvCxnSpPr/>
          <p:nvPr/>
        </p:nvCxnSpPr>
        <p:spPr bwMode="auto">
          <a:xfrm flipV="1">
            <a:off x="6710127" y="2565400"/>
            <a:ext cx="2183048" cy="14271"/>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143" name="直線コネクタ 142"/>
          <p:cNvCxnSpPr/>
          <p:nvPr/>
        </p:nvCxnSpPr>
        <p:spPr bwMode="auto">
          <a:xfrm flipV="1">
            <a:off x="6107186" y="1770638"/>
            <a:ext cx="2641488" cy="14271"/>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91"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13</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40"/>
          <a:stretch>
            <a:fillRect/>
          </a:stretch>
        </p:blipFill>
        <p:spPr>
          <a:xfrm>
            <a:off x="567219" y="5717936"/>
            <a:ext cx="855583" cy="183339"/>
          </a:xfrm>
          <a:prstGeom prst="rect">
            <a:avLst/>
          </a:prstGeom>
        </p:spPr>
      </p:pic>
      <p:pic>
        <p:nvPicPr>
          <p:cNvPr id="95" name="図 9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986294" y="6171522"/>
            <a:ext cx="713843" cy="231075"/>
          </a:xfrm>
          <a:prstGeom prst="rect">
            <a:avLst/>
          </a:prstGeom>
        </p:spPr>
      </p:pic>
      <p:pic>
        <p:nvPicPr>
          <p:cNvPr id="96" name="図 95"/>
          <p:cNvPicPr>
            <a:picLocks noChangeAspect="1"/>
          </p:cNvPicPr>
          <p:nvPr/>
        </p:nvPicPr>
        <p:blipFill>
          <a:blip r:embed="rId42"/>
          <a:stretch>
            <a:fillRect/>
          </a:stretch>
        </p:blipFill>
        <p:spPr>
          <a:xfrm>
            <a:off x="3551315" y="5833372"/>
            <a:ext cx="712951" cy="209860"/>
          </a:xfrm>
          <a:prstGeom prst="rect">
            <a:avLst/>
          </a:prstGeom>
        </p:spPr>
      </p:pic>
      <p:pic>
        <p:nvPicPr>
          <p:cNvPr id="103" name="図 102"/>
          <p:cNvPicPr>
            <a:picLocks noChangeAspect="1"/>
          </p:cNvPicPr>
          <p:nvPr/>
        </p:nvPicPr>
        <p:blipFill>
          <a:blip r:embed="rId43"/>
          <a:stretch>
            <a:fillRect/>
          </a:stretch>
        </p:blipFill>
        <p:spPr>
          <a:xfrm>
            <a:off x="1183409" y="3385240"/>
            <a:ext cx="400048" cy="283034"/>
          </a:xfrm>
          <a:prstGeom prst="rect">
            <a:avLst/>
          </a:prstGeom>
        </p:spPr>
      </p:pic>
      <p:pic>
        <p:nvPicPr>
          <p:cNvPr id="104" name="図 1"/>
          <p:cNvPicPr>
            <a:picLocks noChangeAspect="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09645" y="2239926"/>
            <a:ext cx="954573" cy="12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図 104"/>
          <p:cNvPicPr>
            <a:picLocks noChangeAspect="1"/>
          </p:cNvPicPr>
          <p:nvPr/>
        </p:nvPicPr>
        <p:blipFill>
          <a:blip r:embed="rId45"/>
          <a:stretch>
            <a:fillRect/>
          </a:stretch>
        </p:blipFill>
        <p:spPr>
          <a:xfrm>
            <a:off x="430051" y="2024745"/>
            <a:ext cx="573789" cy="150437"/>
          </a:xfrm>
          <a:prstGeom prst="rect">
            <a:avLst/>
          </a:prstGeom>
        </p:spPr>
      </p:pic>
      <p:pic>
        <p:nvPicPr>
          <p:cNvPr id="106" name="図 105"/>
          <p:cNvPicPr>
            <a:picLocks noChangeAspect="1"/>
          </p:cNvPicPr>
          <p:nvPr/>
        </p:nvPicPr>
        <p:blipFill rotWithShape="1">
          <a:blip r:embed="rId46"/>
          <a:srcRect l="6657" t="6658" r="3455" b="3477"/>
          <a:stretch/>
        </p:blipFill>
        <p:spPr>
          <a:xfrm>
            <a:off x="6211957" y="1463352"/>
            <a:ext cx="537711" cy="262745"/>
          </a:xfrm>
          <a:prstGeom prst="rect">
            <a:avLst/>
          </a:prstGeom>
        </p:spPr>
      </p:pic>
    </p:spTree>
    <p:extLst>
      <p:ext uri="{BB962C8B-B14F-4D97-AF65-F5344CB8AC3E}">
        <p14:creationId xmlns:p14="http://schemas.microsoft.com/office/powerpoint/2010/main" val="1737010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611" y="687102"/>
            <a:ext cx="2518294" cy="87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32"/>
          <p:cNvSpPr txBox="1"/>
          <p:nvPr/>
        </p:nvSpPr>
        <p:spPr>
          <a:xfrm>
            <a:off x="420890" y="1622368"/>
            <a:ext cx="7661962" cy="609398"/>
          </a:xfrm>
          <a:prstGeom prst="rect">
            <a:avLst/>
          </a:prstGeom>
          <a:noFill/>
          <a:ln w="19050">
            <a:noFill/>
          </a:ln>
        </p:spPr>
        <p:txBody>
          <a:bodyPr wrap="square" lIns="0" rtlCol="0">
            <a:spAutoFit/>
          </a:bodyPr>
          <a:lstStyle/>
          <a:p>
            <a:pPr eaLnBrk="1" fontAlgn="auto" hangingPunct="1">
              <a:lnSpc>
                <a:spcPct val="120000"/>
              </a:lnSpc>
              <a:spcBef>
                <a:spcPts val="0"/>
              </a:spcBef>
              <a:spcAft>
                <a:spcPts val="0"/>
              </a:spcAft>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USEN-NEXT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グループにて、</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フレッツのお申込みから</a:t>
            </a:r>
            <a:r>
              <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NTT</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との工事調整まで全て対応</a:t>
            </a:r>
            <a:endPar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lnSpc>
                <a:spcPct val="120000"/>
              </a:lnSpc>
              <a:spcBef>
                <a:spcPts val="0"/>
              </a:spcBef>
              <a:spcAft>
                <a:spcPts val="0"/>
              </a:spcAft>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新店</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OPEN</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時に</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BGM</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と一緒に光回線も</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窓口１つでＯＫ</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a:off x="425350" y="2364649"/>
            <a:ext cx="1595492" cy="289223"/>
          </a:xfrm>
          <a:prstGeom prst="rect">
            <a:avLst/>
          </a:prstGeom>
          <a:solidFill>
            <a:schemeClr val="accent6">
              <a:lumMod val="75000"/>
            </a:schemeClr>
          </a:solidFill>
        </p:spPr>
        <p:txBody>
          <a:bodyPr wrap="square" rtlCol="0" anchor="ctr">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ja-JP" altLang="en-US" sz="1200" b="1" kern="0"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お</a:t>
            </a:r>
            <a:r>
              <a:rPr kumimoji="0" lang="ja-JP" altLang="en-US"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申込</a:t>
            </a:r>
            <a:r>
              <a:rPr kumimoji="0" lang="ja-JP" altLang="en-US" sz="1200" b="1" kern="0"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み</a:t>
            </a:r>
            <a:r>
              <a:rPr kumimoji="0" lang="ja-JP" altLang="en-US" sz="1200" b="1" i="0" u="none" strike="noStrike" kern="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イメージ</a:t>
            </a:r>
          </a:p>
        </p:txBody>
      </p:sp>
      <p:pic>
        <p:nvPicPr>
          <p:cNvPr id="7" name="図 6"/>
          <p:cNvPicPr>
            <a:picLocks noChangeAspect="1"/>
          </p:cNvPicPr>
          <p:nvPr/>
        </p:nvPicPr>
        <p:blipFill rotWithShape="1">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t="27683" b="29718"/>
          <a:stretch/>
        </p:blipFill>
        <p:spPr>
          <a:xfrm>
            <a:off x="7492226" y="2725530"/>
            <a:ext cx="1119148" cy="476740"/>
          </a:xfrm>
          <a:prstGeom prst="rect">
            <a:avLst/>
          </a:prstGeom>
        </p:spPr>
      </p:pic>
      <p:sp>
        <p:nvSpPr>
          <p:cNvPr id="8" name="角丸四角形 7"/>
          <p:cNvSpPr/>
          <p:nvPr/>
        </p:nvSpPr>
        <p:spPr bwMode="auto">
          <a:xfrm>
            <a:off x="2855646" y="3098126"/>
            <a:ext cx="1078813" cy="382102"/>
          </a:xfrm>
          <a:prstGeom prst="roundRect">
            <a:avLst/>
          </a:prstGeom>
          <a:no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600" b="1" kern="0" dirty="0" smtClean="0">
                <a:solidFill>
                  <a:schemeClr val="tx1">
                    <a:lumMod val="75000"/>
                    <a:lumOff val="25000"/>
                  </a:schemeClr>
                </a:solidFill>
                <a:latin typeface="メイリオ" panose="020B0604030504040204" pitchFamily="50" charset="-128"/>
                <a:ea typeface="メイリオ" panose="020B0604030504040204" pitchFamily="50" charset="-128"/>
              </a:rPr>
              <a:t>お</a:t>
            </a:r>
            <a:r>
              <a:rPr lang="ja-JP" altLang="en-US" sz="1600" b="1" kern="0" dirty="0">
                <a:solidFill>
                  <a:schemeClr val="tx1">
                    <a:lumMod val="75000"/>
                    <a:lumOff val="25000"/>
                  </a:schemeClr>
                </a:solidFill>
                <a:latin typeface="メイリオ" panose="020B0604030504040204" pitchFamily="50" charset="-128"/>
                <a:ea typeface="メイリオ" panose="020B0604030504040204" pitchFamily="50" charset="-128"/>
              </a:rPr>
              <a:t>客様</a:t>
            </a:r>
            <a:endParaRPr kumimoji="1" lang="ja-JP" altLang="en-US" sz="1600" b="1" i="0" u="none" strike="noStrike" kern="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cxnSp>
        <p:nvCxnSpPr>
          <p:cNvPr id="11" name="直線コネクタ 10"/>
          <p:cNvCxnSpPr/>
          <p:nvPr/>
        </p:nvCxnSpPr>
        <p:spPr bwMode="auto">
          <a:xfrm flipV="1">
            <a:off x="188414" y="3617339"/>
            <a:ext cx="8812820" cy="1012"/>
          </a:xfrm>
          <a:prstGeom prst="line">
            <a:avLst/>
          </a:prstGeom>
          <a:solidFill>
            <a:schemeClr val="accent1"/>
          </a:solidFill>
          <a:ln w="28575" cap="flat" cmpd="sng" algn="ctr">
            <a:solidFill>
              <a:schemeClr val="bg1">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図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83128" y="2775644"/>
            <a:ext cx="972048" cy="373865"/>
          </a:xfrm>
          <a:prstGeom prst="rect">
            <a:avLst/>
          </a:prstGeom>
        </p:spPr>
      </p:pic>
      <p:sp>
        <p:nvSpPr>
          <p:cNvPr id="24"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光回線</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フレッツ光／</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光</a:t>
            </a:r>
            <a:r>
              <a:rPr kumimoji="0" lang="ja-JP" altLang="en-US" sz="10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3293136" y="3836279"/>
            <a:ext cx="5708098" cy="615553"/>
          </a:xfrm>
          <a:prstGeom prst="rect">
            <a:avLst/>
          </a:prstGeom>
          <a:noFill/>
        </p:spPr>
        <p:txBody>
          <a:bodyPr wrap="square" rtlCol="0">
            <a:spAutoFit/>
          </a:bodyPr>
          <a:lstStyle/>
          <a:p>
            <a:pPr fontAlgn="auto">
              <a:spcBef>
                <a:spcPts val="0"/>
              </a:spcBef>
              <a:spcAft>
                <a:spcPts val="0"/>
              </a:spcAft>
            </a:pPr>
            <a:r>
              <a:rPr lang="ja-JP" altLang="en-US" sz="1700" b="1" dirty="0" smtClean="0">
                <a:latin typeface="メイリオ" panose="020B0604030504040204" pitchFamily="50" charset="-128"/>
                <a:ea typeface="メイリオ" panose="020B0604030504040204" pitchFamily="50" charset="-128"/>
              </a:rPr>
              <a:t>「フレッツ光</a:t>
            </a:r>
            <a:r>
              <a:rPr lang="ja-JP" altLang="en-US" sz="1700" b="1" dirty="0">
                <a:latin typeface="メイリオ" panose="020B0604030504040204" pitchFamily="50" charset="-128"/>
                <a:ea typeface="メイリオ" panose="020B0604030504040204" pitchFamily="50" charset="-128"/>
              </a:rPr>
              <a:t>」</a:t>
            </a:r>
            <a:r>
              <a:rPr lang="ja-JP" altLang="en-US" sz="1700" b="1" dirty="0" smtClean="0">
                <a:latin typeface="メイリオ" panose="020B0604030504040204" pitchFamily="50" charset="-128"/>
                <a:ea typeface="メイリオ" panose="020B0604030504040204" pitchFamily="50" charset="-128"/>
              </a:rPr>
              <a:t>から切り替える</a:t>
            </a:r>
            <a:r>
              <a:rPr lang="ja-JP" altLang="en-US" sz="1700" b="1" dirty="0">
                <a:latin typeface="メイリオ" panose="020B0604030504040204" pitchFamily="50" charset="-128"/>
                <a:ea typeface="メイリオ" panose="020B0604030504040204" pitchFamily="50" charset="-128"/>
              </a:rPr>
              <a:t>（転用）方も</a:t>
            </a:r>
            <a:r>
              <a:rPr lang="ja-JP" altLang="en-US" sz="1700" b="1" dirty="0" smtClean="0">
                <a:latin typeface="メイリオ" panose="020B0604030504040204" pitchFamily="50" charset="-128"/>
                <a:ea typeface="メイリオ" panose="020B0604030504040204" pitchFamily="50" charset="-128"/>
              </a:rPr>
              <a:t>、</a:t>
            </a:r>
            <a:endParaRPr lang="en-US" altLang="ja-JP" sz="1700" b="1" dirty="0" smtClean="0">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700" b="1" dirty="0">
                <a:latin typeface="メイリオ" panose="020B0604030504040204" pitchFamily="50" charset="-128"/>
                <a:ea typeface="メイリオ" panose="020B0604030504040204" pitchFamily="50" charset="-128"/>
              </a:rPr>
              <a:t> </a:t>
            </a:r>
            <a:r>
              <a:rPr lang="ja-JP" altLang="en-US" sz="1700" b="1" dirty="0" smtClean="0">
                <a:latin typeface="メイリオ" panose="020B0604030504040204" pitchFamily="50" charset="-128"/>
                <a:ea typeface="メイリオ" panose="020B0604030504040204" pitchFamily="50" charset="-128"/>
              </a:rPr>
              <a:t>新規に導入</a:t>
            </a:r>
            <a:r>
              <a:rPr lang="ja-JP" altLang="en-US" sz="1700" b="1" dirty="0">
                <a:latin typeface="メイリオ" panose="020B0604030504040204" pitchFamily="50" charset="-128"/>
                <a:ea typeface="メイリオ" panose="020B0604030504040204" pitchFamily="50" charset="-128"/>
              </a:rPr>
              <a:t>する</a:t>
            </a:r>
            <a:r>
              <a:rPr lang="ja-JP" altLang="en-US" sz="1700" b="1" dirty="0" smtClean="0">
                <a:latin typeface="メイリオ" panose="020B0604030504040204" pitchFamily="50" charset="-128"/>
                <a:ea typeface="メイリオ" panose="020B0604030504040204" pitchFamily="50" charset="-128"/>
              </a:rPr>
              <a:t>方にも、おトクな光回線をご</a:t>
            </a:r>
            <a:r>
              <a:rPr lang="ja-JP" altLang="en-US" sz="1700" b="1" dirty="0">
                <a:latin typeface="メイリオ" panose="020B0604030504040204" pitchFamily="50" charset="-128"/>
                <a:ea typeface="メイリオ" panose="020B0604030504040204" pitchFamily="50" charset="-128"/>
              </a:rPr>
              <a:t>提供</a:t>
            </a:r>
            <a:endParaRPr lang="ja-JP" altLang="en-US" sz="1700" dirty="0">
              <a:latin typeface="メイリオ" panose="020B0604030504040204" pitchFamily="50" charset="-128"/>
              <a:ea typeface="メイリオ" panose="020B0604030504040204" pitchFamily="50" charset="-128"/>
            </a:endParaRPr>
          </a:p>
        </p:txBody>
      </p:sp>
      <p:pic>
        <p:nvPicPr>
          <p:cNvPr id="29" name="図 28"/>
          <p:cNvPicPr>
            <a:picLocks noChangeAspect="1"/>
          </p:cNvPicPr>
          <p:nvPr/>
        </p:nvPicPr>
        <p:blipFill>
          <a:blip r:embed="rId6"/>
          <a:stretch>
            <a:fillRect/>
          </a:stretch>
        </p:blipFill>
        <p:spPr>
          <a:xfrm>
            <a:off x="376288" y="3799852"/>
            <a:ext cx="2808790" cy="651917"/>
          </a:xfrm>
          <a:prstGeom prst="rect">
            <a:avLst/>
          </a:prstGeom>
        </p:spPr>
      </p:pic>
      <p:grpSp>
        <p:nvGrpSpPr>
          <p:cNvPr id="19" name="グループ化 18"/>
          <p:cNvGrpSpPr/>
          <p:nvPr/>
        </p:nvGrpSpPr>
        <p:grpSpPr>
          <a:xfrm>
            <a:off x="425350" y="5307592"/>
            <a:ext cx="1871532" cy="603990"/>
            <a:chOff x="409647" y="4606845"/>
            <a:chExt cx="1871532" cy="603990"/>
          </a:xfrm>
        </p:grpSpPr>
        <p:pic>
          <p:nvPicPr>
            <p:cNvPr id="13" name="図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647" y="4606845"/>
              <a:ext cx="603990" cy="603990"/>
            </a:xfrm>
            <a:prstGeom prst="rect">
              <a:avLst/>
            </a:prstGeom>
          </p:spPr>
        </p:pic>
        <p:sp>
          <p:nvSpPr>
            <p:cNvPr id="14" name="テキスト ボックス 13"/>
            <p:cNvSpPr txBox="1"/>
            <p:nvPr/>
          </p:nvSpPr>
          <p:spPr>
            <a:xfrm>
              <a:off x="1070591" y="4756707"/>
              <a:ext cx="1210588" cy="400110"/>
            </a:xfrm>
            <a:prstGeom prst="rect">
              <a:avLst/>
            </a:prstGeom>
            <a:noFill/>
          </p:spPr>
          <p:txBody>
            <a:bodyPr wrap="none" rtlCol="0">
              <a:spAutoFit/>
            </a:bodyPr>
            <a:lstStyle/>
            <a:p>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rPr>
                <a:t>工事不要</a:t>
              </a:r>
              <a:endParaRPr kumimoji="1" lang="ja-JP" altLang="en-US" sz="20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grpSp>
        <p:nvGrpSpPr>
          <p:cNvPr id="18" name="グループ化 17"/>
          <p:cNvGrpSpPr/>
          <p:nvPr/>
        </p:nvGrpSpPr>
        <p:grpSpPr>
          <a:xfrm>
            <a:off x="2706708" y="5355149"/>
            <a:ext cx="2956121" cy="489058"/>
            <a:chOff x="2651148" y="4717658"/>
            <a:chExt cx="2956121" cy="489058"/>
          </a:xfrm>
        </p:grpSpPr>
        <p:pic>
          <p:nvPicPr>
            <p:cNvPr id="15" name="図 14"/>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651148" y="4717658"/>
              <a:ext cx="641988" cy="489058"/>
            </a:xfrm>
            <a:prstGeom prst="rect">
              <a:avLst/>
            </a:prstGeom>
          </p:spPr>
        </p:pic>
        <p:sp>
          <p:nvSpPr>
            <p:cNvPr id="35" name="テキスト ボックス 34"/>
            <p:cNvSpPr txBox="1"/>
            <p:nvPr/>
          </p:nvSpPr>
          <p:spPr>
            <a:xfrm>
              <a:off x="3369156" y="4769485"/>
              <a:ext cx="2238113" cy="400110"/>
            </a:xfrm>
            <a:prstGeom prst="rect">
              <a:avLst/>
            </a:prstGeom>
            <a:noFill/>
          </p:spPr>
          <p:txBody>
            <a:bodyPr wrap="none" rtlCol="0">
              <a:spAutoFit/>
            </a:bodyPr>
            <a:lstStyle/>
            <a:p>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rPr>
                <a:t>速度・品質そのまま</a:t>
              </a:r>
              <a:endParaRPr kumimoji="1" lang="ja-JP" altLang="en-US" sz="20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grpSp>
        <p:nvGrpSpPr>
          <p:cNvPr id="17" name="グループ化 16"/>
          <p:cNvGrpSpPr/>
          <p:nvPr/>
        </p:nvGrpSpPr>
        <p:grpSpPr>
          <a:xfrm>
            <a:off x="6072656" y="5185910"/>
            <a:ext cx="2666393" cy="787239"/>
            <a:chOff x="5660282" y="4500709"/>
            <a:chExt cx="2666393" cy="787239"/>
          </a:xfrm>
        </p:grpSpPr>
        <p:pic>
          <p:nvPicPr>
            <p:cNvPr id="16" name="図 15"/>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660282" y="4500709"/>
              <a:ext cx="787239" cy="787239"/>
            </a:xfrm>
            <a:prstGeom prst="rect">
              <a:avLst/>
            </a:prstGeom>
          </p:spPr>
        </p:pic>
        <p:sp>
          <p:nvSpPr>
            <p:cNvPr id="37" name="テキスト ボックス 36"/>
            <p:cNvSpPr txBox="1"/>
            <p:nvPr/>
          </p:nvSpPr>
          <p:spPr>
            <a:xfrm>
              <a:off x="6500534" y="4738595"/>
              <a:ext cx="1826141" cy="400110"/>
            </a:xfrm>
            <a:prstGeom prst="rect">
              <a:avLst/>
            </a:prstGeom>
            <a:noFill/>
          </p:spPr>
          <p:txBody>
            <a:bodyPr wrap="none" rtlCol="0">
              <a:spAutoFit/>
            </a:bodyPr>
            <a:lstStyle/>
            <a:p>
              <a:r>
                <a:rPr kumimoji="1"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rPr>
                <a:t>利用料金おトク</a:t>
              </a:r>
              <a:endParaRPr kumimoji="1" lang="ja-JP" altLang="en-US" sz="20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sp>
        <p:nvSpPr>
          <p:cNvPr id="20" name="テキスト ボックス 19"/>
          <p:cNvSpPr txBox="1"/>
          <p:nvPr/>
        </p:nvSpPr>
        <p:spPr>
          <a:xfrm>
            <a:off x="385309" y="4510440"/>
            <a:ext cx="8536340" cy="598625"/>
          </a:xfrm>
          <a:prstGeom prst="rect">
            <a:avLst/>
          </a:prstGeom>
          <a:noFill/>
        </p:spPr>
        <p:txBody>
          <a:bodyPr wrap="square" rtlCol="0">
            <a:spAutoFit/>
          </a:bodyPr>
          <a:lstStyle/>
          <a:p>
            <a:pPr eaLnBrk="1" fontAlgn="auto" hangingPunct="1">
              <a:lnSpc>
                <a:spcPct val="120000"/>
              </a:lnSpc>
              <a:spcBef>
                <a:spcPts val="0"/>
              </a:spcBef>
              <a:spcAft>
                <a:spcPts val="0"/>
              </a:spcAft>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光」は、</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NTT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東日本が提供している「フレッツ光」</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のサービス</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品質・速度</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はその</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まま</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lnSpc>
                <a:spcPct val="120000"/>
              </a:lnSpc>
              <a:spcBef>
                <a:spcPts val="0"/>
              </a:spcBef>
              <a:spcAft>
                <a:spcPts val="0"/>
              </a:spcAft>
            </a:pP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おトク</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な料金でご利用いただける光インターネットサービスです</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186073" y="6098128"/>
            <a:ext cx="8890445" cy="323165"/>
          </a:xfrm>
          <a:prstGeom prst="rect">
            <a:avLst/>
          </a:prstGeom>
          <a:noFill/>
        </p:spPr>
        <p:txBody>
          <a:bodyPr wrap="square" rtlCol="0">
            <a:spAutoFit/>
          </a:bodyPr>
          <a:lstStyle/>
          <a:p>
            <a:pPr algn="ctr" fontAlgn="auto">
              <a:spcBef>
                <a:spcPts val="0"/>
              </a:spcBef>
              <a:spcAft>
                <a:spcPts val="0"/>
              </a:spcAft>
            </a:pPr>
            <a:r>
              <a:rPr lang="ja-JP" altLang="en-US" sz="1500" b="1" dirty="0" smtClean="0">
                <a:solidFill>
                  <a:srgbClr val="006EBC"/>
                </a:solidFill>
                <a:latin typeface="メイリオ" panose="020B0604030504040204" pitchFamily="50" charset="-128"/>
                <a:ea typeface="メイリオ" panose="020B0604030504040204" pitchFamily="50" charset="-128"/>
              </a:rPr>
              <a:t>オプション「</a:t>
            </a:r>
            <a:r>
              <a:rPr lang="en-US" altLang="ja-JP" sz="1500" b="1" dirty="0" smtClean="0">
                <a:solidFill>
                  <a:srgbClr val="006EBC"/>
                </a:solidFill>
                <a:latin typeface="メイリオ" panose="020B0604030504040204" pitchFamily="50" charset="-128"/>
                <a:ea typeface="メイリオ" panose="020B0604030504040204" pitchFamily="50" charset="-128"/>
              </a:rPr>
              <a:t>USEN</a:t>
            </a:r>
            <a:r>
              <a:rPr lang="ja-JP" altLang="en-US" sz="1500" b="1" dirty="0" smtClean="0">
                <a:solidFill>
                  <a:srgbClr val="006EBC"/>
                </a:solidFill>
                <a:latin typeface="メイリオ" panose="020B0604030504040204" pitchFamily="50" charset="-128"/>
                <a:ea typeface="メイリオ" panose="020B0604030504040204" pitchFamily="50" charset="-128"/>
              </a:rPr>
              <a:t>ひかり電話」（</a:t>
            </a:r>
            <a:r>
              <a:rPr lang="en-US" altLang="ja-JP" sz="1500" b="1" dirty="0" smtClean="0">
                <a:solidFill>
                  <a:srgbClr val="006EBC"/>
                </a:solidFill>
                <a:latin typeface="メイリオ" panose="020B0604030504040204" pitchFamily="50" charset="-128"/>
                <a:ea typeface="メイリオ" panose="020B0604030504040204" pitchFamily="50" charset="-128"/>
              </a:rPr>
              <a:t>IP</a:t>
            </a:r>
            <a:r>
              <a:rPr lang="ja-JP" altLang="en-US" sz="1500" b="1" dirty="0" smtClean="0">
                <a:solidFill>
                  <a:srgbClr val="006EBC"/>
                </a:solidFill>
                <a:latin typeface="メイリオ" panose="020B0604030504040204" pitchFamily="50" charset="-128"/>
                <a:ea typeface="メイリオ" panose="020B0604030504040204" pitchFamily="50" charset="-128"/>
              </a:rPr>
              <a:t>電話サービス）を使えば通信費をさらにコストダウン可能！</a:t>
            </a:r>
            <a:endParaRPr lang="ja-JP" altLang="en-US" sz="1500" dirty="0">
              <a:solidFill>
                <a:srgbClr val="006EBC"/>
              </a:solidFill>
              <a:latin typeface="メイリオ" panose="020B0604030504040204" pitchFamily="50" charset="-128"/>
              <a:ea typeface="メイリオ" panose="020B0604030504040204" pitchFamily="50" charset="-128"/>
            </a:endParaRPr>
          </a:p>
        </p:txBody>
      </p:sp>
      <p:cxnSp>
        <p:nvCxnSpPr>
          <p:cNvPr id="12" name="直線コネクタ 11"/>
          <p:cNvCxnSpPr/>
          <p:nvPr/>
        </p:nvCxnSpPr>
        <p:spPr bwMode="auto">
          <a:xfrm flipV="1">
            <a:off x="250825" y="6405565"/>
            <a:ext cx="8632052" cy="15728"/>
          </a:xfrm>
          <a:prstGeom prst="line">
            <a:avLst/>
          </a:prstGeom>
          <a:ln w="38100">
            <a:solidFill>
              <a:srgbClr val="006EBC"/>
            </a:solidFill>
          </a:ln>
          <a:extLst/>
        </p:spPr>
        <p:style>
          <a:lnRef idx="1">
            <a:schemeClr val="accent2"/>
          </a:lnRef>
          <a:fillRef idx="0">
            <a:schemeClr val="accent2"/>
          </a:fillRef>
          <a:effectRef idx="0">
            <a:schemeClr val="accent2"/>
          </a:effectRef>
          <a:fontRef idx="minor">
            <a:schemeClr val="tx1"/>
          </a:fontRef>
        </p:style>
      </p:cxnSp>
      <p:sp>
        <p:nvSpPr>
          <p:cNvPr id="2" name="テキスト ボックス 1"/>
          <p:cNvSpPr txBox="1"/>
          <p:nvPr/>
        </p:nvSpPr>
        <p:spPr>
          <a:xfrm>
            <a:off x="2837050" y="773240"/>
            <a:ext cx="5713295" cy="634020"/>
          </a:xfrm>
          <a:prstGeom prst="rect">
            <a:avLst/>
          </a:prstGeom>
          <a:noFill/>
        </p:spPr>
        <p:txBody>
          <a:bodyPr wrap="none" rtlCol="0">
            <a:spAutoFit/>
          </a:bodyPr>
          <a:lstStyle/>
          <a:p>
            <a:r>
              <a:rPr lang="ja-JP" altLang="en-US" sz="1600" b="1" dirty="0" smtClean="0">
                <a:latin typeface="Meiryo UI" panose="020B0604030504040204" pitchFamily="50" charset="-128"/>
                <a:ea typeface="Meiryo UI" panose="020B0604030504040204" pitchFamily="50" charset="-128"/>
              </a:rPr>
              <a:t>沢山データを使う環境でも、</a:t>
            </a:r>
            <a:r>
              <a:rPr lang="en-US" altLang="ja-JP" sz="1600" b="1" dirty="0" smtClean="0">
                <a:latin typeface="Meiryo UI" panose="020B0604030504040204" pitchFamily="50" charset="-128"/>
                <a:ea typeface="Meiryo UI" panose="020B0604030504040204" pitchFamily="50" charset="-128"/>
              </a:rPr>
              <a:t>NTT</a:t>
            </a:r>
            <a:r>
              <a:rPr lang="ja-JP" altLang="en-US" sz="1600" b="1" dirty="0" smtClean="0">
                <a:latin typeface="Meiryo UI" panose="020B0604030504040204" pitchFamily="50" charset="-128"/>
                <a:ea typeface="Meiryo UI" panose="020B0604030504040204" pitchFamily="50" charset="-128"/>
              </a:rPr>
              <a:t>の安定した通信でサクサク快適。</a:t>
            </a:r>
            <a:endParaRPr lang="en-US" altLang="ja-JP" sz="1600" b="1" dirty="0" smtClean="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面倒</a:t>
            </a:r>
            <a:r>
              <a:rPr lang="ja-JP" altLang="en-US" sz="1600" b="1" dirty="0" smtClean="0">
                <a:latin typeface="Meiryo UI" panose="020B0604030504040204" pitchFamily="50" charset="-128"/>
                <a:ea typeface="Meiryo UI" panose="020B0604030504040204" pitchFamily="50" charset="-128"/>
              </a:rPr>
              <a:t>な開通手続きも</a:t>
            </a:r>
            <a:r>
              <a:rPr lang="en-US" altLang="ja-JP" sz="1600" b="1" dirty="0" smtClean="0">
                <a:latin typeface="Meiryo UI" panose="020B0604030504040204" pitchFamily="50" charset="-128"/>
                <a:ea typeface="Meiryo UI" panose="020B0604030504040204" pitchFamily="50" charset="-128"/>
              </a:rPr>
              <a:t>USEN</a:t>
            </a:r>
            <a:r>
              <a:rPr lang="ja-JP" altLang="en-US" sz="1600" b="1" dirty="0" smtClean="0">
                <a:latin typeface="Meiryo UI" panose="020B0604030504040204" pitchFamily="50" charset="-128"/>
                <a:ea typeface="Meiryo UI" panose="020B0604030504040204" pitchFamily="50" charset="-128"/>
              </a:rPr>
              <a:t>にお任せください！</a:t>
            </a:r>
            <a:endParaRPr kumimoji="1" lang="ja-JP" altLang="en-US" sz="1600" b="1" dirty="0">
              <a:latin typeface="Meiryo UI" panose="020B0604030504040204" pitchFamily="50" charset="-128"/>
              <a:ea typeface="Meiryo UI" panose="020B0604030504040204" pitchFamily="50" charset="-128"/>
            </a:endParaRPr>
          </a:p>
        </p:txBody>
      </p:sp>
      <p:sp>
        <p:nvSpPr>
          <p:cNvPr id="22" name="左右矢印 21"/>
          <p:cNvSpPr/>
          <p:nvPr/>
        </p:nvSpPr>
        <p:spPr bwMode="auto">
          <a:xfrm>
            <a:off x="5974502" y="2844996"/>
            <a:ext cx="1398397" cy="218623"/>
          </a:xfrm>
          <a:prstGeom prst="leftRightArrow">
            <a:avLst/>
          </a:prstGeom>
          <a:solidFill>
            <a:srgbClr val="F7921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32" name="グループ化 31"/>
          <p:cNvGrpSpPr/>
          <p:nvPr/>
        </p:nvGrpSpPr>
        <p:grpSpPr>
          <a:xfrm>
            <a:off x="2856717" y="2404346"/>
            <a:ext cx="1207886" cy="722935"/>
            <a:chOff x="3135048" y="2496671"/>
            <a:chExt cx="1207886" cy="722935"/>
          </a:xfrm>
        </p:grpSpPr>
        <p:pic>
          <p:nvPicPr>
            <p:cNvPr id="25" name="図 2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19999" y="2496671"/>
              <a:ext cx="722935" cy="722935"/>
            </a:xfrm>
            <a:prstGeom prst="rect">
              <a:avLst/>
            </a:prstGeom>
          </p:spPr>
        </p:pic>
        <p:pic>
          <p:nvPicPr>
            <p:cNvPr id="27" name="図 2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35048" y="2763680"/>
              <a:ext cx="452044" cy="452044"/>
            </a:xfrm>
            <a:prstGeom prst="rect">
              <a:avLst/>
            </a:prstGeom>
          </p:spPr>
        </p:pic>
      </p:grpSp>
      <p:sp>
        <p:nvSpPr>
          <p:cNvPr id="28" name="左右矢印 27"/>
          <p:cNvSpPr/>
          <p:nvPr/>
        </p:nvSpPr>
        <p:spPr bwMode="auto">
          <a:xfrm>
            <a:off x="4141263" y="2861533"/>
            <a:ext cx="617898" cy="202086"/>
          </a:xfrm>
          <a:prstGeom prst="leftRightArrow">
            <a:avLst/>
          </a:prstGeom>
          <a:solidFill>
            <a:srgbClr val="F7921C"/>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4" name="テキスト ボックス 33"/>
          <p:cNvSpPr txBox="1"/>
          <p:nvPr/>
        </p:nvSpPr>
        <p:spPr>
          <a:xfrm>
            <a:off x="4141263" y="2636838"/>
            <a:ext cx="620683"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お</a:t>
            </a:r>
            <a:r>
              <a:rPr lang="ja-JP" altLang="en-US" b="1" dirty="0">
                <a:latin typeface="Meiryo UI" panose="020B0604030504040204" pitchFamily="50" charset="-128"/>
                <a:ea typeface="Meiryo UI" panose="020B0604030504040204" pitchFamily="50" charset="-128"/>
              </a:rPr>
              <a:t>取次</a:t>
            </a:r>
            <a:r>
              <a:rPr lang="ja-JP" altLang="en-US" b="1" dirty="0" smtClean="0">
                <a:latin typeface="Meiryo UI" panose="020B0604030504040204" pitchFamily="50" charset="-128"/>
                <a:ea typeface="Meiryo UI" panose="020B0604030504040204" pitchFamily="50" charset="-128"/>
              </a:rPr>
              <a:t>ぎ</a:t>
            </a:r>
            <a:endParaRPr kumimoji="1" lang="ja-JP" altLang="en-US" b="1"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6039041" y="2301901"/>
            <a:ext cx="1236236" cy="563231"/>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・現場調査</a:t>
            </a:r>
            <a:endParaRPr kumimoji="1" lang="en-US" altLang="ja-JP" b="1" dirty="0" smtClean="0">
              <a:latin typeface="Meiryo UI" panose="020B0604030504040204" pitchFamily="50" charset="-128"/>
              <a:ea typeface="Meiryo UI" panose="020B0604030504040204" pitchFamily="50" charset="-128"/>
            </a:endParaRPr>
          </a:p>
          <a:p>
            <a:r>
              <a:rPr kumimoji="1" lang="ja-JP" altLang="en-US" b="1" dirty="0" smtClean="0">
                <a:latin typeface="Meiryo UI" panose="020B0604030504040204" pitchFamily="50" charset="-128"/>
                <a:ea typeface="Meiryo UI" panose="020B0604030504040204" pitchFamily="50" charset="-128"/>
              </a:rPr>
              <a:t>・内容確認の対応</a:t>
            </a:r>
            <a:endParaRPr kumimoji="1"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・工事スケジューリング</a:t>
            </a:r>
            <a:endParaRPr kumimoji="1" lang="ja-JP" altLang="en-US" b="1"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385309" y="2779321"/>
            <a:ext cx="2253388" cy="430887"/>
          </a:xfrm>
          <a:prstGeom prst="rect">
            <a:avLst/>
          </a:prstGeom>
          <a:noFill/>
          <a:ln w="19050">
            <a:noFill/>
          </a:ln>
        </p:spPr>
        <p:txBody>
          <a:bodyPr wrap="square" lIns="0" rtlCol="0">
            <a:spAutoFit/>
          </a:bodyPr>
          <a:lstStyle/>
          <a:p>
            <a:pPr eaLnBrk="1" fontAlgn="auto" hangingPunct="1">
              <a:spcBef>
                <a:spcPts val="0"/>
              </a:spcBef>
              <a:spcAft>
                <a:spcPts val="0"/>
              </a:spcAft>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お申込みいただいた後は</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が窓口となって一括対応いたします</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14</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41" name="グループ化 40"/>
          <p:cNvGrpSpPr/>
          <p:nvPr/>
        </p:nvGrpSpPr>
        <p:grpSpPr>
          <a:xfrm>
            <a:off x="304800" y="6489706"/>
            <a:ext cx="1569695" cy="367080"/>
            <a:chOff x="320303" y="6374556"/>
            <a:chExt cx="1786159" cy="409925"/>
          </a:xfrm>
        </p:grpSpPr>
        <p:sp>
          <p:nvSpPr>
            <p:cNvPr id="42"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45" name="図 44"/>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spTree>
    <p:extLst>
      <p:ext uri="{BB962C8B-B14F-4D97-AF65-F5344CB8AC3E}">
        <p14:creationId xmlns:p14="http://schemas.microsoft.com/office/powerpoint/2010/main" val="174681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2B6A0EA8-8FC1-47BD-AAD3-125BACFF1685}"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15</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250825" y="4270054"/>
            <a:ext cx="4321175" cy="338554"/>
          </a:xfrm>
          <a:prstGeom prst="rect">
            <a:avLst/>
          </a:prstGeom>
          <a:solidFill>
            <a:schemeClr val="bg1"/>
          </a:solidFill>
        </p:spPr>
        <p:txBody>
          <a:bodyPr wrap="square">
            <a:spAutoFit/>
          </a:bodyPr>
          <a:lstStyle/>
          <a:p>
            <a:pPr algn="ctr">
              <a:defRPr/>
            </a:pPr>
            <a:r>
              <a:rPr lang="ja-JP" altLang="en-US" sz="16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訪日外国人観光客への配慮</a:t>
            </a:r>
            <a:endPar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タイトル 1"/>
          <p:cNvSpPr txBox="1">
            <a:spLocks/>
          </p:cNvSpPr>
          <p:nvPr/>
        </p:nvSpPr>
        <p:spPr>
          <a:xfrm>
            <a:off x="287338" y="216234"/>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チェーン店向けフリー</a:t>
            </a:r>
            <a:r>
              <a:rPr lang="en-US" altLang="ja-JP" sz="1600" b="1" dirty="0" err="1">
                <a:solidFill>
                  <a:schemeClr val="tx1">
                    <a:lumMod val="65000"/>
                    <a:lumOff val="35000"/>
                  </a:schemeClr>
                </a:solidFill>
                <a:latin typeface="Meiryo UI" panose="020B0604030504040204" pitchFamily="50" charset="-128"/>
                <a:ea typeface="Meiryo UI" panose="020B0604030504040204" pitchFamily="50" charset="-128"/>
              </a:rPr>
              <a:t>wi-fi</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構築</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U-SPOT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Enterprise</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4" name="テキスト ボックス 20"/>
          <p:cNvSpPr txBox="1">
            <a:spLocks noChangeArrowheads="1"/>
          </p:cNvSpPr>
          <p:nvPr/>
        </p:nvSpPr>
        <p:spPr bwMode="auto">
          <a:xfrm>
            <a:off x="2471285" y="771979"/>
            <a:ext cx="6379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高速・大容量のチェーン店向けオリジナル</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Wi-Fi</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454" y="1575940"/>
            <a:ext cx="3043941" cy="2148227"/>
          </a:xfrm>
          <a:prstGeom prst="rect">
            <a:avLst/>
          </a:prstGeom>
          <a:ln>
            <a:noFill/>
          </a:ln>
          <a:effectLst>
            <a:softEdge rad="112500"/>
          </a:effectLst>
        </p:spPr>
      </p:pic>
      <p:sp>
        <p:nvSpPr>
          <p:cNvPr id="6" name="テキスト ボックス 5"/>
          <p:cNvSpPr txBox="1"/>
          <p:nvPr/>
        </p:nvSpPr>
        <p:spPr>
          <a:xfrm flipH="1">
            <a:off x="2500631" y="1210209"/>
            <a:ext cx="6328500" cy="532453"/>
          </a:xfrm>
          <a:prstGeom prst="rect">
            <a:avLst/>
          </a:prstGeom>
          <a:noFill/>
        </p:spPr>
        <p:txBody>
          <a:bodyPr wrap="square" rtlCol="0">
            <a:spAutoFit/>
          </a:bodyPr>
          <a:lstStyle/>
          <a:p>
            <a:r>
              <a:rPr lang="en-US" altLang="ja-JP" sz="1300" b="1" dirty="0" smtClean="0">
                <a:latin typeface="Meiryo UI" panose="020B0604030504040204" pitchFamily="50" charset="-128"/>
                <a:ea typeface="Meiryo UI" panose="020B0604030504040204" pitchFamily="50" charset="-128"/>
              </a:rPr>
              <a:t>U-SPOT Enterprise</a:t>
            </a:r>
            <a:r>
              <a:rPr lang="ja-JP" altLang="en-US" sz="1300" b="1" dirty="0" smtClean="0">
                <a:latin typeface="Meiryo UI" panose="020B0604030504040204" pitchFamily="50" charset="-128"/>
                <a:ea typeface="Meiryo UI" panose="020B0604030504040204" pitchFamily="50" charset="-128"/>
              </a:rPr>
              <a:t>は、</a:t>
            </a:r>
            <a:r>
              <a:rPr lang="ja-JP" altLang="en-US" sz="1300" b="1" dirty="0">
                <a:latin typeface="Meiryo UI" panose="020B0604030504040204" pitchFamily="50" charset="-128"/>
                <a:ea typeface="Meiryo UI" panose="020B0604030504040204" pitchFamily="50" charset="-128"/>
              </a:rPr>
              <a:t>従来</a:t>
            </a:r>
            <a:r>
              <a:rPr lang="ja-JP" altLang="en-US" sz="1300" b="1" dirty="0" smtClean="0">
                <a:latin typeface="Meiryo UI" panose="020B0604030504040204" pitchFamily="50" charset="-128"/>
                <a:ea typeface="Meiryo UI" panose="020B0604030504040204" pitchFamily="50" charset="-128"/>
              </a:rPr>
              <a:t>のネットワークに比べ、回線が混みあうことなく</a:t>
            </a:r>
            <a:endParaRPr lang="en-US" altLang="ja-JP" sz="1300" b="1" dirty="0" smtClean="0">
              <a:latin typeface="Meiryo UI" panose="020B0604030504040204" pitchFamily="50" charset="-128"/>
              <a:ea typeface="Meiryo UI" panose="020B0604030504040204" pitchFamily="50" charset="-128"/>
            </a:endParaRPr>
          </a:p>
          <a:p>
            <a:r>
              <a:rPr lang="ja-JP" altLang="en-US" sz="1300" b="1" dirty="0">
                <a:latin typeface="Meiryo UI" panose="020B0604030504040204" pitchFamily="50" charset="-128"/>
                <a:ea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rPr>
              <a:t>　　　　　　　　　　　　　　　　　　　　　　　　　　ストレスフリーで快適な通信環境が可能です。</a:t>
            </a:r>
            <a:endParaRPr kumimoji="1" lang="ja-JP" altLang="en-US" sz="1300" b="1" dirty="0">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3525952" y="2217156"/>
            <a:ext cx="1677177" cy="1542939"/>
            <a:chOff x="3811833" y="1936338"/>
            <a:chExt cx="1677177" cy="1529470"/>
          </a:xfrm>
        </p:grpSpPr>
        <p:sp>
          <p:nvSpPr>
            <p:cNvPr id="24" name="正方形/長方形 23"/>
            <p:cNvSpPr/>
            <p:nvPr/>
          </p:nvSpPr>
          <p:spPr>
            <a:xfrm>
              <a:off x="3811833" y="2366833"/>
              <a:ext cx="1677177" cy="1083069"/>
            </a:xfrm>
            <a:prstGeom prst="rect">
              <a:avLst/>
            </a:prstGeom>
          </p:spPr>
          <p:txBody>
            <a:bodyPr wrap="square">
              <a:spAutoFit/>
            </a:bodyPr>
            <a:lstStyle/>
            <a:p>
              <a:pPr marL="0" marR="0" indent="0" defTabSz="1067672" eaLnBrk="1" fontAlgn="auto" latinLnBrk="0" hangingPunct="1">
                <a:lnSpc>
                  <a:spcPct val="130000"/>
                </a:lnSpc>
                <a:spcBef>
                  <a:spcPts val="0"/>
                </a:spcBef>
                <a:spcAft>
                  <a:spcPts val="0"/>
                </a:spcAft>
                <a:buClrTx/>
                <a:buSzTx/>
                <a:buFontTx/>
                <a:buNone/>
                <a:tabLst/>
              </a:pPr>
              <a:r>
                <a:rPr lang="ja-JP" altLang="en-US" sz="1000" kern="0" dirty="0" smtClean="0">
                  <a:latin typeface="メイリオ" panose="020B0604030504040204" pitchFamily="50" charset="-128"/>
                  <a:ea typeface="メイリオ" panose="020B0604030504040204" pitchFamily="50" charset="-128"/>
                </a:rPr>
                <a:t>会社名や、店名、</a:t>
              </a:r>
              <a:r>
                <a:rPr lang="ja-JP" altLang="en-US" sz="1000" kern="0" dirty="0">
                  <a:latin typeface="メイリオ" panose="020B0604030504040204" pitchFamily="50" charset="-128"/>
                  <a:ea typeface="メイリオ" panose="020B0604030504040204" pitchFamily="50" charset="-128"/>
                </a:rPr>
                <a:t>ブランド</a:t>
              </a:r>
              <a:r>
                <a:rPr lang="ja-JP" altLang="en-US" sz="1000" kern="0" dirty="0" smtClean="0">
                  <a:latin typeface="メイリオ" panose="020B0604030504040204" pitchFamily="50" charset="-128"/>
                  <a:ea typeface="メイリオ" panose="020B0604030504040204" pitchFamily="50" charset="-128"/>
                </a:rPr>
                <a:t>名など、貴社オリジナルのドメインが可能なため、自社サービスのように運用が可能です。</a:t>
              </a:r>
              <a:endParaRPr lang="en-US" altLang="ja-JP" sz="1000" kern="0" dirty="0">
                <a:latin typeface="メイリオ" panose="020B0604030504040204" pitchFamily="50" charset="-128"/>
                <a:ea typeface="メイリオ" panose="020B0604030504040204" pitchFamily="50" charset="-128"/>
              </a:endParaRPr>
            </a:p>
          </p:txBody>
        </p:sp>
        <p:grpSp>
          <p:nvGrpSpPr>
            <p:cNvPr id="8" name="グループ化 7"/>
            <p:cNvGrpSpPr/>
            <p:nvPr/>
          </p:nvGrpSpPr>
          <p:grpSpPr>
            <a:xfrm>
              <a:off x="3827451" y="1936338"/>
              <a:ext cx="1618556" cy="1529470"/>
              <a:chOff x="5550151" y="2038291"/>
              <a:chExt cx="1821155" cy="1529470"/>
            </a:xfrm>
          </p:grpSpPr>
          <p:sp>
            <p:nvSpPr>
              <p:cNvPr id="22" name="角丸四角形 37"/>
              <p:cNvSpPr/>
              <p:nvPr/>
            </p:nvSpPr>
            <p:spPr bwMode="auto">
              <a:xfrm>
                <a:off x="5567680" y="2038291"/>
                <a:ext cx="1803626" cy="396000"/>
              </a:xfrm>
              <a:custGeom>
                <a:avLst/>
                <a:gdLst>
                  <a:gd name="connsiteX0" fmla="*/ 0 w 2664000"/>
                  <a:gd name="connsiteY0" fmla="*/ 178515 h 2772000"/>
                  <a:gd name="connsiteX1" fmla="*/ 178515 w 2664000"/>
                  <a:gd name="connsiteY1" fmla="*/ 0 h 2772000"/>
                  <a:gd name="connsiteX2" fmla="*/ 2485485 w 2664000"/>
                  <a:gd name="connsiteY2" fmla="*/ 0 h 2772000"/>
                  <a:gd name="connsiteX3" fmla="*/ 2664000 w 2664000"/>
                  <a:gd name="connsiteY3" fmla="*/ 178515 h 2772000"/>
                  <a:gd name="connsiteX4" fmla="*/ 2664000 w 2664000"/>
                  <a:gd name="connsiteY4" fmla="*/ 2593485 h 2772000"/>
                  <a:gd name="connsiteX5" fmla="*/ 2485485 w 2664000"/>
                  <a:gd name="connsiteY5" fmla="*/ 2772000 h 2772000"/>
                  <a:gd name="connsiteX6" fmla="*/ 178515 w 2664000"/>
                  <a:gd name="connsiteY6" fmla="*/ 2772000 h 2772000"/>
                  <a:gd name="connsiteX7" fmla="*/ 0 w 2664000"/>
                  <a:gd name="connsiteY7" fmla="*/ 2593485 h 2772000"/>
                  <a:gd name="connsiteX8" fmla="*/ 0 w 2664000"/>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1217123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0 w 2666382"/>
                  <a:gd name="connsiteY6" fmla="*/ 621810 h 2772000"/>
                  <a:gd name="connsiteX7" fmla="*/ 2382 w 2666382"/>
                  <a:gd name="connsiteY7" fmla="*/ 178515 h 2772000"/>
                  <a:gd name="connsiteX0" fmla="*/ 2382 w 2666382"/>
                  <a:gd name="connsiteY0" fmla="*/ 178515 h 2595899"/>
                  <a:gd name="connsiteX1" fmla="*/ 180897 w 2666382"/>
                  <a:gd name="connsiteY1" fmla="*/ 0 h 2595899"/>
                  <a:gd name="connsiteX2" fmla="*/ 2487867 w 2666382"/>
                  <a:gd name="connsiteY2" fmla="*/ 0 h 2595899"/>
                  <a:gd name="connsiteX3" fmla="*/ 2666382 w 2666382"/>
                  <a:gd name="connsiteY3" fmla="*/ 178515 h 2595899"/>
                  <a:gd name="connsiteX4" fmla="*/ 2666382 w 2666382"/>
                  <a:gd name="connsiteY4" fmla="*/ 2593485 h 2595899"/>
                  <a:gd name="connsiteX5" fmla="*/ 0 w 2666382"/>
                  <a:gd name="connsiteY5" fmla="*/ 621810 h 2595899"/>
                  <a:gd name="connsiteX6" fmla="*/ 2382 w 2666382"/>
                  <a:gd name="connsiteY6" fmla="*/ 178515 h 2595899"/>
                  <a:gd name="connsiteX0" fmla="*/ 2382 w 2666382"/>
                  <a:gd name="connsiteY0" fmla="*/ 178515 h 873360"/>
                  <a:gd name="connsiteX1" fmla="*/ 180897 w 2666382"/>
                  <a:gd name="connsiteY1" fmla="*/ 0 h 873360"/>
                  <a:gd name="connsiteX2" fmla="*/ 2487867 w 2666382"/>
                  <a:gd name="connsiteY2" fmla="*/ 0 h 873360"/>
                  <a:gd name="connsiteX3" fmla="*/ 2666382 w 2666382"/>
                  <a:gd name="connsiteY3" fmla="*/ 178515 h 873360"/>
                  <a:gd name="connsiteX4" fmla="*/ 2602088 w 2666382"/>
                  <a:gd name="connsiteY4" fmla="*/ 767067 h 873360"/>
                  <a:gd name="connsiteX5" fmla="*/ 0 w 2666382"/>
                  <a:gd name="connsiteY5" fmla="*/ 621810 h 873360"/>
                  <a:gd name="connsiteX6" fmla="*/ 2382 w 2666382"/>
                  <a:gd name="connsiteY6" fmla="*/ 178515 h 873360"/>
                  <a:gd name="connsiteX0" fmla="*/ 2382 w 2666382"/>
                  <a:gd name="connsiteY0" fmla="*/ 178515 h 816135"/>
                  <a:gd name="connsiteX1" fmla="*/ 180897 w 2666382"/>
                  <a:gd name="connsiteY1" fmla="*/ 0 h 816135"/>
                  <a:gd name="connsiteX2" fmla="*/ 2487867 w 2666382"/>
                  <a:gd name="connsiteY2" fmla="*/ 0 h 816135"/>
                  <a:gd name="connsiteX3" fmla="*/ 2666382 w 2666382"/>
                  <a:gd name="connsiteY3" fmla="*/ 178515 h 816135"/>
                  <a:gd name="connsiteX4" fmla="*/ 2666382 w 2666382"/>
                  <a:gd name="connsiteY4" fmla="*/ 614667 h 816135"/>
                  <a:gd name="connsiteX5" fmla="*/ 0 w 2666382"/>
                  <a:gd name="connsiteY5" fmla="*/ 621810 h 816135"/>
                  <a:gd name="connsiteX6" fmla="*/ 2382 w 2666382"/>
                  <a:gd name="connsiteY6" fmla="*/ 178515 h 816135"/>
                  <a:gd name="connsiteX0" fmla="*/ 2382 w 2666382"/>
                  <a:gd name="connsiteY0" fmla="*/ 178515 h 800447"/>
                  <a:gd name="connsiteX1" fmla="*/ 180897 w 2666382"/>
                  <a:gd name="connsiteY1" fmla="*/ 0 h 800447"/>
                  <a:gd name="connsiteX2" fmla="*/ 2487867 w 2666382"/>
                  <a:gd name="connsiteY2" fmla="*/ 0 h 800447"/>
                  <a:gd name="connsiteX3" fmla="*/ 2666382 w 2666382"/>
                  <a:gd name="connsiteY3" fmla="*/ 178515 h 800447"/>
                  <a:gd name="connsiteX4" fmla="*/ 2666382 w 2666382"/>
                  <a:gd name="connsiteY4" fmla="*/ 614667 h 800447"/>
                  <a:gd name="connsiteX5" fmla="*/ 0 w 2666382"/>
                  <a:gd name="connsiteY5" fmla="*/ 621810 h 800447"/>
                  <a:gd name="connsiteX6" fmla="*/ 2382 w 2666382"/>
                  <a:gd name="connsiteY6" fmla="*/ 178515 h 800447"/>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0 w 2664000"/>
                  <a:gd name="connsiteY0" fmla="*/ 178515 h 617047"/>
                  <a:gd name="connsiteX1" fmla="*/ 178515 w 2664000"/>
                  <a:gd name="connsiteY1" fmla="*/ 0 h 617047"/>
                  <a:gd name="connsiteX2" fmla="*/ 2485485 w 2664000"/>
                  <a:gd name="connsiteY2" fmla="*/ 0 h 617047"/>
                  <a:gd name="connsiteX3" fmla="*/ 2664000 w 2664000"/>
                  <a:gd name="connsiteY3" fmla="*/ 178515 h 617047"/>
                  <a:gd name="connsiteX4" fmla="*/ 2664000 w 2664000"/>
                  <a:gd name="connsiteY4" fmla="*/ 614667 h 617047"/>
                  <a:gd name="connsiteX5" fmla="*/ 0 w 2664000"/>
                  <a:gd name="connsiteY5" fmla="*/ 617047 h 617047"/>
                  <a:gd name="connsiteX6" fmla="*/ 0 w 2664000"/>
                  <a:gd name="connsiteY6" fmla="*/ 178515 h 6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000" h="617047">
                    <a:moveTo>
                      <a:pt x="0" y="178515"/>
                    </a:moveTo>
                    <a:cubicBezTo>
                      <a:pt x="0" y="79924"/>
                      <a:pt x="79924" y="0"/>
                      <a:pt x="178515" y="0"/>
                    </a:cubicBezTo>
                    <a:lnTo>
                      <a:pt x="2485485" y="0"/>
                    </a:lnTo>
                    <a:cubicBezTo>
                      <a:pt x="2584076" y="0"/>
                      <a:pt x="2664000" y="79924"/>
                      <a:pt x="2664000" y="178515"/>
                    </a:cubicBezTo>
                    <a:lnTo>
                      <a:pt x="2664000" y="614667"/>
                    </a:lnTo>
                    <a:lnTo>
                      <a:pt x="0" y="617047"/>
                    </a:lnTo>
                    <a:cubicBezTo>
                      <a:pt x="2381" y="171626"/>
                      <a:pt x="0" y="983505"/>
                      <a:pt x="0" y="178515"/>
                    </a:cubicBezTo>
                    <a:close/>
                  </a:path>
                </a:pathLst>
              </a:custGeom>
              <a:solidFill>
                <a:srgbClr val="2CB2BD"/>
              </a:solidFill>
              <a:ln w="19050" algn="ctr">
                <a:solidFill>
                  <a:srgbClr val="2CB2B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sp>
            <p:nvSpPr>
              <p:cNvPr id="23" name="正方形/長方形 22"/>
              <p:cNvSpPr/>
              <p:nvPr/>
            </p:nvSpPr>
            <p:spPr>
              <a:xfrm>
                <a:off x="5550151" y="2100533"/>
                <a:ext cx="1821154" cy="276999"/>
              </a:xfrm>
              <a:prstGeom prst="rect">
                <a:avLst/>
              </a:prstGeom>
            </p:spPr>
            <p:txBody>
              <a:bodyPr wrap="square">
                <a:sp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smtClean="0">
                    <a:solidFill>
                      <a:schemeClr val="bg1"/>
                    </a:solidFill>
                    <a:latin typeface="メイリオ" panose="020B0604030504040204" pitchFamily="50" charset="-128"/>
                    <a:ea typeface="メイリオ" panose="020B0604030504040204" pitchFamily="50" charset="-128"/>
                  </a:rPr>
                  <a:t>独自ドメイン</a:t>
                </a:r>
                <a:endParaRPr lang="en-US" altLang="ja-JP" sz="1200" b="1" kern="0" dirty="0">
                  <a:solidFill>
                    <a:schemeClr val="bg1"/>
                  </a:solidFill>
                  <a:latin typeface="メイリオ" panose="020B0604030504040204" pitchFamily="50" charset="-128"/>
                  <a:ea typeface="メイリオ" panose="020B0604030504040204" pitchFamily="50" charset="-128"/>
                </a:endParaRPr>
              </a:p>
            </p:txBody>
          </p:sp>
          <p:sp>
            <p:nvSpPr>
              <p:cNvPr id="7" name="角丸四角形 6"/>
              <p:cNvSpPr/>
              <p:nvPr/>
            </p:nvSpPr>
            <p:spPr bwMode="auto">
              <a:xfrm>
                <a:off x="5560456" y="2049873"/>
                <a:ext cx="1810850" cy="1517888"/>
              </a:xfrm>
              <a:prstGeom prst="roundRect">
                <a:avLst>
                  <a:gd name="adj" fmla="val 7971"/>
                </a:avLst>
              </a:prstGeom>
              <a:noFill/>
              <a:ln w="41275">
                <a:solidFill>
                  <a:srgbClr val="2CB2B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grpSp>
        <p:nvGrpSpPr>
          <p:cNvPr id="10" name="グループ化 9"/>
          <p:cNvGrpSpPr/>
          <p:nvPr/>
        </p:nvGrpSpPr>
        <p:grpSpPr>
          <a:xfrm>
            <a:off x="5326700" y="2217156"/>
            <a:ext cx="1715885" cy="1536254"/>
            <a:chOff x="5506167" y="1936338"/>
            <a:chExt cx="1715885" cy="1522844"/>
          </a:xfrm>
        </p:grpSpPr>
        <p:grpSp>
          <p:nvGrpSpPr>
            <p:cNvPr id="40" name="グループ化 39"/>
            <p:cNvGrpSpPr/>
            <p:nvPr/>
          </p:nvGrpSpPr>
          <p:grpSpPr>
            <a:xfrm>
              <a:off x="5541180" y="1936338"/>
              <a:ext cx="1618556" cy="1522844"/>
              <a:chOff x="5550151" y="2038291"/>
              <a:chExt cx="1821155" cy="1522844"/>
            </a:xfrm>
          </p:grpSpPr>
          <p:sp>
            <p:nvSpPr>
              <p:cNvPr id="41" name="角丸四角形 37"/>
              <p:cNvSpPr/>
              <p:nvPr/>
            </p:nvSpPr>
            <p:spPr bwMode="auto">
              <a:xfrm>
                <a:off x="5567680" y="2038291"/>
                <a:ext cx="1803626" cy="396000"/>
              </a:xfrm>
              <a:custGeom>
                <a:avLst/>
                <a:gdLst>
                  <a:gd name="connsiteX0" fmla="*/ 0 w 2664000"/>
                  <a:gd name="connsiteY0" fmla="*/ 178515 h 2772000"/>
                  <a:gd name="connsiteX1" fmla="*/ 178515 w 2664000"/>
                  <a:gd name="connsiteY1" fmla="*/ 0 h 2772000"/>
                  <a:gd name="connsiteX2" fmla="*/ 2485485 w 2664000"/>
                  <a:gd name="connsiteY2" fmla="*/ 0 h 2772000"/>
                  <a:gd name="connsiteX3" fmla="*/ 2664000 w 2664000"/>
                  <a:gd name="connsiteY3" fmla="*/ 178515 h 2772000"/>
                  <a:gd name="connsiteX4" fmla="*/ 2664000 w 2664000"/>
                  <a:gd name="connsiteY4" fmla="*/ 2593485 h 2772000"/>
                  <a:gd name="connsiteX5" fmla="*/ 2485485 w 2664000"/>
                  <a:gd name="connsiteY5" fmla="*/ 2772000 h 2772000"/>
                  <a:gd name="connsiteX6" fmla="*/ 178515 w 2664000"/>
                  <a:gd name="connsiteY6" fmla="*/ 2772000 h 2772000"/>
                  <a:gd name="connsiteX7" fmla="*/ 0 w 2664000"/>
                  <a:gd name="connsiteY7" fmla="*/ 2593485 h 2772000"/>
                  <a:gd name="connsiteX8" fmla="*/ 0 w 2664000"/>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1217123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0 w 2666382"/>
                  <a:gd name="connsiteY6" fmla="*/ 621810 h 2772000"/>
                  <a:gd name="connsiteX7" fmla="*/ 2382 w 2666382"/>
                  <a:gd name="connsiteY7" fmla="*/ 178515 h 2772000"/>
                  <a:gd name="connsiteX0" fmla="*/ 2382 w 2666382"/>
                  <a:gd name="connsiteY0" fmla="*/ 178515 h 2595899"/>
                  <a:gd name="connsiteX1" fmla="*/ 180897 w 2666382"/>
                  <a:gd name="connsiteY1" fmla="*/ 0 h 2595899"/>
                  <a:gd name="connsiteX2" fmla="*/ 2487867 w 2666382"/>
                  <a:gd name="connsiteY2" fmla="*/ 0 h 2595899"/>
                  <a:gd name="connsiteX3" fmla="*/ 2666382 w 2666382"/>
                  <a:gd name="connsiteY3" fmla="*/ 178515 h 2595899"/>
                  <a:gd name="connsiteX4" fmla="*/ 2666382 w 2666382"/>
                  <a:gd name="connsiteY4" fmla="*/ 2593485 h 2595899"/>
                  <a:gd name="connsiteX5" fmla="*/ 0 w 2666382"/>
                  <a:gd name="connsiteY5" fmla="*/ 621810 h 2595899"/>
                  <a:gd name="connsiteX6" fmla="*/ 2382 w 2666382"/>
                  <a:gd name="connsiteY6" fmla="*/ 178515 h 2595899"/>
                  <a:gd name="connsiteX0" fmla="*/ 2382 w 2666382"/>
                  <a:gd name="connsiteY0" fmla="*/ 178515 h 873360"/>
                  <a:gd name="connsiteX1" fmla="*/ 180897 w 2666382"/>
                  <a:gd name="connsiteY1" fmla="*/ 0 h 873360"/>
                  <a:gd name="connsiteX2" fmla="*/ 2487867 w 2666382"/>
                  <a:gd name="connsiteY2" fmla="*/ 0 h 873360"/>
                  <a:gd name="connsiteX3" fmla="*/ 2666382 w 2666382"/>
                  <a:gd name="connsiteY3" fmla="*/ 178515 h 873360"/>
                  <a:gd name="connsiteX4" fmla="*/ 2602088 w 2666382"/>
                  <a:gd name="connsiteY4" fmla="*/ 767067 h 873360"/>
                  <a:gd name="connsiteX5" fmla="*/ 0 w 2666382"/>
                  <a:gd name="connsiteY5" fmla="*/ 621810 h 873360"/>
                  <a:gd name="connsiteX6" fmla="*/ 2382 w 2666382"/>
                  <a:gd name="connsiteY6" fmla="*/ 178515 h 873360"/>
                  <a:gd name="connsiteX0" fmla="*/ 2382 w 2666382"/>
                  <a:gd name="connsiteY0" fmla="*/ 178515 h 816135"/>
                  <a:gd name="connsiteX1" fmla="*/ 180897 w 2666382"/>
                  <a:gd name="connsiteY1" fmla="*/ 0 h 816135"/>
                  <a:gd name="connsiteX2" fmla="*/ 2487867 w 2666382"/>
                  <a:gd name="connsiteY2" fmla="*/ 0 h 816135"/>
                  <a:gd name="connsiteX3" fmla="*/ 2666382 w 2666382"/>
                  <a:gd name="connsiteY3" fmla="*/ 178515 h 816135"/>
                  <a:gd name="connsiteX4" fmla="*/ 2666382 w 2666382"/>
                  <a:gd name="connsiteY4" fmla="*/ 614667 h 816135"/>
                  <a:gd name="connsiteX5" fmla="*/ 0 w 2666382"/>
                  <a:gd name="connsiteY5" fmla="*/ 621810 h 816135"/>
                  <a:gd name="connsiteX6" fmla="*/ 2382 w 2666382"/>
                  <a:gd name="connsiteY6" fmla="*/ 178515 h 816135"/>
                  <a:gd name="connsiteX0" fmla="*/ 2382 w 2666382"/>
                  <a:gd name="connsiteY0" fmla="*/ 178515 h 800447"/>
                  <a:gd name="connsiteX1" fmla="*/ 180897 w 2666382"/>
                  <a:gd name="connsiteY1" fmla="*/ 0 h 800447"/>
                  <a:gd name="connsiteX2" fmla="*/ 2487867 w 2666382"/>
                  <a:gd name="connsiteY2" fmla="*/ 0 h 800447"/>
                  <a:gd name="connsiteX3" fmla="*/ 2666382 w 2666382"/>
                  <a:gd name="connsiteY3" fmla="*/ 178515 h 800447"/>
                  <a:gd name="connsiteX4" fmla="*/ 2666382 w 2666382"/>
                  <a:gd name="connsiteY4" fmla="*/ 614667 h 800447"/>
                  <a:gd name="connsiteX5" fmla="*/ 0 w 2666382"/>
                  <a:gd name="connsiteY5" fmla="*/ 621810 h 800447"/>
                  <a:gd name="connsiteX6" fmla="*/ 2382 w 2666382"/>
                  <a:gd name="connsiteY6" fmla="*/ 178515 h 800447"/>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0 w 2664000"/>
                  <a:gd name="connsiteY0" fmla="*/ 178515 h 617047"/>
                  <a:gd name="connsiteX1" fmla="*/ 178515 w 2664000"/>
                  <a:gd name="connsiteY1" fmla="*/ 0 h 617047"/>
                  <a:gd name="connsiteX2" fmla="*/ 2485485 w 2664000"/>
                  <a:gd name="connsiteY2" fmla="*/ 0 h 617047"/>
                  <a:gd name="connsiteX3" fmla="*/ 2664000 w 2664000"/>
                  <a:gd name="connsiteY3" fmla="*/ 178515 h 617047"/>
                  <a:gd name="connsiteX4" fmla="*/ 2664000 w 2664000"/>
                  <a:gd name="connsiteY4" fmla="*/ 614667 h 617047"/>
                  <a:gd name="connsiteX5" fmla="*/ 0 w 2664000"/>
                  <a:gd name="connsiteY5" fmla="*/ 617047 h 617047"/>
                  <a:gd name="connsiteX6" fmla="*/ 0 w 2664000"/>
                  <a:gd name="connsiteY6" fmla="*/ 178515 h 6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000" h="617047">
                    <a:moveTo>
                      <a:pt x="0" y="178515"/>
                    </a:moveTo>
                    <a:cubicBezTo>
                      <a:pt x="0" y="79924"/>
                      <a:pt x="79924" y="0"/>
                      <a:pt x="178515" y="0"/>
                    </a:cubicBezTo>
                    <a:lnTo>
                      <a:pt x="2485485" y="0"/>
                    </a:lnTo>
                    <a:cubicBezTo>
                      <a:pt x="2584076" y="0"/>
                      <a:pt x="2664000" y="79924"/>
                      <a:pt x="2664000" y="178515"/>
                    </a:cubicBezTo>
                    <a:lnTo>
                      <a:pt x="2664000" y="614667"/>
                    </a:lnTo>
                    <a:lnTo>
                      <a:pt x="0" y="617047"/>
                    </a:lnTo>
                    <a:cubicBezTo>
                      <a:pt x="2381" y="171626"/>
                      <a:pt x="0" y="983505"/>
                      <a:pt x="0" y="178515"/>
                    </a:cubicBezTo>
                    <a:close/>
                  </a:path>
                </a:pathLst>
              </a:custGeom>
              <a:solidFill>
                <a:srgbClr val="2CB2BD"/>
              </a:solidFill>
              <a:ln w="19050" algn="ctr">
                <a:solidFill>
                  <a:srgbClr val="2CB2B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sp>
            <p:nvSpPr>
              <p:cNvPr id="42" name="正方形/長方形 41"/>
              <p:cNvSpPr/>
              <p:nvPr/>
            </p:nvSpPr>
            <p:spPr>
              <a:xfrm>
                <a:off x="5550151" y="2100533"/>
                <a:ext cx="1821154" cy="276999"/>
              </a:xfrm>
              <a:prstGeom prst="rect">
                <a:avLst/>
              </a:prstGeom>
            </p:spPr>
            <p:txBody>
              <a:bodyPr wrap="square">
                <a:spAutoFit/>
              </a:bodyPr>
              <a:lstStyle/>
              <a:p>
                <a:pPr marL="0" marR="0" indent="0" algn="ctr" defTabSz="1067672" eaLnBrk="1" fontAlgn="auto" latinLnBrk="0" hangingPunct="1">
                  <a:lnSpc>
                    <a:spcPct val="100000"/>
                  </a:lnSpc>
                  <a:spcBef>
                    <a:spcPts val="0"/>
                  </a:spcBef>
                  <a:spcAft>
                    <a:spcPts val="0"/>
                  </a:spcAft>
                  <a:buClrTx/>
                  <a:buSzTx/>
                  <a:buFontTx/>
                  <a:buNone/>
                  <a:tabLst/>
                </a:pPr>
                <a:r>
                  <a:rPr lang="en-US" altLang="ja-JP" sz="1200" b="1" kern="0" dirty="0" smtClean="0">
                    <a:solidFill>
                      <a:schemeClr val="bg1"/>
                    </a:solidFill>
                    <a:latin typeface="メイリオ" panose="020B0604030504040204" pitchFamily="50" charset="-128"/>
                    <a:ea typeface="メイリオ" panose="020B0604030504040204" pitchFamily="50" charset="-128"/>
                  </a:rPr>
                  <a:t>SSID</a:t>
                </a:r>
                <a:r>
                  <a:rPr lang="ja-JP" altLang="en-US" sz="1200" b="1" kern="0" dirty="0" smtClean="0">
                    <a:solidFill>
                      <a:schemeClr val="bg1"/>
                    </a:solidFill>
                    <a:latin typeface="メイリオ" panose="020B0604030504040204" pitchFamily="50" charset="-128"/>
                    <a:ea typeface="メイリオ" panose="020B0604030504040204" pitchFamily="50" charset="-128"/>
                  </a:rPr>
                  <a:t>変更</a:t>
                </a:r>
                <a:endParaRPr lang="en-US" altLang="ja-JP" sz="1200" b="1" kern="0" dirty="0">
                  <a:solidFill>
                    <a:schemeClr val="bg1"/>
                  </a:solidFill>
                  <a:latin typeface="メイリオ" panose="020B0604030504040204" pitchFamily="50" charset="-128"/>
                  <a:ea typeface="メイリオ" panose="020B0604030504040204" pitchFamily="50" charset="-128"/>
                </a:endParaRPr>
              </a:p>
            </p:txBody>
          </p:sp>
          <p:sp>
            <p:nvSpPr>
              <p:cNvPr id="43" name="角丸四角形 42"/>
              <p:cNvSpPr/>
              <p:nvPr/>
            </p:nvSpPr>
            <p:spPr bwMode="auto">
              <a:xfrm>
                <a:off x="5560456" y="2049874"/>
                <a:ext cx="1810850" cy="1511261"/>
              </a:xfrm>
              <a:prstGeom prst="roundRect">
                <a:avLst>
                  <a:gd name="adj" fmla="val 7971"/>
                </a:avLst>
              </a:prstGeom>
              <a:noFill/>
              <a:ln w="41275">
                <a:solidFill>
                  <a:srgbClr val="2CB2B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52" name="正方形/長方形 51"/>
            <p:cNvSpPr/>
            <p:nvPr/>
          </p:nvSpPr>
          <p:spPr>
            <a:xfrm>
              <a:off x="5506167" y="2352584"/>
              <a:ext cx="1715885" cy="1083070"/>
            </a:xfrm>
            <a:prstGeom prst="rect">
              <a:avLst/>
            </a:prstGeom>
          </p:spPr>
          <p:txBody>
            <a:bodyPr wrap="square">
              <a:spAutoFit/>
            </a:bodyPr>
            <a:lstStyle/>
            <a:p>
              <a:pPr marL="0" marR="0" indent="0" defTabSz="1067672" eaLnBrk="1" fontAlgn="auto" latinLnBrk="0" hangingPunct="1">
                <a:lnSpc>
                  <a:spcPct val="130000"/>
                </a:lnSpc>
                <a:spcBef>
                  <a:spcPts val="0"/>
                </a:spcBef>
                <a:spcAft>
                  <a:spcPts val="0"/>
                </a:spcAft>
                <a:buClrTx/>
                <a:buSzTx/>
                <a:buFontTx/>
                <a:buNone/>
                <a:tabLst/>
              </a:pPr>
              <a:r>
                <a:rPr lang="ja-JP" altLang="en-US" sz="1000" kern="0" dirty="0" smtClean="0">
                  <a:latin typeface="メイリオ" panose="020B0604030504040204" pitchFamily="50" charset="-128"/>
                  <a:ea typeface="メイリオ" panose="020B0604030504040204" pitchFamily="50" charset="-128"/>
                </a:rPr>
                <a:t>お客様が利用しやすいように、</a:t>
              </a:r>
              <a:r>
                <a:rPr lang="en-US" altLang="ja-JP" sz="1000" kern="0" dirty="0" smtClean="0">
                  <a:latin typeface="メイリオ" panose="020B0604030504040204" pitchFamily="50" charset="-128"/>
                  <a:ea typeface="メイリオ" panose="020B0604030504040204" pitchFamily="50" charset="-128"/>
                </a:rPr>
                <a:t>SSID</a:t>
              </a:r>
              <a:r>
                <a:rPr lang="ja-JP" altLang="en-US" sz="1000" kern="0" dirty="0" smtClean="0">
                  <a:latin typeface="メイリオ" panose="020B0604030504040204" pitchFamily="50" charset="-128"/>
                  <a:ea typeface="メイリオ" panose="020B0604030504040204" pitchFamily="50" charset="-128"/>
                </a:rPr>
                <a:t>（ネットワーク名）を変更することで、混乱を防ぎ、スムーズにご利用いただけます。</a:t>
              </a:r>
              <a:endParaRPr lang="en-US" altLang="ja-JP" sz="1000" kern="0" dirty="0">
                <a:latin typeface="メイリオ" panose="020B0604030504040204" pitchFamily="50" charset="-128"/>
                <a:ea typeface="メイリオ" panose="020B0604030504040204" pitchFamily="50" charset="-128"/>
              </a:endParaRPr>
            </a:p>
          </p:txBody>
        </p:sp>
      </p:grpSp>
      <p:grpSp>
        <p:nvGrpSpPr>
          <p:cNvPr id="11" name="グループ化 10"/>
          <p:cNvGrpSpPr/>
          <p:nvPr/>
        </p:nvGrpSpPr>
        <p:grpSpPr>
          <a:xfrm>
            <a:off x="7166156" y="2217155"/>
            <a:ext cx="1701887" cy="1536254"/>
            <a:chOff x="7191288" y="1921042"/>
            <a:chExt cx="1701887" cy="1522844"/>
          </a:xfrm>
        </p:grpSpPr>
        <p:grpSp>
          <p:nvGrpSpPr>
            <p:cNvPr id="44" name="グループ化 43"/>
            <p:cNvGrpSpPr/>
            <p:nvPr/>
          </p:nvGrpSpPr>
          <p:grpSpPr>
            <a:xfrm>
              <a:off x="7191288" y="1921042"/>
              <a:ext cx="1701887" cy="1522844"/>
              <a:chOff x="5484667" y="2038291"/>
              <a:chExt cx="1914917" cy="1522844"/>
            </a:xfrm>
          </p:grpSpPr>
          <p:sp>
            <p:nvSpPr>
              <p:cNvPr id="45" name="角丸四角形 37"/>
              <p:cNvSpPr/>
              <p:nvPr/>
            </p:nvSpPr>
            <p:spPr bwMode="auto">
              <a:xfrm>
                <a:off x="5567680" y="2038291"/>
                <a:ext cx="1803626" cy="396000"/>
              </a:xfrm>
              <a:custGeom>
                <a:avLst/>
                <a:gdLst>
                  <a:gd name="connsiteX0" fmla="*/ 0 w 2664000"/>
                  <a:gd name="connsiteY0" fmla="*/ 178515 h 2772000"/>
                  <a:gd name="connsiteX1" fmla="*/ 178515 w 2664000"/>
                  <a:gd name="connsiteY1" fmla="*/ 0 h 2772000"/>
                  <a:gd name="connsiteX2" fmla="*/ 2485485 w 2664000"/>
                  <a:gd name="connsiteY2" fmla="*/ 0 h 2772000"/>
                  <a:gd name="connsiteX3" fmla="*/ 2664000 w 2664000"/>
                  <a:gd name="connsiteY3" fmla="*/ 178515 h 2772000"/>
                  <a:gd name="connsiteX4" fmla="*/ 2664000 w 2664000"/>
                  <a:gd name="connsiteY4" fmla="*/ 2593485 h 2772000"/>
                  <a:gd name="connsiteX5" fmla="*/ 2485485 w 2664000"/>
                  <a:gd name="connsiteY5" fmla="*/ 2772000 h 2772000"/>
                  <a:gd name="connsiteX6" fmla="*/ 178515 w 2664000"/>
                  <a:gd name="connsiteY6" fmla="*/ 2772000 h 2772000"/>
                  <a:gd name="connsiteX7" fmla="*/ 0 w 2664000"/>
                  <a:gd name="connsiteY7" fmla="*/ 2593485 h 2772000"/>
                  <a:gd name="connsiteX8" fmla="*/ 0 w 2664000"/>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1217123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0 w 2666382"/>
                  <a:gd name="connsiteY6" fmla="*/ 621810 h 2772000"/>
                  <a:gd name="connsiteX7" fmla="*/ 2382 w 2666382"/>
                  <a:gd name="connsiteY7" fmla="*/ 178515 h 2772000"/>
                  <a:gd name="connsiteX0" fmla="*/ 2382 w 2666382"/>
                  <a:gd name="connsiteY0" fmla="*/ 178515 h 2595899"/>
                  <a:gd name="connsiteX1" fmla="*/ 180897 w 2666382"/>
                  <a:gd name="connsiteY1" fmla="*/ 0 h 2595899"/>
                  <a:gd name="connsiteX2" fmla="*/ 2487867 w 2666382"/>
                  <a:gd name="connsiteY2" fmla="*/ 0 h 2595899"/>
                  <a:gd name="connsiteX3" fmla="*/ 2666382 w 2666382"/>
                  <a:gd name="connsiteY3" fmla="*/ 178515 h 2595899"/>
                  <a:gd name="connsiteX4" fmla="*/ 2666382 w 2666382"/>
                  <a:gd name="connsiteY4" fmla="*/ 2593485 h 2595899"/>
                  <a:gd name="connsiteX5" fmla="*/ 0 w 2666382"/>
                  <a:gd name="connsiteY5" fmla="*/ 621810 h 2595899"/>
                  <a:gd name="connsiteX6" fmla="*/ 2382 w 2666382"/>
                  <a:gd name="connsiteY6" fmla="*/ 178515 h 2595899"/>
                  <a:gd name="connsiteX0" fmla="*/ 2382 w 2666382"/>
                  <a:gd name="connsiteY0" fmla="*/ 178515 h 873360"/>
                  <a:gd name="connsiteX1" fmla="*/ 180897 w 2666382"/>
                  <a:gd name="connsiteY1" fmla="*/ 0 h 873360"/>
                  <a:gd name="connsiteX2" fmla="*/ 2487867 w 2666382"/>
                  <a:gd name="connsiteY2" fmla="*/ 0 h 873360"/>
                  <a:gd name="connsiteX3" fmla="*/ 2666382 w 2666382"/>
                  <a:gd name="connsiteY3" fmla="*/ 178515 h 873360"/>
                  <a:gd name="connsiteX4" fmla="*/ 2602088 w 2666382"/>
                  <a:gd name="connsiteY4" fmla="*/ 767067 h 873360"/>
                  <a:gd name="connsiteX5" fmla="*/ 0 w 2666382"/>
                  <a:gd name="connsiteY5" fmla="*/ 621810 h 873360"/>
                  <a:gd name="connsiteX6" fmla="*/ 2382 w 2666382"/>
                  <a:gd name="connsiteY6" fmla="*/ 178515 h 873360"/>
                  <a:gd name="connsiteX0" fmla="*/ 2382 w 2666382"/>
                  <a:gd name="connsiteY0" fmla="*/ 178515 h 816135"/>
                  <a:gd name="connsiteX1" fmla="*/ 180897 w 2666382"/>
                  <a:gd name="connsiteY1" fmla="*/ 0 h 816135"/>
                  <a:gd name="connsiteX2" fmla="*/ 2487867 w 2666382"/>
                  <a:gd name="connsiteY2" fmla="*/ 0 h 816135"/>
                  <a:gd name="connsiteX3" fmla="*/ 2666382 w 2666382"/>
                  <a:gd name="connsiteY3" fmla="*/ 178515 h 816135"/>
                  <a:gd name="connsiteX4" fmla="*/ 2666382 w 2666382"/>
                  <a:gd name="connsiteY4" fmla="*/ 614667 h 816135"/>
                  <a:gd name="connsiteX5" fmla="*/ 0 w 2666382"/>
                  <a:gd name="connsiteY5" fmla="*/ 621810 h 816135"/>
                  <a:gd name="connsiteX6" fmla="*/ 2382 w 2666382"/>
                  <a:gd name="connsiteY6" fmla="*/ 178515 h 816135"/>
                  <a:gd name="connsiteX0" fmla="*/ 2382 w 2666382"/>
                  <a:gd name="connsiteY0" fmla="*/ 178515 h 800447"/>
                  <a:gd name="connsiteX1" fmla="*/ 180897 w 2666382"/>
                  <a:gd name="connsiteY1" fmla="*/ 0 h 800447"/>
                  <a:gd name="connsiteX2" fmla="*/ 2487867 w 2666382"/>
                  <a:gd name="connsiteY2" fmla="*/ 0 h 800447"/>
                  <a:gd name="connsiteX3" fmla="*/ 2666382 w 2666382"/>
                  <a:gd name="connsiteY3" fmla="*/ 178515 h 800447"/>
                  <a:gd name="connsiteX4" fmla="*/ 2666382 w 2666382"/>
                  <a:gd name="connsiteY4" fmla="*/ 614667 h 800447"/>
                  <a:gd name="connsiteX5" fmla="*/ 0 w 2666382"/>
                  <a:gd name="connsiteY5" fmla="*/ 621810 h 800447"/>
                  <a:gd name="connsiteX6" fmla="*/ 2382 w 2666382"/>
                  <a:gd name="connsiteY6" fmla="*/ 178515 h 800447"/>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0 w 2664000"/>
                  <a:gd name="connsiteY0" fmla="*/ 178515 h 617047"/>
                  <a:gd name="connsiteX1" fmla="*/ 178515 w 2664000"/>
                  <a:gd name="connsiteY1" fmla="*/ 0 h 617047"/>
                  <a:gd name="connsiteX2" fmla="*/ 2485485 w 2664000"/>
                  <a:gd name="connsiteY2" fmla="*/ 0 h 617047"/>
                  <a:gd name="connsiteX3" fmla="*/ 2664000 w 2664000"/>
                  <a:gd name="connsiteY3" fmla="*/ 178515 h 617047"/>
                  <a:gd name="connsiteX4" fmla="*/ 2664000 w 2664000"/>
                  <a:gd name="connsiteY4" fmla="*/ 614667 h 617047"/>
                  <a:gd name="connsiteX5" fmla="*/ 0 w 2664000"/>
                  <a:gd name="connsiteY5" fmla="*/ 617047 h 617047"/>
                  <a:gd name="connsiteX6" fmla="*/ 0 w 2664000"/>
                  <a:gd name="connsiteY6" fmla="*/ 178515 h 6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000" h="617047">
                    <a:moveTo>
                      <a:pt x="0" y="178515"/>
                    </a:moveTo>
                    <a:cubicBezTo>
                      <a:pt x="0" y="79924"/>
                      <a:pt x="79924" y="0"/>
                      <a:pt x="178515" y="0"/>
                    </a:cubicBezTo>
                    <a:lnTo>
                      <a:pt x="2485485" y="0"/>
                    </a:lnTo>
                    <a:cubicBezTo>
                      <a:pt x="2584076" y="0"/>
                      <a:pt x="2664000" y="79924"/>
                      <a:pt x="2664000" y="178515"/>
                    </a:cubicBezTo>
                    <a:lnTo>
                      <a:pt x="2664000" y="614667"/>
                    </a:lnTo>
                    <a:lnTo>
                      <a:pt x="0" y="617047"/>
                    </a:lnTo>
                    <a:cubicBezTo>
                      <a:pt x="2381" y="171626"/>
                      <a:pt x="0" y="983505"/>
                      <a:pt x="0" y="178515"/>
                    </a:cubicBezTo>
                    <a:close/>
                  </a:path>
                </a:pathLst>
              </a:custGeom>
              <a:solidFill>
                <a:srgbClr val="2CB2BD"/>
              </a:solidFill>
              <a:ln w="19050" algn="ctr">
                <a:solidFill>
                  <a:srgbClr val="2CB2B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sp>
            <p:nvSpPr>
              <p:cNvPr id="46" name="正方形/長方形 45"/>
              <p:cNvSpPr/>
              <p:nvPr/>
            </p:nvSpPr>
            <p:spPr>
              <a:xfrm>
                <a:off x="5484667" y="2123702"/>
                <a:ext cx="1914917" cy="251699"/>
              </a:xfrm>
              <a:prstGeom prst="rect">
                <a:avLst/>
              </a:prstGeom>
            </p:spPr>
            <p:txBody>
              <a:bodyPr wrap="square">
                <a:sp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050" b="1" kern="0" dirty="0" smtClean="0">
                    <a:solidFill>
                      <a:schemeClr val="bg1"/>
                    </a:solidFill>
                    <a:latin typeface="メイリオ" panose="020B0604030504040204" pitchFamily="50" charset="-128"/>
                    <a:ea typeface="メイリオ" panose="020B0604030504040204" pitchFamily="50" charset="-128"/>
                  </a:rPr>
                  <a:t>ヘッダー／フッター変更</a:t>
                </a:r>
                <a:endParaRPr lang="en-US" altLang="ja-JP" sz="1050" b="1" kern="0" dirty="0">
                  <a:solidFill>
                    <a:schemeClr val="bg1"/>
                  </a:solidFill>
                  <a:latin typeface="メイリオ" panose="020B0604030504040204" pitchFamily="50" charset="-128"/>
                  <a:ea typeface="メイリオ" panose="020B0604030504040204" pitchFamily="50" charset="-128"/>
                </a:endParaRPr>
              </a:p>
            </p:txBody>
          </p:sp>
          <p:sp>
            <p:nvSpPr>
              <p:cNvPr id="47" name="角丸四角形 46"/>
              <p:cNvSpPr/>
              <p:nvPr/>
            </p:nvSpPr>
            <p:spPr bwMode="auto">
              <a:xfrm>
                <a:off x="5560456" y="2049873"/>
                <a:ext cx="1810850" cy="1511262"/>
              </a:xfrm>
              <a:prstGeom prst="roundRect">
                <a:avLst>
                  <a:gd name="adj" fmla="val 7971"/>
                </a:avLst>
              </a:prstGeom>
              <a:noFill/>
              <a:ln w="41275">
                <a:solidFill>
                  <a:srgbClr val="2CB2B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53" name="正方形/長方形 52"/>
            <p:cNvSpPr/>
            <p:nvPr/>
          </p:nvSpPr>
          <p:spPr>
            <a:xfrm>
              <a:off x="7229672" y="2344191"/>
              <a:ext cx="1663503" cy="1083069"/>
            </a:xfrm>
            <a:prstGeom prst="rect">
              <a:avLst/>
            </a:prstGeom>
          </p:spPr>
          <p:txBody>
            <a:bodyPr wrap="square">
              <a:spAutoFit/>
            </a:bodyPr>
            <a:lstStyle/>
            <a:p>
              <a:pPr marL="0" marR="0" indent="0" defTabSz="1067672" eaLnBrk="1" fontAlgn="auto" latinLnBrk="0" hangingPunct="1">
                <a:lnSpc>
                  <a:spcPct val="130000"/>
                </a:lnSpc>
                <a:spcBef>
                  <a:spcPts val="0"/>
                </a:spcBef>
                <a:spcAft>
                  <a:spcPts val="0"/>
                </a:spcAft>
                <a:buClrTx/>
                <a:buSzTx/>
                <a:buFontTx/>
                <a:buNone/>
                <a:tabLst/>
              </a:pPr>
              <a:r>
                <a:rPr lang="ja-JP" altLang="en-US" sz="1000" kern="0" dirty="0" smtClean="0">
                  <a:latin typeface="メイリオ" panose="020B0604030504040204" pitchFamily="50" charset="-128"/>
                  <a:ea typeface="メイリオ" panose="020B0604030504040204" pitchFamily="50" charset="-128"/>
                </a:rPr>
                <a:t>プラットフォームのヘッダー・フッターに会社名やブランドロゴを入れ、積極的なブランディングが可能です。</a:t>
              </a:r>
              <a:endParaRPr lang="en-US" altLang="ja-JP" sz="1000" kern="0" dirty="0">
                <a:latin typeface="メイリオ" panose="020B0604030504040204" pitchFamily="50" charset="-128"/>
                <a:ea typeface="メイリオ" panose="020B0604030504040204" pitchFamily="50" charset="-128"/>
              </a:endParaRPr>
            </a:p>
          </p:txBody>
        </p:sp>
      </p:grpSp>
      <p:sp>
        <p:nvSpPr>
          <p:cNvPr id="55" name="テキスト ボックス 54"/>
          <p:cNvSpPr txBox="1"/>
          <p:nvPr/>
        </p:nvSpPr>
        <p:spPr>
          <a:xfrm>
            <a:off x="1387688" y="4857965"/>
            <a:ext cx="3083963" cy="637097"/>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●日本語・英語だけでなく、</a:t>
            </a:r>
            <a:r>
              <a:rPr kumimoji="1" lang="en-US" altLang="ja-JP" sz="1200" b="1" dirty="0" smtClean="0">
                <a:latin typeface="Meiryo UI" panose="020B0604030504040204" pitchFamily="50" charset="-128"/>
                <a:ea typeface="Meiryo UI" panose="020B0604030504040204" pitchFamily="50" charset="-128"/>
              </a:rPr>
              <a:t>11</a:t>
            </a:r>
            <a:r>
              <a:rPr kumimoji="1" lang="ja-JP" altLang="en-US" sz="1200" b="1" dirty="0" smtClean="0">
                <a:latin typeface="Meiryo UI" panose="020B0604030504040204" pitchFamily="50" charset="-128"/>
                <a:ea typeface="Meiryo UI" panose="020B0604030504040204" pitchFamily="50" charset="-128"/>
              </a:rPr>
              <a:t>言語</a:t>
            </a:r>
            <a:r>
              <a:rPr lang="ja-JP" altLang="en-US" sz="1100" b="1" dirty="0" smtClean="0">
                <a:latin typeface="Meiryo UI" panose="020B0604030504040204" pitchFamily="50" charset="-128"/>
                <a:ea typeface="Meiryo UI" panose="020B0604030504040204" pitchFamily="50" charset="-128"/>
              </a:rPr>
              <a:t>に対応</a:t>
            </a:r>
            <a:endParaRPr lang="en-US" altLang="ja-JP" sz="1100" b="1" dirty="0" smtClean="0">
              <a:latin typeface="Meiryo UI" panose="020B0604030504040204" pitchFamily="50" charset="-128"/>
              <a:ea typeface="Meiryo UI" panose="020B0604030504040204" pitchFamily="50" charset="-128"/>
            </a:endParaRPr>
          </a:p>
          <a:p>
            <a:endParaRPr lang="ja-JP" altLang="en-US" sz="300" dirty="0"/>
          </a:p>
          <a:p>
            <a:r>
              <a:rPr lang="ja-JP" altLang="en-US" dirty="0" smtClean="0">
                <a:latin typeface="Meiryo UI" panose="020B0604030504040204" pitchFamily="50" charset="-128"/>
                <a:ea typeface="Meiryo UI" panose="020B0604030504040204" pitchFamily="50" charset="-128"/>
              </a:rPr>
              <a:t>英語</a:t>
            </a:r>
            <a:r>
              <a:rPr lang="ja-JP" altLang="en-US" dirty="0">
                <a:latin typeface="Meiryo UI" panose="020B0604030504040204" pitchFamily="50" charset="-128"/>
                <a:ea typeface="Meiryo UI" panose="020B0604030504040204" pitchFamily="50" charset="-128"/>
              </a:rPr>
              <a:t>・中国語（繁体）・中国語（簡体）・韓国語・ロシア語・タイ語・マレー語・フランス語・ドイツ語・フィリピン語・インドネシア語</a:t>
            </a:r>
            <a:endParaRPr kumimoji="1" lang="ja-JP" altLang="en-US" sz="11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1395310" y="5562458"/>
            <a:ext cx="3056740" cy="849463"/>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●インバウンド旅行客を想定し、通常</a:t>
            </a:r>
            <a:r>
              <a:rPr kumimoji="1" lang="en-US" altLang="ja-JP" sz="1200" b="1" dirty="0" smtClean="0">
                <a:latin typeface="Meiryo UI" panose="020B0604030504040204" pitchFamily="50" charset="-128"/>
                <a:ea typeface="Meiryo UI" panose="020B0604030504040204" pitchFamily="50" charset="-128"/>
              </a:rPr>
              <a:t>ID</a:t>
            </a:r>
            <a:r>
              <a:rPr kumimoji="1" lang="ja-JP" altLang="en-US" sz="1200" b="1" dirty="0" smtClean="0">
                <a:latin typeface="Meiryo UI" panose="020B0604030504040204" pitchFamily="50" charset="-128"/>
                <a:ea typeface="Meiryo UI" panose="020B0604030504040204" pitchFamily="50" charset="-128"/>
              </a:rPr>
              <a:t>登録せずに接続可能</a:t>
            </a:r>
            <a:endParaRPr lang="en-US" altLang="ja-JP" sz="1200" b="1" dirty="0">
              <a:latin typeface="Meiryo UI" panose="020B0604030504040204" pitchFamily="50" charset="-128"/>
              <a:ea typeface="Meiryo UI" panose="020B0604030504040204" pitchFamily="50" charset="-128"/>
            </a:endParaRPr>
          </a:p>
          <a:p>
            <a:endParaRPr lang="ja-JP" altLang="en-US" sz="300"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言語選択画面で性別と生年月日を選択する</a:t>
            </a:r>
            <a:r>
              <a:rPr lang="ja-JP" altLang="en-US" dirty="0" smtClean="0">
                <a:latin typeface="Meiryo UI" panose="020B0604030504040204" pitchFamily="50" charset="-128"/>
                <a:ea typeface="Meiryo UI" panose="020B0604030504040204" pitchFamily="50" charset="-128"/>
              </a:rPr>
              <a:t>だけで、</a:t>
            </a:r>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回最長</a:t>
            </a:r>
            <a:r>
              <a:rPr lang="en-US" altLang="ja-JP" dirty="0">
                <a:latin typeface="Meiryo UI" panose="020B0604030504040204" pitchFamily="50" charset="-128"/>
                <a:ea typeface="Meiryo UI" panose="020B0604030504040204" pitchFamily="50" charset="-128"/>
              </a:rPr>
              <a:t>30</a:t>
            </a:r>
            <a:r>
              <a:rPr lang="ja-JP" altLang="en-US" dirty="0">
                <a:latin typeface="Meiryo UI" panose="020B0604030504040204" pitchFamily="50" charset="-128"/>
                <a:ea typeface="Meiryo UI" panose="020B0604030504040204" pitchFamily="50" charset="-128"/>
              </a:rPr>
              <a:t>分の接続を最大</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日</a:t>
            </a:r>
            <a:r>
              <a:rPr lang="en-US" altLang="ja-JP" dirty="0">
                <a:latin typeface="Meiryo UI" panose="020B0604030504040204" pitchFamily="50" charset="-128"/>
                <a:ea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rPr>
              <a:t>回可能です</a:t>
            </a:r>
            <a:endParaRPr kumimoji="1" lang="ja-JP" altLang="en-US" sz="11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6129445" y="4882547"/>
            <a:ext cx="2851996" cy="821763"/>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●利用開始時のリダイレクトページ内で広告やクーポンの限定配信などの表示が可能</a:t>
            </a:r>
            <a:endParaRPr kumimoji="1" lang="en-US" altLang="ja-JP" sz="1200" b="1" dirty="0" smtClean="0">
              <a:latin typeface="Meiryo UI" panose="020B0604030504040204" pitchFamily="50" charset="-128"/>
              <a:ea typeface="Meiryo UI" panose="020B0604030504040204" pitchFamily="50" charset="-128"/>
            </a:endParaRPr>
          </a:p>
          <a:p>
            <a:endParaRPr lang="en-US" altLang="ja-JP" sz="200"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本部発信でキャンペーン情報やクーポン配信などをダイレクトに発信することが可能です</a:t>
            </a:r>
            <a:endParaRPr kumimoji="1" lang="ja-JP" altLang="en-US"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6129445" y="5661896"/>
            <a:ext cx="2751164" cy="114492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●地域・店舗ごとの集計機能で販促</a:t>
            </a:r>
            <a:r>
              <a:rPr kumimoji="1" lang="en-US" altLang="ja-JP" sz="1200" b="1" dirty="0" smtClean="0">
                <a:latin typeface="Meiryo UI" panose="020B0604030504040204" pitchFamily="50" charset="-128"/>
                <a:ea typeface="Meiryo UI" panose="020B0604030504040204" pitchFamily="50" charset="-128"/>
              </a:rPr>
              <a:t>UP</a:t>
            </a:r>
            <a:endParaRPr lang="ja-JP" altLang="en-US" dirty="0"/>
          </a:p>
          <a:p>
            <a:endParaRPr lang="en-US" altLang="ja-JP" sz="200" dirty="0" smtClean="0"/>
          </a:p>
          <a:p>
            <a:r>
              <a:rPr lang="ja-JP" altLang="en-US" dirty="0" smtClean="0">
                <a:latin typeface="Meiryo UI" panose="020B0604030504040204" pitchFamily="50" charset="-128"/>
                <a:ea typeface="Meiryo UI" panose="020B0604030504040204" pitchFamily="50" charset="-128"/>
              </a:rPr>
              <a:t>日</a:t>
            </a:r>
            <a:r>
              <a:rPr lang="ja-JP" altLang="en-US" dirty="0">
                <a:latin typeface="Meiryo UI" panose="020B0604030504040204" pitchFamily="50" charset="-128"/>
                <a:ea typeface="Meiryo UI" panose="020B0604030504040204" pitchFamily="50" charset="-128"/>
              </a:rPr>
              <a:t>別</a:t>
            </a:r>
            <a:r>
              <a:rPr lang="ja-JP" altLang="en-US" dirty="0" smtClean="0">
                <a:latin typeface="Meiryo UI" panose="020B0604030504040204" pitchFamily="50" charset="-128"/>
                <a:ea typeface="Meiryo UI" panose="020B0604030504040204" pitchFamily="50" charset="-128"/>
              </a:rPr>
              <a:t>利用者数</a:t>
            </a:r>
            <a:r>
              <a:rPr lang="en-US" altLang="ja-JP" dirty="0" smtClean="0">
                <a:latin typeface="Meiryo UI" panose="020B0604030504040204" pitchFamily="50" charset="-128"/>
                <a:ea typeface="Meiryo UI" panose="020B0604030504040204" pitchFamily="50" charset="-128"/>
              </a:rPr>
              <a:t>/</a:t>
            </a:r>
            <a:r>
              <a:rPr lang="zh-CN" altLang="en-US" dirty="0" smtClean="0">
                <a:latin typeface="Meiryo UI" panose="020B0604030504040204" pitchFamily="50" charset="-128"/>
                <a:ea typeface="Meiryo UI" panose="020B0604030504040204" pitchFamily="50" charset="-128"/>
              </a:rPr>
              <a:t>登録者数推移</a:t>
            </a:r>
            <a:r>
              <a:rPr lang="en-US" altLang="zh-CN" dirty="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性別利用者数</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年代</a:t>
            </a:r>
            <a:r>
              <a:rPr lang="ja-JP" altLang="en-US" dirty="0">
                <a:latin typeface="Meiryo UI" panose="020B0604030504040204" pitchFamily="50" charset="-128"/>
                <a:ea typeface="Meiryo UI" panose="020B0604030504040204" pitchFamily="50" charset="-128"/>
              </a:rPr>
              <a:t>別</a:t>
            </a:r>
            <a:r>
              <a:rPr lang="ja-JP" altLang="en-US" dirty="0" smtClean="0">
                <a:latin typeface="Meiryo UI" panose="020B0604030504040204" pitchFamily="50" charset="-128"/>
                <a:ea typeface="Meiryo UI" panose="020B0604030504040204" pitchFamily="50" charset="-128"/>
              </a:rPr>
              <a:t>利用者数</a:t>
            </a:r>
            <a:r>
              <a:rPr lang="en-US" altLang="ja-JP" dirty="0" smtClean="0">
                <a:latin typeface="Meiryo UI" panose="020B0604030504040204" pitchFamily="50" charset="-128"/>
                <a:ea typeface="Meiryo UI" panose="020B0604030504040204" pitchFamily="50" charset="-128"/>
              </a:rPr>
              <a:t>/</a:t>
            </a:r>
            <a:r>
              <a:rPr lang="zh-CN" altLang="en-US" dirty="0" smtClean="0">
                <a:latin typeface="Meiryo UI" panose="020B0604030504040204" pitchFamily="50" charset="-128"/>
                <a:ea typeface="Meiryo UI" panose="020B0604030504040204" pitchFamily="50" charset="-128"/>
              </a:rPr>
              <a:t>（</a:t>
            </a:r>
            <a:r>
              <a:rPr lang="zh-CN" altLang="en-US" dirty="0">
                <a:latin typeface="Meiryo UI" panose="020B0604030504040204" pitchFamily="50" charset="-128"/>
                <a:ea typeface="Meiryo UI" panose="020B0604030504040204" pitchFamily="50" charset="-128"/>
              </a:rPr>
              <a:t>外国人）言語</a:t>
            </a:r>
            <a:r>
              <a:rPr lang="zh-CN" altLang="en-US" dirty="0" smtClean="0">
                <a:latin typeface="Meiryo UI" panose="020B0604030504040204" pitchFamily="50" charset="-128"/>
                <a:ea typeface="Meiryo UI" panose="020B0604030504040204" pitchFamily="50" charset="-128"/>
              </a:rPr>
              <a:t>利用者数</a:t>
            </a:r>
            <a:r>
              <a:rPr lang="en-US" altLang="zh-CN"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月別推移</a:t>
            </a:r>
            <a:r>
              <a:rPr lang="en-US" altLang="ja-JP" dirty="0" smtClean="0">
                <a:latin typeface="Meiryo UI" panose="020B0604030504040204" pitchFamily="50" charset="-128"/>
                <a:ea typeface="Meiryo UI" panose="020B0604030504040204" pitchFamily="50" charset="-128"/>
              </a:rPr>
              <a:t>/</a:t>
            </a:r>
            <a:r>
              <a:rPr lang="zh-TW" altLang="en-US" dirty="0" smtClean="0">
                <a:latin typeface="Meiryo UI" panose="020B0604030504040204" pitchFamily="50" charset="-128"/>
                <a:ea typeface="Meiryo UI" panose="020B0604030504040204" pitchFamily="50" charset="-128"/>
              </a:rPr>
              <a:t>時間帯</a:t>
            </a:r>
            <a:r>
              <a:rPr lang="zh-TW" altLang="en-US" dirty="0">
                <a:latin typeface="Meiryo UI" panose="020B0604030504040204" pitchFamily="50" charset="-128"/>
                <a:ea typeface="Meiryo UI" panose="020B0604030504040204" pitchFamily="50" charset="-128"/>
              </a:rPr>
              <a:t>別利用者数</a:t>
            </a:r>
          </a:p>
          <a:p>
            <a:endParaRPr lang="ja-JP" altLang="en-US" dirty="0">
              <a:latin typeface="Meiryo UI" panose="020B0604030504040204" pitchFamily="50" charset="-128"/>
              <a:ea typeface="Meiryo UI" panose="020B0604030504040204" pitchFamily="50" charset="-128"/>
            </a:endParaRPr>
          </a:p>
          <a:p>
            <a:endParaRPr kumimoji="1" lang="ja-JP" altLang="en-US" sz="11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486564" y="1800231"/>
            <a:ext cx="5285762" cy="307777"/>
          </a:xfrm>
          <a:prstGeom prst="rect">
            <a:avLst/>
          </a:prstGeom>
          <a:noFill/>
        </p:spPr>
        <p:txBody>
          <a:bodyPr wrap="square" rtlCol="0">
            <a:spAutoFit/>
          </a:bodyPr>
          <a:lstStyle/>
          <a:p>
            <a:pPr algn="ctr"/>
            <a:r>
              <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なら企業独自のブランドでサービス展開が可能です</a:t>
            </a:r>
            <a:endPar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263391" y="3904078"/>
            <a:ext cx="8617218" cy="307777"/>
          </a:xfrm>
          <a:prstGeom prst="rect">
            <a:avLst/>
          </a:prstGeom>
          <a:noFill/>
          <a:ln>
            <a:noFill/>
          </a:ln>
        </p:spPr>
        <p:txBody>
          <a:bodyPr wrap="square" rtlCol="0">
            <a:spAutoFit/>
          </a:bodyPr>
          <a:lstStyle/>
          <a:p>
            <a:pPr algn="ctr"/>
            <a:r>
              <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Enterprise</a:t>
            </a:r>
            <a:r>
              <a:rPr lang="ja-JP" altLang="en-US"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版ならではの機能も充実</a:t>
            </a:r>
            <a:endPar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コネクタ 16"/>
          <p:cNvCxnSpPr>
            <a:stCxn id="60" idx="1"/>
          </p:cNvCxnSpPr>
          <p:nvPr/>
        </p:nvCxnSpPr>
        <p:spPr bwMode="auto">
          <a:xfrm>
            <a:off x="263391" y="4057967"/>
            <a:ext cx="2734786" cy="7688"/>
          </a:xfrm>
          <a:prstGeom prst="line">
            <a:avLst/>
          </a:prstGeom>
          <a:ln>
            <a:solidFill>
              <a:srgbClr val="2CB2BD"/>
            </a:solidFill>
          </a:ln>
          <a:extLst/>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bwMode="auto">
          <a:xfrm flipV="1">
            <a:off x="6174939" y="4057967"/>
            <a:ext cx="2693104" cy="7688"/>
          </a:xfrm>
          <a:prstGeom prst="line">
            <a:avLst/>
          </a:prstGeom>
          <a:ln>
            <a:solidFill>
              <a:srgbClr val="2CB2BD"/>
            </a:solidFill>
          </a:ln>
          <a:extLst/>
        </p:spPr>
        <p:style>
          <a:lnRef idx="1">
            <a:schemeClr val="dk1"/>
          </a:lnRef>
          <a:fillRef idx="0">
            <a:schemeClr val="dk1"/>
          </a:fillRef>
          <a:effectRef idx="0">
            <a:schemeClr val="dk1"/>
          </a:effectRef>
          <a:fontRef idx="minor">
            <a:schemeClr val="tx1"/>
          </a:fontRef>
        </p:style>
      </p:cxnSp>
      <p:sp>
        <p:nvSpPr>
          <p:cNvPr id="62" name="テキスト ボックス 61"/>
          <p:cNvSpPr txBox="1"/>
          <p:nvPr/>
        </p:nvSpPr>
        <p:spPr>
          <a:xfrm>
            <a:off x="4572000" y="4282603"/>
            <a:ext cx="4296043" cy="338554"/>
          </a:xfrm>
          <a:prstGeom prst="rect">
            <a:avLst/>
          </a:prstGeom>
          <a:solidFill>
            <a:schemeClr val="bg1"/>
          </a:solidFill>
        </p:spPr>
        <p:txBody>
          <a:bodyPr wrap="square">
            <a:spAutoFit/>
          </a:bodyPr>
          <a:lstStyle/>
          <a:p>
            <a:pPr algn="ctr">
              <a:defRPr/>
            </a:pPr>
            <a:r>
              <a:rPr lang="ja-JP" altLang="en-US" sz="16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本部主導のオペレーション</a:t>
            </a:r>
            <a:endPar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3" name="直線コネクタ 62"/>
          <p:cNvCxnSpPr/>
          <p:nvPr/>
        </p:nvCxnSpPr>
        <p:spPr bwMode="auto">
          <a:xfrm>
            <a:off x="4572000" y="4364611"/>
            <a:ext cx="0" cy="2125089"/>
          </a:xfrm>
          <a:prstGeom prst="line">
            <a:avLst/>
          </a:prstGeom>
          <a:ln w="69850" cap="rnd">
            <a:solidFill>
              <a:srgbClr val="2CB2BD"/>
            </a:solidFill>
            <a:prstDash val="sysDot"/>
          </a:ln>
          <a:extLst/>
        </p:spPr>
        <p:style>
          <a:lnRef idx="1">
            <a:schemeClr val="dk1"/>
          </a:lnRef>
          <a:fillRef idx="0">
            <a:schemeClr val="dk1"/>
          </a:fillRef>
          <a:effectRef idx="0">
            <a:schemeClr val="dk1"/>
          </a:effectRef>
          <a:fontRef idx="minor">
            <a:schemeClr val="tx1"/>
          </a:fontRef>
        </p:style>
      </p:cxnSp>
      <p:cxnSp>
        <p:nvCxnSpPr>
          <p:cNvPr id="64" name="直線コネクタ 63"/>
          <p:cNvCxnSpPr/>
          <p:nvPr/>
        </p:nvCxnSpPr>
        <p:spPr bwMode="auto">
          <a:xfrm>
            <a:off x="910387" y="4579296"/>
            <a:ext cx="2809126" cy="7688"/>
          </a:xfrm>
          <a:prstGeom prst="line">
            <a:avLst/>
          </a:prstGeom>
          <a:ln w="12700" cap="rnd">
            <a:solidFill>
              <a:srgbClr val="2CB2BD"/>
            </a:solidFill>
            <a:prstDash val="sysDot"/>
          </a:ln>
          <a:extLst/>
        </p:spPr>
        <p:style>
          <a:lnRef idx="1">
            <a:schemeClr val="dk1"/>
          </a:lnRef>
          <a:fillRef idx="0">
            <a:schemeClr val="dk1"/>
          </a:fillRef>
          <a:effectRef idx="0">
            <a:schemeClr val="dk1"/>
          </a:effectRef>
          <a:fontRef idx="minor">
            <a:schemeClr val="tx1"/>
          </a:fontRef>
        </p:style>
      </p:cxnSp>
      <p:cxnSp>
        <p:nvCxnSpPr>
          <p:cNvPr id="65" name="直線コネクタ 64"/>
          <p:cNvCxnSpPr/>
          <p:nvPr/>
        </p:nvCxnSpPr>
        <p:spPr bwMode="auto">
          <a:xfrm>
            <a:off x="5363060" y="4593136"/>
            <a:ext cx="2809126" cy="7688"/>
          </a:xfrm>
          <a:prstGeom prst="line">
            <a:avLst/>
          </a:prstGeom>
          <a:ln w="12700" cap="rnd">
            <a:solidFill>
              <a:srgbClr val="2CB2BD"/>
            </a:solidFill>
            <a:prstDash val="sysDot"/>
          </a:ln>
          <a:extLst/>
        </p:spPr>
        <p:style>
          <a:lnRef idx="1">
            <a:schemeClr val="dk1"/>
          </a:lnRef>
          <a:fillRef idx="0">
            <a:schemeClr val="dk1"/>
          </a:fillRef>
          <a:effectRef idx="0">
            <a:schemeClr val="dk1"/>
          </a:effectRef>
          <a:fontRef idx="minor">
            <a:schemeClr val="tx1"/>
          </a:fontRef>
        </p:style>
      </p:cxnSp>
      <p:pic>
        <p:nvPicPr>
          <p:cNvPr id="21" name="図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611" y="4700216"/>
            <a:ext cx="948867" cy="1638580"/>
          </a:xfrm>
          <a:prstGeom prst="rect">
            <a:avLst/>
          </a:prstGeom>
        </p:spPr>
      </p:pic>
      <p:pic>
        <p:nvPicPr>
          <p:cNvPr id="25" name="図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32656" y="4746510"/>
            <a:ext cx="1361440" cy="1631895"/>
          </a:xfrm>
          <a:prstGeom prst="rect">
            <a:avLst/>
          </a:prstGeom>
        </p:spPr>
      </p:pic>
      <p:grpSp>
        <p:nvGrpSpPr>
          <p:cNvPr id="48" name="グループ化 47"/>
          <p:cNvGrpSpPr/>
          <p:nvPr/>
        </p:nvGrpSpPr>
        <p:grpSpPr>
          <a:xfrm>
            <a:off x="304800" y="6489706"/>
            <a:ext cx="1569695" cy="367080"/>
            <a:chOff x="320303" y="6374556"/>
            <a:chExt cx="1786159" cy="409925"/>
          </a:xfrm>
        </p:grpSpPr>
        <p:sp>
          <p:nvSpPr>
            <p:cNvPr id="49"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54" name="図 53"/>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pic>
        <p:nvPicPr>
          <p:cNvPr id="51" name="図 50"/>
          <p:cNvPicPr>
            <a:picLocks noChangeAspect="1"/>
          </p:cNvPicPr>
          <p:nvPr/>
        </p:nvPicPr>
        <p:blipFill rotWithShape="1">
          <a:blip r:embed="rId7"/>
          <a:srcRect l="6657" t="6658" r="3455" b="3477"/>
          <a:stretch/>
        </p:blipFill>
        <p:spPr>
          <a:xfrm>
            <a:off x="385005" y="683533"/>
            <a:ext cx="1818946" cy="888803"/>
          </a:xfrm>
          <a:prstGeom prst="rect">
            <a:avLst/>
          </a:prstGeom>
        </p:spPr>
      </p:pic>
      <p:grpSp>
        <p:nvGrpSpPr>
          <p:cNvPr id="19" name="グループ化 18"/>
          <p:cNvGrpSpPr/>
          <p:nvPr/>
        </p:nvGrpSpPr>
        <p:grpSpPr>
          <a:xfrm>
            <a:off x="473374" y="3415239"/>
            <a:ext cx="2797633" cy="370834"/>
            <a:chOff x="-425392" y="3627102"/>
            <a:chExt cx="2958588" cy="325848"/>
          </a:xfrm>
        </p:grpSpPr>
        <p:sp>
          <p:nvSpPr>
            <p:cNvPr id="12" name="正方形/長方形 11"/>
            <p:cNvSpPr/>
            <p:nvPr/>
          </p:nvSpPr>
          <p:spPr bwMode="auto">
            <a:xfrm>
              <a:off x="-425392" y="3734049"/>
              <a:ext cx="1767852" cy="178901"/>
            </a:xfrm>
            <a:prstGeom prst="rect">
              <a:avLst/>
            </a:prstGeom>
            <a:solidFill>
              <a:srgbClr val="2CB2B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　　　　　　　　　</a:t>
              </a: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IP</a:t>
              </a:r>
              <a:r>
                <a:rPr lang="en-US" altLang="ja-JP" b="1" dirty="0">
                  <a:solidFill>
                    <a:schemeClr val="bg1"/>
                  </a:solidFill>
                  <a:latin typeface="Meiryo UI" panose="020B0604030504040204" pitchFamily="50" charset="-128"/>
                  <a:ea typeface="Meiryo UI" panose="020B0604030504040204" pitchFamily="50" charset="-128"/>
                </a:rPr>
                <a:t>v</a:t>
              </a: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6</a:t>
              </a: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プロバイダ　</a:t>
              </a:r>
            </a:p>
          </p:txBody>
        </p:sp>
        <p:sp>
          <p:nvSpPr>
            <p:cNvPr id="15" name="テキスト ボックス 14"/>
            <p:cNvSpPr txBox="1"/>
            <p:nvPr/>
          </p:nvSpPr>
          <p:spPr>
            <a:xfrm>
              <a:off x="1290547" y="3722118"/>
              <a:ext cx="1242649" cy="2308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だから圧倒的に速い！</a:t>
              </a:r>
              <a:endParaRPr kumimoji="1" lang="ja-JP" altLang="en-US" dirty="0">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8"/>
            <a:stretch>
              <a:fillRect/>
            </a:stretch>
          </p:blipFill>
          <p:spPr>
            <a:xfrm>
              <a:off x="247705" y="3627102"/>
              <a:ext cx="232359" cy="214788"/>
            </a:xfrm>
            <a:prstGeom prst="rect">
              <a:avLst/>
            </a:prstGeom>
          </p:spPr>
        </p:pic>
      </p:grpSp>
      <p:pic>
        <p:nvPicPr>
          <p:cNvPr id="59" name="図 5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5837" y="2974973"/>
            <a:ext cx="788875" cy="807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91195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2971661" y="2865074"/>
            <a:ext cx="5886455" cy="1061829"/>
          </a:xfrm>
          <a:prstGeom prst="rect">
            <a:avLst/>
          </a:prstGeom>
        </p:spPr>
        <p:txBody>
          <a:bodyPr wrap="square">
            <a:spAutoFit/>
          </a:bodyPr>
          <a:lstStyle/>
          <a:p>
            <a:pPr marL="0" marR="0" indent="0" defTabSz="1067672" eaLnBrk="1" fontAlgn="auto" latinLnBrk="0" hangingPunct="1">
              <a:lnSpc>
                <a:spcPct val="150000"/>
              </a:lnSpc>
              <a:spcBef>
                <a:spcPts val="0"/>
              </a:spcBef>
              <a:spcAft>
                <a:spcPts val="0"/>
              </a:spcAft>
              <a:buClrTx/>
              <a:buSzTx/>
              <a:buFontTx/>
              <a:buNone/>
              <a:tabLst/>
            </a:pPr>
            <a:r>
              <a:rPr lang="ja-JP" altLang="en-US" sz="1400" b="1" kern="0" dirty="0" smtClean="0">
                <a:latin typeface="メイリオ" panose="020B0604030504040204" pitchFamily="50" charset="-128"/>
                <a:ea typeface="メイリオ" panose="020B0604030504040204" pitchFamily="50" charset="-128"/>
              </a:rPr>
              <a:t>● 決済データは暗号化された上で処理されるのでセキュリティも安心</a:t>
            </a:r>
            <a:endParaRPr lang="en-US" altLang="ja-JP" sz="1400" b="1" kern="0" dirty="0" smtClean="0">
              <a:latin typeface="メイリオ" panose="020B0604030504040204" pitchFamily="50" charset="-128"/>
              <a:ea typeface="メイリオ" panose="020B0604030504040204" pitchFamily="50" charset="-128"/>
            </a:endParaRPr>
          </a:p>
          <a:p>
            <a:pPr defTabSz="1067672" fontAlgn="auto">
              <a:lnSpc>
                <a:spcPct val="150000"/>
              </a:lnSpc>
              <a:spcBef>
                <a:spcPts val="0"/>
              </a:spcBef>
              <a:spcAft>
                <a:spcPts val="0"/>
              </a:spcAft>
            </a:pPr>
            <a:r>
              <a:rPr lang="ja-JP" altLang="en-US" sz="1400" b="1" kern="0" dirty="0" smtClean="0">
                <a:latin typeface="メイリオ" panose="020B0604030504040204" pitchFamily="50" charset="-128"/>
                <a:ea typeface="メイリオ"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通信</a:t>
            </a:r>
            <a:r>
              <a:rPr lang="ja-JP" altLang="en-US" sz="1400" b="1" dirty="0">
                <a:latin typeface="Meiryo UI" panose="020B0604030504040204" pitchFamily="50" charset="-128"/>
                <a:ea typeface="Meiryo UI" panose="020B0604030504040204" pitchFamily="50" charset="-128"/>
              </a:rPr>
              <a:t>環境</a:t>
            </a:r>
            <a:r>
              <a:rPr lang="ja-JP" altLang="en-US" sz="1400" b="1" dirty="0" smtClean="0">
                <a:latin typeface="Meiryo UI" panose="020B0604030504040204" pitchFamily="50" charset="-128"/>
                <a:ea typeface="Meiryo UI" panose="020B0604030504040204" pitchFamily="50" charset="-128"/>
              </a:rPr>
              <a:t>さえあればテーブル会計も移動販売のカード決済も</a:t>
            </a:r>
            <a:r>
              <a:rPr lang="en-US" altLang="ja-JP" sz="1400" b="1" dirty="0" smtClean="0">
                <a:latin typeface="Meiryo UI" panose="020B0604030504040204" pitchFamily="50" charset="-128"/>
                <a:ea typeface="Meiryo UI" panose="020B0604030504040204" pitchFamily="50" charset="-128"/>
              </a:rPr>
              <a:t>OK</a:t>
            </a:r>
            <a:endParaRPr lang="en-US" altLang="ja-JP" sz="1400" kern="0" dirty="0" smtClean="0">
              <a:latin typeface="メイリオ" panose="020B0604030504040204" pitchFamily="50" charset="-128"/>
              <a:ea typeface="メイリオ" panose="020B0604030504040204" pitchFamily="50" charset="-128"/>
            </a:endParaRPr>
          </a:p>
          <a:p>
            <a:pPr marL="0" marR="0" indent="0" defTabSz="1067672" eaLnBrk="1" fontAlgn="auto" latinLnBrk="0" hangingPunct="1">
              <a:lnSpc>
                <a:spcPct val="150000"/>
              </a:lnSpc>
              <a:spcBef>
                <a:spcPts val="0"/>
              </a:spcBef>
              <a:spcAft>
                <a:spcPts val="0"/>
              </a:spcAft>
              <a:buClrTx/>
              <a:buSzTx/>
              <a:buFontTx/>
              <a:buNone/>
              <a:tabLst/>
            </a:pPr>
            <a:r>
              <a:rPr lang="ja-JP" altLang="en-US" sz="1400" b="1" kern="0" dirty="0" smtClean="0">
                <a:latin typeface="メイリオ" panose="020B0604030504040204" pitchFamily="50" charset="-128"/>
                <a:ea typeface="メイリオ" panose="020B0604030504040204" pitchFamily="50" charset="-128"/>
              </a:rPr>
              <a:t>● 分割・リボ払いなど複数回払いにも対応 </a:t>
            </a:r>
            <a:r>
              <a:rPr lang="en-US" altLang="ja-JP" kern="0" dirty="0" smtClean="0">
                <a:latin typeface="メイリオ" panose="020B0604030504040204" pitchFamily="50" charset="-128"/>
                <a:ea typeface="メイリオ" panose="020B0604030504040204" pitchFamily="50" charset="-128"/>
              </a:rPr>
              <a:t>※</a:t>
            </a:r>
            <a:r>
              <a:rPr lang="ja-JP" altLang="en-US" kern="0" dirty="0" smtClean="0">
                <a:latin typeface="メイリオ" panose="020B0604030504040204" pitchFamily="50" charset="-128"/>
                <a:ea typeface="メイリオ" panose="020B0604030504040204" pitchFamily="50" charset="-128"/>
              </a:rPr>
              <a:t>別途審査がございます</a:t>
            </a:r>
            <a:endParaRPr lang="ja-JP" altLang="en-US" sz="1400" kern="0" dirty="0">
              <a:latin typeface="メイリオ" panose="020B0604030504040204" pitchFamily="50" charset="-128"/>
              <a:ea typeface="メイリオ" panose="020B0604030504040204" pitchFamily="50" charset="-128"/>
            </a:endParaRPr>
          </a:p>
        </p:txBody>
      </p:sp>
      <p:sp>
        <p:nvSpPr>
          <p:cNvPr id="64" name="正方形/長方形 63"/>
          <p:cNvSpPr/>
          <p:nvPr/>
        </p:nvSpPr>
        <p:spPr>
          <a:xfrm>
            <a:off x="3006720" y="4107333"/>
            <a:ext cx="1577676" cy="253916"/>
          </a:xfrm>
          <a:prstGeom prst="rect">
            <a:avLst/>
          </a:prstGeom>
        </p:spPr>
        <p:txBody>
          <a:bodyPr wrap="none">
            <a:spAutoFit/>
          </a:bodyPr>
          <a:lstStyle/>
          <a:p>
            <a:r>
              <a:rPr lang="ja-JP" altLang="en-US" sz="1050" b="1" dirty="0" smtClean="0">
                <a:solidFill>
                  <a:schemeClr val="tx1">
                    <a:lumMod val="65000"/>
                    <a:lumOff val="35000"/>
                  </a:schemeClr>
                </a:solidFill>
                <a:latin typeface="メイリオ" panose="020B0604030504040204" pitchFamily="50" charset="-128"/>
                <a:ea typeface="メイリオ" panose="020B0604030504040204" pitchFamily="50" charset="-128"/>
              </a:rPr>
              <a:t>▶ 対応カードブランド</a:t>
            </a:r>
            <a:endParaRPr lang="ja-JP" altLang="en-US" sz="1050" b="1" dirty="0"/>
          </a:p>
        </p:txBody>
      </p:sp>
      <p:pic>
        <p:nvPicPr>
          <p:cNvPr id="47" name="図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6666" y="4307497"/>
            <a:ext cx="5286868" cy="631641"/>
          </a:xfrm>
          <a:prstGeom prst="rect">
            <a:avLst/>
          </a:prstGeom>
        </p:spPr>
      </p:pic>
      <p:sp>
        <p:nvSpPr>
          <p:cNvPr id="41"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キャッシュレス決済端末</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ペイ</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20"/>
          <p:cNvSpPr txBox="1">
            <a:spLocks noChangeArrowheads="1"/>
          </p:cNvSpPr>
          <p:nvPr/>
        </p:nvSpPr>
        <p:spPr bwMode="auto">
          <a:xfrm>
            <a:off x="2946981" y="948896"/>
            <a:ext cx="6108319"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spcBef>
                <a:spcPct val="0"/>
              </a:spcBef>
              <a:spcAft>
                <a:spcPts val="600"/>
              </a:spcAft>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主要クレジットカードだけでなく、交通系電子マネーも使える！</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spcAft>
                <a:spcPts val="600"/>
              </a:spcAft>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端末・プリンターが無料レンタルの店舗向け決済サービス</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393" y="948896"/>
            <a:ext cx="1841395" cy="836759"/>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5009" y="2001991"/>
            <a:ext cx="2200691" cy="3114255"/>
          </a:xfrm>
          <a:prstGeom prst="rect">
            <a:avLst/>
          </a:prstGeom>
        </p:spPr>
      </p:pic>
      <p:grpSp>
        <p:nvGrpSpPr>
          <p:cNvPr id="61" name="グループ化 60"/>
          <p:cNvGrpSpPr/>
          <p:nvPr/>
        </p:nvGrpSpPr>
        <p:grpSpPr>
          <a:xfrm>
            <a:off x="3161412" y="5288801"/>
            <a:ext cx="4614439" cy="586126"/>
            <a:chOff x="3454022" y="4943609"/>
            <a:chExt cx="5308733" cy="614548"/>
          </a:xfrm>
        </p:grpSpPr>
        <p:pic>
          <p:nvPicPr>
            <p:cNvPr id="11" name="図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4022" y="4943609"/>
              <a:ext cx="636300" cy="614548"/>
            </a:xfrm>
            <a:prstGeom prst="rect">
              <a:avLst/>
            </a:prstGeom>
          </p:spPr>
        </p:pic>
        <p:pic>
          <p:nvPicPr>
            <p:cNvPr id="14" name="図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96275" y="5033014"/>
              <a:ext cx="737469" cy="406093"/>
            </a:xfrm>
            <a:prstGeom prst="rect">
              <a:avLst/>
            </a:prstGeom>
          </p:spPr>
        </p:pic>
        <p:pic>
          <p:nvPicPr>
            <p:cNvPr id="15" name="図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15117" y="5074194"/>
              <a:ext cx="630577" cy="353967"/>
            </a:xfrm>
            <a:prstGeom prst="rect">
              <a:avLst/>
            </a:prstGeom>
          </p:spPr>
        </p:pic>
        <p:pic>
          <p:nvPicPr>
            <p:cNvPr id="19" name="図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27066" y="5109546"/>
              <a:ext cx="894988" cy="335190"/>
            </a:xfrm>
            <a:prstGeom prst="rect">
              <a:avLst/>
            </a:prstGeom>
          </p:spPr>
        </p:pic>
        <p:pic>
          <p:nvPicPr>
            <p:cNvPr id="23" name="図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03426" y="5183874"/>
              <a:ext cx="859329" cy="141101"/>
            </a:xfrm>
            <a:prstGeom prst="rect">
              <a:avLst/>
            </a:prstGeom>
          </p:spPr>
        </p:pic>
      </p:grpSp>
      <p:grpSp>
        <p:nvGrpSpPr>
          <p:cNvPr id="57" name="グループ化 56"/>
          <p:cNvGrpSpPr/>
          <p:nvPr/>
        </p:nvGrpSpPr>
        <p:grpSpPr>
          <a:xfrm>
            <a:off x="4899787" y="5947406"/>
            <a:ext cx="3800688" cy="323669"/>
            <a:chOff x="4059454" y="5587827"/>
            <a:chExt cx="4170146" cy="378024"/>
          </a:xfrm>
        </p:grpSpPr>
        <p:pic>
          <p:nvPicPr>
            <p:cNvPr id="24" name="図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59454" y="5626559"/>
              <a:ext cx="512545" cy="339292"/>
            </a:xfrm>
            <a:prstGeom prst="rect">
              <a:avLst/>
            </a:prstGeom>
          </p:spPr>
        </p:pic>
        <p:pic>
          <p:nvPicPr>
            <p:cNvPr id="42" name="図 4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59678" y="5587827"/>
              <a:ext cx="761256" cy="370951"/>
            </a:xfrm>
            <a:prstGeom prst="rect">
              <a:avLst/>
            </a:prstGeom>
          </p:spPr>
        </p:pic>
        <p:pic>
          <p:nvPicPr>
            <p:cNvPr id="55" name="図 5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86362" y="5623285"/>
              <a:ext cx="900686" cy="250384"/>
            </a:xfrm>
            <a:prstGeom prst="rect">
              <a:avLst/>
            </a:prstGeom>
          </p:spPr>
        </p:pic>
        <p:pic>
          <p:nvPicPr>
            <p:cNvPr id="56" name="図 5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63601" y="5587827"/>
              <a:ext cx="865999" cy="316988"/>
            </a:xfrm>
            <a:prstGeom prst="rect">
              <a:avLst/>
            </a:prstGeom>
          </p:spPr>
        </p:pic>
      </p:grpSp>
      <p:sp>
        <p:nvSpPr>
          <p:cNvPr id="65" name="正方形/長方形 64"/>
          <p:cNvSpPr/>
          <p:nvPr/>
        </p:nvSpPr>
        <p:spPr>
          <a:xfrm>
            <a:off x="3024152" y="5046556"/>
            <a:ext cx="2249334" cy="253916"/>
          </a:xfrm>
          <a:prstGeom prst="rect">
            <a:avLst/>
          </a:prstGeom>
        </p:spPr>
        <p:txBody>
          <a:bodyPr wrap="none">
            <a:spAutoFit/>
          </a:bodyPr>
          <a:lstStyle/>
          <a:p>
            <a:r>
              <a:rPr lang="ja-JP" altLang="en-US" sz="1050" b="1" dirty="0" smtClean="0">
                <a:solidFill>
                  <a:schemeClr val="tx1">
                    <a:lumMod val="65000"/>
                    <a:lumOff val="35000"/>
                  </a:schemeClr>
                </a:solidFill>
                <a:latin typeface="メイリオ" panose="020B0604030504040204" pitchFamily="50" charset="-128"/>
                <a:ea typeface="メイリオ" panose="020B0604030504040204" pitchFamily="50" charset="-128"/>
              </a:rPr>
              <a:t>▶ 対応交通系マネー（実装予定）</a:t>
            </a:r>
            <a:endParaRPr lang="ja-JP" altLang="en-US" sz="1050" b="1" dirty="0"/>
          </a:p>
        </p:txBody>
      </p:sp>
      <p:cxnSp>
        <p:nvCxnSpPr>
          <p:cNvPr id="68" name="直線コネクタ 67"/>
          <p:cNvCxnSpPr/>
          <p:nvPr/>
        </p:nvCxnSpPr>
        <p:spPr bwMode="auto">
          <a:xfrm>
            <a:off x="2775547" y="4951433"/>
            <a:ext cx="6055524" cy="1108"/>
          </a:xfrm>
          <a:prstGeom prst="line">
            <a:avLst/>
          </a:prstGeom>
          <a:ln w="38100">
            <a:solidFill>
              <a:schemeClr val="bg1">
                <a:lumMod val="85000"/>
              </a:schemeClr>
            </a:solidFill>
          </a:ln>
          <a:extLst/>
        </p:spPr>
        <p:style>
          <a:lnRef idx="1">
            <a:schemeClr val="dk1"/>
          </a:lnRef>
          <a:fillRef idx="0">
            <a:schemeClr val="dk1"/>
          </a:fillRef>
          <a:effectRef idx="0">
            <a:schemeClr val="dk1"/>
          </a:effectRef>
          <a:fontRef idx="minor">
            <a:schemeClr val="tx1"/>
          </a:fontRef>
        </p:style>
      </p:cxnSp>
      <p:sp>
        <p:nvSpPr>
          <p:cNvPr id="73" name="テキスト ボックス 72"/>
          <p:cNvSpPr txBox="1"/>
          <p:nvPr/>
        </p:nvSpPr>
        <p:spPr>
          <a:xfrm>
            <a:off x="283439" y="5720643"/>
            <a:ext cx="2637963" cy="566309"/>
          </a:xfrm>
          <a:prstGeom prst="rect">
            <a:avLst/>
          </a:prstGeom>
          <a:noFill/>
        </p:spPr>
        <p:txBody>
          <a:bodyPr wrap="square" rtlCol="0">
            <a:spAutoFit/>
          </a:bodyPr>
          <a:lstStyle/>
          <a:p>
            <a:pPr algn="ctr"/>
            <a:r>
              <a:rPr kumimoji="1" lang="ja-JP" altLang="en-US" sz="1400" dirty="0" smtClean="0">
                <a:latin typeface="Meiryo UI" panose="020B0604030504040204" pitchFamily="50" charset="-128"/>
                <a:ea typeface="Meiryo UI" panose="020B0604030504040204" pitchFamily="50" charset="-128"/>
              </a:rPr>
              <a:t>と連動することでよりスマートに</a:t>
            </a:r>
            <a:endParaRPr lang="en-US" altLang="ja-JP" sz="1400" dirty="0">
              <a:latin typeface="Meiryo UI" panose="020B0604030504040204" pitchFamily="50" charset="-128"/>
              <a:ea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rPr>
              <a:t>レジ・決済がご利用いただけます！</a:t>
            </a:r>
            <a:endParaRPr kumimoji="1" lang="ja-JP" altLang="en-US" sz="1400" dirty="0">
              <a:latin typeface="Meiryo UI" panose="020B0604030504040204" pitchFamily="50" charset="-128"/>
              <a:ea typeface="Meiryo UI" panose="020B0604030504040204" pitchFamily="50" charset="-128"/>
            </a:endParaRPr>
          </a:p>
        </p:txBody>
      </p:sp>
      <p:pic>
        <p:nvPicPr>
          <p:cNvPr id="75" name="図 7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79347" y="5322138"/>
            <a:ext cx="627734" cy="357801"/>
          </a:xfrm>
          <a:prstGeom prst="rect">
            <a:avLst/>
          </a:prstGeom>
        </p:spPr>
      </p:pic>
      <p:pic>
        <p:nvPicPr>
          <p:cNvPr id="76" name="図 7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7490" y="4978179"/>
            <a:ext cx="1341351" cy="949006"/>
          </a:xfrm>
          <a:prstGeom prst="rect">
            <a:avLst/>
          </a:prstGeom>
        </p:spPr>
      </p:pic>
      <p:grpSp>
        <p:nvGrpSpPr>
          <p:cNvPr id="83" name="グループ化 82"/>
          <p:cNvGrpSpPr/>
          <p:nvPr/>
        </p:nvGrpSpPr>
        <p:grpSpPr>
          <a:xfrm>
            <a:off x="4785822" y="1896104"/>
            <a:ext cx="1973735" cy="828448"/>
            <a:chOff x="5050668" y="1897471"/>
            <a:chExt cx="1973735" cy="828448"/>
          </a:xfrm>
        </p:grpSpPr>
        <p:pic>
          <p:nvPicPr>
            <p:cNvPr id="77" name="図 7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050668" y="1897471"/>
              <a:ext cx="782215" cy="782511"/>
            </a:xfrm>
            <a:prstGeom prst="rect">
              <a:avLst/>
            </a:prstGeom>
          </p:spPr>
        </p:pic>
        <p:pic>
          <p:nvPicPr>
            <p:cNvPr id="78" name="図 7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683365" y="1925693"/>
              <a:ext cx="1341038" cy="800226"/>
            </a:xfrm>
            <a:prstGeom prst="rect">
              <a:avLst/>
            </a:prstGeom>
          </p:spPr>
        </p:pic>
      </p:grpSp>
      <p:grpSp>
        <p:nvGrpSpPr>
          <p:cNvPr id="84" name="グループ化 83"/>
          <p:cNvGrpSpPr/>
          <p:nvPr/>
        </p:nvGrpSpPr>
        <p:grpSpPr>
          <a:xfrm>
            <a:off x="6783489" y="1870209"/>
            <a:ext cx="2047582" cy="839019"/>
            <a:chOff x="7003502" y="1878618"/>
            <a:chExt cx="2047582" cy="839019"/>
          </a:xfrm>
        </p:grpSpPr>
        <p:pic>
          <p:nvPicPr>
            <p:cNvPr id="79" name="図 7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003502" y="1897471"/>
              <a:ext cx="787536" cy="787536"/>
            </a:xfrm>
            <a:prstGeom prst="rect">
              <a:avLst/>
            </a:prstGeom>
          </p:spPr>
        </p:pic>
        <p:pic>
          <p:nvPicPr>
            <p:cNvPr id="80" name="図 7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755983" y="1878618"/>
              <a:ext cx="1295101" cy="839019"/>
            </a:xfrm>
            <a:prstGeom prst="rect">
              <a:avLst/>
            </a:prstGeom>
          </p:spPr>
        </p:pic>
      </p:grpSp>
      <p:grpSp>
        <p:nvGrpSpPr>
          <p:cNvPr id="82" name="グループ化 81"/>
          <p:cNvGrpSpPr/>
          <p:nvPr/>
        </p:nvGrpSpPr>
        <p:grpSpPr>
          <a:xfrm>
            <a:off x="3006720" y="1896104"/>
            <a:ext cx="1633081" cy="787536"/>
            <a:chOff x="3157601" y="1897471"/>
            <a:chExt cx="1633081" cy="787536"/>
          </a:xfrm>
        </p:grpSpPr>
        <p:sp>
          <p:nvSpPr>
            <p:cNvPr id="72" name="テキスト ボックス 71"/>
            <p:cNvSpPr txBox="1"/>
            <p:nvPr/>
          </p:nvSpPr>
          <p:spPr>
            <a:xfrm>
              <a:off x="3956799" y="1971863"/>
              <a:ext cx="833883" cy="707886"/>
            </a:xfrm>
            <a:prstGeom prst="rect">
              <a:avLst/>
            </a:prstGeom>
            <a:noFill/>
          </p:spPr>
          <p:txBody>
            <a:bodyPr wrap="none" rtlCol="0">
              <a:spAutoFit/>
            </a:bodyPr>
            <a:lstStyle/>
            <a:p>
              <a:r>
                <a:rPr lang="en-US" altLang="ja-JP" sz="4000" b="1" dirty="0">
                  <a:solidFill>
                    <a:srgbClr val="00AAEE"/>
                  </a:solidFill>
                  <a:latin typeface="Arial Black" panose="020B0A04020102020204" pitchFamily="34" charset="0"/>
                  <a:ea typeface="Meiryo UI" panose="020B0604030504040204" pitchFamily="50" charset="-128"/>
                </a:rPr>
                <a:t>0</a:t>
              </a:r>
              <a:r>
                <a:rPr kumimoji="1" lang="ja-JP" altLang="en-US" sz="2400" b="1" dirty="0" smtClean="0">
                  <a:solidFill>
                    <a:srgbClr val="00AAEE"/>
                  </a:solidFill>
                  <a:latin typeface="Meiryo UI" panose="020B0604030504040204" pitchFamily="50" charset="-128"/>
                  <a:ea typeface="Meiryo UI" panose="020B0604030504040204" pitchFamily="50" charset="-128"/>
                </a:rPr>
                <a:t>円</a:t>
              </a:r>
              <a:endParaRPr kumimoji="1" lang="ja-JP" altLang="en-US" sz="4000" dirty="0">
                <a:solidFill>
                  <a:srgbClr val="00AAEE"/>
                </a:solidFill>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157601" y="1897471"/>
              <a:ext cx="787536" cy="787536"/>
            </a:xfrm>
            <a:prstGeom prst="rect">
              <a:avLst/>
            </a:prstGeom>
          </p:spPr>
        </p:pic>
      </p:grpSp>
      <p:sp>
        <p:nvSpPr>
          <p:cNvPr id="38" name="スライド番号プレースホルダー 1"/>
          <p:cNvSpPr>
            <a:spLocks noGrp="1"/>
          </p:cNvSpPr>
          <p:nvPr>
            <p:ph type="sldNum" sz="quarter" idx="10"/>
          </p:nvPr>
        </p:nvSpPr>
        <p:spPr>
          <a:xfrm>
            <a:off x="8445500" y="6623050"/>
            <a:ext cx="614363" cy="339725"/>
          </a:xfrm>
        </p:spPr>
        <p:txBody>
          <a:bodyPr/>
          <a:lstStyle/>
          <a:p>
            <a:pPr>
              <a:defRPr/>
            </a:pPr>
            <a:fld id="{D2E4AEE9-8ED3-4084-9FB0-33674E7AE552}" type="slidenum">
              <a:rPr lang="en-US" altLang="ja-JP" smtClean="0"/>
              <a:pPr>
                <a:defRPr/>
              </a:pPr>
              <a:t>16</a:t>
            </a:fld>
            <a:endParaRPr lang="en-US" altLang="ja-JP" dirty="0"/>
          </a:p>
        </p:txBody>
      </p:sp>
      <p:grpSp>
        <p:nvGrpSpPr>
          <p:cNvPr id="39" name="グループ化 38"/>
          <p:cNvGrpSpPr/>
          <p:nvPr/>
        </p:nvGrpSpPr>
        <p:grpSpPr>
          <a:xfrm>
            <a:off x="304800" y="6511747"/>
            <a:ext cx="1569695" cy="367080"/>
            <a:chOff x="320303" y="6374556"/>
            <a:chExt cx="1786159" cy="409925"/>
          </a:xfrm>
        </p:grpSpPr>
        <p:sp>
          <p:nvSpPr>
            <p:cNvPr id="43"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a:blip r:embed="rId2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spTree>
    <p:extLst>
      <p:ext uri="{BB962C8B-B14F-4D97-AF65-F5344CB8AC3E}">
        <p14:creationId xmlns:p14="http://schemas.microsoft.com/office/powerpoint/2010/main" val="2840385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solidFill>
                  <a:schemeClr val="tx1">
                    <a:lumMod val="65000"/>
                    <a:lumOff val="35000"/>
                  </a:schemeClr>
                </a:solidFill>
              </a:rPr>
              <a:t>【</a:t>
            </a:r>
            <a:r>
              <a:rPr kumimoji="1" lang="ja-JP" altLang="en-US" dirty="0" smtClean="0">
                <a:solidFill>
                  <a:schemeClr val="tx1">
                    <a:lumMod val="65000"/>
                    <a:lumOff val="35000"/>
                  </a:schemeClr>
                </a:solidFill>
              </a:rPr>
              <a:t>ＱＲコード決済サービス</a:t>
            </a:r>
            <a:r>
              <a:rPr kumimoji="1" lang="en-US" altLang="ja-JP" dirty="0" smtClean="0">
                <a:solidFill>
                  <a:schemeClr val="tx1">
                    <a:lumMod val="65000"/>
                    <a:lumOff val="35000"/>
                  </a:schemeClr>
                </a:solidFill>
              </a:rPr>
              <a:t>】</a:t>
            </a:r>
            <a:r>
              <a:rPr kumimoji="1" lang="ja-JP" altLang="en-US" dirty="0" smtClean="0">
                <a:solidFill>
                  <a:schemeClr val="tx1">
                    <a:lumMod val="65000"/>
                    <a:lumOff val="35000"/>
                  </a:schemeClr>
                </a:solidFill>
              </a:rPr>
              <a:t>　</a:t>
            </a:r>
            <a:r>
              <a:rPr kumimoji="1" lang="en-US" altLang="ja-JP" dirty="0" smtClean="0">
                <a:solidFill>
                  <a:schemeClr val="tx1">
                    <a:lumMod val="65000"/>
                    <a:lumOff val="35000"/>
                  </a:schemeClr>
                </a:solidFill>
              </a:rPr>
              <a:t>U</a:t>
            </a:r>
            <a:r>
              <a:rPr kumimoji="1" lang="ja-JP" altLang="en-US" dirty="0" smtClean="0">
                <a:solidFill>
                  <a:schemeClr val="tx1">
                    <a:lumMod val="65000"/>
                    <a:lumOff val="35000"/>
                  </a:schemeClr>
                </a:solidFill>
              </a:rPr>
              <a:t>ペイ</a:t>
            </a:r>
            <a:r>
              <a:rPr kumimoji="1" lang="en-US" altLang="ja-JP" dirty="0" smtClean="0">
                <a:solidFill>
                  <a:schemeClr val="tx1">
                    <a:lumMod val="65000"/>
                    <a:lumOff val="35000"/>
                  </a:schemeClr>
                </a:solidFill>
              </a:rPr>
              <a:t>QR</a:t>
            </a:r>
            <a:endParaRPr kumimoji="1" lang="ja-JP" altLang="en-US" dirty="0">
              <a:solidFill>
                <a:schemeClr val="tx1">
                  <a:lumMod val="65000"/>
                  <a:lumOff val="35000"/>
                </a:schemeClr>
              </a:solidFill>
            </a:endParaRPr>
          </a:p>
        </p:txBody>
      </p:sp>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17</a:t>
            </a:fld>
            <a:endParaRPr lang="en-US" altLang="ja-JP"/>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872241"/>
            <a:ext cx="1556001" cy="886903"/>
          </a:xfrm>
          <a:prstGeom prst="rect">
            <a:avLst/>
          </a:prstGeom>
        </p:spPr>
      </p:pic>
      <p:sp>
        <p:nvSpPr>
          <p:cNvPr id="18" name="正方形/長方形 17"/>
          <p:cNvSpPr/>
          <p:nvPr/>
        </p:nvSpPr>
        <p:spPr>
          <a:xfrm>
            <a:off x="2426066" y="901879"/>
            <a:ext cx="6286134" cy="757130"/>
          </a:xfrm>
          <a:prstGeom prst="rect">
            <a:avLst/>
          </a:prstGeom>
        </p:spPr>
        <p:txBody>
          <a:bodyPr wrap="square">
            <a:spAutoFit/>
          </a:bodyPr>
          <a:lstStyle/>
          <a:p>
            <a:pPr>
              <a:lnSpc>
                <a:spcPct val="120000"/>
              </a:lnSpc>
            </a:pP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あらゆる</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決済が一度のお申込み</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で利用できる</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モバイル</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端末と</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コードを</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用いたキャッシュレス</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決済</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サービス</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436" y="2025231"/>
            <a:ext cx="3553260" cy="2337928"/>
          </a:xfrm>
          <a:prstGeom prst="rect">
            <a:avLst/>
          </a:prstGeom>
        </p:spPr>
      </p:pic>
      <p:grpSp>
        <p:nvGrpSpPr>
          <p:cNvPr id="28" name="グループ化 27"/>
          <p:cNvGrpSpPr/>
          <p:nvPr/>
        </p:nvGrpSpPr>
        <p:grpSpPr>
          <a:xfrm>
            <a:off x="1543230" y="5439599"/>
            <a:ext cx="3033443" cy="838802"/>
            <a:chOff x="1538557" y="5500439"/>
            <a:chExt cx="3033443" cy="838802"/>
          </a:xfrm>
        </p:grpSpPr>
        <p:pic>
          <p:nvPicPr>
            <p:cNvPr id="22" name="図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8557" y="5506758"/>
              <a:ext cx="831593" cy="831593"/>
            </a:xfrm>
            <a:prstGeom prst="rect">
              <a:avLst/>
            </a:prstGeom>
            <a:ln>
              <a:noFill/>
            </a:ln>
          </p:spPr>
        </p:pic>
        <p:pic>
          <p:nvPicPr>
            <p:cNvPr id="23" name="図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4990" y="5542106"/>
              <a:ext cx="739303" cy="739787"/>
            </a:xfrm>
            <a:prstGeom prst="rect">
              <a:avLst/>
            </a:prstGeom>
            <a:ln>
              <a:noFill/>
            </a:ln>
          </p:spPr>
        </p:pic>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66932" y="5500439"/>
              <a:ext cx="705068" cy="705068"/>
            </a:xfrm>
            <a:prstGeom prst="rect">
              <a:avLst/>
            </a:prstGeom>
            <a:ln>
              <a:noFill/>
            </a:ln>
          </p:spPr>
        </p:pic>
        <p:pic>
          <p:nvPicPr>
            <p:cNvPr id="25" name="図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6337" y="5505867"/>
              <a:ext cx="748539" cy="833374"/>
            </a:xfrm>
            <a:prstGeom prst="rect">
              <a:avLst/>
            </a:prstGeom>
            <a:ln>
              <a:noFill/>
            </a:ln>
          </p:spPr>
        </p:pic>
      </p:grpSp>
      <p:sp>
        <p:nvSpPr>
          <p:cNvPr id="26" name="テキスト ボックス 25"/>
          <p:cNvSpPr txBox="1"/>
          <p:nvPr/>
        </p:nvSpPr>
        <p:spPr>
          <a:xfrm>
            <a:off x="1676400" y="4556242"/>
            <a:ext cx="2895600" cy="400110"/>
          </a:xfrm>
          <a:prstGeom prst="rect">
            <a:avLst/>
          </a:prstGeom>
          <a:noFill/>
        </p:spPr>
        <p:txBody>
          <a:bodyPr wrap="square" rtlCol="0">
            <a:spAutoFit/>
          </a:bodyPr>
          <a:lstStyle/>
          <a:p>
            <a:pPr algn="ctr"/>
            <a:r>
              <a:rPr kumimoji="1" lang="ja-JP" altLang="en-US" sz="2000" b="1" dirty="0" smtClean="0">
                <a:latin typeface="Meiryo UI" panose="020B0604030504040204" pitchFamily="50" charset="-128"/>
                <a:ea typeface="Meiryo UI" panose="020B0604030504040204" pitchFamily="50" charset="-128"/>
              </a:rPr>
              <a:t>対応決済ブランド</a:t>
            </a:r>
            <a:endParaRPr kumimoji="1" lang="ja-JP" altLang="en-US" sz="20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1648947" y="4945378"/>
            <a:ext cx="2892850" cy="420115"/>
          </a:xfrm>
          <a:prstGeom prst="rect">
            <a:avLst/>
          </a:prstGeom>
          <a:noFill/>
        </p:spPr>
        <p:txBody>
          <a:bodyPr wrap="square" rtlCol="0">
            <a:spAutoFit/>
          </a:bodyPr>
          <a:lstStyle/>
          <a:p>
            <a:pPr algn="ctr"/>
            <a:r>
              <a:rPr kumimoji="1" lang="ja-JP" altLang="en-US" sz="1050" b="1" dirty="0" smtClean="0">
                <a:latin typeface="Meiryo UI" panose="020B0604030504040204" pitchFamily="50" charset="-128"/>
                <a:ea typeface="Meiryo UI" panose="020B0604030504040204" pitchFamily="50" charset="-128"/>
              </a:rPr>
              <a:t>複数の</a:t>
            </a:r>
            <a:r>
              <a:rPr kumimoji="1" lang="en-US" altLang="ja-JP" sz="1050" b="1" dirty="0" smtClean="0">
                <a:latin typeface="Meiryo UI" panose="020B0604030504040204" pitchFamily="50" charset="-128"/>
                <a:ea typeface="Meiryo UI" panose="020B0604030504040204" pitchFamily="50" charset="-128"/>
              </a:rPr>
              <a:t>QR</a:t>
            </a:r>
            <a:r>
              <a:rPr kumimoji="1" lang="ja-JP" altLang="en-US" sz="1050" b="1" dirty="0" smtClean="0">
                <a:latin typeface="Meiryo UI" panose="020B0604030504040204" pitchFamily="50" charset="-128"/>
                <a:ea typeface="Meiryo UI" panose="020B0604030504040204" pitchFamily="50" charset="-128"/>
              </a:rPr>
              <a:t>サービスを</a:t>
            </a:r>
            <a:r>
              <a:rPr lang="ja-JP" altLang="en-US" sz="1050" b="1" dirty="0" smtClean="0">
                <a:latin typeface="Meiryo UI" panose="020B0604030504040204" pitchFamily="50" charset="-128"/>
                <a:ea typeface="Meiryo UI" panose="020B0604030504040204" pitchFamily="50" charset="-128"/>
              </a:rPr>
              <a:t>まとめてご利用が可能に！</a:t>
            </a:r>
            <a:endParaRPr kumimoji="1" lang="en-US" altLang="ja-JP" sz="1050" b="1" dirty="0" smtClean="0">
              <a:latin typeface="Meiryo UI" panose="020B0604030504040204" pitchFamily="50" charset="-128"/>
              <a:ea typeface="Meiryo UI" panose="020B0604030504040204" pitchFamily="50" charset="-128"/>
            </a:endParaRPr>
          </a:p>
          <a:p>
            <a:pPr algn="ctr"/>
            <a:r>
              <a:rPr kumimoji="1" lang="ja-JP" altLang="en-US" b="1" dirty="0" smtClean="0">
                <a:latin typeface="Meiryo UI" panose="020B0604030504040204" pitchFamily="50" charset="-128"/>
                <a:ea typeface="Meiryo UI" panose="020B0604030504040204" pitchFamily="50" charset="-128"/>
              </a:rPr>
              <a:t>対応サービスは順次追加予定となります</a:t>
            </a:r>
            <a:endParaRPr kumimoji="1" lang="ja-JP" altLang="en-US" b="1" dirty="0">
              <a:latin typeface="Meiryo UI" panose="020B0604030504040204" pitchFamily="50" charset="-128"/>
              <a:ea typeface="Meiryo UI" panose="020B0604030504040204" pitchFamily="50" charset="-128"/>
            </a:endParaRPr>
          </a:p>
        </p:txBody>
      </p:sp>
      <p:sp>
        <p:nvSpPr>
          <p:cNvPr id="29" name="正方形/長方形 28"/>
          <p:cNvSpPr/>
          <p:nvPr/>
        </p:nvSpPr>
        <p:spPr>
          <a:xfrm>
            <a:off x="4541797" y="1711004"/>
            <a:ext cx="4321175" cy="1329595"/>
          </a:xfrm>
          <a:prstGeom prst="rect">
            <a:avLst/>
          </a:prstGeom>
        </p:spPr>
        <p:txBody>
          <a:bodyPr wrap="square">
            <a:spAutoFit/>
          </a:bodyPr>
          <a:lstStyle/>
          <a:p>
            <a:pPr>
              <a:lnSpc>
                <a:spcPct val="130000"/>
              </a:lnSpc>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高い還元率・利用の簡易さで利用者の指示を集め、市場が急拡大している</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コード</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決済。</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ペイ</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2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お店側</a:t>
            </a: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で決済金額を入力する</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ため、金額のうち間違いがなく</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安心感があり、お客様が提示された画面の</a:t>
            </a:r>
            <a:r>
              <a:rPr lang="en-US" altLang="ja-JP" sz="12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コードを読み込むだけで自動判別</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、スムーズに決済完了します。</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572000" y="3475427"/>
            <a:ext cx="1107996" cy="867930"/>
          </a:xfrm>
          <a:prstGeom prst="rect">
            <a:avLst/>
          </a:prstGeom>
          <a:noFill/>
        </p:spPr>
        <p:txBody>
          <a:bodyPr wrap="none" rtlCol="0">
            <a:spAutoFit/>
          </a:bodyPr>
          <a:lstStyle/>
          <a:p>
            <a:pPr>
              <a:lnSpc>
                <a:spcPct val="130000"/>
              </a:lnSpc>
            </a:pPr>
            <a:r>
              <a:rPr kumimoji="1" lang="ja-JP" altLang="en-US" sz="1800" b="1" dirty="0" smtClean="0">
                <a:solidFill>
                  <a:srgbClr val="00AAEE"/>
                </a:solidFill>
                <a:latin typeface="Meiryo UI" panose="020B0604030504040204" pitchFamily="50" charset="-128"/>
                <a:ea typeface="Meiryo UI" panose="020B0604030504040204" pitchFamily="50" charset="-128"/>
              </a:rPr>
              <a:t>初期費用</a:t>
            </a:r>
            <a:endParaRPr kumimoji="1" lang="en-US" altLang="ja-JP" sz="1800" b="1" dirty="0" smtClean="0">
              <a:solidFill>
                <a:srgbClr val="00AAEE"/>
              </a:solidFill>
              <a:latin typeface="Meiryo UI" panose="020B0604030504040204" pitchFamily="50" charset="-128"/>
              <a:ea typeface="Meiryo UI" panose="020B0604030504040204" pitchFamily="50" charset="-128"/>
            </a:endParaRPr>
          </a:p>
          <a:p>
            <a:pPr>
              <a:lnSpc>
                <a:spcPct val="130000"/>
              </a:lnSpc>
            </a:pPr>
            <a:r>
              <a:rPr lang="ja-JP" altLang="en-US" sz="1800" b="1" dirty="0" smtClean="0">
                <a:solidFill>
                  <a:srgbClr val="00AAEE"/>
                </a:solidFill>
                <a:latin typeface="Meiryo UI" panose="020B0604030504040204" pitchFamily="50" charset="-128"/>
                <a:ea typeface="Meiryo UI" panose="020B0604030504040204" pitchFamily="50" charset="-128"/>
              </a:rPr>
              <a:t>月額</a:t>
            </a:r>
            <a:r>
              <a:rPr lang="ja-JP" altLang="en-US" sz="1800" b="1" dirty="0">
                <a:solidFill>
                  <a:srgbClr val="00AAEE"/>
                </a:solidFill>
                <a:latin typeface="Meiryo UI" panose="020B0604030504040204" pitchFamily="50" charset="-128"/>
                <a:ea typeface="Meiryo UI" panose="020B0604030504040204" pitchFamily="50" charset="-128"/>
              </a:rPr>
              <a:t>費用</a:t>
            </a:r>
            <a:endParaRPr kumimoji="1" lang="ja-JP" altLang="en-US" sz="1800" b="1" dirty="0">
              <a:solidFill>
                <a:srgbClr val="00AAEE"/>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5773280" y="3355440"/>
            <a:ext cx="1069524" cy="1015663"/>
          </a:xfrm>
          <a:prstGeom prst="rect">
            <a:avLst/>
          </a:prstGeom>
          <a:noFill/>
        </p:spPr>
        <p:txBody>
          <a:bodyPr wrap="none" rtlCol="0">
            <a:spAutoFit/>
          </a:bodyPr>
          <a:lstStyle/>
          <a:p>
            <a:r>
              <a:rPr kumimoji="1" lang="ja-JP" altLang="en-US" sz="6000" b="1" dirty="0" smtClean="0">
                <a:solidFill>
                  <a:srgbClr val="00AAEE"/>
                </a:solidFill>
              </a:rPr>
              <a:t>０</a:t>
            </a:r>
            <a:r>
              <a:rPr lang="ja-JP" altLang="en-US" sz="2400" dirty="0">
                <a:solidFill>
                  <a:srgbClr val="00AAEE"/>
                </a:solidFill>
              </a:rPr>
              <a:t>円</a:t>
            </a:r>
            <a:endParaRPr kumimoji="1" lang="ja-JP" altLang="en-US" sz="6000" dirty="0">
              <a:solidFill>
                <a:srgbClr val="00AAEE"/>
              </a:solidFill>
            </a:endParaRPr>
          </a:p>
        </p:txBody>
      </p:sp>
      <p:sp>
        <p:nvSpPr>
          <p:cNvPr id="40" name="テキスト ボックス 39"/>
          <p:cNvSpPr txBox="1"/>
          <p:nvPr/>
        </p:nvSpPr>
        <p:spPr>
          <a:xfrm>
            <a:off x="4541797" y="4364779"/>
            <a:ext cx="4422910" cy="696729"/>
          </a:xfrm>
          <a:prstGeom prst="rect">
            <a:avLst/>
          </a:prstGeom>
          <a:noFill/>
        </p:spPr>
        <p:txBody>
          <a:bodyPr wrap="square" rtlCol="0">
            <a:spAutoFit/>
          </a:bodyPr>
          <a:lstStyle/>
          <a:p>
            <a:pPr>
              <a:lnSpc>
                <a:spcPct val="130000"/>
              </a:lnSpc>
            </a:pPr>
            <a:r>
              <a:rPr lang="ja-JP" altLang="en-US" sz="1050" dirty="0">
                <a:latin typeface="Meiryo UI" panose="020B0604030504040204" pitchFamily="50" charset="-128"/>
                <a:ea typeface="Meiryo UI" panose="020B0604030504040204" pitchFamily="50" charset="-128"/>
              </a:rPr>
              <a:t>準備</a:t>
            </a:r>
            <a:r>
              <a:rPr lang="ja-JP" altLang="en-US" sz="1050" dirty="0" smtClean="0">
                <a:latin typeface="Meiryo UI" panose="020B0604030504040204" pitchFamily="50" charset="-128"/>
                <a:ea typeface="Meiryo UI" panose="020B0604030504040204" pitchFamily="50" charset="-128"/>
              </a:rPr>
              <a:t>いただくのは</a:t>
            </a:r>
            <a:r>
              <a:rPr lang="en-US" altLang="ja-JP" sz="1050" dirty="0" smtClean="0">
                <a:latin typeface="Meiryo UI" panose="020B0604030504040204" pitchFamily="50" charset="-128"/>
                <a:ea typeface="Meiryo UI" panose="020B0604030504040204" pitchFamily="50" charset="-128"/>
              </a:rPr>
              <a:t>iOS</a:t>
            </a:r>
            <a:r>
              <a:rPr lang="ja-JP" altLang="en-US" sz="1050" dirty="0" smtClean="0">
                <a:latin typeface="Meiryo UI" panose="020B0604030504040204" pitchFamily="50" charset="-128"/>
                <a:ea typeface="Meiryo UI" panose="020B0604030504040204" pitchFamily="50" charset="-128"/>
              </a:rPr>
              <a:t>端末（</a:t>
            </a:r>
            <a:r>
              <a:rPr lang="en-US" altLang="ja-JP" sz="1050" dirty="0" smtClean="0">
                <a:latin typeface="Meiryo UI" panose="020B0604030504040204" pitchFamily="50" charset="-128"/>
                <a:ea typeface="Meiryo UI" panose="020B0604030504040204" pitchFamily="50" charset="-128"/>
              </a:rPr>
              <a:t>iPhone</a:t>
            </a:r>
            <a:r>
              <a:rPr lang="ja-JP" altLang="en-US" sz="1050" dirty="0" err="1"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iPad</a:t>
            </a:r>
            <a:r>
              <a:rPr lang="ja-JP" altLang="en-US" sz="1050" dirty="0" smtClean="0">
                <a:latin typeface="Meiryo UI" panose="020B0604030504040204" pitchFamily="50" charset="-128"/>
                <a:ea typeface="Meiryo UI" panose="020B0604030504040204" pitchFamily="50" charset="-128"/>
              </a:rPr>
              <a:t>）のみ。アプリをダウンロードするだけでご利用いただけます！お申込み後に発行する</a:t>
            </a:r>
            <a:r>
              <a:rPr lang="en-US" altLang="ja-JP" sz="1050" dirty="0" smtClean="0">
                <a:latin typeface="Meiryo UI" panose="020B0604030504040204" pitchFamily="50" charset="-128"/>
                <a:ea typeface="Meiryo UI" panose="020B0604030504040204" pitchFamily="50" charset="-128"/>
              </a:rPr>
              <a:t>ID</a:t>
            </a:r>
            <a:r>
              <a:rPr lang="ja-JP" altLang="en-US" sz="1050" dirty="0" smtClean="0">
                <a:latin typeface="Meiryo UI" panose="020B0604030504040204" pitchFamily="50" charset="-128"/>
                <a:ea typeface="Meiryo UI" panose="020B0604030504040204" pitchFamily="50" charset="-128"/>
              </a:rPr>
              <a:t>とパスワードを発行後、ご利用いただけます。</a:t>
            </a:r>
            <a:endParaRPr lang="en-US" altLang="ja-JP" sz="1050" dirty="0" smtClean="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11550" y="5128183"/>
            <a:ext cx="1107996" cy="452432"/>
          </a:xfrm>
          <a:prstGeom prst="rect">
            <a:avLst/>
          </a:prstGeom>
          <a:noFill/>
        </p:spPr>
        <p:txBody>
          <a:bodyPr wrap="none" rtlCol="0">
            <a:spAutoFit/>
          </a:bodyPr>
          <a:lstStyle/>
          <a:p>
            <a:pPr>
              <a:lnSpc>
                <a:spcPct val="130000"/>
              </a:lnSpc>
            </a:pPr>
            <a:r>
              <a:rPr kumimoji="1" lang="ja-JP" altLang="en-US" sz="1800" b="1" dirty="0" smtClean="0">
                <a:solidFill>
                  <a:srgbClr val="00AAEE"/>
                </a:solidFill>
                <a:latin typeface="Meiryo UI" panose="020B0604030504040204" pitchFamily="50" charset="-128"/>
                <a:ea typeface="Meiryo UI" panose="020B0604030504040204" pitchFamily="50" charset="-128"/>
              </a:rPr>
              <a:t>手数料</a:t>
            </a:r>
            <a:r>
              <a:rPr lang="ja-JP" altLang="en-US" sz="1800" b="1" dirty="0">
                <a:solidFill>
                  <a:srgbClr val="00AAEE"/>
                </a:solidFill>
                <a:latin typeface="Meiryo UI" panose="020B0604030504040204" pitchFamily="50" charset="-128"/>
                <a:ea typeface="Meiryo UI" panose="020B0604030504040204" pitchFamily="50" charset="-128"/>
              </a:rPr>
              <a:t>率</a:t>
            </a:r>
            <a:endParaRPr kumimoji="1" lang="ja-JP" altLang="en-US" sz="1800" b="1" dirty="0">
              <a:solidFill>
                <a:srgbClr val="00AAEE"/>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5789299" y="4956352"/>
            <a:ext cx="2491388" cy="1015663"/>
          </a:xfrm>
          <a:prstGeom prst="rect">
            <a:avLst/>
          </a:prstGeom>
          <a:noFill/>
        </p:spPr>
        <p:txBody>
          <a:bodyPr wrap="none" rtlCol="0">
            <a:spAutoFit/>
          </a:bodyPr>
          <a:lstStyle/>
          <a:p>
            <a:r>
              <a:rPr kumimoji="1" lang="ja-JP" altLang="en-US" sz="6000" b="1" dirty="0" smtClean="0">
                <a:solidFill>
                  <a:srgbClr val="00AAEE"/>
                </a:solidFill>
              </a:rPr>
              <a:t>３</a:t>
            </a:r>
            <a:r>
              <a:rPr kumimoji="1" lang="en-US" altLang="ja-JP" sz="6000" b="1" dirty="0" smtClean="0">
                <a:solidFill>
                  <a:srgbClr val="00AAEE"/>
                </a:solidFill>
              </a:rPr>
              <a:t>.</a:t>
            </a:r>
            <a:r>
              <a:rPr kumimoji="1" lang="ja-JP" altLang="en-US" sz="4400" b="1" dirty="0" smtClean="0">
                <a:solidFill>
                  <a:srgbClr val="00AAEE"/>
                </a:solidFill>
              </a:rPr>
              <a:t>２４</a:t>
            </a:r>
            <a:r>
              <a:rPr lang="ja-JP" altLang="en-US" sz="2400" dirty="0" smtClean="0">
                <a:solidFill>
                  <a:srgbClr val="00AAEE"/>
                </a:solidFill>
              </a:rPr>
              <a:t>％～</a:t>
            </a:r>
            <a:endParaRPr kumimoji="1" lang="ja-JP" altLang="en-US" sz="6000" dirty="0">
              <a:solidFill>
                <a:srgbClr val="00AAEE"/>
              </a:solidFill>
            </a:endParaRPr>
          </a:p>
        </p:txBody>
      </p:sp>
      <p:sp>
        <p:nvSpPr>
          <p:cNvPr id="45" name="テキスト ボックス 44"/>
          <p:cNvSpPr txBox="1"/>
          <p:nvPr/>
        </p:nvSpPr>
        <p:spPr>
          <a:xfrm>
            <a:off x="5836330" y="5848731"/>
            <a:ext cx="2658805" cy="372410"/>
          </a:xfrm>
          <a:prstGeom prst="rect">
            <a:avLst/>
          </a:prstGeom>
          <a:noFill/>
        </p:spPr>
        <p:txBody>
          <a:bodyPr wrap="none" rtlCol="0">
            <a:spAutoFit/>
          </a:bodyPr>
          <a:lstStyle/>
          <a:p>
            <a:pPr>
              <a:lnSpc>
                <a:spcPct val="130000"/>
              </a:lnSpc>
            </a:pPr>
            <a:r>
              <a:rPr kumimoji="1" lang="en-US" altLang="ja-JP" sz="1400" b="1" dirty="0" err="1" smtClean="0">
                <a:solidFill>
                  <a:srgbClr val="00AAEE"/>
                </a:solidFill>
                <a:latin typeface="Meiryo UI" panose="020B0604030504040204" pitchFamily="50" charset="-128"/>
                <a:ea typeface="Meiryo UI" panose="020B0604030504040204" pitchFamily="50" charset="-128"/>
              </a:rPr>
              <a:t>Alipay</a:t>
            </a:r>
            <a:r>
              <a:rPr lang="ja-JP" altLang="en-US" sz="1400" b="1" dirty="0" err="1" smtClean="0">
                <a:solidFill>
                  <a:srgbClr val="00AAEE"/>
                </a:solidFill>
                <a:latin typeface="Meiryo UI" panose="020B0604030504040204" pitchFamily="50" charset="-128"/>
                <a:ea typeface="Meiryo UI" panose="020B0604030504040204" pitchFamily="50" charset="-128"/>
              </a:rPr>
              <a:t>、</a:t>
            </a:r>
            <a:r>
              <a:rPr lang="en-US" altLang="ja-JP" sz="1400" b="1" dirty="0" smtClean="0">
                <a:solidFill>
                  <a:srgbClr val="00AAEE"/>
                </a:solidFill>
                <a:latin typeface="Meiryo UI" panose="020B0604030504040204" pitchFamily="50" charset="-128"/>
                <a:ea typeface="Meiryo UI" panose="020B0604030504040204" pitchFamily="50" charset="-128"/>
              </a:rPr>
              <a:t>WeChat Pay</a:t>
            </a:r>
            <a:r>
              <a:rPr lang="ja-JP" altLang="en-US" sz="1400" b="1" dirty="0" smtClean="0">
                <a:solidFill>
                  <a:srgbClr val="00AAEE"/>
                </a:solidFill>
                <a:latin typeface="Meiryo UI" panose="020B0604030504040204" pitchFamily="50" charset="-128"/>
                <a:ea typeface="Meiryo UI" panose="020B0604030504040204" pitchFamily="50" charset="-128"/>
              </a:rPr>
              <a:t>は</a:t>
            </a:r>
            <a:r>
              <a:rPr lang="en-US" altLang="ja-JP" sz="1400" b="1" dirty="0" smtClean="0">
                <a:solidFill>
                  <a:srgbClr val="00AAEE"/>
                </a:solidFill>
                <a:latin typeface="Meiryo UI" panose="020B0604030504040204" pitchFamily="50" charset="-128"/>
                <a:ea typeface="Meiryo UI" panose="020B0604030504040204" pitchFamily="50" charset="-128"/>
              </a:rPr>
              <a:t>3.0</a:t>
            </a:r>
            <a:r>
              <a:rPr lang="ja-JP" altLang="en-US" sz="1400" b="1" dirty="0" smtClean="0">
                <a:solidFill>
                  <a:srgbClr val="00AAEE"/>
                </a:solidFill>
                <a:latin typeface="Meiryo UI" panose="020B0604030504040204" pitchFamily="50" charset="-128"/>
                <a:ea typeface="Meiryo UI" panose="020B0604030504040204" pitchFamily="50" charset="-128"/>
              </a:rPr>
              <a:t>％</a:t>
            </a:r>
            <a:endParaRPr kumimoji="1" lang="ja-JP" altLang="en-US" sz="1400" b="1" dirty="0">
              <a:solidFill>
                <a:srgbClr val="00AAEE"/>
              </a:solidFill>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4587265" y="6187310"/>
            <a:ext cx="4422910" cy="302390"/>
          </a:xfrm>
          <a:prstGeom prst="rect">
            <a:avLst/>
          </a:prstGeom>
          <a:noFill/>
        </p:spPr>
        <p:txBody>
          <a:bodyPr wrap="square" rtlCol="0">
            <a:spAutoFit/>
          </a:bodyPr>
          <a:lstStyle/>
          <a:p>
            <a:pPr>
              <a:lnSpc>
                <a:spcPct val="130000"/>
              </a:lnSpc>
            </a:pPr>
            <a:r>
              <a:rPr lang="ja-JP" altLang="en-US" sz="1050" dirty="0" smtClean="0">
                <a:latin typeface="Meiryo UI" panose="020B0604030504040204" pitchFamily="50" charset="-128"/>
                <a:ea typeface="Meiryo UI" panose="020B0604030504040204" pitchFamily="50" charset="-128"/>
              </a:rPr>
              <a:t>導入費用を含め、業界最安水準の費用でご提供いたします。</a:t>
            </a:r>
            <a:endParaRPr lang="en-US" altLang="ja-JP" sz="1050" dirty="0" smtClean="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4541797" y="3028890"/>
            <a:ext cx="4321175" cy="400110"/>
          </a:xfrm>
          <a:prstGeom prst="rect">
            <a:avLst/>
          </a:prstGeom>
          <a:noFill/>
        </p:spPr>
        <p:txBody>
          <a:bodyPr wrap="square" rtlCol="0">
            <a:spAutoFit/>
          </a:bodyPr>
          <a:lstStyle/>
          <a:p>
            <a:pPr algn="ctr"/>
            <a:r>
              <a:rPr kumimoji="1" lang="en-US" altLang="ja-JP" sz="2000" b="1" dirty="0" smtClean="0">
                <a:latin typeface="Meiryo UI" panose="020B0604030504040204" pitchFamily="50" charset="-128"/>
                <a:ea typeface="Meiryo UI" panose="020B0604030504040204" pitchFamily="50" charset="-128"/>
              </a:rPr>
              <a:t>U</a:t>
            </a:r>
            <a:r>
              <a:rPr kumimoji="1" lang="ja-JP" altLang="en-US" sz="2000" b="1" dirty="0" smtClean="0">
                <a:latin typeface="Meiryo UI" panose="020B0604030504040204" pitchFamily="50" charset="-128"/>
                <a:ea typeface="Meiryo UI" panose="020B0604030504040204" pitchFamily="50" charset="-128"/>
              </a:rPr>
              <a:t>ペイ</a:t>
            </a:r>
            <a:r>
              <a:rPr kumimoji="1" lang="en-US" altLang="ja-JP" sz="2000" b="1" dirty="0" smtClean="0">
                <a:latin typeface="Meiryo UI" panose="020B0604030504040204" pitchFamily="50" charset="-128"/>
                <a:ea typeface="Meiryo UI" panose="020B0604030504040204" pitchFamily="50" charset="-128"/>
              </a:rPr>
              <a:t>QR</a:t>
            </a:r>
            <a:r>
              <a:rPr kumimoji="1" lang="ja-JP" altLang="en-US" sz="2000" b="1" dirty="0" smtClean="0">
                <a:latin typeface="Meiryo UI" panose="020B0604030504040204" pitchFamily="50" charset="-128"/>
                <a:ea typeface="Meiryo UI" panose="020B0604030504040204" pitchFamily="50" charset="-128"/>
              </a:rPr>
              <a:t>の特徴</a:t>
            </a:r>
            <a:endParaRPr kumimoji="1" lang="ja-JP" altLang="en-US" sz="2000" b="1"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8"/>
          <a:stretch>
            <a:fillRect/>
          </a:stretch>
        </p:blipFill>
        <p:spPr>
          <a:xfrm>
            <a:off x="346350" y="3638193"/>
            <a:ext cx="1260297" cy="2513180"/>
          </a:xfrm>
          <a:prstGeom prst="rect">
            <a:avLst/>
          </a:prstGeom>
        </p:spPr>
      </p:pic>
      <p:grpSp>
        <p:nvGrpSpPr>
          <p:cNvPr id="30" name="グループ化 29"/>
          <p:cNvGrpSpPr/>
          <p:nvPr/>
        </p:nvGrpSpPr>
        <p:grpSpPr>
          <a:xfrm>
            <a:off x="304800" y="6489706"/>
            <a:ext cx="1569695" cy="367080"/>
            <a:chOff x="320303" y="6374556"/>
            <a:chExt cx="1786159" cy="409925"/>
          </a:xfrm>
        </p:grpSpPr>
        <p:sp>
          <p:nvSpPr>
            <p:cNvPr id="31"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32" name="図 31"/>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spTree>
    <p:extLst>
      <p:ext uri="{BB962C8B-B14F-4D97-AF65-F5344CB8AC3E}">
        <p14:creationId xmlns:p14="http://schemas.microsoft.com/office/powerpoint/2010/main" val="2505568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8447791" y="6611238"/>
            <a:ext cx="614363" cy="339725"/>
          </a:xfrm>
        </p:spPr>
        <p:txBody>
          <a:bodyPr/>
          <a:lstStyle/>
          <a:p>
            <a:pPr>
              <a:defRPr/>
            </a:pPr>
            <a:fld id="{D2E4AEE9-8ED3-4084-9FB0-33674E7AE552}" type="slidenum">
              <a:rPr lang="en-US" altLang="ja-JP" smtClean="0"/>
              <a:pPr>
                <a:defRPr/>
              </a:pPr>
              <a:t>18</a:t>
            </a:fld>
            <a:endParaRPr lang="en-US" altLang="ja-JP" dirty="0"/>
          </a:p>
        </p:txBody>
      </p:sp>
      <p:sp>
        <p:nvSpPr>
          <p:cNvPr id="4" name="Rectangle 77"/>
          <p:cNvSpPr>
            <a:spLocks noChangeArrowheads="1"/>
          </p:cNvSpPr>
          <p:nvPr/>
        </p:nvSpPr>
        <p:spPr bwMode="auto">
          <a:xfrm>
            <a:off x="2983812" y="678967"/>
            <a:ext cx="58508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多機能</a:t>
            </a:r>
            <a:r>
              <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低価格な業態に特化した機能を取りそろえたタブレット</a:t>
            </a:r>
            <a:r>
              <a:rPr lang="en-US" altLang="ja-JP" sz="2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レジ</a:t>
            </a:r>
            <a:endPar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4513489" y="3424813"/>
            <a:ext cx="2376668"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spc="-15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売上実績の自動集計</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タイトル 1"/>
          <p:cNvSpPr txBox="1">
            <a:spLocks/>
          </p:cNvSpPr>
          <p:nvPr/>
        </p:nvSpPr>
        <p:spPr>
          <a:xfrm>
            <a:off x="248240" y="221354"/>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a:spcBef>
                <a:spcPct val="50000"/>
              </a:spcBef>
            </a:pP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タブレット型</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レジ</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レジ</a:t>
            </a:r>
            <a:endPar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012" y="723057"/>
            <a:ext cx="2246515" cy="717070"/>
          </a:xfrm>
          <a:prstGeom prst="rect">
            <a:avLst/>
          </a:prstGeom>
        </p:spPr>
      </p:pic>
      <p:sp>
        <p:nvSpPr>
          <p:cNvPr id="36" name="Rectangle 77"/>
          <p:cNvSpPr>
            <a:spLocks noChangeArrowheads="1"/>
          </p:cNvSpPr>
          <p:nvPr/>
        </p:nvSpPr>
        <p:spPr bwMode="auto">
          <a:xfrm>
            <a:off x="481604" y="4081664"/>
            <a:ext cx="37988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各業態別モデル</a:t>
            </a:r>
            <a:endPar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77"/>
          <p:cNvSpPr>
            <a:spLocks noChangeArrowheads="1"/>
          </p:cNvSpPr>
          <p:nvPr/>
        </p:nvSpPr>
        <p:spPr bwMode="auto">
          <a:xfrm>
            <a:off x="3987616" y="1466353"/>
            <a:ext cx="4951814" cy="646331"/>
          </a:xfrm>
          <a:prstGeom prst="rect">
            <a:avLst/>
          </a:prstGeom>
          <a:solidFill>
            <a:schemeClr val="bg1"/>
          </a:solidFill>
          <a:ln>
            <a:noFill/>
          </a:ln>
          <a:effectLs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化の促進やタブレット等の低価格化に</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、安価で高機能なタブレット</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レジが普及</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います。</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ジはレジ機能だけでなく、データ管理・分析機能も充実し、</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時間</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365</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日のサポートも万全。安心してお使いいただけます。</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77"/>
          <p:cNvSpPr>
            <a:spLocks noChangeArrowheads="1"/>
          </p:cNvSpPr>
          <p:nvPr/>
        </p:nvSpPr>
        <p:spPr bwMode="auto">
          <a:xfrm>
            <a:off x="475641" y="4665396"/>
            <a:ext cx="126976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100" b="1" dirty="0" smtClean="0">
                <a:solidFill>
                  <a:srgbClr val="E6327F"/>
                </a:solidFill>
                <a:latin typeface="Meiryo UI" panose="020B0604030504040204" pitchFamily="50" charset="-128"/>
                <a:ea typeface="Meiryo UI" panose="020B0604030504040204" pitchFamily="50" charset="-128"/>
                <a:cs typeface="Meiryo UI" panose="020B0604030504040204" pitchFamily="50" charset="-128"/>
              </a:rPr>
              <a:t>理美容サロン向け</a:t>
            </a:r>
            <a:endParaRPr lang="ja-JP" altLang="en-US" sz="1100" b="1" dirty="0">
              <a:solidFill>
                <a:srgbClr val="E632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77"/>
          <p:cNvSpPr>
            <a:spLocks noChangeArrowheads="1"/>
          </p:cNvSpPr>
          <p:nvPr/>
        </p:nvSpPr>
        <p:spPr bwMode="auto">
          <a:xfrm>
            <a:off x="3158887" y="4673089"/>
            <a:ext cx="1121184" cy="26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100" b="1" dirty="0">
                <a:solidFill>
                  <a:srgbClr val="815120"/>
                </a:solidFill>
                <a:latin typeface="Meiryo UI" panose="020B0604030504040204" pitchFamily="50" charset="-128"/>
                <a:ea typeface="Meiryo UI" panose="020B0604030504040204" pitchFamily="50" charset="-128"/>
                <a:cs typeface="Meiryo UI" panose="020B0604030504040204" pitchFamily="50" charset="-128"/>
              </a:rPr>
              <a:t>小売</a:t>
            </a:r>
            <a:r>
              <a:rPr lang="ja-JP" altLang="en-US" sz="1100" b="1" dirty="0" smtClean="0">
                <a:solidFill>
                  <a:srgbClr val="815120"/>
                </a:solidFill>
                <a:latin typeface="Meiryo UI" panose="020B0604030504040204" pitchFamily="50" charset="-128"/>
                <a:ea typeface="Meiryo UI" panose="020B0604030504040204" pitchFamily="50" charset="-128"/>
                <a:cs typeface="Meiryo UI" panose="020B0604030504040204" pitchFamily="50" charset="-128"/>
              </a:rPr>
              <a:t>向け</a:t>
            </a:r>
            <a:endParaRPr lang="ja-JP" altLang="en-US" sz="1100" b="1" dirty="0">
              <a:solidFill>
                <a:srgbClr val="81512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77"/>
          <p:cNvSpPr>
            <a:spLocks noChangeArrowheads="1"/>
          </p:cNvSpPr>
          <p:nvPr/>
        </p:nvSpPr>
        <p:spPr bwMode="auto">
          <a:xfrm>
            <a:off x="1828523" y="4665396"/>
            <a:ext cx="11190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200" b="1" dirty="0" smtClean="0">
                <a:solidFill>
                  <a:srgbClr val="DF8D07"/>
                </a:solidFill>
                <a:latin typeface="Meiryo UI" panose="020B0604030504040204" pitchFamily="50" charset="-128"/>
                <a:ea typeface="Meiryo UI" panose="020B0604030504040204" pitchFamily="50" charset="-128"/>
                <a:cs typeface="Meiryo UI" panose="020B0604030504040204" pitchFamily="50" charset="-128"/>
              </a:rPr>
              <a:t>治療院向け</a:t>
            </a:r>
            <a:endParaRPr lang="ja-JP" altLang="en-US" sz="1200" b="1" dirty="0">
              <a:solidFill>
                <a:srgbClr val="DF8D07"/>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p:cNvGrpSpPr/>
          <p:nvPr/>
        </p:nvGrpSpPr>
        <p:grpSpPr>
          <a:xfrm>
            <a:off x="470310" y="4914518"/>
            <a:ext cx="3837761" cy="1377295"/>
            <a:chOff x="234598" y="4654013"/>
            <a:chExt cx="3623534" cy="1178631"/>
          </a:xfrm>
        </p:grpSpPr>
        <p:pic>
          <p:nvPicPr>
            <p:cNvPr id="22" name="図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4986" y="4716974"/>
              <a:ext cx="1130798" cy="310691"/>
            </a:xfrm>
            <a:prstGeom prst="rect">
              <a:avLst/>
            </a:prstGeom>
          </p:spPr>
        </p:pic>
        <p:pic>
          <p:nvPicPr>
            <p:cNvPr id="24" name="図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598" y="5096525"/>
              <a:ext cx="1197838" cy="736119"/>
            </a:xfrm>
            <a:prstGeom prst="rect">
              <a:avLst/>
            </a:prstGeom>
          </p:spPr>
        </p:pic>
        <p:pic>
          <p:nvPicPr>
            <p:cNvPr id="21" name="図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8108" y="4716974"/>
              <a:ext cx="1110024" cy="309268"/>
            </a:xfrm>
            <a:prstGeom prst="rect">
              <a:avLst/>
            </a:prstGeom>
          </p:spPr>
        </p:pic>
        <p:pic>
          <p:nvPicPr>
            <p:cNvPr id="35" name="図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3095" y="5098601"/>
              <a:ext cx="1082598" cy="734042"/>
            </a:xfrm>
            <a:prstGeom prst="rect">
              <a:avLst/>
            </a:prstGeom>
          </p:spPr>
        </p:pic>
        <p:pic>
          <p:nvPicPr>
            <p:cNvPr id="23" name="図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02616" y="4737069"/>
              <a:ext cx="1094122" cy="307530"/>
            </a:xfrm>
            <a:prstGeom prst="rect">
              <a:avLst/>
            </a:prstGeom>
          </p:spPr>
        </p:pic>
        <p:pic>
          <p:nvPicPr>
            <p:cNvPr id="32" name="図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74447" y="5087926"/>
              <a:ext cx="1096603" cy="744717"/>
            </a:xfrm>
            <a:prstGeom prst="rect">
              <a:avLst/>
            </a:prstGeom>
          </p:spPr>
        </p:pic>
        <p:cxnSp>
          <p:nvCxnSpPr>
            <p:cNvPr id="47" name="直線コネクタ 46"/>
            <p:cNvCxnSpPr/>
            <p:nvPr/>
          </p:nvCxnSpPr>
          <p:spPr bwMode="auto">
            <a:xfrm>
              <a:off x="1480542" y="4654013"/>
              <a:ext cx="1081407" cy="0"/>
            </a:xfrm>
            <a:prstGeom prst="line">
              <a:avLst/>
            </a:prstGeom>
            <a:solidFill>
              <a:schemeClr val="accent1"/>
            </a:solidFill>
            <a:ln w="6350" cap="flat" cmpd="sng" algn="ctr">
              <a:solidFill>
                <a:srgbClr val="EF970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49"/>
            <p:cNvCxnSpPr/>
            <p:nvPr/>
          </p:nvCxnSpPr>
          <p:spPr bwMode="auto">
            <a:xfrm>
              <a:off x="2748108" y="4662938"/>
              <a:ext cx="1081407" cy="0"/>
            </a:xfrm>
            <a:prstGeom prst="line">
              <a:avLst/>
            </a:prstGeom>
            <a:solidFill>
              <a:schemeClr val="accent1"/>
            </a:solidFill>
            <a:ln w="6350" cap="flat" cmpd="sng" algn="ctr">
              <a:solidFill>
                <a:srgbClr val="81512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50"/>
            <p:cNvCxnSpPr/>
            <p:nvPr/>
          </p:nvCxnSpPr>
          <p:spPr bwMode="auto">
            <a:xfrm>
              <a:off x="254986" y="4662938"/>
              <a:ext cx="1081407" cy="0"/>
            </a:xfrm>
            <a:prstGeom prst="line">
              <a:avLst/>
            </a:prstGeom>
            <a:solidFill>
              <a:schemeClr val="accent1"/>
            </a:solidFill>
            <a:ln w="6350" cap="flat" cmpd="sng" algn="ctr">
              <a:solidFill>
                <a:srgbClr val="E6327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1" name="Rectangle 77"/>
          <p:cNvSpPr>
            <a:spLocks noChangeArrowheads="1"/>
          </p:cNvSpPr>
          <p:nvPr/>
        </p:nvSpPr>
        <p:spPr bwMode="auto">
          <a:xfrm>
            <a:off x="4456003" y="2189327"/>
            <a:ext cx="3910272" cy="369332"/>
          </a:xfrm>
          <a:prstGeom prst="rect">
            <a:avLst/>
          </a:prstGeom>
          <a:solidFill>
            <a:schemeClr val="bg1"/>
          </a:solidFill>
          <a:ln>
            <a:noFill/>
          </a:ln>
          <a:effectLs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en-US" altLang="ja-JP" sz="1800" b="1" dirty="0" smtClean="0">
                <a:solidFill>
                  <a:srgbClr val="1F9ED7"/>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800" b="1" dirty="0"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rPr>
              <a:t>レジの</a:t>
            </a:r>
            <a:r>
              <a:rPr lang="en-US" altLang="ja-JP" sz="1800" b="1" dirty="0" smtClean="0">
                <a:solidFill>
                  <a:srgbClr val="1F9ED7"/>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b="1" dirty="0" err="1"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rPr>
              <a:t>つの</a:t>
            </a:r>
            <a:r>
              <a:rPr lang="ja-JP" altLang="en-US" sz="1800" b="1" dirty="0"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rPr>
              <a:t>特徴</a:t>
            </a:r>
            <a:endParaRPr lang="en-US" altLang="ja-JP" sz="1800" b="1" dirty="0"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endParaRPr>
          </a:p>
        </p:txBody>
      </p:sp>
      <p:grpSp>
        <p:nvGrpSpPr>
          <p:cNvPr id="67" name="グループ化 66"/>
          <p:cNvGrpSpPr/>
          <p:nvPr/>
        </p:nvGrpSpPr>
        <p:grpSpPr>
          <a:xfrm>
            <a:off x="4567721" y="2566172"/>
            <a:ext cx="3922080" cy="461665"/>
            <a:chOff x="4760478" y="2635302"/>
            <a:chExt cx="3922080" cy="461665"/>
          </a:xfrm>
        </p:grpSpPr>
        <p:sp>
          <p:nvSpPr>
            <p:cNvPr id="62" name="テキスト ボックス 61"/>
            <p:cNvSpPr txBox="1"/>
            <p:nvPr/>
          </p:nvSpPr>
          <p:spPr>
            <a:xfrm>
              <a:off x="4760478" y="2635302"/>
              <a:ext cx="287258" cy="461665"/>
            </a:xfrm>
            <a:prstGeom prst="rect">
              <a:avLst/>
            </a:prstGeom>
            <a:noFill/>
            <a:ln>
              <a:noFill/>
            </a:ln>
          </p:spPr>
          <p:txBody>
            <a:bodyPr wrap="none" rtlCol="0">
              <a:spAutoFit/>
            </a:bodyPr>
            <a:lstStyle/>
            <a:p>
              <a:r>
                <a:rPr kumimoji="1" lang="en-US" altLang="ja-JP" sz="2400" b="1" dirty="0" smtClean="0">
                  <a:ln w="28575">
                    <a:solidFill>
                      <a:schemeClr val="tx1"/>
                    </a:solidFill>
                  </a:ln>
                  <a:latin typeface="Bahnschrift SemiLight" panose="020B0502040204020203" pitchFamily="34" charset="0"/>
                  <a:ea typeface="UD デジタル 教科書体 NP-B" panose="02020700000000000000" pitchFamily="18" charset="-128"/>
                </a:rPr>
                <a:t>1</a:t>
              </a:r>
            </a:p>
          </p:txBody>
        </p:sp>
        <p:sp>
          <p:nvSpPr>
            <p:cNvPr id="65" name="テキスト ボックス 64"/>
            <p:cNvSpPr txBox="1"/>
            <p:nvPr/>
          </p:nvSpPr>
          <p:spPr>
            <a:xfrm>
              <a:off x="5011360" y="2723931"/>
              <a:ext cx="3671198" cy="338554"/>
            </a:xfrm>
            <a:prstGeom prst="rect">
              <a:avLst/>
            </a:prstGeom>
            <a:noFill/>
          </p:spPr>
          <p:txBody>
            <a:bodyPr wrap="none" rtlCol="0">
              <a:spAutoFit/>
            </a:bodyPr>
            <a:lstStyle/>
            <a:p>
              <a:r>
                <a:rPr lang="ja-JP" altLang="en-US" sz="1600" dirty="0" smtClean="0"/>
                <a:t>メニュー・商品登録・売上管理と分析機能</a:t>
              </a:r>
              <a:endParaRPr kumimoji="1" lang="ja-JP" altLang="en-US" sz="1600" dirty="0"/>
            </a:p>
          </p:txBody>
        </p:sp>
      </p:grpSp>
      <p:grpSp>
        <p:nvGrpSpPr>
          <p:cNvPr id="68" name="グループ化 67"/>
          <p:cNvGrpSpPr/>
          <p:nvPr/>
        </p:nvGrpSpPr>
        <p:grpSpPr>
          <a:xfrm>
            <a:off x="4617728" y="4845049"/>
            <a:ext cx="2039078" cy="654016"/>
            <a:chOff x="4727959" y="4871233"/>
            <a:chExt cx="2039078" cy="654016"/>
          </a:xfrm>
        </p:grpSpPr>
        <p:sp>
          <p:nvSpPr>
            <p:cNvPr id="63" name="テキスト ボックス 62"/>
            <p:cNvSpPr txBox="1"/>
            <p:nvPr/>
          </p:nvSpPr>
          <p:spPr>
            <a:xfrm>
              <a:off x="4727959" y="4871233"/>
              <a:ext cx="343364" cy="461665"/>
            </a:xfrm>
            <a:prstGeom prst="rect">
              <a:avLst/>
            </a:prstGeom>
            <a:noFill/>
            <a:ln>
              <a:noFill/>
            </a:ln>
          </p:spPr>
          <p:txBody>
            <a:bodyPr wrap="none" rtlCol="0">
              <a:spAutoFit/>
            </a:bodyPr>
            <a:lstStyle/>
            <a:p>
              <a:r>
                <a:rPr kumimoji="1" lang="en-US" altLang="ja-JP" sz="2400" b="1" dirty="0" smtClean="0">
                  <a:ln w="28575">
                    <a:solidFill>
                      <a:schemeClr val="tx1"/>
                    </a:solidFill>
                  </a:ln>
                  <a:latin typeface="Bahnschrift SemiLight" panose="020B0502040204020203" pitchFamily="34" charset="0"/>
                  <a:ea typeface="UD デジタル 教科書体 NP-B" panose="02020700000000000000" pitchFamily="18" charset="-128"/>
                </a:rPr>
                <a:t>2</a:t>
              </a:r>
            </a:p>
          </p:txBody>
        </p:sp>
        <p:sp>
          <p:nvSpPr>
            <p:cNvPr id="66" name="テキスト ボックス 65"/>
            <p:cNvSpPr txBox="1"/>
            <p:nvPr/>
          </p:nvSpPr>
          <p:spPr>
            <a:xfrm>
              <a:off x="5027458" y="4891229"/>
              <a:ext cx="1739579" cy="634020"/>
            </a:xfrm>
            <a:prstGeom prst="rect">
              <a:avLst/>
            </a:prstGeom>
            <a:noFill/>
          </p:spPr>
          <p:txBody>
            <a:bodyPr wrap="none" rtlCol="0">
              <a:spAutoFit/>
            </a:bodyPr>
            <a:lstStyle/>
            <a:p>
              <a:r>
                <a:rPr lang="ja-JP" altLang="en-US" sz="1600" dirty="0" smtClean="0"/>
                <a:t>クラウドサーバーで</a:t>
              </a:r>
              <a:endParaRPr lang="en-US" altLang="ja-JP" sz="1600" dirty="0" smtClean="0"/>
            </a:p>
            <a:p>
              <a:r>
                <a:rPr lang="ja-JP" altLang="en-US" sz="1600" dirty="0" smtClean="0"/>
                <a:t>データ保管</a:t>
              </a:r>
              <a:endParaRPr kumimoji="1" lang="ja-JP" altLang="en-US" sz="1600" dirty="0"/>
            </a:p>
          </p:txBody>
        </p:sp>
      </p:grpSp>
      <p:grpSp>
        <p:nvGrpSpPr>
          <p:cNvPr id="70" name="グループ化 69"/>
          <p:cNvGrpSpPr/>
          <p:nvPr/>
        </p:nvGrpSpPr>
        <p:grpSpPr>
          <a:xfrm>
            <a:off x="6890157" y="4832129"/>
            <a:ext cx="1311709" cy="461665"/>
            <a:chOff x="4727617" y="5672761"/>
            <a:chExt cx="1311709" cy="461665"/>
          </a:xfrm>
        </p:grpSpPr>
        <p:sp>
          <p:nvSpPr>
            <p:cNvPr id="64" name="テキスト ボックス 63"/>
            <p:cNvSpPr txBox="1"/>
            <p:nvPr/>
          </p:nvSpPr>
          <p:spPr>
            <a:xfrm>
              <a:off x="4727617" y="5672761"/>
              <a:ext cx="348172" cy="461665"/>
            </a:xfrm>
            <a:prstGeom prst="rect">
              <a:avLst/>
            </a:prstGeom>
            <a:noFill/>
            <a:ln>
              <a:noFill/>
            </a:ln>
          </p:spPr>
          <p:txBody>
            <a:bodyPr wrap="none" rtlCol="0">
              <a:spAutoFit/>
            </a:bodyPr>
            <a:lstStyle/>
            <a:p>
              <a:r>
                <a:rPr lang="en-US" altLang="ja-JP" sz="2400" b="1" dirty="0" smtClean="0">
                  <a:ln w="28575">
                    <a:solidFill>
                      <a:schemeClr val="tx1"/>
                    </a:solidFill>
                  </a:ln>
                  <a:latin typeface="Bahnschrift SemiLight" panose="020B0502040204020203" pitchFamily="34" charset="0"/>
                  <a:ea typeface="UD デジタル 教科書体 NP-B" panose="02020700000000000000" pitchFamily="18" charset="-128"/>
                </a:rPr>
                <a:t>3</a:t>
              </a:r>
            </a:p>
          </p:txBody>
        </p:sp>
        <p:sp>
          <p:nvSpPr>
            <p:cNvPr id="69" name="テキスト ボックス 68"/>
            <p:cNvSpPr txBox="1"/>
            <p:nvPr/>
          </p:nvSpPr>
          <p:spPr>
            <a:xfrm>
              <a:off x="5033923" y="5738037"/>
              <a:ext cx="1005403" cy="338554"/>
            </a:xfrm>
            <a:prstGeom prst="rect">
              <a:avLst/>
            </a:prstGeom>
            <a:noFill/>
          </p:spPr>
          <p:txBody>
            <a:bodyPr wrap="none" rtlCol="0">
              <a:spAutoFit/>
            </a:bodyPr>
            <a:lstStyle/>
            <a:p>
              <a:r>
                <a:rPr lang="ja-JP" altLang="en-US" sz="1600" dirty="0" smtClean="0"/>
                <a:t>簡単操作</a:t>
              </a:r>
              <a:endParaRPr kumimoji="1" lang="ja-JP" altLang="en-US" sz="1600" dirty="0"/>
            </a:p>
          </p:txBody>
        </p:sp>
      </p:grpSp>
      <p:sp>
        <p:nvSpPr>
          <p:cNvPr id="71" name="角丸四角形 70"/>
          <p:cNvSpPr/>
          <p:nvPr/>
        </p:nvSpPr>
        <p:spPr>
          <a:xfrm>
            <a:off x="4513489" y="3788206"/>
            <a:ext cx="4321174"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リアルタイム売上集計管理</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71"/>
          <p:cNvSpPr/>
          <p:nvPr/>
        </p:nvSpPr>
        <p:spPr>
          <a:xfrm>
            <a:off x="4513489" y="4151599"/>
            <a:ext cx="4321174"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売上実績の自動分析</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a:xfrm>
            <a:off x="4513489" y="3061420"/>
            <a:ext cx="2050126"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商品登録</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6764885" y="5419409"/>
            <a:ext cx="1464501" cy="1141851"/>
          </a:xfrm>
          <a:prstGeom prst="rect">
            <a:avLst/>
          </a:prstGeom>
          <a:noFill/>
        </p:spPr>
        <p:txBody>
          <a:bodyPr wrap="square" rtlCol="0">
            <a:spAutoFit/>
          </a:bodyPr>
          <a:lstStyle/>
          <a:p>
            <a:pPr>
              <a:lnSpc>
                <a:spcPct val="120000"/>
              </a:lnSpc>
            </a:pPr>
            <a:r>
              <a:rPr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マニュアル要らずの直感的な操作性で、だれでも簡単にレジ操作が可能です。</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kumimoji="1" lang="ja-JP" altLang="en-US" sz="1100" dirty="0">
              <a:latin typeface="Meiryo UI" panose="020B0604030504040204" pitchFamily="50" charset="-128"/>
              <a:ea typeface="Meiryo UI" panose="020B0604030504040204" pitchFamily="50" charset="-128"/>
            </a:endParaRPr>
          </a:p>
        </p:txBody>
      </p:sp>
      <p:pic>
        <p:nvPicPr>
          <p:cNvPr id="75" name="図 7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05027" y="3155577"/>
            <a:ext cx="1851182" cy="1365013"/>
          </a:xfrm>
          <a:prstGeom prst="rect">
            <a:avLst/>
          </a:prstGeom>
          <a:ln>
            <a:solidFill>
              <a:schemeClr val="tx1">
                <a:lumMod val="75000"/>
                <a:lumOff val="25000"/>
              </a:schemeClr>
            </a:solidFill>
          </a:ln>
        </p:spPr>
      </p:pic>
      <p:grpSp>
        <p:nvGrpSpPr>
          <p:cNvPr id="79" name="グループ化 78"/>
          <p:cNvGrpSpPr/>
          <p:nvPr/>
        </p:nvGrpSpPr>
        <p:grpSpPr>
          <a:xfrm>
            <a:off x="5994879" y="5614414"/>
            <a:ext cx="692797" cy="732779"/>
            <a:chOff x="4617386" y="5555837"/>
            <a:chExt cx="791358" cy="791358"/>
          </a:xfrm>
        </p:grpSpPr>
        <p:pic>
          <p:nvPicPr>
            <p:cNvPr id="76" name="図 7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4617386" y="5555837"/>
              <a:ext cx="791358" cy="791358"/>
            </a:xfrm>
            <a:prstGeom prst="rect">
              <a:avLst/>
            </a:prstGeom>
          </p:spPr>
        </p:pic>
        <p:pic>
          <p:nvPicPr>
            <p:cNvPr id="78" name="図 77"/>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14508" y="5796508"/>
              <a:ext cx="397114" cy="275691"/>
            </a:xfrm>
            <a:prstGeom prst="rect">
              <a:avLst/>
            </a:prstGeom>
          </p:spPr>
        </p:pic>
      </p:grpSp>
      <p:grpSp>
        <p:nvGrpSpPr>
          <p:cNvPr id="86" name="グループ化 85"/>
          <p:cNvGrpSpPr/>
          <p:nvPr/>
        </p:nvGrpSpPr>
        <p:grpSpPr>
          <a:xfrm>
            <a:off x="8201729" y="5539097"/>
            <a:ext cx="688242" cy="813116"/>
            <a:chOff x="8187891" y="5508110"/>
            <a:chExt cx="688242" cy="813116"/>
          </a:xfrm>
        </p:grpSpPr>
        <p:grpSp>
          <p:nvGrpSpPr>
            <p:cNvPr id="83" name="グループ化 82"/>
            <p:cNvGrpSpPr/>
            <p:nvPr/>
          </p:nvGrpSpPr>
          <p:grpSpPr>
            <a:xfrm>
              <a:off x="8187891" y="5640382"/>
              <a:ext cx="688242" cy="680844"/>
              <a:chOff x="6731198" y="5626606"/>
              <a:chExt cx="688242" cy="680844"/>
            </a:xfrm>
          </p:grpSpPr>
          <p:pic>
            <p:nvPicPr>
              <p:cNvPr id="81" name="図 80"/>
              <p:cNvPicPr>
                <a:picLocks noChangeAspect="1"/>
              </p:cNvPicPr>
              <p:nvPr/>
            </p:nvPicPr>
            <p:blipFill>
              <a:blip r:embed="rId1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200000">
                <a:off x="6734897" y="5622907"/>
                <a:ext cx="680844" cy="688242"/>
              </a:xfrm>
              <a:prstGeom prst="rect">
                <a:avLst/>
              </a:prstGeom>
            </p:spPr>
          </p:pic>
          <p:pic>
            <p:nvPicPr>
              <p:cNvPr id="82" name="図 81"/>
              <p:cNvPicPr>
                <a:picLocks noChangeAspect="1"/>
              </p:cNvPicPr>
              <p:nvPr/>
            </p:nvPicPr>
            <p:blipFill>
              <a:blip r:embed="rId1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9351579">
                <a:off x="7162327" y="5948258"/>
                <a:ext cx="221291" cy="355407"/>
              </a:xfrm>
              <a:prstGeom prst="rect">
                <a:avLst/>
              </a:prstGeom>
            </p:spPr>
          </p:pic>
        </p:grpSp>
        <p:pic>
          <p:nvPicPr>
            <p:cNvPr id="84" name="図 8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18942" y="5508110"/>
              <a:ext cx="423279" cy="423279"/>
            </a:xfrm>
            <a:prstGeom prst="rect">
              <a:avLst/>
            </a:prstGeom>
          </p:spPr>
        </p:pic>
      </p:grpSp>
      <p:sp>
        <p:nvSpPr>
          <p:cNvPr id="85" name="テキスト ボックス 84"/>
          <p:cNvSpPr txBox="1"/>
          <p:nvPr/>
        </p:nvSpPr>
        <p:spPr>
          <a:xfrm>
            <a:off x="4528541" y="5491043"/>
            <a:ext cx="1530830" cy="1006429"/>
          </a:xfrm>
          <a:prstGeom prst="rect">
            <a:avLst/>
          </a:prstGeom>
          <a:noFill/>
        </p:spPr>
        <p:txBody>
          <a:bodyPr wrap="square" rtlCol="0">
            <a:spAutoFit/>
          </a:bodyP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会計済み売上データは</a:t>
            </a:r>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iPad</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から自動</a:t>
            </a:r>
            <a:r>
              <a:rPr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送信。</a:t>
            </a:r>
            <a:endParaRPr lang="en-US" altLang="ja-JP"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どこでもリアルタイムでデータ確認が可能です。</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endParaRPr>
          </a:p>
        </p:txBody>
      </p:sp>
      <p:sp>
        <p:nvSpPr>
          <p:cNvPr id="87" name="テキスト ボックス 86"/>
          <p:cNvSpPr txBox="1"/>
          <p:nvPr/>
        </p:nvSpPr>
        <p:spPr>
          <a:xfrm>
            <a:off x="216502" y="4381555"/>
            <a:ext cx="4239502" cy="230832"/>
          </a:xfrm>
          <a:prstGeom prst="rect">
            <a:avLst/>
          </a:prstGeom>
          <a:noFill/>
        </p:spPr>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rPr>
              <a:t>顧客管理やカルテ機能、</a:t>
            </a:r>
            <a:r>
              <a:rPr lang="ja-JP" altLang="en-US" dirty="0" smtClean="0">
                <a:latin typeface="Meiryo UI" panose="020B0604030504040204" pitchFamily="50" charset="-128"/>
                <a:ea typeface="Meiryo UI" panose="020B0604030504040204" pitchFamily="50" charset="-128"/>
              </a:rPr>
              <a:t>在庫管理や免税</a:t>
            </a:r>
            <a:r>
              <a:rPr kumimoji="1" lang="ja-JP" altLang="en-US" dirty="0" smtClean="0">
                <a:latin typeface="Meiryo UI" panose="020B0604030504040204" pitchFamily="50" charset="-128"/>
                <a:ea typeface="Meiryo UI" panose="020B0604030504040204" pitchFamily="50" charset="-128"/>
              </a:rPr>
              <a:t>販売など業種に特化した機能を搭載</a:t>
            </a:r>
            <a:endParaRPr kumimoji="1" lang="ja-JP" altLang="en-US" dirty="0">
              <a:latin typeface="Meiryo UI" panose="020B0604030504040204" pitchFamily="50" charset="-128"/>
              <a:ea typeface="Meiryo UI" panose="020B0604030504040204" pitchFamily="50" charset="-128"/>
            </a:endParaRPr>
          </a:p>
        </p:txBody>
      </p:sp>
      <p:pic>
        <p:nvPicPr>
          <p:cNvPr id="91" name="図 9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01529" y="1520268"/>
            <a:ext cx="3613062" cy="2558934"/>
          </a:xfrm>
          <a:prstGeom prst="rect">
            <a:avLst/>
          </a:prstGeom>
        </p:spPr>
      </p:pic>
      <p:grpSp>
        <p:nvGrpSpPr>
          <p:cNvPr id="3" name="グループ化 2"/>
          <p:cNvGrpSpPr/>
          <p:nvPr/>
        </p:nvGrpSpPr>
        <p:grpSpPr>
          <a:xfrm>
            <a:off x="322538" y="6543092"/>
            <a:ext cx="1553039" cy="307777"/>
            <a:chOff x="322538" y="6543092"/>
            <a:chExt cx="1553039" cy="307777"/>
          </a:xfrm>
        </p:grpSpPr>
        <p:sp>
          <p:nvSpPr>
            <p:cNvPr id="89"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52" name="図 51"/>
            <p:cNvPicPr>
              <a:picLocks noChangeAspect="1"/>
            </p:cNvPicPr>
            <p:nvPr/>
          </p:nvPicPr>
          <p:blipFill>
            <a:blip r:embed="rId1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spTree>
    <p:extLst>
      <p:ext uri="{BB962C8B-B14F-4D97-AF65-F5344CB8AC3E}">
        <p14:creationId xmlns:p14="http://schemas.microsoft.com/office/powerpoint/2010/main" val="13855233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1</a:t>
            </a:fld>
            <a:endParaRPr lang="en-US" altLang="ja-JP"/>
          </a:p>
        </p:txBody>
      </p:sp>
      <p:sp>
        <p:nvSpPr>
          <p:cNvPr id="37" name="タイトル 17"/>
          <p:cNvSpPr>
            <a:spLocks noGrp="1"/>
          </p:cNvSpPr>
          <p:nvPr>
            <p:ph type="title"/>
          </p:nvPr>
        </p:nvSpPr>
        <p:spPr>
          <a:xfrm>
            <a:off x="264705" y="231184"/>
            <a:ext cx="7747000" cy="306388"/>
          </a:xfrm>
        </p:spPr>
        <p:txBody>
          <a:bodyPr/>
          <a:lstStyle/>
          <a:p>
            <a:r>
              <a:rPr lang="en-US" altLang="ja-JP" dirty="0">
                <a:solidFill>
                  <a:schemeClr val="tx1">
                    <a:lumMod val="65000"/>
                    <a:lumOff val="35000"/>
                  </a:schemeClr>
                </a:solidFill>
              </a:rPr>
              <a:t>USEN-NEXT GROUP </a:t>
            </a:r>
            <a:r>
              <a:rPr lang="ja-JP" altLang="en-US" dirty="0" smtClean="0">
                <a:solidFill>
                  <a:schemeClr val="tx1">
                    <a:lumMod val="65000"/>
                    <a:lumOff val="35000"/>
                  </a:schemeClr>
                </a:solidFill>
              </a:rPr>
              <a:t>概要</a:t>
            </a:r>
            <a:endParaRPr kumimoji="1" lang="ja-JP" altLang="en-US" dirty="0">
              <a:solidFill>
                <a:schemeClr val="tx1">
                  <a:lumMod val="65000"/>
                  <a:lumOff val="35000"/>
                </a:schemeClr>
              </a:solidFill>
            </a:endParaRPr>
          </a:p>
        </p:txBody>
      </p:sp>
      <p:sp>
        <p:nvSpPr>
          <p:cNvPr id="39" name="正方形/長方形 38"/>
          <p:cNvSpPr/>
          <p:nvPr/>
        </p:nvSpPr>
        <p:spPr>
          <a:xfrm>
            <a:off x="250129" y="817263"/>
            <a:ext cx="4655152" cy="1985159"/>
          </a:xfrm>
          <a:prstGeom prst="rect">
            <a:avLst/>
          </a:prstGeom>
        </p:spPr>
        <p:txBody>
          <a:bodyPr wrap="square">
            <a:spAutoFit/>
          </a:bodyPr>
          <a:lstStyle/>
          <a:p>
            <a:pPr defTabSz="844083">
              <a:spcAft>
                <a:spcPts val="600"/>
              </a:spcAft>
            </a:pPr>
            <a:r>
              <a:rPr lang="ja-JP" altLang="en-US" sz="1400" dirty="0">
                <a:solidFill>
                  <a:schemeClr val="tx1">
                    <a:lumMod val="65000"/>
                    <a:lumOff val="35000"/>
                  </a:schemeClr>
                </a:solidFill>
                <a:latin typeface="+mj-ea"/>
                <a:ea typeface="+mj-ea"/>
              </a:rPr>
              <a:t>商号	　　株式会社 </a:t>
            </a:r>
            <a:r>
              <a:rPr lang="en-US" altLang="ja-JP" sz="1400" dirty="0">
                <a:solidFill>
                  <a:schemeClr val="tx1">
                    <a:lumMod val="65000"/>
                    <a:lumOff val="35000"/>
                  </a:schemeClr>
                </a:solidFill>
                <a:latin typeface="+mj-ea"/>
                <a:ea typeface="+mj-ea"/>
              </a:rPr>
              <a:t>USEN-NEXT HOLDINGS</a:t>
            </a:r>
          </a:p>
          <a:p>
            <a:pPr defTabSz="844083">
              <a:spcAft>
                <a:spcPts val="600"/>
              </a:spcAft>
            </a:pPr>
            <a:r>
              <a:rPr lang="ja-JP" altLang="en-US" sz="1400" dirty="0">
                <a:solidFill>
                  <a:schemeClr val="tx1">
                    <a:lumMod val="65000"/>
                    <a:lumOff val="35000"/>
                  </a:schemeClr>
                </a:solidFill>
                <a:latin typeface="+mj-ea"/>
                <a:ea typeface="+mj-ea"/>
              </a:rPr>
              <a:t>所在地	　　</a:t>
            </a:r>
            <a:r>
              <a:rPr lang="zh-CN" altLang="en-US" sz="1400" dirty="0">
                <a:solidFill>
                  <a:schemeClr val="tx1">
                    <a:lumMod val="65000"/>
                    <a:lumOff val="35000"/>
                  </a:schemeClr>
                </a:solidFill>
                <a:latin typeface="+mj-ea"/>
                <a:ea typeface="+mj-ea"/>
              </a:rPr>
              <a:t>東京都品川区上大崎三丁目</a:t>
            </a:r>
            <a:r>
              <a:rPr lang="en-US" altLang="zh-CN" sz="1400" dirty="0">
                <a:solidFill>
                  <a:schemeClr val="tx1">
                    <a:lumMod val="65000"/>
                    <a:lumOff val="35000"/>
                  </a:schemeClr>
                </a:solidFill>
                <a:latin typeface="+mj-ea"/>
                <a:ea typeface="+mj-ea"/>
              </a:rPr>
              <a:t>1</a:t>
            </a:r>
            <a:r>
              <a:rPr lang="zh-CN" altLang="en-US" sz="1400" dirty="0">
                <a:solidFill>
                  <a:schemeClr val="tx1">
                    <a:lumMod val="65000"/>
                    <a:lumOff val="35000"/>
                  </a:schemeClr>
                </a:solidFill>
                <a:latin typeface="+mj-ea"/>
                <a:ea typeface="+mj-ea"/>
              </a:rPr>
              <a:t>番</a:t>
            </a:r>
            <a:r>
              <a:rPr lang="en-US" altLang="zh-CN" sz="1400" dirty="0">
                <a:solidFill>
                  <a:schemeClr val="tx1">
                    <a:lumMod val="65000"/>
                    <a:lumOff val="35000"/>
                  </a:schemeClr>
                </a:solidFill>
                <a:latin typeface="+mj-ea"/>
                <a:ea typeface="+mj-ea"/>
              </a:rPr>
              <a:t>1</a:t>
            </a:r>
            <a:r>
              <a:rPr lang="zh-CN" altLang="en-US" sz="1400" dirty="0">
                <a:solidFill>
                  <a:schemeClr val="tx1">
                    <a:lumMod val="65000"/>
                    <a:lumOff val="35000"/>
                  </a:schemeClr>
                </a:solidFill>
                <a:latin typeface="+mj-ea"/>
                <a:ea typeface="+mj-ea"/>
              </a:rPr>
              <a:t>号</a:t>
            </a:r>
            <a:endParaRPr lang="en-US" altLang="ja-JP" sz="1400" dirty="0" smtClean="0">
              <a:solidFill>
                <a:schemeClr val="tx1">
                  <a:lumMod val="65000"/>
                  <a:lumOff val="35000"/>
                </a:schemeClr>
              </a:solidFill>
              <a:latin typeface="+mj-ea"/>
              <a:ea typeface="+mj-ea"/>
            </a:endParaRPr>
          </a:p>
          <a:p>
            <a:pPr defTabSz="844083">
              <a:spcAft>
                <a:spcPts val="600"/>
              </a:spcAft>
            </a:pPr>
            <a:r>
              <a:rPr lang="ja-JP" altLang="en-US" sz="1400" dirty="0" smtClean="0">
                <a:solidFill>
                  <a:schemeClr val="tx1">
                    <a:lumMod val="65000"/>
                    <a:lumOff val="35000"/>
                  </a:schemeClr>
                </a:solidFill>
                <a:latin typeface="+mj-ea"/>
                <a:ea typeface="+mj-ea"/>
              </a:rPr>
              <a:t>代表者</a:t>
            </a:r>
            <a:r>
              <a:rPr lang="en-US" altLang="ja-JP" sz="1400" dirty="0">
                <a:solidFill>
                  <a:schemeClr val="tx1">
                    <a:lumMod val="65000"/>
                    <a:lumOff val="35000"/>
                  </a:schemeClr>
                </a:solidFill>
                <a:latin typeface="+mj-ea"/>
                <a:ea typeface="+mj-ea"/>
              </a:rPr>
              <a:t>	</a:t>
            </a:r>
            <a:r>
              <a:rPr lang="ja-JP" altLang="en-US" sz="1400" dirty="0">
                <a:solidFill>
                  <a:schemeClr val="tx1">
                    <a:lumMod val="65000"/>
                    <a:lumOff val="35000"/>
                  </a:schemeClr>
                </a:solidFill>
                <a:latin typeface="+mj-ea"/>
                <a:ea typeface="+mj-ea"/>
              </a:rPr>
              <a:t>　　代表取締役社長</a:t>
            </a:r>
            <a:r>
              <a:rPr lang="en-US" altLang="ja-JP" sz="1400" dirty="0">
                <a:solidFill>
                  <a:schemeClr val="tx1">
                    <a:lumMod val="65000"/>
                    <a:lumOff val="35000"/>
                  </a:schemeClr>
                </a:solidFill>
                <a:latin typeface="+mj-ea"/>
                <a:ea typeface="+mj-ea"/>
              </a:rPr>
              <a:t>CEO</a:t>
            </a:r>
            <a:r>
              <a:rPr lang="ja-JP" altLang="en-US" sz="1400" dirty="0">
                <a:solidFill>
                  <a:schemeClr val="tx1">
                    <a:lumMod val="65000"/>
                    <a:lumOff val="35000"/>
                  </a:schemeClr>
                </a:solidFill>
                <a:latin typeface="+mj-ea"/>
                <a:ea typeface="+mj-ea"/>
              </a:rPr>
              <a:t>　 宇野 康秀　</a:t>
            </a:r>
            <a:endParaRPr lang="en-US" altLang="ja-JP" sz="1400" dirty="0">
              <a:solidFill>
                <a:schemeClr val="tx1">
                  <a:lumMod val="65000"/>
                  <a:lumOff val="35000"/>
                </a:schemeClr>
              </a:solidFill>
              <a:latin typeface="+mj-ea"/>
              <a:ea typeface="+mj-ea"/>
            </a:endParaRPr>
          </a:p>
          <a:p>
            <a:pPr defTabSz="844083">
              <a:spcAft>
                <a:spcPts val="600"/>
              </a:spcAft>
            </a:pPr>
            <a:r>
              <a:rPr lang="ja-JP" altLang="en-US" sz="1400" dirty="0">
                <a:solidFill>
                  <a:schemeClr val="tx1">
                    <a:lumMod val="65000"/>
                    <a:lumOff val="35000"/>
                  </a:schemeClr>
                </a:solidFill>
                <a:latin typeface="+mj-ea"/>
                <a:ea typeface="+mj-ea"/>
              </a:rPr>
              <a:t>設立</a:t>
            </a:r>
            <a:r>
              <a:rPr lang="ja-JP" altLang="en-US" sz="1400" dirty="0" smtClean="0">
                <a:solidFill>
                  <a:schemeClr val="tx1">
                    <a:lumMod val="65000"/>
                    <a:lumOff val="35000"/>
                  </a:schemeClr>
                </a:solidFill>
                <a:latin typeface="+mj-ea"/>
                <a:ea typeface="+mj-ea"/>
              </a:rPr>
              <a:t>年月日</a:t>
            </a:r>
            <a:r>
              <a:rPr lang="ja-JP" altLang="en-US" sz="1400" dirty="0">
                <a:solidFill>
                  <a:schemeClr val="tx1">
                    <a:lumMod val="65000"/>
                    <a:lumOff val="35000"/>
                  </a:schemeClr>
                </a:solidFill>
                <a:latin typeface="+mj-ea"/>
                <a:ea typeface="+mj-ea"/>
              </a:rPr>
              <a:t>　</a:t>
            </a:r>
            <a:r>
              <a:rPr lang="ja-JP" altLang="en-US" sz="1400" dirty="0" smtClean="0">
                <a:solidFill>
                  <a:schemeClr val="tx1">
                    <a:lumMod val="65000"/>
                    <a:lumOff val="35000"/>
                  </a:schemeClr>
                </a:solidFill>
                <a:latin typeface="+mj-ea"/>
                <a:ea typeface="+mj-ea"/>
              </a:rPr>
              <a:t>　</a:t>
            </a:r>
            <a:r>
              <a:rPr lang="en-US" altLang="ja-JP" sz="1400" dirty="0" smtClean="0">
                <a:solidFill>
                  <a:schemeClr val="tx1">
                    <a:lumMod val="65000"/>
                    <a:lumOff val="35000"/>
                  </a:schemeClr>
                </a:solidFill>
                <a:latin typeface="+mj-ea"/>
                <a:ea typeface="+mj-ea"/>
              </a:rPr>
              <a:t>2009</a:t>
            </a:r>
            <a:r>
              <a:rPr lang="ja-JP" altLang="en-US" sz="1400" dirty="0">
                <a:solidFill>
                  <a:schemeClr val="tx1">
                    <a:lumMod val="65000"/>
                    <a:lumOff val="35000"/>
                  </a:schemeClr>
                </a:solidFill>
                <a:latin typeface="+mj-ea"/>
                <a:ea typeface="+mj-ea"/>
              </a:rPr>
              <a:t>年</a:t>
            </a:r>
            <a:r>
              <a:rPr lang="en-US" altLang="ja-JP" sz="1400" dirty="0">
                <a:solidFill>
                  <a:schemeClr val="tx1">
                    <a:lumMod val="65000"/>
                    <a:lumOff val="35000"/>
                  </a:schemeClr>
                </a:solidFill>
                <a:latin typeface="+mj-ea"/>
                <a:ea typeface="+mj-ea"/>
              </a:rPr>
              <a:t>2</a:t>
            </a:r>
            <a:r>
              <a:rPr lang="ja-JP" altLang="en-US" sz="1400" dirty="0">
                <a:solidFill>
                  <a:schemeClr val="tx1">
                    <a:lumMod val="65000"/>
                    <a:lumOff val="35000"/>
                  </a:schemeClr>
                </a:solidFill>
                <a:latin typeface="+mj-ea"/>
                <a:ea typeface="+mj-ea"/>
              </a:rPr>
              <a:t>月</a:t>
            </a:r>
            <a:r>
              <a:rPr lang="en-US" altLang="ja-JP" sz="1400" dirty="0">
                <a:solidFill>
                  <a:schemeClr val="tx1">
                    <a:lumMod val="65000"/>
                    <a:lumOff val="35000"/>
                  </a:schemeClr>
                </a:solidFill>
                <a:latin typeface="+mj-ea"/>
                <a:ea typeface="+mj-ea"/>
              </a:rPr>
              <a:t>3</a:t>
            </a:r>
            <a:r>
              <a:rPr lang="ja-JP" altLang="en-US" sz="1400" dirty="0">
                <a:solidFill>
                  <a:schemeClr val="tx1">
                    <a:lumMod val="65000"/>
                    <a:lumOff val="35000"/>
                  </a:schemeClr>
                </a:solidFill>
                <a:latin typeface="+mj-ea"/>
                <a:ea typeface="+mj-ea"/>
              </a:rPr>
              <a:t>日</a:t>
            </a:r>
          </a:p>
          <a:p>
            <a:pPr defTabSz="844083">
              <a:spcAft>
                <a:spcPts val="600"/>
              </a:spcAft>
            </a:pPr>
            <a:r>
              <a:rPr lang="ja-JP" altLang="en-US" sz="1400" dirty="0">
                <a:solidFill>
                  <a:schemeClr val="tx1">
                    <a:lumMod val="65000"/>
                    <a:lumOff val="35000"/>
                  </a:schemeClr>
                </a:solidFill>
                <a:latin typeface="+mj-ea"/>
                <a:ea typeface="+mj-ea"/>
              </a:rPr>
              <a:t>資本金	　　</a:t>
            </a:r>
            <a:r>
              <a:rPr lang="en-US" altLang="ja-JP" sz="1400" dirty="0">
                <a:solidFill>
                  <a:schemeClr val="tx1">
                    <a:lumMod val="65000"/>
                    <a:lumOff val="35000"/>
                  </a:schemeClr>
                </a:solidFill>
                <a:latin typeface="+mj-ea"/>
                <a:ea typeface="+mj-ea"/>
              </a:rPr>
              <a:t>9,445</a:t>
            </a:r>
            <a:r>
              <a:rPr lang="ja-JP" altLang="en-US" sz="1400" dirty="0">
                <a:solidFill>
                  <a:schemeClr val="tx1">
                    <a:lumMod val="65000"/>
                    <a:lumOff val="35000"/>
                  </a:schemeClr>
                </a:solidFill>
                <a:latin typeface="+mj-ea"/>
                <a:ea typeface="+mj-ea"/>
              </a:rPr>
              <a:t>万円（平成</a:t>
            </a:r>
            <a:r>
              <a:rPr lang="en-US" altLang="ja-JP" sz="1400" dirty="0">
                <a:solidFill>
                  <a:schemeClr val="tx1">
                    <a:lumMod val="65000"/>
                    <a:lumOff val="35000"/>
                  </a:schemeClr>
                </a:solidFill>
                <a:latin typeface="+mj-ea"/>
                <a:ea typeface="+mj-ea"/>
              </a:rPr>
              <a:t>29</a:t>
            </a:r>
            <a:r>
              <a:rPr lang="ja-JP" altLang="en-US" sz="1400" dirty="0">
                <a:solidFill>
                  <a:schemeClr val="tx1">
                    <a:lumMod val="65000"/>
                    <a:lumOff val="35000"/>
                  </a:schemeClr>
                </a:solidFill>
                <a:latin typeface="+mj-ea"/>
                <a:ea typeface="+mj-ea"/>
              </a:rPr>
              <a:t>年</a:t>
            </a:r>
            <a:r>
              <a:rPr lang="en-US" altLang="ja-JP" sz="1400" dirty="0">
                <a:solidFill>
                  <a:schemeClr val="tx1">
                    <a:lumMod val="65000"/>
                    <a:lumOff val="35000"/>
                  </a:schemeClr>
                </a:solidFill>
                <a:latin typeface="+mj-ea"/>
                <a:ea typeface="+mj-ea"/>
              </a:rPr>
              <a:t>12</a:t>
            </a:r>
            <a:r>
              <a:rPr lang="ja-JP" altLang="en-US" sz="1400" dirty="0">
                <a:solidFill>
                  <a:schemeClr val="tx1">
                    <a:lumMod val="65000"/>
                    <a:lumOff val="35000"/>
                  </a:schemeClr>
                </a:solidFill>
                <a:latin typeface="+mj-ea"/>
                <a:ea typeface="+mj-ea"/>
              </a:rPr>
              <a:t>月</a:t>
            </a:r>
            <a:r>
              <a:rPr lang="en-US" altLang="ja-JP" sz="1400" dirty="0">
                <a:solidFill>
                  <a:schemeClr val="tx1">
                    <a:lumMod val="65000"/>
                    <a:lumOff val="35000"/>
                  </a:schemeClr>
                </a:solidFill>
                <a:latin typeface="+mj-ea"/>
                <a:ea typeface="+mj-ea"/>
              </a:rPr>
              <a:t>1</a:t>
            </a:r>
            <a:r>
              <a:rPr lang="ja-JP" altLang="en-US" sz="1400" dirty="0">
                <a:solidFill>
                  <a:schemeClr val="tx1">
                    <a:lumMod val="65000"/>
                    <a:lumOff val="35000"/>
                  </a:schemeClr>
                </a:solidFill>
                <a:latin typeface="+mj-ea"/>
                <a:ea typeface="+mj-ea"/>
              </a:rPr>
              <a:t>日現在）</a:t>
            </a:r>
          </a:p>
          <a:p>
            <a:pPr defTabSz="844083">
              <a:spcAft>
                <a:spcPts val="600"/>
              </a:spcAft>
            </a:pPr>
            <a:r>
              <a:rPr lang="ja-JP" altLang="en-US" sz="1400" dirty="0">
                <a:solidFill>
                  <a:schemeClr val="tx1">
                    <a:lumMod val="65000"/>
                    <a:lumOff val="35000"/>
                  </a:schemeClr>
                </a:solidFill>
                <a:latin typeface="+mj-ea"/>
                <a:ea typeface="+mj-ea"/>
              </a:rPr>
              <a:t>事業内容	　　グループ会社の経営管理など</a:t>
            </a:r>
          </a:p>
        </p:txBody>
      </p:sp>
      <p:sp>
        <p:nvSpPr>
          <p:cNvPr id="40" name="正方形/長方形 39"/>
          <p:cNvSpPr/>
          <p:nvPr/>
        </p:nvSpPr>
        <p:spPr>
          <a:xfrm>
            <a:off x="3875599" y="2896406"/>
            <a:ext cx="1363287" cy="307777"/>
          </a:xfrm>
          <a:prstGeom prst="rect">
            <a:avLst/>
          </a:prstGeom>
        </p:spPr>
        <p:txBody>
          <a:bodyPr wrap="square">
            <a:spAutoFit/>
          </a:bodyPr>
          <a:lstStyle/>
          <a:p>
            <a:pPr algn="ctr" defTabSz="844083"/>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事業領域</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1965890" y="4082299"/>
            <a:ext cx="1656899" cy="1015663"/>
          </a:xfrm>
          <a:prstGeom prst="rect">
            <a:avLst/>
          </a:prstGeom>
        </p:spPr>
        <p:txBody>
          <a:bodyPr wrap="square">
            <a:spAutoFit/>
          </a:bodyPr>
          <a:lstStyle/>
          <a:p>
            <a:pPr defTabSz="844083"/>
            <a:r>
              <a:rPr lang="ja-JP" altLang="en-US" sz="1000" dirty="0" smtClean="0">
                <a:solidFill>
                  <a:schemeClr val="tx1">
                    <a:lumMod val="65000"/>
                    <a:lumOff val="35000"/>
                  </a:schemeClr>
                </a:solidFill>
                <a:latin typeface="+mn-ea"/>
                <a:ea typeface="+mn-ea"/>
              </a:rPr>
              <a:t>店舗やオフィス向け</a:t>
            </a:r>
            <a:r>
              <a:rPr lang="en-US" altLang="ja-JP" sz="1000" dirty="0" smtClean="0">
                <a:solidFill>
                  <a:schemeClr val="tx1">
                    <a:lumMod val="65000"/>
                    <a:lumOff val="35000"/>
                  </a:schemeClr>
                </a:solidFill>
                <a:latin typeface="+mn-ea"/>
                <a:ea typeface="+mn-ea"/>
              </a:rPr>
              <a:t>BGM</a:t>
            </a:r>
            <a:r>
              <a:rPr lang="ja-JP" altLang="en-US" sz="1000" dirty="0" err="1" smtClean="0">
                <a:solidFill>
                  <a:schemeClr val="tx1">
                    <a:lumMod val="65000"/>
                    <a:lumOff val="35000"/>
                  </a:schemeClr>
                </a:solidFill>
                <a:latin typeface="+mn-ea"/>
                <a:ea typeface="+mn-ea"/>
              </a:rPr>
              <a:t>、</a:t>
            </a:r>
            <a:r>
              <a:rPr lang="ja-JP" altLang="en-US" sz="1000" dirty="0" smtClean="0">
                <a:solidFill>
                  <a:schemeClr val="tx1">
                    <a:lumMod val="65000"/>
                    <a:lumOff val="35000"/>
                  </a:schemeClr>
                </a:solidFill>
                <a:latin typeface="+mn-ea"/>
                <a:ea typeface="+mn-ea"/>
              </a:rPr>
              <a:t>タブレット</a:t>
            </a:r>
            <a:r>
              <a:rPr lang="en-US" altLang="ja-JP" sz="1000" dirty="0" smtClean="0">
                <a:solidFill>
                  <a:schemeClr val="tx1">
                    <a:lumMod val="65000"/>
                    <a:lumOff val="35000"/>
                  </a:schemeClr>
                </a:solidFill>
                <a:latin typeface="+mn-ea"/>
                <a:ea typeface="+mn-ea"/>
              </a:rPr>
              <a:t>POS</a:t>
            </a:r>
            <a:r>
              <a:rPr lang="ja-JP" altLang="en-US" sz="1000" dirty="0" smtClean="0">
                <a:solidFill>
                  <a:schemeClr val="tx1">
                    <a:lumMod val="65000"/>
                    <a:lumOff val="35000"/>
                  </a:schemeClr>
                </a:solidFill>
                <a:latin typeface="+mn-ea"/>
                <a:ea typeface="+mn-ea"/>
              </a:rPr>
              <a:t>レジ、</a:t>
            </a:r>
            <a:r>
              <a:rPr lang="en-US" altLang="ja-JP" sz="1000" dirty="0" smtClean="0">
                <a:solidFill>
                  <a:schemeClr val="tx1">
                    <a:lumMod val="65000"/>
                    <a:lumOff val="35000"/>
                  </a:schemeClr>
                </a:solidFill>
                <a:latin typeface="+mn-ea"/>
                <a:ea typeface="+mn-ea"/>
              </a:rPr>
              <a:t>IP</a:t>
            </a:r>
            <a:r>
              <a:rPr lang="ja-JP" altLang="en-US" sz="1000" dirty="0" smtClean="0">
                <a:solidFill>
                  <a:schemeClr val="tx1">
                    <a:lumMod val="65000"/>
                    <a:lumOff val="35000"/>
                  </a:schemeClr>
                </a:solidFill>
                <a:latin typeface="+mn-ea"/>
                <a:ea typeface="+mn-ea"/>
              </a:rPr>
              <a:t>カメラ、損害保険等、業務店に必要とされる様々なサービスの提供及び、各種施工設置・保守対応</a:t>
            </a:r>
            <a:endParaRPr lang="ja-JP" altLang="en-US" sz="1050" b="1" dirty="0">
              <a:solidFill>
                <a:schemeClr val="tx1">
                  <a:lumMod val="65000"/>
                  <a:lumOff val="35000"/>
                </a:schemeClr>
              </a:solidFill>
              <a:latin typeface="+mn-ea"/>
              <a:ea typeface="+mn-ea"/>
              <a:cs typeface="Meiryo UI" panose="020B0604030504040204" pitchFamily="50" charset="-128"/>
            </a:endParaRPr>
          </a:p>
        </p:txBody>
      </p:sp>
      <p:sp>
        <p:nvSpPr>
          <p:cNvPr id="42" name="正方形/長方形 41"/>
          <p:cNvSpPr/>
          <p:nvPr/>
        </p:nvSpPr>
        <p:spPr>
          <a:xfrm>
            <a:off x="202590" y="4058849"/>
            <a:ext cx="1763300" cy="553998"/>
          </a:xfrm>
          <a:prstGeom prst="rect">
            <a:avLst/>
          </a:prstGeom>
        </p:spPr>
        <p:txBody>
          <a:bodyPr wrap="square">
            <a:spAutoFit/>
          </a:bodyPr>
          <a:lstStyle/>
          <a:p>
            <a:pPr defTabSz="844083"/>
            <a:r>
              <a:rPr lang="ja-JP" altLang="en-US" sz="1000" dirty="0">
                <a:solidFill>
                  <a:schemeClr val="tx1">
                    <a:lumMod val="65000"/>
                    <a:lumOff val="35000"/>
                  </a:schemeClr>
                </a:solidFill>
                <a:latin typeface="+mn-ea"/>
                <a:ea typeface="+mn-ea"/>
              </a:rPr>
              <a:t>ブロードバンドインターネット回線の販売代理店、オフィスの</a:t>
            </a:r>
            <a:r>
              <a:rPr lang="en-US" altLang="ja-JP" sz="1000" dirty="0">
                <a:solidFill>
                  <a:schemeClr val="tx1">
                    <a:lumMod val="65000"/>
                    <a:lumOff val="35000"/>
                  </a:schemeClr>
                </a:solidFill>
                <a:latin typeface="+mn-ea"/>
                <a:ea typeface="+mn-ea"/>
              </a:rPr>
              <a:t>ICT</a:t>
            </a:r>
            <a:r>
              <a:rPr lang="ja-JP" altLang="en-US" sz="1000" dirty="0">
                <a:solidFill>
                  <a:schemeClr val="tx1">
                    <a:lumMod val="65000"/>
                    <a:lumOff val="35000"/>
                  </a:schemeClr>
                </a:solidFill>
                <a:latin typeface="+mn-ea"/>
                <a:ea typeface="+mn-ea"/>
              </a:rPr>
              <a:t>環境構築の提案・販売</a:t>
            </a:r>
            <a:r>
              <a:rPr lang="ja-JP" altLang="en-US" sz="1000" dirty="0" smtClean="0">
                <a:solidFill>
                  <a:schemeClr val="tx1">
                    <a:lumMod val="65000"/>
                    <a:lumOff val="35000"/>
                  </a:schemeClr>
                </a:solidFill>
                <a:latin typeface="+mn-ea"/>
                <a:ea typeface="+mn-ea"/>
              </a:rPr>
              <a:t>、</a:t>
            </a:r>
            <a:endParaRPr lang="ja-JP" altLang="en-US" sz="1050" dirty="0">
              <a:solidFill>
                <a:schemeClr val="tx1">
                  <a:lumMod val="65000"/>
                  <a:lumOff val="35000"/>
                </a:schemeClr>
              </a:solidFill>
              <a:latin typeface="+mn-ea"/>
              <a:ea typeface="+mn-ea"/>
              <a:cs typeface="Meiryo UI" panose="020B0604030504040204" pitchFamily="50" charset="-128"/>
            </a:endParaRPr>
          </a:p>
        </p:txBody>
      </p:sp>
      <p:sp>
        <p:nvSpPr>
          <p:cNvPr id="43" name="正方形/長方形 42"/>
          <p:cNvSpPr/>
          <p:nvPr/>
        </p:nvSpPr>
        <p:spPr>
          <a:xfrm>
            <a:off x="5504102" y="4058849"/>
            <a:ext cx="1686106" cy="861774"/>
          </a:xfrm>
          <a:prstGeom prst="rect">
            <a:avLst/>
          </a:prstGeom>
        </p:spPr>
        <p:txBody>
          <a:bodyPr wrap="square">
            <a:spAutoFit/>
          </a:bodyPr>
          <a:lstStyle/>
          <a:p>
            <a:pPr defTabSz="844083"/>
            <a:r>
              <a:rPr lang="ja-JP" altLang="en-US" sz="1000" dirty="0" smtClean="0">
                <a:solidFill>
                  <a:schemeClr val="tx1">
                    <a:lumMod val="65000"/>
                    <a:lumOff val="35000"/>
                  </a:schemeClr>
                </a:solidFill>
                <a:latin typeface="+mn-ea"/>
                <a:ea typeface="+mn-ea"/>
                <a:cs typeface="Meiryo UI" panose="020B0604030504040204" pitchFamily="50" charset="-128"/>
              </a:rPr>
              <a:t>病院やビジネスホテル、レジャーホテル、飲食店、ゴルフ場向けの自動精算機をはじめとしたトータルソリューションサービスの提供</a:t>
            </a:r>
            <a:endParaRPr lang="ja-JP" altLang="en-US" sz="1000" dirty="0">
              <a:solidFill>
                <a:schemeClr val="tx1">
                  <a:lumMod val="65000"/>
                  <a:lumOff val="35000"/>
                </a:schemeClr>
              </a:solidFill>
              <a:latin typeface="+mn-ea"/>
              <a:ea typeface="+mn-ea"/>
              <a:cs typeface="Meiryo UI" panose="020B0604030504040204" pitchFamily="50" charset="-128"/>
            </a:endParaRPr>
          </a:p>
        </p:txBody>
      </p:sp>
      <p:sp>
        <p:nvSpPr>
          <p:cNvPr id="44" name="正方形/長方形 43"/>
          <p:cNvSpPr/>
          <p:nvPr/>
        </p:nvSpPr>
        <p:spPr>
          <a:xfrm>
            <a:off x="7266288" y="4082299"/>
            <a:ext cx="1689970" cy="1323439"/>
          </a:xfrm>
          <a:prstGeom prst="rect">
            <a:avLst/>
          </a:prstGeom>
        </p:spPr>
        <p:txBody>
          <a:bodyPr wrap="square">
            <a:spAutoFit/>
          </a:bodyPr>
          <a:lstStyle/>
          <a:p>
            <a:pPr defTabSz="844083"/>
            <a:r>
              <a:rPr lang="ja-JP" altLang="en-US" sz="1000" dirty="0" smtClean="0">
                <a:solidFill>
                  <a:schemeClr val="tx1">
                    <a:lumMod val="65000"/>
                    <a:lumOff val="35000"/>
                  </a:schemeClr>
                </a:solidFill>
                <a:latin typeface="+mn-ea"/>
                <a:ea typeface="+mn-ea"/>
              </a:rPr>
              <a:t>日本最大級の映像配信及び多様な電子書籍コンテンツを提供する「</a:t>
            </a:r>
            <a:r>
              <a:rPr lang="en-US" altLang="ja-JP" sz="1000" dirty="0" smtClean="0">
                <a:solidFill>
                  <a:schemeClr val="tx1">
                    <a:lumMod val="65000"/>
                    <a:lumOff val="35000"/>
                  </a:schemeClr>
                </a:solidFill>
                <a:latin typeface="+mn-ea"/>
                <a:ea typeface="+mn-ea"/>
              </a:rPr>
              <a:t>U-NEXT</a:t>
            </a:r>
            <a:r>
              <a:rPr lang="ja-JP" altLang="en-US" sz="1000" dirty="0" smtClean="0">
                <a:solidFill>
                  <a:schemeClr val="tx1">
                    <a:lumMod val="65000"/>
                    <a:lumOff val="35000"/>
                  </a:schemeClr>
                </a:solidFill>
                <a:latin typeface="+mn-ea"/>
                <a:ea typeface="+mn-ea"/>
              </a:rPr>
              <a:t>」をはじめ、</a:t>
            </a:r>
            <a:r>
              <a:rPr lang="en-US" altLang="ja-JP" sz="1000" dirty="0" smtClean="0">
                <a:solidFill>
                  <a:schemeClr val="tx1">
                    <a:lumMod val="65000"/>
                    <a:lumOff val="35000"/>
                  </a:schemeClr>
                </a:solidFill>
                <a:latin typeface="+mn-ea"/>
                <a:ea typeface="+mn-ea"/>
              </a:rPr>
              <a:t>MVNO</a:t>
            </a:r>
            <a:r>
              <a:rPr lang="ja-JP" altLang="en-US" sz="1000" dirty="0" smtClean="0">
                <a:solidFill>
                  <a:schemeClr val="tx1">
                    <a:lumMod val="65000"/>
                    <a:lumOff val="35000"/>
                  </a:schemeClr>
                </a:solidFill>
                <a:latin typeface="+mn-ea"/>
                <a:ea typeface="+mn-ea"/>
              </a:rPr>
              <a:t>サービス「</a:t>
            </a:r>
            <a:r>
              <a:rPr lang="en-US" altLang="ja-JP" sz="1000" dirty="0" smtClean="0">
                <a:solidFill>
                  <a:schemeClr val="tx1">
                    <a:lumMod val="65000"/>
                    <a:lumOff val="35000"/>
                  </a:schemeClr>
                </a:solidFill>
                <a:latin typeface="+mn-ea"/>
                <a:ea typeface="+mn-ea"/>
              </a:rPr>
              <a:t>U-mobile</a:t>
            </a:r>
            <a:r>
              <a:rPr lang="ja-JP" altLang="en-US" sz="1000" dirty="0" smtClean="0">
                <a:solidFill>
                  <a:schemeClr val="tx1">
                    <a:lumMod val="65000"/>
                    <a:lumOff val="35000"/>
                  </a:schemeClr>
                </a:solidFill>
                <a:latin typeface="+mn-ea"/>
                <a:ea typeface="+mn-ea"/>
              </a:rPr>
              <a:t>」、個人向けブロードバンド回線サービス「</a:t>
            </a:r>
            <a:r>
              <a:rPr lang="en-US" altLang="ja-JP" sz="1000" dirty="0" smtClean="0">
                <a:solidFill>
                  <a:schemeClr val="tx1">
                    <a:lumMod val="65000"/>
                    <a:lumOff val="35000"/>
                  </a:schemeClr>
                </a:solidFill>
                <a:latin typeface="+mn-ea"/>
                <a:ea typeface="+mn-ea"/>
              </a:rPr>
              <a:t>U-NEXT</a:t>
            </a:r>
            <a:r>
              <a:rPr lang="ja-JP" altLang="en-US" sz="1000" dirty="0" smtClean="0">
                <a:solidFill>
                  <a:schemeClr val="tx1">
                    <a:lumMod val="65000"/>
                    <a:lumOff val="35000"/>
                  </a:schemeClr>
                </a:solidFill>
                <a:latin typeface="+mn-ea"/>
                <a:ea typeface="+mn-ea"/>
              </a:rPr>
              <a:t>光」など、コンシューマー向けサービスを提供</a:t>
            </a:r>
            <a:endParaRPr lang="en-US" altLang="ja-JP" sz="1000" dirty="0" smtClean="0">
              <a:solidFill>
                <a:schemeClr val="tx1">
                  <a:lumMod val="65000"/>
                  <a:lumOff val="35000"/>
                </a:schemeClr>
              </a:solidFill>
              <a:latin typeface="+mn-ea"/>
              <a:ea typeface="+mn-ea"/>
            </a:endParaRPr>
          </a:p>
        </p:txBody>
      </p:sp>
      <p:sp>
        <p:nvSpPr>
          <p:cNvPr id="46" name="正方形/長方形 45"/>
          <p:cNvSpPr/>
          <p:nvPr/>
        </p:nvSpPr>
        <p:spPr>
          <a:xfrm>
            <a:off x="264705" y="3379899"/>
            <a:ext cx="1565578"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en-US" altLang="ja-JP" sz="1400" b="1" dirty="0" err="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BtoB</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3783299" y="3379899"/>
            <a:ext cx="1563804"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メディア</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2026090" y="3379899"/>
            <a:ext cx="1547978"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業務店</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5556334" y="3379899"/>
            <a:ext cx="1563804"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業務用システム</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20" y="5910398"/>
            <a:ext cx="493863" cy="215612"/>
          </a:xfrm>
          <a:prstGeom prst="rect">
            <a:avLst/>
          </a:prstGeom>
        </p:spPr>
      </p:pic>
      <p:pic>
        <p:nvPicPr>
          <p:cNvPr id="52" name="図 5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2453" y="5199334"/>
            <a:ext cx="464132" cy="284694"/>
          </a:xfrm>
          <a:prstGeom prst="rect">
            <a:avLst/>
          </a:prstGeom>
        </p:spPr>
      </p:pic>
      <p:pic>
        <p:nvPicPr>
          <p:cNvPr id="53" name="図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3589" y="6268198"/>
            <a:ext cx="783752" cy="120627"/>
          </a:xfrm>
          <a:prstGeom prst="rect">
            <a:avLst/>
          </a:prstGeom>
        </p:spPr>
      </p:pic>
      <p:pic>
        <p:nvPicPr>
          <p:cNvPr id="54" name="図 5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157" y="5601228"/>
            <a:ext cx="677942" cy="176656"/>
          </a:xfrm>
          <a:prstGeom prst="rect">
            <a:avLst/>
          </a:prstGeom>
        </p:spPr>
      </p:pic>
      <p:pic>
        <p:nvPicPr>
          <p:cNvPr id="55" name="図 5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471" y="5885478"/>
            <a:ext cx="583314" cy="235385"/>
          </a:xfrm>
          <a:prstGeom prst="rect">
            <a:avLst/>
          </a:prstGeom>
        </p:spPr>
      </p:pic>
      <p:pic>
        <p:nvPicPr>
          <p:cNvPr id="56" name="図 5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8148" y="5225822"/>
            <a:ext cx="489992" cy="251906"/>
          </a:xfrm>
          <a:prstGeom prst="rect">
            <a:avLst/>
          </a:prstGeom>
        </p:spPr>
      </p:pic>
      <p:pic>
        <p:nvPicPr>
          <p:cNvPr id="57" name="図 5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2471" y="5223259"/>
            <a:ext cx="526487" cy="254469"/>
          </a:xfrm>
          <a:prstGeom prst="rect">
            <a:avLst/>
          </a:prstGeom>
        </p:spPr>
      </p:pic>
      <p:pic>
        <p:nvPicPr>
          <p:cNvPr id="58" name="図 5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56540" y="5012025"/>
            <a:ext cx="724403" cy="125770"/>
          </a:xfrm>
          <a:prstGeom prst="rect">
            <a:avLst/>
          </a:prstGeom>
        </p:spPr>
      </p:pic>
      <p:pic>
        <p:nvPicPr>
          <p:cNvPr id="59" name="図 5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9647" y="5616309"/>
            <a:ext cx="541985" cy="145015"/>
          </a:xfrm>
          <a:prstGeom prst="rect">
            <a:avLst/>
          </a:prstGeom>
        </p:spPr>
      </p:pic>
      <p:pic>
        <p:nvPicPr>
          <p:cNvPr id="60" name="図 5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56564" y="5608824"/>
            <a:ext cx="585437" cy="176167"/>
          </a:xfrm>
          <a:prstGeom prst="rect">
            <a:avLst/>
          </a:prstGeom>
        </p:spPr>
      </p:pic>
      <p:pic>
        <p:nvPicPr>
          <p:cNvPr id="61" name="図 6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71692" y="4944073"/>
            <a:ext cx="603847" cy="218741"/>
          </a:xfrm>
          <a:prstGeom prst="rect">
            <a:avLst/>
          </a:prstGeom>
        </p:spPr>
      </p:pic>
      <p:pic>
        <p:nvPicPr>
          <p:cNvPr id="62" name="図 6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11053" y="5910398"/>
            <a:ext cx="666411" cy="241574"/>
          </a:xfrm>
          <a:prstGeom prst="rect">
            <a:avLst/>
          </a:prstGeom>
        </p:spPr>
      </p:pic>
      <p:pic>
        <p:nvPicPr>
          <p:cNvPr id="63" name="図 6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83589" y="5270337"/>
            <a:ext cx="592063" cy="174526"/>
          </a:xfrm>
          <a:prstGeom prst="rect">
            <a:avLst/>
          </a:prstGeom>
        </p:spPr>
      </p:pic>
      <p:pic>
        <p:nvPicPr>
          <p:cNvPr id="64" name="図 6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088902" y="5593961"/>
            <a:ext cx="611073" cy="145992"/>
          </a:xfrm>
          <a:prstGeom prst="rect">
            <a:avLst/>
          </a:prstGeom>
        </p:spPr>
      </p:pic>
      <p:pic>
        <p:nvPicPr>
          <p:cNvPr id="65" name="図 6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395289" y="5546261"/>
            <a:ext cx="682102" cy="151056"/>
          </a:xfrm>
          <a:prstGeom prst="rect">
            <a:avLst/>
          </a:prstGeom>
        </p:spPr>
      </p:pic>
      <p:pic>
        <p:nvPicPr>
          <p:cNvPr id="66" name="図 6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153961" y="5520922"/>
            <a:ext cx="739214" cy="240402"/>
          </a:xfrm>
          <a:prstGeom prst="rect">
            <a:avLst/>
          </a:prstGeom>
        </p:spPr>
      </p:pic>
      <p:pic>
        <p:nvPicPr>
          <p:cNvPr id="68" name="図 6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415665" y="5854666"/>
            <a:ext cx="641349" cy="140986"/>
          </a:xfrm>
          <a:prstGeom prst="rect">
            <a:avLst/>
          </a:prstGeom>
        </p:spPr>
      </p:pic>
      <p:sp>
        <p:nvSpPr>
          <p:cNvPr id="34" name="正方形/長方形 33"/>
          <p:cNvSpPr/>
          <p:nvPr/>
        </p:nvSpPr>
        <p:spPr>
          <a:xfrm>
            <a:off x="7329371" y="3368105"/>
            <a:ext cx="1563804"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コンシューマー</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98870" y="4059247"/>
            <a:ext cx="1690769" cy="1015663"/>
          </a:xfrm>
          <a:prstGeom prst="rect">
            <a:avLst/>
          </a:prstGeom>
          <a:noFill/>
        </p:spPr>
        <p:txBody>
          <a:bodyPr wrap="square" rtlCol="0">
            <a:spAutoFit/>
          </a:bodyPr>
          <a:lstStyle/>
          <a:p>
            <a:r>
              <a:rPr lang="ja-JP" altLang="en-US" sz="1000" dirty="0" smtClean="0">
                <a:solidFill>
                  <a:schemeClr val="tx1">
                    <a:lumMod val="65000"/>
                    <a:lumOff val="35000"/>
                  </a:schemeClr>
                </a:solidFill>
                <a:latin typeface="+mn-ea"/>
                <a:ea typeface="+mn-ea"/>
              </a:rPr>
              <a:t>グルメサイトの「</a:t>
            </a:r>
            <a:r>
              <a:rPr lang="ja-JP" altLang="en-US" sz="1000" dirty="0">
                <a:solidFill>
                  <a:schemeClr val="tx1">
                    <a:lumMod val="65000"/>
                    <a:lumOff val="35000"/>
                  </a:schemeClr>
                </a:solidFill>
                <a:latin typeface="+mn-ea"/>
                <a:ea typeface="+mn-ea"/>
              </a:rPr>
              <a:t>ヒトサラ</a:t>
            </a:r>
            <a:r>
              <a:rPr lang="ja-JP" altLang="en-US" sz="1000" dirty="0" smtClean="0">
                <a:solidFill>
                  <a:schemeClr val="tx1">
                    <a:lumMod val="65000"/>
                    <a:lumOff val="35000"/>
                  </a:schemeClr>
                </a:solidFill>
                <a:latin typeface="+mn-ea"/>
                <a:ea typeface="+mn-ea"/>
              </a:rPr>
              <a:t>」、「</a:t>
            </a:r>
            <a:r>
              <a:rPr lang="en-US" altLang="ja-JP" sz="1000" dirty="0" smtClean="0">
                <a:solidFill>
                  <a:schemeClr val="tx1">
                    <a:lumMod val="65000"/>
                    <a:lumOff val="35000"/>
                  </a:schemeClr>
                </a:solidFill>
                <a:latin typeface="+mn-ea"/>
                <a:ea typeface="+mn-ea"/>
              </a:rPr>
              <a:t>SAVOR JAPAN</a:t>
            </a:r>
            <a:r>
              <a:rPr lang="ja-JP" altLang="en-US" sz="1000" dirty="0" smtClean="0">
                <a:solidFill>
                  <a:schemeClr val="tx1">
                    <a:lumMod val="65000"/>
                    <a:lumOff val="35000"/>
                  </a:schemeClr>
                </a:solidFill>
                <a:latin typeface="+mn-ea"/>
                <a:ea typeface="+mn-ea"/>
              </a:rPr>
              <a:t>」やウェディングメディア「ウエコレ」他、スタイリスト探しの</a:t>
            </a:r>
            <a:r>
              <a:rPr lang="en-US" altLang="ja-JP" sz="1000" dirty="0" smtClean="0">
                <a:solidFill>
                  <a:schemeClr val="tx1">
                    <a:lumMod val="65000"/>
                    <a:lumOff val="35000"/>
                  </a:schemeClr>
                </a:solidFill>
                <a:latin typeface="+mn-ea"/>
                <a:ea typeface="+mn-ea"/>
              </a:rPr>
              <a:t>WEB</a:t>
            </a:r>
            <a:r>
              <a:rPr lang="ja-JP" altLang="en-US" sz="1000" dirty="0" smtClean="0">
                <a:solidFill>
                  <a:schemeClr val="tx1">
                    <a:lumMod val="65000"/>
                    <a:lumOff val="35000"/>
                  </a:schemeClr>
                </a:solidFill>
                <a:latin typeface="+mn-ea"/>
                <a:ea typeface="+mn-ea"/>
              </a:rPr>
              <a:t>マガジン「</a:t>
            </a:r>
            <a:r>
              <a:rPr lang="en-US" altLang="ja-JP" sz="1000" dirty="0" smtClean="0">
                <a:solidFill>
                  <a:schemeClr val="tx1">
                    <a:lumMod val="65000"/>
                    <a:lumOff val="35000"/>
                  </a:schemeClr>
                </a:solidFill>
                <a:latin typeface="+mn-ea"/>
                <a:ea typeface="+mn-ea"/>
              </a:rPr>
              <a:t>bangs</a:t>
            </a:r>
            <a:r>
              <a:rPr lang="ja-JP" altLang="en-US" sz="1000" dirty="0" smtClean="0">
                <a:solidFill>
                  <a:schemeClr val="tx1">
                    <a:lumMod val="65000"/>
                    <a:lumOff val="35000"/>
                  </a:schemeClr>
                </a:solidFill>
                <a:latin typeface="+mn-ea"/>
                <a:ea typeface="+mn-ea"/>
              </a:rPr>
              <a:t>」等のメディアを展開</a:t>
            </a:r>
            <a:endParaRPr kumimoji="1" lang="ja-JP" altLang="en-US" sz="1000" dirty="0">
              <a:solidFill>
                <a:schemeClr val="tx1">
                  <a:lumMod val="65000"/>
                  <a:lumOff val="35000"/>
                </a:schemeClr>
              </a:solidFill>
              <a:latin typeface="+mn-ea"/>
              <a:ea typeface="+mn-ea"/>
            </a:endParaRPr>
          </a:p>
        </p:txBody>
      </p:sp>
      <p:pic>
        <p:nvPicPr>
          <p:cNvPr id="3" name="図 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29647" y="5842201"/>
            <a:ext cx="495352" cy="306903"/>
          </a:xfrm>
          <a:prstGeom prst="rect">
            <a:avLst/>
          </a:prstGeom>
        </p:spPr>
      </p:pic>
      <p:pic>
        <p:nvPicPr>
          <p:cNvPr id="5" name="図 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885381" y="5206441"/>
            <a:ext cx="527804" cy="346927"/>
          </a:xfrm>
          <a:prstGeom prst="rect">
            <a:avLst/>
          </a:prstGeom>
        </p:spPr>
      </p:pic>
      <p:cxnSp>
        <p:nvCxnSpPr>
          <p:cNvPr id="7" name="直線コネクタ 6"/>
          <p:cNvCxnSpPr/>
          <p:nvPr/>
        </p:nvCxnSpPr>
        <p:spPr bwMode="auto">
          <a:xfrm>
            <a:off x="250129" y="3082113"/>
            <a:ext cx="3700770" cy="0"/>
          </a:xfrm>
          <a:prstGeom prst="line">
            <a:avLst/>
          </a:prstGeom>
          <a:ln w="15875"/>
          <a:extLst/>
        </p:spPr>
        <p:style>
          <a:lnRef idx="1">
            <a:schemeClr val="dk1"/>
          </a:lnRef>
          <a:fillRef idx="0">
            <a:schemeClr val="dk1"/>
          </a:fillRef>
          <a:effectRef idx="0">
            <a:schemeClr val="dk1"/>
          </a:effectRef>
          <a:fontRef idx="minor">
            <a:schemeClr val="tx1"/>
          </a:fontRef>
        </p:style>
      </p:cxnSp>
      <p:cxnSp>
        <p:nvCxnSpPr>
          <p:cNvPr id="70" name="直線コネクタ 69"/>
          <p:cNvCxnSpPr/>
          <p:nvPr/>
        </p:nvCxnSpPr>
        <p:spPr bwMode="auto">
          <a:xfrm>
            <a:off x="5177165" y="3050295"/>
            <a:ext cx="3700770" cy="0"/>
          </a:xfrm>
          <a:prstGeom prst="line">
            <a:avLst/>
          </a:prstGeom>
          <a:ln w="15875"/>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26974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DF9FAC2-9045-44EC-94C2-850FB8655521}"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19</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201" y="1437101"/>
            <a:ext cx="3767335" cy="2620010"/>
          </a:xfrm>
          <a:prstGeom prst="rect">
            <a:avLst/>
          </a:prstGeom>
        </p:spPr>
      </p:pic>
      <p:sp>
        <p:nvSpPr>
          <p:cNvPr id="15" name="正方形/長方形 14"/>
          <p:cNvSpPr/>
          <p:nvPr/>
        </p:nvSpPr>
        <p:spPr>
          <a:xfrm>
            <a:off x="4572000" y="1479660"/>
            <a:ext cx="4321175" cy="720197"/>
          </a:xfrm>
          <a:prstGeom prst="rect">
            <a:avLst/>
          </a:prstGeom>
        </p:spPr>
        <p:txBody>
          <a:bodyPr wrap="square">
            <a:spAutoFit/>
          </a:bodyPr>
          <a:lstStyle/>
          <a:p>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打刻を行うためのタブレット・モバイル端末</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台で簡単導入できるうえ、</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カンタン操作で研修が不要。</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スタッフの</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勤怠</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がこれ</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台で管理可能になります！</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9968" y="692209"/>
            <a:ext cx="2099418" cy="688371"/>
          </a:xfrm>
          <a:prstGeom prst="rect">
            <a:avLst/>
          </a:prstGeom>
        </p:spPr>
      </p:pic>
      <p:sp>
        <p:nvSpPr>
          <p:cNvPr id="13" name="正方形/長方形 12"/>
          <p:cNvSpPr/>
          <p:nvPr/>
        </p:nvSpPr>
        <p:spPr>
          <a:xfrm>
            <a:off x="2875086" y="726226"/>
            <a:ext cx="6018089" cy="701731"/>
          </a:xfrm>
          <a:prstGeom prst="rect">
            <a:avLst/>
          </a:prstGeom>
        </p:spPr>
        <p:txBody>
          <a:bodyPr wrap="square">
            <a:spAutoFit/>
          </a:bodyPr>
          <a:lstStyle/>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タブレット・モバイル端末を利用したクラウド型勤怠システム</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シフト</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作成も</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でき、店長・オーナー様側の管理も軽減</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05881" y="4456550"/>
            <a:ext cx="4183061" cy="369332"/>
          </a:xfrm>
          <a:prstGeom prst="rect">
            <a:avLst/>
          </a:prstGeom>
        </p:spPr>
        <p:txBody>
          <a:bodyPr wrap="square">
            <a:spAutoFit/>
          </a:bodyPr>
          <a:lstStyle/>
          <a:p>
            <a:pPr algn="ct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レコ　</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b="1" dirty="0" err="1">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800" b="1" dirty="0" err="1"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機能</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937686" y="4926147"/>
            <a:ext cx="3863538" cy="369332"/>
          </a:xfrm>
          <a:prstGeom prst="rect">
            <a:avLst/>
          </a:prstGeom>
        </p:spPr>
        <p:txBody>
          <a:bodyPr wrap="square" anchor="ctr">
            <a:spAutoFit/>
          </a:bodyPr>
          <a:lstStyle/>
          <a:p>
            <a:r>
              <a:rPr lang="ja-JP" altLang="en-US"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打刻管理機能</a:t>
            </a:r>
            <a:r>
              <a:rPr lang="ja-JP" altLang="en-US" sz="12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（出勤・退勤・休憩開始／終了）</a:t>
            </a:r>
            <a:r>
              <a:rPr lang="ja-JP" altLang="en-US" sz="11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937686" y="5434251"/>
            <a:ext cx="3518966" cy="369332"/>
          </a:xfrm>
          <a:prstGeom prst="rect">
            <a:avLst/>
          </a:prstGeom>
        </p:spPr>
        <p:txBody>
          <a:bodyPr wrap="square">
            <a:spAutoFit/>
          </a:bodyPr>
          <a:lstStyle/>
          <a:p>
            <a:r>
              <a:rPr lang="ja-JP" altLang="en-US"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勤怠管理機能</a:t>
            </a:r>
            <a:r>
              <a:rPr lang="ja-JP" altLang="en-US" sz="12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（確認・変更・承認）</a:t>
            </a:r>
            <a:r>
              <a:rPr lang="ja-JP" altLang="en-US" sz="16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937686" y="5994617"/>
            <a:ext cx="3689654" cy="369332"/>
          </a:xfrm>
          <a:prstGeom prst="rect">
            <a:avLst/>
          </a:prstGeom>
        </p:spPr>
        <p:txBody>
          <a:bodyPr wrap="square">
            <a:spAutoFit/>
          </a:bodyPr>
          <a:lstStyle/>
          <a:p>
            <a:r>
              <a:rPr lang="ja-JP" altLang="en-US"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シフト管理機能</a:t>
            </a:r>
            <a:r>
              <a:rPr lang="ja-JP" altLang="en-US" sz="12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（希望シフトの集計・管理）</a:t>
            </a:r>
            <a:endParaRPr lang="en-US" altLang="ja-JP" sz="16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513743" y="4860737"/>
            <a:ext cx="287258" cy="461665"/>
          </a:xfrm>
          <a:prstGeom prst="rect">
            <a:avLst/>
          </a:prstGeom>
          <a:noFill/>
          <a:ln>
            <a:noFill/>
          </a:ln>
        </p:spPr>
        <p:txBody>
          <a:bodyPr wrap="none" rtlCol="0">
            <a:spAutoFit/>
          </a:bodyPr>
          <a:lstStyle/>
          <a:p>
            <a:r>
              <a:rPr kumimoji="1" lang="en-US" altLang="ja-JP"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rPr>
              <a:t>1</a:t>
            </a:r>
          </a:p>
        </p:txBody>
      </p:sp>
      <p:sp>
        <p:nvSpPr>
          <p:cNvPr id="25" name="テキスト ボックス 24"/>
          <p:cNvSpPr txBox="1"/>
          <p:nvPr/>
        </p:nvSpPr>
        <p:spPr>
          <a:xfrm>
            <a:off x="411151" y="5410016"/>
            <a:ext cx="492443" cy="461665"/>
          </a:xfrm>
          <a:prstGeom prst="rect">
            <a:avLst/>
          </a:prstGeom>
          <a:noFill/>
          <a:ln>
            <a:noFill/>
          </a:ln>
        </p:spPr>
        <p:txBody>
          <a:bodyPr wrap="none" rtlCol="0">
            <a:spAutoFit/>
          </a:bodyPr>
          <a:lstStyle/>
          <a:p>
            <a:r>
              <a:rPr kumimoji="1" lang="ja-JP" altLang="en-US"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rPr>
              <a:t>２</a:t>
            </a:r>
            <a:endParaRPr kumimoji="1" lang="en-US" altLang="ja-JP"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endParaRPr>
          </a:p>
        </p:txBody>
      </p:sp>
      <p:sp>
        <p:nvSpPr>
          <p:cNvPr id="26" name="テキスト ボックス 25"/>
          <p:cNvSpPr txBox="1"/>
          <p:nvPr/>
        </p:nvSpPr>
        <p:spPr>
          <a:xfrm>
            <a:off x="411151" y="5952553"/>
            <a:ext cx="492443" cy="461665"/>
          </a:xfrm>
          <a:prstGeom prst="rect">
            <a:avLst/>
          </a:prstGeom>
          <a:noFill/>
          <a:ln>
            <a:noFill/>
          </a:ln>
        </p:spPr>
        <p:txBody>
          <a:bodyPr wrap="none" rtlCol="0">
            <a:spAutoFit/>
          </a:bodyPr>
          <a:lstStyle/>
          <a:p>
            <a:r>
              <a:rPr kumimoji="1" lang="ja-JP" altLang="en-US"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rPr>
              <a:t>３</a:t>
            </a:r>
            <a:endParaRPr kumimoji="1" lang="en-US" altLang="ja-JP"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endParaRPr>
          </a:p>
        </p:txBody>
      </p:sp>
      <p:sp>
        <p:nvSpPr>
          <p:cNvPr id="31" name="角丸四角形 30"/>
          <p:cNvSpPr/>
          <p:nvPr/>
        </p:nvSpPr>
        <p:spPr>
          <a:xfrm>
            <a:off x="395027" y="4102410"/>
            <a:ext cx="854354" cy="281745"/>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不正防止</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6526" y="3293089"/>
            <a:ext cx="3776613" cy="3202441"/>
          </a:xfrm>
          <a:prstGeom prst="rect">
            <a:avLst/>
          </a:prstGeom>
        </p:spPr>
      </p:pic>
      <p:sp>
        <p:nvSpPr>
          <p:cNvPr id="30" name="角丸四角形 29"/>
          <p:cNvSpPr/>
          <p:nvPr/>
        </p:nvSpPr>
        <p:spPr>
          <a:xfrm>
            <a:off x="5877252" y="2244002"/>
            <a:ext cx="1494771" cy="51928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利用イメージ</a:t>
            </a:r>
            <a:endParaRPr lang="zh-TW" altLang="en-US" sz="1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1389205" y="4102410"/>
            <a:ext cx="878042" cy="281745"/>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クラウド管理</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2407071" y="4102410"/>
            <a:ext cx="1056733" cy="281745"/>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リアルタイム確認</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3603629" y="4102410"/>
            <a:ext cx="822852" cy="265240"/>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連携管理</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Rectangle 151"/>
          <p:cNvSpPr>
            <a:spLocks noChangeArrowheads="1"/>
          </p:cNvSpPr>
          <p:nvPr/>
        </p:nvSpPr>
        <p:spPr bwMode="auto">
          <a:xfrm>
            <a:off x="4572000" y="2780860"/>
            <a:ext cx="4512546" cy="4807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30000"/>
              </a:lnSpc>
              <a:spcBef>
                <a:spcPct val="0"/>
              </a:spcBef>
              <a:buFontTx/>
              <a:buNone/>
            </a:pPr>
            <a:r>
              <a:rPr lang="ja-JP" altLang="en-US" sz="1100" dirty="0" smtClean="0">
                <a:latin typeface="Meiryo UI" panose="020B0604030504040204" pitchFamily="50" charset="-128"/>
                <a:ea typeface="Meiryo UI" panose="020B0604030504040204" pitchFamily="50" charset="-128"/>
              </a:rPr>
              <a:t>関連サービスのオーナー専用アプリを利用すれば、リアルタイムで出勤情報の閲覧が可能</a:t>
            </a:r>
            <a:r>
              <a:rPr lang="ja-JP" altLang="en-US" sz="1100" dirty="0">
                <a:latin typeface="Meiryo UI" panose="020B0604030504040204" pitchFamily="50" charset="-128"/>
                <a:ea typeface="Meiryo UI" panose="020B0604030504040204" pitchFamily="50" charset="-128"/>
              </a:rPr>
              <a:t>。データは</a:t>
            </a:r>
            <a:r>
              <a:rPr lang="ja-JP" altLang="en-US" sz="1100" dirty="0" smtClean="0">
                <a:latin typeface="Meiryo UI" panose="020B0604030504040204" pitchFamily="50" charset="-128"/>
                <a:ea typeface="Meiryo UI" panose="020B0604030504040204" pitchFamily="50" charset="-128"/>
              </a:rPr>
              <a:t>管理され給与</a:t>
            </a:r>
            <a:r>
              <a:rPr lang="ja-JP" altLang="en-US" sz="1100" dirty="0">
                <a:latin typeface="Meiryo UI" panose="020B0604030504040204" pitchFamily="50" charset="-128"/>
                <a:ea typeface="Meiryo UI" panose="020B0604030504040204" pitchFamily="50" charset="-128"/>
              </a:rPr>
              <a:t>ソフトと</a:t>
            </a:r>
            <a:r>
              <a:rPr lang="ja-JP" altLang="en-US" sz="1100" dirty="0" smtClean="0">
                <a:latin typeface="Meiryo UI" panose="020B0604030504040204" pitchFamily="50" charset="-128"/>
                <a:ea typeface="Meiryo UI" panose="020B0604030504040204" pitchFamily="50" charset="-128"/>
              </a:rPr>
              <a:t>連携します。</a:t>
            </a:r>
            <a:endParaRPr lang="ja-JP" altLang="en-US" sz="1100" dirty="0">
              <a:latin typeface="Meiryo UI" panose="020B0604030504040204" pitchFamily="50" charset="-128"/>
              <a:ea typeface="Meiryo UI" panose="020B0604030504040204" pitchFamily="50" charset="-128"/>
            </a:endParaRPr>
          </a:p>
          <a:p>
            <a:pPr eaLnBrk="1" hangingPunct="1">
              <a:lnSpc>
                <a:spcPct val="150000"/>
              </a:lnSpc>
              <a:spcBef>
                <a:spcPct val="0"/>
              </a:spcBef>
              <a:buFontTx/>
              <a:buNone/>
            </a:pPr>
            <a:endParaRPr kumimoji="0" lang="en-US" altLang="ja-JP" sz="700" dirty="0" smtClean="0">
              <a:solidFill>
                <a:schemeClr val="bg1"/>
              </a:solidFill>
              <a:latin typeface="Meiryo UI" panose="020B0604030504040204" pitchFamily="50" charset="-128"/>
              <a:ea typeface="Meiryo UI" panose="020B0604030504040204" pitchFamily="50" charset="-128"/>
            </a:endParaRPr>
          </a:p>
        </p:txBody>
      </p:sp>
      <p:sp>
        <p:nvSpPr>
          <p:cNvPr id="32" name="タイトル 1"/>
          <p:cNvSpPr txBox="1">
            <a:spLocks/>
          </p:cNvSpPr>
          <p:nvPr/>
        </p:nvSpPr>
        <p:spPr>
          <a:xfrm>
            <a:off x="254218"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クラウド型勤怠管理システム</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レコ</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22538" y="6543092"/>
            <a:ext cx="1553039" cy="307777"/>
            <a:chOff x="322538" y="6543092"/>
            <a:chExt cx="1553039" cy="307777"/>
          </a:xfrm>
        </p:grpSpPr>
        <p:sp>
          <p:nvSpPr>
            <p:cNvPr id="35"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spTree>
    <p:extLst>
      <p:ext uri="{BB962C8B-B14F-4D97-AF65-F5344CB8AC3E}">
        <p14:creationId xmlns:p14="http://schemas.microsoft.com/office/powerpoint/2010/main" val="126978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線コネクタ 38"/>
          <p:cNvCxnSpPr/>
          <p:nvPr/>
        </p:nvCxnSpPr>
        <p:spPr bwMode="auto">
          <a:xfrm flipH="1" flipV="1">
            <a:off x="3123442" y="3212694"/>
            <a:ext cx="416519" cy="2119443"/>
          </a:xfrm>
          <a:prstGeom prst="line">
            <a:avLst/>
          </a:prstGeom>
          <a:solidFill>
            <a:schemeClr val="accent1"/>
          </a:solidFill>
          <a:ln w="1333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コネクタ 37"/>
          <p:cNvCxnSpPr/>
          <p:nvPr/>
        </p:nvCxnSpPr>
        <p:spPr bwMode="auto">
          <a:xfrm flipV="1">
            <a:off x="1754192" y="3137349"/>
            <a:ext cx="1351044" cy="2221459"/>
          </a:xfrm>
          <a:prstGeom prst="line">
            <a:avLst/>
          </a:prstGeom>
          <a:solidFill>
            <a:schemeClr val="accent1"/>
          </a:solidFill>
          <a:ln w="1333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コネクタ 6"/>
          <p:cNvCxnSpPr/>
          <p:nvPr/>
        </p:nvCxnSpPr>
        <p:spPr bwMode="auto">
          <a:xfrm flipV="1">
            <a:off x="1335225" y="3137349"/>
            <a:ext cx="1851522" cy="823449"/>
          </a:xfrm>
          <a:prstGeom prst="line">
            <a:avLst/>
          </a:prstGeom>
          <a:solidFill>
            <a:schemeClr val="accent1"/>
          </a:solidFill>
          <a:ln w="1333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18" name="スライド番号プレースホルダー 2"/>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BF7A7C6A-BEB5-4EE5-9878-45F485926EE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20</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134" y="885362"/>
            <a:ext cx="2255362" cy="750921"/>
          </a:xfrm>
          <a:prstGeom prst="rect">
            <a:avLst/>
          </a:prstGeom>
        </p:spPr>
      </p:pic>
      <p:pic>
        <p:nvPicPr>
          <p:cNvPr id="36" name="図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335" y="1668830"/>
            <a:ext cx="2440824" cy="2384709"/>
          </a:xfrm>
          <a:prstGeom prst="rect">
            <a:avLst/>
          </a:prstGeom>
        </p:spPr>
      </p:pic>
      <p:pic>
        <p:nvPicPr>
          <p:cNvPr id="35" name="Picture 6" descr="https://www.axis.com/sites/default/files/styles/chunk_media_collection_and_text_mobile__1x__220xauto_/public/m3045-v.png?itok=10lPtavC">
            <a:extLst>
              <a:ext uri="{FF2B5EF4-FFF2-40B4-BE49-F238E27FC236}">
                <a16:creationId xmlns:a16="http://schemas.microsoft.com/office/drawing/2014/main" id="{937B73A4-1D9A-46D2-B63F-76450EE05ADF}"/>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77134" y="1443515"/>
            <a:ext cx="2159319" cy="2159319"/>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7779" y="3459288"/>
            <a:ext cx="1105038" cy="1124256"/>
          </a:xfrm>
          <a:prstGeom prst="rect">
            <a:avLst/>
          </a:prstGeom>
        </p:spPr>
      </p:pic>
      <p:pic>
        <p:nvPicPr>
          <p:cNvPr id="4" name="図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1425" y="4340982"/>
            <a:ext cx="2117144" cy="2082598"/>
          </a:xfrm>
          <a:prstGeom prst="rect">
            <a:avLst/>
          </a:prstGeom>
        </p:spPr>
      </p:pic>
      <p:pic>
        <p:nvPicPr>
          <p:cNvPr id="5" name="図 4"/>
          <p:cNvPicPr>
            <a:picLocks noChangeAspect="1"/>
          </p:cNvPicPr>
          <p:nvPr/>
        </p:nvPicPr>
        <p:blipFill>
          <a:blip r:embed="rId8"/>
          <a:stretch>
            <a:fillRect/>
          </a:stretch>
        </p:blipFill>
        <p:spPr>
          <a:xfrm>
            <a:off x="484298" y="4728652"/>
            <a:ext cx="1541562" cy="1550174"/>
          </a:xfrm>
          <a:prstGeom prst="rect">
            <a:avLst/>
          </a:prstGeom>
        </p:spPr>
      </p:pic>
      <p:sp>
        <p:nvSpPr>
          <p:cNvPr id="42" name="Text Box 4"/>
          <p:cNvSpPr txBox="1">
            <a:spLocks noChangeArrowheads="1"/>
          </p:cNvSpPr>
          <p:nvPr/>
        </p:nvSpPr>
        <p:spPr bwMode="auto">
          <a:xfrm>
            <a:off x="1513252" y="888426"/>
            <a:ext cx="8632825"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店舗のニーズに合わせた遠隔視聴可能のクラウドカメラサービス</a:t>
            </a:r>
            <a:endPar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1" name="Text Box 4"/>
          <p:cNvSpPr txBox="1">
            <a:spLocks noChangeArrowheads="1"/>
          </p:cNvSpPr>
          <p:nvPr/>
        </p:nvSpPr>
        <p:spPr bwMode="auto">
          <a:xfrm>
            <a:off x="4550590" y="1338595"/>
            <a:ext cx="4321175" cy="12579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防犯・スタッフオペレーション向上など使い方は自由。店舗運営に欠かせないツールの一つです。</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buNone/>
            </a:pP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では店舗</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のニーズに合わせ様々な監視カメラの販売と設置をサポートします。</a:t>
            </a:r>
            <a:endParaRPr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buFontTx/>
              <a:buNone/>
            </a:pPr>
            <a:endParaRPr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54" name="グループ化 53"/>
          <p:cNvGrpSpPr/>
          <p:nvPr/>
        </p:nvGrpSpPr>
        <p:grpSpPr>
          <a:xfrm>
            <a:off x="4692724" y="2479608"/>
            <a:ext cx="4179041" cy="3848469"/>
            <a:chOff x="4935538" y="2738867"/>
            <a:chExt cx="3898900" cy="2370329"/>
          </a:xfrm>
        </p:grpSpPr>
        <p:sp>
          <p:nvSpPr>
            <p:cNvPr id="55" name="角丸四角形 54"/>
            <p:cNvSpPr/>
            <p:nvPr/>
          </p:nvSpPr>
          <p:spPr bwMode="auto">
            <a:xfrm>
              <a:off x="4935538" y="2738867"/>
              <a:ext cx="3898900" cy="450104"/>
            </a:xfrm>
            <a:prstGeom prst="roundRect">
              <a:avLst>
                <a:gd name="adj" fmla="val 50000"/>
              </a:avLst>
            </a:prstGeom>
            <a:solidFill>
              <a:srgbClr val="AAD8F8"/>
            </a:solidFill>
            <a:ln>
              <a:noFill/>
            </a:ln>
            <a:effectLst/>
            <a:extLst/>
          </p:spPr>
          <p:txBody>
            <a:bodyPr wrap="none" anchor="ctr"/>
            <a:lstStyle/>
            <a:p>
              <a:pPr marL="342900" indent="-342900" algn="ctr">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死角</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となる通路での万引きの発見や</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抑止</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4935538" y="3335757"/>
              <a:ext cx="3898900" cy="514214"/>
            </a:xfrm>
            <a:prstGeom prst="roundRect">
              <a:avLst>
                <a:gd name="adj" fmla="val 50000"/>
              </a:avLst>
            </a:prstGeom>
            <a:solidFill>
              <a:srgbClr val="AAD8F8"/>
            </a:solidFill>
            <a:ln>
              <a:noFill/>
            </a:ln>
            <a:effectLst/>
            <a:extLst/>
          </p:spPr>
          <p:txBody>
            <a:bodyPr anchor="ctr"/>
            <a:lstStyle/>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現金を扱うレジ周りの盗難、スタッフによる</a:t>
              </a:r>
              <a:endParaRPr lang="en-US" altLang="ja-JP"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金銭トラブル抑止</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角丸四角形 56"/>
            <p:cNvSpPr/>
            <p:nvPr/>
          </p:nvSpPr>
          <p:spPr bwMode="auto">
            <a:xfrm>
              <a:off x="4935538" y="3996757"/>
              <a:ext cx="3898900" cy="450104"/>
            </a:xfrm>
            <a:prstGeom prst="roundRect">
              <a:avLst>
                <a:gd name="adj" fmla="val 50000"/>
              </a:avLst>
            </a:prstGeom>
            <a:solidFill>
              <a:srgbClr val="AAD8F8"/>
            </a:solidFill>
            <a:ln>
              <a:noFill/>
            </a:ln>
            <a:effectLst/>
            <a:extLst/>
          </p:spPr>
          <p:txBody>
            <a:bodyPr anchor="ctr"/>
            <a:lstStyle/>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遠隔地での店内状況チェック</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角丸四角形 57"/>
            <p:cNvSpPr/>
            <p:nvPr/>
          </p:nvSpPr>
          <p:spPr bwMode="auto">
            <a:xfrm>
              <a:off x="4935538" y="4593647"/>
              <a:ext cx="3898900" cy="515549"/>
            </a:xfrm>
            <a:prstGeom prst="roundRect">
              <a:avLst>
                <a:gd name="adj" fmla="val 50000"/>
              </a:avLst>
            </a:prstGeom>
            <a:solidFill>
              <a:srgbClr val="AAD8F8"/>
            </a:solidFill>
            <a:ln>
              <a:noFill/>
            </a:ln>
            <a:effectLst/>
            <a:extLst/>
          </p:spPr>
          <p:txBody>
            <a:bodyPr anchor="ctr"/>
            <a:lstStyle/>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レジ混雑解消、接客オペレーション等の</a:t>
              </a:r>
              <a:endParaRPr lang="en-US" altLang="ja-JP"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客</a:t>
              </a: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様サービスを向上</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1" name="テキスト ボックス 3"/>
          <p:cNvSpPr txBox="1">
            <a:spLocks noChangeArrowheads="1"/>
          </p:cNvSpPr>
          <p:nvPr/>
        </p:nvSpPr>
        <p:spPr bwMode="auto">
          <a:xfrm>
            <a:off x="2143855" y="2999391"/>
            <a:ext cx="2114144" cy="53245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kumimoji="1" sz="900">
                <a:solidFill>
                  <a:schemeClr val="tx1"/>
                </a:solidFill>
                <a:latin typeface="HGP創英角ｺﾞｼｯｸUB" pitchFamily="50" charset="-128"/>
                <a:ea typeface="HGP創英角ｺﾞｼｯｸUB" pitchFamily="50" charset="-128"/>
              </a:defRPr>
            </a:lvl1pPr>
            <a:lvl2pPr marL="742950" indent="-285750" eaLnBrk="0" hangingPunct="0">
              <a:defRPr kumimoji="1" sz="900">
                <a:solidFill>
                  <a:schemeClr val="tx1"/>
                </a:solidFill>
                <a:latin typeface="HGP創英角ｺﾞｼｯｸUB" pitchFamily="50" charset="-128"/>
                <a:ea typeface="HGP創英角ｺﾞｼｯｸUB" pitchFamily="50" charset="-128"/>
              </a:defRPr>
            </a:lvl2pPr>
            <a:lvl3pPr marL="1143000" indent="-228600" eaLnBrk="0" hangingPunct="0">
              <a:defRPr kumimoji="1" sz="900">
                <a:solidFill>
                  <a:schemeClr val="tx1"/>
                </a:solidFill>
                <a:latin typeface="HGP創英角ｺﾞｼｯｸUB" pitchFamily="50" charset="-128"/>
                <a:ea typeface="HGP創英角ｺﾞｼｯｸUB" pitchFamily="50" charset="-128"/>
              </a:defRPr>
            </a:lvl3pPr>
            <a:lvl4pPr marL="1600200" indent="-228600" eaLnBrk="0" hangingPunct="0">
              <a:defRPr kumimoji="1" sz="900">
                <a:solidFill>
                  <a:schemeClr val="tx1"/>
                </a:solidFill>
                <a:latin typeface="HGP創英角ｺﾞｼｯｸUB" pitchFamily="50" charset="-128"/>
                <a:ea typeface="HGP創英角ｺﾞｼｯｸUB" pitchFamily="50" charset="-128"/>
              </a:defRPr>
            </a:lvl4pPr>
            <a:lvl5pPr marL="2057400" indent="-228600" eaLnBrk="0" hangingPunct="0">
              <a:defRPr kumimoji="1" sz="9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9pPr>
          </a:lstStyle>
          <a:p>
            <a:pPr eaLnBrk="1" hangingPunct="1">
              <a:defRPr/>
            </a:pPr>
            <a:r>
              <a:rPr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これ</a:t>
            </a:r>
            <a:r>
              <a:rPr lang="en-US" altLang="ja-JP"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台で録画も対応！</a:t>
            </a:r>
            <a:endParaRPr lang="en-US" altLang="ja-JP"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遠隔</a:t>
            </a:r>
            <a:r>
              <a:rPr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での視聴・操作も可能</a:t>
            </a:r>
          </a:p>
        </p:txBody>
      </p:sp>
      <p:grpSp>
        <p:nvGrpSpPr>
          <p:cNvPr id="6" name="グループ化 5"/>
          <p:cNvGrpSpPr/>
          <p:nvPr/>
        </p:nvGrpSpPr>
        <p:grpSpPr>
          <a:xfrm>
            <a:off x="317779" y="6550328"/>
            <a:ext cx="3202238" cy="276999"/>
            <a:chOff x="337723" y="6515913"/>
            <a:chExt cx="3202238" cy="276999"/>
          </a:xfrm>
        </p:grpSpPr>
        <p:sp>
          <p:nvSpPr>
            <p:cNvPr id="34" name="Text Box 76"/>
            <p:cNvSpPr txBox="1">
              <a:spLocks noChangeArrowheads="1"/>
            </p:cNvSpPr>
            <p:nvPr/>
          </p:nvSpPr>
          <p:spPr bwMode="auto">
            <a:xfrm>
              <a:off x="583401" y="6515913"/>
              <a:ext cx="295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200" b="1" dirty="0" smtClean="0">
                  <a:solidFill>
                    <a:schemeClr val="folHlink"/>
                  </a:solidFill>
                  <a:latin typeface="Meiryo UI" panose="020B0604030504040204" pitchFamily="50" charset="-128"/>
                  <a:ea typeface="Meiryo UI" panose="020B0604030504040204" pitchFamily="50" charset="-128"/>
                </a:rPr>
                <a:t>店内設備</a:t>
              </a:r>
              <a:endParaRPr lang="en-US" altLang="ja-JP" sz="1200" b="1" dirty="0">
                <a:solidFill>
                  <a:schemeClr val="folHlink"/>
                </a:solidFill>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7723" y="6563187"/>
              <a:ext cx="293149" cy="189015"/>
            </a:xfrm>
            <a:prstGeom prst="rect">
              <a:avLst/>
            </a:prstGeom>
          </p:spPr>
        </p:pic>
      </p:grpSp>
      <p:sp>
        <p:nvSpPr>
          <p:cNvPr id="24" name="タイトル 1"/>
          <p:cNvSpPr txBox="1">
            <a:spLocks/>
          </p:cNvSpPr>
          <p:nvPr/>
        </p:nvSpPr>
        <p:spPr>
          <a:xfrm>
            <a:off x="249936"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クラウドカメラ</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NEXT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クラウドビュー</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3857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グループ化 25"/>
          <p:cNvGrpSpPr/>
          <p:nvPr/>
        </p:nvGrpSpPr>
        <p:grpSpPr>
          <a:xfrm>
            <a:off x="421417" y="1469640"/>
            <a:ext cx="4068728" cy="1597034"/>
            <a:chOff x="-2387381" y="1170746"/>
            <a:chExt cx="4068728" cy="1597034"/>
          </a:xfrm>
        </p:grpSpPr>
        <p:sp>
          <p:nvSpPr>
            <p:cNvPr id="17" name="楕円 16"/>
            <p:cNvSpPr/>
            <p:nvPr/>
          </p:nvSpPr>
          <p:spPr bwMode="auto">
            <a:xfrm>
              <a:off x="426897" y="1170746"/>
              <a:ext cx="1254450" cy="1271873"/>
            </a:xfrm>
            <a:prstGeom prst="ellipse">
              <a:avLst/>
            </a:prstGeom>
            <a:solidFill>
              <a:srgbClr val="B3EB4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 name="テキスト ボックス 11"/>
            <p:cNvSpPr txBox="1"/>
            <p:nvPr/>
          </p:nvSpPr>
          <p:spPr>
            <a:xfrm>
              <a:off x="-2387381" y="2536948"/>
              <a:ext cx="1150553" cy="2308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天井パネル型</a:t>
              </a:r>
              <a:endParaRPr kumimoji="1" lang="ja-JP" altLang="en-US" dirty="0">
                <a:latin typeface="メイリオ" panose="020B0604030504040204" pitchFamily="50" charset="-128"/>
                <a:ea typeface="メイリオ" panose="020B0604030504040204" pitchFamily="50" charset="-128"/>
              </a:endParaRPr>
            </a:p>
          </p:txBody>
        </p:sp>
      </p:grpSp>
      <p:grpSp>
        <p:nvGrpSpPr>
          <p:cNvPr id="22" name="グループ化 21"/>
          <p:cNvGrpSpPr/>
          <p:nvPr/>
        </p:nvGrpSpPr>
        <p:grpSpPr>
          <a:xfrm>
            <a:off x="3232077" y="3668598"/>
            <a:ext cx="1258068" cy="2725797"/>
            <a:chOff x="3100921" y="3601263"/>
            <a:chExt cx="1272014" cy="2787433"/>
          </a:xfrm>
        </p:grpSpPr>
        <p:sp>
          <p:nvSpPr>
            <p:cNvPr id="6" name="楕円 5"/>
            <p:cNvSpPr/>
            <p:nvPr/>
          </p:nvSpPr>
          <p:spPr bwMode="auto">
            <a:xfrm>
              <a:off x="3100921" y="5156340"/>
              <a:ext cx="1207247" cy="1232356"/>
            </a:xfrm>
            <a:prstGeom prst="ellipse">
              <a:avLst/>
            </a:prstGeom>
            <a:solidFill>
              <a:srgbClr val="B3EB4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1" name="テキスト ボックス 20"/>
            <p:cNvSpPr txBox="1"/>
            <p:nvPr/>
          </p:nvSpPr>
          <p:spPr>
            <a:xfrm>
              <a:off x="3372761" y="3601263"/>
              <a:ext cx="1000174" cy="2308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屋内イーゼル型</a:t>
              </a:r>
              <a:endParaRPr kumimoji="1" lang="ja-JP" altLang="en-US" dirty="0">
                <a:latin typeface="メイリオ" panose="020B0604030504040204" pitchFamily="50" charset="-128"/>
                <a:ea typeface="メイリオ" panose="020B0604030504040204" pitchFamily="50" charset="-128"/>
              </a:endParaRPr>
            </a:p>
          </p:txBody>
        </p:sp>
      </p:grpSp>
      <p:sp>
        <p:nvSpPr>
          <p:cNvPr id="24" name="スライド番号プレースホルダー 2"/>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4AF8F05-9B85-4887-82E6-3347C5C6519D}"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21</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1313" y="3613563"/>
            <a:ext cx="1432878" cy="2831563"/>
          </a:xfrm>
          <a:prstGeom prst="rect">
            <a:avLst/>
          </a:prstGeom>
        </p:spPr>
      </p:pic>
      <p:pic>
        <p:nvPicPr>
          <p:cNvPr id="11" name="図 10"/>
          <p:cNvPicPr>
            <a:picLocks noChangeAspect="1"/>
          </p:cNvPicPr>
          <p:nvPr/>
        </p:nvPicPr>
        <p:blipFill>
          <a:blip r:embed="rId4"/>
          <a:stretch>
            <a:fillRect/>
          </a:stretch>
        </p:blipFill>
        <p:spPr>
          <a:xfrm>
            <a:off x="530994" y="2012169"/>
            <a:ext cx="3740409" cy="1229108"/>
          </a:xfrm>
          <a:prstGeom prst="rect">
            <a:avLst/>
          </a:prstGeom>
        </p:spPr>
      </p:pic>
      <p:grpSp>
        <p:nvGrpSpPr>
          <p:cNvPr id="18" name="グループ化 17"/>
          <p:cNvGrpSpPr/>
          <p:nvPr/>
        </p:nvGrpSpPr>
        <p:grpSpPr>
          <a:xfrm>
            <a:off x="371630" y="3349810"/>
            <a:ext cx="1374230" cy="3073770"/>
            <a:chOff x="467509" y="3257759"/>
            <a:chExt cx="1328295" cy="3073770"/>
          </a:xfrm>
        </p:grpSpPr>
        <p:sp>
          <p:nvSpPr>
            <p:cNvPr id="14" name="楕円 13"/>
            <p:cNvSpPr/>
            <p:nvPr/>
          </p:nvSpPr>
          <p:spPr bwMode="auto">
            <a:xfrm>
              <a:off x="467509" y="3257759"/>
              <a:ext cx="1193813" cy="1209201"/>
            </a:xfrm>
            <a:prstGeom prst="ellipse">
              <a:avLst/>
            </a:prstGeom>
            <a:solidFill>
              <a:srgbClr val="B3EB4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0" name="テキスト ボックス 19"/>
            <p:cNvSpPr txBox="1"/>
            <p:nvPr/>
          </p:nvSpPr>
          <p:spPr>
            <a:xfrm>
              <a:off x="478480" y="6085308"/>
              <a:ext cx="1317324" cy="246221"/>
            </a:xfrm>
            <a:prstGeom prst="rect">
              <a:avLst/>
            </a:prstGeom>
            <a:noFill/>
          </p:spPr>
          <p:txBody>
            <a:bodyPr wrap="square" rtlCol="0">
              <a:spAutoFit/>
            </a:bodyPr>
            <a:lstStyle/>
            <a:p>
              <a:pPr algn="ctr"/>
              <a:r>
                <a:rPr kumimoji="1" lang="ja-JP" altLang="en-US" sz="1000" dirty="0" smtClean="0">
                  <a:latin typeface="メイリオ" panose="020B0604030504040204" pitchFamily="50" charset="-128"/>
                  <a:ea typeface="メイリオ" panose="020B0604030504040204" pitchFamily="50" charset="-128"/>
                </a:rPr>
                <a:t>屋外スタンド型</a:t>
              </a:r>
              <a:endParaRPr kumimoji="1" lang="ja-JP" altLang="en-US" sz="1000" dirty="0">
                <a:latin typeface="メイリオ" panose="020B0604030504040204" pitchFamily="50" charset="-128"/>
                <a:ea typeface="メイリオ" panose="020B0604030504040204" pitchFamily="50" charset="-128"/>
              </a:endParaRPr>
            </a:p>
          </p:txBody>
        </p:sp>
      </p:grpSp>
      <p:sp>
        <p:nvSpPr>
          <p:cNvPr id="25" name="テキスト ボックス 24"/>
          <p:cNvSpPr txBox="1"/>
          <p:nvPr/>
        </p:nvSpPr>
        <p:spPr>
          <a:xfrm>
            <a:off x="1287925" y="3117144"/>
            <a:ext cx="2172234" cy="447815"/>
          </a:xfrm>
          <a:prstGeom prst="rect">
            <a:avLst/>
          </a:prstGeom>
          <a:noFill/>
        </p:spPr>
        <p:txBody>
          <a:bodyPr wrap="square" rtlCol="0">
            <a:spAutoFit/>
          </a:bodyPr>
          <a:lstStyle/>
          <a:p>
            <a:pPr algn="ctr"/>
            <a:r>
              <a:rPr lang="ja-JP" altLang="en-US" sz="1050" b="1" dirty="0" smtClean="0">
                <a:latin typeface="メイリオ" panose="020B0604030504040204" pitchFamily="50" charset="-128"/>
                <a:ea typeface="メイリオ" panose="020B0604030504040204" pitchFamily="50" charset="-128"/>
              </a:rPr>
              <a:t>天吊り型、壁掛け型など</a:t>
            </a:r>
            <a:endParaRPr lang="en-US" altLang="ja-JP" sz="1050" b="1" dirty="0" smtClean="0">
              <a:latin typeface="メイリオ" panose="020B0604030504040204" pitchFamily="50" charset="-128"/>
              <a:ea typeface="メイリオ" panose="020B0604030504040204" pitchFamily="50" charset="-128"/>
            </a:endParaRPr>
          </a:p>
          <a:p>
            <a:pPr algn="ctr"/>
            <a:r>
              <a:rPr lang="ja-JP" altLang="en-US" sz="1050" b="1" dirty="0" smtClean="0">
                <a:latin typeface="メイリオ" panose="020B0604030504040204" pitchFamily="50" charset="-128"/>
                <a:ea typeface="メイリオ" panose="020B0604030504040204" pitchFamily="50" charset="-128"/>
              </a:rPr>
              <a:t>お客様のご要望にお応えします</a:t>
            </a:r>
            <a:endParaRPr kumimoji="1" lang="ja-JP" altLang="en-US" sz="1050" b="1"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287338" y="763622"/>
            <a:ext cx="3416320" cy="896656"/>
          </a:xfrm>
          <a:prstGeom prst="rect">
            <a:avLst/>
          </a:prstGeom>
          <a:noFill/>
        </p:spPr>
        <p:txBody>
          <a:bodyPr wrap="none" rtlCol="0" anchor="ctr">
            <a:spAutoFit/>
          </a:bodyPr>
          <a:lstStyle/>
          <a:p>
            <a:pPr>
              <a:lnSpc>
                <a:spcPts val="2800"/>
              </a:lnSpc>
            </a:pPr>
            <a:r>
              <a:rPr kumimoji="1" lang="en-US" altLang="ja-JP" sz="2800" b="1" dirty="0" smtClean="0">
                <a:solidFill>
                  <a:schemeClr val="tx1">
                    <a:lumMod val="75000"/>
                    <a:lumOff val="25000"/>
                  </a:schemeClr>
                </a:solidFill>
                <a:latin typeface="メイリオ" panose="020B0604030504040204" pitchFamily="50" charset="-128"/>
                <a:ea typeface="メイリオ" panose="020B0604030504040204" pitchFamily="50" charset="-128"/>
              </a:rPr>
              <a:t>USEN</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 </a:t>
            </a:r>
            <a:endParaRPr lang="en-US" altLang="ja-JP" sz="2800" b="1" dirty="0" smtClean="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800"/>
              </a:lnSpc>
            </a:pPr>
            <a:r>
              <a:rPr lang="ja-JP" altLang="en-US" sz="2800" b="1" dirty="0" smtClean="0">
                <a:solidFill>
                  <a:schemeClr val="tx1">
                    <a:lumMod val="75000"/>
                    <a:lumOff val="25000"/>
                  </a:schemeClr>
                </a:solidFill>
                <a:latin typeface="メイリオ" panose="020B0604030504040204" pitchFamily="50" charset="-128"/>
                <a:ea typeface="メイリオ" panose="020B0604030504040204" pitchFamily="50" charset="-128"/>
              </a:rPr>
              <a:t>デジタルサイネージ</a:t>
            </a:r>
            <a:endParaRPr kumimoji="1"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249" y="4229758"/>
            <a:ext cx="971858" cy="1912961"/>
          </a:xfrm>
          <a:prstGeom prst="rect">
            <a:avLst/>
          </a:prstGeom>
        </p:spPr>
      </p:pic>
      <p:sp>
        <p:nvSpPr>
          <p:cNvPr id="29" name="テキスト ボックス 28"/>
          <p:cNvSpPr txBox="1"/>
          <p:nvPr/>
        </p:nvSpPr>
        <p:spPr>
          <a:xfrm>
            <a:off x="4587180" y="736521"/>
            <a:ext cx="4305994" cy="701731"/>
          </a:xfrm>
          <a:prstGeom prst="rect">
            <a:avLst/>
          </a:prstGeom>
          <a:noFill/>
        </p:spPr>
        <p:txBody>
          <a:bodyPr wrap="square" rtlCol="0">
            <a:spAutoFit/>
          </a:bodyPr>
          <a:lstStyle/>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オリジナルコンテンツ作成で集客</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UP</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サイネージにお任せ</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ください</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231168" y="1775884"/>
            <a:ext cx="1334874" cy="284693"/>
          </a:xfrm>
          <a:prstGeom prst="rect">
            <a:avLst/>
          </a:prstGeom>
          <a:noFill/>
        </p:spPr>
        <p:txBody>
          <a:bodyPr wrap="square" rtlCol="0">
            <a:spAutoFit/>
          </a:bodyPr>
          <a:lstStyle/>
          <a:p>
            <a:pPr algn="ctr"/>
            <a:r>
              <a:rPr kumimoji="1"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販売促進</a:t>
            </a:r>
            <a:endParaRPr kumimoji="1" lang="ja-JP" altLang="en-US" sz="125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3220637" y="5513694"/>
            <a:ext cx="1216892" cy="515526"/>
          </a:xfrm>
          <a:prstGeom prst="rect">
            <a:avLst/>
          </a:prstGeom>
          <a:noFill/>
        </p:spPr>
        <p:txBody>
          <a:bodyPr wrap="square" rtlCol="0">
            <a:spAutoFit/>
          </a:bodyPr>
          <a:lstStyle/>
          <a:p>
            <a:pPr algn="ctr"/>
            <a:r>
              <a:rPr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業務効率</a:t>
            </a:r>
            <a:endParaRPr lang="en-US" altLang="ja-JP" sz="1250" b="1" dirty="0" smtClean="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コスト</a:t>
            </a:r>
            <a:r>
              <a:rPr kumimoji="1" lang="ja-JP" altLang="en-US" sz="1250" b="1" dirty="0">
                <a:solidFill>
                  <a:schemeClr val="tx1">
                    <a:lumMod val="75000"/>
                    <a:lumOff val="25000"/>
                  </a:schemeClr>
                </a:solidFill>
                <a:latin typeface="メイリオ" panose="020B0604030504040204" pitchFamily="50" charset="-128"/>
                <a:ea typeface="メイリオ" panose="020B0604030504040204" pitchFamily="50" charset="-128"/>
              </a:rPr>
              <a:t>削減</a:t>
            </a:r>
          </a:p>
        </p:txBody>
      </p:sp>
      <p:sp>
        <p:nvSpPr>
          <p:cNvPr id="32" name="テキスト ボックス 31"/>
          <p:cNvSpPr txBox="1"/>
          <p:nvPr/>
        </p:nvSpPr>
        <p:spPr>
          <a:xfrm>
            <a:off x="230560" y="3697305"/>
            <a:ext cx="1482773" cy="532453"/>
          </a:xfrm>
          <a:prstGeom prst="rect">
            <a:avLst/>
          </a:prstGeom>
          <a:noFill/>
        </p:spPr>
        <p:txBody>
          <a:bodyPr wrap="square" rtlCol="0">
            <a:spAutoFit/>
          </a:bodyPr>
          <a:lstStyle/>
          <a:p>
            <a:pPr algn="ctr"/>
            <a:r>
              <a:rPr kumimoji="1"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ブランディング</a:t>
            </a:r>
            <a:endParaRPr kumimoji="1" lang="en-US" altLang="ja-JP" sz="1250" b="1" dirty="0" smtClean="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店舗</a:t>
            </a:r>
            <a:r>
              <a:rPr lang="en-US" altLang="ja-JP" sz="1250" b="1" dirty="0" smtClean="0">
                <a:solidFill>
                  <a:schemeClr val="tx1">
                    <a:lumMod val="75000"/>
                    <a:lumOff val="25000"/>
                  </a:schemeClr>
                </a:solidFill>
                <a:latin typeface="メイリオ" panose="020B0604030504040204" pitchFamily="50" charset="-128"/>
                <a:ea typeface="メイリオ" panose="020B0604030504040204" pitchFamily="50" charset="-128"/>
              </a:rPr>
              <a:t>P</a:t>
            </a:r>
            <a:r>
              <a:rPr lang="en-US" altLang="ja-JP" sz="1250" b="1" dirty="0">
                <a:solidFill>
                  <a:schemeClr val="tx1">
                    <a:lumMod val="75000"/>
                    <a:lumOff val="25000"/>
                  </a:schemeClr>
                </a:solidFill>
                <a:latin typeface="メイリオ" panose="020B0604030504040204" pitchFamily="50" charset="-128"/>
                <a:ea typeface="メイリオ" panose="020B0604030504040204" pitchFamily="50" charset="-128"/>
              </a:rPr>
              <a:t>R</a:t>
            </a:r>
            <a:endParaRPr kumimoji="1" lang="ja-JP" altLang="en-US" sz="125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4605107" y="1682636"/>
            <a:ext cx="4361692" cy="523220"/>
          </a:xfrm>
          <a:prstGeom prst="rect">
            <a:avLst/>
          </a:prstGeom>
          <a:noFill/>
        </p:spPr>
        <p:txBody>
          <a:bodyPr wrap="square" rtlCol="0">
            <a:spAutoFit/>
          </a:bodyPr>
          <a:lstStyle/>
          <a:p>
            <a:r>
              <a:rPr lang="ja-JP" altLang="en-US" sz="1400" dirty="0" smtClean="0">
                <a:latin typeface="メイリオ" panose="020B0604030504040204" pitchFamily="50" charset="-128"/>
                <a:ea typeface="メイリオ" panose="020B0604030504040204" pitchFamily="50" charset="-128"/>
              </a:rPr>
              <a:t>導入のご相談からコンテンツ制作、アフターフォローまで</a:t>
            </a:r>
            <a:r>
              <a:rPr lang="en-US" altLang="ja-JP" sz="1400" dirty="0" smtClean="0">
                <a:latin typeface="メイリオ" panose="020B0604030504040204" pitchFamily="50" charset="-128"/>
                <a:ea typeface="メイリオ" panose="020B0604030504040204" pitchFamily="50" charset="-128"/>
              </a:rPr>
              <a:t>USEN</a:t>
            </a:r>
            <a:r>
              <a:rPr lang="ja-JP" altLang="en-US" sz="1400" dirty="0" err="1" smtClean="0">
                <a:latin typeface="メイリオ" panose="020B0604030504040204" pitchFamily="50" charset="-128"/>
                <a:ea typeface="メイリオ" panose="020B0604030504040204" pitchFamily="50" charset="-128"/>
              </a:rPr>
              <a:t>に</a:t>
            </a:r>
            <a:r>
              <a:rPr lang="ja-JP" altLang="en-US" sz="1400" dirty="0" err="1">
                <a:latin typeface="メイリオ" panose="020B0604030504040204" pitchFamily="50" charset="-128"/>
                <a:ea typeface="メイリオ" panose="020B0604030504040204" pitchFamily="50" charset="-128"/>
              </a:rPr>
              <a:t>て</a:t>
            </a:r>
            <a:r>
              <a:rPr lang="ja-JP" altLang="en-US" sz="1400" b="1" dirty="0" smtClean="0">
                <a:solidFill>
                  <a:srgbClr val="97D717"/>
                </a:solidFill>
                <a:latin typeface="メイリオ" panose="020B0604030504040204" pitchFamily="50" charset="-128"/>
                <a:ea typeface="メイリオ" panose="020B0604030504040204" pitchFamily="50" charset="-128"/>
              </a:rPr>
              <a:t>ワンストップ対応</a:t>
            </a:r>
            <a:r>
              <a:rPr lang="ja-JP" altLang="en-US" sz="1400" dirty="0" smtClean="0">
                <a:latin typeface="メイリオ" panose="020B0604030504040204" pitchFamily="50" charset="-128"/>
                <a:ea typeface="メイリオ" panose="020B0604030504040204" pitchFamily="50" charset="-128"/>
              </a:rPr>
              <a:t>いたします。</a:t>
            </a:r>
            <a:endParaRPr lang="ja-JP" altLang="en-US" sz="1400" dirty="0">
              <a:latin typeface="メイリオ" panose="020B0604030504040204" pitchFamily="50" charset="-128"/>
              <a:ea typeface="メイリオ" panose="020B0604030504040204" pitchFamily="50" charset="-128"/>
            </a:endParaRPr>
          </a:p>
        </p:txBody>
      </p:sp>
      <p:grpSp>
        <p:nvGrpSpPr>
          <p:cNvPr id="7" name="グループ化 6"/>
          <p:cNvGrpSpPr/>
          <p:nvPr/>
        </p:nvGrpSpPr>
        <p:grpSpPr>
          <a:xfrm>
            <a:off x="4543587" y="2427432"/>
            <a:ext cx="4382693" cy="1208367"/>
            <a:chOff x="4543587" y="2427432"/>
            <a:chExt cx="4382693" cy="1208367"/>
          </a:xfrm>
        </p:grpSpPr>
        <p:sp>
          <p:nvSpPr>
            <p:cNvPr id="4" name="片側の 2 つの角を丸めた四角形 3"/>
            <p:cNvSpPr/>
            <p:nvPr/>
          </p:nvSpPr>
          <p:spPr bwMode="auto">
            <a:xfrm>
              <a:off x="4543587" y="2427432"/>
              <a:ext cx="4382693" cy="337750"/>
            </a:xfrm>
            <a:prstGeom prst="round2SameRect">
              <a:avLst>
                <a:gd name="adj1" fmla="val 42653"/>
                <a:gd name="adj2" fmla="val 0"/>
              </a:avLst>
            </a:prstGeom>
            <a:solidFill>
              <a:srgbClr val="D6F49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8" name="角丸四角形 37"/>
            <p:cNvSpPr/>
            <p:nvPr/>
          </p:nvSpPr>
          <p:spPr bwMode="auto">
            <a:xfrm>
              <a:off x="4571999" y="2458563"/>
              <a:ext cx="4321175" cy="1177236"/>
            </a:xfrm>
            <a:prstGeom prst="roundRect">
              <a:avLst>
                <a:gd name="adj" fmla="val 14078"/>
              </a:avLst>
            </a:prstGeom>
            <a:noFill/>
            <a:ln w="60325" cap="flat" cmpd="sng" algn="ctr">
              <a:solidFill>
                <a:srgbClr val="D6F49A"/>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7" name="テキスト ボックス 26"/>
            <p:cNvSpPr txBox="1"/>
            <p:nvPr/>
          </p:nvSpPr>
          <p:spPr>
            <a:xfrm>
              <a:off x="4572000" y="2457405"/>
              <a:ext cx="4315217" cy="307777"/>
            </a:xfrm>
            <a:prstGeom prst="rect">
              <a:avLst/>
            </a:prstGeom>
            <a:noFill/>
            <a:ln>
              <a:noFill/>
            </a:ln>
          </p:spPr>
          <p:txBody>
            <a:bodyPr wrap="square" rtlCol="0">
              <a:spAutoFit/>
            </a:bodyPr>
            <a:lstStyle/>
            <a:p>
              <a:pPr algn="ctr"/>
              <a:r>
                <a:rPr kumimoji="1" lang="ja-JP" altLang="en-US" sz="1400" b="1" dirty="0" smtClean="0">
                  <a:latin typeface="メイリオ" panose="020B0604030504040204" pitchFamily="50" charset="-128"/>
                  <a:ea typeface="メイリオ" panose="020B0604030504040204" pitchFamily="50" charset="-128"/>
                </a:rPr>
                <a:t>ニーズに合わせたハードのご提案</a:t>
              </a:r>
              <a:endParaRPr kumimoji="1" lang="en-US" altLang="ja-JP" sz="1400" b="1" dirty="0" smtClean="0">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4742535" y="2871402"/>
              <a:ext cx="4014710" cy="615553"/>
            </a:xfrm>
            <a:prstGeom prst="rect">
              <a:avLst/>
            </a:prstGeom>
            <a:noFill/>
          </p:spPr>
          <p:txBody>
            <a:bodyPr wrap="square" rtlCol="0">
              <a:spAutoFit/>
            </a:bodyPr>
            <a:lstStyle/>
            <a:p>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防水</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タイプやタブレット型、大型モニター</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etc…</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サイズ・コスト・保証面といった</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お客様のニーズに</a:t>
              </a: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合わせご提案</a:t>
              </a:r>
              <a:endParaRPr lang="en-US" altLang="ja-JP" sz="10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rPr>
                <a:t>お手持ちの不稼働ディスプレイの運用もご相談可能です</a:t>
              </a:r>
              <a:endParaRPr lang="en-US" altLang="ja-JP" sz="1000" dirty="0">
                <a:latin typeface="メイリオ" panose="020B0604030504040204" pitchFamily="50" charset="-128"/>
                <a:ea typeface="メイリオ" panose="020B0604030504040204" pitchFamily="50" charset="-128"/>
              </a:endParaRPr>
            </a:p>
          </p:txBody>
        </p:sp>
      </p:grpSp>
      <p:grpSp>
        <p:nvGrpSpPr>
          <p:cNvPr id="8" name="グループ化 7"/>
          <p:cNvGrpSpPr/>
          <p:nvPr/>
        </p:nvGrpSpPr>
        <p:grpSpPr>
          <a:xfrm>
            <a:off x="4563037" y="3817553"/>
            <a:ext cx="4354280" cy="1226986"/>
            <a:chOff x="4563037" y="3817553"/>
            <a:chExt cx="4354280" cy="1226986"/>
          </a:xfrm>
        </p:grpSpPr>
        <p:sp>
          <p:nvSpPr>
            <p:cNvPr id="54" name="片側の 2 つの角を丸めた四角形 53"/>
            <p:cNvSpPr/>
            <p:nvPr/>
          </p:nvSpPr>
          <p:spPr bwMode="auto">
            <a:xfrm>
              <a:off x="4563037" y="3817553"/>
              <a:ext cx="4354280" cy="337750"/>
            </a:xfrm>
            <a:prstGeom prst="round2SameRect">
              <a:avLst>
                <a:gd name="adj1" fmla="val 42653"/>
                <a:gd name="adj2" fmla="val 0"/>
              </a:avLst>
            </a:prstGeom>
            <a:solidFill>
              <a:srgbClr val="D6F49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3" name="グループ化 2"/>
            <p:cNvGrpSpPr/>
            <p:nvPr/>
          </p:nvGrpSpPr>
          <p:grpSpPr>
            <a:xfrm>
              <a:off x="4596141" y="3877499"/>
              <a:ext cx="4321175" cy="1016482"/>
              <a:chOff x="4660207" y="3301965"/>
              <a:chExt cx="4321175" cy="1016482"/>
            </a:xfrm>
          </p:grpSpPr>
          <p:sp>
            <p:nvSpPr>
              <p:cNvPr id="40" name="テキスト ボックス 39"/>
              <p:cNvSpPr txBox="1"/>
              <p:nvPr/>
            </p:nvSpPr>
            <p:spPr>
              <a:xfrm>
                <a:off x="4660207" y="3301965"/>
                <a:ext cx="4321175" cy="307777"/>
              </a:xfrm>
              <a:prstGeom prst="rect">
                <a:avLst/>
              </a:prstGeom>
              <a:noFill/>
              <a:ln>
                <a:noFill/>
              </a:ln>
            </p:spPr>
            <p:txBody>
              <a:bodyPr wrap="square" rtlCol="0">
                <a:spAutoFit/>
              </a:bodyPr>
              <a:lstStyle/>
              <a:p>
                <a:pPr algn="ctr"/>
                <a:r>
                  <a:rPr lang="ja-JP" altLang="en-US" sz="1400" b="1" dirty="0" smtClean="0">
                    <a:latin typeface="メイリオ" panose="020B0604030504040204" pitchFamily="50" charset="-128"/>
                    <a:ea typeface="メイリオ" panose="020B0604030504040204" pitchFamily="50" charset="-128"/>
                  </a:rPr>
                  <a:t>高品質なコンテンツと様々な運用プラン</a:t>
                </a:r>
                <a:endParaRPr kumimoji="1" lang="en-US" altLang="ja-JP" sz="1400" b="1" dirty="0" smtClean="0">
                  <a:latin typeface="メイリオ" panose="020B0604030504040204" pitchFamily="50" charset="-128"/>
                  <a:ea typeface="メイリオ" panose="020B0604030504040204" pitchFamily="50" charset="-128"/>
                </a:endParaRPr>
              </a:p>
            </p:txBody>
          </p:sp>
          <p:sp>
            <p:nvSpPr>
              <p:cNvPr id="2" name="正方形/長方形 1"/>
              <p:cNvSpPr/>
              <p:nvPr/>
            </p:nvSpPr>
            <p:spPr>
              <a:xfrm>
                <a:off x="4806601" y="3702894"/>
                <a:ext cx="4014710" cy="615553"/>
              </a:xfrm>
              <a:prstGeom prst="rect">
                <a:avLst/>
              </a:prstGeom>
            </p:spPr>
            <p:txBody>
              <a:bodyPr wrap="square">
                <a:spAutoFit/>
              </a:bodyPr>
              <a:lstStyle/>
              <a:p>
                <a:r>
                  <a:rPr lang="ja-JP" altLang="en-US" sz="1000" dirty="0">
                    <a:latin typeface="メイリオ" panose="020B0604030504040204" pitchFamily="50" charset="-128"/>
                    <a:ea typeface="メイリオ" panose="020B0604030504040204" pitchFamily="50" charset="-128"/>
                  </a:rPr>
                  <a:t>クオリティ、スピード、コストパフォーマンス</a:t>
                </a:r>
                <a:r>
                  <a:rPr lang="ja-JP" altLang="en-US" sz="1000" dirty="0" smtClean="0">
                    <a:latin typeface="メイリオ" panose="020B0604030504040204" pitchFamily="50" charset="-128"/>
                    <a:ea typeface="メイリオ" panose="020B0604030504040204" pitchFamily="50" charset="-128"/>
                  </a:rPr>
                  <a:t>と</a:t>
                </a:r>
                <a:endParaRPr lang="en-US" altLang="ja-JP" sz="1000" dirty="0" smtClean="0">
                  <a:latin typeface="メイリオ" panose="020B0604030504040204" pitchFamily="50" charset="-128"/>
                  <a:ea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rPr>
                  <a:t>どれも</a:t>
                </a:r>
                <a:r>
                  <a:rPr lang="ja-JP" altLang="en-US" sz="1000" b="1" dirty="0" smtClean="0">
                    <a:latin typeface="メイリオ" panose="020B0604030504040204" pitchFamily="50" charset="-128"/>
                    <a:ea typeface="メイリオ" panose="020B0604030504040204" pitchFamily="50" charset="-128"/>
                  </a:rPr>
                  <a:t>質</a:t>
                </a:r>
                <a:r>
                  <a:rPr lang="ja-JP" altLang="en-US" sz="1000" b="1" dirty="0">
                    <a:latin typeface="メイリオ" panose="020B0604030504040204" pitchFamily="50" charset="-128"/>
                    <a:ea typeface="メイリオ" panose="020B0604030504040204" pitchFamily="50" charset="-128"/>
                  </a:rPr>
                  <a:t>の</a:t>
                </a:r>
                <a:r>
                  <a:rPr lang="ja-JP" altLang="en-US" sz="1000" b="1" dirty="0" smtClean="0">
                    <a:latin typeface="メイリオ" panose="020B0604030504040204" pitchFamily="50" charset="-128"/>
                    <a:ea typeface="メイリオ" panose="020B0604030504040204" pitchFamily="50" charset="-128"/>
                  </a:rPr>
                  <a:t>高いコンテンツ</a:t>
                </a:r>
                <a:r>
                  <a:rPr lang="ja-JP" altLang="en-US" sz="1000" b="1" dirty="0">
                    <a:latin typeface="メイリオ" panose="020B0604030504040204" pitchFamily="50" charset="-128"/>
                    <a:ea typeface="メイリオ" panose="020B0604030504040204" pitchFamily="50" charset="-128"/>
                  </a:rPr>
                  <a:t>を</a:t>
                </a:r>
                <a:r>
                  <a:rPr lang="ja-JP" altLang="en-US" sz="1000" b="1" dirty="0" smtClean="0">
                    <a:latin typeface="メイリオ" panose="020B0604030504040204" pitchFamily="50" charset="-128"/>
                    <a:ea typeface="メイリオ" panose="020B0604030504040204" pitchFamily="50" charset="-128"/>
                  </a:rPr>
                  <a:t>ご提供</a:t>
                </a:r>
                <a:r>
                  <a:rPr lang="ja-JP" altLang="en-US" sz="1000" dirty="0" smtClean="0">
                    <a:latin typeface="メイリオ" panose="020B0604030504040204" pitchFamily="50" charset="-128"/>
                    <a:ea typeface="メイリオ" panose="020B0604030504040204" pitchFamily="50" charset="-128"/>
                  </a:rPr>
                  <a:t>いたします</a:t>
                </a:r>
                <a:endParaRPr lang="en-US" altLang="ja-JP" sz="1000" dirty="0" smtClean="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初</a:t>
                </a:r>
                <a:r>
                  <a:rPr lang="ja-JP" altLang="en-US" sz="1000" dirty="0" smtClean="0">
                    <a:latin typeface="メイリオ" panose="020B0604030504040204" pitchFamily="50" charset="-128"/>
                    <a:ea typeface="メイリオ" panose="020B0604030504040204" pitchFamily="50" charset="-128"/>
                  </a:rPr>
                  <a:t>めての方でも安心な</a:t>
                </a:r>
                <a:r>
                  <a:rPr lang="ja-JP" altLang="en-US" sz="1000" b="1" dirty="0" smtClean="0">
                    <a:latin typeface="メイリオ" panose="020B0604030504040204" pitchFamily="50" charset="-128"/>
                    <a:ea typeface="メイリオ" panose="020B0604030504040204" pitchFamily="50" charset="-128"/>
                  </a:rPr>
                  <a:t>テンプレート利用プランもご用意</a:t>
                </a:r>
                <a:r>
                  <a:rPr lang="ja-JP" altLang="en-US" sz="1000" dirty="0" smtClean="0">
                    <a:latin typeface="メイリオ" panose="020B0604030504040204" pitchFamily="50" charset="-128"/>
                    <a:ea typeface="メイリオ" panose="020B0604030504040204" pitchFamily="50" charset="-128"/>
                  </a:rPr>
                  <a:t>ございます</a:t>
                </a:r>
                <a:endParaRPr lang="ja-JP" altLang="en-US" sz="1000" dirty="0">
                  <a:latin typeface="メイリオ" panose="020B0604030504040204" pitchFamily="50" charset="-128"/>
                  <a:ea typeface="メイリオ" panose="020B0604030504040204" pitchFamily="50" charset="-128"/>
                </a:endParaRPr>
              </a:p>
            </p:txBody>
          </p:sp>
        </p:grpSp>
        <p:sp>
          <p:nvSpPr>
            <p:cNvPr id="53" name="角丸四角形 52"/>
            <p:cNvSpPr/>
            <p:nvPr/>
          </p:nvSpPr>
          <p:spPr bwMode="auto">
            <a:xfrm>
              <a:off x="4589446" y="3867303"/>
              <a:ext cx="4321175" cy="1177236"/>
            </a:xfrm>
            <a:prstGeom prst="roundRect">
              <a:avLst>
                <a:gd name="adj" fmla="val 13215"/>
              </a:avLst>
            </a:prstGeom>
            <a:noFill/>
            <a:ln w="60325" cap="flat" cmpd="sng" algn="ctr">
              <a:solidFill>
                <a:srgbClr val="D6F49A"/>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10" name="グループ化 9"/>
          <p:cNvGrpSpPr/>
          <p:nvPr/>
        </p:nvGrpSpPr>
        <p:grpSpPr>
          <a:xfrm>
            <a:off x="4552468" y="5258458"/>
            <a:ext cx="4354280" cy="1205071"/>
            <a:chOff x="4552468" y="5258458"/>
            <a:chExt cx="4354280" cy="1205071"/>
          </a:xfrm>
        </p:grpSpPr>
        <p:sp>
          <p:nvSpPr>
            <p:cNvPr id="57" name="片側の 2 つの角を丸めた四角形 56"/>
            <p:cNvSpPr/>
            <p:nvPr/>
          </p:nvSpPr>
          <p:spPr bwMode="auto">
            <a:xfrm>
              <a:off x="4552468" y="5258458"/>
              <a:ext cx="4354280" cy="337750"/>
            </a:xfrm>
            <a:prstGeom prst="round2SameRect">
              <a:avLst>
                <a:gd name="adj1" fmla="val 42653"/>
                <a:gd name="adj2" fmla="val 0"/>
              </a:avLst>
            </a:prstGeom>
            <a:solidFill>
              <a:srgbClr val="D6F49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47" name="グループ化 46"/>
            <p:cNvGrpSpPr/>
            <p:nvPr/>
          </p:nvGrpSpPr>
          <p:grpSpPr>
            <a:xfrm>
              <a:off x="4552468" y="5312756"/>
              <a:ext cx="4321175" cy="1027332"/>
              <a:chOff x="4522818" y="5368908"/>
              <a:chExt cx="4321175" cy="1027332"/>
            </a:xfrm>
            <a:solidFill>
              <a:schemeClr val="bg1">
                <a:lumMod val="95000"/>
              </a:schemeClr>
            </a:solidFill>
          </p:grpSpPr>
          <p:sp>
            <p:nvSpPr>
              <p:cNvPr id="44" name="テキスト ボックス 43"/>
              <p:cNvSpPr txBox="1"/>
              <p:nvPr/>
            </p:nvSpPr>
            <p:spPr>
              <a:xfrm>
                <a:off x="4522818" y="5368908"/>
                <a:ext cx="4321175" cy="307777"/>
              </a:xfrm>
              <a:prstGeom prst="rect">
                <a:avLst/>
              </a:prstGeom>
              <a:noFill/>
              <a:ln>
                <a:noFill/>
              </a:ln>
            </p:spPr>
            <p:txBody>
              <a:bodyPr wrap="square" rtlCol="0">
                <a:spAutoFit/>
              </a:bodyPr>
              <a:lstStyle/>
              <a:p>
                <a:pPr algn="ctr"/>
                <a:r>
                  <a:rPr kumimoji="1" lang="ja-JP" altLang="en-US" sz="1400" b="1" dirty="0" smtClean="0">
                    <a:latin typeface="メイリオ" panose="020B0604030504040204" pitchFamily="50" charset="-128"/>
                    <a:ea typeface="メイリオ" panose="020B0604030504040204" pitchFamily="50" charset="-128"/>
                  </a:rPr>
                  <a:t>安心のサポート</a:t>
                </a:r>
                <a:endParaRPr kumimoji="1" lang="en-US" altLang="ja-JP" sz="1400" b="1" dirty="0" smtClean="0">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4712885" y="5780687"/>
                <a:ext cx="4014710" cy="615553"/>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初期の導入から機器の保守・コンテンツの</a:t>
                </a:r>
                <a:r>
                  <a:rPr lang="ja-JP" altLang="en-US" sz="1000" dirty="0" smtClean="0">
                    <a:latin typeface="メイリオ" panose="020B0604030504040204" pitchFamily="50" charset="-128"/>
                    <a:ea typeface="メイリオ" panose="020B0604030504040204" pitchFamily="50" charset="-128"/>
                  </a:rPr>
                  <a:t>制作</a:t>
                </a:r>
                <a:r>
                  <a:rPr lang="ja-JP" altLang="en-US" sz="1000" dirty="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配信システム</a:t>
                </a:r>
                <a:endParaRPr lang="en-US" altLang="ja-JP" sz="1000" dirty="0" smtClean="0">
                  <a:latin typeface="メイリオ" panose="020B0604030504040204" pitchFamily="50" charset="-128"/>
                  <a:ea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rPr>
                  <a:t>ま</a:t>
                </a:r>
                <a:r>
                  <a:rPr lang="ja-JP" altLang="en-US" sz="1000" dirty="0">
                    <a:latin typeface="メイリオ" panose="020B0604030504040204" pitchFamily="50" charset="-128"/>
                    <a:ea typeface="メイリオ" panose="020B0604030504040204" pitchFamily="50" charset="-128"/>
                  </a:rPr>
                  <a:t>で</a:t>
                </a:r>
                <a:r>
                  <a:rPr lang="en-US" altLang="ja-JP" sz="1000" dirty="0" smtClean="0">
                    <a:latin typeface="メイリオ" panose="020B0604030504040204" pitchFamily="50" charset="-128"/>
                    <a:ea typeface="メイリオ" panose="020B0604030504040204" pitchFamily="50" charset="-128"/>
                  </a:rPr>
                  <a:t>USEN</a:t>
                </a:r>
                <a:r>
                  <a:rPr lang="ja-JP" altLang="en-US" sz="1000" dirty="0">
                    <a:latin typeface="メイリオ" panose="020B0604030504040204" pitchFamily="50" charset="-128"/>
                    <a:ea typeface="メイリオ" panose="020B0604030504040204" pitchFamily="50" charset="-128"/>
                  </a:rPr>
                  <a:t>が</a:t>
                </a:r>
                <a:r>
                  <a:rPr lang="ja-JP" altLang="en-US" sz="1000" b="1" dirty="0">
                    <a:latin typeface="メイリオ" panose="020B0604030504040204" pitchFamily="50" charset="-128"/>
                    <a:ea typeface="メイリオ" panose="020B0604030504040204" pitchFamily="50" charset="-128"/>
                  </a:rPr>
                  <a:t>ワンストップで</a:t>
                </a:r>
                <a:r>
                  <a:rPr lang="ja-JP" altLang="en-US" sz="1000" b="1" dirty="0" smtClean="0">
                    <a:latin typeface="メイリオ" panose="020B0604030504040204" pitchFamily="50" charset="-128"/>
                    <a:ea typeface="メイリオ" panose="020B0604030504040204" pitchFamily="50" charset="-128"/>
                  </a:rPr>
                  <a:t>サポート</a:t>
                </a:r>
                <a:endParaRPr lang="en-US" altLang="ja-JP" sz="1000" b="1" dirty="0" smtClean="0">
                  <a:latin typeface="メイリオ" panose="020B0604030504040204" pitchFamily="50" charset="-128"/>
                  <a:ea typeface="メイリオ" panose="020B0604030504040204" pitchFamily="50" charset="-128"/>
                </a:endParaRPr>
              </a:p>
              <a:p>
                <a:r>
                  <a:rPr lang="ja-JP" altLang="en-US" sz="1000" b="1" dirty="0" smtClean="0">
                    <a:latin typeface="メイリオ" panose="020B0604030504040204" pitchFamily="50" charset="-128"/>
                    <a:ea typeface="メイリオ" panose="020B0604030504040204" pitchFamily="50" charset="-128"/>
                  </a:rPr>
                  <a:t>全国に</a:t>
                </a:r>
                <a:r>
                  <a:rPr lang="en-US" altLang="ja-JP" sz="1000" b="1" dirty="0" smtClean="0">
                    <a:latin typeface="メイリオ" panose="020B0604030504040204" pitchFamily="50" charset="-128"/>
                    <a:ea typeface="メイリオ" panose="020B0604030504040204" pitchFamily="50" charset="-128"/>
                  </a:rPr>
                  <a:t>145</a:t>
                </a:r>
                <a:r>
                  <a:rPr lang="ja-JP" altLang="en-US" sz="1000" b="1" dirty="0" smtClean="0">
                    <a:latin typeface="メイリオ" panose="020B0604030504040204" pitchFamily="50" charset="-128"/>
                    <a:ea typeface="メイリオ" panose="020B0604030504040204" pitchFamily="50" charset="-128"/>
                  </a:rPr>
                  <a:t>拠点</a:t>
                </a:r>
                <a:r>
                  <a:rPr lang="ja-JP" altLang="en-US" sz="1000" dirty="0" smtClean="0">
                    <a:latin typeface="メイリオ" panose="020B0604030504040204" pitchFamily="50" charset="-128"/>
                    <a:ea typeface="メイリオ" panose="020B0604030504040204" pitchFamily="50" charset="-128"/>
                  </a:rPr>
                  <a:t>あり、トラブル時など困った時でも</a:t>
                </a:r>
                <a:r>
                  <a:rPr lang="ja-JP" altLang="en-US" sz="1000" dirty="0">
                    <a:latin typeface="メイリオ" panose="020B0604030504040204" pitchFamily="50" charset="-128"/>
                    <a:ea typeface="メイリオ" panose="020B0604030504040204" pitchFamily="50" charset="-128"/>
                  </a:rPr>
                  <a:t>安心</a:t>
                </a:r>
                <a:r>
                  <a:rPr lang="ja-JP" altLang="en-US" sz="1000" dirty="0" smtClean="0">
                    <a:latin typeface="メイリオ" panose="020B0604030504040204" pitchFamily="50" charset="-128"/>
                    <a:ea typeface="メイリオ" panose="020B0604030504040204" pitchFamily="50" charset="-128"/>
                  </a:rPr>
                  <a:t>です</a:t>
                </a:r>
                <a:endParaRPr lang="en-US" altLang="ja-JP" sz="1000" dirty="0">
                  <a:latin typeface="メイリオ" panose="020B0604030504040204" pitchFamily="50" charset="-128"/>
                  <a:ea typeface="メイリオ" panose="020B0604030504040204" pitchFamily="50" charset="-128"/>
                </a:endParaRPr>
              </a:p>
            </p:txBody>
          </p:sp>
        </p:grpSp>
        <p:sp>
          <p:nvSpPr>
            <p:cNvPr id="55" name="角丸四角形 54"/>
            <p:cNvSpPr/>
            <p:nvPr/>
          </p:nvSpPr>
          <p:spPr bwMode="auto">
            <a:xfrm>
              <a:off x="4572000" y="5286293"/>
              <a:ext cx="4321175" cy="1177236"/>
            </a:xfrm>
            <a:prstGeom prst="roundRect">
              <a:avLst/>
            </a:prstGeom>
            <a:noFill/>
            <a:ln w="60325" cap="flat" cmpd="sng" algn="ctr">
              <a:solidFill>
                <a:srgbClr val="D6F49A"/>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41" name="グループ化 40"/>
          <p:cNvGrpSpPr/>
          <p:nvPr/>
        </p:nvGrpSpPr>
        <p:grpSpPr>
          <a:xfrm>
            <a:off x="317779" y="6550328"/>
            <a:ext cx="3202238" cy="276999"/>
            <a:chOff x="337723" y="6515913"/>
            <a:chExt cx="3202238" cy="276999"/>
          </a:xfrm>
        </p:grpSpPr>
        <p:sp>
          <p:nvSpPr>
            <p:cNvPr id="42" name="Text Box 76"/>
            <p:cNvSpPr txBox="1">
              <a:spLocks noChangeArrowheads="1"/>
            </p:cNvSpPr>
            <p:nvPr/>
          </p:nvSpPr>
          <p:spPr bwMode="auto">
            <a:xfrm>
              <a:off x="583401" y="6515913"/>
              <a:ext cx="295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200" b="1" dirty="0" smtClean="0">
                  <a:solidFill>
                    <a:schemeClr val="folHlink"/>
                  </a:solidFill>
                  <a:latin typeface="Meiryo UI" panose="020B0604030504040204" pitchFamily="50" charset="-128"/>
                  <a:ea typeface="Meiryo UI" panose="020B0604030504040204" pitchFamily="50" charset="-128"/>
                </a:rPr>
                <a:t>店内設備</a:t>
              </a:r>
              <a:endParaRPr lang="en-US" altLang="ja-JP" sz="1200" b="1" dirty="0">
                <a:solidFill>
                  <a:schemeClr val="folHlink"/>
                </a:solidFill>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7723" y="6563187"/>
              <a:ext cx="293149" cy="189015"/>
            </a:xfrm>
            <a:prstGeom prst="rect">
              <a:avLst/>
            </a:prstGeom>
          </p:spPr>
        </p:pic>
      </p:grpSp>
      <p:sp>
        <p:nvSpPr>
          <p:cNvPr id="46" name="タイトル 1"/>
          <p:cNvSpPr txBox="1">
            <a:spLocks/>
          </p:cNvSpPr>
          <p:nvPr/>
        </p:nvSpPr>
        <p:spPr>
          <a:xfrm>
            <a:off x="250825" y="213519"/>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rPr>
              <a:t>【</a:t>
            </a:r>
            <a:r>
              <a:rPr lang="ja-JP" altLang="en-US" sz="1600" b="1" dirty="0" smtClean="0">
                <a:solidFill>
                  <a:schemeClr val="tx1">
                    <a:lumMod val="65000"/>
                    <a:lumOff val="35000"/>
                  </a:schemeClr>
                </a:solidFill>
                <a:latin typeface="Meiryo UI" pitchFamily="50" charset="-128"/>
                <a:ea typeface="Meiryo UI" pitchFamily="50" charset="-128"/>
                <a:cs typeface="Meiryo UI" pitchFamily="50" charset="-128"/>
              </a:rPr>
              <a:t>店頭・店内用電子広告</a:t>
            </a:r>
            <a:r>
              <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rPr>
              <a:t>】 </a:t>
            </a:r>
            <a:r>
              <a:rPr lang="ja-JP" altLang="en-US" sz="1600" b="1" dirty="0" smtClean="0">
                <a:solidFill>
                  <a:schemeClr val="tx1">
                    <a:lumMod val="65000"/>
                    <a:lumOff val="35000"/>
                  </a:schemeClr>
                </a:solidFill>
                <a:latin typeface="Meiryo UI" pitchFamily="50" charset="-128"/>
                <a:ea typeface="Meiryo UI" pitchFamily="50" charset="-128"/>
                <a:cs typeface="Meiryo UI" pitchFamily="50" charset="-128"/>
              </a:rPr>
              <a:t>デジタルサイネージ</a:t>
            </a:r>
            <a:endParaRPr lang="en-US" altLang="ja-JP" sz="1600" b="1" dirty="0">
              <a:solidFill>
                <a:schemeClr val="tx1">
                  <a:lumMod val="65000"/>
                  <a:lumOff val="35000"/>
                </a:schemeClr>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1145478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77"/>
          <p:cNvSpPr>
            <a:spLocks noChangeArrowheads="1"/>
          </p:cNvSpPr>
          <p:nvPr/>
        </p:nvSpPr>
        <p:spPr bwMode="auto">
          <a:xfrm>
            <a:off x="3097182" y="3963280"/>
            <a:ext cx="2949550" cy="2385629"/>
          </a:xfrm>
          <a:prstGeom prst="rect">
            <a:avLst/>
          </a:prstGeom>
          <a:solidFill>
            <a:schemeClr val="bg1"/>
          </a:solidFill>
          <a:ln w="31750" algn="ctr">
            <a:solidFill>
              <a:srgbClr val="000000"/>
            </a:solidFill>
            <a:miter lim="800000"/>
            <a:headEnd/>
            <a:tailEnd/>
          </a:ln>
          <a:effectLst/>
          <a:extLst/>
        </p:spPr>
        <p:txBody>
          <a:bodyPr lIns="90000" tIns="46800" rIns="90000" bIns="46800" anchor="ctr">
            <a:no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algn="ctr" eaLnBrk="1" hangingPunct="1"/>
            <a:endParaRPr lang="ja-JP" altLang="en-US"/>
          </a:p>
        </p:txBody>
      </p:sp>
      <p:sp>
        <p:nvSpPr>
          <p:cNvPr id="5149" name="テキスト プレースホルダー 4"/>
          <p:cNvSpPr txBox="1">
            <a:spLocks/>
          </p:cNvSpPr>
          <p:nvPr/>
        </p:nvSpPr>
        <p:spPr bwMode="auto">
          <a:xfrm>
            <a:off x="3792866" y="832828"/>
            <a:ext cx="4869956" cy="59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98" tIns="34299" rIns="68598" bIns="34299"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ts val="600"/>
              </a:spcBef>
              <a:buClr>
                <a:srgbClr val="595959"/>
              </a:buClr>
              <a:buSzPct val="80000"/>
              <a:buFontTx/>
              <a:buNone/>
            </a:pPr>
            <a:r>
              <a:rPr lang="ja-JP" altLang="en-US" sz="18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8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の滞在</a:t>
            </a:r>
            <a:r>
              <a:rPr lang="ja-JP" altLang="en-US" sz="18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を検知</a:t>
            </a:r>
            <a:r>
              <a:rPr lang="ja-JP" altLang="en-US" sz="18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して音、または音声で</a:t>
            </a:r>
            <a:r>
              <a:rPr lang="ja-JP" altLang="en-US" sz="18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お知らせする当社独自のセンサーシステム</a:t>
            </a:r>
            <a:endParaRPr lang="en-US" altLang="ja-JP" sz="18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BE48CF8B-BAE4-4F93-8896-08A66CFED3F4}"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22</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9" name="タイトル 1"/>
          <p:cNvSpPr txBox="1">
            <a:spLocks/>
          </p:cNvSpPr>
          <p:nvPr/>
        </p:nvSpPr>
        <p:spPr>
          <a:xfrm>
            <a:off x="250825" y="873125"/>
            <a:ext cx="3254375" cy="569001"/>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モニタリングセンサー</a:t>
            </a:r>
            <a:endParaRPr kumimoji="0"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41" name="Picture 8" descr="http://kirokueiga.up.n.seesaa.net/kirokueiga/js/P1000574-thumbnail2.jpg?d=a1"/>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a:ext>
            </a:extLst>
          </a:blip>
          <a:srcRect/>
          <a:stretch>
            <a:fillRect/>
          </a:stretch>
        </p:blipFill>
        <p:spPr bwMode="auto">
          <a:xfrm>
            <a:off x="3999194" y="5119024"/>
            <a:ext cx="1675965" cy="1112841"/>
          </a:xfrm>
          <a:prstGeom prst="rect">
            <a:avLst/>
          </a:prstGeom>
          <a:noFill/>
          <a:extLst>
            <a:ext uri="{909E8E84-426E-40DD-AFC4-6F175D3DCCD1}">
              <a14:hiddenFill xmlns:a14="http://schemas.microsoft.com/office/drawing/2010/main">
                <a:solidFill>
                  <a:srgbClr val="FFFFFF"/>
                </a:solidFill>
              </a14:hiddenFill>
            </a:ext>
          </a:extLst>
        </p:spPr>
      </p:pic>
      <p:sp>
        <p:nvSpPr>
          <p:cNvPr id="42" name="二等辺三角形 41"/>
          <p:cNvSpPr/>
          <p:nvPr/>
        </p:nvSpPr>
        <p:spPr>
          <a:xfrm rot="7805460">
            <a:off x="4357180" y="5269271"/>
            <a:ext cx="216024" cy="432048"/>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52" name="Picture 4" descr="http://www.okaro.okayama-c.ed.jp/wordpress/wp-content/uploads/2012/06/DSC01051.jp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4000"/>
                    </a14:imgEffect>
                  </a14:imgLayer>
                </a14:imgProps>
              </a:ext>
              <a:ext uri="{28A0092B-C50C-407E-A947-70E740481C1C}">
                <a14:useLocalDpi xmlns:a14="http://schemas.microsoft.com/office/drawing/2010/main"/>
              </a:ext>
            </a:extLst>
          </a:blip>
          <a:srcRect/>
          <a:stretch>
            <a:fillRect/>
          </a:stretch>
        </p:blipFill>
        <p:spPr bwMode="auto">
          <a:xfrm>
            <a:off x="1234998" y="5134305"/>
            <a:ext cx="1463407" cy="109755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93"/>
          <p:cNvSpPr>
            <a:spLocks noChangeArrowheads="1"/>
          </p:cNvSpPr>
          <p:nvPr/>
        </p:nvSpPr>
        <p:spPr bwMode="auto">
          <a:xfrm>
            <a:off x="269538" y="3963280"/>
            <a:ext cx="2605087" cy="2385629"/>
          </a:xfrm>
          <a:prstGeom prst="rect">
            <a:avLst/>
          </a:prstGeom>
          <a:noFill/>
          <a:ln w="31750" algn="ctr">
            <a:solidFill>
              <a:schemeClr val="tx1"/>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nchor="ctr">
            <a:no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endParaRPr lang="ja-JP" altLang="en-US"/>
          </a:p>
        </p:txBody>
      </p:sp>
      <p:sp>
        <p:nvSpPr>
          <p:cNvPr id="54" name="Rectangle 93"/>
          <p:cNvSpPr>
            <a:spLocks noChangeArrowheads="1"/>
          </p:cNvSpPr>
          <p:nvPr/>
        </p:nvSpPr>
        <p:spPr bwMode="auto">
          <a:xfrm>
            <a:off x="6252826" y="3963280"/>
            <a:ext cx="2605087" cy="2385629"/>
          </a:xfrm>
          <a:prstGeom prst="rect">
            <a:avLst/>
          </a:prstGeom>
          <a:noFill/>
          <a:ln w="31750" algn="ctr">
            <a:solidFill>
              <a:schemeClr val="tx1"/>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nchor="ctr">
            <a:no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endParaRPr lang="ja-JP" altLang="en-US"/>
          </a:p>
        </p:txBody>
      </p:sp>
      <p:sp>
        <p:nvSpPr>
          <p:cNvPr id="55" name="ホームベース 54"/>
          <p:cNvSpPr/>
          <p:nvPr/>
        </p:nvSpPr>
        <p:spPr>
          <a:xfrm>
            <a:off x="395915" y="4055514"/>
            <a:ext cx="2441029" cy="436742"/>
          </a:xfrm>
          <a:prstGeom prst="homePlat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鳴る</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（気づく）</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山形 55"/>
          <p:cNvSpPr/>
          <p:nvPr/>
        </p:nvSpPr>
        <p:spPr>
          <a:xfrm>
            <a:off x="6310967" y="4055514"/>
            <a:ext cx="2473715" cy="436742"/>
          </a:xfrm>
          <a:prstGeom prst="chevron">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行動</a:t>
            </a:r>
            <a:r>
              <a:rPr kumimoji="1"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（お声掛け）</a:t>
            </a:r>
            <a:endPar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山形 56"/>
          <p:cNvSpPr/>
          <p:nvPr/>
        </p:nvSpPr>
        <p:spPr>
          <a:xfrm>
            <a:off x="3198099" y="4055514"/>
            <a:ext cx="2693152" cy="436742"/>
          </a:xfrm>
          <a:prstGeom prst="chevron">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場所を特定</a:t>
            </a:r>
            <a:r>
              <a:rPr kumimoji="1"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（見える）</a:t>
            </a:r>
            <a:endPar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8" name="図 5"/>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3875" y="4305342"/>
            <a:ext cx="11271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テキスト ボックス 6"/>
          <p:cNvSpPr txBox="1">
            <a:spLocks noChangeArrowheads="1"/>
          </p:cNvSpPr>
          <p:nvPr/>
        </p:nvSpPr>
        <p:spPr bwMode="auto">
          <a:xfrm>
            <a:off x="633794" y="4793914"/>
            <a:ext cx="2641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r>
              <a:rPr lang="ja-JP" altLang="en-US" sz="1200" dirty="0"/>
              <a:t>♪</a:t>
            </a:r>
          </a:p>
        </p:txBody>
      </p:sp>
      <p:sp>
        <p:nvSpPr>
          <p:cNvPr id="60" name="テキスト ボックス 7"/>
          <p:cNvSpPr txBox="1">
            <a:spLocks noChangeArrowheads="1"/>
          </p:cNvSpPr>
          <p:nvPr/>
        </p:nvSpPr>
        <p:spPr bwMode="auto">
          <a:xfrm>
            <a:off x="839113" y="4950749"/>
            <a:ext cx="290513"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t>♪</a:t>
            </a:r>
          </a:p>
        </p:txBody>
      </p:sp>
      <p:sp>
        <p:nvSpPr>
          <p:cNvPr id="61" name="テキスト ボックス 8"/>
          <p:cNvSpPr txBox="1">
            <a:spLocks noChangeArrowheads="1"/>
          </p:cNvSpPr>
          <p:nvPr/>
        </p:nvSpPr>
        <p:spPr bwMode="auto">
          <a:xfrm>
            <a:off x="936045" y="5274924"/>
            <a:ext cx="290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t>♪</a:t>
            </a:r>
          </a:p>
        </p:txBody>
      </p:sp>
      <p:sp>
        <p:nvSpPr>
          <p:cNvPr id="62" name="テキスト ボックス 9"/>
          <p:cNvSpPr txBox="1">
            <a:spLocks noChangeArrowheads="1"/>
          </p:cNvSpPr>
          <p:nvPr/>
        </p:nvSpPr>
        <p:spPr bwMode="auto">
          <a:xfrm>
            <a:off x="591573" y="5090102"/>
            <a:ext cx="290512"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HGP創英角ｺﾞｼｯｸUB" pitchFamily="50" charset="-128"/>
                <a:ea typeface="HGP創英角ｺﾞｼｯｸUB" pitchFamily="50" charset="-128"/>
              </a:defRPr>
            </a:lvl1pPr>
            <a:lvl2pPr marL="742950" indent="-285750" eaLnBrk="0" hangingPunct="0">
              <a:defRPr kumimoji="1" sz="2400">
                <a:solidFill>
                  <a:schemeClr val="tx1"/>
                </a:solidFill>
                <a:latin typeface="HGP創英角ｺﾞｼｯｸUB" pitchFamily="50" charset="-128"/>
                <a:ea typeface="HGP創英角ｺﾞｼｯｸUB" pitchFamily="50" charset="-128"/>
              </a:defRPr>
            </a:lvl2pPr>
            <a:lvl3pPr marL="1143000" indent="-228600" eaLnBrk="0" hangingPunct="0">
              <a:defRPr kumimoji="1" sz="2400">
                <a:solidFill>
                  <a:schemeClr val="tx1"/>
                </a:solidFill>
                <a:latin typeface="HGP創英角ｺﾞｼｯｸUB" pitchFamily="50" charset="-128"/>
                <a:ea typeface="HGP創英角ｺﾞｼｯｸUB" pitchFamily="50" charset="-128"/>
              </a:defRPr>
            </a:lvl3pPr>
            <a:lvl4pPr marL="1600200" indent="-228600" eaLnBrk="0" hangingPunct="0">
              <a:defRPr kumimoji="1" sz="2400">
                <a:solidFill>
                  <a:schemeClr val="tx1"/>
                </a:solidFill>
                <a:latin typeface="HGP創英角ｺﾞｼｯｸUB" pitchFamily="50" charset="-128"/>
                <a:ea typeface="HGP創英角ｺﾞｼｯｸUB" pitchFamily="50" charset="-128"/>
              </a:defRPr>
            </a:lvl4pPr>
            <a:lvl5pPr marL="2057400" indent="-228600" eaLnBrk="0" hangingPunct="0">
              <a:defRPr kumimoji="1" sz="24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50000"/>
              </a:spcBef>
              <a:spcAft>
                <a:spcPct val="0"/>
              </a:spcAft>
              <a:buClr>
                <a:srgbClr val="FF6600"/>
              </a:buClr>
              <a:buFont typeface="Wingdings" pitchFamily="2" charset="2"/>
              <a:defRPr kumimoji="1" sz="2400">
                <a:solidFill>
                  <a:schemeClr val="tx1"/>
                </a:solidFill>
                <a:latin typeface="HGP創英角ｺﾞｼｯｸUB" pitchFamily="50" charset="-128"/>
                <a:ea typeface="HGP創英角ｺﾞｼｯｸUB" pitchFamily="50" charset="-128"/>
              </a:defRPr>
            </a:lvl9pPr>
          </a:lstStyle>
          <a:p>
            <a:pPr eaLnBrk="1" hangingPunct="1"/>
            <a:r>
              <a:rPr lang="ja-JP" altLang="en-US" sz="1600" dirty="0"/>
              <a:t>♪</a:t>
            </a:r>
          </a:p>
        </p:txBody>
      </p:sp>
      <p:sp>
        <p:nvSpPr>
          <p:cNvPr id="63" name="Line 108"/>
          <p:cNvSpPr>
            <a:spLocks noChangeShapeType="1"/>
          </p:cNvSpPr>
          <p:nvPr/>
        </p:nvSpPr>
        <p:spPr bwMode="auto">
          <a:xfrm flipH="1">
            <a:off x="2396763" y="5504844"/>
            <a:ext cx="209550" cy="968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spAutoFit/>
          </a:bodyPr>
          <a:lstStyle/>
          <a:p>
            <a:endParaRPr lang="ja-JP" altLang="en-US" dirty="0">
              <a:latin typeface="Meiryo UI" panose="020B0604030504040204" pitchFamily="50" charset="-128"/>
              <a:ea typeface="Meiryo UI" panose="020B0604030504040204" pitchFamily="50" charset="-128"/>
            </a:endParaRPr>
          </a:p>
        </p:txBody>
      </p:sp>
      <p:sp>
        <p:nvSpPr>
          <p:cNvPr id="64" name="Line 109"/>
          <p:cNvSpPr>
            <a:spLocks noChangeShapeType="1"/>
          </p:cNvSpPr>
          <p:nvPr/>
        </p:nvSpPr>
        <p:spPr bwMode="auto">
          <a:xfrm>
            <a:off x="1880826" y="5257194"/>
            <a:ext cx="163512" cy="2333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spAutoFit/>
          </a:bodyPr>
          <a:lstStyle/>
          <a:p>
            <a:endParaRPr lang="ja-JP" altLang="en-US" dirty="0">
              <a:latin typeface="Meiryo UI" panose="020B0604030504040204" pitchFamily="50" charset="-128"/>
              <a:ea typeface="Meiryo UI" panose="020B0604030504040204" pitchFamily="50" charset="-128"/>
            </a:endParaRPr>
          </a:p>
        </p:txBody>
      </p:sp>
      <p:sp>
        <p:nvSpPr>
          <p:cNvPr id="65" name="Line 110"/>
          <p:cNvSpPr>
            <a:spLocks noChangeShapeType="1"/>
          </p:cNvSpPr>
          <p:nvPr/>
        </p:nvSpPr>
        <p:spPr bwMode="auto">
          <a:xfrm flipH="1">
            <a:off x="2336438" y="5247669"/>
            <a:ext cx="173038" cy="2079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spAutoFit/>
          </a:bodyPr>
          <a:lstStyle/>
          <a:p>
            <a:endParaRPr lang="ja-JP" altLang="en-US" dirty="0">
              <a:latin typeface="Meiryo UI" panose="020B0604030504040204" pitchFamily="50" charset="-128"/>
              <a:ea typeface="Meiryo UI" panose="020B0604030504040204" pitchFamily="50" charset="-128"/>
            </a:endParaRPr>
          </a:p>
        </p:txBody>
      </p:sp>
      <p:sp>
        <p:nvSpPr>
          <p:cNvPr id="66" name="Line 111"/>
          <p:cNvSpPr>
            <a:spLocks noChangeShapeType="1"/>
          </p:cNvSpPr>
          <p:nvPr/>
        </p:nvSpPr>
        <p:spPr bwMode="auto">
          <a:xfrm>
            <a:off x="1763576" y="5490557"/>
            <a:ext cx="198438" cy="103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spAutoFit/>
          </a:bodyPr>
          <a:lstStyle/>
          <a:p>
            <a:endParaRPr lang="ja-JP" altLang="en-US" dirty="0">
              <a:latin typeface="Meiryo UI" panose="020B0604030504040204" pitchFamily="50" charset="-128"/>
              <a:ea typeface="Meiryo UI" panose="020B0604030504040204" pitchFamily="50" charset="-128"/>
            </a:endParaRPr>
          </a:p>
        </p:txBody>
      </p:sp>
      <p:sp>
        <p:nvSpPr>
          <p:cNvPr id="67" name="Line 112"/>
          <p:cNvSpPr>
            <a:spLocks noChangeShapeType="1"/>
          </p:cNvSpPr>
          <p:nvPr/>
        </p:nvSpPr>
        <p:spPr bwMode="auto">
          <a:xfrm>
            <a:off x="2195151" y="5138132"/>
            <a:ext cx="0" cy="2508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lIns="90000" tIns="46800" rIns="90000" bIns="46800">
            <a:spAutoFit/>
          </a:bodyPr>
          <a:lstStyle/>
          <a:p>
            <a:endParaRPr lang="ja-JP" altLang="en-US" dirty="0">
              <a:latin typeface="Meiryo UI" panose="020B0604030504040204" pitchFamily="50" charset="-128"/>
              <a:ea typeface="Meiryo UI" panose="020B0604030504040204" pitchFamily="50" charset="-128"/>
            </a:endParaRPr>
          </a:p>
        </p:txBody>
      </p:sp>
      <p:pic>
        <p:nvPicPr>
          <p:cNvPr id="68" name="Picture 6" descr="http://www.sophia-p.co.jp/images/library/Image/IMG_6464.JPG"/>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6760497" y="5134305"/>
            <a:ext cx="1649741" cy="1097555"/>
          </a:xfrm>
          <a:prstGeom prst="rect">
            <a:avLst/>
          </a:prstGeom>
          <a:noFill/>
          <a:extLst>
            <a:ext uri="{909E8E84-426E-40DD-AFC4-6F175D3DCCD1}">
              <a14:hiddenFill xmlns:a14="http://schemas.microsoft.com/office/drawing/2010/main">
                <a:solidFill>
                  <a:srgbClr val="FFFFFF"/>
                </a:solidFill>
              </a14:hiddenFill>
            </a:ext>
          </a:extLst>
        </p:spPr>
      </p:pic>
      <p:sp>
        <p:nvSpPr>
          <p:cNvPr id="73" name="テキスト ボックス 72"/>
          <p:cNvSpPr txBox="1"/>
          <p:nvPr/>
        </p:nvSpPr>
        <p:spPr>
          <a:xfrm>
            <a:off x="4425013" y="4583964"/>
            <a:ext cx="1502334" cy="520142"/>
          </a:xfrm>
          <a:prstGeom prst="rect">
            <a:avLst/>
          </a:prstGeom>
          <a:noFill/>
        </p:spPr>
        <p:txBody>
          <a:bodyPr wrap="none" rtlCol="0">
            <a:spAutoFit/>
          </a:bodyPr>
          <a:lstStyle/>
          <a:p>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発砲センサーの</a:t>
            </a:r>
            <a:endParaRPr kumimoji="1"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LED</a:t>
            </a: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が点灯</a:t>
            </a:r>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（赤）</a:t>
            </a:r>
            <a:endParaRPr kumimoji="1"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1125690" y="4583964"/>
            <a:ext cx="1816523" cy="510909"/>
          </a:xfrm>
          <a:prstGeom prst="rect">
            <a:avLst/>
          </a:prstGeom>
          <a:noFill/>
        </p:spPr>
        <p:txBody>
          <a:bodyPr wrap="none" rtlCol="0">
            <a:spAutoFit/>
          </a:bodyPr>
          <a:lstStyle/>
          <a:p>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既設の店内スピーカー</a:t>
            </a:r>
            <a:endParaRPr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が利用できます</a:t>
            </a:r>
            <a:endParaRPr kumimoji="1"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6269289" y="4583964"/>
            <a:ext cx="2568332" cy="510909"/>
          </a:xfrm>
          <a:prstGeom prst="rect">
            <a:avLst/>
          </a:prstGeom>
          <a:noFill/>
        </p:spPr>
        <p:txBody>
          <a:bodyPr wrap="none" rtlCol="0">
            <a:spAutoFit/>
          </a:bodyPr>
          <a:lstStyle/>
          <a:p>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適切</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なタイミングで接客</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が可能です</a:t>
            </a:r>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（お客様には気づかれにくい仕掛け</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円/楕円 9"/>
          <p:cNvSpPr/>
          <p:nvPr/>
        </p:nvSpPr>
        <p:spPr>
          <a:xfrm>
            <a:off x="3186747" y="4576994"/>
            <a:ext cx="1176440" cy="11300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13886" y="4739325"/>
            <a:ext cx="871699" cy="716307"/>
          </a:xfrm>
          <a:prstGeom prst="rect">
            <a:avLst/>
          </a:prstGeom>
        </p:spPr>
      </p:pic>
      <p:grpSp>
        <p:nvGrpSpPr>
          <p:cNvPr id="9" name="グループ化 8"/>
          <p:cNvGrpSpPr/>
          <p:nvPr/>
        </p:nvGrpSpPr>
        <p:grpSpPr>
          <a:xfrm>
            <a:off x="3340397" y="5420525"/>
            <a:ext cx="144036" cy="138893"/>
            <a:chOff x="3325387" y="3587258"/>
            <a:chExt cx="211739" cy="238257"/>
          </a:xfrm>
        </p:grpSpPr>
        <p:sp>
          <p:nvSpPr>
            <p:cNvPr id="7" name="二等辺三角形 6"/>
            <p:cNvSpPr/>
            <p:nvPr/>
          </p:nvSpPr>
          <p:spPr bwMode="auto">
            <a:xfrm rot="21044436">
              <a:off x="3491407" y="3696736"/>
              <a:ext cx="45719" cy="128779"/>
            </a:xfrm>
            <a:prstGeom prst="triangle">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96" name="二等辺三角形 95"/>
            <p:cNvSpPr/>
            <p:nvPr/>
          </p:nvSpPr>
          <p:spPr bwMode="auto">
            <a:xfrm rot="3164152">
              <a:off x="3391007" y="3659214"/>
              <a:ext cx="66257" cy="117183"/>
            </a:xfrm>
            <a:prstGeom prst="triangle">
              <a:avLst>
                <a:gd name="adj" fmla="val 38388"/>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97" name="二等辺三角形 96"/>
            <p:cNvSpPr/>
            <p:nvPr/>
          </p:nvSpPr>
          <p:spPr bwMode="auto">
            <a:xfrm rot="6157827">
              <a:off x="3354025" y="3558620"/>
              <a:ext cx="57403" cy="114680"/>
            </a:xfrm>
            <a:prstGeom prst="triangle">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98" name="グループ化 97"/>
          <p:cNvGrpSpPr/>
          <p:nvPr/>
        </p:nvGrpSpPr>
        <p:grpSpPr>
          <a:xfrm>
            <a:off x="3850805" y="5204037"/>
            <a:ext cx="128091" cy="105663"/>
            <a:chOff x="3325387" y="3587258"/>
            <a:chExt cx="211739" cy="238257"/>
          </a:xfrm>
        </p:grpSpPr>
        <p:sp>
          <p:nvSpPr>
            <p:cNvPr id="99" name="二等辺三角形 98"/>
            <p:cNvSpPr/>
            <p:nvPr/>
          </p:nvSpPr>
          <p:spPr bwMode="auto">
            <a:xfrm rot="21044436">
              <a:off x="3491407" y="3696736"/>
              <a:ext cx="45719" cy="128779"/>
            </a:xfrm>
            <a:prstGeom prst="triangle">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00" name="二等辺三角形 99"/>
            <p:cNvSpPr/>
            <p:nvPr/>
          </p:nvSpPr>
          <p:spPr bwMode="auto">
            <a:xfrm rot="3164152">
              <a:off x="3391007" y="3659214"/>
              <a:ext cx="66257" cy="117183"/>
            </a:xfrm>
            <a:prstGeom prst="triangle">
              <a:avLst>
                <a:gd name="adj" fmla="val 38388"/>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01" name="二等辺三角形 100"/>
            <p:cNvSpPr/>
            <p:nvPr/>
          </p:nvSpPr>
          <p:spPr bwMode="auto">
            <a:xfrm rot="6157827">
              <a:off x="3354025" y="3558620"/>
              <a:ext cx="57403" cy="114680"/>
            </a:xfrm>
            <a:prstGeom prst="triangle">
              <a:avLst/>
            </a:prstGeom>
            <a:solidFill>
              <a:srgbClr val="FF0000">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102" name="正方形/長方形 101"/>
          <p:cNvSpPr/>
          <p:nvPr/>
        </p:nvSpPr>
        <p:spPr>
          <a:xfrm>
            <a:off x="314332" y="1625620"/>
            <a:ext cx="8626475" cy="300082"/>
          </a:xfrm>
          <a:prstGeom prst="rect">
            <a:avLst/>
          </a:prstGeom>
        </p:spPr>
        <p:txBody>
          <a:bodyPr wrap="square" anchor="ctr">
            <a:spAutoFit/>
          </a:bodyPr>
          <a:lstStyle/>
          <a:p>
            <a:pPr marL="0" marR="0" indent="0" defTabSz="1067672" eaLnBrk="1" fontAlgn="auto" latinLnBrk="0" hangingPunct="1">
              <a:lnSpc>
                <a:spcPct val="100000"/>
              </a:lnSpc>
              <a:spcBef>
                <a:spcPts val="0"/>
              </a:spcBef>
              <a:spcAft>
                <a:spcPts val="0"/>
              </a:spcAft>
              <a:buClrTx/>
              <a:buSzTx/>
              <a:buFontTx/>
              <a:buNone/>
              <a:tabLst/>
            </a:pPr>
            <a:r>
              <a:rPr lang="ja-JP" altLang="en-US" sz="1350" kern="0" dirty="0" smtClean="0">
                <a:latin typeface="メイリオ" panose="020B0604030504040204" pitchFamily="50" charset="-128"/>
                <a:ea typeface="メイリオ" panose="020B0604030504040204" pitchFamily="50" charset="-128"/>
              </a:rPr>
              <a:t>万引き被害の多い死角に設置し</a:t>
            </a:r>
            <a:r>
              <a:rPr lang="ja-JP" altLang="en-US" sz="1350" b="1" kern="0" dirty="0" smtClean="0">
                <a:solidFill>
                  <a:srgbClr val="FF3300"/>
                </a:solidFill>
                <a:latin typeface="メイリオ" panose="020B0604030504040204" pitchFamily="50" charset="-128"/>
                <a:ea typeface="メイリオ" panose="020B0604030504040204" pitchFamily="50" charset="-128"/>
              </a:rPr>
              <a:t>万引き防止</a:t>
            </a:r>
            <a:r>
              <a:rPr lang="ja-JP" altLang="en-US" sz="1350" kern="0" dirty="0" smtClean="0">
                <a:latin typeface="メイリオ" panose="020B0604030504040204" pitchFamily="50" charset="-128"/>
                <a:ea typeface="メイリオ" panose="020B0604030504040204" pitchFamily="50" charset="-128"/>
              </a:rPr>
              <a:t>に。また販売強化商品エリアに設置することで</a:t>
            </a:r>
            <a:r>
              <a:rPr lang="ja-JP" altLang="en-US" sz="1350" b="1" kern="0" dirty="0" smtClean="0">
                <a:solidFill>
                  <a:srgbClr val="FF3300"/>
                </a:solidFill>
                <a:latin typeface="メイリオ" panose="020B0604030504040204" pitchFamily="50" charset="-128"/>
                <a:ea typeface="メイリオ" panose="020B0604030504040204" pitchFamily="50" charset="-128"/>
              </a:rPr>
              <a:t>接客チャンス</a:t>
            </a:r>
            <a:r>
              <a:rPr lang="en-US" altLang="ja-JP" sz="1350" b="1" kern="0" dirty="0" smtClean="0">
                <a:solidFill>
                  <a:srgbClr val="FF3300"/>
                </a:solidFill>
                <a:latin typeface="メイリオ" panose="020B0604030504040204" pitchFamily="50" charset="-128"/>
                <a:ea typeface="メイリオ" panose="020B0604030504040204" pitchFamily="50" charset="-128"/>
              </a:rPr>
              <a:t>UP</a:t>
            </a:r>
            <a:r>
              <a:rPr lang="ja-JP" altLang="en-US" sz="1350" b="1" kern="0" dirty="0" smtClean="0">
                <a:solidFill>
                  <a:srgbClr val="FF3300"/>
                </a:solidFill>
                <a:latin typeface="メイリオ" panose="020B0604030504040204" pitchFamily="50" charset="-128"/>
                <a:ea typeface="メイリオ" panose="020B0604030504040204" pitchFamily="50" charset="-128"/>
              </a:rPr>
              <a:t>！</a:t>
            </a:r>
            <a:endParaRPr lang="ja-JP" altLang="en-US" sz="1350" b="1" kern="0" dirty="0">
              <a:solidFill>
                <a:srgbClr val="FF3300"/>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8524" y="2197152"/>
            <a:ext cx="2347291" cy="1432801"/>
          </a:xfrm>
          <a:prstGeom prst="rect">
            <a:avLst/>
          </a:prstGeom>
          <a:effectLst>
            <a:outerShdw blurRad="76200" dist="76200" dir="2700000" algn="tl" rotWithShape="0">
              <a:prstClr val="black">
                <a:alpha val="40000"/>
              </a:prstClr>
            </a:outerShdw>
          </a:effectLst>
        </p:spPr>
      </p:pic>
      <p:sp>
        <p:nvSpPr>
          <p:cNvPr id="5" name="角丸四角形吹き出し 4"/>
          <p:cNvSpPr/>
          <p:nvPr/>
        </p:nvSpPr>
        <p:spPr bwMode="auto">
          <a:xfrm>
            <a:off x="3247903" y="2017936"/>
            <a:ext cx="5475862" cy="1721874"/>
          </a:xfrm>
          <a:prstGeom prst="wedgeRoundRectCallout">
            <a:avLst>
              <a:gd name="adj1" fmla="val -49560"/>
              <a:gd name="adj2" fmla="val -14050"/>
              <a:gd name="adj3" fmla="val 16667"/>
            </a:avLst>
          </a:prstGeom>
          <a:solidFill>
            <a:srgbClr val="FFCDA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 name="二等辺三角形 5"/>
          <p:cNvSpPr/>
          <p:nvPr/>
        </p:nvSpPr>
        <p:spPr bwMode="auto">
          <a:xfrm rot="14659307">
            <a:off x="2919652" y="2578498"/>
            <a:ext cx="656502" cy="927481"/>
          </a:xfrm>
          <a:prstGeom prst="triangle">
            <a:avLst/>
          </a:prstGeom>
          <a:solidFill>
            <a:srgbClr val="FFCDA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8" name="テキスト ボックス 77"/>
          <p:cNvSpPr txBox="1"/>
          <p:nvPr/>
        </p:nvSpPr>
        <p:spPr>
          <a:xfrm>
            <a:off x="4107467" y="2013566"/>
            <a:ext cx="3756733" cy="400110"/>
          </a:xfrm>
          <a:prstGeom prst="rect">
            <a:avLst/>
          </a:prstGeom>
          <a:noFill/>
        </p:spPr>
        <p:txBody>
          <a:bodyPr wrap="square">
            <a:spAutoFit/>
          </a:bodyPr>
          <a:lstStyle/>
          <a:p>
            <a:pPr eaLnBrk="1" fontAlgn="auto" hangingPunct="1">
              <a:spcBef>
                <a:spcPts val="0"/>
              </a:spcBef>
              <a:spcAft>
                <a:spcPts val="0"/>
              </a:spcAft>
              <a:defRPr/>
            </a:pPr>
            <a:r>
              <a:rPr kumimoji="0" lang="en-US" altLang="ja-JP" sz="1400" b="1" kern="0" dirty="0" smtClean="0">
                <a:latin typeface="Meiryo UI" panose="020B0604030504040204" pitchFamily="50" charset="-128"/>
                <a:ea typeface="Meiryo UI" panose="020B0604030504040204" pitchFamily="50" charset="-128"/>
                <a:cs typeface="Meiryo UI" panose="020B0604030504040204" pitchFamily="50" charset="-128"/>
              </a:rPr>
              <a:t>USEN</a:t>
            </a:r>
            <a:r>
              <a:rPr kumimoji="0" lang="ja-JP" altLang="en-US" sz="1400" b="1" kern="0" dirty="0">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sz="1400" b="1" kern="0" dirty="0" smtClean="0">
                <a:latin typeface="Meiryo UI" panose="020B0604030504040204" pitchFamily="50" charset="-128"/>
                <a:ea typeface="Meiryo UI" panose="020B0604030504040204" pitchFamily="50" charset="-128"/>
                <a:cs typeface="Meiryo UI" panose="020B0604030504040204" pitchFamily="50" charset="-128"/>
              </a:rPr>
              <a:t>モニタリングセンサーは</a:t>
            </a:r>
            <a:r>
              <a:rPr kumimoji="0" lang="ja-JP" altLang="en-US" sz="2000" b="1" kern="0" dirty="0" smtClean="0">
                <a:latin typeface="Meiryo UI" panose="020B0604030504040204" pitchFamily="50" charset="-128"/>
                <a:ea typeface="Meiryo UI" panose="020B0604030504040204" pitchFamily="50" charset="-128"/>
                <a:cs typeface="Meiryo UI" panose="020B0604030504040204" pitchFamily="50" charset="-128"/>
              </a:rPr>
              <a:t>ここ</a:t>
            </a:r>
            <a:r>
              <a:rPr kumimoji="0" lang="ja-JP" altLang="en-US" sz="1400" b="1" kern="0" dirty="0" smtClean="0">
                <a:latin typeface="Meiryo UI" panose="020B0604030504040204" pitchFamily="50" charset="-128"/>
                <a:ea typeface="Meiryo UI" panose="020B0604030504040204" pitchFamily="50" charset="-128"/>
                <a:cs typeface="Meiryo UI" panose="020B0604030504040204" pitchFamily="50" charset="-128"/>
              </a:rPr>
              <a:t>が違う！</a:t>
            </a:r>
            <a:endParaRPr kumimoji="0" lang="ja-JP" altLang="en-US" sz="1400"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5567103" y="2443625"/>
            <a:ext cx="2467342" cy="338554"/>
          </a:xfrm>
          <a:prstGeom prst="rect">
            <a:avLst/>
          </a:prstGeom>
          <a:noFill/>
        </p:spPr>
        <p:txBody>
          <a:bodyPr wrap="none" rtlCol="0">
            <a:spAutoFit/>
          </a:bodyPr>
          <a:lstStyle/>
          <a:p>
            <a:r>
              <a:rPr kumimoji="0" lang="en-US" altLang="ja-JP" sz="16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1</a:t>
            </a:r>
            <a:r>
              <a:rPr kumimoji="0" lang="en-US" altLang="ja-JP"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 </a:t>
            </a:r>
            <a:r>
              <a:rPr kumimoji="0" lang="ja-JP" altLang="en-US" sz="1400" b="1" kern="0" dirty="0" smtClean="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人</a:t>
            </a:r>
            <a:r>
              <a:rPr kumimoji="0" lang="ja-JP" altLang="en-US" sz="140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が</a:t>
            </a:r>
            <a:r>
              <a:rPr kumimoji="0" lang="ja-JP" altLang="en-US" sz="1400" b="1" kern="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通るだけ</a:t>
            </a:r>
            <a:r>
              <a:rPr kumimoji="0" lang="ja-JP" altLang="en-US" sz="140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では</a:t>
            </a:r>
            <a:r>
              <a:rPr kumimoji="0" lang="ja-JP" altLang="en-US" sz="1400" b="1" kern="0" dirty="0" smtClean="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鳴らさない</a:t>
            </a:r>
            <a:endParaRPr kumimoji="0" lang="ja-JP" altLang="en-US" sz="140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テキスト ボックス 79"/>
          <p:cNvSpPr txBox="1"/>
          <p:nvPr/>
        </p:nvSpPr>
        <p:spPr>
          <a:xfrm>
            <a:off x="5567103" y="2856850"/>
            <a:ext cx="2787943" cy="338554"/>
          </a:xfrm>
          <a:prstGeom prst="rect">
            <a:avLst/>
          </a:prstGeom>
          <a:noFill/>
        </p:spPr>
        <p:txBody>
          <a:bodyPr wrap="none" rtlCol="0">
            <a:spAutoFit/>
          </a:bodyPr>
          <a:lstStyle/>
          <a:p>
            <a:r>
              <a:rPr kumimoji="0" lang="en-US" altLang="ja-JP" sz="16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2</a:t>
            </a:r>
            <a:r>
              <a:rPr kumimoji="0" lang="en-US" altLang="ja-JP"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 </a:t>
            </a:r>
            <a:r>
              <a:rPr kumimoji="0" lang="ja-JP" altLang="en-US" sz="1400" b="1" kern="0" dirty="0" smtClean="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その</a:t>
            </a:r>
            <a:r>
              <a:rPr kumimoji="0" lang="ja-JP" altLang="en-US" sz="140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場に居続けても</a:t>
            </a:r>
            <a:r>
              <a:rPr kumimoji="0" lang="ja-JP" altLang="en-US" sz="1400" b="1" kern="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鳴り続けない</a:t>
            </a:r>
            <a:endParaRPr kumimoji="0" lang="ja-JP" altLang="en-US" b="1" kern="0"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5567103" y="3266279"/>
            <a:ext cx="3095719" cy="338554"/>
          </a:xfrm>
          <a:prstGeom prst="rect">
            <a:avLst/>
          </a:prstGeom>
          <a:noFill/>
        </p:spPr>
        <p:txBody>
          <a:bodyPr wrap="none" rtlCol="0">
            <a:spAutoFit/>
          </a:bodyPr>
          <a:lstStyle/>
          <a:p>
            <a:r>
              <a:rPr kumimoji="0" lang="en-US" altLang="ja-JP" sz="16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3</a:t>
            </a:r>
            <a:r>
              <a:rPr kumimoji="0" lang="en-US" altLang="ja-JP"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 </a:t>
            </a:r>
            <a:r>
              <a:rPr kumimoji="0" lang="ja-JP" altLang="en-US" sz="1400" b="1" kern="0" dirty="0" smtClean="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店内</a:t>
            </a:r>
            <a:r>
              <a:rPr kumimoji="0" lang="ja-JP" altLang="en-US" sz="140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rPr>
              <a:t>放送設備で</a:t>
            </a:r>
            <a:r>
              <a:rPr kumimoji="0" lang="ja-JP" altLang="en-US" sz="1400" b="1" kern="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どこにいても</a:t>
            </a:r>
            <a:r>
              <a:rPr kumimoji="0" lang="ja-JP" altLang="en-US" sz="1400" b="1" kern="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聞こえる</a:t>
            </a:r>
            <a:endParaRPr kumimoji="0" lang="ja-JP" altLang="en-US" sz="1400" b="1" kern="0"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p:cNvSpPr txBox="1"/>
          <p:nvPr/>
        </p:nvSpPr>
        <p:spPr>
          <a:xfrm>
            <a:off x="3363266" y="2487949"/>
            <a:ext cx="1671749" cy="464743"/>
          </a:xfrm>
          <a:prstGeom prst="rect">
            <a:avLst/>
          </a:prstGeom>
          <a:noFill/>
        </p:spPr>
        <p:txBody>
          <a:bodyPr wrap="square" rtlCol="0">
            <a:spAutoFit/>
          </a:bodyPr>
          <a:lstStyle/>
          <a:p>
            <a:r>
              <a:rPr kumimoji="0" lang="ja-JP" altLang="en-US" sz="1100" b="1" kern="0" dirty="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通過</a:t>
            </a:r>
            <a:r>
              <a:rPr kumimoji="0" lang="ja-JP" altLang="en-US"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するだけで反応し</a:t>
            </a:r>
            <a:endParaRPr kumimoji="0" lang="en-US" altLang="ja-JP"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endParaRPr>
          </a:p>
          <a:p>
            <a:r>
              <a:rPr kumimoji="0" lang="ja-JP" altLang="en-US"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音が鳴ってしまう・・・</a:t>
            </a:r>
            <a:endParaRPr kumimoji="0" lang="ja-JP" altLang="en-US" sz="105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テキスト ボックス 82"/>
          <p:cNvSpPr txBox="1"/>
          <p:nvPr/>
        </p:nvSpPr>
        <p:spPr>
          <a:xfrm>
            <a:off x="3363960" y="3056113"/>
            <a:ext cx="1845377" cy="464743"/>
          </a:xfrm>
          <a:prstGeom prst="rect">
            <a:avLst/>
          </a:prstGeom>
          <a:noFill/>
        </p:spPr>
        <p:txBody>
          <a:bodyPr wrap="none" rtlCol="0">
            <a:spAutoFit/>
          </a:bodyPr>
          <a:lstStyle/>
          <a:p>
            <a:r>
              <a:rPr kumimoji="0" lang="ja-JP" altLang="en-US"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センサー設置場所付近でしか</a:t>
            </a:r>
            <a:endParaRPr kumimoji="0" lang="en-US" altLang="ja-JP"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endParaRPr>
          </a:p>
          <a:p>
            <a:r>
              <a:rPr kumimoji="0" lang="ja-JP" altLang="en-US" sz="1100" b="1" kern="0" dirty="0" smtClean="0">
                <a:solidFill>
                  <a:srgbClr val="000000">
                    <a:lumMod val="65000"/>
                    <a:lumOff val="35000"/>
                  </a:srgbClr>
                </a:solidFill>
                <a:latin typeface="Arial Black" panose="020B0A04020102020204" pitchFamily="34" charset="0"/>
                <a:ea typeface="Meiryo UI" panose="020B0604030504040204" pitchFamily="50" charset="-128"/>
                <a:cs typeface="Meiryo UI" panose="020B0604030504040204" pitchFamily="50" charset="-128"/>
              </a:rPr>
              <a:t>聞こえなくて困っている・・・</a:t>
            </a:r>
            <a:endParaRPr kumimoji="0" lang="ja-JP" altLang="en-US" sz="1050" b="1" kern="0" dirty="0">
              <a:solidFill>
                <a:srgbClr val="000000">
                  <a:lumMod val="65000"/>
                  <a:lumOff val="3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AutoShape 32"/>
          <p:cNvSpPr>
            <a:spLocks noChangeArrowheads="1"/>
          </p:cNvSpPr>
          <p:nvPr/>
        </p:nvSpPr>
        <p:spPr bwMode="auto">
          <a:xfrm rot="5400000">
            <a:off x="5023080" y="2834641"/>
            <a:ext cx="756067" cy="247151"/>
          </a:xfrm>
          <a:prstGeom prst="triangle">
            <a:avLst>
              <a:gd name="adj" fmla="val 50000"/>
            </a:avLst>
          </a:prstGeom>
          <a:solidFill>
            <a:srgbClr val="FF3300"/>
          </a:solidFill>
          <a:ln>
            <a:noFill/>
          </a:ln>
          <a:effectLs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solidFill>
                <a:srgbClr val="FF3300"/>
              </a:solidFill>
            </a:endParaRPr>
          </a:p>
        </p:txBody>
      </p:sp>
      <p:grpSp>
        <p:nvGrpSpPr>
          <p:cNvPr id="51" name="グループ化 50"/>
          <p:cNvGrpSpPr/>
          <p:nvPr/>
        </p:nvGrpSpPr>
        <p:grpSpPr>
          <a:xfrm>
            <a:off x="317779" y="6550328"/>
            <a:ext cx="3202238" cy="276999"/>
            <a:chOff x="337723" y="6515913"/>
            <a:chExt cx="3202238" cy="276999"/>
          </a:xfrm>
        </p:grpSpPr>
        <p:sp>
          <p:nvSpPr>
            <p:cNvPr id="70" name="Text Box 76"/>
            <p:cNvSpPr txBox="1">
              <a:spLocks noChangeArrowheads="1"/>
            </p:cNvSpPr>
            <p:nvPr/>
          </p:nvSpPr>
          <p:spPr bwMode="auto">
            <a:xfrm>
              <a:off x="583401" y="6515913"/>
              <a:ext cx="295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200" b="1" dirty="0" smtClean="0">
                  <a:solidFill>
                    <a:schemeClr val="folHlink"/>
                  </a:solidFill>
                  <a:latin typeface="Meiryo UI" panose="020B0604030504040204" pitchFamily="50" charset="-128"/>
                  <a:ea typeface="Meiryo UI" panose="020B0604030504040204" pitchFamily="50" charset="-128"/>
                </a:rPr>
                <a:t>店内設備</a:t>
              </a:r>
              <a:endParaRPr lang="en-US" altLang="ja-JP" sz="1200" b="1" dirty="0">
                <a:solidFill>
                  <a:schemeClr val="folHlink"/>
                </a:solidFill>
                <a:latin typeface="Meiryo UI" panose="020B0604030504040204" pitchFamily="50" charset="-128"/>
                <a:ea typeface="Meiryo UI" panose="020B0604030504040204" pitchFamily="50" charset="-128"/>
              </a:endParaRPr>
            </a:p>
          </p:txBody>
        </p:sp>
        <p:pic>
          <p:nvPicPr>
            <p:cNvPr id="71" name="図 70"/>
            <p:cNvPicPr>
              <a:picLocks noChangeAspect="1"/>
            </p:cNvPicPr>
            <p:nvPr/>
          </p:nvPicPr>
          <p:blipFill>
            <a:blip r:embed="rId1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7723" y="6563187"/>
              <a:ext cx="293149" cy="189015"/>
            </a:xfrm>
            <a:prstGeom prst="rect">
              <a:avLst/>
            </a:prstGeom>
          </p:spPr>
        </p:pic>
      </p:grpSp>
      <p:sp>
        <p:nvSpPr>
          <p:cNvPr id="7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滞在時間検知システム</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モニタリングセンサー</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983826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bwMode="auto">
          <a:xfrm>
            <a:off x="250825" y="4530225"/>
            <a:ext cx="8642350" cy="1792846"/>
          </a:xfrm>
          <a:prstGeom prst="roundRect">
            <a:avLst>
              <a:gd name="adj" fmla="val 11623"/>
            </a:avLst>
          </a:prstGeom>
          <a:ln w="57150">
            <a:solidFill>
              <a:srgbClr val="71B9DD"/>
            </a:solidFill>
          </a:ln>
          <a:extLst/>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1"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B4D2E1C1-4918-49CE-A956-5A13A84F54F2}"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23</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098" name="AutoShape 123"/>
          <p:cNvSpPr>
            <a:spLocks noChangeArrowheads="1"/>
          </p:cNvSpPr>
          <p:nvPr/>
        </p:nvSpPr>
        <p:spPr bwMode="auto">
          <a:xfrm>
            <a:off x="4546832" y="2731941"/>
            <a:ext cx="2399038" cy="341960"/>
          </a:xfrm>
          <a:prstGeom prst="roundRect">
            <a:avLst>
              <a:gd name="adj" fmla="val 16667"/>
            </a:avLst>
          </a:prstGeom>
          <a:solidFill>
            <a:srgbClr val="00B0F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販売機会ロスの低減</a:t>
            </a:r>
          </a:p>
        </p:txBody>
      </p:sp>
      <p:sp>
        <p:nvSpPr>
          <p:cNvPr id="3099" name="AutoShape 124"/>
          <p:cNvSpPr>
            <a:spLocks noChangeArrowheads="1"/>
          </p:cNvSpPr>
          <p:nvPr/>
        </p:nvSpPr>
        <p:spPr bwMode="auto">
          <a:xfrm>
            <a:off x="4535488" y="3220431"/>
            <a:ext cx="2399038" cy="341961"/>
          </a:xfrm>
          <a:prstGeom prst="roundRect">
            <a:avLst>
              <a:gd name="adj" fmla="val 16667"/>
            </a:avLst>
          </a:prstGeom>
          <a:solidFill>
            <a:srgbClr val="00B0F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顧客満足度の向上   </a:t>
            </a:r>
          </a:p>
        </p:txBody>
      </p:sp>
      <p:sp>
        <p:nvSpPr>
          <p:cNvPr id="3100" name="AutoShape 125"/>
          <p:cNvSpPr>
            <a:spLocks noChangeArrowheads="1"/>
          </p:cNvSpPr>
          <p:nvPr/>
        </p:nvSpPr>
        <p:spPr bwMode="auto">
          <a:xfrm>
            <a:off x="4546832" y="3709517"/>
            <a:ext cx="2399038" cy="341961"/>
          </a:xfrm>
          <a:prstGeom prst="roundRect">
            <a:avLst>
              <a:gd name="adj" fmla="val 16667"/>
            </a:avLst>
          </a:prstGeom>
          <a:solidFill>
            <a:srgbClr val="00B0F0"/>
          </a:solid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③ </a:t>
            </a:r>
            <a:r>
              <a:rPr lang="ja-JP" altLang="en-US" sz="1400" b="1">
                <a:solidFill>
                  <a:schemeClr val="bg1"/>
                </a:solidFill>
                <a:latin typeface="Meiryo UI" panose="020B0604030504040204" pitchFamily="50" charset="-128"/>
                <a:ea typeface="Meiryo UI" panose="020B0604030504040204" pitchFamily="50" charset="-128"/>
                <a:cs typeface="Meiryo UI" panose="020B0604030504040204" pitchFamily="50" charset="-128"/>
              </a:rPr>
              <a:t>効率的な業務の運用</a:t>
            </a:r>
          </a:p>
        </p:txBody>
      </p:sp>
      <p:sp>
        <p:nvSpPr>
          <p:cNvPr id="3101" name="AutoShape 126"/>
          <p:cNvSpPr>
            <a:spLocks noChangeArrowheads="1"/>
          </p:cNvSpPr>
          <p:nvPr/>
        </p:nvSpPr>
        <p:spPr bwMode="auto">
          <a:xfrm rot="16200000" flipV="1">
            <a:off x="6689741" y="3291760"/>
            <a:ext cx="1152524" cy="235742"/>
          </a:xfrm>
          <a:prstGeom prst="triangle">
            <a:avLst>
              <a:gd name="adj" fmla="val 50000"/>
            </a:avLst>
          </a:prstGeom>
          <a:solidFill>
            <a:schemeClr val="accent2"/>
          </a:solidFill>
          <a:ln>
            <a:noFill/>
          </a:ln>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3103" name="Oval 128"/>
          <p:cNvSpPr>
            <a:spLocks noChangeArrowheads="1"/>
          </p:cNvSpPr>
          <p:nvPr/>
        </p:nvSpPr>
        <p:spPr bwMode="auto">
          <a:xfrm>
            <a:off x="7519193" y="2715543"/>
            <a:ext cx="1366837" cy="1368425"/>
          </a:xfrm>
          <a:prstGeom prst="ellipse">
            <a:avLst/>
          </a:prstGeom>
          <a:solidFill>
            <a:srgbClr val="66CCFF"/>
          </a:solidFill>
          <a:ln w="12700">
            <a:noFill/>
            <a:round/>
            <a:headEnd/>
            <a:tailEnd/>
          </a:ln>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導入店の</a:t>
            </a:r>
          </a:p>
          <a:p>
            <a:pPr algn="ctr" eaLnBrk="1" hangingPunct="1">
              <a:buFontTx/>
              <a:buNone/>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売上</a:t>
            </a:r>
            <a:r>
              <a:rPr lang="en-US" altLang="ja-JP"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UP</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に貢献</a:t>
            </a:r>
          </a:p>
        </p:txBody>
      </p:sp>
      <p:pic>
        <p:nvPicPr>
          <p:cNvPr id="3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1043" y="5049150"/>
            <a:ext cx="11858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32"/>
          <p:cNvSpPr>
            <a:spLocks noChangeArrowheads="1"/>
          </p:cNvSpPr>
          <p:nvPr/>
        </p:nvSpPr>
        <p:spPr bwMode="auto">
          <a:xfrm rot="5400000">
            <a:off x="2452311" y="5397719"/>
            <a:ext cx="863600" cy="369348"/>
          </a:xfrm>
          <a:prstGeom prst="triangle">
            <a:avLst>
              <a:gd name="adj" fmla="val 50000"/>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pic>
        <p:nvPicPr>
          <p:cNvPr id="49" name="Picture 51" descr="audio, high, volume icon">
            <a:hlinkClick r:id="rId4" tooltip="audio, high, volume icon"/>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70228" y="5180913"/>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3" descr="64, audio, generic, gnome, x icon">
            <a:hlinkClick r:id="rId6" tooltip="64, audio, generic, gnome, x icon"/>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05563" y="5155502"/>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8" descr="chat, comments, references, talk icon">
            <a:hlinkClick r:id="rId8" tooltip="chat, comments, references, talk icon"/>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91312" y="4876113"/>
            <a:ext cx="10096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0" descr="46 icon">
            <a:hlinkClick r:id="rId10" tooltip="46 icon"/>
          </p:cNvPr>
          <p:cNvPicPr>
            <a:picLocks noChangeAspect="1" noChangeArrowheads="1"/>
          </p:cNvPicPr>
          <p:nvPr/>
        </p:nvPicPr>
        <p:blipFill>
          <a:blip r:embed="rId11" cstate="email">
            <a:lum bright="70000" contrast="-16000"/>
            <a:grayscl/>
            <a:extLst>
              <a:ext uri="{28A0092B-C50C-407E-A947-70E740481C1C}">
                <a14:useLocalDpi xmlns:a14="http://schemas.microsoft.com/office/drawing/2010/main"/>
              </a:ext>
            </a:extLst>
          </a:blip>
          <a:srcRect/>
          <a:stretch>
            <a:fillRect/>
          </a:stretch>
        </p:blipFill>
        <p:spPr bwMode="auto">
          <a:xfrm>
            <a:off x="6264275" y="5278386"/>
            <a:ext cx="785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2" descr="man, mens room, person, user icon">
            <a:hlinkClick r:id="rId12" tooltip="man, mens room, person, user icon"/>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339012" y="5200598"/>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45"/>
          <p:cNvSpPr>
            <a:spLocks noChangeArrowheads="1"/>
          </p:cNvSpPr>
          <p:nvPr/>
        </p:nvSpPr>
        <p:spPr bwMode="auto">
          <a:xfrm rot="10800000">
            <a:off x="7954310" y="5671292"/>
            <a:ext cx="431800" cy="342900"/>
          </a:xfrm>
          <a:custGeom>
            <a:avLst/>
            <a:gdLst>
              <a:gd name="T0" fmla="*/ 101506744 w 21600"/>
              <a:gd name="T1" fmla="*/ 0 h 21600"/>
              <a:gd name="T2" fmla="*/ 0 w 21600"/>
              <a:gd name="T3" fmla="*/ 43208083 h 21600"/>
              <a:gd name="T4" fmla="*/ 101506744 w 21600"/>
              <a:gd name="T5" fmla="*/ 86416166 h 21600"/>
              <a:gd name="T6" fmla="*/ 172560114 w 21600"/>
              <a:gd name="T7" fmla="*/ 43208083 h 21600"/>
              <a:gd name="T8" fmla="*/ 17694720 60000 65536"/>
              <a:gd name="T9" fmla="*/ 11796480 60000 65536"/>
              <a:gd name="T10" fmla="*/ 5898240 60000 65536"/>
              <a:gd name="T11" fmla="*/ 0 60000 65536"/>
              <a:gd name="T12" fmla="*/ 3375 w 21600"/>
              <a:gd name="T13" fmla="*/ 6000 h 21600"/>
              <a:gd name="T14" fmla="*/ 17647 w 21600"/>
              <a:gd name="T15" fmla="*/ 15600 h 21600"/>
            </a:gdLst>
            <a:ahLst/>
            <a:cxnLst>
              <a:cxn ang="T8">
                <a:pos x="T0" y="T1"/>
              </a:cxn>
              <a:cxn ang="T9">
                <a:pos x="T2" y="T3"/>
              </a:cxn>
              <a:cxn ang="T10">
                <a:pos x="T4" y="T5"/>
              </a:cxn>
              <a:cxn ang="T11">
                <a:pos x="T6" y="T7"/>
              </a:cxn>
            </a:cxnLst>
            <a:rect l="T12" t="T13" r="T14" b="T15"/>
            <a:pathLst>
              <a:path w="21600" h="21600">
                <a:moveTo>
                  <a:pt x="12706" y="0"/>
                </a:moveTo>
                <a:lnTo>
                  <a:pt x="12706" y="6000"/>
                </a:lnTo>
                <a:lnTo>
                  <a:pt x="3375" y="6000"/>
                </a:lnTo>
                <a:lnTo>
                  <a:pt x="3375" y="15600"/>
                </a:lnTo>
                <a:lnTo>
                  <a:pt x="12706" y="15600"/>
                </a:lnTo>
                <a:lnTo>
                  <a:pt x="12706" y="21600"/>
                </a:lnTo>
                <a:lnTo>
                  <a:pt x="21600" y="10800"/>
                </a:lnTo>
                <a:lnTo>
                  <a:pt x="12706" y="0"/>
                </a:lnTo>
                <a:close/>
              </a:path>
              <a:path w="21600" h="21600">
                <a:moveTo>
                  <a:pt x="1350" y="6000"/>
                </a:moveTo>
                <a:lnTo>
                  <a:pt x="1350" y="15600"/>
                </a:lnTo>
                <a:lnTo>
                  <a:pt x="2700" y="15600"/>
                </a:lnTo>
                <a:lnTo>
                  <a:pt x="2700" y="6000"/>
                </a:lnTo>
                <a:lnTo>
                  <a:pt x="1350" y="6000"/>
                </a:lnTo>
                <a:close/>
              </a:path>
              <a:path w="21600" h="21600">
                <a:moveTo>
                  <a:pt x="0" y="6000"/>
                </a:moveTo>
                <a:lnTo>
                  <a:pt x="0" y="15600"/>
                </a:lnTo>
                <a:lnTo>
                  <a:pt x="675" y="15600"/>
                </a:lnTo>
                <a:lnTo>
                  <a:pt x="675" y="6000"/>
                </a:lnTo>
                <a:lnTo>
                  <a:pt x="0" y="6000"/>
                </a:lnTo>
                <a:close/>
              </a:path>
            </a:pathLst>
          </a:cu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51" name="Picture 54" descr="64, audio, generic, gnome, x icon">
            <a:hlinkClick r:id="rId6" tooltip="64, audio, generic, gnome, x icon"/>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30950" y="5125351"/>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テキスト ボックス 20"/>
          <p:cNvSpPr txBox="1">
            <a:spLocks noChangeArrowheads="1"/>
          </p:cNvSpPr>
          <p:nvPr/>
        </p:nvSpPr>
        <p:spPr bwMode="auto">
          <a:xfrm>
            <a:off x="692547" y="4613958"/>
            <a:ext cx="14228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ボタンを押す</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20"/>
          <p:cNvSpPr txBox="1">
            <a:spLocks noChangeArrowheads="1"/>
          </p:cNvSpPr>
          <p:nvPr/>
        </p:nvSpPr>
        <p:spPr bwMode="auto">
          <a:xfrm>
            <a:off x="3294346" y="4613958"/>
            <a:ext cx="21870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自動でアナウンスが流れる</a:t>
            </a:r>
          </a:p>
        </p:txBody>
      </p:sp>
      <p:sp>
        <p:nvSpPr>
          <p:cNvPr id="54" name="テキスト ボックス 20"/>
          <p:cNvSpPr txBox="1">
            <a:spLocks noChangeArrowheads="1"/>
          </p:cNvSpPr>
          <p:nvPr/>
        </p:nvSpPr>
        <p:spPr bwMode="auto">
          <a:xfrm>
            <a:off x="6403975" y="4613958"/>
            <a:ext cx="20145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スタッフが効率的に対応</a:t>
            </a:r>
          </a:p>
        </p:txBody>
      </p:sp>
      <p:sp>
        <p:nvSpPr>
          <p:cNvPr id="57" name="正方形/長方形 56"/>
          <p:cNvSpPr/>
          <p:nvPr/>
        </p:nvSpPr>
        <p:spPr>
          <a:xfrm>
            <a:off x="15625" y="2285783"/>
            <a:ext cx="1533524" cy="363176"/>
          </a:xfrm>
          <a:prstGeom prst="rect">
            <a:avLst/>
          </a:prstGeom>
        </p:spPr>
        <p:txBody>
          <a:bodyPr wrap="square">
            <a:spAutoFit/>
          </a:bodyPr>
          <a:lstStyle/>
          <a:p>
            <a:pPr algn="ctr">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受信機</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WC-100R</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2467724" y="3323682"/>
            <a:ext cx="1533524" cy="363176"/>
          </a:xfrm>
          <a:prstGeom prst="rect">
            <a:avLst/>
          </a:prstGeom>
        </p:spPr>
        <p:txBody>
          <a:bodyPr wrap="square">
            <a:spAutoFit/>
          </a:bodyPr>
          <a:lstStyle/>
          <a:p>
            <a:pPr algn="ctr">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送信機／ボタン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WC-100T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77"/>
          <p:cNvSpPr>
            <a:spLocks noChangeArrowheads="1"/>
          </p:cNvSpPr>
          <p:nvPr/>
        </p:nvSpPr>
        <p:spPr bwMode="auto">
          <a:xfrm>
            <a:off x="250825" y="884306"/>
            <a:ext cx="4296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ワイヤレススタッフコール</a:t>
            </a:r>
            <a:endParaRPr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0"/>
          <p:cNvSpPr txBox="1">
            <a:spLocks noChangeArrowheads="1"/>
          </p:cNvSpPr>
          <p:nvPr/>
        </p:nvSpPr>
        <p:spPr bwMode="auto">
          <a:xfrm>
            <a:off x="4307505" y="862108"/>
            <a:ext cx="45997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spcBef>
                <a:spcPct val="0"/>
              </a:spcBef>
              <a:spcAft>
                <a:spcPts val="600"/>
              </a:spcAft>
              <a:buFontTx/>
              <a:buNone/>
            </a:pP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必要なお客様が必要な時にだけ”店舗スタッフ様を</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呼び出すことができるシステム</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473733">
            <a:off x="3443322" y="2336956"/>
            <a:ext cx="309335" cy="337457"/>
          </a:xfrm>
          <a:prstGeom prst="rect">
            <a:avLst/>
          </a:prstGeom>
        </p:spPr>
      </p:pic>
      <p:sp>
        <p:nvSpPr>
          <p:cNvPr id="37" name="テキスト ボックス 20"/>
          <p:cNvSpPr txBox="1">
            <a:spLocks noChangeArrowheads="1"/>
          </p:cNvSpPr>
          <p:nvPr/>
        </p:nvSpPr>
        <p:spPr bwMode="auto">
          <a:xfrm>
            <a:off x="4546832" y="2256600"/>
            <a:ext cx="4346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a:spcBef>
                <a:spcPct val="0"/>
              </a:spcBef>
              <a:spcAft>
                <a:spcPts val="600"/>
              </a:spcAft>
              <a:buFontTx/>
              <a:buNone/>
            </a:pPr>
            <a:r>
              <a:rPr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「スタッフコール」導入の</a:t>
            </a:r>
            <a:r>
              <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メリット</a:t>
            </a:r>
            <a:endParaRPr lang="en-US" altLang="ja-JP"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20"/>
          <p:cNvSpPr txBox="1">
            <a:spLocks noChangeArrowheads="1"/>
          </p:cNvSpPr>
          <p:nvPr/>
        </p:nvSpPr>
        <p:spPr bwMode="auto">
          <a:xfrm>
            <a:off x="318910" y="1530108"/>
            <a:ext cx="858837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spcBef>
                <a:spcPct val="0"/>
              </a:spcBef>
              <a:spcAft>
                <a:spcPts val="600"/>
              </a:spcAft>
              <a:buFontTx/>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ホームセンター</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、カー用品店、ドラッグストア、大型衣料品店など、</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「商品アイテム数が多く」　「売り場面積が広く」　</a:t>
            </a:r>
            <a:endParaRPr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spcAft>
                <a:spcPts val="600"/>
              </a:spcAft>
              <a:buFontTx/>
              <a:buNone/>
            </a:pPr>
            <a:r>
              <a:rPr lang="ja-JP" altLang="en-US" sz="14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「スタッフ数</a:t>
            </a:r>
            <a:r>
              <a:rPr lang="ja-JP" altLang="en-US" sz="1400" b="1"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が比較的少数」</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な店舗に</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4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大変</a:t>
            </a:r>
            <a:r>
              <a:rPr lang="ja-JP" altLang="en-US" sz="1400" b="1"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便利な呼び出し</a:t>
            </a:r>
            <a:r>
              <a:rPr lang="ja-JP" altLang="en-US" sz="14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システム</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です</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0" name="AutoShape 32"/>
          <p:cNvSpPr>
            <a:spLocks noChangeArrowheads="1"/>
          </p:cNvSpPr>
          <p:nvPr/>
        </p:nvSpPr>
        <p:spPr bwMode="auto">
          <a:xfrm rot="5400000">
            <a:off x="5012062" y="5402628"/>
            <a:ext cx="863600" cy="369348"/>
          </a:xfrm>
          <a:prstGeom prst="triangle">
            <a:avLst>
              <a:gd name="adj" fmla="val 50000"/>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p>
        </p:txBody>
      </p:sp>
      <p:grpSp>
        <p:nvGrpSpPr>
          <p:cNvPr id="6" name="グループ化 5"/>
          <p:cNvGrpSpPr/>
          <p:nvPr/>
        </p:nvGrpSpPr>
        <p:grpSpPr>
          <a:xfrm>
            <a:off x="462307" y="2483019"/>
            <a:ext cx="1037011" cy="1674369"/>
            <a:chOff x="436309" y="1704243"/>
            <a:chExt cx="1146566" cy="1781794"/>
          </a:xfrm>
        </p:grpSpPr>
        <p:pic>
          <p:nvPicPr>
            <p:cNvPr id="5" name="図 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7253414">
              <a:off x="1278651" y="1691016"/>
              <a:ext cx="290997" cy="317451"/>
            </a:xfrm>
            <a:prstGeom prst="rect">
              <a:avLst/>
            </a:prstGeom>
          </p:spPr>
        </p:pic>
        <p:pic>
          <p:nvPicPr>
            <p:cNvPr id="3" name="図 2"/>
            <p:cNvPicPr>
              <a:picLocks noChangeAspect="1"/>
            </p:cNvPicPr>
            <p:nvPr/>
          </p:nvPicPr>
          <p:blipFill>
            <a:blip r:embed="rId16"/>
            <a:stretch>
              <a:fillRect/>
            </a:stretch>
          </p:blipFill>
          <p:spPr>
            <a:xfrm>
              <a:off x="436309" y="1888478"/>
              <a:ext cx="785008" cy="1597559"/>
            </a:xfrm>
            <a:prstGeom prst="rect">
              <a:avLst/>
            </a:prstGeom>
          </p:spPr>
        </p:pic>
      </p:grpSp>
      <p:pic>
        <p:nvPicPr>
          <p:cNvPr id="4" name="図 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982027" y="2608101"/>
            <a:ext cx="2019221" cy="1583310"/>
          </a:xfrm>
          <a:prstGeom prst="rect">
            <a:avLst/>
          </a:prstGeom>
        </p:spPr>
      </p:pic>
      <p:sp>
        <p:nvSpPr>
          <p:cNvPr id="13" name="フリーフォーム 12"/>
          <p:cNvSpPr/>
          <p:nvPr/>
        </p:nvSpPr>
        <p:spPr bwMode="auto">
          <a:xfrm>
            <a:off x="1137920" y="2700673"/>
            <a:ext cx="3077231" cy="581007"/>
          </a:xfrm>
          <a:custGeom>
            <a:avLst/>
            <a:gdLst>
              <a:gd name="connsiteX0" fmla="*/ 0 w 3077231"/>
              <a:gd name="connsiteY0" fmla="*/ 581007 h 581007"/>
              <a:gd name="connsiteX1" fmla="*/ 304800 w 3077231"/>
              <a:gd name="connsiteY1" fmla="*/ 184767 h 581007"/>
              <a:gd name="connsiteX2" fmla="*/ 1239520 w 3077231"/>
              <a:gd name="connsiteY2" fmla="*/ 12047 h 581007"/>
              <a:gd name="connsiteX3" fmla="*/ 2915920 w 3077231"/>
              <a:gd name="connsiteY3" fmla="*/ 499727 h 581007"/>
              <a:gd name="connsiteX4" fmla="*/ 2915920 w 3077231"/>
              <a:gd name="connsiteY4" fmla="*/ 469247 h 58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231" h="581007">
                <a:moveTo>
                  <a:pt x="0" y="581007"/>
                </a:moveTo>
                <a:cubicBezTo>
                  <a:pt x="49106" y="430300"/>
                  <a:pt x="98213" y="279594"/>
                  <a:pt x="304800" y="184767"/>
                </a:cubicBezTo>
                <a:cubicBezTo>
                  <a:pt x="511387" y="89940"/>
                  <a:pt x="804333" y="-40446"/>
                  <a:pt x="1239520" y="12047"/>
                </a:cubicBezTo>
                <a:cubicBezTo>
                  <a:pt x="1674707" y="64540"/>
                  <a:pt x="2915920" y="499727"/>
                  <a:pt x="2915920" y="499727"/>
                </a:cubicBezTo>
                <a:cubicBezTo>
                  <a:pt x="3195320" y="575927"/>
                  <a:pt x="3055620" y="522587"/>
                  <a:pt x="2915920" y="469247"/>
                </a:cubicBezTo>
              </a:path>
            </a:pathLst>
          </a:custGeom>
          <a:no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6" name="フリーフォーム 15"/>
          <p:cNvSpPr/>
          <p:nvPr/>
        </p:nvSpPr>
        <p:spPr bwMode="auto">
          <a:xfrm>
            <a:off x="1157436" y="2862825"/>
            <a:ext cx="2607007" cy="321226"/>
          </a:xfrm>
          <a:custGeom>
            <a:avLst/>
            <a:gdLst>
              <a:gd name="connsiteX0" fmla="*/ 0 w 2621280"/>
              <a:gd name="connsiteY0" fmla="*/ 416570 h 416570"/>
              <a:gd name="connsiteX1" fmla="*/ 1198880 w 2621280"/>
              <a:gd name="connsiteY1" fmla="*/ 10 h 416570"/>
              <a:gd name="connsiteX2" fmla="*/ 2621280 w 2621280"/>
              <a:gd name="connsiteY2" fmla="*/ 406410 h 416570"/>
            </a:gdLst>
            <a:ahLst/>
            <a:cxnLst>
              <a:cxn ang="0">
                <a:pos x="connsiteX0" y="connsiteY0"/>
              </a:cxn>
              <a:cxn ang="0">
                <a:pos x="connsiteX1" y="connsiteY1"/>
              </a:cxn>
              <a:cxn ang="0">
                <a:pos x="connsiteX2" y="connsiteY2"/>
              </a:cxn>
            </a:cxnLst>
            <a:rect l="l" t="t" r="r" b="b"/>
            <a:pathLst>
              <a:path w="2621280" h="416570">
                <a:moveTo>
                  <a:pt x="0" y="416570"/>
                </a:moveTo>
                <a:cubicBezTo>
                  <a:pt x="381000" y="209136"/>
                  <a:pt x="762000" y="1703"/>
                  <a:pt x="1198880" y="10"/>
                </a:cubicBezTo>
                <a:cubicBezTo>
                  <a:pt x="1635760" y="-1683"/>
                  <a:pt x="2128520" y="202363"/>
                  <a:pt x="2621280" y="406410"/>
                </a:cubicBezTo>
              </a:path>
            </a:pathLst>
          </a:custGeom>
          <a:noFill/>
          <a:ln w="38100" cap="flat" cmpd="sng" algn="ctr">
            <a:solidFill>
              <a:srgbClr val="71B9DD"/>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0" name="グループ化 9"/>
          <p:cNvGrpSpPr/>
          <p:nvPr/>
        </p:nvGrpSpPr>
        <p:grpSpPr>
          <a:xfrm>
            <a:off x="1872368" y="2291427"/>
            <a:ext cx="990027" cy="1025445"/>
            <a:chOff x="-1368924" y="3500438"/>
            <a:chExt cx="979987" cy="821397"/>
          </a:xfrm>
        </p:grpSpPr>
        <p:sp>
          <p:nvSpPr>
            <p:cNvPr id="2" name="楕円 1"/>
            <p:cNvSpPr/>
            <p:nvPr/>
          </p:nvSpPr>
          <p:spPr>
            <a:xfrm>
              <a:off x="-1368924" y="3500438"/>
              <a:ext cx="979987" cy="821397"/>
            </a:xfrm>
            <a:prstGeom prst="ellipse">
              <a:avLst/>
            </a:prstGeom>
            <a:solidFill>
              <a:srgbClr val="71B9DD"/>
            </a:solidFill>
          </p:spPr>
          <p:txBody>
            <a:bodyPr wrap="square">
              <a:spAutoFit/>
            </a:bodyPr>
            <a:lstStyle/>
            <a:p>
              <a:pPr algn="ctr">
                <a:defRPr/>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355984" y="3735541"/>
              <a:ext cx="954107" cy="449354"/>
            </a:xfrm>
            <a:prstGeom prst="rect">
              <a:avLst/>
            </a:prstGeom>
            <a:noFill/>
          </p:spPr>
          <p:txBody>
            <a:bodyPr wrap="none" rtlCol="0">
              <a:spAutoFit/>
            </a:bodyPr>
            <a:lstStyle/>
            <a:p>
              <a:pPr algn="ctr">
                <a:defRPr/>
              </a:pP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無線免許申請</a:t>
              </a:r>
              <a:endParaRPr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手続き</a:t>
              </a:r>
              <a:r>
                <a:rPr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不要</a:t>
              </a:r>
              <a:endPar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1" name="グループ化 40"/>
          <p:cNvGrpSpPr/>
          <p:nvPr/>
        </p:nvGrpSpPr>
        <p:grpSpPr>
          <a:xfrm>
            <a:off x="317779" y="6550328"/>
            <a:ext cx="3202238" cy="276999"/>
            <a:chOff x="337723" y="6515913"/>
            <a:chExt cx="3202238" cy="276999"/>
          </a:xfrm>
        </p:grpSpPr>
        <p:sp>
          <p:nvSpPr>
            <p:cNvPr id="43" name="Text Box 76"/>
            <p:cNvSpPr txBox="1">
              <a:spLocks noChangeArrowheads="1"/>
            </p:cNvSpPr>
            <p:nvPr/>
          </p:nvSpPr>
          <p:spPr bwMode="auto">
            <a:xfrm>
              <a:off x="583401" y="6515913"/>
              <a:ext cx="295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200" b="1" dirty="0" smtClean="0">
                  <a:solidFill>
                    <a:schemeClr val="folHlink"/>
                  </a:solidFill>
                  <a:latin typeface="Meiryo UI" panose="020B0604030504040204" pitchFamily="50" charset="-128"/>
                  <a:ea typeface="Meiryo UI" panose="020B0604030504040204" pitchFamily="50" charset="-128"/>
                </a:rPr>
                <a:t>店内設備</a:t>
              </a:r>
              <a:endParaRPr lang="en-US" altLang="ja-JP" sz="1200" b="1" dirty="0">
                <a:solidFill>
                  <a:schemeClr val="folHlink"/>
                </a:solidFill>
                <a:latin typeface="Meiryo UI" panose="020B0604030504040204" pitchFamily="50" charset="-128"/>
                <a:ea typeface="Meiryo UI" panose="020B0604030504040204" pitchFamily="50" charset="-128"/>
              </a:endParaRPr>
            </a:p>
          </p:txBody>
        </p:sp>
        <p:pic>
          <p:nvPicPr>
            <p:cNvPr id="47" name="図 46"/>
            <p:cNvPicPr>
              <a:picLocks noChangeAspect="1"/>
            </p:cNvPicPr>
            <p:nvPr/>
          </p:nvPicPr>
          <p:blipFill>
            <a:blip r:embed="rId18"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7723" y="6563187"/>
              <a:ext cx="293149" cy="189015"/>
            </a:xfrm>
            <a:prstGeom prst="rect">
              <a:avLst/>
            </a:prstGeom>
          </p:spPr>
        </p:pic>
      </p:grpSp>
      <p:sp>
        <p:nvSpPr>
          <p:cNvPr id="55"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dirty="0" smtClean="0">
                <a:solidFill>
                  <a:schemeClr val="tx1">
                    <a:lumMod val="65000"/>
                    <a:lumOff val="35000"/>
                  </a:schemeClr>
                </a:solidFill>
                <a:latin typeface="HGP創英角ｺﾞｼｯｸUB" pitchFamily="50" charset="-128"/>
                <a:ea typeface="HGP創英角ｺﾞｼｯｸUB" pitchFamily="50" charset="-128"/>
              </a:rPr>
              <a:t>【</a:t>
            </a:r>
            <a:r>
              <a:rPr lang="ja-JP" altLang="en-US" sz="1600" dirty="0" smtClean="0">
                <a:solidFill>
                  <a:schemeClr val="tx1">
                    <a:lumMod val="65000"/>
                    <a:lumOff val="35000"/>
                  </a:schemeClr>
                </a:solidFill>
                <a:latin typeface="HGP創英角ｺﾞｼｯｸUB" pitchFamily="50" charset="-128"/>
                <a:ea typeface="HGP創英角ｺﾞｼｯｸUB" pitchFamily="50" charset="-128"/>
              </a:rPr>
              <a:t>スタッフ呼び出しシステム</a:t>
            </a:r>
            <a:r>
              <a:rPr lang="en-US" altLang="ja-JP" sz="1600" dirty="0" smtClean="0">
                <a:solidFill>
                  <a:schemeClr val="tx1">
                    <a:lumMod val="65000"/>
                    <a:lumOff val="35000"/>
                  </a:schemeClr>
                </a:solidFill>
                <a:latin typeface="HGP創英角ｺﾞｼｯｸUB" pitchFamily="50" charset="-128"/>
                <a:ea typeface="HGP創英角ｺﾞｼｯｸUB" pitchFamily="50" charset="-128"/>
              </a:rPr>
              <a:t>】 </a:t>
            </a:r>
            <a:r>
              <a:rPr lang="ja-JP" altLang="en-US" sz="1600" dirty="0">
                <a:solidFill>
                  <a:schemeClr val="tx1">
                    <a:lumMod val="65000"/>
                    <a:lumOff val="35000"/>
                  </a:schemeClr>
                </a:solidFill>
                <a:latin typeface="HGP創英角ｺﾞｼｯｸUB" pitchFamily="50" charset="-128"/>
                <a:ea typeface="HGP創英角ｺﾞｼｯｸUB" pitchFamily="50" charset="-128"/>
              </a:rPr>
              <a:t> </a:t>
            </a:r>
            <a:r>
              <a:rPr lang="ja-JP" altLang="en-US" sz="1600" dirty="0" smtClean="0">
                <a:solidFill>
                  <a:schemeClr val="tx1">
                    <a:lumMod val="65000"/>
                    <a:lumOff val="35000"/>
                  </a:schemeClr>
                </a:solidFill>
                <a:latin typeface="HGP創英角ｺﾞｼｯｸUB" pitchFamily="50" charset="-128"/>
                <a:ea typeface="HGP創英角ｺﾞｼｯｸUB" pitchFamily="50" charset="-128"/>
              </a:rPr>
              <a:t>スタッフコール</a:t>
            </a:r>
            <a:endParaRPr kumimoji="0" lang="ja-JP" altLang="en-US" sz="1600" dirty="0">
              <a:solidFill>
                <a:schemeClr val="tx1">
                  <a:lumMod val="65000"/>
                  <a:lumOff val="35000"/>
                </a:schemeClr>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38864385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bwMode="auto">
          <a:xfrm>
            <a:off x="308082" y="1739761"/>
            <a:ext cx="4160053" cy="4652182"/>
          </a:xfrm>
          <a:prstGeom prst="roundRect">
            <a:avLst>
              <a:gd name="adj" fmla="val 6734"/>
            </a:avLst>
          </a:prstGeom>
          <a:solidFill>
            <a:srgbClr val="B3DBE3">
              <a:alpha val="50196"/>
            </a:srgbClr>
          </a:solidFill>
          <a:ln w="76200">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146"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F7A72051-8DCB-48CC-9F1C-8A731CCFF858}"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24</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6149" name="テキスト ボックス 20"/>
          <p:cNvSpPr txBox="1">
            <a:spLocks noChangeArrowheads="1"/>
          </p:cNvSpPr>
          <p:nvPr/>
        </p:nvSpPr>
        <p:spPr bwMode="auto">
          <a:xfrm>
            <a:off x="325013" y="1407731"/>
            <a:ext cx="86652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350" dirty="0" smtClean="0">
                <a:solidFill>
                  <a:schemeClr val="tx1">
                    <a:lumMod val="75000"/>
                    <a:lumOff val="25000"/>
                  </a:schemeClr>
                </a:solidFill>
                <a:latin typeface="Meiryo UI" panose="020B0604030504040204" pitchFamily="50" charset="-128"/>
                <a:ea typeface="Meiryo UI" panose="020B0604030504040204" pitchFamily="50" charset="-128"/>
              </a:rPr>
              <a:t>様々な用途にご利用いただくことができ、店内放送を導入することで販促だけでなく、オペレーションの徹底や統一が可能です。</a:t>
            </a:r>
            <a:endParaRPr lang="en-US" altLang="ja-JP" sz="135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2" name="角丸四角形吹き出し 11"/>
          <p:cNvSpPr/>
          <p:nvPr/>
        </p:nvSpPr>
        <p:spPr bwMode="auto">
          <a:xfrm>
            <a:off x="6081720" y="2920723"/>
            <a:ext cx="1347780" cy="826179"/>
          </a:xfrm>
          <a:prstGeom prst="wedgeRoundRectCallout">
            <a:avLst>
              <a:gd name="adj1" fmla="val -50608"/>
              <a:gd name="adj2" fmla="val -74780"/>
              <a:gd name="adj3" fmla="val 16667"/>
            </a:avLst>
          </a:prstGeom>
          <a:solidFill>
            <a:srgbClr val="7DD3D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配信インフラ</a:t>
            </a:r>
            <a:endParaRPr lang="en-US" altLang="ja-JP" sz="1000" b="1" dirty="0" smtClean="0">
              <a:latin typeface="Meiryo UI" panose="020B0604030504040204" pitchFamily="50" charset="-128"/>
              <a:ea typeface="Meiryo UI" panose="020B0604030504040204" pitchFamily="50" charset="-128"/>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・グループ分け配信</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i="0" u="none" strike="noStrike" cap="none" normalizeH="0" baseline="0" dirty="0" smtClean="0">
                <a:ln>
                  <a:noFill/>
                </a:ln>
                <a:solidFill>
                  <a:schemeClr val="tx1"/>
                </a:solidFill>
                <a:effectLst/>
                <a:latin typeface="+mn-ea"/>
                <a:ea typeface="+mn-ea"/>
              </a:rPr>
              <a:t>・</a:t>
            </a:r>
            <a:r>
              <a:rPr kumimoji="1" lang="en-US" altLang="ja-JP" sz="800" i="0" u="none" strike="noStrike" cap="none" normalizeH="0" baseline="0" dirty="0" smtClean="0">
                <a:ln>
                  <a:noFill/>
                </a:ln>
                <a:solidFill>
                  <a:schemeClr val="tx1"/>
                </a:solidFill>
                <a:effectLst/>
                <a:latin typeface="+mn-ea"/>
                <a:ea typeface="+mn-ea"/>
              </a:rPr>
              <a:t>CM</a:t>
            </a:r>
            <a:r>
              <a:rPr kumimoji="1" lang="ja-JP" altLang="en-US" sz="800" i="0" u="none" strike="noStrike" cap="none" normalizeH="0" baseline="0" dirty="0" smtClean="0">
                <a:ln>
                  <a:noFill/>
                </a:ln>
                <a:solidFill>
                  <a:schemeClr val="tx1"/>
                </a:solidFill>
                <a:effectLst/>
                <a:latin typeface="+mn-ea"/>
                <a:ea typeface="+mn-ea"/>
              </a:rPr>
              <a:t>管理</a:t>
            </a:r>
            <a:endParaRPr kumimoji="1" lang="en-US" altLang="ja-JP" sz="800" i="0" u="none" strike="noStrike" cap="none" normalizeH="0" baseline="0" dirty="0" smtClean="0">
              <a:ln>
                <a:noFill/>
              </a:ln>
              <a:solidFill>
                <a:schemeClr val="tx1"/>
              </a:solidFill>
              <a:effectLst/>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・番組管理</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i="0" u="none" strike="noStrike" cap="none" normalizeH="0" baseline="0" dirty="0" smtClean="0">
                <a:ln>
                  <a:noFill/>
                </a:ln>
                <a:solidFill>
                  <a:schemeClr val="tx1"/>
                </a:solidFill>
                <a:effectLst/>
                <a:latin typeface="+mn-ea"/>
                <a:ea typeface="+mn-ea"/>
              </a:rPr>
              <a:t>・保守</a:t>
            </a:r>
            <a:r>
              <a:rPr lang="en-US" altLang="ja-JP" sz="800" dirty="0" smtClean="0">
                <a:latin typeface="+mn-ea"/>
                <a:ea typeface="+mn-ea"/>
              </a:rPr>
              <a:t>/</a:t>
            </a:r>
            <a:r>
              <a:rPr lang="ja-JP" altLang="en-US" sz="800" dirty="0" smtClean="0">
                <a:latin typeface="+mn-ea"/>
                <a:ea typeface="+mn-ea"/>
              </a:rPr>
              <a:t>リモートメンテナンス</a:t>
            </a:r>
            <a:endParaRPr kumimoji="1" lang="en-US" altLang="ja-JP" sz="800" i="0" u="none" strike="noStrike" cap="none" normalizeH="0" baseline="0" dirty="0" smtClean="0">
              <a:ln>
                <a:noFill/>
              </a:ln>
              <a:solidFill>
                <a:schemeClr val="tx1"/>
              </a:solidFill>
              <a:effectLst/>
              <a:latin typeface="+mn-ea"/>
              <a:ea typeface="+mn-ea"/>
            </a:endParaRPr>
          </a:p>
        </p:txBody>
      </p:sp>
      <p:sp>
        <p:nvSpPr>
          <p:cNvPr id="100" name="角丸四角形吹き出し 99"/>
          <p:cNvSpPr/>
          <p:nvPr/>
        </p:nvSpPr>
        <p:spPr bwMode="auto">
          <a:xfrm>
            <a:off x="4725654" y="2921673"/>
            <a:ext cx="1280325" cy="825229"/>
          </a:xfrm>
          <a:prstGeom prst="wedgeRoundRectCallout">
            <a:avLst>
              <a:gd name="adj1" fmla="val 44101"/>
              <a:gd name="adj2" fmla="val -73353"/>
              <a:gd name="adj3" fmla="val 16667"/>
            </a:avLst>
          </a:prstGeom>
          <a:solidFill>
            <a:srgbClr val="7DD3D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defTabSz="914400" rtl="0" eaLnBrk="1" fontAlgn="base" latinLnBrk="0" hangingPunct="1">
              <a:lnSpc>
                <a:spcPct val="100000"/>
              </a:lnSpc>
              <a:spcBef>
                <a:spcPct val="20000"/>
              </a:spcBef>
              <a:spcAft>
                <a:spcPct val="0"/>
              </a:spcAft>
              <a:buClrTx/>
              <a:buSzTx/>
              <a:buFontTx/>
              <a:buNone/>
              <a:tabLst/>
            </a:pPr>
            <a:r>
              <a:rPr lang="ja-JP" altLang="en-US" sz="1050" b="1" dirty="0" smtClean="0">
                <a:latin typeface="Meiryo UI" panose="020B0604030504040204" pitchFamily="50" charset="-128"/>
                <a:ea typeface="Meiryo UI" panose="020B0604030504040204" pitchFamily="50" charset="-128"/>
              </a:rPr>
              <a:t>放送コンテンツ</a:t>
            </a:r>
            <a:endParaRPr lang="en-US" altLang="ja-JP" sz="1050" b="1" dirty="0" smtClean="0">
              <a:latin typeface="Meiryo UI" panose="020B0604030504040204" pitchFamily="50" charset="-128"/>
              <a:ea typeface="Meiryo UI" panose="020B0604030504040204" pitchFamily="50" charset="-128"/>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・プログラム編成・制作</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mn-ea"/>
                <a:ea typeface="+mn-ea"/>
              </a:rPr>
              <a:t>・</a:t>
            </a:r>
            <a:r>
              <a:rPr lang="ja-JP" altLang="en-US" sz="800" dirty="0" smtClean="0">
                <a:latin typeface="+mn-ea"/>
                <a:ea typeface="+mn-ea"/>
              </a:rPr>
              <a:t>オプションコンテンツ</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mn-ea"/>
                <a:ea typeface="+mn-ea"/>
              </a:rPr>
              <a:t>・オリジナル</a:t>
            </a:r>
            <a:r>
              <a:rPr kumimoji="1" lang="en-US" altLang="ja-JP" sz="800" b="0" i="0" u="none" strike="noStrike" cap="none" normalizeH="0" baseline="0" dirty="0" smtClean="0">
                <a:ln>
                  <a:noFill/>
                </a:ln>
                <a:solidFill>
                  <a:schemeClr val="tx1"/>
                </a:solidFill>
                <a:effectLst/>
                <a:latin typeface="+mn-ea"/>
                <a:ea typeface="+mn-ea"/>
              </a:rPr>
              <a:t>CM</a:t>
            </a:r>
            <a:r>
              <a:rPr kumimoji="1" lang="ja-JP" altLang="en-US" sz="800" b="0" i="0" u="none" strike="noStrike" cap="none" normalizeH="0" baseline="0" dirty="0" smtClean="0">
                <a:ln>
                  <a:noFill/>
                </a:ln>
                <a:solidFill>
                  <a:schemeClr val="tx1"/>
                </a:solidFill>
                <a:effectLst/>
                <a:latin typeface="+mn-ea"/>
                <a:ea typeface="+mn-ea"/>
              </a:rPr>
              <a:t>制作</a:t>
            </a:r>
            <a:endParaRPr kumimoji="1" lang="en-US" altLang="ja-JP" sz="800" b="0" i="0" u="none" strike="noStrike" cap="none" normalizeH="0" baseline="0" dirty="0" smtClean="0">
              <a:ln>
                <a:noFill/>
              </a:ln>
              <a:solidFill>
                <a:schemeClr val="tx1"/>
              </a:solidFill>
              <a:effectLst/>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・サウンドロゴ制作</a:t>
            </a:r>
            <a:endParaRPr kumimoji="1" lang="en-US" altLang="ja-JP" sz="800" b="0" i="0" u="none" strike="noStrike" cap="none" normalizeH="0" baseline="0" dirty="0" smtClean="0">
              <a:ln>
                <a:noFill/>
              </a:ln>
              <a:solidFill>
                <a:schemeClr val="tx1"/>
              </a:solidFill>
              <a:effectLst/>
              <a:latin typeface="+mn-ea"/>
              <a:ea typeface="+mn-ea"/>
            </a:endParaRPr>
          </a:p>
        </p:txBody>
      </p:sp>
      <p:grpSp>
        <p:nvGrpSpPr>
          <p:cNvPr id="16" name="グループ化 15"/>
          <p:cNvGrpSpPr/>
          <p:nvPr/>
        </p:nvGrpSpPr>
        <p:grpSpPr>
          <a:xfrm>
            <a:off x="4572000" y="1907231"/>
            <a:ext cx="4330286" cy="1801210"/>
            <a:chOff x="4758736" y="2215506"/>
            <a:chExt cx="4330286" cy="1801210"/>
          </a:xfrm>
        </p:grpSpPr>
        <p:graphicFrame>
          <p:nvGraphicFramePr>
            <p:cNvPr id="10" name="図表 9"/>
            <p:cNvGraphicFramePr/>
            <p:nvPr>
              <p:extLst>
                <p:ext uri="{D42A27DB-BD31-4B8C-83A1-F6EECF244321}">
                  <p14:modId xmlns:p14="http://schemas.microsoft.com/office/powerpoint/2010/main" val="828866285"/>
                </p:ext>
              </p:extLst>
            </p:nvPr>
          </p:nvGraphicFramePr>
          <p:xfrm>
            <a:off x="4758736" y="2215506"/>
            <a:ext cx="4309343" cy="1331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テキスト ボックス 10"/>
            <p:cNvSpPr txBox="1"/>
            <p:nvPr/>
          </p:nvSpPr>
          <p:spPr>
            <a:xfrm>
              <a:off x="4769566" y="2373813"/>
              <a:ext cx="1107996" cy="397032"/>
            </a:xfrm>
            <a:prstGeom prst="rect">
              <a:avLst/>
            </a:prstGeom>
            <a:noFill/>
          </p:spPr>
          <p:txBody>
            <a:bodyPr wrap="none" rtlCol="0">
              <a:spAutoFit/>
            </a:bodyPr>
            <a:lstStyle/>
            <a:p>
              <a:r>
                <a:rPr kumimoji="1" lang="ja-JP" altLang="en-US" b="1" dirty="0" smtClean="0">
                  <a:latin typeface="メイリオ" panose="020B0604030504040204" pitchFamily="50" charset="-128"/>
                  <a:ea typeface="メイリオ" panose="020B0604030504040204" pitchFamily="50" charset="-128"/>
                </a:rPr>
                <a:t>お客様本部</a:t>
              </a:r>
              <a:endParaRPr kumimoji="1" lang="en-US" altLang="ja-JP" b="1" dirty="0" smtClean="0">
                <a:latin typeface="メイリオ" panose="020B0604030504040204" pitchFamily="50" charset="-128"/>
                <a:ea typeface="メイリオ" panose="020B0604030504040204" pitchFamily="50" charset="-128"/>
              </a:endParaRPr>
            </a:p>
            <a:p>
              <a:r>
                <a:rPr kumimoji="1" lang="ja-JP" altLang="en-US" b="1" dirty="0" smtClean="0">
                  <a:latin typeface="メイリオ" panose="020B0604030504040204" pitchFamily="50" charset="-128"/>
                  <a:ea typeface="メイリオ" panose="020B0604030504040204" pitchFamily="50" charset="-128"/>
                </a:rPr>
                <a:t>打ち合わせ・</a:t>
              </a:r>
              <a:r>
                <a:rPr lang="ja-JP" altLang="en-US" b="1" dirty="0" smtClean="0">
                  <a:latin typeface="メイリオ" panose="020B0604030504040204" pitchFamily="50" charset="-128"/>
                  <a:ea typeface="メイリオ" panose="020B0604030504040204" pitchFamily="50" charset="-128"/>
                </a:rPr>
                <a:t>商談</a:t>
              </a:r>
              <a:endParaRPr kumimoji="1" lang="ja-JP" altLang="en-US" b="1" dirty="0">
                <a:latin typeface="メイリオ" panose="020B0604030504040204" pitchFamily="50" charset="-128"/>
                <a:ea typeface="メイリオ" panose="020B0604030504040204" pitchFamily="50" charset="-128"/>
              </a:endParaRPr>
            </a:p>
          </p:txBody>
        </p:sp>
        <p:sp>
          <p:nvSpPr>
            <p:cNvPr id="96" name="テキスト ボックス 95"/>
            <p:cNvSpPr txBox="1"/>
            <p:nvPr/>
          </p:nvSpPr>
          <p:spPr>
            <a:xfrm>
              <a:off x="5819701" y="2544399"/>
              <a:ext cx="761747"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編成・配信</a:t>
              </a:r>
              <a:endParaRPr kumimoji="1" lang="ja-JP" altLang="en-US" b="1" dirty="0">
                <a:latin typeface="メイリオ" panose="020B0604030504040204" pitchFamily="50" charset="-128"/>
                <a:ea typeface="メイリオ" panose="020B0604030504040204" pitchFamily="50" charset="-128"/>
              </a:endParaRPr>
            </a:p>
          </p:txBody>
        </p:sp>
        <p:sp>
          <p:nvSpPr>
            <p:cNvPr id="97" name="テキスト ボックス 96"/>
            <p:cNvSpPr txBox="1"/>
            <p:nvPr/>
          </p:nvSpPr>
          <p:spPr>
            <a:xfrm>
              <a:off x="5811842" y="2370391"/>
              <a:ext cx="761747"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収録・制作</a:t>
              </a:r>
              <a:endParaRPr kumimoji="1" lang="ja-JP" altLang="en-US" b="1" dirty="0">
                <a:latin typeface="メイリオ" panose="020B0604030504040204" pitchFamily="50" charset="-128"/>
                <a:ea typeface="メイリオ" panose="020B0604030504040204" pitchFamily="50" charset="-128"/>
              </a:endParaRPr>
            </a:p>
          </p:txBody>
        </p:sp>
        <p:sp>
          <p:nvSpPr>
            <p:cNvPr id="98" name="テキスト ボックス 97"/>
            <p:cNvSpPr txBox="1"/>
            <p:nvPr/>
          </p:nvSpPr>
          <p:spPr>
            <a:xfrm>
              <a:off x="6703552" y="2535187"/>
              <a:ext cx="992579"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設置工事・配信</a:t>
              </a:r>
              <a:endParaRPr kumimoji="1" lang="ja-JP" altLang="en-US" b="1" dirty="0">
                <a:latin typeface="メイリオ" panose="020B0604030504040204" pitchFamily="50" charset="-128"/>
                <a:ea typeface="メイリオ" panose="020B0604030504040204" pitchFamily="50" charset="-128"/>
              </a:endParaRPr>
            </a:p>
          </p:txBody>
        </p:sp>
        <p:sp>
          <p:nvSpPr>
            <p:cNvPr id="101" name="テキスト ボックス 100"/>
            <p:cNvSpPr txBox="1"/>
            <p:nvPr/>
          </p:nvSpPr>
          <p:spPr>
            <a:xfrm>
              <a:off x="7818183" y="2542831"/>
              <a:ext cx="877163"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全国の店舗へ</a:t>
              </a:r>
              <a:endParaRPr kumimoji="1" lang="ja-JP" altLang="en-US" b="1" dirty="0">
                <a:latin typeface="メイリオ" panose="020B0604030504040204" pitchFamily="50" charset="-128"/>
                <a:ea typeface="メイリオ" panose="020B0604030504040204" pitchFamily="50" charset="-128"/>
              </a:endParaRPr>
            </a:p>
          </p:txBody>
        </p:sp>
        <p:grpSp>
          <p:nvGrpSpPr>
            <p:cNvPr id="36" name="グループ化 35"/>
            <p:cNvGrpSpPr/>
            <p:nvPr/>
          </p:nvGrpSpPr>
          <p:grpSpPr>
            <a:xfrm>
              <a:off x="7806299" y="2870618"/>
              <a:ext cx="1282723" cy="1146098"/>
              <a:chOff x="3516841" y="5182758"/>
              <a:chExt cx="1282723" cy="1146098"/>
            </a:xfrm>
          </p:grpSpPr>
          <p:cxnSp>
            <p:nvCxnSpPr>
              <p:cNvPr id="27" name="直線コネクタ 26"/>
              <p:cNvCxnSpPr/>
              <p:nvPr/>
            </p:nvCxnSpPr>
            <p:spPr bwMode="auto">
              <a:xfrm>
                <a:off x="3939242" y="5182758"/>
                <a:ext cx="5498" cy="359330"/>
              </a:xfrm>
              <a:prstGeom prst="line">
                <a:avLst/>
              </a:prstGeom>
              <a:ln w="28575">
                <a:solidFill>
                  <a:srgbClr val="4343D1"/>
                </a:solidFill>
              </a:ln>
              <a:extLst/>
            </p:spPr>
            <p:style>
              <a:lnRef idx="1">
                <a:schemeClr val="accent2"/>
              </a:lnRef>
              <a:fillRef idx="0">
                <a:schemeClr val="accent2"/>
              </a:fillRef>
              <a:effectRef idx="0">
                <a:schemeClr val="accent2"/>
              </a:effectRef>
              <a:fontRef idx="minor">
                <a:schemeClr val="tx1"/>
              </a:fontRef>
            </p:style>
          </p:cxnSp>
          <p:sp>
            <p:nvSpPr>
              <p:cNvPr id="29" name="テキスト ボックス 28"/>
              <p:cNvSpPr txBox="1"/>
              <p:nvPr/>
            </p:nvSpPr>
            <p:spPr>
              <a:xfrm>
                <a:off x="3516841" y="5522481"/>
                <a:ext cx="1282723" cy="806375"/>
              </a:xfrm>
              <a:prstGeom prst="rect">
                <a:avLst/>
              </a:prstGeom>
              <a:noFill/>
            </p:spPr>
            <p:txBody>
              <a:bodyPr wrap="none" rtlCol="0">
                <a:spAutoFit/>
              </a:bodyPr>
              <a:lstStyle/>
              <a:p>
                <a:r>
                  <a:rPr lang="ja-JP" altLang="en-US" sz="800" dirty="0" smtClean="0">
                    <a:solidFill>
                      <a:srgbClr val="4343D1"/>
                    </a:solidFill>
                  </a:rPr>
                  <a:t>● </a:t>
                </a:r>
                <a:r>
                  <a:rPr kumimoji="1" lang="ja-JP" altLang="en-US" sz="800" dirty="0" smtClean="0">
                    <a:solidFill>
                      <a:srgbClr val="4343D1"/>
                    </a:solidFill>
                  </a:rPr>
                  <a:t>グループ分け指定配信</a:t>
                </a:r>
                <a:endParaRPr kumimoji="1" lang="en-US" altLang="ja-JP" sz="800" dirty="0" smtClean="0">
                  <a:solidFill>
                    <a:srgbClr val="4343D1"/>
                  </a:solidFill>
                </a:endParaRPr>
              </a:p>
              <a:p>
                <a:endParaRPr lang="en-US" altLang="ja-JP" sz="800" dirty="0">
                  <a:solidFill>
                    <a:srgbClr val="4343D1"/>
                  </a:solidFill>
                </a:endParaRPr>
              </a:p>
              <a:p>
                <a:r>
                  <a:rPr lang="ja-JP" altLang="en-US" sz="800" dirty="0" smtClean="0">
                    <a:solidFill>
                      <a:srgbClr val="4343D1"/>
                    </a:solidFill>
                  </a:rPr>
                  <a:t>● </a:t>
                </a:r>
                <a:r>
                  <a:rPr kumimoji="1" lang="ja-JP" altLang="en-US" sz="800" dirty="0" smtClean="0">
                    <a:solidFill>
                      <a:srgbClr val="4343D1"/>
                    </a:solidFill>
                  </a:rPr>
                  <a:t>エリア指定配信</a:t>
                </a:r>
                <a:endParaRPr kumimoji="1" lang="en-US" altLang="ja-JP" sz="800" dirty="0" smtClean="0">
                  <a:solidFill>
                    <a:srgbClr val="4343D1"/>
                  </a:solidFill>
                </a:endParaRPr>
              </a:p>
              <a:p>
                <a:endParaRPr lang="en-US" altLang="ja-JP" sz="800" dirty="0">
                  <a:solidFill>
                    <a:srgbClr val="4343D1"/>
                  </a:solidFill>
                </a:endParaRPr>
              </a:p>
              <a:p>
                <a:r>
                  <a:rPr lang="ja-JP" altLang="en-US" sz="800" dirty="0" smtClean="0">
                    <a:solidFill>
                      <a:srgbClr val="4343D1"/>
                    </a:solidFill>
                  </a:rPr>
                  <a:t>● </a:t>
                </a:r>
                <a:r>
                  <a:rPr kumimoji="1" lang="ja-JP" altLang="en-US" sz="800" dirty="0" smtClean="0">
                    <a:solidFill>
                      <a:srgbClr val="4343D1"/>
                    </a:solidFill>
                  </a:rPr>
                  <a:t>店舗指定配信</a:t>
                </a:r>
                <a:endParaRPr kumimoji="1" lang="ja-JP" altLang="en-US" sz="800" dirty="0">
                  <a:solidFill>
                    <a:srgbClr val="4343D1"/>
                  </a:solidFill>
                </a:endParaRPr>
              </a:p>
            </p:txBody>
          </p:sp>
        </p:grpSp>
      </p:grpSp>
      <p:grpSp>
        <p:nvGrpSpPr>
          <p:cNvPr id="45" name="グループ化 44"/>
          <p:cNvGrpSpPr/>
          <p:nvPr/>
        </p:nvGrpSpPr>
        <p:grpSpPr>
          <a:xfrm>
            <a:off x="430917" y="3783345"/>
            <a:ext cx="4195407" cy="548524"/>
            <a:chOff x="2673521" y="2236751"/>
            <a:chExt cx="1368014" cy="548524"/>
          </a:xfrm>
        </p:grpSpPr>
        <p:sp>
          <p:nvSpPr>
            <p:cNvPr id="152" name="正方形/長方形 151"/>
            <p:cNvSpPr/>
            <p:nvPr/>
          </p:nvSpPr>
          <p:spPr bwMode="auto">
            <a:xfrm>
              <a:off x="2681761" y="2236751"/>
              <a:ext cx="1299201" cy="212943"/>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プログラム配信</a:t>
              </a:r>
              <a:endParaRPr lang="en-US" altLang="ja-JP" sz="1000" b="1" dirty="0" smtClean="0">
                <a:latin typeface="Meiryo UI" panose="020B0604030504040204" pitchFamily="50" charset="-128"/>
                <a:ea typeface="Meiryo UI" panose="020B0604030504040204" pitchFamily="50" charset="-128"/>
              </a:endParaRPr>
            </a:p>
          </p:txBody>
        </p:sp>
        <p:sp>
          <p:nvSpPr>
            <p:cNvPr id="153" name="正方形/長方形 152"/>
            <p:cNvSpPr/>
            <p:nvPr/>
          </p:nvSpPr>
          <p:spPr bwMode="auto">
            <a:xfrm>
              <a:off x="2720362" y="2500359"/>
              <a:ext cx="1299201" cy="188298"/>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最大</a:t>
              </a:r>
              <a:r>
                <a:rPr lang="en-US" altLang="ja-JP" sz="2000" b="1" dirty="0" smtClean="0">
                  <a:latin typeface="Meiryo UI" panose="020B0604030504040204" pitchFamily="50" charset="-128"/>
                  <a:ea typeface="Meiryo UI" panose="020B0604030504040204" pitchFamily="50" charset="-128"/>
                </a:rPr>
                <a:t>10</a:t>
              </a:r>
              <a:r>
                <a:rPr lang="en-US" altLang="ja-JP" sz="1000" b="1" dirty="0" smtClean="0">
                  <a:latin typeface="Meiryo UI" panose="020B0604030504040204" pitchFamily="50" charset="-128"/>
                  <a:ea typeface="Meiryo UI" panose="020B0604030504040204" pitchFamily="50" charset="-128"/>
                </a:rPr>
                <a:t>ch</a:t>
              </a:r>
              <a:r>
                <a:rPr lang="ja-JP" altLang="en-US" sz="1000" b="1" dirty="0">
                  <a:latin typeface="Meiryo UI" panose="020B0604030504040204" pitchFamily="50" charset="-128"/>
                  <a:ea typeface="Meiryo UI" panose="020B0604030504040204" pitchFamily="50" charset="-128"/>
                </a:rPr>
                <a:t>可能、最大</a:t>
              </a:r>
              <a:r>
                <a:rPr lang="en-US" altLang="ja-JP" sz="2000" b="1" dirty="0">
                  <a:latin typeface="Meiryo UI" panose="020B0604030504040204" pitchFamily="50" charset="-128"/>
                  <a:ea typeface="Meiryo UI" panose="020B0604030504040204" pitchFamily="50" charset="-128"/>
                </a:rPr>
                <a:t>1000</a:t>
              </a:r>
              <a:r>
                <a:rPr lang="ja-JP" altLang="en-US" sz="1000" b="1" dirty="0">
                  <a:latin typeface="Meiryo UI" panose="020B0604030504040204" pitchFamily="50" charset="-128"/>
                  <a:ea typeface="Meiryo UI" panose="020B0604030504040204" pitchFamily="50" charset="-128"/>
                </a:rPr>
                <a:t>グループ</a:t>
              </a:r>
              <a:r>
                <a:rPr lang="ja-JP" altLang="en-US" sz="1000" b="1" dirty="0" smtClean="0">
                  <a:latin typeface="Meiryo UI" panose="020B0604030504040204" pitchFamily="50" charset="-128"/>
                  <a:ea typeface="Meiryo UI" panose="020B0604030504040204" pitchFamily="50" charset="-128"/>
                </a:rPr>
                <a:t>の</a:t>
              </a:r>
              <a:r>
                <a:rPr lang="ja-JP" altLang="en-US" sz="1000" b="1" dirty="0">
                  <a:latin typeface="Meiryo UI" panose="020B0604030504040204" pitchFamily="50" charset="-128"/>
                  <a:ea typeface="Meiryo UI" panose="020B0604030504040204" pitchFamily="50" charset="-128"/>
                </a:rPr>
                <a:t>流し分けに</a:t>
              </a:r>
              <a:r>
                <a:rPr lang="ja-JP" altLang="en-US" sz="1000" b="1" dirty="0" smtClean="0">
                  <a:latin typeface="Meiryo UI" panose="020B0604030504040204" pitchFamily="50" charset="-128"/>
                  <a:ea typeface="Meiryo UI" panose="020B0604030504040204" pitchFamily="50" charset="-128"/>
                </a:rPr>
                <a:t>対応</a:t>
              </a:r>
              <a:endParaRPr lang="en-US" altLang="ja-JP" sz="1000" b="1" dirty="0">
                <a:latin typeface="Meiryo UI" panose="020B0604030504040204" pitchFamily="50" charset="-128"/>
                <a:ea typeface="Meiryo UI" panose="020B0604030504040204" pitchFamily="50" charset="-128"/>
              </a:endParaRPr>
            </a:p>
          </p:txBody>
        </p:sp>
        <p:sp>
          <p:nvSpPr>
            <p:cNvPr id="155" name="正方形/長方形 154"/>
            <p:cNvSpPr/>
            <p:nvPr/>
          </p:nvSpPr>
          <p:spPr bwMode="auto">
            <a:xfrm>
              <a:off x="2673521" y="2570771"/>
              <a:ext cx="1368014" cy="214504"/>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endParaRPr lang="en-US" altLang="ja-JP" sz="1000" b="1" dirty="0" smtClean="0">
                <a:latin typeface="Meiryo UI" panose="020B0604030504040204" pitchFamily="50" charset="-128"/>
                <a:ea typeface="Meiryo UI" panose="020B0604030504040204" pitchFamily="50" charset="-128"/>
              </a:endParaRPr>
            </a:p>
          </p:txBody>
        </p:sp>
      </p:grpSp>
      <p:grpSp>
        <p:nvGrpSpPr>
          <p:cNvPr id="15" name="グループ化 14"/>
          <p:cNvGrpSpPr/>
          <p:nvPr/>
        </p:nvGrpSpPr>
        <p:grpSpPr>
          <a:xfrm>
            <a:off x="490281" y="2298665"/>
            <a:ext cx="3697672" cy="1366644"/>
            <a:chOff x="359586" y="2340612"/>
            <a:chExt cx="3706289" cy="1373319"/>
          </a:xfrm>
        </p:grpSpPr>
        <p:grpSp>
          <p:nvGrpSpPr>
            <p:cNvPr id="7" name="グループ化 6"/>
            <p:cNvGrpSpPr>
              <a:grpSpLocks noChangeAspect="1"/>
            </p:cNvGrpSpPr>
            <p:nvPr/>
          </p:nvGrpSpPr>
          <p:grpSpPr>
            <a:xfrm>
              <a:off x="359586" y="2340612"/>
              <a:ext cx="3706289" cy="1373319"/>
              <a:chOff x="518214" y="996828"/>
              <a:chExt cx="4124783" cy="1511667"/>
            </a:xfrm>
          </p:grpSpPr>
          <p:pic>
            <p:nvPicPr>
              <p:cNvPr id="2" name="図 1"/>
              <p:cNvPicPr>
                <a:picLocks noChangeAspect="1"/>
              </p:cNvPicPr>
              <p:nvPr/>
            </p:nvPicPr>
            <p:blipFill>
              <a:blip r:embed="rId8"/>
              <a:stretch>
                <a:fillRect/>
              </a:stretch>
            </p:blipFill>
            <p:spPr>
              <a:xfrm>
                <a:off x="518214" y="1479497"/>
                <a:ext cx="4124783" cy="1028998"/>
              </a:xfrm>
              <a:prstGeom prst="rect">
                <a:avLst/>
              </a:prstGeom>
            </p:spPr>
          </p:pic>
          <p:pic>
            <p:nvPicPr>
              <p:cNvPr id="5" name="図 4"/>
              <p:cNvPicPr>
                <a:picLocks noChangeAspect="1"/>
              </p:cNvPicPr>
              <p:nvPr/>
            </p:nvPicPr>
            <p:blipFill>
              <a:blip r:embed="rId9"/>
              <a:stretch>
                <a:fillRect/>
              </a:stretch>
            </p:blipFill>
            <p:spPr>
              <a:xfrm>
                <a:off x="2009382" y="996828"/>
                <a:ext cx="1552269" cy="410812"/>
              </a:xfrm>
              <a:prstGeom prst="rect">
                <a:avLst/>
              </a:prstGeom>
            </p:spPr>
          </p:pic>
        </p:grpSp>
        <p:sp>
          <p:nvSpPr>
            <p:cNvPr id="166" name="正方形/長方形 165"/>
            <p:cNvSpPr/>
            <p:nvPr/>
          </p:nvSpPr>
          <p:spPr bwMode="auto">
            <a:xfrm>
              <a:off x="401862" y="2547034"/>
              <a:ext cx="1455609" cy="241217"/>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インターネット対応型</a:t>
              </a:r>
              <a:endParaRPr lang="en-US" altLang="ja-JP" sz="1000" b="1" dirty="0" smtClean="0">
                <a:latin typeface="Meiryo UI" panose="020B0604030504040204" pitchFamily="50" charset="-128"/>
                <a:ea typeface="Meiryo UI" panose="020B0604030504040204" pitchFamily="50" charset="-128"/>
              </a:endParaRPr>
            </a:p>
          </p:txBody>
        </p:sp>
      </p:grpSp>
      <p:grpSp>
        <p:nvGrpSpPr>
          <p:cNvPr id="14" name="グループ化 13"/>
          <p:cNvGrpSpPr/>
          <p:nvPr/>
        </p:nvGrpSpPr>
        <p:grpSpPr>
          <a:xfrm>
            <a:off x="478109" y="4659914"/>
            <a:ext cx="3820003" cy="1179103"/>
            <a:chOff x="418935" y="4536414"/>
            <a:chExt cx="3820003" cy="1179103"/>
          </a:xfrm>
        </p:grpSpPr>
        <p:grpSp>
          <p:nvGrpSpPr>
            <p:cNvPr id="8" name="グループ化 7"/>
            <p:cNvGrpSpPr>
              <a:grpSpLocks noChangeAspect="1"/>
            </p:cNvGrpSpPr>
            <p:nvPr/>
          </p:nvGrpSpPr>
          <p:grpSpPr>
            <a:xfrm>
              <a:off x="418935" y="4538364"/>
              <a:ext cx="3820003" cy="1177153"/>
              <a:chOff x="393210" y="3345377"/>
              <a:chExt cx="4841647" cy="1292570"/>
            </a:xfrm>
          </p:grpSpPr>
          <p:pic>
            <p:nvPicPr>
              <p:cNvPr id="3" name="図 2"/>
              <p:cNvPicPr>
                <a:picLocks noChangeAspect="1"/>
              </p:cNvPicPr>
              <p:nvPr/>
            </p:nvPicPr>
            <p:blipFill>
              <a:blip r:embed="rId10"/>
              <a:stretch>
                <a:fillRect/>
              </a:stretch>
            </p:blipFill>
            <p:spPr>
              <a:xfrm>
                <a:off x="393210" y="3718647"/>
                <a:ext cx="4841647" cy="919300"/>
              </a:xfrm>
              <a:prstGeom prst="rect">
                <a:avLst/>
              </a:prstGeom>
            </p:spPr>
          </p:pic>
          <p:pic>
            <p:nvPicPr>
              <p:cNvPr id="6" name="図 5"/>
              <p:cNvPicPr>
                <a:picLocks noChangeAspect="1"/>
              </p:cNvPicPr>
              <p:nvPr/>
            </p:nvPicPr>
            <p:blipFill>
              <a:blip r:embed="rId11"/>
              <a:stretch>
                <a:fillRect/>
              </a:stretch>
            </p:blipFill>
            <p:spPr>
              <a:xfrm>
                <a:off x="2874526" y="3345377"/>
                <a:ext cx="2104402" cy="292665"/>
              </a:xfrm>
              <a:prstGeom prst="rect">
                <a:avLst/>
              </a:prstGeom>
            </p:spPr>
          </p:pic>
        </p:grpSp>
        <p:sp>
          <p:nvSpPr>
            <p:cNvPr id="167" name="正方形/長方形 166"/>
            <p:cNvSpPr/>
            <p:nvPr/>
          </p:nvSpPr>
          <p:spPr bwMode="auto">
            <a:xfrm>
              <a:off x="431107" y="4536414"/>
              <a:ext cx="1207312" cy="387550"/>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ケーブル・</a:t>
              </a:r>
              <a:r>
                <a:rPr lang="en-US" altLang="ja-JP" sz="1000" b="1" dirty="0" smtClean="0">
                  <a:latin typeface="Meiryo UI" panose="020B0604030504040204" pitchFamily="50" charset="-128"/>
                  <a:ea typeface="Meiryo UI" panose="020B0604030504040204" pitchFamily="50" charset="-128"/>
                </a:rPr>
                <a:t>CS</a:t>
              </a:r>
              <a:r>
                <a:rPr lang="ja-JP" altLang="en-US" sz="1000" b="1" dirty="0" smtClean="0">
                  <a:latin typeface="Meiryo UI" panose="020B0604030504040204" pitchFamily="50" charset="-128"/>
                  <a:ea typeface="Meiryo UI" panose="020B0604030504040204" pitchFamily="50" charset="-128"/>
                </a:rPr>
                <a:t>対応</a:t>
              </a:r>
              <a:r>
                <a:rPr lang="en-US" altLang="ja-JP" sz="1000" b="1" dirty="0">
                  <a:latin typeface="Meiryo UI" panose="020B0604030504040204" pitchFamily="50" charset="-128"/>
                  <a:ea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rPr>
                <a:t>ハイブリット型</a:t>
              </a:r>
              <a:endParaRPr lang="en-US" altLang="ja-JP" sz="1000" b="1" dirty="0" smtClean="0">
                <a:latin typeface="Meiryo UI" panose="020B0604030504040204" pitchFamily="50" charset="-128"/>
                <a:ea typeface="Meiryo UI" panose="020B0604030504040204" pitchFamily="50" charset="-128"/>
              </a:endParaRPr>
            </a:p>
          </p:txBody>
        </p:sp>
      </p:grpSp>
      <p:sp>
        <p:nvSpPr>
          <p:cNvPr id="171" name="Rectangle 77"/>
          <p:cNvSpPr>
            <a:spLocks noChangeArrowheads="1"/>
          </p:cNvSpPr>
          <p:nvPr/>
        </p:nvSpPr>
        <p:spPr bwMode="auto">
          <a:xfrm>
            <a:off x="4657649" y="636457"/>
            <a:ext cx="39551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CM</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も自由自在！</a:t>
            </a:r>
            <a:endPar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本部主導型オリジナル放送システム</a:t>
            </a:r>
            <a:endParaRPr lang="ja-JP" altLang="en-US" sz="2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2" name="Rectangle 77"/>
          <p:cNvSpPr>
            <a:spLocks noChangeArrowheads="1"/>
          </p:cNvSpPr>
          <p:nvPr/>
        </p:nvSpPr>
        <p:spPr bwMode="auto">
          <a:xfrm>
            <a:off x="149896" y="752371"/>
            <a:ext cx="44764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solidFill>
                  <a:schemeClr val="tx1">
                    <a:lumMod val="75000"/>
                    <a:lumOff val="25000"/>
                  </a:schemeClr>
                </a:solidFill>
                <a:effectLst>
                  <a:innerShdw blurRad="63500" dist="50800" dir="13500000">
                    <a:prstClr val="black">
                      <a:alpha val="50000"/>
                    </a:prstClr>
                  </a:innerShdw>
                </a:effectLst>
                <a:latin typeface="Meiryo UI" panose="020B0604030504040204" pitchFamily="50" charset="-128"/>
                <a:ea typeface="Meiryo UI" panose="020B0604030504040204" pitchFamily="50" charset="-128"/>
                <a:cs typeface="Meiryo UI" panose="020B0604030504040204" pitchFamily="50" charset="-128"/>
              </a:rPr>
              <a:t>店舗オリジナル放送システム</a:t>
            </a:r>
            <a:endParaRPr lang="ja-JP" altLang="en-US" sz="2800" b="1" dirty="0">
              <a:solidFill>
                <a:schemeClr val="tx1">
                  <a:lumMod val="75000"/>
                  <a:lumOff val="25000"/>
                </a:schemeClr>
              </a:solidFill>
              <a:effectLst>
                <a:innerShdw blurRad="63500" dist="50800" dir="13500000">
                  <a:prstClr val="black">
                    <a:alpha val="50000"/>
                  </a:prstClr>
                </a:inn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正方形/長方形 158"/>
          <p:cNvSpPr/>
          <p:nvPr/>
        </p:nvSpPr>
        <p:spPr bwMode="auto">
          <a:xfrm>
            <a:off x="482945" y="5959121"/>
            <a:ext cx="2648941" cy="263358"/>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50" b="1" dirty="0" smtClean="0">
                <a:latin typeface="Meiryo UI" panose="020B0604030504040204" pitchFamily="50" charset="-128"/>
                <a:ea typeface="Meiryo UI" panose="020B0604030504040204" pitchFamily="50" charset="-128"/>
              </a:rPr>
              <a:t>コメントのリモート再生、</a:t>
            </a:r>
            <a:r>
              <a:rPr lang="en-US" altLang="ja-JP" sz="1050" b="1" dirty="0">
                <a:latin typeface="Meiryo UI" panose="020B0604030504040204" pitchFamily="50" charset="-128"/>
                <a:ea typeface="Meiryo UI" panose="020B0604030504040204" pitchFamily="50" charset="-128"/>
              </a:rPr>
              <a:t>CM</a:t>
            </a:r>
            <a:r>
              <a:rPr lang="ja-JP" altLang="en-US" sz="1050" b="1" dirty="0">
                <a:latin typeface="Meiryo UI" panose="020B0604030504040204" pitchFamily="50" charset="-128"/>
                <a:ea typeface="Meiryo UI" panose="020B0604030504040204" pitchFamily="50" charset="-128"/>
              </a:rPr>
              <a:t>のセンター配信  に</a:t>
            </a:r>
            <a:r>
              <a:rPr lang="ja-JP" altLang="en-US" sz="1050" b="1" dirty="0" smtClean="0">
                <a:latin typeface="Meiryo UI" panose="020B0604030504040204" pitchFamily="50" charset="-128"/>
                <a:ea typeface="Meiryo UI" panose="020B0604030504040204" pitchFamily="50" charset="-128"/>
              </a:rPr>
              <a:t>対応</a:t>
            </a:r>
            <a:endParaRPr lang="en-US" altLang="ja-JP" sz="1050" b="1"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4547066" y="3983322"/>
            <a:ext cx="4319104" cy="2681770"/>
            <a:chOff x="4560699" y="3235275"/>
            <a:chExt cx="4319104" cy="2681770"/>
          </a:xfrm>
        </p:grpSpPr>
        <p:grpSp>
          <p:nvGrpSpPr>
            <p:cNvPr id="6159" name="グループ化 6158"/>
            <p:cNvGrpSpPr/>
            <p:nvPr/>
          </p:nvGrpSpPr>
          <p:grpSpPr>
            <a:xfrm>
              <a:off x="4561935" y="3235275"/>
              <a:ext cx="4317868" cy="697095"/>
              <a:chOff x="4565242" y="2930475"/>
              <a:chExt cx="4317868" cy="697095"/>
            </a:xfrm>
          </p:grpSpPr>
          <p:sp>
            <p:nvSpPr>
              <p:cNvPr id="176" name="正方形/長方形 175"/>
              <p:cNvSpPr/>
              <p:nvPr/>
            </p:nvSpPr>
            <p:spPr bwMode="auto">
              <a:xfrm>
                <a:off x="4565242" y="2930475"/>
                <a:ext cx="4317868" cy="697095"/>
              </a:xfrm>
              <a:prstGeom prst="rect">
                <a:avLst/>
              </a:prstGeom>
              <a:noFill/>
              <a:ln>
                <a:noFill/>
              </a:ln>
              <a:effectLst/>
              <a:extLst/>
            </p:spPr>
            <p:txBody>
              <a:bodyPr wrap="none" anchor="t"/>
              <a:lstStyle/>
              <a:p>
                <a:pPr marL="342900" indent="-342900">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■設置・保守</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45" name="テキスト ボックス 6144"/>
              <p:cNvSpPr txBox="1"/>
              <p:nvPr/>
            </p:nvSpPr>
            <p:spPr>
              <a:xfrm>
                <a:off x="4814038" y="3191146"/>
                <a:ext cx="3151825" cy="2308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放送センターから店舗機器まで、すべて</a:t>
                </a:r>
                <a:r>
                  <a:rPr kumimoji="1" lang="en-US" altLang="ja-JP" dirty="0" smtClean="0">
                    <a:latin typeface="メイリオ" panose="020B0604030504040204" pitchFamily="50" charset="-128"/>
                    <a:ea typeface="メイリオ" panose="020B0604030504040204" pitchFamily="50" charset="-128"/>
                  </a:rPr>
                  <a:t>USEN</a:t>
                </a:r>
                <a:r>
                  <a:rPr kumimoji="1" lang="ja-JP" altLang="en-US" dirty="0" smtClean="0">
                    <a:latin typeface="メイリオ" panose="020B0604030504040204" pitchFamily="50" charset="-128"/>
                    <a:ea typeface="メイリオ" panose="020B0604030504040204" pitchFamily="50" charset="-128"/>
                  </a:rPr>
                  <a:t>が一括手配</a:t>
                </a:r>
                <a:endParaRPr kumimoji="1" lang="ja-JP" altLang="en-US" dirty="0">
                  <a:latin typeface="メイリオ" panose="020B0604030504040204" pitchFamily="50" charset="-128"/>
                  <a:ea typeface="メイリオ" panose="020B0604030504040204" pitchFamily="50" charset="-128"/>
                </a:endParaRPr>
              </a:p>
            </p:txBody>
          </p:sp>
        </p:grpSp>
        <p:grpSp>
          <p:nvGrpSpPr>
            <p:cNvPr id="6147" name="グループ化 6146"/>
            <p:cNvGrpSpPr/>
            <p:nvPr/>
          </p:nvGrpSpPr>
          <p:grpSpPr>
            <a:xfrm>
              <a:off x="4560699" y="3818270"/>
              <a:ext cx="4248912" cy="704874"/>
              <a:chOff x="4560700" y="3600705"/>
              <a:chExt cx="4248912" cy="704874"/>
            </a:xfrm>
          </p:grpSpPr>
          <p:sp>
            <p:nvSpPr>
              <p:cNvPr id="177" name="正方形/長方形 176"/>
              <p:cNvSpPr/>
              <p:nvPr/>
            </p:nvSpPr>
            <p:spPr bwMode="auto">
              <a:xfrm>
                <a:off x="4560700" y="3600705"/>
                <a:ext cx="4248912" cy="704874"/>
              </a:xfrm>
              <a:prstGeom prst="rect">
                <a:avLst/>
              </a:prstGeom>
              <a:noFill/>
              <a:ln>
                <a:noFill/>
              </a:ln>
              <a:effectLst/>
              <a:extLst/>
            </p:spPr>
            <p:txBody>
              <a:bodyPr anchor="t"/>
              <a:lstStyle/>
              <a:p>
                <a:pPr>
                  <a:spcBef>
                    <a:spcPts val="0"/>
                  </a:spcBef>
                  <a:defRPr/>
                </a:pP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■本社主導型</a:t>
                </a:r>
                <a:endParaRPr lang="en-US" altLang="ja-JP" sz="1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2" name="テキスト ボックス 181"/>
              <p:cNvSpPr txBox="1"/>
              <p:nvPr/>
            </p:nvSpPr>
            <p:spPr>
              <a:xfrm>
                <a:off x="4810732" y="3876377"/>
                <a:ext cx="2954655" cy="397032"/>
              </a:xfrm>
              <a:prstGeom prst="rect">
                <a:avLst/>
              </a:prstGeom>
              <a:noFill/>
            </p:spPr>
            <p:txBody>
              <a:bodyPr wrap="none" rtlCol="0">
                <a:spAutoFit/>
              </a:bodyPr>
              <a:lstStyle/>
              <a:p>
                <a:r>
                  <a:rPr kumimoji="1" lang="en-US" altLang="ja-JP" dirty="0" smtClean="0">
                    <a:latin typeface="メイリオ" panose="020B0604030504040204" pitchFamily="50" charset="-128"/>
                    <a:ea typeface="メイリオ" panose="020B0604030504040204" pitchFamily="50" charset="-128"/>
                  </a:rPr>
                  <a:t>BGM</a:t>
                </a:r>
                <a:r>
                  <a:rPr kumimoji="1" lang="ja-JP" altLang="en-US" dirty="0" smtClean="0">
                    <a:latin typeface="メイリオ" panose="020B0604030504040204" pitchFamily="50" charset="-128"/>
                    <a:ea typeface="メイリオ" panose="020B0604030504040204" pitchFamily="50" charset="-128"/>
                  </a:rPr>
                  <a:t>と</a:t>
                </a:r>
                <a:r>
                  <a:rPr kumimoji="1" lang="en-US" altLang="ja-JP" dirty="0" smtClean="0">
                    <a:latin typeface="メイリオ" panose="020B0604030504040204" pitchFamily="50" charset="-128"/>
                    <a:ea typeface="メイリオ" panose="020B0604030504040204" pitchFamily="50" charset="-128"/>
                  </a:rPr>
                  <a:t>CM</a:t>
                </a:r>
                <a:r>
                  <a:rPr kumimoji="1" lang="ja-JP" altLang="en-US" dirty="0" smtClean="0">
                    <a:latin typeface="メイリオ" panose="020B0604030504040204" pitchFamily="50" charset="-128"/>
                    <a:ea typeface="メイリオ" panose="020B0604030504040204" pitchFamily="50" charset="-128"/>
                  </a:rPr>
                  <a:t>をどの店舗でどう放送するのかを</a:t>
                </a:r>
                <a:endParaRPr lang="en-US" altLang="ja-JP" dirty="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本部主導でオンライン制御し、最適な情報を各店舗へ</a:t>
                </a:r>
                <a:endParaRPr kumimoji="1" lang="ja-JP" altLang="en-US" dirty="0">
                  <a:latin typeface="メイリオ" panose="020B0604030504040204" pitchFamily="50" charset="-128"/>
                  <a:ea typeface="メイリオ" panose="020B0604030504040204" pitchFamily="50" charset="-128"/>
                </a:endParaRPr>
              </a:p>
            </p:txBody>
          </p:sp>
        </p:grpSp>
        <p:grpSp>
          <p:nvGrpSpPr>
            <p:cNvPr id="6148" name="グループ化 6147"/>
            <p:cNvGrpSpPr/>
            <p:nvPr/>
          </p:nvGrpSpPr>
          <p:grpSpPr>
            <a:xfrm>
              <a:off x="4572001" y="4547859"/>
              <a:ext cx="4276032" cy="725544"/>
              <a:chOff x="4572001" y="4243059"/>
              <a:chExt cx="4276032" cy="725544"/>
            </a:xfrm>
          </p:grpSpPr>
          <p:sp>
            <p:nvSpPr>
              <p:cNvPr id="178" name="正方形/長方形 177"/>
              <p:cNvSpPr/>
              <p:nvPr/>
            </p:nvSpPr>
            <p:spPr bwMode="auto">
              <a:xfrm>
                <a:off x="4572001" y="4243059"/>
                <a:ext cx="4276032" cy="725544"/>
              </a:xfrm>
              <a:prstGeom prst="rect">
                <a:avLst/>
              </a:prstGeom>
              <a:noFill/>
              <a:ln>
                <a:noFill/>
              </a:ln>
              <a:effectLst/>
              <a:extLst/>
            </p:spPr>
            <p:txBody>
              <a:bodyPr anchor="t"/>
              <a:lstStyle/>
              <a:p>
                <a:pPr>
                  <a:spcBef>
                    <a:spcPts val="0"/>
                  </a:spcBef>
                  <a:defRPr/>
                </a:pP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■販促・ブランディング</a:t>
                </a:r>
                <a:endParaRPr lang="en-US" altLang="ja-JP" sz="1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3" name="テキスト ボックス 182"/>
              <p:cNvSpPr txBox="1"/>
              <p:nvPr/>
            </p:nvSpPr>
            <p:spPr>
              <a:xfrm>
                <a:off x="4810731" y="4504544"/>
                <a:ext cx="3820277" cy="3970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空間演出だけではなく、</a:t>
                </a:r>
                <a:r>
                  <a:rPr kumimoji="1" lang="en-US" altLang="ja-JP" dirty="0" smtClean="0">
                    <a:latin typeface="メイリオ" panose="020B0604030504040204" pitchFamily="50" charset="-128"/>
                    <a:ea typeface="メイリオ" panose="020B0604030504040204" pitchFamily="50" charset="-128"/>
                  </a:rPr>
                  <a:t>CM</a:t>
                </a:r>
                <a:r>
                  <a:rPr kumimoji="1" lang="ja-JP" altLang="en-US" dirty="0" smtClean="0">
                    <a:latin typeface="メイリオ" panose="020B0604030504040204" pitchFamily="50" charset="-128"/>
                    <a:ea typeface="メイリオ" panose="020B0604030504040204" pitchFamily="50" charset="-128"/>
                  </a:rPr>
                  <a:t>などを用いて宣伝・告知ブランディングの</a:t>
                </a:r>
                <a:endParaRPr kumimoji="1" lang="en-US" altLang="ja-JP" dirty="0" smtClean="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メディアとして活用</a:t>
                </a:r>
                <a:endParaRPr kumimoji="1" lang="ja-JP" altLang="en-US" dirty="0">
                  <a:latin typeface="メイリオ" panose="020B0604030504040204" pitchFamily="50" charset="-128"/>
                  <a:ea typeface="メイリオ" panose="020B0604030504040204" pitchFamily="50" charset="-128"/>
                </a:endParaRPr>
              </a:p>
            </p:txBody>
          </p:sp>
        </p:grpSp>
        <p:grpSp>
          <p:nvGrpSpPr>
            <p:cNvPr id="6158" name="グループ化 6157"/>
            <p:cNvGrpSpPr/>
            <p:nvPr/>
          </p:nvGrpSpPr>
          <p:grpSpPr>
            <a:xfrm>
              <a:off x="4572001" y="5224408"/>
              <a:ext cx="4248911" cy="692637"/>
              <a:chOff x="4572001" y="4919608"/>
              <a:chExt cx="4248911" cy="692637"/>
            </a:xfrm>
          </p:grpSpPr>
          <p:sp>
            <p:nvSpPr>
              <p:cNvPr id="179" name="正方形/長方形 178"/>
              <p:cNvSpPr/>
              <p:nvPr/>
            </p:nvSpPr>
            <p:spPr bwMode="auto">
              <a:xfrm>
                <a:off x="4572001" y="4919608"/>
                <a:ext cx="4248911" cy="692637"/>
              </a:xfrm>
              <a:prstGeom prst="rect">
                <a:avLst/>
              </a:prstGeom>
              <a:noFill/>
              <a:ln>
                <a:noFill/>
              </a:ln>
              <a:effectLst/>
              <a:extLst/>
            </p:spPr>
            <p:txBody>
              <a:bodyPr anchor="t"/>
              <a:lstStyle/>
              <a:p>
                <a:pPr>
                  <a:spcBef>
                    <a:spcPts val="0"/>
                  </a:spcBef>
                  <a:defRPr/>
                </a:pP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■業務効率向上</a:t>
                </a:r>
                <a:endParaRPr lang="en-US" altLang="ja-JP" sz="1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4" name="テキスト ボックス 183"/>
              <p:cNvSpPr txBox="1"/>
              <p:nvPr/>
            </p:nvSpPr>
            <p:spPr>
              <a:xfrm>
                <a:off x="4823013" y="5223680"/>
                <a:ext cx="3185487" cy="230832"/>
              </a:xfrm>
              <a:prstGeom prst="rect">
                <a:avLst/>
              </a:prstGeom>
              <a:noFill/>
            </p:spPr>
            <p:txBody>
              <a:bodyPr wrap="none" rtlCol="0">
                <a:spAutoFit/>
              </a:bodyPr>
              <a:lstStyle/>
              <a:p>
                <a:r>
                  <a:rPr lang="ja-JP" altLang="en-US" dirty="0" smtClean="0">
                    <a:latin typeface="メイリオ" panose="020B0604030504040204" pitchFamily="50" charset="-128"/>
                    <a:ea typeface="メイリオ" panose="020B0604030504040204" pitchFamily="50" charset="-128"/>
                  </a:rPr>
                  <a:t>業務管理、社内告知、従業員向け放送など多岐に有効活用</a:t>
                </a:r>
                <a:endParaRPr kumimoji="1" lang="ja-JP" altLang="en-US" dirty="0">
                  <a:latin typeface="メイリオ" panose="020B0604030504040204" pitchFamily="50" charset="-128"/>
                  <a:ea typeface="メイリオ" panose="020B0604030504040204" pitchFamily="50" charset="-128"/>
                </a:endParaRPr>
              </a:p>
            </p:txBody>
          </p:sp>
        </p:grpSp>
      </p:grpSp>
      <p:sp>
        <p:nvSpPr>
          <p:cNvPr id="58" name="正方形/長方形 57"/>
          <p:cNvSpPr/>
          <p:nvPr/>
        </p:nvSpPr>
        <p:spPr bwMode="auto">
          <a:xfrm>
            <a:off x="1660305" y="1895305"/>
            <a:ext cx="1455608" cy="241217"/>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lgn="ctr"/>
            <a:r>
              <a:rPr lang="ja-JP" altLang="en-US" sz="1400" b="1" dirty="0" smtClean="0">
                <a:latin typeface="Meiryo UI" panose="020B0604030504040204" pitchFamily="50" charset="-128"/>
                <a:ea typeface="Meiryo UI" panose="020B0604030504040204" pitchFamily="50" charset="-128"/>
              </a:rPr>
              <a:t>専用チューナー</a:t>
            </a:r>
            <a:endParaRPr lang="en-US" altLang="ja-JP" sz="1400" b="1" dirty="0" smtClean="0">
              <a:latin typeface="Meiryo UI" panose="020B0604030504040204" pitchFamily="50" charset="-128"/>
              <a:ea typeface="Meiryo UI" panose="020B0604030504040204" pitchFamily="50" charset="-128"/>
            </a:endParaRPr>
          </a:p>
        </p:txBody>
      </p:sp>
      <p:grpSp>
        <p:nvGrpSpPr>
          <p:cNvPr id="18" name="グループ化 17"/>
          <p:cNvGrpSpPr/>
          <p:nvPr/>
        </p:nvGrpSpPr>
        <p:grpSpPr>
          <a:xfrm>
            <a:off x="339883" y="6474344"/>
            <a:ext cx="1419754" cy="356320"/>
            <a:chOff x="339883" y="6474344"/>
            <a:chExt cx="1419754" cy="356320"/>
          </a:xfrm>
        </p:grpSpPr>
        <p:sp>
          <p:nvSpPr>
            <p:cNvPr id="43" name="Text Box 76"/>
            <p:cNvSpPr txBox="1">
              <a:spLocks noChangeArrowheads="1"/>
            </p:cNvSpPr>
            <p:nvPr/>
          </p:nvSpPr>
          <p:spPr bwMode="auto">
            <a:xfrm>
              <a:off x="574568" y="6474344"/>
              <a:ext cx="11850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chemeClr val="bg1">
                      <a:lumMod val="75000"/>
                    </a:schemeClr>
                  </a:solidFill>
                  <a:latin typeface="Meiryo UI" panose="020B0604030504040204" pitchFamily="50" charset="-128"/>
                  <a:ea typeface="Meiryo UI" panose="020B0604030504040204" pitchFamily="50" charset="-128"/>
                </a:rPr>
                <a:t>空間演出</a:t>
              </a:r>
              <a:endParaRPr lang="en-US" altLang="ja-JP" sz="2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12">
              <a:duotone>
                <a:schemeClr val="accent3">
                  <a:shade val="45000"/>
                  <a:satMod val="135000"/>
                </a:schemeClr>
                <a:prstClr val="white"/>
              </a:duotone>
            </a:blip>
            <a:stretch>
              <a:fillRect/>
            </a:stretch>
          </p:blipFill>
          <p:spPr>
            <a:xfrm>
              <a:off x="339883" y="6492037"/>
              <a:ext cx="224600" cy="338627"/>
            </a:xfrm>
            <a:prstGeom prst="rect">
              <a:avLst/>
            </a:prstGeom>
          </p:spPr>
        </p:pic>
      </p:grpSp>
      <p:sp>
        <p:nvSpPr>
          <p:cNvPr id="52" name="タイトル 1"/>
          <p:cNvSpPr txBox="1">
            <a:spLocks/>
          </p:cNvSpPr>
          <p:nvPr/>
        </p:nvSpPr>
        <p:spPr>
          <a:xfrm>
            <a:off x="25908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業務用店内放送サービス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a:t>
            </a:r>
            <a:r>
              <a:rPr kumimoji="0" lang="en-US" altLang="ja-JP" sz="1600" b="1" dirty="0" err="1" smtClean="0">
                <a:solidFill>
                  <a:schemeClr val="tx1">
                    <a:lumMod val="65000"/>
                    <a:lumOff val="35000"/>
                  </a:schemeClr>
                </a:solidFill>
                <a:latin typeface="Meiryo UI" panose="020B0604030504040204" pitchFamily="50" charset="-128"/>
                <a:ea typeface="Meiryo UI" panose="020B0604030504040204" pitchFamily="50" charset="-128"/>
              </a:rPr>
              <a:t>S’sence</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 PRX-5000</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90799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5E51119F-2402-4EEA-A0D8-3B8458E31C40}"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cs typeface="ヒラギノ角ゴ Pro W6"/>
              </a:rPr>
              <a:pPr eaLnBrk="1" hangingPunct="1">
                <a:buFontTx/>
                <a:buNone/>
              </a:pPr>
              <a:t>25</a:t>
            </a:fld>
            <a:endPar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cs typeface="ヒラギノ角ゴ Pro W6"/>
            </a:endParaRPr>
          </a:p>
        </p:txBody>
      </p:sp>
      <p:sp>
        <p:nvSpPr>
          <p:cNvPr id="3076" name="Rectangle 4"/>
          <p:cNvSpPr>
            <a:spLocks noChangeArrowheads="1"/>
          </p:cNvSpPr>
          <p:nvPr/>
        </p:nvSpPr>
        <p:spPr bwMode="auto">
          <a:xfrm>
            <a:off x="365125" y="247650"/>
            <a:ext cx="38735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600" b="1" dirty="0">
                <a:solidFill>
                  <a:schemeClr val="tx1">
                    <a:lumMod val="65000"/>
                    <a:lumOff val="35000"/>
                  </a:schemeClr>
                </a:solidFill>
                <a:latin typeface="Meiryo UI" pitchFamily="50" charset="-128"/>
                <a:ea typeface="Meiryo UI" pitchFamily="50" charset="-128"/>
                <a:cs typeface="Meiryo UI" pitchFamily="50" charset="-128"/>
              </a:rPr>
              <a:t>【</a:t>
            </a:r>
            <a:r>
              <a:rPr lang="ja-JP" altLang="en-US" sz="1600" b="1" dirty="0">
                <a:solidFill>
                  <a:schemeClr val="tx1">
                    <a:lumMod val="65000"/>
                    <a:lumOff val="35000"/>
                  </a:schemeClr>
                </a:solidFill>
                <a:latin typeface="Meiryo UI" pitchFamily="50" charset="-128"/>
                <a:ea typeface="Meiryo UI" pitchFamily="50" charset="-128"/>
                <a:cs typeface="Meiryo UI" pitchFamily="50" charset="-128"/>
              </a:rPr>
              <a:t>コメント放送チューナー</a:t>
            </a:r>
            <a:r>
              <a:rPr lang="en-US" altLang="ja-JP" sz="1600" b="1" dirty="0">
                <a:solidFill>
                  <a:schemeClr val="tx1">
                    <a:lumMod val="65000"/>
                    <a:lumOff val="35000"/>
                  </a:schemeClr>
                </a:solidFill>
                <a:latin typeface="Meiryo UI" pitchFamily="50" charset="-128"/>
                <a:ea typeface="Meiryo UI" pitchFamily="50" charset="-128"/>
                <a:cs typeface="Meiryo UI" pitchFamily="50" charset="-128"/>
              </a:rPr>
              <a:t>】 EZ-</a:t>
            </a:r>
            <a:r>
              <a:rPr lang="en-US" altLang="ja-JP" sz="1600" b="1" dirty="0" err="1">
                <a:solidFill>
                  <a:schemeClr val="tx1">
                    <a:lumMod val="65000"/>
                    <a:lumOff val="35000"/>
                  </a:schemeClr>
                </a:solidFill>
                <a:latin typeface="Meiryo UI" pitchFamily="50" charset="-128"/>
                <a:ea typeface="Meiryo UI" pitchFamily="50" charset="-128"/>
                <a:cs typeface="Meiryo UI" pitchFamily="50" charset="-128"/>
              </a:rPr>
              <a:t>MESSEⅡ</a:t>
            </a:r>
            <a:endPar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endParaRPr>
          </a:p>
        </p:txBody>
      </p:sp>
      <p:sp>
        <p:nvSpPr>
          <p:cNvPr id="50" name="Text Box 13"/>
          <p:cNvSpPr txBox="1">
            <a:spLocks noChangeArrowheads="1"/>
          </p:cNvSpPr>
          <p:nvPr/>
        </p:nvSpPr>
        <p:spPr bwMode="auto">
          <a:xfrm>
            <a:off x="2383907" y="683124"/>
            <a:ext cx="6591300" cy="65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店内</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放送・館内放送に必要な機能をまるごと</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搭載した、</a:t>
            </a: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＋コメント放送用チューナー</a:t>
            </a:r>
            <a:endPar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１台で、便利に・手軽に・安心</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して使える</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オールインワンモデル</a:t>
            </a:r>
            <a:endPar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9883" y="1454875"/>
            <a:ext cx="3528457" cy="107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bwMode="auto">
          <a:xfrm>
            <a:off x="4147564" y="1522852"/>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 name="テキスト ボックス 1"/>
          <p:cNvSpPr txBox="1"/>
          <p:nvPr/>
        </p:nvSpPr>
        <p:spPr>
          <a:xfrm>
            <a:off x="324031" y="2204575"/>
            <a:ext cx="3456833" cy="1027974"/>
          </a:xfrm>
          <a:prstGeom prst="rect">
            <a:avLst/>
          </a:prstGeom>
          <a:noFill/>
        </p:spPr>
        <p:txBody>
          <a:bodyPr wrap="square" rtlCol="0">
            <a:spAutoFit/>
          </a:bodyPr>
          <a:lstStyle/>
          <a:p>
            <a:pPr algn="ctr"/>
            <a:r>
              <a:rPr kumimoji="1" lang="ja-JP" altLang="en-US" sz="2000" dirty="0" smtClean="0">
                <a:solidFill>
                  <a:srgbClr val="FF7401"/>
                </a:solidFill>
                <a:effectLst>
                  <a:glow rad="101600">
                    <a:schemeClr val="bg1">
                      <a:alpha val="60000"/>
                    </a:schemeClr>
                  </a:glow>
                  <a:outerShdw blurRad="76200" dist="38100" dir="2400000" algn="tl" rotWithShape="0">
                    <a:schemeClr val="bg1">
                      <a:alpha val="90000"/>
                    </a:schemeClr>
                  </a:outerShdw>
                </a:effectLst>
              </a:rPr>
              <a:t>インバウンド向け汎用コメント</a:t>
            </a:r>
            <a:endParaRPr kumimoji="1" lang="en-US" altLang="ja-JP" sz="2000" dirty="0" smtClean="0">
              <a:solidFill>
                <a:srgbClr val="FF7401"/>
              </a:solidFill>
              <a:effectLst>
                <a:glow rad="101600">
                  <a:schemeClr val="bg1">
                    <a:alpha val="60000"/>
                  </a:schemeClr>
                </a:glow>
                <a:outerShdw blurRad="76200" dist="38100" dir="2400000" algn="tl" rotWithShape="0">
                  <a:schemeClr val="bg1">
                    <a:alpha val="90000"/>
                  </a:schemeClr>
                </a:outerShdw>
              </a:effectLst>
            </a:endParaRPr>
          </a:p>
          <a:p>
            <a:pPr algn="ctr"/>
            <a:r>
              <a:rPr kumimoji="1" lang="ja-JP" altLang="en-US" sz="2000" dirty="0" smtClean="0">
                <a:solidFill>
                  <a:srgbClr val="FF7401"/>
                </a:solidFill>
                <a:effectLst>
                  <a:glow rad="101600">
                    <a:schemeClr val="bg1">
                      <a:alpha val="60000"/>
                    </a:schemeClr>
                  </a:glow>
                  <a:outerShdw blurRad="76200" dist="38100" dir="2400000" algn="tl" rotWithShape="0">
                    <a:schemeClr val="bg1">
                      <a:alpha val="90000"/>
                    </a:schemeClr>
                  </a:outerShdw>
                </a:effectLst>
              </a:rPr>
              <a:t>標準搭載モデル</a:t>
            </a:r>
            <a:endParaRPr kumimoji="1" lang="en-US" altLang="ja-JP" sz="2000" dirty="0" smtClean="0">
              <a:solidFill>
                <a:srgbClr val="FF7401"/>
              </a:solidFill>
              <a:effectLst>
                <a:glow rad="101600">
                  <a:schemeClr val="bg1">
                    <a:alpha val="60000"/>
                  </a:schemeClr>
                </a:glow>
                <a:outerShdw blurRad="76200" dist="38100" dir="2400000" algn="tl" rotWithShape="0">
                  <a:schemeClr val="bg1">
                    <a:alpha val="90000"/>
                  </a:schemeClr>
                </a:outerShdw>
              </a:effectLst>
            </a:endParaRPr>
          </a:p>
          <a:p>
            <a:pPr algn="ctr"/>
            <a:r>
              <a:rPr lang="ja-JP" altLang="en-US" sz="1400" dirty="0" smtClean="0">
                <a:solidFill>
                  <a:srgbClr val="FF7401"/>
                </a:solidFill>
                <a:effectLst>
                  <a:glow rad="101600">
                    <a:schemeClr val="bg1">
                      <a:alpha val="60000"/>
                    </a:schemeClr>
                  </a:glow>
                  <a:outerShdw blurRad="76200" dist="38100" dir="2400000" algn="tl" rotWithShape="0">
                    <a:schemeClr val="bg1">
                      <a:alpha val="90000"/>
                    </a:schemeClr>
                  </a:outerShdw>
                </a:effectLst>
              </a:rPr>
              <a:t>日本語＋３カ国語パッケージを２３種類追加</a:t>
            </a:r>
            <a:endParaRPr kumimoji="1" lang="en-US" altLang="ja-JP" sz="1400" dirty="0" smtClean="0">
              <a:solidFill>
                <a:srgbClr val="FF7401"/>
              </a:solidFill>
              <a:effectLst>
                <a:glow rad="101600">
                  <a:schemeClr val="bg1">
                    <a:alpha val="60000"/>
                  </a:schemeClr>
                </a:glow>
                <a:outerShdw blurRad="76200" dist="38100" dir="2400000" algn="tl" rotWithShape="0">
                  <a:schemeClr val="bg1">
                    <a:alpha val="90000"/>
                  </a:schemeClr>
                </a:outerShdw>
              </a:effectLst>
            </a:endParaRPr>
          </a:p>
        </p:txBody>
      </p:sp>
      <p:pic>
        <p:nvPicPr>
          <p:cNvPr id="49" name="図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3385" y="1596976"/>
            <a:ext cx="285185" cy="285185"/>
          </a:xfrm>
          <a:prstGeom prst="rect">
            <a:avLst/>
          </a:prstGeom>
        </p:spPr>
      </p:pic>
      <p:sp>
        <p:nvSpPr>
          <p:cNvPr id="56" name="テキスト ボックス 55"/>
          <p:cNvSpPr txBox="1"/>
          <p:nvPr/>
        </p:nvSpPr>
        <p:spPr>
          <a:xfrm>
            <a:off x="4576224" y="1580339"/>
            <a:ext cx="822340" cy="276999"/>
          </a:xfrm>
          <a:prstGeom prst="rect">
            <a:avLst/>
          </a:prstGeom>
          <a:noFill/>
        </p:spPr>
        <p:txBody>
          <a:bodyPr wrap="square" rtlCol="0">
            <a:spAutoFit/>
          </a:bodyPr>
          <a:lstStyle/>
          <a:p>
            <a:r>
              <a:rPr kumimoji="1" lang="en-US" altLang="ja-JP" sz="1200" dirty="0" smtClean="0">
                <a:solidFill>
                  <a:srgbClr val="FF4B21"/>
                </a:solidFill>
              </a:rPr>
              <a:t>BGM</a:t>
            </a:r>
            <a:r>
              <a:rPr kumimoji="1" lang="ja-JP" altLang="en-US" sz="1200" dirty="0" smtClean="0">
                <a:solidFill>
                  <a:srgbClr val="FF4B21"/>
                </a:solidFill>
              </a:rPr>
              <a:t>放送</a:t>
            </a:r>
            <a:endParaRPr kumimoji="1" lang="ja-JP" altLang="en-US" sz="1200" dirty="0">
              <a:solidFill>
                <a:srgbClr val="FF4B21"/>
              </a:solidFill>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338" y="347096"/>
            <a:ext cx="1985653" cy="1404849"/>
          </a:xfrm>
          <a:prstGeom prst="rect">
            <a:avLst/>
          </a:prstGeom>
        </p:spPr>
      </p:pic>
      <p:grpSp>
        <p:nvGrpSpPr>
          <p:cNvPr id="37" name="グループ化 36"/>
          <p:cNvGrpSpPr/>
          <p:nvPr/>
        </p:nvGrpSpPr>
        <p:grpSpPr>
          <a:xfrm>
            <a:off x="365125" y="3297127"/>
            <a:ext cx="4479313" cy="1377507"/>
            <a:chOff x="316224" y="3227727"/>
            <a:chExt cx="4479313" cy="1377507"/>
          </a:xfrm>
        </p:grpSpPr>
        <p:grpSp>
          <p:nvGrpSpPr>
            <p:cNvPr id="26" name="グループ化 25"/>
            <p:cNvGrpSpPr/>
            <p:nvPr/>
          </p:nvGrpSpPr>
          <p:grpSpPr>
            <a:xfrm>
              <a:off x="316224" y="3957356"/>
              <a:ext cx="4479313" cy="273753"/>
              <a:chOff x="316224" y="3909222"/>
              <a:chExt cx="4479313" cy="273753"/>
            </a:xfrm>
          </p:grpSpPr>
          <p:sp>
            <p:nvSpPr>
              <p:cNvPr id="24" name="テキスト ボックス 23"/>
              <p:cNvSpPr txBox="1"/>
              <p:nvPr/>
            </p:nvSpPr>
            <p:spPr>
              <a:xfrm>
                <a:off x="833739" y="3909222"/>
                <a:ext cx="875657" cy="246221"/>
              </a:xfrm>
              <a:prstGeom prst="rect">
                <a:avLst/>
              </a:prstGeom>
              <a:noFill/>
            </p:spPr>
            <p:txBody>
              <a:bodyPr wrap="square" lIns="0" tIns="0" rIns="0" bIns="0" rtlCol="0">
                <a:spAutoFit/>
              </a:bodyPr>
              <a:lstStyle/>
              <a:p>
                <a:r>
                  <a:rPr lang="ja-JP" altLang="en-US" sz="1600" dirty="0" smtClean="0"/>
                  <a:t>中国</a:t>
                </a:r>
                <a:r>
                  <a:rPr kumimoji="1" lang="ja-JP" altLang="en-US" sz="1600" dirty="0" smtClean="0"/>
                  <a:t>語　</a:t>
                </a:r>
                <a:endParaRPr kumimoji="1" lang="ja-JP" altLang="en-US" sz="1600" dirty="0"/>
              </a:p>
            </p:txBody>
          </p:sp>
          <p:sp>
            <p:nvSpPr>
              <p:cNvPr id="27" name="テキスト ボックス 26"/>
              <p:cNvSpPr txBox="1"/>
              <p:nvPr/>
            </p:nvSpPr>
            <p:spPr>
              <a:xfrm>
                <a:off x="1658308" y="3939999"/>
                <a:ext cx="3137229" cy="184666"/>
              </a:xfrm>
              <a:prstGeom prst="rect">
                <a:avLst/>
              </a:prstGeom>
              <a:noFill/>
            </p:spPr>
            <p:txBody>
              <a:bodyPr wrap="square" lIns="0" tIns="0" rIns="0" bIns="0" rtlCol="0">
                <a:spAutoFit/>
              </a:bodyPr>
              <a:lstStyle/>
              <a:p>
                <a:r>
                  <a:rPr lang="zh-CN" altLang="en-US" sz="1200" b="1" dirty="0" smtClean="0">
                    <a:latin typeface="+mn-ea"/>
                    <a:ea typeface="+mn-ea"/>
                  </a:rPr>
                  <a:t>确实您买</a:t>
                </a:r>
                <a:r>
                  <a:rPr lang="zh-CN" altLang="en-US" sz="1200" b="1" dirty="0">
                    <a:latin typeface="+mn-ea"/>
                    <a:ea typeface="+mn-ea"/>
                  </a:rPr>
                  <a:t>得</a:t>
                </a:r>
                <a:r>
                  <a:rPr lang="zh-CN" altLang="en-US" sz="1200" b="1" dirty="0" smtClean="0">
                    <a:latin typeface="+mn-ea"/>
                    <a:ea typeface="+mn-ea"/>
                  </a:rPr>
                  <a:t>便宜</a:t>
                </a:r>
                <a:r>
                  <a:rPr lang="ja-JP" altLang="en-US" sz="1200" b="1" dirty="0" smtClean="0">
                    <a:latin typeface="+mn-ea"/>
                    <a:ea typeface="+mn-ea"/>
                  </a:rPr>
                  <a:t>！</a:t>
                </a:r>
                <a:endParaRPr kumimoji="1" lang="ja-JP" altLang="en-US" sz="1200" b="1" dirty="0">
                  <a:latin typeface="+mn-ea"/>
                  <a:ea typeface="+mn-ea"/>
                </a:endParaRPr>
              </a:p>
            </p:txBody>
          </p:sp>
          <p:pic>
            <p:nvPicPr>
              <p:cNvPr id="11" name="図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224" y="3912467"/>
                <a:ext cx="405762" cy="270508"/>
              </a:xfrm>
              <a:prstGeom prst="rect">
                <a:avLst/>
              </a:prstGeom>
            </p:spPr>
          </p:pic>
        </p:grpSp>
        <p:grpSp>
          <p:nvGrpSpPr>
            <p:cNvPr id="21" name="グループ化 20"/>
            <p:cNvGrpSpPr/>
            <p:nvPr/>
          </p:nvGrpSpPr>
          <p:grpSpPr>
            <a:xfrm>
              <a:off x="316224" y="4331481"/>
              <a:ext cx="3012075" cy="273753"/>
              <a:chOff x="316224" y="4322025"/>
              <a:chExt cx="3012075" cy="273753"/>
            </a:xfrm>
          </p:grpSpPr>
          <p:sp>
            <p:nvSpPr>
              <p:cNvPr id="25" name="テキスト ボックス 24"/>
              <p:cNvSpPr txBox="1"/>
              <p:nvPr/>
            </p:nvSpPr>
            <p:spPr>
              <a:xfrm>
                <a:off x="833739" y="4322025"/>
                <a:ext cx="917043" cy="246221"/>
              </a:xfrm>
              <a:prstGeom prst="rect">
                <a:avLst/>
              </a:prstGeom>
              <a:noFill/>
            </p:spPr>
            <p:txBody>
              <a:bodyPr wrap="square" lIns="0" tIns="0" rIns="0" bIns="0" rtlCol="0">
                <a:spAutoFit/>
              </a:bodyPr>
              <a:lstStyle/>
              <a:p>
                <a:r>
                  <a:rPr kumimoji="1" lang="ja-JP" altLang="en-US" sz="1600" dirty="0" smtClean="0"/>
                  <a:t>韓国語</a:t>
                </a:r>
                <a:endParaRPr kumimoji="1" lang="ja-JP" altLang="en-US" sz="1600" dirty="0"/>
              </a:p>
            </p:txBody>
          </p:sp>
          <p:sp>
            <p:nvSpPr>
              <p:cNvPr id="35" name="テキスト ボックス 34"/>
              <p:cNvSpPr txBox="1"/>
              <p:nvPr/>
            </p:nvSpPr>
            <p:spPr>
              <a:xfrm>
                <a:off x="1658308" y="4375886"/>
                <a:ext cx="1669991" cy="161583"/>
              </a:xfrm>
              <a:prstGeom prst="rect">
                <a:avLst/>
              </a:prstGeom>
              <a:noFill/>
            </p:spPr>
            <p:txBody>
              <a:bodyPr wrap="square" lIns="0" tIns="0" rIns="0" bIns="0" rtlCol="0">
                <a:spAutoFit/>
              </a:bodyPr>
              <a:lstStyle/>
              <a:p>
                <a:r>
                  <a:rPr lang="ko-KR" altLang="en-US" sz="1050" b="1" dirty="0" smtClean="0">
                    <a:latin typeface="Adobe Gothic Std B" pitchFamily="34" charset="-128"/>
                    <a:ea typeface="Adobe Gothic Std B" pitchFamily="34" charset="-128"/>
                  </a:rPr>
                  <a:t>감사합니다또 </a:t>
                </a:r>
                <a:r>
                  <a:rPr lang="ko-KR" altLang="en-US" sz="1050" b="1" dirty="0">
                    <a:latin typeface="Adobe Gothic Std B" pitchFamily="34" charset="-128"/>
                    <a:ea typeface="Adobe Gothic Std B" pitchFamily="34" charset="-128"/>
                  </a:rPr>
                  <a:t>오십시오</a:t>
                </a:r>
                <a:r>
                  <a:rPr lang="ja-JP" altLang="en-US" sz="1050" b="1" dirty="0" smtClean="0">
                    <a:latin typeface="Adobe Gothic Std B" pitchFamily="34" charset="-128"/>
                    <a:ea typeface="Adobe Gothic Std B" pitchFamily="34" charset="-128"/>
                  </a:rPr>
                  <a:t>！</a:t>
                </a:r>
                <a:endParaRPr lang="ja-JP" altLang="en-US" sz="1050" b="1" dirty="0">
                  <a:latin typeface="Adobe Gothic Std B" pitchFamily="34" charset="-128"/>
                  <a:ea typeface="Adobe Gothic Std B" pitchFamily="34" charset="-128"/>
                </a:endParaRPr>
              </a:p>
            </p:txBody>
          </p:sp>
          <p:pic>
            <p:nvPicPr>
              <p:cNvPr id="12" name="図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6224" y="4325270"/>
                <a:ext cx="405762" cy="270508"/>
              </a:xfrm>
              <a:prstGeom prst="rect">
                <a:avLst/>
              </a:prstGeom>
              <a:ln w="3175">
                <a:solidFill>
                  <a:schemeClr val="tx1">
                    <a:lumMod val="65000"/>
                    <a:lumOff val="35000"/>
                  </a:schemeClr>
                </a:solidFill>
              </a:ln>
            </p:spPr>
          </p:pic>
        </p:grpSp>
        <p:grpSp>
          <p:nvGrpSpPr>
            <p:cNvPr id="33" name="グループ化 32"/>
            <p:cNvGrpSpPr/>
            <p:nvPr/>
          </p:nvGrpSpPr>
          <p:grpSpPr>
            <a:xfrm>
              <a:off x="316224" y="3568678"/>
              <a:ext cx="4246002" cy="298207"/>
              <a:chOff x="316224" y="3484997"/>
              <a:chExt cx="4246002" cy="298207"/>
            </a:xfrm>
          </p:grpSpPr>
          <p:sp>
            <p:nvSpPr>
              <p:cNvPr id="3" name="テキスト ボックス 2"/>
              <p:cNvSpPr txBox="1"/>
              <p:nvPr/>
            </p:nvSpPr>
            <p:spPr>
              <a:xfrm>
                <a:off x="833739" y="3484997"/>
                <a:ext cx="635924" cy="276999"/>
              </a:xfrm>
              <a:prstGeom prst="rect">
                <a:avLst/>
              </a:prstGeom>
              <a:noFill/>
            </p:spPr>
            <p:txBody>
              <a:bodyPr wrap="square" lIns="0" tIns="0" rIns="0" bIns="0" rtlCol="0">
                <a:spAutoFit/>
              </a:bodyPr>
              <a:lstStyle/>
              <a:p>
                <a:r>
                  <a:rPr kumimoji="1" lang="ja-JP" altLang="en-US" sz="1600" dirty="0" smtClean="0"/>
                  <a:t>英語</a:t>
                </a:r>
                <a:r>
                  <a:rPr kumimoji="1" lang="ja-JP" altLang="en-US" sz="1800" dirty="0" smtClean="0"/>
                  <a:t>　</a:t>
                </a:r>
                <a:endParaRPr lang="ja-JP" altLang="en-US" sz="1800" b="1" dirty="0">
                  <a:latin typeface="Arial Black" panose="020B0A04020102020204" pitchFamily="34" charset="0"/>
                  <a:ea typeface="小塚明朝 Pro H" pitchFamily="18" charset="-128"/>
                </a:endParaRPr>
              </a:p>
            </p:txBody>
          </p:sp>
          <p:pic>
            <p:nvPicPr>
              <p:cNvPr id="7" name="図 6"/>
              <p:cNvPicPr>
                <a:picLocks noChangeAspect="1"/>
              </p:cNvPicPr>
              <p:nvPr/>
            </p:nvPicPr>
            <p:blipFill rotWithShape="1">
              <a:blip r:embed="rId8" cstate="screen">
                <a:extLst>
                  <a:ext uri="{28A0092B-C50C-407E-A947-70E740481C1C}">
                    <a14:useLocalDpi xmlns:a14="http://schemas.microsoft.com/office/drawing/2010/main"/>
                  </a:ext>
                </a:extLst>
              </a:blip>
              <a:srcRect l="1" r="18503"/>
              <a:stretch/>
            </p:blipFill>
            <p:spPr>
              <a:xfrm>
                <a:off x="316224" y="3512696"/>
                <a:ext cx="417703" cy="270508"/>
              </a:xfrm>
              <a:prstGeom prst="rect">
                <a:avLst/>
              </a:prstGeom>
            </p:spPr>
          </p:pic>
          <p:sp>
            <p:nvSpPr>
              <p:cNvPr id="71" name="テキスト ボックス 70"/>
              <p:cNvSpPr txBox="1"/>
              <p:nvPr/>
            </p:nvSpPr>
            <p:spPr>
              <a:xfrm>
                <a:off x="1658308" y="3545200"/>
                <a:ext cx="2903918" cy="169277"/>
              </a:xfrm>
              <a:prstGeom prst="rect">
                <a:avLst/>
              </a:prstGeom>
              <a:noFill/>
            </p:spPr>
            <p:txBody>
              <a:bodyPr wrap="square" lIns="0" tIns="0" rIns="0" bIns="0" rtlCol="0">
                <a:spAutoFit/>
              </a:bodyPr>
              <a:lstStyle/>
              <a:p>
                <a:r>
                  <a:rPr lang="en-US" altLang="ja-JP" sz="1100" b="1" dirty="0" smtClean="0">
                    <a:latin typeface="Arial Black" panose="020B0A04020102020204" pitchFamily="34" charset="0"/>
                    <a:ea typeface="小塚明朝 Pro H" pitchFamily="18" charset="-128"/>
                  </a:rPr>
                  <a:t>Thank </a:t>
                </a:r>
                <a:r>
                  <a:rPr lang="en-US" altLang="ja-JP" sz="1100" b="1" dirty="0">
                    <a:latin typeface="Arial Black" panose="020B0A04020102020204" pitchFamily="34" charset="0"/>
                    <a:ea typeface="小塚明朝 Pro H" pitchFamily="18" charset="-128"/>
                  </a:rPr>
                  <a:t>you </a:t>
                </a:r>
                <a:r>
                  <a:rPr lang="en-US" altLang="ja-JP" sz="1100" b="1" dirty="0" smtClean="0">
                    <a:latin typeface="Arial Black" panose="020B0A04020102020204" pitchFamily="34" charset="0"/>
                    <a:ea typeface="小塚明朝 Pro H" pitchFamily="18" charset="-128"/>
                  </a:rPr>
                  <a:t>for coming</a:t>
                </a:r>
                <a:r>
                  <a:rPr lang="ja-JP" altLang="en-US" sz="1100" b="1" dirty="0" smtClean="0">
                    <a:latin typeface="Arial Black" panose="020B0A04020102020204" pitchFamily="34" charset="0"/>
                    <a:ea typeface="小塚明朝 Pro H" pitchFamily="18" charset="-128"/>
                  </a:rPr>
                  <a:t>　</a:t>
                </a:r>
                <a:r>
                  <a:rPr lang="en-US" altLang="ja-JP" sz="1100" b="1" dirty="0" smtClean="0">
                    <a:latin typeface="Arial Black" panose="020B0A04020102020204" pitchFamily="34" charset="0"/>
                    <a:ea typeface="小塚明朝 Pro H" pitchFamily="18" charset="-128"/>
                  </a:rPr>
                  <a:t>today!</a:t>
                </a:r>
                <a:endParaRPr lang="ja-JP" altLang="en-US" sz="1100" b="1" dirty="0">
                  <a:latin typeface="Arial Black" panose="020B0A04020102020204" pitchFamily="34" charset="0"/>
                  <a:ea typeface="小塚明朝 Pro H" pitchFamily="18" charset="-128"/>
                </a:endParaRPr>
              </a:p>
            </p:txBody>
          </p:sp>
        </p:grpSp>
        <p:pic>
          <p:nvPicPr>
            <p:cNvPr id="72" name="図 7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6225" y="3235404"/>
              <a:ext cx="405762" cy="270846"/>
            </a:xfrm>
            <a:prstGeom prst="rect">
              <a:avLst/>
            </a:prstGeom>
            <a:ln w="3175">
              <a:solidFill>
                <a:schemeClr val="tx1">
                  <a:lumMod val="65000"/>
                  <a:lumOff val="35000"/>
                </a:schemeClr>
              </a:solidFill>
            </a:ln>
          </p:spPr>
        </p:pic>
        <p:sp>
          <p:nvSpPr>
            <p:cNvPr id="73" name="テキスト ボックス 72"/>
            <p:cNvSpPr txBox="1"/>
            <p:nvPr/>
          </p:nvSpPr>
          <p:spPr>
            <a:xfrm>
              <a:off x="806310" y="3227727"/>
              <a:ext cx="777449" cy="276999"/>
            </a:xfrm>
            <a:prstGeom prst="rect">
              <a:avLst/>
            </a:prstGeom>
            <a:noFill/>
          </p:spPr>
          <p:txBody>
            <a:bodyPr wrap="square" lIns="0" tIns="0" rIns="0" bIns="0" rtlCol="0">
              <a:spAutoFit/>
            </a:bodyPr>
            <a:lstStyle/>
            <a:p>
              <a:r>
                <a:rPr kumimoji="1" lang="ja-JP" altLang="en-US" sz="1600" dirty="0" smtClean="0"/>
                <a:t>日本語</a:t>
              </a:r>
              <a:r>
                <a:rPr kumimoji="1" lang="ja-JP" altLang="en-US" sz="1800" dirty="0" smtClean="0"/>
                <a:t>　</a:t>
              </a:r>
              <a:endParaRPr lang="ja-JP" altLang="en-US" sz="1800" b="1" dirty="0">
                <a:latin typeface="Arial Black" panose="020B0A04020102020204" pitchFamily="34" charset="0"/>
                <a:ea typeface="小塚明朝 Pro H" pitchFamily="18" charset="-128"/>
              </a:endParaRPr>
            </a:p>
          </p:txBody>
        </p:sp>
        <p:sp>
          <p:nvSpPr>
            <p:cNvPr id="74" name="テキスト ボックス 73"/>
            <p:cNvSpPr txBox="1"/>
            <p:nvPr/>
          </p:nvSpPr>
          <p:spPr>
            <a:xfrm>
              <a:off x="1658308" y="3263459"/>
              <a:ext cx="2276389" cy="184666"/>
            </a:xfrm>
            <a:prstGeom prst="rect">
              <a:avLst/>
            </a:prstGeom>
            <a:noFill/>
          </p:spPr>
          <p:txBody>
            <a:bodyPr wrap="square" lIns="0" tIns="0" rIns="0" bIns="0" rtlCol="0">
              <a:spAutoFit/>
            </a:bodyPr>
            <a:lstStyle/>
            <a:p>
              <a:r>
                <a:rPr lang="ja-JP" altLang="en-US" sz="1200" b="1" dirty="0" smtClean="0">
                  <a:latin typeface="Meiryo UI" panose="020B0604030504040204" pitchFamily="50" charset="-128"/>
                  <a:ea typeface="Meiryo UI" panose="020B0604030504040204" pitchFamily="50" charset="-128"/>
                </a:rPr>
                <a:t>いらっしゃいませ！</a:t>
              </a:r>
              <a:endParaRPr lang="ja-JP" altLang="en-US" sz="1200" b="1" dirty="0">
                <a:latin typeface="Meiryo UI" panose="020B0604030504040204" pitchFamily="50" charset="-128"/>
                <a:ea typeface="Meiryo UI" panose="020B0604030504040204" pitchFamily="50" charset="-128"/>
              </a:endParaRPr>
            </a:p>
          </p:txBody>
        </p:sp>
      </p:grpSp>
      <p:sp>
        <p:nvSpPr>
          <p:cNvPr id="120" name="テキスト ボックス 119"/>
          <p:cNvSpPr txBox="1"/>
          <p:nvPr/>
        </p:nvSpPr>
        <p:spPr>
          <a:xfrm>
            <a:off x="361915" y="4877096"/>
            <a:ext cx="2101393" cy="215444"/>
          </a:xfrm>
          <a:prstGeom prst="rect">
            <a:avLst/>
          </a:prstGeom>
          <a:noFill/>
        </p:spPr>
        <p:txBody>
          <a:bodyPr wrap="square" lIns="0" tIns="0" rIns="0" bIns="0" rtlCol="0">
            <a:spAutoFit/>
          </a:bodyPr>
          <a:lstStyle/>
          <a:p>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日のタイマー設定例</a:t>
            </a:r>
            <a:endPar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6" name="グループ化 65"/>
          <p:cNvGrpSpPr/>
          <p:nvPr/>
        </p:nvGrpSpPr>
        <p:grpSpPr>
          <a:xfrm>
            <a:off x="336768" y="5251221"/>
            <a:ext cx="8461792" cy="1162441"/>
            <a:chOff x="575789" y="5079279"/>
            <a:chExt cx="7975270" cy="1168432"/>
          </a:xfrm>
        </p:grpSpPr>
        <p:grpSp>
          <p:nvGrpSpPr>
            <p:cNvPr id="68" name="グループ化 67"/>
            <p:cNvGrpSpPr/>
            <p:nvPr/>
          </p:nvGrpSpPr>
          <p:grpSpPr>
            <a:xfrm>
              <a:off x="575789" y="5095711"/>
              <a:ext cx="7975270" cy="1152000"/>
              <a:chOff x="508634" y="5090529"/>
              <a:chExt cx="7975270" cy="1152000"/>
            </a:xfrm>
          </p:grpSpPr>
          <p:cxnSp>
            <p:nvCxnSpPr>
              <p:cNvPr id="110" name="直線コネクタ 109"/>
              <p:cNvCxnSpPr/>
              <p:nvPr/>
            </p:nvCxnSpPr>
            <p:spPr bwMode="auto">
              <a:xfrm>
                <a:off x="508634" y="5117783"/>
                <a:ext cx="796576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線コネクタ 110"/>
              <p:cNvCxnSpPr/>
              <p:nvPr/>
            </p:nvCxnSpPr>
            <p:spPr bwMode="auto">
              <a:xfrm>
                <a:off x="513397" y="5394007"/>
                <a:ext cx="796576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直線コネクタ 111"/>
              <p:cNvCxnSpPr/>
              <p:nvPr/>
            </p:nvCxnSpPr>
            <p:spPr bwMode="auto">
              <a:xfrm>
                <a:off x="513381" y="5665482"/>
                <a:ext cx="796576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線コネクタ 112"/>
              <p:cNvCxnSpPr/>
              <p:nvPr/>
            </p:nvCxnSpPr>
            <p:spPr bwMode="auto">
              <a:xfrm>
                <a:off x="518144" y="5946499"/>
                <a:ext cx="796576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直線コネクタ 113"/>
              <p:cNvCxnSpPr/>
              <p:nvPr/>
            </p:nvCxnSpPr>
            <p:spPr bwMode="auto">
              <a:xfrm>
                <a:off x="513381" y="6227516"/>
                <a:ext cx="7965760" cy="0"/>
              </a:xfrm>
              <a:prstGeom prst="line">
                <a:avLst/>
              </a:prstGeom>
              <a:solidFill>
                <a:schemeClr val="accent1"/>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直線コネクタ 114"/>
              <p:cNvCxnSpPr/>
              <p:nvPr/>
            </p:nvCxnSpPr>
            <p:spPr bwMode="auto">
              <a:xfrm>
                <a:off x="518160" y="5117783"/>
                <a:ext cx="0" cy="1109733"/>
              </a:xfrm>
              <a:prstGeom prst="line">
                <a:avLst/>
              </a:prstGeom>
              <a:solidFill>
                <a:schemeClr val="accent1"/>
              </a:solidFill>
              <a:ln w="38100"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6" name="図 115"/>
              <p:cNvPicPr>
                <a:picLocks noChangeAspect="1"/>
              </p:cNvPicPr>
              <p:nvPr/>
            </p:nvPicPr>
            <p:blipFill>
              <a:blip r:embed="rId10"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21274397">
                <a:off x="552712" y="5090529"/>
                <a:ext cx="396707" cy="1152000"/>
              </a:xfrm>
              <a:prstGeom prst="rect">
                <a:avLst/>
              </a:prstGeom>
            </p:spPr>
          </p:pic>
        </p:grpSp>
        <p:sp>
          <p:nvSpPr>
            <p:cNvPr id="70" name="正方形/長方形 69"/>
            <p:cNvSpPr/>
            <p:nvPr/>
          </p:nvSpPr>
          <p:spPr bwMode="auto">
            <a:xfrm>
              <a:off x="1197301" y="5084864"/>
              <a:ext cx="1031836" cy="233895"/>
            </a:xfrm>
            <a:prstGeom prst="rect">
              <a:avLst/>
            </a:prstGeom>
            <a:solidFill>
              <a:srgbClr val="86BDE2"/>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10:30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sp>
          <p:nvSpPr>
            <p:cNvPr id="75" name="正方形/長方形 74"/>
            <p:cNvSpPr/>
            <p:nvPr/>
          </p:nvSpPr>
          <p:spPr bwMode="auto">
            <a:xfrm>
              <a:off x="2398194" y="5079533"/>
              <a:ext cx="1031836" cy="233895"/>
            </a:xfrm>
            <a:prstGeom prst="rect">
              <a:avLst/>
            </a:prstGeom>
            <a:solidFill>
              <a:srgbClr val="94D4BA"/>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11:00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sp>
          <p:nvSpPr>
            <p:cNvPr id="76" name="正方形/長方形 75"/>
            <p:cNvSpPr/>
            <p:nvPr/>
          </p:nvSpPr>
          <p:spPr bwMode="auto">
            <a:xfrm>
              <a:off x="3603942" y="5079281"/>
              <a:ext cx="1031836" cy="233895"/>
            </a:xfrm>
            <a:prstGeom prst="rect">
              <a:avLst/>
            </a:prstGeom>
            <a:solidFill>
              <a:srgbClr val="B9D49C"/>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12:00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sp>
          <p:nvSpPr>
            <p:cNvPr id="77" name="正方形/長方形 76"/>
            <p:cNvSpPr/>
            <p:nvPr/>
          </p:nvSpPr>
          <p:spPr bwMode="auto">
            <a:xfrm>
              <a:off x="4815522" y="5079281"/>
              <a:ext cx="1031836" cy="233895"/>
            </a:xfrm>
            <a:prstGeom prst="rect">
              <a:avLst/>
            </a:prstGeom>
            <a:solidFill>
              <a:srgbClr val="F5F287"/>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15:00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sp>
          <p:nvSpPr>
            <p:cNvPr id="78" name="正方形/長方形 77"/>
            <p:cNvSpPr/>
            <p:nvPr/>
          </p:nvSpPr>
          <p:spPr bwMode="auto">
            <a:xfrm>
              <a:off x="6022657" y="5079280"/>
              <a:ext cx="1031836" cy="233895"/>
            </a:xfrm>
            <a:prstGeom prst="rect">
              <a:avLst/>
            </a:prstGeom>
            <a:solidFill>
              <a:srgbClr val="F7B981"/>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22:30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sp>
          <p:nvSpPr>
            <p:cNvPr id="79" name="正方形/長方形 78"/>
            <p:cNvSpPr/>
            <p:nvPr/>
          </p:nvSpPr>
          <p:spPr bwMode="auto">
            <a:xfrm>
              <a:off x="7238036" y="5079279"/>
              <a:ext cx="1031836" cy="233895"/>
            </a:xfrm>
            <a:prstGeom prst="rect">
              <a:avLst/>
            </a:prstGeom>
            <a:solidFill>
              <a:srgbClr val="F6AAA0"/>
            </a:solidFill>
            <a:ln>
              <a:noFill/>
            </a:ln>
            <a:effectLst/>
            <a:extLst/>
          </p:spPr>
          <p:txBody>
            <a:bodyPr vert="horz" wrap="none" lIns="72000" tIns="0" rIns="0" bIns="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rPr>
                <a:t>23:00</a:t>
              </a:r>
              <a:endParaRPr kumimoji="1" lang="ja-JP" altLang="en-US" sz="1400" b="1" i="0" u="none" strike="noStrike" cap="none" normalizeH="0" baseline="0" dirty="0" smtClean="0">
                <a:ln>
                  <a:noFill/>
                </a:ln>
                <a:solidFill>
                  <a:schemeClr val="bg1"/>
                </a:solidFill>
                <a:effectLst/>
                <a:latin typeface="Consolas" panose="020B0609020204030204" pitchFamily="49" charset="0"/>
                <a:ea typeface="Meiryo UI" panose="020B0604030504040204" pitchFamily="50" charset="-128"/>
                <a:cs typeface="Consolas" panose="020B0609020204030204" pitchFamily="49" charset="0"/>
              </a:endParaRPr>
            </a:p>
          </p:txBody>
        </p:sp>
        <p:cxnSp>
          <p:nvCxnSpPr>
            <p:cNvPr id="80" name="直線コネクタ 79"/>
            <p:cNvCxnSpPr/>
            <p:nvPr/>
          </p:nvCxnSpPr>
          <p:spPr bwMode="auto">
            <a:xfrm>
              <a:off x="1225876" y="5204987"/>
              <a:ext cx="0" cy="1030886"/>
            </a:xfrm>
            <a:prstGeom prst="line">
              <a:avLst/>
            </a:prstGeom>
            <a:solidFill>
              <a:schemeClr val="accent1"/>
            </a:solidFill>
            <a:ln w="57150" cap="flat" cmpd="sng" algn="ctr">
              <a:solidFill>
                <a:srgbClr val="86BDE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直線コネクタ 80"/>
            <p:cNvCxnSpPr/>
            <p:nvPr/>
          </p:nvCxnSpPr>
          <p:spPr bwMode="auto">
            <a:xfrm>
              <a:off x="2426977" y="5204987"/>
              <a:ext cx="0" cy="1030886"/>
            </a:xfrm>
            <a:prstGeom prst="line">
              <a:avLst/>
            </a:prstGeom>
            <a:solidFill>
              <a:schemeClr val="accent1"/>
            </a:solidFill>
            <a:ln w="57150" cap="flat" cmpd="sng" algn="ctr">
              <a:solidFill>
                <a:srgbClr val="94D4B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直線コネクタ 81"/>
            <p:cNvCxnSpPr/>
            <p:nvPr/>
          </p:nvCxnSpPr>
          <p:spPr bwMode="auto">
            <a:xfrm>
              <a:off x="3633791" y="5204987"/>
              <a:ext cx="0" cy="1030886"/>
            </a:xfrm>
            <a:prstGeom prst="line">
              <a:avLst/>
            </a:prstGeom>
            <a:solidFill>
              <a:schemeClr val="accent1"/>
            </a:solidFill>
            <a:ln w="57150" cap="flat" cmpd="sng" algn="ctr">
              <a:solidFill>
                <a:srgbClr val="B9D49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直線コネクタ 82"/>
            <p:cNvCxnSpPr/>
            <p:nvPr/>
          </p:nvCxnSpPr>
          <p:spPr bwMode="auto">
            <a:xfrm>
              <a:off x="4845127" y="5201811"/>
              <a:ext cx="0" cy="1030886"/>
            </a:xfrm>
            <a:prstGeom prst="line">
              <a:avLst/>
            </a:prstGeom>
            <a:solidFill>
              <a:schemeClr val="accent1"/>
            </a:solidFill>
            <a:ln w="57150" cap="flat" cmpd="sng" algn="ctr">
              <a:solidFill>
                <a:srgbClr val="F5F28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直線コネクタ 83"/>
            <p:cNvCxnSpPr/>
            <p:nvPr/>
          </p:nvCxnSpPr>
          <p:spPr bwMode="auto">
            <a:xfrm>
              <a:off x="6051045" y="5201811"/>
              <a:ext cx="0" cy="1030886"/>
            </a:xfrm>
            <a:prstGeom prst="line">
              <a:avLst/>
            </a:prstGeom>
            <a:solidFill>
              <a:schemeClr val="accent1"/>
            </a:solidFill>
            <a:ln w="57150" cap="flat" cmpd="sng" algn="ctr">
              <a:solidFill>
                <a:srgbClr val="F7B9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直線コネクタ 84"/>
            <p:cNvCxnSpPr/>
            <p:nvPr/>
          </p:nvCxnSpPr>
          <p:spPr bwMode="auto">
            <a:xfrm>
              <a:off x="7265670" y="5199797"/>
              <a:ext cx="0" cy="1030886"/>
            </a:xfrm>
            <a:prstGeom prst="line">
              <a:avLst/>
            </a:prstGeom>
            <a:solidFill>
              <a:schemeClr val="accent1"/>
            </a:solidFill>
            <a:ln w="57150" cap="flat" cmpd="sng" algn="ctr">
              <a:solidFill>
                <a:srgbClr val="F6AA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正方形/長方形 85"/>
            <p:cNvSpPr/>
            <p:nvPr/>
          </p:nvSpPr>
          <p:spPr bwMode="auto">
            <a:xfrm>
              <a:off x="1289878" y="5381092"/>
              <a:ext cx="934496" cy="187224"/>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自動で電源</a:t>
              </a: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ON</a:t>
              </a:r>
              <a:endPar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正方形/長方形 86"/>
            <p:cNvSpPr/>
            <p:nvPr/>
          </p:nvSpPr>
          <p:spPr bwMode="auto">
            <a:xfrm>
              <a:off x="1296555" y="5915101"/>
              <a:ext cx="467248" cy="136474"/>
            </a:xfrm>
            <a:prstGeom prst="rect">
              <a:avLst/>
            </a:prstGeom>
            <a:solidFill>
              <a:srgbClr val="86BDE2"/>
            </a:solidFill>
            <a:ln>
              <a:noFill/>
            </a:ln>
            <a:effectLst/>
            <a:extLst/>
          </p:spPr>
          <p:txBody>
            <a:bodyPr vert="horz" wrap="none" lIns="91440" tIns="45720" rIns="91440" bIns="45720" numCol="1" rtlCol="0" anchor="ctr" anchorCtr="0" compatLnSpc="1">
              <a:prstTxWarp prst="textNoShape">
                <a:avLst/>
              </a:prstTxWarp>
            </a:bodyPr>
            <a:lstStyle/>
            <a:p>
              <a:pPr marL="342900" indent="-342900"/>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C-21</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テキスト ボックス 87"/>
            <p:cNvSpPr txBox="1"/>
            <p:nvPr/>
          </p:nvSpPr>
          <p:spPr>
            <a:xfrm>
              <a:off x="1299404" y="6106165"/>
              <a:ext cx="916918" cy="123111"/>
            </a:xfrm>
            <a:prstGeom prst="rect">
              <a:avLst/>
            </a:prstGeom>
            <a:noFill/>
          </p:spPr>
          <p:txBody>
            <a:bodyPr wrap="none" lIns="0" tIns="0" rIns="0" bIns="0" rtlCol="0">
              <a:spAutoFit/>
            </a:bodyPr>
            <a:lstStyle/>
            <a:p>
              <a:r>
                <a:rPr lang="ja-JP" altLang="en-US" sz="800" spc="-150" dirty="0">
                  <a:latin typeface="小塚ゴシック Pro B" pitchFamily="34" charset="-128"/>
                  <a:ea typeface="小塚ゴシック Pro B" pitchFamily="34" charset="-128"/>
                  <a:cs typeface="Meiryo UI" panose="020B0604030504040204" pitchFamily="50" charset="-128"/>
                </a:rPr>
                <a:t>モーニングミュージック</a:t>
              </a:r>
            </a:p>
          </p:txBody>
        </p:sp>
        <p:sp>
          <p:nvSpPr>
            <p:cNvPr id="89" name="正方形/長方形 88"/>
            <p:cNvSpPr/>
            <p:nvPr/>
          </p:nvSpPr>
          <p:spPr bwMode="auto">
            <a:xfrm>
              <a:off x="2495534" y="5376329"/>
              <a:ext cx="934496" cy="187224"/>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開店の案内</a:t>
              </a:r>
            </a:p>
          </p:txBody>
        </p:sp>
        <p:sp>
          <p:nvSpPr>
            <p:cNvPr id="90" name="正方形/長方形 89"/>
            <p:cNvSpPr/>
            <p:nvPr/>
          </p:nvSpPr>
          <p:spPr bwMode="auto">
            <a:xfrm>
              <a:off x="2502211" y="5910338"/>
              <a:ext cx="467248" cy="136474"/>
            </a:xfrm>
            <a:prstGeom prst="rect">
              <a:avLst/>
            </a:prstGeom>
            <a:solidFill>
              <a:srgbClr val="94D4BA"/>
            </a:solidFill>
            <a:ln>
              <a:solidFill>
                <a:srgbClr val="94D4BA"/>
              </a:solidFill>
            </a:ln>
            <a:effectLst/>
            <a:extLst/>
          </p:spPr>
          <p:txBody>
            <a:bodyPr vert="horz" wrap="none" lIns="91440" tIns="45720" rIns="91440" bIns="45720" numCol="1" rtlCol="0" anchor="ctr" anchorCtr="0" compatLnSpc="1">
              <a:prstTxWarp prst="textNoShape">
                <a:avLst/>
              </a:prstTxWarp>
            </a:bodyPr>
            <a:lstStyle/>
            <a:p>
              <a:pPr marL="342900" indent="-342900"/>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H-14</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テキスト ボックス 90"/>
            <p:cNvSpPr txBox="1"/>
            <p:nvPr/>
          </p:nvSpPr>
          <p:spPr>
            <a:xfrm>
              <a:off x="2505060" y="6101402"/>
              <a:ext cx="932948" cy="123111"/>
            </a:xfrm>
            <a:prstGeom prst="rect">
              <a:avLst/>
            </a:prstGeom>
            <a:noFill/>
          </p:spPr>
          <p:txBody>
            <a:bodyPr wrap="none" lIns="0" tIns="0" rIns="0" bIns="0" rtlCol="0">
              <a:spAutoFit/>
            </a:bodyPr>
            <a:lstStyle/>
            <a:p>
              <a:r>
                <a:rPr lang="ja-JP" altLang="en-US" sz="800" spc="-150" dirty="0">
                  <a:latin typeface="小塚ゴシック Pro B" pitchFamily="34" charset="-128"/>
                  <a:ea typeface="小塚ゴシック Pro B" pitchFamily="34" charset="-128"/>
                  <a:cs typeface="Meiryo UI" panose="020B0604030504040204" pitchFamily="50" charset="-128"/>
                </a:rPr>
                <a:t>Ｊ</a:t>
              </a:r>
              <a:r>
                <a:rPr lang="en-US" altLang="ja-JP" sz="800" spc="-150" dirty="0">
                  <a:latin typeface="小塚ゴシック Pro B" pitchFamily="34" charset="-128"/>
                  <a:ea typeface="小塚ゴシック Pro B" pitchFamily="34" charset="-128"/>
                  <a:cs typeface="Meiryo UI" panose="020B0604030504040204" pitchFamily="50" charset="-128"/>
                </a:rPr>
                <a:t>-</a:t>
              </a:r>
              <a:r>
                <a:rPr lang="ja-JP" altLang="en-US" sz="800" spc="-150" dirty="0">
                  <a:latin typeface="小塚ゴシック Pro B" pitchFamily="34" charset="-128"/>
                  <a:ea typeface="小塚ゴシック Pro B" pitchFamily="34" charset="-128"/>
                  <a:cs typeface="Meiryo UI" panose="020B0604030504040204" pitchFamily="50" charset="-128"/>
                </a:rPr>
                <a:t>ＰＯＰインストミドル</a:t>
              </a:r>
            </a:p>
          </p:txBody>
        </p:sp>
        <p:sp>
          <p:nvSpPr>
            <p:cNvPr id="92" name="正方形/長方形 91"/>
            <p:cNvSpPr/>
            <p:nvPr/>
          </p:nvSpPr>
          <p:spPr bwMode="auto">
            <a:xfrm>
              <a:off x="3701282" y="5376329"/>
              <a:ext cx="934496" cy="187224"/>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イベントにも対応</a:t>
              </a:r>
            </a:p>
          </p:txBody>
        </p:sp>
        <p:sp>
          <p:nvSpPr>
            <p:cNvPr id="93" name="正方形/長方形 92"/>
            <p:cNvSpPr/>
            <p:nvPr/>
          </p:nvSpPr>
          <p:spPr bwMode="auto">
            <a:xfrm>
              <a:off x="3707959" y="5910338"/>
              <a:ext cx="467248" cy="136474"/>
            </a:xfrm>
            <a:prstGeom prst="rect">
              <a:avLst/>
            </a:prstGeom>
            <a:solidFill>
              <a:srgbClr val="B9D49C"/>
            </a:solidFill>
            <a:ln>
              <a:noFill/>
            </a:ln>
            <a:effectLst/>
            <a:extLst/>
          </p:spPr>
          <p:txBody>
            <a:bodyPr vert="horz" wrap="none" lIns="91440" tIns="45720" rIns="91440" bIns="45720" numCol="1" rtlCol="0" anchor="ctr" anchorCtr="0" compatLnSpc="1">
              <a:prstTxWarp prst="textNoShape">
                <a:avLst/>
              </a:prstTxWarp>
            </a:bodyPr>
            <a:lstStyle/>
            <a:p>
              <a:pPr marL="342900" indent="-342900"/>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D-14</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テキスト ボックス 93"/>
            <p:cNvSpPr txBox="1"/>
            <p:nvPr/>
          </p:nvSpPr>
          <p:spPr>
            <a:xfrm>
              <a:off x="3710808" y="6101402"/>
              <a:ext cx="932948" cy="123111"/>
            </a:xfrm>
            <a:prstGeom prst="rect">
              <a:avLst/>
            </a:prstGeom>
            <a:noFill/>
          </p:spPr>
          <p:txBody>
            <a:bodyPr wrap="none" lIns="0" tIns="0" rIns="0" bIns="0" rtlCol="0">
              <a:spAutoFit/>
            </a:bodyPr>
            <a:lstStyle/>
            <a:p>
              <a:r>
                <a:rPr lang="ja-JP" altLang="en-US" sz="800" spc="-150" dirty="0">
                  <a:latin typeface="小塚ゴシック Pro B" pitchFamily="34" charset="-128"/>
                  <a:ea typeface="小塚ゴシック Pro B" pitchFamily="34" charset="-128"/>
                  <a:cs typeface="Meiryo UI" panose="020B0604030504040204" pitchFamily="50" charset="-128"/>
                </a:rPr>
                <a:t>Ｊ</a:t>
              </a:r>
              <a:r>
                <a:rPr lang="en-US" altLang="ja-JP" sz="800" spc="-150" dirty="0">
                  <a:latin typeface="小塚ゴシック Pro B" pitchFamily="34" charset="-128"/>
                  <a:ea typeface="小塚ゴシック Pro B" pitchFamily="34" charset="-128"/>
                  <a:cs typeface="Meiryo UI" panose="020B0604030504040204" pitchFamily="50" charset="-128"/>
                </a:rPr>
                <a:t>-</a:t>
              </a:r>
              <a:r>
                <a:rPr lang="ja-JP" altLang="en-US" sz="800" spc="-150" dirty="0">
                  <a:latin typeface="小塚ゴシック Pro B" pitchFamily="34" charset="-128"/>
                  <a:ea typeface="小塚ゴシック Pro B" pitchFamily="34" charset="-128"/>
                  <a:cs typeface="Meiryo UI" panose="020B0604030504040204" pitchFamily="50" charset="-128"/>
                </a:rPr>
                <a:t>ＰＯＰインストアップ</a:t>
              </a:r>
            </a:p>
          </p:txBody>
        </p:sp>
        <p:sp>
          <p:nvSpPr>
            <p:cNvPr id="95" name="正方形/長方形 94"/>
            <p:cNvSpPr/>
            <p:nvPr/>
          </p:nvSpPr>
          <p:spPr bwMode="auto">
            <a:xfrm>
              <a:off x="4912862" y="5376329"/>
              <a:ext cx="934496" cy="187224"/>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注意喚起</a:t>
              </a:r>
            </a:p>
          </p:txBody>
        </p:sp>
        <p:sp>
          <p:nvSpPr>
            <p:cNvPr id="96" name="正方形/長方形 95"/>
            <p:cNvSpPr/>
            <p:nvPr/>
          </p:nvSpPr>
          <p:spPr bwMode="auto">
            <a:xfrm>
              <a:off x="4919539" y="5910338"/>
              <a:ext cx="467248" cy="136474"/>
            </a:xfrm>
            <a:prstGeom prst="rect">
              <a:avLst/>
            </a:prstGeom>
            <a:solidFill>
              <a:srgbClr val="F5F287"/>
            </a:solidFill>
            <a:ln>
              <a:solidFill>
                <a:srgbClr val="F9F8B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H-13</a:t>
              </a:r>
              <a:endPar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テキスト ボックス 96"/>
            <p:cNvSpPr txBox="1"/>
            <p:nvPr/>
          </p:nvSpPr>
          <p:spPr>
            <a:xfrm>
              <a:off x="4922388" y="6101402"/>
              <a:ext cx="923330" cy="123111"/>
            </a:xfrm>
            <a:prstGeom prst="rect">
              <a:avLst/>
            </a:prstGeom>
            <a:noFill/>
          </p:spPr>
          <p:txBody>
            <a:bodyPr wrap="none" lIns="0" tIns="0" rIns="0" bIns="0" rtlCol="0">
              <a:spAutoFit/>
            </a:bodyPr>
            <a:lstStyle/>
            <a:p>
              <a:r>
                <a:rPr kumimoji="1" lang="ja-JP" altLang="en-US" sz="800" dirty="0" smtClean="0">
                  <a:latin typeface="小塚ゴシック Pro B" pitchFamily="34" charset="-128"/>
                  <a:ea typeface="小塚ゴシック Pro B" pitchFamily="34" charset="-128"/>
                  <a:cs typeface="Meiryo UI" panose="020B0604030504040204" pitchFamily="50" charset="-128"/>
                </a:rPr>
                <a:t>ポップミュージック</a:t>
              </a:r>
              <a:endParaRPr kumimoji="1" lang="ja-JP" altLang="en-US" sz="800" dirty="0">
                <a:latin typeface="小塚ゴシック Pro B" pitchFamily="34" charset="-128"/>
                <a:ea typeface="小塚ゴシック Pro B" pitchFamily="34" charset="-128"/>
                <a:cs typeface="Meiryo UI" panose="020B0604030504040204" pitchFamily="50" charset="-128"/>
              </a:endParaRPr>
            </a:p>
          </p:txBody>
        </p:sp>
        <p:sp>
          <p:nvSpPr>
            <p:cNvPr id="98" name="テキスト ボックス 97"/>
            <p:cNvSpPr txBox="1"/>
            <p:nvPr/>
          </p:nvSpPr>
          <p:spPr>
            <a:xfrm>
              <a:off x="1299404" y="5617115"/>
              <a:ext cx="924970" cy="103875"/>
            </a:xfrm>
            <a:prstGeom prst="rect">
              <a:avLst/>
            </a:prstGeom>
            <a:noFill/>
          </p:spPr>
          <p:txBody>
            <a:bodyPr wrap="square" lIns="0" tIns="0" rIns="0" bIns="0" rtlCol="0">
              <a:spAutoFit/>
            </a:bodyPr>
            <a:lstStyle/>
            <a:p>
              <a:pPr>
                <a:lnSpc>
                  <a:spcPts val="800"/>
                </a:lnSpc>
              </a:pPr>
              <a:r>
                <a:rPr kumimoji="1" lang="ja-JP" altLang="en-US" sz="700" dirty="0" smtClean="0">
                  <a:latin typeface="小塚ゴシック Pro B" pitchFamily="34" charset="-128"/>
                  <a:ea typeface="小塚ゴシック Pro B" pitchFamily="34" charset="-128"/>
                  <a:cs typeface="Meiryo UI" panose="020B0604030504040204" pitchFamily="50" charset="-128"/>
                </a:rPr>
                <a:t>「開店</a:t>
              </a:r>
              <a:r>
                <a:rPr kumimoji="1" lang="en-US" altLang="ja-JP" sz="700" dirty="0" smtClean="0">
                  <a:latin typeface="小塚ゴシック Pro B" pitchFamily="34" charset="-128"/>
                  <a:ea typeface="小塚ゴシック Pro B" pitchFamily="34" charset="-128"/>
                  <a:cs typeface="Meiryo UI" panose="020B0604030504040204" pitchFamily="50" charset="-128"/>
                </a:rPr>
                <a:t>30</a:t>
              </a:r>
              <a:r>
                <a:rPr kumimoji="1" lang="ja-JP" altLang="en-US" sz="700" dirty="0" smtClean="0">
                  <a:latin typeface="小塚ゴシック Pro B" pitchFamily="34" charset="-128"/>
                  <a:ea typeface="小塚ゴシック Pro B" pitchFamily="34" charset="-128"/>
                  <a:cs typeface="Meiryo UI" panose="020B0604030504040204" pitchFamily="50" charset="-128"/>
                </a:rPr>
                <a:t>分前です」</a:t>
              </a:r>
              <a:endParaRPr kumimoji="1" lang="ja-JP" altLang="en-US" sz="700" dirty="0">
                <a:latin typeface="小塚ゴシック Pro B" pitchFamily="34" charset="-128"/>
                <a:ea typeface="小塚ゴシック Pro B" pitchFamily="34" charset="-128"/>
                <a:cs typeface="Meiryo UI" panose="020B0604030504040204" pitchFamily="50" charset="-128"/>
              </a:endParaRPr>
            </a:p>
          </p:txBody>
        </p:sp>
        <p:sp>
          <p:nvSpPr>
            <p:cNvPr id="99" name="正方形/長方形 98"/>
            <p:cNvSpPr/>
            <p:nvPr/>
          </p:nvSpPr>
          <p:spPr bwMode="auto">
            <a:xfrm>
              <a:off x="6119997" y="5381092"/>
              <a:ext cx="1004736" cy="182462"/>
            </a:xfrm>
            <a:prstGeom prst="rect">
              <a:avLst/>
            </a:prstGeom>
            <a:solidFill>
              <a:schemeClr val="tx1">
                <a:lumMod val="65000"/>
                <a:lumOff val="35000"/>
              </a:schemeClr>
            </a:solidFill>
            <a:ln>
              <a:noFill/>
            </a:ln>
            <a:effectLst/>
            <a:extLst/>
          </p:spPr>
          <p:txBody>
            <a:bodyPr vert="horz" wrap="none" lIns="36000" tIns="45720" rIns="3600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ラストオーダー案内</a:t>
              </a:r>
            </a:p>
          </p:txBody>
        </p:sp>
        <p:sp>
          <p:nvSpPr>
            <p:cNvPr id="100" name="正方形/長方形 99"/>
            <p:cNvSpPr/>
            <p:nvPr/>
          </p:nvSpPr>
          <p:spPr bwMode="auto">
            <a:xfrm>
              <a:off x="6126674" y="5915101"/>
              <a:ext cx="467248" cy="136474"/>
            </a:xfrm>
            <a:prstGeom prst="rect">
              <a:avLst/>
            </a:prstGeom>
            <a:solidFill>
              <a:srgbClr val="F7B98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H-17</a:t>
              </a:r>
              <a:endPar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100"/>
            <p:cNvSpPr txBox="1"/>
            <p:nvPr/>
          </p:nvSpPr>
          <p:spPr>
            <a:xfrm>
              <a:off x="6129523" y="6121405"/>
              <a:ext cx="429605" cy="107722"/>
            </a:xfrm>
            <a:prstGeom prst="rect">
              <a:avLst/>
            </a:prstGeom>
            <a:noFill/>
          </p:spPr>
          <p:txBody>
            <a:bodyPr wrap="none" lIns="0" tIns="0" rIns="0" bIns="0" rtlCol="0">
              <a:spAutoFit/>
            </a:bodyPr>
            <a:lstStyle/>
            <a:p>
              <a:pPr>
                <a:lnSpc>
                  <a:spcPts val="800"/>
                </a:lnSpc>
              </a:pPr>
              <a:r>
                <a:rPr kumimoji="1" lang="ja-JP" altLang="en-US" sz="800" dirty="0" smtClean="0">
                  <a:latin typeface="小塚ゴシック Pro B" pitchFamily="34" charset="-128"/>
                  <a:ea typeface="小塚ゴシック Pro B" pitchFamily="34" charset="-128"/>
                  <a:cs typeface="Meiryo UI" panose="020B0604030504040204" pitchFamily="50" charset="-128"/>
                </a:rPr>
                <a:t>彩食</a:t>
              </a:r>
              <a:r>
                <a:rPr kumimoji="1" lang="en-US" altLang="ja-JP" sz="800" dirty="0" smtClean="0">
                  <a:latin typeface="小塚ゴシック Pro B" pitchFamily="34" charset="-128"/>
                  <a:ea typeface="小塚ゴシック Pro B" pitchFamily="34" charset="-128"/>
                  <a:cs typeface="Meiryo UI" panose="020B0604030504040204" pitchFamily="50" charset="-128"/>
                </a:rPr>
                <a:t>BGM</a:t>
              </a:r>
              <a:endParaRPr kumimoji="1" lang="ja-JP" altLang="en-US" sz="800" dirty="0">
                <a:latin typeface="小塚ゴシック Pro B" pitchFamily="34" charset="-128"/>
                <a:ea typeface="小塚ゴシック Pro B" pitchFamily="34" charset="-128"/>
                <a:cs typeface="Meiryo UI" panose="020B0604030504040204" pitchFamily="50" charset="-128"/>
              </a:endParaRPr>
            </a:p>
          </p:txBody>
        </p:sp>
        <p:sp>
          <p:nvSpPr>
            <p:cNvPr id="102" name="テキスト ボックス 101"/>
            <p:cNvSpPr txBox="1"/>
            <p:nvPr/>
          </p:nvSpPr>
          <p:spPr>
            <a:xfrm>
              <a:off x="6129523" y="5618829"/>
              <a:ext cx="924970" cy="226729"/>
            </a:xfrm>
            <a:prstGeom prst="rect">
              <a:avLst/>
            </a:prstGeom>
            <a:noFill/>
          </p:spPr>
          <p:txBody>
            <a:bodyPr wrap="square" lIns="0" tIns="0" rIns="0" bIns="0" rtlCol="0">
              <a:spAutoFit/>
            </a:bodyPr>
            <a:lstStyle/>
            <a:p>
              <a:pPr>
                <a:lnSpc>
                  <a:spcPts val="800"/>
                </a:lnSpc>
              </a:pPr>
              <a:r>
                <a:rPr kumimoji="1" lang="ja-JP" altLang="en-US" sz="700" dirty="0" smtClean="0">
                  <a:latin typeface="小塚ゴシック Pro B" pitchFamily="34" charset="-128"/>
                  <a:ea typeface="小塚ゴシック Pro B" pitchFamily="34" charset="-128"/>
                  <a:cs typeface="Meiryo UI" panose="020B0604030504040204" pitchFamily="50" charset="-128"/>
                </a:rPr>
                <a:t>「まもなくラストオー</a:t>
              </a:r>
              <a:endParaRPr kumimoji="1" lang="en-US" altLang="ja-JP" sz="700" dirty="0" smtClean="0">
                <a:latin typeface="小塚ゴシック Pro B" pitchFamily="34" charset="-128"/>
                <a:ea typeface="小塚ゴシック Pro B" pitchFamily="34" charset="-128"/>
                <a:cs typeface="Meiryo UI" panose="020B0604030504040204" pitchFamily="50" charset="-128"/>
              </a:endParaRPr>
            </a:p>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　</a:t>
              </a:r>
              <a:r>
                <a:rPr kumimoji="1" lang="ja-JP" altLang="en-US" sz="700" dirty="0" smtClean="0">
                  <a:latin typeface="小塚ゴシック Pro B" pitchFamily="34" charset="-128"/>
                  <a:ea typeface="小塚ゴシック Pro B" pitchFamily="34" charset="-128"/>
                  <a:cs typeface="Meiryo UI" panose="020B0604030504040204" pitchFamily="50" charset="-128"/>
                </a:rPr>
                <a:t>ダーの時間です」</a:t>
              </a:r>
              <a:endParaRPr kumimoji="1" lang="ja-JP" altLang="en-US" sz="700" dirty="0">
                <a:latin typeface="小塚ゴシック Pro B" pitchFamily="34" charset="-128"/>
                <a:ea typeface="小塚ゴシック Pro B" pitchFamily="34" charset="-128"/>
                <a:cs typeface="Meiryo UI" panose="020B0604030504040204" pitchFamily="50" charset="-128"/>
              </a:endParaRPr>
            </a:p>
          </p:txBody>
        </p:sp>
        <p:sp>
          <p:nvSpPr>
            <p:cNvPr id="103" name="正方形/長方形 102"/>
            <p:cNvSpPr/>
            <p:nvPr/>
          </p:nvSpPr>
          <p:spPr bwMode="auto">
            <a:xfrm>
              <a:off x="7335376" y="5399189"/>
              <a:ext cx="934496" cy="187224"/>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消灯の案内</a:t>
              </a:r>
            </a:p>
          </p:txBody>
        </p:sp>
        <p:sp>
          <p:nvSpPr>
            <p:cNvPr id="104" name="正方形/長方形 103"/>
            <p:cNvSpPr/>
            <p:nvPr/>
          </p:nvSpPr>
          <p:spPr bwMode="auto">
            <a:xfrm>
              <a:off x="7342053" y="5933198"/>
              <a:ext cx="467248" cy="136474"/>
            </a:xfrm>
            <a:prstGeom prst="rect">
              <a:avLst/>
            </a:prstGeom>
            <a:solidFill>
              <a:srgbClr val="F6AAA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A-16</a:t>
              </a:r>
              <a:endPar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テキスト ボックス 104"/>
            <p:cNvSpPr txBox="1"/>
            <p:nvPr/>
          </p:nvSpPr>
          <p:spPr>
            <a:xfrm>
              <a:off x="7344902" y="6124262"/>
              <a:ext cx="615553" cy="123111"/>
            </a:xfrm>
            <a:prstGeom prst="rect">
              <a:avLst/>
            </a:prstGeom>
            <a:noFill/>
          </p:spPr>
          <p:txBody>
            <a:bodyPr wrap="none" lIns="0" tIns="0" rIns="0" bIns="0" rtlCol="0">
              <a:spAutoFit/>
            </a:bodyPr>
            <a:lstStyle/>
            <a:p>
              <a:r>
                <a:rPr lang="ja-JP" altLang="en-US" sz="800" dirty="0">
                  <a:latin typeface="小塚ゴシック Pro B" pitchFamily="34" charset="-128"/>
                  <a:ea typeface="小塚ゴシック Pro B" pitchFamily="34" charset="-128"/>
                  <a:cs typeface="Meiryo UI" panose="020B0604030504040204" pitchFamily="50" charset="-128"/>
                </a:rPr>
                <a:t>別れのワルツ</a:t>
              </a:r>
            </a:p>
          </p:txBody>
        </p:sp>
        <p:sp>
          <p:nvSpPr>
            <p:cNvPr id="106" name="テキスト ボックス 105"/>
            <p:cNvSpPr txBox="1"/>
            <p:nvPr/>
          </p:nvSpPr>
          <p:spPr>
            <a:xfrm>
              <a:off x="7344901" y="5636926"/>
              <a:ext cx="1190917" cy="226729"/>
            </a:xfrm>
            <a:prstGeom prst="rect">
              <a:avLst/>
            </a:prstGeom>
            <a:noFill/>
          </p:spPr>
          <p:txBody>
            <a:bodyPr wrap="square" lIns="0" tIns="0" rIns="0" bIns="0" rtlCol="0">
              <a:spAutoFit/>
            </a:bodyPr>
            <a:lstStyle/>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「只今をもちまして</a:t>
              </a:r>
              <a:endParaRPr lang="en-US" altLang="ja-JP" sz="700" dirty="0">
                <a:latin typeface="小塚ゴシック Pro B" pitchFamily="34" charset="-128"/>
                <a:ea typeface="小塚ゴシック Pro B" pitchFamily="34" charset="-128"/>
                <a:cs typeface="Meiryo UI" panose="020B0604030504040204" pitchFamily="50" charset="-128"/>
              </a:endParaRPr>
            </a:p>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　当店は閉店致します」</a:t>
              </a:r>
              <a:endParaRPr kumimoji="1" lang="ja-JP" altLang="en-US" sz="700" dirty="0">
                <a:latin typeface="小塚ゴシック Pro B" pitchFamily="34" charset="-128"/>
                <a:ea typeface="小塚ゴシック Pro B" pitchFamily="34" charset="-128"/>
                <a:cs typeface="Meiryo UI" panose="020B0604030504040204" pitchFamily="50" charset="-128"/>
              </a:endParaRPr>
            </a:p>
          </p:txBody>
        </p:sp>
        <p:sp>
          <p:nvSpPr>
            <p:cNvPr id="107" name="テキスト ボックス 106"/>
            <p:cNvSpPr txBox="1"/>
            <p:nvPr/>
          </p:nvSpPr>
          <p:spPr>
            <a:xfrm>
              <a:off x="2502210" y="5614684"/>
              <a:ext cx="1101732" cy="227898"/>
            </a:xfrm>
            <a:prstGeom prst="rect">
              <a:avLst/>
            </a:prstGeom>
            <a:noFill/>
          </p:spPr>
          <p:txBody>
            <a:bodyPr wrap="square" lIns="0" tIns="0" rIns="0" bIns="0" rtlCol="0">
              <a:spAutoFit/>
            </a:bodyPr>
            <a:lstStyle/>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「いらっしゃいませ</a:t>
              </a:r>
              <a:endParaRPr lang="en-US" altLang="ja-JP" sz="700" dirty="0">
                <a:latin typeface="小塚ゴシック Pro B" pitchFamily="34" charset="-128"/>
                <a:ea typeface="小塚ゴシック Pro B" pitchFamily="34" charset="-128"/>
                <a:cs typeface="Meiryo UI" panose="020B0604030504040204" pitchFamily="50" charset="-128"/>
              </a:endParaRPr>
            </a:p>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　本日のおすすめ</a:t>
              </a:r>
              <a:r>
                <a:rPr lang="ja-JP" altLang="en-US" sz="700" dirty="0" smtClean="0">
                  <a:latin typeface="小塚ゴシック Pro B" pitchFamily="34" charset="-128"/>
                  <a:ea typeface="小塚ゴシック Pro B" pitchFamily="34" charset="-128"/>
                  <a:cs typeface="Meiryo UI" panose="020B0604030504040204" pitchFamily="50" charset="-128"/>
                </a:rPr>
                <a:t>は</a:t>
              </a:r>
              <a:r>
                <a:rPr lang="en-US" altLang="ja-JP" sz="700" dirty="0">
                  <a:latin typeface="小塚ゴシック Pro B" pitchFamily="34" charset="-128"/>
                  <a:ea typeface="小塚ゴシック Pro B" pitchFamily="34" charset="-128"/>
                  <a:cs typeface="Meiryo UI" panose="020B0604030504040204" pitchFamily="50" charset="-128"/>
                </a:rPr>
                <a:t>…</a:t>
              </a:r>
              <a:r>
                <a:rPr lang="ja-JP" altLang="en-US" sz="700" dirty="0" smtClean="0">
                  <a:latin typeface="小塚ゴシック Pro B" pitchFamily="34" charset="-128"/>
                  <a:ea typeface="小塚ゴシック Pro B" pitchFamily="34" charset="-128"/>
                  <a:cs typeface="Meiryo UI" panose="020B0604030504040204" pitchFamily="50" charset="-128"/>
                </a:rPr>
                <a:t> </a:t>
              </a:r>
              <a:r>
                <a:rPr kumimoji="1" lang="ja-JP" altLang="en-US" sz="700" dirty="0" smtClean="0">
                  <a:latin typeface="小塚ゴシック Pro B" pitchFamily="34" charset="-128"/>
                  <a:ea typeface="小塚ゴシック Pro B" pitchFamily="34" charset="-128"/>
                  <a:cs typeface="Meiryo UI" panose="020B0604030504040204" pitchFamily="50" charset="-128"/>
                </a:rPr>
                <a:t>」</a:t>
              </a:r>
              <a:endParaRPr kumimoji="1" lang="ja-JP" altLang="en-US" sz="700" dirty="0">
                <a:latin typeface="小塚ゴシック Pro B" pitchFamily="34" charset="-128"/>
                <a:ea typeface="小塚ゴシック Pro B" pitchFamily="34" charset="-128"/>
                <a:cs typeface="Meiryo UI" panose="020B0604030504040204" pitchFamily="50" charset="-128"/>
              </a:endParaRPr>
            </a:p>
          </p:txBody>
        </p:sp>
        <p:sp>
          <p:nvSpPr>
            <p:cNvPr id="108" name="テキスト ボックス 107"/>
            <p:cNvSpPr txBox="1"/>
            <p:nvPr/>
          </p:nvSpPr>
          <p:spPr>
            <a:xfrm>
              <a:off x="3701282" y="5618829"/>
              <a:ext cx="1132144" cy="227898"/>
            </a:xfrm>
            <a:prstGeom prst="rect">
              <a:avLst/>
            </a:prstGeom>
            <a:noFill/>
          </p:spPr>
          <p:txBody>
            <a:bodyPr wrap="square" lIns="0" tIns="0" rIns="0" bIns="0" rtlCol="0">
              <a:spAutoFit/>
            </a:bodyPr>
            <a:lstStyle/>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「本日は雨の日</a:t>
              </a:r>
              <a:endParaRPr lang="en-US" altLang="ja-JP" sz="700" dirty="0">
                <a:latin typeface="小塚ゴシック Pro B" pitchFamily="34" charset="-128"/>
                <a:ea typeface="小塚ゴシック Pro B" pitchFamily="34" charset="-128"/>
                <a:cs typeface="Meiryo UI" panose="020B0604030504040204" pitchFamily="50" charset="-128"/>
              </a:endParaRPr>
            </a:p>
            <a:p>
              <a:pPr>
                <a:lnSpc>
                  <a:spcPts val="800"/>
                </a:lnSpc>
              </a:pPr>
              <a:r>
                <a:rPr lang="ja-JP" altLang="en-US" sz="700" dirty="0">
                  <a:latin typeface="小塚ゴシック Pro B" pitchFamily="34" charset="-128"/>
                  <a:ea typeface="小塚ゴシック Pro B" pitchFamily="34" charset="-128"/>
                  <a:cs typeface="Meiryo UI" panose="020B0604030504040204" pitchFamily="50" charset="-128"/>
                </a:rPr>
                <a:t>　ポイント</a:t>
              </a:r>
              <a:r>
                <a:rPr lang="en-US" altLang="ja-JP" sz="700" dirty="0">
                  <a:latin typeface="小塚ゴシック Pro B" pitchFamily="34" charset="-128"/>
                  <a:ea typeface="小塚ゴシック Pro B" pitchFamily="34" charset="-128"/>
                  <a:cs typeface="Meiryo UI" panose="020B0604030504040204" pitchFamily="50" charset="-128"/>
                </a:rPr>
                <a:t>10</a:t>
              </a:r>
              <a:r>
                <a:rPr lang="ja-JP" altLang="en-US" sz="700" dirty="0">
                  <a:latin typeface="小塚ゴシック Pro B" pitchFamily="34" charset="-128"/>
                  <a:ea typeface="小塚ゴシック Pro B" pitchFamily="34" charset="-128"/>
                  <a:cs typeface="Meiryo UI" panose="020B0604030504040204" pitchFamily="50" charset="-128"/>
                </a:rPr>
                <a:t>倍</a:t>
              </a:r>
              <a:r>
                <a:rPr lang="en-US" altLang="ja-JP" sz="700" dirty="0">
                  <a:latin typeface="小塚ゴシック Pro B" pitchFamily="34" charset="-128"/>
                  <a:ea typeface="小塚ゴシック Pro B" pitchFamily="34" charset="-128"/>
                  <a:cs typeface="Meiryo UI" panose="020B0604030504040204" pitchFamily="50" charset="-128"/>
                </a:rPr>
                <a:t>DAY</a:t>
              </a:r>
              <a:r>
                <a:rPr lang="ja-JP" altLang="en-US" sz="700" dirty="0">
                  <a:latin typeface="小塚ゴシック Pro B" pitchFamily="34" charset="-128"/>
                  <a:ea typeface="小塚ゴシック Pro B" pitchFamily="34" charset="-128"/>
                  <a:cs typeface="Meiryo UI" panose="020B0604030504040204" pitchFamily="50" charset="-128"/>
                </a:rPr>
                <a:t>～」</a:t>
              </a:r>
              <a:endParaRPr lang="en-US" altLang="ja-JP" sz="700" dirty="0">
                <a:latin typeface="小塚ゴシック Pro B" pitchFamily="34" charset="-128"/>
                <a:ea typeface="小塚ゴシック Pro B" pitchFamily="34" charset="-128"/>
                <a:cs typeface="Meiryo UI" panose="020B0604030504040204" pitchFamily="50" charset="-128"/>
              </a:endParaRPr>
            </a:p>
          </p:txBody>
        </p:sp>
        <p:sp>
          <p:nvSpPr>
            <p:cNvPr id="109" name="テキスト ボックス 108"/>
            <p:cNvSpPr txBox="1"/>
            <p:nvPr/>
          </p:nvSpPr>
          <p:spPr>
            <a:xfrm>
              <a:off x="4881749" y="5614684"/>
              <a:ext cx="1140907" cy="227898"/>
            </a:xfrm>
            <a:prstGeom prst="rect">
              <a:avLst/>
            </a:prstGeom>
            <a:noFill/>
          </p:spPr>
          <p:txBody>
            <a:bodyPr wrap="square" lIns="0" tIns="0" rIns="0" bIns="0" rtlCol="0">
              <a:spAutoFit/>
            </a:bodyPr>
            <a:lstStyle/>
            <a:p>
              <a:pPr>
                <a:lnSpc>
                  <a:spcPts val="800"/>
                </a:lnSpc>
              </a:pPr>
              <a:r>
                <a:rPr kumimoji="1" lang="ja-JP" altLang="en-US" sz="700" dirty="0" smtClean="0">
                  <a:latin typeface="小塚ゴシック Pro B" pitchFamily="34" charset="-128"/>
                  <a:ea typeface="小塚ゴシック Pro B" pitchFamily="34" charset="-128"/>
                  <a:cs typeface="Meiryo UI" panose="020B0604030504040204" pitchFamily="50" charset="-128"/>
                </a:rPr>
                <a:t>「当店は</a:t>
              </a:r>
              <a:r>
                <a:rPr kumimoji="1" lang="en-US" altLang="ja-JP" sz="700" dirty="0" smtClean="0">
                  <a:latin typeface="小塚ゴシック Pro B" pitchFamily="34" charset="-128"/>
                  <a:ea typeface="小塚ゴシック Pro B" pitchFamily="34" charset="-128"/>
                  <a:cs typeface="Meiryo UI" panose="020B0604030504040204" pitchFamily="50" charset="-128"/>
                </a:rPr>
                <a:t>18</a:t>
              </a:r>
              <a:r>
                <a:rPr kumimoji="1" lang="ja-JP" altLang="en-US" sz="700" dirty="0" smtClean="0">
                  <a:latin typeface="小塚ゴシック Pro B" pitchFamily="34" charset="-128"/>
                  <a:ea typeface="小塚ゴシック Pro B" pitchFamily="34" charset="-128"/>
                  <a:cs typeface="Meiryo UI" panose="020B0604030504040204" pitchFamily="50" charset="-128"/>
                </a:rPr>
                <a:t>歳未満への</a:t>
              </a:r>
              <a:endParaRPr kumimoji="1" lang="en-US" altLang="ja-JP" sz="700" dirty="0" smtClean="0">
                <a:latin typeface="小塚ゴシック Pro B" pitchFamily="34" charset="-128"/>
                <a:ea typeface="小塚ゴシック Pro B" pitchFamily="34" charset="-128"/>
                <a:cs typeface="Meiryo UI" panose="020B0604030504040204" pitchFamily="50" charset="-128"/>
              </a:endParaRPr>
            </a:p>
            <a:p>
              <a:pPr>
                <a:lnSpc>
                  <a:spcPts val="800"/>
                </a:lnSpc>
              </a:pPr>
              <a:r>
                <a:rPr kumimoji="1" lang="ja-JP" altLang="en-US" sz="700" dirty="0" smtClean="0">
                  <a:latin typeface="小塚ゴシック Pro B" pitchFamily="34" charset="-128"/>
                  <a:ea typeface="小塚ゴシック Pro B" pitchFamily="34" charset="-128"/>
                  <a:cs typeface="Meiryo UI" panose="020B0604030504040204" pitchFamily="50" charset="-128"/>
                </a:rPr>
                <a:t>　アルコールの提供は</a:t>
              </a:r>
              <a:r>
                <a:rPr kumimoji="1" lang="en-US" altLang="ja-JP" sz="700" dirty="0" smtClean="0">
                  <a:latin typeface="小塚ゴシック Pro B" pitchFamily="34" charset="-128"/>
                  <a:ea typeface="小塚ゴシック Pro B" pitchFamily="34" charset="-128"/>
                  <a:cs typeface="Meiryo UI" panose="020B0604030504040204" pitchFamily="50" charset="-128"/>
                </a:rPr>
                <a:t>…</a:t>
              </a:r>
              <a:r>
                <a:rPr kumimoji="1" lang="ja-JP" altLang="en-US" sz="700" dirty="0" smtClean="0">
                  <a:latin typeface="小塚ゴシック Pro B" pitchFamily="34" charset="-128"/>
                  <a:ea typeface="小塚ゴシック Pro B" pitchFamily="34" charset="-128"/>
                  <a:cs typeface="Meiryo UI" panose="020B0604030504040204" pitchFamily="50" charset="-128"/>
                </a:rPr>
                <a:t>」</a:t>
              </a:r>
              <a:endParaRPr kumimoji="1" lang="ja-JP" altLang="en-US" sz="700" dirty="0">
                <a:latin typeface="小塚ゴシック Pro B" pitchFamily="34" charset="-128"/>
                <a:ea typeface="小塚ゴシック Pro B" pitchFamily="34" charset="-128"/>
                <a:cs typeface="Meiryo UI" panose="020B0604030504040204" pitchFamily="50" charset="-128"/>
              </a:endParaRPr>
            </a:p>
          </p:txBody>
        </p:sp>
      </p:grpSp>
      <p:grpSp>
        <p:nvGrpSpPr>
          <p:cNvPr id="118" name="グループ化 117"/>
          <p:cNvGrpSpPr/>
          <p:nvPr/>
        </p:nvGrpSpPr>
        <p:grpSpPr>
          <a:xfrm>
            <a:off x="339883" y="6474344"/>
            <a:ext cx="1419754" cy="356320"/>
            <a:chOff x="339883" y="6474344"/>
            <a:chExt cx="1419754" cy="356320"/>
          </a:xfrm>
        </p:grpSpPr>
        <p:sp>
          <p:nvSpPr>
            <p:cNvPr id="119" name="Text Box 76"/>
            <p:cNvSpPr txBox="1">
              <a:spLocks noChangeArrowheads="1"/>
            </p:cNvSpPr>
            <p:nvPr/>
          </p:nvSpPr>
          <p:spPr bwMode="auto">
            <a:xfrm>
              <a:off x="574568" y="6474344"/>
              <a:ext cx="11850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chemeClr val="bg1">
                      <a:lumMod val="75000"/>
                    </a:schemeClr>
                  </a:solidFill>
                  <a:latin typeface="Meiryo UI" panose="020B0604030504040204" pitchFamily="50" charset="-128"/>
                  <a:ea typeface="Meiryo UI" panose="020B0604030504040204" pitchFamily="50" charset="-128"/>
                </a:rPr>
                <a:t>空間演出</a:t>
              </a:r>
              <a:endParaRPr lang="en-US" altLang="ja-JP" sz="2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121" name="図 120"/>
            <p:cNvPicPr>
              <a:picLocks noChangeAspect="1"/>
            </p:cNvPicPr>
            <p:nvPr/>
          </p:nvPicPr>
          <p:blipFill>
            <a:blip r:embed="rId11">
              <a:duotone>
                <a:schemeClr val="accent3">
                  <a:shade val="45000"/>
                  <a:satMod val="135000"/>
                </a:schemeClr>
                <a:prstClr val="white"/>
              </a:duotone>
            </a:blip>
            <a:stretch>
              <a:fillRect/>
            </a:stretch>
          </p:blipFill>
          <p:spPr>
            <a:xfrm>
              <a:off x="339883" y="6492037"/>
              <a:ext cx="224600" cy="338627"/>
            </a:xfrm>
            <a:prstGeom prst="rect">
              <a:avLst/>
            </a:prstGeom>
          </p:spPr>
        </p:pic>
      </p:grpSp>
      <p:sp>
        <p:nvSpPr>
          <p:cNvPr id="117" name="正方形/長方形 116"/>
          <p:cNvSpPr/>
          <p:nvPr/>
        </p:nvSpPr>
        <p:spPr bwMode="auto">
          <a:xfrm>
            <a:off x="4150726" y="2054899"/>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2" name="正方形/長方形 121"/>
          <p:cNvSpPr/>
          <p:nvPr/>
        </p:nvSpPr>
        <p:spPr bwMode="auto">
          <a:xfrm>
            <a:off x="4147564" y="2586946"/>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3" name="正方形/長方形 122"/>
          <p:cNvSpPr/>
          <p:nvPr/>
        </p:nvSpPr>
        <p:spPr bwMode="auto">
          <a:xfrm>
            <a:off x="4147564" y="3118993"/>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4" name="正方形/長方形 123"/>
          <p:cNvSpPr/>
          <p:nvPr/>
        </p:nvSpPr>
        <p:spPr bwMode="auto">
          <a:xfrm>
            <a:off x="4147564" y="3651040"/>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5" name="正方形/長方形 124"/>
          <p:cNvSpPr/>
          <p:nvPr/>
        </p:nvSpPr>
        <p:spPr bwMode="auto">
          <a:xfrm>
            <a:off x="4135623" y="4183087"/>
            <a:ext cx="4650996" cy="416732"/>
          </a:xfrm>
          <a:prstGeom prst="rect">
            <a:avLst/>
          </a:prstGeom>
          <a:solidFill>
            <a:srgbClr val="FFEEB9"/>
          </a:solidFill>
          <a:ln w="28575">
            <a:noFill/>
          </a:ln>
          <a:effectLst>
            <a:outerShdw blurRad="50800" dist="38100" dir="2700000" algn="tl" rotWithShape="0">
              <a:prstClr val="black">
                <a:alpha val="40000"/>
              </a:prstClr>
            </a:outerShd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57" name="図 5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05313" y="2108543"/>
            <a:ext cx="321327" cy="321327"/>
          </a:xfrm>
          <a:prstGeom prst="rect">
            <a:avLst/>
          </a:prstGeom>
        </p:spPr>
      </p:pic>
      <p:pic>
        <p:nvPicPr>
          <p:cNvPr id="67" name="図 6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05978" y="2641813"/>
            <a:ext cx="311001" cy="311001"/>
          </a:xfrm>
          <a:prstGeom prst="rect">
            <a:avLst/>
          </a:prstGeom>
        </p:spPr>
      </p:pic>
      <p:pic>
        <p:nvPicPr>
          <p:cNvPr id="58" name="図 5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86206" y="3152630"/>
            <a:ext cx="359539" cy="359539"/>
          </a:xfrm>
          <a:prstGeom prst="rect">
            <a:avLst/>
          </a:prstGeom>
        </p:spPr>
      </p:pic>
      <p:pic>
        <p:nvPicPr>
          <p:cNvPr id="69" name="図 6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193870" y="3690161"/>
            <a:ext cx="346608" cy="346608"/>
          </a:xfrm>
          <a:prstGeom prst="rect">
            <a:avLst/>
          </a:prstGeom>
        </p:spPr>
      </p:pic>
      <p:pic>
        <p:nvPicPr>
          <p:cNvPr id="65" name="図 64"/>
          <p:cNvPicPr>
            <a:picLocks noChangeAspect="1"/>
          </p:cNvPicPr>
          <p:nvPr/>
        </p:nvPicPr>
        <p:blipFill rotWithShape="1">
          <a:blip r:embed="rId16" cstate="screen">
            <a:extLst>
              <a:ext uri="{28A0092B-C50C-407E-A947-70E740481C1C}">
                <a14:useLocalDpi xmlns:a14="http://schemas.microsoft.com/office/drawing/2010/main"/>
              </a:ext>
            </a:extLst>
          </a:blip>
          <a:srcRect t="10241" b="14199"/>
          <a:stretch/>
        </p:blipFill>
        <p:spPr>
          <a:xfrm flipH="1">
            <a:off x="4196909" y="4256987"/>
            <a:ext cx="386130" cy="291757"/>
          </a:xfrm>
          <a:prstGeom prst="rect">
            <a:avLst/>
          </a:prstGeom>
        </p:spPr>
      </p:pic>
      <p:sp>
        <p:nvSpPr>
          <p:cNvPr id="18" name="テキスト ボックス 17"/>
          <p:cNvSpPr txBox="1"/>
          <p:nvPr/>
        </p:nvSpPr>
        <p:spPr>
          <a:xfrm>
            <a:off x="4576224" y="2125939"/>
            <a:ext cx="962123" cy="276999"/>
          </a:xfrm>
          <a:prstGeom prst="rect">
            <a:avLst/>
          </a:prstGeom>
          <a:noFill/>
        </p:spPr>
        <p:txBody>
          <a:bodyPr wrap="none" rtlCol="0">
            <a:spAutoFit/>
          </a:bodyPr>
          <a:lstStyle/>
          <a:p>
            <a:r>
              <a:rPr kumimoji="1" lang="ja-JP" altLang="en-US" sz="1200" dirty="0" smtClean="0">
                <a:solidFill>
                  <a:srgbClr val="FF4B21"/>
                </a:solidFill>
              </a:rPr>
              <a:t>コメント放送</a:t>
            </a:r>
            <a:endParaRPr kumimoji="1" lang="ja-JP" altLang="en-US" sz="1200" dirty="0">
              <a:solidFill>
                <a:srgbClr val="FF4B21"/>
              </a:solidFill>
            </a:endParaRPr>
          </a:p>
        </p:txBody>
      </p:sp>
      <p:sp>
        <p:nvSpPr>
          <p:cNvPr id="52" name="テキスト ボックス 51"/>
          <p:cNvSpPr txBox="1"/>
          <p:nvPr/>
        </p:nvSpPr>
        <p:spPr>
          <a:xfrm>
            <a:off x="4576224" y="2648244"/>
            <a:ext cx="1308371" cy="276999"/>
          </a:xfrm>
          <a:prstGeom prst="rect">
            <a:avLst/>
          </a:prstGeom>
          <a:noFill/>
        </p:spPr>
        <p:txBody>
          <a:bodyPr wrap="none" rtlCol="0">
            <a:spAutoFit/>
          </a:bodyPr>
          <a:lstStyle/>
          <a:p>
            <a:r>
              <a:rPr kumimoji="1" lang="ja-JP" altLang="en-US" sz="1200" dirty="0" smtClean="0">
                <a:solidFill>
                  <a:srgbClr val="FF4B21"/>
                </a:solidFill>
              </a:rPr>
              <a:t>タイマー自動切替</a:t>
            </a:r>
            <a:endParaRPr kumimoji="1" lang="ja-JP" altLang="en-US" sz="1200" dirty="0">
              <a:solidFill>
                <a:srgbClr val="FF4B21"/>
              </a:solidFill>
            </a:endParaRPr>
          </a:p>
        </p:txBody>
      </p:sp>
      <p:sp>
        <p:nvSpPr>
          <p:cNvPr id="53" name="テキスト ボックス 52"/>
          <p:cNvSpPr txBox="1"/>
          <p:nvPr/>
        </p:nvSpPr>
        <p:spPr>
          <a:xfrm>
            <a:off x="4576224" y="3166567"/>
            <a:ext cx="1220206" cy="276999"/>
          </a:xfrm>
          <a:prstGeom prst="rect">
            <a:avLst/>
          </a:prstGeom>
          <a:noFill/>
        </p:spPr>
        <p:txBody>
          <a:bodyPr wrap="none" rtlCol="0">
            <a:spAutoFit/>
          </a:bodyPr>
          <a:lstStyle/>
          <a:p>
            <a:r>
              <a:rPr kumimoji="1" lang="ja-JP" altLang="en-US" sz="1200" dirty="0" smtClean="0">
                <a:solidFill>
                  <a:srgbClr val="FF4B21"/>
                </a:solidFill>
              </a:rPr>
              <a:t>ワンタッチボタン</a:t>
            </a:r>
            <a:endParaRPr kumimoji="1" lang="ja-JP" altLang="en-US" sz="1200" dirty="0">
              <a:solidFill>
                <a:srgbClr val="FF4B21"/>
              </a:solidFill>
            </a:endParaRPr>
          </a:p>
        </p:txBody>
      </p:sp>
      <p:sp>
        <p:nvSpPr>
          <p:cNvPr id="55" name="テキスト ボックス 54"/>
          <p:cNvSpPr txBox="1"/>
          <p:nvPr/>
        </p:nvSpPr>
        <p:spPr>
          <a:xfrm>
            <a:off x="4576224" y="4206542"/>
            <a:ext cx="1083951" cy="372410"/>
          </a:xfrm>
          <a:prstGeom prst="rect">
            <a:avLst/>
          </a:prstGeom>
          <a:noFill/>
        </p:spPr>
        <p:txBody>
          <a:bodyPr wrap="none" rtlCol="0">
            <a:spAutoFit/>
          </a:bodyPr>
          <a:lstStyle/>
          <a:p>
            <a:r>
              <a:rPr kumimoji="1" lang="ja-JP" altLang="en-US" sz="1200" dirty="0" smtClean="0">
                <a:solidFill>
                  <a:srgbClr val="FF4B21"/>
                </a:solidFill>
              </a:rPr>
              <a:t>スタッフコール</a:t>
            </a:r>
            <a:endParaRPr kumimoji="1" lang="en-US" altLang="ja-JP" sz="600" dirty="0" smtClean="0">
              <a:solidFill>
                <a:srgbClr val="FF4B21"/>
              </a:solidFill>
            </a:endParaRPr>
          </a:p>
          <a:p>
            <a:pPr>
              <a:lnSpc>
                <a:spcPts val="600"/>
              </a:lnSpc>
            </a:pPr>
            <a:r>
              <a:rPr lang="ja-JP" altLang="en-US" sz="600" dirty="0" smtClean="0">
                <a:solidFill>
                  <a:srgbClr val="FF4B21"/>
                </a:solidFill>
              </a:rPr>
              <a:t>（オプション）</a:t>
            </a:r>
            <a:endParaRPr kumimoji="1" lang="ja-JP" altLang="en-US" sz="600" dirty="0">
              <a:solidFill>
                <a:srgbClr val="FF4B21"/>
              </a:solidFill>
            </a:endParaRPr>
          </a:p>
        </p:txBody>
      </p:sp>
      <p:sp>
        <p:nvSpPr>
          <p:cNvPr id="59" name="テキスト ボックス 58"/>
          <p:cNvSpPr txBox="1"/>
          <p:nvPr/>
        </p:nvSpPr>
        <p:spPr>
          <a:xfrm>
            <a:off x="5444532" y="1577552"/>
            <a:ext cx="3139736"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500</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チャンネル以上の音楽放送が聞き放題</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5541600" y="2114925"/>
            <a:ext cx="311708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業務に役立つ</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200</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種類以上を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標準搭載</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5727298" y="2669584"/>
            <a:ext cx="3175603" cy="246221"/>
          </a:xfrm>
          <a:prstGeom prst="rect">
            <a:avLst/>
          </a:prstGeom>
          <a:noFill/>
        </p:spPr>
        <p:txBody>
          <a:bodyPr wrap="square" rtlCol="0">
            <a:spAutoFit/>
          </a:bodyPr>
          <a:lstStyle/>
          <a:p>
            <a:pPr algn="ct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BGM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やコメント放送</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をタイマーで事前に設定</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手間要らず</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5642729" y="3186714"/>
            <a:ext cx="3198311" cy="246221"/>
          </a:xfrm>
          <a:prstGeom prst="rect">
            <a:avLst/>
          </a:prstGeom>
          <a:noFill/>
        </p:spPr>
        <p:txBody>
          <a:bodyPr wrap="none" rtlCol="0">
            <a:spAutoFit/>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タイムセール時など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、ボタンを押すだけで</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コメント再生が可能に</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4576224" y="3693231"/>
            <a:ext cx="1135247" cy="276999"/>
          </a:xfrm>
          <a:prstGeom prst="rect">
            <a:avLst/>
          </a:prstGeom>
          <a:noFill/>
        </p:spPr>
        <p:txBody>
          <a:bodyPr wrap="none" rtlCol="0">
            <a:spAutoFit/>
          </a:bodyPr>
          <a:lstStyle/>
          <a:p>
            <a:r>
              <a:rPr kumimoji="1" lang="ja-JP" altLang="en-US" sz="1200" dirty="0" smtClean="0">
                <a:solidFill>
                  <a:srgbClr val="FF4B21"/>
                </a:solidFill>
              </a:rPr>
              <a:t>オリジナル録音</a:t>
            </a:r>
            <a:endParaRPr kumimoji="1" lang="ja-JP" altLang="en-US" sz="1200" dirty="0">
              <a:solidFill>
                <a:srgbClr val="FF4B21"/>
              </a:solidFill>
            </a:endParaRPr>
          </a:p>
        </p:txBody>
      </p:sp>
      <p:sp>
        <p:nvSpPr>
          <p:cNvPr id="63" name="テキスト ボックス 62"/>
          <p:cNvSpPr txBox="1"/>
          <p:nvPr/>
        </p:nvSpPr>
        <p:spPr>
          <a:xfrm>
            <a:off x="5725374" y="3718353"/>
            <a:ext cx="2565126" cy="246221"/>
          </a:xfrm>
          <a:prstGeom prst="rect">
            <a:avLst/>
          </a:prstGeom>
          <a:noFill/>
        </p:spPr>
        <p:txBody>
          <a:bodyPr wrap="none" rtlCol="0">
            <a:spAutoFit/>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マイクを接続し、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オリジナルコメントの</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作成が</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可能</a:t>
            </a:r>
          </a:p>
        </p:txBody>
      </p:sp>
      <p:sp>
        <p:nvSpPr>
          <p:cNvPr id="64" name="テキスト ボックス 63"/>
          <p:cNvSpPr txBox="1"/>
          <p:nvPr/>
        </p:nvSpPr>
        <p:spPr>
          <a:xfrm>
            <a:off x="5541315" y="4260354"/>
            <a:ext cx="2868094" cy="246221"/>
          </a:xfrm>
          <a:prstGeom prst="rect">
            <a:avLst/>
          </a:prstGeom>
          <a:noFill/>
        </p:spPr>
        <p:txBody>
          <a:bodyPr wrap="none" rtlCol="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店内スタッフを</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離れた</a:t>
            </a:r>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場所から</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でも</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呼び出せて便利に</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p:cNvGrpSpPr/>
          <p:nvPr/>
        </p:nvGrpSpPr>
        <p:grpSpPr>
          <a:xfrm>
            <a:off x="254891" y="4850064"/>
            <a:ext cx="8638284" cy="277501"/>
            <a:chOff x="254891" y="4911024"/>
            <a:chExt cx="8638284" cy="277501"/>
          </a:xfrm>
        </p:grpSpPr>
        <p:sp>
          <p:nvSpPr>
            <p:cNvPr id="4" name="正方形/長方形 3"/>
            <p:cNvSpPr/>
            <p:nvPr/>
          </p:nvSpPr>
          <p:spPr bwMode="auto">
            <a:xfrm>
              <a:off x="254891" y="4911024"/>
              <a:ext cx="45719" cy="276425"/>
            </a:xfrm>
            <a:prstGeom prst="rect">
              <a:avLst/>
            </a:prstGeom>
            <a:solidFill>
              <a:srgbClr val="FF7401"/>
            </a:solidFill>
            <a:ln>
              <a:solidFill>
                <a:srgbClr val="FF7401"/>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13" name="直線コネクタ 12"/>
            <p:cNvCxnSpPr/>
            <p:nvPr/>
          </p:nvCxnSpPr>
          <p:spPr bwMode="auto">
            <a:xfrm flipV="1">
              <a:off x="254891" y="5186282"/>
              <a:ext cx="8638284" cy="2243"/>
            </a:xfrm>
            <a:prstGeom prst="line">
              <a:avLst/>
            </a:prstGeom>
            <a:solidFill>
              <a:schemeClr val="accent1"/>
            </a:solidFill>
            <a:ln w="28575" cap="flat" cmpd="sng" algn="ctr">
              <a:solidFill>
                <a:srgbClr val="FF740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143592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5E51119F-2402-4EEA-A0D8-3B8458E31C40}"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cs typeface="ヒラギノ角ゴ Pro W6"/>
              </a:rPr>
              <a:pPr eaLnBrk="1" hangingPunct="1">
                <a:buFontTx/>
                <a:buNone/>
              </a:pPr>
              <a:t>26</a:t>
            </a:fld>
            <a:endPar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cs typeface="ヒラギノ角ゴ Pro W6"/>
            </a:endParaRPr>
          </a:p>
        </p:txBody>
      </p:sp>
      <p:sp>
        <p:nvSpPr>
          <p:cNvPr id="3076" name="Rectangle 4"/>
          <p:cNvSpPr>
            <a:spLocks noChangeArrowheads="1"/>
          </p:cNvSpPr>
          <p:nvPr/>
        </p:nvSpPr>
        <p:spPr bwMode="auto">
          <a:xfrm>
            <a:off x="271462" y="219869"/>
            <a:ext cx="4867275"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rPr>
              <a:t>【</a:t>
            </a:r>
            <a:r>
              <a:rPr lang="ja-JP" altLang="en-US" sz="1600" b="1" dirty="0" smtClean="0">
                <a:solidFill>
                  <a:schemeClr val="tx1">
                    <a:lumMod val="65000"/>
                    <a:lumOff val="35000"/>
                  </a:schemeClr>
                </a:solidFill>
                <a:latin typeface="Meiryo UI" pitchFamily="50" charset="-128"/>
                <a:ea typeface="Meiryo UI" pitchFamily="50" charset="-128"/>
                <a:cs typeface="Meiryo UI" pitchFamily="50" charset="-128"/>
              </a:rPr>
              <a:t>オフィス向け</a:t>
            </a:r>
            <a:r>
              <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rPr>
              <a:t>BGM】 Sound </a:t>
            </a:r>
            <a:r>
              <a:rPr lang="en-US" altLang="ja-JP" sz="1600" b="1" dirty="0">
                <a:solidFill>
                  <a:schemeClr val="tx1">
                    <a:lumMod val="65000"/>
                    <a:lumOff val="35000"/>
                  </a:schemeClr>
                </a:solidFill>
                <a:latin typeface="Meiryo UI" pitchFamily="50" charset="-128"/>
                <a:ea typeface="Meiryo UI" pitchFamily="50" charset="-128"/>
                <a:cs typeface="Meiryo UI" pitchFamily="50" charset="-128"/>
              </a:rPr>
              <a:t>Design for OFFICE</a:t>
            </a:r>
          </a:p>
        </p:txBody>
      </p:sp>
      <p:graphicFrame>
        <p:nvGraphicFramePr>
          <p:cNvPr id="22" name="表 21"/>
          <p:cNvGraphicFramePr>
            <a:graphicFrameLocks noGrp="1"/>
          </p:cNvGraphicFramePr>
          <p:nvPr>
            <p:extLst>
              <p:ext uri="{D42A27DB-BD31-4B8C-83A1-F6EECF244321}">
                <p14:modId xmlns:p14="http://schemas.microsoft.com/office/powerpoint/2010/main" val="3487557148"/>
              </p:ext>
            </p:extLst>
          </p:nvPr>
        </p:nvGraphicFramePr>
        <p:xfrm>
          <a:off x="1047750" y="5414963"/>
          <a:ext cx="7467600" cy="263525"/>
        </p:xfrm>
        <a:graphic>
          <a:graphicData uri="http://schemas.openxmlformats.org/drawingml/2006/table">
            <a:tbl>
              <a:tblPr firstRow="1" bandRow="1">
                <a:tableStyleId>{5C22544A-7EE6-4342-B048-85BDC9FD1C3A}</a:tableStyleId>
              </a:tblPr>
              <a:tblGrid>
                <a:gridCol w="12446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gridCol w="1244600">
                  <a:extLst>
                    <a:ext uri="{9D8B030D-6E8A-4147-A177-3AD203B41FA5}">
                      <a16:colId xmlns:a16="http://schemas.microsoft.com/office/drawing/2014/main" val="20003"/>
                    </a:ext>
                  </a:extLst>
                </a:gridCol>
                <a:gridCol w="1244600">
                  <a:extLst>
                    <a:ext uri="{9D8B030D-6E8A-4147-A177-3AD203B41FA5}">
                      <a16:colId xmlns:a16="http://schemas.microsoft.com/office/drawing/2014/main" val="20004"/>
                    </a:ext>
                  </a:extLst>
                </a:gridCol>
                <a:gridCol w="1244600">
                  <a:extLst>
                    <a:ext uri="{9D8B030D-6E8A-4147-A177-3AD203B41FA5}">
                      <a16:colId xmlns:a16="http://schemas.microsoft.com/office/drawing/2014/main" val="20005"/>
                    </a:ext>
                  </a:extLst>
                </a:gridCol>
              </a:tblGrid>
              <a:tr h="263525">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kumimoji="1" lang="ja-JP" altLang="en-US" sz="1100" dirty="0"/>
                    </a:p>
                  </a:txBody>
                  <a:tcPr marL="91451" marR="91451" marT="45976" marB="45976">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091" name="Line 33"/>
          <p:cNvSpPr>
            <a:spLocks noChangeShapeType="1"/>
          </p:cNvSpPr>
          <p:nvPr/>
        </p:nvSpPr>
        <p:spPr bwMode="auto">
          <a:xfrm flipV="1">
            <a:off x="811213" y="5545138"/>
            <a:ext cx="7735887" cy="0"/>
          </a:xfrm>
          <a:prstGeom prst="line">
            <a:avLst/>
          </a:prstGeom>
          <a:noFill/>
          <a:ln w="50800">
            <a:solidFill>
              <a:srgbClr val="C0C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2" name="Text Box 90"/>
          <p:cNvSpPr txBox="1">
            <a:spLocks noChangeArrowheads="1"/>
          </p:cNvSpPr>
          <p:nvPr/>
        </p:nvSpPr>
        <p:spPr bwMode="auto">
          <a:xfrm>
            <a:off x="1047750" y="5551488"/>
            <a:ext cx="14128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8:00</a:t>
            </a:r>
            <a:r>
              <a:rPr lang="ja-JP" altLang="en-US" sz="900">
                <a:solidFill>
                  <a:schemeClr val="bg2"/>
                </a:solidFill>
                <a:latin typeface="Meiryo UI" pitchFamily="50" charset="-128"/>
                <a:ea typeface="Meiryo UI" pitchFamily="50" charset="-128"/>
                <a:cs typeface="Meiryo UI" pitchFamily="50" charset="-128"/>
              </a:rPr>
              <a:t>～ </a:t>
            </a:r>
            <a:r>
              <a:rPr lang="en-US" altLang="ja-JP" sz="900">
                <a:solidFill>
                  <a:schemeClr val="bg2"/>
                </a:solidFill>
                <a:latin typeface="Meiryo UI" pitchFamily="50" charset="-128"/>
                <a:ea typeface="Meiryo UI" pitchFamily="50" charset="-128"/>
                <a:cs typeface="Meiryo UI" pitchFamily="50" charset="-128"/>
              </a:rPr>
              <a:t>10:30</a:t>
            </a:r>
          </a:p>
        </p:txBody>
      </p:sp>
      <p:pic>
        <p:nvPicPr>
          <p:cNvPr id="3093" name="Picture 146" descr="C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0" y="577850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61"/>
          <p:cNvSpPr txBox="1">
            <a:spLocks noChangeArrowheads="1"/>
          </p:cNvSpPr>
          <p:nvPr/>
        </p:nvSpPr>
        <p:spPr bwMode="auto">
          <a:xfrm>
            <a:off x="2684463" y="5775325"/>
            <a:ext cx="846137"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336600"/>
                </a:solidFill>
                <a:latin typeface="Meiryo UI" panose="020B0604030504040204" pitchFamily="50" charset="-128"/>
                <a:ea typeface="Meiryo UI" panose="020B0604030504040204" pitchFamily="50" charset="-128"/>
              </a:rPr>
              <a:t>J-25</a:t>
            </a:r>
          </a:p>
          <a:p>
            <a:pPr algn="ctr">
              <a:spcBef>
                <a:spcPts val="0"/>
              </a:spcBef>
              <a:defRPr/>
            </a:pPr>
            <a:r>
              <a:rPr lang="ja-JP" altLang="en-US" b="1" dirty="0" smtClean="0">
                <a:solidFill>
                  <a:srgbClr val="336600"/>
                </a:solidFill>
                <a:latin typeface="Meiryo UI" panose="020B0604030504040204" pitchFamily="50" charset="-128"/>
                <a:ea typeface="Meiryo UI" panose="020B0604030504040204" pitchFamily="50" charset="-128"/>
              </a:rPr>
              <a:t>アコースティック・</a:t>
            </a:r>
            <a:endParaRPr lang="en-US" altLang="ja-JP" b="1" dirty="0" smtClean="0">
              <a:solidFill>
                <a:srgbClr val="336600"/>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336600"/>
                </a:solidFill>
                <a:latin typeface="Meiryo UI" panose="020B0604030504040204" pitchFamily="50" charset="-128"/>
                <a:ea typeface="Meiryo UI" panose="020B0604030504040204" pitchFamily="50" charset="-128"/>
              </a:rPr>
              <a:t>カフェ・サウンド</a:t>
            </a:r>
            <a:endParaRPr lang="en-US" altLang="ja-JP" b="1" dirty="0" smtClean="0">
              <a:solidFill>
                <a:srgbClr val="336600"/>
              </a:solidFill>
              <a:latin typeface="Meiryo UI" panose="020B0604030504040204" pitchFamily="50" charset="-128"/>
              <a:ea typeface="Meiryo UI" panose="020B0604030504040204" pitchFamily="50" charset="-128"/>
            </a:endParaRPr>
          </a:p>
        </p:txBody>
      </p:sp>
      <p:sp>
        <p:nvSpPr>
          <p:cNvPr id="28" name="Text Box 162"/>
          <p:cNvSpPr txBox="1">
            <a:spLocks noChangeArrowheads="1"/>
          </p:cNvSpPr>
          <p:nvPr/>
        </p:nvSpPr>
        <p:spPr bwMode="auto">
          <a:xfrm>
            <a:off x="5138738" y="5724525"/>
            <a:ext cx="89852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FFCC00"/>
                </a:solidFill>
                <a:latin typeface="Meiryo UI" panose="020B0604030504040204" pitchFamily="50" charset="-128"/>
                <a:ea typeface="Meiryo UI" panose="020B0604030504040204" pitchFamily="50" charset="-128"/>
              </a:rPr>
              <a:t>S-01</a:t>
            </a:r>
          </a:p>
          <a:p>
            <a:pPr algn="ctr">
              <a:spcBef>
                <a:spcPts val="0"/>
              </a:spcBef>
              <a:defRPr/>
            </a:pPr>
            <a:r>
              <a:rPr lang="en-US" altLang="ja-JP" b="1" dirty="0" smtClean="0">
                <a:solidFill>
                  <a:srgbClr val="FFCC00"/>
                </a:solidFill>
                <a:latin typeface="Meiryo UI" panose="020B0604030504040204" pitchFamily="50" charset="-128"/>
                <a:ea typeface="Meiryo UI" panose="020B0604030504040204" pitchFamily="50" charset="-128"/>
              </a:rPr>
              <a:t>Concentration</a:t>
            </a:r>
          </a:p>
          <a:p>
            <a:pPr algn="ctr">
              <a:spcBef>
                <a:spcPts val="0"/>
              </a:spcBef>
              <a:defRPr/>
            </a:pPr>
            <a:r>
              <a:rPr lang="ja-JP" altLang="en-US" b="1" dirty="0" smtClean="0">
                <a:solidFill>
                  <a:srgbClr val="FFCC00"/>
                </a:solidFill>
                <a:latin typeface="Meiryo UI" panose="020B0604030504040204" pitchFamily="50" charset="-128"/>
                <a:ea typeface="Meiryo UI" panose="020B0604030504040204" pitchFamily="50" charset="-128"/>
              </a:rPr>
              <a:t>～働く人の</a:t>
            </a:r>
            <a:endParaRPr lang="en-US" altLang="ja-JP" b="1" dirty="0" smtClean="0">
              <a:solidFill>
                <a:srgbClr val="FFCC00"/>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FFCC00"/>
                </a:solidFill>
                <a:latin typeface="Meiryo UI" panose="020B0604030504040204" pitchFamily="50" charset="-128"/>
                <a:ea typeface="Meiryo UI" panose="020B0604030504040204" pitchFamily="50" charset="-128"/>
              </a:rPr>
              <a:t>集中力</a:t>
            </a:r>
            <a:r>
              <a:rPr lang="en-US" altLang="ja-JP" b="1" dirty="0" smtClean="0">
                <a:solidFill>
                  <a:srgbClr val="FFCC00"/>
                </a:solidFill>
                <a:latin typeface="Meiryo UI" panose="020B0604030504040204" pitchFamily="50" charset="-128"/>
                <a:ea typeface="Meiryo UI" panose="020B0604030504040204" pitchFamily="50" charset="-128"/>
              </a:rPr>
              <a:t>UP</a:t>
            </a:r>
            <a:r>
              <a:rPr lang="ja-JP" altLang="en-US" b="1" dirty="0" smtClean="0">
                <a:solidFill>
                  <a:srgbClr val="FFCC00"/>
                </a:solidFill>
                <a:latin typeface="Meiryo UI" panose="020B0604030504040204" pitchFamily="50" charset="-128"/>
                <a:ea typeface="Meiryo UI" panose="020B0604030504040204" pitchFamily="50" charset="-128"/>
              </a:rPr>
              <a:t>～</a:t>
            </a:r>
            <a:endParaRPr lang="en-US" altLang="ja-JP" b="1" dirty="0" smtClean="0">
              <a:solidFill>
                <a:srgbClr val="FFCC00"/>
              </a:solidFill>
              <a:latin typeface="Meiryo UI" panose="020B0604030504040204" pitchFamily="50" charset="-128"/>
              <a:ea typeface="Meiryo UI" panose="020B0604030504040204" pitchFamily="50" charset="-128"/>
            </a:endParaRPr>
          </a:p>
        </p:txBody>
      </p:sp>
      <p:sp>
        <p:nvSpPr>
          <p:cNvPr id="29" name="Text Box 163"/>
          <p:cNvSpPr txBox="1">
            <a:spLocks noChangeArrowheads="1"/>
          </p:cNvSpPr>
          <p:nvPr/>
        </p:nvSpPr>
        <p:spPr bwMode="auto">
          <a:xfrm>
            <a:off x="3925888" y="5794612"/>
            <a:ext cx="825499"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FF6600"/>
                </a:solidFill>
                <a:latin typeface="Meiryo UI" panose="020B0604030504040204" pitchFamily="50" charset="-128"/>
                <a:ea typeface="Meiryo UI" panose="020B0604030504040204" pitchFamily="50" charset="-128"/>
              </a:rPr>
              <a:t>H-17</a:t>
            </a:r>
          </a:p>
          <a:p>
            <a:pPr algn="ctr">
              <a:spcBef>
                <a:spcPts val="0"/>
              </a:spcBef>
              <a:defRPr/>
            </a:pPr>
            <a:r>
              <a:rPr lang="ja-JP" altLang="en-US" b="1" dirty="0" smtClean="0">
                <a:solidFill>
                  <a:srgbClr val="FF6600"/>
                </a:solidFill>
                <a:latin typeface="Meiryo UI" panose="020B0604030504040204" pitchFamily="50" charset="-128"/>
                <a:ea typeface="Meiryo UI" panose="020B0604030504040204" pitchFamily="50" charset="-128"/>
              </a:rPr>
              <a:t>彩食</a:t>
            </a:r>
            <a:r>
              <a:rPr lang="en-US" altLang="ja-JP" b="1" dirty="0" smtClean="0">
                <a:solidFill>
                  <a:srgbClr val="FF6600"/>
                </a:solidFill>
                <a:latin typeface="Meiryo UI" panose="020B0604030504040204" pitchFamily="50" charset="-128"/>
                <a:ea typeface="Meiryo UI" panose="020B0604030504040204" pitchFamily="50" charset="-128"/>
              </a:rPr>
              <a:t>BGM</a:t>
            </a:r>
          </a:p>
          <a:p>
            <a:pPr algn="ctr">
              <a:spcBef>
                <a:spcPts val="0"/>
              </a:spcBef>
              <a:defRPr/>
            </a:pPr>
            <a:r>
              <a:rPr lang="ja-JP" altLang="en-US" b="1" dirty="0" smtClean="0">
                <a:solidFill>
                  <a:srgbClr val="FF6600"/>
                </a:solidFill>
                <a:latin typeface="Meiryo UI" panose="020B0604030504040204" pitchFamily="50" charset="-128"/>
                <a:ea typeface="Meiryo UI" panose="020B0604030504040204" pitchFamily="50" charset="-128"/>
              </a:rPr>
              <a:t>～わが社のカフェテリア～</a:t>
            </a:r>
            <a:endParaRPr lang="en-US" altLang="ja-JP" b="1" dirty="0" smtClean="0">
              <a:solidFill>
                <a:srgbClr val="FF6600"/>
              </a:solidFill>
              <a:latin typeface="Meiryo UI" panose="020B0604030504040204" pitchFamily="50" charset="-128"/>
              <a:ea typeface="Meiryo UI" panose="020B0604030504040204" pitchFamily="50" charset="-128"/>
            </a:endParaRPr>
          </a:p>
        </p:txBody>
      </p:sp>
      <p:sp>
        <p:nvSpPr>
          <p:cNvPr id="30" name="Text Box 164"/>
          <p:cNvSpPr txBox="1">
            <a:spLocks noChangeArrowheads="1"/>
          </p:cNvSpPr>
          <p:nvPr/>
        </p:nvSpPr>
        <p:spPr bwMode="auto">
          <a:xfrm>
            <a:off x="6394450" y="5783263"/>
            <a:ext cx="88265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FF0000"/>
                </a:solidFill>
                <a:latin typeface="Meiryo UI" panose="020B0604030504040204" pitchFamily="50" charset="-128"/>
                <a:ea typeface="Meiryo UI" panose="020B0604030504040204" pitchFamily="50" charset="-128"/>
              </a:rPr>
              <a:t>D-11</a:t>
            </a:r>
          </a:p>
          <a:p>
            <a:pPr algn="ctr">
              <a:spcBef>
                <a:spcPts val="0"/>
              </a:spcBef>
              <a:defRPr/>
            </a:pPr>
            <a:r>
              <a:rPr lang="ja-JP" altLang="en-US" b="1" dirty="0" smtClean="0">
                <a:solidFill>
                  <a:srgbClr val="FF0000"/>
                </a:solidFill>
                <a:latin typeface="Meiryo UI" panose="020B0604030504040204" pitchFamily="50" charset="-128"/>
                <a:ea typeface="Meiryo UI" panose="020B0604030504040204" pitchFamily="50" charset="-128"/>
              </a:rPr>
              <a:t>爽やかオフィス</a:t>
            </a:r>
            <a:endParaRPr lang="en-US" altLang="ja-JP" b="1" dirty="0" smtClean="0">
              <a:solidFill>
                <a:srgbClr val="FF0000"/>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FF0000"/>
                </a:solidFill>
                <a:latin typeface="Meiryo UI" panose="020B0604030504040204" pitchFamily="50" charset="-128"/>
                <a:ea typeface="Meiryo UI" panose="020B0604030504040204" pitchFamily="50" charset="-128"/>
              </a:rPr>
              <a:t>のリフレッシュ・</a:t>
            </a:r>
            <a:endParaRPr lang="en-US" altLang="ja-JP" b="1" dirty="0" smtClean="0">
              <a:solidFill>
                <a:srgbClr val="FF0000"/>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FF0000"/>
                </a:solidFill>
                <a:latin typeface="Meiryo UI" panose="020B0604030504040204" pitchFamily="50" charset="-128"/>
                <a:ea typeface="Meiryo UI" panose="020B0604030504040204" pitchFamily="50" charset="-128"/>
              </a:rPr>
              <a:t>タイム</a:t>
            </a:r>
            <a:endParaRPr lang="en-US" altLang="ja-JP" b="1" dirty="0" smtClean="0">
              <a:solidFill>
                <a:srgbClr val="FF0000"/>
              </a:solidFill>
              <a:latin typeface="Meiryo UI" panose="020B0604030504040204" pitchFamily="50" charset="-128"/>
              <a:ea typeface="Meiryo UI" panose="020B0604030504040204" pitchFamily="50" charset="-128"/>
            </a:endParaRPr>
          </a:p>
        </p:txBody>
      </p:sp>
      <p:sp>
        <p:nvSpPr>
          <p:cNvPr id="31" name="Text Box 165"/>
          <p:cNvSpPr txBox="1">
            <a:spLocks noChangeArrowheads="1"/>
          </p:cNvSpPr>
          <p:nvPr/>
        </p:nvSpPr>
        <p:spPr bwMode="auto">
          <a:xfrm>
            <a:off x="7635875" y="5797550"/>
            <a:ext cx="90805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FF0066"/>
                </a:solidFill>
                <a:latin typeface="Meiryo UI" panose="020B0604030504040204" pitchFamily="50" charset="-128"/>
                <a:ea typeface="Meiryo UI" panose="020B0604030504040204" pitchFamily="50" charset="-128"/>
              </a:rPr>
              <a:t>S-03</a:t>
            </a:r>
          </a:p>
          <a:p>
            <a:pPr algn="ctr">
              <a:spcBef>
                <a:spcPts val="0"/>
              </a:spcBef>
              <a:defRPr/>
            </a:pPr>
            <a:r>
              <a:rPr lang="ja-JP" altLang="en-US" b="1" dirty="0">
                <a:solidFill>
                  <a:srgbClr val="FF0066"/>
                </a:solidFill>
                <a:latin typeface="Meiryo UI" panose="020B0604030504040204" pitchFamily="50" charset="-128"/>
                <a:ea typeface="Meiryo UI" panose="020B0604030504040204" pitchFamily="50" charset="-128"/>
              </a:rPr>
              <a:t>ノー</a:t>
            </a:r>
            <a:r>
              <a:rPr lang="ja-JP" altLang="en-US" b="1" dirty="0" smtClean="0">
                <a:solidFill>
                  <a:srgbClr val="FF0066"/>
                </a:solidFill>
                <a:latin typeface="Meiryo UI" panose="020B0604030504040204" pitchFamily="50" charset="-128"/>
                <a:ea typeface="Meiryo UI" panose="020B0604030504040204" pitchFamily="50" charset="-128"/>
              </a:rPr>
              <a:t>残業デー</a:t>
            </a:r>
            <a:endParaRPr lang="en-US" altLang="ja-JP" b="1" dirty="0" smtClean="0">
              <a:solidFill>
                <a:srgbClr val="FF0066"/>
              </a:solidFill>
              <a:latin typeface="Meiryo UI" panose="020B0604030504040204" pitchFamily="50" charset="-128"/>
              <a:ea typeface="Meiryo UI" panose="020B0604030504040204" pitchFamily="50" charset="-128"/>
            </a:endParaRPr>
          </a:p>
          <a:p>
            <a:pPr algn="ctr">
              <a:spcBef>
                <a:spcPts val="0"/>
              </a:spcBef>
              <a:defRPr/>
            </a:pPr>
            <a:r>
              <a:rPr lang="ja-JP" altLang="en-US" b="1" dirty="0">
                <a:solidFill>
                  <a:srgbClr val="FF0066"/>
                </a:solidFill>
                <a:latin typeface="Meiryo UI" panose="020B0604030504040204" pitchFamily="50" charset="-128"/>
                <a:ea typeface="Meiryo UI" panose="020B0604030504040204" pitchFamily="50" charset="-128"/>
              </a:rPr>
              <a:t>アナウンス</a:t>
            </a:r>
            <a:endParaRPr lang="en-US" altLang="ja-JP" b="1" dirty="0" smtClean="0">
              <a:solidFill>
                <a:srgbClr val="FF0066"/>
              </a:solidFill>
              <a:latin typeface="Meiryo UI" panose="020B0604030504040204" pitchFamily="50" charset="-128"/>
              <a:ea typeface="Meiryo UI" panose="020B0604030504040204" pitchFamily="50" charset="-128"/>
            </a:endParaRPr>
          </a:p>
        </p:txBody>
      </p:sp>
      <p:sp>
        <p:nvSpPr>
          <p:cNvPr id="32" name="Text Box 152"/>
          <p:cNvSpPr txBox="1">
            <a:spLocks noChangeArrowheads="1"/>
          </p:cNvSpPr>
          <p:nvPr/>
        </p:nvSpPr>
        <p:spPr bwMode="auto">
          <a:xfrm>
            <a:off x="862013" y="5237163"/>
            <a:ext cx="11144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1200" b="1" dirty="0" smtClean="0">
                <a:solidFill>
                  <a:srgbClr val="0099FF"/>
                </a:solidFill>
                <a:latin typeface="Meiryo UI" panose="020B0604030504040204" pitchFamily="50" charset="-128"/>
                <a:ea typeface="Meiryo UI" panose="020B0604030504040204" pitchFamily="50" charset="-128"/>
                <a:cs typeface="Meiryo UI" panose="020B0604030504040204" pitchFamily="50" charset="-128"/>
              </a:rPr>
              <a:t>Morning</a:t>
            </a:r>
          </a:p>
        </p:txBody>
      </p:sp>
      <p:sp>
        <p:nvSpPr>
          <p:cNvPr id="33" name="Text Box 153"/>
          <p:cNvSpPr txBox="1">
            <a:spLocks noChangeArrowheads="1"/>
          </p:cNvSpPr>
          <p:nvPr/>
        </p:nvSpPr>
        <p:spPr bwMode="auto">
          <a:xfrm>
            <a:off x="2124075" y="5248275"/>
            <a:ext cx="1125538"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1200" b="1" dirty="0" smtClean="0">
                <a:solidFill>
                  <a:srgbClr val="336600"/>
                </a:solidFill>
                <a:latin typeface="Meiryo UI" panose="020B0604030504040204" pitchFamily="50" charset="-128"/>
                <a:ea typeface="Meiryo UI" panose="020B0604030504040204" pitchFamily="50" charset="-128"/>
                <a:cs typeface="Meiryo UI" panose="020B0604030504040204" pitchFamily="50" charset="-128"/>
              </a:rPr>
              <a:t>Daytime</a:t>
            </a:r>
          </a:p>
        </p:txBody>
      </p:sp>
      <p:sp>
        <p:nvSpPr>
          <p:cNvPr id="34" name="Text Box 154"/>
          <p:cNvSpPr txBox="1">
            <a:spLocks noChangeArrowheads="1"/>
          </p:cNvSpPr>
          <p:nvPr/>
        </p:nvSpPr>
        <p:spPr bwMode="auto">
          <a:xfrm>
            <a:off x="4695031" y="5237774"/>
            <a:ext cx="1131888"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1200" b="1" dirty="0" smtClean="0">
                <a:solidFill>
                  <a:srgbClr val="FFCC00"/>
                </a:solidFill>
                <a:latin typeface="Meiryo UI" panose="020B0604030504040204" pitchFamily="50" charset="-128"/>
                <a:ea typeface="Meiryo UI" panose="020B0604030504040204" pitchFamily="50" charset="-128"/>
                <a:cs typeface="Meiryo UI" panose="020B0604030504040204" pitchFamily="50" charset="-128"/>
              </a:rPr>
              <a:t>Afternoon</a:t>
            </a:r>
          </a:p>
        </p:txBody>
      </p:sp>
      <p:sp>
        <p:nvSpPr>
          <p:cNvPr id="35" name="Text Box 155"/>
          <p:cNvSpPr txBox="1">
            <a:spLocks noChangeArrowheads="1"/>
          </p:cNvSpPr>
          <p:nvPr/>
        </p:nvSpPr>
        <p:spPr bwMode="auto">
          <a:xfrm>
            <a:off x="3292475" y="5237163"/>
            <a:ext cx="1128713"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1200" b="1"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Lunch</a:t>
            </a:r>
          </a:p>
        </p:txBody>
      </p:sp>
      <p:sp>
        <p:nvSpPr>
          <p:cNvPr id="36" name="Text Box 156"/>
          <p:cNvSpPr txBox="1">
            <a:spLocks noChangeArrowheads="1"/>
          </p:cNvSpPr>
          <p:nvPr/>
        </p:nvSpPr>
        <p:spPr bwMode="auto">
          <a:xfrm>
            <a:off x="5850731" y="5248275"/>
            <a:ext cx="11303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8016" tIns="64008" rIns="128016" bIns="64008">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defRPr/>
            </a:pPr>
            <a:r>
              <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Evening</a:t>
            </a:r>
          </a:p>
        </p:txBody>
      </p:sp>
      <p:sp>
        <p:nvSpPr>
          <p:cNvPr id="3104" name="Text Box 90"/>
          <p:cNvSpPr txBox="1">
            <a:spLocks noChangeArrowheads="1"/>
          </p:cNvSpPr>
          <p:nvPr/>
        </p:nvSpPr>
        <p:spPr bwMode="auto">
          <a:xfrm>
            <a:off x="2293938" y="5551488"/>
            <a:ext cx="14128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10:30</a:t>
            </a:r>
            <a:r>
              <a:rPr lang="ja-JP" altLang="en-US" sz="900">
                <a:solidFill>
                  <a:schemeClr val="bg2"/>
                </a:solidFill>
                <a:latin typeface="Meiryo UI" pitchFamily="50" charset="-128"/>
                <a:ea typeface="Meiryo UI" pitchFamily="50" charset="-128"/>
                <a:cs typeface="Meiryo UI" pitchFamily="50" charset="-128"/>
              </a:rPr>
              <a:t>～ </a:t>
            </a:r>
            <a:r>
              <a:rPr lang="en-US" altLang="ja-JP" sz="900">
                <a:solidFill>
                  <a:schemeClr val="bg2"/>
                </a:solidFill>
                <a:latin typeface="Meiryo UI" pitchFamily="50" charset="-128"/>
                <a:ea typeface="Meiryo UI" pitchFamily="50" charset="-128"/>
                <a:cs typeface="Meiryo UI" pitchFamily="50" charset="-128"/>
              </a:rPr>
              <a:t>12:00</a:t>
            </a:r>
          </a:p>
        </p:txBody>
      </p:sp>
      <p:sp>
        <p:nvSpPr>
          <p:cNvPr id="3105" name="Text Box 90"/>
          <p:cNvSpPr txBox="1">
            <a:spLocks noChangeArrowheads="1"/>
          </p:cNvSpPr>
          <p:nvPr/>
        </p:nvSpPr>
        <p:spPr bwMode="auto">
          <a:xfrm>
            <a:off x="3530600" y="5538788"/>
            <a:ext cx="14128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12:00</a:t>
            </a:r>
            <a:r>
              <a:rPr lang="ja-JP" altLang="en-US" sz="900">
                <a:solidFill>
                  <a:schemeClr val="bg2"/>
                </a:solidFill>
                <a:latin typeface="Meiryo UI" pitchFamily="50" charset="-128"/>
                <a:ea typeface="Meiryo UI" pitchFamily="50" charset="-128"/>
                <a:cs typeface="Meiryo UI" pitchFamily="50" charset="-128"/>
              </a:rPr>
              <a:t>～ </a:t>
            </a:r>
            <a:r>
              <a:rPr lang="en-US" altLang="ja-JP" sz="900">
                <a:solidFill>
                  <a:schemeClr val="bg2"/>
                </a:solidFill>
                <a:latin typeface="Meiryo UI" pitchFamily="50" charset="-128"/>
                <a:ea typeface="Meiryo UI" pitchFamily="50" charset="-128"/>
                <a:cs typeface="Meiryo UI" pitchFamily="50" charset="-128"/>
              </a:rPr>
              <a:t>13:00</a:t>
            </a:r>
          </a:p>
        </p:txBody>
      </p:sp>
      <p:sp>
        <p:nvSpPr>
          <p:cNvPr id="40" name="Text Box 10"/>
          <p:cNvSpPr txBox="1">
            <a:spLocks noChangeArrowheads="1"/>
          </p:cNvSpPr>
          <p:nvPr/>
        </p:nvSpPr>
        <p:spPr bwMode="auto">
          <a:xfrm>
            <a:off x="3402806" y="4869566"/>
            <a:ext cx="2338387" cy="30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日の</a:t>
            </a: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コーディネート例</a:t>
            </a:r>
            <a:endPar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07" name="Picture 44" descr="a0990_00137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2825" y="5780088"/>
            <a:ext cx="3603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160"/>
          <p:cNvSpPr txBox="1">
            <a:spLocks noChangeArrowheads="1"/>
          </p:cNvSpPr>
          <p:nvPr/>
        </p:nvSpPr>
        <p:spPr bwMode="auto">
          <a:xfrm>
            <a:off x="1409700" y="5767094"/>
            <a:ext cx="87312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279525">
              <a:defRPr kumimoji="1">
                <a:solidFill>
                  <a:schemeClr val="tx1"/>
                </a:solidFill>
                <a:latin typeface="Arial" charset="0"/>
                <a:ea typeface="ＭＳ Ｐゴシック" pitchFamily="50" charset="-128"/>
              </a:defRPr>
            </a:lvl1pPr>
            <a:lvl2pPr marL="639763" defTabSz="1279525">
              <a:defRPr kumimoji="1">
                <a:solidFill>
                  <a:schemeClr val="tx1"/>
                </a:solidFill>
                <a:latin typeface="Arial" charset="0"/>
                <a:ea typeface="ＭＳ Ｐゴシック" pitchFamily="50" charset="-128"/>
              </a:defRPr>
            </a:lvl2pPr>
            <a:lvl3pPr marL="1279525" defTabSz="1279525">
              <a:defRPr kumimoji="1">
                <a:solidFill>
                  <a:schemeClr val="tx1"/>
                </a:solidFill>
                <a:latin typeface="Arial" charset="0"/>
                <a:ea typeface="ＭＳ Ｐゴシック" pitchFamily="50" charset="-128"/>
              </a:defRPr>
            </a:lvl3pPr>
            <a:lvl4pPr marL="1920875" defTabSz="1279525">
              <a:defRPr kumimoji="1">
                <a:solidFill>
                  <a:schemeClr val="tx1"/>
                </a:solidFill>
                <a:latin typeface="Arial" charset="0"/>
                <a:ea typeface="ＭＳ Ｐゴシック" pitchFamily="50" charset="-128"/>
              </a:defRPr>
            </a:lvl4pPr>
            <a:lvl5pPr marL="2560638" defTabSz="1279525">
              <a:defRPr kumimoji="1">
                <a:solidFill>
                  <a:schemeClr val="tx1"/>
                </a:solidFill>
                <a:latin typeface="Arial" charset="0"/>
                <a:ea typeface="ＭＳ Ｐゴシック" pitchFamily="50" charset="-128"/>
              </a:defRPr>
            </a:lvl5pPr>
            <a:lvl6pPr marL="3017838" defTabSz="1279525" fontAlgn="base">
              <a:spcBef>
                <a:spcPct val="0"/>
              </a:spcBef>
              <a:spcAft>
                <a:spcPct val="0"/>
              </a:spcAft>
              <a:defRPr kumimoji="1">
                <a:solidFill>
                  <a:schemeClr val="tx1"/>
                </a:solidFill>
                <a:latin typeface="Arial" charset="0"/>
                <a:ea typeface="ＭＳ Ｐゴシック" pitchFamily="50" charset="-128"/>
              </a:defRPr>
            </a:lvl6pPr>
            <a:lvl7pPr marL="3475038" defTabSz="1279525" fontAlgn="base">
              <a:spcBef>
                <a:spcPct val="0"/>
              </a:spcBef>
              <a:spcAft>
                <a:spcPct val="0"/>
              </a:spcAft>
              <a:defRPr kumimoji="1">
                <a:solidFill>
                  <a:schemeClr val="tx1"/>
                </a:solidFill>
                <a:latin typeface="Arial" charset="0"/>
                <a:ea typeface="ＭＳ Ｐゴシック" pitchFamily="50" charset="-128"/>
              </a:defRPr>
            </a:lvl7pPr>
            <a:lvl8pPr marL="3932238" defTabSz="1279525" fontAlgn="base">
              <a:spcBef>
                <a:spcPct val="0"/>
              </a:spcBef>
              <a:spcAft>
                <a:spcPct val="0"/>
              </a:spcAft>
              <a:defRPr kumimoji="1">
                <a:solidFill>
                  <a:schemeClr val="tx1"/>
                </a:solidFill>
                <a:latin typeface="Arial" charset="0"/>
                <a:ea typeface="ＭＳ Ｐゴシック" pitchFamily="50" charset="-128"/>
              </a:defRPr>
            </a:lvl8pPr>
            <a:lvl9pPr marL="4389438" defTabSz="1279525" fontAlgn="base">
              <a:spcBef>
                <a:spcPct val="0"/>
              </a:spcBef>
              <a:spcAft>
                <a:spcPct val="0"/>
              </a:spcAft>
              <a:defRPr kumimoji="1">
                <a:solidFill>
                  <a:schemeClr val="tx1"/>
                </a:solidFill>
                <a:latin typeface="Arial" charset="0"/>
                <a:ea typeface="ＭＳ Ｐゴシック" pitchFamily="50" charset="-128"/>
              </a:defRPr>
            </a:lvl9pPr>
          </a:lstStyle>
          <a:p>
            <a:pPr algn="ctr">
              <a:spcBef>
                <a:spcPts val="0"/>
              </a:spcBef>
              <a:defRPr/>
            </a:pPr>
            <a:r>
              <a:rPr lang="en-US" altLang="ja-JP" b="1" dirty="0" smtClean="0">
                <a:solidFill>
                  <a:srgbClr val="0099FF"/>
                </a:solidFill>
                <a:latin typeface="Meiryo UI" panose="020B0604030504040204" pitchFamily="50" charset="-128"/>
                <a:ea typeface="Meiryo UI" panose="020B0604030504040204" pitchFamily="50" charset="-128"/>
              </a:rPr>
              <a:t>C-21</a:t>
            </a:r>
          </a:p>
          <a:p>
            <a:pPr algn="ctr">
              <a:spcBef>
                <a:spcPts val="0"/>
              </a:spcBef>
              <a:defRPr/>
            </a:pPr>
            <a:r>
              <a:rPr lang="ja-JP" altLang="en-US" b="1" dirty="0">
                <a:solidFill>
                  <a:srgbClr val="0099FF"/>
                </a:solidFill>
                <a:latin typeface="Meiryo UI" panose="020B0604030504040204" pitchFamily="50" charset="-128"/>
                <a:ea typeface="Meiryo UI" panose="020B0604030504040204" pitchFamily="50" charset="-128"/>
              </a:rPr>
              <a:t>朝</a:t>
            </a:r>
            <a:r>
              <a:rPr lang="ja-JP" altLang="en-US" b="1" dirty="0" smtClean="0">
                <a:solidFill>
                  <a:srgbClr val="0099FF"/>
                </a:solidFill>
                <a:latin typeface="Meiryo UI" panose="020B0604030504040204" pitchFamily="50" charset="-128"/>
                <a:ea typeface="Meiryo UI" panose="020B0604030504040204" pitchFamily="50" charset="-128"/>
              </a:rPr>
              <a:t>のオフィス・</a:t>
            </a:r>
            <a:endParaRPr lang="en-US" altLang="ja-JP" b="1" dirty="0" smtClean="0">
              <a:solidFill>
                <a:srgbClr val="0099FF"/>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0099FF"/>
                </a:solidFill>
                <a:latin typeface="Meiryo UI" panose="020B0604030504040204" pitchFamily="50" charset="-128"/>
                <a:ea typeface="Meiryo UI" panose="020B0604030504040204" pitchFamily="50" charset="-128"/>
              </a:rPr>
              <a:t>ミュージック</a:t>
            </a:r>
            <a:endParaRPr lang="en-US" altLang="ja-JP" b="1" dirty="0" smtClean="0">
              <a:solidFill>
                <a:srgbClr val="0099FF"/>
              </a:solidFill>
              <a:latin typeface="Meiryo UI" panose="020B0604030504040204" pitchFamily="50" charset="-128"/>
              <a:ea typeface="Meiryo UI" panose="020B0604030504040204" pitchFamily="50" charset="-128"/>
            </a:endParaRPr>
          </a:p>
          <a:p>
            <a:pPr algn="ctr">
              <a:spcBef>
                <a:spcPts val="0"/>
              </a:spcBef>
              <a:defRPr/>
            </a:pPr>
            <a:r>
              <a:rPr lang="ja-JP" altLang="en-US" b="1" dirty="0" smtClean="0">
                <a:solidFill>
                  <a:srgbClr val="0099FF"/>
                </a:solidFill>
                <a:latin typeface="Meiryo UI" panose="020B0604030504040204" pitchFamily="50" charset="-128"/>
                <a:ea typeface="Meiryo UI" panose="020B0604030504040204" pitchFamily="50" charset="-128"/>
              </a:rPr>
              <a:t>～ヒーリング～</a:t>
            </a:r>
            <a:endParaRPr lang="en-US" altLang="ja-JP" b="1" dirty="0" smtClean="0">
              <a:solidFill>
                <a:srgbClr val="0099FF"/>
              </a:solidFill>
              <a:latin typeface="Meiryo UI" panose="020B0604030504040204" pitchFamily="50" charset="-128"/>
              <a:ea typeface="Meiryo UI" panose="020B0604030504040204" pitchFamily="50" charset="-128"/>
            </a:endParaRPr>
          </a:p>
        </p:txBody>
      </p:sp>
      <p:sp>
        <p:nvSpPr>
          <p:cNvPr id="3109" name="Text Box 90"/>
          <p:cNvSpPr txBox="1">
            <a:spLocks noChangeArrowheads="1"/>
          </p:cNvSpPr>
          <p:nvPr/>
        </p:nvSpPr>
        <p:spPr bwMode="auto">
          <a:xfrm>
            <a:off x="4778375" y="5537200"/>
            <a:ext cx="14128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13:00</a:t>
            </a:r>
            <a:r>
              <a:rPr lang="ja-JP" altLang="en-US" sz="900">
                <a:solidFill>
                  <a:schemeClr val="bg2"/>
                </a:solidFill>
                <a:latin typeface="Meiryo UI" pitchFamily="50" charset="-128"/>
                <a:ea typeface="Meiryo UI" pitchFamily="50" charset="-128"/>
                <a:cs typeface="Meiryo UI" pitchFamily="50" charset="-128"/>
              </a:rPr>
              <a:t>～ </a:t>
            </a:r>
            <a:r>
              <a:rPr lang="en-US" altLang="ja-JP" sz="900">
                <a:solidFill>
                  <a:schemeClr val="bg2"/>
                </a:solidFill>
                <a:latin typeface="Meiryo UI" pitchFamily="50" charset="-128"/>
                <a:ea typeface="Meiryo UI" pitchFamily="50" charset="-128"/>
                <a:cs typeface="Meiryo UI" pitchFamily="50" charset="-128"/>
              </a:rPr>
              <a:t>16:00</a:t>
            </a:r>
          </a:p>
        </p:txBody>
      </p:sp>
      <p:sp>
        <p:nvSpPr>
          <p:cNvPr id="3110" name="Text Box 90"/>
          <p:cNvSpPr txBox="1">
            <a:spLocks noChangeArrowheads="1"/>
          </p:cNvSpPr>
          <p:nvPr/>
        </p:nvSpPr>
        <p:spPr bwMode="auto">
          <a:xfrm>
            <a:off x="6037263" y="5545138"/>
            <a:ext cx="14128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16:00</a:t>
            </a:r>
            <a:r>
              <a:rPr lang="ja-JP" altLang="en-US" sz="900">
                <a:solidFill>
                  <a:schemeClr val="bg2"/>
                </a:solidFill>
                <a:latin typeface="Meiryo UI" pitchFamily="50" charset="-128"/>
                <a:ea typeface="Meiryo UI" pitchFamily="50" charset="-128"/>
                <a:cs typeface="Meiryo UI" pitchFamily="50" charset="-128"/>
              </a:rPr>
              <a:t>～ </a:t>
            </a:r>
            <a:r>
              <a:rPr lang="en-US" altLang="ja-JP" sz="900">
                <a:solidFill>
                  <a:schemeClr val="bg2"/>
                </a:solidFill>
                <a:latin typeface="Meiryo UI" pitchFamily="50" charset="-128"/>
                <a:ea typeface="Meiryo UI" pitchFamily="50" charset="-128"/>
                <a:cs typeface="Meiryo UI" pitchFamily="50" charset="-128"/>
              </a:rPr>
              <a:t>17:00</a:t>
            </a:r>
          </a:p>
        </p:txBody>
      </p:sp>
      <p:sp>
        <p:nvSpPr>
          <p:cNvPr id="3111" name="Text Box 90"/>
          <p:cNvSpPr txBox="1">
            <a:spLocks noChangeArrowheads="1"/>
          </p:cNvSpPr>
          <p:nvPr/>
        </p:nvSpPr>
        <p:spPr bwMode="auto">
          <a:xfrm>
            <a:off x="7277100" y="5537200"/>
            <a:ext cx="812800"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eaLnBrk="0" hangingPunct="0">
              <a:buChar char="•"/>
              <a:defRPr kumimoji="1" sz="3200">
                <a:solidFill>
                  <a:schemeClr val="tx1"/>
                </a:solidFill>
                <a:latin typeface="Times New Roman" pitchFamily="18" charset="0"/>
                <a:ea typeface="ＭＳ Ｐゴシック" pitchFamily="50" charset="-128"/>
              </a:defRPr>
            </a:lvl1pPr>
            <a:lvl2pPr marL="742950" indent="-285750" defTabSz="957263" eaLnBrk="0" hangingPunct="0">
              <a:buChar char="–"/>
              <a:defRPr kumimoji="1" sz="2800">
                <a:solidFill>
                  <a:schemeClr val="tx1"/>
                </a:solidFill>
                <a:latin typeface="Times New Roman" pitchFamily="18" charset="0"/>
                <a:ea typeface="ＭＳ Ｐゴシック" pitchFamily="50" charset="-128"/>
              </a:defRPr>
            </a:lvl2pPr>
            <a:lvl3pPr marL="1143000" indent="-228600" defTabSz="957263" eaLnBrk="0" hangingPunct="0">
              <a:buChar char="•"/>
              <a:defRPr kumimoji="1" sz="2400">
                <a:solidFill>
                  <a:schemeClr val="tx1"/>
                </a:solidFill>
                <a:latin typeface="Times New Roman" pitchFamily="18" charset="0"/>
                <a:ea typeface="ＭＳ Ｐゴシック" pitchFamily="50" charset="-128"/>
              </a:defRPr>
            </a:lvl3pPr>
            <a:lvl4pPr marL="1600200" indent="-228600" defTabSz="957263" eaLnBrk="0" hangingPunct="0">
              <a:buChar char="–"/>
              <a:defRPr kumimoji="1" sz="2000">
                <a:solidFill>
                  <a:schemeClr val="tx1"/>
                </a:solidFill>
                <a:latin typeface="Times New Roman" pitchFamily="18" charset="0"/>
                <a:ea typeface="ＭＳ Ｐゴシック" pitchFamily="50" charset="-128"/>
              </a:defRPr>
            </a:lvl4pPr>
            <a:lvl5pPr marL="2057400" indent="-228600" defTabSz="957263" eaLnBrk="0" hangingPunct="0">
              <a:buChar char="»"/>
              <a:defRPr kumimoji="1" sz="2000">
                <a:solidFill>
                  <a:schemeClr val="tx1"/>
                </a:solidFill>
                <a:latin typeface="Times New Roman" pitchFamily="18" charset="0"/>
                <a:ea typeface="ＭＳ Ｐゴシック" pitchFamily="50" charset="-128"/>
              </a:defRPr>
            </a:lvl5pPr>
            <a:lvl6pPr marL="25146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defTabSz="957263"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900">
                <a:solidFill>
                  <a:schemeClr val="bg2"/>
                </a:solidFill>
                <a:latin typeface="Meiryo UI" pitchFamily="50" charset="-128"/>
                <a:ea typeface="Meiryo UI" pitchFamily="50" charset="-128"/>
                <a:cs typeface="Meiryo UI" pitchFamily="50" charset="-128"/>
              </a:rPr>
              <a:t>17:00</a:t>
            </a:r>
          </a:p>
        </p:txBody>
      </p:sp>
      <p:pic>
        <p:nvPicPr>
          <p:cNvPr id="3112" name="Picture 40" descr="D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37263" y="5788025"/>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 name="Picture 2" descr="C:\Users\kn-morizumi\Desktop\SDO\00_SDO素材\チャンネルアイコン\S03_SDO.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53288" y="57721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4" name="Picture 6" descr="http://music.usen.com/usencms/img/main/20130112/H17.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0600" y="5773738"/>
            <a:ext cx="3603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5" name="Picture 7" descr="C:\Users\kn-morizumi\Desktop\20130122 112.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33938" y="57880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3"/>
          <p:cNvSpPr txBox="1">
            <a:spLocks noChangeArrowheads="1"/>
          </p:cNvSpPr>
          <p:nvPr/>
        </p:nvSpPr>
        <p:spPr bwMode="auto">
          <a:xfrm>
            <a:off x="1976438" y="1587972"/>
            <a:ext cx="8710612"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defRPr/>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職場でのメンタルヘルスの重要性がクローズアップされる中、</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がこれまで</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培った</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をお届けする</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」ノウハウを最大限</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に活用し</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、オフィス</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環境を快適にするためのお手伝いを「音」</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で実現します。</a:t>
            </a:r>
            <a:endPar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17" name="Picture 2" descr="C:\Users\sakamoto\Pictures\img_concept_main_00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6069" y="2648800"/>
            <a:ext cx="47767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正方形/長方形 51"/>
          <p:cNvSpPr/>
          <p:nvPr/>
        </p:nvSpPr>
        <p:spPr>
          <a:xfrm>
            <a:off x="76200" y="1557338"/>
            <a:ext cx="3619500" cy="46513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nvGrpSpPr>
          <p:cNvPr id="6" name="グループ化 5"/>
          <p:cNvGrpSpPr/>
          <p:nvPr/>
        </p:nvGrpSpPr>
        <p:grpSpPr>
          <a:xfrm>
            <a:off x="5275264" y="2346882"/>
            <a:ext cx="3786187" cy="2426281"/>
            <a:chOff x="-3786187" y="1986088"/>
            <a:chExt cx="3786187" cy="2426281"/>
          </a:xfrm>
        </p:grpSpPr>
        <p:sp>
          <p:nvSpPr>
            <p:cNvPr id="70" name="Rectangle 2"/>
            <p:cNvSpPr txBox="1">
              <a:spLocks noChangeArrowheads="1"/>
            </p:cNvSpPr>
            <p:nvPr/>
          </p:nvSpPr>
          <p:spPr bwMode="auto">
            <a:xfrm>
              <a:off x="-3786187" y="2206712"/>
              <a:ext cx="3571875" cy="1495425"/>
            </a:xfrm>
            <a:prstGeom prst="rect">
              <a:avLst/>
            </a:prstGeom>
            <a:noFill/>
            <a:ln w="19050">
              <a:solidFill>
                <a:srgbClr val="B3EB4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ctr">
                <a:defRPr/>
              </a:pPr>
              <a:endParaRPr lang="ja-JP" altLang="en-US" sz="1600" dirty="0">
                <a:solidFill>
                  <a:schemeClr val="tx1">
                    <a:lumMod val="75000"/>
                    <a:lumOff val="25000"/>
                  </a:schemeClr>
                </a:solidFill>
                <a:latin typeface="HGP創英角ｺﾞｼｯｸUB" pitchFamily="50" charset="-128"/>
                <a:ea typeface="HGP創英角ｺﾞｼｯｸUB" pitchFamily="50" charset="-128"/>
              </a:endParaRPr>
            </a:p>
          </p:txBody>
        </p:sp>
        <p:sp>
          <p:nvSpPr>
            <p:cNvPr id="3123" name="Text Box 30"/>
            <p:cNvSpPr txBox="1">
              <a:spLocks noChangeArrowheads="1"/>
            </p:cNvSpPr>
            <p:nvPr/>
          </p:nvSpPr>
          <p:spPr bwMode="auto">
            <a:xfrm>
              <a:off x="-1323975" y="2445804"/>
              <a:ext cx="1323975"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buFontTx/>
                <a:buNone/>
              </a:pPr>
              <a:r>
                <a:rPr lang="ja-JP" altLang="en-US" sz="1050" b="1" dirty="0">
                  <a:solidFill>
                    <a:srgbClr val="904E8E"/>
                  </a:solidFill>
                  <a:latin typeface="HGPｺﾞｼｯｸE" pitchFamily="50" charset="-128"/>
                  <a:ea typeface="HGPｺﾞｼｯｸE" pitchFamily="50" charset="-128"/>
                </a:rPr>
                <a:t>リラックス</a:t>
              </a:r>
              <a:endParaRPr lang="en-US" altLang="ja-JP" sz="1050" b="1" dirty="0">
                <a:solidFill>
                  <a:srgbClr val="904E8E"/>
                </a:solidFill>
                <a:latin typeface="HGPｺﾞｼｯｸE" pitchFamily="50" charset="-128"/>
                <a:ea typeface="HGPｺﾞｼｯｸE" pitchFamily="50" charset="-128"/>
              </a:endParaRPr>
            </a:p>
            <a:p>
              <a:pPr eaLnBrk="1" hangingPunct="1">
                <a:lnSpc>
                  <a:spcPct val="150000"/>
                </a:lnSpc>
                <a:buFontTx/>
                <a:buNone/>
              </a:pPr>
              <a:r>
                <a:rPr lang="ja-JP" altLang="en-US" sz="700" b="1" dirty="0">
                  <a:solidFill>
                    <a:srgbClr val="904E8E"/>
                  </a:solidFill>
                  <a:latin typeface="HGPｺﾞｼｯｸE" pitchFamily="50" charset="-128"/>
                  <a:ea typeface="HGPｺﾞｼｯｸE" pitchFamily="50" charset="-128"/>
                </a:rPr>
                <a:t>～</a:t>
              </a:r>
              <a:r>
                <a:rPr lang="en-US" altLang="ja-JP" sz="700" b="1" dirty="0">
                  <a:solidFill>
                    <a:srgbClr val="904E8E"/>
                  </a:solidFill>
                  <a:latin typeface="HGPｺﾞｼｯｸE" pitchFamily="50" charset="-128"/>
                  <a:ea typeface="HGPｺﾞｼｯｸE" pitchFamily="50" charset="-128"/>
                </a:rPr>
                <a:t>Relaxation</a:t>
              </a:r>
              <a:r>
                <a:rPr lang="ja-JP" altLang="en-US" sz="700" b="1" dirty="0">
                  <a:solidFill>
                    <a:srgbClr val="904E8E"/>
                  </a:solidFill>
                  <a:latin typeface="HGPｺﾞｼｯｸE" pitchFamily="50" charset="-128"/>
                  <a:ea typeface="HGPｺﾞｼｯｸE" pitchFamily="50" charset="-128"/>
                </a:rPr>
                <a:t>～</a:t>
              </a:r>
              <a:endParaRPr lang="ja-JP" altLang="en-US" sz="700" dirty="0">
                <a:solidFill>
                  <a:srgbClr val="904E8E"/>
                </a:solidFill>
                <a:latin typeface="HGPｺﾞｼｯｸE" pitchFamily="50" charset="-128"/>
                <a:ea typeface="HGPｺﾞｼｯｸE" pitchFamily="50" charset="-128"/>
              </a:endParaRPr>
            </a:p>
          </p:txBody>
        </p:sp>
        <p:sp>
          <p:nvSpPr>
            <p:cNvPr id="3126" name="Text Box 30"/>
            <p:cNvSpPr txBox="1">
              <a:spLocks noChangeArrowheads="1"/>
            </p:cNvSpPr>
            <p:nvPr/>
          </p:nvSpPr>
          <p:spPr bwMode="auto">
            <a:xfrm>
              <a:off x="-1327149" y="3100339"/>
              <a:ext cx="1323975"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buFontTx/>
                <a:buNone/>
              </a:pPr>
              <a:r>
                <a:rPr lang="ja-JP" altLang="en-US" sz="1050" b="1" dirty="0">
                  <a:solidFill>
                    <a:srgbClr val="F18D2B"/>
                  </a:solidFill>
                  <a:latin typeface="HGPｺﾞｼｯｸE" pitchFamily="50" charset="-128"/>
                  <a:ea typeface="HGPｺﾞｼｯｸE" pitchFamily="50" charset="-128"/>
                </a:rPr>
                <a:t>気づき</a:t>
              </a:r>
              <a:endParaRPr lang="en-US" altLang="ja-JP" sz="1050" b="1" dirty="0">
                <a:solidFill>
                  <a:srgbClr val="F18D2B"/>
                </a:solidFill>
                <a:latin typeface="HGPｺﾞｼｯｸE" pitchFamily="50" charset="-128"/>
                <a:ea typeface="HGPｺﾞｼｯｸE" pitchFamily="50" charset="-128"/>
              </a:endParaRPr>
            </a:p>
            <a:p>
              <a:pPr eaLnBrk="1" hangingPunct="1">
                <a:lnSpc>
                  <a:spcPct val="150000"/>
                </a:lnSpc>
                <a:buFontTx/>
                <a:buNone/>
              </a:pPr>
              <a:r>
                <a:rPr lang="ja-JP" altLang="en-US" sz="700" b="1" dirty="0">
                  <a:solidFill>
                    <a:srgbClr val="F18D2B"/>
                  </a:solidFill>
                  <a:latin typeface="HGPｺﾞｼｯｸE" pitchFamily="50" charset="-128"/>
                  <a:ea typeface="HGPｺﾞｼｯｸE" pitchFamily="50" charset="-128"/>
                </a:rPr>
                <a:t>～</a:t>
              </a:r>
              <a:r>
                <a:rPr lang="en-US" altLang="ja-JP" sz="700" b="1" dirty="0">
                  <a:solidFill>
                    <a:srgbClr val="F18D2B"/>
                  </a:solidFill>
                  <a:latin typeface="HGPｺﾞｼｯｸE" pitchFamily="50" charset="-128"/>
                  <a:ea typeface="HGPｺﾞｼｯｸE" pitchFamily="50" charset="-128"/>
                </a:rPr>
                <a:t>Awareness</a:t>
              </a:r>
              <a:r>
                <a:rPr lang="ja-JP" altLang="en-US" sz="700" b="1" dirty="0">
                  <a:solidFill>
                    <a:srgbClr val="F18D2B"/>
                  </a:solidFill>
                  <a:latin typeface="HGPｺﾞｼｯｸE" pitchFamily="50" charset="-128"/>
                  <a:ea typeface="HGPｺﾞｼｯｸE" pitchFamily="50" charset="-128"/>
                </a:rPr>
                <a:t>～</a:t>
              </a:r>
              <a:endParaRPr lang="ja-JP" altLang="en-US" sz="700" dirty="0">
                <a:solidFill>
                  <a:srgbClr val="F18D2B"/>
                </a:solidFill>
                <a:latin typeface="HGPｺﾞｼｯｸE" pitchFamily="50" charset="-128"/>
                <a:ea typeface="HGPｺﾞｼｯｸE" pitchFamily="50" charset="-128"/>
              </a:endParaRPr>
            </a:p>
          </p:txBody>
        </p:sp>
        <p:sp>
          <p:nvSpPr>
            <p:cNvPr id="55" name="Rectangle 2"/>
            <p:cNvSpPr txBox="1">
              <a:spLocks noChangeArrowheads="1"/>
            </p:cNvSpPr>
            <p:nvPr/>
          </p:nvSpPr>
          <p:spPr bwMode="auto">
            <a:xfrm>
              <a:off x="-3786187" y="1986088"/>
              <a:ext cx="3571875" cy="393215"/>
            </a:xfrm>
            <a:prstGeom prst="rect">
              <a:avLst/>
            </a:prstGeom>
            <a:solidFill>
              <a:srgbClr val="B3EB43"/>
            </a:solidFill>
            <a:ln w="19050">
              <a:solidFill>
                <a:srgbClr val="B3EB43"/>
              </a:solidFill>
              <a:miter lim="800000"/>
              <a:headEnd/>
              <a:tailEnd/>
            </a:ln>
            <a:effectLst/>
            <a:extLst/>
          </p:spPr>
          <p:txBody>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ctr">
                <a:defRPr/>
              </a:pPr>
              <a:r>
                <a:rPr lang="ja-JP" altLang="en-US" sz="12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シーンに合わせて選べる基本</a:t>
              </a:r>
              <a:r>
                <a:rPr lang="en-US" altLang="ja-JP"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84</a:t>
              </a: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ch</a:t>
              </a:r>
              <a:endPar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20" name="Picture 3" descr="C:\Users\kn-morizumi\Desktop\SDO\00_SDO素材\01_集中力白.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641725" y="2445804"/>
              <a:ext cx="5492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1" name="Text Box 30"/>
            <p:cNvSpPr txBox="1">
              <a:spLocks noChangeArrowheads="1"/>
            </p:cNvSpPr>
            <p:nvPr/>
          </p:nvSpPr>
          <p:spPr bwMode="auto">
            <a:xfrm>
              <a:off x="-3092450" y="2445804"/>
              <a:ext cx="1323975"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buFontTx/>
                <a:buNone/>
              </a:pPr>
              <a:r>
                <a:rPr lang="ja-JP" altLang="en-US" sz="1050" b="1" dirty="0">
                  <a:solidFill>
                    <a:srgbClr val="00A9DC"/>
                  </a:solidFill>
                  <a:latin typeface="HGPｺﾞｼｯｸE" pitchFamily="50" charset="-128"/>
                  <a:ea typeface="HGPｺﾞｼｯｸE" pitchFamily="50" charset="-128"/>
                </a:rPr>
                <a:t>集中力向上</a:t>
              </a:r>
              <a:endParaRPr lang="en-US" altLang="ja-JP" sz="1050" b="1" dirty="0">
                <a:solidFill>
                  <a:srgbClr val="00A9DC"/>
                </a:solidFill>
                <a:latin typeface="HGPｺﾞｼｯｸE" pitchFamily="50" charset="-128"/>
                <a:ea typeface="HGPｺﾞｼｯｸE" pitchFamily="50" charset="-128"/>
              </a:endParaRPr>
            </a:p>
            <a:p>
              <a:pPr eaLnBrk="1" hangingPunct="1">
                <a:lnSpc>
                  <a:spcPct val="150000"/>
                </a:lnSpc>
                <a:buFontTx/>
                <a:buNone/>
              </a:pPr>
              <a:r>
                <a:rPr lang="ja-JP" altLang="en-US" sz="700" b="1" dirty="0">
                  <a:solidFill>
                    <a:srgbClr val="00A9DC"/>
                  </a:solidFill>
                  <a:latin typeface="HGPｺﾞｼｯｸE" pitchFamily="50" charset="-128"/>
                  <a:ea typeface="HGPｺﾞｼｯｸE" pitchFamily="50" charset="-128"/>
                </a:rPr>
                <a:t>～</a:t>
              </a:r>
              <a:r>
                <a:rPr lang="en-US" altLang="ja-JP" sz="700" b="1" dirty="0">
                  <a:solidFill>
                    <a:srgbClr val="00A9DC"/>
                  </a:solidFill>
                  <a:latin typeface="HGPｺﾞｼｯｸE" pitchFamily="50" charset="-128"/>
                  <a:ea typeface="HGPｺﾞｼｯｸE" pitchFamily="50" charset="-128"/>
                </a:rPr>
                <a:t>Concentration</a:t>
              </a:r>
              <a:r>
                <a:rPr lang="ja-JP" altLang="en-US" sz="700" b="1" dirty="0">
                  <a:solidFill>
                    <a:srgbClr val="00A9DC"/>
                  </a:solidFill>
                  <a:latin typeface="HGPｺﾞｼｯｸE" pitchFamily="50" charset="-128"/>
                  <a:ea typeface="HGPｺﾞｼｯｸE" pitchFamily="50" charset="-128"/>
                </a:rPr>
                <a:t>～</a:t>
              </a:r>
              <a:endParaRPr lang="ja-JP" altLang="en-US" sz="700" dirty="0">
                <a:solidFill>
                  <a:srgbClr val="00A9DC"/>
                </a:solidFill>
                <a:latin typeface="HGPｺﾞｼｯｸE" pitchFamily="50" charset="-128"/>
                <a:ea typeface="HGPｺﾞｼｯｸE" pitchFamily="50" charset="-128"/>
              </a:endParaRPr>
            </a:p>
          </p:txBody>
        </p:sp>
        <p:pic>
          <p:nvPicPr>
            <p:cNvPr id="3122" name="Picture 4" descr="C:\Users\kn-morizumi\Desktop\SDO\00_SDO素材\02_リラックス四角白.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71662" y="2445804"/>
              <a:ext cx="54768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4" name="Picture 5" descr="C:\Users\kn-morizumi\Desktop\SDO\00_SDO素材\03_リフレッシュ四角白.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71662" y="3084773"/>
              <a:ext cx="54927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5" name="Text Box 30"/>
            <p:cNvSpPr txBox="1">
              <a:spLocks noChangeArrowheads="1"/>
            </p:cNvSpPr>
            <p:nvPr/>
          </p:nvSpPr>
          <p:spPr bwMode="auto">
            <a:xfrm>
              <a:off x="-3108324" y="3109864"/>
              <a:ext cx="1325563"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buFontTx/>
                <a:buNone/>
              </a:pPr>
              <a:r>
                <a:rPr lang="ja-JP" altLang="en-US" sz="1050" b="1" dirty="0">
                  <a:solidFill>
                    <a:srgbClr val="EE689D"/>
                  </a:solidFill>
                  <a:latin typeface="HGPｺﾞｼｯｸE" pitchFamily="50" charset="-128"/>
                  <a:ea typeface="HGPｺﾞｼｯｸE" pitchFamily="50" charset="-128"/>
                </a:rPr>
                <a:t>リフレッシュ</a:t>
              </a:r>
              <a:endParaRPr lang="en-US" altLang="ja-JP" sz="1050" b="1" dirty="0">
                <a:solidFill>
                  <a:srgbClr val="EE689D"/>
                </a:solidFill>
                <a:latin typeface="HGPｺﾞｼｯｸE" pitchFamily="50" charset="-128"/>
                <a:ea typeface="HGPｺﾞｼｯｸE" pitchFamily="50" charset="-128"/>
              </a:endParaRPr>
            </a:p>
            <a:p>
              <a:pPr eaLnBrk="1" hangingPunct="1">
                <a:lnSpc>
                  <a:spcPct val="150000"/>
                </a:lnSpc>
                <a:buFontTx/>
                <a:buNone/>
              </a:pPr>
              <a:r>
                <a:rPr lang="ja-JP" altLang="en-US" sz="700" b="1" dirty="0">
                  <a:solidFill>
                    <a:srgbClr val="EE689D"/>
                  </a:solidFill>
                  <a:latin typeface="HGPｺﾞｼｯｸE" pitchFamily="50" charset="-128"/>
                  <a:ea typeface="HGPｺﾞｼｯｸE" pitchFamily="50" charset="-128"/>
                </a:rPr>
                <a:t>～</a:t>
              </a:r>
              <a:r>
                <a:rPr lang="en-US" altLang="ja-JP" sz="700" b="1" dirty="0">
                  <a:solidFill>
                    <a:srgbClr val="EE689D"/>
                  </a:solidFill>
                  <a:latin typeface="HGPｺﾞｼｯｸE" pitchFamily="50" charset="-128"/>
                  <a:ea typeface="HGPｺﾞｼｯｸE" pitchFamily="50" charset="-128"/>
                </a:rPr>
                <a:t>Refreshment</a:t>
              </a:r>
              <a:r>
                <a:rPr lang="ja-JP" altLang="en-US" sz="700" b="1" dirty="0">
                  <a:solidFill>
                    <a:srgbClr val="EE689D"/>
                  </a:solidFill>
                  <a:latin typeface="HGPｺﾞｼｯｸE" pitchFamily="50" charset="-128"/>
                  <a:ea typeface="HGPｺﾞｼｯｸE" pitchFamily="50" charset="-128"/>
                </a:rPr>
                <a:t>～</a:t>
              </a:r>
              <a:endParaRPr lang="ja-JP" altLang="en-US" sz="700" dirty="0">
                <a:solidFill>
                  <a:srgbClr val="EE689D"/>
                </a:solidFill>
                <a:latin typeface="HGPｺﾞｼｯｸE" pitchFamily="50" charset="-128"/>
                <a:ea typeface="HGPｺﾞｼｯｸE" pitchFamily="50" charset="-128"/>
              </a:endParaRPr>
            </a:p>
          </p:txBody>
        </p:sp>
        <p:pic>
          <p:nvPicPr>
            <p:cNvPr id="3127" name="Picture 6" descr="C:\Users\kn-morizumi\Desktop\SDO\00_SDO素材\03_リフレッシュ四角白.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643312" y="3089535"/>
              <a:ext cx="55086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2"/>
            <p:cNvSpPr txBox="1">
              <a:spLocks noChangeArrowheads="1"/>
            </p:cNvSpPr>
            <p:nvPr/>
          </p:nvSpPr>
          <p:spPr bwMode="auto">
            <a:xfrm>
              <a:off x="-3786187" y="3977089"/>
              <a:ext cx="3571875" cy="435280"/>
            </a:xfrm>
            <a:prstGeom prst="rect">
              <a:avLst/>
            </a:prstGeom>
            <a:solidFill>
              <a:srgbClr val="B3EB43"/>
            </a:solidFill>
            <a:ln w="19050">
              <a:noFill/>
              <a:miter lim="800000"/>
              <a:headEnd/>
              <a:tailEnd/>
            </a:ln>
            <a:effectLst/>
            <a:extLst/>
          </p:spPr>
          <p:txBody>
            <a:bodyPr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ctr">
                <a:defRPr/>
              </a:pP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パターン</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セレクト</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10ch</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」パック</a:t>
              </a:r>
            </a:p>
          </p:txBody>
        </p:sp>
        <p:sp>
          <p:nvSpPr>
            <p:cNvPr id="3130" name="正方形/長方形 1"/>
            <p:cNvSpPr>
              <a:spLocks noChangeArrowheads="1"/>
            </p:cNvSpPr>
            <p:nvPr/>
          </p:nvSpPr>
          <p:spPr bwMode="auto">
            <a:xfrm>
              <a:off x="-2195175" y="3672854"/>
              <a:ext cx="389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dirty="0">
                  <a:solidFill>
                    <a:srgbClr val="000000"/>
                  </a:solidFill>
                  <a:latin typeface="HGP創英角ｺﾞｼｯｸUB" pitchFamily="50" charset="-128"/>
                  <a:ea typeface="HGP創英角ｺﾞｼｯｸUB" pitchFamily="50" charset="-128"/>
                </a:rPr>
                <a:t>＋</a:t>
              </a:r>
              <a:endParaRPr lang="ja-JP" altLang="en-US" sz="700" dirty="0">
                <a:latin typeface="HGP創英角ｺﾞｼｯｸUB" pitchFamily="50" charset="-128"/>
                <a:ea typeface="HGP創英角ｺﾞｼｯｸUB" pitchFamily="50" charset="-128"/>
              </a:endParaRPr>
            </a:p>
          </p:txBody>
        </p:sp>
      </p:grpSp>
      <p:sp>
        <p:nvSpPr>
          <p:cNvPr id="3131" name="Text Box 13"/>
          <p:cNvSpPr txBox="1">
            <a:spLocks noChangeArrowheads="1"/>
          </p:cNvSpPr>
          <p:nvPr/>
        </p:nvSpPr>
        <p:spPr bwMode="auto">
          <a:xfrm>
            <a:off x="279401" y="2263641"/>
            <a:ext cx="479345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600" b="1" dirty="0" smtClean="0">
                <a:solidFill>
                  <a:srgbClr val="8BBA28"/>
                </a:solidFill>
                <a:latin typeface="Meiryo UI" pitchFamily="50" charset="-128"/>
                <a:ea typeface="Meiryo UI" pitchFamily="50" charset="-128"/>
                <a:cs typeface="Meiryo UI" pitchFamily="50" charset="-128"/>
              </a:rPr>
              <a:t>オフィス</a:t>
            </a:r>
            <a:r>
              <a:rPr lang="en-US" altLang="ja-JP" sz="1600" b="1" dirty="0" smtClean="0">
                <a:solidFill>
                  <a:srgbClr val="8BBA28"/>
                </a:solidFill>
                <a:latin typeface="Meiryo UI" pitchFamily="50" charset="-128"/>
                <a:ea typeface="Meiryo UI" pitchFamily="50" charset="-128"/>
                <a:cs typeface="Meiryo UI" pitchFamily="50" charset="-128"/>
              </a:rPr>
              <a:t>BGM</a:t>
            </a:r>
            <a:r>
              <a:rPr lang="ja-JP" altLang="en-US" sz="1600" b="1" dirty="0" smtClean="0">
                <a:solidFill>
                  <a:srgbClr val="8BBA28"/>
                </a:solidFill>
                <a:latin typeface="Meiryo UI" pitchFamily="50" charset="-128"/>
                <a:ea typeface="Meiryo UI" pitchFamily="50" charset="-128"/>
                <a:cs typeface="Meiryo UI" pitchFamily="50" charset="-128"/>
              </a:rPr>
              <a:t>で職場の課題解決をお手伝いします</a:t>
            </a:r>
            <a:endParaRPr lang="ja-JP" altLang="en-US" sz="1600" b="1" dirty="0">
              <a:solidFill>
                <a:srgbClr val="8BBA28"/>
              </a:solidFill>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8929" y="703527"/>
            <a:ext cx="1877510" cy="1328339"/>
          </a:xfrm>
          <a:prstGeom prst="rect">
            <a:avLst/>
          </a:prstGeom>
        </p:spPr>
      </p:pic>
      <p:sp>
        <p:nvSpPr>
          <p:cNvPr id="51" name="Text Box 13"/>
          <p:cNvSpPr txBox="1">
            <a:spLocks noChangeArrowheads="1"/>
          </p:cNvSpPr>
          <p:nvPr/>
        </p:nvSpPr>
        <p:spPr bwMode="auto">
          <a:xfrm>
            <a:off x="1974216" y="808028"/>
            <a:ext cx="8710612"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defRPr/>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働く人が生き生きとやる気あふれる環境に</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働きやすい環境づくりをサポートするオフィス向け</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サービス</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3" name="グループ化 52"/>
          <p:cNvGrpSpPr/>
          <p:nvPr/>
        </p:nvGrpSpPr>
        <p:grpSpPr>
          <a:xfrm>
            <a:off x="339883" y="6474344"/>
            <a:ext cx="1419754" cy="356320"/>
            <a:chOff x="339883" y="6474344"/>
            <a:chExt cx="1419754" cy="356320"/>
          </a:xfrm>
        </p:grpSpPr>
        <p:sp>
          <p:nvSpPr>
            <p:cNvPr id="54" name="Text Box 76"/>
            <p:cNvSpPr txBox="1">
              <a:spLocks noChangeArrowheads="1"/>
            </p:cNvSpPr>
            <p:nvPr/>
          </p:nvSpPr>
          <p:spPr bwMode="auto">
            <a:xfrm>
              <a:off x="574568" y="6474344"/>
              <a:ext cx="11850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chemeClr val="bg1">
                      <a:lumMod val="75000"/>
                    </a:schemeClr>
                  </a:solidFill>
                  <a:latin typeface="Meiryo UI" panose="020B0604030504040204" pitchFamily="50" charset="-128"/>
                  <a:ea typeface="Meiryo UI" panose="020B0604030504040204" pitchFamily="50" charset="-128"/>
                </a:rPr>
                <a:t>空間演出</a:t>
              </a:r>
              <a:endParaRPr lang="en-US" altLang="ja-JP" sz="2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56" name="図 55"/>
            <p:cNvPicPr>
              <a:picLocks noChangeAspect="1"/>
            </p:cNvPicPr>
            <p:nvPr/>
          </p:nvPicPr>
          <p:blipFill>
            <a:blip r:embed="rId15">
              <a:duotone>
                <a:schemeClr val="accent3">
                  <a:shade val="45000"/>
                  <a:satMod val="135000"/>
                </a:schemeClr>
                <a:prstClr val="white"/>
              </a:duotone>
            </a:blip>
            <a:stretch>
              <a:fillRect/>
            </a:stretch>
          </p:blipFill>
          <p:spPr>
            <a:xfrm>
              <a:off x="339883" y="6492037"/>
              <a:ext cx="224600" cy="338627"/>
            </a:xfrm>
            <a:prstGeom prst="rect">
              <a:avLst/>
            </a:prstGeom>
          </p:spPr>
        </p:pic>
      </p:grpSp>
    </p:spTree>
    <p:extLst>
      <p:ext uri="{BB962C8B-B14F-4D97-AF65-F5344CB8AC3E}">
        <p14:creationId xmlns:p14="http://schemas.microsoft.com/office/powerpoint/2010/main" val="2241499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008"/>
          <a:stretch/>
        </p:blipFill>
        <p:spPr bwMode="auto">
          <a:xfrm rot="10800000">
            <a:off x="5092860" y="3969629"/>
            <a:ext cx="3800312" cy="2352311"/>
          </a:xfrm>
          <a:prstGeom prst="rect">
            <a:avLst/>
          </a:prstGeom>
          <a:solidFill>
            <a:schemeClr val="bg2">
              <a:lumMod val="50000"/>
              <a:alpha val="22000"/>
            </a:schemeClr>
          </a:solidFill>
          <a:ln w="9525">
            <a:noFill/>
            <a:miter lim="800000"/>
            <a:headEnd/>
            <a:tailEnd/>
          </a:ln>
        </p:spPr>
      </p:pic>
      <p:sp>
        <p:nvSpPr>
          <p:cNvPr id="5122" name="スライド番号プレースホルダー 3"/>
          <p:cNvSpPr>
            <a:spLocks noGrp="1"/>
          </p:cNvSpPr>
          <p:nvPr>
            <p:ph type="sldNum" sz="quarter" idx="10"/>
          </p:nvPr>
        </p:nvSpPr>
        <p:spPr>
          <a:xfrm>
            <a:off x="8483917" y="6596033"/>
            <a:ext cx="614363" cy="339725"/>
          </a:xfrm>
          <a:noFill/>
        </p:spPr>
        <p:txBody>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fld id="{AD519807-6AF4-45B0-B8CF-4B1E5CA1B0D6}" type="slidenum">
              <a:rPr lang="en-US" altLang="ja-JP" sz="1050" smtClean="0">
                <a:solidFill>
                  <a:schemeClr val="tx1">
                    <a:lumMod val="85000"/>
                    <a:lumOff val="15000"/>
                  </a:schemeClr>
                </a:solidFill>
                <a:latin typeface="Meiryo UI" panose="020B0604030504040204" pitchFamily="50" charset="-128"/>
                <a:ea typeface="Meiryo UI" panose="020B0604030504040204" pitchFamily="50" charset="-128"/>
              </a:rPr>
              <a:pPr>
                <a:spcBef>
                  <a:spcPct val="0"/>
                </a:spcBef>
                <a:buFontTx/>
                <a:buNone/>
              </a:pPr>
              <a:t>27</a:t>
            </a:fld>
            <a:endParaRPr lang="en-US" altLang="ja-JP" sz="1050" dirty="0" smtClean="0">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22" name="Picture 19"/>
          <p:cNvPicPr>
            <a:picLocks noChangeAspect="1" noChangeArrowheads="1"/>
          </p:cNvPicPr>
          <p:nvPr/>
        </p:nvPicPr>
        <p:blipFill>
          <a:blip r:embed="rId4"/>
          <a:srcRect/>
          <a:stretch>
            <a:fillRect/>
          </a:stretch>
        </p:blipFill>
        <p:spPr bwMode="auto">
          <a:xfrm>
            <a:off x="0" y="1837275"/>
            <a:ext cx="9144000" cy="2352311"/>
          </a:xfrm>
          <a:prstGeom prst="rect">
            <a:avLst/>
          </a:prstGeom>
          <a:solidFill>
            <a:schemeClr val="bg2">
              <a:lumMod val="50000"/>
              <a:alpha val="22000"/>
            </a:schemeClr>
          </a:solidFill>
          <a:ln w="9525">
            <a:noFill/>
            <a:miter lim="800000"/>
            <a:headEnd/>
            <a:tailEnd/>
          </a:ln>
        </p:spPr>
      </p:pic>
      <p:sp>
        <p:nvSpPr>
          <p:cNvPr id="5124" name="Rectangle 4"/>
          <p:cNvSpPr>
            <a:spLocks noChangeArrowheads="1"/>
          </p:cNvSpPr>
          <p:nvPr/>
        </p:nvSpPr>
        <p:spPr bwMode="auto">
          <a:xfrm>
            <a:off x="365125" y="163513"/>
            <a:ext cx="7747000" cy="3063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ja-JP" altLang="en-US" sz="1600" b="1">
                <a:solidFill>
                  <a:schemeClr val="bg1"/>
                </a:solidFill>
                <a:latin typeface="Meiryo UI" panose="020B0604030504040204" pitchFamily="50" charset="-128"/>
                <a:ea typeface="Meiryo UI" panose="020B0604030504040204" pitchFamily="50" charset="-128"/>
              </a:rPr>
              <a:t>「香り」マーケティング</a:t>
            </a:r>
          </a:p>
        </p:txBody>
      </p:sp>
      <p:sp>
        <p:nvSpPr>
          <p:cNvPr id="15"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香りマーケティング</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PROLITEC</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4800" y="1496174"/>
            <a:ext cx="2231911" cy="2380890"/>
          </a:xfrm>
          <a:prstGeom prst="rect">
            <a:avLst/>
          </a:prstGeom>
        </p:spPr>
      </p:pic>
      <p:sp>
        <p:nvSpPr>
          <p:cNvPr id="30" name="テキスト ボックス 20"/>
          <p:cNvSpPr txBox="1">
            <a:spLocks noChangeArrowheads="1"/>
          </p:cNvSpPr>
          <p:nvPr/>
        </p:nvSpPr>
        <p:spPr bwMode="auto">
          <a:xfrm>
            <a:off x="2996101" y="676430"/>
            <a:ext cx="807085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defRPr/>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「香り」による心地よい空間演出で、ブランドイメージアップ</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buFontTx/>
              <a:buNone/>
              <a:defRPr/>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国内外で最も支持されるフレグランスサービス</a:t>
            </a:r>
          </a:p>
        </p:txBody>
      </p:sp>
      <p:sp>
        <p:nvSpPr>
          <p:cNvPr id="31" name="正方形/長方形 30"/>
          <p:cNvSpPr/>
          <p:nvPr/>
        </p:nvSpPr>
        <p:spPr>
          <a:xfrm>
            <a:off x="2982870" y="1386797"/>
            <a:ext cx="5256362" cy="532453"/>
          </a:xfrm>
          <a:prstGeom prst="rect">
            <a:avLst/>
          </a:prstGeom>
        </p:spPr>
        <p:txBody>
          <a:bodyPr wrap="square">
            <a:spAutoFit/>
          </a:bodyPr>
          <a:lstStyle/>
          <a:p>
            <a:r>
              <a:rPr lang="en-US" altLang="ja-JP" sz="1300" dirty="0" err="1" smtClean="0">
                <a:latin typeface="Meiryo UI" panose="020B0604030504040204" pitchFamily="50" charset="-128"/>
                <a:ea typeface="Meiryo UI" panose="020B0604030504040204" pitchFamily="50" charset="-128"/>
                <a:cs typeface="Meiryo UI" panose="020B0604030504040204" pitchFamily="50" charset="-128"/>
              </a:rPr>
              <a:t>Prolitec</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（プロリテック）は米国</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ProliTEC</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社</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の製品で</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、現在</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90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カ</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国以上</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展開し</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で最も成功して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いるフレグランスサービス</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1" name="グループ化 20"/>
          <p:cNvGrpSpPr/>
          <p:nvPr/>
        </p:nvGrpSpPr>
        <p:grpSpPr>
          <a:xfrm>
            <a:off x="2778064" y="1960394"/>
            <a:ext cx="5763555" cy="1468717"/>
            <a:chOff x="2812722" y="1995864"/>
            <a:chExt cx="5763555" cy="1468717"/>
          </a:xfrm>
        </p:grpSpPr>
        <p:sp>
          <p:nvSpPr>
            <p:cNvPr id="20" name="角丸四角形 19"/>
            <p:cNvSpPr/>
            <p:nvPr/>
          </p:nvSpPr>
          <p:spPr bwMode="auto">
            <a:xfrm>
              <a:off x="2812722" y="1995864"/>
              <a:ext cx="5475301" cy="1444301"/>
            </a:xfrm>
            <a:prstGeom prst="roundRect">
              <a:avLst/>
            </a:prstGeom>
            <a:gradFill>
              <a:gsLst>
                <a:gs pos="32000">
                  <a:schemeClr val="bg1">
                    <a:alpha val="89000"/>
                  </a:schemeClr>
                </a:gs>
                <a:gs pos="55000">
                  <a:schemeClr val="bg1">
                    <a:alpha val="36000"/>
                  </a:schemeClr>
                </a:gs>
                <a:gs pos="68000">
                  <a:schemeClr val="bg1">
                    <a:alpha val="94000"/>
                  </a:schemeClr>
                </a:gs>
                <a:gs pos="93000">
                  <a:srgbClr val="FFFFFF">
                    <a:shade val="100000"/>
                    <a:satMod val="115000"/>
                    <a:alpha val="0"/>
                  </a:srgbClr>
                </a:gs>
              </a:gsLst>
              <a:path path="circle">
                <a:fillToRect l="50000" t="50000" r="50000" b="50000"/>
              </a:path>
            </a:gra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3" name="正方形/長方形 42"/>
            <p:cNvSpPr/>
            <p:nvPr/>
          </p:nvSpPr>
          <p:spPr>
            <a:xfrm>
              <a:off x="3031661" y="2055999"/>
              <a:ext cx="4320480" cy="424732"/>
            </a:xfrm>
            <a:prstGeom prst="rect">
              <a:avLst/>
            </a:prstGeom>
          </p:spPr>
          <p:txBody>
            <a:bodyPr wrap="square">
              <a:spAutoFit/>
            </a:bodyPr>
            <a:lstStyle/>
            <a:p>
              <a:pPr>
                <a:lnSpc>
                  <a:spcPct val="120000"/>
                </a:lnSpc>
              </a:pPr>
              <a:r>
                <a:rPr lang="en-US" altLang="ja-JP" sz="1800" b="1" dirty="0" smtClean="0">
                  <a:solidFill>
                    <a:srgbClr val="AD1672"/>
                  </a:solidFill>
                  <a:latin typeface="Meiryo UI" panose="020B0604030504040204" pitchFamily="50" charset="-128"/>
                  <a:ea typeface="Meiryo UI" panose="020B0604030504040204" pitchFamily="50" charset="-128"/>
                  <a:cs typeface="Meiryo UI" panose="020B0604030504040204" pitchFamily="50" charset="-128"/>
                </a:rPr>
                <a:t>PROLITEC</a:t>
              </a:r>
              <a:r>
                <a:rPr lang="ja-JP" altLang="en-US" sz="1800" b="1" dirty="0" smtClean="0">
                  <a:solidFill>
                    <a:srgbClr val="AD1672"/>
                  </a:solidFill>
                  <a:latin typeface="Meiryo UI" panose="020B0604030504040204" pitchFamily="50" charset="-128"/>
                  <a:ea typeface="Meiryo UI" panose="020B0604030504040204" pitchFamily="50" charset="-128"/>
                  <a:cs typeface="Meiryo UI" panose="020B0604030504040204" pitchFamily="50" charset="-128"/>
                </a:rPr>
                <a:t>の特徴</a:t>
              </a:r>
              <a:endParaRPr lang="en-US" altLang="ja-JP" sz="1800" b="1" dirty="0" smtClean="0">
                <a:solidFill>
                  <a:srgbClr val="AD167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3031661" y="2465853"/>
              <a:ext cx="5544616" cy="335476"/>
            </a:xfrm>
            <a:prstGeom prst="rect">
              <a:avLst/>
            </a:prstGeom>
          </p:spPr>
          <p:txBody>
            <a:bodyPr wrap="square">
              <a:spAutoFit/>
            </a:bodyPr>
            <a:lstStyle/>
            <a:p>
              <a:pPr>
                <a:lnSpc>
                  <a:spcPct val="1400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１．特殊技術による微粒子で商品や壁・什器に香りがつきにくい</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3031661" y="2779012"/>
              <a:ext cx="5544616" cy="335476"/>
            </a:xfrm>
            <a:prstGeom prst="rect">
              <a:avLst/>
            </a:prstGeom>
          </p:spPr>
          <p:txBody>
            <a:bodyPr wrap="square">
              <a:spAutoFit/>
            </a:bodyPr>
            <a:lstStyle/>
            <a:p>
              <a:pPr>
                <a:lnSpc>
                  <a:spcPct val="1400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２．低濃度で効果的に香り、空中に長い時間香りが残るため経済的</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3031661" y="3092171"/>
              <a:ext cx="5544616" cy="372410"/>
            </a:xfrm>
            <a:prstGeom prst="rect">
              <a:avLst/>
            </a:prstGeom>
          </p:spPr>
          <p:txBody>
            <a:bodyPr wrap="square">
              <a:spAutoFit/>
            </a:bodyPr>
            <a:lstStyle/>
            <a:p>
              <a:pPr>
                <a:lnSpc>
                  <a:spcPct val="1400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．特許</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取得</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の消臭剤を配合で消臭＋マスキングの</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W</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の消臭効果を実現</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6" name="グループ化 15"/>
          <p:cNvGrpSpPr/>
          <p:nvPr/>
        </p:nvGrpSpPr>
        <p:grpSpPr>
          <a:xfrm>
            <a:off x="365125" y="5127469"/>
            <a:ext cx="4613900" cy="1193316"/>
            <a:chOff x="4388791" y="5367081"/>
            <a:chExt cx="4187156" cy="1003550"/>
          </a:xfrm>
        </p:grpSpPr>
        <p:pic>
          <p:nvPicPr>
            <p:cNvPr id="2" name="図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9562" y="5373081"/>
              <a:ext cx="1226579" cy="183484"/>
            </a:xfrm>
            <a:prstGeom prst="rect">
              <a:avLst/>
            </a:prstGeom>
          </p:spPr>
        </p:pic>
        <p:pic>
          <p:nvPicPr>
            <p:cNvPr id="3" name="図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39562" y="5756820"/>
              <a:ext cx="1226582" cy="200874"/>
            </a:xfrm>
            <a:prstGeom prst="rect">
              <a:avLst/>
            </a:prstGeom>
          </p:spPr>
        </p:pic>
        <p:pic>
          <p:nvPicPr>
            <p:cNvPr id="5" name="図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99525" y="5766726"/>
              <a:ext cx="1251941" cy="219912"/>
            </a:xfrm>
            <a:prstGeom prst="rect">
              <a:avLst/>
            </a:prstGeom>
          </p:spPr>
        </p:pic>
        <p:pic>
          <p:nvPicPr>
            <p:cNvPr id="6" name="図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24305" y="5399506"/>
              <a:ext cx="597162" cy="265404"/>
            </a:xfrm>
            <a:prstGeom prst="rect">
              <a:avLst/>
            </a:prstGeom>
          </p:spPr>
        </p:pic>
        <p:pic>
          <p:nvPicPr>
            <p:cNvPr id="7" name="図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64380" y="5367081"/>
              <a:ext cx="1461687" cy="211213"/>
            </a:xfrm>
            <a:prstGeom prst="rect">
              <a:avLst/>
            </a:prstGeom>
          </p:spPr>
        </p:pic>
        <p:pic>
          <p:nvPicPr>
            <p:cNvPr id="8" name="図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63944" y="6157371"/>
              <a:ext cx="744447" cy="112253"/>
            </a:xfrm>
            <a:prstGeom prst="rect">
              <a:avLst/>
            </a:prstGeom>
          </p:spPr>
        </p:pic>
        <p:pic>
          <p:nvPicPr>
            <p:cNvPr id="9" name="図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08958" y="5763628"/>
              <a:ext cx="1066989" cy="369287"/>
            </a:xfrm>
            <a:prstGeom prst="rect">
              <a:avLst/>
            </a:prstGeom>
          </p:spPr>
        </p:pic>
        <p:pic>
          <p:nvPicPr>
            <p:cNvPr id="10" name="図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88791" y="6056365"/>
              <a:ext cx="1305275" cy="314266"/>
            </a:xfrm>
            <a:prstGeom prst="rect">
              <a:avLst/>
            </a:prstGeom>
          </p:spPr>
        </p:pic>
      </p:grpSp>
      <p:grpSp>
        <p:nvGrpSpPr>
          <p:cNvPr id="33" name="グループ化 32"/>
          <p:cNvGrpSpPr/>
          <p:nvPr/>
        </p:nvGrpSpPr>
        <p:grpSpPr>
          <a:xfrm>
            <a:off x="339883" y="6474344"/>
            <a:ext cx="1419754" cy="356320"/>
            <a:chOff x="339883" y="6474344"/>
            <a:chExt cx="1419754" cy="356320"/>
          </a:xfrm>
        </p:grpSpPr>
        <p:sp>
          <p:nvSpPr>
            <p:cNvPr id="34" name="Text Box 76"/>
            <p:cNvSpPr txBox="1">
              <a:spLocks noChangeArrowheads="1"/>
            </p:cNvSpPr>
            <p:nvPr/>
          </p:nvSpPr>
          <p:spPr bwMode="auto">
            <a:xfrm>
              <a:off x="574568" y="6474344"/>
              <a:ext cx="11850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chemeClr val="bg1">
                      <a:lumMod val="75000"/>
                    </a:schemeClr>
                  </a:solidFill>
                  <a:latin typeface="Meiryo UI" panose="020B0604030504040204" pitchFamily="50" charset="-128"/>
                  <a:ea typeface="Meiryo UI" panose="020B0604030504040204" pitchFamily="50" charset="-128"/>
                </a:rPr>
                <a:t>空間演出</a:t>
              </a:r>
              <a:endParaRPr lang="en-US" altLang="ja-JP" sz="2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35" name="図 34"/>
            <p:cNvPicPr>
              <a:picLocks noChangeAspect="1"/>
            </p:cNvPicPr>
            <p:nvPr/>
          </p:nvPicPr>
          <p:blipFill>
            <a:blip r:embed="rId14">
              <a:duotone>
                <a:schemeClr val="accent3">
                  <a:shade val="45000"/>
                  <a:satMod val="135000"/>
                </a:schemeClr>
                <a:prstClr val="white"/>
              </a:duotone>
            </a:blip>
            <a:stretch>
              <a:fillRect/>
            </a:stretch>
          </p:blipFill>
          <p:spPr>
            <a:xfrm>
              <a:off x="339883" y="6492037"/>
              <a:ext cx="224600" cy="338627"/>
            </a:xfrm>
            <a:prstGeom prst="rect">
              <a:avLst/>
            </a:prstGeom>
          </p:spPr>
        </p:pic>
      </p:grpSp>
      <p:sp>
        <p:nvSpPr>
          <p:cNvPr id="36" name="テキスト ボックス 3"/>
          <p:cNvSpPr txBox="1">
            <a:spLocks noChangeArrowheads="1"/>
          </p:cNvSpPr>
          <p:nvPr/>
        </p:nvSpPr>
        <p:spPr bwMode="auto">
          <a:xfrm>
            <a:off x="283561" y="4033256"/>
            <a:ext cx="4802566"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rgbClr val="AD1672"/>
                </a:solidFill>
                <a:latin typeface="Meiryo UI" panose="020B0604030504040204" pitchFamily="50" charset="-128"/>
                <a:ea typeface="Meiryo UI" panose="020B0604030504040204" pitchFamily="50" charset="-128"/>
              </a:rPr>
              <a:t>国内導入実績（一部抜粋）</a:t>
            </a:r>
            <a:endParaRPr lang="ja-JP" altLang="en-US" sz="200" b="1" dirty="0">
              <a:solidFill>
                <a:srgbClr val="AD1672"/>
              </a:solidFill>
              <a:latin typeface="Meiryo UI" panose="020B0604030504040204" pitchFamily="50" charset="-128"/>
              <a:ea typeface="Meiryo UI" panose="020B0604030504040204" pitchFamily="50" charset="-128"/>
            </a:endParaRPr>
          </a:p>
          <a:p>
            <a:pPr eaLnBrk="1" hangingPunct="1">
              <a:lnSpc>
                <a:spcPct val="150000"/>
              </a:lnSpc>
              <a:buFontTx/>
              <a:buNone/>
            </a:pPr>
            <a:r>
              <a:rPr lang="ja-JP" altLang="en-US" sz="1200" dirty="0" smtClean="0">
                <a:latin typeface="Meiryo UI" panose="020B0604030504040204" pitchFamily="50" charset="-128"/>
                <a:ea typeface="Meiryo UI" panose="020B0604030504040204" pitchFamily="50" charset="-128"/>
              </a:rPr>
              <a:t>お客</a:t>
            </a:r>
            <a:r>
              <a:rPr lang="ja-JP" altLang="en-US" sz="1200" dirty="0">
                <a:latin typeface="Meiryo UI" panose="020B0604030504040204" pitchFamily="50" charset="-128"/>
                <a:ea typeface="Meiryo UI" panose="020B0604030504040204" pitchFamily="50" charset="-128"/>
              </a:rPr>
              <a:t>様が「居心地のよさ」を感じられる</a:t>
            </a:r>
            <a:r>
              <a:rPr lang="ja-JP" altLang="en-US" sz="1200" dirty="0" smtClean="0">
                <a:latin typeface="Meiryo UI" panose="020B0604030504040204" pitchFamily="50" charset="-128"/>
                <a:ea typeface="Meiryo UI" panose="020B0604030504040204" pitchFamily="50" charset="-128"/>
              </a:rPr>
              <a:t>空間において、とても</a:t>
            </a:r>
            <a:r>
              <a:rPr lang="ja-JP" altLang="en-US" sz="1200" dirty="0">
                <a:latin typeface="Meiryo UI" panose="020B0604030504040204" pitchFamily="50" charset="-128"/>
                <a:ea typeface="Meiryo UI" panose="020B0604030504040204" pitchFamily="50" charset="-128"/>
              </a:rPr>
              <a:t>大きな影響があると</a:t>
            </a:r>
            <a:r>
              <a:rPr lang="ja-JP" altLang="en-US" sz="1200" dirty="0" smtClean="0">
                <a:latin typeface="Meiryo UI" panose="020B0604030504040204" pitchFamily="50" charset="-128"/>
                <a:ea typeface="Meiryo UI" panose="020B0604030504040204" pitchFamily="50" charset="-128"/>
              </a:rPr>
              <a:t>言われる「心地よい香り</a:t>
            </a:r>
            <a:r>
              <a:rPr lang="ja-JP" altLang="en-US" sz="1200" dirty="0">
                <a:latin typeface="Meiryo UI" panose="020B0604030504040204" pitchFamily="50" charset="-128"/>
                <a:ea typeface="Meiryo UI" panose="020B0604030504040204" pitchFamily="50" charset="-128"/>
              </a:rPr>
              <a:t>」を戦略と</a:t>
            </a:r>
            <a:r>
              <a:rPr lang="ja-JP" altLang="en-US" sz="1200" dirty="0" smtClean="0">
                <a:latin typeface="Meiryo UI" panose="020B0604030504040204" pitchFamily="50" charset="-128"/>
                <a:ea typeface="Meiryo UI" panose="020B0604030504040204" pitchFamily="50" charset="-128"/>
              </a:rPr>
              <a:t>して導入されている企業が多数ございます。</a:t>
            </a:r>
            <a:endParaRPr lang="ja-JP" altLang="en-US" sz="1200" dirty="0">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092857" y="3695537"/>
            <a:ext cx="2303332" cy="1358697"/>
          </a:xfrm>
          <a:prstGeom prst="rect">
            <a:avLst/>
          </a:prstGeom>
        </p:spPr>
      </p:pic>
      <p:pic>
        <p:nvPicPr>
          <p:cNvPr id="19" name="図 1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784031" y="5036631"/>
            <a:ext cx="2109144" cy="1393603"/>
          </a:xfrm>
          <a:prstGeom prst="rect">
            <a:avLst/>
          </a:prstGeom>
        </p:spPr>
      </p:pic>
      <p:sp>
        <p:nvSpPr>
          <p:cNvPr id="24" name="テキスト ボックス 23"/>
          <p:cNvSpPr txBox="1"/>
          <p:nvPr/>
        </p:nvSpPr>
        <p:spPr>
          <a:xfrm>
            <a:off x="7404775" y="3654619"/>
            <a:ext cx="1175322" cy="430887"/>
          </a:xfrm>
          <a:prstGeom prst="rect">
            <a:avLst/>
          </a:prstGeom>
          <a:noFill/>
        </p:spPr>
        <p:txBody>
          <a:bodyPr wrap="none" rtlCol="0">
            <a:spAutoFit/>
          </a:bodyPr>
          <a:lstStyle/>
          <a:p>
            <a:r>
              <a:rPr kumimoji="1" lang="ja-JP" altLang="en-US" sz="1000" dirty="0" smtClean="0">
                <a:latin typeface="Meiryo UI" panose="020B0604030504040204" pitchFamily="50" charset="-128"/>
                <a:ea typeface="Meiryo UI" panose="020B0604030504040204" pitchFamily="50" charset="-128"/>
              </a:rPr>
              <a:t>待合・フリースペース</a:t>
            </a:r>
            <a:endParaRPr kumimoji="1"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店内販売スペース</a:t>
            </a:r>
            <a:endParaRPr kumimoji="1" lang="ja-JP" altLang="en-US" sz="1000"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5814295" y="6043329"/>
            <a:ext cx="1026243" cy="430887"/>
          </a:xfrm>
          <a:prstGeom prst="rect">
            <a:avLst/>
          </a:prstGeom>
          <a:noFill/>
        </p:spPr>
        <p:txBody>
          <a:bodyPr wrap="none" rtlCol="0">
            <a:spAutoFit/>
          </a:bodyPr>
          <a:lstStyle/>
          <a:p>
            <a:r>
              <a:rPr lang="ja-JP" altLang="en-US" sz="1000" dirty="0">
                <a:latin typeface="Meiryo UI" panose="020B0604030504040204" pitchFamily="50" charset="-128"/>
                <a:ea typeface="Meiryo UI" panose="020B0604030504040204" pitchFamily="50" charset="-128"/>
              </a:rPr>
              <a:t>エントランス</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パウダールーム等</a:t>
            </a:r>
            <a:endParaRPr kumimoji="1" lang="ja-JP" altLang="en-US" sz="10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609" y="723019"/>
            <a:ext cx="2390181" cy="773714"/>
          </a:xfrm>
          <a:prstGeom prst="rect">
            <a:avLst/>
          </a:prstGeom>
        </p:spPr>
      </p:pic>
    </p:spTree>
    <p:extLst>
      <p:ext uri="{BB962C8B-B14F-4D97-AF65-F5344CB8AC3E}">
        <p14:creationId xmlns:p14="http://schemas.microsoft.com/office/powerpoint/2010/main" val="3844564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図 10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2589" y="1928336"/>
            <a:ext cx="3098154" cy="2413448"/>
          </a:xfrm>
          <a:prstGeom prst="rect">
            <a:avLst/>
          </a:prstGeom>
          <a:effectLst>
            <a:outerShdw blurRad="50800" dist="38100" dir="2700000" algn="tl" rotWithShape="0">
              <a:prstClr val="black">
                <a:alpha val="40000"/>
              </a:prstClr>
            </a:outerShdw>
          </a:effectLst>
        </p:spPr>
      </p:pic>
      <p:sp>
        <p:nvSpPr>
          <p:cNvPr id="2" name="スライド番号プレースホルダー 1"/>
          <p:cNvSpPr>
            <a:spLocks noGrp="1"/>
          </p:cNvSpPr>
          <p:nvPr>
            <p:ph type="sldNum" sz="quarter" idx="10"/>
          </p:nvPr>
        </p:nvSpPr>
        <p:spPr>
          <a:xfrm>
            <a:off x="8451041" y="6608567"/>
            <a:ext cx="614363" cy="339725"/>
          </a:xfrm>
        </p:spPr>
        <p:txBody>
          <a:bodyPr/>
          <a:lstStyle/>
          <a:p>
            <a:pPr>
              <a:defRPr/>
            </a:pPr>
            <a:fld id="{D2E4AEE9-8ED3-4084-9FB0-33674E7AE552}" type="slidenum">
              <a:rPr lang="en-US" altLang="ja-JP" smtClean="0"/>
              <a:pPr>
                <a:defRPr/>
              </a:pPr>
              <a:t>28</a:t>
            </a:fld>
            <a:endParaRPr lang="en-US" altLang="ja-JP" dirty="0"/>
          </a:p>
        </p:txBody>
      </p:sp>
      <p:sp>
        <p:nvSpPr>
          <p:cNvPr id="5" name="テキスト ボックス 32"/>
          <p:cNvSpPr txBox="1">
            <a:spLocks noChangeArrowheads="1"/>
          </p:cNvSpPr>
          <p:nvPr/>
        </p:nvSpPr>
        <p:spPr bwMode="auto">
          <a:xfrm>
            <a:off x="3892511" y="701696"/>
            <a:ext cx="51728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定額月額料金で、</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180</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誌</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以上の雑誌が</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スマートフォンやタブレットで読み放題になるサービス</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102" name="グループ化 101"/>
          <p:cNvGrpSpPr/>
          <p:nvPr/>
        </p:nvGrpSpPr>
        <p:grpSpPr>
          <a:xfrm>
            <a:off x="4489681" y="1548271"/>
            <a:ext cx="4275316" cy="5048287"/>
            <a:chOff x="4617859" y="1397057"/>
            <a:chExt cx="4275316" cy="5048287"/>
          </a:xfrm>
        </p:grpSpPr>
        <p:sp>
          <p:nvSpPr>
            <p:cNvPr id="6" name="AutoShape 123"/>
            <p:cNvSpPr>
              <a:spLocks noChangeArrowheads="1"/>
            </p:cNvSpPr>
            <p:nvPr/>
          </p:nvSpPr>
          <p:spPr bwMode="auto">
            <a:xfrm>
              <a:off x="4855273" y="1397057"/>
              <a:ext cx="3992202" cy="405930"/>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人気雑誌が読み放題</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AutoShape 124"/>
            <p:cNvSpPr>
              <a:spLocks noChangeArrowheads="1"/>
            </p:cNvSpPr>
            <p:nvPr/>
          </p:nvSpPr>
          <p:spPr bwMode="auto">
            <a:xfrm>
              <a:off x="4855273" y="2238437"/>
              <a:ext cx="3992202" cy="405931"/>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コスト削減、少スペース</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AutoShape 123"/>
            <p:cNvSpPr>
              <a:spLocks noChangeArrowheads="1"/>
            </p:cNvSpPr>
            <p:nvPr/>
          </p:nvSpPr>
          <p:spPr bwMode="auto">
            <a:xfrm>
              <a:off x="4855273" y="3921198"/>
              <a:ext cx="3992202" cy="405930"/>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顧客満足度アップ</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AutoShape 124"/>
            <p:cNvSpPr>
              <a:spLocks noChangeArrowheads="1"/>
            </p:cNvSpPr>
            <p:nvPr/>
          </p:nvSpPr>
          <p:spPr bwMode="auto">
            <a:xfrm>
              <a:off x="4855273" y="4762578"/>
              <a:ext cx="3992202" cy="405931"/>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従業員向けに活用</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AutoShape 123"/>
            <p:cNvSpPr>
              <a:spLocks noChangeArrowheads="1"/>
            </p:cNvSpPr>
            <p:nvPr/>
          </p:nvSpPr>
          <p:spPr bwMode="auto">
            <a:xfrm>
              <a:off x="4855273" y="3079818"/>
              <a:ext cx="3992202" cy="405930"/>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雑誌管理の手間いらず</a:t>
              </a:r>
              <a:endPar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AutoShape 124"/>
            <p:cNvSpPr>
              <a:spLocks noChangeArrowheads="1"/>
            </p:cNvSpPr>
            <p:nvPr/>
          </p:nvSpPr>
          <p:spPr bwMode="auto">
            <a:xfrm>
              <a:off x="4855273" y="5603961"/>
              <a:ext cx="3992202" cy="405931"/>
            </a:xfrm>
            <a:prstGeom prst="roundRect">
              <a:avLst>
                <a:gd name="adj" fmla="val 16667"/>
              </a:avLst>
            </a:prstGeom>
            <a:solidFill>
              <a:srgbClr val="00B050"/>
            </a:solidFill>
            <a:ln w="19050">
              <a:solidFill>
                <a:srgbClr val="00B050"/>
              </a:solid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複雑な設定はナシ</a:t>
              </a:r>
              <a:endParaRPr lang="en-US" altLang="ja-JP"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AutoShape 125"/>
            <p:cNvSpPr>
              <a:spLocks noChangeArrowheads="1"/>
            </p:cNvSpPr>
            <p:nvPr/>
          </p:nvSpPr>
          <p:spPr bwMode="auto">
            <a:xfrm>
              <a:off x="4660866" y="1719495"/>
              <a:ext cx="4122389" cy="579282"/>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新刊雑誌</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170</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誌とバックナンバー含め</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1,200</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冊以上が読み放題！</a:t>
              </a:r>
              <a:endPar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AutoShape 125"/>
            <p:cNvSpPr>
              <a:spLocks noChangeArrowheads="1"/>
            </p:cNvSpPr>
            <p:nvPr/>
          </p:nvSpPr>
          <p:spPr bwMode="auto">
            <a:xfrm>
              <a:off x="4634307" y="4250697"/>
              <a:ext cx="4240519" cy="579282"/>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趣味に合わない雑誌を渡されず、読みたい雑誌がいつで読める！</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AutoShape 125"/>
            <p:cNvSpPr>
              <a:spLocks noChangeArrowheads="1"/>
            </p:cNvSpPr>
            <p:nvPr/>
          </p:nvSpPr>
          <p:spPr bwMode="auto">
            <a:xfrm>
              <a:off x="4639388" y="3429692"/>
              <a:ext cx="4235438" cy="549038"/>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購買、管理、保管、清掃、破棄が楽になります。衛生的にも安心！</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AutoShape 125"/>
            <p:cNvSpPr>
              <a:spLocks noChangeArrowheads="1"/>
            </p:cNvSpPr>
            <p:nvPr/>
          </p:nvSpPr>
          <p:spPr bwMode="auto">
            <a:xfrm>
              <a:off x="4660866" y="2637223"/>
              <a:ext cx="4232309" cy="449131"/>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新刊雑誌の購入コストが削減し、配置スペースもスッキリ！</a:t>
              </a:r>
              <a:endPar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AutoShape 125"/>
            <p:cNvSpPr>
              <a:spLocks noChangeArrowheads="1"/>
            </p:cNvSpPr>
            <p:nvPr/>
          </p:nvSpPr>
          <p:spPr bwMode="auto">
            <a:xfrm>
              <a:off x="4634307" y="5077325"/>
              <a:ext cx="4240519" cy="579282"/>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顧客向け利用だけでなく、従業員の休憩スペースの活用も可能！</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AutoShape 125"/>
            <p:cNvSpPr>
              <a:spLocks noChangeArrowheads="1"/>
            </p:cNvSpPr>
            <p:nvPr/>
          </p:nvSpPr>
          <p:spPr bwMode="auto">
            <a:xfrm>
              <a:off x="4617859" y="5931090"/>
              <a:ext cx="4237653" cy="514254"/>
            </a:xfrm>
            <a:prstGeom prst="roundRect">
              <a:avLst>
                <a:gd name="adj" fmla="val 16667"/>
              </a:avLst>
            </a:prstGeom>
            <a:noFill/>
            <a:ln w="19050">
              <a:noFill/>
              <a:round/>
              <a:headEnd/>
              <a:tailEnd/>
            </a:ln>
          </p:spPr>
          <p:txBody>
            <a:bodyPr wrap="none" lIns="2520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店舗の</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を選択し「</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d</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マガジン </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for Biz</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」利用ボタンを押すだけ！</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7" name="グループ化 36"/>
          <p:cNvGrpSpPr/>
          <p:nvPr/>
        </p:nvGrpSpPr>
        <p:grpSpPr>
          <a:xfrm>
            <a:off x="345256" y="688630"/>
            <a:ext cx="2849412" cy="514804"/>
            <a:chOff x="755576" y="2444740"/>
            <a:chExt cx="5899771" cy="952500"/>
          </a:xfrm>
        </p:grpSpPr>
        <p:pic>
          <p:nvPicPr>
            <p:cNvPr id="38" name="図 37"/>
            <p:cNvPicPr>
              <a:picLocks noChangeAspect="1"/>
            </p:cNvPicPr>
            <p:nvPr/>
          </p:nvPicPr>
          <p:blipFill rotWithShape="1">
            <a:blip r:embed="rId3" cstate="email">
              <a:extLst>
                <a:ext uri="{28A0092B-C50C-407E-A947-70E740481C1C}">
                  <a14:useLocalDpi xmlns:a14="http://schemas.microsoft.com/office/drawing/2010/main"/>
                </a:ext>
              </a:extLst>
            </a:blip>
            <a:srcRect r="74303"/>
            <a:stretch/>
          </p:blipFill>
          <p:spPr>
            <a:xfrm>
              <a:off x="755576" y="2444740"/>
              <a:ext cx="939874" cy="952500"/>
            </a:xfrm>
            <a:prstGeom prst="rect">
              <a:avLst/>
            </a:prstGeom>
          </p:spPr>
        </p:pic>
        <p:pic>
          <p:nvPicPr>
            <p:cNvPr id="39" name="Picture 2" descr="「Dマガジン for biz」の画像検索結果"/>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835696" y="2551792"/>
              <a:ext cx="4819651" cy="73839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テキスト ボックス 8"/>
          <p:cNvSpPr txBox="1"/>
          <p:nvPr/>
        </p:nvSpPr>
        <p:spPr>
          <a:xfrm>
            <a:off x="370461" y="4025773"/>
            <a:ext cx="1928450" cy="246221"/>
          </a:xfrm>
          <a:prstGeom prst="rect">
            <a:avLst/>
          </a:prstGeom>
          <a:noFill/>
        </p:spPr>
        <p:txBody>
          <a:bodyPr wrap="none" lIns="54000" tIns="0" rIns="27000" bIns="0" rtlCol="0">
            <a:spAutoFit/>
          </a:bodyPr>
          <a:lstStyle/>
          <a:p>
            <a:r>
              <a:rPr lang="ja-JP" altLang="en-US" sz="1600" b="1" dirty="0" smtClean="0">
                <a:solidFill>
                  <a:srgbClr val="C12525"/>
                </a:solidFill>
                <a:latin typeface="メイリオ" panose="020B0604030504040204" pitchFamily="50" charset="-128"/>
                <a:ea typeface="メイリオ" panose="020B0604030504040204" pitchFamily="50" charset="-128"/>
                <a:cs typeface="メイリオ" panose="020B0604030504040204" pitchFamily="50" charset="-128"/>
              </a:rPr>
              <a:t>幅広いラインナップ</a:t>
            </a:r>
            <a:endParaRPr lang="ja-JP" altLang="en-US" sz="1600" b="1" dirty="0">
              <a:solidFill>
                <a:srgbClr val="C12525"/>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AutoShape 125"/>
          <p:cNvSpPr>
            <a:spLocks noChangeArrowheads="1"/>
          </p:cNvSpPr>
          <p:nvPr/>
        </p:nvSpPr>
        <p:spPr bwMode="auto">
          <a:xfrm>
            <a:off x="2149990" y="4038724"/>
            <a:ext cx="1044678" cy="220317"/>
          </a:xfrm>
          <a:prstGeom prst="roundRect">
            <a:avLst>
              <a:gd name="adj" fmla="val 16667"/>
            </a:avLst>
          </a:prstGeom>
          <a:noFill/>
          <a:ln w="19050">
            <a:noFill/>
            <a:round/>
            <a:headEnd/>
            <a:tailEnd/>
          </a:ln>
        </p:spPr>
        <p:txBody>
          <a:bodyPr wrap="none" lIns="252000" anchor="t"/>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None/>
            </a:pPr>
            <a:r>
              <a:rPr lang="en-US" altLang="ja-JP"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一部抜粋</a:t>
            </a:r>
            <a:endParaRPr lang="ja-JP" altLang="en-US" sz="8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34045" y="4388905"/>
            <a:ext cx="492443" cy="215444"/>
          </a:xfrm>
          <a:prstGeom prst="rect">
            <a:avLst/>
          </a:prstGeom>
          <a:solidFill>
            <a:srgbClr val="FF66CC"/>
          </a:solidFill>
          <a:ln>
            <a:noFill/>
          </a:ln>
        </p:spPr>
        <p:txBody>
          <a:bodyPr wrap="none" rtlCol="0">
            <a:spAutoFit/>
          </a:bodyPr>
          <a:lstStyle/>
          <a:p>
            <a:r>
              <a:rPr kumimoji="1" lang="ja-JP" altLang="en-US" sz="800" dirty="0" smtClean="0">
                <a:solidFill>
                  <a:schemeClr val="bg1"/>
                </a:solidFill>
                <a:latin typeface="Meiryo UI" panose="020B0604030504040204" pitchFamily="50" charset="-128"/>
                <a:ea typeface="Meiryo UI" panose="020B0604030504040204" pitchFamily="50" charset="-128"/>
              </a:rPr>
              <a:t>女性誌</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pic>
        <p:nvPicPr>
          <p:cNvPr id="56" name="図 5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0034" y="5611655"/>
            <a:ext cx="1057806" cy="876562"/>
          </a:xfrm>
          <a:prstGeom prst="rect">
            <a:avLst/>
          </a:prstGeom>
        </p:spPr>
      </p:pic>
      <p:sp>
        <p:nvSpPr>
          <p:cNvPr id="57" name="テキスト ボックス 56"/>
          <p:cNvSpPr txBox="1"/>
          <p:nvPr/>
        </p:nvSpPr>
        <p:spPr>
          <a:xfrm>
            <a:off x="434045" y="4689174"/>
            <a:ext cx="492443" cy="215444"/>
          </a:xfrm>
          <a:prstGeom prst="rect">
            <a:avLst/>
          </a:prstGeom>
          <a:solidFill>
            <a:srgbClr val="FF66CC"/>
          </a:solidFill>
          <a:ln>
            <a:noFill/>
          </a:ln>
        </p:spPr>
        <p:txBody>
          <a:bodyPr wrap="none" rtlCol="0">
            <a:spAutoFit/>
          </a:bodyPr>
          <a:lstStyle/>
          <a:p>
            <a:r>
              <a:rPr lang="ja-JP" altLang="en-US" sz="800" dirty="0" smtClean="0">
                <a:solidFill>
                  <a:schemeClr val="bg1"/>
                </a:solidFill>
                <a:latin typeface="Meiryo UI" panose="020B0604030504040204" pitchFamily="50" charset="-128"/>
                <a:ea typeface="Meiryo UI" panose="020B0604030504040204" pitchFamily="50" charset="-128"/>
              </a:rPr>
              <a:t>男性誌</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434045" y="4989443"/>
            <a:ext cx="492443" cy="215444"/>
          </a:xfrm>
          <a:prstGeom prst="rect">
            <a:avLst/>
          </a:prstGeom>
          <a:solidFill>
            <a:srgbClr val="FF66CC"/>
          </a:solidFill>
          <a:ln>
            <a:noFill/>
          </a:ln>
        </p:spPr>
        <p:txBody>
          <a:bodyPr wrap="none" rtlCol="0">
            <a:spAutoFit/>
          </a:bodyPr>
          <a:lstStyle/>
          <a:p>
            <a:r>
              <a:rPr lang="ja-JP" altLang="en-US" sz="800" dirty="0">
                <a:solidFill>
                  <a:schemeClr val="bg1"/>
                </a:solidFill>
                <a:latin typeface="Meiryo UI" panose="020B0604030504040204" pitchFamily="50" charset="-128"/>
                <a:ea typeface="Meiryo UI" panose="020B0604030504040204" pitchFamily="50" charset="-128"/>
              </a:rPr>
              <a:t>週刊誌</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434045" y="5890250"/>
            <a:ext cx="821059" cy="215444"/>
          </a:xfrm>
          <a:prstGeom prst="rect">
            <a:avLst/>
          </a:prstGeom>
          <a:solidFill>
            <a:srgbClr val="FF66CC"/>
          </a:solidFill>
          <a:ln>
            <a:noFill/>
          </a:ln>
        </p:spPr>
        <p:txBody>
          <a:bodyPr wrap="none" rtlCol="0">
            <a:spAutoFit/>
          </a:bodyPr>
          <a:lstStyle/>
          <a:p>
            <a:r>
              <a:rPr lang="ja-JP" altLang="en-US" sz="800" dirty="0" smtClean="0">
                <a:solidFill>
                  <a:schemeClr val="bg1"/>
                </a:solidFill>
                <a:latin typeface="Meiryo UI" panose="020B0604030504040204" pitchFamily="50" charset="-128"/>
                <a:ea typeface="Meiryo UI" panose="020B0604030504040204" pitchFamily="50" charset="-128"/>
              </a:rPr>
              <a:t>グルメ・お出かけ</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434045" y="5289712"/>
            <a:ext cx="516488" cy="215444"/>
          </a:xfrm>
          <a:prstGeom prst="rect">
            <a:avLst/>
          </a:prstGeom>
          <a:solidFill>
            <a:srgbClr val="FF66CC"/>
          </a:solidFill>
          <a:ln>
            <a:noFill/>
          </a:ln>
        </p:spPr>
        <p:txBody>
          <a:bodyPr wrap="none" rtlCol="0">
            <a:spAutoFit/>
          </a:bodyPr>
          <a:lstStyle/>
          <a:p>
            <a:r>
              <a:rPr lang="ja-JP" altLang="en-US" sz="800" dirty="0">
                <a:solidFill>
                  <a:schemeClr val="bg1"/>
                </a:solidFill>
                <a:latin typeface="Meiryo UI" panose="020B0604030504040204" pitchFamily="50" charset="-128"/>
                <a:ea typeface="Meiryo UI" panose="020B0604030504040204" pitchFamily="50" charset="-128"/>
              </a:rPr>
              <a:t>ビジネス</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434045" y="6190518"/>
            <a:ext cx="957313" cy="215444"/>
          </a:xfrm>
          <a:prstGeom prst="rect">
            <a:avLst/>
          </a:prstGeom>
          <a:solidFill>
            <a:srgbClr val="FF66CC"/>
          </a:solidFill>
          <a:ln>
            <a:noFill/>
          </a:ln>
        </p:spPr>
        <p:txBody>
          <a:bodyPr wrap="none" rtlCol="0">
            <a:spAutoFit/>
          </a:bodyPr>
          <a:lstStyle/>
          <a:p>
            <a:r>
              <a:rPr kumimoji="1" lang="ja-JP" altLang="en-US" sz="800" dirty="0" smtClean="0">
                <a:solidFill>
                  <a:schemeClr val="bg1"/>
                </a:solidFill>
                <a:latin typeface="Meiryo UI" panose="020B0604030504040204" pitchFamily="50" charset="-128"/>
                <a:ea typeface="Meiryo UI" panose="020B0604030504040204" pitchFamily="50" charset="-128"/>
              </a:rPr>
              <a:t>料理・暮らし・健康</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434045" y="5589981"/>
            <a:ext cx="681597" cy="215444"/>
          </a:xfrm>
          <a:prstGeom prst="rect">
            <a:avLst/>
          </a:prstGeom>
          <a:solidFill>
            <a:srgbClr val="FF66CC"/>
          </a:solidFill>
          <a:ln>
            <a:noFill/>
          </a:ln>
        </p:spPr>
        <p:txBody>
          <a:bodyPr wrap="none" rtlCol="0">
            <a:spAutoFit/>
          </a:bodyPr>
          <a:lstStyle/>
          <a:p>
            <a:r>
              <a:rPr lang="ja-JP" altLang="en-US" sz="800" dirty="0" smtClean="0">
                <a:solidFill>
                  <a:schemeClr val="bg1"/>
                </a:solidFill>
                <a:latin typeface="Meiryo UI" panose="020B0604030504040204" pitchFamily="50" charset="-128"/>
                <a:ea typeface="Meiryo UI" panose="020B0604030504040204" pitchFamily="50" charset="-128"/>
              </a:rPr>
              <a:t>スポーツ・車</a:t>
            </a:r>
            <a:endParaRPr kumimoji="1" lang="ja-JP" altLang="en-US" sz="800" dirty="0">
              <a:solidFill>
                <a:schemeClr val="bg1"/>
              </a:solidFill>
              <a:latin typeface="Meiryo UI" panose="020B0604030504040204" pitchFamily="50" charset="-128"/>
              <a:ea typeface="Meiryo UI" panose="020B0604030504040204" pitchFamily="50" charset="-128"/>
            </a:endParaRPr>
          </a:p>
        </p:txBody>
      </p:sp>
      <p:pic>
        <p:nvPicPr>
          <p:cNvPr id="63" name="図 6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9632" y="4425599"/>
            <a:ext cx="528759" cy="211504"/>
          </a:xfrm>
          <a:prstGeom prst="rect">
            <a:avLst/>
          </a:prstGeom>
        </p:spPr>
      </p:pic>
      <p:pic>
        <p:nvPicPr>
          <p:cNvPr id="64" name="図 6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88651" y="4390975"/>
            <a:ext cx="701881" cy="280753"/>
          </a:xfrm>
          <a:prstGeom prst="rect">
            <a:avLst/>
          </a:prstGeom>
        </p:spPr>
      </p:pic>
      <p:pic>
        <p:nvPicPr>
          <p:cNvPr id="65" name="図 6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054" y="4440096"/>
            <a:ext cx="456277" cy="182511"/>
          </a:xfrm>
          <a:prstGeom prst="rect">
            <a:avLst/>
          </a:prstGeom>
        </p:spPr>
      </p:pic>
      <p:pic>
        <p:nvPicPr>
          <p:cNvPr id="66" name="図 6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2132" y="4699104"/>
            <a:ext cx="533318" cy="213327"/>
          </a:xfrm>
          <a:prstGeom prst="rect">
            <a:avLst/>
          </a:prstGeom>
        </p:spPr>
      </p:pic>
      <p:pic>
        <p:nvPicPr>
          <p:cNvPr id="67" name="図 6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57762" y="4719884"/>
            <a:ext cx="352526" cy="171767"/>
          </a:xfrm>
          <a:prstGeom prst="rect">
            <a:avLst/>
          </a:prstGeom>
        </p:spPr>
      </p:pic>
      <p:pic>
        <p:nvPicPr>
          <p:cNvPr id="68" name="図 6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47193" y="4698221"/>
            <a:ext cx="537848" cy="215139"/>
          </a:xfrm>
          <a:prstGeom prst="rect">
            <a:avLst/>
          </a:prstGeom>
        </p:spPr>
      </p:pic>
      <p:pic>
        <p:nvPicPr>
          <p:cNvPr id="69" name="図 6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471711" y="4717116"/>
            <a:ext cx="443369" cy="173501"/>
          </a:xfrm>
          <a:prstGeom prst="rect">
            <a:avLst/>
          </a:prstGeom>
        </p:spPr>
      </p:pic>
      <p:pic>
        <p:nvPicPr>
          <p:cNvPr id="70" name="図 6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517152" y="4695207"/>
            <a:ext cx="552915" cy="221166"/>
          </a:xfrm>
          <a:prstGeom prst="rect">
            <a:avLst/>
          </a:prstGeom>
        </p:spPr>
      </p:pic>
      <p:pic>
        <p:nvPicPr>
          <p:cNvPr id="71" name="図 7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097415" y="4448062"/>
            <a:ext cx="416446" cy="166579"/>
          </a:xfrm>
          <a:prstGeom prst="rect">
            <a:avLst/>
          </a:prstGeom>
        </p:spPr>
      </p:pic>
      <p:pic>
        <p:nvPicPr>
          <p:cNvPr id="72" name="図 7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83824" y="4407762"/>
            <a:ext cx="617945" cy="247178"/>
          </a:xfrm>
          <a:prstGeom prst="rect">
            <a:avLst/>
          </a:prstGeom>
        </p:spPr>
      </p:pic>
      <p:pic>
        <p:nvPicPr>
          <p:cNvPr id="73" name="図 72"/>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42202" y="4718359"/>
            <a:ext cx="437040" cy="174816"/>
          </a:xfrm>
          <a:prstGeom prst="rect">
            <a:avLst/>
          </a:prstGeom>
        </p:spPr>
      </p:pic>
      <p:pic>
        <p:nvPicPr>
          <p:cNvPr id="75" name="図 7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81918" y="4993735"/>
            <a:ext cx="520753" cy="208301"/>
          </a:xfrm>
          <a:prstGeom prst="rect">
            <a:avLst/>
          </a:prstGeom>
        </p:spPr>
      </p:pic>
      <p:pic>
        <p:nvPicPr>
          <p:cNvPr id="76" name="図 7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22151" y="4985300"/>
            <a:ext cx="562925" cy="225170"/>
          </a:xfrm>
          <a:prstGeom prst="rect">
            <a:avLst/>
          </a:prstGeom>
        </p:spPr>
      </p:pic>
      <p:pic>
        <p:nvPicPr>
          <p:cNvPr id="77" name="図 76"/>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627924" y="5007896"/>
            <a:ext cx="449948" cy="179979"/>
          </a:xfrm>
          <a:prstGeom prst="rect">
            <a:avLst/>
          </a:prstGeom>
        </p:spPr>
      </p:pic>
      <p:pic>
        <p:nvPicPr>
          <p:cNvPr id="78" name="図 77"/>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915080" y="4939023"/>
            <a:ext cx="794313" cy="317725"/>
          </a:xfrm>
          <a:prstGeom prst="rect">
            <a:avLst/>
          </a:prstGeom>
        </p:spPr>
      </p:pic>
      <p:pic>
        <p:nvPicPr>
          <p:cNvPr id="79" name="図 78"/>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396518" y="4997662"/>
            <a:ext cx="501119" cy="200447"/>
          </a:xfrm>
          <a:prstGeom prst="rect">
            <a:avLst/>
          </a:prstGeom>
        </p:spPr>
      </p:pic>
      <p:pic>
        <p:nvPicPr>
          <p:cNvPr id="80" name="図 79"/>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523998" y="5907384"/>
            <a:ext cx="552113" cy="220845"/>
          </a:xfrm>
          <a:prstGeom prst="rect">
            <a:avLst/>
          </a:prstGeom>
        </p:spPr>
      </p:pic>
      <p:pic>
        <p:nvPicPr>
          <p:cNvPr id="81" name="図 80"/>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112997" y="5928148"/>
            <a:ext cx="433651" cy="173460"/>
          </a:xfrm>
          <a:prstGeom prst="rect">
            <a:avLst/>
          </a:prstGeom>
        </p:spPr>
      </p:pic>
      <p:pic>
        <p:nvPicPr>
          <p:cNvPr id="82" name="図 81"/>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337173" y="5913547"/>
            <a:ext cx="457208" cy="182883"/>
          </a:xfrm>
          <a:prstGeom prst="rect">
            <a:avLst/>
          </a:prstGeom>
        </p:spPr>
      </p:pic>
      <p:pic>
        <p:nvPicPr>
          <p:cNvPr id="83" name="図 82"/>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804473" y="5881633"/>
            <a:ext cx="705098" cy="282039"/>
          </a:xfrm>
          <a:prstGeom prst="rect">
            <a:avLst/>
          </a:prstGeom>
        </p:spPr>
      </p:pic>
      <p:pic>
        <p:nvPicPr>
          <p:cNvPr id="84" name="図 83"/>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199172" y="6166462"/>
            <a:ext cx="584479" cy="233792"/>
          </a:xfrm>
          <a:prstGeom prst="rect">
            <a:avLst/>
          </a:prstGeom>
        </p:spPr>
      </p:pic>
      <p:pic>
        <p:nvPicPr>
          <p:cNvPr id="85" name="図 84"/>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790532" y="6156889"/>
            <a:ext cx="539067" cy="215627"/>
          </a:xfrm>
          <a:prstGeom prst="rect">
            <a:avLst/>
          </a:prstGeom>
        </p:spPr>
      </p:pic>
      <p:pic>
        <p:nvPicPr>
          <p:cNvPr id="86" name="図 85"/>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494869" y="6158283"/>
            <a:ext cx="632888" cy="267897"/>
          </a:xfrm>
          <a:prstGeom prst="rect">
            <a:avLst/>
          </a:prstGeom>
        </p:spPr>
      </p:pic>
      <p:pic>
        <p:nvPicPr>
          <p:cNvPr id="87" name="図 86"/>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808949" y="5601862"/>
            <a:ext cx="553421" cy="221367"/>
          </a:xfrm>
          <a:prstGeom prst="rect">
            <a:avLst/>
          </a:prstGeom>
        </p:spPr>
      </p:pic>
      <p:pic>
        <p:nvPicPr>
          <p:cNvPr id="88" name="図 87"/>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197387" y="5593830"/>
            <a:ext cx="517887" cy="207155"/>
          </a:xfrm>
          <a:prstGeom prst="rect">
            <a:avLst/>
          </a:prstGeom>
        </p:spPr>
      </p:pic>
      <p:pic>
        <p:nvPicPr>
          <p:cNvPr id="89" name="図 88"/>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996972" y="5265140"/>
            <a:ext cx="675428" cy="270171"/>
          </a:xfrm>
          <a:prstGeom prst="rect">
            <a:avLst/>
          </a:prstGeom>
        </p:spPr>
      </p:pic>
      <p:pic>
        <p:nvPicPr>
          <p:cNvPr id="90" name="図 89"/>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2103474" y="5287341"/>
            <a:ext cx="455991" cy="182396"/>
          </a:xfrm>
          <a:prstGeom prst="rect">
            <a:avLst/>
          </a:prstGeom>
        </p:spPr>
      </p:pic>
      <p:pic>
        <p:nvPicPr>
          <p:cNvPr id="91" name="図 90"/>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698257" y="5317630"/>
            <a:ext cx="357020" cy="142808"/>
          </a:xfrm>
          <a:prstGeom prst="rect">
            <a:avLst/>
          </a:prstGeom>
        </p:spPr>
      </p:pic>
      <p:pic>
        <p:nvPicPr>
          <p:cNvPr id="92" name="図 91"/>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2661892" y="5314493"/>
            <a:ext cx="429060" cy="171624"/>
          </a:xfrm>
          <a:prstGeom prst="rect">
            <a:avLst/>
          </a:prstGeom>
        </p:spPr>
      </p:pic>
      <p:pic>
        <p:nvPicPr>
          <p:cNvPr id="93" name="図 92"/>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2437857" y="5640826"/>
            <a:ext cx="352675" cy="141070"/>
          </a:xfrm>
          <a:prstGeom prst="rect">
            <a:avLst/>
          </a:prstGeom>
        </p:spPr>
      </p:pic>
      <p:sp>
        <p:nvSpPr>
          <p:cNvPr id="13" name="テキスト ボックス 12"/>
          <p:cNvSpPr txBox="1"/>
          <p:nvPr/>
        </p:nvSpPr>
        <p:spPr>
          <a:xfrm>
            <a:off x="370461" y="1386475"/>
            <a:ext cx="3985417" cy="553998"/>
          </a:xfrm>
          <a:prstGeom prst="rect">
            <a:avLst/>
          </a:prstGeom>
          <a:solidFill>
            <a:schemeClr val="bg1">
              <a:alpha val="50000"/>
            </a:schemeClr>
          </a:solidFill>
          <a:ln>
            <a:noFill/>
          </a:ln>
        </p:spPr>
        <p:txBody>
          <a:bodyPr wrap="square" rtlCol="0">
            <a:spAutoFit/>
          </a:bodyPr>
          <a:lstStyle/>
          <a:p>
            <a:pPr algn="ctr">
              <a:lnSpc>
                <a:spcPct val="80000"/>
              </a:lnSpc>
            </a:pPr>
            <a:r>
              <a:rPr lang="en-US" altLang="ja-JP" sz="2000" b="1" dirty="0" smtClean="0">
                <a:solidFill>
                  <a:srgbClr val="00B050"/>
                </a:solidFill>
                <a:latin typeface="メイリオ" panose="020B0604030504040204" pitchFamily="50" charset="-128"/>
                <a:ea typeface="メイリオ" panose="020B0604030504040204" pitchFamily="50" charset="-128"/>
              </a:rPr>
              <a:t>Wi-Fi</a:t>
            </a:r>
            <a:r>
              <a:rPr lang="ja-JP" altLang="en-US" sz="2000" b="1" dirty="0">
                <a:solidFill>
                  <a:srgbClr val="00B050"/>
                </a:solidFill>
                <a:latin typeface="メイリオ" panose="020B0604030504040204" pitchFamily="50" charset="-128"/>
                <a:ea typeface="メイリオ" panose="020B0604030504040204" pitchFamily="50" charset="-128"/>
              </a:rPr>
              <a:t>に</a:t>
            </a:r>
            <a:r>
              <a:rPr lang="ja-JP" altLang="en-US" sz="2000" b="1" dirty="0" smtClean="0">
                <a:solidFill>
                  <a:srgbClr val="00B050"/>
                </a:solidFill>
                <a:latin typeface="メイリオ" panose="020B0604030504040204" pitchFamily="50" charset="-128"/>
                <a:ea typeface="メイリオ" panose="020B0604030504040204" pitchFamily="50" charset="-128"/>
              </a:rPr>
              <a:t>繋いで雑誌</a:t>
            </a:r>
            <a:r>
              <a:rPr lang="ja-JP" altLang="en-US" sz="2000" b="1" dirty="0">
                <a:solidFill>
                  <a:srgbClr val="00B050"/>
                </a:solidFill>
                <a:latin typeface="メイリオ" panose="020B0604030504040204" pitchFamily="50" charset="-128"/>
                <a:ea typeface="メイリオ" panose="020B0604030504040204" pitchFamily="50" charset="-128"/>
              </a:rPr>
              <a:t>が読み放題</a:t>
            </a:r>
            <a:r>
              <a:rPr lang="ja-JP" altLang="en-US" sz="2000" b="1" dirty="0" smtClean="0">
                <a:solidFill>
                  <a:srgbClr val="00B050"/>
                </a:solidFill>
                <a:latin typeface="メイリオ" panose="020B0604030504040204" pitchFamily="50" charset="-128"/>
                <a:ea typeface="メイリオ" panose="020B0604030504040204" pitchFamily="50" charset="-128"/>
              </a:rPr>
              <a:t>！</a:t>
            </a:r>
            <a:endParaRPr lang="en-US" altLang="ja-JP" sz="2000" b="1" dirty="0" smtClean="0">
              <a:solidFill>
                <a:srgbClr val="00B050"/>
              </a:solidFill>
              <a:latin typeface="メイリオ" panose="020B0604030504040204" pitchFamily="50" charset="-128"/>
              <a:ea typeface="メイリオ" panose="020B0604030504040204" pitchFamily="50" charset="-128"/>
            </a:endParaRPr>
          </a:p>
          <a:p>
            <a:pPr algn="ctr">
              <a:lnSpc>
                <a:spcPct val="80000"/>
              </a:lnSpc>
            </a:pPr>
            <a:r>
              <a:rPr lang="ja-JP" altLang="en-US" sz="140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solidFill>
                  <a:srgbClr val="00B050"/>
                </a:solidFill>
                <a:latin typeface="Meiryo UI" panose="020B0604030504040204" pitchFamily="50" charset="-128"/>
                <a:ea typeface="Meiryo UI" panose="020B0604030504040204" pitchFamily="50" charset="-128"/>
                <a:cs typeface="Meiryo UI" panose="020B0604030504040204" pitchFamily="50" charset="-128"/>
              </a:rPr>
              <a:t>docomo</a:t>
            </a:r>
            <a:r>
              <a:rPr lang="ja-JP" altLang="en-US" sz="1400"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の携帯を含む全キャリアに対応</a:t>
            </a:r>
            <a:r>
              <a:rPr lang="ja-JP" altLang="en-US" sz="14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2835030" y="4473374"/>
            <a:ext cx="244621" cy="147024"/>
          </a:xfrm>
          <a:prstGeom prst="rect">
            <a:avLst/>
          </a:prstGeom>
        </p:spPr>
      </p:pic>
      <p:grpSp>
        <p:nvGrpSpPr>
          <p:cNvPr id="10" name="グループ化 9"/>
          <p:cNvGrpSpPr/>
          <p:nvPr/>
        </p:nvGrpSpPr>
        <p:grpSpPr>
          <a:xfrm>
            <a:off x="370166" y="6500050"/>
            <a:ext cx="1086165" cy="361472"/>
            <a:chOff x="370166" y="6500050"/>
            <a:chExt cx="1086165" cy="361472"/>
          </a:xfrm>
        </p:grpSpPr>
        <p:sp>
          <p:nvSpPr>
            <p:cNvPr id="4" name="Text Box 76"/>
            <p:cNvSpPr txBox="1">
              <a:spLocks noChangeArrowheads="1"/>
            </p:cNvSpPr>
            <p:nvPr/>
          </p:nvSpPr>
          <p:spPr bwMode="auto">
            <a:xfrm>
              <a:off x="526206" y="6522968"/>
              <a:ext cx="930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en-US" altLang="ja-JP" sz="1600" dirty="0" smtClean="0">
                  <a:solidFill>
                    <a:srgbClr val="B8B8B8"/>
                  </a:solidFill>
                  <a:latin typeface="Arial Black" panose="020B0A04020102020204" pitchFamily="34" charset="0"/>
                  <a:ea typeface="HGP創英角ｺﾞｼｯｸUB" panose="020B0900000000000000" pitchFamily="50" charset="-128"/>
                </a:rPr>
                <a:t>CS</a:t>
              </a:r>
              <a:r>
                <a:rPr lang="ja-JP" altLang="en-US" sz="1600" dirty="0">
                  <a:solidFill>
                    <a:srgbClr val="B8B8B8"/>
                  </a:solidFill>
                  <a:latin typeface="Arial Black" panose="020B0A04020102020204" pitchFamily="34" charset="0"/>
                  <a:ea typeface="HGP創英角ｺﾞｼｯｸUB" panose="020B0900000000000000" pitchFamily="50" charset="-128"/>
                </a:rPr>
                <a:t>向上</a:t>
              </a:r>
              <a:endParaRPr lang="en-US" altLang="ja-JP" sz="1600" dirty="0" smtClean="0">
                <a:solidFill>
                  <a:srgbClr val="B8B8B8"/>
                </a:solidFill>
                <a:latin typeface="Arial Black" panose="020B0A04020102020204" pitchFamily="34" charset="0"/>
                <a:ea typeface="HGP創英角ｺﾞｼｯｸUB" panose="020B0900000000000000" pitchFamily="50" charset="-128"/>
              </a:endParaRPr>
            </a:p>
          </p:txBody>
        </p:sp>
        <p:pic>
          <p:nvPicPr>
            <p:cNvPr id="8" name="図 7"/>
            <p:cNvPicPr>
              <a:picLocks noChangeAspect="1"/>
            </p:cNvPicPr>
            <p:nvPr/>
          </p:nvPicPr>
          <p:blipFill>
            <a:blip r:embed="rId37">
              <a:duotone>
                <a:schemeClr val="accent3">
                  <a:shade val="45000"/>
                  <a:satMod val="135000"/>
                </a:schemeClr>
                <a:prstClr val="white"/>
              </a:duotone>
            </a:blip>
            <a:stretch>
              <a:fillRect/>
            </a:stretch>
          </p:blipFill>
          <p:spPr>
            <a:xfrm>
              <a:off x="370166" y="6500050"/>
              <a:ext cx="236783" cy="286411"/>
            </a:xfrm>
            <a:prstGeom prst="rect">
              <a:avLst/>
            </a:prstGeom>
          </p:spPr>
        </p:pic>
      </p:grpSp>
      <p:sp>
        <p:nvSpPr>
          <p:cNvPr id="74" name="タイトル 1"/>
          <p:cNvSpPr txBox="1">
            <a:spLocks/>
          </p:cNvSpPr>
          <p:nvPr/>
        </p:nvSpPr>
        <p:spPr>
          <a:xfrm>
            <a:off x="219107" y="21619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定額制雑誌読み放題サービス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 d</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マガジン </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メイリオ" panose="020B0604030504040204" pitchFamily="50" charset="-128"/>
              </a:rPr>
              <a:t>for Biz</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56725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2</a:t>
            </a:fld>
            <a:endParaRPr lang="en-US" altLang="ja-JP"/>
          </a:p>
        </p:txBody>
      </p:sp>
      <p:sp>
        <p:nvSpPr>
          <p:cNvPr id="10" name="タイトル 4"/>
          <p:cNvSpPr txBox="1">
            <a:spLocks/>
          </p:cNvSpPr>
          <p:nvPr/>
        </p:nvSpPr>
        <p:spPr bwMode="auto">
          <a:xfrm>
            <a:off x="257419" y="210907"/>
            <a:ext cx="7747000" cy="30638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l" rtl="0" eaLnBrk="0" fontAlgn="base" hangingPunct="0">
              <a:spcBef>
                <a:spcPct val="0"/>
              </a:spcBef>
              <a:spcAft>
                <a:spcPct val="0"/>
              </a:spcAft>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en-US" altLang="ja-JP" kern="0" dirty="0" smtClean="0">
                <a:solidFill>
                  <a:schemeClr val="tx1">
                    <a:lumMod val="65000"/>
                    <a:lumOff val="35000"/>
                  </a:schemeClr>
                </a:solidFill>
              </a:rPr>
              <a:t>USEN </a:t>
            </a:r>
            <a:r>
              <a:rPr kumimoji="0" lang="ja-JP" altLang="en-US" kern="0" dirty="0" smtClean="0">
                <a:solidFill>
                  <a:schemeClr val="tx1">
                    <a:lumMod val="65000"/>
                    <a:lumOff val="35000"/>
                  </a:schemeClr>
                </a:solidFill>
              </a:rPr>
              <a:t>会社概要</a:t>
            </a:r>
            <a:endParaRPr kumimoji="1" lang="ja-JP" altLang="en-US" kern="0" dirty="0">
              <a:solidFill>
                <a:schemeClr val="tx1">
                  <a:lumMod val="65000"/>
                  <a:lumOff val="35000"/>
                </a:schemeClr>
              </a:solidFill>
            </a:endParaRPr>
          </a:p>
        </p:txBody>
      </p:sp>
      <p:sp>
        <p:nvSpPr>
          <p:cNvPr id="13" name="正方形/長方形 12"/>
          <p:cNvSpPr/>
          <p:nvPr/>
        </p:nvSpPr>
        <p:spPr>
          <a:xfrm>
            <a:off x="3178217" y="945010"/>
            <a:ext cx="5965783" cy="5232202"/>
          </a:xfrm>
          <a:prstGeom prst="rect">
            <a:avLst/>
          </a:prstGeom>
        </p:spPr>
        <p:txBody>
          <a:bodyPr wrap="square">
            <a:spAutoFit/>
          </a:bodyPr>
          <a:lstStyle/>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商号</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株式</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会社 </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USEN</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r>
              <a:rPr lang="ja-JP" altLang="en-US" sz="1050" dirty="0" smtClean="0">
                <a:solidFill>
                  <a:prstClr val="black">
                    <a:lumMod val="75000"/>
                    <a:lumOff val="25000"/>
                  </a:prstClr>
                </a:solidFill>
                <a:latin typeface="メイリオ" panose="020B0604030504040204" pitchFamily="50" charset="-128"/>
                <a:ea typeface="メイリオ" panose="020B0604030504040204" pitchFamily="50" charset="-128"/>
              </a:rPr>
              <a:t>（</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平成</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29</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年</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12</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月</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1</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日に</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USEN</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分割準備会社から商号変更</a:t>
            </a:r>
            <a:r>
              <a:rPr lang="ja-JP" altLang="en-US" sz="105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05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endPar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■本社</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所在地</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東京都品川区上大崎三丁目</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1</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番</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1</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号</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1200" dirty="0">
                <a:solidFill>
                  <a:prstClr val="black">
                    <a:lumMod val="75000"/>
                    <a:lumOff val="25000"/>
                  </a:prstClr>
                </a:solidFill>
                <a:latin typeface="メイリオ" panose="020B0604030504040204" pitchFamily="50" charset="-128"/>
                <a:ea typeface="メイリオ" panose="020B0604030504040204" pitchFamily="50" charset="-128"/>
              </a:rPr>
              <a:t>03-6823-7111</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endPar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代表者</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代表</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取締役社長　田村　公正（たむら きみまさ）</a:t>
            </a:r>
          </a:p>
          <a:p>
            <a:pPr fontAlgn="auto">
              <a:spcBef>
                <a:spcPts val="0"/>
              </a:spcBef>
              <a:spcAft>
                <a:spcPts val="0"/>
              </a:spcAft>
            </a:pPr>
            <a:endParaRPr lang="en-US" altLang="ja-JP" sz="1200" b="1"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事業</a:t>
            </a: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rPr>
              <a:t>内容</a:t>
            </a: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1200" dirty="0" err="1" smtClean="0">
                <a:solidFill>
                  <a:prstClr val="black">
                    <a:lumMod val="75000"/>
                    <a:lumOff val="25000"/>
                  </a:prstClr>
                </a:solidFill>
                <a:latin typeface="メイリオ" panose="020B0604030504040204" pitchFamily="50" charset="-128"/>
                <a:ea typeface="メイリオ" panose="020B0604030504040204" pitchFamily="50" charset="-128"/>
              </a:rPr>
              <a:t>IoT</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プラットフォーム</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事業、音楽配信事業、エネルギー事業</a:t>
            </a:r>
            <a:b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br>
            <a:endParaRPr lang="en-US" altLang="ja-JP" sz="1200" b="1"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事業所数</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147</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ヵ所（</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平成</a:t>
            </a:r>
            <a:r>
              <a:rPr lang="en-US" altLang="ja-JP" sz="1200" dirty="0">
                <a:solidFill>
                  <a:prstClr val="black">
                    <a:lumMod val="75000"/>
                    <a:lumOff val="25000"/>
                  </a:prstClr>
                </a:solidFill>
                <a:latin typeface="メイリオ" panose="020B0604030504040204" pitchFamily="50" charset="-128"/>
                <a:ea typeface="メイリオ" panose="020B0604030504040204" pitchFamily="50" charset="-128"/>
              </a:rPr>
              <a:t>30</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年</a:t>
            </a:r>
            <a:r>
              <a:rPr lang="en-US" altLang="ja-JP" sz="1200" dirty="0">
                <a:solidFill>
                  <a:prstClr val="black">
                    <a:lumMod val="75000"/>
                    <a:lumOff val="25000"/>
                  </a:prstClr>
                </a:solidFill>
                <a:latin typeface="メイリオ" panose="020B0604030504040204" pitchFamily="50" charset="-128"/>
                <a:ea typeface="メイリオ" panose="020B0604030504040204" pitchFamily="50" charset="-128"/>
              </a:rPr>
              <a:t>8</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月</a:t>
            </a:r>
            <a:r>
              <a:rPr lang="en-US" altLang="ja-JP" sz="1200" dirty="0">
                <a:solidFill>
                  <a:prstClr val="black">
                    <a:lumMod val="75000"/>
                    <a:lumOff val="25000"/>
                  </a:prstClr>
                </a:solidFill>
                <a:latin typeface="メイリオ" panose="020B0604030504040204" pitchFamily="50" charset="-128"/>
                <a:ea typeface="メイリオ" panose="020B0604030504040204" pitchFamily="50" charset="-128"/>
              </a:rPr>
              <a:t>31</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日現在）</a:t>
            </a:r>
            <a:b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b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endPar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許認可</a:t>
            </a: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rPr>
              <a:t>・登録</a:t>
            </a:r>
          </a:p>
          <a:p>
            <a:pPr marL="173038" indent="-80963" fontAlgn="auto">
              <a:spcBef>
                <a:spcPts val="0"/>
              </a:spcBef>
              <a:spcAft>
                <a:spcPts val="0"/>
              </a:spcAft>
              <a:buFont typeface="Arial" panose="020B0604020202020204" pitchFamily="34" charset="0"/>
              <a:buChar char="•"/>
            </a:pP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放送法に基づく一般放送事業登録事業者（登録番号：</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GS</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第</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50</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号</a:t>
            </a:r>
            <a:r>
              <a:rPr lang="ja-JP" altLang="en-US" sz="110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10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marL="173038" indent="-80963" fontAlgn="auto">
              <a:spcBef>
                <a:spcPts val="0"/>
              </a:spcBef>
              <a:spcAft>
                <a:spcPts val="0"/>
              </a:spcAft>
              <a:buFont typeface="Arial" panose="020B0604020202020204" pitchFamily="34" charset="0"/>
              <a:buChar char="•"/>
            </a:pPr>
            <a:r>
              <a:rPr lang="ja-JP" altLang="en-US" sz="1100" dirty="0" smtClean="0">
                <a:solidFill>
                  <a:prstClr val="black">
                    <a:lumMod val="75000"/>
                    <a:lumOff val="25000"/>
                  </a:prstClr>
                </a:solidFill>
                <a:latin typeface="メイリオ" panose="020B0604030504040204" pitchFamily="50" charset="-128"/>
                <a:ea typeface="メイリオ" panose="020B0604030504040204" pitchFamily="50" charset="-128"/>
              </a:rPr>
              <a:t>放送法</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に基づく一般放送事業届出事業者</a:t>
            </a:r>
          </a:p>
          <a:p>
            <a:pPr marL="173038" indent="-80963" fontAlgn="auto">
              <a:spcBef>
                <a:spcPts val="0"/>
              </a:spcBef>
              <a:spcAft>
                <a:spcPts val="0"/>
              </a:spcAft>
              <a:buFont typeface="Arial" panose="020B0604020202020204" pitchFamily="34" charset="0"/>
              <a:buChar char="•"/>
            </a:pP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電気通信事業法に基づく電気通信事業届出事業者（届出番号：</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A-29-16071</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a:t>
            </a:r>
          </a:p>
          <a:p>
            <a:pPr marL="173038" indent="-80963" fontAlgn="auto">
              <a:spcBef>
                <a:spcPts val="0"/>
              </a:spcBef>
              <a:spcAft>
                <a:spcPts val="0"/>
              </a:spcAft>
              <a:buFont typeface="Arial" panose="020B0604020202020204" pitchFamily="34" charset="0"/>
              <a:buChar char="•"/>
            </a:pP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電気工事業法に基づく電気工事業者（登録番号：東京都知事登録 第</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264880</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号</a:t>
            </a:r>
            <a:r>
              <a:rPr lang="ja-JP" altLang="en-US" sz="110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10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marL="173038" indent="-80963" fontAlgn="auto">
              <a:spcBef>
                <a:spcPts val="0"/>
              </a:spcBef>
              <a:spcAft>
                <a:spcPts val="0"/>
              </a:spcAft>
              <a:buFont typeface="Arial" panose="020B0604020202020204" pitchFamily="34" charset="0"/>
              <a:buChar char="•"/>
            </a:pPr>
            <a:endPar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■加盟団体</a:t>
            </a:r>
            <a:endParaRPr lang="en-US" altLang="ja-JP"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一般</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社団法人日本ショッピングセンター</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[JCSC]</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一般社団法人日本フードサービス</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[JF]</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オール日本スーパーマーケット</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[AJS]</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日本チェーンドラッグストア</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[JACDS]</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新日本スーパーマーケット</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NSAJ]</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一般社団法人日本メンズファッション</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[MFU]</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特別</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全国カラオケ事業者</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JKA]</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協賛</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115" y="945010"/>
            <a:ext cx="3218688" cy="5129784"/>
          </a:xfrm>
          <a:prstGeom prst="rect">
            <a:avLst/>
          </a:prstGeom>
        </p:spPr>
      </p:pic>
      <p:sp>
        <p:nvSpPr>
          <p:cNvPr id="6" name="フッター プレースホルダー 4"/>
          <p:cNvSpPr>
            <a:spLocks noGrp="1"/>
          </p:cNvSpPr>
          <p:nvPr>
            <p:ph type="ftr" sz="quarter" idx="11"/>
          </p:nvPr>
        </p:nvSpPr>
        <p:spPr>
          <a:xfrm>
            <a:off x="3178217" y="6502509"/>
            <a:ext cx="4356100" cy="188912"/>
          </a:xfrm>
        </p:spPr>
        <p:txBody>
          <a:bodyPr/>
          <a:lstStyle/>
          <a:p>
            <a:pPr algn="l">
              <a:defRPr/>
            </a:pPr>
            <a:r>
              <a:rPr lang="en-US" altLang="ja-JP" dirty="0">
                <a:cs typeface="Arial" panose="020B0604020202020204" pitchFamily="34" charset="0"/>
              </a:rPr>
              <a:t>Copyright (C)  USEN CORPORATION </a:t>
            </a:r>
            <a:r>
              <a:rPr lang="en-US" altLang="ja-JP" dirty="0" smtClean="0">
                <a:cs typeface="Arial" panose="020B0604020202020204" pitchFamily="34" charset="0"/>
              </a:rPr>
              <a:t>All Rights Reserved</a:t>
            </a:r>
            <a:endParaRPr lang="en-US" altLang="ja-JP" dirty="0">
              <a:cs typeface="Arial" panose="020B0604020202020204" pitchFamily="34" charset="0"/>
            </a:endParaRPr>
          </a:p>
        </p:txBody>
      </p:sp>
    </p:spTree>
    <p:extLst>
      <p:ext uri="{BB962C8B-B14F-4D97-AF65-F5344CB8AC3E}">
        <p14:creationId xmlns:p14="http://schemas.microsoft.com/office/powerpoint/2010/main" val="3414896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79" y="199567"/>
            <a:ext cx="2648338" cy="1873699"/>
          </a:xfrm>
          <a:prstGeom prst="rect">
            <a:avLst/>
          </a:prstGeom>
        </p:spPr>
      </p:pic>
      <p:pic>
        <p:nvPicPr>
          <p:cNvPr id="49" name="図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99" y="1560584"/>
            <a:ext cx="2613025"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29</a:t>
            </a:fld>
            <a:endParaRPr lang="en-US" altLang="ja-JP"/>
          </a:p>
        </p:txBody>
      </p:sp>
      <p:sp>
        <p:nvSpPr>
          <p:cNvPr id="4" name="テキスト ボックス 32"/>
          <p:cNvSpPr txBox="1">
            <a:spLocks noChangeArrowheads="1"/>
          </p:cNvSpPr>
          <p:nvPr/>
        </p:nvSpPr>
        <p:spPr bwMode="auto">
          <a:xfrm>
            <a:off x="3320276" y="841159"/>
            <a:ext cx="55691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子供</a:t>
            </a: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達に人気の様々な映像コンテンツを</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枚の</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DVD</a:t>
            </a: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にまとめた</a:t>
            </a:r>
            <a:r>
              <a:rPr lang="ja-JP" altLang="en-US" sz="18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、著作権</a:t>
            </a: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処理済みの</a:t>
            </a:r>
            <a:r>
              <a:rPr lang="en-US" altLang="ja-JP" sz="18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DVD</a:t>
            </a:r>
            <a:r>
              <a:rPr lang="ja-JP" altLang="en-US" sz="18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お届けサービス</a:t>
            </a:r>
            <a:endPar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33"/>
          <p:cNvGrpSpPr>
            <a:grpSpLocks/>
          </p:cNvGrpSpPr>
          <p:nvPr/>
        </p:nvGrpSpPr>
        <p:grpSpPr bwMode="auto">
          <a:xfrm>
            <a:off x="3872931" y="4545947"/>
            <a:ext cx="5016500" cy="1485920"/>
            <a:chOff x="4136348" y="4669402"/>
            <a:chExt cx="4866242" cy="1351886"/>
          </a:xfrm>
        </p:grpSpPr>
        <p:sp>
          <p:nvSpPr>
            <p:cNvPr id="6" name="正方形/長方形 5"/>
            <p:cNvSpPr/>
            <p:nvPr/>
          </p:nvSpPr>
          <p:spPr>
            <a:xfrm>
              <a:off x="4136348" y="4854481"/>
              <a:ext cx="4866242" cy="1166807"/>
            </a:xfrm>
            <a:prstGeom prst="rect">
              <a:avLst/>
            </a:prstGeom>
            <a:noFill/>
            <a:ln w="25400" cap="flat" cmpd="sng" algn="ctr">
              <a:solidFill>
                <a:srgbClr val="3399FF"/>
              </a:solidFill>
              <a:prstDash val="solid"/>
            </a:ln>
            <a:effectLst/>
          </p:spPr>
          <p:txBody>
            <a:bodyPr anchor="ctr"/>
            <a:lstStyle/>
            <a:p>
              <a:pPr algn="ctr" eaLnBrk="1" fontAlgn="auto" hangingPunct="1">
                <a:spcBef>
                  <a:spcPts val="0"/>
                </a:spcBef>
                <a:spcAft>
                  <a:spcPts val="0"/>
                </a:spcAft>
                <a:defRPr/>
              </a:pPr>
              <a:endParaRPr kumimoji="0" lang="ja-JP" altLang="en-US" sz="1100" kern="0">
                <a:solidFill>
                  <a:srgbClr val="FFFFFF"/>
                </a:solidFill>
                <a:latin typeface="メイリオ"/>
                <a:ea typeface="メイリオ"/>
              </a:endParaRPr>
            </a:p>
          </p:txBody>
        </p:sp>
        <p:sp>
          <p:nvSpPr>
            <p:cNvPr id="7" name="正方形/長方形 6"/>
            <p:cNvSpPr/>
            <p:nvPr/>
          </p:nvSpPr>
          <p:spPr>
            <a:xfrm>
              <a:off x="4136348" y="4669402"/>
              <a:ext cx="4866242" cy="285535"/>
            </a:xfrm>
            <a:prstGeom prst="rect">
              <a:avLst/>
            </a:prstGeom>
            <a:solidFill>
              <a:srgbClr val="3399FF"/>
            </a:solidFill>
            <a:ln w="25400" cap="flat" cmpd="sng" algn="ctr">
              <a:solidFill>
                <a:srgbClr val="3399FF"/>
              </a:solidFill>
              <a:prstDash val="solid"/>
            </a:ln>
            <a:effectLst/>
          </p:spPr>
          <p:txBody>
            <a:bodyPr anchor="ctr"/>
            <a:lstStyle/>
            <a:p>
              <a:pPr algn="ctr" eaLnBrk="1" fontAlgn="auto" hangingPunct="1">
                <a:spcBef>
                  <a:spcPts val="0"/>
                </a:spcBef>
                <a:spcAft>
                  <a:spcPts val="0"/>
                </a:spcAft>
                <a:defRPr/>
              </a:pPr>
              <a:endParaRPr kumimoji="0" lang="ja-JP" altLang="en-US" sz="1050" kern="0">
                <a:solidFill>
                  <a:srgbClr val="FFFFFF"/>
                </a:solidFill>
                <a:latin typeface="メイリオ"/>
                <a:ea typeface="メイリオ"/>
              </a:endParaRPr>
            </a:p>
          </p:txBody>
        </p:sp>
        <p:sp>
          <p:nvSpPr>
            <p:cNvPr id="8" name="テキスト ボックス 7"/>
            <p:cNvSpPr txBox="1"/>
            <p:nvPr/>
          </p:nvSpPr>
          <p:spPr>
            <a:xfrm>
              <a:off x="4168687" y="4690695"/>
              <a:ext cx="2821188" cy="312021"/>
            </a:xfrm>
            <a:prstGeom prst="rect">
              <a:avLst/>
            </a:prstGeom>
            <a:noFill/>
          </p:spPr>
          <p:txBody>
            <a:bodyPr>
              <a:spAutoFit/>
            </a:bodyPr>
            <a:lstStyle/>
            <a:p>
              <a:pPr eaLnBrk="1" fontAlgn="auto" hangingPunct="1">
                <a:spcBef>
                  <a:spcPts val="0"/>
                </a:spcBef>
                <a:spcAft>
                  <a:spcPts val="0"/>
                </a:spcAft>
                <a:defRPr/>
              </a:pPr>
              <a:r>
                <a:rPr kumimoji="0" lang="ja-JP" altLang="en-US" sz="1400" b="1" kern="0" dirty="0">
                  <a:solidFill>
                    <a:srgbClr val="FFFFFF"/>
                  </a:solidFill>
                  <a:latin typeface="メイリオ"/>
                  <a:ea typeface="メイリオ"/>
                </a:rPr>
                <a:t>無断上映をしてしまったら</a:t>
              </a:r>
              <a:r>
                <a:rPr kumimoji="0" lang="en-US" altLang="ja-JP" sz="1400" b="1" kern="0" dirty="0">
                  <a:solidFill>
                    <a:srgbClr val="FFFFFF"/>
                  </a:solidFill>
                  <a:latin typeface="メイリオ"/>
                  <a:ea typeface="メイリオ"/>
                </a:rPr>
                <a:t>…</a:t>
              </a:r>
              <a:endParaRPr kumimoji="0" lang="ja-JP" altLang="en-US" sz="1400" b="1" kern="0" dirty="0">
                <a:solidFill>
                  <a:srgbClr val="FFFFFF"/>
                </a:solidFill>
                <a:latin typeface="メイリオ"/>
                <a:ea typeface="メイリオ"/>
              </a:endParaRPr>
            </a:p>
          </p:txBody>
        </p:sp>
      </p:grpSp>
      <p:grpSp>
        <p:nvGrpSpPr>
          <p:cNvPr id="12" name="グループ化 11"/>
          <p:cNvGrpSpPr/>
          <p:nvPr/>
        </p:nvGrpSpPr>
        <p:grpSpPr>
          <a:xfrm>
            <a:off x="288662" y="4549030"/>
            <a:ext cx="3231994" cy="1718146"/>
            <a:chOff x="183226" y="4675209"/>
            <a:chExt cx="3497382" cy="1821707"/>
          </a:xfrm>
          <a:solidFill>
            <a:srgbClr val="FFFFFF"/>
          </a:solidFill>
        </p:grpSpPr>
        <p:pic>
          <p:nvPicPr>
            <p:cNvPr id="13" name="図 12"/>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6676" y="5286723"/>
              <a:ext cx="806400" cy="540000"/>
            </a:xfrm>
            <a:prstGeom prst="roundRect">
              <a:avLst>
                <a:gd name="adj" fmla="val 8594"/>
              </a:avLst>
            </a:prstGeom>
            <a:grpFill/>
            <a:ln>
              <a:noFill/>
            </a:ln>
            <a:effectLst/>
            <a:extLst/>
          </p:spPr>
        </p:pic>
        <p:pic>
          <p:nvPicPr>
            <p:cNvPr id="14" name="図 13"/>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4687" y="5286723"/>
              <a:ext cx="806400" cy="540000"/>
            </a:xfrm>
            <a:prstGeom prst="roundRect">
              <a:avLst>
                <a:gd name="adj" fmla="val 8594"/>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5" name="図 14"/>
            <p:cNvPicPr preferRelativeResize="0">
              <a:picLocks/>
            </p:cNvPicPr>
            <p:nvPr/>
          </p:nvPicPr>
          <p:blipFill>
            <a:blip r:embed="rId6" cstate="email">
              <a:extLst>
                <a:ext uri="{28A0092B-C50C-407E-A947-70E740481C1C}">
                  <a14:useLocalDpi xmlns:a14="http://schemas.microsoft.com/office/drawing/2010/main"/>
                </a:ext>
              </a:extLst>
            </a:blip>
            <a:srcRect/>
            <a:stretch>
              <a:fillRect/>
            </a:stretch>
          </p:blipFill>
          <p:spPr bwMode="auto">
            <a:xfrm>
              <a:off x="1968758" y="5925455"/>
              <a:ext cx="810390" cy="539750"/>
            </a:xfrm>
            <a:prstGeom prst="roundRect">
              <a:avLst>
                <a:gd name="adj" fmla="val 3357"/>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6" name="図 15"/>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90183" y="5925455"/>
              <a:ext cx="800904" cy="571461"/>
            </a:xfrm>
            <a:prstGeom prst="roundRect">
              <a:avLst>
                <a:gd name="adj" fmla="val 8594"/>
              </a:avLst>
            </a:prstGeom>
            <a:grpFill/>
            <a:ln>
              <a:noFill/>
            </a:ln>
            <a:effectLst/>
            <a:extLst/>
          </p:spPr>
        </p:pic>
        <p:pic>
          <p:nvPicPr>
            <p:cNvPr id="17" name="Picture 1264"/>
            <p:cNvPicPr preferRelativeResize="0">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72698" y="5286725"/>
              <a:ext cx="806450" cy="545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38"/>
            <p:cNvPicPr preferRelativeResize="0">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84687" y="4676002"/>
              <a:ext cx="806450" cy="5397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9" name="Picture 47" descr="C:\Users\Sawaura\Dropbox\キッズコーナーDVDチーム\キッズコーナーDVDジャケ写（チラシにて使用）\T0106.jpg"/>
            <p:cNvPicPr preferRelativeResize="0">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874158" y="5286723"/>
              <a:ext cx="806450" cy="539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図 19"/>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9611" y="5927650"/>
              <a:ext cx="803464" cy="569266"/>
            </a:xfrm>
            <a:prstGeom prst="roundRect">
              <a:avLst>
                <a:gd name="adj" fmla="val 8594"/>
              </a:avLst>
            </a:prstGeom>
            <a:grpFill/>
            <a:ln>
              <a:noFill/>
            </a:ln>
            <a:effectLst/>
            <a:extLst/>
          </p:spPr>
        </p:pic>
        <p:pic>
          <p:nvPicPr>
            <p:cNvPr id="21" name="図 20"/>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972698" y="4675209"/>
              <a:ext cx="806450" cy="532330"/>
            </a:xfrm>
            <a:prstGeom prst="roundRect">
              <a:avLst>
                <a:gd name="adj" fmla="val 8594"/>
              </a:avLst>
            </a:prstGeom>
            <a:grpFill/>
            <a:ln>
              <a:noFill/>
            </a:ln>
            <a:effectLst/>
            <a:extLst/>
          </p:spPr>
        </p:pic>
        <p:pic>
          <p:nvPicPr>
            <p:cNvPr id="22" name="図 1"/>
            <p:cNvPicPr preferRelativeResize="0">
              <a:picLocks/>
            </p:cNvPicPr>
            <p:nvPr/>
          </p:nvPicPr>
          <p:blipFill>
            <a:blip r:embed="rId13" cstate="email">
              <a:extLst>
                <a:ext uri="{28A0092B-C50C-407E-A947-70E740481C1C}">
                  <a14:useLocalDpi xmlns:a14="http://schemas.microsoft.com/office/drawing/2010/main"/>
                </a:ext>
              </a:extLst>
            </a:blip>
            <a:srcRect/>
            <a:stretch>
              <a:fillRect/>
            </a:stretch>
          </p:blipFill>
          <p:spPr bwMode="auto">
            <a:xfrm>
              <a:off x="2867752" y="5925455"/>
              <a:ext cx="806450" cy="539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 name="図 9"/>
            <p:cNvPicPr preferRelativeResize="0">
              <a:picLocks/>
            </p:cNvPicPr>
            <p:nvPr/>
          </p:nvPicPr>
          <p:blipFill>
            <a:blip r:embed="rId14" cstate="email">
              <a:extLst>
                <a:ext uri="{28A0092B-C50C-407E-A947-70E740481C1C}">
                  <a14:useLocalDpi xmlns:a14="http://schemas.microsoft.com/office/drawing/2010/main"/>
                </a:ext>
              </a:extLst>
            </a:blip>
            <a:srcRect/>
            <a:stretch>
              <a:fillRect/>
            </a:stretch>
          </p:blipFill>
          <p:spPr bwMode="auto">
            <a:xfrm>
              <a:off x="2874158" y="4679439"/>
              <a:ext cx="806450" cy="539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図 43"/>
            <p:cNvPicPr preferRelativeResize="0">
              <a:picLocks/>
            </p:cNvPicPr>
            <p:nvPr/>
          </p:nvPicPr>
          <p:blipFill>
            <a:blip r:embed="rId15" cstate="email">
              <a:extLst>
                <a:ext uri="{28A0092B-C50C-407E-A947-70E740481C1C}">
                  <a14:useLocalDpi xmlns:a14="http://schemas.microsoft.com/office/drawing/2010/main"/>
                </a:ext>
              </a:extLst>
            </a:blip>
            <a:srcRect/>
            <a:stretch>
              <a:fillRect/>
            </a:stretch>
          </p:blipFill>
          <p:spPr bwMode="auto">
            <a:xfrm>
              <a:off x="183226" y="4675209"/>
              <a:ext cx="806450" cy="541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7" name="テキスト ボックス 57"/>
          <p:cNvSpPr txBox="1">
            <a:spLocks noChangeArrowheads="1"/>
          </p:cNvSpPr>
          <p:nvPr/>
        </p:nvSpPr>
        <p:spPr bwMode="auto">
          <a:xfrm>
            <a:off x="2857334" y="2016933"/>
            <a:ext cx="800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（イメージ）</a:t>
            </a:r>
          </a:p>
        </p:txBody>
      </p:sp>
      <p:sp>
        <p:nvSpPr>
          <p:cNvPr id="28" name="テキスト ボックス 27"/>
          <p:cNvSpPr txBox="1"/>
          <p:nvPr/>
        </p:nvSpPr>
        <p:spPr>
          <a:xfrm>
            <a:off x="3944452" y="4904090"/>
            <a:ext cx="4833937" cy="1111073"/>
          </a:xfrm>
          <a:prstGeom prst="rect">
            <a:avLst/>
          </a:prstGeom>
          <a:noFill/>
        </p:spPr>
        <p:txBody>
          <a:bodyPr>
            <a:spAutoFit/>
          </a:bodyPr>
          <a:lstStyle/>
          <a:p>
            <a:pPr eaLnBrk="1" hangingPunct="1">
              <a:defRPr/>
            </a:pPr>
            <a:r>
              <a:rPr lang="ja-JP" altLang="en-US" b="1" dirty="0">
                <a:solidFill>
                  <a:srgbClr val="000000"/>
                </a:solidFill>
                <a:latin typeface="メイリオ"/>
                <a:ea typeface="メイリオ"/>
              </a:rPr>
              <a:t>企業（法人）</a:t>
            </a:r>
            <a:r>
              <a:rPr lang="en-US" altLang="ja-JP" b="1" dirty="0">
                <a:solidFill>
                  <a:srgbClr val="000000"/>
                </a:solidFill>
                <a:latin typeface="メイリオ"/>
                <a:ea typeface="メイリオ"/>
              </a:rPr>
              <a:t>…3</a:t>
            </a:r>
            <a:r>
              <a:rPr lang="ja-JP" altLang="en-US" b="1" dirty="0">
                <a:solidFill>
                  <a:srgbClr val="000000"/>
                </a:solidFill>
                <a:latin typeface="メイリオ"/>
                <a:ea typeface="メイリオ"/>
              </a:rPr>
              <a:t>億円以下の罰金</a:t>
            </a:r>
          </a:p>
          <a:p>
            <a:pPr eaLnBrk="1" hangingPunct="1">
              <a:defRPr/>
            </a:pPr>
            <a:r>
              <a:rPr lang="ja-JP" altLang="en-US" b="1" dirty="0">
                <a:solidFill>
                  <a:srgbClr val="000000"/>
                </a:solidFill>
                <a:latin typeface="メイリオ"/>
                <a:ea typeface="メイリオ"/>
              </a:rPr>
              <a:t>個人</a:t>
            </a:r>
            <a:r>
              <a:rPr lang="en-US" altLang="ja-JP" b="1" dirty="0">
                <a:solidFill>
                  <a:srgbClr val="000000"/>
                </a:solidFill>
                <a:latin typeface="メイリオ"/>
                <a:ea typeface="メイリオ"/>
              </a:rPr>
              <a:t>…10</a:t>
            </a:r>
            <a:r>
              <a:rPr lang="ja-JP" altLang="en-US" b="1" dirty="0">
                <a:solidFill>
                  <a:srgbClr val="000000"/>
                </a:solidFill>
                <a:latin typeface="メイリオ"/>
                <a:ea typeface="メイリオ"/>
              </a:rPr>
              <a:t>年以下の懲役、ないし</a:t>
            </a:r>
            <a:r>
              <a:rPr lang="en-US" altLang="ja-JP" b="1" dirty="0">
                <a:solidFill>
                  <a:srgbClr val="000000"/>
                </a:solidFill>
                <a:latin typeface="メイリオ"/>
                <a:ea typeface="メイリオ"/>
              </a:rPr>
              <a:t>1</a:t>
            </a:r>
            <a:r>
              <a:rPr lang="ja-JP" altLang="en-US" b="1" dirty="0">
                <a:solidFill>
                  <a:srgbClr val="000000"/>
                </a:solidFill>
                <a:latin typeface="メイリオ"/>
                <a:ea typeface="メイリオ"/>
              </a:rPr>
              <a:t>千万円以下の罰金またはその両方）</a:t>
            </a:r>
          </a:p>
          <a:p>
            <a:pPr marL="228600" indent="-228600" eaLnBrk="1" hangingPunct="1">
              <a:buFont typeface="+mj-lt"/>
              <a:buAutoNum type="arabicPeriod"/>
              <a:defRPr/>
            </a:pPr>
            <a:r>
              <a:rPr lang="ja-JP" altLang="en-US" sz="800" dirty="0" smtClean="0">
                <a:solidFill>
                  <a:srgbClr val="000000"/>
                </a:solidFill>
                <a:latin typeface="メイリオ"/>
                <a:ea typeface="メイリオ"/>
              </a:rPr>
              <a:t>著作権</a:t>
            </a:r>
            <a:r>
              <a:rPr lang="ja-JP" altLang="en-US" sz="800" dirty="0">
                <a:solidFill>
                  <a:srgbClr val="000000"/>
                </a:solidFill>
                <a:latin typeface="メイリオ"/>
                <a:ea typeface="メイリオ"/>
              </a:rPr>
              <a:t>侵害の刑事罰は、</a:t>
            </a:r>
            <a:r>
              <a:rPr lang="en-US" altLang="ja-JP" sz="800" dirty="0">
                <a:solidFill>
                  <a:srgbClr val="000000"/>
                </a:solidFill>
                <a:latin typeface="メイリオ"/>
                <a:ea typeface="メイリオ"/>
              </a:rPr>
              <a:t>2007</a:t>
            </a:r>
            <a:r>
              <a:rPr lang="ja-JP" altLang="en-US" sz="800" dirty="0">
                <a:solidFill>
                  <a:srgbClr val="000000"/>
                </a:solidFill>
                <a:latin typeface="メイリオ"/>
                <a:ea typeface="メイリオ"/>
              </a:rPr>
              <a:t>年に法改正後に強化され、大変厳しい量刑になりました。</a:t>
            </a:r>
          </a:p>
          <a:p>
            <a:pPr marL="228600" indent="-228600" eaLnBrk="1" hangingPunct="1">
              <a:buFont typeface="+mj-lt"/>
              <a:buAutoNum type="arabicPeriod"/>
              <a:defRPr/>
            </a:pPr>
            <a:r>
              <a:rPr lang="ja-JP" altLang="en-US" sz="800" dirty="0">
                <a:solidFill>
                  <a:srgbClr val="000000"/>
                </a:solidFill>
                <a:latin typeface="メイリオ"/>
                <a:ea typeface="メイリオ"/>
              </a:rPr>
              <a:t>刑事罰とは別に、民事上の責任も発生します。（民放</a:t>
            </a:r>
            <a:r>
              <a:rPr lang="en-US" altLang="ja-JP" sz="800" dirty="0">
                <a:solidFill>
                  <a:srgbClr val="000000"/>
                </a:solidFill>
                <a:latin typeface="メイリオ"/>
                <a:ea typeface="メイリオ"/>
              </a:rPr>
              <a:t>709</a:t>
            </a:r>
            <a:r>
              <a:rPr lang="ja-JP" altLang="en-US" sz="800" dirty="0">
                <a:solidFill>
                  <a:srgbClr val="000000"/>
                </a:solidFill>
                <a:latin typeface="メイリオ"/>
                <a:ea typeface="メイリオ"/>
              </a:rPr>
              <a:t>条不法行為、民放</a:t>
            </a:r>
            <a:r>
              <a:rPr lang="en-US" altLang="ja-JP" sz="800" dirty="0">
                <a:solidFill>
                  <a:srgbClr val="000000"/>
                </a:solidFill>
                <a:latin typeface="メイリオ"/>
                <a:ea typeface="メイリオ"/>
              </a:rPr>
              <a:t>715</a:t>
            </a:r>
            <a:r>
              <a:rPr lang="ja-JP" altLang="en-US" sz="800" dirty="0">
                <a:solidFill>
                  <a:srgbClr val="000000"/>
                </a:solidFill>
                <a:latin typeface="メイリオ"/>
                <a:ea typeface="メイリオ"/>
              </a:rPr>
              <a:t>条使用者責任）</a:t>
            </a:r>
          </a:p>
          <a:p>
            <a:pPr marL="228600" indent="-228600" eaLnBrk="1" hangingPunct="1">
              <a:buFont typeface="+mj-lt"/>
              <a:buAutoNum type="arabicPeriod"/>
              <a:defRPr/>
            </a:pPr>
            <a:r>
              <a:rPr lang="ja-JP" altLang="en-US" sz="800" dirty="0">
                <a:solidFill>
                  <a:srgbClr val="000000"/>
                </a:solidFill>
                <a:latin typeface="メイリオ"/>
                <a:ea typeface="メイリオ"/>
              </a:rPr>
              <a:t>日本国内の著作権の管轄は文部科学省文化庁著作権科であり、上記は著作権法に基づく罰則です。</a:t>
            </a:r>
            <a:endParaRPr lang="en-US" altLang="ja-JP" sz="800" dirty="0">
              <a:solidFill>
                <a:srgbClr val="000000"/>
              </a:solidFill>
              <a:latin typeface="メイリオ"/>
              <a:ea typeface="メイリオ"/>
            </a:endParaRPr>
          </a:p>
          <a:p>
            <a:pPr marL="228600" indent="-228600" eaLnBrk="1" hangingPunct="1">
              <a:buFont typeface="+mj-lt"/>
              <a:buAutoNum type="arabicPeriod"/>
              <a:defRPr/>
            </a:pPr>
            <a:r>
              <a:rPr lang="en-US" altLang="ja-JP" sz="800" dirty="0">
                <a:solidFill>
                  <a:srgbClr val="000000"/>
                </a:solidFill>
                <a:latin typeface="メイリオ"/>
                <a:ea typeface="メイリオ"/>
              </a:rPr>
              <a:t>FC</a:t>
            </a:r>
            <a:r>
              <a:rPr lang="ja-JP" altLang="en-US" sz="800" dirty="0">
                <a:solidFill>
                  <a:srgbClr val="000000"/>
                </a:solidFill>
                <a:latin typeface="メイリオ"/>
                <a:ea typeface="メイリオ"/>
              </a:rPr>
              <a:t>企業などでの違法利用が発覚した場合でも、フランチャイザーにも管理責任が発生する場合があります。</a:t>
            </a:r>
          </a:p>
        </p:txBody>
      </p:sp>
      <p:sp>
        <p:nvSpPr>
          <p:cNvPr id="29" name="角丸四角形 28"/>
          <p:cNvSpPr/>
          <p:nvPr/>
        </p:nvSpPr>
        <p:spPr>
          <a:xfrm>
            <a:off x="3851277" y="6122988"/>
            <a:ext cx="5029050" cy="338138"/>
          </a:xfrm>
          <a:prstGeom prst="roundRect">
            <a:avLst/>
          </a:prstGeom>
          <a:noFill/>
          <a:ln w="19050" cap="flat" cmpd="sng" algn="ctr">
            <a:solidFill>
              <a:srgbClr val="FF0000"/>
            </a:solidFill>
            <a:prstDash val="solid"/>
          </a:ln>
          <a:effectLst/>
        </p:spPr>
        <p:txBody>
          <a:bodyPr wrap="none" lIns="324000" rIns="324000" anchor="ctr"/>
          <a:lstStyle/>
          <a:p>
            <a:pPr algn="ctr" eaLnBrk="1" fontAlgn="auto" hangingPunct="1">
              <a:spcBef>
                <a:spcPts val="0"/>
              </a:spcBef>
              <a:spcAft>
                <a:spcPts val="0"/>
              </a:spcAft>
              <a:defRPr/>
            </a:pPr>
            <a:r>
              <a:rPr kumimoji="0" lang="en-US" altLang="ja-JP"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キッズコーナーの設営に関して</a:t>
            </a:r>
            <a:r>
              <a:rPr kumimoji="0" lang="ja-JP" altLang="en-US" sz="1400" b="1" kern="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もご相談</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ください</a:t>
            </a:r>
            <a:r>
              <a:rPr kumimoji="0" lang="ja-JP" altLang="en-US" sz="1400" b="1" i="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1400" b="1" i="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業務用キッズコーナー用</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DVD】 USEN</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キッズコーナー</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DVD</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6" name="グループ化 45"/>
          <p:cNvGrpSpPr/>
          <p:nvPr/>
        </p:nvGrpSpPr>
        <p:grpSpPr>
          <a:xfrm>
            <a:off x="370166" y="6500050"/>
            <a:ext cx="1086165" cy="361472"/>
            <a:chOff x="370166" y="6500050"/>
            <a:chExt cx="1086165" cy="361472"/>
          </a:xfrm>
        </p:grpSpPr>
        <p:sp>
          <p:nvSpPr>
            <p:cNvPr id="47" name="Text Box 76"/>
            <p:cNvSpPr txBox="1">
              <a:spLocks noChangeArrowheads="1"/>
            </p:cNvSpPr>
            <p:nvPr/>
          </p:nvSpPr>
          <p:spPr bwMode="auto">
            <a:xfrm>
              <a:off x="526206" y="6522968"/>
              <a:ext cx="930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en-US" altLang="ja-JP" sz="1600" dirty="0" smtClean="0">
                  <a:solidFill>
                    <a:srgbClr val="B8B8B8"/>
                  </a:solidFill>
                  <a:latin typeface="Arial Black" panose="020B0A04020102020204" pitchFamily="34" charset="0"/>
                  <a:ea typeface="HGP創英角ｺﾞｼｯｸUB" panose="020B0900000000000000" pitchFamily="50" charset="-128"/>
                </a:rPr>
                <a:t>CS</a:t>
              </a:r>
              <a:r>
                <a:rPr lang="ja-JP" altLang="en-US" sz="1600" dirty="0">
                  <a:solidFill>
                    <a:srgbClr val="B8B8B8"/>
                  </a:solidFill>
                  <a:latin typeface="Arial Black" panose="020B0A04020102020204" pitchFamily="34" charset="0"/>
                  <a:ea typeface="HGP創英角ｺﾞｼｯｸUB" panose="020B0900000000000000" pitchFamily="50" charset="-128"/>
                </a:rPr>
                <a:t>向上</a:t>
              </a:r>
              <a:endParaRPr lang="en-US" altLang="ja-JP" sz="1600" dirty="0" smtClean="0">
                <a:solidFill>
                  <a:srgbClr val="B8B8B8"/>
                </a:solidFill>
                <a:latin typeface="Arial Black" panose="020B0A04020102020204" pitchFamily="34" charset="0"/>
                <a:ea typeface="HGP創英角ｺﾞｼｯｸUB" panose="020B0900000000000000" pitchFamily="50" charset="-128"/>
              </a:endParaRPr>
            </a:p>
          </p:txBody>
        </p:sp>
        <p:pic>
          <p:nvPicPr>
            <p:cNvPr id="48" name="図 47"/>
            <p:cNvPicPr>
              <a:picLocks noChangeAspect="1"/>
            </p:cNvPicPr>
            <p:nvPr/>
          </p:nvPicPr>
          <p:blipFill>
            <a:blip r:embed="rId16">
              <a:duotone>
                <a:schemeClr val="accent3">
                  <a:shade val="45000"/>
                  <a:satMod val="135000"/>
                </a:schemeClr>
                <a:prstClr val="white"/>
              </a:duotone>
            </a:blip>
            <a:stretch>
              <a:fillRect/>
            </a:stretch>
          </p:blipFill>
          <p:spPr>
            <a:xfrm>
              <a:off x="370166" y="6500050"/>
              <a:ext cx="236783" cy="286411"/>
            </a:xfrm>
            <a:prstGeom prst="rect">
              <a:avLst/>
            </a:prstGeom>
          </p:spPr>
        </p:pic>
      </p:grpSp>
      <p:grpSp>
        <p:nvGrpSpPr>
          <p:cNvPr id="25" name="グループ化 24"/>
          <p:cNvGrpSpPr/>
          <p:nvPr/>
        </p:nvGrpSpPr>
        <p:grpSpPr>
          <a:xfrm>
            <a:off x="2298350" y="3216116"/>
            <a:ext cx="1267952" cy="1142524"/>
            <a:chOff x="2298350" y="3317716"/>
            <a:chExt cx="1267952" cy="1142524"/>
          </a:xfrm>
        </p:grpSpPr>
        <p:sp>
          <p:nvSpPr>
            <p:cNvPr id="11" name="楕円 10"/>
            <p:cNvSpPr/>
            <p:nvPr/>
          </p:nvSpPr>
          <p:spPr bwMode="auto">
            <a:xfrm>
              <a:off x="2372197" y="3317716"/>
              <a:ext cx="1142539" cy="1142524"/>
            </a:xfrm>
            <a:prstGeom prst="ellipse">
              <a:avLst/>
            </a:prstGeom>
            <a:solidFill>
              <a:srgbClr val="FF5D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4" name="テキスト ボックス 43"/>
            <p:cNvSpPr txBox="1"/>
            <p:nvPr/>
          </p:nvSpPr>
          <p:spPr>
            <a:xfrm>
              <a:off x="2298350" y="3429000"/>
              <a:ext cx="1267952" cy="849463"/>
            </a:xfrm>
            <a:prstGeom prst="rect">
              <a:avLst/>
            </a:prstGeom>
            <a:noFill/>
          </p:spPr>
          <p:txBody>
            <a:bodyPr wrap="square" rtlCol="0">
              <a:spAutoFit/>
            </a:bodyPr>
            <a:lstStyle/>
            <a:p>
              <a:pPr algn="ctr" fontAlgn="auto">
                <a:lnSpc>
                  <a:spcPct val="120000"/>
                </a:lnSpc>
                <a:spcBef>
                  <a:spcPts val="0"/>
                </a:spcBef>
                <a:spcAft>
                  <a:spcPts val="0"/>
                </a:spcAft>
                <a:defRPr/>
              </a:pPr>
              <a:r>
                <a:rPr kumimoji="0" lang="en-US" altLang="ja-JP" sz="1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0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枚</a:t>
              </a:r>
              <a:r>
                <a:rPr kumimoji="0" lang="en-US" altLang="ja-JP" sz="16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120</a:t>
              </a:r>
              <a:r>
                <a:rPr kumimoji="0" lang="ja-JP" altLang="en-US" sz="1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分</a:t>
              </a:r>
              <a:endParaRPr kumimoji="0" lang="en-US" altLang="ja-JP" sz="1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lnSpc>
                  <a:spcPct val="120000"/>
                </a:lnSpc>
                <a:spcBef>
                  <a:spcPts val="0"/>
                </a:spcBef>
                <a:spcAft>
                  <a:spcPts val="0"/>
                </a:spcAft>
                <a:defRPr/>
              </a:pPr>
              <a:r>
                <a:rPr kumimoji="0" lang="ja-JP" altLang="en-US"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最新</a:t>
              </a:r>
              <a:r>
                <a:rPr kumimoji="0" lang="ja-JP" altLang="en-US"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コンテンツをお届け</a:t>
              </a:r>
            </a:p>
            <a:p>
              <a:pPr algn="ctr" fontAlgn="auto">
                <a:lnSpc>
                  <a:spcPct val="120000"/>
                </a:lnSpc>
                <a:spcBef>
                  <a:spcPts val="0"/>
                </a:spcBef>
                <a:spcAft>
                  <a:spcPts val="0"/>
                </a:spcAft>
                <a:defRPr/>
              </a:pPr>
              <a:r>
                <a:rPr kumimoji="0" lang="ja-JP" altLang="en-US"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月額</a:t>
              </a:r>
              <a:r>
                <a:rPr kumimoji="0" lang="en-US" altLang="ja-JP" sz="16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4,500</a:t>
              </a:r>
              <a:r>
                <a:rPr kumimoji="0" lang="ja-JP" altLang="en-US"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円</a:t>
              </a:r>
              <a:endParaRPr kumimoji="0" lang="ja-JP" altLang="en-US" sz="10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1" name="グループ化 60"/>
          <p:cNvGrpSpPr/>
          <p:nvPr/>
        </p:nvGrpSpPr>
        <p:grpSpPr>
          <a:xfrm>
            <a:off x="3706851" y="1577139"/>
            <a:ext cx="5173476" cy="784243"/>
            <a:chOff x="3706851" y="1577139"/>
            <a:chExt cx="5173476" cy="784243"/>
          </a:xfrm>
        </p:grpSpPr>
        <p:pic>
          <p:nvPicPr>
            <p:cNvPr id="42" name="図 38"/>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bwMode="auto">
            <a:xfrm>
              <a:off x="3872931" y="1915467"/>
              <a:ext cx="500739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42"/>
            <p:cNvSpPr txBox="1"/>
            <p:nvPr/>
          </p:nvSpPr>
          <p:spPr>
            <a:xfrm>
              <a:off x="4394123" y="1617118"/>
              <a:ext cx="2518638" cy="307777"/>
            </a:xfrm>
            <a:prstGeom prst="rect">
              <a:avLst/>
            </a:prstGeom>
            <a:noFill/>
          </p:spPr>
          <p:txBody>
            <a:bodyPr wrap="none" rtlCol="0">
              <a:spAutoFit/>
            </a:bodyPr>
            <a:lstStyle/>
            <a:p>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オムニバス形式で毎月お届け</a:t>
              </a:r>
            </a:p>
          </p:txBody>
        </p:sp>
        <p:grpSp>
          <p:nvGrpSpPr>
            <p:cNvPr id="51" name="グループ化 15"/>
            <p:cNvGrpSpPr>
              <a:grpSpLocks/>
            </p:cNvGrpSpPr>
            <p:nvPr/>
          </p:nvGrpSpPr>
          <p:grpSpPr bwMode="auto">
            <a:xfrm>
              <a:off x="3706851" y="1577139"/>
              <a:ext cx="736689" cy="714864"/>
              <a:chOff x="7909131" y="5155060"/>
              <a:chExt cx="707239" cy="707239"/>
            </a:xfrm>
          </p:grpSpPr>
          <p:sp>
            <p:nvSpPr>
              <p:cNvPr id="52" name="円/楕円 31"/>
              <p:cNvSpPr/>
              <p:nvPr/>
            </p:nvSpPr>
            <p:spPr>
              <a:xfrm>
                <a:off x="7909131" y="5155060"/>
                <a:ext cx="707239" cy="707239"/>
              </a:xfrm>
              <a:prstGeom prst="ellipse">
                <a:avLst/>
              </a:prstGeom>
              <a:solidFill>
                <a:srgbClr val="FDD000"/>
              </a:solidFill>
              <a:ln>
                <a:solidFill>
                  <a:srgbClr val="FDD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3" name="図 1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027490" y="5276712"/>
                <a:ext cx="470520" cy="46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テキスト ボックス 32"/>
            <p:cNvSpPr txBox="1"/>
            <p:nvPr/>
          </p:nvSpPr>
          <p:spPr>
            <a:xfrm>
              <a:off x="4422267" y="1992050"/>
              <a:ext cx="4356122" cy="369332"/>
            </a:xfrm>
            <a:prstGeom prst="rect">
              <a:avLst/>
            </a:prstGeom>
            <a:noFill/>
          </p:spPr>
          <p:txBody>
            <a:bodyPr wrap="square" rtlCol="0">
              <a:spAutoFit/>
            </a:bodyPr>
            <a:lstStyle/>
            <a:p>
              <a:pPr>
                <a:defRPr/>
              </a:pP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厳選したアニメ・ダンス・教育映像や、海外の良質な</a:t>
              </a:r>
              <a:r>
                <a:rPr lang="en-US" altLang="ja-JP" dirty="0">
                  <a:solidFill>
                    <a:schemeClr val="tx1">
                      <a:lumMod val="65000"/>
                      <a:lumOff val="35000"/>
                    </a:schemeClr>
                  </a:solidFill>
                  <a:latin typeface="メイリオ" panose="020B0604030504040204" pitchFamily="50" charset="-128"/>
                  <a:ea typeface="メイリオ" panose="020B0604030504040204" pitchFamily="50" charset="-128"/>
                </a:rPr>
                <a:t>CG</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アニメーションなどを約</a:t>
              </a:r>
              <a:r>
                <a:rPr lang="en-US" altLang="ja-JP" dirty="0">
                  <a:solidFill>
                    <a:schemeClr val="tx1">
                      <a:lumMod val="65000"/>
                      <a:lumOff val="35000"/>
                    </a:schemeClr>
                  </a:solidFill>
                  <a:latin typeface="メイリオ" panose="020B0604030504040204" pitchFamily="50" charset="-128"/>
                  <a:ea typeface="メイリオ" panose="020B0604030504040204" pitchFamily="50" charset="-128"/>
                </a:rPr>
                <a:t>120</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分収録</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し、毎月新作をお届けします</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grpSp>
        <p:nvGrpSpPr>
          <p:cNvPr id="60" name="グループ化 59"/>
          <p:cNvGrpSpPr/>
          <p:nvPr/>
        </p:nvGrpSpPr>
        <p:grpSpPr>
          <a:xfrm>
            <a:off x="3685525" y="2533938"/>
            <a:ext cx="5217810" cy="812940"/>
            <a:chOff x="3685525" y="2533938"/>
            <a:chExt cx="5217810" cy="812940"/>
          </a:xfrm>
        </p:grpSpPr>
        <p:pic>
          <p:nvPicPr>
            <p:cNvPr id="38" name="図 38"/>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bwMode="auto">
            <a:xfrm>
              <a:off x="3895939" y="2906654"/>
              <a:ext cx="500739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グループ化 20"/>
            <p:cNvGrpSpPr>
              <a:grpSpLocks/>
            </p:cNvGrpSpPr>
            <p:nvPr/>
          </p:nvGrpSpPr>
          <p:grpSpPr bwMode="auto">
            <a:xfrm>
              <a:off x="3685525" y="2533938"/>
              <a:ext cx="746849" cy="752007"/>
              <a:chOff x="191056" y="5879278"/>
              <a:chExt cx="707239" cy="707239"/>
            </a:xfrm>
          </p:grpSpPr>
          <p:sp>
            <p:nvSpPr>
              <p:cNvPr id="55" name="円/楕円 46"/>
              <p:cNvSpPr/>
              <p:nvPr/>
            </p:nvSpPr>
            <p:spPr>
              <a:xfrm>
                <a:off x="191056" y="5879278"/>
                <a:ext cx="707239" cy="707239"/>
              </a:xfrm>
              <a:prstGeom prst="ellipse">
                <a:avLst/>
              </a:prstGeom>
              <a:solidFill>
                <a:srgbClr val="FDD000"/>
              </a:solidFill>
              <a:ln>
                <a:solidFill>
                  <a:srgbClr val="FDD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6" name="図 2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61742" y="5977200"/>
                <a:ext cx="579313"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テキスト ボックス 38"/>
            <p:cNvSpPr txBox="1"/>
            <p:nvPr/>
          </p:nvSpPr>
          <p:spPr>
            <a:xfrm>
              <a:off x="4442534" y="2571523"/>
              <a:ext cx="2877711" cy="307777"/>
            </a:xfrm>
            <a:prstGeom prst="rect">
              <a:avLst/>
            </a:prstGeom>
            <a:noFill/>
          </p:spPr>
          <p:txBody>
            <a:bodyPr wrap="none" rtlCol="0">
              <a:spAutoFit/>
            </a:bodyPr>
            <a:lstStyle/>
            <a:p>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お買物・商談時間をしっかり確保</a:t>
              </a:r>
            </a:p>
          </p:txBody>
        </p:sp>
        <p:sp>
          <p:nvSpPr>
            <p:cNvPr id="58" name="テキスト ボックス 57"/>
            <p:cNvSpPr txBox="1"/>
            <p:nvPr/>
          </p:nvSpPr>
          <p:spPr>
            <a:xfrm>
              <a:off x="4475748" y="2977546"/>
              <a:ext cx="4356122" cy="369332"/>
            </a:xfrm>
            <a:prstGeom prst="rect">
              <a:avLst/>
            </a:prstGeom>
            <a:noFill/>
          </p:spPr>
          <p:txBody>
            <a:bodyPr wrap="square" rtlCol="0">
              <a:spAutoFit/>
            </a:bodyPr>
            <a:lstStyle/>
            <a:p>
              <a:pPr>
                <a:defRPr/>
              </a:pP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オートリピート機能が付いているので業務に支障が出ず、お子様がアニメを見ている間</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にお父さん</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、お母さんもお店のスタッフも商談に集中出来ます</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grpSp>
        <p:nvGrpSpPr>
          <p:cNvPr id="35" name="グループ化 34"/>
          <p:cNvGrpSpPr/>
          <p:nvPr/>
        </p:nvGrpSpPr>
        <p:grpSpPr>
          <a:xfrm>
            <a:off x="3652614" y="3515347"/>
            <a:ext cx="5202537" cy="864658"/>
            <a:chOff x="3652614" y="3515347"/>
            <a:chExt cx="5202537" cy="864658"/>
          </a:xfrm>
        </p:grpSpPr>
        <p:sp>
          <p:nvSpPr>
            <p:cNvPr id="40" name="テキスト ボックス 39"/>
            <p:cNvSpPr txBox="1"/>
            <p:nvPr/>
          </p:nvSpPr>
          <p:spPr>
            <a:xfrm>
              <a:off x="4432374" y="3606670"/>
              <a:ext cx="2213363" cy="307777"/>
            </a:xfrm>
            <a:prstGeom prst="rect">
              <a:avLst/>
            </a:prstGeom>
            <a:noFill/>
          </p:spPr>
          <p:txBody>
            <a:bodyPr wrap="none" rtlCol="0">
              <a:spAutoFit/>
            </a:bodyPr>
            <a:lstStyle/>
            <a:p>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安心の著作権処理済</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DVD</a:t>
              </a:r>
              <a:endPar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 name="図 38"/>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bwMode="auto">
            <a:xfrm>
              <a:off x="4320252" y="3886602"/>
              <a:ext cx="4534899" cy="4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図 2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652614" y="3515347"/>
              <a:ext cx="803581" cy="77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テキスト ボックス 58"/>
            <p:cNvSpPr txBox="1"/>
            <p:nvPr/>
          </p:nvSpPr>
          <p:spPr>
            <a:xfrm>
              <a:off x="4443540" y="3982973"/>
              <a:ext cx="4356122" cy="397032"/>
            </a:xfrm>
            <a:prstGeom prst="rect">
              <a:avLst/>
            </a:prstGeom>
            <a:noFill/>
          </p:spPr>
          <p:txBody>
            <a:bodyPr wrap="square" rtlCol="0">
              <a:spAutoFit/>
            </a:bodyPr>
            <a:lstStyle/>
            <a:p>
              <a:pPr>
                <a:defRPr/>
              </a:pP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収録各著作権者に直接交渉</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し</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承諾</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を得たコンテンツとなっておりますので</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a:t>
              </a:r>
              <a:endParaRPr lang="en-US" altLang="ja-JP" dirty="0" smtClean="0">
                <a:solidFill>
                  <a:schemeClr val="tx1">
                    <a:lumMod val="65000"/>
                    <a:lumOff val="35000"/>
                  </a:schemeClr>
                </a:solidFill>
                <a:latin typeface="メイリオ" panose="020B0604030504040204" pitchFamily="50" charset="-128"/>
                <a:ea typeface="メイリオ" panose="020B0604030504040204" pitchFamily="50" charset="-128"/>
              </a:endParaRPr>
            </a:p>
            <a:p>
              <a:pPr>
                <a:defRPr/>
              </a:pP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安心</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してご利用</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頂くこと</a:t>
              </a:r>
              <a:r>
                <a:rPr lang="ja-JP" altLang="en-US" dirty="0">
                  <a:solidFill>
                    <a:schemeClr val="tx1">
                      <a:lumMod val="65000"/>
                      <a:lumOff val="35000"/>
                    </a:schemeClr>
                  </a:solidFill>
                  <a:latin typeface="メイリオ" panose="020B0604030504040204" pitchFamily="50" charset="-128"/>
                  <a:ea typeface="メイリオ" panose="020B0604030504040204" pitchFamily="50" charset="-128"/>
                </a:rPr>
                <a:t>が可能です</a:t>
              </a:r>
              <a:r>
                <a:rPr lang="ja-JP" altLang="en-US" dirty="0" smtClean="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4833508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fld id="{83F894A0-668D-4693-8DF6-5ECD057216E5}"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a:spcBef>
                  <a:spcPct val="0"/>
                </a:spcBef>
                <a:buFontTx/>
                <a:buNone/>
              </a:pPr>
              <a:t>30</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123" name="Rectangle 4"/>
          <p:cNvSpPr>
            <a:spLocks noChangeArrowheads="1"/>
          </p:cNvSpPr>
          <p:nvPr/>
        </p:nvSpPr>
        <p:spPr bwMode="auto">
          <a:xfrm>
            <a:off x="365125" y="247650"/>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どこでも通訳</a:t>
            </a:r>
            <a:endParaRPr kumimoji="0"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572"/>
          <p:cNvSpPr txBox="1">
            <a:spLocks noChangeArrowheads="1"/>
          </p:cNvSpPr>
          <p:nvPr/>
        </p:nvSpPr>
        <p:spPr bwMode="auto">
          <a:xfrm>
            <a:off x="250825" y="1317894"/>
            <a:ext cx="4112547"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iPad</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iPhone</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TV</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通話機能「</a:t>
            </a:r>
            <a:r>
              <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Face time</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」を利用</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し、各言語</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に対応するオペレーターと実際に会話し、</a:t>
            </a:r>
            <a:r>
              <a:rPr lang="en-US" altLang="ja-JP" sz="1500" b="1"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時間</a:t>
            </a:r>
            <a:r>
              <a:rPr lang="en-US" altLang="ja-JP"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365</a:t>
            </a:r>
            <a:r>
              <a:rPr lang="ja-JP" altLang="en-US" sz="1500" b="1"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日で通訳を行う</a:t>
            </a:r>
            <a:r>
              <a:rPr lang="ja-JP" altLang="en-US"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サービス</a:t>
            </a:r>
            <a:r>
              <a:rPr lang="en-US" altLang="ja-JP" sz="7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200" b="1" dirty="0" smtClean="0">
              <a:solidFill>
                <a:srgbClr val="858585"/>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本サービス</a:t>
            </a: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は、株式会社スマートボックスによって提供しております</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一部の言語についてはサービス提供時間が異なります。</a:t>
            </a:r>
            <a:endPar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5" name="グループ化 94"/>
          <p:cNvGrpSpPr/>
          <p:nvPr/>
        </p:nvGrpSpPr>
        <p:grpSpPr>
          <a:xfrm>
            <a:off x="370166" y="6500050"/>
            <a:ext cx="1086165" cy="361472"/>
            <a:chOff x="370166" y="6500050"/>
            <a:chExt cx="1086165" cy="361472"/>
          </a:xfrm>
        </p:grpSpPr>
        <p:sp>
          <p:nvSpPr>
            <p:cNvPr id="96" name="Text Box 76"/>
            <p:cNvSpPr txBox="1">
              <a:spLocks noChangeArrowheads="1"/>
            </p:cNvSpPr>
            <p:nvPr/>
          </p:nvSpPr>
          <p:spPr bwMode="auto">
            <a:xfrm>
              <a:off x="526206" y="6522968"/>
              <a:ext cx="930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en-US" altLang="ja-JP" sz="1600" dirty="0" smtClean="0">
                  <a:solidFill>
                    <a:srgbClr val="B8B8B8"/>
                  </a:solidFill>
                  <a:latin typeface="Arial Black" panose="020B0A04020102020204" pitchFamily="34" charset="0"/>
                  <a:ea typeface="HGP創英角ｺﾞｼｯｸUB" panose="020B0900000000000000" pitchFamily="50" charset="-128"/>
                </a:rPr>
                <a:t>CS</a:t>
              </a:r>
              <a:r>
                <a:rPr lang="ja-JP" altLang="en-US" sz="1600" dirty="0">
                  <a:solidFill>
                    <a:srgbClr val="B8B8B8"/>
                  </a:solidFill>
                  <a:latin typeface="Arial Black" panose="020B0A04020102020204" pitchFamily="34" charset="0"/>
                  <a:ea typeface="HGP創英角ｺﾞｼｯｸUB" panose="020B0900000000000000" pitchFamily="50" charset="-128"/>
                </a:rPr>
                <a:t>向上</a:t>
              </a:r>
              <a:endParaRPr lang="en-US" altLang="ja-JP" sz="1600" dirty="0" smtClean="0">
                <a:solidFill>
                  <a:srgbClr val="B8B8B8"/>
                </a:solidFill>
                <a:latin typeface="Arial Black" panose="020B0A04020102020204" pitchFamily="34" charset="0"/>
                <a:ea typeface="HGP創英角ｺﾞｼｯｸUB" panose="020B0900000000000000" pitchFamily="50" charset="-128"/>
              </a:endParaRPr>
            </a:p>
          </p:txBody>
        </p:sp>
        <p:pic>
          <p:nvPicPr>
            <p:cNvPr id="97" name="図 96"/>
            <p:cNvPicPr>
              <a:picLocks noChangeAspect="1"/>
            </p:cNvPicPr>
            <p:nvPr/>
          </p:nvPicPr>
          <p:blipFill>
            <a:blip r:embed="rId3">
              <a:duotone>
                <a:schemeClr val="accent3">
                  <a:shade val="45000"/>
                  <a:satMod val="135000"/>
                </a:schemeClr>
                <a:prstClr val="white"/>
              </a:duotone>
            </a:blip>
            <a:stretch>
              <a:fillRect/>
            </a:stretch>
          </p:blipFill>
          <p:spPr>
            <a:xfrm>
              <a:off x="370166" y="6500050"/>
              <a:ext cx="236783" cy="286411"/>
            </a:xfrm>
            <a:prstGeom prst="rect">
              <a:avLst/>
            </a:prstGeom>
          </p:spPr>
        </p:pic>
      </p:grpSp>
      <p:sp>
        <p:nvSpPr>
          <p:cNvPr id="98"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通訳サービス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どこでも通訳／</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エコノミー通訳</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532" y="686243"/>
            <a:ext cx="3466189" cy="634987"/>
          </a:xfrm>
          <a:prstGeom prst="rect">
            <a:avLst/>
          </a:prstGeom>
        </p:spPr>
      </p:pic>
      <p:pic>
        <p:nvPicPr>
          <p:cNvPr id="99" name="図 9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8438" y="772624"/>
            <a:ext cx="3890772" cy="473202"/>
          </a:xfrm>
          <a:prstGeom prst="rect">
            <a:avLst/>
          </a:prstGeom>
        </p:spPr>
      </p:pic>
      <p:cxnSp>
        <p:nvCxnSpPr>
          <p:cNvPr id="4" name="直線コネクタ 3"/>
          <p:cNvCxnSpPr/>
          <p:nvPr/>
        </p:nvCxnSpPr>
        <p:spPr bwMode="auto">
          <a:xfrm>
            <a:off x="4572000" y="682906"/>
            <a:ext cx="0" cy="5806794"/>
          </a:xfrm>
          <a:prstGeom prst="line">
            <a:avLst/>
          </a:prstGeom>
          <a:ln w="6350">
            <a:solidFill>
              <a:schemeClr val="tx1">
                <a:lumMod val="50000"/>
                <a:lumOff val="50000"/>
              </a:schemeClr>
            </a:solidFill>
          </a:ln>
          <a:extLst/>
        </p:spPr>
        <p:style>
          <a:lnRef idx="1">
            <a:schemeClr val="dk1"/>
          </a:lnRef>
          <a:fillRef idx="0">
            <a:schemeClr val="dk1"/>
          </a:fillRef>
          <a:effectRef idx="0">
            <a:schemeClr val="dk1"/>
          </a:effectRef>
          <a:fontRef idx="minor">
            <a:schemeClr val="tx1"/>
          </a:fontRef>
        </p:style>
      </p:cxnSp>
      <p:sp>
        <p:nvSpPr>
          <p:cNvPr id="100" name="Text Box 572"/>
          <p:cNvSpPr txBox="1">
            <a:spLocks noChangeArrowheads="1"/>
          </p:cNvSpPr>
          <p:nvPr/>
        </p:nvSpPr>
        <p:spPr bwMode="auto">
          <a:xfrm>
            <a:off x="4780629" y="1327582"/>
            <a:ext cx="4112547" cy="72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固定電話や携帯電話を利用した５ヶ国語に対応</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した低価格の２者間</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電話通訳サービス</a:t>
            </a:r>
            <a:endParaRPr lang="en-US" altLang="ja-JP" sz="400" b="1" dirty="0" smtClean="0">
              <a:solidFill>
                <a:srgbClr val="858585"/>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defRPr/>
            </a:pPr>
            <a:endParaRPr lang="ja-JP" altLang="en-US" sz="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2"/>
          <p:cNvSpPr txBox="1">
            <a:spLocks noChangeArrowheads="1"/>
          </p:cNvSpPr>
          <p:nvPr/>
        </p:nvSpPr>
        <p:spPr bwMode="auto">
          <a:xfrm>
            <a:off x="250825" y="2641182"/>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対応言語は</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か国語</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526092" y="2996861"/>
            <a:ext cx="3475630"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オペレーター</a:t>
            </a:r>
            <a:r>
              <a:rPr lang="ja-JP" altLang="en-US"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は全員ネイティブレベル</a:t>
            </a:r>
            <a:r>
              <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日本語検定</a:t>
            </a:r>
            <a:r>
              <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級保持者</a:t>
            </a:r>
            <a:r>
              <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7" name="グループ化 6"/>
          <p:cNvGrpSpPr/>
          <p:nvPr/>
        </p:nvGrpSpPr>
        <p:grpSpPr>
          <a:xfrm>
            <a:off x="103145" y="3203594"/>
            <a:ext cx="4406859" cy="1117034"/>
            <a:chOff x="162074" y="3417590"/>
            <a:chExt cx="4406859" cy="1117034"/>
          </a:xfrm>
        </p:grpSpPr>
        <p:sp>
          <p:nvSpPr>
            <p:cNvPr id="102" name="テキスト ボックス 101"/>
            <p:cNvSpPr txBox="1"/>
            <p:nvPr/>
          </p:nvSpPr>
          <p:spPr bwMode="auto">
            <a:xfrm>
              <a:off x="261391"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英語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3" name="Picture 2" descr="C:\Users\osanai\Desktop\★関連商材\どこでも通訳\flag\①flag198_ｱﾒﾘｶ_英語.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7733" y="3638242"/>
              <a:ext cx="469867" cy="31704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3" descr="C:\Users\osanai\Desktop\★関連商材\どこでも通訳\flag\②flag039_中国.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12053" y="3638242"/>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C:\Users\osanai\Desktop\★関連商材\どこでも通訳\flag\③flag099_韓国.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7131" y="3638242"/>
              <a:ext cx="477903" cy="318602"/>
            </a:xfrm>
            <a:prstGeom prst="rect">
              <a:avLst/>
            </a:prstGeom>
            <a:noFill/>
            <a:ln w="31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7" name="Picture 7" descr="C:\Users\osanai\Desktop\★関連商材\どこでも通訳\flag\⑤flag175_ｽﾍﾟｲﾝ.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60139" y="3638242"/>
              <a:ext cx="475595" cy="32091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8" descr="C:\Users\osanai\Desktop\★関連商材\どこでも通訳\flag\⑥flag204_ﾍﾞﾄﾅﾑ.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85606" y="3638242"/>
              <a:ext cx="477902" cy="32091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9" descr="C:\Users\osanai\Desktop\★関連商材\どこでも通訳\flag\⑦flag149_ﾌｨﾘﾋﾟﾝ_ﾀｶﾞﾛｸﾞ.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5613" y="4208118"/>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0" descr="C:\Users\osanai\Desktop\★関連商材\どこでも通訳\flag\⑧flag185_ﾀｲ.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12054" y="4208118"/>
              <a:ext cx="477902" cy="32091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1" descr="C:\Users\osanai\Desktop\★関連商材\どこでも通訳\flag\⑨flag066_ﾌﾗﾝｽ.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825609" y="4208118"/>
              <a:ext cx="475595"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C:\Users\osanai\Desktop\★関連商材\どこでも通訳\flag\⑩flag133_ﾈﾊﾟｰﾙ.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707187" y="4208118"/>
              <a:ext cx="251649"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3" descr="C:\Users\osanai\Desktop\★関連商材\どこでも通訳\flag\⑪flag085_ｲﾝﾄﾞ_ﾋﾝﾃﾞｨｰ.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257831" y="4208118"/>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4" descr="C:\Users\osanai\Desktop\★関連商材\どこでも通訳\flag\flag026_ﾌﾞﾗｼﾞﾙ.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529074" y="3638242"/>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Users\osanai\Desktop\★関連商材\★どこでも通訳\flag\flag155_ﾛｼｱ.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988325" y="4208118"/>
              <a:ext cx="486236" cy="326506"/>
            </a:xfrm>
            <a:prstGeom prst="rect">
              <a:avLst/>
            </a:prstGeom>
            <a:noFill/>
            <a:extLst>
              <a:ext uri="{909E8E84-426E-40DD-AFC4-6F175D3DCCD1}">
                <a14:hiddenFill xmlns:a14="http://schemas.microsoft.com/office/drawing/2010/main">
                  <a:solidFill>
                    <a:srgbClr val="FFFFFF"/>
                  </a:solidFill>
                </a14:hiddenFill>
              </a:ext>
            </a:extLst>
          </p:spPr>
        </p:pic>
        <p:sp>
          <p:nvSpPr>
            <p:cNvPr id="127" name="テキスト ボックス 126"/>
            <p:cNvSpPr txBox="1"/>
            <p:nvPr/>
          </p:nvSpPr>
          <p:spPr bwMode="auto">
            <a:xfrm>
              <a:off x="981630"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中国語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テキスト ボックス 127"/>
            <p:cNvSpPr txBox="1"/>
            <p:nvPr/>
          </p:nvSpPr>
          <p:spPr bwMode="auto">
            <a:xfrm>
              <a:off x="1701869"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韓国語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テキスト ボックス 128"/>
            <p:cNvSpPr txBox="1"/>
            <p:nvPr/>
          </p:nvSpPr>
          <p:spPr bwMode="auto">
            <a:xfrm>
              <a:off x="3862584"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ベトナム語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テキスト ボックス 129"/>
            <p:cNvSpPr txBox="1"/>
            <p:nvPr/>
          </p:nvSpPr>
          <p:spPr bwMode="auto">
            <a:xfrm>
              <a:off x="2322314" y="3417590"/>
              <a:ext cx="8996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ポルトガル</a:t>
              </a: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テキスト ボックス 130"/>
            <p:cNvSpPr txBox="1"/>
            <p:nvPr/>
          </p:nvSpPr>
          <p:spPr bwMode="auto">
            <a:xfrm>
              <a:off x="3142347"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スペイン語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テキスト ボックス 131"/>
            <p:cNvSpPr txBox="1"/>
            <p:nvPr/>
          </p:nvSpPr>
          <p:spPr bwMode="auto">
            <a:xfrm>
              <a:off x="162074" y="4015116"/>
              <a:ext cx="86619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タガログ語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テキスト ボックス 132"/>
            <p:cNvSpPr txBox="1"/>
            <p:nvPr/>
          </p:nvSpPr>
          <p:spPr bwMode="auto">
            <a:xfrm>
              <a:off x="981630" y="401511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タイ語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テキスト ボックス 133"/>
            <p:cNvSpPr txBox="1"/>
            <p:nvPr/>
          </p:nvSpPr>
          <p:spPr bwMode="auto">
            <a:xfrm>
              <a:off x="1701869" y="401511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フランス語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テキスト ボックス 134"/>
            <p:cNvSpPr txBox="1"/>
            <p:nvPr/>
          </p:nvSpPr>
          <p:spPr bwMode="auto">
            <a:xfrm>
              <a:off x="3862584" y="401511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ロシア語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テキスト ボックス 135"/>
            <p:cNvSpPr txBox="1"/>
            <p:nvPr/>
          </p:nvSpPr>
          <p:spPr bwMode="auto">
            <a:xfrm>
              <a:off x="2322314" y="4015116"/>
              <a:ext cx="8996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ネパール語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テキスト ボックス 136"/>
            <p:cNvSpPr txBox="1"/>
            <p:nvPr/>
          </p:nvSpPr>
          <p:spPr bwMode="auto">
            <a:xfrm>
              <a:off x="3050767" y="4015116"/>
              <a:ext cx="87304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ヒンディー語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8" name="図 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06985" y="5236979"/>
            <a:ext cx="729999" cy="732361"/>
          </a:xfrm>
          <a:prstGeom prst="rect">
            <a:avLst/>
          </a:prstGeom>
        </p:spPr>
      </p:pic>
      <p:sp>
        <p:nvSpPr>
          <p:cNvPr id="138" name="テキスト ボックス 2"/>
          <p:cNvSpPr txBox="1">
            <a:spLocks noChangeArrowheads="1"/>
          </p:cNvSpPr>
          <p:nvPr/>
        </p:nvSpPr>
        <p:spPr bwMode="auto">
          <a:xfrm>
            <a:off x="300641" y="4588837"/>
            <a:ext cx="41653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カンタン４</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で利用可能</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274732" y="6010046"/>
            <a:ext cx="1042759" cy="3693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①アプリアイコンをタップ</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二等辺三角形 8"/>
          <p:cNvSpPr/>
          <p:nvPr/>
        </p:nvSpPr>
        <p:spPr bwMode="auto">
          <a:xfrm rot="5400000">
            <a:off x="1213580" y="5519714"/>
            <a:ext cx="398795" cy="190973"/>
          </a:xfrm>
          <a:prstGeom prst="triangle">
            <a:avLst/>
          </a:prstGeom>
          <a:solidFill>
            <a:srgbClr val="007AA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42" name="正方形/長方形 141"/>
          <p:cNvSpPr/>
          <p:nvPr/>
        </p:nvSpPr>
        <p:spPr>
          <a:xfrm>
            <a:off x="1192374" y="6051926"/>
            <a:ext cx="1253501" cy="230832"/>
          </a:xfrm>
          <a:prstGeom prst="rect">
            <a:avLst/>
          </a:prstGeom>
        </p:spPr>
        <p:txBody>
          <a:bodyPr wrap="square">
            <a:spAutoFit/>
          </a:bodyPr>
          <a:lstStyle/>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言語を選択</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二等辺三角形 142"/>
          <p:cNvSpPr/>
          <p:nvPr/>
        </p:nvSpPr>
        <p:spPr bwMode="auto">
          <a:xfrm rot="5400000">
            <a:off x="2294295" y="5519714"/>
            <a:ext cx="398795" cy="190973"/>
          </a:xfrm>
          <a:prstGeom prst="triangle">
            <a:avLst/>
          </a:prstGeom>
          <a:solidFill>
            <a:srgbClr val="007AA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11" name="直線コネクタ 10"/>
          <p:cNvCxnSpPr/>
          <p:nvPr/>
        </p:nvCxnSpPr>
        <p:spPr bwMode="auto">
          <a:xfrm>
            <a:off x="1242731" y="2961953"/>
            <a:ext cx="2249762" cy="4618"/>
          </a:xfrm>
          <a:prstGeom prst="line">
            <a:avLst/>
          </a:prstGeom>
          <a:ln w="44450">
            <a:solidFill>
              <a:srgbClr val="037DA2"/>
            </a:solidFill>
          </a:ln>
          <a:extLst/>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bwMode="auto">
          <a:xfrm>
            <a:off x="1009218" y="4905128"/>
            <a:ext cx="2722212" cy="4618"/>
          </a:xfrm>
          <a:prstGeom prst="line">
            <a:avLst/>
          </a:prstGeom>
          <a:ln w="44450">
            <a:solidFill>
              <a:srgbClr val="037DA2"/>
            </a:solidFill>
          </a:ln>
          <a:extLst/>
        </p:spPr>
        <p:style>
          <a:lnRef idx="1">
            <a:schemeClr val="accent1"/>
          </a:lnRef>
          <a:fillRef idx="0">
            <a:schemeClr val="accent1"/>
          </a:fillRef>
          <a:effectRef idx="0">
            <a:schemeClr val="accent1"/>
          </a:effectRef>
          <a:fontRef idx="minor">
            <a:schemeClr val="tx1"/>
          </a:fontRef>
        </p:style>
      </p:cxnSp>
      <p:pic>
        <p:nvPicPr>
          <p:cNvPr id="19" name="図 1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739406" y="5233845"/>
            <a:ext cx="522123" cy="827317"/>
          </a:xfrm>
          <a:prstGeom prst="rect">
            <a:avLst/>
          </a:prstGeom>
        </p:spPr>
      </p:pic>
      <p:pic>
        <p:nvPicPr>
          <p:cNvPr id="20" name="図 1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675169" y="5231623"/>
            <a:ext cx="518732" cy="741046"/>
          </a:xfrm>
          <a:prstGeom prst="rect">
            <a:avLst/>
          </a:prstGeom>
        </p:spPr>
      </p:pic>
      <p:pic>
        <p:nvPicPr>
          <p:cNvPr id="21" name="図 2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807035" y="5214208"/>
            <a:ext cx="537719" cy="764522"/>
          </a:xfrm>
          <a:prstGeom prst="rect">
            <a:avLst/>
          </a:prstGeom>
        </p:spPr>
      </p:pic>
      <p:sp>
        <p:nvSpPr>
          <p:cNvPr id="147" name="二等辺三角形 146"/>
          <p:cNvSpPr/>
          <p:nvPr/>
        </p:nvSpPr>
        <p:spPr bwMode="auto">
          <a:xfrm rot="5400000">
            <a:off x="3375011" y="5519714"/>
            <a:ext cx="398795" cy="190973"/>
          </a:xfrm>
          <a:prstGeom prst="triangle">
            <a:avLst/>
          </a:prstGeom>
          <a:solidFill>
            <a:srgbClr val="007AA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48" name="正方形/長方形 147"/>
          <p:cNvSpPr/>
          <p:nvPr/>
        </p:nvSpPr>
        <p:spPr>
          <a:xfrm>
            <a:off x="2344398" y="6047509"/>
            <a:ext cx="1229861" cy="369332"/>
          </a:xfrm>
          <a:prstGeom prst="rect">
            <a:avLst/>
          </a:prstGeom>
        </p:spPr>
        <p:txBody>
          <a:bodyPr wrap="square">
            <a:spAutoFit/>
          </a:bodyPr>
          <a:lstStyle/>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③</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オペレーターより</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コールバック</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正方形/長方形 148"/>
          <p:cNvSpPr/>
          <p:nvPr/>
        </p:nvSpPr>
        <p:spPr>
          <a:xfrm>
            <a:off x="3449143" y="6043092"/>
            <a:ext cx="1253501" cy="2308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④通訳スタート</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p:cNvSpPr/>
          <p:nvPr/>
        </p:nvSpPr>
        <p:spPr>
          <a:xfrm>
            <a:off x="205267" y="4968592"/>
            <a:ext cx="4455067"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通話サービスがご利用できる環境であれば時間、場所を問わずに通訳が可能です</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テキスト ボックス 2"/>
          <p:cNvSpPr txBox="1">
            <a:spLocks noChangeArrowheads="1"/>
          </p:cNvSpPr>
          <p:nvPr/>
        </p:nvSpPr>
        <p:spPr bwMode="auto">
          <a:xfrm>
            <a:off x="4711525" y="2019370"/>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対応言語は</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か国語</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52" name="直線コネクタ 151"/>
          <p:cNvCxnSpPr/>
          <p:nvPr/>
        </p:nvCxnSpPr>
        <p:spPr bwMode="auto">
          <a:xfrm>
            <a:off x="5703431" y="2340141"/>
            <a:ext cx="2249762" cy="4618"/>
          </a:xfrm>
          <a:prstGeom prst="line">
            <a:avLst/>
          </a:prstGeom>
          <a:ln w="44450">
            <a:solidFill>
              <a:srgbClr val="E07052"/>
            </a:solidFill>
          </a:ln>
          <a:extLst/>
        </p:spPr>
        <p:style>
          <a:lnRef idx="1">
            <a:schemeClr val="accent1"/>
          </a:lnRef>
          <a:fillRef idx="0">
            <a:schemeClr val="accent1"/>
          </a:fillRef>
          <a:effectRef idx="0">
            <a:schemeClr val="accent1"/>
          </a:effectRef>
          <a:fontRef idx="minor">
            <a:schemeClr val="tx1"/>
          </a:fontRef>
        </p:style>
      </p:cxnSp>
      <p:grpSp>
        <p:nvGrpSpPr>
          <p:cNvPr id="53" name="グループ化 52"/>
          <p:cNvGrpSpPr/>
          <p:nvPr/>
        </p:nvGrpSpPr>
        <p:grpSpPr>
          <a:xfrm>
            <a:off x="4786289" y="2614265"/>
            <a:ext cx="4149427" cy="537698"/>
            <a:chOff x="4663735" y="2553926"/>
            <a:chExt cx="4149427" cy="537698"/>
          </a:xfrm>
        </p:grpSpPr>
        <p:sp>
          <p:nvSpPr>
            <p:cNvPr id="154" name="テキスト ボックス 153"/>
            <p:cNvSpPr txBox="1"/>
            <p:nvPr/>
          </p:nvSpPr>
          <p:spPr bwMode="auto">
            <a:xfrm>
              <a:off x="4663735"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英語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5" name="Picture 2" descr="C:\Users\osanai\Desktop\★関連商材\どこでも通訳\flag\①flag198_ｱﾒﾘｶ_英語.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90078" y="2774578"/>
              <a:ext cx="453520" cy="306015"/>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3" descr="C:\Users\osanai\Desktop\★関連商材\どこでも通訳\flag\②flag039_中国.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31785" y="2774578"/>
              <a:ext cx="453562" cy="302375"/>
            </a:xfrm>
            <a:prstGeom prst="rect">
              <a:avLst/>
            </a:prstGeom>
            <a:noFill/>
            <a:extLst>
              <a:ext uri="{909E8E84-426E-40DD-AFC4-6F175D3DCCD1}">
                <a14:hiddenFill xmlns:a14="http://schemas.microsoft.com/office/drawing/2010/main">
                  <a:solidFill>
                    <a:srgbClr val="FFFFFF"/>
                  </a:solidFill>
                </a14:hiddenFill>
              </a:ext>
            </a:extLst>
          </p:spPr>
        </p:pic>
        <p:sp>
          <p:nvSpPr>
            <p:cNvPr id="167" name="テキスト ボックス 166"/>
            <p:cNvSpPr txBox="1"/>
            <p:nvPr/>
          </p:nvSpPr>
          <p:spPr bwMode="auto">
            <a:xfrm>
              <a:off x="5517561"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中国語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7" name="Picture 4" descr="C:\Users\osanai\Desktop\★関連商材\どこでも通訳\flag\③flag099_韓国.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03592" y="2774578"/>
              <a:ext cx="467804" cy="311869"/>
            </a:xfrm>
            <a:prstGeom prst="rect">
              <a:avLst/>
            </a:prstGeom>
            <a:noFill/>
            <a:ln w="31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68" name="テキスト ボックス 167"/>
            <p:cNvSpPr txBox="1"/>
            <p:nvPr/>
          </p:nvSpPr>
          <p:spPr bwMode="auto">
            <a:xfrm>
              <a:off x="6389368"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韓国語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8" name="Picture 7" descr="C:\Users\osanai\Desktop\★関連商材\どこでも通訳\flag\⑤flag175_ｽﾍﾟｲﾝ.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224605" y="2774578"/>
              <a:ext cx="462195" cy="311869"/>
            </a:xfrm>
            <a:prstGeom prst="rect">
              <a:avLst/>
            </a:prstGeom>
            <a:noFill/>
            <a:extLst>
              <a:ext uri="{909E8E84-426E-40DD-AFC4-6F175D3DCCD1}">
                <a14:hiddenFill xmlns:a14="http://schemas.microsoft.com/office/drawing/2010/main">
                  <a:solidFill>
                    <a:srgbClr val="FFFFFF"/>
                  </a:solidFill>
                </a14:hiddenFill>
              </a:ext>
            </a:extLst>
          </p:spPr>
        </p:pic>
        <p:sp>
          <p:nvSpPr>
            <p:cNvPr id="171" name="テキスト ボックス 170"/>
            <p:cNvSpPr txBox="1"/>
            <p:nvPr/>
          </p:nvSpPr>
          <p:spPr bwMode="auto">
            <a:xfrm>
              <a:off x="8106813"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スペイン語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テキスト ボックス 169"/>
            <p:cNvSpPr txBox="1"/>
            <p:nvPr/>
          </p:nvSpPr>
          <p:spPr bwMode="auto">
            <a:xfrm>
              <a:off x="7116370" y="2553926"/>
              <a:ext cx="8996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ポルトガル</a:t>
              </a: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9" name="Picture 14" descr="C:\Users\osanai\Desktop\★関連商材\どこでも通訳\flag\flag026_ﾌﾞﾗｼﾞﾙ.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327222" y="2774578"/>
              <a:ext cx="475569" cy="317046"/>
            </a:xfrm>
            <a:prstGeom prst="rect">
              <a:avLst/>
            </a:prstGeom>
            <a:noFill/>
            <a:extLst>
              <a:ext uri="{909E8E84-426E-40DD-AFC4-6F175D3DCCD1}">
                <a14:hiddenFill xmlns:a14="http://schemas.microsoft.com/office/drawing/2010/main">
                  <a:solidFill>
                    <a:srgbClr val="FFFFFF"/>
                  </a:solidFill>
                </a14:hiddenFill>
              </a:ext>
            </a:extLst>
          </p:spPr>
        </p:pic>
      </p:grpSp>
      <p:sp>
        <p:nvSpPr>
          <p:cNvPr id="182" name="正方形/長方形 181"/>
          <p:cNvSpPr/>
          <p:nvPr/>
        </p:nvSpPr>
        <p:spPr>
          <a:xfrm>
            <a:off x="5278594" y="2408676"/>
            <a:ext cx="3185488"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通訳オペレーターがお電話口で丁寧に翻訳対応いたします</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テキスト ボックス 2"/>
          <p:cNvSpPr txBox="1">
            <a:spLocks noChangeArrowheads="1"/>
          </p:cNvSpPr>
          <p:nvPr/>
        </p:nvSpPr>
        <p:spPr bwMode="auto">
          <a:xfrm>
            <a:off x="4719155" y="3331562"/>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エコノミー通訳の安心ポイント</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5" name="直線コネクタ 184"/>
          <p:cNvCxnSpPr/>
          <p:nvPr/>
        </p:nvCxnSpPr>
        <p:spPr bwMode="auto">
          <a:xfrm>
            <a:off x="4843147" y="3652543"/>
            <a:ext cx="3985590" cy="4198"/>
          </a:xfrm>
          <a:prstGeom prst="line">
            <a:avLst/>
          </a:prstGeom>
          <a:ln w="44450">
            <a:solidFill>
              <a:srgbClr val="E07052"/>
            </a:solidFill>
          </a:ln>
          <a:extLst/>
        </p:spPr>
        <p:style>
          <a:lnRef idx="1">
            <a:schemeClr val="accent1"/>
          </a:lnRef>
          <a:fillRef idx="0">
            <a:schemeClr val="accent1"/>
          </a:fillRef>
          <a:effectRef idx="0">
            <a:schemeClr val="accent1"/>
          </a:effectRef>
          <a:fontRef idx="minor">
            <a:schemeClr val="tx1"/>
          </a:fontRef>
        </p:style>
      </p:cxnSp>
      <p:grpSp>
        <p:nvGrpSpPr>
          <p:cNvPr id="178" name="グループ化 177"/>
          <p:cNvGrpSpPr/>
          <p:nvPr/>
        </p:nvGrpSpPr>
        <p:grpSpPr>
          <a:xfrm>
            <a:off x="4764300" y="4307046"/>
            <a:ext cx="4036968" cy="550688"/>
            <a:chOff x="4805567" y="3977722"/>
            <a:chExt cx="4129090" cy="558950"/>
          </a:xfrm>
        </p:grpSpPr>
        <p:pic>
          <p:nvPicPr>
            <p:cNvPr id="186" name="図 185"/>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4805567" y="3977722"/>
              <a:ext cx="1240474" cy="521776"/>
            </a:xfrm>
            <a:prstGeom prst="rect">
              <a:avLst/>
            </a:prstGeom>
          </p:spPr>
        </p:pic>
        <p:pic>
          <p:nvPicPr>
            <p:cNvPr id="187" name="図 186"/>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6273622" y="3977722"/>
              <a:ext cx="1278147" cy="545647"/>
            </a:xfrm>
            <a:prstGeom prst="rect">
              <a:avLst/>
            </a:prstGeom>
          </p:spPr>
        </p:pic>
        <p:pic>
          <p:nvPicPr>
            <p:cNvPr id="188" name="図 187"/>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7615002" y="3977722"/>
              <a:ext cx="1319655" cy="558950"/>
            </a:xfrm>
            <a:prstGeom prst="rect">
              <a:avLst/>
            </a:prstGeom>
          </p:spPr>
        </p:pic>
      </p:grpSp>
      <p:sp>
        <p:nvSpPr>
          <p:cNvPr id="189" name="正方形/長方形 188"/>
          <p:cNvSpPr/>
          <p:nvPr/>
        </p:nvSpPr>
        <p:spPr>
          <a:xfrm>
            <a:off x="6955278" y="3886532"/>
            <a:ext cx="1576073" cy="461665"/>
          </a:xfrm>
          <a:prstGeom prst="rect">
            <a:avLst/>
          </a:prstGeom>
        </p:spPr>
        <p:txBody>
          <a:bodyPr wrap="non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月額 </a:t>
            </a:r>
            <a:r>
              <a:rPr lang="en-US" altLang="ja-JP" sz="2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980</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円 </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税別</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1" name="正方形/長方形 190"/>
          <p:cNvSpPr/>
          <p:nvPr/>
        </p:nvSpPr>
        <p:spPr>
          <a:xfrm>
            <a:off x="4857664" y="3902911"/>
            <a:ext cx="2122697" cy="461665"/>
          </a:xfrm>
          <a:prstGeom prst="rect">
            <a:avLst/>
          </a:prstGeom>
        </p:spPr>
        <p:txBody>
          <a:bodyPr wrap="non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初期</a:t>
            </a: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費用</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5,000</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円 </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税別</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 name="正方形/長方形 191"/>
          <p:cNvSpPr/>
          <p:nvPr/>
        </p:nvSpPr>
        <p:spPr>
          <a:xfrm>
            <a:off x="5082400" y="3701596"/>
            <a:ext cx="3416320"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いつもお使いの電話機さえあれば、低コストで導入が可能です</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テキスト ボックス 2"/>
          <p:cNvSpPr txBox="1">
            <a:spLocks noChangeArrowheads="1"/>
          </p:cNvSpPr>
          <p:nvPr/>
        </p:nvSpPr>
        <p:spPr bwMode="auto">
          <a:xfrm>
            <a:off x="4748668" y="4966861"/>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電話がつながれば受話器を渡すだけで</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OK</a:t>
            </a:r>
          </a:p>
        </p:txBody>
      </p:sp>
      <p:cxnSp>
        <p:nvCxnSpPr>
          <p:cNvPr id="194" name="直線コネクタ 193"/>
          <p:cNvCxnSpPr/>
          <p:nvPr/>
        </p:nvCxnSpPr>
        <p:spPr bwMode="auto">
          <a:xfrm>
            <a:off x="4848928" y="5327946"/>
            <a:ext cx="3985590" cy="4198"/>
          </a:xfrm>
          <a:prstGeom prst="line">
            <a:avLst/>
          </a:prstGeom>
          <a:ln w="44450">
            <a:solidFill>
              <a:srgbClr val="E07052"/>
            </a:solidFill>
          </a:ln>
          <a:extLst/>
        </p:spPr>
        <p:style>
          <a:lnRef idx="1">
            <a:schemeClr val="accent1"/>
          </a:lnRef>
          <a:fillRef idx="0">
            <a:schemeClr val="accent1"/>
          </a:fillRef>
          <a:effectRef idx="0">
            <a:schemeClr val="accent1"/>
          </a:effectRef>
          <a:fontRef idx="minor">
            <a:schemeClr val="tx1"/>
          </a:fontRef>
        </p:style>
      </p:cxnSp>
      <p:sp>
        <p:nvSpPr>
          <p:cNvPr id="210" name="正方形/長方形 209"/>
          <p:cNvSpPr/>
          <p:nvPr/>
        </p:nvSpPr>
        <p:spPr>
          <a:xfrm>
            <a:off x="4587281" y="6079786"/>
            <a:ext cx="1279095" cy="3693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①ご指定の</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番号へ</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TEL</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p:cNvSpPr/>
          <p:nvPr/>
        </p:nvSpPr>
        <p:spPr>
          <a:xfrm>
            <a:off x="5903502" y="6096607"/>
            <a:ext cx="1503360" cy="369332"/>
          </a:xfrm>
          <a:prstGeom prst="rect">
            <a:avLst/>
          </a:prstGeom>
        </p:spPr>
        <p:txBody>
          <a:bodyPr wrap="square">
            <a:spAutoFit/>
          </a:bodyPr>
          <a:lstStyle/>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音声ガイダンスに従い、言語を選択</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正方形/長方形 214"/>
          <p:cNvSpPr/>
          <p:nvPr/>
        </p:nvSpPr>
        <p:spPr>
          <a:xfrm>
            <a:off x="7280618" y="6079786"/>
            <a:ext cx="1503360" cy="3693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③受話器をお</a:t>
            </a: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客</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様に</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受け渡すだけ</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134" name="グループ化 5133"/>
          <p:cNvGrpSpPr/>
          <p:nvPr/>
        </p:nvGrpSpPr>
        <p:grpSpPr>
          <a:xfrm>
            <a:off x="4932000" y="5439773"/>
            <a:ext cx="3779487" cy="690657"/>
            <a:chOff x="4932851" y="5448788"/>
            <a:chExt cx="3779487" cy="690657"/>
          </a:xfrm>
        </p:grpSpPr>
        <p:grpSp>
          <p:nvGrpSpPr>
            <p:cNvPr id="5132" name="グループ化 5131"/>
            <p:cNvGrpSpPr/>
            <p:nvPr/>
          </p:nvGrpSpPr>
          <p:grpSpPr>
            <a:xfrm>
              <a:off x="4932851" y="5448788"/>
              <a:ext cx="3779487" cy="627675"/>
              <a:chOff x="4959380" y="5372861"/>
              <a:chExt cx="3779487" cy="627675"/>
            </a:xfrm>
          </p:grpSpPr>
          <p:grpSp>
            <p:nvGrpSpPr>
              <p:cNvPr id="5121" name="グループ化 5120"/>
              <p:cNvGrpSpPr/>
              <p:nvPr/>
            </p:nvGrpSpPr>
            <p:grpSpPr>
              <a:xfrm>
                <a:off x="5976572" y="5372861"/>
                <a:ext cx="1388620" cy="573522"/>
                <a:chOff x="6123960" y="5463165"/>
                <a:chExt cx="1388620" cy="573522"/>
              </a:xfrm>
            </p:grpSpPr>
            <p:pic>
              <p:nvPicPr>
                <p:cNvPr id="190" name="図 189"/>
                <p:cNvPicPr>
                  <a:picLocks noChangeAspect="1"/>
                </p:cNvPicPr>
                <p:nvPr/>
              </p:nvPicPr>
              <p:blipFill>
                <a:blip r:embed="rId2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123960" y="5587750"/>
                  <a:ext cx="444566" cy="448937"/>
                </a:xfrm>
                <a:prstGeom prst="rect">
                  <a:avLst/>
                </a:prstGeom>
              </p:spPr>
            </p:pic>
            <p:sp>
              <p:nvSpPr>
                <p:cNvPr id="5120" name="テキスト ボックス 5119"/>
                <p:cNvSpPr txBox="1"/>
                <p:nvPr/>
              </p:nvSpPr>
              <p:spPr>
                <a:xfrm>
                  <a:off x="6428748" y="5463165"/>
                  <a:ext cx="885179" cy="230832"/>
                </a:xfrm>
                <a:prstGeom prst="rect">
                  <a:avLst/>
                </a:prstGeom>
                <a:noFill/>
              </p:spPr>
              <p:txBody>
                <a:bodyPr wrap="none" rtlCol="0">
                  <a:spAutoFit/>
                </a:bodyPr>
                <a:lstStyle/>
                <a:p>
                  <a:r>
                    <a:rPr kumimoji="1" lang="ja-JP" altLang="en-US" b="1" dirty="0" smtClean="0">
                      <a:solidFill>
                        <a:srgbClr val="4B4B4B"/>
                      </a:solidFill>
                      <a:latin typeface="Cooper Black" panose="0208090404030B020404" pitchFamily="18" charset="0"/>
                    </a:rPr>
                    <a:t>「❶ </a:t>
                  </a:r>
                  <a:r>
                    <a:rPr kumimoji="1" lang="en-US" altLang="ja-JP" b="1" dirty="0" smtClean="0">
                      <a:solidFill>
                        <a:srgbClr val="4B4B4B"/>
                      </a:solidFill>
                      <a:latin typeface="Cooper Black" panose="0208090404030B020404" pitchFamily="18" charset="0"/>
                    </a:rPr>
                    <a:t>English</a:t>
                  </a:r>
                  <a:r>
                    <a:rPr kumimoji="1" lang="ja-JP" altLang="en-US" b="1" dirty="0" smtClean="0">
                      <a:solidFill>
                        <a:srgbClr val="4B4B4B"/>
                      </a:solidFill>
                      <a:latin typeface="Cooper Black" panose="0208090404030B020404" pitchFamily="18" charset="0"/>
                    </a:rPr>
                    <a:t>」</a:t>
                  </a:r>
                  <a:endParaRPr kumimoji="1" lang="ja-JP" altLang="en-US" b="1" dirty="0">
                    <a:solidFill>
                      <a:srgbClr val="4B4B4B"/>
                    </a:solidFill>
                    <a:latin typeface="Cooper Black" panose="0208090404030B020404" pitchFamily="18" charset="0"/>
                  </a:endParaRPr>
                </a:p>
              </p:txBody>
            </p:sp>
            <p:sp>
              <p:nvSpPr>
                <p:cNvPr id="200" name="テキスト ボックス 199"/>
                <p:cNvSpPr txBox="1"/>
                <p:nvPr/>
              </p:nvSpPr>
              <p:spPr>
                <a:xfrm>
                  <a:off x="6548567" y="5626675"/>
                  <a:ext cx="901209" cy="230832"/>
                </a:xfrm>
                <a:prstGeom prst="rect">
                  <a:avLst/>
                </a:prstGeom>
                <a:noFill/>
              </p:spPr>
              <p:txBody>
                <a:bodyPr wrap="none" rtlCol="0">
                  <a:spAutoFit/>
                </a:bodyPr>
                <a:lstStyle/>
                <a:p>
                  <a:r>
                    <a:rPr kumimoji="1" lang="ja-JP" altLang="en-US" b="1" dirty="0" smtClean="0">
                      <a:solidFill>
                        <a:srgbClr val="4B4B4B"/>
                      </a:solidFill>
                      <a:latin typeface="Cooper Black" panose="0208090404030B020404" pitchFamily="18" charset="0"/>
                    </a:rPr>
                    <a:t>「❷ </a:t>
                  </a:r>
                  <a:r>
                    <a:rPr lang="en-US" altLang="ja-JP" b="1" dirty="0" smtClean="0">
                      <a:solidFill>
                        <a:srgbClr val="4B4B4B"/>
                      </a:solidFill>
                      <a:latin typeface="Cooper Black" panose="0208090404030B020404" pitchFamily="18" charset="0"/>
                    </a:rPr>
                    <a:t>Chines</a:t>
                  </a:r>
                  <a:r>
                    <a:rPr lang="en-US" altLang="ja-JP" b="1" dirty="0">
                      <a:solidFill>
                        <a:srgbClr val="4B4B4B"/>
                      </a:solidFill>
                      <a:latin typeface="Cooper Black" panose="0208090404030B020404" pitchFamily="18" charset="0"/>
                    </a:rPr>
                    <a:t>e</a:t>
                  </a:r>
                  <a:r>
                    <a:rPr kumimoji="1" lang="ja-JP" altLang="en-US" b="1" dirty="0" smtClean="0">
                      <a:solidFill>
                        <a:srgbClr val="4B4B4B"/>
                      </a:solidFill>
                      <a:latin typeface="Cooper Black" panose="0208090404030B020404" pitchFamily="18" charset="0"/>
                    </a:rPr>
                    <a:t>」</a:t>
                  </a:r>
                  <a:endParaRPr kumimoji="1" lang="ja-JP" altLang="en-US" b="1" dirty="0">
                    <a:solidFill>
                      <a:srgbClr val="4B4B4B"/>
                    </a:solidFill>
                    <a:latin typeface="Cooper Black" panose="0208090404030B020404" pitchFamily="18" charset="0"/>
                  </a:endParaRPr>
                </a:p>
              </p:txBody>
            </p:sp>
            <p:sp>
              <p:nvSpPr>
                <p:cNvPr id="201" name="テキスト ボックス 200"/>
                <p:cNvSpPr txBox="1"/>
                <p:nvPr/>
              </p:nvSpPr>
              <p:spPr>
                <a:xfrm>
                  <a:off x="6637019" y="5803124"/>
                  <a:ext cx="875561" cy="230832"/>
                </a:xfrm>
                <a:prstGeom prst="rect">
                  <a:avLst/>
                </a:prstGeom>
                <a:noFill/>
              </p:spPr>
              <p:txBody>
                <a:bodyPr wrap="none" rtlCol="0">
                  <a:spAutoFit/>
                </a:bodyPr>
                <a:lstStyle/>
                <a:p>
                  <a:r>
                    <a:rPr kumimoji="1" lang="ja-JP" altLang="en-US" b="1" dirty="0" smtClean="0">
                      <a:solidFill>
                        <a:srgbClr val="4B4B4B"/>
                      </a:solidFill>
                      <a:latin typeface="Cooper Black" panose="0208090404030B020404" pitchFamily="18" charset="0"/>
                    </a:rPr>
                    <a:t>「❸ </a:t>
                  </a:r>
                  <a:r>
                    <a:rPr lang="en-US" altLang="ja-JP" b="1" dirty="0" smtClean="0">
                      <a:solidFill>
                        <a:srgbClr val="4B4B4B"/>
                      </a:solidFill>
                      <a:latin typeface="Cooper Black" panose="0208090404030B020404" pitchFamily="18" charset="0"/>
                    </a:rPr>
                    <a:t>Korean</a:t>
                  </a:r>
                  <a:r>
                    <a:rPr kumimoji="1" lang="ja-JP" altLang="en-US" b="1" dirty="0" smtClean="0">
                      <a:solidFill>
                        <a:srgbClr val="4B4B4B"/>
                      </a:solidFill>
                      <a:latin typeface="Cooper Black" panose="0208090404030B020404" pitchFamily="18" charset="0"/>
                    </a:rPr>
                    <a:t>」</a:t>
                  </a:r>
                  <a:endParaRPr kumimoji="1" lang="ja-JP" altLang="en-US" b="1" dirty="0">
                    <a:solidFill>
                      <a:srgbClr val="4B4B4B"/>
                    </a:solidFill>
                    <a:latin typeface="Cooper Black" panose="0208090404030B020404" pitchFamily="18" charset="0"/>
                  </a:endParaRPr>
                </a:p>
              </p:txBody>
            </p:sp>
          </p:grpSp>
          <p:grpSp>
            <p:nvGrpSpPr>
              <p:cNvPr id="5131" name="グループ化 5130"/>
              <p:cNvGrpSpPr/>
              <p:nvPr/>
            </p:nvGrpSpPr>
            <p:grpSpPr>
              <a:xfrm>
                <a:off x="4959380" y="5375140"/>
                <a:ext cx="3779487" cy="625396"/>
                <a:chOff x="4959380" y="5398000"/>
                <a:chExt cx="3779487" cy="625396"/>
              </a:xfrm>
            </p:grpSpPr>
            <p:pic>
              <p:nvPicPr>
                <p:cNvPr id="181" name="図 180"/>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959380" y="5448996"/>
                  <a:ext cx="574400" cy="574400"/>
                </a:xfrm>
                <a:prstGeom prst="rect">
                  <a:avLst/>
                </a:prstGeom>
              </p:spPr>
            </p:pic>
            <p:sp>
              <p:nvSpPr>
                <p:cNvPr id="198" name="二等辺三角形 197"/>
                <p:cNvSpPr/>
                <p:nvPr/>
              </p:nvSpPr>
              <p:spPr bwMode="auto">
                <a:xfrm rot="5400000">
                  <a:off x="5581167" y="5628764"/>
                  <a:ext cx="398795" cy="190973"/>
                </a:xfrm>
                <a:prstGeom prst="triangle">
                  <a:avLst/>
                </a:prstGeom>
                <a:solidFill>
                  <a:srgbClr val="E07052"/>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E07052"/>
                    </a:solidFill>
                    <a:effectLst/>
                    <a:latin typeface="HGP創英角ｺﾞｼｯｸUB" pitchFamily="50" charset="-128"/>
                    <a:ea typeface="HGP創英角ｺﾞｼｯｸUB" pitchFamily="50" charset="-128"/>
                  </a:endParaRPr>
                </a:p>
              </p:txBody>
            </p:sp>
            <p:sp>
              <p:nvSpPr>
                <p:cNvPr id="204" name="二等辺三角形 203"/>
                <p:cNvSpPr/>
                <p:nvPr/>
              </p:nvSpPr>
              <p:spPr bwMode="auto">
                <a:xfrm rot="5400000">
                  <a:off x="7419890" y="5632762"/>
                  <a:ext cx="398795" cy="190973"/>
                </a:xfrm>
                <a:prstGeom prst="triangle">
                  <a:avLst/>
                </a:prstGeom>
                <a:solidFill>
                  <a:srgbClr val="E07052"/>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E07052"/>
                    </a:solidFill>
                    <a:effectLst/>
                    <a:latin typeface="HGP創英角ｺﾞｼｯｸUB" pitchFamily="50" charset="-128"/>
                    <a:ea typeface="HGP創英角ｺﾞｼｯｸUB" pitchFamily="50" charset="-128"/>
                  </a:endParaRPr>
                </a:p>
              </p:txBody>
            </p:sp>
            <p:grpSp>
              <p:nvGrpSpPr>
                <p:cNvPr id="5129" name="グループ化 5128"/>
                <p:cNvGrpSpPr/>
                <p:nvPr/>
              </p:nvGrpSpPr>
              <p:grpSpPr>
                <a:xfrm>
                  <a:off x="7807985" y="5398000"/>
                  <a:ext cx="930882" cy="554185"/>
                  <a:chOff x="7814053" y="5381410"/>
                  <a:chExt cx="930882" cy="554185"/>
                </a:xfrm>
              </p:grpSpPr>
              <p:pic>
                <p:nvPicPr>
                  <p:cNvPr id="5126" name="図 5125"/>
                  <p:cNvPicPr>
                    <a:picLocks noChangeAspect="1"/>
                  </p:cNvPicPr>
                  <p:nvPr/>
                </p:nvPicPr>
                <p:blipFill>
                  <a:blip r:embed="rId2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426239" y="5557026"/>
                    <a:ext cx="132983" cy="192325"/>
                  </a:xfrm>
                  <a:prstGeom prst="rect">
                    <a:avLst/>
                  </a:prstGeom>
                </p:spPr>
              </p:pic>
              <p:sp>
                <p:nvSpPr>
                  <p:cNvPr id="5127" name="楕円 5126"/>
                  <p:cNvSpPr>
                    <a:spLocks noChangeAspect="1"/>
                  </p:cNvSpPr>
                  <p:nvPr/>
                </p:nvSpPr>
                <p:spPr bwMode="auto">
                  <a:xfrm>
                    <a:off x="8290390" y="5381410"/>
                    <a:ext cx="403200" cy="404800"/>
                  </a:xfrm>
                  <a:prstGeom prst="ellipse">
                    <a:avLst/>
                  </a:prstGeom>
                  <a:noFill/>
                  <a:ln>
                    <a:solidFill>
                      <a:schemeClr val="bg2"/>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5125" name="図 5124"/>
                  <p:cNvPicPr>
                    <a:picLocks noChangeAspect="1"/>
                  </p:cNvPicPr>
                  <p:nvPr/>
                </p:nvPicPr>
                <p:blipFill>
                  <a:blip r:embed="rId2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814053" y="5504477"/>
                    <a:ext cx="537395" cy="431118"/>
                  </a:xfrm>
                  <a:prstGeom prst="rect">
                    <a:avLst/>
                  </a:prstGeom>
                </p:spPr>
              </p:pic>
              <p:sp>
                <p:nvSpPr>
                  <p:cNvPr id="5128" name="正方形/長方形 5127"/>
                  <p:cNvSpPr/>
                  <p:nvPr/>
                </p:nvSpPr>
                <p:spPr>
                  <a:xfrm>
                    <a:off x="8255699" y="5396755"/>
                    <a:ext cx="489236" cy="215444"/>
                  </a:xfrm>
                  <a:prstGeom prst="rect">
                    <a:avLst/>
                  </a:prstGeom>
                </p:spPr>
                <p:txBody>
                  <a:bodyPr wrap="none">
                    <a:spAutoFit/>
                  </a:bodyPr>
                  <a:lstStyle/>
                  <a:p>
                    <a:r>
                      <a:rPr lang="en-US" altLang="ja-JP" sz="800" b="1" dirty="0" smtClean="0">
                        <a:solidFill>
                          <a:srgbClr val="4B4B4B"/>
                        </a:solidFill>
                        <a:latin typeface="Cooper Black" panose="0208090404030B020404" pitchFamily="18" charset="0"/>
                      </a:rPr>
                      <a:t>Hello</a:t>
                    </a:r>
                    <a:r>
                      <a:rPr lang="en-US" altLang="ja-JP" sz="800" b="1" dirty="0">
                        <a:solidFill>
                          <a:srgbClr val="4B4B4B"/>
                        </a:solidFill>
                        <a:latin typeface="Cooper Black" panose="0208090404030B020404" pitchFamily="18" charset="0"/>
                      </a:rPr>
                      <a:t>!</a:t>
                    </a:r>
                    <a:endParaRPr lang="ja-JP" altLang="en-US" sz="800" dirty="0"/>
                  </a:p>
                </p:txBody>
              </p:sp>
            </p:grpSp>
          </p:grpSp>
        </p:grpSp>
        <p:sp>
          <p:nvSpPr>
            <p:cNvPr id="5133" name="テキスト ボックス 5132"/>
            <p:cNvSpPr txBox="1"/>
            <p:nvPr/>
          </p:nvSpPr>
          <p:spPr>
            <a:xfrm>
              <a:off x="6809980" y="5918024"/>
              <a:ext cx="210314" cy="123111"/>
            </a:xfrm>
            <a:prstGeom prst="rect">
              <a:avLst/>
            </a:prstGeom>
            <a:noFill/>
          </p:spPr>
          <p:txBody>
            <a:bodyPr wrap="none" rtlCol="0">
              <a:spAutoFit/>
            </a:bodyPr>
            <a:lstStyle/>
            <a:p>
              <a:r>
                <a:rPr kumimoji="1" lang="ja-JP" altLang="en-US" sz="200" dirty="0" smtClean="0">
                  <a:solidFill>
                    <a:srgbClr val="4B4B4B"/>
                  </a:solidFill>
                </a:rPr>
                <a:t>●</a:t>
              </a:r>
              <a:endParaRPr kumimoji="1" lang="ja-JP" altLang="en-US" sz="700" dirty="0">
                <a:solidFill>
                  <a:srgbClr val="4B4B4B"/>
                </a:solidFill>
              </a:endParaRPr>
            </a:p>
          </p:txBody>
        </p:sp>
        <p:sp>
          <p:nvSpPr>
            <p:cNvPr id="217" name="テキスト ボックス 216"/>
            <p:cNvSpPr txBox="1"/>
            <p:nvPr/>
          </p:nvSpPr>
          <p:spPr>
            <a:xfrm>
              <a:off x="6810228" y="5968978"/>
              <a:ext cx="210314" cy="123111"/>
            </a:xfrm>
            <a:prstGeom prst="rect">
              <a:avLst/>
            </a:prstGeom>
            <a:noFill/>
          </p:spPr>
          <p:txBody>
            <a:bodyPr wrap="none" rtlCol="0">
              <a:spAutoFit/>
            </a:bodyPr>
            <a:lstStyle/>
            <a:p>
              <a:r>
                <a:rPr kumimoji="1" lang="ja-JP" altLang="en-US" sz="200" dirty="0" smtClean="0">
                  <a:solidFill>
                    <a:srgbClr val="4B4B4B"/>
                  </a:solidFill>
                </a:rPr>
                <a:t>●</a:t>
              </a:r>
              <a:endParaRPr kumimoji="1" lang="ja-JP" altLang="en-US" sz="700" dirty="0">
                <a:solidFill>
                  <a:srgbClr val="4B4B4B"/>
                </a:solidFill>
              </a:endParaRPr>
            </a:p>
          </p:txBody>
        </p:sp>
        <p:sp>
          <p:nvSpPr>
            <p:cNvPr id="218" name="テキスト ボックス 217"/>
            <p:cNvSpPr txBox="1"/>
            <p:nvPr/>
          </p:nvSpPr>
          <p:spPr>
            <a:xfrm>
              <a:off x="6809732" y="6016334"/>
              <a:ext cx="210314" cy="123111"/>
            </a:xfrm>
            <a:prstGeom prst="rect">
              <a:avLst/>
            </a:prstGeom>
            <a:noFill/>
          </p:spPr>
          <p:txBody>
            <a:bodyPr wrap="none" rtlCol="0">
              <a:spAutoFit/>
            </a:bodyPr>
            <a:lstStyle/>
            <a:p>
              <a:r>
                <a:rPr kumimoji="1" lang="ja-JP" altLang="en-US" sz="200" dirty="0" smtClean="0">
                  <a:solidFill>
                    <a:srgbClr val="4B4B4B"/>
                  </a:solidFill>
                </a:rPr>
                <a:t>●</a:t>
              </a:r>
              <a:endParaRPr kumimoji="1" lang="ja-JP" altLang="en-US" sz="700" dirty="0">
                <a:solidFill>
                  <a:srgbClr val="4B4B4B"/>
                </a:solidFill>
              </a:endParaRPr>
            </a:p>
          </p:txBody>
        </p:sp>
      </p:grpSp>
    </p:spTree>
    <p:extLst>
      <p:ext uri="{BB962C8B-B14F-4D97-AF65-F5344CB8AC3E}">
        <p14:creationId xmlns:p14="http://schemas.microsoft.com/office/powerpoint/2010/main" val="42414584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31</a:t>
            </a:fld>
            <a:endParaRPr lang="en-US" altLang="ja-JP"/>
          </a:p>
        </p:txBody>
      </p:sp>
      <p:sp>
        <p:nvSpPr>
          <p:cNvPr id="4" name="Rectangle 4"/>
          <p:cNvSpPr>
            <a:spLocks noChangeArrowheads="1"/>
          </p:cNvSpPr>
          <p:nvPr/>
        </p:nvSpPr>
        <p:spPr bwMode="auto">
          <a:xfrm>
            <a:off x="250825" y="19014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インバウンド向けの館内・店内放送</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USEN</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おもてなしキャスト</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6"/>
          <p:cNvSpPr txBox="1">
            <a:spLocks noChangeArrowheads="1"/>
          </p:cNvSpPr>
          <p:nvPr/>
        </p:nvSpPr>
        <p:spPr bwMode="auto">
          <a:xfrm>
            <a:off x="3756183" y="765175"/>
            <a:ext cx="5303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2"/>
          <a:stretch>
            <a:fillRect/>
          </a:stretch>
        </p:blipFill>
        <p:spPr>
          <a:xfrm>
            <a:off x="265009" y="1614014"/>
            <a:ext cx="4311100" cy="2624944"/>
          </a:xfrm>
          <a:prstGeom prst="rect">
            <a:avLst/>
          </a:prstGeom>
        </p:spPr>
      </p:pic>
      <p:sp>
        <p:nvSpPr>
          <p:cNvPr id="8" name="テキスト ボックス 6"/>
          <p:cNvSpPr txBox="1">
            <a:spLocks noChangeArrowheads="1"/>
          </p:cNvSpPr>
          <p:nvPr/>
        </p:nvSpPr>
        <p:spPr bwMode="auto">
          <a:xfrm>
            <a:off x="3595140" y="705122"/>
            <a:ext cx="538956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館内・店内インフォメーションのインバウンド対策</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館内で放送されるアナウンスを多言語で案内が可能です</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84993" y="4264902"/>
            <a:ext cx="4150495" cy="307777"/>
          </a:xfrm>
          <a:prstGeom prst="rect">
            <a:avLst/>
          </a:prstGeom>
          <a:noFill/>
        </p:spPr>
        <p:txBody>
          <a:bodyPr wrap="none" rtlCol="0">
            <a:spAutoFit/>
          </a:bodyPr>
          <a:lstStyle/>
          <a:p>
            <a:r>
              <a:rPr kumimoji="1" lang="ja-JP" altLang="en-US" sz="1400" b="1" dirty="0" smtClean="0">
                <a:solidFill>
                  <a:srgbClr val="DE0000"/>
                </a:solidFill>
                <a:latin typeface="Meiryo UI" panose="020B0604030504040204" pitchFamily="50" charset="-128"/>
                <a:ea typeface="Meiryo UI" panose="020B0604030504040204" pitchFamily="50" charset="-128"/>
              </a:rPr>
              <a:t>アプリひとつで放送音声や案内表示を多言語対応に！</a:t>
            </a:r>
            <a:endParaRPr kumimoji="1" lang="ja-JP" altLang="en-US" sz="1400" b="1" dirty="0">
              <a:solidFill>
                <a:srgbClr val="DE0000"/>
              </a:solidFill>
              <a:latin typeface="Meiryo UI" panose="020B0604030504040204" pitchFamily="50" charset="-128"/>
              <a:ea typeface="Meiryo UI" panose="020B0604030504040204" pitchFamily="50" charset="-128"/>
            </a:endParaRPr>
          </a:p>
        </p:txBody>
      </p:sp>
      <p:grpSp>
        <p:nvGrpSpPr>
          <p:cNvPr id="25" name="グループ化 24"/>
          <p:cNvGrpSpPr/>
          <p:nvPr/>
        </p:nvGrpSpPr>
        <p:grpSpPr>
          <a:xfrm>
            <a:off x="4638459" y="1835784"/>
            <a:ext cx="4212460" cy="811787"/>
            <a:chOff x="5128440" y="4144641"/>
            <a:chExt cx="3764735" cy="1097919"/>
          </a:xfrm>
        </p:grpSpPr>
        <p:sp>
          <p:nvSpPr>
            <p:cNvPr id="22" name="角丸四角形 21"/>
            <p:cNvSpPr/>
            <p:nvPr/>
          </p:nvSpPr>
          <p:spPr bwMode="auto">
            <a:xfrm>
              <a:off x="5128864" y="4196280"/>
              <a:ext cx="3764311" cy="1046280"/>
            </a:xfrm>
            <a:prstGeom prst="roundRect">
              <a:avLst/>
            </a:prstGeom>
            <a:solidFill>
              <a:schemeClr val="bg1"/>
            </a:solidFill>
            <a:ln w="19050">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9" name="テキスト ボックス 8"/>
            <p:cNvSpPr txBox="1"/>
            <p:nvPr/>
          </p:nvSpPr>
          <p:spPr>
            <a:xfrm>
              <a:off x="5614143" y="4144641"/>
              <a:ext cx="1579041" cy="500899"/>
            </a:xfrm>
            <a:prstGeom prst="rect">
              <a:avLst/>
            </a:prstGeom>
            <a:noFill/>
          </p:spPr>
          <p:txBody>
            <a:bodyPr wrap="none" rtlCol="0">
              <a:spAutoFit/>
            </a:bodyPr>
            <a:lstStyle/>
            <a:p>
              <a:pPr>
                <a:lnSpc>
                  <a:spcPct val="150000"/>
                </a:lnSpc>
              </a:pPr>
              <a:r>
                <a:rPr kumimoji="1" lang="ja-JP" altLang="en-US" sz="1400" b="1" dirty="0" smtClean="0">
                  <a:solidFill>
                    <a:srgbClr val="DE0000"/>
                  </a:solidFill>
                  <a:latin typeface="Meiryo UI" panose="020B0604030504040204" pitchFamily="50" charset="-128"/>
                  <a:ea typeface="Meiryo UI" panose="020B0604030504040204" pitchFamily="50" charset="-128"/>
                </a:rPr>
                <a:t>放送設備に簡単接続</a:t>
              </a:r>
              <a:endParaRPr kumimoji="1" lang="en-US" altLang="ja-JP" sz="1400" b="1" dirty="0" smtClean="0">
                <a:solidFill>
                  <a:srgbClr val="DE0000"/>
                </a:solidFill>
                <a:latin typeface="Meiryo UI" panose="020B0604030504040204" pitchFamily="50" charset="-128"/>
                <a:ea typeface="Meiryo UI" panose="020B0604030504040204" pitchFamily="50" charset="-128"/>
              </a:endParaRPr>
            </a:p>
          </p:txBody>
        </p:sp>
        <p:sp>
          <p:nvSpPr>
            <p:cNvPr id="23" name="片側の 2 つの角を丸めた四角形 22"/>
            <p:cNvSpPr/>
            <p:nvPr/>
          </p:nvSpPr>
          <p:spPr bwMode="auto">
            <a:xfrm rot="16200000">
              <a:off x="4857080" y="4476329"/>
              <a:ext cx="1033046" cy="490325"/>
            </a:xfrm>
            <a:prstGeom prst="round2SameRect">
              <a:avLst>
                <a:gd name="adj1" fmla="val 22498"/>
                <a:gd name="adj2" fmla="val 0"/>
              </a:avLst>
            </a:prstGeom>
            <a:solidFill>
              <a:srgbClr val="FFDDDD"/>
            </a:solidFill>
            <a:ln>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0" name="テキスト ボックス 9"/>
            <p:cNvSpPr txBox="1"/>
            <p:nvPr/>
          </p:nvSpPr>
          <p:spPr>
            <a:xfrm>
              <a:off x="5230186" y="4394689"/>
              <a:ext cx="256727" cy="624389"/>
            </a:xfrm>
            <a:prstGeom prst="rect">
              <a:avLst/>
            </a:prstGeom>
            <a:noFill/>
            <a:ln>
              <a:noFill/>
            </a:ln>
          </p:spPr>
          <p:txBody>
            <a:bodyPr wrap="none" rtlCol="0">
              <a:spAutoFit/>
            </a:bodyPr>
            <a:lstStyle/>
            <a:p>
              <a:r>
                <a:rPr kumimoji="1" lang="en-US" altLang="ja-JP"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rPr>
                <a:t>1</a:t>
              </a:r>
            </a:p>
          </p:txBody>
        </p:sp>
        <p:sp>
          <p:nvSpPr>
            <p:cNvPr id="24" name="テキスト ボックス 23"/>
            <p:cNvSpPr txBox="1"/>
            <p:nvPr/>
          </p:nvSpPr>
          <p:spPr>
            <a:xfrm>
              <a:off x="5618766" y="4587589"/>
              <a:ext cx="3183489" cy="605657"/>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アプリをタブレットに</a:t>
              </a:r>
              <a:r>
                <a:rPr lang="ja-JP" altLang="en-US" sz="1050" dirty="0" smtClean="0">
                  <a:latin typeface="Meiryo UI" panose="020B0604030504040204" pitchFamily="50" charset="-128"/>
                  <a:ea typeface="Meiryo UI" panose="020B0604030504040204" pitchFamily="50" charset="-128"/>
                </a:rPr>
                <a:t>インストール</a:t>
              </a:r>
              <a:r>
                <a:rPr lang="ja-JP" altLang="en-US" sz="1050" dirty="0">
                  <a:latin typeface="Meiryo UI" panose="020B0604030504040204" pitchFamily="50" charset="-128"/>
                  <a:ea typeface="Meiryo UI" panose="020B0604030504040204" pitchFamily="50" charset="-128"/>
                </a:rPr>
                <a:t>して放送設備に接続</a:t>
              </a:r>
              <a:r>
                <a:rPr lang="ja-JP" altLang="en-US" sz="1050" dirty="0" smtClean="0">
                  <a:latin typeface="Meiryo UI" panose="020B0604030504040204" pitchFamily="50" charset="-128"/>
                  <a:ea typeface="Meiryo UI" panose="020B0604030504040204" pitchFamily="50" charset="-128"/>
                </a:rPr>
                <a:t>する</a:t>
              </a:r>
              <a:r>
                <a:rPr lang="ja-JP" altLang="en-US" sz="1050" dirty="0">
                  <a:latin typeface="Meiryo UI" panose="020B0604030504040204" pitchFamily="50" charset="-128"/>
                  <a:ea typeface="Meiryo UI" panose="020B0604030504040204" pitchFamily="50" charset="-128"/>
                </a:rPr>
                <a:t>だけ</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簡単</a:t>
              </a:r>
              <a:r>
                <a:rPr lang="ja-JP" altLang="en-US" sz="1050" dirty="0">
                  <a:latin typeface="Meiryo UI" panose="020B0604030504040204" pitchFamily="50" charset="-128"/>
                  <a:ea typeface="Meiryo UI" panose="020B0604030504040204" pitchFamily="50" charset="-128"/>
                </a:rPr>
                <a:t>・リーズナブル</a:t>
              </a:r>
              <a:r>
                <a:rPr lang="ja-JP" altLang="en-US" sz="1050" dirty="0" smtClean="0">
                  <a:latin typeface="Meiryo UI" panose="020B0604030504040204" pitchFamily="50" charset="-128"/>
                  <a:ea typeface="Meiryo UI" panose="020B0604030504040204" pitchFamily="50" charset="-128"/>
                </a:rPr>
                <a:t>に多言語</a:t>
              </a:r>
              <a:r>
                <a:rPr lang="ja-JP" altLang="en-US" sz="1050" dirty="0">
                  <a:latin typeface="Meiryo UI" panose="020B0604030504040204" pitchFamily="50" charset="-128"/>
                  <a:ea typeface="Meiryo UI" panose="020B0604030504040204" pitchFamily="50" charset="-128"/>
                </a:rPr>
                <a:t>放送ができます。</a:t>
              </a:r>
              <a:endParaRPr kumimoji="1" lang="en-US" altLang="ja-JP" sz="1050" dirty="0" smtClean="0">
                <a:latin typeface="Meiryo UI" panose="020B0604030504040204" pitchFamily="50" charset="-128"/>
                <a:ea typeface="Meiryo UI" panose="020B0604030504040204" pitchFamily="50" charset="-128"/>
              </a:endParaRPr>
            </a:p>
          </p:txBody>
        </p:sp>
      </p:grpSp>
      <p:grpSp>
        <p:nvGrpSpPr>
          <p:cNvPr id="32" name="グループ化 31"/>
          <p:cNvGrpSpPr/>
          <p:nvPr/>
        </p:nvGrpSpPr>
        <p:grpSpPr>
          <a:xfrm>
            <a:off x="4657191" y="3707782"/>
            <a:ext cx="4211986" cy="812383"/>
            <a:chOff x="5128864" y="4143838"/>
            <a:chExt cx="3764311" cy="1098722"/>
          </a:xfrm>
        </p:grpSpPr>
        <p:sp>
          <p:nvSpPr>
            <p:cNvPr id="33" name="テキスト ボックス 32"/>
            <p:cNvSpPr txBox="1"/>
            <p:nvPr/>
          </p:nvSpPr>
          <p:spPr>
            <a:xfrm>
              <a:off x="5608294" y="4143838"/>
              <a:ext cx="3204430" cy="500897"/>
            </a:xfrm>
            <a:prstGeom prst="rect">
              <a:avLst/>
            </a:prstGeom>
            <a:noFill/>
          </p:spPr>
          <p:txBody>
            <a:bodyPr wrap="square" rtlCol="0">
              <a:spAutoFit/>
            </a:bodyPr>
            <a:lstStyle/>
            <a:p>
              <a:pPr>
                <a:lnSpc>
                  <a:spcPct val="150000"/>
                </a:lnSpc>
              </a:pPr>
              <a:r>
                <a:rPr lang="en-US" altLang="ja-JP" sz="1400" b="1" dirty="0">
                  <a:solidFill>
                    <a:srgbClr val="DE0000"/>
                  </a:solidFill>
                  <a:latin typeface="Meiryo UI" panose="020B0604030504040204" pitchFamily="50" charset="-128"/>
                  <a:ea typeface="Meiryo UI" panose="020B0604030504040204" pitchFamily="50" charset="-128"/>
                </a:rPr>
                <a:t>4</a:t>
              </a:r>
              <a:r>
                <a:rPr lang="ja-JP" altLang="en-US" sz="1400" b="1" dirty="0">
                  <a:solidFill>
                    <a:srgbClr val="DE0000"/>
                  </a:solidFill>
                  <a:latin typeface="Meiryo UI" panose="020B0604030504040204" pitchFamily="50" charset="-128"/>
                  <a:ea typeface="Meiryo UI" panose="020B0604030504040204" pitchFamily="50" charset="-128"/>
                </a:rPr>
                <a:t>ヶ国語</a:t>
              </a:r>
              <a:r>
                <a:rPr lang="ja-JP" altLang="en-US" sz="1400" b="1" dirty="0" smtClean="0">
                  <a:solidFill>
                    <a:srgbClr val="DE0000"/>
                  </a:solidFill>
                  <a:latin typeface="Meiryo UI" panose="020B0604030504040204" pitchFamily="50" charset="-128"/>
                  <a:ea typeface="Meiryo UI" panose="020B0604030504040204" pitchFamily="50" charset="-128"/>
                </a:rPr>
                <a:t>のネイティブ音声（</a:t>
              </a:r>
              <a:r>
                <a:rPr lang="ja-JP" altLang="en-US" sz="1400" b="1" dirty="0">
                  <a:solidFill>
                    <a:srgbClr val="DE0000"/>
                  </a:solidFill>
                  <a:latin typeface="Meiryo UI" panose="020B0604030504040204" pitchFamily="50" charset="-128"/>
                  <a:ea typeface="Meiryo UI" panose="020B0604030504040204" pitchFamily="50" charset="-128"/>
                </a:rPr>
                <a:t>日・英・中・韓）</a:t>
              </a:r>
              <a:endParaRPr kumimoji="1" lang="en-US" altLang="ja-JP" sz="1400" b="1" dirty="0" smtClean="0">
                <a:solidFill>
                  <a:srgbClr val="DE0000"/>
                </a:solidFill>
                <a:latin typeface="Meiryo UI" panose="020B0604030504040204" pitchFamily="50" charset="-128"/>
                <a:ea typeface="Meiryo UI" panose="020B0604030504040204" pitchFamily="50" charset="-128"/>
              </a:endParaRPr>
            </a:p>
          </p:txBody>
        </p:sp>
        <p:sp>
          <p:nvSpPr>
            <p:cNvPr id="34" name="角丸四角形 33"/>
            <p:cNvSpPr/>
            <p:nvPr/>
          </p:nvSpPr>
          <p:spPr bwMode="auto">
            <a:xfrm>
              <a:off x="5128864" y="4196280"/>
              <a:ext cx="3764311" cy="1046280"/>
            </a:xfrm>
            <a:prstGeom prst="roundRect">
              <a:avLst/>
            </a:prstGeom>
            <a:noFill/>
            <a:ln w="19050">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5" name="片側の 2 つの角を丸めた四角形 34"/>
            <p:cNvSpPr/>
            <p:nvPr/>
          </p:nvSpPr>
          <p:spPr bwMode="auto">
            <a:xfrm rot="16200000">
              <a:off x="4847418" y="4481684"/>
              <a:ext cx="1046280" cy="475472"/>
            </a:xfrm>
            <a:prstGeom prst="round2SameRect">
              <a:avLst>
                <a:gd name="adj1" fmla="val 24581"/>
                <a:gd name="adj2" fmla="val 0"/>
              </a:avLst>
            </a:prstGeom>
            <a:solidFill>
              <a:srgbClr val="FFDDDD"/>
            </a:solidFill>
            <a:ln>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6" name="テキスト ボックス 35"/>
            <p:cNvSpPr txBox="1"/>
            <p:nvPr/>
          </p:nvSpPr>
          <p:spPr>
            <a:xfrm>
              <a:off x="5137445" y="4394287"/>
              <a:ext cx="440103" cy="624388"/>
            </a:xfrm>
            <a:prstGeom prst="rect">
              <a:avLst/>
            </a:prstGeom>
            <a:solidFill>
              <a:srgbClr val="FFDDDD"/>
            </a:solidFill>
            <a:ln>
              <a:noFill/>
            </a:ln>
          </p:spPr>
          <p:txBody>
            <a:bodyPr wrap="none" rtlCol="0">
              <a:spAutoFit/>
            </a:bodyPr>
            <a:lstStyle/>
            <a:p>
              <a:r>
                <a:rPr kumimoji="1" lang="ja-JP" altLang="en-US"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rPr>
                <a:t>３</a:t>
              </a:r>
              <a:endParaRPr kumimoji="1" lang="en-US" altLang="ja-JP"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endParaRPr>
            </a:p>
          </p:txBody>
        </p:sp>
        <p:sp>
          <p:nvSpPr>
            <p:cNvPr id="37" name="テキスト ボックス 36"/>
            <p:cNvSpPr txBox="1"/>
            <p:nvPr/>
          </p:nvSpPr>
          <p:spPr>
            <a:xfrm>
              <a:off x="5602448" y="4625872"/>
              <a:ext cx="3183489" cy="56194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日本語のほかに、英語・中国語</a:t>
              </a:r>
              <a:r>
                <a:rPr lang="ja-JP" altLang="en-US" sz="1050" dirty="0" smtClean="0">
                  <a:latin typeface="Meiryo UI" panose="020B0604030504040204" pitchFamily="50" charset="-128"/>
                  <a:ea typeface="Meiryo UI" panose="020B0604030504040204" pitchFamily="50" charset="-128"/>
                </a:rPr>
                <a:t>・韓国語</a:t>
              </a:r>
              <a:r>
                <a:rPr lang="ja-JP" altLang="en-US" sz="1050" dirty="0">
                  <a:latin typeface="Meiryo UI" panose="020B0604030504040204" pitchFamily="50" charset="-128"/>
                  <a:ea typeface="Meiryo UI" panose="020B0604030504040204" pitchFamily="50" charset="-128"/>
                </a:rPr>
                <a:t>に対応</a:t>
              </a:r>
              <a:r>
                <a:rPr lang="ja-JP" altLang="en-US" sz="1050" dirty="0" smtClean="0">
                  <a:latin typeface="Meiryo UI" panose="020B0604030504040204" pitchFamily="50" charset="-128"/>
                  <a:ea typeface="Meiryo UI" panose="020B0604030504040204" pitchFamily="50" charset="-128"/>
                </a:rPr>
                <a:t>。ネイティブ</a:t>
              </a:r>
              <a:r>
                <a:rPr lang="ja-JP" altLang="en-US" sz="1050" dirty="0">
                  <a:latin typeface="Meiryo UI" panose="020B0604030504040204" pitchFamily="50" charset="-128"/>
                  <a:ea typeface="Meiryo UI" panose="020B0604030504040204" pitchFamily="50" charset="-128"/>
                </a:rPr>
                <a:t>発音の</a:t>
              </a:r>
              <a:r>
                <a:rPr lang="ja-JP" altLang="en-US" sz="1050" dirty="0" smtClean="0">
                  <a:latin typeface="Meiryo UI" panose="020B0604030504040204" pitchFamily="50" charset="-128"/>
                  <a:ea typeface="Meiryo UI" panose="020B0604030504040204" pitchFamily="50" charset="-128"/>
                </a:rPr>
                <a:t>聞き取りやすい</a:t>
              </a:r>
              <a:r>
                <a:rPr lang="ja-JP" altLang="en-US" sz="1050" dirty="0">
                  <a:latin typeface="Meiryo UI" panose="020B0604030504040204" pitchFamily="50" charset="-128"/>
                  <a:ea typeface="Meiryo UI" panose="020B0604030504040204" pitchFamily="50" charset="-128"/>
                </a:rPr>
                <a:t>音声で、使う言語も自由に</a:t>
              </a:r>
              <a:r>
                <a:rPr lang="ja-JP" altLang="en-US" sz="1050" dirty="0" smtClean="0">
                  <a:latin typeface="Meiryo UI" panose="020B0604030504040204" pitchFamily="50" charset="-128"/>
                  <a:ea typeface="Meiryo UI" panose="020B0604030504040204" pitchFamily="50" charset="-128"/>
                </a:rPr>
                <a:t>選択</a:t>
              </a:r>
              <a:r>
                <a:rPr lang="ja-JP" altLang="en-US" sz="1050" dirty="0">
                  <a:latin typeface="Meiryo UI" panose="020B0604030504040204" pitchFamily="50" charset="-128"/>
                  <a:ea typeface="Meiryo UI" panose="020B0604030504040204" pitchFamily="50" charset="-128"/>
                </a:rPr>
                <a:t>が可能です。</a:t>
              </a:r>
              <a:endParaRPr kumimoji="1" lang="en-US" altLang="ja-JP" sz="1050" dirty="0" smtClean="0">
                <a:latin typeface="Meiryo UI" panose="020B0604030504040204" pitchFamily="50" charset="-128"/>
                <a:ea typeface="Meiryo UI" panose="020B0604030504040204" pitchFamily="50" charset="-128"/>
              </a:endParaRPr>
            </a:p>
          </p:txBody>
        </p:sp>
      </p:grpSp>
      <p:grpSp>
        <p:nvGrpSpPr>
          <p:cNvPr id="43" name="グループ化 42"/>
          <p:cNvGrpSpPr/>
          <p:nvPr/>
        </p:nvGrpSpPr>
        <p:grpSpPr>
          <a:xfrm>
            <a:off x="4638933" y="2809127"/>
            <a:ext cx="4254242" cy="824599"/>
            <a:chOff x="4638933" y="2480655"/>
            <a:chExt cx="4254242" cy="824599"/>
          </a:xfrm>
        </p:grpSpPr>
        <p:grpSp>
          <p:nvGrpSpPr>
            <p:cNvPr id="26" name="グループ化 25"/>
            <p:cNvGrpSpPr/>
            <p:nvPr/>
          </p:nvGrpSpPr>
          <p:grpSpPr>
            <a:xfrm>
              <a:off x="4638933" y="2480655"/>
              <a:ext cx="4254242" cy="824599"/>
              <a:chOff x="5128864" y="4158065"/>
              <a:chExt cx="3802076" cy="1115246"/>
            </a:xfrm>
          </p:grpSpPr>
          <p:sp>
            <p:nvSpPr>
              <p:cNvPr id="27" name="テキスト ボックス 26"/>
              <p:cNvSpPr txBox="1"/>
              <p:nvPr/>
            </p:nvSpPr>
            <p:spPr>
              <a:xfrm>
                <a:off x="5618766" y="4158065"/>
                <a:ext cx="165097" cy="500898"/>
              </a:xfrm>
              <a:prstGeom prst="rect">
                <a:avLst/>
              </a:prstGeom>
              <a:noFill/>
            </p:spPr>
            <p:txBody>
              <a:bodyPr wrap="none" rtlCol="0">
                <a:spAutoFit/>
              </a:bodyPr>
              <a:lstStyle/>
              <a:p>
                <a:pPr>
                  <a:lnSpc>
                    <a:spcPct val="150000"/>
                  </a:lnSpc>
                </a:pPr>
                <a:endParaRPr kumimoji="1" lang="en-US" altLang="ja-JP" sz="1400" b="1" dirty="0" smtClean="0">
                  <a:latin typeface="Meiryo UI" panose="020B0604030504040204" pitchFamily="50" charset="-128"/>
                  <a:ea typeface="Meiryo UI" panose="020B0604030504040204" pitchFamily="50" charset="-128"/>
                </a:endParaRPr>
              </a:p>
            </p:txBody>
          </p:sp>
          <p:sp>
            <p:nvSpPr>
              <p:cNvPr id="28" name="角丸四角形 27"/>
              <p:cNvSpPr/>
              <p:nvPr/>
            </p:nvSpPr>
            <p:spPr bwMode="auto">
              <a:xfrm>
                <a:off x="5128864" y="4196280"/>
                <a:ext cx="3764311" cy="1046280"/>
              </a:xfrm>
              <a:prstGeom prst="roundRect">
                <a:avLst/>
              </a:prstGeom>
              <a:noFill/>
              <a:ln w="19050">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9" name="片側の 2 つの角を丸めた四角形 28"/>
              <p:cNvSpPr/>
              <p:nvPr/>
            </p:nvSpPr>
            <p:spPr bwMode="auto">
              <a:xfrm rot="16200000">
                <a:off x="4850675" y="4474469"/>
                <a:ext cx="1046279" cy="489902"/>
              </a:xfrm>
              <a:prstGeom prst="round2SameRect">
                <a:avLst>
                  <a:gd name="adj1" fmla="val 26393"/>
                  <a:gd name="adj2" fmla="val 0"/>
                </a:avLst>
              </a:prstGeom>
              <a:solidFill>
                <a:srgbClr val="FFDDDD"/>
              </a:solidFill>
              <a:ln>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0" name="テキスト ボックス 29"/>
              <p:cNvSpPr txBox="1"/>
              <p:nvPr/>
            </p:nvSpPr>
            <p:spPr>
              <a:xfrm>
                <a:off x="5145181" y="4429991"/>
                <a:ext cx="440103" cy="624388"/>
              </a:xfrm>
              <a:prstGeom prst="rect">
                <a:avLst/>
              </a:prstGeom>
              <a:noFill/>
              <a:ln>
                <a:noFill/>
              </a:ln>
            </p:spPr>
            <p:txBody>
              <a:bodyPr wrap="none" rtlCol="0">
                <a:spAutoFit/>
              </a:bodyPr>
              <a:lstStyle/>
              <a:p>
                <a:r>
                  <a:rPr kumimoji="1" lang="ja-JP" altLang="en-US"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rPr>
                  <a:t>２</a:t>
                </a:r>
                <a:endParaRPr kumimoji="1" lang="en-US" altLang="ja-JP"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endParaRPr>
              </a:p>
            </p:txBody>
          </p:sp>
          <p:sp>
            <p:nvSpPr>
              <p:cNvPr id="31" name="テキスト ボックス 30"/>
              <p:cNvSpPr txBox="1"/>
              <p:nvPr/>
            </p:nvSpPr>
            <p:spPr>
              <a:xfrm>
                <a:off x="5635083" y="4492826"/>
                <a:ext cx="3295857" cy="780485"/>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火災・地震・津波・停電・避難訓練</a:t>
                </a:r>
                <a:r>
                  <a:rPr lang="ja-JP" altLang="en-US" sz="1050" dirty="0" smtClean="0">
                    <a:latin typeface="Meiryo UI" panose="020B0604030504040204" pitchFamily="50" charset="-128"/>
                    <a:ea typeface="Meiryo UI" panose="020B0604030504040204" pitchFamily="50" charset="-128"/>
                  </a:rPr>
                  <a:t>・緊急</a:t>
                </a:r>
                <a:r>
                  <a:rPr lang="ja-JP" altLang="en-US" sz="1050" dirty="0">
                    <a:latin typeface="Meiryo UI" panose="020B0604030504040204" pitchFamily="50" charset="-128"/>
                    <a:ea typeface="Meiryo UI" panose="020B0604030504040204" pitchFamily="50" charset="-128"/>
                  </a:rPr>
                  <a:t>事態、よく使用する</a:t>
                </a:r>
                <a:r>
                  <a:rPr lang="ja-JP" altLang="en-US" sz="1050" dirty="0" smtClean="0">
                    <a:latin typeface="Meiryo UI" panose="020B0604030504040204" pitchFamily="50" charset="-128"/>
                    <a:ea typeface="Meiryo UI" panose="020B0604030504040204" pitchFamily="50" charset="-128"/>
                  </a:rPr>
                  <a:t>アナウンス</a:t>
                </a:r>
                <a:r>
                  <a:rPr lang="ja-JP" altLang="en-US" sz="1050" dirty="0">
                    <a:latin typeface="Meiryo UI" panose="020B0604030504040204" pitchFamily="50" charset="-128"/>
                    <a:ea typeface="Meiryo UI" panose="020B0604030504040204" pitchFamily="50" charset="-128"/>
                  </a:rPr>
                  <a:t>が最初から</a:t>
                </a:r>
                <a:r>
                  <a:rPr lang="ja-JP" altLang="en-US" sz="1050" dirty="0" smtClean="0">
                    <a:latin typeface="Meiryo UI" panose="020B0604030504040204" pitchFamily="50" charset="-128"/>
                    <a:ea typeface="Meiryo UI" panose="020B0604030504040204" pitchFamily="50" charset="-128"/>
                  </a:rPr>
                  <a:t>インストール済み</a:t>
                </a:r>
                <a:r>
                  <a:rPr lang="ja-JP" altLang="en-US" sz="1050" dirty="0">
                    <a:latin typeface="Meiryo UI" panose="020B0604030504040204" pitchFamily="50" charset="-128"/>
                    <a:ea typeface="Meiryo UI" panose="020B0604030504040204" pitchFamily="50" charset="-128"/>
                  </a:rPr>
                  <a:t>です。通常時の落としもの</a:t>
                </a:r>
                <a:r>
                  <a:rPr lang="ja-JP" altLang="en-US" sz="1050" dirty="0" smtClean="0">
                    <a:latin typeface="Meiryo UI" panose="020B0604030504040204" pitchFamily="50" charset="-128"/>
                    <a:ea typeface="Meiryo UI" panose="020B0604030504040204" pitchFamily="50" charset="-128"/>
                  </a:rPr>
                  <a:t>や迷子</a:t>
                </a:r>
                <a:r>
                  <a:rPr lang="ja-JP" altLang="en-US" sz="1050" dirty="0">
                    <a:latin typeface="Meiryo UI" panose="020B0604030504040204" pitchFamily="50" charset="-128"/>
                    <a:ea typeface="Meiryo UI" panose="020B0604030504040204" pitchFamily="50" charset="-128"/>
                  </a:rPr>
                  <a:t>呼び出しにも対応。</a:t>
                </a:r>
                <a:endParaRPr kumimoji="1" lang="en-US" altLang="ja-JP" sz="1050" dirty="0" smtClean="0">
                  <a:latin typeface="Meiryo UI" panose="020B0604030504040204" pitchFamily="50" charset="-128"/>
                  <a:ea typeface="Meiryo UI" panose="020B0604030504040204" pitchFamily="50" charset="-128"/>
                </a:endParaRPr>
              </a:p>
            </p:txBody>
          </p:sp>
        </p:grpSp>
        <p:sp>
          <p:nvSpPr>
            <p:cNvPr id="38" name="正方形/長方形 37"/>
            <p:cNvSpPr/>
            <p:nvPr/>
          </p:nvSpPr>
          <p:spPr>
            <a:xfrm>
              <a:off x="5187097" y="2511109"/>
              <a:ext cx="3562089" cy="307777"/>
            </a:xfrm>
            <a:prstGeom prst="rect">
              <a:avLst/>
            </a:prstGeom>
          </p:spPr>
          <p:txBody>
            <a:bodyPr wrap="square">
              <a:spAutoFit/>
            </a:bodyPr>
            <a:lstStyle/>
            <a:p>
              <a:r>
                <a:rPr lang="ja-JP" altLang="en-US" sz="1400" b="1" dirty="0">
                  <a:solidFill>
                    <a:srgbClr val="DE0000"/>
                  </a:solidFill>
                  <a:latin typeface="Meiryo UI" panose="020B0604030504040204" pitchFamily="50" charset="-128"/>
                  <a:ea typeface="Meiryo UI" panose="020B0604030504040204" pitchFamily="50" charset="-128"/>
                </a:rPr>
                <a:t>テンプレート音声</a:t>
              </a:r>
              <a:r>
                <a:rPr lang="ja-JP" altLang="en-US" sz="1400" b="1" dirty="0" smtClean="0">
                  <a:solidFill>
                    <a:srgbClr val="DE0000"/>
                  </a:solidFill>
                  <a:latin typeface="Meiryo UI" panose="020B0604030504040204" pitchFamily="50" charset="-128"/>
                  <a:ea typeface="Meiryo UI" panose="020B0604030504040204" pitchFamily="50" charset="-128"/>
                </a:rPr>
                <a:t>が充実</a:t>
              </a:r>
              <a:endParaRPr lang="ja-JP" altLang="en-US" sz="1400" b="1" dirty="0">
                <a:solidFill>
                  <a:srgbClr val="DE0000"/>
                </a:solidFill>
                <a:latin typeface="Meiryo UI" panose="020B0604030504040204" pitchFamily="50" charset="-128"/>
                <a:ea typeface="Meiryo UI" panose="020B0604030504040204" pitchFamily="50" charset="-128"/>
              </a:endParaRPr>
            </a:p>
          </p:txBody>
        </p:sp>
      </p:grpSp>
      <p:cxnSp>
        <p:nvCxnSpPr>
          <p:cNvPr id="41" name="直線コネクタ 40"/>
          <p:cNvCxnSpPr/>
          <p:nvPr/>
        </p:nvCxnSpPr>
        <p:spPr bwMode="auto">
          <a:xfrm>
            <a:off x="384993" y="4589282"/>
            <a:ext cx="3989189" cy="0"/>
          </a:xfrm>
          <a:prstGeom prst="line">
            <a:avLst/>
          </a:prstGeom>
          <a:solidFill>
            <a:schemeClr val="accent1"/>
          </a:solidFill>
          <a:ln w="57150" cap="rnd" cmpd="sng" algn="ctr">
            <a:solidFill>
              <a:srgbClr val="DE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4" name="図 43"/>
          <p:cNvPicPr>
            <a:picLocks noChangeAspect="1"/>
          </p:cNvPicPr>
          <p:nvPr/>
        </p:nvPicPr>
        <p:blipFill>
          <a:blip r:embed="rId3"/>
          <a:stretch>
            <a:fillRect/>
          </a:stretch>
        </p:blipFill>
        <p:spPr>
          <a:xfrm>
            <a:off x="384993" y="641918"/>
            <a:ext cx="2906508" cy="855544"/>
          </a:xfrm>
          <a:prstGeom prst="rect">
            <a:avLst/>
          </a:prstGeom>
        </p:spPr>
      </p:pic>
      <p:sp>
        <p:nvSpPr>
          <p:cNvPr id="45" name="テキスト ボックス 44"/>
          <p:cNvSpPr txBox="1"/>
          <p:nvPr/>
        </p:nvSpPr>
        <p:spPr>
          <a:xfrm>
            <a:off x="4614935" y="1469368"/>
            <a:ext cx="4278240" cy="369332"/>
          </a:xfrm>
          <a:prstGeom prst="rect">
            <a:avLst/>
          </a:prstGeom>
          <a:noFill/>
        </p:spPr>
        <p:txBody>
          <a:bodyPr wrap="square" rtlCol="0">
            <a:spAutoFit/>
          </a:bodyPr>
          <a:lstStyle/>
          <a:p>
            <a:pPr algn="ctr"/>
            <a:r>
              <a:rPr lang="ja-JP" altLang="en-US" sz="1600" b="1" dirty="0" smtClean="0">
                <a:solidFill>
                  <a:srgbClr val="DE0000"/>
                </a:solidFill>
                <a:latin typeface="Meiryo UI" panose="020B0604030504040204" pitchFamily="50" charset="-128"/>
                <a:ea typeface="Meiryo UI" panose="020B0604030504040204" pitchFamily="50" charset="-128"/>
              </a:rPr>
              <a:t>おもてなしキャスト</a:t>
            </a:r>
            <a:r>
              <a:rPr lang="ja-JP" altLang="en-US" sz="1400" b="1" dirty="0" smtClean="0">
                <a:solidFill>
                  <a:srgbClr val="DE0000"/>
                </a:solidFill>
                <a:latin typeface="Meiryo UI" panose="020B0604030504040204" pitchFamily="50" charset="-128"/>
                <a:ea typeface="Meiryo UI" panose="020B0604030504040204" pitchFamily="50" charset="-128"/>
              </a:rPr>
              <a:t>の</a:t>
            </a:r>
            <a:r>
              <a:rPr lang="en-US" altLang="ja-JP" sz="1800" b="1" dirty="0" smtClean="0">
                <a:solidFill>
                  <a:srgbClr val="DE0000"/>
                </a:solidFill>
                <a:latin typeface="Meiryo UI" panose="020B0604030504040204" pitchFamily="50" charset="-128"/>
                <a:ea typeface="Meiryo UI" panose="020B0604030504040204" pitchFamily="50" charset="-128"/>
              </a:rPr>
              <a:t>3</a:t>
            </a:r>
            <a:r>
              <a:rPr lang="ja-JP" altLang="en-US" sz="1200" b="1" dirty="0" err="1" smtClean="0">
                <a:solidFill>
                  <a:srgbClr val="DE0000"/>
                </a:solidFill>
                <a:latin typeface="Meiryo UI" panose="020B0604030504040204" pitchFamily="50" charset="-128"/>
                <a:ea typeface="Meiryo UI" panose="020B0604030504040204" pitchFamily="50" charset="-128"/>
              </a:rPr>
              <a:t>つの</a:t>
            </a:r>
            <a:r>
              <a:rPr lang="ja-JP" altLang="en-US" sz="1800" b="1" dirty="0" smtClean="0">
                <a:solidFill>
                  <a:srgbClr val="DE0000"/>
                </a:solidFill>
                <a:latin typeface="Meiryo UI" panose="020B0604030504040204" pitchFamily="50" charset="-128"/>
                <a:ea typeface="Meiryo UI" panose="020B0604030504040204" pitchFamily="50" charset="-128"/>
              </a:rPr>
              <a:t>特徴</a:t>
            </a:r>
            <a:endParaRPr kumimoji="1" lang="ja-JP" altLang="en-US" sz="1800" b="1" dirty="0">
              <a:solidFill>
                <a:srgbClr val="DE0000"/>
              </a:solidFill>
              <a:latin typeface="Meiryo UI" panose="020B0604030504040204" pitchFamily="50" charset="-128"/>
              <a:ea typeface="Meiryo UI" panose="020B0604030504040204" pitchFamily="50" charset="-128"/>
            </a:endParaRPr>
          </a:p>
        </p:txBody>
      </p:sp>
      <p:sp>
        <p:nvSpPr>
          <p:cNvPr id="46" name="正方形/長方形 45"/>
          <p:cNvSpPr/>
          <p:nvPr/>
        </p:nvSpPr>
        <p:spPr bwMode="auto">
          <a:xfrm>
            <a:off x="272684" y="4876800"/>
            <a:ext cx="1590485" cy="1612900"/>
          </a:xfrm>
          <a:prstGeom prst="rect">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7" name="正方形/長方形 46"/>
          <p:cNvSpPr/>
          <p:nvPr/>
        </p:nvSpPr>
        <p:spPr bwMode="auto">
          <a:xfrm>
            <a:off x="2030186" y="4876800"/>
            <a:ext cx="1590485" cy="1612900"/>
          </a:xfrm>
          <a:prstGeom prst="rect">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8" name="正方形/長方形 47"/>
          <p:cNvSpPr/>
          <p:nvPr/>
        </p:nvSpPr>
        <p:spPr bwMode="auto">
          <a:xfrm>
            <a:off x="3787688" y="4876800"/>
            <a:ext cx="1590485" cy="1612900"/>
          </a:xfrm>
          <a:prstGeom prst="rect">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9" name="正方形/長方形 48"/>
          <p:cNvSpPr/>
          <p:nvPr/>
        </p:nvSpPr>
        <p:spPr bwMode="auto">
          <a:xfrm>
            <a:off x="5545189" y="4876800"/>
            <a:ext cx="1590485" cy="1612900"/>
          </a:xfrm>
          <a:prstGeom prst="rect">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0" name="正方形/長方形 49"/>
          <p:cNvSpPr/>
          <p:nvPr/>
        </p:nvSpPr>
        <p:spPr bwMode="auto">
          <a:xfrm>
            <a:off x="7302690" y="4859177"/>
            <a:ext cx="1590485" cy="1612900"/>
          </a:xfrm>
          <a:prstGeom prst="rect">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1" name="テキスト ボックス 50"/>
          <p:cNvSpPr txBox="1"/>
          <p:nvPr/>
        </p:nvSpPr>
        <p:spPr>
          <a:xfrm>
            <a:off x="429178" y="5015376"/>
            <a:ext cx="1268297" cy="464743"/>
          </a:xfrm>
          <a:prstGeom prst="rect">
            <a:avLst/>
          </a:prstGeom>
          <a:noFill/>
        </p:spPr>
        <p:txBody>
          <a:bodyPr wrap="none" rtlCol="0">
            <a:spAutoFit/>
          </a:bodyPr>
          <a:lstStyle/>
          <a:p>
            <a:pPr algn="ctr"/>
            <a:r>
              <a:rPr kumimoji="1" lang="ja-JP" altLang="en-US" sz="1100" dirty="0" smtClean="0">
                <a:latin typeface="Meiryo UI" panose="020B0604030504040204" pitchFamily="50" charset="-128"/>
                <a:ea typeface="Meiryo UI" panose="020B0604030504040204" pitchFamily="50" charset="-128"/>
              </a:rPr>
              <a:t>にぎやかな場所でも</a:t>
            </a:r>
            <a:endParaRPr kumimoji="1" lang="en-US" altLang="ja-JP" sz="1100" dirty="0" smtClean="0">
              <a:latin typeface="Meiryo UI" panose="020B0604030504040204" pitchFamily="50" charset="-128"/>
              <a:ea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rPr>
              <a:t>受信</a:t>
            </a:r>
            <a:r>
              <a:rPr lang="ja-JP" altLang="en-US" sz="1100" dirty="0">
                <a:latin typeface="Meiryo UI" panose="020B0604030504040204" pitchFamily="50" charset="-128"/>
                <a:ea typeface="Meiryo UI" panose="020B0604030504040204" pitchFamily="50" charset="-128"/>
              </a:rPr>
              <a:t>可能</a:t>
            </a:r>
            <a:endParaRPr kumimoji="1" lang="ja-JP" altLang="en-US" sz="110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2150613" y="5032304"/>
            <a:ext cx="1340431" cy="430887"/>
          </a:xfrm>
          <a:prstGeom prst="rect">
            <a:avLst/>
          </a:prstGeom>
          <a:noFill/>
        </p:spPr>
        <p:txBody>
          <a:bodyPr wrap="none" rtlCol="0">
            <a:spAutoFit/>
          </a:bodyPr>
          <a:lstStyle/>
          <a:p>
            <a:pPr algn="ctr"/>
            <a:r>
              <a:rPr lang="ja-JP" altLang="en-US" sz="1100" dirty="0">
                <a:latin typeface="Meiryo UI" panose="020B0604030504040204" pitchFamily="50" charset="-128"/>
                <a:ea typeface="Meiryo UI" panose="020B0604030504040204" pitchFamily="50" charset="-128"/>
              </a:rPr>
              <a:t>アナウンスの途中でも</a:t>
            </a:r>
            <a:br>
              <a:rPr lang="ja-JP" altLang="en-US" sz="1100" dirty="0">
                <a:latin typeface="Meiryo UI" panose="020B0604030504040204" pitchFamily="50" charset="-128"/>
                <a:ea typeface="Meiryo UI" panose="020B0604030504040204" pitchFamily="50" charset="-128"/>
              </a:rPr>
            </a:br>
            <a:r>
              <a:rPr lang="ja-JP" altLang="en-US" sz="1100" dirty="0" smtClean="0">
                <a:latin typeface="Meiryo UI" panose="020B0604030504040204" pitchFamily="50" charset="-128"/>
                <a:ea typeface="Meiryo UI" panose="020B0604030504040204" pitchFamily="50" charset="-128"/>
              </a:rPr>
              <a:t>アプリ上で全文</a:t>
            </a:r>
            <a:r>
              <a:rPr lang="ja-JP" altLang="en-US" sz="1100" dirty="0">
                <a:latin typeface="Meiryo UI" panose="020B0604030504040204" pitchFamily="50" charset="-128"/>
                <a:ea typeface="Meiryo UI" panose="020B0604030504040204" pitchFamily="50" charset="-128"/>
              </a:rPr>
              <a:t>表示</a:t>
            </a:r>
            <a:endParaRPr kumimoji="1" lang="ja-JP" altLang="en-US" sz="11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3989179" y="5120789"/>
            <a:ext cx="1188146" cy="253916"/>
          </a:xfrm>
          <a:prstGeom prst="rect">
            <a:avLst/>
          </a:prstGeom>
          <a:noFill/>
        </p:spPr>
        <p:txBody>
          <a:bodyPr wrap="none" rtlCol="0">
            <a:spAutoFit/>
          </a:bodyPr>
          <a:lstStyle/>
          <a:p>
            <a:r>
              <a:rPr lang="ja-JP" altLang="en-US" sz="1050" dirty="0">
                <a:latin typeface="Meiryo UI" panose="020B0604030504040204" pitchFamily="50" charset="-128"/>
                <a:ea typeface="Meiryo UI" panose="020B0604030504040204" pitchFamily="50" charset="-128"/>
              </a:rPr>
              <a:t>母国語のみを表示</a:t>
            </a:r>
            <a:endParaRPr kumimoji="1" lang="ja-JP" altLang="en-US" sz="105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5638098" y="5015376"/>
            <a:ext cx="1390064" cy="586314"/>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rPr>
              <a:t>既存設備の利用可能</a:t>
            </a:r>
            <a:endParaRPr lang="en-US" altLang="ja-JP" sz="1050" dirty="0" smtClean="0">
              <a:latin typeface="Meiryo UI" panose="020B0604030504040204" pitchFamily="50" charset="-128"/>
              <a:ea typeface="Meiryo UI" panose="020B0604030504040204" pitchFamily="50" charset="-128"/>
            </a:endParaRPr>
          </a:p>
          <a:p>
            <a:pPr algn="ctr"/>
            <a:r>
              <a:rPr kumimoji="1" lang="en-US" altLang="ja-JP"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一部未対応機器が</a:t>
            </a:r>
            <a:endParaRPr kumimoji="1" lang="en-US" altLang="ja-JP" dirty="0" smtClean="0">
              <a:latin typeface="Meiryo UI" panose="020B0604030504040204" pitchFamily="50" charset="-128"/>
              <a:ea typeface="Meiryo UI" panose="020B0604030504040204" pitchFamily="50" charset="-128"/>
            </a:endParaRPr>
          </a:p>
          <a:p>
            <a:pPr algn="ctr"/>
            <a:r>
              <a:rPr kumimoji="1" lang="ja-JP" altLang="en-US" dirty="0" smtClean="0">
                <a:latin typeface="Meiryo UI" panose="020B0604030504040204" pitchFamily="50" charset="-128"/>
                <a:ea typeface="Meiryo UI" panose="020B0604030504040204" pitchFamily="50" charset="-128"/>
              </a:rPr>
              <a:t>ございます</a:t>
            </a:r>
            <a:endParaRPr kumimoji="1" lang="ja-JP" altLang="en-US"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7421304" y="5023840"/>
            <a:ext cx="1353256" cy="447815"/>
          </a:xfrm>
          <a:prstGeom prst="rect">
            <a:avLst/>
          </a:prstGeom>
          <a:noFill/>
        </p:spPr>
        <p:txBody>
          <a:bodyPr wrap="none" rtlCol="0">
            <a:spAutoFit/>
          </a:bodyPr>
          <a:lstStyle/>
          <a:p>
            <a:pPr algn="ctr"/>
            <a:r>
              <a:rPr lang="ja-JP" altLang="en-US" sz="1050" dirty="0" smtClean="0">
                <a:latin typeface="Meiryo UI" panose="020B0604030504040204" pitchFamily="50" charset="-128"/>
                <a:ea typeface="Meiryo UI" panose="020B0604030504040204" pitchFamily="50" charset="-128"/>
              </a:rPr>
              <a:t>音波を使うので</a:t>
            </a:r>
            <a:endParaRPr lang="en-US" altLang="ja-JP" sz="1050" dirty="0" smtClean="0">
              <a:latin typeface="Meiryo UI" panose="020B0604030504040204" pitchFamily="50" charset="-128"/>
              <a:ea typeface="Meiryo UI" panose="020B0604030504040204" pitchFamily="50" charset="-128"/>
            </a:endParaRPr>
          </a:p>
          <a:p>
            <a:pPr algn="ctr"/>
            <a:r>
              <a:rPr kumimoji="1" lang="ja-JP" altLang="en-US" sz="1050" dirty="0" smtClean="0">
                <a:latin typeface="Meiryo UI" panose="020B0604030504040204" pitchFamily="50" charset="-128"/>
                <a:ea typeface="Meiryo UI" panose="020B0604030504040204" pitchFamily="50" charset="-128"/>
              </a:rPr>
              <a:t>電波干渉の心配なし</a:t>
            </a:r>
            <a:endParaRPr kumimoji="1" lang="ja-JP" altLang="en-US" sz="1050" dirty="0">
              <a:latin typeface="Meiryo UI" panose="020B0604030504040204" pitchFamily="50" charset="-128"/>
              <a:ea typeface="Meiryo UI" panose="020B0604030504040204" pitchFamily="50" charset="-128"/>
            </a:endParaRPr>
          </a:p>
        </p:txBody>
      </p:sp>
      <p:pic>
        <p:nvPicPr>
          <p:cNvPr id="56" name="図 55"/>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98268" y="5636318"/>
            <a:ext cx="599327" cy="599327"/>
          </a:xfrm>
          <a:prstGeom prst="rect">
            <a:avLst/>
          </a:prstGeom>
        </p:spPr>
      </p:pic>
      <p:pic>
        <p:nvPicPr>
          <p:cNvPr id="57" name="図 5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80470" y="5611826"/>
            <a:ext cx="636379" cy="636379"/>
          </a:xfrm>
          <a:prstGeom prst="rect">
            <a:avLst/>
          </a:prstGeom>
        </p:spPr>
      </p:pic>
      <p:pic>
        <p:nvPicPr>
          <p:cNvPr id="58" name="図 57"/>
          <p:cNvPicPr>
            <a:picLocks noChangeAspect="1"/>
          </p:cNvPicPr>
          <p:nvPr/>
        </p:nvPicPr>
        <p:blipFill>
          <a:blip r:embed="rId8"/>
          <a:stretch>
            <a:fillRect/>
          </a:stretch>
        </p:blipFill>
        <p:spPr>
          <a:xfrm>
            <a:off x="380152" y="5820705"/>
            <a:ext cx="1433894" cy="382619"/>
          </a:xfrm>
          <a:prstGeom prst="rect">
            <a:avLst/>
          </a:prstGeom>
        </p:spPr>
      </p:pic>
      <p:sp>
        <p:nvSpPr>
          <p:cNvPr id="59" name="稲妻 58"/>
          <p:cNvSpPr/>
          <p:nvPr/>
        </p:nvSpPr>
        <p:spPr bwMode="auto">
          <a:xfrm rot="632726">
            <a:off x="489348" y="5556049"/>
            <a:ext cx="147320" cy="160538"/>
          </a:xfrm>
          <a:prstGeom prst="lightningBolt">
            <a:avLst/>
          </a:prstGeom>
          <a:solidFill>
            <a:srgbClr val="DE00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0" name="稲妻 59"/>
          <p:cNvSpPr/>
          <p:nvPr/>
        </p:nvSpPr>
        <p:spPr bwMode="auto">
          <a:xfrm rot="20558664" flipH="1">
            <a:off x="1495859" y="5564122"/>
            <a:ext cx="157480" cy="144504"/>
          </a:xfrm>
          <a:prstGeom prst="lightningBolt">
            <a:avLst/>
          </a:prstGeom>
          <a:solidFill>
            <a:srgbClr val="DE00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1" name="稲妻 60"/>
          <p:cNvSpPr/>
          <p:nvPr/>
        </p:nvSpPr>
        <p:spPr bwMode="auto">
          <a:xfrm flipH="1">
            <a:off x="1585403" y="5629469"/>
            <a:ext cx="192879" cy="167367"/>
          </a:xfrm>
          <a:prstGeom prst="lightningBolt">
            <a:avLst/>
          </a:prstGeom>
          <a:solidFill>
            <a:srgbClr val="DE00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2" name="稲妻 61"/>
          <p:cNvSpPr/>
          <p:nvPr/>
        </p:nvSpPr>
        <p:spPr bwMode="auto">
          <a:xfrm>
            <a:off x="343071" y="5633784"/>
            <a:ext cx="172213" cy="178302"/>
          </a:xfrm>
          <a:prstGeom prst="lightningBolt">
            <a:avLst/>
          </a:prstGeom>
          <a:solidFill>
            <a:srgbClr val="DE00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63" name="図 62"/>
          <p:cNvPicPr>
            <a:picLocks noChangeAspect="1"/>
          </p:cNvPicPr>
          <p:nvPr/>
        </p:nvPicPr>
        <p:blipFill>
          <a:blip r:embed="rId9"/>
          <a:stretch>
            <a:fillRect/>
          </a:stretch>
        </p:blipFill>
        <p:spPr>
          <a:xfrm>
            <a:off x="4050716" y="5410783"/>
            <a:ext cx="1091802" cy="831372"/>
          </a:xfrm>
          <a:prstGeom prst="rect">
            <a:avLst/>
          </a:prstGeom>
        </p:spPr>
      </p:pic>
      <p:pic>
        <p:nvPicPr>
          <p:cNvPr id="64" name="図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80059" y="5713152"/>
            <a:ext cx="315127" cy="475019"/>
          </a:xfrm>
          <a:prstGeom prst="rect">
            <a:avLst/>
          </a:prstGeom>
        </p:spPr>
      </p:pic>
      <p:pic>
        <p:nvPicPr>
          <p:cNvPr id="65" name="図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001215" y="5720815"/>
            <a:ext cx="306379" cy="475019"/>
          </a:xfrm>
          <a:prstGeom prst="rect">
            <a:avLst/>
          </a:prstGeom>
        </p:spPr>
      </p:pic>
      <p:grpSp>
        <p:nvGrpSpPr>
          <p:cNvPr id="66" name="グループ化 65"/>
          <p:cNvGrpSpPr/>
          <p:nvPr/>
        </p:nvGrpSpPr>
        <p:grpSpPr>
          <a:xfrm>
            <a:off x="355985" y="6513569"/>
            <a:ext cx="1086165" cy="361472"/>
            <a:chOff x="370166" y="6500050"/>
            <a:chExt cx="1086165" cy="361472"/>
          </a:xfrm>
        </p:grpSpPr>
        <p:sp>
          <p:nvSpPr>
            <p:cNvPr id="67" name="Text Box 76"/>
            <p:cNvSpPr txBox="1">
              <a:spLocks noChangeArrowheads="1"/>
            </p:cNvSpPr>
            <p:nvPr/>
          </p:nvSpPr>
          <p:spPr bwMode="auto">
            <a:xfrm>
              <a:off x="526206" y="6522968"/>
              <a:ext cx="930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en-US" altLang="ja-JP" sz="1600" dirty="0" smtClean="0">
                  <a:solidFill>
                    <a:srgbClr val="B8B8B8"/>
                  </a:solidFill>
                  <a:latin typeface="Arial Black" panose="020B0A04020102020204" pitchFamily="34" charset="0"/>
                  <a:ea typeface="HGP創英角ｺﾞｼｯｸUB" panose="020B0900000000000000" pitchFamily="50" charset="-128"/>
                </a:rPr>
                <a:t>CS</a:t>
              </a:r>
              <a:r>
                <a:rPr lang="ja-JP" altLang="en-US" sz="1600" dirty="0">
                  <a:solidFill>
                    <a:srgbClr val="B8B8B8"/>
                  </a:solidFill>
                  <a:latin typeface="Arial Black" panose="020B0A04020102020204" pitchFamily="34" charset="0"/>
                  <a:ea typeface="HGP創英角ｺﾞｼｯｸUB" panose="020B0900000000000000" pitchFamily="50" charset="-128"/>
                </a:rPr>
                <a:t>向上</a:t>
              </a:r>
              <a:endParaRPr lang="en-US" altLang="ja-JP" sz="1600" dirty="0" smtClean="0">
                <a:solidFill>
                  <a:srgbClr val="B8B8B8"/>
                </a:solidFill>
                <a:latin typeface="Arial Black" panose="020B0A04020102020204" pitchFamily="34" charset="0"/>
                <a:ea typeface="HGP創英角ｺﾞｼｯｸUB" panose="020B0900000000000000" pitchFamily="50" charset="-128"/>
              </a:endParaRPr>
            </a:p>
          </p:txBody>
        </p:sp>
        <p:pic>
          <p:nvPicPr>
            <p:cNvPr id="68" name="図 67"/>
            <p:cNvPicPr>
              <a:picLocks noChangeAspect="1"/>
            </p:cNvPicPr>
            <p:nvPr/>
          </p:nvPicPr>
          <p:blipFill>
            <a:blip r:embed="rId11">
              <a:duotone>
                <a:schemeClr val="accent3">
                  <a:shade val="45000"/>
                  <a:satMod val="135000"/>
                </a:schemeClr>
                <a:prstClr val="white"/>
              </a:duotone>
            </a:blip>
            <a:stretch>
              <a:fillRect/>
            </a:stretch>
          </p:blipFill>
          <p:spPr>
            <a:xfrm>
              <a:off x="370166" y="6500050"/>
              <a:ext cx="236783" cy="286411"/>
            </a:xfrm>
            <a:prstGeom prst="rect">
              <a:avLst/>
            </a:prstGeom>
          </p:spPr>
        </p:pic>
      </p:grpSp>
    </p:spTree>
    <p:extLst>
      <p:ext uri="{BB962C8B-B14F-4D97-AF65-F5344CB8AC3E}">
        <p14:creationId xmlns:p14="http://schemas.microsoft.com/office/powerpoint/2010/main" val="12429626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タイトル 1"/>
          <p:cNvSpPr txBox="1">
            <a:spLocks/>
          </p:cNvSpPr>
          <p:nvPr/>
        </p:nvSpPr>
        <p:spPr bwMode="auto">
          <a:xfrm>
            <a:off x="3507560" y="805225"/>
            <a:ext cx="5446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リピーター作りや、販促・</a:t>
            </a:r>
            <a:r>
              <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CS</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向上のための</a:t>
            </a:r>
            <a:endPar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スマホ公式アプリ作成サービス</a:t>
            </a:r>
            <a:endParaRPr lang="en-US" altLang="ja-JP"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3244" y="4188789"/>
            <a:ext cx="5930978" cy="2282695"/>
          </a:xfrm>
          <a:prstGeom prst="rect">
            <a:avLst/>
          </a:prstGeom>
        </p:spPr>
      </p:pic>
      <p:sp>
        <p:nvSpPr>
          <p:cNvPr id="7" name="角丸四角形吹き出し 6"/>
          <p:cNvSpPr/>
          <p:nvPr/>
        </p:nvSpPr>
        <p:spPr bwMode="auto">
          <a:xfrm>
            <a:off x="3364992" y="1635544"/>
            <a:ext cx="5509230" cy="2342051"/>
          </a:xfrm>
          <a:prstGeom prst="wedgeRoundRectCallout">
            <a:avLst>
              <a:gd name="adj1" fmla="val -57044"/>
              <a:gd name="adj2" fmla="val 33878"/>
              <a:gd name="adj3" fmla="val 16667"/>
            </a:avLst>
          </a:prstGeom>
          <a:solidFill>
            <a:srgbClr val="F9EDF8"/>
          </a:solidFill>
          <a:ln w="28575">
            <a:solidFill>
              <a:srgbClr val="FDD3F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2946" y="1735351"/>
            <a:ext cx="4135439" cy="2149974"/>
          </a:xfrm>
          <a:prstGeom prst="rect">
            <a:avLst/>
          </a:prstGeom>
        </p:spPr>
      </p:pic>
      <p:sp>
        <p:nvSpPr>
          <p:cNvPr id="10"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32</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483028" y="1635544"/>
            <a:ext cx="2460216" cy="4783064"/>
            <a:chOff x="309540" y="1534884"/>
            <a:chExt cx="2379226" cy="4684102"/>
          </a:xfrm>
        </p:grpSpPr>
        <p:pic>
          <p:nvPicPr>
            <p:cNvPr id="6" name="図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9540" y="1534884"/>
              <a:ext cx="2379226" cy="4684102"/>
            </a:xfrm>
            <a:prstGeom prst="rect">
              <a:avLst/>
            </a:prstGeom>
          </p:spPr>
        </p:pic>
        <p:pic>
          <p:nvPicPr>
            <p:cNvPr id="2" name="図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467" y="2091945"/>
              <a:ext cx="1955307" cy="3477840"/>
            </a:xfrm>
            <a:prstGeom prst="rect">
              <a:avLst/>
            </a:prstGeom>
          </p:spPr>
        </p:pic>
      </p:grpSp>
      <p:sp>
        <p:nvSpPr>
          <p:cNvPr id="11" name="タイトル 1"/>
          <p:cNvSpPr txBox="1">
            <a:spLocks/>
          </p:cNvSpPr>
          <p:nvPr/>
        </p:nvSpPr>
        <p:spPr>
          <a:xfrm>
            <a:off x="220579" y="217487"/>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公式アプリ作成</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UPLINK</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372093" y="6505773"/>
            <a:ext cx="3056373" cy="307777"/>
            <a:chOff x="372093" y="6505773"/>
            <a:chExt cx="3056373" cy="307777"/>
          </a:xfrm>
        </p:grpSpPr>
        <p:sp>
          <p:nvSpPr>
            <p:cNvPr id="17" name="Text Box 76"/>
            <p:cNvSpPr txBox="1">
              <a:spLocks noChangeArrowheads="1"/>
            </p:cNvSpPr>
            <p:nvPr/>
          </p:nvSpPr>
          <p:spPr bwMode="auto">
            <a:xfrm>
              <a:off x="691134" y="6505773"/>
              <a:ext cx="27373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bg1">
                      <a:lumMod val="75000"/>
                    </a:schemeClr>
                  </a:solidFill>
                  <a:latin typeface="Meiryo UI" panose="020B0604030504040204" pitchFamily="50" charset="-128"/>
                  <a:ea typeface="Meiryo UI" panose="020B0604030504040204" pitchFamily="50" charset="-128"/>
                </a:rPr>
                <a:t>集客支援</a:t>
              </a:r>
              <a:endParaRPr lang="en-US" altLang="ja-JP" sz="1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72093" y="6515933"/>
              <a:ext cx="319041" cy="279349"/>
            </a:xfrm>
            <a:prstGeom prst="rect">
              <a:avLst/>
            </a:prstGeom>
          </p:spPr>
        </p:pic>
      </p:grpSp>
      <p:pic>
        <p:nvPicPr>
          <p:cNvPr id="9" name="図 8"/>
          <p:cNvPicPr>
            <a:picLocks noChangeAspect="1"/>
          </p:cNvPicPr>
          <p:nvPr/>
        </p:nvPicPr>
        <p:blipFill>
          <a:blip r:embed="rId8"/>
          <a:stretch>
            <a:fillRect/>
          </a:stretch>
        </p:blipFill>
        <p:spPr>
          <a:xfrm>
            <a:off x="372093" y="778336"/>
            <a:ext cx="2934109" cy="628738"/>
          </a:xfrm>
          <a:prstGeom prst="rect">
            <a:avLst/>
          </a:prstGeom>
        </p:spPr>
      </p:pic>
      <p:sp>
        <p:nvSpPr>
          <p:cNvPr id="12" name="正方形/長方形 11"/>
          <p:cNvSpPr/>
          <p:nvPr/>
        </p:nvSpPr>
        <p:spPr bwMode="auto">
          <a:xfrm>
            <a:off x="4051300" y="1717040"/>
            <a:ext cx="982980" cy="264160"/>
          </a:xfrm>
          <a:prstGeom prst="rect">
            <a:avLst/>
          </a:prstGeom>
          <a:solidFill>
            <a:srgbClr val="F9EDF8"/>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 name="テキスト ボックス 2"/>
          <p:cNvSpPr txBox="1"/>
          <p:nvPr/>
        </p:nvSpPr>
        <p:spPr>
          <a:xfrm>
            <a:off x="3963211" y="1701062"/>
            <a:ext cx="1159157" cy="369332"/>
          </a:xfrm>
          <a:prstGeom prst="rect">
            <a:avLst/>
          </a:prstGeom>
          <a:noFill/>
          <a:ln w="19050">
            <a:noFill/>
          </a:ln>
        </p:spPr>
        <p:txBody>
          <a:bodyPr wrap="square" rtlCol="0" anchor="ctr">
            <a:spAutoFit/>
          </a:bodyPr>
          <a:lstStyle/>
          <a:p>
            <a:r>
              <a:rPr kumimoji="1" lang="en-US" altLang="ja-JP" sz="1800" b="1" spc="20" dirty="0" smtClean="0">
                <a:ln>
                  <a:solidFill>
                    <a:srgbClr val="262625"/>
                  </a:solidFill>
                </a:ln>
                <a:solidFill>
                  <a:srgbClr val="262625"/>
                </a:solidFill>
                <a:latin typeface="UD デジタル 教科書体 NP-B" panose="02020700000000000000" pitchFamily="18" charset="-128"/>
                <a:ea typeface="UD デジタル 教科書体 NP-B" panose="02020700000000000000" pitchFamily="18" charset="-128"/>
              </a:rPr>
              <a:t>UPLINK</a:t>
            </a:r>
            <a:endParaRPr kumimoji="1" lang="ja-JP" altLang="en-US" sz="1800" b="1" spc="20" dirty="0">
              <a:ln>
                <a:solidFill>
                  <a:srgbClr val="262625"/>
                </a:solidFill>
              </a:ln>
              <a:solidFill>
                <a:srgbClr val="262625"/>
              </a:solidFill>
              <a:latin typeface="UD デジタル 教科書体 NP-B" panose="02020700000000000000" pitchFamily="18" charset="-128"/>
              <a:ea typeface="UD デジタル 教科書体 NP-B" panose="02020700000000000000" pitchFamily="18" charset="-128"/>
            </a:endParaRPr>
          </a:p>
        </p:txBody>
      </p:sp>
      <p:sp>
        <p:nvSpPr>
          <p:cNvPr id="13" name="正方形/長方形 12"/>
          <p:cNvSpPr/>
          <p:nvPr/>
        </p:nvSpPr>
        <p:spPr bwMode="auto">
          <a:xfrm>
            <a:off x="6957060" y="4831080"/>
            <a:ext cx="480060" cy="137160"/>
          </a:xfrm>
          <a:prstGeom prst="rect">
            <a:avLst/>
          </a:prstGeom>
          <a:solidFill>
            <a:srgbClr val="E0F2F9"/>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4" name="テキスト ボックス 13"/>
          <p:cNvSpPr txBox="1"/>
          <p:nvPr/>
        </p:nvSpPr>
        <p:spPr>
          <a:xfrm>
            <a:off x="6874245" y="4766389"/>
            <a:ext cx="645690" cy="246221"/>
          </a:xfrm>
          <a:prstGeom prst="rect">
            <a:avLst/>
          </a:prstGeom>
          <a:noFill/>
        </p:spPr>
        <p:txBody>
          <a:bodyPr wrap="none" rtlCol="0">
            <a:spAutoFit/>
          </a:bodyPr>
          <a:lstStyle/>
          <a:p>
            <a:r>
              <a:rPr kumimoji="1" lang="en-US" altLang="ja-JP" sz="1000" spc="70" dirty="0" smtClean="0">
                <a:ln w="3175">
                  <a:solidFill>
                    <a:srgbClr val="0DA4EA"/>
                  </a:solidFill>
                </a:ln>
                <a:solidFill>
                  <a:srgbClr val="0DA4EA"/>
                </a:solidFill>
              </a:rPr>
              <a:t>UPLINK</a:t>
            </a:r>
            <a:endParaRPr kumimoji="1" lang="ja-JP" altLang="en-US" sz="1000" spc="70" dirty="0">
              <a:ln w="3175">
                <a:solidFill>
                  <a:srgbClr val="0DA4EA"/>
                </a:solidFill>
              </a:ln>
              <a:solidFill>
                <a:srgbClr val="0DA4EA"/>
              </a:solidFill>
            </a:endParaRPr>
          </a:p>
        </p:txBody>
      </p:sp>
    </p:spTree>
    <p:extLst>
      <p:ext uri="{BB962C8B-B14F-4D97-AF65-F5344CB8AC3E}">
        <p14:creationId xmlns:p14="http://schemas.microsoft.com/office/powerpoint/2010/main" val="3504802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楕円 32"/>
          <p:cNvSpPr/>
          <p:nvPr/>
        </p:nvSpPr>
        <p:spPr bwMode="auto">
          <a:xfrm>
            <a:off x="1502634" y="1475412"/>
            <a:ext cx="6063001" cy="4833948"/>
          </a:xfrm>
          <a:prstGeom prst="ellipse">
            <a:avLst/>
          </a:prstGeom>
          <a:noFill/>
          <a:ln w="123825">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1"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a:solidFill>
                  <a:srgbClr val="FFFFFF"/>
                </a:solidFill>
                <a:latin typeface="Meiryo UI" panose="020B0604030504040204" pitchFamily="50" charset="-128"/>
                <a:ea typeface="Meiryo UI" panose="020B0604030504040204" pitchFamily="50" charset="-128"/>
              </a:rPr>
              <a:t>USEN</a:t>
            </a:r>
            <a:r>
              <a:rPr lang="ja-JP" altLang="en-US" sz="1600" b="1" dirty="0">
                <a:solidFill>
                  <a:srgbClr val="FFFFFF"/>
                </a:solidFill>
                <a:latin typeface="Meiryo UI" panose="020B0604030504040204" pitchFamily="50" charset="-128"/>
                <a:ea typeface="Meiryo UI" panose="020B0604030504040204" pitchFamily="50" charset="-128"/>
              </a:rPr>
              <a:t>の強みを</a:t>
            </a:r>
            <a:r>
              <a:rPr lang="ja-JP" altLang="en-US" sz="1600" b="1" dirty="0" smtClean="0">
                <a:solidFill>
                  <a:srgbClr val="FFFFFF"/>
                </a:solidFill>
                <a:latin typeface="Meiryo UI" panose="020B0604030504040204" pitchFamily="50" charset="-128"/>
                <a:ea typeface="Meiryo UI" panose="020B0604030504040204" pitchFamily="50" charset="-128"/>
              </a:rPr>
              <a:t>生かしたオリジナル</a:t>
            </a:r>
            <a:r>
              <a:rPr lang="ja-JP" altLang="en-US" sz="1600" b="1" dirty="0">
                <a:solidFill>
                  <a:srgbClr val="FFFFFF"/>
                </a:solidFill>
                <a:latin typeface="Meiryo UI" panose="020B0604030504040204" pitchFamily="50" charset="-128"/>
                <a:ea typeface="Meiryo UI" panose="020B0604030504040204" pitchFamily="50" charset="-128"/>
              </a:rPr>
              <a:t>のプロモーション</a:t>
            </a:r>
            <a:endParaRPr kumimoji="0" lang="ja-JP" altLang="en-US" sz="1600" b="1" dirty="0">
              <a:solidFill>
                <a:srgbClr val="FFFFFF"/>
              </a:solidFill>
              <a:latin typeface="Meiryo UI" panose="020B0604030504040204" pitchFamily="50" charset="-128"/>
              <a:ea typeface="Meiryo UI" panose="020B0604030504040204" pitchFamily="50" charset="-128"/>
            </a:endParaRPr>
          </a:p>
        </p:txBody>
      </p:sp>
      <p:sp>
        <p:nvSpPr>
          <p:cNvPr id="110" name="角丸四角形 109"/>
          <p:cNvSpPr/>
          <p:nvPr/>
        </p:nvSpPr>
        <p:spPr bwMode="auto">
          <a:xfrm>
            <a:off x="3085435" y="1425421"/>
            <a:ext cx="2947006" cy="1563596"/>
          </a:xfrm>
          <a:prstGeom prst="roundRect">
            <a:avLst>
              <a:gd name="adj" fmla="val 14439"/>
            </a:avLst>
          </a:prstGeom>
          <a:solidFill>
            <a:schemeClr val="bg1"/>
          </a:solidFill>
          <a:ln w="28575">
            <a:solidFill>
              <a:schemeClr val="bg1">
                <a:lumMod val="85000"/>
              </a:schemeClr>
            </a:solidFill>
          </a:ln>
          <a:effectLst>
            <a:glow rad="228600">
              <a:srgbClr val="7030A0">
                <a:alpha val="50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5" name="テキスト ボックス 20"/>
          <p:cNvSpPr txBox="1">
            <a:spLocks noChangeArrowheads="1"/>
          </p:cNvSpPr>
          <p:nvPr/>
        </p:nvSpPr>
        <p:spPr bwMode="auto">
          <a:xfrm>
            <a:off x="5070487" y="640387"/>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700" b="1"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700" b="1" dirty="0" smtClean="0">
                <a:solidFill>
                  <a:schemeClr val="tx1">
                    <a:lumMod val="75000"/>
                    <a:lumOff val="25000"/>
                  </a:schemeClr>
                </a:solidFill>
                <a:latin typeface="Meiryo UI" panose="020B0604030504040204" pitchFamily="50" charset="-128"/>
                <a:ea typeface="Meiryo UI" panose="020B0604030504040204" pitchFamily="50" charset="-128"/>
              </a:rPr>
              <a:t>にお任せください！</a:t>
            </a:r>
            <a:endParaRPr lang="en-US" altLang="ja-JP" sz="17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700" b="1" dirty="0" smtClean="0">
                <a:solidFill>
                  <a:schemeClr val="tx1">
                    <a:lumMod val="75000"/>
                    <a:lumOff val="25000"/>
                  </a:schemeClr>
                </a:solidFill>
                <a:latin typeface="Meiryo UI" panose="020B0604030504040204" pitchFamily="50" charset="-128"/>
                <a:ea typeface="Meiryo UI" panose="020B0604030504040204" pitchFamily="50" charset="-128"/>
              </a:rPr>
              <a:t>店舗での宣伝販促に特化したサービス</a:t>
            </a:r>
            <a:endParaRPr lang="ja-JP" altLang="en-US" sz="17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6" name="タイトル 1"/>
          <p:cNvSpPr txBox="1">
            <a:spLocks/>
          </p:cNvSpPr>
          <p:nvPr/>
        </p:nvSpPr>
        <p:spPr>
          <a:xfrm>
            <a:off x="170578" y="537905"/>
            <a:ext cx="5615891" cy="835025"/>
          </a:xfrm>
          <a:prstGeom prst="rect">
            <a:avLst/>
          </a:prstGeom>
        </p:spPr>
        <p:txBody>
          <a:bodyPr anchor="ct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5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 </a:t>
            </a:r>
            <a:r>
              <a:rPr kumimoji="0" lang="ja-JP" altLang="en-US" sz="25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メディア</a:t>
            </a:r>
            <a:r>
              <a:rPr kumimoji="0" lang="ja-JP" altLang="en-US" sz="2500" b="1" dirty="0" smtClean="0">
                <a:solidFill>
                  <a:schemeClr val="tx1">
                    <a:lumMod val="65000"/>
                    <a:lumOff val="35000"/>
                  </a:schemeClr>
                </a:solidFill>
                <a:latin typeface="Meiryo UI" panose="020B0604030504040204" pitchFamily="50" charset="-128"/>
                <a:ea typeface="Meiryo UI" panose="020B0604030504040204" pitchFamily="50" charset="-128"/>
              </a:rPr>
              <a:t>プランニングサービス</a:t>
            </a:r>
            <a:endParaRPr kumimoji="0" lang="ja-JP" altLang="en-US" sz="25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25" name="グループ化 24"/>
          <p:cNvGrpSpPr/>
          <p:nvPr/>
        </p:nvGrpSpPr>
        <p:grpSpPr>
          <a:xfrm>
            <a:off x="3117200" y="1700533"/>
            <a:ext cx="2877350" cy="1148629"/>
            <a:chOff x="6005535" y="3566809"/>
            <a:chExt cx="2877350" cy="1148629"/>
          </a:xfrm>
        </p:grpSpPr>
        <p:pic>
          <p:nvPicPr>
            <p:cNvPr id="171" name="図 9"/>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7570993" y="3992360"/>
              <a:ext cx="1066762" cy="723078"/>
            </a:xfrm>
            <a:prstGeom prst="rect">
              <a:avLst/>
            </a:prstGeom>
            <a:noFill/>
            <a:ln w="63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66" name="テキスト ボックス 165"/>
            <p:cNvSpPr txBox="1"/>
            <p:nvPr/>
          </p:nvSpPr>
          <p:spPr>
            <a:xfrm>
              <a:off x="6005535" y="3566809"/>
              <a:ext cx="2877350"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集客やインナー向けのイベントを演出からご提案いたします。</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MC</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・ゲストのキャスティングのみも</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承ります。</a:t>
              </a:r>
            </a:p>
          </p:txBody>
        </p:sp>
        <p:pic>
          <p:nvPicPr>
            <p:cNvPr id="21" name="図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0272" y="3985900"/>
              <a:ext cx="1116060" cy="710224"/>
            </a:xfrm>
            <a:prstGeom prst="rect">
              <a:avLst/>
            </a:prstGeom>
            <a:ln w="6350">
              <a:solidFill>
                <a:schemeClr val="bg1">
                  <a:lumMod val="75000"/>
                </a:schemeClr>
              </a:solidFill>
            </a:ln>
          </p:spPr>
        </p:pic>
      </p:grpSp>
      <p:sp>
        <p:nvSpPr>
          <p:cNvPr id="37" name="テキスト ボックス 36"/>
          <p:cNvSpPr txBox="1"/>
          <p:nvPr/>
        </p:nvSpPr>
        <p:spPr>
          <a:xfrm>
            <a:off x="2804076" y="3382420"/>
            <a:ext cx="2941996" cy="634020"/>
          </a:xfrm>
          <a:prstGeom prst="rect">
            <a:avLst/>
          </a:prstGeom>
          <a:noFill/>
        </p:spPr>
        <p:txBody>
          <a:bodyPr wrap="square" rtlCol="0">
            <a:spAutoFit/>
          </a:bodyPr>
          <a:lstStyle/>
          <a:p>
            <a:pPr algn="ctr"/>
            <a:r>
              <a:rPr kumimoji="1" lang="en-US" altLang="ja-JP" sz="1600" b="1" dirty="0" smtClean="0">
                <a:solidFill>
                  <a:schemeClr val="bg1">
                    <a:lumMod val="65000"/>
                  </a:schemeClr>
                </a:solidFill>
                <a:latin typeface="Meiryo UI" panose="020B0604030504040204" pitchFamily="50" charset="-128"/>
                <a:ea typeface="Meiryo UI" panose="020B0604030504040204" pitchFamily="50" charset="-128"/>
              </a:rPr>
              <a:t>USEN</a:t>
            </a:r>
            <a:r>
              <a:rPr kumimoji="1" lang="ja-JP" altLang="en-US" sz="1600" b="1" dirty="0" smtClean="0">
                <a:solidFill>
                  <a:schemeClr val="bg1">
                    <a:lumMod val="65000"/>
                  </a:schemeClr>
                </a:solidFill>
                <a:latin typeface="Meiryo UI" panose="020B0604030504040204" pitchFamily="50" charset="-128"/>
                <a:ea typeface="Meiryo UI" panose="020B0604030504040204" pitchFamily="50" charset="-128"/>
              </a:rPr>
              <a:t>が販促活動を</a:t>
            </a:r>
            <a:endParaRPr kumimoji="1" lang="en-US" altLang="ja-JP" sz="1600" b="1" dirty="0" smtClean="0">
              <a:solidFill>
                <a:schemeClr val="bg1">
                  <a:lumMod val="65000"/>
                </a:schemeClr>
              </a:solidFill>
              <a:latin typeface="Meiryo UI" panose="020B0604030504040204" pitchFamily="50" charset="-128"/>
              <a:ea typeface="Meiryo UI" panose="020B0604030504040204" pitchFamily="50" charset="-128"/>
            </a:endParaRPr>
          </a:p>
          <a:p>
            <a:pPr algn="ctr"/>
            <a:r>
              <a:rPr kumimoji="1" lang="ja-JP" altLang="en-US" sz="1600" b="1" dirty="0" smtClean="0">
                <a:solidFill>
                  <a:schemeClr val="bg1">
                    <a:lumMod val="65000"/>
                  </a:schemeClr>
                </a:solidFill>
                <a:latin typeface="Meiryo UI" panose="020B0604030504040204" pitchFamily="50" charset="-128"/>
                <a:ea typeface="Meiryo UI" panose="020B0604030504040204" pitchFamily="50" charset="-128"/>
              </a:rPr>
              <a:t>お手伝いいたします！</a:t>
            </a:r>
            <a:endParaRPr kumimoji="1" lang="ja-JP" altLang="en-US" sz="1600" b="1" dirty="0">
              <a:solidFill>
                <a:schemeClr val="bg1">
                  <a:lumMod val="65000"/>
                </a:schemeClr>
              </a:solidFill>
              <a:latin typeface="Meiryo UI" panose="020B0604030504040204" pitchFamily="50" charset="-128"/>
              <a:ea typeface="Meiryo UI" panose="020B0604030504040204" pitchFamily="50" charset="-128"/>
            </a:endParaRPr>
          </a:p>
        </p:txBody>
      </p:sp>
      <p:sp>
        <p:nvSpPr>
          <p:cNvPr id="115" name="テキスト ボックス 114"/>
          <p:cNvSpPr txBox="1"/>
          <p:nvPr/>
        </p:nvSpPr>
        <p:spPr>
          <a:xfrm>
            <a:off x="3104749" y="1450468"/>
            <a:ext cx="2877352" cy="338554"/>
          </a:xfrm>
          <a:prstGeom prst="rect">
            <a:avLst/>
          </a:prstGeom>
          <a:noFill/>
        </p:spPr>
        <p:txBody>
          <a:bodyPr wrap="square" rtlCol="0">
            <a:spAutoFit/>
          </a:bodyPr>
          <a:lstStyle/>
          <a:p>
            <a:pPr algn="ctr"/>
            <a:r>
              <a:rPr lang="ja-JP" altLang="en-US" sz="1600" b="1" dirty="0" smtClean="0">
                <a:solidFill>
                  <a:srgbClr val="7030A0"/>
                </a:solidFill>
                <a:latin typeface="Meiryo UI" panose="020B0604030504040204" pitchFamily="50" charset="-128"/>
                <a:ea typeface="Meiryo UI" panose="020B0604030504040204" pitchFamily="50" charset="-128"/>
                <a:cs typeface="Meiryo UI" panose="020B0604030504040204" pitchFamily="50" charset="-128"/>
              </a:rPr>
              <a:t>各種イベント</a:t>
            </a:r>
            <a:endParaRPr kumimoji="1" lang="ja-JP" altLang="en-US" sz="1600" b="1" dirty="0">
              <a:solidFill>
                <a:srgbClr val="7030A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テキスト ボックス 133"/>
          <p:cNvSpPr txBox="1"/>
          <p:nvPr/>
        </p:nvSpPr>
        <p:spPr>
          <a:xfrm>
            <a:off x="3928877" y="2599480"/>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35" name="テキスト ボックス 134"/>
          <p:cNvSpPr txBox="1"/>
          <p:nvPr/>
        </p:nvSpPr>
        <p:spPr>
          <a:xfrm>
            <a:off x="5297732" y="263927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nvGrpSpPr>
          <p:cNvPr id="6" name="グループ化 5"/>
          <p:cNvGrpSpPr/>
          <p:nvPr/>
        </p:nvGrpSpPr>
        <p:grpSpPr>
          <a:xfrm>
            <a:off x="6204870" y="2735263"/>
            <a:ext cx="2694079" cy="1701800"/>
            <a:chOff x="6121066" y="2276456"/>
            <a:chExt cx="2694079" cy="1634903"/>
          </a:xfrm>
        </p:grpSpPr>
        <p:sp>
          <p:nvSpPr>
            <p:cNvPr id="130" name="角丸四角形 129"/>
            <p:cNvSpPr/>
            <p:nvPr/>
          </p:nvSpPr>
          <p:spPr bwMode="auto">
            <a:xfrm>
              <a:off x="6121067" y="2276456"/>
              <a:ext cx="2686395" cy="1584337"/>
            </a:xfrm>
            <a:prstGeom prst="roundRect">
              <a:avLst>
                <a:gd name="adj" fmla="val 15886"/>
              </a:avLst>
            </a:prstGeom>
            <a:solidFill>
              <a:schemeClr val="bg1"/>
            </a:solidFill>
            <a:ln w="28575">
              <a:solidFill>
                <a:schemeClr val="bg1">
                  <a:lumMod val="85000"/>
                </a:schemeClr>
              </a:solidFill>
            </a:ln>
            <a:effectLst>
              <a:glow rad="228600">
                <a:srgbClr val="0070C0">
                  <a:alpha val="50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1" name="テキスト ボックス 120"/>
            <p:cNvSpPr txBox="1"/>
            <p:nvPr/>
          </p:nvSpPr>
          <p:spPr>
            <a:xfrm>
              <a:off x="6121066" y="2299011"/>
              <a:ext cx="2686396" cy="338554"/>
            </a:xfrm>
            <a:prstGeom prst="rect">
              <a:avLst/>
            </a:prstGeom>
            <a:noFill/>
          </p:spPr>
          <p:txBody>
            <a:bodyPr wrap="square" rtlCol="0">
              <a:spAutoFit/>
            </a:bodyPr>
            <a:lstStyle/>
            <a:p>
              <a:pPr algn="ctr"/>
              <a:r>
                <a:rPr lang="ja-JP" altLang="en-US" sz="1600"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番組企画・制作</a:t>
              </a:r>
              <a:endParaRPr lang="ja-JP" altLang="en-US" sz="16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7" name="グループ化 26"/>
            <p:cNvGrpSpPr/>
            <p:nvPr/>
          </p:nvGrpSpPr>
          <p:grpSpPr>
            <a:xfrm>
              <a:off x="6121067" y="2562427"/>
              <a:ext cx="2694078" cy="1348932"/>
              <a:chOff x="251853" y="2948677"/>
              <a:chExt cx="2694078" cy="1348932"/>
            </a:xfrm>
          </p:grpSpPr>
          <p:grpSp>
            <p:nvGrpSpPr>
              <p:cNvPr id="26" name="グループ化 25"/>
              <p:cNvGrpSpPr/>
              <p:nvPr/>
            </p:nvGrpSpPr>
            <p:grpSpPr>
              <a:xfrm>
                <a:off x="308827" y="2948677"/>
                <a:ext cx="2637104" cy="1143712"/>
                <a:chOff x="308827" y="2948677"/>
                <a:chExt cx="2637104" cy="1143712"/>
              </a:xfrm>
            </p:grpSpPr>
            <p:sp>
              <p:nvSpPr>
                <p:cNvPr id="154" name="テキスト ボックス 153"/>
                <p:cNvSpPr txBox="1"/>
                <p:nvPr/>
              </p:nvSpPr>
              <p:spPr>
                <a:xfrm>
                  <a:off x="308827" y="2948677"/>
                  <a:ext cx="2637104"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キャスティング力を生かし、魅力的な音声</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CM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や</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動画（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CM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）の制作・企画をご案内します。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99" name="図 9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8047" y="3448309"/>
                  <a:ext cx="1093851" cy="640199"/>
                </a:xfrm>
                <a:prstGeom prst="rect">
                  <a:avLst/>
                </a:prstGeom>
                <a:ln w="3175">
                  <a:solidFill>
                    <a:schemeClr val="bg1">
                      <a:lumMod val="75000"/>
                    </a:schemeClr>
                  </a:solidFill>
                </a:ln>
              </p:spPr>
            </p:pic>
            <p:pic>
              <p:nvPicPr>
                <p:cNvPr id="101" name="図 10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33885" y="3442926"/>
                  <a:ext cx="434182" cy="649463"/>
                </a:xfrm>
                <a:prstGeom prst="rect">
                  <a:avLst/>
                </a:prstGeom>
                <a:ln w="3175">
                  <a:solidFill>
                    <a:schemeClr val="bg1">
                      <a:lumMod val="75000"/>
                    </a:schemeClr>
                  </a:solidFill>
                </a:ln>
              </p:spPr>
            </p:pic>
            <p:pic>
              <p:nvPicPr>
                <p:cNvPr id="102" name="図 10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79152" y="3442154"/>
                  <a:ext cx="616119" cy="638938"/>
                </a:xfrm>
                <a:prstGeom prst="rect">
                  <a:avLst/>
                </a:prstGeom>
                <a:ln w="3175">
                  <a:solidFill>
                    <a:schemeClr val="bg1">
                      <a:lumMod val="75000"/>
                    </a:schemeClr>
                  </a:solidFill>
                </a:ln>
              </p:spPr>
            </p:pic>
          </p:grpSp>
          <p:sp>
            <p:nvSpPr>
              <p:cNvPr id="114" name="テキスト ボックス 113"/>
              <p:cNvSpPr txBox="1"/>
              <p:nvPr/>
            </p:nvSpPr>
            <p:spPr>
              <a:xfrm>
                <a:off x="251853" y="4097554"/>
                <a:ext cx="2694078"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36" name="テキスト ボックス 135"/>
            <p:cNvSpPr txBox="1"/>
            <p:nvPr/>
          </p:nvSpPr>
          <p:spPr>
            <a:xfrm>
              <a:off x="6907319" y="3510104"/>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37" name="テキスト ボックス 136"/>
            <p:cNvSpPr txBox="1"/>
            <p:nvPr/>
          </p:nvSpPr>
          <p:spPr>
            <a:xfrm>
              <a:off x="8099330" y="347577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grpSp>
        <p:nvGrpSpPr>
          <p:cNvPr id="3" name="グループ化 2"/>
          <p:cNvGrpSpPr/>
          <p:nvPr/>
        </p:nvGrpSpPr>
        <p:grpSpPr>
          <a:xfrm>
            <a:off x="5239169" y="4612484"/>
            <a:ext cx="3207684" cy="1805343"/>
            <a:chOff x="5180560" y="4189217"/>
            <a:chExt cx="3207684" cy="1805343"/>
          </a:xfrm>
        </p:grpSpPr>
        <p:sp>
          <p:nvSpPr>
            <p:cNvPr id="131" name="角丸四角形 130"/>
            <p:cNvSpPr/>
            <p:nvPr/>
          </p:nvSpPr>
          <p:spPr bwMode="auto">
            <a:xfrm>
              <a:off x="5192281" y="4215970"/>
              <a:ext cx="3184243" cy="1728092"/>
            </a:xfrm>
            <a:prstGeom prst="roundRect">
              <a:avLst>
                <a:gd name="adj" fmla="val 15586"/>
              </a:avLst>
            </a:prstGeom>
            <a:solidFill>
              <a:schemeClr val="bg1"/>
            </a:solidFill>
            <a:ln w="28575">
              <a:solidFill>
                <a:schemeClr val="bg1">
                  <a:lumMod val="85000"/>
                </a:schemeClr>
              </a:solidFill>
            </a:ln>
            <a:effectLst>
              <a:glow rad="228600">
                <a:srgbClr val="FF3399">
                  <a:alpha val="47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2" name="正方形/長方形 121"/>
            <p:cNvSpPr/>
            <p:nvPr/>
          </p:nvSpPr>
          <p:spPr>
            <a:xfrm>
              <a:off x="5180560" y="4189217"/>
              <a:ext cx="3184294" cy="338554"/>
            </a:xfrm>
            <a:prstGeom prst="rect">
              <a:avLst/>
            </a:prstGeom>
            <a:noFill/>
          </p:spPr>
          <p:txBody>
            <a:bodyPr wrap="square">
              <a:spAutoFit/>
            </a:bodyPr>
            <a:lstStyle/>
            <a:p>
              <a:pPr algn="ctr"/>
              <a:r>
                <a:rPr lang="ja-JP" altLang="en-US" sz="1600" b="1" dirty="0">
                  <a:solidFill>
                    <a:srgbClr val="FF3399"/>
                  </a:solidFill>
                  <a:latin typeface="Meiryo UI" panose="020B0604030504040204" pitchFamily="50" charset="-128"/>
                  <a:ea typeface="Meiryo UI" panose="020B0604030504040204" pitchFamily="50" charset="-128"/>
                  <a:cs typeface="Meiryo UI" panose="020B0604030504040204" pitchFamily="50" charset="-128"/>
                </a:rPr>
                <a:t>タイアップ</a:t>
              </a:r>
            </a:p>
          </p:txBody>
        </p:sp>
        <p:sp>
          <p:nvSpPr>
            <p:cNvPr id="145" name="テキスト ボックス 144"/>
            <p:cNvSpPr txBox="1"/>
            <p:nvPr/>
          </p:nvSpPr>
          <p:spPr>
            <a:xfrm>
              <a:off x="5344817" y="4463349"/>
              <a:ext cx="2894005"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話題のアニメ・新作映画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のタイアップキャンペーンを</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。オリジナルノベルティ等で</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来店を促進します</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3" name="テキスト ボックス 222"/>
            <p:cNvSpPr txBox="1"/>
            <p:nvPr/>
          </p:nvSpPr>
          <p:spPr>
            <a:xfrm>
              <a:off x="5217465" y="5794505"/>
              <a:ext cx="3170779"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4" name="図 7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78683" y="4886562"/>
              <a:ext cx="1257405" cy="884840"/>
            </a:xfrm>
            <a:prstGeom prst="rect">
              <a:avLst/>
            </a:prstGeom>
          </p:spPr>
        </p:pic>
        <p:pic>
          <p:nvPicPr>
            <p:cNvPr id="96" name="図 9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89044" y="4891552"/>
              <a:ext cx="1242755" cy="883692"/>
            </a:xfrm>
            <a:prstGeom prst="rect">
              <a:avLst/>
            </a:prstGeom>
          </p:spPr>
        </p:pic>
        <p:sp>
          <p:nvSpPr>
            <p:cNvPr id="141" name="テキスト ボックス 140"/>
            <p:cNvSpPr txBox="1"/>
            <p:nvPr/>
          </p:nvSpPr>
          <p:spPr>
            <a:xfrm>
              <a:off x="6172834" y="5555958"/>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42" name="テキスト ボックス 141"/>
            <p:cNvSpPr txBox="1"/>
            <p:nvPr/>
          </p:nvSpPr>
          <p:spPr>
            <a:xfrm>
              <a:off x="7673910" y="5564220"/>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grpSp>
        <p:nvGrpSpPr>
          <p:cNvPr id="2" name="グループ化 1"/>
          <p:cNvGrpSpPr/>
          <p:nvPr/>
        </p:nvGrpSpPr>
        <p:grpSpPr>
          <a:xfrm>
            <a:off x="621811" y="4606768"/>
            <a:ext cx="4058523" cy="1834417"/>
            <a:chOff x="759475" y="4204438"/>
            <a:chExt cx="4058523" cy="1834417"/>
          </a:xfrm>
        </p:grpSpPr>
        <p:sp>
          <p:nvSpPr>
            <p:cNvPr id="132" name="角丸四角形 131"/>
            <p:cNvSpPr/>
            <p:nvPr/>
          </p:nvSpPr>
          <p:spPr bwMode="auto">
            <a:xfrm>
              <a:off x="765296" y="4241370"/>
              <a:ext cx="4052702" cy="1728092"/>
            </a:xfrm>
            <a:prstGeom prst="roundRect">
              <a:avLst>
                <a:gd name="adj" fmla="val 15172"/>
              </a:avLst>
            </a:prstGeom>
            <a:solidFill>
              <a:schemeClr val="bg1"/>
            </a:solidFill>
            <a:ln w="28575">
              <a:solidFill>
                <a:schemeClr val="bg1">
                  <a:lumMod val="85000"/>
                </a:schemeClr>
              </a:solidFill>
            </a:ln>
            <a:effectLst>
              <a:glow rad="228600">
                <a:srgbClr val="00B050">
                  <a:alpha val="48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16" name="テキスト ボックス 115"/>
            <p:cNvSpPr txBox="1"/>
            <p:nvPr/>
          </p:nvSpPr>
          <p:spPr>
            <a:xfrm>
              <a:off x="759475" y="4204438"/>
              <a:ext cx="4058523" cy="338554"/>
            </a:xfrm>
            <a:prstGeom prst="rect">
              <a:avLst/>
            </a:prstGeom>
            <a:noFill/>
          </p:spPr>
          <p:txBody>
            <a:bodyPr wrap="square" rtlCol="0">
              <a:spAutoFit/>
            </a:bodyPr>
            <a:lstStyle/>
            <a:p>
              <a:pPr algn="ctr"/>
              <a:r>
                <a:rPr lang="en-US" altLang="ja-JP" sz="1600" b="1"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PR</a:t>
              </a:r>
              <a:endParaRPr kumimoji="1" lang="ja-JP" altLang="en-US" sz="1600" b="1" dirty="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881495" y="4750684"/>
              <a:ext cx="1350469" cy="400110"/>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訴求力</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抜群の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TV</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番組内での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のご案内。</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586879" y="4525014"/>
              <a:ext cx="1084209" cy="246221"/>
            </a:xfrm>
            <a:prstGeom prst="rect">
              <a:avLst/>
            </a:prstGeom>
            <a:noFill/>
            <a:ln>
              <a:solidFill>
                <a:schemeClr val="bg1">
                  <a:lumMod val="65000"/>
                </a:schemeClr>
              </a:solidFill>
            </a:ln>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WEBPR</a:t>
              </a:r>
            </a:p>
          </p:txBody>
        </p:sp>
        <p:sp>
          <p:nvSpPr>
            <p:cNvPr id="77" name="テキスト ボックス 76"/>
            <p:cNvSpPr txBox="1"/>
            <p:nvPr/>
          </p:nvSpPr>
          <p:spPr>
            <a:xfrm>
              <a:off x="2192886" y="4750684"/>
              <a:ext cx="1356616"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話題性の高い企画、制作まで一括でご提案。</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2298666" y="4525445"/>
              <a:ext cx="1081739" cy="246221"/>
            </a:xfrm>
            <a:prstGeom prst="rect">
              <a:avLst/>
            </a:prstGeom>
            <a:noFill/>
            <a:ln>
              <a:solidFill>
                <a:schemeClr val="bg1">
                  <a:lumMod val="65000"/>
                </a:schemeClr>
              </a:solidFill>
            </a:ln>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イベント</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79" name="図 7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59498" y="5220624"/>
              <a:ext cx="1023391" cy="603356"/>
            </a:xfrm>
            <a:prstGeom prst="rect">
              <a:avLst/>
            </a:prstGeom>
            <a:ln>
              <a:solidFill>
                <a:schemeClr val="bg1">
                  <a:lumMod val="85000"/>
                </a:schemeClr>
              </a:solidFill>
            </a:ln>
          </p:spPr>
        </p:pic>
        <p:sp>
          <p:nvSpPr>
            <p:cNvPr id="80" name="テキスト ボックス 79"/>
            <p:cNvSpPr txBox="1"/>
            <p:nvPr/>
          </p:nvSpPr>
          <p:spPr>
            <a:xfrm>
              <a:off x="3510533" y="4754042"/>
              <a:ext cx="1216581" cy="553998"/>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ゲストキャスティング、メディア誘致など、企画・制作からご提案。</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591978" y="5279230"/>
              <a:ext cx="1123305" cy="512142"/>
            </a:xfrm>
            <a:prstGeom prst="rect">
              <a:avLst/>
            </a:prstGeom>
            <a:ln w="3175">
              <a:solidFill>
                <a:schemeClr val="bg1">
                  <a:lumMod val="50000"/>
                </a:schemeClr>
              </a:solidFill>
            </a:ln>
          </p:spPr>
        </p:pic>
        <p:sp>
          <p:nvSpPr>
            <p:cNvPr id="127" name="テキスト ボックス 126"/>
            <p:cNvSpPr txBox="1"/>
            <p:nvPr/>
          </p:nvSpPr>
          <p:spPr>
            <a:xfrm>
              <a:off x="954400" y="4525445"/>
              <a:ext cx="1164854" cy="246221"/>
            </a:xfrm>
            <a:prstGeom prst="rect">
              <a:avLst/>
            </a:prstGeom>
            <a:noFill/>
            <a:ln>
              <a:solidFill>
                <a:schemeClr val="bg1">
                  <a:lumMod val="65000"/>
                </a:schemeClr>
              </a:solidFill>
            </a:ln>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TV</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パブリシティ</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28" name="図 12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17015" y="5330109"/>
              <a:ext cx="1042692" cy="528359"/>
            </a:xfrm>
            <a:prstGeom prst="rect">
              <a:avLst/>
            </a:prstGeom>
          </p:spPr>
        </p:pic>
        <p:pic>
          <p:nvPicPr>
            <p:cNvPr id="4" name="図 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54400" y="5148626"/>
              <a:ext cx="705882" cy="356064"/>
            </a:xfrm>
            <a:prstGeom prst="rect">
              <a:avLst/>
            </a:prstGeom>
          </p:spPr>
        </p:pic>
        <p:sp>
          <p:nvSpPr>
            <p:cNvPr id="143" name="テキスト ボックス 142"/>
            <p:cNvSpPr txBox="1"/>
            <p:nvPr/>
          </p:nvSpPr>
          <p:spPr>
            <a:xfrm>
              <a:off x="1502634" y="5220624"/>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44" name="テキスト ボックス 143"/>
            <p:cNvSpPr txBox="1"/>
            <p:nvPr/>
          </p:nvSpPr>
          <p:spPr>
            <a:xfrm>
              <a:off x="2918333" y="5629329"/>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46" name="テキスト ボックス 145"/>
            <p:cNvSpPr txBox="1"/>
            <p:nvPr/>
          </p:nvSpPr>
          <p:spPr>
            <a:xfrm>
              <a:off x="4246560" y="557362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62" name="テキスト ボックス 61"/>
            <p:cNvSpPr txBox="1"/>
            <p:nvPr/>
          </p:nvSpPr>
          <p:spPr>
            <a:xfrm>
              <a:off x="759475" y="5838800"/>
              <a:ext cx="4058523"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3" name="テキスト ボックス 62"/>
          <p:cNvSpPr txBox="1"/>
          <p:nvPr/>
        </p:nvSpPr>
        <p:spPr>
          <a:xfrm>
            <a:off x="3104749" y="2831432"/>
            <a:ext cx="2889801"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252737" y="2757102"/>
            <a:ext cx="2912941" cy="1618027"/>
            <a:chOff x="218123" y="2315694"/>
            <a:chExt cx="2912941" cy="1618027"/>
          </a:xfrm>
        </p:grpSpPr>
        <p:sp>
          <p:nvSpPr>
            <p:cNvPr id="129" name="角丸四角形 128"/>
            <p:cNvSpPr/>
            <p:nvPr/>
          </p:nvSpPr>
          <p:spPr bwMode="auto">
            <a:xfrm>
              <a:off x="273638" y="2315694"/>
              <a:ext cx="2718420" cy="1584188"/>
            </a:xfrm>
            <a:prstGeom prst="roundRect">
              <a:avLst>
                <a:gd name="adj" fmla="val 14590"/>
              </a:avLst>
            </a:prstGeom>
            <a:solidFill>
              <a:schemeClr val="bg1"/>
            </a:solidFill>
            <a:ln w="28575">
              <a:solidFill>
                <a:schemeClr val="bg1">
                  <a:lumMod val="85000"/>
                </a:schemeClr>
              </a:solidFill>
            </a:ln>
            <a:effectLst>
              <a:glow rad="228600">
                <a:srgbClr val="FFC000">
                  <a:alpha val="40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17" name="テキスト ボックス 116"/>
            <p:cNvSpPr txBox="1"/>
            <p:nvPr/>
          </p:nvSpPr>
          <p:spPr>
            <a:xfrm>
              <a:off x="273638" y="2329322"/>
              <a:ext cx="2727294" cy="338554"/>
            </a:xfrm>
            <a:prstGeom prst="rect">
              <a:avLst/>
            </a:prstGeom>
            <a:noFill/>
          </p:spPr>
          <p:txBody>
            <a:bodyPr wrap="square" rtlCol="0">
              <a:spAutoFit/>
            </a:bodyPr>
            <a:lstStyle/>
            <a:p>
              <a:pPr algn="ctr"/>
              <a:r>
                <a:rPr lang="ja-JP" altLang="en-US" sz="1600" b="1" dirty="0" smtClean="0">
                  <a:solidFill>
                    <a:srgbClr val="FFC000"/>
                  </a:solidFill>
                  <a:latin typeface="Meiryo UI" panose="020B0604030504040204" pitchFamily="50" charset="-128"/>
                  <a:ea typeface="Meiryo UI" panose="020B0604030504040204" pitchFamily="50" charset="-128"/>
                  <a:cs typeface="Meiryo UI" panose="020B0604030504040204" pitchFamily="50" charset="-128"/>
                </a:rPr>
                <a:t>キャスティング</a:t>
              </a:r>
              <a:endParaRPr lang="en-US" altLang="ja-JP" sz="1600" b="1" dirty="0">
                <a:solidFill>
                  <a:srgbClr val="FFC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p:cNvGrpSpPr/>
            <p:nvPr/>
          </p:nvGrpSpPr>
          <p:grpSpPr>
            <a:xfrm>
              <a:off x="218123" y="2642303"/>
              <a:ext cx="2912941" cy="1110755"/>
              <a:chOff x="5409597" y="5044836"/>
              <a:chExt cx="2912941" cy="1110755"/>
            </a:xfrm>
          </p:grpSpPr>
          <p:sp>
            <p:nvSpPr>
              <p:cNvPr id="105" name="テキスト ボックス 104"/>
              <p:cNvSpPr txBox="1"/>
              <p:nvPr/>
            </p:nvSpPr>
            <p:spPr>
              <a:xfrm>
                <a:off x="5409597" y="5044836"/>
                <a:ext cx="2912941"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イメージキャラクターのキャスティングや、タイアップキャンペーン、コラボ商品開発など、幅広くご提案いたします。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68" name="図 67"/>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585699" y="5446572"/>
                <a:ext cx="1263657" cy="700795"/>
              </a:xfrm>
              <a:prstGeom prst="rect">
                <a:avLst/>
              </a:prstGeom>
            </p:spPr>
          </p:pic>
          <p:pic>
            <p:nvPicPr>
              <p:cNvPr id="59" name="図 5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036078" y="5473475"/>
                <a:ext cx="1022382" cy="662410"/>
              </a:xfrm>
              <a:prstGeom prst="rect">
                <a:avLst/>
              </a:prstGeom>
            </p:spPr>
          </p:pic>
          <p:sp>
            <p:nvSpPr>
              <p:cNvPr id="60" name="テキスト ボックス 59"/>
              <p:cNvSpPr txBox="1"/>
              <p:nvPr/>
            </p:nvSpPr>
            <p:spPr>
              <a:xfrm>
                <a:off x="6383609" y="5940147"/>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sp>
          <p:nvSpPr>
            <p:cNvPr id="133" name="テキスト ボックス 132"/>
            <p:cNvSpPr txBox="1"/>
            <p:nvPr/>
          </p:nvSpPr>
          <p:spPr>
            <a:xfrm>
              <a:off x="2401768" y="352657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67" name="テキスト ボックス 66"/>
            <p:cNvSpPr txBox="1"/>
            <p:nvPr/>
          </p:nvSpPr>
          <p:spPr>
            <a:xfrm>
              <a:off x="273638" y="3733666"/>
              <a:ext cx="2714127"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1" name="テキスト ボックス 70"/>
          <p:cNvSpPr txBox="1"/>
          <p:nvPr/>
        </p:nvSpPr>
        <p:spPr>
          <a:xfrm>
            <a:off x="6192302" y="1325539"/>
            <a:ext cx="2817004" cy="1304203"/>
          </a:xfrm>
          <a:prstGeom prst="rect">
            <a:avLst/>
          </a:prstGeom>
          <a:noFill/>
        </p:spPr>
        <p:txBody>
          <a:bodyPr wrap="square" rtlCol="0">
            <a:spAutoFit/>
          </a:bodyPr>
          <a:lstStyle/>
          <a:p>
            <a:pPr>
              <a:lnSpc>
                <a:spcPct val="150000"/>
              </a:lnSpc>
            </a:pP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音楽放送をはじめとして培ってきた、さまざまなレコードレーベル、芸能プロダクション、映画配給、アニメ制作会社、テレビ局など</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幅広い関係値を活かし、お客様にあった様々な企画、クリエイティブをご提案いたします。</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1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953822" y="3322823"/>
            <a:ext cx="1078619" cy="1078619"/>
          </a:xfrm>
          <a:prstGeom prst="rect">
            <a:avLst/>
          </a:prstGeom>
        </p:spPr>
      </p:pic>
      <p:sp>
        <p:nvSpPr>
          <p:cNvPr id="72"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33</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73" name="グループ化 72"/>
          <p:cNvGrpSpPr/>
          <p:nvPr/>
        </p:nvGrpSpPr>
        <p:grpSpPr>
          <a:xfrm>
            <a:off x="372093" y="6505773"/>
            <a:ext cx="3056373" cy="307777"/>
            <a:chOff x="372093" y="6505773"/>
            <a:chExt cx="3056373" cy="307777"/>
          </a:xfrm>
        </p:grpSpPr>
        <p:sp>
          <p:nvSpPr>
            <p:cNvPr id="75" name="Text Box 76"/>
            <p:cNvSpPr txBox="1">
              <a:spLocks noChangeArrowheads="1"/>
            </p:cNvSpPr>
            <p:nvPr/>
          </p:nvSpPr>
          <p:spPr bwMode="auto">
            <a:xfrm>
              <a:off x="691134" y="6505773"/>
              <a:ext cx="27373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bg1">
                      <a:lumMod val="75000"/>
                    </a:schemeClr>
                  </a:solidFill>
                  <a:latin typeface="Meiryo UI" panose="020B0604030504040204" pitchFamily="50" charset="-128"/>
                  <a:ea typeface="Meiryo UI" panose="020B0604030504040204" pitchFamily="50" charset="-128"/>
                </a:rPr>
                <a:t>集客支援</a:t>
              </a:r>
              <a:endParaRPr lang="en-US" altLang="ja-JP" sz="1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76" name="図 75"/>
            <p:cNvPicPr>
              <a:picLocks noChangeAspect="1"/>
            </p:cNvPicPr>
            <p:nvPr/>
          </p:nvPicPr>
          <p:blipFill>
            <a:blip r:embed="rId1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72093" y="6515933"/>
              <a:ext cx="319041" cy="279349"/>
            </a:xfrm>
            <a:prstGeom prst="rect">
              <a:avLst/>
            </a:prstGeom>
          </p:spPr>
        </p:pic>
      </p:grpSp>
      <p:sp>
        <p:nvSpPr>
          <p:cNvPr id="81" name="タイトル 1"/>
          <p:cNvSpPr txBox="1">
            <a:spLocks/>
          </p:cNvSpPr>
          <p:nvPr/>
        </p:nvSpPr>
        <p:spPr>
          <a:xfrm>
            <a:off x="220579" y="217487"/>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広告宣伝・プロモーション</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メディアプランニング</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98378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8453437" y="6643687"/>
            <a:ext cx="614363" cy="339725"/>
          </a:xfrm>
        </p:spPr>
        <p:txBody>
          <a:bodyPr/>
          <a:lstStyle/>
          <a:p>
            <a:pPr>
              <a:defRPr/>
            </a:pPr>
            <a:fld id="{D2E4AEE9-8ED3-4084-9FB0-33674E7AE552}" type="slidenum">
              <a:rPr lang="en-US" altLang="ja-JP" smtClean="0"/>
              <a:pPr>
                <a:defRPr/>
              </a:pPr>
              <a:t>34</a:t>
            </a:fld>
            <a:endParaRPr lang="en-US" altLang="ja-JP" dirty="0"/>
          </a:p>
        </p:txBody>
      </p:sp>
      <p:sp>
        <p:nvSpPr>
          <p:cNvPr id="3" name="テキスト ボックス 1"/>
          <p:cNvSpPr txBox="1">
            <a:spLocks noChangeArrowheads="1"/>
          </p:cNvSpPr>
          <p:nvPr/>
        </p:nvSpPr>
        <p:spPr bwMode="auto">
          <a:xfrm>
            <a:off x="342900" y="5016586"/>
            <a:ext cx="8528050" cy="1341437"/>
          </a:xfrm>
          <a:prstGeom prst="rect">
            <a:avLst/>
          </a:prstGeom>
          <a:noFill/>
          <a:ln w="57150" cmpd="thickThin">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ts val="2075"/>
              </a:lnSpc>
              <a:spcBef>
                <a:spcPct val="0"/>
              </a:spcBef>
              <a:buFontTx/>
              <a:buNone/>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＜チェーン店企業様向け特別機能について＞　</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2075"/>
              </a:lnSpc>
              <a:spcBef>
                <a:spcPct val="0"/>
              </a:spcBef>
              <a:buFontTx/>
              <a:buNone/>
            </a:pP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包括契約締結の場合、</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店舗ごとでのアカウントの初回登録不要</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です。</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2075"/>
              </a:lnSpc>
              <a:spcBef>
                <a:spcPct val="0"/>
              </a:spcBef>
              <a:buFontTx/>
              <a:buNone/>
            </a:pP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商品代金は、</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一括請求又は店舗への個別請求</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のいずれかを選択可能です。</a:t>
            </a:r>
            <a:endParaRPr lang="en-US" altLang="ja-JP"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75"/>
              </a:lnSpc>
              <a:spcBef>
                <a:spcPct val="0"/>
              </a:spcBef>
              <a:buFontTx/>
              <a:buNone/>
            </a:pP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本部指定の商品だけを「</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いつもの」に登録し全店で共有が可能</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です。</a:t>
            </a:r>
            <a:endParaRPr lang="en-US" altLang="ja-JP"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FontTx/>
              <a:buNone/>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　＝支店で発注できる商品を本部指定商品（</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いつもの）だけに限定することが可能です。</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8494" y="3751348"/>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8"/>
          <p:cNvSpPr>
            <a:spLocks noChangeArrowheads="1"/>
          </p:cNvSpPr>
          <p:nvPr/>
        </p:nvSpPr>
        <p:spPr bwMode="auto">
          <a:xfrm>
            <a:off x="1759744" y="4373648"/>
            <a:ext cx="116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a:solidFill>
                  <a:srgbClr val="FF0000"/>
                </a:solidFill>
                <a:latin typeface="HiraKakuStdN-W8" charset="-128"/>
                <a:ea typeface="HGP創英角ｺﾞｼｯｸUB" panose="020B0900000000000000" pitchFamily="50" charset="-128"/>
              </a:rPr>
              <a:t>税別</a:t>
            </a:r>
            <a:r>
              <a:rPr lang="ja-JP" altLang="en-US" sz="2000" b="1">
                <a:solidFill>
                  <a:srgbClr val="FF0000"/>
                </a:solidFill>
                <a:latin typeface="HiraKakuStdN-W8" charset="-128"/>
                <a:ea typeface="HGP創英角ｺﾞｼｯｸUB" panose="020B0900000000000000" pitchFamily="50" charset="-128"/>
              </a:rPr>
              <a:t>￥</a:t>
            </a:r>
            <a:r>
              <a:rPr lang="en-US" altLang="ja-JP" sz="2400" b="1">
                <a:solidFill>
                  <a:srgbClr val="FF0000"/>
                </a:solidFill>
                <a:latin typeface="HiraKakuStdN-W8" charset="-128"/>
                <a:ea typeface="HGP創英角ｺﾞｼｯｸUB" panose="020B0900000000000000" pitchFamily="50" charset="-128"/>
              </a:rPr>
              <a:t>299</a:t>
            </a:r>
            <a:endParaRPr lang="ja-JP" altLang="en-US" sz="2400">
              <a:latin typeface="HGP創英角ｺﾞｼｯｸUB" panose="020B0900000000000000" pitchFamily="50" charset="-128"/>
              <a:ea typeface="HGP創英角ｺﾞｼｯｸUB" panose="020B0900000000000000" pitchFamily="50" charset="-128"/>
            </a:endParaRPr>
          </a:p>
        </p:txBody>
      </p:sp>
      <p:sp>
        <p:nvSpPr>
          <p:cNvPr id="6" name="正方形/長方形 9"/>
          <p:cNvSpPr>
            <a:spLocks noChangeArrowheads="1"/>
          </p:cNvSpPr>
          <p:nvPr/>
        </p:nvSpPr>
        <p:spPr bwMode="auto">
          <a:xfrm>
            <a:off x="1759745" y="3840248"/>
            <a:ext cx="1530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コピー用紙（</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spcBef>
                <a:spcPct val="0"/>
              </a:spcBef>
              <a:buFontTx/>
              <a:buNone/>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冊あたり</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5188" y="3837073"/>
            <a:ext cx="1055687"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16"/>
          <p:cNvSpPr>
            <a:spLocks noChangeArrowheads="1"/>
          </p:cNvSpPr>
          <p:nvPr/>
        </p:nvSpPr>
        <p:spPr bwMode="auto">
          <a:xfrm>
            <a:off x="4489450" y="3732298"/>
            <a:ext cx="26558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感熱レジロール</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FontTx/>
              <a:buNone/>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58mm</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幅</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FontTx/>
              <a:buNone/>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巻あたり</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17"/>
          <p:cNvSpPr>
            <a:spLocks noChangeArrowheads="1"/>
          </p:cNvSpPr>
          <p:nvPr/>
        </p:nvSpPr>
        <p:spPr bwMode="auto">
          <a:xfrm>
            <a:off x="4594225" y="4414923"/>
            <a:ext cx="117316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a:solidFill>
                  <a:srgbClr val="FF0000"/>
                </a:solidFill>
                <a:latin typeface="HiraKakuStdN-W8" charset="-128"/>
                <a:ea typeface="HGP創英角ｺﾞｼｯｸUB" panose="020B0900000000000000" pitchFamily="50" charset="-128"/>
              </a:rPr>
              <a:t>税別</a:t>
            </a:r>
            <a:r>
              <a:rPr lang="ja-JP" altLang="en-US" sz="2000" b="1">
                <a:solidFill>
                  <a:srgbClr val="FF0000"/>
                </a:solidFill>
                <a:latin typeface="HiraKakuStdN-W8" charset="-128"/>
                <a:ea typeface="HGP創英角ｺﾞｼｯｸUB" panose="020B0900000000000000" pitchFamily="50" charset="-128"/>
              </a:rPr>
              <a:t>￥</a:t>
            </a:r>
            <a:r>
              <a:rPr lang="en-US" altLang="ja-JP" sz="2400" b="1">
                <a:solidFill>
                  <a:srgbClr val="FF0000"/>
                </a:solidFill>
                <a:latin typeface="HiraKakuStdN-W8" charset="-128"/>
                <a:ea typeface="HGP創英角ｺﾞｼｯｸUB" panose="020B0900000000000000" pitchFamily="50" charset="-128"/>
              </a:rPr>
              <a:t>79</a:t>
            </a:r>
            <a:endParaRPr lang="ja-JP" altLang="en-US" sz="2400">
              <a:latin typeface="HGP創英角ｺﾞｼｯｸUB" panose="020B0900000000000000" pitchFamily="50" charset="-128"/>
              <a:ea typeface="HGP創英角ｺﾞｼｯｸUB" panose="020B0900000000000000" pitchFamily="50" charset="-128"/>
            </a:endParaRPr>
          </a:p>
        </p:txBody>
      </p:sp>
      <p:sp>
        <p:nvSpPr>
          <p:cNvPr id="10" name="正方形/長方形 18"/>
          <p:cNvSpPr>
            <a:spLocks noChangeArrowheads="1"/>
          </p:cNvSpPr>
          <p:nvPr/>
        </p:nvSpPr>
        <p:spPr bwMode="auto">
          <a:xfrm>
            <a:off x="7599363" y="4373648"/>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a:solidFill>
                  <a:srgbClr val="FF0000"/>
                </a:solidFill>
                <a:latin typeface="HiraKakuStdN-W8" charset="-128"/>
                <a:ea typeface="HGP創英角ｺﾞｼｯｸUB" panose="020B0900000000000000" pitchFamily="50" charset="-128"/>
              </a:rPr>
              <a:t>税別</a:t>
            </a:r>
            <a:r>
              <a:rPr lang="ja-JP" altLang="en-US" sz="2000" b="1">
                <a:solidFill>
                  <a:srgbClr val="FF0000"/>
                </a:solidFill>
                <a:latin typeface="HiraKakuStdN-W8" charset="-128"/>
                <a:ea typeface="HGP創英角ｺﾞｼｯｸUB" panose="020B0900000000000000" pitchFamily="50" charset="-128"/>
              </a:rPr>
              <a:t>￥</a:t>
            </a:r>
            <a:r>
              <a:rPr lang="en-US" altLang="ja-JP" sz="2400" b="1">
                <a:solidFill>
                  <a:srgbClr val="FF0000"/>
                </a:solidFill>
                <a:latin typeface="HiraKakuStdN-W8" charset="-128"/>
                <a:ea typeface="HGP創英角ｺﾞｼｯｸUB" panose="020B0900000000000000" pitchFamily="50" charset="-128"/>
              </a:rPr>
              <a:t>96</a:t>
            </a:r>
          </a:p>
        </p:txBody>
      </p:sp>
      <p:sp>
        <p:nvSpPr>
          <p:cNvPr id="11" name="正方形/長方形 19"/>
          <p:cNvSpPr>
            <a:spLocks noChangeArrowheads="1"/>
          </p:cNvSpPr>
          <p:nvPr/>
        </p:nvSpPr>
        <p:spPr bwMode="auto">
          <a:xfrm>
            <a:off x="7600950" y="3840248"/>
            <a:ext cx="24161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ペーパータオル</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spcBef>
                <a:spcPct val="0"/>
              </a:spcBef>
              <a:buFontTx/>
              <a:buNone/>
            </a:pPr>
            <a:r>
              <a:rPr lang="en-US" altLang="ja-JP" sz="1200" b="1">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枚あたり</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図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1275" y="3791036"/>
            <a:ext cx="1084263"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a:spLocks noChangeArrowheads="1"/>
          </p:cNvSpPr>
          <p:nvPr/>
        </p:nvSpPr>
        <p:spPr bwMode="auto">
          <a:xfrm>
            <a:off x="6962775" y="3686261"/>
            <a:ext cx="6270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4" name="正方形/長方形 15"/>
          <p:cNvSpPr>
            <a:spLocks noChangeArrowheads="1"/>
          </p:cNvSpPr>
          <p:nvPr/>
        </p:nvSpPr>
        <p:spPr bwMode="auto">
          <a:xfrm>
            <a:off x="2524125" y="1411373"/>
            <a:ext cx="6111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加入店が無料でご利用いただける店舗用品の通販</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サービス</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 name="図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2900" y="882736"/>
            <a:ext cx="20923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27"/>
          <p:cNvSpPr>
            <a:spLocks noChangeArrowheads="1"/>
          </p:cNvSpPr>
          <p:nvPr/>
        </p:nvSpPr>
        <p:spPr bwMode="auto">
          <a:xfrm>
            <a:off x="2197100" y="3478298"/>
            <a:ext cx="769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100" b="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a:latin typeface="メイリオ" panose="020B0604030504040204" pitchFamily="50" charset="-128"/>
                <a:ea typeface="メイリオ" panose="020B0604030504040204" pitchFamily="50" charset="-128"/>
                <a:cs typeface="メイリオ" panose="020B0604030504040204" pitchFamily="50" charset="-128"/>
              </a:rPr>
              <a:t>コピー用紙、レジロール、ペーパータオル等、</a:t>
            </a:r>
            <a:r>
              <a:rPr lang="en-US" altLang="ja-JP" sz="12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2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加入店限定の還元特価</a:t>
            </a:r>
            <a:r>
              <a:rPr lang="ja-JP" altLang="en-US" sz="1100" b="1">
                <a:latin typeface="メイリオ" panose="020B0604030504040204" pitchFamily="50" charset="-128"/>
                <a:ea typeface="メイリオ" panose="020B0604030504040204" pitchFamily="50" charset="-128"/>
                <a:cs typeface="メイリオ" panose="020B0604030504040204" pitchFamily="50" charset="-128"/>
              </a:rPr>
              <a:t>でご提供中！</a:t>
            </a:r>
            <a:endParaRPr lang="en-US" altLang="ja-JP" sz="1100" b="1">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図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89225" y="1868573"/>
            <a:ext cx="61817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2"/>
          <p:cNvSpPr>
            <a:spLocks noChangeArrowheads="1"/>
          </p:cNvSpPr>
          <p:nvPr/>
        </p:nvSpPr>
        <p:spPr bwMode="auto">
          <a:xfrm>
            <a:off x="239713" y="3522748"/>
            <a:ext cx="1436687" cy="436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9" name="テキスト ボックス 5"/>
          <p:cNvSpPr txBox="1">
            <a:spLocks noChangeArrowheads="1"/>
          </p:cNvSpPr>
          <p:nvPr/>
        </p:nvSpPr>
        <p:spPr bwMode="auto">
          <a:xfrm>
            <a:off x="314325" y="3425911"/>
            <a:ext cx="2584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400">
                <a:latin typeface="HGP創英角ｺﾞｼｯｸUB" panose="020B0900000000000000" pitchFamily="50" charset="-128"/>
                <a:ea typeface="HGP創英角ｺﾞｼｯｸUB" panose="020B0900000000000000" pitchFamily="50" charset="-128"/>
              </a:rPr>
              <a:t>【</a:t>
            </a:r>
            <a:r>
              <a:rPr lang="ja-JP" altLang="en-US" sz="1400">
                <a:latin typeface="HGP創英角ｺﾞｼｯｸUB" panose="020B0900000000000000" pitchFamily="50" charset="-128"/>
                <a:ea typeface="HGP創英角ｺﾞｼｯｸUB" panose="020B0900000000000000" pitchFamily="50" charset="-128"/>
              </a:rPr>
              <a:t>還元特価商品の一例</a:t>
            </a:r>
            <a:r>
              <a:rPr lang="en-US" altLang="ja-JP" sz="1400">
                <a:latin typeface="HGP創英角ｺﾞｼｯｸUB" panose="020B0900000000000000" pitchFamily="50" charset="-128"/>
                <a:ea typeface="HGP創英角ｺﾞｼｯｸUB" panose="020B0900000000000000" pitchFamily="50" charset="-128"/>
              </a:rPr>
              <a:t>】</a:t>
            </a:r>
            <a:endParaRPr lang="ja-JP" altLang="en-US" sz="1400">
              <a:latin typeface="HGP創英角ｺﾞｼｯｸUB" panose="020B0900000000000000" pitchFamily="50" charset="-128"/>
              <a:ea typeface="HGP創英角ｺﾞｼｯｸUB" panose="020B0900000000000000" pitchFamily="50" charset="-128"/>
            </a:endParaRPr>
          </a:p>
        </p:txBody>
      </p:sp>
      <p:pic>
        <p:nvPicPr>
          <p:cNvPr id="20" name="図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14613" y="876386"/>
            <a:ext cx="32131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用品通販</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 CART</a:t>
            </a:r>
            <a:endParaRPr kumimoji="0" lang="ja-JP" altLang="en-US" sz="14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316865" y="6483620"/>
            <a:ext cx="3681178" cy="307777"/>
            <a:chOff x="316865" y="6483620"/>
            <a:chExt cx="3681178" cy="307777"/>
          </a:xfrm>
        </p:grpSpPr>
        <p:sp>
          <p:nvSpPr>
            <p:cNvPr id="21" name="Text Box 76"/>
            <p:cNvSpPr txBox="1">
              <a:spLocks noChangeArrowheads="1"/>
            </p:cNvSpPr>
            <p:nvPr/>
          </p:nvSpPr>
          <p:spPr bwMode="auto">
            <a:xfrm>
              <a:off x="565868" y="6483620"/>
              <a:ext cx="3432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仕入れ・調達</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3" name="図 22"/>
            <p:cNvPicPr>
              <a:picLocks noChangeAspect="1"/>
            </p:cNvPicPr>
            <p:nvPr/>
          </p:nvPicPr>
          <p:blipFill>
            <a:blip r:embed="rId8"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16865" y="6517176"/>
              <a:ext cx="249003" cy="249003"/>
            </a:xfrm>
            <a:prstGeom prst="rect">
              <a:avLst/>
            </a:prstGeom>
          </p:spPr>
        </p:pic>
      </p:grpSp>
    </p:spTree>
    <p:extLst>
      <p:ext uri="{BB962C8B-B14F-4D97-AF65-F5344CB8AC3E}">
        <p14:creationId xmlns:p14="http://schemas.microsoft.com/office/powerpoint/2010/main" val="31430433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35</a:t>
            </a:fld>
            <a:endParaRPr lang="en-US" altLang="ja-JP"/>
          </a:p>
        </p:txBody>
      </p:sp>
      <p:sp>
        <p:nvSpPr>
          <p:cNvPr id="4" name="テキスト ボックス 34"/>
          <p:cNvSpPr txBox="1">
            <a:spLocks noChangeArrowheads="1"/>
          </p:cNvSpPr>
          <p:nvPr/>
        </p:nvSpPr>
        <p:spPr bwMode="auto">
          <a:xfrm>
            <a:off x="1295400" y="3886200"/>
            <a:ext cx="23320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700">
                <a:solidFill>
                  <a:schemeClr val="bg1"/>
                </a:solidFill>
                <a:latin typeface="HGPｺﾞｼｯｸE" pitchFamily="50" charset="-128"/>
                <a:ea typeface="HGPｺﾞｼｯｸE" pitchFamily="50" charset="-128"/>
              </a:rPr>
              <a:t>※Enterprise</a:t>
            </a:r>
            <a:r>
              <a:rPr lang="ja-JP" altLang="en-US" sz="700">
                <a:solidFill>
                  <a:schemeClr val="bg1"/>
                </a:solidFill>
                <a:latin typeface="HGPｺﾞｼｯｸE" pitchFamily="50" charset="-128"/>
                <a:ea typeface="HGPｺﾞｼｯｸE" pitchFamily="50" charset="-128"/>
              </a:rPr>
              <a:t>版はメールアドレスの発行は御座いません</a:t>
            </a:r>
            <a:r>
              <a:rPr lang="ja-JP" altLang="en-US" sz="700">
                <a:latin typeface="HGP創英角ｺﾞｼｯｸUB" pitchFamily="50" charset="-128"/>
                <a:ea typeface="HGP創英角ｺﾞｼｯｸUB" pitchFamily="50" charset="-128"/>
              </a:rPr>
              <a:t>。</a:t>
            </a:r>
          </a:p>
        </p:txBody>
      </p:sp>
      <p:sp>
        <p:nvSpPr>
          <p:cNvPr id="5" name="正方形/長方形 13"/>
          <p:cNvSpPr>
            <a:spLocks noChangeArrowheads="1"/>
          </p:cNvSpPr>
          <p:nvPr/>
        </p:nvSpPr>
        <p:spPr bwMode="auto">
          <a:xfrm>
            <a:off x="2331555" y="801228"/>
            <a:ext cx="7938465"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ctr" hangingPunct="1">
              <a:buFontTx/>
              <a:buNone/>
            </a:pPr>
            <a:r>
              <a:rPr lang="ja-JP" altLang="en-US" sz="1800" b="1" dirty="0" smtClean="0">
                <a:solidFill>
                  <a:schemeClr val="tx1">
                    <a:lumMod val="75000"/>
                    <a:lumOff val="25000"/>
                  </a:schemeClr>
                </a:solidFill>
                <a:latin typeface="メイリオ" pitchFamily="50" charset="-128"/>
                <a:ea typeface="メイリオ" pitchFamily="50" charset="-128"/>
                <a:cs typeface="メイリオ" pitchFamily="50" charset="-128"/>
              </a:rPr>
              <a:t>全国の多種多様</a:t>
            </a:r>
            <a:r>
              <a:rPr lang="ja-JP" altLang="en-US" sz="1800" b="1" dirty="0">
                <a:solidFill>
                  <a:schemeClr val="tx1">
                    <a:lumMod val="75000"/>
                    <a:lumOff val="25000"/>
                  </a:schemeClr>
                </a:solidFill>
                <a:latin typeface="メイリオ" pitchFamily="50" charset="-128"/>
                <a:ea typeface="メイリオ" pitchFamily="50" charset="-128"/>
                <a:cs typeface="メイリオ" pitchFamily="50" charset="-128"/>
              </a:rPr>
              <a:t>なロケーションにおける設備導入や保守作業</a:t>
            </a:r>
            <a:r>
              <a:rPr lang="ja-JP" altLang="en-US" sz="1800" b="1" dirty="0" smtClean="0">
                <a:solidFill>
                  <a:schemeClr val="tx1">
                    <a:lumMod val="75000"/>
                    <a:lumOff val="25000"/>
                  </a:schemeClr>
                </a:solidFill>
                <a:latin typeface="メイリオ" pitchFamily="50" charset="-128"/>
                <a:ea typeface="メイリオ" pitchFamily="50" charset="-128"/>
                <a:cs typeface="メイリオ" pitchFamily="50" charset="-128"/>
              </a:rPr>
              <a:t>を</a:t>
            </a:r>
            <a:endParaRPr lang="en-US" altLang="ja-JP" sz="1800" b="1" dirty="0">
              <a:solidFill>
                <a:schemeClr val="tx1">
                  <a:lumMod val="75000"/>
                  <a:lumOff val="25000"/>
                </a:schemeClr>
              </a:solidFill>
              <a:latin typeface="メイリオ" pitchFamily="50" charset="-128"/>
              <a:ea typeface="メイリオ" pitchFamily="50" charset="-128"/>
              <a:cs typeface="メイリオ" pitchFamily="50" charset="-128"/>
            </a:endParaRPr>
          </a:p>
          <a:p>
            <a:pPr eaLnBrk="1" fontAlgn="ctr" hangingPunct="1">
              <a:buFontTx/>
              <a:buNone/>
            </a:pPr>
            <a:r>
              <a:rPr lang="ja-JP" altLang="en-US" sz="1800" b="1" dirty="0">
                <a:solidFill>
                  <a:srgbClr val="404040"/>
                </a:solidFill>
                <a:latin typeface="メイリオ" pitchFamily="50" charset="-128"/>
                <a:ea typeface="メイリオ" pitchFamily="50" charset="-128"/>
                <a:cs typeface="メイリオ" pitchFamily="50" charset="-128"/>
              </a:rPr>
              <a:t>一元管理のオペレーション、全国</a:t>
            </a:r>
            <a:r>
              <a:rPr lang="ja-JP" altLang="en-US" sz="1800" b="1" dirty="0" smtClean="0">
                <a:solidFill>
                  <a:srgbClr val="404040"/>
                </a:solidFill>
                <a:latin typeface="メイリオ" pitchFamily="50" charset="-128"/>
                <a:ea typeface="メイリオ" pitchFamily="50" charset="-128"/>
                <a:cs typeface="メイリオ" pitchFamily="50" charset="-128"/>
              </a:rPr>
              <a:t>均一でご提供するサービス</a:t>
            </a:r>
            <a:endParaRPr lang="en-US" altLang="ja-JP" sz="1800" b="1" dirty="0">
              <a:solidFill>
                <a:srgbClr val="404040"/>
              </a:solidFill>
              <a:latin typeface="メイリオ" pitchFamily="50" charset="-128"/>
              <a:ea typeface="メイリオ" pitchFamily="50" charset="-128"/>
              <a:cs typeface="メイリオ" pitchFamily="50" charset="-128"/>
            </a:endParaRPr>
          </a:p>
        </p:txBody>
      </p:sp>
      <p:sp>
        <p:nvSpPr>
          <p:cNvPr id="6" name="正方形/長方形 5"/>
          <p:cNvSpPr/>
          <p:nvPr/>
        </p:nvSpPr>
        <p:spPr>
          <a:xfrm>
            <a:off x="4587393" y="1356250"/>
            <a:ext cx="4193853" cy="127782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ctr">
              <a:spcBef>
                <a:spcPts val="0"/>
              </a:spcBef>
              <a:spcAft>
                <a:spcPts val="600"/>
              </a:spcAft>
              <a:defRPr/>
            </a:pP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spcAft>
                <a:spcPts val="600"/>
              </a:spcAft>
              <a:defRPr/>
            </a:pPr>
            <a:r>
              <a:rPr lang="ja-JP" altLang="en-US" sz="14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株式</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会社</a:t>
            </a:r>
            <a:r>
              <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テクノサービス</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a:spcBef>
                <a:spcPts val="0"/>
              </a:spcBef>
              <a:spcAft>
                <a:spcPts val="600"/>
              </a:spcAft>
              <a:defRPr/>
            </a:pPr>
            <a:r>
              <a:rPr lang="ja-JP" altLang="en-US" sz="14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建築業許可</a:t>
            </a:r>
            <a:endParaRPr lang="en-US" altLang="ja-JP" sz="14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a:spcBef>
                <a:spcPts val="0"/>
              </a:spcBef>
              <a:spcAft>
                <a:spcPts val="600"/>
              </a:spcAf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電気工</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事業：東京都知事許可（般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143269</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a:spcBef>
                <a:spcPts val="0"/>
              </a:spcBef>
              <a:spcAft>
                <a:spcPts val="600"/>
              </a:spcAft>
              <a:defRPr/>
            </a:pP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電気</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通信工事業：東京都知事許可（般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143269</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1100" dirty="0">
              <a:solidFill>
                <a:schemeClr val="tx1">
                  <a:lumMod val="75000"/>
                  <a:lumOff val="2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8" name="グループ化 27"/>
          <p:cNvGrpSpPr/>
          <p:nvPr/>
        </p:nvGrpSpPr>
        <p:grpSpPr>
          <a:xfrm>
            <a:off x="4786195" y="2747681"/>
            <a:ext cx="3898900" cy="3693665"/>
            <a:chOff x="4935538" y="2738867"/>
            <a:chExt cx="3898900" cy="3693665"/>
          </a:xfrm>
        </p:grpSpPr>
        <p:sp>
          <p:nvSpPr>
            <p:cNvPr id="7" name="角丸四角形 6"/>
            <p:cNvSpPr/>
            <p:nvPr/>
          </p:nvSpPr>
          <p:spPr bwMode="auto">
            <a:xfrm>
              <a:off x="4935538" y="2738867"/>
              <a:ext cx="3898900" cy="450104"/>
            </a:xfrm>
            <a:prstGeom prst="roundRect">
              <a:avLst>
                <a:gd name="adj" fmla="val 50000"/>
              </a:avLst>
            </a:prstGeom>
            <a:solidFill>
              <a:srgbClr val="11C1FF"/>
            </a:solidFill>
            <a:ln>
              <a:noFill/>
            </a:ln>
            <a:effectLst/>
            <a:extLst/>
          </p:spPr>
          <p:txBody>
            <a:bodyPr wrap="none" anchor="ctr"/>
            <a:lstStyle/>
            <a:p>
              <a:pPr marL="342900" indent="-342900">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音響工事</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bwMode="auto">
            <a:xfrm>
              <a:off x="4935538" y="3335757"/>
              <a:ext cx="3898900" cy="514214"/>
            </a:xfrm>
            <a:prstGeom prst="roundRect">
              <a:avLst>
                <a:gd name="adj" fmla="val 50000"/>
              </a:avLst>
            </a:prstGeom>
            <a:solidFill>
              <a:srgbClr val="11C1FF"/>
            </a:solidFill>
            <a:ln>
              <a:noFill/>
            </a:ln>
            <a:effectLst/>
            <a:extLst/>
          </p:spPr>
          <p:txBody>
            <a:bodyPr anchor="ctr"/>
            <a:lstStyle/>
            <a:p>
              <a:pPr>
                <a:spcBef>
                  <a:spcPts val="0"/>
                </a:spcBef>
                <a:defRPr/>
              </a:pP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LED</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照明、省エネ機器</a:t>
              </a: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（ハイブリット安定器）</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等の設置・球交換</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bwMode="auto">
            <a:xfrm>
              <a:off x="4935538" y="3996757"/>
              <a:ext cx="3898900" cy="450104"/>
            </a:xfrm>
            <a:prstGeom prst="roundRect">
              <a:avLst>
                <a:gd name="adj" fmla="val 50000"/>
              </a:avLst>
            </a:prstGeom>
            <a:solidFill>
              <a:srgbClr val="11C1FF"/>
            </a:solidFill>
            <a:ln>
              <a:noFill/>
            </a:ln>
            <a:effectLst/>
            <a:extLst/>
          </p:spPr>
          <p:txBody>
            <a:bodyPr anchor="ctr"/>
            <a:lstStyle/>
            <a:p>
              <a:pPr>
                <a:spcBef>
                  <a:spcPts val="0"/>
                </a:spcBef>
                <a:defRPr/>
              </a:pP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LAN</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配線や</a:t>
              </a: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Wi-Fi</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環境整備</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 9"/>
            <p:cNvSpPr/>
            <p:nvPr/>
          </p:nvSpPr>
          <p:spPr bwMode="auto">
            <a:xfrm>
              <a:off x="4935538" y="4593647"/>
              <a:ext cx="3898900" cy="515549"/>
            </a:xfrm>
            <a:prstGeom prst="roundRect">
              <a:avLst>
                <a:gd name="adj" fmla="val 50000"/>
              </a:avLst>
            </a:prstGeom>
            <a:solidFill>
              <a:srgbClr val="11C1FF"/>
            </a:solidFill>
            <a:ln>
              <a:noFill/>
            </a:ln>
            <a:effectLst/>
            <a:extLst/>
          </p:spPr>
          <p:txBody>
            <a:bodyPr anchor="ctr"/>
            <a:lstStyle/>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防犯カメラ設置工事・</a:t>
              </a: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TV</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共聴設備の構築・地デジアンテナの設置</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bwMode="auto">
            <a:xfrm>
              <a:off x="4935538" y="5255982"/>
              <a:ext cx="3898900" cy="514213"/>
            </a:xfrm>
            <a:prstGeom prst="roundRect">
              <a:avLst>
                <a:gd name="adj" fmla="val 50000"/>
              </a:avLst>
            </a:prstGeom>
            <a:solidFill>
              <a:srgbClr val="11C1FF"/>
            </a:solidFill>
            <a:ln>
              <a:noFill/>
            </a:ln>
            <a:effectLst/>
            <a:extLst/>
          </p:spPr>
          <p:txBody>
            <a:bodyPr anchor="ctr"/>
            <a:lstStyle/>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店舗・施設などへの定期保守訪問や緊急時の駆けつけメンテナンス</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11"/>
            <p:cNvSpPr/>
            <p:nvPr/>
          </p:nvSpPr>
          <p:spPr bwMode="auto">
            <a:xfrm>
              <a:off x="4935538" y="5916983"/>
              <a:ext cx="3898900" cy="515549"/>
            </a:xfrm>
            <a:prstGeom prst="roundRect">
              <a:avLst>
                <a:gd name="adj" fmla="val 50000"/>
              </a:avLst>
            </a:prstGeom>
            <a:solidFill>
              <a:srgbClr val="11C1FF"/>
            </a:solidFill>
            <a:ln>
              <a:noFill/>
            </a:ln>
            <a:effectLst/>
            <a:extLst/>
          </p:spPr>
          <p:txBody>
            <a:bodyPr anchor="ctr"/>
            <a:lstStyle/>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各種</a:t>
              </a: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機器などのキッティング、</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電気・電子機器再生作業</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824" y="1649946"/>
            <a:ext cx="4321176" cy="2854648"/>
          </a:xfrm>
          <a:prstGeom prst="rect">
            <a:avLst/>
          </a:prstGeom>
        </p:spPr>
      </p:pic>
      <p:grpSp>
        <p:nvGrpSpPr>
          <p:cNvPr id="24" name="グループ化 23"/>
          <p:cNvGrpSpPr/>
          <p:nvPr/>
        </p:nvGrpSpPr>
        <p:grpSpPr>
          <a:xfrm>
            <a:off x="250823" y="4668249"/>
            <a:ext cx="2290769" cy="1654230"/>
            <a:chOff x="1932972" y="4901937"/>
            <a:chExt cx="2481790" cy="1635875"/>
          </a:xfrm>
        </p:grpSpPr>
        <p:grpSp>
          <p:nvGrpSpPr>
            <p:cNvPr id="23" name="グループ化 22"/>
            <p:cNvGrpSpPr/>
            <p:nvPr/>
          </p:nvGrpSpPr>
          <p:grpSpPr>
            <a:xfrm>
              <a:off x="1932972" y="4901937"/>
              <a:ext cx="2481790" cy="1635875"/>
              <a:chOff x="-3741775" y="2861532"/>
              <a:chExt cx="2385953" cy="1678494"/>
            </a:xfrm>
          </p:grpSpPr>
          <p:pic>
            <p:nvPicPr>
              <p:cNvPr id="16" name="図 15"/>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35851" y="2889842"/>
                <a:ext cx="2124509" cy="1589915"/>
              </a:xfrm>
              <a:prstGeom prst="rect">
                <a:avLst/>
              </a:prstGeom>
            </p:spPr>
          </p:pic>
          <p:sp>
            <p:nvSpPr>
              <p:cNvPr id="22" name="正方形/長方形 21"/>
              <p:cNvSpPr/>
              <p:nvPr/>
            </p:nvSpPr>
            <p:spPr bwMode="auto">
              <a:xfrm>
                <a:off x="-3741775" y="2861532"/>
                <a:ext cx="2385953" cy="1678494"/>
              </a:xfrm>
              <a:prstGeom prst="rect">
                <a:avLst/>
              </a:prstGeom>
              <a:solidFill>
                <a:srgbClr val="FFFFFF">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21" name="正方形/長方形 13"/>
            <p:cNvSpPr>
              <a:spLocks noChangeArrowheads="1"/>
            </p:cNvSpPr>
            <p:nvPr/>
          </p:nvSpPr>
          <p:spPr bwMode="auto">
            <a:xfrm>
              <a:off x="2302455" y="5177782"/>
              <a:ext cx="2077977"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ctr" hangingPunct="1">
                <a:buFontTx/>
                <a:buNone/>
              </a:pPr>
              <a:r>
                <a:rPr lang="ja-JP" altLang="en-US" sz="1400" b="1" dirty="0">
                  <a:solidFill>
                    <a:schemeClr val="tx1">
                      <a:lumMod val="75000"/>
                      <a:lumOff val="25000"/>
                    </a:schemeClr>
                  </a:solidFill>
                  <a:latin typeface="Arial Black" panose="020B0A04020102020204" pitchFamily="34" charset="0"/>
                  <a:ea typeface="メイリオ" pitchFamily="50" charset="-128"/>
                  <a:cs typeface="メイリオ" pitchFamily="50" charset="-128"/>
                </a:rPr>
                <a:t>全国</a:t>
              </a:r>
              <a:r>
                <a:rPr lang="en-US" altLang="ja-JP" sz="2400" b="1" dirty="0" smtClean="0">
                  <a:solidFill>
                    <a:srgbClr val="0081CC"/>
                  </a:solidFill>
                  <a:latin typeface="Arial Black" panose="020B0A04020102020204" pitchFamily="34" charset="0"/>
                  <a:ea typeface="メイリオ" pitchFamily="50" charset="-128"/>
                  <a:cs typeface="メイリオ" pitchFamily="50" charset="-128"/>
                </a:rPr>
                <a:t>141</a:t>
              </a:r>
              <a:r>
                <a:rPr lang="ja-JP" altLang="en-US" sz="1400" b="1" dirty="0" smtClean="0">
                  <a:solidFill>
                    <a:schemeClr val="tx1">
                      <a:lumMod val="75000"/>
                      <a:lumOff val="25000"/>
                    </a:schemeClr>
                  </a:solidFill>
                  <a:latin typeface="Arial Black" panose="020B0A04020102020204" pitchFamily="34" charset="0"/>
                  <a:ea typeface="メイリオ" pitchFamily="50" charset="-128"/>
                  <a:cs typeface="メイリオ" pitchFamily="50" charset="-128"/>
                </a:rPr>
                <a:t>エリア</a:t>
              </a:r>
              <a:endParaRPr lang="en-US" altLang="ja-JP" sz="1400" b="1" dirty="0" smtClean="0">
                <a:solidFill>
                  <a:schemeClr val="tx1">
                    <a:lumMod val="75000"/>
                    <a:lumOff val="25000"/>
                  </a:schemeClr>
                </a:solidFill>
                <a:latin typeface="Arial Black" panose="020B0A04020102020204" pitchFamily="34" charset="0"/>
                <a:ea typeface="メイリオ" pitchFamily="50" charset="-128"/>
                <a:cs typeface="メイリオ" pitchFamily="50" charset="-128"/>
              </a:endParaRPr>
            </a:p>
            <a:p>
              <a:pPr algn="r" eaLnBrk="1" fontAlgn="ctr" hangingPunct="1">
                <a:buFontTx/>
                <a:buNone/>
              </a:pPr>
              <a:r>
                <a:rPr lang="en-US" altLang="ja-JP" sz="2400" b="1" dirty="0" smtClean="0">
                  <a:solidFill>
                    <a:srgbClr val="0081CC"/>
                  </a:solidFill>
                  <a:latin typeface="Arial Black" panose="020B0A04020102020204" pitchFamily="34" charset="0"/>
                  <a:ea typeface="メイリオ" pitchFamily="50" charset="-128"/>
                  <a:cs typeface="メイリオ" pitchFamily="50" charset="-128"/>
                </a:rPr>
                <a:t>365</a:t>
              </a:r>
              <a:r>
                <a:rPr lang="ja-JP" altLang="en-US" sz="1400" b="1" dirty="0" smtClean="0">
                  <a:solidFill>
                    <a:schemeClr val="tx1">
                      <a:lumMod val="75000"/>
                      <a:lumOff val="25000"/>
                    </a:schemeClr>
                  </a:solidFill>
                  <a:latin typeface="Arial Black" panose="020B0A04020102020204" pitchFamily="34" charset="0"/>
                  <a:ea typeface="メイリオ" pitchFamily="50" charset="-128"/>
                  <a:cs typeface="メイリオ" pitchFamily="50" charset="-128"/>
                </a:rPr>
                <a:t>日対応</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7" name="グループ化 26"/>
          <p:cNvGrpSpPr/>
          <p:nvPr/>
        </p:nvGrpSpPr>
        <p:grpSpPr>
          <a:xfrm>
            <a:off x="2569591" y="4583337"/>
            <a:ext cx="1873963" cy="1843965"/>
            <a:chOff x="-3676472" y="2122905"/>
            <a:chExt cx="2638234" cy="2659808"/>
          </a:xfrm>
        </p:grpSpPr>
        <p:pic>
          <p:nvPicPr>
            <p:cNvPr id="25" name="図 24"/>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35058" y="2271007"/>
              <a:ext cx="2355406" cy="2511706"/>
            </a:xfrm>
            <a:prstGeom prst="rect">
              <a:avLst/>
            </a:prstGeom>
          </p:spPr>
        </p:pic>
        <p:sp>
          <p:nvSpPr>
            <p:cNvPr id="26" name="正方形/長方形 25"/>
            <p:cNvSpPr/>
            <p:nvPr/>
          </p:nvSpPr>
          <p:spPr bwMode="auto">
            <a:xfrm>
              <a:off x="-3676472" y="2122905"/>
              <a:ext cx="2638234" cy="2659808"/>
            </a:xfrm>
            <a:prstGeom prst="rect">
              <a:avLst/>
            </a:prstGeom>
            <a:solidFill>
              <a:srgbClr val="FFFFFF">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14" name="テキスト ボックス 13"/>
          <p:cNvSpPr txBox="1"/>
          <p:nvPr/>
        </p:nvSpPr>
        <p:spPr>
          <a:xfrm>
            <a:off x="2484385" y="4715444"/>
            <a:ext cx="2087615" cy="1785750"/>
          </a:xfrm>
          <a:prstGeom prst="rect">
            <a:avLst/>
          </a:prstGeom>
          <a:noFill/>
        </p:spPr>
        <p:txBody>
          <a:bodyPr wrap="square" rtlCol="0">
            <a:spAutoFit/>
          </a:bodyPr>
          <a:lstStyle/>
          <a:p>
            <a:pPr marL="87313" fontAlgn="ctr">
              <a:spcBef>
                <a:spcPts val="0"/>
              </a:spcBef>
              <a:spcAft>
                <a:spcPts val="600"/>
              </a:spcAft>
              <a:defRPr/>
            </a:pP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600"/>
              </a:spcAft>
              <a:defRPr/>
            </a:pPr>
            <a:r>
              <a:rPr lang="ja-JP" altLang="en-US" sz="105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エンジニア</a:t>
            </a: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700</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名以上</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0"/>
              </a:spcAft>
              <a:defRPr/>
            </a:pPr>
            <a:endParaRPr lang="en-US" altLang="ja-JP" sz="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0"/>
              </a:spcAft>
              <a:defRPr/>
            </a:pPr>
            <a:r>
              <a:rPr lang="ja-JP" altLang="en-US" sz="105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資格保有者</a:t>
            </a:r>
            <a:endParaRPr lang="en-US" altLang="ja-JP" sz="105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0"/>
              </a:spcAft>
              <a:defRPr/>
            </a:pPr>
            <a:r>
              <a:rPr lang="ja-JP" altLang="en-US" sz="7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600"/>
              </a:spcAft>
              <a:defRPr/>
            </a:pP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・電気</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工事士：</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550</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a:t>
            </a: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以上</a:t>
            </a:r>
            <a:endParaRPr lang="en-US" altLang="ja-JP"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600"/>
              </a:spcAft>
              <a:defRPr/>
            </a:pP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・工事</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担任者：</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390</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a:t>
            </a: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以上</a:t>
            </a:r>
            <a:endParaRPr lang="en-US" altLang="ja-JP"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 name="図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087" y="822401"/>
            <a:ext cx="1875099" cy="643859"/>
          </a:xfrm>
          <a:prstGeom prst="rect">
            <a:avLst/>
          </a:prstGeom>
        </p:spPr>
      </p:pic>
      <p:grpSp>
        <p:nvGrpSpPr>
          <p:cNvPr id="19" name="グループ化 18"/>
          <p:cNvGrpSpPr/>
          <p:nvPr/>
        </p:nvGrpSpPr>
        <p:grpSpPr>
          <a:xfrm>
            <a:off x="91980" y="6486134"/>
            <a:ext cx="3436212" cy="367827"/>
            <a:chOff x="91980" y="6486134"/>
            <a:chExt cx="3436212" cy="367827"/>
          </a:xfrm>
        </p:grpSpPr>
        <p:sp>
          <p:nvSpPr>
            <p:cNvPr id="15"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9" name="図 28"/>
            <p:cNvPicPr>
              <a:picLocks noChangeAspect="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
        <p:nvSpPr>
          <p:cNvPr id="31" name="タイトル 1"/>
          <p:cNvSpPr txBox="1">
            <a:spLocks/>
          </p:cNvSpPr>
          <p:nvPr/>
        </p:nvSpPr>
        <p:spPr>
          <a:xfrm>
            <a:off x="251787"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各種</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工事・保守</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サポート</a:t>
            </a:r>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USEN</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テクノサービス</a:t>
            </a:r>
          </a:p>
        </p:txBody>
      </p:sp>
    </p:spTree>
    <p:extLst>
      <p:ext uri="{BB962C8B-B14F-4D97-AF65-F5344CB8AC3E}">
        <p14:creationId xmlns:p14="http://schemas.microsoft.com/office/powerpoint/2010/main" val="1618706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239963" y="1884134"/>
            <a:ext cx="4994031" cy="4749060"/>
            <a:chOff x="-7033846" y="-3203357"/>
            <a:chExt cx="4994031" cy="4749060"/>
          </a:xfrm>
        </p:grpSpPr>
        <p:pic>
          <p:nvPicPr>
            <p:cNvPr id="9" name="図 8"/>
            <p:cNvPicPr>
              <a:picLocks noChangeAspect="1"/>
            </p:cNvPicPr>
            <p:nvPr/>
          </p:nvPicPr>
          <p:blipFill>
            <a:blip r:embed="rId2"/>
            <a:stretch>
              <a:fillRect/>
            </a:stretch>
          </p:blipFill>
          <p:spPr>
            <a:xfrm>
              <a:off x="-6852401" y="-2771958"/>
              <a:ext cx="4583580" cy="3847992"/>
            </a:xfrm>
            <a:prstGeom prst="rect">
              <a:avLst/>
            </a:prstGeom>
          </p:spPr>
        </p:pic>
        <p:sp>
          <p:nvSpPr>
            <p:cNvPr id="10" name="正方形/長方形 9"/>
            <p:cNvSpPr/>
            <p:nvPr/>
          </p:nvSpPr>
          <p:spPr bwMode="auto">
            <a:xfrm>
              <a:off x="-7033846" y="-3203357"/>
              <a:ext cx="4994031" cy="4749060"/>
            </a:xfrm>
            <a:prstGeom prst="rect">
              <a:avLst/>
            </a:prstGeom>
            <a:solidFill>
              <a:srgbClr val="FFFFFF">
                <a:alpha val="25098"/>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2" name="スライド番号プレースホルダー 1"/>
          <p:cNvSpPr>
            <a:spLocks noGrp="1"/>
          </p:cNvSpPr>
          <p:nvPr>
            <p:ph type="sldNum" sz="quarter" idx="10"/>
          </p:nvPr>
        </p:nvSpPr>
        <p:spPr>
          <a:xfrm>
            <a:off x="8498424" y="6634873"/>
            <a:ext cx="562690" cy="336427"/>
          </a:xfrm>
        </p:spPr>
        <p:txBody>
          <a:bodyPr/>
          <a:lstStyle/>
          <a:p>
            <a:pPr>
              <a:defRPr/>
            </a:pPr>
            <a:fld id="{D2E4AEE9-8ED3-4084-9FB0-33674E7AE552}" type="slidenum">
              <a:rPr lang="en-US" altLang="ja-JP" smtClean="0"/>
              <a:pPr>
                <a:defRPr/>
              </a:pPr>
              <a:t>36</a:t>
            </a:fld>
            <a:endParaRPr lang="en-US" altLang="ja-JP" dirty="0"/>
          </a:p>
        </p:txBody>
      </p:sp>
      <p:sp>
        <p:nvSpPr>
          <p:cNvPr id="5" name="テキスト ボックス 20"/>
          <p:cNvSpPr txBox="1">
            <a:spLocks noChangeArrowheads="1"/>
          </p:cNvSpPr>
          <p:nvPr/>
        </p:nvSpPr>
        <p:spPr bwMode="auto">
          <a:xfrm>
            <a:off x="4314302" y="752869"/>
            <a:ext cx="446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一括管理でコストダウンをお手伝いします</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店舗</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維持管理費の</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最適化</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サービス</a:t>
            </a:r>
          </a:p>
        </p:txBody>
      </p:sp>
      <p:sp>
        <p:nvSpPr>
          <p:cNvPr id="7" name="角丸四角形 9"/>
          <p:cNvSpPr>
            <a:spLocks noChangeArrowheads="1"/>
          </p:cNvSpPr>
          <p:nvPr/>
        </p:nvSpPr>
        <p:spPr bwMode="auto">
          <a:xfrm>
            <a:off x="5342961" y="2459345"/>
            <a:ext cx="3666480" cy="3906247"/>
          </a:xfrm>
          <a:prstGeom prst="roundRect">
            <a:avLst>
              <a:gd name="adj" fmla="val 4195"/>
            </a:avLst>
          </a:prstGeom>
          <a:noFill/>
          <a:ln w="25400" algn="ctr">
            <a:noFill/>
            <a:round/>
            <a:headEnd/>
            <a:tailEnd/>
          </a:ln>
          <a:effectLst/>
        </p:spPr>
        <p:txBody>
          <a:bodyPr anchor="t"/>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ランニングコスト削減</a:t>
            </a:r>
            <a:r>
              <a:rPr lang="en-US" altLang="ja-JP" sz="1600" dirty="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a:p>
            <a:pPr eaLnBrk="1" hangingPunct="1">
              <a:buFontTx/>
              <a:buNone/>
            </a:pPr>
            <a:endParaRPr lang="ja-JP" altLang="en-US" sz="900"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清掃</a:t>
            </a:r>
            <a:r>
              <a:rPr lang="en-US" altLang="ja-JP" sz="1400" b="1" dirty="0" smtClean="0">
                <a:latin typeface="Meiryo UI" panose="020B0604030504040204" pitchFamily="50" charset="-128"/>
                <a:ea typeface="Meiryo UI" panose="020B0604030504040204" pitchFamily="50" charset="-128"/>
              </a:rPr>
              <a:t> </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床面定期清掃、日常清掃</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エアコン分解</a:t>
            </a:r>
            <a:r>
              <a:rPr lang="ja-JP" altLang="en-US" sz="1400" b="1" dirty="0">
                <a:latin typeface="Meiryo UI" panose="020B0604030504040204" pitchFamily="50" charset="-128"/>
                <a:ea typeface="Meiryo UI" panose="020B0604030504040204" pitchFamily="50" charset="-128"/>
              </a:rPr>
              <a:t>洗浄</a:t>
            </a:r>
            <a:r>
              <a:rPr lang="ja-JP" altLang="en-US" sz="1400" b="1" dirty="0" smtClean="0">
                <a:latin typeface="Meiryo UI" panose="020B0604030504040204" pitchFamily="50" charset="-128"/>
                <a:ea typeface="Meiryo UI" panose="020B0604030504040204" pitchFamily="50" charset="-128"/>
              </a:rPr>
              <a:t>等</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消耗品</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レンタルマット、モップ</a:t>
            </a:r>
            <a:r>
              <a:rPr lang="ja-JP" altLang="en-US" sz="1400" b="1" dirty="0" smtClean="0">
                <a:latin typeface="Meiryo UI" panose="020B0604030504040204" pitchFamily="50" charset="-128"/>
                <a:ea typeface="Meiryo UI" panose="020B0604030504040204" pitchFamily="50" charset="-128"/>
              </a:rPr>
              <a:t>等</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環境衛生</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防虫、</a:t>
            </a:r>
            <a:r>
              <a:rPr lang="ja-JP" altLang="en-US" sz="1400" b="1" dirty="0" smtClean="0">
                <a:latin typeface="Meiryo UI" panose="020B0604030504040204" pitchFamily="50" charset="-128"/>
                <a:ea typeface="Meiryo UI" panose="020B0604030504040204" pitchFamily="50" charset="-128"/>
              </a:rPr>
              <a:t>防鼠</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廃棄物</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一般・産業廃棄物</a:t>
            </a:r>
            <a:r>
              <a:rPr lang="ja-JP" altLang="en-US" sz="1400" b="1" dirty="0" smtClean="0">
                <a:latin typeface="Meiryo UI" panose="020B0604030504040204" pitchFamily="50" charset="-128"/>
                <a:ea typeface="Meiryo UI" panose="020B0604030504040204" pitchFamily="50" charset="-128"/>
              </a:rPr>
              <a:t>等</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設備管理</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消防設備点検、防火対象物</a:t>
            </a:r>
            <a:r>
              <a:rPr lang="ja-JP" altLang="en-US" sz="1400" b="1" dirty="0" smtClean="0">
                <a:latin typeface="Meiryo UI" panose="020B0604030504040204" pitchFamily="50" charset="-128"/>
                <a:ea typeface="Meiryo UI" panose="020B0604030504040204" pitchFamily="50" charset="-128"/>
              </a:rPr>
              <a:t>点検等</a:t>
            </a:r>
            <a:endParaRPr lang="en-US" altLang="ja-JP" sz="1400" b="1" dirty="0">
              <a:latin typeface="Meiryo UI" panose="020B0604030504040204" pitchFamily="50" charset="-128"/>
              <a:ea typeface="Meiryo UI" panose="020B0604030504040204" pitchFamily="50" charset="-128"/>
            </a:endParaRPr>
          </a:p>
        </p:txBody>
      </p:sp>
      <p:sp>
        <p:nvSpPr>
          <p:cNvPr id="27"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店舗</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運用コスト</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削減</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ファシリティマネジメント</a:t>
            </a:r>
            <a:endPar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4273" y="2007809"/>
            <a:ext cx="3851742" cy="4560307"/>
            <a:chOff x="-18917" y="1785714"/>
            <a:chExt cx="3851742" cy="4560307"/>
          </a:xfrm>
        </p:grpSpPr>
        <p:grpSp>
          <p:nvGrpSpPr>
            <p:cNvPr id="30" name="グループ化 29"/>
            <p:cNvGrpSpPr/>
            <p:nvPr/>
          </p:nvGrpSpPr>
          <p:grpSpPr>
            <a:xfrm>
              <a:off x="-18917" y="1785714"/>
              <a:ext cx="3153140" cy="4560307"/>
              <a:chOff x="-63717" y="1788358"/>
              <a:chExt cx="3153140" cy="4560307"/>
            </a:xfrm>
          </p:grpSpPr>
          <p:sp>
            <p:nvSpPr>
              <p:cNvPr id="14" name="Line 46"/>
              <p:cNvSpPr>
                <a:spLocks noChangeShapeType="1"/>
              </p:cNvSpPr>
              <p:nvPr/>
            </p:nvSpPr>
            <p:spPr bwMode="auto">
              <a:xfrm flipH="1">
                <a:off x="2584063" y="4402639"/>
                <a:ext cx="505360" cy="1199588"/>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15" name="Rectangle 47"/>
              <p:cNvSpPr>
                <a:spLocks noChangeArrowheads="1"/>
              </p:cNvSpPr>
              <p:nvPr/>
            </p:nvSpPr>
            <p:spPr bwMode="auto">
              <a:xfrm>
                <a:off x="-63717" y="5451252"/>
                <a:ext cx="151288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70000"/>
                  </a:lnSpc>
                  <a:buFontTx/>
                  <a:buNone/>
                </a:pPr>
                <a:r>
                  <a:rPr lang="ja-JP" altLang="en-US" sz="1000" dirty="0">
                    <a:latin typeface="Meiryo UI" panose="020B0604030504040204" pitchFamily="50" charset="-128"/>
                    <a:ea typeface="Meiryo UI" panose="020B0604030504040204" pitchFamily="50" charset="-128"/>
                  </a:rPr>
                  <a:t>客席の床面清掃</a:t>
                </a:r>
              </a:p>
              <a:p>
                <a:pPr algn="ctr" eaLnBrk="1" hangingPunct="1">
                  <a:lnSpc>
                    <a:spcPct val="70000"/>
                  </a:lnSpc>
                  <a:buFontTx/>
                  <a:buNone/>
                </a:pPr>
                <a:r>
                  <a:rPr lang="ja-JP" altLang="en-US" sz="1000" dirty="0">
                    <a:latin typeface="Meiryo UI" panose="020B0604030504040204" pitchFamily="50" charset="-128"/>
                    <a:ea typeface="Meiryo UI" panose="020B0604030504040204" pitchFamily="50" charset="-128"/>
                  </a:rPr>
                  <a:t>（洗浄＋ＷＡＸ）</a:t>
                </a:r>
              </a:p>
            </p:txBody>
          </p:sp>
          <p:sp>
            <p:nvSpPr>
              <p:cNvPr id="16" name="Line 48"/>
              <p:cNvSpPr>
                <a:spLocks noChangeShapeType="1"/>
              </p:cNvSpPr>
              <p:nvPr/>
            </p:nvSpPr>
            <p:spPr bwMode="auto">
              <a:xfrm flipH="1" flipV="1">
                <a:off x="2584068" y="2412697"/>
                <a:ext cx="477978" cy="656291"/>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22" name="Line 54"/>
              <p:cNvSpPr>
                <a:spLocks noChangeShapeType="1"/>
              </p:cNvSpPr>
              <p:nvPr/>
            </p:nvSpPr>
            <p:spPr bwMode="auto">
              <a:xfrm flipH="1">
                <a:off x="897210" y="4152314"/>
                <a:ext cx="463049" cy="746219"/>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23" name="Rectangle 55"/>
              <p:cNvSpPr>
                <a:spLocks noChangeArrowheads="1"/>
              </p:cNvSpPr>
              <p:nvPr/>
            </p:nvSpPr>
            <p:spPr bwMode="auto">
              <a:xfrm>
                <a:off x="2194722" y="5988302"/>
                <a:ext cx="792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レンタルマット</a:t>
                </a:r>
              </a:p>
            </p:txBody>
          </p:sp>
          <p:sp>
            <p:nvSpPr>
              <p:cNvPr id="24" name="Rectangle 57"/>
              <p:cNvSpPr>
                <a:spLocks noChangeArrowheads="1"/>
              </p:cNvSpPr>
              <p:nvPr/>
            </p:nvSpPr>
            <p:spPr bwMode="auto">
              <a:xfrm>
                <a:off x="233443" y="1788358"/>
                <a:ext cx="1204406"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エアコンの分解洗浄</a:t>
                </a:r>
              </a:p>
            </p:txBody>
          </p:sp>
          <p:sp>
            <p:nvSpPr>
              <p:cNvPr id="26" name="Line 56"/>
              <p:cNvSpPr>
                <a:spLocks noChangeShapeType="1"/>
              </p:cNvSpPr>
              <p:nvPr/>
            </p:nvSpPr>
            <p:spPr bwMode="auto">
              <a:xfrm flipH="1" flipV="1">
                <a:off x="1130887" y="2676147"/>
                <a:ext cx="537685" cy="470764"/>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6507" y="5496044"/>
                <a:ext cx="724933" cy="543699"/>
              </a:xfrm>
              <a:prstGeom prst="rect">
                <a:avLst/>
              </a:prstGeom>
            </p:spPr>
          </p:pic>
          <p:pic>
            <p:nvPicPr>
              <p:cNvPr id="25" name="Picture 27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74203" y="2127528"/>
                <a:ext cx="894519" cy="61903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ｰﾄﾞﾌﾛｱﾒﾝﾃﾅﾝｽ0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
              <a:stretch/>
            </p:blipFill>
            <p:spPr bwMode="auto">
              <a:xfrm>
                <a:off x="272245" y="4794776"/>
                <a:ext cx="910845" cy="59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angle 49"/>
            <p:cNvSpPr>
              <a:spLocks noChangeArrowheads="1"/>
            </p:cNvSpPr>
            <p:nvPr/>
          </p:nvSpPr>
          <p:spPr bwMode="auto">
            <a:xfrm>
              <a:off x="2986240" y="1870669"/>
              <a:ext cx="84658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000" dirty="0">
                  <a:latin typeface="Meiryo UI" panose="020B0604030504040204" pitchFamily="50" charset="-128"/>
                  <a:ea typeface="Meiryo UI" panose="020B0604030504040204" pitchFamily="50" charset="-128"/>
                </a:rPr>
                <a:t>厨房内清掃</a:t>
              </a:r>
            </a:p>
            <a:p>
              <a:pPr algn="ctr" eaLnBrk="1" hangingPunct="1">
                <a:buFontTx/>
                <a:buNone/>
              </a:pPr>
              <a:r>
                <a:rPr lang="ja-JP" altLang="en-US" sz="1000" dirty="0">
                  <a:latin typeface="Meiryo UI" panose="020B0604030504040204" pitchFamily="50" charset="-128"/>
                  <a:ea typeface="Meiryo UI" panose="020B0604030504040204" pitchFamily="50" charset="-128"/>
                </a:rPr>
                <a:t>害虫駆除</a:t>
              </a:r>
            </a:p>
          </p:txBody>
        </p:sp>
        <p:pic>
          <p:nvPicPr>
            <p:cNvPr id="31" name="図 30"/>
            <p:cNvPicPr>
              <a:picLocks noChangeAspect="1"/>
            </p:cNvPicPr>
            <p:nvPr/>
          </p:nvPicPr>
          <p:blipFill rotWithShape="1">
            <a:blip r:embed="rId6" cstate="screen">
              <a:extLst>
                <a:ext uri="{28A0092B-C50C-407E-A947-70E740481C1C}">
                  <a14:useLocalDpi xmlns:a14="http://schemas.microsoft.com/office/drawing/2010/main"/>
                </a:ext>
              </a:extLst>
            </a:blip>
            <a:srcRect t="-3"/>
            <a:stretch/>
          </p:blipFill>
          <p:spPr>
            <a:xfrm>
              <a:off x="2256857" y="1882744"/>
              <a:ext cx="757495" cy="534269"/>
            </a:xfrm>
            <a:prstGeom prst="rect">
              <a:avLst/>
            </a:prstGeom>
          </p:spPr>
        </p:pic>
      </p:grpSp>
      <p:grpSp>
        <p:nvGrpSpPr>
          <p:cNvPr id="35" name="グループ化 34"/>
          <p:cNvGrpSpPr/>
          <p:nvPr/>
        </p:nvGrpSpPr>
        <p:grpSpPr>
          <a:xfrm>
            <a:off x="4178300" y="2205982"/>
            <a:ext cx="791012" cy="860911"/>
            <a:chOff x="981934" y="1451868"/>
            <a:chExt cx="1072877" cy="1043317"/>
          </a:xfrm>
        </p:grpSpPr>
        <p:sp>
          <p:nvSpPr>
            <p:cNvPr id="21" name="Rectangle 53"/>
            <p:cNvSpPr>
              <a:spLocks noChangeArrowheads="1"/>
            </p:cNvSpPr>
            <p:nvPr/>
          </p:nvSpPr>
          <p:spPr bwMode="auto">
            <a:xfrm>
              <a:off x="981934" y="1451868"/>
              <a:ext cx="792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廃棄物処理</a:t>
              </a:r>
            </a:p>
          </p:txBody>
        </p:sp>
        <p:pic>
          <p:nvPicPr>
            <p:cNvPr id="34" name="図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1688" y="1793903"/>
              <a:ext cx="1053123" cy="701282"/>
            </a:xfrm>
            <a:prstGeom prst="rect">
              <a:avLst/>
            </a:prstGeom>
            <a:ln>
              <a:solidFill>
                <a:schemeClr val="bg1">
                  <a:lumMod val="50000"/>
                </a:schemeClr>
              </a:solidFill>
            </a:ln>
          </p:spPr>
        </p:pic>
      </p:grpSp>
      <p:grpSp>
        <p:nvGrpSpPr>
          <p:cNvPr id="37" name="グループ化 36"/>
          <p:cNvGrpSpPr/>
          <p:nvPr/>
        </p:nvGrpSpPr>
        <p:grpSpPr>
          <a:xfrm>
            <a:off x="3981867" y="4294685"/>
            <a:ext cx="780480" cy="941381"/>
            <a:chOff x="3510773" y="3827506"/>
            <a:chExt cx="780480" cy="941381"/>
          </a:xfrm>
        </p:grpSpPr>
        <p:sp>
          <p:nvSpPr>
            <p:cNvPr id="18" name="Line 50"/>
            <p:cNvSpPr>
              <a:spLocks noChangeShapeType="1"/>
            </p:cNvSpPr>
            <p:nvPr/>
          </p:nvSpPr>
          <p:spPr bwMode="auto">
            <a:xfrm>
              <a:off x="3510773" y="3827506"/>
              <a:ext cx="763851" cy="738617"/>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pic>
          <p:nvPicPr>
            <p:cNvPr id="29" name="図 2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71348" y="4204788"/>
              <a:ext cx="719905" cy="564099"/>
            </a:xfrm>
            <a:prstGeom prst="rect">
              <a:avLst/>
            </a:prstGeom>
          </p:spPr>
        </p:pic>
      </p:grpSp>
      <p:sp>
        <p:nvSpPr>
          <p:cNvPr id="19" name="Rectangle 51"/>
          <p:cNvSpPr>
            <a:spLocks noChangeArrowheads="1"/>
          </p:cNvSpPr>
          <p:nvPr/>
        </p:nvSpPr>
        <p:spPr bwMode="auto">
          <a:xfrm>
            <a:off x="4465644" y="5561114"/>
            <a:ext cx="7683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ガラス清掃</a:t>
            </a:r>
          </a:p>
        </p:txBody>
      </p:sp>
      <p:sp>
        <p:nvSpPr>
          <p:cNvPr id="28" name="タイトル 1"/>
          <p:cNvSpPr txBox="1">
            <a:spLocks/>
          </p:cNvSpPr>
          <p:nvPr/>
        </p:nvSpPr>
        <p:spPr>
          <a:xfrm>
            <a:off x="274015" y="710678"/>
            <a:ext cx="3476625" cy="835025"/>
          </a:xfrm>
          <a:prstGeom prst="rect">
            <a:avLst/>
          </a:prstGeom>
        </p:spPr>
        <p:txBody>
          <a:bodyPr anchor="ct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USEN </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ファシリティ</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マネジメントサービス</a:t>
            </a:r>
            <a:endParaRPr kumimoji="0"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4314302" y="1574747"/>
            <a:ext cx="4746812" cy="772519"/>
          </a:xfrm>
          <a:prstGeom prst="rect">
            <a:avLst/>
          </a:prstGeom>
          <a:noFill/>
        </p:spPr>
        <p:txBody>
          <a:bodyPr wrap="none" rtlCol="0">
            <a:spAutoFit/>
          </a:bodyPr>
          <a:lstStyle/>
          <a:p>
            <a:r>
              <a:rPr lang="ja-JP" altLang="en-US" sz="1300" dirty="0">
                <a:latin typeface="Meiryo UI" panose="020B0604030504040204" pitchFamily="50" charset="-128"/>
                <a:ea typeface="Meiryo UI" panose="020B0604030504040204" pitchFamily="50" charset="-128"/>
              </a:rPr>
              <a:t>多店舗展開されるチェーン店企業様のネットワークを活かし</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店舗</a:t>
            </a:r>
            <a:r>
              <a:rPr lang="ja-JP" altLang="en-US" sz="1300" dirty="0">
                <a:latin typeface="Meiryo UI" panose="020B0604030504040204" pitchFamily="50" charset="-128"/>
                <a:ea typeface="Meiryo UI" panose="020B0604030504040204" pitchFamily="50" charset="-128"/>
              </a:rPr>
              <a:t>運営に</a:t>
            </a:r>
            <a:r>
              <a:rPr lang="ja-JP" altLang="en-US" sz="1300" dirty="0" smtClean="0">
                <a:latin typeface="Meiryo UI" panose="020B0604030504040204" pitchFamily="50" charset="-128"/>
                <a:ea typeface="Meiryo UI" panose="020B0604030504040204" pitchFamily="50" charset="-128"/>
              </a:rPr>
              <a:t>関わる</a:t>
            </a:r>
            <a:r>
              <a:rPr lang="ja-JP" altLang="en-US" sz="1300" b="1" dirty="0" smtClean="0">
                <a:solidFill>
                  <a:srgbClr val="FF0000"/>
                </a:solidFill>
                <a:latin typeface="Meiryo UI" panose="020B0604030504040204" pitchFamily="50" charset="-128"/>
                <a:ea typeface="Meiryo UI" panose="020B0604030504040204" pitchFamily="50" charset="-128"/>
              </a:rPr>
              <a:t>あらゆる</a:t>
            </a:r>
            <a:r>
              <a:rPr lang="ja-JP" altLang="en-US" sz="1300" b="1" dirty="0">
                <a:solidFill>
                  <a:srgbClr val="FF0000"/>
                </a:solidFill>
                <a:latin typeface="Meiryo UI" panose="020B0604030504040204" pitchFamily="50" charset="-128"/>
                <a:ea typeface="Meiryo UI" panose="020B0604030504040204" pitchFamily="50" charset="-128"/>
              </a:rPr>
              <a:t>項目のコストダウンのご提案が可能</a:t>
            </a:r>
            <a:r>
              <a:rPr lang="ja-JP" altLang="en-US" sz="1300" dirty="0">
                <a:latin typeface="Meiryo UI" panose="020B0604030504040204" pitchFamily="50" charset="-128"/>
                <a:ea typeface="Meiryo UI" panose="020B0604030504040204" pitchFamily="50" charset="-128"/>
              </a:rPr>
              <a:t>です。</a:t>
            </a:r>
          </a:p>
          <a:p>
            <a:endParaRPr kumimoji="1" lang="ja-JP" altLang="en-US" sz="1300" dirty="0"/>
          </a:p>
        </p:txBody>
      </p:sp>
      <p:grpSp>
        <p:nvGrpSpPr>
          <p:cNvPr id="41" name="グループ化 40"/>
          <p:cNvGrpSpPr/>
          <p:nvPr/>
        </p:nvGrpSpPr>
        <p:grpSpPr>
          <a:xfrm>
            <a:off x="91980" y="6486134"/>
            <a:ext cx="3436212" cy="367827"/>
            <a:chOff x="91980" y="6486134"/>
            <a:chExt cx="3436212" cy="367827"/>
          </a:xfrm>
        </p:grpSpPr>
        <p:sp>
          <p:nvSpPr>
            <p:cNvPr id="42"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1399444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会員制</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緊急トラブルサービス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USEN</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レスキュー</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24</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383" y="475774"/>
            <a:ext cx="1925189" cy="1362072"/>
          </a:xfrm>
          <a:prstGeom prst="rect">
            <a:avLst/>
          </a:prstGeom>
        </p:spPr>
      </p:pic>
      <p:sp>
        <p:nvSpPr>
          <p:cNvPr id="3" name="テキスト ボックス 2"/>
          <p:cNvSpPr txBox="1"/>
          <p:nvPr/>
        </p:nvSpPr>
        <p:spPr>
          <a:xfrm>
            <a:off x="2358620" y="775628"/>
            <a:ext cx="6659195" cy="701731"/>
          </a:xfrm>
          <a:prstGeom prst="rect">
            <a:avLst/>
          </a:prstGeom>
          <a:noFill/>
        </p:spPr>
        <p:txBody>
          <a:bodyPr wrap="none" rtlCol="0">
            <a:spAutoFit/>
          </a:bodyPr>
          <a:lstStyle/>
          <a:p>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お電話</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本で</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rPr>
              <a:t>24</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時間</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rPr>
              <a:t>365</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日駆け付け対応</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店舗</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運営の様々な緊急トラブルにいつでも対応・サポートする</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299422" y="1673246"/>
            <a:ext cx="2481770"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こんなお悩み、ございませんか？</a:t>
            </a:r>
            <a:endParaRPr kumimoji="1" lang="ja-JP" altLang="en-US" sz="1400" b="1" dirty="0">
              <a:latin typeface="Meiryo UI" panose="020B0604030504040204" pitchFamily="50" charset="-128"/>
              <a:ea typeface="Meiryo UI" panose="020B0604030504040204" pitchFamily="50" charset="-128"/>
            </a:endParaRPr>
          </a:p>
        </p:txBody>
      </p:sp>
      <p:sp>
        <p:nvSpPr>
          <p:cNvPr id="5" name="角丸四角形 4"/>
          <p:cNvSpPr/>
          <p:nvPr/>
        </p:nvSpPr>
        <p:spPr bwMode="auto">
          <a:xfrm>
            <a:off x="309642" y="2022404"/>
            <a:ext cx="2727080" cy="533401"/>
          </a:xfrm>
          <a:prstGeom prst="roundRect">
            <a:avLst/>
          </a:prstGeom>
          <a:solidFill>
            <a:srgbClr val="82D1F6"/>
          </a:solidFill>
          <a:ln>
            <a:noFill/>
          </a:ln>
          <a:effectLst/>
          <a:extLst/>
        </p:spPr>
        <p:txBody>
          <a:bodyPr vert="horz" wrap="none" lIns="91440" tIns="45720" rIns="91440" bIns="45720" numCol="1" rtlCol="0" anchor="ctr" anchorCtr="0" compatLnSpc="1">
            <a:prstTxWarp prst="textNoShape">
              <a:avLst/>
            </a:prstTxWarp>
          </a:bodyPr>
          <a:lstStyle/>
          <a:p>
            <a:pPr eaLnBrk="1" hangingPunct="1">
              <a:lnSpc>
                <a:spcPct val="130000"/>
              </a:lnSpc>
              <a:spcBef>
                <a:spcPct val="0"/>
              </a:spcBef>
              <a:buFontTx/>
              <a:buNone/>
            </a:pPr>
            <a:r>
              <a:rPr lang="ja-JP" altLang="en-US" sz="1050" dirty="0" smtClean="0">
                <a:latin typeface="Meiryo UI" panose="020B0604030504040204" pitchFamily="50" charset="-128"/>
                <a:ea typeface="Meiryo UI" panose="020B0604030504040204" pitchFamily="50" charset="-128"/>
              </a:rPr>
              <a:t>特定</a:t>
            </a:r>
            <a:r>
              <a:rPr lang="ja-JP" altLang="en-US" sz="1050" dirty="0">
                <a:latin typeface="Meiryo UI" panose="020B0604030504040204" pitchFamily="50" charset="-128"/>
                <a:ea typeface="Meiryo UI" panose="020B0604030504040204" pitchFamily="50" charset="-128"/>
              </a:rPr>
              <a:t>の業者がいない為、都度業者を探して</a:t>
            </a:r>
            <a:r>
              <a:rPr lang="ja-JP" altLang="en-US" sz="1050" dirty="0" smtClean="0">
                <a:latin typeface="Meiryo UI" panose="020B0604030504040204" pitchFamily="50" charset="-128"/>
                <a:ea typeface="Meiryo UI" panose="020B0604030504040204" pitchFamily="50" charset="-128"/>
              </a:rPr>
              <a:t>いる</a:t>
            </a:r>
            <a:endParaRPr lang="ja-JP" altLang="en-US" sz="1050" dirty="0">
              <a:latin typeface="Meiryo UI" panose="020B0604030504040204" pitchFamily="50" charset="-128"/>
              <a:ea typeface="Meiryo UI" panose="020B0604030504040204" pitchFamily="50" charset="-128"/>
            </a:endParaRPr>
          </a:p>
          <a:p>
            <a:pPr eaLnBrk="1" hangingPunct="1">
              <a:lnSpc>
                <a:spcPct val="130000"/>
              </a:lnSpc>
              <a:spcBef>
                <a:spcPct val="0"/>
              </a:spcBef>
              <a:buFontTx/>
              <a:buNone/>
            </a:pPr>
            <a:r>
              <a:rPr lang="ja-JP" altLang="en-US" sz="1050" dirty="0" smtClean="0">
                <a:latin typeface="Meiryo UI" panose="020B0604030504040204" pitchFamily="50" charset="-128"/>
                <a:ea typeface="Meiryo UI" panose="020B0604030504040204" pitchFamily="50" charset="-128"/>
              </a:rPr>
              <a:t>業者</a:t>
            </a:r>
            <a:r>
              <a:rPr lang="ja-JP" altLang="en-US" sz="1050" dirty="0">
                <a:latin typeface="Meiryo UI" panose="020B0604030504040204" pitchFamily="50" charset="-128"/>
                <a:ea typeface="Meiryo UI" panose="020B0604030504040204" pitchFamily="50" charset="-128"/>
              </a:rPr>
              <a:t>（対応窓口）を一本化</a:t>
            </a:r>
            <a:r>
              <a:rPr lang="ja-JP" altLang="en-US" sz="1050" dirty="0" smtClean="0">
                <a:latin typeface="Meiryo UI" panose="020B0604030504040204" pitchFamily="50" charset="-128"/>
                <a:ea typeface="Meiryo UI" panose="020B0604030504040204" pitchFamily="50" charset="-128"/>
              </a:rPr>
              <a:t>したい</a:t>
            </a:r>
            <a:endParaRPr lang="ja-JP" altLang="en-US" sz="1050" dirty="0">
              <a:latin typeface="Meiryo UI" panose="020B0604030504040204" pitchFamily="50" charset="-128"/>
              <a:ea typeface="Meiryo UI" panose="020B0604030504040204" pitchFamily="50" charset="-128"/>
            </a:endParaRPr>
          </a:p>
        </p:txBody>
      </p:sp>
      <p:sp>
        <p:nvSpPr>
          <p:cNvPr id="64" name="角丸四角形 63"/>
          <p:cNvSpPr/>
          <p:nvPr/>
        </p:nvSpPr>
        <p:spPr bwMode="auto">
          <a:xfrm>
            <a:off x="3202699" y="2022404"/>
            <a:ext cx="2727080" cy="533401"/>
          </a:xfrm>
          <a:prstGeom prst="roundRect">
            <a:avLst/>
          </a:prstGeom>
          <a:solidFill>
            <a:srgbClr val="82D1F6"/>
          </a:solid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dirty="0" smtClean="0">
                <a:latin typeface="Meiryo UI" panose="020B0604030504040204" pitchFamily="50" charset="-128"/>
                <a:ea typeface="Meiryo UI" panose="020B0604030504040204" pitchFamily="50" charset="-128"/>
              </a:rPr>
              <a:t>現在</a:t>
            </a:r>
            <a:r>
              <a:rPr lang="ja-JP" altLang="en-US" sz="1000" dirty="0">
                <a:latin typeface="Meiryo UI" panose="020B0604030504040204" pitchFamily="50" charset="-128"/>
                <a:ea typeface="Meiryo UI" panose="020B0604030504040204" pitchFamily="50" charset="-128"/>
              </a:rPr>
              <a:t>、特定の業者が決まっているが、料金が</a:t>
            </a:r>
            <a:r>
              <a:rPr lang="ja-JP" altLang="en-US" sz="1000" dirty="0" smtClean="0">
                <a:latin typeface="Meiryo UI" panose="020B0604030504040204" pitchFamily="50" charset="-128"/>
                <a:ea typeface="Meiryo UI" panose="020B0604030504040204" pitchFamily="50" charset="-128"/>
              </a:rPr>
              <a:t>高い</a:t>
            </a:r>
            <a:r>
              <a:rPr lang="en-US" altLang="ja-JP" sz="1000" dirty="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65" name="角丸四角形 64"/>
          <p:cNvSpPr/>
          <p:nvPr/>
        </p:nvSpPr>
        <p:spPr bwMode="auto">
          <a:xfrm>
            <a:off x="6095756" y="2022404"/>
            <a:ext cx="2727080" cy="533401"/>
          </a:xfrm>
          <a:prstGeom prst="roundRect">
            <a:avLst/>
          </a:prstGeom>
          <a:solidFill>
            <a:srgbClr val="82D1F6"/>
          </a:solidFill>
          <a:ln>
            <a:noFill/>
          </a:ln>
          <a:effectLst/>
          <a:extLst/>
        </p:spPr>
        <p:txBody>
          <a:bodyPr vert="horz" wrap="none" lIns="91440" tIns="45720" rIns="91440" bIns="45720" numCol="1" rtlCol="0" anchor="ctr" anchorCtr="0" compatLnSpc="1">
            <a:prstTxWarp prst="textNoShape">
              <a:avLst/>
            </a:prstTxWarp>
          </a:bodyPr>
          <a:lstStyle/>
          <a:p>
            <a:pPr eaLnBrk="1" hangingPunct="1">
              <a:lnSpc>
                <a:spcPct val="130000"/>
              </a:lnSpc>
              <a:spcBef>
                <a:spcPct val="0"/>
              </a:spcBef>
              <a:buFontTx/>
              <a:buNone/>
            </a:pPr>
            <a:r>
              <a:rPr lang="ja-JP" altLang="en-US" sz="1000" dirty="0">
                <a:latin typeface="Meiryo UI" panose="020B0604030504040204" pitchFamily="50" charset="-128"/>
                <a:ea typeface="Meiryo UI" panose="020B0604030504040204" pitchFamily="50" charset="-128"/>
              </a:rPr>
              <a:t>業者は決まっているが、作業ごとに業者が違い、</a:t>
            </a:r>
          </a:p>
          <a:p>
            <a:pPr eaLnBrk="1" hangingPunct="1">
              <a:lnSpc>
                <a:spcPct val="130000"/>
              </a:lnSpc>
              <a:spcBef>
                <a:spcPct val="0"/>
              </a:spcBef>
              <a:buFontTx/>
              <a:buNone/>
            </a:pPr>
            <a:r>
              <a:rPr lang="ja-JP" altLang="en-US" sz="1000" dirty="0">
                <a:latin typeface="Meiryo UI" panose="020B0604030504040204" pitchFamily="50" charset="-128"/>
                <a:ea typeface="Meiryo UI" panose="020B0604030504040204" pitchFamily="50" charset="-128"/>
              </a:rPr>
              <a:t>請求書管理などが</a:t>
            </a:r>
            <a:r>
              <a:rPr lang="ja-JP" altLang="en-US" sz="1000" dirty="0" smtClean="0">
                <a:latin typeface="Meiryo UI" panose="020B0604030504040204" pitchFamily="50" charset="-128"/>
                <a:ea typeface="Meiryo UI" panose="020B0604030504040204" pitchFamily="50" charset="-128"/>
              </a:rPr>
              <a:t>煩雑</a:t>
            </a:r>
            <a:endParaRPr lang="ja-JP" altLang="en-US" sz="1000" dirty="0">
              <a:latin typeface="Meiryo UI" panose="020B0604030504040204" pitchFamily="50" charset="-128"/>
              <a:ea typeface="Meiryo UI" panose="020B0604030504040204" pitchFamily="50" charset="-128"/>
            </a:endParaRPr>
          </a:p>
        </p:txBody>
      </p:sp>
      <p:grpSp>
        <p:nvGrpSpPr>
          <p:cNvPr id="16" name="グループ化 15"/>
          <p:cNvGrpSpPr/>
          <p:nvPr/>
        </p:nvGrpSpPr>
        <p:grpSpPr>
          <a:xfrm>
            <a:off x="255829" y="1638332"/>
            <a:ext cx="8637346" cy="1478447"/>
            <a:chOff x="255829" y="1638332"/>
            <a:chExt cx="8637346" cy="1478447"/>
          </a:xfrm>
        </p:grpSpPr>
        <p:sp>
          <p:nvSpPr>
            <p:cNvPr id="6" name="下矢印 5"/>
            <p:cNvSpPr/>
            <p:nvPr/>
          </p:nvSpPr>
          <p:spPr bwMode="auto">
            <a:xfrm>
              <a:off x="4226186" y="2690296"/>
              <a:ext cx="691628" cy="426483"/>
            </a:xfrm>
            <a:prstGeom prst="downArrow">
              <a:avLst/>
            </a:prstGeom>
            <a:solidFill>
              <a:srgbClr val="19ADE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 name="角丸四角形 6"/>
            <p:cNvSpPr/>
            <p:nvPr/>
          </p:nvSpPr>
          <p:spPr bwMode="auto">
            <a:xfrm>
              <a:off x="255829" y="1638332"/>
              <a:ext cx="8637346" cy="1069943"/>
            </a:xfrm>
            <a:prstGeom prst="roundRect">
              <a:avLst>
                <a:gd name="adj" fmla="val 12340"/>
              </a:avLst>
            </a:prstGeom>
            <a:noFill/>
            <a:ln w="41275">
              <a:solidFill>
                <a:srgbClr val="19ADEF"/>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68" name="テキスト ボックス 67"/>
          <p:cNvSpPr txBox="1"/>
          <p:nvPr/>
        </p:nvSpPr>
        <p:spPr>
          <a:xfrm>
            <a:off x="167054" y="3010073"/>
            <a:ext cx="8850761" cy="461665"/>
          </a:xfrm>
          <a:prstGeom prst="rect">
            <a:avLst/>
          </a:prstGeom>
          <a:noFill/>
        </p:spPr>
        <p:txBody>
          <a:bodyPr wrap="square" rtlCol="0">
            <a:spAutoFit/>
          </a:bodyPr>
          <a:lstStyle/>
          <a:p>
            <a:pPr algn="ctr"/>
            <a:r>
              <a:rPr kumimoji="1" lang="en-US" altLang="ja-JP" sz="1400" b="1" dirty="0" smtClean="0">
                <a:latin typeface="Meiryo UI" panose="020B0604030504040204" pitchFamily="50" charset="-128"/>
                <a:ea typeface="Meiryo UI" panose="020B0604030504040204" pitchFamily="50" charset="-128"/>
              </a:rPr>
              <a:t>USEN</a:t>
            </a:r>
            <a:r>
              <a:rPr kumimoji="1" lang="ja-JP" altLang="en-US" sz="1400" b="1" dirty="0" smtClean="0">
                <a:latin typeface="Meiryo UI" panose="020B0604030504040204" pitchFamily="50" charset="-128"/>
                <a:ea typeface="Meiryo UI" panose="020B0604030504040204" pitchFamily="50" charset="-128"/>
              </a:rPr>
              <a:t>なら、</a:t>
            </a:r>
            <a:r>
              <a:rPr kumimoji="1" lang="ja-JP" altLang="en-US" sz="1800" b="1" dirty="0" smtClean="0">
                <a:solidFill>
                  <a:srgbClr val="FF0000"/>
                </a:solidFill>
                <a:latin typeface="Meiryo UI" panose="020B0604030504040204" pitchFamily="50" charset="-128"/>
                <a:ea typeface="Meiryo UI" panose="020B0604030504040204" pitchFamily="50" charset="-128"/>
              </a:rPr>
              <a:t>お電話一本</a:t>
            </a:r>
            <a:r>
              <a:rPr kumimoji="1" lang="ja-JP" altLang="en-US" sz="1400" b="1" dirty="0" smtClean="0">
                <a:latin typeface="Meiryo UI" panose="020B0604030504040204" pitchFamily="50" charset="-128"/>
                <a:ea typeface="Meiryo UI" panose="020B0604030504040204" pitchFamily="50" charset="-128"/>
              </a:rPr>
              <a:t>で</a:t>
            </a:r>
            <a:r>
              <a:rPr lang="ja-JP" altLang="en-US" sz="1400" b="1" dirty="0" smtClean="0">
                <a:latin typeface="Meiryo UI" panose="020B0604030504040204" pitchFamily="50" charset="-128"/>
                <a:ea typeface="Meiryo UI" panose="020B0604030504040204" pitchFamily="50" charset="-128"/>
              </a:rPr>
              <a:t>水回り、カギ、ガラス関連のトラブルに</a:t>
            </a:r>
            <a:r>
              <a:rPr lang="en-US" altLang="ja-JP" sz="2400" b="1" dirty="0" smtClean="0">
                <a:solidFill>
                  <a:srgbClr val="FF0000"/>
                </a:solidFill>
                <a:latin typeface="Meiryo UI" panose="020B0604030504040204" pitchFamily="50" charset="-128"/>
                <a:ea typeface="Meiryo UI" panose="020B0604030504040204" pitchFamily="50" charset="-128"/>
              </a:rPr>
              <a:t>24</a:t>
            </a:r>
            <a:r>
              <a:rPr lang="ja-JP" altLang="en-US" sz="1400" b="1" dirty="0" smtClean="0">
                <a:solidFill>
                  <a:srgbClr val="FF0000"/>
                </a:solidFill>
                <a:latin typeface="Meiryo UI" panose="020B0604030504040204" pitchFamily="50" charset="-128"/>
                <a:ea typeface="Meiryo UI" panose="020B0604030504040204" pitchFamily="50" charset="-128"/>
              </a:rPr>
              <a:t>時間</a:t>
            </a:r>
            <a:r>
              <a:rPr lang="en-US" altLang="ja-JP" sz="2400" b="1" dirty="0" smtClean="0">
                <a:solidFill>
                  <a:srgbClr val="FF0000"/>
                </a:solidFill>
                <a:latin typeface="Meiryo UI" panose="020B0604030504040204" pitchFamily="50" charset="-128"/>
                <a:ea typeface="Meiryo UI" panose="020B0604030504040204" pitchFamily="50" charset="-128"/>
              </a:rPr>
              <a:t>365</a:t>
            </a:r>
            <a:r>
              <a:rPr lang="ja-JP" altLang="en-US" sz="1400" b="1" dirty="0" smtClean="0">
                <a:solidFill>
                  <a:srgbClr val="FF0000"/>
                </a:solidFill>
                <a:latin typeface="Meiryo UI" panose="020B0604030504040204" pitchFamily="50" charset="-128"/>
                <a:ea typeface="Meiryo UI" panose="020B0604030504040204" pitchFamily="50" charset="-128"/>
              </a:rPr>
              <a:t>日</a:t>
            </a:r>
            <a:r>
              <a:rPr lang="ja-JP" altLang="en-US" sz="1400" b="1" dirty="0" smtClean="0">
                <a:latin typeface="Meiryo UI" panose="020B0604030504040204" pitchFamily="50" charset="-128"/>
                <a:ea typeface="Meiryo UI" panose="020B0604030504040204" pitchFamily="50" charset="-128"/>
              </a:rPr>
              <a:t>駆け付け対応いたします！</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１</a:t>
            </a:r>
            <a:endParaRPr kumimoji="1" lang="ja-JP" altLang="en-US" sz="1400"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250611" y="3881420"/>
            <a:ext cx="8621581" cy="2055585"/>
            <a:chOff x="364411" y="3716489"/>
            <a:chExt cx="8621581" cy="1973945"/>
          </a:xfrm>
        </p:grpSpPr>
        <p:sp>
          <p:nvSpPr>
            <p:cNvPr id="69" name="角丸四角形 68"/>
            <p:cNvSpPr/>
            <p:nvPr/>
          </p:nvSpPr>
          <p:spPr bwMode="auto">
            <a:xfrm>
              <a:off x="391383" y="3716489"/>
              <a:ext cx="2759662" cy="1973944"/>
            </a:xfrm>
            <a:prstGeom prst="roundRect">
              <a:avLst>
                <a:gd name="adj" fmla="val 12340"/>
              </a:avLst>
            </a:prstGeom>
            <a:solidFill>
              <a:srgbClr val="DFF4FD"/>
            </a:solidFill>
            <a:ln w="41275">
              <a:solidFill>
                <a:srgbClr val="DFF4F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0" name="角丸四角形 69"/>
            <p:cNvSpPr/>
            <p:nvPr/>
          </p:nvSpPr>
          <p:spPr bwMode="auto">
            <a:xfrm>
              <a:off x="3301541" y="3716491"/>
              <a:ext cx="2759662" cy="1973943"/>
            </a:xfrm>
            <a:prstGeom prst="roundRect">
              <a:avLst>
                <a:gd name="adj" fmla="val 12340"/>
              </a:avLst>
            </a:prstGeom>
            <a:solidFill>
              <a:srgbClr val="DFF4FD"/>
            </a:solidFill>
            <a:ln w="41275">
              <a:solidFill>
                <a:srgbClr val="DFF4F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1" name="角丸四角形 70"/>
            <p:cNvSpPr/>
            <p:nvPr/>
          </p:nvSpPr>
          <p:spPr bwMode="auto">
            <a:xfrm>
              <a:off x="6211699" y="3716491"/>
              <a:ext cx="2759662" cy="1973943"/>
            </a:xfrm>
            <a:prstGeom prst="roundRect">
              <a:avLst>
                <a:gd name="adj" fmla="val 12340"/>
              </a:avLst>
            </a:prstGeom>
            <a:solidFill>
              <a:srgbClr val="DFF4FD"/>
            </a:solidFill>
            <a:ln w="41275">
              <a:solidFill>
                <a:srgbClr val="DFF4F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8" name="テキスト ボックス 7"/>
            <p:cNvSpPr txBox="1"/>
            <p:nvPr/>
          </p:nvSpPr>
          <p:spPr>
            <a:xfrm>
              <a:off x="364411" y="3768374"/>
              <a:ext cx="2759662" cy="295553"/>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カギが開かない・・・</a:t>
              </a:r>
              <a:endParaRPr kumimoji="1" lang="ja-JP" altLang="en-US" sz="1400" b="1"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3261742" y="3766966"/>
              <a:ext cx="2759661" cy="295553"/>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トイレが詰まってしまった・・・</a:t>
              </a:r>
              <a:endParaRPr kumimoji="1" lang="ja-JP" altLang="en-US" sz="1400" b="1" dirty="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6207004" y="3766966"/>
              <a:ext cx="2764357" cy="295553"/>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ガラスを割ってしまった・・・</a:t>
              </a:r>
              <a:endParaRPr kumimoji="1" lang="ja-JP" altLang="en-US" sz="1400" b="1" dirty="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1331470" y="5351879"/>
              <a:ext cx="1826891" cy="338554"/>
            </a:xfrm>
            <a:prstGeom prst="rect">
              <a:avLst/>
            </a:prstGeom>
            <a:noFill/>
          </p:spPr>
          <p:txBody>
            <a:bodyPr wrap="square" rtlCol="0">
              <a:spAutoFit/>
            </a:bodyPr>
            <a:lstStyle/>
            <a:p>
              <a:pPr algn="ctr"/>
              <a:r>
                <a:rPr kumimoji="1" lang="ja-JP" altLang="en-US" sz="1600" b="1" dirty="0" smtClean="0">
                  <a:solidFill>
                    <a:srgbClr val="FF0000"/>
                  </a:solidFill>
                  <a:latin typeface="Meiryo UI" panose="020B0604030504040204" pitchFamily="50" charset="-128"/>
                  <a:ea typeface="Meiryo UI" panose="020B0604030504040204" pitchFamily="50" charset="-128"/>
                </a:rPr>
                <a:t>無料！</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4358316" y="5351879"/>
              <a:ext cx="1736748" cy="338554"/>
            </a:xfrm>
            <a:prstGeom prst="rect">
              <a:avLst/>
            </a:prstGeom>
            <a:noFill/>
          </p:spPr>
          <p:txBody>
            <a:bodyPr wrap="square" rtlCol="0">
              <a:spAutoFit/>
            </a:bodyPr>
            <a:lstStyle/>
            <a:p>
              <a:pPr algn="ctr"/>
              <a:r>
                <a:rPr kumimoji="1" lang="ja-JP" altLang="en-US" sz="1600" b="1" dirty="0" smtClean="0">
                  <a:solidFill>
                    <a:srgbClr val="FF0000"/>
                  </a:solidFill>
                  <a:latin typeface="Meiryo UI" panose="020B0604030504040204" pitchFamily="50" charset="-128"/>
                  <a:ea typeface="Meiryo UI" panose="020B0604030504040204" pitchFamily="50" charset="-128"/>
                </a:rPr>
                <a:t>無料！</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77" name="テキスト ボックス 76"/>
            <p:cNvSpPr txBox="1"/>
            <p:nvPr/>
          </p:nvSpPr>
          <p:spPr>
            <a:xfrm>
              <a:off x="7370193" y="5351879"/>
              <a:ext cx="1615799" cy="338554"/>
            </a:xfrm>
            <a:prstGeom prst="rect">
              <a:avLst/>
            </a:prstGeom>
            <a:noFill/>
          </p:spPr>
          <p:txBody>
            <a:bodyPr wrap="square" rtlCol="0">
              <a:spAutoFit/>
            </a:bodyPr>
            <a:lstStyle/>
            <a:p>
              <a:pPr algn="ctr"/>
              <a:r>
                <a:rPr kumimoji="1" lang="ja-JP" altLang="en-US" sz="1600" b="1" dirty="0" smtClean="0">
                  <a:solidFill>
                    <a:srgbClr val="FF0000"/>
                  </a:solidFill>
                  <a:latin typeface="Meiryo UI" panose="020B0604030504040204" pitchFamily="50" charset="-128"/>
                  <a:ea typeface="Meiryo UI" panose="020B0604030504040204" pitchFamily="50" charset="-128"/>
                </a:rPr>
                <a:t>ガラス代のみ！</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64767" y="4145730"/>
              <a:ext cx="752596" cy="905927"/>
            </a:xfrm>
            <a:prstGeom prst="rect">
              <a:avLst/>
            </a:prstGeom>
          </p:spPr>
        </p:pic>
        <p:sp>
          <p:nvSpPr>
            <p:cNvPr id="78" name="Text Box 46"/>
            <p:cNvSpPr txBox="1">
              <a:spLocks noChangeArrowheads="1"/>
            </p:cNvSpPr>
            <p:nvPr/>
          </p:nvSpPr>
          <p:spPr bwMode="auto">
            <a:xfrm>
              <a:off x="509837" y="5085461"/>
              <a:ext cx="12344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通常の鍵開錠</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ヶ所 約</a:t>
              </a: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分）</a:t>
              </a:r>
            </a:p>
          </p:txBody>
        </p:sp>
        <p:sp>
          <p:nvSpPr>
            <p:cNvPr id="79" name="Text Box 46"/>
            <p:cNvSpPr txBox="1">
              <a:spLocks noChangeArrowheads="1"/>
            </p:cNvSpPr>
            <p:nvPr/>
          </p:nvSpPr>
          <p:spPr bwMode="auto">
            <a:xfrm>
              <a:off x="1346517" y="4071953"/>
              <a:ext cx="1664455" cy="135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作業費：</a:t>
              </a:r>
              <a:r>
                <a:rPr lang="en-US" altLang="ja-JP" sz="1100" dirty="0" smtClean="0">
                  <a:latin typeface="Meiryo UI" panose="020B0604030504040204" pitchFamily="50" charset="-128"/>
                  <a:ea typeface="Meiryo UI" panose="020B0604030504040204" pitchFamily="50" charset="-128"/>
                </a:rPr>
                <a:t>8,400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出張費：</a:t>
              </a:r>
              <a:r>
                <a:rPr lang="en-US" altLang="ja-JP" sz="1100" dirty="0" smtClean="0">
                  <a:latin typeface="Meiryo UI" panose="020B0604030504040204" pitchFamily="50" charset="-128"/>
                  <a:ea typeface="Meiryo UI" panose="020B0604030504040204" pitchFamily="50" charset="-128"/>
                </a:rPr>
                <a:t>7,350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100" b="1" dirty="0" smtClean="0">
                  <a:latin typeface="Meiryo UI" panose="020B0604030504040204" pitchFamily="50" charset="-128"/>
                  <a:ea typeface="Meiryo UI" panose="020B0604030504040204" pitchFamily="50" charset="-128"/>
                </a:rPr>
                <a:t>通常料金</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100" b="1" dirty="0" smtClean="0">
                  <a:latin typeface="Meiryo UI" panose="020B0604030504040204" pitchFamily="50" charset="-128"/>
                  <a:ea typeface="Meiryo UI" panose="020B0604030504040204" pitchFamily="50" charset="-128"/>
                </a:rPr>
                <a:t>15,750</a:t>
              </a:r>
              <a:r>
                <a:rPr lang="ja-JP" altLang="en-US" sz="1100" b="1" dirty="0" smtClean="0">
                  <a:latin typeface="Meiryo UI" panose="020B0604030504040204" pitchFamily="50" charset="-128"/>
                  <a:ea typeface="Meiryo UI" panose="020B0604030504040204" pitchFamily="50" charset="-128"/>
                </a:rPr>
                <a:t>円</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b="1" dirty="0">
                  <a:latin typeface="Meiryo UI" panose="020B0604030504040204" pitchFamily="50" charset="-128"/>
                  <a:ea typeface="Meiryo UI" panose="020B0604030504040204" pitchFamily="50" charset="-128"/>
                </a:rPr>
                <a:t>▼</a:t>
              </a:r>
            </a:p>
          </p:txBody>
        </p:sp>
        <p:pic>
          <p:nvPicPr>
            <p:cNvPr id="13" name="図 12"/>
            <p:cNvPicPr>
              <a:picLocks noChangeAspect="1"/>
            </p:cNvPicPr>
            <p:nvPr/>
          </p:nvPicPr>
          <p:blipFill>
            <a:blip r:embed="rId5">
              <a:duotone>
                <a:prstClr val="black"/>
                <a:schemeClr val="tx2">
                  <a:tint val="45000"/>
                  <a:satMod val="400000"/>
                </a:schemeClr>
              </a:duotone>
            </a:blip>
            <a:stretch>
              <a:fillRect/>
            </a:stretch>
          </p:blipFill>
          <p:spPr>
            <a:xfrm>
              <a:off x="3515255" y="4086707"/>
              <a:ext cx="858691" cy="978509"/>
            </a:xfrm>
            <a:prstGeom prst="rect">
              <a:avLst/>
            </a:prstGeom>
          </p:spPr>
        </p:pic>
        <p:sp>
          <p:nvSpPr>
            <p:cNvPr id="83" name="Text Box 44"/>
            <p:cNvSpPr txBox="1">
              <a:spLocks noChangeArrowheads="1"/>
            </p:cNvSpPr>
            <p:nvPr/>
          </p:nvSpPr>
          <p:spPr bwMode="auto">
            <a:xfrm>
              <a:off x="3320323" y="5074021"/>
              <a:ext cx="126989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トイレのつまり除去</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便器を脱着しての除去</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箇所 約</a:t>
              </a: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分）</a:t>
              </a:r>
            </a:p>
          </p:txBody>
        </p:sp>
        <p:sp>
          <p:nvSpPr>
            <p:cNvPr id="84" name="Text Box 46"/>
            <p:cNvSpPr txBox="1">
              <a:spLocks noChangeArrowheads="1"/>
            </p:cNvSpPr>
            <p:nvPr/>
          </p:nvSpPr>
          <p:spPr bwMode="auto">
            <a:xfrm>
              <a:off x="4317027" y="4071953"/>
              <a:ext cx="1664455" cy="135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作業費：</a:t>
              </a:r>
              <a:r>
                <a:rPr lang="en-US" altLang="ja-JP" sz="1100" dirty="0" smtClean="0">
                  <a:latin typeface="Meiryo UI" panose="020B0604030504040204" pitchFamily="50" charset="-128"/>
                  <a:ea typeface="Meiryo UI" panose="020B0604030504040204" pitchFamily="50" charset="-128"/>
                </a:rPr>
                <a:t>17,850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出張費：</a:t>
              </a:r>
              <a:r>
                <a:rPr lang="en-US" altLang="ja-JP" sz="1100" dirty="0" smtClean="0">
                  <a:latin typeface="Meiryo UI" panose="020B0604030504040204" pitchFamily="50" charset="-128"/>
                  <a:ea typeface="Meiryo UI" panose="020B0604030504040204" pitchFamily="50" charset="-128"/>
                </a:rPr>
                <a:t>8,400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100" b="1" dirty="0" smtClean="0">
                  <a:latin typeface="Meiryo UI" panose="020B0604030504040204" pitchFamily="50" charset="-128"/>
                  <a:ea typeface="Meiryo UI" panose="020B0604030504040204" pitchFamily="50" charset="-128"/>
                </a:rPr>
                <a:t>通常料金</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100" b="1" dirty="0" smtClean="0">
                  <a:latin typeface="Meiryo UI" panose="020B0604030504040204" pitchFamily="50" charset="-128"/>
                  <a:ea typeface="Meiryo UI" panose="020B0604030504040204" pitchFamily="50" charset="-128"/>
                </a:rPr>
                <a:t>26,250</a:t>
              </a:r>
              <a:r>
                <a:rPr lang="ja-JP" altLang="en-US" sz="1100" b="1" dirty="0" smtClean="0">
                  <a:latin typeface="Meiryo UI" panose="020B0604030504040204" pitchFamily="50" charset="-128"/>
                  <a:ea typeface="Meiryo UI" panose="020B0604030504040204" pitchFamily="50" charset="-128"/>
                </a:rPr>
                <a:t>円</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b="1" dirty="0">
                  <a:latin typeface="Meiryo UI" panose="020B0604030504040204" pitchFamily="50" charset="-128"/>
                  <a:ea typeface="Meiryo UI" panose="020B0604030504040204" pitchFamily="50" charset="-128"/>
                </a:rPr>
                <a:t>▼</a:t>
              </a:r>
            </a:p>
          </p:txBody>
        </p:sp>
        <p:pic>
          <p:nvPicPr>
            <p:cNvPr id="14" name="図 13"/>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418081" y="4078882"/>
              <a:ext cx="946441" cy="1162477"/>
            </a:xfrm>
            <a:prstGeom prst="rect">
              <a:avLst/>
            </a:prstGeom>
          </p:spPr>
        </p:pic>
        <p:sp>
          <p:nvSpPr>
            <p:cNvPr id="86" name="Text Box 46"/>
            <p:cNvSpPr txBox="1">
              <a:spLocks noChangeArrowheads="1"/>
            </p:cNvSpPr>
            <p:nvPr/>
          </p:nvSpPr>
          <p:spPr bwMode="auto">
            <a:xfrm>
              <a:off x="7219572" y="4071953"/>
              <a:ext cx="1664455" cy="135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作業費：</a:t>
              </a:r>
              <a:r>
                <a:rPr lang="en-US" altLang="ja-JP" sz="1100" dirty="0" smtClean="0">
                  <a:latin typeface="Meiryo UI" panose="020B0604030504040204" pitchFamily="50" charset="-128"/>
                  <a:ea typeface="Meiryo UI" panose="020B0604030504040204" pitchFamily="50" charset="-128"/>
                </a:rPr>
                <a:t>8,900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出張費：</a:t>
              </a:r>
              <a:r>
                <a:rPr lang="en-US" altLang="ja-JP" sz="1100" dirty="0" smtClean="0">
                  <a:latin typeface="Meiryo UI" panose="020B0604030504040204" pitchFamily="50" charset="-128"/>
                  <a:ea typeface="Meiryo UI" panose="020B0604030504040204" pitchFamily="50" charset="-128"/>
                </a:rPr>
                <a:t>6,300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100" b="1" dirty="0" smtClean="0">
                  <a:latin typeface="Meiryo UI" panose="020B0604030504040204" pitchFamily="50" charset="-128"/>
                  <a:ea typeface="Meiryo UI" panose="020B0604030504040204" pitchFamily="50" charset="-128"/>
                </a:rPr>
                <a:t>通常料金</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100" b="1" dirty="0" smtClean="0">
                  <a:latin typeface="Meiryo UI" panose="020B0604030504040204" pitchFamily="50" charset="-128"/>
                  <a:ea typeface="Meiryo UI" panose="020B0604030504040204" pitchFamily="50" charset="-128"/>
                </a:rPr>
                <a:t>15,200</a:t>
              </a:r>
              <a:r>
                <a:rPr lang="ja-JP" altLang="en-US" sz="1100" b="1" dirty="0" smtClean="0">
                  <a:latin typeface="Meiryo UI" panose="020B0604030504040204" pitchFamily="50" charset="-128"/>
                  <a:ea typeface="Meiryo UI" panose="020B0604030504040204" pitchFamily="50" charset="-128"/>
                </a:rPr>
                <a:t>円</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b="1" dirty="0">
                  <a:latin typeface="Meiryo UI" panose="020B0604030504040204" pitchFamily="50" charset="-128"/>
                  <a:ea typeface="Meiryo UI" panose="020B0604030504040204" pitchFamily="50" charset="-128"/>
                </a:rPr>
                <a:t>▼</a:t>
              </a:r>
            </a:p>
          </p:txBody>
        </p:sp>
        <p:sp>
          <p:nvSpPr>
            <p:cNvPr id="87" name="Text Box 45"/>
            <p:cNvSpPr txBox="1">
              <a:spLocks noChangeArrowheads="1"/>
            </p:cNvSpPr>
            <p:nvPr/>
          </p:nvSpPr>
          <p:spPr bwMode="auto">
            <a:xfrm>
              <a:off x="6325280" y="5259778"/>
              <a:ext cx="11320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ガラスの割れ替え</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箇所 </a:t>
              </a:r>
              <a:r>
                <a:rPr lang="ja-JP" altLang="en-US" sz="900" dirty="0" smtClean="0">
                  <a:latin typeface="Meiryo UI" panose="020B0604030504040204" pitchFamily="50" charset="-128"/>
                  <a:ea typeface="Meiryo UI" panose="020B0604030504040204" pitchFamily="50" charset="-128"/>
                </a:rPr>
                <a:t>約</a:t>
              </a:r>
              <a:r>
                <a:rPr lang="en-US" altLang="ja-JP" sz="900" dirty="0" smtClean="0">
                  <a:latin typeface="Meiryo UI" panose="020B0604030504040204" pitchFamily="50" charset="-128"/>
                  <a:ea typeface="Meiryo UI" panose="020B0604030504040204" pitchFamily="50" charset="-128"/>
                </a:rPr>
                <a:t>50</a:t>
              </a:r>
              <a:r>
                <a:rPr lang="ja-JP" altLang="en-US" sz="900" dirty="0" smtClean="0">
                  <a:latin typeface="Meiryo UI" panose="020B0604030504040204" pitchFamily="50" charset="-128"/>
                  <a:ea typeface="Meiryo UI" panose="020B0604030504040204" pitchFamily="50" charset="-128"/>
                </a:rPr>
                <a:t>分</a:t>
              </a:r>
              <a:r>
                <a:rPr lang="ja-JP" altLang="en-US" sz="900" dirty="0">
                  <a:latin typeface="Meiryo UI" panose="020B0604030504040204" pitchFamily="50" charset="-128"/>
                  <a:ea typeface="Meiryo UI" panose="020B0604030504040204" pitchFamily="50" charset="-128"/>
                </a:rPr>
                <a:t>）</a:t>
              </a:r>
            </a:p>
          </p:txBody>
        </p:sp>
      </p:grpSp>
      <p:sp>
        <p:nvSpPr>
          <p:cNvPr id="89" name="テキスト ボックス 88"/>
          <p:cNvSpPr txBox="1"/>
          <p:nvPr/>
        </p:nvSpPr>
        <p:spPr>
          <a:xfrm>
            <a:off x="250825" y="5944846"/>
            <a:ext cx="8621367" cy="553998"/>
          </a:xfrm>
          <a:prstGeom prst="rect">
            <a:avLst/>
          </a:prstGeom>
          <a:noFill/>
        </p:spPr>
        <p:txBody>
          <a:bodyPr wrap="square" rtlCol="0">
            <a:spAutoFit/>
          </a:bodyPr>
          <a:lstStyle/>
          <a:p>
            <a:pPr algn="ctr"/>
            <a:r>
              <a:rPr lang="en-US" altLang="ja-JP" sz="1400" b="1" dirty="0" smtClean="0">
                <a:latin typeface="Meiryo UI" panose="020B0604030504040204" pitchFamily="50" charset="-128"/>
                <a:ea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rPr>
              <a:t>店舗につき、</a:t>
            </a:r>
            <a:r>
              <a:rPr lang="ja-JP" altLang="en-US" sz="1400" b="1" dirty="0" smtClean="0">
                <a:solidFill>
                  <a:srgbClr val="FF0000"/>
                </a:solidFill>
                <a:latin typeface="Meiryo UI" panose="020B0604030504040204" pitchFamily="50" charset="-128"/>
                <a:ea typeface="Meiryo UI" panose="020B0604030504040204" pitchFamily="50" charset="-128"/>
              </a:rPr>
              <a:t>年間</a:t>
            </a:r>
            <a:r>
              <a:rPr lang="en-US" altLang="ja-JP" sz="1800" b="1" dirty="0" smtClean="0">
                <a:solidFill>
                  <a:srgbClr val="FF0000"/>
                </a:solidFill>
                <a:latin typeface="Meiryo UI" panose="020B0604030504040204" pitchFamily="50" charset="-128"/>
                <a:ea typeface="Meiryo UI" panose="020B0604030504040204" pitchFamily="50" charset="-128"/>
              </a:rPr>
              <a:t>100,000</a:t>
            </a:r>
            <a:r>
              <a:rPr lang="ja-JP" altLang="en-US" sz="1400" b="1" dirty="0" smtClean="0">
                <a:solidFill>
                  <a:srgbClr val="FF0000"/>
                </a:solidFill>
                <a:latin typeface="Meiryo UI" panose="020B0604030504040204" pitchFamily="50" charset="-128"/>
                <a:ea typeface="Meiryo UI" panose="020B0604030504040204" pitchFamily="50" charset="-128"/>
              </a:rPr>
              <a:t>円分</a:t>
            </a:r>
            <a:r>
              <a:rPr kumimoji="1" lang="ja-JP" altLang="en-US" sz="1400" b="1" dirty="0" smtClean="0">
                <a:latin typeface="Meiryo UI" panose="020B0604030504040204" pitchFamily="50" charset="-128"/>
                <a:ea typeface="Meiryo UI" panose="020B0604030504040204" pitchFamily="50" charset="-128"/>
              </a:rPr>
              <a:t>までの作業代金が無料になります！</a:t>
            </a:r>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２</a:t>
            </a:r>
            <a:r>
              <a:rPr kumimoji="1" lang="ja-JP" altLang="en-US" sz="1400" b="1" dirty="0" smtClean="0">
                <a:latin typeface="Meiryo UI" panose="020B0604030504040204" pitchFamily="50" charset="-128"/>
                <a:ea typeface="Meiryo UI" panose="020B0604030504040204" pitchFamily="50" charset="-128"/>
              </a:rPr>
              <a:t>出張費、夜間対応料金なども不要！</a:t>
            </a:r>
            <a:endParaRPr kumimoji="1" lang="en-US" altLang="ja-JP" sz="1000" dirty="0" smtClean="0">
              <a:latin typeface="Meiryo UI" panose="020B0604030504040204" pitchFamily="50" charset="-128"/>
              <a:ea typeface="Meiryo UI" panose="020B0604030504040204" pitchFamily="50" charset="-128"/>
            </a:endParaRPr>
          </a:p>
          <a:p>
            <a:pPr algn="ct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１　弊社提携業者が作業を行います。　　</a:t>
            </a:r>
            <a:r>
              <a:rPr lang="en-US" altLang="ja-JP" dirty="0" smtClean="0">
                <a:latin typeface="Meiryo UI" panose="020B0604030504040204" pitchFamily="50" charset="-128"/>
                <a:ea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rPr>
              <a:t>　作業費が</a:t>
            </a:r>
            <a:r>
              <a:rPr lang="en-US" altLang="ja-JP" dirty="0" smtClean="0">
                <a:latin typeface="Meiryo UI" panose="020B0604030504040204" pitchFamily="50" charset="-128"/>
                <a:ea typeface="Meiryo UI" panose="020B0604030504040204" pitchFamily="50" charset="-128"/>
              </a:rPr>
              <a:t>100,000</a:t>
            </a:r>
            <a:r>
              <a:rPr lang="ja-JP" altLang="en-US" dirty="0" smtClean="0">
                <a:latin typeface="Meiryo UI" panose="020B0604030504040204" pitchFamily="50" charset="-128"/>
                <a:ea typeface="Meiryo UI" panose="020B0604030504040204" pitchFamily="50" charset="-128"/>
              </a:rPr>
              <a:t>円を超過した場合は、</a:t>
            </a:r>
            <a:r>
              <a:rPr lang="en-US" altLang="ja-JP" dirty="0" smtClean="0">
                <a:latin typeface="Meiryo UI" panose="020B0604030504040204" pitchFamily="50" charset="-128"/>
                <a:ea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rPr>
              <a:t>年経過後に再度</a:t>
            </a:r>
            <a:r>
              <a:rPr lang="en-US" altLang="ja-JP" dirty="0" smtClean="0">
                <a:latin typeface="Meiryo UI" panose="020B0604030504040204" pitchFamily="50" charset="-128"/>
                <a:ea typeface="Meiryo UI" panose="020B0604030504040204" pitchFamily="50" charset="-128"/>
              </a:rPr>
              <a:t>100,000</a:t>
            </a:r>
            <a:r>
              <a:rPr lang="ja-JP" altLang="en-US" dirty="0" smtClean="0">
                <a:latin typeface="Meiryo UI" panose="020B0604030504040204" pitchFamily="50" charset="-128"/>
                <a:ea typeface="Meiryo UI" panose="020B0604030504040204" pitchFamily="50" charset="-128"/>
              </a:rPr>
              <a:t>円までの枠が復活します。</a:t>
            </a:r>
            <a:endParaRPr kumimoji="1" lang="ja-JP" altLang="en-US" dirty="0">
              <a:latin typeface="Meiryo UI" panose="020B0604030504040204" pitchFamily="50" charset="-128"/>
              <a:ea typeface="Meiryo UI" panose="020B0604030504040204" pitchFamily="50" charset="-128"/>
            </a:endParaRPr>
          </a:p>
        </p:txBody>
      </p:sp>
      <p:sp>
        <p:nvSpPr>
          <p:cNvPr id="90" name="テキスト ボックス 89"/>
          <p:cNvSpPr txBox="1"/>
          <p:nvPr/>
        </p:nvSpPr>
        <p:spPr>
          <a:xfrm>
            <a:off x="188927" y="3460396"/>
            <a:ext cx="8766145" cy="369332"/>
          </a:xfrm>
          <a:prstGeom prst="rect">
            <a:avLst/>
          </a:prstGeom>
          <a:noFill/>
        </p:spPr>
        <p:txBody>
          <a:bodyPr wrap="square" rtlCol="0">
            <a:spAutoFit/>
          </a:bodyPr>
          <a:lstStyle/>
          <a:p>
            <a:pPr algn="ctr"/>
            <a:r>
              <a:rPr lang="ja-JP" altLang="en-US" sz="1400" b="1" dirty="0" smtClean="0">
                <a:latin typeface="Meiryo UI" panose="020B0604030504040204" pitchFamily="50" charset="-128"/>
                <a:ea typeface="Meiryo UI" panose="020B0604030504040204" pitchFamily="50" charset="-128"/>
              </a:rPr>
              <a:t>音楽</a:t>
            </a:r>
            <a:r>
              <a:rPr lang="ja-JP" altLang="en-US" sz="1400" b="1" dirty="0">
                <a:latin typeface="Meiryo UI" panose="020B0604030504040204" pitchFamily="50" charset="-128"/>
                <a:ea typeface="Meiryo UI" panose="020B0604030504040204" pitchFamily="50" charset="-128"/>
              </a:rPr>
              <a:t>放送</a:t>
            </a:r>
            <a:r>
              <a:rPr lang="ja-JP" altLang="en-US" sz="1400" b="1" dirty="0" smtClean="0">
                <a:latin typeface="Meiryo UI" panose="020B0604030504040204" pitchFamily="50" charset="-128"/>
                <a:ea typeface="Meiryo UI" panose="020B0604030504040204" pitchFamily="50" charset="-128"/>
              </a:rPr>
              <a:t>加入のお客様は </a:t>
            </a:r>
            <a:r>
              <a:rPr lang="en-US" altLang="ja-JP" sz="1600" b="1" dirty="0" smtClean="0">
                <a:solidFill>
                  <a:srgbClr val="00A8D5"/>
                </a:solidFill>
                <a:latin typeface="Meiryo UI" panose="020B0604030504040204" pitchFamily="50" charset="-128"/>
                <a:ea typeface="Meiryo UI" panose="020B0604030504040204" pitchFamily="50" charset="-128"/>
              </a:rPr>
              <a:t>500</a:t>
            </a:r>
            <a:r>
              <a:rPr lang="ja-JP" altLang="en-US" sz="1100" b="1" dirty="0" smtClean="0">
                <a:solidFill>
                  <a:srgbClr val="00A8D5"/>
                </a:solidFill>
                <a:latin typeface="Meiryo UI" panose="020B0604030504040204" pitchFamily="50" charset="-128"/>
                <a:ea typeface="Meiryo UI" panose="020B0604030504040204" pitchFamily="50" charset="-128"/>
              </a:rPr>
              <a:t>円</a:t>
            </a:r>
            <a:r>
              <a:rPr lang="ja-JP" altLang="en-US" sz="1400" b="1" dirty="0" smtClean="0">
                <a:solidFill>
                  <a:srgbClr val="00A8D5"/>
                </a:solidFill>
                <a:latin typeface="Meiryo UI" panose="020B0604030504040204" pitchFamily="50" charset="-128"/>
                <a:ea typeface="Meiryo UI" panose="020B0604030504040204" pitchFamily="50" charset="-128"/>
              </a:rPr>
              <a:t>／月</a:t>
            </a:r>
            <a:r>
              <a:rPr lang="ja-JP" altLang="en-US" sz="1400" b="1" dirty="0" smtClean="0">
                <a:latin typeface="Meiryo UI" panose="020B0604030504040204" pitchFamily="50" charset="-128"/>
                <a:ea typeface="Meiryo UI" panose="020B0604030504040204" pitchFamily="50" charset="-128"/>
              </a:rPr>
              <a:t>、入会費 </a:t>
            </a:r>
            <a:r>
              <a:rPr lang="en-US" altLang="ja-JP" sz="1800" b="1" dirty="0" smtClean="0">
                <a:solidFill>
                  <a:srgbClr val="00A8D5"/>
                </a:solidFill>
                <a:latin typeface="Meiryo UI" panose="020B0604030504040204" pitchFamily="50" charset="-128"/>
                <a:ea typeface="Meiryo UI" panose="020B0604030504040204" pitchFamily="50" charset="-128"/>
              </a:rPr>
              <a:t>0</a:t>
            </a:r>
            <a:r>
              <a:rPr lang="ja-JP" altLang="en-US" sz="1100" b="1" dirty="0" smtClean="0">
                <a:solidFill>
                  <a:srgbClr val="00A8D5"/>
                </a:solidFill>
                <a:latin typeface="Meiryo UI" panose="020B0604030504040204" pitchFamily="50" charset="-128"/>
                <a:ea typeface="Meiryo UI" panose="020B0604030504040204" pitchFamily="50" charset="-128"/>
              </a:rPr>
              <a:t>円</a:t>
            </a:r>
            <a:r>
              <a:rPr lang="ja-JP" altLang="en-US" sz="1400" b="1" dirty="0" smtClean="0">
                <a:latin typeface="Meiryo UI" panose="020B0604030504040204" pitchFamily="50" charset="-128"/>
                <a:ea typeface="Meiryo UI" panose="020B0604030504040204" pitchFamily="50" charset="-128"/>
              </a:rPr>
              <a:t>でご利用可能！</a:t>
            </a:r>
            <a:r>
              <a:rPr lang="ja-JP" altLang="en-US" sz="1100"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通常</a:t>
            </a:r>
            <a:r>
              <a:rPr lang="ja-JP" altLang="en-US" dirty="0" smtClean="0">
                <a:latin typeface="Meiryo UI" panose="020B0604030504040204" pitchFamily="50" charset="-128"/>
                <a:ea typeface="Meiryo UI" panose="020B0604030504040204" pitchFamily="50" charset="-128"/>
              </a:rPr>
              <a:t>入会費：</a:t>
            </a:r>
            <a:r>
              <a:rPr lang="en-US" altLang="ja-JP" dirty="0" smtClean="0">
                <a:latin typeface="Meiryo UI" panose="020B0604030504040204" pitchFamily="50" charset="-128"/>
                <a:ea typeface="Meiryo UI" panose="020B0604030504040204" pitchFamily="50" charset="-128"/>
              </a:rPr>
              <a:t>10,000</a:t>
            </a:r>
            <a:r>
              <a:rPr lang="ja-JP" altLang="en-US" dirty="0" smtClean="0">
                <a:latin typeface="Meiryo UI" panose="020B0604030504040204" pitchFamily="50" charset="-128"/>
                <a:ea typeface="Meiryo UI" panose="020B0604030504040204" pitchFamily="50" charset="-128"/>
              </a:rPr>
              <a:t>円（税別）　月額費用：</a:t>
            </a:r>
            <a:r>
              <a:rPr lang="en-US" altLang="ja-JP" dirty="0" smtClean="0">
                <a:latin typeface="Meiryo UI" panose="020B0604030504040204" pitchFamily="50" charset="-128"/>
                <a:ea typeface="Meiryo UI" panose="020B0604030504040204" pitchFamily="50" charset="-128"/>
              </a:rPr>
              <a:t>2,500</a:t>
            </a:r>
            <a:r>
              <a:rPr lang="ja-JP" altLang="en-US" dirty="0" smtClean="0">
                <a:latin typeface="Meiryo UI" panose="020B0604030504040204" pitchFamily="50" charset="-128"/>
                <a:ea typeface="Meiryo UI" panose="020B0604030504040204" pitchFamily="50" charset="-128"/>
              </a:rPr>
              <a:t>円（</a:t>
            </a:r>
            <a:r>
              <a:rPr lang="ja-JP" altLang="en-US" dirty="0">
                <a:latin typeface="Meiryo UI" panose="020B0604030504040204" pitchFamily="50" charset="-128"/>
                <a:ea typeface="Meiryo UI" panose="020B0604030504040204" pitchFamily="50" charset="-128"/>
              </a:rPr>
              <a:t>税別</a:t>
            </a:r>
            <a:r>
              <a:rPr lang="ja-JP" altLang="en-US" dirty="0" smtClean="0">
                <a:latin typeface="Meiryo UI" panose="020B0604030504040204" pitchFamily="50" charset="-128"/>
                <a:ea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endParaRPr>
          </a:p>
        </p:txBody>
      </p:sp>
      <p:grpSp>
        <p:nvGrpSpPr>
          <p:cNvPr id="36" name="グループ化 35"/>
          <p:cNvGrpSpPr/>
          <p:nvPr/>
        </p:nvGrpSpPr>
        <p:grpSpPr>
          <a:xfrm>
            <a:off x="91980" y="6486134"/>
            <a:ext cx="3436212" cy="367827"/>
            <a:chOff x="91980" y="6486134"/>
            <a:chExt cx="3436212" cy="367827"/>
          </a:xfrm>
        </p:grpSpPr>
        <p:sp>
          <p:nvSpPr>
            <p:cNvPr id="37"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a:t>
              </a:r>
              <a:r>
                <a:rPr lang="ja-JP" altLang="en-US" sz="1400" b="1" dirty="0">
                  <a:solidFill>
                    <a:schemeClr val="folHlink"/>
                  </a:solidFill>
                  <a:latin typeface="Meiryo UI" panose="020B0604030504040204" pitchFamily="50" charset="-128"/>
                  <a:ea typeface="Meiryo UI" panose="020B0604030504040204" pitchFamily="50" charset="-128"/>
                </a:rPr>
                <a:t>企業</a:t>
              </a:r>
              <a:r>
                <a:rPr lang="ja-JP" altLang="en-US" sz="1400" b="1" dirty="0" smtClean="0">
                  <a:solidFill>
                    <a:schemeClr val="folHlink"/>
                  </a:solidFill>
                  <a:latin typeface="Meiryo UI" panose="020B0604030504040204" pitchFamily="50" charset="-128"/>
                  <a:ea typeface="Meiryo UI" panose="020B0604030504040204" pitchFamily="50" charset="-128"/>
                </a:rPr>
                <a:t>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8" name="図 37"/>
            <p:cNvPicPr>
              <a:picLocks noChangeAspect="1"/>
            </p:cNvPicPr>
            <p:nvPr/>
          </p:nvPicPr>
          <p:blipFill rotWithShape="1">
            <a:blip r:embed="rId7"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
        <p:nvSpPr>
          <p:cNvPr id="39" name="スライド番号プレースホルダー 1"/>
          <p:cNvSpPr>
            <a:spLocks noGrp="1"/>
          </p:cNvSpPr>
          <p:nvPr>
            <p:ph type="sldNum" sz="quarter" idx="10"/>
          </p:nvPr>
        </p:nvSpPr>
        <p:spPr>
          <a:xfrm>
            <a:off x="8498424" y="6634873"/>
            <a:ext cx="562690" cy="336427"/>
          </a:xfrm>
        </p:spPr>
        <p:txBody>
          <a:bodyPr/>
          <a:lstStyle/>
          <a:p>
            <a:pPr>
              <a:defRPr/>
            </a:pPr>
            <a:fld id="{D2E4AEE9-8ED3-4084-9FB0-33674E7AE552}" type="slidenum">
              <a:rPr lang="en-US" altLang="ja-JP" smtClean="0"/>
              <a:pPr>
                <a:defRPr/>
              </a:pPr>
              <a:t>37</a:t>
            </a:fld>
            <a:endParaRPr lang="en-US" altLang="ja-JP" dirty="0"/>
          </a:p>
        </p:txBody>
      </p:sp>
    </p:spTree>
    <p:extLst>
      <p:ext uri="{BB962C8B-B14F-4D97-AF65-F5344CB8AC3E}">
        <p14:creationId xmlns:p14="http://schemas.microsoft.com/office/powerpoint/2010/main" val="1473733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4401" y="1526170"/>
            <a:ext cx="4226839" cy="1990754"/>
          </a:xfrm>
          <a:prstGeom prst="rect">
            <a:avLst/>
          </a:prstGeom>
        </p:spPr>
      </p:pic>
      <p:pic>
        <p:nvPicPr>
          <p:cNvPr id="5128" name="図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1752" y="5303115"/>
            <a:ext cx="4255002" cy="117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テキスト ボックス 6"/>
          <p:cNvSpPr txBox="1">
            <a:spLocks noChangeArrowheads="1"/>
          </p:cNvSpPr>
          <p:nvPr/>
        </p:nvSpPr>
        <p:spPr bwMode="auto">
          <a:xfrm>
            <a:off x="3736972" y="833296"/>
            <a:ext cx="515620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defRPr/>
            </a:pPr>
            <a:r>
              <a:rPr lang="ja-JP" altLang="en-US" sz="165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店舗サービスに特化したスタッフ向け定額制の研修システム</a:t>
            </a:r>
          </a:p>
        </p:txBody>
      </p:sp>
      <p:sp>
        <p:nvSpPr>
          <p:cNvPr id="1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定額制</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研修</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システム</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グローイング</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アカデミー</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I:\disk\0029_ビズキューブ・コンサルティング様\サービスロゴ_120322_OL (3).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7338" y="676685"/>
            <a:ext cx="3185497" cy="591728"/>
          </a:xfrm>
          <a:prstGeom prst="rect">
            <a:avLst/>
          </a:prstGeom>
          <a:noFill/>
          <a:ln w="9525">
            <a:noFill/>
            <a:miter lim="800000"/>
            <a:headEnd/>
            <a:tailEnd/>
          </a:ln>
        </p:spPr>
      </p:pic>
      <p:sp>
        <p:nvSpPr>
          <p:cNvPr id="2" name="テキスト ボックス 1"/>
          <p:cNvSpPr txBox="1"/>
          <p:nvPr/>
        </p:nvSpPr>
        <p:spPr>
          <a:xfrm>
            <a:off x="4581572" y="3736547"/>
            <a:ext cx="4311603" cy="1845890"/>
          </a:xfrm>
          <a:prstGeom prst="rect">
            <a:avLst/>
          </a:prstGeom>
          <a:noFill/>
        </p:spPr>
        <p:txBody>
          <a:bodyPr wrap="square" rtlCol="0">
            <a:spAutoFit/>
          </a:bodyPr>
          <a:lstStyle/>
          <a:p>
            <a:pPr algn="ctr">
              <a:lnSpc>
                <a:spcPct val="150000"/>
              </a:lnSpc>
            </a:pPr>
            <a:r>
              <a:rPr lang="ja-JP" altLang="en-US" sz="1850" b="1" dirty="0" smtClean="0">
                <a:solidFill>
                  <a:srgbClr val="EE087B"/>
                </a:solidFill>
                <a:latin typeface="Meiryo UI" panose="020B0604030504040204" pitchFamily="50" charset="-128"/>
                <a:ea typeface="Meiryo UI" panose="020B0604030504040204" pitchFamily="50" charset="-128"/>
                <a:cs typeface="Meiryo UI" panose="020B0604030504040204" pitchFamily="50" charset="-128"/>
              </a:rPr>
              <a:t>グローイング・アカデミーにお任せください！</a:t>
            </a:r>
            <a:endParaRPr lang="en-US" altLang="ja-JP" sz="1850" b="1" dirty="0" smtClean="0">
              <a:solidFill>
                <a:srgbClr val="EE087B"/>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50000"/>
              </a:lnSpc>
            </a:pPr>
            <a:endParaRPr lang="en-US" altLang="ja-JP" sz="100" b="1" dirty="0">
              <a:solidFill>
                <a:srgbClr val="EE087B"/>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pPr>
            <a:r>
              <a:rPr lang="ja-JP" altLang="en-US" sz="15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サービス業</a:t>
            </a:r>
            <a:r>
              <a:rPr lang="ja-JP" altLang="en-US" sz="15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の現場で必要な、</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接客･マネジメント</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コミュニケーション力</a:t>
            </a:r>
            <a:r>
              <a:rPr lang="ja-JP" altLang="en-US" sz="15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5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現場</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で役立つスキル</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マインド</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を徹底的に身に</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つけられる</a:t>
            </a:r>
            <a:r>
              <a:rPr lang="ja-JP" altLang="en-US" sz="15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ことが可能です！</a:t>
            </a:r>
            <a:endParaRPr lang="ja-JP" altLang="en-US" sz="15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kumimoji="1" lang="ja-JP" altLang="en-US" sz="1000" dirty="0"/>
          </a:p>
        </p:txBody>
      </p:sp>
      <p:grpSp>
        <p:nvGrpSpPr>
          <p:cNvPr id="8" name="グループ化 7"/>
          <p:cNvGrpSpPr/>
          <p:nvPr/>
        </p:nvGrpSpPr>
        <p:grpSpPr>
          <a:xfrm>
            <a:off x="284161" y="3588596"/>
            <a:ext cx="4274470" cy="2915402"/>
            <a:chOff x="4583008" y="3562065"/>
            <a:chExt cx="4274470" cy="2915402"/>
          </a:xfrm>
        </p:grpSpPr>
        <p:pic>
          <p:nvPicPr>
            <p:cNvPr id="5126" name="図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83008" y="3940057"/>
              <a:ext cx="4274470" cy="253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図 10"/>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603646" y="3562065"/>
              <a:ext cx="4233194" cy="3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32" name="図 1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7008" y="1326705"/>
            <a:ext cx="191611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p:cNvGrpSpPr/>
          <p:nvPr/>
        </p:nvGrpSpPr>
        <p:grpSpPr>
          <a:xfrm>
            <a:off x="4537993" y="1526170"/>
            <a:ext cx="4702234" cy="1787029"/>
            <a:chOff x="225178" y="1376578"/>
            <a:chExt cx="4465636" cy="1787029"/>
          </a:xfrm>
        </p:grpSpPr>
        <p:sp>
          <p:nvSpPr>
            <p:cNvPr id="20" name="テキスト ボックス 19"/>
            <p:cNvSpPr txBox="1"/>
            <p:nvPr/>
          </p:nvSpPr>
          <p:spPr>
            <a:xfrm>
              <a:off x="266564" y="1376578"/>
              <a:ext cx="4094660" cy="369332"/>
            </a:xfrm>
            <a:prstGeom prst="rect">
              <a:avLst/>
            </a:prstGeom>
            <a:noFill/>
          </p:spPr>
          <p:txBody>
            <a:bodyPr wrap="square" rtlCol="0">
              <a:spAutoFit/>
            </a:bodyPr>
            <a:lstStyle/>
            <a:p>
              <a:pPr algn="ctr"/>
              <a:r>
                <a:rPr lang="ja-JP" altLang="en-US" sz="1800" b="1" dirty="0" smtClean="0">
                  <a:solidFill>
                    <a:srgbClr val="EE087B"/>
                  </a:solidFill>
                  <a:latin typeface="Meiryo UI" panose="020B0604030504040204" pitchFamily="50" charset="-128"/>
                  <a:ea typeface="Meiryo UI" panose="020B0604030504040204" pitchFamily="50" charset="-128"/>
                </a:rPr>
                <a:t>スタッフ</a:t>
              </a:r>
              <a:r>
                <a:rPr lang="ja-JP" altLang="en-US" sz="1800" b="1" dirty="0">
                  <a:solidFill>
                    <a:srgbClr val="EE087B"/>
                  </a:solidFill>
                  <a:latin typeface="Meiryo UI" panose="020B0604030504040204" pitchFamily="50" charset="-128"/>
                  <a:ea typeface="Meiryo UI" panose="020B0604030504040204" pitchFamily="50" charset="-128"/>
                </a:rPr>
                <a:t>の</a:t>
              </a:r>
              <a:r>
                <a:rPr kumimoji="1" lang="ja-JP" altLang="en-US" sz="1800" b="1" dirty="0" smtClean="0">
                  <a:solidFill>
                    <a:srgbClr val="EE087B"/>
                  </a:solidFill>
                  <a:latin typeface="Meiryo UI" panose="020B0604030504040204" pitchFamily="50" charset="-128"/>
                  <a:ea typeface="Meiryo UI" panose="020B0604030504040204" pitchFamily="50" charset="-128"/>
                </a:rPr>
                <a:t>こんなお悩み、ございませんか？</a:t>
              </a:r>
              <a:endParaRPr kumimoji="1" lang="ja-JP" altLang="en-US" sz="1800" b="1" dirty="0">
                <a:solidFill>
                  <a:srgbClr val="EE087B"/>
                </a:solidFill>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225178" y="1813237"/>
              <a:ext cx="4465636" cy="1350370"/>
            </a:xfrm>
            <a:prstGeom prst="rect">
              <a:avLst/>
            </a:prstGeom>
            <a:noFill/>
          </p:spPr>
          <p:txBody>
            <a:bodyPr wrap="square" rtlCol="0">
              <a:spAutoFit/>
            </a:bodyPr>
            <a:lstStyle/>
            <a:p>
              <a:pPr>
                <a:lnSpc>
                  <a:spcPct val="150000"/>
                </a:lnSpc>
              </a:pPr>
              <a:r>
                <a:rPr lang="ja-JP" altLang="en-US" dirty="0" smtClean="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スタッフ</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がすぐに辞めてしまう（</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離職率が高い</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dirty="0" smtClean="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教える人によって、抜け・漏れ・バラつき</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、が出て</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しまう</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dirty="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現場が忙しく、</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スタッフ間</a:t>
              </a:r>
              <a:r>
                <a:rPr lang="ja-JP" altLang="en-US" sz="1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でコミュニケーション</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をとる機会が不足</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dirty="0" smtClean="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schemeClr val="tx1">
                      <a:lumMod val="75000"/>
                      <a:lumOff val="25000"/>
                    </a:schemeClr>
                  </a:solidFill>
                  <a:latin typeface="メイリオ" pitchFamily="50" charset="-128"/>
                  <a:ea typeface="メイリオ" pitchFamily="50" charset="-128"/>
                </a:rPr>
                <a:t>教育にあまり時</a:t>
              </a:r>
              <a:r>
                <a:rPr lang="ja-JP" altLang="en-US" sz="1000" spc="-300" dirty="0">
                  <a:solidFill>
                    <a:schemeClr val="tx1">
                      <a:lumMod val="75000"/>
                      <a:lumOff val="25000"/>
                    </a:schemeClr>
                  </a:solidFill>
                  <a:latin typeface="メイリオ" pitchFamily="50" charset="-128"/>
                  <a:ea typeface="メイリオ" pitchFamily="50" charset="-128"/>
                </a:rPr>
                <a:t>間</a:t>
              </a:r>
              <a:r>
                <a:rPr lang="ja-JP" altLang="en-US" sz="1000" spc="-150" dirty="0">
                  <a:solidFill>
                    <a:schemeClr val="tx1">
                      <a:lumMod val="75000"/>
                      <a:lumOff val="25000"/>
                    </a:schemeClr>
                  </a:solidFill>
                  <a:latin typeface="メイリオ" pitchFamily="50" charset="-128"/>
                  <a:ea typeface="メイリオ" pitchFamily="50" charset="-128"/>
                </a:rPr>
                <a:t>・</a:t>
              </a:r>
              <a:r>
                <a:rPr lang="ja-JP" altLang="en-US" sz="1000" dirty="0" smtClean="0">
                  <a:solidFill>
                    <a:schemeClr val="tx1">
                      <a:lumMod val="75000"/>
                      <a:lumOff val="25000"/>
                    </a:schemeClr>
                  </a:solidFill>
                  <a:latin typeface="メイリオ" pitchFamily="50" charset="-128"/>
                  <a:ea typeface="メイリオ" pitchFamily="50" charset="-128"/>
                </a:rPr>
                <a:t>費用をかけられず、</a:t>
              </a:r>
              <a:r>
                <a:rPr lang="ja-JP" altLang="en-US" sz="1000" b="1" dirty="0" smtClean="0">
                  <a:solidFill>
                    <a:schemeClr val="tx1">
                      <a:lumMod val="75000"/>
                      <a:lumOff val="25000"/>
                    </a:schemeClr>
                  </a:solidFill>
                  <a:latin typeface="メイリオ" pitchFamily="50" charset="-128"/>
                  <a:ea typeface="メイリオ" pitchFamily="50" charset="-128"/>
                </a:rPr>
                <a:t>スタッフの質にバラつき</a:t>
              </a:r>
              <a:r>
                <a:rPr lang="ja-JP" altLang="en-US" sz="1000" dirty="0" smtClean="0">
                  <a:solidFill>
                    <a:schemeClr val="tx1">
                      <a:lumMod val="75000"/>
                      <a:lumOff val="25000"/>
                    </a:schemeClr>
                  </a:solidFill>
                  <a:latin typeface="メイリオ" pitchFamily="50" charset="-128"/>
                  <a:ea typeface="メイリオ" pitchFamily="50" charset="-128"/>
                </a:rPr>
                <a:t>がある</a:t>
              </a:r>
              <a:endParaRPr lang="en-US" altLang="ja-JP" sz="1000" dirty="0" smtClean="0">
                <a:solidFill>
                  <a:schemeClr val="tx1">
                    <a:lumMod val="75000"/>
                    <a:lumOff val="25000"/>
                  </a:schemeClr>
                </a:solidFill>
                <a:latin typeface="メイリオ" pitchFamily="50" charset="-128"/>
                <a:ea typeface="メイリオ" pitchFamily="50" charset="-128"/>
              </a:endParaRPr>
            </a:p>
            <a:p>
              <a:pPr>
                <a:lnSpc>
                  <a:spcPct val="150000"/>
                </a:lnSpc>
              </a:pPr>
              <a:r>
                <a:rPr lang="ja-JP" altLang="en-US" dirty="0" smtClean="0">
                  <a:solidFill>
                    <a:srgbClr val="3A5412"/>
                  </a:solidFill>
                  <a:latin typeface="メイリオ" pitchFamily="50" charset="-128"/>
                  <a:ea typeface="メイリオ" pitchFamily="50" charset="-128"/>
                </a:rPr>
                <a:t>●</a:t>
              </a:r>
              <a:r>
                <a:rPr lang="ja-JP" altLang="en-US" sz="1000" dirty="0" smtClean="0">
                  <a:solidFill>
                    <a:schemeClr val="tx1">
                      <a:lumMod val="75000"/>
                      <a:lumOff val="25000"/>
                    </a:schemeClr>
                  </a:solidFill>
                  <a:latin typeface="メイリオ" pitchFamily="50" charset="-128"/>
                  <a:ea typeface="メイリオ" pitchFamily="50" charset="-128"/>
                </a:rPr>
                <a:t>  評価</a:t>
              </a:r>
              <a:r>
                <a:rPr lang="ja-JP" altLang="en-US" sz="1000" dirty="0">
                  <a:solidFill>
                    <a:schemeClr val="tx1">
                      <a:lumMod val="75000"/>
                      <a:lumOff val="25000"/>
                    </a:schemeClr>
                  </a:solidFill>
                  <a:latin typeface="メイリオ" pitchFamily="50" charset="-128"/>
                  <a:ea typeface="メイリオ" pitchFamily="50" charset="-128"/>
                </a:rPr>
                <a:t>や教育の仕組みがなく、</a:t>
              </a:r>
              <a:r>
                <a:rPr lang="ja-JP" altLang="en-US" sz="1000" b="1" dirty="0">
                  <a:solidFill>
                    <a:schemeClr val="tx1">
                      <a:lumMod val="75000"/>
                      <a:lumOff val="25000"/>
                    </a:schemeClr>
                  </a:solidFill>
                  <a:latin typeface="メイリオ" pitchFamily="50" charset="-128"/>
                  <a:ea typeface="メイリオ" pitchFamily="50" charset="-128"/>
                </a:rPr>
                <a:t>教育が店長任せ</a:t>
              </a:r>
              <a:r>
                <a:rPr lang="ja-JP" altLang="en-US" sz="1000" dirty="0">
                  <a:solidFill>
                    <a:schemeClr val="tx1">
                      <a:lumMod val="75000"/>
                      <a:lumOff val="25000"/>
                    </a:schemeClr>
                  </a:solidFill>
                  <a:latin typeface="メイリオ" pitchFamily="50" charset="-128"/>
                  <a:ea typeface="メイリオ" pitchFamily="50" charset="-128"/>
                </a:rPr>
                <a:t>になってしまって</a:t>
              </a:r>
              <a:r>
                <a:rPr lang="ja-JP" altLang="en-US" sz="1000" dirty="0" smtClean="0">
                  <a:solidFill>
                    <a:schemeClr val="tx1">
                      <a:lumMod val="75000"/>
                      <a:lumOff val="25000"/>
                    </a:schemeClr>
                  </a:solidFill>
                  <a:latin typeface="メイリオ" pitchFamily="50" charset="-128"/>
                  <a:ea typeface="メイリオ" pitchFamily="50" charset="-128"/>
                </a:rPr>
                <a:t>いる</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8" name="AutoShape 32"/>
          <p:cNvSpPr>
            <a:spLocks noChangeArrowheads="1"/>
          </p:cNvSpPr>
          <p:nvPr/>
        </p:nvSpPr>
        <p:spPr bwMode="auto">
          <a:xfrm rot="10800000">
            <a:off x="6315073" y="3440645"/>
            <a:ext cx="842187" cy="295902"/>
          </a:xfrm>
          <a:prstGeom prst="triangle">
            <a:avLst>
              <a:gd name="adj" fmla="val 50000"/>
            </a:avLst>
          </a:prstGeom>
          <a:solidFill>
            <a:srgbClr val="EE087B"/>
          </a:solidFill>
          <a:ln>
            <a:noFill/>
          </a:ln>
          <a:effectLs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solidFill>
                <a:srgbClr val="EE087B"/>
              </a:solidFill>
            </a:endParaRPr>
          </a:p>
        </p:txBody>
      </p:sp>
      <p:cxnSp>
        <p:nvCxnSpPr>
          <p:cNvPr id="9" name="直線コネクタ 8"/>
          <p:cNvCxnSpPr/>
          <p:nvPr/>
        </p:nvCxnSpPr>
        <p:spPr bwMode="auto">
          <a:xfrm>
            <a:off x="4800180" y="1910806"/>
            <a:ext cx="3797805" cy="6584"/>
          </a:xfrm>
          <a:prstGeom prst="line">
            <a:avLst/>
          </a:prstGeom>
          <a:ln w="28575">
            <a:solidFill>
              <a:srgbClr val="33A02C"/>
            </a:solidFill>
          </a:ln>
          <a:extLst/>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bwMode="auto">
          <a:xfrm>
            <a:off x="4610290" y="4179589"/>
            <a:ext cx="4177586" cy="6584"/>
          </a:xfrm>
          <a:prstGeom prst="line">
            <a:avLst/>
          </a:prstGeom>
          <a:ln w="28575">
            <a:solidFill>
              <a:srgbClr val="33A02C"/>
            </a:solidFill>
          </a:ln>
          <a:extLst/>
        </p:spPr>
        <p:style>
          <a:lnRef idx="1">
            <a:schemeClr val="dk1"/>
          </a:lnRef>
          <a:fillRef idx="0">
            <a:schemeClr val="dk1"/>
          </a:fillRef>
          <a:effectRef idx="0">
            <a:schemeClr val="dk1"/>
          </a:effectRef>
          <a:fontRef idx="minor">
            <a:schemeClr val="tx1"/>
          </a:fontRef>
        </p:style>
      </p:cxnSp>
      <p:sp>
        <p:nvSpPr>
          <p:cNvPr id="21"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38</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22" name="グループ化 21"/>
          <p:cNvGrpSpPr/>
          <p:nvPr/>
        </p:nvGrpSpPr>
        <p:grpSpPr>
          <a:xfrm>
            <a:off x="91980" y="6486134"/>
            <a:ext cx="3436212" cy="367827"/>
            <a:chOff x="91980" y="6486134"/>
            <a:chExt cx="3436212" cy="367827"/>
          </a:xfrm>
        </p:grpSpPr>
        <p:sp>
          <p:nvSpPr>
            <p:cNvPr id="23"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3381242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図 70"/>
          <p:cNvPicPr>
            <a:picLocks noChangeAspect="1"/>
          </p:cNvPicPr>
          <p:nvPr/>
        </p:nvPicPr>
        <p:blipFill>
          <a:blip r:embed="rId2"/>
          <a:stretch>
            <a:fillRect/>
          </a:stretch>
        </p:blipFill>
        <p:spPr>
          <a:xfrm>
            <a:off x="4137361" y="1130817"/>
            <a:ext cx="776509" cy="386916"/>
          </a:xfrm>
          <a:prstGeom prst="rect">
            <a:avLst/>
          </a:prstGeom>
        </p:spPr>
      </p:pic>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3</a:t>
            </a:fld>
            <a:endParaRPr lang="en-US" altLang="ja-JP"/>
          </a:p>
        </p:txBody>
      </p:sp>
      <p:sp>
        <p:nvSpPr>
          <p:cNvPr id="3" name="タイトル 4"/>
          <p:cNvSpPr txBox="1">
            <a:spLocks/>
          </p:cNvSpPr>
          <p:nvPr/>
        </p:nvSpPr>
        <p:spPr bwMode="auto">
          <a:xfrm>
            <a:off x="257419" y="210907"/>
            <a:ext cx="7747000" cy="30638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l" rtl="0" eaLnBrk="0" fontAlgn="base" hangingPunct="0">
              <a:spcBef>
                <a:spcPct val="0"/>
              </a:spcBef>
              <a:spcAft>
                <a:spcPct val="0"/>
              </a:spcAft>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kern="0" dirty="0" smtClean="0">
                <a:solidFill>
                  <a:schemeClr val="tx1">
                    <a:lumMod val="65000"/>
                    <a:lumOff val="35000"/>
                  </a:schemeClr>
                </a:solidFill>
              </a:rPr>
              <a:t>沿革</a:t>
            </a:r>
            <a:endParaRPr kumimoji="1" lang="ja-JP" altLang="en-US" kern="0" dirty="0">
              <a:solidFill>
                <a:schemeClr val="tx1">
                  <a:lumMod val="65000"/>
                  <a:lumOff val="35000"/>
                </a:schemeClr>
              </a:solidFill>
            </a:endParaRPr>
          </a:p>
        </p:txBody>
      </p:sp>
      <p:cxnSp>
        <p:nvCxnSpPr>
          <p:cNvPr id="6" name="直線コネクタ 5"/>
          <p:cNvCxnSpPr/>
          <p:nvPr/>
        </p:nvCxnSpPr>
        <p:spPr bwMode="auto">
          <a:xfrm>
            <a:off x="1040525" y="780384"/>
            <a:ext cx="4006" cy="5709316"/>
          </a:xfrm>
          <a:prstGeom prst="line">
            <a:avLst/>
          </a:prstGeom>
          <a:ln>
            <a:solidFill>
              <a:schemeClr val="tx1">
                <a:lumMod val="65000"/>
                <a:lumOff val="35000"/>
              </a:schemeClr>
            </a:solidFill>
            <a:tailEnd type="arrow"/>
          </a:ln>
          <a:extLst/>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bwMode="auto">
          <a:xfrm>
            <a:off x="3952158" y="823010"/>
            <a:ext cx="7092" cy="5666690"/>
          </a:xfrm>
          <a:prstGeom prst="line">
            <a:avLst/>
          </a:prstGeom>
          <a:ln>
            <a:solidFill>
              <a:schemeClr val="tx1">
                <a:lumMod val="65000"/>
                <a:lumOff val="35000"/>
              </a:schemeClr>
            </a:solidFill>
            <a:tailEnd type="arrow"/>
          </a:ln>
          <a:extLst/>
        </p:spPr>
        <p:style>
          <a:lnRef idx="1">
            <a:schemeClr val="dk1"/>
          </a:lnRef>
          <a:fillRef idx="0">
            <a:schemeClr val="dk1"/>
          </a:fillRef>
          <a:effectRef idx="0">
            <a:schemeClr val="dk1"/>
          </a:effectRef>
          <a:fontRef idx="minor">
            <a:schemeClr val="tx1"/>
          </a:fontRef>
        </p:style>
      </p:cxnSp>
      <p:sp>
        <p:nvSpPr>
          <p:cNvPr id="21" name="楕円 20"/>
          <p:cNvSpPr>
            <a:spLocks noChangeAspect="1"/>
          </p:cNvSpPr>
          <p:nvPr/>
        </p:nvSpPr>
        <p:spPr bwMode="auto">
          <a:xfrm>
            <a:off x="3887212" y="771865"/>
            <a:ext cx="131884" cy="131884"/>
          </a:xfrm>
          <a:prstGeom prst="ellipse">
            <a:avLst/>
          </a:prstGeom>
          <a:solidFill>
            <a:srgbClr val="BCDF9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32" name="グループ化 31"/>
          <p:cNvGrpSpPr/>
          <p:nvPr/>
        </p:nvGrpSpPr>
        <p:grpSpPr>
          <a:xfrm>
            <a:off x="6727579" y="744621"/>
            <a:ext cx="131884" cy="5721802"/>
            <a:chOff x="3877408" y="1259809"/>
            <a:chExt cx="131884" cy="5721802"/>
          </a:xfrm>
        </p:grpSpPr>
        <p:cxnSp>
          <p:nvCxnSpPr>
            <p:cNvPr id="33" name="直線コネクタ 32"/>
            <p:cNvCxnSpPr/>
            <p:nvPr/>
          </p:nvCxnSpPr>
          <p:spPr bwMode="auto">
            <a:xfrm>
              <a:off x="3931775" y="1321967"/>
              <a:ext cx="0" cy="5659644"/>
            </a:xfrm>
            <a:prstGeom prst="line">
              <a:avLst/>
            </a:prstGeom>
            <a:ln>
              <a:solidFill>
                <a:schemeClr val="tx1">
                  <a:lumMod val="65000"/>
                  <a:lumOff val="35000"/>
                </a:schemeClr>
              </a:solidFill>
            </a:ln>
            <a:extLst/>
          </p:spPr>
          <p:style>
            <a:lnRef idx="1">
              <a:schemeClr val="dk1"/>
            </a:lnRef>
            <a:fillRef idx="0">
              <a:schemeClr val="dk1"/>
            </a:fillRef>
            <a:effectRef idx="0">
              <a:schemeClr val="dk1"/>
            </a:effectRef>
            <a:fontRef idx="minor">
              <a:schemeClr val="tx1"/>
            </a:fontRef>
          </p:style>
        </p:cxnSp>
        <p:sp>
          <p:nvSpPr>
            <p:cNvPr id="34" name="楕円 33"/>
            <p:cNvSpPr>
              <a:spLocks noChangeAspect="1"/>
            </p:cNvSpPr>
            <p:nvPr/>
          </p:nvSpPr>
          <p:spPr bwMode="auto">
            <a:xfrm>
              <a:off x="3877408" y="1259809"/>
              <a:ext cx="131884" cy="131884"/>
            </a:xfrm>
            <a:prstGeom prst="ellipse">
              <a:avLst/>
            </a:prstGeom>
            <a:solidFill>
              <a:srgbClr val="83B8D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66" name="グループ化 65"/>
          <p:cNvGrpSpPr/>
          <p:nvPr/>
        </p:nvGrpSpPr>
        <p:grpSpPr>
          <a:xfrm>
            <a:off x="173466" y="696975"/>
            <a:ext cx="2604403" cy="634020"/>
            <a:chOff x="76823" y="636251"/>
            <a:chExt cx="2306713" cy="634020"/>
          </a:xfrm>
        </p:grpSpPr>
        <p:sp>
          <p:nvSpPr>
            <p:cNvPr id="7" name="楕円 6"/>
            <p:cNvSpPr>
              <a:spLocks noChangeAspect="1"/>
            </p:cNvSpPr>
            <p:nvPr/>
          </p:nvSpPr>
          <p:spPr bwMode="auto">
            <a:xfrm>
              <a:off x="773918" y="682662"/>
              <a:ext cx="131884" cy="131884"/>
            </a:xfrm>
            <a:prstGeom prst="ellipse">
              <a:avLst/>
            </a:prstGeom>
            <a:solidFill>
              <a:srgbClr val="F2968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9" name="正方形/長方形 18"/>
            <p:cNvSpPr/>
            <p:nvPr/>
          </p:nvSpPr>
          <p:spPr>
            <a:xfrm>
              <a:off x="963325" y="636251"/>
              <a:ext cx="1420211" cy="634020"/>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大阪有線放送社と</a:t>
              </a:r>
              <a:r>
                <a:rPr lang="ja-JP" altLang="en-US" sz="800" spc="100" dirty="0" smtClean="0">
                  <a:latin typeface="Meiryo UI" panose="020B0604030504040204" pitchFamily="50" charset="-128"/>
                  <a:ea typeface="Meiryo UI" panose="020B0604030504040204" pitchFamily="50" charset="-128"/>
                </a:rPr>
                <a:t>して</a:t>
              </a:r>
              <a:endParaRPr lang="en-US" altLang="ja-JP" sz="800" spc="100" dirty="0" smtClean="0">
                <a:latin typeface="Meiryo UI" panose="020B0604030504040204" pitchFamily="50" charset="-128"/>
                <a:ea typeface="Meiryo UI" panose="020B0604030504040204" pitchFamily="50" charset="-128"/>
              </a:endParaRPr>
            </a:p>
            <a:p>
              <a:r>
                <a:rPr lang="ja-JP" altLang="en-US" sz="800" spc="100" dirty="0" smtClean="0">
                  <a:latin typeface="Meiryo UI" panose="020B0604030504040204" pitchFamily="50" charset="-128"/>
                  <a:ea typeface="Meiryo UI" panose="020B0604030504040204" pitchFamily="50" charset="-128"/>
                </a:rPr>
                <a:t>故宇野元</a:t>
              </a:r>
              <a:r>
                <a:rPr lang="ja-JP" altLang="en-US" sz="800" spc="100" dirty="0">
                  <a:latin typeface="Meiryo UI" panose="020B0604030504040204" pitchFamily="50" charset="-128"/>
                  <a:ea typeface="Meiryo UI" panose="020B0604030504040204" pitchFamily="50" charset="-128"/>
                </a:rPr>
                <a:t>忠が個人</a:t>
              </a:r>
              <a:r>
                <a:rPr lang="ja-JP" altLang="en-US" sz="800" spc="100" dirty="0" smtClean="0">
                  <a:latin typeface="Meiryo UI" panose="020B0604030504040204" pitchFamily="50" charset="-128"/>
                  <a:ea typeface="Meiryo UI" panose="020B0604030504040204" pitchFamily="50" charset="-128"/>
                </a:rPr>
                <a:t>創業</a:t>
              </a:r>
              <a:endParaRPr lang="en-US" altLang="ja-JP" sz="800" spc="100" dirty="0" smtClean="0">
                <a:latin typeface="Meiryo UI" panose="020B0604030504040204" pitchFamily="50" charset="-128"/>
                <a:ea typeface="Meiryo UI" panose="020B0604030504040204" pitchFamily="50" charset="-128"/>
              </a:endParaRPr>
            </a:p>
            <a:p>
              <a:r>
                <a:rPr lang="ja-JP" altLang="en-US" sz="800" spc="100" dirty="0" smtClean="0">
                  <a:latin typeface="Meiryo UI" panose="020B0604030504040204" pitchFamily="50" charset="-128"/>
                  <a:ea typeface="Meiryo UI" panose="020B0604030504040204" pitchFamily="50" charset="-128"/>
                </a:rPr>
                <a:t>2P</a:t>
              </a:r>
              <a:r>
                <a:rPr lang="ja-JP" altLang="en-US" sz="800" spc="100" dirty="0">
                  <a:latin typeface="Meiryo UI" panose="020B0604030504040204" pitchFamily="50" charset="-128"/>
                  <a:ea typeface="Meiryo UI" panose="020B0604030504040204" pitchFamily="50" charset="-128"/>
                </a:rPr>
                <a:t>ケーブルにて2チャンネルの有線音楽放送開始</a:t>
              </a:r>
            </a:p>
          </p:txBody>
        </p:sp>
        <p:sp>
          <p:nvSpPr>
            <p:cNvPr id="45" name="正方形/長方形 44"/>
            <p:cNvSpPr/>
            <p:nvPr/>
          </p:nvSpPr>
          <p:spPr>
            <a:xfrm>
              <a:off x="76823" y="636251"/>
              <a:ext cx="805667"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1961.</a:t>
              </a:r>
              <a:r>
                <a:rPr lang="ja-JP" altLang="en-US" sz="1100" b="1" dirty="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6</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nvGrpSpPr>
          <p:cNvPr id="65" name="グループ化 64"/>
          <p:cNvGrpSpPr/>
          <p:nvPr/>
        </p:nvGrpSpPr>
        <p:grpSpPr>
          <a:xfrm>
            <a:off x="176730" y="2144695"/>
            <a:ext cx="2452314" cy="338554"/>
            <a:chOff x="90157" y="1579031"/>
            <a:chExt cx="2452314" cy="338554"/>
          </a:xfrm>
        </p:grpSpPr>
        <p:sp>
          <p:nvSpPr>
            <p:cNvPr id="10" name="楕円 9"/>
            <p:cNvSpPr>
              <a:spLocks noChangeAspect="1"/>
            </p:cNvSpPr>
            <p:nvPr/>
          </p:nvSpPr>
          <p:spPr bwMode="auto">
            <a:xfrm>
              <a:off x="876250" y="1682366"/>
              <a:ext cx="131884" cy="131884"/>
            </a:xfrm>
            <a:prstGeom prst="ellipse">
              <a:avLst/>
            </a:prstGeom>
            <a:solidFill>
              <a:srgbClr val="F39E8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6" name="正方形/長方形 45"/>
            <p:cNvSpPr/>
            <p:nvPr/>
          </p:nvSpPr>
          <p:spPr>
            <a:xfrm>
              <a:off x="90157" y="1600575"/>
              <a:ext cx="871874"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1987.</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sp>
          <p:nvSpPr>
            <p:cNvPr id="49" name="正方形/長方形 48"/>
            <p:cNvSpPr/>
            <p:nvPr/>
          </p:nvSpPr>
          <p:spPr>
            <a:xfrm>
              <a:off x="1008134" y="1579031"/>
              <a:ext cx="1534337" cy="33855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マルチ</a:t>
              </a:r>
              <a:r>
                <a:rPr lang="en-US" altLang="ja-JP" sz="800" spc="100" dirty="0">
                  <a:latin typeface="Meiryo UI" panose="020B0604030504040204" pitchFamily="50" charset="-128"/>
                  <a:ea typeface="Meiryo UI" panose="020B0604030504040204" pitchFamily="50" charset="-128"/>
                </a:rPr>
                <a:t>440</a:t>
              </a:r>
              <a:r>
                <a:rPr lang="ja-JP" altLang="en-US" sz="800" spc="100" dirty="0">
                  <a:latin typeface="Meiryo UI" panose="020B0604030504040204" pitchFamily="50" charset="-128"/>
                  <a:ea typeface="Meiryo UI" panose="020B0604030504040204" pitchFamily="50" charset="-128"/>
                </a:rPr>
                <a:t>チャンネルステレオの有線音楽放送を開始</a:t>
              </a:r>
            </a:p>
          </p:txBody>
        </p:sp>
      </p:grpSp>
      <p:grpSp>
        <p:nvGrpSpPr>
          <p:cNvPr id="64" name="グループ化 63"/>
          <p:cNvGrpSpPr/>
          <p:nvPr/>
        </p:nvGrpSpPr>
        <p:grpSpPr>
          <a:xfrm>
            <a:off x="184607" y="2819327"/>
            <a:ext cx="2754235" cy="461665"/>
            <a:chOff x="76823" y="2230465"/>
            <a:chExt cx="2754235" cy="461665"/>
          </a:xfrm>
        </p:grpSpPr>
        <p:sp>
          <p:nvSpPr>
            <p:cNvPr id="11" name="楕円 10"/>
            <p:cNvSpPr>
              <a:spLocks noChangeAspect="1"/>
            </p:cNvSpPr>
            <p:nvPr/>
          </p:nvSpPr>
          <p:spPr bwMode="auto">
            <a:xfrm>
              <a:off x="856598" y="2456910"/>
              <a:ext cx="131884" cy="131884"/>
            </a:xfrm>
            <a:prstGeom prst="ellipse">
              <a:avLst/>
            </a:prstGeom>
            <a:solidFill>
              <a:srgbClr val="F7B986"/>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0" name="正方形/長方形 49"/>
            <p:cNvSpPr/>
            <p:nvPr/>
          </p:nvSpPr>
          <p:spPr>
            <a:xfrm>
              <a:off x="1008134" y="2230465"/>
              <a:ext cx="1822924"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社名</a:t>
              </a:r>
              <a:r>
                <a:rPr lang="ja-JP" altLang="en-US" sz="800" spc="100" dirty="0" smtClean="0">
                  <a:latin typeface="Meiryo UI" panose="020B0604030504040204" pitchFamily="50" charset="-128"/>
                  <a:ea typeface="Meiryo UI" panose="020B0604030504040204" pitchFamily="50" charset="-128"/>
                </a:rPr>
                <a:t>を「株式会社有線ブロードネットワークス」に</a:t>
              </a:r>
              <a:r>
                <a:rPr lang="ja-JP" altLang="en-US" sz="800" spc="100" dirty="0">
                  <a:latin typeface="Meiryo UI" panose="020B0604030504040204" pitchFamily="50" charset="-128"/>
                  <a:ea typeface="Meiryo UI" panose="020B0604030504040204" pitchFamily="50" charset="-128"/>
                </a:rPr>
                <a:t>変更、併せて本社を東京都千代田区永田町に移転</a:t>
              </a:r>
            </a:p>
          </p:txBody>
        </p:sp>
        <p:sp>
          <p:nvSpPr>
            <p:cNvPr id="51" name="正方形/長方形 50"/>
            <p:cNvSpPr/>
            <p:nvPr/>
          </p:nvSpPr>
          <p:spPr>
            <a:xfrm>
              <a:off x="76823" y="2375119"/>
              <a:ext cx="805667"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2000.</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4</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nvGrpSpPr>
          <p:cNvPr id="61" name="グループ化 60"/>
          <p:cNvGrpSpPr/>
          <p:nvPr/>
        </p:nvGrpSpPr>
        <p:grpSpPr>
          <a:xfrm>
            <a:off x="177262" y="3863860"/>
            <a:ext cx="2501045" cy="461665"/>
            <a:chOff x="80238" y="3339443"/>
            <a:chExt cx="2501045" cy="461665"/>
          </a:xfrm>
        </p:grpSpPr>
        <p:sp>
          <p:nvSpPr>
            <p:cNvPr id="13" name="楕円 12"/>
            <p:cNvSpPr>
              <a:spLocks noChangeAspect="1"/>
            </p:cNvSpPr>
            <p:nvPr/>
          </p:nvSpPr>
          <p:spPr bwMode="auto">
            <a:xfrm>
              <a:off x="857720" y="3565888"/>
              <a:ext cx="131884" cy="131884"/>
            </a:xfrm>
            <a:prstGeom prst="ellipse">
              <a:avLst/>
            </a:prstGeom>
            <a:solidFill>
              <a:srgbClr val="FBDD8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3" name="正方形/長方形 52"/>
            <p:cNvSpPr/>
            <p:nvPr/>
          </p:nvSpPr>
          <p:spPr>
            <a:xfrm>
              <a:off x="1009796" y="3339443"/>
              <a:ext cx="1571487"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光ファイバー・ブロードバンドサービスを、東京都世田谷区、渋谷区の一部地域にて開始</a:t>
              </a:r>
            </a:p>
          </p:txBody>
        </p:sp>
        <p:sp>
          <p:nvSpPr>
            <p:cNvPr id="54" name="正方形/長方形 53"/>
            <p:cNvSpPr/>
            <p:nvPr/>
          </p:nvSpPr>
          <p:spPr>
            <a:xfrm>
              <a:off x="80238" y="3499326"/>
              <a:ext cx="805667"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2001.</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3</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pic>
        <p:nvPicPr>
          <p:cNvPr id="55" name="図 54"/>
          <p:cNvPicPr>
            <a:picLocks noChangeAspect="1"/>
          </p:cNvPicPr>
          <p:nvPr/>
        </p:nvPicPr>
        <p:blipFill>
          <a:blip r:embed="rId3"/>
          <a:stretch>
            <a:fillRect/>
          </a:stretch>
        </p:blipFill>
        <p:spPr>
          <a:xfrm>
            <a:off x="1187268" y="1325321"/>
            <a:ext cx="578538" cy="739770"/>
          </a:xfrm>
          <a:prstGeom prst="rect">
            <a:avLst/>
          </a:prstGeom>
        </p:spPr>
      </p:pic>
      <p:pic>
        <p:nvPicPr>
          <p:cNvPr id="56" name="図 55"/>
          <p:cNvPicPr>
            <a:picLocks noChangeAspect="1"/>
          </p:cNvPicPr>
          <p:nvPr/>
        </p:nvPicPr>
        <p:blipFill>
          <a:blip r:embed="rId4"/>
          <a:stretch>
            <a:fillRect/>
          </a:stretch>
        </p:blipFill>
        <p:spPr>
          <a:xfrm>
            <a:off x="1190928" y="3405544"/>
            <a:ext cx="900509" cy="318362"/>
          </a:xfrm>
          <a:prstGeom prst="rect">
            <a:avLst/>
          </a:prstGeom>
        </p:spPr>
      </p:pic>
      <p:grpSp>
        <p:nvGrpSpPr>
          <p:cNvPr id="62" name="グループ化 61"/>
          <p:cNvGrpSpPr/>
          <p:nvPr/>
        </p:nvGrpSpPr>
        <p:grpSpPr>
          <a:xfrm>
            <a:off x="186351" y="5007560"/>
            <a:ext cx="2632913" cy="461665"/>
            <a:chOff x="88753" y="4556889"/>
            <a:chExt cx="2632913" cy="461665"/>
          </a:xfrm>
        </p:grpSpPr>
        <p:sp>
          <p:nvSpPr>
            <p:cNvPr id="15" name="楕円 14"/>
            <p:cNvSpPr>
              <a:spLocks noChangeAspect="1"/>
            </p:cNvSpPr>
            <p:nvPr/>
          </p:nvSpPr>
          <p:spPr bwMode="auto">
            <a:xfrm>
              <a:off x="884673" y="4783334"/>
              <a:ext cx="131884" cy="131884"/>
            </a:xfrm>
            <a:prstGeom prst="ellipse">
              <a:avLst/>
            </a:prstGeom>
            <a:solidFill>
              <a:srgbClr val="FEF57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7" name="正方形/長方形 56"/>
            <p:cNvSpPr/>
            <p:nvPr/>
          </p:nvSpPr>
          <p:spPr>
            <a:xfrm>
              <a:off x="1014151" y="4556889"/>
              <a:ext cx="1707515" cy="461665"/>
            </a:xfrm>
            <a:prstGeom prst="rect">
              <a:avLst/>
            </a:prstGeom>
          </p:spPr>
          <p:txBody>
            <a:bodyPr wrap="square">
              <a:spAutoFit/>
            </a:bodyPr>
            <a:lstStyle/>
            <a:p>
              <a:r>
                <a:rPr lang="en-US" altLang="ja-JP" sz="800" spc="100" dirty="0" smtClean="0">
                  <a:latin typeface="Meiryo UI" panose="020B0604030504040204" pitchFamily="50" charset="-128"/>
                  <a:ea typeface="Meiryo UI" panose="020B0604030504040204" pitchFamily="50" charset="-128"/>
                </a:rPr>
                <a:t>(</a:t>
              </a:r>
              <a:r>
                <a:rPr lang="ja-JP" altLang="en-US" sz="800" spc="100" dirty="0" smtClean="0">
                  <a:latin typeface="Meiryo UI" panose="020B0604030504040204" pitchFamily="50" charset="-128"/>
                  <a:ea typeface="Meiryo UI" panose="020B0604030504040204" pitchFamily="50" charset="-128"/>
                </a:rPr>
                <a:t>株</a:t>
              </a:r>
              <a:r>
                <a:rPr lang="en-US" altLang="ja-JP" sz="800" spc="100" dirty="0" smtClean="0">
                  <a:latin typeface="Meiryo UI" panose="020B0604030504040204" pitchFamily="50" charset="-128"/>
                  <a:ea typeface="Meiryo UI" panose="020B0604030504040204" pitchFamily="50" charset="-128"/>
                </a:rPr>
                <a:t>)</a:t>
              </a:r>
              <a:r>
                <a:rPr lang="ja-JP" altLang="en-US" sz="800" spc="100" dirty="0" smtClean="0">
                  <a:latin typeface="Meiryo UI" panose="020B0604030504040204" pitchFamily="50" charset="-128"/>
                  <a:ea typeface="Meiryo UI" panose="020B0604030504040204" pitchFamily="50" charset="-128"/>
                </a:rPr>
                <a:t>大阪</a:t>
              </a:r>
              <a:r>
                <a:rPr lang="ja-JP" altLang="en-US" sz="800" spc="100" dirty="0">
                  <a:latin typeface="Meiryo UI" panose="020B0604030504040204" pitchFamily="50" charset="-128"/>
                  <a:ea typeface="Meiryo UI" panose="020B0604030504040204" pitchFamily="50" charset="-128"/>
                </a:rPr>
                <a:t>証券取引所ナスダック・ジャパン（現：東京証券取引所</a:t>
              </a:r>
              <a:r>
                <a:rPr lang="en-US" altLang="ja-JP" sz="800" spc="100" dirty="0">
                  <a:latin typeface="Meiryo UI" panose="020B0604030504040204" pitchFamily="50" charset="-128"/>
                  <a:ea typeface="Meiryo UI" panose="020B0604030504040204" pitchFamily="50" charset="-128"/>
                </a:rPr>
                <a:t>JASDAQ</a:t>
              </a:r>
              <a:r>
                <a:rPr lang="ja-JP" altLang="en-US" sz="800" spc="100" dirty="0">
                  <a:latin typeface="Meiryo UI" panose="020B0604030504040204" pitchFamily="50" charset="-128"/>
                  <a:ea typeface="Meiryo UI" panose="020B0604030504040204" pitchFamily="50" charset="-128"/>
                </a:rPr>
                <a:t>）市場に上場</a:t>
              </a:r>
            </a:p>
          </p:txBody>
        </p:sp>
        <p:sp>
          <p:nvSpPr>
            <p:cNvPr id="58" name="正方形/長方形 57"/>
            <p:cNvSpPr/>
            <p:nvPr/>
          </p:nvSpPr>
          <p:spPr>
            <a:xfrm>
              <a:off x="88753" y="4701543"/>
              <a:ext cx="805667"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2001.</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4</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nvGrpSpPr>
          <p:cNvPr id="63" name="グループ化 62"/>
          <p:cNvGrpSpPr/>
          <p:nvPr/>
        </p:nvGrpSpPr>
        <p:grpSpPr>
          <a:xfrm>
            <a:off x="154506" y="5831503"/>
            <a:ext cx="2424362" cy="338554"/>
            <a:chOff x="55147" y="5751458"/>
            <a:chExt cx="2424362" cy="338554"/>
          </a:xfrm>
        </p:grpSpPr>
        <p:sp>
          <p:nvSpPr>
            <p:cNvPr id="16" name="楕円 15"/>
            <p:cNvSpPr>
              <a:spLocks noChangeAspect="1"/>
            </p:cNvSpPr>
            <p:nvPr/>
          </p:nvSpPr>
          <p:spPr bwMode="auto">
            <a:xfrm>
              <a:off x="880654" y="5854793"/>
              <a:ext cx="131884" cy="131884"/>
            </a:xfrm>
            <a:prstGeom prst="ellipse">
              <a:avLst/>
            </a:prstGeom>
            <a:solidFill>
              <a:srgbClr val="E4ED8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9" name="正方形/長方形 58"/>
            <p:cNvSpPr/>
            <p:nvPr/>
          </p:nvSpPr>
          <p:spPr>
            <a:xfrm>
              <a:off x="1002378" y="5751458"/>
              <a:ext cx="1477131" cy="338554"/>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アルメックスを株式交換により完全子会社化</a:t>
              </a:r>
            </a:p>
          </p:txBody>
        </p:sp>
        <p:sp>
          <p:nvSpPr>
            <p:cNvPr id="60" name="正方形/長方形 59"/>
            <p:cNvSpPr/>
            <p:nvPr/>
          </p:nvSpPr>
          <p:spPr>
            <a:xfrm>
              <a:off x="55147" y="5773002"/>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2006.</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pic>
        <p:nvPicPr>
          <p:cNvPr id="67" name="図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7777" y="6212346"/>
            <a:ext cx="819322" cy="142250"/>
          </a:xfrm>
          <a:prstGeom prst="rect">
            <a:avLst/>
          </a:prstGeom>
        </p:spPr>
      </p:pic>
      <p:pic>
        <p:nvPicPr>
          <p:cNvPr id="68" name="図 67"/>
          <p:cNvPicPr>
            <a:picLocks noChangeAspect="1"/>
          </p:cNvPicPr>
          <p:nvPr/>
        </p:nvPicPr>
        <p:blipFill>
          <a:blip r:embed="rId6"/>
          <a:stretch>
            <a:fillRect/>
          </a:stretch>
        </p:blipFill>
        <p:spPr>
          <a:xfrm>
            <a:off x="1214894" y="4490327"/>
            <a:ext cx="754711" cy="255610"/>
          </a:xfrm>
          <a:prstGeom prst="rect">
            <a:avLst/>
          </a:prstGeom>
        </p:spPr>
      </p:pic>
      <p:sp>
        <p:nvSpPr>
          <p:cNvPr id="69" name="正方形/長方形 68"/>
          <p:cNvSpPr/>
          <p:nvPr/>
        </p:nvSpPr>
        <p:spPr>
          <a:xfrm>
            <a:off x="4013704" y="713935"/>
            <a:ext cx="1700928" cy="46166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ギャガ・コミュニケーションズ（現：ギャガ</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）を株式交換により完全子会社化</a:t>
            </a:r>
          </a:p>
        </p:txBody>
      </p:sp>
      <p:sp>
        <p:nvSpPr>
          <p:cNvPr id="70" name="正方形/長方形 69"/>
          <p:cNvSpPr/>
          <p:nvPr/>
        </p:nvSpPr>
        <p:spPr>
          <a:xfrm>
            <a:off x="3027000" y="711154"/>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2006.</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nvGrpSpPr>
          <p:cNvPr id="146" name="グループ化 145"/>
          <p:cNvGrpSpPr/>
          <p:nvPr/>
        </p:nvGrpSpPr>
        <p:grpSpPr>
          <a:xfrm>
            <a:off x="3029640" y="1717264"/>
            <a:ext cx="2631933" cy="669922"/>
            <a:chOff x="2996118" y="1901090"/>
            <a:chExt cx="2631933" cy="669922"/>
          </a:xfrm>
        </p:grpSpPr>
        <p:sp>
          <p:nvSpPr>
            <p:cNvPr id="24" name="楕円 23"/>
            <p:cNvSpPr>
              <a:spLocks noChangeAspect="1"/>
            </p:cNvSpPr>
            <p:nvPr/>
          </p:nvSpPr>
          <p:spPr bwMode="auto">
            <a:xfrm>
              <a:off x="3857556" y="2065454"/>
              <a:ext cx="131884" cy="131884"/>
            </a:xfrm>
            <a:prstGeom prst="ellipse">
              <a:avLst/>
            </a:prstGeom>
            <a:solidFill>
              <a:srgbClr val="8BCF9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2" name="正方形/長方形 71"/>
            <p:cNvSpPr/>
            <p:nvPr/>
          </p:nvSpPr>
          <p:spPr>
            <a:xfrm>
              <a:off x="2996118" y="1983663"/>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2006.</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sp>
          <p:nvSpPr>
            <p:cNvPr id="73" name="正方形/長方形 72"/>
            <p:cNvSpPr/>
            <p:nvPr/>
          </p:nvSpPr>
          <p:spPr>
            <a:xfrm>
              <a:off x="3991587" y="1901090"/>
              <a:ext cx="1636464"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テレビ向け動画配信サービス</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ギャオネクスト</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（現名称：</a:t>
              </a:r>
              <a:r>
                <a:rPr lang="en-US" altLang="ja-JP" sz="800" spc="100" dirty="0">
                  <a:latin typeface="Meiryo UI" panose="020B0604030504040204" pitchFamily="50" charset="-128"/>
                  <a:ea typeface="Meiryo UI" panose="020B0604030504040204" pitchFamily="50" charset="-128"/>
                </a:rPr>
                <a:t>『U-NEXT』</a:t>
              </a:r>
              <a:r>
                <a:rPr lang="ja-JP" altLang="en-US" sz="800" spc="100" dirty="0">
                  <a:latin typeface="Meiryo UI" panose="020B0604030504040204" pitchFamily="50" charset="-128"/>
                  <a:ea typeface="Meiryo UI" panose="020B0604030504040204" pitchFamily="50" charset="-128"/>
                </a:rPr>
                <a:t>）の提供開始</a:t>
              </a:r>
            </a:p>
          </p:txBody>
        </p:sp>
        <p:pic>
          <p:nvPicPr>
            <p:cNvPr id="74" name="図 73"/>
            <p:cNvPicPr>
              <a:picLocks noChangeAspect="1"/>
            </p:cNvPicPr>
            <p:nvPr/>
          </p:nvPicPr>
          <p:blipFill>
            <a:blip r:embed="rId7"/>
            <a:stretch>
              <a:fillRect/>
            </a:stretch>
          </p:blipFill>
          <p:spPr>
            <a:xfrm>
              <a:off x="4072946" y="2383273"/>
              <a:ext cx="928931" cy="187739"/>
            </a:xfrm>
            <a:prstGeom prst="rect">
              <a:avLst/>
            </a:prstGeom>
          </p:spPr>
        </p:pic>
      </p:grpSp>
      <p:grpSp>
        <p:nvGrpSpPr>
          <p:cNvPr id="79" name="グループ化 78"/>
          <p:cNvGrpSpPr/>
          <p:nvPr/>
        </p:nvGrpSpPr>
        <p:grpSpPr>
          <a:xfrm>
            <a:off x="3027000" y="2798306"/>
            <a:ext cx="2654200" cy="338554"/>
            <a:chOff x="2991248" y="2775970"/>
            <a:chExt cx="2654200" cy="338554"/>
          </a:xfrm>
        </p:grpSpPr>
        <p:sp>
          <p:nvSpPr>
            <p:cNvPr id="25" name="楕円 24"/>
            <p:cNvSpPr>
              <a:spLocks noChangeAspect="1"/>
            </p:cNvSpPr>
            <p:nvPr/>
          </p:nvSpPr>
          <p:spPr bwMode="auto">
            <a:xfrm>
              <a:off x="3857556" y="2881405"/>
              <a:ext cx="131884" cy="131884"/>
            </a:xfrm>
            <a:prstGeom prst="ellipse">
              <a:avLst/>
            </a:prstGeom>
            <a:solidFill>
              <a:srgbClr val="7DCBB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78" name="グループ化 77"/>
            <p:cNvGrpSpPr/>
            <p:nvPr/>
          </p:nvGrpSpPr>
          <p:grpSpPr>
            <a:xfrm>
              <a:off x="2991248" y="2775970"/>
              <a:ext cx="2654200" cy="338554"/>
              <a:chOff x="2991248" y="2764926"/>
              <a:chExt cx="2654200" cy="338554"/>
            </a:xfrm>
          </p:grpSpPr>
          <p:sp>
            <p:nvSpPr>
              <p:cNvPr id="75" name="正方形/長方形 74"/>
              <p:cNvSpPr/>
              <p:nvPr/>
            </p:nvSpPr>
            <p:spPr>
              <a:xfrm>
                <a:off x="4008984" y="2764926"/>
                <a:ext cx="1636464" cy="338554"/>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en-US" altLang="ja-JP" sz="800" spc="100" dirty="0" err="1">
                    <a:latin typeface="Meiryo UI" panose="020B0604030504040204" pitchFamily="50" charset="-128"/>
                    <a:ea typeface="Meiryo UI" panose="020B0604030504040204" pitchFamily="50" charset="-128"/>
                  </a:rPr>
                  <a:t>GyaO</a:t>
                </a:r>
                <a:r>
                  <a:rPr lang="ja-JP" altLang="en-US" sz="800" spc="100" dirty="0">
                    <a:latin typeface="Meiryo UI" panose="020B0604030504040204" pitchFamily="50" charset="-128"/>
                    <a:ea typeface="Meiryo UI" panose="020B0604030504040204" pitchFamily="50" charset="-128"/>
                  </a:rPr>
                  <a:t>の発行済株式の</a:t>
                </a:r>
                <a:r>
                  <a:rPr lang="en-US" altLang="ja-JP" sz="800" spc="100" dirty="0">
                    <a:latin typeface="Meiryo UI" panose="020B0604030504040204" pitchFamily="50" charset="-128"/>
                    <a:ea typeface="Meiryo UI" panose="020B0604030504040204" pitchFamily="50" charset="-128"/>
                  </a:rPr>
                  <a:t>51</a:t>
                </a:r>
                <a:r>
                  <a:rPr lang="ja-JP" altLang="en-US" sz="800" spc="100" dirty="0">
                    <a:latin typeface="Meiryo UI" panose="020B0604030504040204" pitchFamily="50" charset="-128"/>
                    <a:ea typeface="Meiryo UI" panose="020B0604030504040204" pitchFamily="50" charset="-128"/>
                  </a:rPr>
                  <a:t>％をヤフー</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へ譲渡</a:t>
                </a:r>
              </a:p>
            </p:txBody>
          </p:sp>
          <p:sp>
            <p:nvSpPr>
              <p:cNvPr id="77" name="正方形/長方形 76"/>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2009.</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4</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81" name="グループ化 80"/>
          <p:cNvGrpSpPr/>
          <p:nvPr/>
        </p:nvGrpSpPr>
        <p:grpSpPr>
          <a:xfrm>
            <a:off x="3027000" y="3341079"/>
            <a:ext cx="2745317" cy="584775"/>
            <a:chOff x="2991248" y="2687109"/>
            <a:chExt cx="2745317" cy="584775"/>
          </a:xfrm>
        </p:grpSpPr>
        <p:sp>
          <p:nvSpPr>
            <p:cNvPr id="82" name="楕円 81"/>
            <p:cNvSpPr>
              <a:spLocks noChangeAspect="1"/>
            </p:cNvSpPr>
            <p:nvPr/>
          </p:nvSpPr>
          <p:spPr bwMode="auto">
            <a:xfrm>
              <a:off x="3857556" y="2881405"/>
              <a:ext cx="131884" cy="131884"/>
            </a:xfrm>
            <a:prstGeom prst="ellipse">
              <a:avLst/>
            </a:prstGeom>
            <a:solidFill>
              <a:srgbClr val="7DCCD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83" name="グループ化 82"/>
            <p:cNvGrpSpPr/>
            <p:nvPr/>
          </p:nvGrpSpPr>
          <p:grpSpPr>
            <a:xfrm>
              <a:off x="2991248" y="2687109"/>
              <a:ext cx="2745317" cy="584775"/>
              <a:chOff x="2991248" y="2676065"/>
              <a:chExt cx="2745317" cy="584775"/>
            </a:xfrm>
          </p:grpSpPr>
          <p:sp>
            <p:nvSpPr>
              <p:cNvPr id="84" name="正方形/長方形 83"/>
              <p:cNvSpPr/>
              <p:nvPr/>
            </p:nvSpPr>
            <p:spPr>
              <a:xfrm>
                <a:off x="3993693" y="2676065"/>
                <a:ext cx="1742872" cy="58477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ギャガ・コミュニケーションズ（現：ギャガ</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）の全株式を</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ティーワイリミテッド及び</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キノシタ・マネージメントへ譲渡</a:t>
                </a:r>
              </a:p>
            </p:txBody>
          </p:sp>
          <p:sp>
            <p:nvSpPr>
              <p:cNvPr id="85" name="正方形/長方形 84"/>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2009.</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47" name="グループ化 146"/>
          <p:cNvGrpSpPr/>
          <p:nvPr/>
        </p:nvGrpSpPr>
        <p:grpSpPr>
          <a:xfrm>
            <a:off x="3027000" y="4306351"/>
            <a:ext cx="2758306" cy="604200"/>
            <a:chOff x="2991484" y="4432332"/>
            <a:chExt cx="2758306" cy="604200"/>
          </a:xfrm>
        </p:grpSpPr>
        <p:grpSp>
          <p:nvGrpSpPr>
            <p:cNvPr id="86" name="グループ化 85"/>
            <p:cNvGrpSpPr/>
            <p:nvPr/>
          </p:nvGrpSpPr>
          <p:grpSpPr>
            <a:xfrm>
              <a:off x="2991484" y="4432332"/>
              <a:ext cx="2758306" cy="363176"/>
              <a:chOff x="2991248" y="2793400"/>
              <a:chExt cx="2758306" cy="363176"/>
            </a:xfrm>
          </p:grpSpPr>
          <p:sp>
            <p:nvSpPr>
              <p:cNvPr id="87" name="楕円 86"/>
              <p:cNvSpPr>
                <a:spLocks noChangeAspect="1"/>
              </p:cNvSpPr>
              <p:nvPr/>
            </p:nvSpPr>
            <p:spPr bwMode="auto">
              <a:xfrm>
                <a:off x="3857556" y="2881405"/>
                <a:ext cx="131884" cy="131884"/>
              </a:xfrm>
              <a:prstGeom prst="ellipse">
                <a:avLst/>
              </a:prstGeom>
              <a:solidFill>
                <a:srgbClr val="7DCDE6"/>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88" name="グループ化 87"/>
              <p:cNvGrpSpPr/>
              <p:nvPr/>
            </p:nvGrpSpPr>
            <p:grpSpPr>
              <a:xfrm>
                <a:off x="2991248" y="2793400"/>
                <a:ext cx="2758306" cy="363176"/>
                <a:chOff x="2991248" y="2782356"/>
                <a:chExt cx="2758306" cy="363176"/>
              </a:xfrm>
            </p:grpSpPr>
            <p:sp>
              <p:nvSpPr>
                <p:cNvPr id="89" name="正方形/長方形 88"/>
                <p:cNvSpPr/>
                <p:nvPr/>
              </p:nvSpPr>
              <p:spPr>
                <a:xfrm>
                  <a:off x="4006682" y="2782356"/>
                  <a:ext cx="1742872" cy="363176"/>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グルメ情報サイトを</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ヒトサラ</a:t>
                  </a:r>
                  <a:r>
                    <a:rPr lang="en-US" altLang="ja-JP" sz="800" spc="100" dirty="0">
                      <a:latin typeface="Meiryo UI" panose="020B0604030504040204" pitchFamily="50" charset="-128"/>
                      <a:ea typeface="Meiryo UI" panose="020B0604030504040204" pitchFamily="50" charset="-128"/>
                    </a:rPr>
                    <a:t>』 </a:t>
                  </a:r>
                  <a:r>
                    <a:rPr lang="ja-JP" altLang="en-US" sz="800" spc="100" dirty="0" smtClean="0">
                      <a:latin typeface="Meiryo UI" panose="020B0604030504040204" pitchFamily="50" charset="-128"/>
                      <a:ea typeface="Meiryo UI" panose="020B0604030504040204" pitchFamily="50" charset="-128"/>
                    </a:rPr>
                    <a:t>へ</a:t>
                  </a:r>
                  <a:endParaRPr lang="en-US" altLang="ja-JP" sz="800" spc="100" dirty="0" smtClean="0">
                    <a:latin typeface="Meiryo UI" panose="020B0604030504040204" pitchFamily="50" charset="-128"/>
                    <a:ea typeface="Meiryo UI" panose="020B0604030504040204" pitchFamily="50" charset="-128"/>
                  </a:endParaRPr>
                </a:p>
                <a:p>
                  <a:r>
                    <a:rPr lang="ja-JP" altLang="en-US" sz="800" spc="100" dirty="0" smtClean="0">
                      <a:latin typeface="Meiryo UI" panose="020B0604030504040204" pitchFamily="50" charset="-128"/>
                      <a:ea typeface="Meiryo UI" panose="020B0604030504040204" pitchFamily="50" charset="-128"/>
                    </a:rPr>
                    <a:t>ブランド</a:t>
                  </a:r>
                  <a:r>
                    <a:rPr lang="ja-JP" altLang="en-US" sz="800" spc="100" dirty="0">
                      <a:latin typeface="Meiryo UI" panose="020B0604030504040204" pitchFamily="50" charset="-128"/>
                      <a:ea typeface="Meiryo UI" panose="020B0604030504040204" pitchFamily="50" charset="-128"/>
                    </a:rPr>
                    <a:t>変更</a:t>
                  </a:r>
                </a:p>
              </p:txBody>
            </p:sp>
            <p:sp>
              <p:nvSpPr>
                <p:cNvPr id="90" name="正方形/長方形 89"/>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2012.</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93" name="図 92"/>
            <p:cNvPicPr>
              <a:picLocks noChangeAspect="1"/>
            </p:cNvPicPr>
            <p:nvPr/>
          </p:nvPicPr>
          <p:blipFill>
            <a:blip r:embed="rId8"/>
            <a:stretch>
              <a:fillRect/>
            </a:stretch>
          </p:blipFill>
          <p:spPr>
            <a:xfrm>
              <a:off x="4093589" y="4799820"/>
              <a:ext cx="907207" cy="236712"/>
            </a:xfrm>
            <a:prstGeom prst="rect">
              <a:avLst/>
            </a:prstGeom>
          </p:spPr>
        </p:pic>
      </p:grpSp>
      <p:grpSp>
        <p:nvGrpSpPr>
          <p:cNvPr id="148" name="グループ化 147"/>
          <p:cNvGrpSpPr/>
          <p:nvPr/>
        </p:nvGrpSpPr>
        <p:grpSpPr>
          <a:xfrm>
            <a:off x="3016419" y="5187475"/>
            <a:ext cx="2768887" cy="1194056"/>
            <a:chOff x="2991248" y="5290901"/>
            <a:chExt cx="2768887" cy="1194056"/>
          </a:xfrm>
        </p:grpSpPr>
        <p:grpSp>
          <p:nvGrpSpPr>
            <p:cNvPr id="94" name="グループ化 93"/>
            <p:cNvGrpSpPr/>
            <p:nvPr/>
          </p:nvGrpSpPr>
          <p:grpSpPr>
            <a:xfrm>
              <a:off x="2991248" y="5290901"/>
              <a:ext cx="2768887" cy="461665"/>
              <a:chOff x="2991248" y="2778070"/>
              <a:chExt cx="2768887" cy="461665"/>
            </a:xfrm>
          </p:grpSpPr>
          <p:sp>
            <p:nvSpPr>
              <p:cNvPr id="95" name="楕円 94"/>
              <p:cNvSpPr>
                <a:spLocks noChangeAspect="1"/>
              </p:cNvSpPr>
              <p:nvPr/>
            </p:nvSpPr>
            <p:spPr bwMode="auto">
              <a:xfrm>
                <a:off x="3868970" y="2869328"/>
                <a:ext cx="131884" cy="131884"/>
              </a:xfrm>
              <a:prstGeom prst="ellipse">
                <a:avLst/>
              </a:prstGeom>
              <a:solidFill>
                <a:srgbClr val="7FC6E9"/>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96" name="グループ化 95"/>
              <p:cNvGrpSpPr/>
              <p:nvPr/>
            </p:nvGrpSpPr>
            <p:grpSpPr>
              <a:xfrm>
                <a:off x="2991248" y="2778070"/>
                <a:ext cx="2768887" cy="461665"/>
                <a:chOff x="2991248" y="2767026"/>
                <a:chExt cx="2768887" cy="461665"/>
              </a:xfrm>
            </p:grpSpPr>
            <p:sp>
              <p:nvSpPr>
                <p:cNvPr id="97" name="正方形/長方形 96"/>
                <p:cNvSpPr/>
                <p:nvPr/>
              </p:nvSpPr>
              <p:spPr>
                <a:xfrm>
                  <a:off x="4017263" y="2767026"/>
                  <a:ext cx="1742872" cy="46166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USEN</a:t>
                  </a:r>
                  <a:r>
                    <a:rPr lang="ja-JP" altLang="en-US" sz="800" spc="100" dirty="0" err="1">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東証と大証との証券市場統合により、東京証券取引所</a:t>
                  </a:r>
                  <a:r>
                    <a:rPr lang="en-US" altLang="ja-JP" sz="800" spc="100" dirty="0">
                      <a:latin typeface="Meiryo UI" panose="020B0604030504040204" pitchFamily="50" charset="-128"/>
                      <a:ea typeface="Meiryo UI" panose="020B0604030504040204" pitchFamily="50" charset="-128"/>
                    </a:rPr>
                    <a:t>JASDAQ</a:t>
                  </a:r>
                  <a:r>
                    <a:rPr lang="ja-JP" altLang="en-US" sz="800" spc="100" dirty="0">
                      <a:latin typeface="Meiryo UI" panose="020B0604030504040204" pitchFamily="50" charset="-128"/>
                      <a:ea typeface="Meiryo UI" panose="020B0604030504040204" pitchFamily="50" charset="-128"/>
                    </a:rPr>
                    <a:t>市場に上場</a:t>
                  </a:r>
                </a:p>
              </p:txBody>
            </p:sp>
            <p:sp>
              <p:nvSpPr>
                <p:cNvPr id="98" name="正方形/長方形 97"/>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2013.</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99" name="図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20922" y="5752566"/>
              <a:ext cx="1101516" cy="732391"/>
            </a:xfrm>
            <a:prstGeom prst="rect">
              <a:avLst/>
            </a:prstGeom>
          </p:spPr>
        </p:pic>
      </p:grpSp>
      <p:grpSp>
        <p:nvGrpSpPr>
          <p:cNvPr id="102" name="グループ化 101"/>
          <p:cNvGrpSpPr/>
          <p:nvPr/>
        </p:nvGrpSpPr>
        <p:grpSpPr>
          <a:xfrm>
            <a:off x="5837117" y="727869"/>
            <a:ext cx="2955190" cy="467357"/>
            <a:chOff x="5710252" y="711154"/>
            <a:chExt cx="2955190" cy="467357"/>
          </a:xfrm>
        </p:grpSpPr>
        <p:sp>
          <p:nvSpPr>
            <p:cNvPr id="100" name="正方形/長方形 99"/>
            <p:cNvSpPr/>
            <p:nvPr/>
          </p:nvSpPr>
          <p:spPr>
            <a:xfrm>
              <a:off x="5710252" y="711154"/>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2013.</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12</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sp>
          <p:nvSpPr>
            <p:cNvPr id="101" name="正方形/長方形 100"/>
            <p:cNvSpPr/>
            <p:nvPr/>
          </p:nvSpPr>
          <p:spPr>
            <a:xfrm>
              <a:off x="6813427" y="716846"/>
              <a:ext cx="1852015"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スマートフォン向け定額音楽配信サービス</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スマホで</a:t>
              </a:r>
              <a:r>
                <a:rPr lang="en-US" altLang="ja-JP" sz="800" spc="100" dirty="0">
                  <a:latin typeface="Meiryo UI" panose="020B0604030504040204" pitchFamily="50" charset="-128"/>
                  <a:ea typeface="Meiryo UI" panose="020B0604030504040204" pitchFamily="50" charset="-128"/>
                </a:rPr>
                <a:t>USEN』</a:t>
              </a:r>
              <a:r>
                <a:rPr lang="ja-JP" altLang="en-US" sz="800" spc="100" dirty="0">
                  <a:latin typeface="Meiryo UI" panose="020B0604030504040204" pitchFamily="50" charset="-128"/>
                  <a:ea typeface="Meiryo UI" panose="020B0604030504040204" pitchFamily="50" charset="-128"/>
                </a:rPr>
                <a:t>提供開始（現：</a:t>
              </a:r>
              <a:r>
                <a:rPr lang="en-US" altLang="ja-JP" sz="800" spc="100" dirty="0">
                  <a:latin typeface="Meiryo UI" panose="020B0604030504040204" pitchFamily="50" charset="-128"/>
                  <a:ea typeface="Meiryo UI" panose="020B0604030504040204" pitchFamily="50" charset="-128"/>
                </a:rPr>
                <a:t>『SMART USEN』</a:t>
              </a:r>
              <a:r>
                <a:rPr lang="ja-JP" altLang="en-US" sz="800" spc="100" dirty="0">
                  <a:latin typeface="Meiryo UI" panose="020B0604030504040204" pitchFamily="50" charset="-128"/>
                  <a:ea typeface="Meiryo UI" panose="020B0604030504040204" pitchFamily="50" charset="-128"/>
                </a:rPr>
                <a:t>）</a:t>
              </a:r>
            </a:p>
          </p:txBody>
        </p:sp>
      </p:grpSp>
      <p:pic>
        <p:nvPicPr>
          <p:cNvPr id="103" name="図 10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4012" y="1201592"/>
            <a:ext cx="1187076" cy="201917"/>
          </a:xfrm>
          <a:prstGeom prst="rect">
            <a:avLst/>
          </a:prstGeom>
        </p:spPr>
      </p:pic>
      <p:grpSp>
        <p:nvGrpSpPr>
          <p:cNvPr id="107" name="グループ化 106"/>
          <p:cNvGrpSpPr/>
          <p:nvPr/>
        </p:nvGrpSpPr>
        <p:grpSpPr>
          <a:xfrm>
            <a:off x="5837117" y="1532356"/>
            <a:ext cx="3050663" cy="461665"/>
            <a:chOff x="2991248" y="2751979"/>
            <a:chExt cx="3050663" cy="461665"/>
          </a:xfrm>
        </p:grpSpPr>
        <p:sp>
          <p:nvSpPr>
            <p:cNvPr id="108" name="楕円 107"/>
            <p:cNvSpPr>
              <a:spLocks noChangeAspect="1"/>
            </p:cNvSpPr>
            <p:nvPr/>
          </p:nvSpPr>
          <p:spPr bwMode="auto">
            <a:xfrm>
              <a:off x="3869748" y="2881405"/>
              <a:ext cx="131884" cy="131884"/>
            </a:xfrm>
            <a:prstGeom prst="ellipse">
              <a:avLst/>
            </a:prstGeom>
            <a:solidFill>
              <a:srgbClr val="8A9FC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09" name="グループ化 108"/>
            <p:cNvGrpSpPr/>
            <p:nvPr/>
          </p:nvGrpSpPr>
          <p:grpSpPr>
            <a:xfrm>
              <a:off x="2991248" y="2751979"/>
              <a:ext cx="3050663" cy="461665"/>
              <a:chOff x="2991248" y="2740935"/>
              <a:chExt cx="3050663" cy="461665"/>
            </a:xfrm>
          </p:grpSpPr>
          <p:sp>
            <p:nvSpPr>
              <p:cNvPr id="110" name="正方形/長方形 109"/>
              <p:cNvSpPr/>
              <p:nvPr/>
            </p:nvSpPr>
            <p:spPr>
              <a:xfrm>
                <a:off x="4085389" y="2740935"/>
                <a:ext cx="1956522"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レコチョクとの協業による店舗用</a:t>
                </a:r>
                <a:r>
                  <a:rPr lang="en-US" altLang="ja-JP" sz="800" spc="100" dirty="0">
                    <a:latin typeface="Meiryo UI" panose="020B0604030504040204" pitchFamily="50" charset="-128"/>
                    <a:ea typeface="Meiryo UI" panose="020B0604030504040204" pitchFamily="50" charset="-128"/>
                  </a:rPr>
                  <a:t>BGM</a:t>
                </a:r>
                <a:r>
                  <a:rPr lang="ja-JP" altLang="en-US" sz="800" spc="100" dirty="0">
                    <a:latin typeface="Meiryo UI" panose="020B0604030504040204" pitchFamily="50" charset="-128"/>
                    <a:ea typeface="Meiryo UI" panose="020B0604030504040204" pitchFamily="50" charset="-128"/>
                  </a:rPr>
                  <a:t>配信サービス</a:t>
                </a:r>
                <a:r>
                  <a:rPr lang="en-US" altLang="ja-JP" sz="800" spc="100" dirty="0">
                    <a:latin typeface="Meiryo UI" panose="020B0604030504040204" pitchFamily="50" charset="-128"/>
                    <a:ea typeface="Meiryo UI" panose="020B0604030504040204" pitchFamily="50" charset="-128"/>
                  </a:rPr>
                  <a:t>『OTORAKU -</a:t>
                </a:r>
                <a:r>
                  <a:rPr lang="ja-JP" altLang="en-US" sz="800" spc="100" dirty="0">
                    <a:latin typeface="Meiryo UI" panose="020B0604030504040204" pitchFamily="50" charset="-128"/>
                    <a:ea typeface="Meiryo UI" panose="020B0604030504040204" pitchFamily="50" charset="-128"/>
                  </a:rPr>
                  <a:t>音・楽</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提供開始</a:t>
                </a:r>
              </a:p>
            </p:txBody>
          </p:sp>
          <p:sp>
            <p:nvSpPr>
              <p:cNvPr id="111" name="正方形/長方形 110"/>
              <p:cNvSpPr/>
              <p:nvPr/>
            </p:nvSpPr>
            <p:spPr>
              <a:xfrm>
                <a:off x="2991248" y="2791726"/>
                <a:ext cx="982740"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2015.</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112" name="図 1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87967" y="1942803"/>
            <a:ext cx="859082" cy="607801"/>
          </a:xfrm>
          <a:prstGeom prst="rect">
            <a:avLst/>
          </a:prstGeom>
        </p:spPr>
      </p:pic>
      <p:grpSp>
        <p:nvGrpSpPr>
          <p:cNvPr id="114" name="グループ化 113"/>
          <p:cNvGrpSpPr/>
          <p:nvPr/>
        </p:nvGrpSpPr>
        <p:grpSpPr>
          <a:xfrm>
            <a:off x="5837117" y="2648378"/>
            <a:ext cx="3059698" cy="338554"/>
            <a:chOff x="2991248" y="2785346"/>
            <a:chExt cx="3059698" cy="338554"/>
          </a:xfrm>
        </p:grpSpPr>
        <p:sp>
          <p:nvSpPr>
            <p:cNvPr id="115" name="楕円 114"/>
            <p:cNvSpPr>
              <a:spLocks noChangeAspect="1"/>
            </p:cNvSpPr>
            <p:nvPr/>
          </p:nvSpPr>
          <p:spPr bwMode="auto">
            <a:xfrm>
              <a:off x="3869748" y="2881405"/>
              <a:ext cx="131884" cy="131884"/>
            </a:xfrm>
            <a:prstGeom prst="ellipse">
              <a:avLst/>
            </a:prstGeom>
            <a:solidFill>
              <a:srgbClr val="8E91C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16" name="グループ化 115"/>
            <p:cNvGrpSpPr/>
            <p:nvPr/>
          </p:nvGrpSpPr>
          <p:grpSpPr>
            <a:xfrm>
              <a:off x="2991248" y="2785346"/>
              <a:ext cx="3059698" cy="338554"/>
              <a:chOff x="2991248" y="2774302"/>
              <a:chExt cx="3059698" cy="338554"/>
            </a:xfrm>
          </p:grpSpPr>
          <p:sp>
            <p:nvSpPr>
              <p:cNvPr id="117" name="正方形/長方形 116"/>
              <p:cNvSpPr/>
              <p:nvPr/>
            </p:nvSpPr>
            <p:spPr>
              <a:xfrm>
                <a:off x="4094424" y="2774302"/>
                <a:ext cx="1956522" cy="338554"/>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USEN</a:t>
                </a:r>
                <a:r>
                  <a:rPr lang="ja-JP" altLang="en-US" sz="800" spc="100" dirty="0" err="1">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東京電力</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と業務提携に関する基本合意</a:t>
                </a:r>
              </a:p>
            </p:txBody>
          </p:sp>
          <p:sp>
            <p:nvSpPr>
              <p:cNvPr id="118" name="正方形/長方形 117"/>
              <p:cNvSpPr/>
              <p:nvPr/>
            </p:nvSpPr>
            <p:spPr>
              <a:xfrm>
                <a:off x="2991248" y="2791726"/>
                <a:ext cx="982740"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2015.</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11</a:t>
                </a:r>
                <a:endParaRPr lang="ja-JP" altLang="en-US" sz="10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19" name="グループ化 118"/>
          <p:cNvGrpSpPr/>
          <p:nvPr/>
        </p:nvGrpSpPr>
        <p:grpSpPr>
          <a:xfrm>
            <a:off x="5837117" y="3272213"/>
            <a:ext cx="2955190" cy="469285"/>
            <a:chOff x="2991248" y="2802770"/>
            <a:chExt cx="2955190" cy="469285"/>
          </a:xfrm>
        </p:grpSpPr>
        <p:sp>
          <p:nvSpPr>
            <p:cNvPr id="120" name="楕円 119"/>
            <p:cNvSpPr>
              <a:spLocks noChangeAspect="1"/>
            </p:cNvSpPr>
            <p:nvPr/>
          </p:nvSpPr>
          <p:spPr bwMode="auto">
            <a:xfrm>
              <a:off x="3869748" y="2881405"/>
              <a:ext cx="131884" cy="131884"/>
            </a:xfrm>
            <a:prstGeom prst="ellipse">
              <a:avLst/>
            </a:prstGeom>
            <a:solidFill>
              <a:srgbClr val="9F8BC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21" name="グループ化 120"/>
            <p:cNvGrpSpPr/>
            <p:nvPr/>
          </p:nvGrpSpPr>
          <p:grpSpPr>
            <a:xfrm>
              <a:off x="2991248" y="2802770"/>
              <a:ext cx="2955190" cy="469285"/>
              <a:chOff x="2991248" y="2791726"/>
              <a:chExt cx="2955190" cy="469285"/>
            </a:xfrm>
          </p:grpSpPr>
          <p:sp>
            <p:nvSpPr>
              <p:cNvPr id="122" name="正方形/長方形 121"/>
              <p:cNvSpPr/>
              <p:nvPr/>
            </p:nvSpPr>
            <p:spPr>
              <a:xfrm>
                <a:off x="4058563" y="2799346"/>
                <a:ext cx="1887875" cy="46166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U-NEXT</a:t>
                </a:r>
                <a:r>
                  <a:rPr lang="ja-JP" altLang="en-US" sz="800" spc="100" dirty="0" err="1">
                    <a:latin typeface="Meiryo UI" panose="020B0604030504040204" pitchFamily="50" charset="-128"/>
                    <a:ea typeface="Meiryo UI" panose="020B0604030504040204" pitchFamily="50" charset="-128"/>
                  </a:rPr>
                  <a:t>、</a:t>
                </a:r>
                <a:r>
                  <a:rPr lang="en-US" altLang="ja-JP" sz="800" spc="100" dirty="0">
                    <a:latin typeface="Meiryo UI" panose="020B0604030504040204" pitchFamily="50" charset="-128"/>
                    <a:ea typeface="Meiryo UI" panose="020B0604030504040204" pitchFamily="50" charset="-128"/>
                  </a:rPr>
                  <a:t>USEN</a:t>
                </a:r>
                <a:r>
                  <a:rPr lang="ja-JP" altLang="en-US" sz="800" spc="100" dirty="0">
                    <a:latin typeface="Meiryo UI" panose="020B0604030504040204" pitchFamily="50" charset="-128"/>
                    <a:ea typeface="Meiryo UI" panose="020B0604030504040204" pitchFamily="50" charset="-128"/>
                  </a:rPr>
                  <a:t>との経営統合で株式会社 </a:t>
                </a:r>
                <a:r>
                  <a:rPr lang="en-US" altLang="ja-JP" sz="800" spc="100" dirty="0">
                    <a:latin typeface="Meiryo UI" panose="020B0604030504040204" pitchFamily="50" charset="-128"/>
                    <a:ea typeface="Meiryo UI" panose="020B0604030504040204" pitchFamily="50" charset="-128"/>
                  </a:rPr>
                  <a:t>USEN-NEXT HOLDINGS</a:t>
                </a:r>
                <a:r>
                  <a:rPr lang="ja-JP" altLang="en-US" sz="800" spc="100" dirty="0">
                    <a:latin typeface="Meiryo UI" panose="020B0604030504040204" pitchFamily="50" charset="-128"/>
                    <a:ea typeface="Meiryo UI" panose="020B0604030504040204" pitchFamily="50" charset="-128"/>
                  </a:rPr>
                  <a:t>に商号変更</a:t>
                </a:r>
              </a:p>
            </p:txBody>
          </p:sp>
          <p:sp>
            <p:nvSpPr>
              <p:cNvPr id="123" name="正方形/長方形 122"/>
              <p:cNvSpPr/>
              <p:nvPr/>
            </p:nvSpPr>
            <p:spPr>
              <a:xfrm>
                <a:off x="2991248" y="2791726"/>
                <a:ext cx="982740"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2017.</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12</a:t>
                </a:r>
                <a:endParaRPr lang="ja-JP" altLang="en-US" sz="10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124" name="図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97907" y="3741498"/>
            <a:ext cx="920647" cy="354095"/>
          </a:xfrm>
          <a:prstGeom prst="rect">
            <a:avLst/>
          </a:prstGeom>
        </p:spPr>
      </p:pic>
      <p:grpSp>
        <p:nvGrpSpPr>
          <p:cNvPr id="125" name="グループ化 124"/>
          <p:cNvGrpSpPr/>
          <p:nvPr/>
        </p:nvGrpSpPr>
        <p:grpSpPr>
          <a:xfrm>
            <a:off x="5849079" y="4186003"/>
            <a:ext cx="3033235" cy="461665"/>
            <a:chOff x="2991248" y="2755839"/>
            <a:chExt cx="3033235" cy="461665"/>
          </a:xfrm>
        </p:grpSpPr>
        <p:sp>
          <p:nvSpPr>
            <p:cNvPr id="126" name="楕円 125"/>
            <p:cNvSpPr>
              <a:spLocks noChangeAspect="1"/>
            </p:cNvSpPr>
            <p:nvPr/>
          </p:nvSpPr>
          <p:spPr bwMode="auto">
            <a:xfrm>
              <a:off x="3869748" y="2881405"/>
              <a:ext cx="131884" cy="131884"/>
            </a:xfrm>
            <a:prstGeom prst="ellipse">
              <a:avLst/>
            </a:prstGeom>
            <a:solidFill>
              <a:srgbClr val="B687C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27" name="グループ化 126"/>
            <p:cNvGrpSpPr/>
            <p:nvPr/>
          </p:nvGrpSpPr>
          <p:grpSpPr>
            <a:xfrm>
              <a:off x="2991248" y="2755839"/>
              <a:ext cx="3033235" cy="461665"/>
              <a:chOff x="2991248" y="2744795"/>
              <a:chExt cx="3033235" cy="461665"/>
            </a:xfrm>
          </p:grpSpPr>
          <p:sp>
            <p:nvSpPr>
              <p:cNvPr id="128" name="正方形/長方形 127"/>
              <p:cNvSpPr/>
              <p:nvPr/>
            </p:nvSpPr>
            <p:spPr>
              <a:xfrm>
                <a:off x="4067961" y="2744795"/>
                <a:ext cx="1956522"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中国大手電子決済プラットフォーマー</a:t>
                </a:r>
                <a:r>
                  <a:rPr lang="en-US" altLang="ja-JP" sz="800" spc="100" dirty="0" err="1">
                    <a:latin typeface="Meiryo UI" panose="020B0604030504040204" pitchFamily="50" charset="-128"/>
                    <a:ea typeface="Meiryo UI" panose="020B0604030504040204" pitchFamily="50" charset="-128"/>
                  </a:rPr>
                  <a:t>Lakala</a:t>
                </a:r>
                <a:r>
                  <a:rPr lang="ja-JP" altLang="en-US" sz="800" spc="100" dirty="0">
                    <a:latin typeface="Meiryo UI" panose="020B0604030504040204" pitchFamily="50" charset="-128"/>
                    <a:ea typeface="Meiryo UI" panose="020B0604030504040204" pitchFamily="50" charset="-128"/>
                  </a:rPr>
                  <a:t>社日本法人、</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ラカラジャパンと業務提携</a:t>
                </a:r>
              </a:p>
            </p:txBody>
          </p:sp>
          <p:sp>
            <p:nvSpPr>
              <p:cNvPr id="129" name="正方形/長方形 128"/>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6</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30" name="グループ化 129"/>
          <p:cNvGrpSpPr/>
          <p:nvPr/>
        </p:nvGrpSpPr>
        <p:grpSpPr>
          <a:xfrm>
            <a:off x="5849079" y="4765974"/>
            <a:ext cx="3044096" cy="295466"/>
            <a:chOff x="2991248" y="2802770"/>
            <a:chExt cx="3044096" cy="295466"/>
          </a:xfrm>
        </p:grpSpPr>
        <p:sp>
          <p:nvSpPr>
            <p:cNvPr id="131" name="楕円 130"/>
            <p:cNvSpPr>
              <a:spLocks noChangeAspect="1"/>
            </p:cNvSpPr>
            <p:nvPr/>
          </p:nvSpPr>
          <p:spPr bwMode="auto">
            <a:xfrm>
              <a:off x="3869748" y="2881405"/>
              <a:ext cx="131884" cy="131884"/>
            </a:xfrm>
            <a:prstGeom prst="ellipse">
              <a:avLst/>
            </a:prstGeom>
            <a:solidFill>
              <a:srgbClr val="CA84B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32" name="グループ化 131"/>
            <p:cNvGrpSpPr/>
            <p:nvPr/>
          </p:nvGrpSpPr>
          <p:grpSpPr>
            <a:xfrm>
              <a:off x="2991248" y="2802770"/>
              <a:ext cx="3044096" cy="295466"/>
              <a:chOff x="2991248" y="2791726"/>
              <a:chExt cx="3044096" cy="295466"/>
            </a:xfrm>
          </p:grpSpPr>
          <p:sp>
            <p:nvSpPr>
              <p:cNvPr id="133" name="正方形/長方形 132"/>
              <p:cNvSpPr/>
              <p:nvPr/>
            </p:nvSpPr>
            <p:spPr>
              <a:xfrm>
                <a:off x="4078822" y="2837618"/>
                <a:ext cx="1956522" cy="21544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本社を東京都品川区に移転</a:t>
                </a:r>
              </a:p>
            </p:txBody>
          </p:sp>
          <p:sp>
            <p:nvSpPr>
              <p:cNvPr id="134" name="正方形/長方形 133"/>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35" name="グループ化 134"/>
          <p:cNvGrpSpPr/>
          <p:nvPr/>
        </p:nvGrpSpPr>
        <p:grpSpPr>
          <a:xfrm>
            <a:off x="5849079" y="5224628"/>
            <a:ext cx="2943228" cy="351351"/>
            <a:chOff x="2991248" y="2802770"/>
            <a:chExt cx="2943228" cy="351351"/>
          </a:xfrm>
        </p:grpSpPr>
        <p:sp>
          <p:nvSpPr>
            <p:cNvPr id="136" name="楕円 135"/>
            <p:cNvSpPr>
              <a:spLocks noChangeAspect="1"/>
            </p:cNvSpPr>
            <p:nvPr/>
          </p:nvSpPr>
          <p:spPr bwMode="auto">
            <a:xfrm>
              <a:off x="3869748" y="2881405"/>
              <a:ext cx="131884" cy="131884"/>
            </a:xfrm>
            <a:prstGeom prst="ellipse">
              <a:avLst/>
            </a:prstGeom>
            <a:solidFill>
              <a:srgbClr val="D482BE"/>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37" name="グループ化 136"/>
            <p:cNvGrpSpPr/>
            <p:nvPr/>
          </p:nvGrpSpPr>
          <p:grpSpPr>
            <a:xfrm>
              <a:off x="2991248" y="2802770"/>
              <a:ext cx="2943228" cy="351351"/>
              <a:chOff x="2991248" y="2791726"/>
              <a:chExt cx="2943228" cy="351351"/>
            </a:xfrm>
          </p:grpSpPr>
          <p:sp>
            <p:nvSpPr>
              <p:cNvPr id="138" name="正方形/長方形 137"/>
              <p:cNvSpPr/>
              <p:nvPr/>
            </p:nvSpPr>
            <p:spPr>
              <a:xfrm>
                <a:off x="4078822" y="2804523"/>
                <a:ext cx="1855654" cy="33855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店舗のトータルソリューション領域において</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リクルートと業務提携</a:t>
                </a:r>
              </a:p>
            </p:txBody>
          </p:sp>
          <p:sp>
            <p:nvSpPr>
              <p:cNvPr id="139" name="正方形/長方形 138"/>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8</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40" name="グループ化 139"/>
          <p:cNvGrpSpPr/>
          <p:nvPr/>
        </p:nvGrpSpPr>
        <p:grpSpPr>
          <a:xfrm>
            <a:off x="5849079" y="5704550"/>
            <a:ext cx="3127493" cy="338554"/>
            <a:chOff x="2991248" y="2778467"/>
            <a:chExt cx="3127493" cy="338554"/>
          </a:xfrm>
        </p:grpSpPr>
        <p:sp>
          <p:nvSpPr>
            <p:cNvPr id="141" name="楕円 140"/>
            <p:cNvSpPr>
              <a:spLocks noChangeAspect="1"/>
            </p:cNvSpPr>
            <p:nvPr/>
          </p:nvSpPr>
          <p:spPr bwMode="auto">
            <a:xfrm>
              <a:off x="3869748" y="2881405"/>
              <a:ext cx="131884" cy="131884"/>
            </a:xfrm>
            <a:prstGeom prst="ellipse">
              <a:avLst/>
            </a:prstGeom>
            <a:solidFill>
              <a:srgbClr val="EB7EB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42" name="グループ化 141"/>
            <p:cNvGrpSpPr/>
            <p:nvPr/>
          </p:nvGrpSpPr>
          <p:grpSpPr>
            <a:xfrm>
              <a:off x="2991248" y="2778467"/>
              <a:ext cx="3127493" cy="338554"/>
              <a:chOff x="2991248" y="2767423"/>
              <a:chExt cx="3127493" cy="338554"/>
            </a:xfrm>
          </p:grpSpPr>
          <p:sp>
            <p:nvSpPr>
              <p:cNvPr id="143" name="正方形/長方形 142"/>
              <p:cNvSpPr/>
              <p:nvPr/>
            </p:nvSpPr>
            <p:spPr>
              <a:xfrm>
                <a:off x="4086015" y="2767423"/>
                <a:ext cx="2032726" cy="33855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キャンシステム株式会社の株式を取得し子会社化</a:t>
                </a:r>
              </a:p>
            </p:txBody>
          </p:sp>
          <p:sp>
            <p:nvSpPr>
              <p:cNvPr id="144" name="正方形/長方形 143"/>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9</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145" name="図 14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86413" y="5999253"/>
            <a:ext cx="740363" cy="486643"/>
          </a:xfrm>
          <a:prstGeom prst="rect">
            <a:avLst/>
          </a:prstGeom>
        </p:spPr>
      </p:pic>
    </p:spTree>
    <p:extLst>
      <p:ext uri="{BB962C8B-B14F-4D97-AF65-F5344CB8AC3E}">
        <p14:creationId xmlns:p14="http://schemas.microsoft.com/office/powerpoint/2010/main" val="2303364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図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462" y="1401909"/>
            <a:ext cx="3738561" cy="115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テキスト ボックス 6"/>
          <p:cNvSpPr txBox="1">
            <a:spLocks noChangeArrowheads="1"/>
          </p:cNvSpPr>
          <p:nvPr/>
        </p:nvSpPr>
        <p:spPr bwMode="auto">
          <a:xfrm>
            <a:off x="2920191" y="745663"/>
            <a:ext cx="4740166"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飲食店に特化した「お店のファンづくり」のための</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国内</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最大級の覆面調査</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サービス</a:t>
            </a:r>
          </a:p>
        </p:txBody>
      </p:sp>
      <p:pic>
        <p:nvPicPr>
          <p:cNvPr id="5130" name="図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462" y="745663"/>
            <a:ext cx="2221074" cy="57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p:cNvGrpSpPr/>
          <p:nvPr/>
        </p:nvGrpSpPr>
        <p:grpSpPr>
          <a:xfrm>
            <a:off x="4352807" y="2800528"/>
            <a:ext cx="4540368" cy="1084099"/>
            <a:chOff x="4352807" y="2684778"/>
            <a:chExt cx="4540368" cy="1084099"/>
          </a:xfrm>
        </p:grpSpPr>
        <p:pic>
          <p:nvPicPr>
            <p:cNvPr id="2" name="図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52807" y="2684778"/>
              <a:ext cx="2395234" cy="108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テキスト ボックス 6"/>
            <p:cNvSpPr txBox="1">
              <a:spLocks noChangeArrowheads="1"/>
            </p:cNvSpPr>
            <p:nvPr/>
          </p:nvSpPr>
          <p:spPr bwMode="auto">
            <a:xfrm>
              <a:off x="6852213" y="2684778"/>
              <a:ext cx="20409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レポートコストは従来の覆面調査の約</a:t>
              </a:r>
              <a:r>
                <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分の１</a:t>
              </a: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しかも飲食代の中でまかなう画期的な料金体系です。</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店舗の客単価によって異なります</a:t>
              </a:r>
            </a:p>
          </p:txBody>
        </p:sp>
      </p:grpSp>
      <p:grpSp>
        <p:nvGrpSpPr>
          <p:cNvPr id="4" name="グループ化 3"/>
          <p:cNvGrpSpPr/>
          <p:nvPr/>
        </p:nvGrpSpPr>
        <p:grpSpPr>
          <a:xfrm>
            <a:off x="4352807" y="4080687"/>
            <a:ext cx="4540368" cy="1037391"/>
            <a:chOff x="4352807" y="3908760"/>
            <a:chExt cx="4540368" cy="1037391"/>
          </a:xfrm>
        </p:grpSpPr>
        <p:pic>
          <p:nvPicPr>
            <p:cNvPr id="5128" name="図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52807" y="3908760"/>
              <a:ext cx="2395234" cy="103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テキスト ボックス 6"/>
            <p:cNvSpPr txBox="1">
              <a:spLocks noChangeArrowheads="1"/>
            </p:cNvSpPr>
            <p:nvPr/>
          </p:nvSpPr>
          <p:spPr bwMode="auto">
            <a:xfrm>
              <a:off x="6852213" y="3958315"/>
              <a:ext cx="2040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お店に来店してからのフィードバックが速くタイムリーに店舗で</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確認することができるので、すぐに改善活動に活かせます。</a:t>
              </a:r>
            </a:p>
          </p:txBody>
        </p:sp>
      </p:grpSp>
      <p:grpSp>
        <p:nvGrpSpPr>
          <p:cNvPr id="5" name="グループ化 4"/>
          <p:cNvGrpSpPr/>
          <p:nvPr/>
        </p:nvGrpSpPr>
        <p:grpSpPr>
          <a:xfrm>
            <a:off x="4352807" y="5314137"/>
            <a:ext cx="4547763" cy="1030963"/>
            <a:chOff x="4352807" y="5198387"/>
            <a:chExt cx="4547763" cy="1030963"/>
          </a:xfrm>
        </p:grpSpPr>
        <p:pic>
          <p:nvPicPr>
            <p:cNvPr id="5127" name="図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52807" y="5198387"/>
              <a:ext cx="2395234" cy="10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テキスト ボックス 6"/>
            <p:cNvSpPr txBox="1">
              <a:spLocks noChangeArrowheads="1"/>
            </p:cNvSpPr>
            <p:nvPr/>
          </p:nvSpPr>
          <p:spPr bwMode="auto">
            <a:xfrm>
              <a:off x="6859608" y="5202594"/>
              <a:ext cx="20409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月間で</a:t>
              </a:r>
              <a:r>
                <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件のレポートを集めることが可能。</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お客様の声をたくさん集めることでさまざまな状況における課題が見えてきます。</a:t>
              </a:r>
            </a:p>
          </p:txBody>
        </p:sp>
      </p:grpSp>
      <p:sp>
        <p:nvSpPr>
          <p:cNvPr id="52" name="テキスト ボックス 6"/>
          <p:cNvSpPr txBox="1">
            <a:spLocks noChangeArrowheads="1"/>
          </p:cNvSpPr>
          <p:nvPr/>
        </p:nvSpPr>
        <p:spPr bwMode="auto">
          <a:xfrm>
            <a:off x="4251878" y="1513936"/>
            <a:ext cx="4827091"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お客様の声で</a:t>
            </a: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店舗改善したい飲食店様</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と</a:t>
            </a:r>
          </a:p>
          <a:p>
            <a:pPr>
              <a:defRPr/>
            </a:pP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お店を体験してみたい消費者</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を</a:t>
            </a:r>
          </a:p>
          <a:p>
            <a:pPr>
              <a:defRPr/>
            </a:pP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sz="16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させる全く</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新しい</a:t>
            </a: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覆面調査サービス</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です</a:t>
            </a:r>
            <a:r>
              <a:rPr lang="ja-JP" altLang="en-US" sz="16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7"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覆面調査</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ファンくる</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4800" y="2581340"/>
            <a:ext cx="3822223" cy="3739656"/>
          </a:xfrm>
          <a:prstGeom prst="rect">
            <a:avLst/>
          </a:prstGeom>
          <a:ln w="3175">
            <a:solidFill>
              <a:schemeClr val="tx1">
                <a:lumMod val="50000"/>
                <a:lumOff val="50000"/>
              </a:schemeClr>
            </a:solidFill>
          </a:ln>
        </p:spPr>
      </p:pic>
      <p:sp>
        <p:nvSpPr>
          <p:cNvPr id="19"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39</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91980" y="6486134"/>
            <a:ext cx="3436212" cy="367827"/>
            <a:chOff x="91980" y="6486134"/>
            <a:chExt cx="3436212" cy="367827"/>
          </a:xfrm>
        </p:grpSpPr>
        <p:sp>
          <p:nvSpPr>
            <p:cNvPr id="21"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1088629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bwMode="auto">
          <a:xfrm flipV="1">
            <a:off x="244104" y="4524706"/>
            <a:ext cx="2488478" cy="805"/>
          </a:xfrm>
          <a:prstGeom prst="line">
            <a:avLst/>
          </a:prstGeom>
          <a:ln w="19050">
            <a:solidFill>
              <a:srgbClr val="575757"/>
            </a:solidFill>
          </a:ln>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440747" y="4734073"/>
            <a:ext cx="2641575" cy="1711536"/>
            <a:chOff x="698151" y="4414351"/>
            <a:chExt cx="2597503" cy="1774423"/>
          </a:xfrm>
        </p:grpSpPr>
        <p:sp>
          <p:nvSpPr>
            <p:cNvPr id="30" name="角丸四角形 29"/>
            <p:cNvSpPr/>
            <p:nvPr/>
          </p:nvSpPr>
          <p:spPr>
            <a:xfrm>
              <a:off x="698151" y="4524963"/>
              <a:ext cx="2597503" cy="1663811"/>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3" name="角丸四角形 32"/>
            <p:cNvSpPr/>
            <p:nvPr/>
          </p:nvSpPr>
          <p:spPr bwMode="auto">
            <a:xfrm>
              <a:off x="1035712" y="4414351"/>
              <a:ext cx="1920766" cy="287534"/>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a:solidFill>
                    <a:prstClr val="black"/>
                  </a:solidFill>
                  <a:latin typeface="メイリオ" panose="020B0604030504040204" pitchFamily="50" charset="-128"/>
                  <a:ea typeface="メイリオ" panose="020B0604030504040204" pitchFamily="50" charset="-128"/>
                </a:rPr>
                <a:t>スケールメリット</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36" name="角丸四角形 35"/>
            <p:cNvSpPr/>
            <p:nvPr/>
          </p:nvSpPr>
          <p:spPr>
            <a:xfrm>
              <a:off x="698152" y="5471509"/>
              <a:ext cx="2490443" cy="670079"/>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rPr>
                <a:t>1,000</a:t>
              </a: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万人超の法人会員、</a:t>
              </a:r>
              <a:r>
                <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rPr>
                <a:t>249</a:t>
              </a: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万人超の個人会員からなる</a:t>
              </a:r>
              <a:r>
                <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rPr>
                <a:t>1,200</a:t>
              </a: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万人越えのスケールメリットを生かした団体割引交渉を行っており、通常では難しい割引サービスを実現。</a:t>
              </a:r>
              <a:endPar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9" name="角丸四角形 38"/>
            <p:cNvSpPr/>
            <p:nvPr/>
          </p:nvSpPr>
          <p:spPr>
            <a:xfrm>
              <a:off x="857777" y="4752907"/>
              <a:ext cx="2276637" cy="797713"/>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1,200</a:t>
              </a: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万人以上の</a:t>
              </a:r>
              <a:r>
                <a:rPr kumimoji="0" lang="ja-JP" altLang="en-US" sz="20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a:t>
              </a:r>
              <a:r>
                <a:rPr kumimoji="0" lang="ja-JP" altLang="en-US" sz="24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超”</a:t>
              </a: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団体割引</a:t>
              </a:r>
              <a:endPar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grpSp>
      <p:grpSp>
        <p:nvGrpSpPr>
          <p:cNvPr id="4" name="グループ化 3"/>
          <p:cNvGrpSpPr/>
          <p:nvPr/>
        </p:nvGrpSpPr>
        <p:grpSpPr>
          <a:xfrm>
            <a:off x="3370315" y="4718839"/>
            <a:ext cx="2588169" cy="1726769"/>
            <a:chOff x="3439680" y="4414249"/>
            <a:chExt cx="2588169" cy="1726769"/>
          </a:xfrm>
        </p:grpSpPr>
        <p:sp>
          <p:nvSpPr>
            <p:cNvPr id="31" name="角丸四角形 30"/>
            <p:cNvSpPr/>
            <p:nvPr/>
          </p:nvSpPr>
          <p:spPr>
            <a:xfrm>
              <a:off x="3490029" y="4524963"/>
              <a:ext cx="2537820" cy="1616055"/>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4" name="角丸四角形 33"/>
            <p:cNvSpPr/>
            <p:nvPr/>
          </p:nvSpPr>
          <p:spPr bwMode="auto">
            <a:xfrm>
              <a:off x="3798556" y="4414249"/>
              <a:ext cx="1920766" cy="287534"/>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収益モデルの違い</a:t>
              </a:r>
            </a:p>
          </p:txBody>
        </p:sp>
        <p:sp>
          <p:nvSpPr>
            <p:cNvPr id="37" name="角丸四角形 36"/>
            <p:cNvSpPr/>
            <p:nvPr/>
          </p:nvSpPr>
          <p:spPr>
            <a:xfrm>
              <a:off x="3439680" y="5440324"/>
              <a:ext cx="2572312" cy="646331"/>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会員企業様からの会費収入を収益としているため、サービスの提供価格に広告掲載費や送客手数料を必要とせず、その分会員限定で安価に提供することができます。</a:t>
              </a:r>
              <a:endPar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0" name="角丸四角形 39"/>
            <p:cNvSpPr/>
            <p:nvPr/>
          </p:nvSpPr>
          <p:spPr>
            <a:xfrm>
              <a:off x="3439680" y="4776907"/>
              <a:ext cx="2573688" cy="723275"/>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ja-JP" altLang="en-US" sz="17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ユーザー課金型だからできる</a:t>
              </a:r>
              <a:r>
                <a:rPr kumimoji="0" lang="ja-JP" altLang="en-US" sz="24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最</a:t>
              </a:r>
              <a:r>
                <a:rPr kumimoji="0" lang="ja-JP" altLang="en-US" sz="17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安値提供</a:t>
              </a:r>
              <a:endParaRPr kumimoji="0" lang="en-US" altLang="ja-JP" sz="17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grpSp>
      <p:sp>
        <p:nvSpPr>
          <p:cNvPr id="43" name="角丸四角形 42"/>
          <p:cNvSpPr/>
          <p:nvPr/>
        </p:nvSpPr>
        <p:spPr>
          <a:xfrm>
            <a:off x="250825" y="165076"/>
            <a:ext cx="4988725" cy="367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altLang="ja-JP"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福利厚生サービス</a:t>
            </a:r>
            <a:r>
              <a:rPr lang="en-US" altLang="ja-JP"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ベネフィット・ステーション</a:t>
            </a:r>
            <a:endParaRPr lang="en-US" altLang="ja-JP"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44"/>
          <p:cNvSpPr/>
          <p:nvPr/>
        </p:nvSpPr>
        <p:spPr>
          <a:xfrm>
            <a:off x="3000649" y="4405318"/>
            <a:ext cx="3225446" cy="222944"/>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ja-JP" altLang="en-US" sz="12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ベネフィット・ステーションがお得なワケ</a:t>
            </a:r>
            <a:endParaRPr lang="en-US" altLang="ja-JP" sz="12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19" name="テキスト ボックス 118"/>
          <p:cNvSpPr txBox="1"/>
          <p:nvPr/>
        </p:nvSpPr>
        <p:spPr>
          <a:xfrm>
            <a:off x="1045097" y="807991"/>
            <a:ext cx="8335816" cy="461665"/>
          </a:xfrm>
          <a:prstGeom prst="rect">
            <a:avLst/>
          </a:prstGeom>
          <a:noFill/>
        </p:spPr>
        <p:txBody>
          <a:bodyPr wrap="square" rtlCol="0">
            <a:spAutoFit/>
          </a:bodyPr>
          <a:lstStyle/>
          <a:p>
            <a:pPr algn="ctr"/>
            <a:r>
              <a:rPr lang="ja-JP" altLang="en-US" sz="2400" b="1" dirty="0">
                <a:ln w="3175">
                  <a:solidFill>
                    <a:schemeClr val="bg1">
                      <a:lumMod val="85000"/>
                      <a:alpha val="45000"/>
                    </a:schemeClr>
                  </a:solidFill>
                </a:ln>
                <a:solidFill>
                  <a:srgbClr val="E60122"/>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「手間なく、カンタンに福利厚生が用意できる」</a:t>
            </a:r>
            <a:endParaRPr lang="en-US" altLang="ja-JP" sz="2400" b="1" dirty="0">
              <a:ln w="3175">
                <a:solidFill>
                  <a:schemeClr val="bg1">
                    <a:lumMod val="85000"/>
                    <a:alpha val="45000"/>
                  </a:schemeClr>
                </a:solidFill>
              </a:ln>
              <a:solidFill>
                <a:srgbClr val="E60122"/>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0" name="テキスト ボックス 119"/>
          <p:cNvSpPr txBox="1"/>
          <p:nvPr/>
        </p:nvSpPr>
        <p:spPr>
          <a:xfrm>
            <a:off x="564722" y="3766537"/>
            <a:ext cx="2101857" cy="532453"/>
          </a:xfrm>
          <a:prstGeom prst="rect">
            <a:avLst/>
          </a:prstGeom>
          <a:noFill/>
        </p:spPr>
        <p:txBody>
          <a:bodyPr wrap="none" rtlCol="0">
            <a:spAutoFit/>
          </a:bodyPr>
          <a:lstStyle/>
          <a:p>
            <a:pPr algn="ct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１</a:t>
            </a:r>
            <a:r>
              <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低コスト</a:t>
            </a:r>
            <a:endPar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一人当たり</a:t>
            </a:r>
            <a:r>
              <a:rPr lang="en-US" altLang="ja-JP" sz="1050" dirty="0">
                <a:latin typeface="Meiryo UI" panose="020B0604030504040204" pitchFamily="50" charset="-128"/>
                <a:ea typeface="Meiryo UI" panose="020B0604030504040204" pitchFamily="50" charset="-128"/>
              </a:rPr>
              <a:t>600</a:t>
            </a:r>
            <a:r>
              <a:rPr lang="ja-JP" altLang="en-US" sz="1050" dirty="0">
                <a:latin typeface="Meiryo UI" panose="020B0604030504040204" pitchFamily="50" charset="-128"/>
                <a:ea typeface="Meiryo UI" panose="020B0604030504040204" pitchFamily="50" charset="-128"/>
              </a:rPr>
              <a:t>円</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月から導入可能</a:t>
            </a:r>
            <a:endParaRPr lang="en-US" altLang="ja-JP" sz="1050" dirty="0">
              <a:latin typeface="Meiryo UI" panose="020B0604030504040204" pitchFamily="50" charset="-128"/>
              <a:ea typeface="Meiryo UI" panose="020B0604030504040204" pitchFamily="50" charset="-128"/>
            </a:endParaRPr>
          </a:p>
        </p:txBody>
      </p:sp>
      <p:sp>
        <p:nvSpPr>
          <p:cNvPr id="121" name="テキスト ボックス 120"/>
          <p:cNvSpPr txBox="1"/>
          <p:nvPr/>
        </p:nvSpPr>
        <p:spPr>
          <a:xfrm>
            <a:off x="3201851" y="3761135"/>
            <a:ext cx="2448106" cy="532453"/>
          </a:xfrm>
          <a:prstGeom prst="rect">
            <a:avLst/>
          </a:prstGeom>
          <a:noFill/>
        </p:spPr>
        <p:txBody>
          <a:bodyPr wrap="none" rtlCol="0">
            <a:spAutoFit/>
          </a:bodyPr>
          <a:lstStyle/>
          <a:p>
            <a:pPr algn="ct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２</a:t>
            </a:r>
            <a:r>
              <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手間いらず</a:t>
            </a:r>
            <a:endPar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問合せ・申し込み・利用促進まで全て対応</a:t>
            </a:r>
            <a:endParaRPr lang="en-US" altLang="ja-JP" sz="1050" dirty="0">
              <a:latin typeface="Meiryo UI" panose="020B0604030504040204" pitchFamily="50" charset="-128"/>
              <a:ea typeface="Meiryo UI" panose="020B0604030504040204" pitchFamily="50" charset="-128"/>
            </a:endParaRPr>
          </a:p>
        </p:txBody>
      </p:sp>
      <p:sp>
        <p:nvSpPr>
          <p:cNvPr id="122" name="テキスト ボックス 121"/>
          <p:cNvSpPr txBox="1"/>
          <p:nvPr/>
        </p:nvSpPr>
        <p:spPr>
          <a:xfrm>
            <a:off x="5704882" y="3756817"/>
            <a:ext cx="3194593" cy="532453"/>
          </a:xfrm>
          <a:prstGeom prst="rect">
            <a:avLst/>
          </a:prstGeom>
          <a:noFill/>
        </p:spPr>
        <p:txBody>
          <a:bodyPr wrap="square" rtlCol="0">
            <a:spAutoFit/>
          </a:bodyPr>
          <a:lstStyle/>
          <a:p>
            <a:pPr algn="ct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３</a:t>
            </a:r>
            <a:r>
              <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全国対応</a:t>
            </a:r>
            <a:endPar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全国展開のチェーン店・商業施設・</a:t>
            </a:r>
            <a:r>
              <a:rPr lang="en-US" altLang="ja-JP" sz="1050" dirty="0">
                <a:latin typeface="Meiryo UI" panose="020B0604030504040204" pitchFamily="50" charset="-128"/>
                <a:ea typeface="Meiryo UI" panose="020B0604030504040204" pitchFamily="50" charset="-128"/>
              </a:rPr>
              <a:t>WEB</a:t>
            </a:r>
            <a:r>
              <a:rPr lang="ja-JP" altLang="en-US" sz="1050" dirty="0">
                <a:latin typeface="Meiryo UI" panose="020B0604030504040204" pitchFamily="50" charset="-128"/>
                <a:ea typeface="Meiryo UI" panose="020B0604030504040204" pitchFamily="50" charset="-128"/>
              </a:rPr>
              <a:t>サービスに対応</a:t>
            </a:r>
            <a:endParaRPr lang="en-US" altLang="ja-JP" sz="1050"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6233240" y="4718839"/>
            <a:ext cx="2533009" cy="1726769"/>
            <a:chOff x="6240729" y="4429293"/>
            <a:chExt cx="2533009" cy="1702961"/>
          </a:xfrm>
        </p:grpSpPr>
        <p:sp>
          <p:nvSpPr>
            <p:cNvPr id="32" name="角丸四角形 31"/>
            <p:cNvSpPr/>
            <p:nvPr/>
          </p:nvSpPr>
          <p:spPr>
            <a:xfrm>
              <a:off x="6301913" y="4531319"/>
              <a:ext cx="2447828" cy="1600935"/>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5" name="角丸四角形 34"/>
            <p:cNvSpPr/>
            <p:nvPr/>
          </p:nvSpPr>
          <p:spPr bwMode="auto">
            <a:xfrm>
              <a:off x="6619859" y="4429293"/>
              <a:ext cx="1920766" cy="287534"/>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a:solidFill>
                    <a:prstClr val="black"/>
                  </a:solidFill>
                  <a:latin typeface="メイリオ" panose="020B0604030504040204" pitchFamily="50" charset="-128"/>
                  <a:ea typeface="メイリオ" panose="020B0604030504040204" pitchFamily="50" charset="-128"/>
                </a:rPr>
                <a:t>閑散期の利用</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1" name="角丸四角形 40"/>
            <p:cNvSpPr/>
            <p:nvPr/>
          </p:nvSpPr>
          <p:spPr>
            <a:xfrm>
              <a:off x="6414565" y="4725393"/>
              <a:ext cx="2276637" cy="769441"/>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ja-JP" altLang="en-US" sz="24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余</a:t>
              </a: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っている</a:t>
              </a:r>
              <a:endPar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eaLnBrk="1" fontAlgn="auto" hangingPunct="1">
                <a:spcBef>
                  <a:spcPts val="0"/>
                </a:spcBef>
                <a:spcAft>
                  <a:spcPts val="0"/>
                </a:spcAft>
                <a:defRPr/>
              </a:pP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サービスを安く</a:t>
              </a:r>
              <a:endPar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0" name="角丸四角形 59"/>
            <p:cNvSpPr/>
            <p:nvPr/>
          </p:nvSpPr>
          <p:spPr>
            <a:xfrm>
              <a:off x="6240729" y="5407990"/>
              <a:ext cx="2533009" cy="637420"/>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閑散期や飲食店のアイドリングタイムなどサービスの余剰在庫を活用し、会員限定サービスとしていただくことで、高い割引率のサービスを提供することが可能に。</a:t>
              </a:r>
              <a:endPar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endParaRPr>
            </a:p>
          </p:txBody>
        </p:sp>
      </p:gr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298" y="609338"/>
            <a:ext cx="1453598" cy="764861"/>
          </a:xfrm>
          <a:prstGeom prst="rect">
            <a:avLst/>
          </a:prstGeom>
        </p:spPr>
      </p:pic>
      <p:cxnSp>
        <p:nvCxnSpPr>
          <p:cNvPr id="65" name="直線コネクタ 64"/>
          <p:cNvCxnSpPr/>
          <p:nvPr/>
        </p:nvCxnSpPr>
        <p:spPr bwMode="auto">
          <a:xfrm flipV="1">
            <a:off x="6410997" y="4515888"/>
            <a:ext cx="2488478" cy="732"/>
          </a:xfrm>
          <a:prstGeom prst="line">
            <a:avLst/>
          </a:prstGeom>
          <a:ln w="19050">
            <a:solidFill>
              <a:srgbClr val="575757"/>
            </a:solidFill>
          </a:ln>
        </p:spPr>
        <p:style>
          <a:lnRef idx="1">
            <a:schemeClr val="dk1"/>
          </a:lnRef>
          <a:fillRef idx="0">
            <a:schemeClr val="dk1"/>
          </a:fillRef>
          <a:effectRef idx="0">
            <a:schemeClr val="dk1"/>
          </a:effectRef>
          <a:fontRef idx="minor">
            <a:schemeClr val="tx1"/>
          </a:fontRef>
        </p:style>
      </p:cxnSp>
      <p:grpSp>
        <p:nvGrpSpPr>
          <p:cNvPr id="67" name="グループ化 66"/>
          <p:cNvGrpSpPr/>
          <p:nvPr/>
        </p:nvGrpSpPr>
        <p:grpSpPr>
          <a:xfrm>
            <a:off x="91980" y="6486134"/>
            <a:ext cx="3436212" cy="367827"/>
            <a:chOff x="91980" y="6486134"/>
            <a:chExt cx="3436212" cy="367827"/>
          </a:xfrm>
        </p:grpSpPr>
        <p:sp>
          <p:nvSpPr>
            <p:cNvPr id="68"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69" name="図 68"/>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
        <p:nvSpPr>
          <p:cNvPr id="71"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40</a:t>
            </a:fld>
            <a:endParaRPr lang="en-US" altLang="ja-JP" sz="1050"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70" name="図 69" descr="空, 屋外, 人, 男性 が含まれている画像&#10;&#10;自動的に生成された説明">
            <a:extLst>
              <a:ext uri="{FF2B5EF4-FFF2-40B4-BE49-F238E27FC236}">
                <a16:creationId xmlns:a16="http://schemas.microsoft.com/office/drawing/2014/main" id="{E6D081AC-9B23-4E56-A048-A658D56385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5097" y="1846332"/>
            <a:ext cx="1448034" cy="965805"/>
          </a:xfrm>
          <a:prstGeom prst="ellipse">
            <a:avLst/>
          </a:prstGeom>
          <a:ln>
            <a:noFill/>
          </a:ln>
          <a:effectLst>
            <a:softEdge rad="0"/>
          </a:effectLst>
        </p:spPr>
      </p:pic>
      <p:pic>
        <p:nvPicPr>
          <p:cNvPr id="72" name="図 71">
            <a:extLst>
              <a:ext uri="{FF2B5EF4-FFF2-40B4-BE49-F238E27FC236}">
                <a16:creationId xmlns:a16="http://schemas.microsoft.com/office/drawing/2014/main" id="{79E0A821-16E1-40D2-8D8A-636EA8BAFB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94321" y="1841529"/>
            <a:ext cx="1448034" cy="965355"/>
          </a:xfrm>
          <a:prstGeom prst="ellipse">
            <a:avLst/>
          </a:prstGeom>
        </p:spPr>
      </p:pic>
      <p:pic>
        <p:nvPicPr>
          <p:cNvPr id="73" name="図 72" descr="人, 女性, 室内, スポーツ が含まれている画像&#10;&#10;自動的に生成された説明">
            <a:extLst>
              <a:ext uri="{FF2B5EF4-FFF2-40B4-BE49-F238E27FC236}">
                <a16:creationId xmlns:a16="http://schemas.microsoft.com/office/drawing/2014/main" id="{393EBBCF-6ED8-417E-90BB-23A055096A3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82841" y="1840444"/>
            <a:ext cx="1448034" cy="965356"/>
          </a:xfrm>
          <a:prstGeom prst="ellipse">
            <a:avLst/>
          </a:prstGeom>
          <a:ln>
            <a:noFill/>
          </a:ln>
          <a:effectLst>
            <a:softEdge rad="0"/>
          </a:effectLst>
        </p:spPr>
      </p:pic>
      <p:sp>
        <p:nvSpPr>
          <p:cNvPr id="88" name="角丸四角形 29">
            <a:extLst>
              <a:ext uri="{FF2B5EF4-FFF2-40B4-BE49-F238E27FC236}">
                <a16:creationId xmlns:a16="http://schemas.microsoft.com/office/drawing/2014/main" id="{69128820-CB11-490C-B4AB-0C4840A44CF3}"/>
              </a:ext>
            </a:extLst>
          </p:cNvPr>
          <p:cNvSpPr/>
          <p:nvPr/>
        </p:nvSpPr>
        <p:spPr>
          <a:xfrm>
            <a:off x="371711" y="3659378"/>
            <a:ext cx="8527764" cy="658598"/>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5" name="正方形/長方形 94">
            <a:extLst>
              <a:ext uri="{FF2B5EF4-FFF2-40B4-BE49-F238E27FC236}">
                <a16:creationId xmlns:a16="http://schemas.microsoft.com/office/drawing/2014/main" id="{588C38CB-95B0-4AA0-814E-78BB0644E92D}"/>
              </a:ext>
            </a:extLst>
          </p:cNvPr>
          <p:cNvSpPr/>
          <p:nvPr/>
        </p:nvSpPr>
        <p:spPr>
          <a:xfrm>
            <a:off x="67742" y="2871468"/>
            <a:ext cx="3525256" cy="579326"/>
          </a:xfrm>
          <a:prstGeom prst="rect">
            <a:avLst/>
          </a:prstGeom>
        </p:spPr>
        <p:txBody>
          <a:bodyPr wrap="square">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lang="en-US" altLang="ja-JP" sz="1200" dirty="0">
                <a:solidFill>
                  <a:prstClr val="black">
                    <a:lumMod val="65000"/>
                    <a:lumOff val="35000"/>
                  </a:prstClr>
                </a:solidFill>
                <a:latin typeface="Meiryo UI" panose="020B0604030504040204" pitchFamily="50" charset="-128"/>
                <a:ea typeface="Meiryo UI" panose="020B0604030504040204" pitchFamily="50" charset="-128"/>
              </a:rPr>
              <a:t>140</a:t>
            </a:r>
            <a:r>
              <a:rPr lang="ja-JP" altLang="en-US" sz="1200" dirty="0">
                <a:solidFill>
                  <a:prstClr val="black">
                    <a:lumMod val="65000"/>
                    <a:lumOff val="35000"/>
                  </a:prstClr>
                </a:solidFill>
                <a:latin typeface="Meiryo UI" panose="020B0604030504040204" pitchFamily="50" charset="-128"/>
                <a:ea typeface="Meiryo UI" panose="020B0604030504040204" pitchFamily="50" charset="-128"/>
              </a:rPr>
              <a:t>万以上の会員制割引</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サービスで</a:t>
            </a: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ワーク・ライフ・バランスの実現</a:t>
            </a:r>
          </a:p>
        </p:txBody>
      </p:sp>
      <p:sp>
        <p:nvSpPr>
          <p:cNvPr id="100" name="正方形/長方形 99">
            <a:extLst>
              <a:ext uri="{FF2B5EF4-FFF2-40B4-BE49-F238E27FC236}">
                <a16:creationId xmlns:a16="http://schemas.microsoft.com/office/drawing/2014/main" id="{FBC257B8-DF0A-40B4-BF06-ADF02FB0805B}"/>
              </a:ext>
            </a:extLst>
          </p:cNvPr>
          <p:cNvSpPr/>
          <p:nvPr/>
        </p:nvSpPr>
        <p:spPr>
          <a:xfrm>
            <a:off x="6453816" y="2874398"/>
            <a:ext cx="2237874" cy="579326"/>
          </a:xfrm>
          <a:prstGeom prst="rect">
            <a:avLst/>
          </a:prstGeom>
        </p:spPr>
        <p:txBody>
          <a:bodyPr wrap="square">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いつでもどこでも学び放題で</a:t>
            </a:r>
            <a:endParaRPr kumimoji="1" lang="en-US" altLang="ja-JP"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自己啓発の支援</a:t>
            </a:r>
            <a:endParaRPr kumimoji="1" lang="en-US" altLang="ja-JP"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17" name="正方形/長方形 116">
            <a:extLst>
              <a:ext uri="{FF2B5EF4-FFF2-40B4-BE49-F238E27FC236}">
                <a16:creationId xmlns:a16="http://schemas.microsoft.com/office/drawing/2014/main" id="{FB1E8E94-AC23-4B6D-BA06-092EC2CD9305}"/>
              </a:ext>
            </a:extLst>
          </p:cNvPr>
          <p:cNvSpPr/>
          <p:nvPr/>
        </p:nvSpPr>
        <p:spPr>
          <a:xfrm>
            <a:off x="3420664" y="2866037"/>
            <a:ext cx="2590230" cy="579326"/>
          </a:xfrm>
          <a:prstGeom prst="rect">
            <a:avLst/>
          </a:prstGeom>
        </p:spPr>
        <p:txBody>
          <a:bodyPr wrap="square">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社員の健康リテラシーの向上で</a:t>
            </a: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健康増進</a:t>
            </a:r>
          </a:p>
        </p:txBody>
      </p:sp>
      <p:sp>
        <p:nvSpPr>
          <p:cNvPr id="118" name="角丸四角形 32">
            <a:extLst>
              <a:ext uri="{FF2B5EF4-FFF2-40B4-BE49-F238E27FC236}">
                <a16:creationId xmlns:a16="http://schemas.microsoft.com/office/drawing/2014/main" id="{4C589810-0C47-4D18-ADC9-BC436874C734}"/>
              </a:ext>
            </a:extLst>
          </p:cNvPr>
          <p:cNvSpPr/>
          <p:nvPr/>
        </p:nvSpPr>
        <p:spPr bwMode="auto">
          <a:xfrm>
            <a:off x="409338" y="3500720"/>
            <a:ext cx="3194593" cy="251445"/>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a:solidFill>
                  <a:prstClr val="black"/>
                </a:solidFill>
                <a:latin typeface="メイリオ" panose="020B0604030504040204" pitchFamily="50" charset="-128"/>
                <a:ea typeface="メイリオ" panose="020B0604030504040204" pitchFamily="50" charset="-128"/>
              </a:rPr>
              <a:t>福利厚生アウトソーシングのメリット</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23" name="テキスト ボックス 122">
            <a:extLst>
              <a:ext uri="{FF2B5EF4-FFF2-40B4-BE49-F238E27FC236}">
                <a16:creationId xmlns:a16="http://schemas.microsoft.com/office/drawing/2014/main" id="{5946C458-7988-4871-A33B-DECA3BC9745E}"/>
              </a:ext>
            </a:extLst>
          </p:cNvPr>
          <p:cNvSpPr txBox="1"/>
          <p:nvPr/>
        </p:nvSpPr>
        <p:spPr>
          <a:xfrm>
            <a:off x="564722" y="1447480"/>
            <a:ext cx="7968414" cy="338773"/>
          </a:xfrm>
          <a:prstGeom prst="rect">
            <a:avLst/>
          </a:prstGeom>
          <a:solidFill>
            <a:srgbClr val="D80C18"/>
          </a:solidFill>
        </p:spPr>
        <p:txBody>
          <a:bodyPr wrap="square" lIns="72000" rIns="0" rtlCol="0" anchor="ctr" anchorCtr="0">
            <a:noAutofit/>
          </a:bodyP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３つのアプローチで社員に笑顔を、会社に活気を与えます！</a:t>
            </a:r>
          </a:p>
        </p:txBody>
      </p:sp>
    </p:spTree>
    <p:extLst>
      <p:ext uri="{BB962C8B-B14F-4D97-AF65-F5344CB8AC3E}">
        <p14:creationId xmlns:p14="http://schemas.microsoft.com/office/powerpoint/2010/main" val="22273426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2"/>
          <a:stretch>
            <a:fillRect/>
          </a:stretch>
        </p:blipFill>
        <p:spPr>
          <a:xfrm>
            <a:off x="1225181" y="4257850"/>
            <a:ext cx="1045752" cy="911681"/>
          </a:xfrm>
          <a:prstGeom prst="rect">
            <a:avLst/>
          </a:prstGeom>
        </p:spPr>
      </p:pic>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41</a:t>
            </a:fld>
            <a:endParaRPr lang="en-US" altLang="ja-JP"/>
          </a:p>
        </p:txBody>
      </p:sp>
      <p:pic>
        <p:nvPicPr>
          <p:cNvPr id="4" name="図 3"/>
          <p:cNvPicPr>
            <a:picLocks noChangeAspect="1"/>
          </p:cNvPicPr>
          <p:nvPr/>
        </p:nvPicPr>
        <p:blipFill>
          <a:blip r:embed="rId3"/>
          <a:stretch>
            <a:fillRect/>
          </a:stretch>
        </p:blipFill>
        <p:spPr>
          <a:xfrm>
            <a:off x="508311" y="700768"/>
            <a:ext cx="1654629" cy="1170650"/>
          </a:xfrm>
          <a:prstGeom prst="rect">
            <a:avLst/>
          </a:prstGeom>
        </p:spPr>
      </p:pic>
      <p:sp>
        <p:nvSpPr>
          <p:cNvPr id="5"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メンタルヘルス対策支援クラウドサービス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こころの保健室</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4"/>
          <a:stretch>
            <a:fillRect/>
          </a:stretch>
        </p:blipFill>
        <p:spPr>
          <a:xfrm>
            <a:off x="252496" y="1871418"/>
            <a:ext cx="2230012" cy="2100182"/>
          </a:xfrm>
          <a:prstGeom prst="rect">
            <a:avLst/>
          </a:prstGeom>
        </p:spPr>
      </p:pic>
      <p:pic>
        <p:nvPicPr>
          <p:cNvPr id="9" name="図 8"/>
          <p:cNvPicPr>
            <a:picLocks noChangeAspect="1"/>
          </p:cNvPicPr>
          <p:nvPr/>
        </p:nvPicPr>
        <p:blipFill>
          <a:blip r:embed="rId5"/>
          <a:stretch>
            <a:fillRect/>
          </a:stretch>
        </p:blipFill>
        <p:spPr>
          <a:xfrm>
            <a:off x="2482508" y="2688970"/>
            <a:ext cx="1675555" cy="1371931"/>
          </a:xfrm>
          <a:prstGeom prst="rect">
            <a:avLst/>
          </a:prstGeom>
        </p:spPr>
      </p:pic>
      <p:sp>
        <p:nvSpPr>
          <p:cNvPr id="10" name="テキスト ボックス 6"/>
          <p:cNvSpPr txBox="1">
            <a:spLocks noChangeArrowheads="1"/>
          </p:cNvSpPr>
          <p:nvPr/>
        </p:nvSpPr>
        <p:spPr bwMode="auto">
          <a:xfrm>
            <a:off x="2707006" y="835884"/>
            <a:ext cx="5738494"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企業にとって不可欠となったストレスチェック！</a:t>
            </a:r>
            <a:endParaRPr lang="en-US" altLang="ja-JP"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クラウド上に自社独自の保健室を構築するサービス</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bwMode="auto">
          <a:xfrm>
            <a:off x="4735285" y="1637835"/>
            <a:ext cx="2469554" cy="392811"/>
          </a:xfrm>
          <a:prstGeom prst="roundRect">
            <a:avLst>
              <a:gd name="adj" fmla="val 50000"/>
            </a:avLst>
          </a:prstGeom>
          <a:solidFill>
            <a:schemeClr val="accent5">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ス</a:t>
            </a:r>
            <a:r>
              <a:rPr kumimoji="1" lang="ja-JP" altLang="en-US" sz="18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トレスチェック　</a:t>
            </a:r>
          </a:p>
        </p:txBody>
      </p:sp>
      <p:sp>
        <p:nvSpPr>
          <p:cNvPr id="15" name="角丸四角形 14"/>
          <p:cNvSpPr/>
          <p:nvPr/>
        </p:nvSpPr>
        <p:spPr bwMode="auto">
          <a:xfrm>
            <a:off x="4735285" y="2508098"/>
            <a:ext cx="2469554" cy="392811"/>
          </a:xfrm>
          <a:prstGeom prst="roundRect">
            <a:avLst>
              <a:gd name="adj" fmla="val 50000"/>
            </a:avLst>
          </a:prstGeom>
          <a:solidFill>
            <a:schemeClr val="accent5">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データ分析</a:t>
            </a:r>
            <a:endParaRPr kumimoji="1" lang="ja-JP" altLang="en-US" sz="18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bwMode="auto">
          <a:xfrm>
            <a:off x="4735285" y="3378361"/>
            <a:ext cx="2469554" cy="392811"/>
          </a:xfrm>
          <a:prstGeom prst="roundRect">
            <a:avLst>
              <a:gd name="adj" fmla="val 50000"/>
            </a:avLst>
          </a:prstGeom>
          <a:solidFill>
            <a:schemeClr val="accent5">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データ管理</a:t>
            </a:r>
            <a:endParaRPr kumimoji="1" lang="ja-JP" altLang="en-US" sz="18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AutoShape 2" descr="「芽 イラスト」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テキスト ボックス 2"/>
          <p:cNvSpPr txBox="1"/>
          <p:nvPr/>
        </p:nvSpPr>
        <p:spPr>
          <a:xfrm>
            <a:off x="4777325" y="2117321"/>
            <a:ext cx="3820885"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問版に追加して新職業性ストレス簡易調査表（</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80</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問）も選択可能</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777325" y="2992356"/>
            <a:ext cx="4486417"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全国平均・全社平均との比較</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組織傾向の分析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部門別の傾向把握などが可能</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777325" y="3867391"/>
            <a:ext cx="4486417"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セキュアなデータ管理で、過去実施データのアーカイブも可能</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3837122" y="5006598"/>
            <a:ext cx="2318657" cy="307777"/>
          </a:xfrm>
          <a:prstGeom prst="rect">
            <a:avLst/>
          </a:prstGeom>
          <a:noFill/>
        </p:spPr>
        <p:txBody>
          <a:bodyPr wrap="square" rtlCol="0">
            <a:spAutoFit/>
          </a:bodyPr>
          <a:lstStyle/>
          <a:p>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656978" y="5158565"/>
            <a:ext cx="1621179" cy="549381"/>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社内外を問わず使えて</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solidFill>
                  <a:srgbClr val="221E1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rgbClr val="D947A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smtClean="0">
                <a:solidFill>
                  <a:srgbClr val="D947A1"/>
                </a:solidFill>
                <a:latin typeface="Meiryo UI" panose="020B0604030504040204" pitchFamily="50" charset="-128"/>
                <a:ea typeface="Meiryo UI" panose="020B0604030504040204" pitchFamily="50" charset="-128"/>
                <a:cs typeface="Meiryo UI" panose="020B0604030504040204" pitchFamily="50" charset="-128"/>
              </a:rPr>
              <a:t>受検率向上</a:t>
            </a:r>
            <a:endParaRPr kumimoji="1" lang="ja-JP" altLang="en-US" sz="1600" b="1" dirty="0">
              <a:solidFill>
                <a:srgbClr val="D947A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592384" y="5154148"/>
            <a:ext cx="2260105" cy="549381"/>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自社の現状に応じ機能を最適化できて</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solidFill>
                  <a:srgbClr val="221E1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rgbClr val="D947A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smtClean="0">
                <a:solidFill>
                  <a:srgbClr val="D947A1"/>
                </a:solidFill>
                <a:latin typeface="Meiryo UI" panose="020B0604030504040204" pitchFamily="50" charset="-128"/>
                <a:ea typeface="Meiryo UI" panose="020B0604030504040204" pitchFamily="50" charset="-128"/>
                <a:cs typeface="Meiryo UI" panose="020B0604030504040204" pitchFamily="50" charset="-128"/>
              </a:rPr>
              <a:t>低コスト導入</a:t>
            </a:r>
            <a:endParaRPr kumimoji="1" lang="ja-JP" altLang="en-US" sz="1600" b="1" dirty="0">
              <a:solidFill>
                <a:srgbClr val="D947A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064247" y="5178651"/>
            <a:ext cx="1944016" cy="549381"/>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データを最低</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年間保管し</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solidFill>
                  <a:srgbClr val="221E1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rgbClr val="D947A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smtClean="0">
                <a:solidFill>
                  <a:srgbClr val="D947A1"/>
                </a:solidFill>
                <a:latin typeface="Meiryo UI" panose="020B0604030504040204" pitchFamily="50" charset="-128"/>
                <a:ea typeface="Meiryo UI" panose="020B0604030504040204" pitchFamily="50" charset="-128"/>
                <a:cs typeface="Meiryo UI" panose="020B0604030504040204" pitchFamily="50" charset="-128"/>
              </a:rPr>
              <a:t>リスク低減</a:t>
            </a:r>
            <a:endParaRPr kumimoji="1" lang="ja-JP" altLang="en-US" sz="1600" b="1" dirty="0">
              <a:solidFill>
                <a:srgbClr val="D947A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110732" y="5154148"/>
            <a:ext cx="1944016" cy="549381"/>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e</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ラーニングシステムを活用し</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solidFill>
                  <a:srgbClr val="221E1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rgbClr val="D947A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smtClean="0">
                <a:solidFill>
                  <a:srgbClr val="D947A1"/>
                </a:solidFill>
                <a:latin typeface="Meiryo UI" panose="020B0604030504040204" pitchFamily="50" charset="-128"/>
                <a:ea typeface="Meiryo UI" panose="020B0604030504040204" pitchFamily="50" charset="-128"/>
                <a:cs typeface="Meiryo UI" panose="020B0604030504040204" pitchFamily="50" charset="-128"/>
              </a:rPr>
              <a:t>セルフケア</a:t>
            </a:r>
            <a:endParaRPr kumimoji="1" lang="ja-JP" altLang="en-US" sz="1600" b="1" dirty="0">
              <a:solidFill>
                <a:srgbClr val="D947A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rot="21128175">
            <a:off x="250870" y="4420156"/>
            <a:ext cx="4368800" cy="338554"/>
          </a:xfrm>
          <a:prstGeom prst="rect">
            <a:avLst/>
          </a:prstGeom>
          <a:noFill/>
        </p:spPr>
        <p:txBody>
          <a:bodyPr wrap="square" rtlCol="0">
            <a:spAutoFit/>
          </a:bodyPr>
          <a:lstStyle/>
          <a:p>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こころの保健室のこんなところがメリット！</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図 38"/>
          <p:cNvPicPr>
            <a:picLocks noChangeAspect="1"/>
          </p:cNvPicPr>
          <p:nvPr/>
        </p:nvPicPr>
        <p:blipFill>
          <a:blip r:embed="rId6"/>
          <a:stretch>
            <a:fillRect/>
          </a:stretch>
        </p:blipFill>
        <p:spPr>
          <a:xfrm>
            <a:off x="891592" y="5693686"/>
            <a:ext cx="1025066" cy="683378"/>
          </a:xfrm>
          <a:prstGeom prst="rect">
            <a:avLst/>
          </a:prstGeom>
        </p:spPr>
      </p:pic>
      <p:pic>
        <p:nvPicPr>
          <p:cNvPr id="40" name="図 39"/>
          <p:cNvPicPr>
            <a:picLocks noChangeAspect="1"/>
          </p:cNvPicPr>
          <p:nvPr/>
        </p:nvPicPr>
        <p:blipFill>
          <a:blip r:embed="rId7"/>
          <a:stretch>
            <a:fillRect/>
          </a:stretch>
        </p:blipFill>
        <p:spPr>
          <a:xfrm>
            <a:off x="2819894" y="5682680"/>
            <a:ext cx="1147289" cy="720415"/>
          </a:xfrm>
          <a:prstGeom prst="rect">
            <a:avLst/>
          </a:prstGeom>
        </p:spPr>
      </p:pic>
      <p:pic>
        <p:nvPicPr>
          <p:cNvPr id="41" name="図 40"/>
          <p:cNvPicPr>
            <a:picLocks noChangeAspect="1"/>
          </p:cNvPicPr>
          <p:nvPr/>
        </p:nvPicPr>
        <p:blipFill>
          <a:blip r:embed="rId8"/>
          <a:stretch>
            <a:fillRect/>
          </a:stretch>
        </p:blipFill>
        <p:spPr>
          <a:xfrm>
            <a:off x="5205916" y="5693686"/>
            <a:ext cx="1099617" cy="730258"/>
          </a:xfrm>
          <a:prstGeom prst="rect">
            <a:avLst/>
          </a:prstGeom>
        </p:spPr>
      </p:pic>
      <p:pic>
        <p:nvPicPr>
          <p:cNvPr id="42" name="図 41"/>
          <p:cNvPicPr>
            <a:picLocks noChangeAspect="1"/>
          </p:cNvPicPr>
          <p:nvPr/>
        </p:nvPicPr>
        <p:blipFill>
          <a:blip r:embed="rId9"/>
          <a:stretch>
            <a:fillRect/>
          </a:stretch>
        </p:blipFill>
        <p:spPr>
          <a:xfrm>
            <a:off x="7309701" y="5682680"/>
            <a:ext cx="1135799" cy="756726"/>
          </a:xfrm>
          <a:prstGeom prst="rect">
            <a:avLst/>
          </a:prstGeom>
        </p:spPr>
      </p:pic>
      <p:sp>
        <p:nvSpPr>
          <p:cNvPr id="44" name="テキスト ボックス 43"/>
          <p:cNvSpPr txBox="1"/>
          <p:nvPr/>
        </p:nvSpPr>
        <p:spPr>
          <a:xfrm>
            <a:off x="3757362" y="4240892"/>
            <a:ext cx="5472653" cy="707886"/>
          </a:xfrm>
          <a:prstGeom prst="rect">
            <a:avLst/>
          </a:prstGeom>
          <a:noFill/>
        </p:spPr>
        <p:txBody>
          <a:bodyPr wrap="square" rtlCol="0">
            <a:spAutoFit/>
          </a:bodyPr>
          <a:lstStyle/>
          <a:p>
            <a:r>
              <a:rPr kumimoji="1" lang="ja-JP" altLang="en-US" sz="2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ストレスチェック、</a:t>
            </a:r>
            <a:r>
              <a:rPr kumimoji="1" lang="en-US" altLang="ja-JP" sz="2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e</a:t>
            </a:r>
            <a:r>
              <a:rPr kumimoji="1" lang="ja-JP" altLang="en-US" sz="2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ラーニング、産業医との連携など一元化したサービスラインアップ！</a:t>
            </a:r>
            <a:endParaRPr kumimoji="1" lang="ja-JP" altLang="en-US" sz="2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p:nvPr/>
        </p:nvGrpSpPr>
        <p:grpSpPr>
          <a:xfrm>
            <a:off x="91980" y="6486134"/>
            <a:ext cx="3436212" cy="367827"/>
            <a:chOff x="91980" y="6486134"/>
            <a:chExt cx="3436212" cy="367827"/>
          </a:xfrm>
        </p:grpSpPr>
        <p:sp>
          <p:nvSpPr>
            <p:cNvPr id="32"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rotWithShape="1">
            <a:blip r:embed="rId10"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41397240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42</a:t>
            </a:fld>
            <a:endParaRPr lang="en-US" altLang="ja-JP"/>
          </a:p>
        </p:txBody>
      </p:sp>
      <p:sp>
        <p:nvSpPr>
          <p:cNvPr id="4"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完全無料の国内出張手配サービス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err="1"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CosPro</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2"/>
          <a:stretch>
            <a:fillRect/>
          </a:stretch>
        </p:blipFill>
        <p:spPr>
          <a:xfrm>
            <a:off x="399046" y="715649"/>
            <a:ext cx="3110772" cy="815585"/>
          </a:xfrm>
          <a:prstGeom prst="rect">
            <a:avLst/>
          </a:prstGeom>
        </p:spPr>
      </p:pic>
      <p:sp>
        <p:nvSpPr>
          <p:cNvPr id="6" name="テキスト ボックス 6"/>
          <p:cNvSpPr txBox="1">
            <a:spLocks noChangeArrowheads="1"/>
          </p:cNvSpPr>
          <p:nvPr/>
        </p:nvSpPr>
        <p:spPr bwMode="auto">
          <a:xfrm>
            <a:off x="3922079" y="827093"/>
            <a:ext cx="5137784"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365</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日対応のコールセンターとオンラインシステムで</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いつでも安く、簡単に出張手配できるサービス</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t="4784" r="12291" b="7389"/>
          <a:stretch/>
        </p:blipFill>
        <p:spPr>
          <a:xfrm>
            <a:off x="399045" y="1653625"/>
            <a:ext cx="3988227" cy="2661781"/>
          </a:xfrm>
          <a:prstGeom prst="rect">
            <a:avLst/>
          </a:prstGeom>
          <a:ln w="1270">
            <a:noFill/>
          </a:ln>
        </p:spPr>
      </p:pic>
      <p:sp>
        <p:nvSpPr>
          <p:cNvPr id="9" name="正方形/長方形 8"/>
          <p:cNvSpPr/>
          <p:nvPr/>
        </p:nvSpPr>
        <p:spPr bwMode="auto">
          <a:xfrm>
            <a:off x="4727791" y="1729301"/>
            <a:ext cx="267854" cy="267855"/>
          </a:xfrm>
          <a:prstGeom prst="rect">
            <a:avLst/>
          </a:prstGeom>
          <a:noFill/>
          <a:ln>
            <a:solidFill>
              <a:schemeClr val="tx1">
                <a:lumMod val="50000"/>
                <a:lumOff val="5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ja-JP" altLang="en-US" sz="2400" b="0" i="0" u="none" strike="noStrike" cap="none" normalizeH="0" baseline="0" dirty="0" smtClean="0">
              <a:ln w="0">
                <a:solidFill>
                  <a:srgbClr val="FF0000"/>
                </a:solidFill>
              </a:ln>
              <a:solidFill>
                <a:srgbClr val="FF0000"/>
              </a:solidFill>
              <a:effectLst/>
              <a:latin typeface="Meiryo UI" panose="020B0604030504040204" pitchFamily="50" charset="-128"/>
              <a:ea typeface="Meiryo UI" panose="020B0604030504040204" pitchFamily="50" charset="-128"/>
            </a:endParaRPr>
          </a:p>
        </p:txBody>
      </p:sp>
      <p:sp>
        <p:nvSpPr>
          <p:cNvPr id="10" name="正方形/長方形 9"/>
          <p:cNvSpPr/>
          <p:nvPr/>
        </p:nvSpPr>
        <p:spPr bwMode="auto">
          <a:xfrm>
            <a:off x="4727791" y="2172378"/>
            <a:ext cx="267854" cy="267855"/>
          </a:xfrm>
          <a:prstGeom prst="rect">
            <a:avLst/>
          </a:prstGeom>
          <a:noFill/>
          <a:ln>
            <a:solidFill>
              <a:schemeClr val="tx1">
                <a:lumMod val="50000"/>
                <a:lumOff val="5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1" name="正方形/長方形 10"/>
          <p:cNvSpPr/>
          <p:nvPr/>
        </p:nvSpPr>
        <p:spPr bwMode="auto">
          <a:xfrm>
            <a:off x="4727791" y="2615455"/>
            <a:ext cx="267854" cy="267855"/>
          </a:xfrm>
          <a:prstGeom prst="rect">
            <a:avLst/>
          </a:prstGeom>
          <a:noFill/>
          <a:ln>
            <a:solidFill>
              <a:schemeClr val="tx1">
                <a:lumMod val="50000"/>
                <a:lumOff val="5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 name="正方形/長方形 11"/>
          <p:cNvSpPr/>
          <p:nvPr/>
        </p:nvSpPr>
        <p:spPr bwMode="auto">
          <a:xfrm>
            <a:off x="4727791" y="3058532"/>
            <a:ext cx="267854" cy="267855"/>
          </a:xfrm>
          <a:prstGeom prst="rect">
            <a:avLst/>
          </a:prstGeom>
          <a:noFill/>
          <a:ln>
            <a:solidFill>
              <a:schemeClr val="tx1">
                <a:lumMod val="50000"/>
                <a:lumOff val="5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3" name="テキスト ボックス 12"/>
          <p:cNvSpPr txBox="1"/>
          <p:nvPr/>
        </p:nvSpPr>
        <p:spPr>
          <a:xfrm>
            <a:off x="5063689" y="1712660"/>
            <a:ext cx="3757036" cy="1591205"/>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rPr>
              <a:t>出張手配のルールがなく</a:t>
            </a:r>
            <a:r>
              <a:rPr lang="ja-JP" altLang="en-US" sz="1100" b="1" dirty="0" smtClean="0">
                <a:latin typeface="Meiryo UI" panose="020B0604030504040204" pitchFamily="50" charset="-128"/>
                <a:ea typeface="Meiryo UI" panose="020B0604030504040204" pitchFamily="50" charset="-128"/>
              </a:rPr>
              <a:t>、社員</a:t>
            </a:r>
            <a:r>
              <a:rPr lang="ja-JP" altLang="en-US" sz="1100" b="1" dirty="0">
                <a:latin typeface="Meiryo UI" panose="020B0604030504040204" pitchFamily="50" charset="-128"/>
                <a:ea typeface="Meiryo UI" panose="020B0604030504040204" pitchFamily="50" charset="-128"/>
              </a:rPr>
              <a:t>それぞれが自由に予約して</a:t>
            </a:r>
            <a:r>
              <a:rPr lang="ja-JP" altLang="en-US" sz="1100" b="1" dirty="0" smtClean="0">
                <a:latin typeface="Meiryo UI" panose="020B0604030504040204" pitchFamily="50" charset="-128"/>
                <a:ea typeface="Meiryo UI" panose="020B0604030504040204" pitchFamily="50" charset="-128"/>
              </a:rPr>
              <a:t>いる</a:t>
            </a:r>
            <a:endParaRPr lang="en-US" altLang="ja-JP" sz="1100" b="1" dirty="0" smtClean="0">
              <a:latin typeface="Meiryo UI" panose="020B0604030504040204" pitchFamily="50" charset="-128"/>
              <a:ea typeface="Meiryo UI" panose="020B0604030504040204" pitchFamily="50" charset="-128"/>
            </a:endParaRPr>
          </a:p>
          <a:p>
            <a:endParaRPr kumimoji="1" lang="en-US" altLang="ja-JP" sz="13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社員の不正を防止したいがどのように管理すべきか？</a:t>
            </a:r>
            <a:endParaRPr lang="en-US" altLang="ja-JP" sz="1100" b="1" dirty="0">
              <a:latin typeface="Meiryo UI" panose="020B0604030504040204" pitchFamily="50" charset="-128"/>
              <a:ea typeface="Meiryo UI" panose="020B0604030504040204" pitchFamily="50" charset="-128"/>
            </a:endParaRPr>
          </a:p>
          <a:p>
            <a:endParaRPr lang="en-US" altLang="ja-JP" sz="1300" b="1" dirty="0">
              <a:latin typeface="Meiryo UI" panose="020B0604030504040204" pitchFamily="50" charset="-128"/>
              <a:ea typeface="Meiryo UI" panose="020B0604030504040204" pitchFamily="50" charset="-128"/>
            </a:endParaRPr>
          </a:p>
          <a:p>
            <a:r>
              <a:rPr kumimoji="1" lang="ja-JP" altLang="en-US" sz="1100" b="1" dirty="0" smtClean="0">
                <a:latin typeface="Meiryo UI" panose="020B0604030504040204" pitchFamily="50" charset="-128"/>
                <a:ea typeface="Meiryo UI" panose="020B0604030504040204" pitchFamily="50" charset="-128"/>
              </a:rPr>
              <a:t>出張手配を委託したいが、どこに頼んでいいか分からない</a:t>
            </a:r>
            <a:r>
              <a:rPr kumimoji="1" lang="en-US" altLang="ja-JP" sz="1100" b="1" dirty="0" smtClean="0">
                <a:latin typeface="Meiryo UI" panose="020B0604030504040204" pitchFamily="50" charset="-128"/>
                <a:ea typeface="Meiryo UI" panose="020B0604030504040204" pitchFamily="50" charset="-128"/>
              </a:rPr>
              <a:t>…</a:t>
            </a:r>
          </a:p>
          <a:p>
            <a:endParaRPr lang="en-US" altLang="ja-JP" sz="1300" b="1" dirty="0">
              <a:latin typeface="Meiryo UI" panose="020B0604030504040204" pitchFamily="50" charset="-128"/>
              <a:ea typeface="Meiryo UI" panose="020B0604030504040204" pitchFamily="50" charset="-128"/>
            </a:endParaRPr>
          </a:p>
          <a:p>
            <a:r>
              <a:rPr kumimoji="1" lang="ja-JP" altLang="en-US" sz="1100" b="1" dirty="0" smtClean="0">
                <a:latin typeface="Meiryo UI" panose="020B0604030504040204" pitchFamily="50" charset="-128"/>
                <a:ea typeface="Meiryo UI" panose="020B0604030504040204" pitchFamily="50" charset="-128"/>
              </a:rPr>
              <a:t>社員の建て替えが負担かつ経理の仮払いが面倒で</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489734" y="3453084"/>
            <a:ext cx="4570129" cy="720197"/>
          </a:xfrm>
          <a:prstGeom prst="rect">
            <a:avLst/>
          </a:prstGeom>
          <a:noFill/>
        </p:spPr>
        <p:txBody>
          <a:bodyPr wrap="square" rtlCol="0">
            <a:spAutoFit/>
          </a:bodyPr>
          <a:lstStyle/>
          <a:p>
            <a:pPr algn="ctr">
              <a:lnSpc>
                <a:spcPct val="90000"/>
              </a:lnSpc>
            </a:pPr>
            <a:r>
              <a:rPr kumimoji="1" lang="ja-JP" altLang="en-US" sz="1600" b="1" dirty="0" smtClean="0">
                <a:latin typeface="Meiryo UI" panose="020B0604030504040204" pitchFamily="50" charset="-128"/>
                <a:ea typeface="Meiryo UI" panose="020B0604030504040204" pitchFamily="50" charset="-128"/>
              </a:rPr>
              <a:t>上記のようなお困りごとをはじめとした</a:t>
            </a:r>
            <a:endParaRPr kumimoji="1" lang="en-US" altLang="ja-JP" sz="500" b="1" dirty="0" smtClean="0">
              <a:latin typeface="Meiryo UI" panose="020B0604030504040204" pitchFamily="50" charset="-128"/>
              <a:ea typeface="Meiryo UI" panose="020B0604030504040204" pitchFamily="50" charset="-128"/>
            </a:endParaRPr>
          </a:p>
          <a:p>
            <a:pPr algn="ctr">
              <a:lnSpc>
                <a:spcPct val="90000"/>
              </a:lnSpc>
            </a:pPr>
            <a:r>
              <a:rPr kumimoji="1" lang="ja-JP" altLang="en-US" sz="1600" b="1" dirty="0" smtClean="0">
                <a:latin typeface="Meiryo UI" panose="020B0604030504040204" pitchFamily="50" charset="-128"/>
                <a:ea typeface="Meiryo UI" panose="020B0604030504040204" pitchFamily="50" charset="-128"/>
              </a:rPr>
              <a:t>出張手配の問題は</a:t>
            </a:r>
            <a:r>
              <a:rPr kumimoji="1" lang="en-US" altLang="ja-JP" sz="2400" b="1" dirty="0" err="1" smtClean="0">
                <a:latin typeface="Meiryo UI" panose="020B0604030504040204" pitchFamily="50" charset="-128"/>
                <a:ea typeface="Meiryo UI" panose="020B0604030504040204" pitchFamily="50" charset="-128"/>
              </a:rPr>
              <a:t>CosPro</a:t>
            </a:r>
            <a:r>
              <a:rPr kumimoji="1" lang="ja-JP" altLang="en-US" sz="1600" b="1" dirty="0" smtClean="0">
                <a:latin typeface="Meiryo UI" panose="020B0604030504040204" pitchFamily="50" charset="-128"/>
                <a:ea typeface="Meiryo UI" panose="020B0604030504040204" pitchFamily="50" charset="-128"/>
              </a:rPr>
              <a:t>にお任せください！</a:t>
            </a:r>
            <a:endParaRPr kumimoji="1" lang="ja-JP" altLang="en-US" sz="16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4655126" y="1588809"/>
            <a:ext cx="492443" cy="461665"/>
          </a:xfrm>
          <a:prstGeom prst="rect">
            <a:avLst/>
          </a:prstGeom>
          <a:noFill/>
        </p:spPr>
        <p:txBody>
          <a:bodyPr wrap="none" rtlCol="0">
            <a:spAutoFit/>
          </a:bodyPr>
          <a:lstStyle/>
          <a:p>
            <a:r>
              <a:rPr kumimoji="1" lang="ja-JP" altLang="en-US" sz="2400" b="1" dirty="0" smtClean="0">
                <a:solidFill>
                  <a:srgbClr val="FF0000"/>
                </a:solidFill>
                <a:latin typeface="Meiryo UI" panose="020B0604030504040204" pitchFamily="50" charset="-128"/>
                <a:ea typeface="Meiryo UI" panose="020B0604030504040204" pitchFamily="50" charset="-128"/>
              </a:rPr>
              <a:t>✅</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4659747" y="2033821"/>
            <a:ext cx="492443" cy="461665"/>
          </a:xfrm>
          <a:prstGeom prst="rect">
            <a:avLst/>
          </a:prstGeom>
          <a:noFill/>
        </p:spPr>
        <p:txBody>
          <a:bodyPr wrap="none" rtlCol="0">
            <a:spAutoFit/>
          </a:bodyPr>
          <a:lstStyle/>
          <a:p>
            <a:r>
              <a:rPr kumimoji="1" lang="ja-JP" altLang="en-US" sz="2400" b="1" dirty="0" smtClean="0">
                <a:solidFill>
                  <a:srgbClr val="FF0000"/>
                </a:solidFill>
                <a:latin typeface="Meiryo UI" panose="020B0604030504040204" pitchFamily="50" charset="-128"/>
                <a:ea typeface="Meiryo UI" panose="020B0604030504040204" pitchFamily="50" charset="-128"/>
              </a:rPr>
              <a:t>✅</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653898" y="2478833"/>
            <a:ext cx="492443" cy="461665"/>
          </a:xfrm>
          <a:prstGeom prst="rect">
            <a:avLst/>
          </a:prstGeom>
          <a:noFill/>
        </p:spPr>
        <p:txBody>
          <a:bodyPr wrap="none" rtlCol="0">
            <a:spAutoFit/>
          </a:bodyPr>
          <a:lstStyle/>
          <a:p>
            <a:r>
              <a:rPr kumimoji="1" lang="ja-JP" altLang="en-US" sz="2400" b="1" dirty="0" smtClean="0">
                <a:solidFill>
                  <a:srgbClr val="FF0000"/>
                </a:solidFill>
                <a:latin typeface="Meiryo UI" panose="020B0604030504040204" pitchFamily="50" charset="-128"/>
                <a:ea typeface="Meiryo UI" panose="020B0604030504040204" pitchFamily="50" charset="-128"/>
              </a:rPr>
              <a:t>✅</a:t>
            </a:r>
            <a:endParaRPr kumimoji="1" lang="ja-JP" altLang="en-US" b="1" dirty="0">
              <a:solidFill>
                <a:srgbClr val="FF0000"/>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4655126" y="2923844"/>
            <a:ext cx="492443" cy="461665"/>
          </a:xfrm>
          <a:prstGeom prst="rect">
            <a:avLst/>
          </a:prstGeom>
          <a:noFill/>
        </p:spPr>
        <p:txBody>
          <a:bodyPr wrap="none" rtlCol="0">
            <a:spAutoFit/>
          </a:bodyPr>
          <a:lstStyle/>
          <a:p>
            <a:r>
              <a:rPr kumimoji="1" lang="ja-JP" altLang="en-US" sz="2400" b="1" dirty="0" smtClean="0">
                <a:solidFill>
                  <a:srgbClr val="FF0000"/>
                </a:solidFill>
                <a:latin typeface="Meiryo UI" panose="020B0604030504040204" pitchFamily="50" charset="-128"/>
                <a:ea typeface="Meiryo UI" panose="020B0604030504040204" pitchFamily="50" charset="-128"/>
              </a:rPr>
              <a:t>✅</a:t>
            </a:r>
            <a:endParaRPr kumimoji="1" lang="ja-JP" altLang="en-US" b="1" dirty="0">
              <a:solidFill>
                <a:srgbClr val="FF0000"/>
              </a:solidFill>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a:blip r:embed="rId4"/>
          <a:stretch>
            <a:fillRect/>
          </a:stretch>
        </p:blipFill>
        <p:spPr>
          <a:xfrm>
            <a:off x="4532284" y="4093875"/>
            <a:ext cx="4360891" cy="253804"/>
          </a:xfrm>
          <a:prstGeom prst="rect">
            <a:avLst/>
          </a:prstGeom>
        </p:spPr>
      </p:pic>
      <p:sp>
        <p:nvSpPr>
          <p:cNvPr id="24" name="角丸四角形 23"/>
          <p:cNvSpPr/>
          <p:nvPr/>
        </p:nvSpPr>
        <p:spPr bwMode="auto">
          <a:xfrm>
            <a:off x="293265" y="4546800"/>
            <a:ext cx="1958498" cy="1908175"/>
          </a:xfrm>
          <a:prstGeom prst="roundRect">
            <a:avLst>
              <a:gd name="adj" fmla="val 13472"/>
            </a:avLst>
          </a:prstGeom>
          <a:noFill/>
          <a:ln w="69850">
            <a:solidFill>
              <a:srgbClr val="BAF6AC"/>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6" name="角丸四角形 25"/>
          <p:cNvSpPr/>
          <p:nvPr/>
        </p:nvSpPr>
        <p:spPr bwMode="auto">
          <a:xfrm>
            <a:off x="2493238" y="4544400"/>
            <a:ext cx="1958498" cy="1908175"/>
          </a:xfrm>
          <a:prstGeom prst="roundRect">
            <a:avLst>
              <a:gd name="adj" fmla="val 11875"/>
            </a:avLst>
          </a:prstGeom>
          <a:noFill/>
          <a:ln w="69850">
            <a:solidFill>
              <a:srgbClr val="BAF6AC"/>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p:txBody>
      </p:sp>
      <p:sp>
        <p:nvSpPr>
          <p:cNvPr id="27" name="角丸四角形 26"/>
          <p:cNvSpPr/>
          <p:nvPr/>
        </p:nvSpPr>
        <p:spPr bwMode="auto">
          <a:xfrm>
            <a:off x="4693211" y="4544400"/>
            <a:ext cx="1958498" cy="1908175"/>
          </a:xfrm>
          <a:prstGeom prst="roundRect">
            <a:avLst>
              <a:gd name="adj" fmla="val 10810"/>
            </a:avLst>
          </a:prstGeom>
          <a:noFill/>
          <a:ln w="69850">
            <a:solidFill>
              <a:srgbClr val="BAF6AC"/>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8" name="角丸四角形 27"/>
          <p:cNvSpPr/>
          <p:nvPr/>
        </p:nvSpPr>
        <p:spPr bwMode="auto">
          <a:xfrm>
            <a:off x="6893183" y="4546800"/>
            <a:ext cx="1958498" cy="1908175"/>
          </a:xfrm>
          <a:prstGeom prst="roundRect">
            <a:avLst>
              <a:gd name="adj" fmla="val 11875"/>
            </a:avLst>
          </a:prstGeom>
          <a:noFill/>
          <a:ln w="69850">
            <a:solidFill>
              <a:srgbClr val="BAF6AC"/>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9" name="テキスト ボックス 28"/>
          <p:cNvSpPr txBox="1"/>
          <p:nvPr/>
        </p:nvSpPr>
        <p:spPr>
          <a:xfrm>
            <a:off x="334037" y="4591472"/>
            <a:ext cx="1876954" cy="498598"/>
          </a:xfrm>
          <a:prstGeom prst="rect">
            <a:avLst/>
          </a:prstGeom>
          <a:noFill/>
        </p:spPr>
        <p:txBody>
          <a:bodyPr wrap="square" rtlCol="0">
            <a:spAutoFit/>
          </a:bodyPr>
          <a:lstStyle/>
          <a:p>
            <a:pPr algn="ctr"/>
            <a:r>
              <a:rPr kumimoji="1" lang="ja-JP" altLang="en-US" sz="1200" b="1" dirty="0" smtClean="0">
                <a:solidFill>
                  <a:srgbClr val="48AF48"/>
                </a:solidFill>
                <a:latin typeface="Meiryo UI" panose="020B0604030504040204" pitchFamily="50" charset="-128"/>
                <a:ea typeface="Meiryo UI" panose="020B0604030504040204" pitchFamily="50" charset="-128"/>
              </a:rPr>
              <a:t>手配を一本化して</a:t>
            </a:r>
            <a:endParaRPr kumimoji="1" lang="en-US" altLang="ja-JP" sz="1200" b="1" dirty="0" smtClean="0">
              <a:solidFill>
                <a:srgbClr val="48AF48"/>
              </a:solidFill>
              <a:latin typeface="Meiryo UI" panose="020B0604030504040204" pitchFamily="50" charset="-128"/>
              <a:ea typeface="Meiryo UI" panose="020B0604030504040204" pitchFamily="50" charset="-128"/>
            </a:endParaRPr>
          </a:p>
          <a:p>
            <a:pPr algn="ctr"/>
            <a:r>
              <a:rPr kumimoji="1" lang="ja-JP" altLang="en-US" sz="1200" b="1" dirty="0" smtClean="0">
                <a:solidFill>
                  <a:srgbClr val="48AF48"/>
                </a:solidFill>
                <a:latin typeface="Meiryo UI" panose="020B0604030504040204" pitchFamily="50" charset="-128"/>
                <a:ea typeface="Meiryo UI" panose="020B0604030504040204" pitchFamily="50" charset="-128"/>
              </a:rPr>
              <a:t>業務効率</a:t>
            </a:r>
            <a:r>
              <a:rPr lang="en-US" altLang="ja-JP" sz="1200" b="1" dirty="0" smtClean="0">
                <a:solidFill>
                  <a:srgbClr val="48AF48"/>
                </a:solidFill>
                <a:latin typeface="Meiryo UI" panose="020B0604030504040204" pitchFamily="50" charset="-128"/>
                <a:ea typeface="Meiryo UI" panose="020B0604030504040204" pitchFamily="50" charset="-128"/>
              </a:rPr>
              <a:t>UP</a:t>
            </a:r>
            <a:r>
              <a:rPr lang="ja-JP" altLang="en-US" sz="1200" b="1" dirty="0" smtClean="0">
                <a:solidFill>
                  <a:srgbClr val="48AF48"/>
                </a:solidFill>
                <a:latin typeface="Meiryo UI" panose="020B0604030504040204" pitchFamily="50" charset="-128"/>
                <a:ea typeface="Meiryo UI" panose="020B0604030504040204" pitchFamily="50" charset="-128"/>
              </a:rPr>
              <a:t>につながる！</a:t>
            </a:r>
            <a:endParaRPr kumimoji="1" lang="en-US" altLang="ja-JP" sz="1200" b="1" dirty="0" smtClean="0">
              <a:solidFill>
                <a:srgbClr val="48AF48"/>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6933955" y="4591472"/>
            <a:ext cx="1876954" cy="461665"/>
          </a:xfrm>
          <a:prstGeom prst="rect">
            <a:avLst/>
          </a:prstGeom>
          <a:noFill/>
        </p:spPr>
        <p:txBody>
          <a:bodyPr wrap="square" rtlCol="0">
            <a:spAutoFit/>
          </a:bodyPr>
          <a:lstStyle/>
          <a:p>
            <a:pPr algn="ctr"/>
            <a:r>
              <a:rPr lang="ja-JP" altLang="en-US" sz="1200" b="1" dirty="0" smtClean="0">
                <a:solidFill>
                  <a:srgbClr val="48AF48"/>
                </a:solidFill>
                <a:latin typeface="Meiryo UI" panose="020B0604030504040204" pitchFamily="50" charset="-128"/>
                <a:ea typeface="Meiryo UI" panose="020B0604030504040204" pitchFamily="50" charset="-128"/>
              </a:rPr>
              <a:t>システムの一元化で</a:t>
            </a:r>
            <a:r>
              <a:rPr kumimoji="1" lang="ja-JP" altLang="en-US" sz="1200" b="1" dirty="0" smtClean="0">
                <a:solidFill>
                  <a:srgbClr val="48AF48"/>
                </a:solidFill>
                <a:latin typeface="Meiryo UI" panose="020B0604030504040204" pitchFamily="50" charset="-128"/>
                <a:ea typeface="Meiryo UI" panose="020B0604030504040204" pitchFamily="50" charset="-128"/>
              </a:rPr>
              <a:t>予約も経理データも一括管理</a:t>
            </a:r>
            <a:endParaRPr kumimoji="1" lang="en-US" altLang="ja-JP" sz="1200" b="1" dirty="0" smtClean="0">
              <a:solidFill>
                <a:srgbClr val="48AF48"/>
              </a:solidFill>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4724725" y="4609940"/>
            <a:ext cx="1876954" cy="498598"/>
          </a:xfrm>
          <a:prstGeom prst="rect">
            <a:avLst/>
          </a:prstGeom>
          <a:noFill/>
        </p:spPr>
        <p:txBody>
          <a:bodyPr wrap="square" rtlCol="0">
            <a:spAutoFit/>
          </a:bodyPr>
          <a:lstStyle/>
          <a:p>
            <a:pPr algn="ctr"/>
            <a:r>
              <a:rPr lang="ja-JP" altLang="en-US" sz="1200" b="1" dirty="0" smtClean="0">
                <a:solidFill>
                  <a:srgbClr val="48AF48"/>
                </a:solidFill>
                <a:latin typeface="Meiryo UI" panose="020B0604030504040204" pitchFamily="50" charset="-128"/>
                <a:ea typeface="Meiryo UI" panose="020B0604030504040204" pitchFamily="50" charset="-128"/>
              </a:rPr>
              <a:t>コールセンターから</a:t>
            </a:r>
            <a:endParaRPr lang="en-US" altLang="ja-JP" sz="1200" b="1" dirty="0" smtClean="0">
              <a:solidFill>
                <a:srgbClr val="48AF48"/>
              </a:solidFill>
              <a:latin typeface="Meiryo UI" panose="020B0604030504040204" pitchFamily="50" charset="-128"/>
              <a:ea typeface="Meiryo UI" panose="020B0604030504040204" pitchFamily="50" charset="-128"/>
            </a:endParaRPr>
          </a:p>
          <a:p>
            <a:pPr algn="ctr"/>
            <a:r>
              <a:rPr lang="en-US" altLang="ja-JP" sz="1200" b="1" dirty="0" smtClean="0">
                <a:solidFill>
                  <a:srgbClr val="48AF48"/>
                </a:solidFill>
                <a:latin typeface="Meiryo UI" panose="020B0604030504040204" pitchFamily="50" charset="-128"/>
                <a:ea typeface="Meiryo UI" panose="020B0604030504040204" pitchFamily="50" charset="-128"/>
              </a:rPr>
              <a:t>365</a:t>
            </a:r>
            <a:r>
              <a:rPr lang="ja-JP" altLang="en-US" sz="1200" b="1" dirty="0" smtClean="0">
                <a:solidFill>
                  <a:srgbClr val="48AF48"/>
                </a:solidFill>
                <a:latin typeface="Meiryo UI" panose="020B0604030504040204" pitchFamily="50" charset="-128"/>
                <a:ea typeface="Meiryo UI" panose="020B0604030504040204" pitchFamily="50" charset="-128"/>
              </a:rPr>
              <a:t>日いつでも予約</a:t>
            </a:r>
            <a:r>
              <a:rPr lang="en-US" altLang="ja-JP" sz="1200" b="1" dirty="0" smtClean="0">
                <a:solidFill>
                  <a:srgbClr val="48AF48"/>
                </a:solidFill>
                <a:latin typeface="Meiryo UI" panose="020B0604030504040204" pitchFamily="50" charset="-128"/>
                <a:ea typeface="Meiryo UI" panose="020B0604030504040204" pitchFamily="50" charset="-128"/>
              </a:rPr>
              <a:t>OK</a:t>
            </a:r>
            <a:endParaRPr kumimoji="1" lang="en-US" altLang="ja-JP" sz="1200" b="1" dirty="0" smtClean="0">
              <a:solidFill>
                <a:srgbClr val="48AF48"/>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2510318" y="4591472"/>
            <a:ext cx="1876954" cy="461665"/>
          </a:xfrm>
          <a:prstGeom prst="rect">
            <a:avLst/>
          </a:prstGeom>
          <a:noFill/>
        </p:spPr>
        <p:txBody>
          <a:bodyPr wrap="square" rtlCol="0">
            <a:spAutoFit/>
          </a:bodyPr>
          <a:lstStyle/>
          <a:p>
            <a:pPr algn="ctr"/>
            <a:r>
              <a:rPr lang="ja-JP" altLang="en-US" sz="1200" b="1" dirty="0" smtClean="0">
                <a:solidFill>
                  <a:srgbClr val="48AF48"/>
                </a:solidFill>
                <a:latin typeface="Meiryo UI" panose="020B0604030504040204" pitchFamily="50" charset="-128"/>
                <a:ea typeface="Meiryo UI" panose="020B0604030504040204" pitchFamily="50" charset="-128"/>
              </a:rPr>
              <a:t>適正化チェックで　　　　　出張コストを抑制</a:t>
            </a:r>
            <a:endParaRPr kumimoji="1" lang="en-US" altLang="ja-JP" sz="1200" b="1" dirty="0" smtClean="0">
              <a:solidFill>
                <a:srgbClr val="48AF48"/>
              </a:solidFill>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5337864" y="5649936"/>
            <a:ext cx="650676" cy="653228"/>
          </a:xfrm>
          <a:prstGeom prst="rect">
            <a:avLst/>
          </a:prstGeom>
        </p:spPr>
      </p:pic>
      <p:pic>
        <p:nvPicPr>
          <p:cNvPr id="34" name="図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6192" y="5649936"/>
            <a:ext cx="792480" cy="792480"/>
          </a:xfrm>
          <a:prstGeom prst="rect">
            <a:avLst/>
          </a:prstGeom>
        </p:spPr>
      </p:pic>
      <p:pic>
        <p:nvPicPr>
          <p:cNvPr id="35" name="図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0459" y="5683447"/>
            <a:ext cx="636672" cy="636672"/>
          </a:xfrm>
          <a:prstGeom prst="rect">
            <a:avLst/>
          </a:prstGeom>
        </p:spPr>
      </p:pic>
      <p:sp>
        <p:nvSpPr>
          <p:cNvPr id="38" name="テキスト ボックス 37"/>
          <p:cNvSpPr txBox="1"/>
          <p:nvPr/>
        </p:nvSpPr>
        <p:spPr>
          <a:xfrm>
            <a:off x="2510318" y="5095450"/>
            <a:ext cx="1876954" cy="577081"/>
          </a:xfrm>
          <a:prstGeom prst="rect">
            <a:avLst/>
          </a:prstGeom>
          <a:noFill/>
        </p:spPr>
        <p:txBody>
          <a:bodyPr wrap="square" rtlCol="0">
            <a:spAutoFit/>
          </a:bodyPr>
          <a:lstStyle/>
          <a:p>
            <a:pPr algn="ctr"/>
            <a:r>
              <a:rPr lang="ja-JP" altLang="en-US" sz="1050" dirty="0" smtClean="0">
                <a:latin typeface="Meiryo UI" panose="020B0604030504040204" pitchFamily="50" charset="-128"/>
                <a:ea typeface="Meiryo UI" panose="020B0604030504040204" pitchFamily="50" charset="-128"/>
              </a:rPr>
              <a:t>条件下での最安値のチケットをトラベルマネ</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ジャーがチェックし必要な手配を一括対応</a:t>
            </a:r>
            <a:endParaRPr lang="en-US" altLang="ja-JP" sz="105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4724725" y="5167622"/>
            <a:ext cx="1876954" cy="415498"/>
          </a:xfrm>
          <a:prstGeom prst="rect">
            <a:avLst/>
          </a:prstGeom>
          <a:noFill/>
        </p:spPr>
        <p:txBody>
          <a:bodyPr wrap="square" rtlCol="0">
            <a:spAutoFit/>
          </a:bodyPr>
          <a:lstStyle/>
          <a:p>
            <a:pPr algn="ctr"/>
            <a:r>
              <a:rPr lang="ja-JP" altLang="en-US" sz="1050" dirty="0" smtClean="0">
                <a:latin typeface="Meiryo UI" panose="020B0604030504040204" pitchFamily="50" charset="-128"/>
                <a:ea typeface="Meiryo UI" panose="020B0604030504040204" pitchFamily="50" charset="-128"/>
              </a:rPr>
              <a:t>お電話で受けた内容もすぐデータ化され、システムに即日反映</a:t>
            </a:r>
            <a:endParaRPr lang="en-US" altLang="ja-JP" sz="105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6933955" y="5067288"/>
            <a:ext cx="1876954" cy="609398"/>
          </a:xfrm>
          <a:prstGeom prst="rect">
            <a:avLst/>
          </a:prstGeom>
          <a:noFill/>
        </p:spPr>
        <p:txBody>
          <a:bodyPr wrap="square" rtlCol="0">
            <a:spAutoFit/>
          </a:bodyPr>
          <a:lstStyle/>
          <a:p>
            <a:pPr algn="ctr"/>
            <a:r>
              <a:rPr lang="ja-JP" altLang="en-US" sz="1050" dirty="0" smtClean="0">
                <a:latin typeface="Meiryo UI" panose="020B0604030504040204" pitchFamily="50" charset="-128"/>
                <a:ea typeface="Meiryo UI" panose="020B0604030504040204" pitchFamily="50" charset="-128"/>
              </a:rPr>
              <a:t>データで一元管理されているので経理データとも突合が出来</a:t>
            </a:r>
            <a:endParaRPr lang="en-US" altLang="ja-JP" sz="1050" dirty="0" smtClean="0">
              <a:latin typeface="Meiryo UI" panose="020B0604030504040204" pitchFamily="50" charset="-128"/>
              <a:ea typeface="Meiryo UI" panose="020B0604030504040204" pitchFamily="50" charset="-128"/>
            </a:endParaRPr>
          </a:p>
          <a:p>
            <a:pPr algn="ctr"/>
            <a:r>
              <a:rPr lang="ja-JP" altLang="en-US" sz="1050" dirty="0" smtClean="0">
                <a:latin typeface="Meiryo UI" panose="020B0604030504040204" pitchFamily="50" charset="-128"/>
                <a:ea typeface="Meiryo UI" panose="020B0604030504040204" pitchFamily="50" charset="-128"/>
              </a:rPr>
              <a:t>社員の不正も防止可能</a:t>
            </a:r>
            <a:endParaRPr lang="en-US" altLang="ja-JP" sz="105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341860" y="5165989"/>
            <a:ext cx="1876954" cy="577081"/>
          </a:xfrm>
          <a:prstGeom prst="rect">
            <a:avLst/>
          </a:prstGeom>
          <a:noFill/>
        </p:spPr>
        <p:txBody>
          <a:bodyPr wrap="square" rtlCol="0">
            <a:spAutoFit/>
          </a:bodyPr>
          <a:lstStyle/>
          <a:p>
            <a:pPr algn="ctr"/>
            <a:r>
              <a:rPr lang="ja-JP" altLang="en-US" sz="1050" dirty="0" smtClean="0">
                <a:latin typeface="Meiryo UI" panose="020B0604030504040204" pitchFamily="50" charset="-128"/>
                <a:ea typeface="Meiryo UI" panose="020B0604030504040204" pitchFamily="50" charset="-128"/>
              </a:rPr>
              <a:t>手配を委託することで今まで手配にかかっていた時間を大幅に削減可能し、業務効率</a:t>
            </a:r>
            <a:r>
              <a:rPr lang="en-US" altLang="ja-JP" sz="1050" dirty="0" smtClean="0">
                <a:latin typeface="Meiryo UI" panose="020B0604030504040204" pitchFamily="50" charset="-128"/>
                <a:ea typeface="Meiryo UI" panose="020B0604030504040204" pitchFamily="50" charset="-128"/>
              </a:rPr>
              <a:t>UP</a:t>
            </a:r>
            <a:r>
              <a:rPr lang="ja-JP" altLang="en-US" sz="1050" dirty="0" smtClean="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8993" y="5836760"/>
            <a:ext cx="454687" cy="454687"/>
          </a:xfrm>
          <a:prstGeom prst="rect">
            <a:avLst/>
          </a:prstGeom>
        </p:spPr>
      </p:pic>
      <p:grpSp>
        <p:nvGrpSpPr>
          <p:cNvPr id="44" name="グループ化 43"/>
          <p:cNvGrpSpPr/>
          <p:nvPr/>
        </p:nvGrpSpPr>
        <p:grpSpPr>
          <a:xfrm>
            <a:off x="91980" y="6509284"/>
            <a:ext cx="3436212" cy="367827"/>
            <a:chOff x="91980" y="6486134"/>
            <a:chExt cx="3436212" cy="367827"/>
          </a:xfrm>
        </p:grpSpPr>
        <p:sp>
          <p:nvSpPr>
            <p:cNvPr id="45"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7486732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p:cNvGrpSpPr/>
          <p:nvPr/>
        </p:nvGrpSpPr>
        <p:grpSpPr>
          <a:xfrm flipH="1">
            <a:off x="4928341" y="3448836"/>
            <a:ext cx="337638" cy="269433"/>
            <a:chOff x="4936946" y="2691781"/>
            <a:chExt cx="291815" cy="269433"/>
          </a:xfrm>
        </p:grpSpPr>
        <p:sp>
          <p:nvSpPr>
            <p:cNvPr id="36" name="楕円 35"/>
            <p:cNvSpPr/>
            <p:nvPr/>
          </p:nvSpPr>
          <p:spPr bwMode="auto">
            <a:xfrm>
              <a:off x="4936946" y="2691781"/>
              <a:ext cx="218984" cy="124444"/>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7" name="楕円 36"/>
            <p:cNvSpPr/>
            <p:nvPr/>
          </p:nvSpPr>
          <p:spPr bwMode="auto">
            <a:xfrm>
              <a:off x="5077803" y="2838347"/>
              <a:ext cx="115480" cy="53982"/>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8" name="楕円 37"/>
            <p:cNvSpPr/>
            <p:nvPr/>
          </p:nvSpPr>
          <p:spPr bwMode="auto">
            <a:xfrm>
              <a:off x="5159793" y="2915495"/>
              <a:ext cx="68968" cy="45719"/>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16" name="グループ化 15"/>
          <p:cNvGrpSpPr/>
          <p:nvPr/>
        </p:nvGrpSpPr>
        <p:grpSpPr>
          <a:xfrm flipH="1">
            <a:off x="4765366" y="2664640"/>
            <a:ext cx="337638" cy="269433"/>
            <a:chOff x="4936946" y="2691781"/>
            <a:chExt cx="291815" cy="269433"/>
          </a:xfrm>
        </p:grpSpPr>
        <p:sp>
          <p:nvSpPr>
            <p:cNvPr id="32" name="楕円 31"/>
            <p:cNvSpPr/>
            <p:nvPr/>
          </p:nvSpPr>
          <p:spPr bwMode="auto">
            <a:xfrm>
              <a:off x="4936946" y="2691781"/>
              <a:ext cx="218984" cy="124444"/>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3" name="楕円 32"/>
            <p:cNvSpPr/>
            <p:nvPr/>
          </p:nvSpPr>
          <p:spPr bwMode="auto">
            <a:xfrm>
              <a:off x="5077803" y="2838347"/>
              <a:ext cx="115480" cy="53982"/>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4" name="楕円 33"/>
            <p:cNvSpPr/>
            <p:nvPr/>
          </p:nvSpPr>
          <p:spPr bwMode="auto">
            <a:xfrm>
              <a:off x="5159793" y="2915495"/>
              <a:ext cx="68968" cy="45719"/>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43</a:t>
            </a:fld>
            <a:endParaRPr lang="en-US" altLang="ja-JP"/>
          </a:p>
        </p:txBody>
      </p:sp>
      <p:sp>
        <p:nvSpPr>
          <p:cNvPr id="4"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外国人材総合支援サービス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STAY</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WORKER</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6"/>
          <p:cNvSpPr txBox="1">
            <a:spLocks noChangeArrowheads="1"/>
          </p:cNvSpPr>
          <p:nvPr/>
        </p:nvSpPr>
        <p:spPr bwMode="auto">
          <a:xfrm>
            <a:off x="4488655" y="602279"/>
            <a:ext cx="4599623"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外国人材の登用は企業</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に必要不可欠！</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採用から雇用定着まで</a:t>
            </a: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が全面サポート</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4" name="グループ化 13"/>
          <p:cNvGrpSpPr/>
          <p:nvPr/>
        </p:nvGrpSpPr>
        <p:grpSpPr>
          <a:xfrm>
            <a:off x="573765" y="1343827"/>
            <a:ext cx="3653922" cy="2580391"/>
            <a:chOff x="250825" y="2094258"/>
            <a:chExt cx="3852833" cy="2689078"/>
          </a:xfrm>
        </p:grpSpPr>
        <p:pic>
          <p:nvPicPr>
            <p:cNvPr id="10" name="図 9"/>
            <p:cNvPicPr>
              <a:picLocks noChangeAspect="1"/>
            </p:cNvPicPr>
            <p:nvPr/>
          </p:nvPicPr>
          <p:blipFill>
            <a:blip r:embed="rId2"/>
            <a:stretch>
              <a:fillRect/>
            </a:stretch>
          </p:blipFill>
          <p:spPr>
            <a:xfrm>
              <a:off x="250825" y="2094258"/>
              <a:ext cx="1918363" cy="1460980"/>
            </a:xfrm>
            <a:prstGeom prst="rect">
              <a:avLst/>
            </a:prstGeom>
          </p:spPr>
        </p:pic>
        <p:pic>
          <p:nvPicPr>
            <p:cNvPr id="12" name="図 11"/>
            <p:cNvPicPr>
              <a:picLocks noChangeAspect="1"/>
            </p:cNvPicPr>
            <p:nvPr/>
          </p:nvPicPr>
          <p:blipFill rotWithShape="1">
            <a:blip r:embed="rId3"/>
            <a:srcRect r="8686"/>
            <a:stretch/>
          </p:blipFill>
          <p:spPr>
            <a:xfrm>
              <a:off x="2169188" y="2094258"/>
              <a:ext cx="1934470" cy="1621790"/>
            </a:xfrm>
            <a:prstGeom prst="rect">
              <a:avLst/>
            </a:prstGeom>
          </p:spPr>
        </p:pic>
        <p:pic>
          <p:nvPicPr>
            <p:cNvPr id="13" name="図 12"/>
            <p:cNvPicPr>
              <a:picLocks noChangeAspect="1"/>
            </p:cNvPicPr>
            <p:nvPr/>
          </p:nvPicPr>
          <p:blipFill>
            <a:blip r:embed="rId4"/>
            <a:stretch>
              <a:fillRect/>
            </a:stretch>
          </p:blipFill>
          <p:spPr>
            <a:xfrm>
              <a:off x="250825" y="3536950"/>
              <a:ext cx="3852833" cy="1246386"/>
            </a:xfrm>
            <a:prstGeom prst="rect">
              <a:avLst/>
            </a:prstGeom>
          </p:spPr>
        </p:pic>
      </p:grpSp>
      <p:sp>
        <p:nvSpPr>
          <p:cNvPr id="27" name="テキスト ボックス 6"/>
          <p:cNvSpPr txBox="1">
            <a:spLocks noChangeArrowheads="1"/>
          </p:cNvSpPr>
          <p:nvPr/>
        </p:nvSpPr>
        <p:spPr bwMode="auto">
          <a:xfrm>
            <a:off x="4499404" y="3972940"/>
            <a:ext cx="447568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lgn="ctr">
              <a:lnSpc>
                <a:spcPct val="90000"/>
              </a:lnSpc>
              <a:defRPr/>
            </a:pPr>
            <a:r>
              <a:rPr lang="ja-JP" altLang="en-US" sz="1400" b="1" u="sng" dirty="0" smtClean="0">
                <a:solidFill>
                  <a:srgbClr val="E440B1"/>
                </a:solidFill>
                <a:latin typeface="Meiryo UI" panose="020B0604030504040204" pitchFamily="50" charset="-128"/>
                <a:ea typeface="Meiryo UI" panose="020B0604030504040204" pitchFamily="50" charset="-128"/>
                <a:cs typeface="Meiryo UI" panose="020B0604030504040204" pitchFamily="50" charset="-128"/>
              </a:rPr>
              <a:t>外国人材の雇用にまつわる不安や課題を解決いたします！</a:t>
            </a:r>
            <a:endParaRPr lang="en-US" altLang="ja-JP" sz="1400" b="1" u="sng" dirty="0" smtClean="0">
              <a:solidFill>
                <a:srgbClr val="E440B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1677" y="757173"/>
            <a:ext cx="3778097" cy="49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4572000" y="1454566"/>
            <a:ext cx="3886079" cy="306467"/>
          </a:xfrm>
          <a:prstGeom prst="roundRect">
            <a:avLst>
              <a:gd name="adj" fmla="val 50000"/>
            </a:avLst>
          </a:prstGeom>
          <a:solidFill>
            <a:srgbClr val="00A7BA"/>
          </a:solidFill>
          <a:ln>
            <a:solidFill>
              <a:srgbClr val="00A7BA"/>
            </a:solidFill>
          </a:ln>
        </p:spPr>
        <p:txBody>
          <a:bodyPr wrap="squar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不法</a:t>
            </a:r>
            <a:r>
              <a:rPr lang="ja-JP" altLang="en-US" sz="1200" b="1" dirty="0">
                <a:solidFill>
                  <a:schemeClr val="bg1"/>
                </a:solidFill>
                <a:latin typeface="Meiryo UI" panose="020B0604030504040204" pitchFamily="50" charset="-128"/>
                <a:ea typeface="Meiryo UI" panose="020B0604030504040204" pitchFamily="50" charset="-128"/>
              </a:rPr>
              <a:t>在留者や不法就労者を雇用して</a:t>
            </a:r>
            <a:r>
              <a:rPr lang="ja-JP" altLang="en-US" sz="1200" b="1" dirty="0" smtClean="0">
                <a:solidFill>
                  <a:schemeClr val="bg1"/>
                </a:solidFill>
                <a:latin typeface="Meiryo UI" panose="020B0604030504040204" pitchFamily="50" charset="-128"/>
                <a:ea typeface="Meiryo UI" panose="020B0604030504040204" pitchFamily="50" charset="-128"/>
              </a:rPr>
              <a:t>しまったらどうしよう</a:t>
            </a:r>
            <a:r>
              <a:rPr lang="en-US" altLang="ja-JP" sz="1200" b="1" dirty="0" smtClean="0">
                <a:solidFill>
                  <a:schemeClr val="bg1"/>
                </a:solidFill>
                <a:latin typeface="Meiryo UI" panose="020B0604030504040204" pitchFamily="50" charset="-128"/>
                <a:ea typeface="Meiryo UI" panose="020B0604030504040204" pitchFamily="50" charset="-128"/>
              </a:rPr>
              <a:t>…</a:t>
            </a:r>
          </a:p>
        </p:txBody>
      </p:sp>
      <p:sp>
        <p:nvSpPr>
          <p:cNvPr id="19" name="テキスト ボックス 18"/>
          <p:cNvSpPr txBox="1"/>
          <p:nvPr/>
        </p:nvSpPr>
        <p:spPr>
          <a:xfrm>
            <a:off x="4567708" y="2305042"/>
            <a:ext cx="2782515" cy="389513"/>
          </a:xfrm>
          <a:prstGeom prst="roundRect">
            <a:avLst>
              <a:gd name="adj" fmla="val 50000"/>
            </a:avLst>
          </a:prstGeom>
          <a:solidFill>
            <a:srgbClr val="00A7BA"/>
          </a:solidFill>
          <a:ln>
            <a:noFill/>
          </a:ln>
        </p:spPr>
        <p:txBody>
          <a:bodyPr wrap="squar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早期退職されてしまったら困るな・・・</a:t>
            </a: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4928341" y="1863971"/>
            <a:ext cx="3964834" cy="378693"/>
          </a:xfrm>
          <a:prstGeom prst="roundRect">
            <a:avLst>
              <a:gd name="adj" fmla="val 50000"/>
            </a:avLst>
          </a:prstGeom>
          <a:solidFill>
            <a:srgbClr val="00A7BA"/>
          </a:solidFill>
          <a:ln>
            <a:noFill/>
          </a:ln>
        </p:spPr>
        <p:txBody>
          <a:bodyPr wrap="square" rtlCol="0" anchor="ctr">
            <a:spAutoFit/>
          </a:bodyPr>
          <a:lstStyle/>
          <a:p>
            <a:r>
              <a:rPr lang="ja-JP" altLang="en-US" sz="1150" b="1" dirty="0" smtClean="0">
                <a:solidFill>
                  <a:schemeClr val="bg1"/>
                </a:solidFill>
                <a:latin typeface="Meiryo UI" panose="020B0604030504040204" pitchFamily="50" charset="-128"/>
                <a:ea typeface="Meiryo UI" panose="020B0604030504040204" pitchFamily="50" charset="-128"/>
              </a:rPr>
              <a:t>日本が不自由だと人柄や性格等などが把握しづらくて不安</a:t>
            </a:r>
            <a:r>
              <a:rPr lang="en-US" altLang="ja-JP" sz="1150" b="1" dirty="0" smtClean="0">
                <a:solidFill>
                  <a:schemeClr val="bg1"/>
                </a:solidFill>
                <a:latin typeface="Meiryo UI" panose="020B0604030504040204" pitchFamily="50" charset="-128"/>
                <a:ea typeface="Meiryo UI" panose="020B0604030504040204" pitchFamily="50" charset="-128"/>
              </a:rPr>
              <a:t>…</a:t>
            </a:r>
          </a:p>
        </p:txBody>
      </p:sp>
      <p:sp>
        <p:nvSpPr>
          <p:cNvPr id="7" name="テキスト ボックス 6"/>
          <p:cNvSpPr txBox="1"/>
          <p:nvPr/>
        </p:nvSpPr>
        <p:spPr>
          <a:xfrm>
            <a:off x="4643166" y="3230483"/>
            <a:ext cx="3962944" cy="306467"/>
          </a:xfrm>
          <a:prstGeom prst="roundRect">
            <a:avLst>
              <a:gd name="adj" fmla="val 50000"/>
            </a:avLst>
          </a:prstGeom>
          <a:solidFill>
            <a:srgbClr val="00A7BA"/>
          </a:solid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雇用</a:t>
            </a:r>
            <a:r>
              <a:rPr lang="ja-JP" altLang="en-US" sz="1200" b="1" dirty="0">
                <a:solidFill>
                  <a:schemeClr val="bg1"/>
                </a:solidFill>
                <a:latin typeface="Meiryo UI" panose="020B0604030504040204" pitchFamily="50" charset="-128"/>
                <a:ea typeface="Meiryo UI" panose="020B0604030504040204" pitchFamily="50" charset="-128"/>
              </a:rPr>
              <a:t>してもその後の会社や日本の生活をフォローできるか・・</a:t>
            </a:r>
            <a:r>
              <a:rPr lang="ja-JP" altLang="en-US" sz="1200" b="1" dirty="0" smtClean="0">
                <a:solidFill>
                  <a:schemeClr val="bg1"/>
                </a:solidFill>
                <a:latin typeface="Meiryo UI" panose="020B0604030504040204" pitchFamily="50" charset="-128"/>
                <a:ea typeface="Meiryo UI" panose="020B0604030504040204" pitchFamily="50" charset="-128"/>
              </a:rPr>
              <a:t>・</a:t>
            </a:r>
            <a:endParaRPr lang="ja-JP" altLang="en-US" sz="1200" b="1" dirty="0">
              <a:solidFill>
                <a:schemeClr val="bg1"/>
              </a:solidFill>
              <a:latin typeface="Meiryo UI" panose="020B0604030504040204" pitchFamily="50" charset="-128"/>
              <a:ea typeface="Meiryo UI" panose="020B0604030504040204" pitchFamily="50" charset="-128"/>
            </a:endParaRPr>
          </a:p>
        </p:txBody>
      </p:sp>
      <p:grpSp>
        <p:nvGrpSpPr>
          <p:cNvPr id="17" name="グループ化 16"/>
          <p:cNvGrpSpPr/>
          <p:nvPr/>
        </p:nvGrpSpPr>
        <p:grpSpPr>
          <a:xfrm>
            <a:off x="5702175" y="2763609"/>
            <a:ext cx="3191000" cy="466874"/>
            <a:chOff x="5693381" y="2958020"/>
            <a:chExt cx="3191000" cy="466874"/>
          </a:xfrm>
        </p:grpSpPr>
        <p:sp>
          <p:nvSpPr>
            <p:cNvPr id="6" name="テキスト ボックス 5"/>
            <p:cNvSpPr txBox="1"/>
            <p:nvPr/>
          </p:nvSpPr>
          <p:spPr>
            <a:xfrm>
              <a:off x="5693381" y="2958020"/>
              <a:ext cx="3059300" cy="306467"/>
            </a:xfrm>
            <a:prstGeom prst="roundRect">
              <a:avLst>
                <a:gd name="adj" fmla="val 50000"/>
              </a:avLst>
            </a:prstGeom>
            <a:solidFill>
              <a:srgbClr val="00A7BA"/>
            </a:solid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雇用</a:t>
              </a:r>
              <a:r>
                <a:rPr lang="ja-JP" altLang="en-US" sz="1200" b="1" dirty="0">
                  <a:solidFill>
                    <a:schemeClr val="bg1"/>
                  </a:solidFill>
                  <a:latin typeface="Meiryo UI" panose="020B0604030504040204" pitchFamily="50" charset="-128"/>
                  <a:ea typeface="Meiryo UI" panose="020B0604030504040204" pitchFamily="50" charset="-128"/>
                </a:rPr>
                <a:t>時の煩雑な手続きや申請などが不安・・</a:t>
              </a:r>
              <a:r>
                <a:rPr lang="ja-JP" altLang="en-US" sz="1200" b="1" dirty="0" smtClean="0">
                  <a:solidFill>
                    <a:schemeClr val="bg1"/>
                  </a:solidFill>
                  <a:latin typeface="Meiryo UI" panose="020B0604030504040204" pitchFamily="50" charset="-128"/>
                  <a:ea typeface="Meiryo UI" panose="020B0604030504040204" pitchFamily="50" charset="-128"/>
                </a:rPr>
                <a:t>・</a:t>
              </a:r>
              <a:endParaRPr lang="en-US" altLang="ja-JP" sz="1200" b="1" dirty="0">
                <a:solidFill>
                  <a:schemeClr val="bg1"/>
                </a:solidFill>
                <a:latin typeface="Meiryo UI" panose="020B0604030504040204" pitchFamily="50" charset="-128"/>
                <a:ea typeface="Meiryo UI" panose="020B0604030504040204" pitchFamily="50" charset="-128"/>
              </a:endParaRPr>
            </a:p>
          </p:txBody>
        </p:sp>
        <p:sp>
          <p:nvSpPr>
            <p:cNvPr id="11" name="楕円 10"/>
            <p:cNvSpPr/>
            <p:nvPr/>
          </p:nvSpPr>
          <p:spPr bwMode="auto">
            <a:xfrm>
              <a:off x="8533697" y="3202265"/>
              <a:ext cx="218984" cy="124444"/>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0" name="楕円 29"/>
            <p:cNvSpPr/>
            <p:nvPr/>
          </p:nvSpPr>
          <p:spPr bwMode="auto">
            <a:xfrm>
              <a:off x="8694941" y="3325160"/>
              <a:ext cx="115480" cy="53982"/>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1" name="楕円 30"/>
            <p:cNvSpPr/>
            <p:nvPr/>
          </p:nvSpPr>
          <p:spPr bwMode="auto">
            <a:xfrm>
              <a:off x="8810421" y="3379175"/>
              <a:ext cx="73960" cy="45719"/>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18" name="二等辺三角形 17"/>
          <p:cNvSpPr/>
          <p:nvPr/>
        </p:nvSpPr>
        <p:spPr bwMode="auto">
          <a:xfrm rot="10800000">
            <a:off x="6233125" y="3651928"/>
            <a:ext cx="1008245" cy="240808"/>
          </a:xfrm>
          <a:prstGeom prst="triangl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9" name="正方形/長方形 38"/>
          <p:cNvSpPr/>
          <p:nvPr/>
        </p:nvSpPr>
        <p:spPr bwMode="auto">
          <a:xfrm>
            <a:off x="250825" y="4519875"/>
            <a:ext cx="2766695" cy="2016125"/>
          </a:xfrm>
          <a:prstGeom prst="rect">
            <a:avLst/>
          </a:prstGeom>
          <a:solidFill>
            <a:srgbClr val="DFF1F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0" name="正方形/長方形 39"/>
          <p:cNvSpPr/>
          <p:nvPr/>
        </p:nvSpPr>
        <p:spPr bwMode="auto">
          <a:xfrm>
            <a:off x="3192271" y="4500757"/>
            <a:ext cx="2766695" cy="2016125"/>
          </a:xfrm>
          <a:prstGeom prst="rect">
            <a:avLst/>
          </a:prstGeom>
          <a:solidFill>
            <a:srgbClr val="DFF1F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1" name="正方形/長方形 40"/>
          <p:cNvSpPr/>
          <p:nvPr/>
        </p:nvSpPr>
        <p:spPr bwMode="auto">
          <a:xfrm>
            <a:off x="6133717" y="4473960"/>
            <a:ext cx="2766695" cy="2016125"/>
          </a:xfrm>
          <a:prstGeom prst="rect">
            <a:avLst/>
          </a:prstGeom>
          <a:solidFill>
            <a:srgbClr val="DFF1F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0" name="正方形/長方形 19"/>
          <p:cNvSpPr/>
          <p:nvPr/>
        </p:nvSpPr>
        <p:spPr bwMode="auto">
          <a:xfrm>
            <a:off x="3165310" y="4631662"/>
            <a:ext cx="2804795" cy="247113"/>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特定技能受入期間申請</a:t>
            </a:r>
            <a:r>
              <a:rPr lang="ja-JP" altLang="en-US" sz="1350" b="1" dirty="0" smtClean="0">
                <a:solidFill>
                  <a:srgbClr val="00A7BA"/>
                </a:solidFill>
                <a:latin typeface="Meiryo UI" panose="020B0604030504040204" pitchFamily="50" charset="-128"/>
                <a:ea typeface="Meiryo UI" panose="020B0604030504040204" pitchFamily="50" charset="-128"/>
              </a:rPr>
              <a:t>取次サ</a:t>
            </a: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ービス</a:t>
            </a:r>
          </a:p>
        </p:txBody>
      </p:sp>
      <p:sp>
        <p:nvSpPr>
          <p:cNvPr id="15" name="正方形/長方形 14"/>
          <p:cNvSpPr/>
          <p:nvPr/>
        </p:nvSpPr>
        <p:spPr bwMode="auto">
          <a:xfrm>
            <a:off x="250825" y="4668134"/>
            <a:ext cx="2766695" cy="197627"/>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外国人材紹介サービス</a:t>
            </a:r>
          </a:p>
        </p:txBody>
      </p:sp>
      <p:sp>
        <p:nvSpPr>
          <p:cNvPr id="21" name="正方形/長方形 20"/>
          <p:cNvSpPr/>
          <p:nvPr/>
        </p:nvSpPr>
        <p:spPr bwMode="auto">
          <a:xfrm>
            <a:off x="6133717" y="4631662"/>
            <a:ext cx="2669596" cy="262000"/>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特定技能支援実施業務委託サービス</a:t>
            </a:r>
          </a:p>
        </p:txBody>
      </p:sp>
      <p:sp>
        <p:nvSpPr>
          <p:cNvPr id="24" name="テキスト ボックス 23"/>
          <p:cNvSpPr txBox="1"/>
          <p:nvPr/>
        </p:nvSpPr>
        <p:spPr>
          <a:xfrm>
            <a:off x="252497" y="5053119"/>
            <a:ext cx="2590138" cy="1425840"/>
          </a:xfrm>
          <a:prstGeom prst="rect">
            <a:avLst/>
          </a:prstGeom>
          <a:noFill/>
        </p:spPr>
        <p:txBody>
          <a:bodyPr wrap="square" rtlCol="0">
            <a:spAutoFit/>
          </a:bodyPr>
          <a:lstStyle/>
          <a:p>
            <a:pPr>
              <a:lnSpc>
                <a:spcPct val="150000"/>
              </a:lnSpc>
            </a:pPr>
            <a:endParaRPr lang="en-US" altLang="ja-JP" sz="1050" b="1" dirty="0" smtClean="0">
              <a:latin typeface="Meiryo UI" panose="020B0604030504040204" pitchFamily="50" charset="-128"/>
              <a:ea typeface="Meiryo UI" panose="020B0604030504040204" pitchFamily="50" charset="-128"/>
            </a:endParaRPr>
          </a:p>
          <a:p>
            <a:pPr>
              <a:lnSpc>
                <a:spcPct val="150000"/>
              </a:lnSpc>
            </a:pPr>
            <a:r>
              <a:rPr lang="ja-JP" altLang="en-US" sz="1000" b="1" dirty="0" smtClean="0">
                <a:latin typeface="Meiryo UI" panose="020B0604030504040204" pitchFamily="50" charset="-128"/>
                <a:ea typeface="Meiryo UI" panose="020B0604030504040204" pitchFamily="50" charset="-128"/>
              </a:rPr>
              <a:t>・在留資格カードの偽造チェック</a:t>
            </a:r>
            <a:endParaRPr lang="en-US" altLang="ja-JP" sz="1000" b="1" dirty="0" smtClean="0">
              <a:latin typeface="Meiryo UI" panose="020B0604030504040204" pitchFamily="50" charset="-128"/>
              <a:ea typeface="Meiryo UI" panose="020B0604030504040204" pitchFamily="50" charset="-128"/>
            </a:endParaRPr>
          </a:p>
          <a:p>
            <a:pPr>
              <a:lnSpc>
                <a:spcPct val="150000"/>
              </a:lnSpc>
            </a:pPr>
            <a:r>
              <a:rPr lang="ja-JP" altLang="en-US" sz="1000" b="1" dirty="0" smtClean="0">
                <a:latin typeface="Meiryo UI" panose="020B0604030504040204" pitchFamily="50" charset="-128"/>
                <a:ea typeface="Meiryo UI" panose="020B0604030504040204" pitchFamily="50" charset="-128"/>
              </a:rPr>
              <a:t>・同国出身</a:t>
            </a:r>
            <a:r>
              <a:rPr lang="ja-JP" altLang="en-US" sz="1000" b="1" dirty="0">
                <a:latin typeface="Meiryo UI" panose="020B0604030504040204" pitchFamily="50" charset="-128"/>
                <a:ea typeface="Meiryo UI" panose="020B0604030504040204" pitchFamily="50" charset="-128"/>
              </a:rPr>
              <a:t>者</a:t>
            </a:r>
            <a:r>
              <a:rPr lang="ja-JP" altLang="en-US" sz="1000" b="1" dirty="0" smtClean="0">
                <a:latin typeface="Meiryo UI" panose="020B0604030504040204" pitchFamily="50" charset="-128"/>
                <a:ea typeface="Meiryo UI" panose="020B0604030504040204" pitchFamily="50" charset="-128"/>
              </a:rPr>
              <a:t>による人物的信頼度チェック</a:t>
            </a:r>
            <a:endParaRPr lang="en-US" altLang="ja-JP" sz="1000" b="1" dirty="0" smtClean="0">
              <a:latin typeface="Meiryo UI" panose="020B0604030504040204" pitchFamily="50" charset="-128"/>
              <a:ea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rPr>
              <a:t>・企業面接時同席</a:t>
            </a:r>
            <a:r>
              <a:rPr lang="ja-JP" altLang="en-US" sz="1000" b="1" dirty="0">
                <a:latin typeface="Meiryo UI" panose="020B0604030504040204" pitchFamily="50" charset="-128"/>
                <a:ea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（面接時のコミュニケーション補助）</a:t>
            </a:r>
            <a:endParaRPr lang="en-US" altLang="ja-JP" sz="1000" dirty="0" smtClean="0">
              <a:latin typeface="Meiryo UI" panose="020B0604030504040204" pitchFamily="50" charset="-128"/>
              <a:ea typeface="Meiryo UI" panose="020B0604030504040204" pitchFamily="50" charset="-128"/>
            </a:endParaRPr>
          </a:p>
          <a:p>
            <a:pPr>
              <a:lnSpc>
                <a:spcPct val="150000"/>
              </a:lnSpc>
            </a:pPr>
            <a:r>
              <a:rPr lang="ja-JP" altLang="en-US" sz="1000" b="1" dirty="0" smtClean="0">
                <a:latin typeface="Meiryo UI" panose="020B0604030504040204" pitchFamily="50" charset="-128"/>
                <a:ea typeface="Meiryo UI" panose="020B0604030504040204" pitchFamily="50" charset="-128"/>
              </a:rPr>
              <a:t>・早期退職時返金制度等</a:t>
            </a:r>
            <a:endParaRPr lang="en-US" altLang="ja-JP" sz="10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3195000" y="4960310"/>
            <a:ext cx="2763965" cy="1169551"/>
          </a:xfrm>
          <a:prstGeom prst="rect">
            <a:avLst/>
          </a:prstGeom>
          <a:noFill/>
        </p:spPr>
        <p:txBody>
          <a:bodyPr wrap="square" rtlCol="0">
            <a:spAutoFit/>
          </a:bodyPr>
          <a:lstStyle/>
          <a:p>
            <a:pPr>
              <a:lnSpc>
                <a:spcPct val="110000"/>
              </a:lnSpc>
            </a:pPr>
            <a:r>
              <a:rPr lang="ja-JP" altLang="en-US" sz="1000" dirty="0" smtClean="0">
                <a:latin typeface="Meiryo UI" panose="020B0604030504040204" pitchFamily="50" charset="-128"/>
                <a:ea typeface="Meiryo UI" panose="020B0604030504040204" pitchFamily="50" charset="-128"/>
              </a:rPr>
              <a:t>当社が「登録支援機関」として、出入国在留管理庁へ各種書類の申請取次を承ります。</a:t>
            </a:r>
            <a:endParaRPr lang="en-US" altLang="ja-JP" sz="1000" dirty="0" smtClean="0">
              <a:latin typeface="Meiryo UI" panose="020B0604030504040204" pitchFamily="50" charset="-128"/>
              <a:ea typeface="Meiryo UI" panose="020B0604030504040204" pitchFamily="50" charset="-128"/>
            </a:endParaRPr>
          </a:p>
          <a:p>
            <a:pPr>
              <a:lnSpc>
                <a:spcPct val="110000"/>
              </a:lnSpc>
            </a:pPr>
            <a:r>
              <a:rPr lang="ja-JP" altLang="en-US" sz="1000" dirty="0" smtClean="0">
                <a:latin typeface="Meiryo UI" panose="020B0604030504040204" pitchFamily="50" charset="-128"/>
                <a:ea typeface="Meiryo UI" panose="020B0604030504040204" pitchFamily="50" charset="-128"/>
              </a:rPr>
              <a:t>外国人雇用の煩雑な受入申請も一括して行うので安心してスタッフ育成に取り組むことが可能です。</a:t>
            </a:r>
            <a:endParaRPr lang="en-US" altLang="ja-JP" sz="1000" dirty="0" smtClean="0">
              <a:latin typeface="Meiryo UI" panose="020B0604030504040204" pitchFamily="50" charset="-128"/>
              <a:ea typeface="Meiryo UI" panose="020B0604030504040204" pitchFamily="50" charset="-128"/>
            </a:endParaRPr>
          </a:p>
          <a:p>
            <a:pPr>
              <a:lnSpc>
                <a:spcPct val="110000"/>
              </a:lnSpc>
            </a:pPr>
            <a:r>
              <a:rPr lang="en-US" altLang="ja-JP" dirty="0" smtClean="0">
                <a:solidFill>
                  <a:srgbClr val="D947A1"/>
                </a:solidFill>
                <a:latin typeface="Meiryo UI" panose="020B0604030504040204" pitchFamily="50" charset="-128"/>
                <a:ea typeface="Meiryo UI" panose="020B0604030504040204" pitchFamily="50" charset="-128"/>
              </a:rPr>
              <a:t>※</a:t>
            </a:r>
            <a:r>
              <a:rPr lang="ja-JP" altLang="en-US" dirty="0" smtClean="0">
                <a:solidFill>
                  <a:srgbClr val="D947A1"/>
                </a:solidFill>
                <a:latin typeface="Meiryo UI" panose="020B0604030504040204" pitchFamily="50" charset="-128"/>
                <a:ea typeface="Meiryo UI" panose="020B0604030504040204" pitchFamily="50" charset="-128"/>
              </a:rPr>
              <a:t>特定技能在留資格の取得を保証するものではありません</a:t>
            </a:r>
            <a:endParaRPr lang="en-US" altLang="ja-JP" dirty="0">
              <a:solidFill>
                <a:srgbClr val="D947A1"/>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133716" y="4920417"/>
            <a:ext cx="2766696" cy="1371145"/>
          </a:xfrm>
          <a:prstGeom prst="rect">
            <a:avLst/>
          </a:prstGeom>
          <a:noFill/>
        </p:spPr>
        <p:txBody>
          <a:bodyPr wrap="square" rtlCol="0">
            <a:spAutoFit/>
          </a:bodyPr>
          <a:lstStyle/>
          <a:p>
            <a:pPr>
              <a:lnSpc>
                <a:spcPct val="110000"/>
              </a:lnSpc>
            </a:pPr>
            <a:r>
              <a:rPr lang="ja-JP" altLang="en-US" sz="1000" dirty="0">
                <a:latin typeface="Meiryo UI" panose="020B0604030504040204" pitchFamily="50" charset="-128"/>
                <a:ea typeface="Meiryo UI" panose="020B0604030504040204" pitchFamily="50" charset="-128"/>
              </a:rPr>
              <a:t>特定技能外国人雇用時は受入企業に対し、外国人支援実施が義務化されています。</a:t>
            </a:r>
          </a:p>
          <a:p>
            <a:pPr>
              <a:lnSpc>
                <a:spcPct val="120000"/>
              </a:lnSpc>
            </a:pPr>
            <a:r>
              <a:rPr lang="ja-JP" altLang="en-US" sz="1000" dirty="0">
                <a:latin typeface="Meiryo UI" panose="020B0604030504040204" pitchFamily="50" charset="-128"/>
                <a:ea typeface="Meiryo UI" panose="020B0604030504040204" pitchFamily="50" charset="-128"/>
              </a:rPr>
              <a:t>その支援実施と報告義務を当社に委託することで支援実施基準に適合とみなされます</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lnSpc>
                <a:spcPct val="110000"/>
              </a:lnSpc>
            </a:pPr>
            <a:r>
              <a:rPr lang="en-US" altLang="ja-JP" dirty="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特定技能対象産業分野</a:t>
            </a:r>
            <a:r>
              <a:rPr lang="en-US" altLang="ja-JP" dirty="0">
                <a:solidFill>
                  <a:srgbClr val="D947A1"/>
                </a:solidFill>
                <a:latin typeface="Meiryo UI" panose="020B0604030504040204" pitchFamily="50" charset="-128"/>
                <a:ea typeface="Meiryo UI" panose="020B0604030504040204" pitchFamily="50" charset="-128"/>
              </a:rPr>
              <a:t>(14</a:t>
            </a:r>
            <a:r>
              <a:rPr lang="ja-JP" altLang="en-US" dirty="0">
                <a:solidFill>
                  <a:srgbClr val="D947A1"/>
                </a:solidFill>
                <a:latin typeface="Meiryo UI" panose="020B0604030504040204" pitchFamily="50" charset="-128"/>
                <a:ea typeface="Meiryo UI" panose="020B0604030504040204" pitchFamily="50" charset="-128"/>
              </a:rPr>
              <a:t>業種</a:t>
            </a:r>
            <a:r>
              <a:rPr lang="en-US" altLang="ja-JP" dirty="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対応 </a:t>
            </a:r>
            <a:endParaRPr lang="en-US" altLang="ja-JP" dirty="0" smtClean="0">
              <a:solidFill>
                <a:srgbClr val="D947A1"/>
              </a:solidFill>
              <a:latin typeface="Meiryo UI" panose="020B0604030504040204" pitchFamily="50" charset="-128"/>
              <a:ea typeface="Meiryo UI" panose="020B0604030504040204" pitchFamily="50" charset="-128"/>
            </a:endParaRPr>
          </a:p>
          <a:p>
            <a:pPr>
              <a:lnSpc>
                <a:spcPct val="110000"/>
              </a:lnSpc>
            </a:pPr>
            <a:r>
              <a:rPr lang="en-US" altLang="ja-JP" dirty="0" smtClean="0">
                <a:solidFill>
                  <a:srgbClr val="D947A1"/>
                </a:solidFill>
                <a:latin typeface="Meiryo UI" panose="020B0604030504040204" pitchFamily="50" charset="-128"/>
                <a:ea typeface="Meiryo UI" panose="020B0604030504040204" pitchFamily="50" charset="-128"/>
              </a:rPr>
              <a:t>※</a:t>
            </a:r>
            <a:r>
              <a:rPr lang="en-US" altLang="ja-JP" dirty="0">
                <a:solidFill>
                  <a:srgbClr val="D947A1"/>
                </a:solidFill>
                <a:latin typeface="Meiryo UI" panose="020B0604030504040204" pitchFamily="50" charset="-128"/>
                <a:ea typeface="Meiryo UI" panose="020B0604030504040204" pitchFamily="50" charset="-128"/>
              </a:rPr>
              <a:t>10</a:t>
            </a:r>
            <a:r>
              <a:rPr lang="ja-JP" altLang="en-US" dirty="0">
                <a:solidFill>
                  <a:srgbClr val="D947A1"/>
                </a:solidFill>
                <a:latin typeface="Meiryo UI" panose="020B0604030504040204" pitchFamily="50" charset="-128"/>
                <a:ea typeface="Meiryo UI" panose="020B0604030504040204" pitchFamily="50" charset="-128"/>
              </a:rPr>
              <a:t>か国語</a:t>
            </a:r>
            <a:r>
              <a:rPr lang="en-US" altLang="ja-JP" dirty="0">
                <a:solidFill>
                  <a:srgbClr val="D947A1"/>
                </a:solidFill>
                <a:latin typeface="Meiryo UI" panose="020B0604030504040204" pitchFamily="50" charset="-128"/>
                <a:ea typeface="Meiryo UI" panose="020B0604030504040204" pitchFamily="50" charset="-128"/>
              </a:rPr>
              <a:t>365</a:t>
            </a:r>
            <a:r>
              <a:rPr lang="ja-JP" altLang="en-US" dirty="0">
                <a:solidFill>
                  <a:srgbClr val="D947A1"/>
                </a:solidFill>
                <a:latin typeface="Meiryo UI" panose="020B0604030504040204" pitchFamily="50" charset="-128"/>
                <a:ea typeface="Meiryo UI" panose="020B0604030504040204" pitchFamily="50" charset="-128"/>
              </a:rPr>
              <a:t>日</a:t>
            </a:r>
            <a:r>
              <a:rPr lang="en-US" altLang="ja-JP" dirty="0">
                <a:solidFill>
                  <a:srgbClr val="D947A1"/>
                </a:solidFill>
                <a:latin typeface="Meiryo UI" panose="020B0604030504040204" pitchFamily="50" charset="-128"/>
                <a:ea typeface="Meiryo UI" panose="020B0604030504040204" pitchFamily="50" charset="-128"/>
              </a:rPr>
              <a:t>24</a:t>
            </a:r>
            <a:r>
              <a:rPr lang="ja-JP" altLang="en-US" dirty="0">
                <a:solidFill>
                  <a:srgbClr val="D947A1"/>
                </a:solidFill>
                <a:latin typeface="Meiryo UI" panose="020B0604030504040204" pitchFamily="50" charset="-128"/>
                <a:ea typeface="Meiryo UI" panose="020B0604030504040204" pitchFamily="50" charset="-128"/>
              </a:rPr>
              <a:t>時間</a:t>
            </a:r>
            <a:r>
              <a:rPr lang="en-US" altLang="ja-JP" dirty="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一部言語除く）対応 </a:t>
            </a:r>
            <a:endParaRPr lang="en-US" altLang="ja-JP" dirty="0" smtClean="0">
              <a:solidFill>
                <a:srgbClr val="D947A1"/>
              </a:solidFill>
              <a:latin typeface="Meiryo UI" panose="020B0604030504040204" pitchFamily="50" charset="-128"/>
              <a:ea typeface="Meiryo UI" panose="020B0604030504040204" pitchFamily="50" charset="-128"/>
            </a:endParaRPr>
          </a:p>
          <a:p>
            <a:pPr>
              <a:lnSpc>
                <a:spcPct val="110000"/>
              </a:lnSpc>
            </a:pPr>
            <a:r>
              <a:rPr lang="en-US" altLang="ja-JP" dirty="0" smtClean="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全国対応</a:t>
            </a:r>
            <a:endParaRPr lang="en-US" altLang="ja-JP" sz="1000" dirty="0">
              <a:solidFill>
                <a:srgbClr val="D947A1"/>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250825" y="4059117"/>
            <a:ext cx="3566489" cy="400110"/>
          </a:xfrm>
          <a:prstGeom prst="rect">
            <a:avLst/>
          </a:prstGeom>
          <a:noFill/>
        </p:spPr>
        <p:txBody>
          <a:bodyPr wrap="none" rtlCol="0">
            <a:spAutoFit/>
          </a:bodyPr>
          <a:lstStyle/>
          <a:p>
            <a:r>
              <a:rPr kumimoji="1" lang="en-US" altLang="ja-JP"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STAY</a:t>
            </a:r>
            <a:r>
              <a:rPr kumimoji="1" lang="ja-JP" altLang="en-US"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 </a:t>
            </a:r>
            <a:r>
              <a:rPr kumimoji="1" lang="en-US" altLang="ja-JP"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WORKER</a:t>
            </a:r>
            <a:r>
              <a:rPr kumimoji="1" lang="ja-JP" altLang="en-US"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 </a:t>
            </a:r>
            <a:r>
              <a:rPr kumimoji="1" lang="en-US" altLang="ja-JP"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3</a:t>
            </a:r>
            <a:r>
              <a:rPr kumimoji="1" lang="ja-JP" altLang="en-US" sz="1400" b="1" dirty="0" err="1" smtClean="0">
                <a:ln w="6350">
                  <a:solidFill>
                    <a:srgbClr val="00A7BA"/>
                  </a:solidFill>
                </a:ln>
                <a:solidFill>
                  <a:srgbClr val="00A7BA"/>
                </a:solidFill>
                <a:latin typeface="Meiryo UI" panose="020B0604030504040204" pitchFamily="50" charset="-128"/>
                <a:ea typeface="Meiryo UI" panose="020B0604030504040204" pitchFamily="50" charset="-128"/>
              </a:rPr>
              <a:t>つの</a:t>
            </a:r>
            <a:r>
              <a:rPr kumimoji="1" lang="ja-JP" altLang="en-US"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サービス</a:t>
            </a:r>
            <a:endParaRPr kumimoji="1" lang="ja-JP" altLang="en-US" sz="700" b="1" dirty="0">
              <a:ln w="6350">
                <a:solidFill>
                  <a:srgbClr val="00A7BA"/>
                </a:solidFill>
              </a:ln>
              <a:solidFill>
                <a:srgbClr val="00A7BA"/>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250825" y="4920417"/>
            <a:ext cx="2763964" cy="414024"/>
          </a:xfrm>
          <a:prstGeom prst="rect">
            <a:avLst/>
          </a:prstGeom>
          <a:noFill/>
        </p:spPr>
        <p:txBody>
          <a:bodyPr wrap="square" rtlCol="0">
            <a:spAutoFit/>
          </a:bodyPr>
          <a:lstStyle/>
          <a:p>
            <a:pPr>
              <a:lnSpc>
                <a:spcPct val="110000"/>
              </a:lnSpc>
            </a:pPr>
            <a:r>
              <a:rPr lang="ja-JP" altLang="en-US" sz="1000" dirty="0" smtClean="0">
                <a:latin typeface="Meiryo UI" panose="020B0604030504040204" pitchFamily="50" charset="-128"/>
                <a:ea typeface="Meiryo UI" panose="020B0604030504040204" pitchFamily="50" charset="-128"/>
              </a:rPr>
              <a:t>不法在留などの雇用リスクを回避し、スキル・　　　人柄まで把握した適切な人材をご紹介します</a:t>
            </a:r>
            <a:endParaRPr lang="en-US" altLang="ja-JP" sz="1000" dirty="0">
              <a:latin typeface="Meiryo UI" panose="020B0604030504040204" pitchFamily="50" charset="-128"/>
              <a:ea typeface="Meiryo UI" panose="020B0604030504040204" pitchFamily="50" charset="-128"/>
            </a:endParaRPr>
          </a:p>
        </p:txBody>
      </p:sp>
      <p:grpSp>
        <p:nvGrpSpPr>
          <p:cNvPr id="44" name="グループ化 43"/>
          <p:cNvGrpSpPr/>
          <p:nvPr/>
        </p:nvGrpSpPr>
        <p:grpSpPr>
          <a:xfrm>
            <a:off x="91980" y="6486134"/>
            <a:ext cx="3436212" cy="367827"/>
            <a:chOff x="91980" y="6486134"/>
            <a:chExt cx="3436212" cy="367827"/>
          </a:xfrm>
        </p:grpSpPr>
        <p:sp>
          <p:nvSpPr>
            <p:cNvPr id="45"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23586705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551957" y="1545732"/>
            <a:ext cx="2486372" cy="2324424"/>
          </a:xfrm>
          <a:prstGeom prst="rect">
            <a:avLst/>
          </a:prstGeom>
        </p:spPr>
      </p:pic>
      <p:sp>
        <p:nvSpPr>
          <p:cNvPr id="5" name="二等辺三角形 4"/>
          <p:cNvSpPr/>
          <p:nvPr/>
        </p:nvSpPr>
        <p:spPr bwMode="auto">
          <a:xfrm rot="9741801">
            <a:off x="1587175" y="2796023"/>
            <a:ext cx="345976" cy="383133"/>
          </a:xfrm>
          <a:prstGeom prst="triangle">
            <a:avLst>
              <a:gd name="adj" fmla="val 0"/>
            </a:avLst>
          </a:prstGeom>
          <a:solidFill>
            <a:srgbClr val="E1F1ED"/>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44</a:t>
            </a:fld>
            <a:endParaRPr lang="en-US" altLang="ja-JP"/>
          </a:p>
        </p:txBody>
      </p:sp>
      <p:sp>
        <p:nvSpPr>
          <p:cNvPr id="4"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受動喫煙防止に伴う分煙対策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分煙ブース</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txBox="1">
            <a:spLocks/>
          </p:cNvSpPr>
          <p:nvPr/>
        </p:nvSpPr>
        <p:spPr>
          <a:xfrm>
            <a:off x="252497" y="761033"/>
            <a:ext cx="3254375" cy="835025"/>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ja-JP" altLang="en-US" sz="2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分</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煙ブース</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6"/>
          <p:cNvSpPr txBox="1">
            <a:spLocks noChangeArrowheads="1"/>
          </p:cNvSpPr>
          <p:nvPr/>
        </p:nvSpPr>
        <p:spPr bwMode="auto">
          <a:xfrm>
            <a:off x="2581472" y="728415"/>
            <a:ext cx="6634435"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日から全面施行の受動喫煙防止対策！</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喫煙者</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非喫煙者どちらの</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お客様に</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も喜ばれる</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店舗づくりをご提案</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rotWithShape="1">
          <a:blip r:embed="rId3"/>
          <a:srcRect r="50154"/>
          <a:stretch/>
        </p:blipFill>
        <p:spPr>
          <a:xfrm>
            <a:off x="6614637" y="1483235"/>
            <a:ext cx="2154185" cy="2383964"/>
          </a:xfrm>
          <a:prstGeom prst="rect">
            <a:avLst/>
          </a:prstGeom>
        </p:spPr>
      </p:pic>
      <p:pic>
        <p:nvPicPr>
          <p:cNvPr id="13" name="図 12"/>
          <p:cNvPicPr>
            <a:picLocks noChangeAspect="1"/>
          </p:cNvPicPr>
          <p:nvPr/>
        </p:nvPicPr>
        <p:blipFill rotWithShape="1">
          <a:blip r:embed="rId3"/>
          <a:srcRect l="50154"/>
          <a:stretch/>
        </p:blipFill>
        <p:spPr>
          <a:xfrm>
            <a:off x="4280384" y="1509563"/>
            <a:ext cx="2154187" cy="2383966"/>
          </a:xfrm>
          <a:prstGeom prst="rect">
            <a:avLst/>
          </a:prstGeom>
        </p:spPr>
      </p:pic>
      <p:sp>
        <p:nvSpPr>
          <p:cNvPr id="20" name="角丸四角形 19"/>
          <p:cNvSpPr/>
          <p:nvPr/>
        </p:nvSpPr>
        <p:spPr bwMode="auto">
          <a:xfrm>
            <a:off x="338700" y="3956937"/>
            <a:ext cx="3653259" cy="307370"/>
          </a:xfrm>
          <a:prstGeom prst="round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改正された健康増進法が</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日より全面施行</a:t>
            </a:r>
            <a:endParaRPr kumimoji="1" lang="ja-JP" altLang="en-US" sz="12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コンテンツ プレースホルダー 34"/>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l="3699" r="19207"/>
          <a:stretch/>
        </p:blipFill>
        <p:spPr>
          <a:xfrm rot="5400000">
            <a:off x="4274775" y="4283090"/>
            <a:ext cx="1872053" cy="1821224"/>
          </a:xfrm>
          <a:prstGeom prst="rect">
            <a:avLst/>
          </a:prstGeom>
        </p:spPr>
      </p:pic>
      <p:sp>
        <p:nvSpPr>
          <p:cNvPr id="23" name="正方形/長方形 22"/>
          <p:cNvSpPr/>
          <p:nvPr/>
        </p:nvSpPr>
        <p:spPr>
          <a:xfrm>
            <a:off x="314010" y="5033419"/>
            <a:ext cx="3225563" cy="276999"/>
          </a:xfrm>
          <a:prstGeom prst="rect">
            <a:avLst/>
          </a:prstGeom>
        </p:spPr>
        <p:txBody>
          <a:bodyPr wrap="none">
            <a:spAutoFit/>
          </a:bodyPr>
          <a:lstStyle/>
          <a:p>
            <a:r>
              <a:rPr lang="ja-JP" altLang="en-US" sz="1200" dirty="0">
                <a:solidFill>
                  <a:srgbClr val="FF0000"/>
                </a:solidFill>
                <a:latin typeface="Meiryo UI" panose="020B0604030504040204" pitchFamily="50" charset="-128"/>
                <a:ea typeface="Meiryo UI" panose="020B0604030504040204" pitchFamily="50" charset="-128"/>
              </a:rPr>
              <a:t>「喫煙専用室」</a:t>
            </a:r>
            <a:r>
              <a:rPr lang="ja-JP" altLang="en-US" sz="1200" dirty="0">
                <a:latin typeface="Meiryo UI" panose="020B0604030504040204" pitchFamily="50" charset="-128"/>
                <a:ea typeface="Meiryo UI" panose="020B0604030504040204" pitchFamily="50" charset="-128"/>
              </a:rPr>
              <a:t>を設置してそれ以外の場所は禁煙</a:t>
            </a:r>
            <a:endParaRPr lang="ja-JP" altLang="en-US" sz="1200" dirty="0"/>
          </a:p>
        </p:txBody>
      </p:sp>
      <p:sp>
        <p:nvSpPr>
          <p:cNvPr id="24" name="正方形/長方形 23"/>
          <p:cNvSpPr/>
          <p:nvPr/>
        </p:nvSpPr>
        <p:spPr>
          <a:xfrm>
            <a:off x="314010" y="5264590"/>
            <a:ext cx="2345514" cy="276999"/>
          </a:xfrm>
          <a:prstGeom prst="rect">
            <a:avLst/>
          </a:prstGeom>
        </p:spPr>
        <p:txBody>
          <a:bodyPr wrap="none">
            <a:spAutoFit/>
          </a:bodyPr>
          <a:lstStyle/>
          <a:p>
            <a:r>
              <a:rPr lang="ja-JP" altLang="en-US" sz="1200" dirty="0">
                <a:solidFill>
                  <a:srgbClr val="FF0000"/>
                </a:solidFill>
                <a:latin typeface="Meiryo UI" panose="020B0604030504040204" pitchFamily="50" charset="-128"/>
                <a:ea typeface="Meiryo UI" panose="020B0604030504040204" pitchFamily="50" charset="-128"/>
              </a:rPr>
              <a:t>「指定たばこ専用喫煙室</a:t>
            </a:r>
            <a:r>
              <a:rPr lang="ja-JP" altLang="en-US" sz="1200" baseline="30000" dirty="0">
                <a:solidFill>
                  <a:srgbClr val="FF0000"/>
                </a:solidFill>
                <a:latin typeface="Meiryo UI" panose="020B0604030504040204" pitchFamily="50" charset="-128"/>
                <a:ea typeface="Meiryo UI" panose="020B0604030504040204" pitchFamily="50" charset="-128"/>
              </a:rPr>
              <a:t>*</a:t>
            </a:r>
            <a:r>
              <a:rPr lang="en-US" altLang="ja-JP" sz="1200" baseline="30000" dirty="0">
                <a:solidFill>
                  <a:srgbClr val="FF0000"/>
                </a:solidFill>
                <a:latin typeface="Meiryo UI" panose="020B0604030504040204" pitchFamily="50" charset="-128"/>
                <a:ea typeface="Meiryo UI" panose="020B0604030504040204" pitchFamily="50" charset="-128"/>
              </a:rPr>
              <a:t>1</a:t>
            </a:r>
            <a:r>
              <a:rPr lang="ja-JP" altLang="en-US" sz="1200" dirty="0">
                <a:solidFill>
                  <a:srgbClr val="FF0000"/>
                </a:solidFill>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を作る</a:t>
            </a:r>
            <a:endParaRPr lang="ja-JP" altLang="en-US" sz="1200" dirty="0"/>
          </a:p>
        </p:txBody>
      </p:sp>
      <p:sp>
        <p:nvSpPr>
          <p:cNvPr id="25" name="円/楕円 24"/>
          <p:cNvSpPr/>
          <p:nvPr/>
        </p:nvSpPr>
        <p:spPr bwMode="auto">
          <a:xfrm>
            <a:off x="6588145" y="4543254"/>
            <a:ext cx="353319" cy="349157"/>
          </a:xfrm>
          <a:prstGeom prst="ellipse">
            <a:avLst/>
          </a:prstGeom>
          <a:solidFill>
            <a:srgbClr val="0070C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１</a:t>
            </a:r>
          </a:p>
        </p:txBody>
      </p:sp>
      <p:sp>
        <p:nvSpPr>
          <p:cNvPr id="26" name="円/楕円 25"/>
          <p:cNvSpPr/>
          <p:nvPr/>
        </p:nvSpPr>
        <p:spPr bwMode="auto">
          <a:xfrm>
            <a:off x="6588146" y="4938167"/>
            <a:ext cx="353319" cy="349157"/>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26"/>
          <p:cNvSpPr/>
          <p:nvPr/>
        </p:nvSpPr>
        <p:spPr bwMode="auto">
          <a:xfrm>
            <a:off x="6588146" y="5345830"/>
            <a:ext cx="353319" cy="349157"/>
          </a:xfrm>
          <a:prstGeom prst="ellipse">
            <a:avLst/>
          </a:prstGeom>
          <a:solidFill>
            <a:schemeClr val="accent1">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7"/>
          <p:cNvSpPr/>
          <p:nvPr/>
        </p:nvSpPr>
        <p:spPr bwMode="auto">
          <a:xfrm>
            <a:off x="6588146" y="5753493"/>
            <a:ext cx="353319" cy="349157"/>
          </a:xfrm>
          <a:prstGeom prst="ellipse">
            <a:avLst/>
          </a:prstGeom>
          <a:solidFill>
            <a:schemeClr val="accent1">
              <a:lumMod val="40000"/>
              <a:lumOff val="6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４</a:t>
            </a:r>
          </a:p>
        </p:txBody>
      </p:sp>
      <p:sp>
        <p:nvSpPr>
          <p:cNvPr id="29" name="テキスト ボックス 28"/>
          <p:cNvSpPr txBox="1"/>
          <p:nvPr/>
        </p:nvSpPr>
        <p:spPr>
          <a:xfrm>
            <a:off x="7016468" y="4562994"/>
            <a:ext cx="2223957" cy="307777"/>
          </a:xfrm>
          <a:prstGeom prst="rect">
            <a:avLst/>
          </a:prstGeom>
          <a:noFill/>
        </p:spPr>
        <p:txBody>
          <a:bodyPr wrap="square" rtlCol="0">
            <a:spAutoFit/>
          </a:bodyPr>
          <a:lstStyle/>
          <a:p>
            <a:r>
              <a:rPr kumimoji="1"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施行時間が短い</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7016468" y="4967242"/>
            <a:ext cx="2223957" cy="309461"/>
          </a:xfrm>
          <a:prstGeom prst="rect">
            <a:avLst/>
          </a:prstGeom>
          <a:noFill/>
        </p:spPr>
        <p:txBody>
          <a:bodyPr wrap="square" rtlCol="0">
            <a:spAutoFit/>
          </a:bodyPr>
          <a:lstStyle/>
          <a:p>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長寿命</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7016468" y="5373174"/>
            <a:ext cx="2223957" cy="307777"/>
          </a:xfrm>
          <a:prstGeom prst="rect">
            <a:avLst/>
          </a:prstGeom>
          <a:noFill/>
        </p:spPr>
        <p:txBody>
          <a:bodyPr wrap="square" rtlCol="0">
            <a:spAutoFit/>
          </a:bodyPr>
          <a:lstStyle/>
          <a:p>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清掃が容易</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016468" y="5777422"/>
            <a:ext cx="2223957" cy="307777"/>
          </a:xfrm>
          <a:prstGeom prst="rect">
            <a:avLst/>
          </a:prstGeom>
          <a:noFill/>
        </p:spPr>
        <p:txBody>
          <a:bodyPr wrap="square" rtlCol="0">
            <a:spAutoFit/>
          </a:bodyPr>
          <a:lstStyle/>
          <a:p>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解体後の転用可能</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6482250" y="4153285"/>
            <a:ext cx="2429452" cy="340406"/>
          </a:xfrm>
          <a:prstGeom prst="rect">
            <a:avLst/>
          </a:prstGeom>
          <a:noFill/>
        </p:spPr>
        <p:txBody>
          <a:bodyPr wrap="square" rtlCol="0">
            <a:spAutoFit/>
          </a:bodyPr>
          <a:lstStyle/>
          <a:p>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USEN</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取扱商品の特長</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Picture 2" descr="https://hx9cn6li.user.webaccel.jp/assets/images/common/ico_no_smok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410" y="4374247"/>
            <a:ext cx="584207" cy="5842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https://hx9cn6li.user.webaccel.jp/assets/images/common/ico_u2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054" y="4375997"/>
            <a:ext cx="584207" cy="5842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s://hx9cn6li.user.webaccel.jp/assets/images/common/ico_smoking_roo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2698" y="4367901"/>
            <a:ext cx="584207" cy="58420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https://hx9cn6li.user.webaccel.jp/assets/images/common/ico_post_sig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0341" y="4380675"/>
            <a:ext cx="584207" cy="584207"/>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314010" y="5486241"/>
            <a:ext cx="3706321" cy="634020"/>
          </a:xfrm>
          <a:prstGeom prst="rect">
            <a:avLst/>
          </a:prstGeom>
          <a:noFill/>
        </p:spPr>
        <p:txBody>
          <a:bodyPr wrap="square" rtlCol="0">
            <a:spAutoFit/>
          </a:bodyPr>
          <a:lstStyle/>
          <a:p>
            <a:r>
              <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USEN</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ではパーテーションタイプの</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組立て式喫煙室をご提案</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円/楕円 40"/>
          <p:cNvSpPr/>
          <p:nvPr/>
        </p:nvSpPr>
        <p:spPr bwMode="auto">
          <a:xfrm>
            <a:off x="2291713" y="4375997"/>
            <a:ext cx="579519" cy="568441"/>
          </a:xfrm>
          <a:prstGeom prst="ellipse">
            <a:avLst/>
          </a:prstGeom>
          <a:noFill/>
          <a:ln w="57150">
            <a:solidFill>
              <a:schemeClr val="accent1"/>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2" name="正方形/長方形 41"/>
          <p:cNvSpPr/>
          <p:nvPr/>
        </p:nvSpPr>
        <p:spPr>
          <a:xfrm>
            <a:off x="311321" y="6158195"/>
            <a:ext cx="8581853" cy="307777"/>
          </a:xfrm>
          <a:prstGeom prst="rect">
            <a:avLst/>
          </a:prstGeom>
        </p:spPr>
        <p:txBody>
          <a:bodyPr wrap="square">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指定たばこ専用喫煙室</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加熱式たばこ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を作る場合、喫煙室の境界部分で禁煙席に煙が流れないように、喫煙側に向かう</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0.2m/s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以上の気流を作りだす為に必要な換気量の換気扇を設置する、天井までの仕切をつける、等の対策を行う必要があります。</a:t>
            </a:r>
          </a:p>
        </p:txBody>
      </p:sp>
      <p:pic>
        <p:nvPicPr>
          <p:cNvPr id="17" name="図 16"/>
          <p:cNvPicPr>
            <a:picLocks noChangeAspect="1"/>
          </p:cNvPicPr>
          <p:nvPr/>
        </p:nvPicPr>
        <p:blipFill>
          <a:blip r:embed="rId10"/>
          <a:stretch>
            <a:fillRect/>
          </a:stretch>
        </p:blipFill>
        <p:spPr>
          <a:xfrm>
            <a:off x="338700" y="1576986"/>
            <a:ext cx="1697371" cy="1319716"/>
          </a:xfrm>
          <a:prstGeom prst="rect">
            <a:avLst/>
          </a:prstGeom>
        </p:spPr>
      </p:pic>
      <p:grpSp>
        <p:nvGrpSpPr>
          <p:cNvPr id="44" name="グループ化 43"/>
          <p:cNvGrpSpPr/>
          <p:nvPr/>
        </p:nvGrpSpPr>
        <p:grpSpPr>
          <a:xfrm>
            <a:off x="91980" y="6486134"/>
            <a:ext cx="3436212" cy="367827"/>
            <a:chOff x="91980" y="6486134"/>
            <a:chExt cx="3436212" cy="367827"/>
          </a:xfrm>
        </p:grpSpPr>
        <p:sp>
          <p:nvSpPr>
            <p:cNvPr id="45"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rotWithShape="1">
            <a:blip r:embed="rId11"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41856405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番号プレースホルダー 3"/>
          <p:cNvSpPr>
            <a:spLocks noGrp="1"/>
          </p:cNvSpPr>
          <p:nvPr>
            <p:ph type="sldNum" sz="quarter" idx="10"/>
          </p:nvPr>
        </p:nvSpPr>
        <p:spPr>
          <a:noFill/>
        </p:spPr>
        <p:txBody>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fld id="{BE54A49F-7693-4075-96A2-7B207DBFA20A}" type="slidenum">
              <a:rPr lang="en-US" altLang="ja-JP" sz="1200" smtClean="0">
                <a:latin typeface="ヒラギノ角ゴ Pro W6" charset="-128"/>
                <a:ea typeface="ヒラギノ角ゴ Pro W6" charset="-128"/>
              </a:rPr>
              <a:pPr>
                <a:spcBef>
                  <a:spcPct val="0"/>
                </a:spcBef>
                <a:buFontTx/>
                <a:buNone/>
              </a:pPr>
              <a:t>45</a:t>
            </a:fld>
            <a:endParaRPr lang="en-US" altLang="ja-JP" sz="1200" smtClean="0">
              <a:latin typeface="ヒラギノ角ゴ Pro W6" charset="-128"/>
              <a:ea typeface="ヒラギノ角ゴ Pro W6" charset="-128"/>
            </a:endParaRPr>
          </a:p>
        </p:txBody>
      </p:sp>
      <p:sp>
        <p:nvSpPr>
          <p:cNvPr id="9220" name="AutoShape 86"/>
          <p:cNvSpPr>
            <a:spLocks noChangeArrowheads="1"/>
          </p:cNvSpPr>
          <p:nvPr/>
        </p:nvSpPr>
        <p:spPr bwMode="auto">
          <a:xfrm>
            <a:off x="295115" y="1232060"/>
            <a:ext cx="2685733" cy="2580163"/>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pic>
        <p:nvPicPr>
          <p:cNvPr id="9221" name="図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921" y="1980534"/>
            <a:ext cx="2656625" cy="174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AutoShape 86"/>
          <p:cNvSpPr>
            <a:spLocks noChangeArrowheads="1"/>
          </p:cNvSpPr>
          <p:nvPr/>
        </p:nvSpPr>
        <p:spPr bwMode="auto">
          <a:xfrm>
            <a:off x="3229133" y="1232060"/>
            <a:ext cx="2692402" cy="2580163"/>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9223" name="AutoShape 86"/>
          <p:cNvSpPr>
            <a:spLocks noChangeArrowheads="1"/>
          </p:cNvSpPr>
          <p:nvPr/>
        </p:nvSpPr>
        <p:spPr bwMode="auto">
          <a:xfrm>
            <a:off x="6161310" y="1232060"/>
            <a:ext cx="2708434" cy="2580163"/>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9224" name="AutoShape 86"/>
          <p:cNvSpPr>
            <a:spLocks noChangeArrowheads="1"/>
          </p:cNvSpPr>
          <p:nvPr/>
        </p:nvSpPr>
        <p:spPr bwMode="auto">
          <a:xfrm>
            <a:off x="281621" y="3985196"/>
            <a:ext cx="2699227" cy="2522196"/>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9225" name="AutoShape 86"/>
          <p:cNvSpPr>
            <a:spLocks noChangeArrowheads="1"/>
          </p:cNvSpPr>
          <p:nvPr/>
        </p:nvSpPr>
        <p:spPr bwMode="auto">
          <a:xfrm>
            <a:off x="3237450" y="3967502"/>
            <a:ext cx="2684086" cy="2522196"/>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pic>
        <p:nvPicPr>
          <p:cNvPr id="9226" name="図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5172" y="1989444"/>
            <a:ext cx="2573655" cy="167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図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9820" y="1957232"/>
            <a:ext cx="2740401" cy="174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図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6274" y="4699810"/>
            <a:ext cx="2712135" cy="182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図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50604" y="4799746"/>
            <a:ext cx="2657777" cy="170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AutoShape 86"/>
          <p:cNvSpPr>
            <a:spLocks noChangeArrowheads="1"/>
          </p:cNvSpPr>
          <p:nvPr/>
        </p:nvSpPr>
        <p:spPr bwMode="auto">
          <a:xfrm>
            <a:off x="6170576" y="3967503"/>
            <a:ext cx="2708433" cy="2522195"/>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21" name="タイトル 1"/>
          <p:cNvSpPr txBox="1">
            <a:spLocks/>
          </p:cNvSpPr>
          <p:nvPr/>
        </p:nvSpPr>
        <p:spPr>
          <a:xfrm>
            <a:off x="250825" y="190502"/>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ビジネスを支える</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ソリューション</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各種</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サービス</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タイトル 1"/>
          <p:cNvSpPr txBox="1">
            <a:spLocks/>
          </p:cNvSpPr>
          <p:nvPr/>
        </p:nvSpPr>
        <p:spPr>
          <a:xfrm>
            <a:off x="276579" y="722934"/>
            <a:ext cx="3476625" cy="366103"/>
          </a:xfrm>
          <a:prstGeom prst="rect">
            <a:avLst/>
          </a:prstGeom>
        </p:spPr>
        <p:txBody>
          <a:bodyPr anchor="ct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rPr>
              <a:t>ICT</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3" name="タイトル 1"/>
          <p:cNvSpPr txBox="1">
            <a:spLocks/>
          </p:cNvSpPr>
          <p:nvPr/>
        </p:nvSpPr>
        <p:spPr bwMode="auto">
          <a:xfrm>
            <a:off x="2387723" y="679464"/>
            <a:ext cx="5688012" cy="41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ご要望・課題に合わせた</a:t>
            </a:r>
            <a:r>
              <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サービスをご提案いたします</a:t>
            </a:r>
            <a:endParaRPr lang="en-US" altLang="ja-JP"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4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7177" y="5081816"/>
            <a:ext cx="903331" cy="79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正方形/長方形 10"/>
          <p:cNvSpPr>
            <a:spLocks noChangeArrowheads="1"/>
          </p:cNvSpPr>
          <p:nvPr/>
        </p:nvSpPr>
        <p:spPr bwMode="auto">
          <a:xfrm>
            <a:off x="6187403" y="5142705"/>
            <a:ext cx="2691606" cy="1245726"/>
          </a:xfrm>
          <a:prstGeom prst="rect">
            <a:avLst/>
          </a:prstGeom>
          <a:noFill/>
          <a:ln>
            <a:noFill/>
          </a:ln>
          <a:extLst/>
        </p:spPr>
        <p:txBody>
          <a:bodyPr wrap="square">
            <a:spAutoFit/>
          </a:bodyPr>
          <a:lstStyle/>
          <a:p>
            <a:pPr eaLnBrk="1" fontAlgn="auto" hangingPunct="1">
              <a:lnSpc>
                <a:spcPct val="80000"/>
              </a:lnSpc>
              <a:spcAft>
                <a:spcPts val="0"/>
              </a:spcAft>
              <a:defRPr/>
            </a:pPr>
            <a:r>
              <a:rPr kumimoji="0" lang="en-US" altLang="ja-JP" sz="11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Google</a:t>
            </a:r>
            <a:r>
              <a:rPr kumimoji="0" lang="ja-JP" altLang="en-US" sz="11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a:t>
            </a:r>
            <a:r>
              <a:rPr kumimoji="0" lang="ja-JP" altLang="en-US" sz="11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生み出した</a:t>
            </a:r>
            <a:endParaRPr kumimoji="0" lang="en-US" altLang="ja-JP"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ct val="80000"/>
              </a:lnSpc>
              <a:spcAft>
                <a:spcPts val="0"/>
              </a:spcAft>
              <a:defRPr/>
            </a:pPr>
            <a:r>
              <a:rPr kumimoji="0" lang="ja-JP" altLang="en-US" sz="11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低価格</a:t>
            </a:r>
            <a:r>
              <a:rPr kumimoji="0" lang="ja-JP" altLang="en-US" sz="11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な業務専用パソコン</a:t>
            </a:r>
          </a:p>
          <a:p>
            <a:pPr eaLnBrk="1" fontAlgn="auto" hangingPunct="1">
              <a:spcAft>
                <a:spcPts val="0"/>
              </a:spcAft>
              <a:defRPr/>
            </a:pPr>
            <a:endParaRPr kumimoji="0" lang="ja-JP" altLang="en-US" sz="7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●遠隔</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消去や一括設定変更が</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可能</a:t>
            </a:r>
            <a:endPar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●店舗</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据え置きや、貸出用パソコンと</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して</a:t>
            </a:r>
            <a:endParaRPr kumimoji="0" lang="en-US" altLang="ja-JP"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　</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最適</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な</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仕様</a:t>
            </a:r>
            <a:endPar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G </a:t>
            </a:r>
            <a:r>
              <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Suite</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Gmail</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）と連携することで</a:t>
            </a:r>
            <a:endPar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　業務</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の幅が広がります。</a:t>
            </a:r>
          </a:p>
        </p:txBody>
      </p:sp>
      <p:sp>
        <p:nvSpPr>
          <p:cNvPr id="2" name="テキスト ボックス 1"/>
          <p:cNvSpPr txBox="1"/>
          <p:nvPr/>
        </p:nvSpPr>
        <p:spPr>
          <a:xfrm>
            <a:off x="6178139" y="4779187"/>
            <a:ext cx="2700870" cy="338554"/>
          </a:xfrm>
          <a:prstGeom prst="rect">
            <a:avLst/>
          </a:prstGeom>
          <a:noFill/>
        </p:spPr>
        <p:txBody>
          <a:bodyPr wrap="square" rtlCol="0">
            <a:spAutoFit/>
          </a:bodyPr>
          <a:lstStyle/>
          <a:p>
            <a:pPr algn="ctr"/>
            <a:r>
              <a:rPr kumimoji="1" lang="en-US" altLang="ja-JP" sz="1600" b="1" dirty="0" err="1" smtClean="0">
                <a:ln w="3175">
                  <a:solidFill>
                    <a:schemeClr val="tx1"/>
                  </a:solidFill>
                </a:ln>
                <a:latin typeface="Meiryo UI" panose="020B0604030504040204" pitchFamily="50" charset="-128"/>
                <a:ea typeface="Meiryo UI" panose="020B0604030504040204" pitchFamily="50" charset="-128"/>
              </a:rPr>
              <a:t>ChromeBook</a:t>
            </a:r>
            <a:endParaRPr kumimoji="1" lang="ja-JP" altLang="en-US" sz="1600" b="1" dirty="0">
              <a:ln w="3175">
                <a:solidFill>
                  <a:schemeClr val="tx1"/>
                </a:solidFill>
              </a:ln>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32029" y="1411868"/>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社内のコミュニケーションを効率化活性化したい・・・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3258106" y="1411868"/>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今使っているテレビ会議システムを見直したい・・・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6169820" y="1423718"/>
            <a:ext cx="2699924" cy="652486"/>
          </a:xfrm>
          <a:prstGeom prst="rect">
            <a:avLst/>
          </a:prstGeom>
          <a:noFill/>
        </p:spPr>
        <p:txBody>
          <a:bodyPr wrap="square" rtlCol="0">
            <a:spAutoFit/>
          </a:bodyPr>
          <a:lstStyle/>
          <a:p>
            <a:pPr algn="ctr">
              <a:lnSpc>
                <a:spcPct val="80000"/>
              </a:lnSpc>
            </a:pPr>
            <a:r>
              <a:rPr lang="ja-JP" altLang="en-US" sz="1400" b="1" dirty="0" smtClean="0">
                <a:solidFill>
                  <a:schemeClr val="accent6"/>
                </a:solidFill>
                <a:latin typeface="Meiryo UI" panose="020B0604030504040204" pitchFamily="50" charset="-128"/>
                <a:ea typeface="Meiryo UI" panose="020B0604030504040204" pitchFamily="50" charset="-128"/>
              </a:rPr>
              <a:t>デバイスを問わずスケジュール管理やファイル共有を行いたい</a:t>
            </a:r>
            <a:r>
              <a:rPr kumimoji="1" lang="ja-JP" altLang="en-US" sz="1400" b="1" dirty="0" smtClean="0">
                <a:solidFill>
                  <a:schemeClr val="accent6"/>
                </a:solidFill>
                <a:latin typeface="Meiryo UI" panose="020B0604030504040204" pitchFamily="50" charset="-128"/>
                <a:ea typeface="Meiryo UI" panose="020B0604030504040204" pitchFamily="50" charset="-128"/>
              </a:rPr>
              <a:t>・・・</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02920" y="4165075"/>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ビジネスで広帯域なインターネット接続を利用したい・・・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3269797" y="4177752"/>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社内・来客どちらにも対応する、安全な</a:t>
            </a:r>
            <a:r>
              <a:rPr kumimoji="1" lang="en-US" altLang="ja-JP" sz="1400" b="1" dirty="0" smtClean="0">
                <a:solidFill>
                  <a:schemeClr val="accent6"/>
                </a:solidFill>
                <a:latin typeface="Meiryo UI" panose="020B0604030504040204" pitchFamily="50" charset="-128"/>
                <a:ea typeface="Meiryo UI" panose="020B0604030504040204" pitchFamily="50" charset="-128"/>
              </a:rPr>
              <a:t>Wi-Fi</a:t>
            </a:r>
            <a:r>
              <a:rPr kumimoji="1" lang="ja-JP" altLang="en-US" sz="1400" b="1" dirty="0" smtClean="0">
                <a:solidFill>
                  <a:schemeClr val="accent6"/>
                </a:solidFill>
                <a:latin typeface="Meiryo UI" panose="020B0604030504040204" pitchFamily="50" charset="-128"/>
                <a:ea typeface="Meiryo UI" panose="020B0604030504040204" pitchFamily="50" charset="-128"/>
              </a:rPr>
              <a:t>環境を作りたい・・・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6169820" y="4165075"/>
            <a:ext cx="272335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コストを抑えた、セキュリティに強い作業しやすい</a:t>
            </a:r>
            <a:r>
              <a:rPr kumimoji="1" lang="en-US" altLang="ja-JP" sz="1400" b="1" dirty="0" smtClean="0">
                <a:solidFill>
                  <a:schemeClr val="accent6"/>
                </a:solidFill>
                <a:latin typeface="Meiryo UI" panose="020B0604030504040204" pitchFamily="50" charset="-128"/>
                <a:ea typeface="Meiryo UI" panose="020B0604030504040204" pitchFamily="50" charset="-128"/>
              </a:rPr>
              <a:t>PC</a:t>
            </a:r>
            <a:r>
              <a:rPr lang="ja-JP" altLang="en-US" sz="1400" b="1" dirty="0" smtClean="0">
                <a:solidFill>
                  <a:schemeClr val="accent6"/>
                </a:solidFill>
                <a:latin typeface="Meiryo UI" panose="020B0604030504040204" pitchFamily="50" charset="-128"/>
                <a:ea typeface="Meiryo UI" panose="020B0604030504040204" pitchFamily="50" charset="-128"/>
              </a:rPr>
              <a:t>を導入したい</a:t>
            </a:r>
            <a:r>
              <a:rPr kumimoji="1" lang="ja-JP" altLang="en-US" sz="1400" b="1" dirty="0" smtClean="0">
                <a:solidFill>
                  <a:schemeClr val="accent6"/>
                </a:solidFill>
                <a:latin typeface="Meiryo UI" panose="020B0604030504040204" pitchFamily="50" charset="-128"/>
                <a:ea typeface="Meiryo UI" panose="020B0604030504040204" pitchFamily="50" charset="-128"/>
              </a:rPr>
              <a:t>・・・</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91980" y="6507392"/>
            <a:ext cx="3436212" cy="367827"/>
            <a:chOff x="91980" y="6486134"/>
            <a:chExt cx="3436212" cy="367827"/>
          </a:xfrm>
        </p:grpSpPr>
        <p:sp>
          <p:nvSpPr>
            <p:cNvPr id="34"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5" name="図 34"/>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1396750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8472769" y="6610825"/>
            <a:ext cx="614363" cy="339725"/>
          </a:xfrm>
        </p:spPr>
        <p:txBody>
          <a:bodyPr/>
          <a:lstStyle/>
          <a:p>
            <a:pPr>
              <a:defRPr/>
            </a:pPr>
            <a:fld id="{93AC5C73-E688-45DB-985C-07193E16C920}" type="slidenum">
              <a:rPr lang="en-US" altLang="ja-JP" smtClean="0"/>
              <a:pPr>
                <a:defRPr/>
              </a:pPr>
              <a:t>46</a:t>
            </a:fld>
            <a:endParaRPr lang="en-US" altLang="ja-JP"/>
          </a:p>
        </p:txBody>
      </p:sp>
      <p:sp>
        <p:nvSpPr>
          <p:cNvPr id="10" name="正方形/長方形 9"/>
          <p:cNvSpPr/>
          <p:nvPr/>
        </p:nvSpPr>
        <p:spPr>
          <a:xfrm>
            <a:off x="137601" y="1417932"/>
            <a:ext cx="8642350" cy="307777"/>
          </a:xfrm>
          <a:prstGeom prst="rect">
            <a:avLst/>
          </a:prstGeom>
        </p:spPr>
        <p:txBody>
          <a:bodyPr wrap="square">
            <a:spAutoFit/>
          </a:bodyPr>
          <a:lstStyle/>
          <a:p>
            <a:pPr algn="ctr">
              <a:defRPr/>
            </a:pP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現状分析・リスクチェック＆コンサルティング</a:t>
            </a: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 </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による企業包括保険提案が、御社のリスク管理体制を一新します。</a:t>
            </a:r>
            <a:endParaRPr lang="ja-JP" altLang="en-US" sz="16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包括</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保険損</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損害保険</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お店のあんしん保険エンタープライズ</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255" y="792770"/>
            <a:ext cx="3771785" cy="551238"/>
          </a:xfrm>
          <a:prstGeom prst="rect">
            <a:avLst/>
          </a:prstGeom>
        </p:spPr>
      </p:pic>
      <p:sp>
        <p:nvSpPr>
          <p:cNvPr id="3" name="テキスト ボックス 2"/>
          <p:cNvSpPr txBox="1"/>
          <p:nvPr/>
        </p:nvSpPr>
        <p:spPr>
          <a:xfrm>
            <a:off x="4444052" y="737066"/>
            <a:ext cx="4431021" cy="701731"/>
          </a:xfrm>
          <a:prstGeom prst="rect">
            <a:avLst/>
          </a:prstGeom>
          <a:noFill/>
        </p:spPr>
        <p:txBody>
          <a:bodyPr wrap="none" rtlCol="0">
            <a:spAutoFit/>
          </a:bodyPr>
          <a:lstStyle/>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保険の補償内容はそのままに保険料を削減</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のリスクコンサルティングサービス</a:t>
            </a:r>
            <a:endParaRPr kumimoji="1" lang="ja-JP" altLang="en-US"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50" name="グループ化 49"/>
          <p:cNvGrpSpPr/>
          <p:nvPr/>
        </p:nvGrpSpPr>
        <p:grpSpPr>
          <a:xfrm>
            <a:off x="344463" y="1761135"/>
            <a:ext cx="3838895" cy="1091567"/>
            <a:chOff x="347841" y="1986913"/>
            <a:chExt cx="3838895" cy="1091567"/>
          </a:xfrm>
        </p:grpSpPr>
        <p:sp>
          <p:nvSpPr>
            <p:cNvPr id="5" name="正方形/長方形 4"/>
            <p:cNvSpPr/>
            <p:nvPr/>
          </p:nvSpPr>
          <p:spPr bwMode="auto">
            <a:xfrm>
              <a:off x="358255" y="1986913"/>
              <a:ext cx="3828481" cy="278767"/>
            </a:xfrm>
            <a:prstGeom prst="rect">
              <a:avLst/>
            </a:prstGeom>
            <a:solidFill>
              <a:schemeClr val="tx1">
                <a:lumMod val="50000"/>
                <a:lumOff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bg1"/>
                  </a:solidFill>
                  <a:effectLst/>
                  <a:latin typeface="BIZ UDPゴシック" panose="020B0400000000000000" pitchFamily="50" charset="-128"/>
                  <a:ea typeface="BIZ UDPゴシック" panose="020B0400000000000000" pitchFamily="50" charset="-128"/>
                </a:rPr>
                <a:t>一般的な保険見直し</a:t>
              </a:r>
            </a:p>
          </p:txBody>
        </p:sp>
        <p:sp>
          <p:nvSpPr>
            <p:cNvPr id="48" name="正方形/長方形 47"/>
            <p:cNvSpPr/>
            <p:nvPr/>
          </p:nvSpPr>
          <p:spPr bwMode="auto">
            <a:xfrm>
              <a:off x="347841" y="2295740"/>
              <a:ext cx="3828481" cy="782740"/>
            </a:xfrm>
            <a:prstGeom prst="rect">
              <a:avLst/>
            </a:prstGeom>
            <a:solidFill>
              <a:schemeClr val="bg1">
                <a:lumMod val="95000"/>
              </a:schemeClr>
            </a:solidFill>
            <a:ln w="19050">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・貴社に見合った保険商品の選択</a:t>
              </a:r>
              <a:endParaRPr kumimoji="1" lang="en-US" altLang="ja-JP"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lang="ja-JP" altLang="en-US"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rPr>
                <a:t>　・補償内容に漏れや重複がないか</a:t>
              </a:r>
              <a:endParaRPr lang="en-US" altLang="ja-JP"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・各保険会社の見積比較</a:t>
              </a:r>
            </a:p>
          </p:txBody>
        </p:sp>
      </p:grpSp>
      <p:grpSp>
        <p:nvGrpSpPr>
          <p:cNvPr id="51" name="グループ化 50"/>
          <p:cNvGrpSpPr/>
          <p:nvPr/>
        </p:nvGrpSpPr>
        <p:grpSpPr>
          <a:xfrm>
            <a:off x="4951469" y="1761135"/>
            <a:ext cx="3828482" cy="1091567"/>
            <a:chOff x="4954847" y="1982841"/>
            <a:chExt cx="3828482" cy="1091567"/>
          </a:xfrm>
        </p:grpSpPr>
        <p:sp>
          <p:nvSpPr>
            <p:cNvPr id="47" name="正方形/長方形 46"/>
            <p:cNvSpPr/>
            <p:nvPr/>
          </p:nvSpPr>
          <p:spPr bwMode="auto">
            <a:xfrm>
              <a:off x="4954848" y="1982841"/>
              <a:ext cx="3828481" cy="278767"/>
            </a:xfrm>
            <a:prstGeom prst="rect">
              <a:avLst/>
            </a:prstGeom>
            <a:solidFill>
              <a:srgbClr val="00A8D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en-US" altLang="ja-JP" sz="1100" b="1" i="0" u="none" strike="noStrike" cap="none" spc="300" normalizeH="0" baseline="0" dirty="0" smtClean="0">
                  <a:ln>
                    <a:noFill/>
                  </a:ln>
                  <a:solidFill>
                    <a:schemeClr val="bg1"/>
                  </a:solidFill>
                  <a:effectLst/>
                  <a:latin typeface="BIZ UDPゴシック" panose="020B0400000000000000" pitchFamily="50" charset="-128"/>
                  <a:ea typeface="BIZ UDPゴシック" panose="020B0400000000000000" pitchFamily="50" charset="-128"/>
                </a:rPr>
                <a:t>USEN</a:t>
              </a:r>
              <a:r>
                <a:rPr kumimoji="1" lang="ja-JP" altLang="en-US" sz="1100" b="1" i="0" u="none" strike="noStrike" cap="none" spc="300" normalizeH="0" baseline="0" dirty="0" smtClean="0">
                  <a:ln>
                    <a:noFill/>
                  </a:ln>
                  <a:solidFill>
                    <a:schemeClr val="bg1"/>
                  </a:solidFill>
                  <a:effectLst/>
                  <a:latin typeface="BIZ UDPゴシック" panose="020B0400000000000000" pitchFamily="50" charset="-128"/>
                  <a:ea typeface="BIZ UDPゴシック" panose="020B0400000000000000" pitchFamily="50" charset="-128"/>
                </a:rPr>
                <a:t>では</a:t>
              </a:r>
            </a:p>
          </p:txBody>
        </p:sp>
        <p:sp>
          <p:nvSpPr>
            <p:cNvPr id="49" name="正方形/長方形 48"/>
            <p:cNvSpPr/>
            <p:nvPr/>
          </p:nvSpPr>
          <p:spPr bwMode="auto">
            <a:xfrm>
              <a:off x="4954847" y="2291668"/>
              <a:ext cx="3828482" cy="782740"/>
            </a:xfrm>
            <a:prstGeom prst="rect">
              <a:avLst/>
            </a:prstGeom>
            <a:solidFill>
              <a:srgbClr val="EFFCFF"/>
            </a:solidFill>
            <a:ln w="19050">
              <a:solidFill>
                <a:srgbClr val="00A8D5"/>
              </a:solidFill>
            </a:ln>
            <a:effectLst/>
            <a:extLst/>
          </p:spPr>
          <p:txBody>
            <a:bodyPr vert="horz" wrap="none" lIns="91440" tIns="45720" rIns="91440" bIns="45720" numCol="1" rtlCol="0" anchor="ctr" anchorCtr="0" compatLnSpc="1">
              <a:prstTxWarp prst="textNoShape">
                <a:avLst/>
              </a:prstTxWarp>
            </a:bodyPr>
            <a:lstStyle/>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・貴社リスク管理体制の確認</a:t>
              </a:r>
              <a:endParaRPr kumimoji="1" lang="en-US" altLang="ja-JP"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lang="ja-JP" altLang="en-US"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rPr>
                <a:t>　・保険会社との共同コンサルティング</a:t>
              </a:r>
              <a:endParaRPr lang="en-US" altLang="ja-JP"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・適正な保険料の再計算</a:t>
              </a:r>
            </a:p>
          </p:txBody>
        </p:sp>
      </p:grpSp>
      <p:sp>
        <p:nvSpPr>
          <p:cNvPr id="43" name="テキスト ボックス 42"/>
          <p:cNvSpPr txBox="1"/>
          <p:nvPr/>
        </p:nvSpPr>
        <p:spPr>
          <a:xfrm>
            <a:off x="4136716" y="1885605"/>
            <a:ext cx="877163" cy="923330"/>
          </a:xfrm>
          <a:prstGeom prst="rect">
            <a:avLst/>
          </a:prstGeom>
          <a:noFill/>
        </p:spPr>
        <p:txBody>
          <a:bodyPr wrap="none" rtlCol="0">
            <a:spAutoFit/>
          </a:bodyPr>
          <a:lstStyle/>
          <a:p>
            <a:r>
              <a:rPr kumimoji="1" lang="ja-JP" altLang="en-US" sz="5400" b="1" dirty="0" smtClean="0">
                <a:latin typeface="Meiryo UI" panose="020B0604030504040204" pitchFamily="50" charset="-128"/>
                <a:ea typeface="Meiryo UI" panose="020B0604030504040204" pitchFamily="50" charset="-128"/>
              </a:rPr>
              <a:t>＋</a:t>
            </a:r>
            <a:endParaRPr kumimoji="1" lang="ja-JP" altLang="en-US" sz="5400" b="1" dirty="0">
              <a:latin typeface="Meiryo UI" panose="020B0604030504040204" pitchFamily="50" charset="-128"/>
              <a:ea typeface="Meiryo UI" panose="020B0604030504040204" pitchFamily="50" charset="-128"/>
            </a:endParaRPr>
          </a:p>
        </p:txBody>
      </p:sp>
      <p:sp>
        <p:nvSpPr>
          <p:cNvPr id="52" name="二等辺三角形 51"/>
          <p:cNvSpPr/>
          <p:nvPr/>
        </p:nvSpPr>
        <p:spPr bwMode="auto">
          <a:xfrm rot="10800000">
            <a:off x="4369081" y="2860495"/>
            <a:ext cx="405838" cy="143061"/>
          </a:xfrm>
          <a:prstGeom prst="triangle">
            <a:avLst>
              <a:gd name="adj" fmla="val 49220"/>
            </a:avLst>
          </a:prstGeom>
          <a:solidFill>
            <a:schemeClr val="bg1">
              <a:lumMod val="8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3" name="テキスト ボックス 52"/>
          <p:cNvSpPr txBox="1"/>
          <p:nvPr/>
        </p:nvSpPr>
        <p:spPr>
          <a:xfrm>
            <a:off x="250825" y="3001466"/>
            <a:ext cx="8642350" cy="400110"/>
          </a:xfrm>
          <a:prstGeom prst="rect">
            <a:avLst/>
          </a:prstGeom>
          <a:noFill/>
        </p:spPr>
        <p:txBody>
          <a:bodyPr wrap="square" rtlCol="0">
            <a:spAutoFit/>
          </a:bodyPr>
          <a:lstStyle/>
          <a:p>
            <a:pPr algn="ctr"/>
            <a:r>
              <a:rPr kumimoji="1" lang="ja-JP" altLang="en-US" sz="2000" b="1" spc="120" dirty="0" smtClean="0">
                <a:solidFill>
                  <a:srgbClr val="FF3B3B"/>
                </a:solidFill>
                <a:latin typeface="Meiryo UI" panose="020B0604030504040204" pitchFamily="50" charset="-128"/>
                <a:ea typeface="Meiryo UI" panose="020B0604030504040204" pitchFamily="50" charset="-128"/>
              </a:rPr>
              <a:t>ほとんどのケースで保険料削減が期待できます</a:t>
            </a:r>
            <a:endParaRPr kumimoji="1" lang="ja-JP" altLang="en-US" sz="2000" b="1" u="sng" spc="120" dirty="0">
              <a:solidFill>
                <a:srgbClr val="FF3B3B"/>
              </a:solidFill>
              <a:latin typeface="Meiryo UI" panose="020B0604030504040204" pitchFamily="50" charset="-128"/>
              <a:ea typeface="Meiryo UI" panose="020B0604030504040204" pitchFamily="50" charset="-128"/>
            </a:endParaRPr>
          </a:p>
        </p:txBody>
      </p:sp>
      <p:graphicFrame>
        <p:nvGraphicFramePr>
          <p:cNvPr id="54" name="表 53"/>
          <p:cNvGraphicFramePr>
            <a:graphicFrameLocks noGrp="1"/>
          </p:cNvGraphicFramePr>
          <p:nvPr/>
        </p:nvGraphicFramePr>
        <p:xfrm>
          <a:off x="347841" y="3563566"/>
          <a:ext cx="5453264" cy="1737360"/>
        </p:xfrm>
        <a:graphic>
          <a:graphicData uri="http://schemas.openxmlformats.org/drawingml/2006/table">
            <a:tbl>
              <a:tblPr firstRow="1" bandRow="1">
                <a:tableStyleId>{5C22544A-7EE6-4342-B048-85BDC9FD1C3A}</a:tableStyleId>
              </a:tblPr>
              <a:tblGrid>
                <a:gridCol w="905105">
                  <a:extLst>
                    <a:ext uri="{9D8B030D-6E8A-4147-A177-3AD203B41FA5}">
                      <a16:colId xmlns:a16="http://schemas.microsoft.com/office/drawing/2014/main" val="3581324023"/>
                    </a:ext>
                  </a:extLst>
                </a:gridCol>
                <a:gridCol w="1074484">
                  <a:extLst>
                    <a:ext uri="{9D8B030D-6E8A-4147-A177-3AD203B41FA5}">
                      <a16:colId xmlns:a16="http://schemas.microsoft.com/office/drawing/2014/main" val="3461351731"/>
                    </a:ext>
                  </a:extLst>
                </a:gridCol>
                <a:gridCol w="942013">
                  <a:extLst>
                    <a:ext uri="{9D8B030D-6E8A-4147-A177-3AD203B41FA5}">
                      <a16:colId xmlns:a16="http://schemas.microsoft.com/office/drawing/2014/main" val="3067091225"/>
                    </a:ext>
                  </a:extLst>
                </a:gridCol>
                <a:gridCol w="784143">
                  <a:extLst>
                    <a:ext uri="{9D8B030D-6E8A-4147-A177-3AD203B41FA5}">
                      <a16:colId xmlns:a16="http://schemas.microsoft.com/office/drawing/2014/main" val="2326663032"/>
                    </a:ext>
                  </a:extLst>
                </a:gridCol>
                <a:gridCol w="945497">
                  <a:extLst>
                    <a:ext uri="{9D8B030D-6E8A-4147-A177-3AD203B41FA5}">
                      <a16:colId xmlns:a16="http://schemas.microsoft.com/office/drawing/2014/main" val="938286005"/>
                    </a:ext>
                  </a:extLst>
                </a:gridCol>
                <a:gridCol w="802022">
                  <a:extLst>
                    <a:ext uri="{9D8B030D-6E8A-4147-A177-3AD203B41FA5}">
                      <a16:colId xmlns:a16="http://schemas.microsoft.com/office/drawing/2014/main" val="2921509967"/>
                    </a:ext>
                  </a:extLst>
                </a:gridCol>
              </a:tblGrid>
              <a:tr h="206887">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企業別</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dirty="0" smtClean="0">
                          <a:solidFill>
                            <a:schemeClr val="tx1">
                              <a:lumMod val="85000"/>
                              <a:lumOff val="15000"/>
                            </a:schemeClr>
                          </a:solidFill>
                          <a:latin typeface="Meiryo UI" panose="020B0604030504040204" pitchFamily="50" charset="-128"/>
                          <a:ea typeface="Meiryo UI" panose="020B0604030504040204" pitchFamily="50" charset="-128"/>
                        </a:rPr>
                        <a:t>業種／施設数</a:t>
                      </a:r>
                      <a:endParaRPr kumimoji="1" lang="ja-JP" altLang="en-US" sz="900"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これまでの保険料（年）</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a:p>
                  </a:txBody>
                  <a:tcPr/>
                </a:tc>
                <a:tc gridSpan="2">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コンサルティング後の保険料</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175"/>
                    </a:solidFill>
                  </a:tcPr>
                </a:tc>
                <a:tc hMerge="1">
                  <a:txBody>
                    <a:bodyPr/>
                    <a:lstStyle/>
                    <a:p>
                      <a:pPr algn="ctr"/>
                      <a:endParaRPr kumimoji="1" lang="ja-JP" altLang="en-US" sz="8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4553610"/>
                  </a:ext>
                </a:extLst>
              </a:tr>
              <a:tr h="206887">
                <a:tc rowSpan="2">
                  <a:txBody>
                    <a:bodyPr/>
                    <a:lstStyle/>
                    <a:p>
                      <a:pPr algn="ctr"/>
                      <a:r>
                        <a:rPr kumimoji="1"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rPr>
                        <a:t>A</a:t>
                      </a:r>
                      <a:r>
                        <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rPr>
                        <a:t>社</a:t>
                      </a:r>
                      <a:endPar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飲食店・ホテル等</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extLst>
                  <a:ext uri="{0D108BD9-81ED-4DB2-BD59-A6C34878D82A}">
                    <a16:rowId xmlns:a16="http://schemas.microsoft.com/office/drawing/2014/main" val="3909055446"/>
                  </a:ext>
                </a:extLst>
              </a:tr>
              <a:tr h="248265">
                <a:tc vMerge="1">
                  <a:txBody>
                    <a:bodyPr/>
                    <a:lstStyle/>
                    <a:p>
                      <a:endParaRPr kumimoji="1" lang="ja-JP" altLang="en-US"/>
                    </a:p>
                  </a:txBody>
                  <a:tcPr/>
                </a:tc>
                <a:tc>
                  <a:txBody>
                    <a:bodyPr/>
                    <a:lstStyle/>
                    <a:p>
                      <a:pPr algn="ctr"/>
                      <a:r>
                        <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rPr>
                        <a:t>59</a:t>
                      </a: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施設</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en-US" altLang="ja-JP" sz="1200" b="1" dirty="0" smtClean="0">
                          <a:solidFill>
                            <a:schemeClr val="tx1">
                              <a:lumMod val="85000"/>
                              <a:lumOff val="15000"/>
                            </a:schemeClr>
                          </a:solidFill>
                          <a:latin typeface="Meiryo UI" panose="020B0604030504040204" pitchFamily="50" charset="-128"/>
                          <a:ea typeface="Meiryo UI" panose="020B0604030504040204" pitchFamily="50" charset="-128"/>
                        </a:rPr>
                        <a:t>\6,709,680</a:t>
                      </a:r>
                      <a:endParaRPr kumimoji="1" lang="ja-JP" altLang="en-US" sz="12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a:r>
                        <a:rPr kumimoji="1" lang="ja-JP" altLang="en-US" sz="1200" b="1" dirty="0" smtClean="0">
                          <a:solidFill>
                            <a:srgbClr val="FF3B3B"/>
                          </a:solidFill>
                          <a:latin typeface="Meiryo UI" panose="020B0604030504040204" pitchFamily="50" charset="-128"/>
                          <a:ea typeface="Meiryo UI" panose="020B0604030504040204" pitchFamily="50" charset="-128"/>
                        </a:rPr>
                        <a:t>￥</a:t>
                      </a:r>
                      <a:r>
                        <a:rPr kumimoji="1" lang="en-US" altLang="ja-JP" sz="1200" b="1" dirty="0" smtClean="0">
                          <a:solidFill>
                            <a:srgbClr val="FF3B3B"/>
                          </a:solidFill>
                          <a:latin typeface="Meiryo UI" panose="020B0604030504040204" pitchFamily="50" charset="-128"/>
                          <a:ea typeface="Meiryo UI" panose="020B0604030504040204" pitchFamily="50" charset="-128"/>
                        </a:rPr>
                        <a:t>4,625,760</a:t>
                      </a:r>
                      <a:endParaRPr kumimoji="1" lang="ja-JP" altLang="en-US" sz="11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4180522955"/>
                  </a:ext>
                </a:extLst>
              </a:tr>
              <a:tr h="206887">
                <a:tc rowSpan="2">
                  <a:txBody>
                    <a:bodyPr/>
                    <a:lstStyle/>
                    <a:p>
                      <a:pPr algn="ctr"/>
                      <a:r>
                        <a:rPr kumimoji="1"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rPr>
                        <a:t>B</a:t>
                      </a:r>
                      <a:r>
                        <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rPr>
                        <a:t>社</a:t>
                      </a:r>
                      <a:endPar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焼き肉店</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E5FF"/>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extLst>
                  <a:ext uri="{0D108BD9-81ED-4DB2-BD59-A6C34878D82A}">
                    <a16:rowId xmlns:a16="http://schemas.microsoft.com/office/drawing/2014/main" val="4236703389"/>
                  </a:ext>
                </a:extLst>
              </a:tr>
              <a:tr h="248265">
                <a:tc vMerge="1">
                  <a:txBody>
                    <a:bodyPr/>
                    <a:lstStyle/>
                    <a:p>
                      <a:pPr algn="ct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rPr>
                        <a:t>10</a:t>
                      </a: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施設</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en-US" altLang="ja-JP" sz="1200" b="1" dirty="0" smtClean="0">
                          <a:solidFill>
                            <a:schemeClr val="tx1">
                              <a:lumMod val="85000"/>
                              <a:lumOff val="15000"/>
                            </a:schemeClr>
                          </a:solidFill>
                          <a:latin typeface="Meiryo UI" panose="020B0604030504040204" pitchFamily="50" charset="-128"/>
                          <a:ea typeface="Meiryo UI" panose="020B0604030504040204" pitchFamily="50" charset="-128"/>
                        </a:rPr>
                        <a:t>\721,010</a:t>
                      </a:r>
                      <a:endParaRPr kumimoji="1" lang="ja-JP" altLang="en-US" sz="12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a:r>
                        <a:rPr kumimoji="1" lang="en-US" altLang="ja-JP" sz="1200" b="1" dirty="0" smtClean="0">
                          <a:solidFill>
                            <a:srgbClr val="FF3B3B"/>
                          </a:solidFill>
                          <a:latin typeface="Meiryo UI" panose="020B0604030504040204" pitchFamily="50" charset="-128"/>
                          <a:ea typeface="Meiryo UI" panose="020B0604030504040204" pitchFamily="50" charset="-128"/>
                        </a:rPr>
                        <a:t>\411,320</a:t>
                      </a:r>
                      <a:endParaRPr kumimoji="1" lang="ja-JP" altLang="en-US" sz="12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2310563915"/>
                  </a:ext>
                </a:extLst>
              </a:tr>
              <a:tr h="206887">
                <a:tc rowSpan="2">
                  <a:txBody>
                    <a:bodyPr/>
                    <a:lstStyle/>
                    <a:p>
                      <a:pPr algn="ctr"/>
                      <a:r>
                        <a:rPr kumimoji="1"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rPr>
                        <a:t>C</a:t>
                      </a:r>
                      <a:r>
                        <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rPr>
                        <a:t>社</a:t>
                      </a:r>
                      <a:endPar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美容室</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E5FF"/>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extLst>
                  <a:ext uri="{0D108BD9-81ED-4DB2-BD59-A6C34878D82A}">
                    <a16:rowId xmlns:a16="http://schemas.microsoft.com/office/drawing/2014/main" val="1605725523"/>
                  </a:ext>
                </a:extLst>
              </a:tr>
              <a:tr h="248265">
                <a:tc vMerge="1">
                  <a:txBody>
                    <a:bodyPr/>
                    <a:lstStyle/>
                    <a:p>
                      <a:pPr algn="ct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rPr>
                        <a:t>83</a:t>
                      </a: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施設</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en-US" altLang="ja-JP" sz="1200" b="1" dirty="0" smtClean="0">
                          <a:solidFill>
                            <a:schemeClr val="tx1">
                              <a:lumMod val="85000"/>
                              <a:lumOff val="15000"/>
                            </a:schemeClr>
                          </a:solidFill>
                          <a:latin typeface="Meiryo UI" panose="020B0604030504040204" pitchFamily="50" charset="-128"/>
                          <a:ea typeface="Meiryo UI" panose="020B0604030504040204" pitchFamily="50" charset="-128"/>
                        </a:rPr>
                        <a:t>\3,450,600</a:t>
                      </a:r>
                      <a:endParaRPr kumimoji="1" lang="ja-JP" altLang="en-US" sz="12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a:r>
                        <a:rPr kumimoji="1" lang="en-US" altLang="ja-JP" sz="1200" b="1" dirty="0" smtClean="0">
                          <a:solidFill>
                            <a:srgbClr val="FF3B3B"/>
                          </a:solidFill>
                          <a:latin typeface="Meiryo UI" panose="020B0604030504040204" pitchFamily="50" charset="-128"/>
                          <a:ea typeface="Meiryo UI" panose="020B0604030504040204" pitchFamily="50" charset="-128"/>
                        </a:rPr>
                        <a:t>\3,285,710</a:t>
                      </a:r>
                      <a:endParaRPr kumimoji="1" lang="ja-JP" altLang="en-US" sz="12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527187609"/>
                  </a:ext>
                </a:extLst>
              </a:tr>
            </a:tbl>
          </a:graphicData>
        </a:graphic>
      </p:graphicFrame>
      <p:pic>
        <p:nvPicPr>
          <p:cNvPr id="55" name="図 5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5597" y="3029319"/>
            <a:ext cx="526032" cy="360918"/>
          </a:xfrm>
          <a:prstGeom prst="rect">
            <a:avLst/>
          </a:prstGeom>
        </p:spPr>
      </p:pic>
      <p:pic>
        <p:nvPicPr>
          <p:cNvPr id="56" name="図 5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0969" y="3042842"/>
            <a:ext cx="526032" cy="360918"/>
          </a:xfrm>
          <a:prstGeom prst="rect">
            <a:avLst/>
          </a:prstGeom>
        </p:spPr>
      </p:pic>
      <p:graphicFrame>
        <p:nvGraphicFramePr>
          <p:cNvPr id="57" name="表 56"/>
          <p:cNvGraphicFramePr>
            <a:graphicFrameLocks noGrp="1"/>
          </p:cNvGraphicFramePr>
          <p:nvPr>
            <p:extLst/>
          </p:nvPr>
        </p:nvGraphicFramePr>
        <p:xfrm>
          <a:off x="6105233" y="3551562"/>
          <a:ext cx="2674718" cy="1683490"/>
        </p:xfrm>
        <a:graphic>
          <a:graphicData uri="http://schemas.openxmlformats.org/drawingml/2006/table">
            <a:tbl>
              <a:tblPr firstRow="1" bandRow="1">
                <a:tableStyleId>{5C22544A-7EE6-4342-B048-85BDC9FD1C3A}</a:tableStyleId>
              </a:tblPr>
              <a:tblGrid>
                <a:gridCol w="1337359">
                  <a:extLst>
                    <a:ext uri="{9D8B030D-6E8A-4147-A177-3AD203B41FA5}">
                      <a16:colId xmlns:a16="http://schemas.microsoft.com/office/drawing/2014/main" val="2770317250"/>
                    </a:ext>
                  </a:extLst>
                </a:gridCol>
                <a:gridCol w="1337359">
                  <a:extLst>
                    <a:ext uri="{9D8B030D-6E8A-4147-A177-3AD203B41FA5}">
                      <a16:colId xmlns:a16="http://schemas.microsoft.com/office/drawing/2014/main" val="1961911742"/>
                    </a:ext>
                  </a:extLst>
                </a:gridCol>
              </a:tblGrid>
              <a:tr h="227257">
                <a:tc>
                  <a:txBody>
                    <a:bodyPr/>
                    <a:lstStyle/>
                    <a:p>
                      <a:pPr algn="ctr"/>
                      <a:r>
                        <a:rPr kumimoji="1" lang="ja-JP" altLang="en-US" sz="900" dirty="0" smtClean="0">
                          <a:solidFill>
                            <a:srgbClr val="35322C"/>
                          </a:solidFill>
                        </a:rPr>
                        <a:t>削減額</a:t>
                      </a:r>
                      <a:endParaRPr kumimoji="1" lang="ja-JP" altLang="en-US" sz="900" dirty="0">
                        <a:solidFill>
                          <a:srgbClr val="35322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ja-JP" altLang="en-US" sz="900" dirty="0" smtClean="0">
                          <a:solidFill>
                            <a:srgbClr val="35322C"/>
                          </a:solidFill>
                        </a:rPr>
                        <a:t>削減率</a:t>
                      </a:r>
                      <a:endParaRPr kumimoji="1" lang="ja-JP" altLang="en-US" sz="900" dirty="0">
                        <a:solidFill>
                          <a:srgbClr val="35322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664651744"/>
                  </a:ext>
                </a:extLst>
              </a:tr>
              <a:tr h="511148">
                <a:tc>
                  <a:txBody>
                    <a:bodyPr/>
                    <a:lstStyle/>
                    <a:p>
                      <a:pPr algn="ctr"/>
                      <a:r>
                        <a:rPr kumimoji="1" lang="en-US" altLang="ja-JP" sz="1400" b="1" dirty="0" smtClean="0">
                          <a:solidFill>
                            <a:srgbClr val="FF3B3B"/>
                          </a:solidFill>
                          <a:latin typeface="Meiryo UI" panose="020B0604030504040204" pitchFamily="50" charset="-128"/>
                          <a:ea typeface="Meiryo UI" panose="020B0604030504040204" pitchFamily="50" charset="-128"/>
                        </a:rPr>
                        <a:t>\2,083,920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smtClean="0">
                          <a:solidFill>
                            <a:srgbClr val="FF3B3B"/>
                          </a:solidFill>
                          <a:latin typeface="Meiryo UI" panose="020B0604030504040204" pitchFamily="50" charset="-128"/>
                          <a:ea typeface="Meiryo UI" panose="020B0604030504040204" pitchFamily="50" charset="-128"/>
                        </a:rPr>
                        <a:t>▲</a:t>
                      </a:r>
                      <a:r>
                        <a:rPr kumimoji="1" lang="ja-JP" altLang="en-US" sz="700" b="1" dirty="0" smtClean="0">
                          <a:solidFill>
                            <a:srgbClr val="FF3B3B"/>
                          </a:solidFill>
                          <a:latin typeface="Meiryo UI" panose="020B0604030504040204" pitchFamily="50" charset="-128"/>
                          <a:ea typeface="Meiryo UI" panose="020B0604030504040204" pitchFamily="50" charset="-128"/>
                        </a:rPr>
                        <a:t> </a:t>
                      </a:r>
                      <a:r>
                        <a:rPr kumimoji="1" lang="en-US" altLang="ja-JP" sz="2000" b="1" dirty="0" smtClean="0">
                          <a:solidFill>
                            <a:srgbClr val="FF3B3B"/>
                          </a:solidFill>
                          <a:latin typeface="Meiryo UI" panose="020B0604030504040204" pitchFamily="50" charset="-128"/>
                          <a:ea typeface="Meiryo UI" panose="020B0604030504040204" pitchFamily="50" charset="-128"/>
                        </a:rPr>
                        <a:t>31.1</a:t>
                      </a:r>
                      <a:r>
                        <a:rPr kumimoji="1" lang="ja-JP" altLang="en-US" sz="1200" b="1" dirty="0" smtClean="0">
                          <a:solidFill>
                            <a:srgbClr val="FF3B3B"/>
                          </a:solidFill>
                          <a:latin typeface="Meiryo UI" panose="020B0604030504040204" pitchFamily="50" charset="-128"/>
                          <a:ea typeface="Meiryo UI" panose="020B0604030504040204" pitchFamily="50" charset="-128"/>
                        </a:rPr>
                        <a:t>％</a:t>
                      </a:r>
                      <a:endParaRPr kumimoji="1" lang="ja-JP" altLang="en-US" sz="20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6691516"/>
                  </a:ext>
                </a:extLst>
              </a:tr>
              <a:tr h="481080">
                <a:tc>
                  <a:txBody>
                    <a:bodyPr/>
                    <a:lstStyle/>
                    <a:p>
                      <a:pPr algn="ctr"/>
                      <a:r>
                        <a:rPr kumimoji="1" lang="en-US" altLang="ja-JP" sz="1400" b="1" dirty="0" smtClean="0">
                          <a:solidFill>
                            <a:srgbClr val="FF3B3B"/>
                          </a:solidFill>
                          <a:latin typeface="Meiryo UI" panose="020B0604030504040204" pitchFamily="50" charset="-128"/>
                          <a:ea typeface="Meiryo UI" panose="020B0604030504040204" pitchFamily="50" charset="-128"/>
                        </a:rPr>
                        <a:t>\309,690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smtClean="0">
                          <a:solidFill>
                            <a:srgbClr val="FF3B3B"/>
                          </a:solidFill>
                          <a:latin typeface="Meiryo UI" panose="020B0604030504040204" pitchFamily="50" charset="-128"/>
                          <a:ea typeface="Meiryo UI" panose="020B0604030504040204" pitchFamily="50" charset="-128"/>
                        </a:rPr>
                        <a:t>▲</a:t>
                      </a:r>
                      <a:r>
                        <a:rPr kumimoji="1" lang="ja-JP" altLang="en-US" sz="800" b="1" dirty="0" smtClean="0">
                          <a:solidFill>
                            <a:srgbClr val="FF3B3B"/>
                          </a:solidFill>
                          <a:latin typeface="Meiryo UI" panose="020B0604030504040204" pitchFamily="50" charset="-128"/>
                          <a:ea typeface="Meiryo UI" panose="020B0604030504040204" pitchFamily="50" charset="-128"/>
                        </a:rPr>
                        <a:t> </a:t>
                      </a:r>
                      <a:r>
                        <a:rPr kumimoji="1" lang="en-US" altLang="ja-JP" sz="2000" b="1" dirty="0" smtClean="0">
                          <a:solidFill>
                            <a:srgbClr val="FF3B3B"/>
                          </a:solidFill>
                          <a:latin typeface="Meiryo UI" panose="020B0604030504040204" pitchFamily="50" charset="-128"/>
                          <a:ea typeface="Meiryo UI" panose="020B0604030504040204" pitchFamily="50" charset="-128"/>
                        </a:rPr>
                        <a:t>43.0</a:t>
                      </a:r>
                      <a:r>
                        <a:rPr kumimoji="1" lang="en-US" altLang="ja-JP" sz="1200" b="1" dirty="0" smtClean="0">
                          <a:solidFill>
                            <a:srgbClr val="FF3B3B"/>
                          </a:solidFill>
                          <a:latin typeface="Meiryo UI" panose="020B0604030504040204" pitchFamily="50" charset="-128"/>
                          <a:ea typeface="Meiryo UI" panose="020B0604030504040204" pitchFamily="50" charset="-128"/>
                        </a:rPr>
                        <a:t>%</a:t>
                      </a:r>
                      <a:endParaRPr kumimoji="1" lang="ja-JP" altLang="en-US" sz="20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853090"/>
                  </a:ext>
                </a:extLst>
              </a:tr>
              <a:tr h="462662">
                <a:tc>
                  <a:txBody>
                    <a:bodyPr/>
                    <a:lstStyle/>
                    <a:p>
                      <a:pPr algn="ctr"/>
                      <a:r>
                        <a:rPr kumimoji="1" lang="en-US" altLang="ja-JP" sz="1400" b="1" dirty="0" smtClean="0">
                          <a:solidFill>
                            <a:srgbClr val="FF3B3B"/>
                          </a:solidFill>
                          <a:latin typeface="Meiryo UI" panose="020B0604030504040204" pitchFamily="50" charset="-128"/>
                          <a:ea typeface="Meiryo UI" panose="020B0604030504040204" pitchFamily="50" charset="-128"/>
                        </a:rPr>
                        <a:t>\2,223,480</a:t>
                      </a:r>
                      <a:endParaRPr kumimoji="1" lang="ja-JP" altLang="en-US" sz="14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smtClean="0">
                          <a:solidFill>
                            <a:srgbClr val="FF3B3B"/>
                          </a:solidFill>
                          <a:latin typeface="Meiryo UI" panose="020B0604030504040204" pitchFamily="50" charset="-128"/>
                          <a:ea typeface="Meiryo UI" panose="020B0604030504040204" pitchFamily="50" charset="-128"/>
                        </a:rPr>
                        <a:t>▲</a:t>
                      </a:r>
                      <a:r>
                        <a:rPr kumimoji="1" lang="ja-JP" altLang="en-US" sz="800" b="1" dirty="0" smtClean="0">
                          <a:solidFill>
                            <a:srgbClr val="FF3B3B"/>
                          </a:solidFill>
                          <a:latin typeface="Meiryo UI" panose="020B0604030504040204" pitchFamily="50" charset="-128"/>
                          <a:ea typeface="Meiryo UI" panose="020B0604030504040204" pitchFamily="50" charset="-128"/>
                        </a:rPr>
                        <a:t> </a:t>
                      </a:r>
                      <a:r>
                        <a:rPr kumimoji="1" lang="en-US" altLang="ja-JP" sz="2000" b="1" dirty="0" smtClean="0">
                          <a:solidFill>
                            <a:srgbClr val="FF3B3B"/>
                          </a:solidFill>
                          <a:latin typeface="Meiryo UI" panose="020B0604030504040204" pitchFamily="50" charset="-128"/>
                          <a:ea typeface="Meiryo UI" panose="020B0604030504040204" pitchFamily="50" charset="-128"/>
                        </a:rPr>
                        <a:t>64.4</a:t>
                      </a:r>
                      <a:r>
                        <a:rPr kumimoji="1" lang="en-US" altLang="ja-JP" sz="1200" b="1" dirty="0" smtClean="0">
                          <a:solidFill>
                            <a:srgbClr val="FF3B3B"/>
                          </a:solidFill>
                          <a:latin typeface="Meiryo UI" panose="020B0604030504040204" pitchFamily="50" charset="-128"/>
                          <a:ea typeface="Meiryo UI" panose="020B0604030504040204" pitchFamily="50" charset="-128"/>
                        </a:rPr>
                        <a:t>%</a:t>
                      </a:r>
                      <a:endParaRPr kumimoji="1" lang="ja-JP" altLang="en-US" sz="14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5789270"/>
                  </a:ext>
                </a:extLst>
              </a:tr>
            </a:tbl>
          </a:graphicData>
        </a:graphic>
      </p:graphicFrame>
      <p:sp>
        <p:nvSpPr>
          <p:cNvPr id="67" name="二等辺三角形 66"/>
          <p:cNvSpPr/>
          <p:nvPr/>
        </p:nvSpPr>
        <p:spPr bwMode="auto">
          <a:xfrm rot="5400000">
            <a:off x="5827899" y="4014640"/>
            <a:ext cx="260409" cy="116840"/>
          </a:xfrm>
          <a:prstGeom prst="triangle">
            <a:avLst>
              <a:gd name="adj" fmla="val 49220"/>
            </a:avLst>
          </a:prstGeom>
          <a:solidFill>
            <a:srgbClr val="FF3B3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8" name="二等辺三角形 67"/>
          <p:cNvSpPr/>
          <p:nvPr/>
        </p:nvSpPr>
        <p:spPr bwMode="auto">
          <a:xfrm rot="5400000">
            <a:off x="5821370" y="4530534"/>
            <a:ext cx="260409" cy="116840"/>
          </a:xfrm>
          <a:prstGeom prst="triangle">
            <a:avLst>
              <a:gd name="adj" fmla="val 49220"/>
            </a:avLst>
          </a:prstGeom>
          <a:solidFill>
            <a:srgbClr val="FF3B3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9" name="二等辺三角形 68"/>
          <p:cNvSpPr/>
          <p:nvPr/>
        </p:nvSpPr>
        <p:spPr bwMode="auto">
          <a:xfrm rot="5400000">
            <a:off x="5827899" y="5046427"/>
            <a:ext cx="260409" cy="116840"/>
          </a:xfrm>
          <a:prstGeom prst="triangle">
            <a:avLst>
              <a:gd name="adj" fmla="val 49220"/>
            </a:avLst>
          </a:prstGeom>
          <a:solidFill>
            <a:srgbClr val="FF3B3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77" name="グループ化 76"/>
          <p:cNvGrpSpPr/>
          <p:nvPr/>
        </p:nvGrpSpPr>
        <p:grpSpPr>
          <a:xfrm>
            <a:off x="354877" y="5490535"/>
            <a:ext cx="8538298" cy="944448"/>
            <a:chOff x="2480329" y="5849448"/>
            <a:chExt cx="8492734" cy="1131487"/>
          </a:xfrm>
        </p:grpSpPr>
        <p:grpSp>
          <p:nvGrpSpPr>
            <p:cNvPr id="76" name="グループ化 75"/>
            <p:cNvGrpSpPr/>
            <p:nvPr/>
          </p:nvGrpSpPr>
          <p:grpSpPr>
            <a:xfrm>
              <a:off x="2480329" y="5849448"/>
              <a:ext cx="8492734" cy="1024441"/>
              <a:chOff x="325633" y="5455603"/>
              <a:chExt cx="8492734" cy="1024441"/>
            </a:xfrm>
          </p:grpSpPr>
          <p:grpSp>
            <p:nvGrpSpPr>
              <p:cNvPr id="75" name="グループ化 74"/>
              <p:cNvGrpSpPr/>
              <p:nvPr/>
            </p:nvGrpSpPr>
            <p:grpSpPr>
              <a:xfrm>
                <a:off x="325633" y="5455603"/>
                <a:ext cx="8492734" cy="1024441"/>
                <a:chOff x="325633" y="5490535"/>
                <a:chExt cx="8492734" cy="848881"/>
              </a:xfrm>
            </p:grpSpPr>
            <p:graphicFrame>
              <p:nvGraphicFramePr>
                <p:cNvPr id="72" name="図表 71"/>
                <p:cNvGraphicFramePr/>
                <p:nvPr/>
              </p:nvGraphicFramePr>
              <p:xfrm>
                <a:off x="325633" y="5490535"/>
                <a:ext cx="8492734" cy="788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5" name="グループ化 64"/>
                <p:cNvGrpSpPr/>
                <p:nvPr/>
              </p:nvGrpSpPr>
              <p:grpSpPr>
                <a:xfrm>
                  <a:off x="733549" y="5522849"/>
                  <a:ext cx="997520" cy="305539"/>
                  <a:chOff x="583482" y="5689346"/>
                  <a:chExt cx="997520" cy="305539"/>
                </a:xfrm>
              </p:grpSpPr>
              <p:sp>
                <p:nvSpPr>
                  <p:cNvPr id="58" name="テキスト ボックス 57"/>
                  <p:cNvSpPr txBox="1"/>
                  <p:nvPr/>
                </p:nvSpPr>
                <p:spPr>
                  <a:xfrm>
                    <a:off x="583482" y="5689346"/>
                    <a:ext cx="311304" cy="305539"/>
                  </a:xfrm>
                  <a:prstGeom prst="rect">
                    <a:avLst/>
                  </a:prstGeom>
                  <a:noFill/>
                  <a:ln>
                    <a:noFill/>
                  </a:ln>
                </p:spPr>
                <p:txBody>
                  <a:bodyPr wrap="none" rtlCol="0">
                    <a:spAutoFit/>
                  </a:bodyPr>
                  <a:lstStyle/>
                  <a:p>
                    <a:r>
                      <a:rPr kumimoji="1" lang="en-US" altLang="ja-JP" sz="1400" b="1" dirty="0" smtClean="0">
                        <a:ln w="15875">
                          <a:solidFill>
                            <a:schemeClr val="bg1"/>
                          </a:solidFill>
                        </a:ln>
                        <a:solidFill>
                          <a:schemeClr val="bg1"/>
                        </a:solidFill>
                        <a:latin typeface="UD デジタル 教科書体 NP-B" panose="02020700000000000000" pitchFamily="18" charset="-128"/>
                        <a:ea typeface="UD デジタル 教科書体 NP-B" panose="02020700000000000000" pitchFamily="18" charset="-128"/>
                      </a:rPr>
                      <a:t>1</a:t>
                    </a:r>
                  </a:p>
                </p:txBody>
              </p:sp>
              <p:sp>
                <p:nvSpPr>
                  <p:cNvPr id="61" name="テキスト ボックス 60"/>
                  <p:cNvSpPr txBox="1"/>
                  <p:nvPr/>
                </p:nvSpPr>
                <p:spPr>
                  <a:xfrm>
                    <a:off x="780783" y="5694093"/>
                    <a:ext cx="800219" cy="229529"/>
                  </a:xfrm>
                  <a:prstGeom prst="rect">
                    <a:avLst/>
                  </a:prstGeom>
                  <a:no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現状</a:t>
                    </a:r>
                    <a:r>
                      <a:rPr lang="ja-JP" altLang="en-US" sz="1200" b="1" dirty="0">
                        <a:solidFill>
                          <a:schemeClr val="bg1"/>
                        </a:solidFill>
                        <a:latin typeface="Meiryo UI" panose="020B0604030504040204" pitchFamily="50" charset="-128"/>
                        <a:ea typeface="Meiryo UI" panose="020B0604030504040204" pitchFamily="50" charset="-128"/>
                      </a:rPr>
                      <a:t>分析</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grpSp>
              <p:nvGrpSpPr>
                <p:cNvPr id="64" name="グループ化 63"/>
                <p:cNvGrpSpPr/>
                <p:nvPr/>
              </p:nvGrpSpPr>
              <p:grpSpPr>
                <a:xfrm>
                  <a:off x="3447982" y="5544805"/>
                  <a:ext cx="2340567" cy="305539"/>
                  <a:chOff x="3221757" y="5704799"/>
                  <a:chExt cx="2340567" cy="305539"/>
                </a:xfrm>
              </p:grpSpPr>
              <p:sp>
                <p:nvSpPr>
                  <p:cNvPr id="59" name="テキスト ボックス 58"/>
                  <p:cNvSpPr txBox="1"/>
                  <p:nvPr/>
                </p:nvSpPr>
                <p:spPr>
                  <a:xfrm>
                    <a:off x="3221757" y="5704799"/>
                    <a:ext cx="364202" cy="305539"/>
                  </a:xfrm>
                  <a:prstGeom prst="rect">
                    <a:avLst/>
                  </a:prstGeom>
                  <a:noFill/>
                  <a:ln>
                    <a:solidFill>
                      <a:srgbClr val="00A8D5"/>
                    </a:solidFill>
                  </a:ln>
                </p:spPr>
                <p:txBody>
                  <a:bodyPr wrap="none" rtlCol="0">
                    <a:spAutoFit/>
                  </a:bodyPr>
                  <a:lstStyle/>
                  <a:p>
                    <a:r>
                      <a:rPr kumimoji="1" lang="ja-JP" altLang="en-US" sz="1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rPr>
                      <a:t>２</a:t>
                    </a:r>
                    <a:endParaRPr kumimoji="1" lang="en-US" altLang="ja-JP" sz="2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endParaRPr>
                  </a:p>
                </p:txBody>
              </p:sp>
              <p:sp>
                <p:nvSpPr>
                  <p:cNvPr id="62" name="テキスト ボックス 61"/>
                  <p:cNvSpPr txBox="1"/>
                  <p:nvPr/>
                </p:nvSpPr>
                <p:spPr>
                  <a:xfrm>
                    <a:off x="3470085" y="5714802"/>
                    <a:ext cx="2092239" cy="229529"/>
                  </a:xfrm>
                  <a:prstGeom prst="rect">
                    <a:avLst/>
                  </a:prstGeom>
                  <a:no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リスクチェック</a:t>
                    </a:r>
                    <a:r>
                      <a:rPr lang="en-US" altLang="ja-JP" sz="1200" b="1" dirty="0" smtClean="0">
                        <a:solidFill>
                          <a:schemeClr val="bg1"/>
                        </a:solidFill>
                        <a:latin typeface="Meiryo UI" panose="020B0604030504040204" pitchFamily="50" charset="-128"/>
                        <a:ea typeface="Meiryo UI" panose="020B0604030504040204" pitchFamily="50" charset="-128"/>
                      </a:rPr>
                      <a:t>&amp;</a:t>
                    </a:r>
                    <a:r>
                      <a:rPr lang="ja-JP" altLang="en-US" sz="1200" b="1" dirty="0" smtClean="0">
                        <a:solidFill>
                          <a:schemeClr val="bg1"/>
                        </a:solidFill>
                        <a:latin typeface="Meiryo UI" panose="020B0604030504040204" pitchFamily="50" charset="-128"/>
                        <a:ea typeface="Meiryo UI" panose="020B0604030504040204" pitchFamily="50" charset="-128"/>
                      </a:rPr>
                      <a:t>コンサルティング</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grpSp>
              <p:nvGrpSpPr>
                <p:cNvPr id="66" name="グループ化 65"/>
                <p:cNvGrpSpPr/>
                <p:nvPr/>
              </p:nvGrpSpPr>
              <p:grpSpPr>
                <a:xfrm>
                  <a:off x="6145920" y="5512816"/>
                  <a:ext cx="1052610" cy="305539"/>
                  <a:chOff x="6168516" y="5676719"/>
                  <a:chExt cx="1052610" cy="305539"/>
                </a:xfrm>
              </p:grpSpPr>
              <p:sp>
                <p:nvSpPr>
                  <p:cNvPr id="60" name="テキスト ボックス 59"/>
                  <p:cNvSpPr txBox="1"/>
                  <p:nvPr/>
                </p:nvSpPr>
                <p:spPr>
                  <a:xfrm>
                    <a:off x="6168516" y="5676719"/>
                    <a:ext cx="364202" cy="305539"/>
                  </a:xfrm>
                  <a:prstGeom prst="rect">
                    <a:avLst/>
                  </a:prstGeom>
                  <a:noFill/>
                  <a:ln>
                    <a:noFill/>
                  </a:ln>
                </p:spPr>
                <p:txBody>
                  <a:bodyPr wrap="none" rtlCol="0">
                    <a:spAutoFit/>
                  </a:bodyPr>
                  <a:lstStyle/>
                  <a:p>
                    <a:r>
                      <a:rPr kumimoji="1" lang="ja-JP" altLang="en-US" sz="1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rPr>
                      <a:t>３</a:t>
                    </a:r>
                    <a:endParaRPr kumimoji="1" lang="en-US" altLang="ja-JP" sz="1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endParaRPr>
                  </a:p>
                </p:txBody>
              </p:sp>
              <p:sp>
                <p:nvSpPr>
                  <p:cNvPr id="63" name="テキスト ボックス 62"/>
                  <p:cNvSpPr txBox="1"/>
                  <p:nvPr/>
                </p:nvSpPr>
                <p:spPr>
                  <a:xfrm>
                    <a:off x="6420907" y="5688644"/>
                    <a:ext cx="800219" cy="229529"/>
                  </a:xfrm>
                  <a:prstGeom prst="rect">
                    <a:avLst/>
                  </a:prstGeom>
                  <a:no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最適提案</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sp>
              <p:nvSpPr>
                <p:cNvPr id="73" name="テキスト ボックス 72"/>
                <p:cNvSpPr txBox="1"/>
                <p:nvPr/>
              </p:nvSpPr>
              <p:spPr>
                <a:xfrm>
                  <a:off x="3489266" y="5816944"/>
                  <a:ext cx="2349754" cy="522472"/>
                </a:xfrm>
                <a:prstGeom prst="rect">
                  <a:avLst/>
                </a:prstGeom>
                <a:noFill/>
              </p:spPr>
              <p:txBody>
                <a:bodyPr wrap="square" rtlCol="0">
                  <a:spAutoFit/>
                </a:bodyPr>
                <a:lstStyle/>
                <a:p>
                  <a:pPr lvl="0" defTabSz="1067672" eaLnBrk="1" fontAlgn="auto" hangingPunct="1">
                    <a:spcBef>
                      <a:spcPts val="0"/>
                    </a:spcBef>
                    <a:spcAft>
                      <a:spcPts val="0"/>
                    </a:spcAft>
                    <a:buNone/>
                  </a:pP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リスク管理体制や事故時の損害軽減策の実施状況を、ヒアリングまたは現地確認等で行います。</a:t>
                  </a:r>
                </a:p>
                <a:p>
                  <a:endParaRPr kumimoji="1" lang="ja-JP" altLang="en-US" sz="850" dirty="0">
                    <a:solidFill>
                      <a:schemeClr val="bg1"/>
                    </a:solidFill>
                  </a:endParaRPr>
                </a:p>
              </p:txBody>
            </p:sp>
          </p:grpSp>
          <p:sp>
            <p:nvSpPr>
              <p:cNvPr id="74" name="テキスト ボックス 73"/>
              <p:cNvSpPr txBox="1"/>
              <p:nvPr/>
            </p:nvSpPr>
            <p:spPr>
              <a:xfrm>
                <a:off x="6153202" y="5763850"/>
                <a:ext cx="2509399" cy="664798"/>
              </a:xfrm>
              <a:prstGeom prst="rect">
                <a:avLst/>
              </a:prstGeom>
              <a:noFill/>
            </p:spPr>
            <p:txBody>
              <a:bodyPr wrap="square" rtlCol="0">
                <a:spAutoFit/>
              </a:bodyPr>
              <a:lstStyle/>
              <a:p>
                <a:pPr lvl="0" defTabSz="1067672" eaLnBrk="1" fontAlgn="auto" hangingPunct="1">
                  <a:spcBef>
                    <a:spcPts val="0"/>
                  </a:spcBef>
                  <a:spcAft>
                    <a:spcPts val="0"/>
                  </a:spcAft>
                  <a:buNone/>
                </a:pP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リスクチェックの結果を基に、リスクに見合った商品・補償を</a:t>
                </a:r>
                <a:r>
                  <a:rPr lang="ja-JP" altLang="en-US"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選定し、またリスク</a:t>
                </a: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状況に応じた適切な保険料を設定し、企業包括保険として提案します。</a:t>
                </a:r>
              </a:p>
              <a:p>
                <a:endParaRPr kumimoji="1" lang="ja-JP" altLang="en-US" sz="850" dirty="0">
                  <a:solidFill>
                    <a:schemeClr val="bg1"/>
                  </a:solidFill>
                </a:endParaRPr>
              </a:p>
            </p:txBody>
          </p:sp>
        </p:grpSp>
        <p:sp>
          <p:nvSpPr>
            <p:cNvPr id="71" name="テキスト ボックス 70"/>
            <p:cNvSpPr txBox="1"/>
            <p:nvPr/>
          </p:nvSpPr>
          <p:spPr>
            <a:xfrm>
              <a:off x="2920835" y="6184481"/>
              <a:ext cx="2318997" cy="796454"/>
            </a:xfrm>
            <a:prstGeom prst="rect">
              <a:avLst/>
            </a:prstGeom>
            <a:noFill/>
          </p:spPr>
          <p:txBody>
            <a:bodyPr wrap="square" rtlCol="0">
              <a:spAutoFit/>
            </a:bodyPr>
            <a:lstStyle/>
            <a:p>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現在ご加入している保険の証券・明細データ等をご準備頂き</a:t>
              </a:r>
              <a:r>
                <a:rPr lang="ja-JP" altLang="en-US"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、補償</a:t>
              </a: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漏れや重複が無いか</a:t>
              </a:r>
              <a:r>
                <a:rPr lang="ja-JP" altLang="en-US"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、また</a:t>
              </a: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保険金額が充分であるか等を分析します。</a:t>
              </a:r>
              <a:endParaRPr lang="en-US" altLang="ja-JP"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endParaRPr kumimoji="1" lang="ja-JP" altLang="en-US" sz="850" dirty="0">
                <a:solidFill>
                  <a:schemeClr val="bg1"/>
                </a:solidFill>
              </a:endParaRPr>
            </a:p>
          </p:txBody>
        </p:sp>
      </p:grpSp>
      <p:grpSp>
        <p:nvGrpSpPr>
          <p:cNvPr id="79" name="グループ化 78"/>
          <p:cNvGrpSpPr/>
          <p:nvPr/>
        </p:nvGrpSpPr>
        <p:grpSpPr>
          <a:xfrm>
            <a:off x="354876" y="6508303"/>
            <a:ext cx="3221809" cy="339767"/>
            <a:chOff x="354876" y="6508303"/>
            <a:chExt cx="3221809" cy="339767"/>
          </a:xfrm>
        </p:grpSpPr>
        <p:sp>
          <p:nvSpPr>
            <p:cNvPr id="44"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78" name="図 77"/>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Tree>
    <p:extLst>
      <p:ext uri="{BB962C8B-B14F-4D97-AF65-F5344CB8AC3E}">
        <p14:creationId xmlns:p14="http://schemas.microsoft.com/office/powerpoint/2010/main" val="21172535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439" y="112161"/>
            <a:ext cx="2734931" cy="1934963"/>
          </a:xfrm>
          <a:prstGeom prst="rect">
            <a:avLst/>
          </a:prstGeom>
        </p:spPr>
      </p:pic>
      <p:sp>
        <p:nvSpPr>
          <p:cNvPr id="5" name="スライド番号プレースホルダー 4"/>
          <p:cNvSpPr>
            <a:spLocks noGrp="1"/>
          </p:cNvSpPr>
          <p:nvPr>
            <p:ph type="sldNum" sz="quarter" idx="10"/>
          </p:nvPr>
        </p:nvSpPr>
        <p:spPr/>
        <p:txBody>
          <a:bodyPr/>
          <a:lstStyle/>
          <a:p>
            <a:pPr>
              <a:defRPr/>
            </a:pPr>
            <a:fld id="{D2E4AEE9-8ED3-4084-9FB0-33674E7AE552}" type="slidenum">
              <a:rPr lang="en-US" altLang="ja-JP" smtClean="0"/>
              <a:pPr>
                <a:defRPr/>
              </a:pPr>
              <a:t>47</a:t>
            </a:fld>
            <a:endParaRPr lang="en-US" altLang="ja-JP" dirty="0"/>
          </a:p>
        </p:txBody>
      </p:sp>
      <p:sp>
        <p:nvSpPr>
          <p:cNvPr id="10" name="Shape 418"/>
          <p:cNvSpPr/>
          <p:nvPr/>
        </p:nvSpPr>
        <p:spPr>
          <a:xfrm>
            <a:off x="304800" y="4904926"/>
            <a:ext cx="4249561"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■まずはお得になるか、料金シュミレーションから！</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新電力サービス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USEN</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でんき</a:t>
            </a:r>
            <a:endPar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9" name="タイトル 1"/>
          <p:cNvSpPr txBox="1">
            <a:spLocks/>
          </p:cNvSpPr>
          <p:nvPr/>
        </p:nvSpPr>
        <p:spPr bwMode="auto">
          <a:xfrm>
            <a:off x="5120076" y="1487970"/>
            <a:ext cx="3915974" cy="4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200" dirty="0">
                <a:latin typeface="Meiryo UI" panose="020B0604030504040204" pitchFamily="50" charset="-128"/>
                <a:ea typeface="Meiryo UI" panose="020B0604030504040204" pitchFamily="50" charset="-128"/>
              </a:rPr>
              <a:t>飲食店や美容室、小規模な事務所や倉庫</a:t>
            </a:r>
            <a:r>
              <a:rPr lang="ja-JP" altLang="en-US" sz="1200" dirty="0" smtClean="0">
                <a:latin typeface="Meiryo UI" panose="020B0604030504040204" pitchFamily="50" charset="-128"/>
                <a:ea typeface="Meiryo UI" panose="020B0604030504040204" pitchFamily="50" charset="-128"/>
              </a:rPr>
              <a:t>など、</a:t>
            </a:r>
            <a:endParaRPr lang="en-US" altLang="ja-JP" sz="1200" dirty="0" smtClean="0">
              <a:latin typeface="Meiryo UI" panose="020B0604030504040204" pitchFamily="50" charset="-128"/>
              <a:ea typeface="Meiryo UI" panose="020B0604030504040204" pitchFamily="50" charset="-128"/>
            </a:endParaRPr>
          </a:p>
          <a:p>
            <a:pPr eaLnBrk="1" hangingPunct="1"/>
            <a:r>
              <a:rPr lang="ja-JP" altLang="en-US" sz="1200" dirty="0" smtClean="0">
                <a:latin typeface="Meiryo UI" panose="020B0604030504040204" pitchFamily="50" charset="-128"/>
                <a:ea typeface="Meiryo UI" panose="020B0604030504040204" pitchFamily="50" charset="-128"/>
              </a:rPr>
              <a:t>いわゆる</a:t>
            </a:r>
            <a:r>
              <a:rPr lang="ja-JP" altLang="en-US" sz="1200" dirty="0">
                <a:latin typeface="Meiryo UI" panose="020B0604030504040204" pitchFamily="50" charset="-128"/>
                <a:ea typeface="Meiryo UI" panose="020B0604030504040204" pitchFamily="50" charset="-128"/>
              </a:rPr>
              <a:t>業務店のお客様向けサービス</a:t>
            </a:r>
            <a:endParaRPr lang="en-US" altLang="ja-JP" sz="1200" dirty="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タイトル 1"/>
          <p:cNvSpPr txBox="1">
            <a:spLocks/>
          </p:cNvSpPr>
          <p:nvPr/>
        </p:nvSpPr>
        <p:spPr bwMode="auto">
          <a:xfrm>
            <a:off x="5120076" y="3234367"/>
            <a:ext cx="3801799"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200" dirty="0">
                <a:latin typeface="Meiryo UI" panose="020B0604030504040204" pitchFamily="50" charset="-128"/>
                <a:ea typeface="Meiryo UI" panose="020B0604030504040204" pitchFamily="50" charset="-128"/>
              </a:rPr>
              <a:t>オフィスビル、工場、老健施設、病院など大きな規模の建物のお客様向けサービス</a:t>
            </a:r>
            <a:endParaRPr lang="en-US" altLang="ja-JP" sz="1200" dirty="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bwMode="auto">
          <a:xfrm>
            <a:off x="323533" y="3113055"/>
            <a:ext cx="8598534" cy="17607"/>
          </a:xfrm>
          <a:prstGeom prst="line">
            <a:avLst/>
          </a:prstGeom>
          <a:solidFill>
            <a:schemeClr val="accent1"/>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線コネクタ 54"/>
          <p:cNvCxnSpPr/>
          <p:nvPr/>
        </p:nvCxnSpPr>
        <p:spPr bwMode="auto">
          <a:xfrm flipV="1">
            <a:off x="383439" y="4842600"/>
            <a:ext cx="8501766" cy="7631"/>
          </a:xfrm>
          <a:prstGeom prst="line">
            <a:avLst/>
          </a:prstGeom>
          <a:solidFill>
            <a:schemeClr val="accent1"/>
          </a:solidFill>
          <a:ln w="28575" cap="flat" cmpd="sng" algn="ctr">
            <a:solidFill>
              <a:srgbClr val="00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グループ化 6"/>
          <p:cNvGrpSpPr/>
          <p:nvPr/>
        </p:nvGrpSpPr>
        <p:grpSpPr>
          <a:xfrm>
            <a:off x="394331" y="5345310"/>
            <a:ext cx="2336523" cy="1032457"/>
            <a:chOff x="394331" y="5345310"/>
            <a:chExt cx="2336523" cy="1032457"/>
          </a:xfrm>
        </p:grpSpPr>
        <p:sp>
          <p:nvSpPr>
            <p:cNvPr id="56" name="角丸四角形 55"/>
            <p:cNvSpPr/>
            <p:nvPr/>
          </p:nvSpPr>
          <p:spPr bwMode="auto">
            <a:xfrm>
              <a:off x="394331" y="5345310"/>
              <a:ext cx="2336523" cy="297314"/>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6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料金シュミレーション</a:t>
              </a:r>
              <a:endParaRPr kumimoji="1" lang="ja-JP" altLang="en-US" sz="16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7" name="角丸四角形 56"/>
            <p:cNvSpPr/>
            <p:nvPr/>
          </p:nvSpPr>
          <p:spPr bwMode="auto">
            <a:xfrm>
              <a:off x="396838" y="5636242"/>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lang="ja-JP" altLang="en-US" sz="1000" dirty="0">
                  <a:latin typeface="Meiryo UI" panose="020B0604030504040204" pitchFamily="50" charset="-128"/>
                  <a:ea typeface="Meiryo UI" panose="020B0604030504040204" pitchFamily="50" charset="-128"/>
                </a:rPr>
                <a:t>「電気料金計算内訳書」など現在の契約状況、使用実績がわかる書類を</a:t>
              </a:r>
              <a:r>
                <a:rPr lang="en-US" altLang="ja-JP" sz="1000" dirty="0">
                  <a:latin typeface="Meiryo UI" panose="020B0604030504040204" pitchFamily="50" charset="-128"/>
                  <a:ea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rPr>
                <a:t>ヵ月分ご準備ください。それを元にお見積もりを作成いたします。</a:t>
              </a:r>
              <a:endParaRPr kumimoji="1" lang="ja-JP" altLang="en-US" sz="10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grpSp>
      <p:grpSp>
        <p:nvGrpSpPr>
          <p:cNvPr id="12" name="グループ化 11"/>
          <p:cNvGrpSpPr/>
          <p:nvPr/>
        </p:nvGrpSpPr>
        <p:grpSpPr>
          <a:xfrm>
            <a:off x="3455792" y="5345310"/>
            <a:ext cx="2336523" cy="1032457"/>
            <a:chOff x="3455792" y="5351692"/>
            <a:chExt cx="2336523" cy="1032457"/>
          </a:xfrm>
        </p:grpSpPr>
        <p:sp>
          <p:nvSpPr>
            <p:cNvPr id="58" name="角丸四角形 57"/>
            <p:cNvSpPr/>
            <p:nvPr/>
          </p:nvSpPr>
          <p:spPr bwMode="auto">
            <a:xfrm>
              <a:off x="3455792" y="5351692"/>
              <a:ext cx="2336523" cy="297314"/>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6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お申し込み</a:t>
              </a:r>
              <a:endParaRPr kumimoji="1" lang="ja-JP" altLang="en-US" sz="16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60" name="角丸四角形 59"/>
            <p:cNvSpPr/>
            <p:nvPr/>
          </p:nvSpPr>
          <p:spPr bwMode="auto">
            <a:xfrm>
              <a:off x="3455792" y="5642624"/>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lang="ja-JP" altLang="en-US" sz="1000" dirty="0">
                  <a:latin typeface="Meiryo UI" panose="020B0604030504040204" pitchFamily="50" charset="-128"/>
                  <a:ea typeface="Meiryo UI" panose="020B0604030504040204" pitchFamily="50" charset="-128"/>
                </a:rPr>
                <a:t>お見積結果、契約内容についてご確認の上、お申込みいただきます。</a:t>
              </a:r>
              <a:endParaRPr kumimoji="1" lang="ja-JP" altLang="en-US" sz="10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grpSp>
      <p:grpSp>
        <p:nvGrpSpPr>
          <p:cNvPr id="13" name="グループ化 12"/>
          <p:cNvGrpSpPr/>
          <p:nvPr/>
        </p:nvGrpSpPr>
        <p:grpSpPr>
          <a:xfrm>
            <a:off x="6566143" y="5345310"/>
            <a:ext cx="2336523" cy="1032457"/>
            <a:chOff x="6566143" y="5345310"/>
            <a:chExt cx="2336523" cy="1032457"/>
          </a:xfrm>
        </p:grpSpPr>
        <p:sp>
          <p:nvSpPr>
            <p:cNvPr id="61" name="角丸四角形 60"/>
            <p:cNvSpPr/>
            <p:nvPr/>
          </p:nvSpPr>
          <p:spPr bwMode="auto">
            <a:xfrm>
              <a:off x="6566143" y="5345310"/>
              <a:ext cx="2336523" cy="290932"/>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6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ご利用開始</a:t>
              </a:r>
              <a:endParaRPr kumimoji="1" lang="ja-JP" altLang="en-US" sz="16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62" name="角丸四角形 61"/>
            <p:cNvSpPr/>
            <p:nvPr/>
          </p:nvSpPr>
          <p:spPr bwMode="auto">
            <a:xfrm>
              <a:off x="6566143" y="5636242"/>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r>
                <a:rPr lang="ja-JP" altLang="en-US" sz="1000" dirty="0">
                  <a:latin typeface="Meiryo UI" panose="020B0604030504040204" pitchFamily="50" charset="-128"/>
                  <a:ea typeface="Meiryo UI" panose="020B0604030504040204" pitchFamily="50" charset="-128"/>
                </a:rPr>
                <a:t>お申し込み後、約</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ヵ月で供給開始となります</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電力</a:t>
              </a:r>
              <a:r>
                <a:rPr lang="ja-JP" altLang="en-US" sz="1000" dirty="0">
                  <a:latin typeface="Meiryo UI" panose="020B0604030504040204" pitchFamily="50" charset="-128"/>
                  <a:ea typeface="Meiryo UI" panose="020B0604030504040204" pitchFamily="50" charset="-128"/>
                </a:rPr>
                <a:t>供給はテプコカスタマーサービス株式会社が</a:t>
              </a:r>
              <a:r>
                <a:rPr lang="ja-JP" altLang="en-US" sz="1000" dirty="0" smtClean="0">
                  <a:latin typeface="Meiryo UI" panose="020B0604030504040204" pitchFamily="50" charset="-128"/>
                  <a:ea typeface="Meiryo UI" panose="020B0604030504040204" pitchFamily="50" charset="-128"/>
                </a:rPr>
                <a:t>行います</a:t>
              </a:r>
              <a:endParaRPr lang="ja-JP" altLang="en-US" sz="1000" dirty="0">
                <a:latin typeface="Meiryo UI" panose="020B0604030504040204" pitchFamily="50" charset="-128"/>
                <a:ea typeface="Meiryo UI" panose="020B0604030504040204" pitchFamily="50" charset="-128"/>
              </a:endParaRPr>
            </a:p>
          </p:txBody>
        </p:sp>
      </p:grpSp>
      <p:sp>
        <p:nvSpPr>
          <p:cNvPr id="28" name="二等辺三角形 27"/>
          <p:cNvSpPr/>
          <p:nvPr/>
        </p:nvSpPr>
        <p:spPr bwMode="auto">
          <a:xfrm rot="5400000">
            <a:off x="2927131" y="5755326"/>
            <a:ext cx="361769" cy="196969"/>
          </a:xfrm>
          <a:prstGeom prst="triangle">
            <a:avLst/>
          </a:prstGeom>
          <a:solidFill>
            <a:schemeClr val="tx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4" name="二等辺三角形 63"/>
          <p:cNvSpPr/>
          <p:nvPr/>
        </p:nvSpPr>
        <p:spPr bwMode="auto">
          <a:xfrm rot="5400000">
            <a:off x="6043982" y="5755326"/>
            <a:ext cx="361769" cy="196969"/>
          </a:xfrm>
          <a:prstGeom prst="triangle">
            <a:avLst/>
          </a:prstGeom>
          <a:solidFill>
            <a:schemeClr val="tx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6" name="Shape 418"/>
          <p:cNvSpPr/>
          <p:nvPr/>
        </p:nvSpPr>
        <p:spPr>
          <a:xfrm>
            <a:off x="3587941" y="731621"/>
            <a:ext cx="5448109" cy="6565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現在</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の送電環境・電気設備はその</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まま！契約</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会社</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　　切替手続きで電気料金が安くなる新電力サービス</a:t>
            </a:r>
            <a:endParaRPr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タイトル 1"/>
          <p:cNvSpPr txBox="1">
            <a:spLocks/>
          </p:cNvSpPr>
          <p:nvPr/>
        </p:nvSpPr>
        <p:spPr bwMode="auto">
          <a:xfrm>
            <a:off x="5144542" y="1853320"/>
            <a:ext cx="3729284" cy="33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東北、北陸、中部、関西、中国、四国、九州エリアへのご提供となります</a:t>
            </a:r>
            <a:endParaRPr lang="en-US" altLang="ja-JP" sz="8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タイトル 1"/>
          <p:cNvSpPr txBox="1">
            <a:spLocks/>
          </p:cNvSpPr>
          <p:nvPr/>
        </p:nvSpPr>
        <p:spPr bwMode="auto">
          <a:xfrm>
            <a:off x="5108572" y="3586257"/>
            <a:ext cx="3939788" cy="33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東北、一部東京、北陸、中部、関西、中国、四国、九州エリアへのご提供となります</a:t>
            </a:r>
            <a:endParaRPr lang="en-US" altLang="ja-JP" sz="8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408137" y="1525800"/>
            <a:ext cx="4645434" cy="322810"/>
            <a:chOff x="473016" y="1884886"/>
            <a:chExt cx="4645434" cy="322810"/>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016" y="1925127"/>
              <a:ext cx="2189329" cy="257568"/>
            </a:xfrm>
            <a:prstGeom prst="rect">
              <a:avLst/>
            </a:prstGeom>
          </p:spPr>
        </p:pic>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6328" y="1884886"/>
              <a:ext cx="2232122" cy="322810"/>
            </a:xfrm>
            <a:prstGeom prst="rect">
              <a:avLst/>
            </a:prstGeom>
          </p:spPr>
        </p:pic>
      </p:grpSp>
      <p:grpSp>
        <p:nvGrpSpPr>
          <p:cNvPr id="17" name="グループ化 16"/>
          <p:cNvGrpSpPr/>
          <p:nvPr/>
        </p:nvGrpSpPr>
        <p:grpSpPr>
          <a:xfrm>
            <a:off x="423597" y="3272195"/>
            <a:ext cx="4614514" cy="324008"/>
            <a:chOff x="494433" y="2596477"/>
            <a:chExt cx="4614514" cy="324008"/>
          </a:xfrm>
        </p:grpSpPr>
        <p:pic>
          <p:nvPicPr>
            <p:cNvPr id="14" name="図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4433" y="2616024"/>
              <a:ext cx="2177994" cy="260244"/>
            </a:xfrm>
            <a:prstGeom prst="rect">
              <a:avLst/>
            </a:prstGeom>
          </p:spPr>
        </p:pic>
        <p:pic>
          <p:nvPicPr>
            <p:cNvPr id="16" name="図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7923" y="2596477"/>
              <a:ext cx="2221024" cy="324008"/>
            </a:xfrm>
            <a:prstGeom prst="rect">
              <a:avLst/>
            </a:prstGeom>
          </p:spPr>
        </p:pic>
      </p:grpSp>
      <p:graphicFrame>
        <p:nvGraphicFramePr>
          <p:cNvPr id="31" name="表 30"/>
          <p:cNvGraphicFramePr>
            <a:graphicFrameLocks noGrp="1"/>
          </p:cNvGraphicFramePr>
          <p:nvPr>
            <p:extLst/>
          </p:nvPr>
        </p:nvGraphicFramePr>
        <p:xfrm>
          <a:off x="386080" y="3924384"/>
          <a:ext cx="8396002" cy="819968"/>
        </p:xfrm>
        <a:graphic>
          <a:graphicData uri="http://schemas.openxmlformats.org/drawingml/2006/table">
            <a:tbl>
              <a:tblPr firstRow="1" bandRow="1">
                <a:tableStyleId>{21E4AEA4-8DFA-4A89-87EB-49C32662AFE0}</a:tableStyleId>
              </a:tblPr>
              <a:tblGrid>
                <a:gridCol w="1860547">
                  <a:extLst>
                    <a:ext uri="{9D8B030D-6E8A-4147-A177-3AD203B41FA5}">
                      <a16:colId xmlns:a16="http://schemas.microsoft.com/office/drawing/2014/main" val="2915303940"/>
                    </a:ext>
                  </a:extLst>
                </a:gridCol>
                <a:gridCol w="1577797">
                  <a:extLst>
                    <a:ext uri="{9D8B030D-6E8A-4147-A177-3AD203B41FA5}">
                      <a16:colId xmlns:a16="http://schemas.microsoft.com/office/drawing/2014/main" val="3214780441"/>
                    </a:ext>
                  </a:extLst>
                </a:gridCol>
                <a:gridCol w="1599257">
                  <a:extLst>
                    <a:ext uri="{9D8B030D-6E8A-4147-A177-3AD203B41FA5}">
                      <a16:colId xmlns:a16="http://schemas.microsoft.com/office/drawing/2014/main" val="1336435193"/>
                    </a:ext>
                  </a:extLst>
                </a:gridCol>
                <a:gridCol w="1677705">
                  <a:extLst>
                    <a:ext uri="{9D8B030D-6E8A-4147-A177-3AD203B41FA5}">
                      <a16:colId xmlns:a16="http://schemas.microsoft.com/office/drawing/2014/main" val="631345734"/>
                    </a:ext>
                  </a:extLst>
                </a:gridCol>
                <a:gridCol w="1680696">
                  <a:extLst>
                    <a:ext uri="{9D8B030D-6E8A-4147-A177-3AD203B41FA5}">
                      <a16:colId xmlns:a16="http://schemas.microsoft.com/office/drawing/2014/main" val="1082294351"/>
                    </a:ext>
                  </a:extLst>
                </a:gridCol>
              </a:tblGrid>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業種</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zh-TW" altLang="en-US" sz="1100" b="1" u="none" strike="noStrike" dirty="0">
                          <a:effectLst/>
                          <a:latin typeface="Meiryo UI" panose="020B0604030504040204" pitchFamily="50" charset="-128"/>
                          <a:ea typeface="Meiryo UI" panose="020B0604030504040204" pitchFamily="50" charset="-128"/>
                        </a:rPr>
                        <a:t>現行年間電気料金</a:t>
                      </a: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zh-TW" altLang="en-US" sz="1100" b="1" u="none" strike="noStrike" dirty="0">
                          <a:effectLst/>
                          <a:latin typeface="Meiryo UI" panose="020B0604030504040204" pitchFamily="50" charset="-128"/>
                          <a:ea typeface="Meiryo UI" panose="020B0604030504040204" pitchFamily="50" charset="-128"/>
                        </a:rPr>
                        <a:t>削減後電気料金</a:t>
                      </a: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削減額</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削減率</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extLst>
                  <a:ext uri="{0D108BD9-81ED-4DB2-BD59-A6C34878D82A}">
                    <a16:rowId xmlns:a16="http://schemas.microsoft.com/office/drawing/2014/main" val="971718688"/>
                  </a:ext>
                </a:extLst>
              </a:tr>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工場</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\2,560,560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\1,867,795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Meiryo UI" panose="020B0604030504040204" pitchFamily="50" charset="-128"/>
                          <a:ea typeface="Meiryo UI" panose="020B0604030504040204" pitchFamily="50" charset="-128"/>
                        </a:rPr>
                        <a:t>\692,765</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27.1</a:t>
                      </a:r>
                      <a:r>
                        <a:rPr lang="en-US" altLang="ja-JP" sz="1100" b="1" u="none" strike="noStrike" dirty="0">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extLst>
                  <a:ext uri="{0D108BD9-81ED-4DB2-BD59-A6C34878D82A}">
                    <a16:rowId xmlns:a16="http://schemas.microsoft.com/office/drawing/2014/main" val="4115374843"/>
                  </a:ext>
                </a:extLst>
              </a:tr>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カーディーラー</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\8,261,468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\6,797,324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Meiryo UI" panose="020B0604030504040204" pitchFamily="50" charset="-128"/>
                          <a:ea typeface="Meiryo UI" panose="020B0604030504040204" pitchFamily="50" charset="-128"/>
                        </a:rPr>
                        <a:t>\1,464,144</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17.7</a:t>
                      </a:r>
                      <a:r>
                        <a:rPr lang="en-US" altLang="ja-JP" sz="1100" b="1" u="none" strike="noStrike" dirty="0">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extLst>
                  <a:ext uri="{0D108BD9-81ED-4DB2-BD59-A6C34878D82A}">
                    <a16:rowId xmlns:a16="http://schemas.microsoft.com/office/drawing/2014/main" val="1360203957"/>
                  </a:ext>
                </a:extLst>
              </a:tr>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宿泊</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\7,076,533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\5,741,609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Meiryo UI" panose="020B0604030504040204" pitchFamily="50" charset="-128"/>
                          <a:ea typeface="Meiryo UI" panose="020B0604030504040204" pitchFamily="50" charset="-128"/>
                        </a:rPr>
                        <a:t>\1,334,924</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18.9</a:t>
                      </a:r>
                      <a:r>
                        <a:rPr lang="en-US" altLang="ja-JP" sz="1100" b="1" u="none" strike="noStrike" dirty="0">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extLst>
                  <a:ext uri="{0D108BD9-81ED-4DB2-BD59-A6C34878D82A}">
                    <a16:rowId xmlns:a16="http://schemas.microsoft.com/office/drawing/2014/main" val="3987932499"/>
                  </a:ext>
                </a:extLst>
              </a:tr>
            </a:tbl>
          </a:graphicData>
        </a:graphic>
      </p:graphicFrame>
      <p:sp>
        <p:nvSpPr>
          <p:cNvPr id="32" name="Shape 418"/>
          <p:cNvSpPr/>
          <p:nvPr/>
        </p:nvSpPr>
        <p:spPr>
          <a:xfrm>
            <a:off x="383439" y="3645851"/>
            <a:ext cx="1763303" cy="26417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■高圧電力　業種別　削減例</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nvPr>
        </p:nvGraphicFramePr>
        <p:xfrm>
          <a:off x="423596" y="2228380"/>
          <a:ext cx="8358485" cy="776772"/>
        </p:xfrm>
        <a:graphic>
          <a:graphicData uri="http://schemas.openxmlformats.org/drawingml/2006/table">
            <a:tbl>
              <a:tblPr firstRow="1" bandRow="1">
                <a:tableStyleId>{21E4AEA4-8DFA-4A89-87EB-49C32662AFE0}</a:tableStyleId>
              </a:tblPr>
              <a:tblGrid>
                <a:gridCol w="1665180">
                  <a:extLst>
                    <a:ext uri="{9D8B030D-6E8A-4147-A177-3AD203B41FA5}">
                      <a16:colId xmlns:a16="http://schemas.microsoft.com/office/drawing/2014/main" val="2915303940"/>
                    </a:ext>
                  </a:extLst>
                </a:gridCol>
                <a:gridCol w="1678214">
                  <a:extLst>
                    <a:ext uri="{9D8B030D-6E8A-4147-A177-3AD203B41FA5}">
                      <a16:colId xmlns:a16="http://schemas.microsoft.com/office/drawing/2014/main" val="3214780441"/>
                    </a:ext>
                  </a:extLst>
                </a:gridCol>
                <a:gridCol w="1671697">
                  <a:extLst>
                    <a:ext uri="{9D8B030D-6E8A-4147-A177-3AD203B41FA5}">
                      <a16:colId xmlns:a16="http://schemas.microsoft.com/office/drawing/2014/main" val="1336435193"/>
                    </a:ext>
                  </a:extLst>
                </a:gridCol>
                <a:gridCol w="1671697">
                  <a:extLst>
                    <a:ext uri="{9D8B030D-6E8A-4147-A177-3AD203B41FA5}">
                      <a16:colId xmlns:a16="http://schemas.microsoft.com/office/drawing/2014/main" val="631345734"/>
                    </a:ext>
                  </a:extLst>
                </a:gridCol>
                <a:gridCol w="1671697">
                  <a:extLst>
                    <a:ext uri="{9D8B030D-6E8A-4147-A177-3AD203B41FA5}">
                      <a16:colId xmlns:a16="http://schemas.microsoft.com/office/drawing/2014/main" val="1082294351"/>
                    </a:ext>
                  </a:extLst>
                </a:gridCol>
              </a:tblGrid>
              <a:tr h="194193">
                <a:tc>
                  <a:txBody>
                    <a:bodyPr/>
                    <a:lstStyle/>
                    <a:p>
                      <a:pPr algn="ctr" fontAlgn="ctr"/>
                      <a:r>
                        <a:rPr lang="ja-JP" altLang="en-US" sz="1100" b="1" u="none" strike="noStrike" dirty="0">
                          <a:solidFill>
                            <a:schemeClr val="bg1"/>
                          </a:solidFill>
                          <a:effectLst/>
                          <a:latin typeface="Meiryo UI" panose="020B0604030504040204" pitchFamily="50" charset="-128"/>
                          <a:ea typeface="Meiryo UI" panose="020B0604030504040204" pitchFamily="50" charset="-128"/>
                        </a:rPr>
                        <a:t>業種</a:t>
                      </a:r>
                      <a:endParaRPr lang="ja-JP"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zh-TW" altLang="en-US" sz="1100" b="1" u="none" strike="noStrike" dirty="0">
                          <a:solidFill>
                            <a:schemeClr val="bg1"/>
                          </a:solidFill>
                          <a:effectLst/>
                          <a:latin typeface="Meiryo UI" panose="020B0604030504040204" pitchFamily="50" charset="-128"/>
                          <a:ea typeface="Meiryo UI" panose="020B0604030504040204" pitchFamily="50" charset="-128"/>
                        </a:rPr>
                        <a:t>現行年間電気料金</a:t>
                      </a:r>
                      <a:endParaRPr lang="zh-TW"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zh-TW" altLang="en-US" sz="1100" b="1" u="none" strike="noStrike" dirty="0">
                          <a:solidFill>
                            <a:schemeClr val="bg1"/>
                          </a:solidFill>
                          <a:effectLst/>
                          <a:latin typeface="Meiryo UI" panose="020B0604030504040204" pitchFamily="50" charset="-128"/>
                          <a:ea typeface="Meiryo UI" panose="020B0604030504040204" pitchFamily="50" charset="-128"/>
                        </a:rPr>
                        <a:t>削減後電気料金</a:t>
                      </a:r>
                      <a:endParaRPr lang="zh-TW"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ja-JP" altLang="en-US" sz="1100" b="1" u="none" strike="noStrike" dirty="0">
                          <a:solidFill>
                            <a:schemeClr val="bg1"/>
                          </a:solidFill>
                          <a:effectLst/>
                          <a:latin typeface="Meiryo UI" panose="020B0604030504040204" pitchFamily="50" charset="-128"/>
                          <a:ea typeface="Meiryo UI" panose="020B0604030504040204" pitchFamily="50" charset="-128"/>
                        </a:rPr>
                        <a:t>削減額</a:t>
                      </a:r>
                      <a:endParaRPr lang="ja-JP"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ja-JP" altLang="en-US" sz="1100" b="1" u="none" strike="noStrike" dirty="0">
                          <a:solidFill>
                            <a:schemeClr val="bg1"/>
                          </a:solidFill>
                          <a:effectLst/>
                          <a:latin typeface="Meiryo UI" panose="020B0604030504040204" pitchFamily="50" charset="-128"/>
                          <a:ea typeface="Meiryo UI" panose="020B0604030504040204" pitchFamily="50" charset="-128"/>
                        </a:rPr>
                        <a:t>削減率</a:t>
                      </a:r>
                      <a:endParaRPr lang="ja-JP"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extLst>
                  <a:ext uri="{0D108BD9-81ED-4DB2-BD59-A6C34878D82A}">
                    <a16:rowId xmlns:a16="http://schemas.microsoft.com/office/drawing/2014/main" val="971718688"/>
                  </a:ext>
                </a:extLst>
              </a:tr>
              <a:tr h="194193">
                <a:tc>
                  <a:txBody>
                    <a:bodyPr/>
                    <a:lstStyle/>
                    <a:p>
                      <a:pPr algn="ctr" fontAlgn="ctr"/>
                      <a:r>
                        <a:rPr lang="ja-JP" altLang="en-US" sz="1100" b="1" i="0" u="none" strike="noStrike" dirty="0" smtClean="0">
                          <a:solidFill>
                            <a:schemeClr val="dk1"/>
                          </a:solidFill>
                          <a:effectLst/>
                          <a:latin typeface="Meiryo UI" panose="020B0604030504040204" pitchFamily="50" charset="-128"/>
                          <a:ea typeface="Meiryo UI" panose="020B0604030504040204" pitchFamily="50" charset="-128"/>
                        </a:rPr>
                        <a:t>レストラン・カフェ</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\1,047,330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\947,321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¥100,009</a:t>
                      </a:r>
                    </a:p>
                  </a:txBody>
                  <a:tcPr marL="7620" marR="7620" marT="7620" marB="0" anchor="ctr">
                    <a:solidFill>
                      <a:srgbClr val="FFF1C5"/>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9.5%</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extLst>
                  <a:ext uri="{0D108BD9-81ED-4DB2-BD59-A6C34878D82A}">
                    <a16:rowId xmlns:a16="http://schemas.microsoft.com/office/drawing/2014/main" val="1360203957"/>
                  </a:ext>
                </a:extLst>
              </a:tr>
              <a:tr h="194193">
                <a:tc>
                  <a:txBody>
                    <a:bodyPr/>
                    <a:lstStyle/>
                    <a:p>
                      <a:pPr algn="ctr" fontAlgn="ctr"/>
                      <a:r>
                        <a:rPr lang="ja-JP" altLang="en-US" sz="1100" b="1" i="0" u="none" strike="noStrike" dirty="0" smtClean="0">
                          <a:solidFill>
                            <a:srgbClr val="000000"/>
                          </a:solidFill>
                          <a:effectLst/>
                          <a:latin typeface="Meiryo UI" panose="020B0604030504040204" pitchFamily="50" charset="-128"/>
                          <a:ea typeface="Meiryo UI" panose="020B0604030504040204" pitchFamily="50" charset="-128"/>
                        </a:rPr>
                        <a:t>エステサロン</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\561,603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\498,856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¥62,747</a:t>
                      </a:r>
                    </a:p>
                  </a:txBody>
                  <a:tcPr marL="7620" marR="7620" marT="7620" marB="0" anchor="ctr">
                    <a:solidFill>
                      <a:srgbClr val="FFF1C5"/>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11.2%</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extLst>
                  <a:ext uri="{0D108BD9-81ED-4DB2-BD59-A6C34878D82A}">
                    <a16:rowId xmlns:a16="http://schemas.microsoft.com/office/drawing/2014/main" val="3338716352"/>
                  </a:ext>
                </a:extLst>
              </a:tr>
              <a:tr h="194193">
                <a:tc>
                  <a:txBody>
                    <a:bodyPr/>
                    <a:lstStyle/>
                    <a:p>
                      <a:pPr algn="ctr" fontAlgn="ctr"/>
                      <a:r>
                        <a:rPr lang="ja-JP" altLang="en-US" sz="1100" b="1" i="0" u="none" strike="noStrike" dirty="0" smtClean="0">
                          <a:solidFill>
                            <a:schemeClr val="dk1"/>
                          </a:solidFill>
                          <a:effectLst/>
                          <a:latin typeface="Meiryo UI" panose="020B0604030504040204" pitchFamily="50" charset="-128"/>
                          <a:ea typeface="Meiryo UI" panose="020B0604030504040204" pitchFamily="50" charset="-128"/>
                        </a:rPr>
                        <a:t>アパレルショップ</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\643,610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\581,829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tc>
                  <a:txBody>
                    <a:bodyPr/>
                    <a:lstStyle/>
                    <a:p>
                      <a:pPr algn="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¥61,781</a:t>
                      </a:r>
                    </a:p>
                  </a:txBody>
                  <a:tcPr marL="7620" marR="7620" marT="7620" marB="0" anchor="ctr">
                    <a:solidFill>
                      <a:srgbClr val="FF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9.6%</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extLst>
                  <a:ext uri="{0D108BD9-81ED-4DB2-BD59-A6C34878D82A}">
                    <a16:rowId xmlns:a16="http://schemas.microsoft.com/office/drawing/2014/main" val="4051848871"/>
                  </a:ext>
                </a:extLst>
              </a:tr>
            </a:tbl>
          </a:graphicData>
        </a:graphic>
      </p:graphicFrame>
      <p:sp>
        <p:nvSpPr>
          <p:cNvPr id="34" name="Shape 418"/>
          <p:cNvSpPr/>
          <p:nvPr/>
        </p:nvSpPr>
        <p:spPr>
          <a:xfrm>
            <a:off x="323533" y="1938052"/>
            <a:ext cx="1763303" cy="26417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■低圧電力　業種別　削減例</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354876" y="6508303"/>
            <a:ext cx="3221809" cy="339767"/>
            <a:chOff x="354876" y="6508303"/>
            <a:chExt cx="3221809" cy="339767"/>
          </a:xfrm>
        </p:grpSpPr>
        <p:sp>
          <p:nvSpPr>
            <p:cNvPr id="36"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Tree>
    <p:extLst>
      <p:ext uri="{BB962C8B-B14F-4D97-AF65-F5344CB8AC3E}">
        <p14:creationId xmlns:p14="http://schemas.microsoft.com/office/powerpoint/2010/main" val="38064904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auto">
          <a:xfrm>
            <a:off x="250825" y="1292308"/>
            <a:ext cx="8615848" cy="2244641"/>
          </a:xfrm>
          <a:prstGeom prst="rect">
            <a:avLst/>
          </a:prstGeom>
          <a:solidFill>
            <a:srgbClr val="FFFFD4"/>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5" name="角丸四角形 44"/>
          <p:cNvSpPr/>
          <p:nvPr/>
        </p:nvSpPr>
        <p:spPr bwMode="auto">
          <a:xfrm>
            <a:off x="237680" y="1292308"/>
            <a:ext cx="8628992" cy="828079"/>
          </a:xfrm>
          <a:prstGeom prst="roundRect">
            <a:avLst>
              <a:gd name="adj" fmla="val 7567"/>
            </a:avLst>
          </a:prstGeom>
          <a:solidFill>
            <a:srgbClr val="FFFFD4"/>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1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008" y="-181118"/>
            <a:ext cx="3057901" cy="2293426"/>
          </a:xfrm>
          <a:prstGeom prst="rect">
            <a:avLst/>
          </a:prstGeom>
        </p:spPr>
      </p:pic>
      <p:sp>
        <p:nvSpPr>
          <p:cNvPr id="27" name="タイトル 1"/>
          <p:cNvSpPr txBox="1">
            <a:spLocks/>
          </p:cNvSpPr>
          <p:nvPr/>
        </p:nvSpPr>
        <p:spPr bwMode="auto">
          <a:xfrm>
            <a:off x="3369934" y="615297"/>
            <a:ext cx="5774066"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東京ガスの一般契約料金より</a:t>
            </a:r>
            <a:r>
              <a:rPr lang="ja-JP" altLang="en-US" sz="18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必ず</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お得になるサービス</a:t>
            </a:r>
            <a:r>
              <a:rPr lang="en-US" altLang="ja-JP" sz="1800" b="1" i="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b="1" i="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bwMode="auto">
          <a:xfrm flipV="1">
            <a:off x="3429909" y="1137845"/>
            <a:ext cx="5220000" cy="0"/>
          </a:xfrm>
          <a:prstGeom prst="line">
            <a:avLst/>
          </a:prstGeom>
          <a:solidFill>
            <a:schemeClr val="accent1"/>
          </a:solidFill>
          <a:ln w="28575" cap="flat" cmpd="sng" algn="ctr">
            <a:solidFill>
              <a:srgbClr val="005AA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角丸四角形 13"/>
          <p:cNvSpPr/>
          <p:nvPr/>
        </p:nvSpPr>
        <p:spPr bwMode="auto">
          <a:xfrm>
            <a:off x="372008" y="1483792"/>
            <a:ext cx="2555330" cy="411036"/>
          </a:xfrm>
          <a:prstGeom prst="roundRect">
            <a:avLst/>
          </a:prstGeom>
          <a:solidFill>
            <a:srgbClr val="005AAD"/>
          </a:solidFill>
          <a:ln w="19050" algn="ctr">
            <a:solidFill>
              <a:srgbClr val="005AA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en-US" altLang="ja-JP"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USEN GAS</a:t>
            </a:r>
            <a:r>
              <a:rPr kumimoji="1" lang="ja-JP" altLang="en-US"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　</a:t>
            </a:r>
            <a:r>
              <a:rPr kumimoji="1" lang="en-US" altLang="ja-JP"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2</a:t>
            </a:r>
            <a:r>
              <a:rPr kumimoji="1" lang="ja-JP" altLang="en-US"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年契約</a:t>
            </a:r>
            <a:endParaRPr kumimoji="1" lang="ja-JP" altLang="en-US" sz="1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8" name="タイトル 1"/>
          <p:cNvSpPr txBox="1">
            <a:spLocks/>
          </p:cNvSpPr>
          <p:nvPr/>
        </p:nvSpPr>
        <p:spPr bwMode="auto">
          <a:xfrm>
            <a:off x="3034733" y="1444493"/>
            <a:ext cx="5313908"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東京ガスの一般契約料金に対して一律　</a:t>
            </a:r>
            <a:r>
              <a:rPr lang="ja-JP" altLang="en-US" sz="3200" b="1" dirty="0" smtClean="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５</a:t>
            </a:r>
            <a:r>
              <a:rPr lang="ja-JP" altLang="en-US" sz="2400" b="1" dirty="0" smtClean="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％割引</a:t>
            </a:r>
            <a:endParaRPr lang="en-US" altLang="ja-JP" sz="2400" b="1" dirty="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タイトル 1"/>
          <p:cNvSpPr txBox="1">
            <a:spLocks/>
          </p:cNvSpPr>
          <p:nvPr/>
        </p:nvSpPr>
        <p:spPr bwMode="auto">
          <a:xfrm>
            <a:off x="303528" y="1822192"/>
            <a:ext cx="5247620"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12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　単年契約もございます。（東京ガスの一般契約料金に対して一律３％割引）</a:t>
            </a:r>
            <a:endParaRPr lang="en-US" altLang="ja-JP" sz="1200"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片側の 2 つの角を丸めた四角形 41"/>
          <p:cNvSpPr/>
          <p:nvPr/>
        </p:nvSpPr>
        <p:spPr bwMode="auto">
          <a:xfrm>
            <a:off x="303528" y="4896938"/>
            <a:ext cx="4771697" cy="389478"/>
          </a:xfrm>
          <a:prstGeom prst="round2SameRect">
            <a:avLst/>
          </a:prstGeom>
          <a:solidFill>
            <a:srgbClr val="005AAD"/>
          </a:solidFill>
          <a:ln w="19050" algn="ctr">
            <a:solidFill>
              <a:srgbClr val="005AA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ガスの品質は変わらず提供</a:t>
            </a:r>
            <a:endParaRPr kumimoji="1" lang="ja-JP" altLang="en-US" sz="1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3" name="角丸四角形 42"/>
          <p:cNvSpPr/>
          <p:nvPr/>
        </p:nvSpPr>
        <p:spPr bwMode="auto">
          <a:xfrm>
            <a:off x="302627" y="5310896"/>
            <a:ext cx="4772599" cy="1111431"/>
          </a:xfrm>
          <a:prstGeom prst="roundRect">
            <a:avLst>
              <a:gd name="adj" fmla="val 0"/>
            </a:avLst>
          </a:prstGeom>
          <a:noFill/>
          <a:ln w="19050" algn="ctr">
            <a:solidFill>
              <a:srgbClr val="005AAD"/>
            </a:solid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50000"/>
              </a:lnSpc>
              <a:spcBef>
                <a:spcPts val="0"/>
              </a:spcBef>
              <a:spcAft>
                <a:spcPts val="0"/>
              </a:spcAft>
              <a:buClrTx/>
              <a:buSzTx/>
              <a:buFontTx/>
              <a:buNone/>
              <a:tabLst/>
            </a:pPr>
            <a:r>
              <a:rPr kumimoji="1" lang="ja-JP" altLang="en-US"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■託送・ガス漏れなど緊急の場合の対応は従来通り東京ガスにて対応</a:t>
            </a:r>
            <a:endParaRPr kumimoji="1" lang="en-US" altLang="ja-JP"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marL="0" marR="0" indent="0" defTabSz="1067672" eaLnBrk="1" fontAlgn="auto" latinLnBrk="0" hangingPunct="1">
              <a:lnSpc>
                <a:spcPct val="150000"/>
              </a:lnSpc>
              <a:spcBef>
                <a:spcPts val="0"/>
              </a:spcBef>
              <a:spcAft>
                <a:spcPts val="0"/>
              </a:spcAft>
              <a:buClrTx/>
              <a:buSzTx/>
              <a:buFontTx/>
              <a:buNone/>
              <a:tabLst/>
            </a:pPr>
            <a:r>
              <a:rPr kumimoji="1" lang="ja-JP" altLang="en-US"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■配管・メーターなど、今までお使いの都市ガスの設備はそのまま</a:t>
            </a:r>
            <a:r>
              <a:rPr lang="ja-JP" altLang="en-US" sz="1200" kern="0" dirty="0" smtClean="0">
                <a:latin typeface="Meiryo UI" panose="020B0604030504040204" pitchFamily="50" charset="-128"/>
                <a:ea typeface="Meiryo UI" panose="020B0604030504040204" pitchFamily="50" charset="-128"/>
              </a:rPr>
              <a:t>ご利用可能</a:t>
            </a:r>
            <a:endParaRPr kumimoji="1" lang="en-US" altLang="ja-JP"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marL="0" marR="0" indent="0" defTabSz="1067672" eaLnBrk="1" fontAlgn="auto" latinLnBrk="0" hangingPunct="1">
              <a:lnSpc>
                <a:spcPct val="150000"/>
              </a:lnSpc>
              <a:spcBef>
                <a:spcPts val="0"/>
              </a:spcBef>
              <a:spcAft>
                <a:spcPts val="0"/>
              </a:spcAft>
              <a:buClrTx/>
              <a:buSzTx/>
              <a:buFontTx/>
              <a:buNone/>
              <a:tabLst/>
            </a:pPr>
            <a:r>
              <a:rPr lang="ja-JP" altLang="en-US" sz="1200" kern="0" dirty="0" smtClean="0">
                <a:latin typeface="Meiryo UI" panose="020B0604030504040204" pitchFamily="50" charset="-128"/>
                <a:ea typeface="Meiryo UI" panose="020B0604030504040204" pitchFamily="50" charset="-128"/>
              </a:rPr>
              <a:t>■ガス設備定期保安点検は、４年に１度東電</a:t>
            </a:r>
            <a:r>
              <a:rPr lang="en-US" altLang="ja-JP" sz="1200" kern="0" dirty="0" smtClean="0">
                <a:latin typeface="Meiryo UI" panose="020B0604030504040204" pitchFamily="50" charset="-128"/>
                <a:ea typeface="Meiryo UI" panose="020B0604030504040204" pitchFamily="50" charset="-128"/>
              </a:rPr>
              <a:t>EP</a:t>
            </a:r>
            <a:r>
              <a:rPr lang="ja-JP" altLang="en-US" sz="1200" kern="0" dirty="0" smtClean="0">
                <a:latin typeface="Meiryo UI" panose="020B0604030504040204" pitchFamily="50" charset="-128"/>
                <a:ea typeface="Meiryo UI" panose="020B0604030504040204" pitchFamily="50" charset="-128"/>
              </a:rPr>
              <a:t>の委託でニチガスが実施</a:t>
            </a:r>
            <a:endParaRPr kumimoji="1" lang="ja-JP" altLang="en-US" sz="120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44" name="角丸四角形 43"/>
          <p:cNvSpPr/>
          <p:nvPr/>
        </p:nvSpPr>
        <p:spPr bwMode="auto">
          <a:xfrm>
            <a:off x="209727" y="3559529"/>
            <a:ext cx="8615847" cy="581295"/>
          </a:xfrm>
          <a:prstGeom prst="roundRect">
            <a:avLst/>
          </a:prstGeom>
          <a:noFill/>
          <a:ln w="19050" algn="ctr">
            <a:noFill/>
            <a:miter lim="800000"/>
            <a:headEnd/>
            <a:tailEnd/>
          </a:ln>
          <a:effectLst/>
          <a:extLst/>
        </p:spPr>
        <p:txBody>
          <a:bodyPr wrap="square" lIns="90000" tIns="46800" rIns="90000" bIns="46800" rtlCol="0" anchor="ctr">
            <a:spAutoFit/>
          </a:bodyPr>
          <a:lstStyle/>
          <a:p>
            <a:pPr marL="0" marR="0" indent="0"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＜供給対象エリア＞　  </a:t>
            </a:r>
            <a:r>
              <a:rPr kumimoji="1" lang="ja-JP" altLang="en-US"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東京都・神奈川</a:t>
            </a:r>
            <a:r>
              <a:rPr lang="ja-JP" altLang="en-US" sz="1400" u="sng" kern="0" dirty="0" smtClean="0">
                <a:latin typeface="Meiryo UI" panose="020B0604030504040204" pitchFamily="50" charset="-128"/>
                <a:ea typeface="Meiryo UI" panose="020B0604030504040204" pitchFamily="50" charset="-128"/>
              </a:rPr>
              <a:t>県・千葉県・埼玉県・茨城県・栃木県・群馬県で、</a:t>
            </a:r>
            <a:r>
              <a:rPr kumimoji="1" lang="ja-JP" altLang="en-US"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東京ガス（都市ガス）を</a:t>
            </a:r>
            <a:endParaRPr kumimoji="1" lang="en-US" altLang="ja-JP"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marL="0" marR="0" indent="0" defTabSz="1067672" eaLnBrk="1" fontAlgn="auto" latinLnBrk="0" hangingPunct="1">
              <a:lnSpc>
                <a:spcPct val="100000"/>
              </a:lnSpc>
              <a:spcBef>
                <a:spcPts val="0"/>
              </a:spcBef>
              <a:spcAft>
                <a:spcPts val="0"/>
              </a:spcAft>
              <a:buClrTx/>
              <a:buSzTx/>
              <a:buFontTx/>
              <a:buNone/>
              <a:tabLst/>
            </a:pPr>
            <a:r>
              <a:rPr lang="ja-JP" altLang="en-US" sz="1400" kern="0" dirty="0">
                <a:latin typeface="Meiryo UI" panose="020B0604030504040204" pitchFamily="50" charset="-128"/>
                <a:ea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rPr>
              <a:t>　　　　　　　　　　　　   </a:t>
            </a:r>
            <a:r>
              <a:rPr kumimoji="1" lang="ja-JP" altLang="en-US"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利用している法人のお客様</a:t>
            </a:r>
            <a:r>
              <a:rPr kumimoji="1" lang="ja-JP" altLang="en-US" sz="14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 　</a:t>
            </a:r>
            <a:r>
              <a:rPr kumimoji="1" lang="en-US" altLang="ja-JP"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ja-JP" altLang="en-US"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一部対象外エリアあり</a:t>
            </a:r>
            <a:endParaRPr kumimoji="1" lang="en-US" altLang="ja-JP"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p:txBody>
      </p:sp>
      <p:sp>
        <p:nvSpPr>
          <p:cNvPr id="46" name="タイトル 1"/>
          <p:cNvSpPr txBox="1">
            <a:spLocks/>
          </p:cNvSpPr>
          <p:nvPr/>
        </p:nvSpPr>
        <p:spPr bwMode="auto">
          <a:xfrm>
            <a:off x="5157107" y="4839919"/>
            <a:ext cx="3709565" cy="31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lgn="ctr" eaLnBrk="1" hangingPunct="1"/>
            <a:r>
              <a:rPr lang="ja-JP" altLang="en-US" sz="1300" b="1" i="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まずは契約内容が確認できる資料をご準備ください</a:t>
            </a:r>
            <a:r>
              <a:rPr lang="en-US" altLang="ja-JP" sz="1300" b="1" i="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i="1"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ホームベース 15"/>
          <p:cNvSpPr>
            <a:spLocks/>
          </p:cNvSpPr>
          <p:nvPr/>
        </p:nvSpPr>
        <p:spPr bwMode="auto">
          <a:xfrm>
            <a:off x="4434223" y="4275249"/>
            <a:ext cx="1427044" cy="224327"/>
          </a:xfrm>
          <a:prstGeom prst="homePlate">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400" b="1" kern="0" dirty="0" smtClean="0">
                <a:solidFill>
                  <a:schemeClr val="bg1"/>
                </a:solidFill>
                <a:latin typeface="Meiryo UI" panose="020B0604030504040204" pitchFamily="50" charset="-128"/>
                <a:ea typeface="Meiryo UI" panose="020B0604030504040204" pitchFamily="50" charset="-128"/>
              </a:rPr>
              <a:t>お申込</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7" name="山形 16"/>
          <p:cNvSpPr/>
          <p:nvPr/>
        </p:nvSpPr>
        <p:spPr bwMode="auto">
          <a:xfrm>
            <a:off x="5873120" y="4275249"/>
            <a:ext cx="1427044" cy="224327"/>
          </a:xfrm>
          <a:prstGeom prst="chevron">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切替処理</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8" name="山形 47"/>
          <p:cNvSpPr/>
          <p:nvPr/>
        </p:nvSpPr>
        <p:spPr bwMode="auto">
          <a:xfrm>
            <a:off x="7289157" y="4270197"/>
            <a:ext cx="1427044" cy="224327"/>
          </a:xfrm>
          <a:prstGeom prst="chevron">
            <a:avLst/>
          </a:prstGeom>
          <a:solidFill>
            <a:srgbClr val="FF3300"/>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ご利用開始</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1" name="ホームベース 50"/>
          <p:cNvSpPr>
            <a:spLocks/>
          </p:cNvSpPr>
          <p:nvPr/>
        </p:nvSpPr>
        <p:spPr bwMode="auto">
          <a:xfrm>
            <a:off x="4434223" y="4545411"/>
            <a:ext cx="1427044" cy="224327"/>
          </a:xfrm>
          <a:prstGeom prst="homePlate">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お申込</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2" name="山形 51"/>
          <p:cNvSpPr/>
          <p:nvPr/>
        </p:nvSpPr>
        <p:spPr bwMode="auto">
          <a:xfrm>
            <a:off x="5873120" y="4545411"/>
            <a:ext cx="1427044" cy="224327"/>
          </a:xfrm>
          <a:prstGeom prst="chevron">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400" b="1" kern="0" dirty="0">
                <a:solidFill>
                  <a:schemeClr val="bg1"/>
                </a:solidFill>
                <a:latin typeface="Meiryo UI" panose="020B0604030504040204" pitchFamily="50" charset="-128"/>
                <a:ea typeface="Meiryo UI" panose="020B0604030504040204" pitchFamily="50" charset="-128"/>
              </a:rPr>
              <a:t>開</a:t>
            </a:r>
            <a:r>
              <a:rPr lang="ja-JP" altLang="en-US" sz="1400" b="1" kern="0" dirty="0" smtClean="0">
                <a:solidFill>
                  <a:schemeClr val="bg1"/>
                </a:solidFill>
                <a:latin typeface="Meiryo UI" panose="020B0604030504040204" pitchFamily="50" charset="-128"/>
                <a:ea typeface="Meiryo UI" panose="020B0604030504040204" pitchFamily="50" charset="-128"/>
              </a:rPr>
              <a:t>栓作業</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3" name="山形 52"/>
          <p:cNvSpPr/>
          <p:nvPr/>
        </p:nvSpPr>
        <p:spPr bwMode="auto">
          <a:xfrm>
            <a:off x="7289157" y="4540359"/>
            <a:ext cx="1427044" cy="224327"/>
          </a:xfrm>
          <a:prstGeom prst="chevron">
            <a:avLst/>
          </a:prstGeom>
          <a:solidFill>
            <a:srgbClr val="FF3300"/>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ご利用開始</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4" name="ホームベース 53"/>
          <p:cNvSpPr>
            <a:spLocks/>
          </p:cNvSpPr>
          <p:nvPr/>
        </p:nvSpPr>
        <p:spPr bwMode="auto">
          <a:xfrm>
            <a:off x="1948580" y="4308220"/>
            <a:ext cx="2586908" cy="158384"/>
          </a:xfrm>
          <a:prstGeom prst="homePlate">
            <a:avLst>
              <a:gd name="adj" fmla="val 0"/>
            </a:avLst>
          </a:prstGeom>
          <a:noFill/>
          <a:ln w="19050" algn="ctr">
            <a:no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kumimoji="1" lang="ja-JP" altLang="en-US" sz="14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■現在の契約から切替のお客様</a:t>
            </a:r>
            <a:endParaRPr kumimoji="1" lang="ja-JP" altLang="en-US" sz="140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55" name="ホームベース 54"/>
          <p:cNvSpPr>
            <a:spLocks/>
          </p:cNvSpPr>
          <p:nvPr/>
        </p:nvSpPr>
        <p:spPr bwMode="auto">
          <a:xfrm>
            <a:off x="1948580" y="4536924"/>
            <a:ext cx="2586908" cy="158384"/>
          </a:xfrm>
          <a:prstGeom prst="homePlate">
            <a:avLst>
              <a:gd name="adj" fmla="val 0"/>
            </a:avLst>
          </a:prstGeom>
          <a:noFill/>
          <a:ln w="19050" algn="ctr">
            <a:no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lang="ja-JP" altLang="en-US" sz="1400" kern="0" dirty="0" smtClean="0">
                <a:latin typeface="Meiryo UI" panose="020B0604030504040204" pitchFamily="50" charset="-128"/>
                <a:ea typeface="Meiryo UI" panose="020B0604030504040204" pitchFamily="50" charset="-128"/>
              </a:rPr>
              <a:t>■ご新規のお客様</a:t>
            </a:r>
            <a:endParaRPr kumimoji="1" lang="ja-JP" altLang="en-US" sz="140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56" name="角丸四角形 55"/>
          <p:cNvSpPr/>
          <p:nvPr/>
        </p:nvSpPr>
        <p:spPr bwMode="auto">
          <a:xfrm>
            <a:off x="209727" y="4289161"/>
            <a:ext cx="2117328" cy="342932"/>
          </a:xfrm>
          <a:prstGeom prst="roundRect">
            <a:avLst/>
          </a:prstGeom>
          <a:noFill/>
          <a:ln w="19050" algn="ctr">
            <a:noFill/>
            <a:miter lim="800000"/>
            <a:headEnd/>
            <a:tailEnd/>
          </a:ln>
          <a:effectLst/>
          <a:extLst/>
        </p:spPr>
        <p:txBody>
          <a:bodyPr wrap="square" lIns="90000" tIns="46800" rIns="90000" bIns="46800" rtlCol="0" anchor="ctr">
            <a:spAutoFit/>
          </a:bodyPr>
          <a:lstStyle/>
          <a:p>
            <a:pPr marL="0" marR="0" indent="0"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＜ご利用までの流れ＞</a:t>
            </a:r>
            <a:endParaRPr kumimoji="1" lang="en-US" altLang="ja-JP"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291200" y="5551969"/>
            <a:ext cx="3210986" cy="887865"/>
            <a:chOff x="5281040" y="5191653"/>
            <a:chExt cx="3210986" cy="887865"/>
          </a:xfrm>
        </p:grpSpPr>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1040" y="5191653"/>
              <a:ext cx="1406283" cy="887865"/>
            </a:xfrm>
            <a:prstGeom prst="rect">
              <a:avLst/>
            </a:prstGeom>
            <a:ln w="3175">
              <a:solidFill>
                <a:schemeClr val="tx1"/>
              </a:solidFill>
            </a:ln>
          </p:spPr>
        </p:pic>
        <p:pic>
          <p:nvPicPr>
            <p:cNvPr id="2" name="図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45717" y="5195337"/>
              <a:ext cx="1646309" cy="884181"/>
            </a:xfrm>
            <a:prstGeom prst="rect">
              <a:avLst/>
            </a:prstGeom>
            <a:ln>
              <a:solidFill>
                <a:schemeClr val="tx1"/>
              </a:solidFill>
            </a:ln>
          </p:spPr>
        </p:pic>
      </p:grpSp>
      <p:sp>
        <p:nvSpPr>
          <p:cNvPr id="30" name="タイトル 1"/>
          <p:cNvSpPr txBox="1">
            <a:spLocks/>
          </p:cNvSpPr>
          <p:nvPr/>
        </p:nvSpPr>
        <p:spPr bwMode="auto">
          <a:xfrm>
            <a:off x="5193273" y="5048660"/>
            <a:ext cx="833936" cy="40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■検針票　</a:t>
            </a:r>
            <a:endParaRPr lang="en-US" altLang="ja-JP"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p:cNvSpPr txBox="1">
            <a:spLocks/>
          </p:cNvSpPr>
          <p:nvPr/>
        </p:nvSpPr>
        <p:spPr bwMode="auto">
          <a:xfrm>
            <a:off x="5861267" y="5053524"/>
            <a:ext cx="3021868" cy="59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lnSpc>
                <a:spcPct val="90000"/>
              </a:lnSpc>
            </a:pPr>
            <a:r>
              <a:rPr lang="ja-JP" altLang="en-US"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■契約管理表</a:t>
            </a:r>
            <a:endParaRPr lang="en-US" altLang="ja-JP"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90000"/>
              </a:lnSpc>
            </a:pPr>
            <a:r>
              <a:rPr lang="ja-JP" altLang="en-US" sz="105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（契約名義、お客様番号、契約種別が分かるもの）</a:t>
            </a:r>
            <a:endParaRPr lang="en-US" altLang="ja-JP" sz="105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0825" y="2144978"/>
            <a:ext cx="8593457" cy="1114958"/>
          </a:xfrm>
          <a:prstGeom prst="rect">
            <a:avLst/>
          </a:prstGeom>
        </p:spPr>
      </p:pic>
      <p:sp>
        <p:nvSpPr>
          <p:cNvPr id="10" name="テキスト ボックス 9"/>
          <p:cNvSpPr txBox="1"/>
          <p:nvPr/>
        </p:nvSpPr>
        <p:spPr>
          <a:xfrm>
            <a:off x="2688926" y="3193266"/>
            <a:ext cx="3770584"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削減例（ガスのご使用量が月平均</a:t>
            </a:r>
            <a:r>
              <a:rPr kumimoji="1" lang="en-US" altLang="ja-JP" sz="1200" b="1" dirty="0" smtClean="0">
                <a:latin typeface="Meiryo UI" panose="020B0604030504040204" pitchFamily="50" charset="-128"/>
                <a:ea typeface="Meiryo UI" panose="020B0604030504040204" pitchFamily="50" charset="-128"/>
              </a:rPr>
              <a:t>400</a:t>
            </a:r>
            <a:r>
              <a:rPr kumimoji="1" lang="ja-JP" altLang="en-US" sz="1200" b="1" dirty="0" smtClean="0">
                <a:latin typeface="Meiryo UI" panose="020B0604030504040204" pitchFamily="50" charset="-128"/>
                <a:ea typeface="Meiryo UI" panose="020B0604030504040204" pitchFamily="50" charset="-128"/>
              </a:rPr>
              <a:t>㎥の飲食店様）</a:t>
            </a:r>
            <a:endParaRPr kumimoji="1" lang="ja-JP" altLang="en-US" sz="1200" b="1"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54876" y="6508303"/>
            <a:ext cx="3221809" cy="339767"/>
            <a:chOff x="354876" y="6508303"/>
            <a:chExt cx="3221809" cy="339767"/>
          </a:xfrm>
        </p:grpSpPr>
        <p:sp>
          <p:nvSpPr>
            <p:cNvPr id="35"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
        <p:nvSpPr>
          <p:cNvPr id="37" name="スライド番号プレースホルダー 4"/>
          <p:cNvSpPr>
            <a:spLocks noGrp="1"/>
          </p:cNvSpPr>
          <p:nvPr>
            <p:ph type="sldNum" sz="quarter" idx="10"/>
          </p:nvPr>
        </p:nvSpPr>
        <p:spPr>
          <a:xfrm>
            <a:off x="8445500" y="6623050"/>
            <a:ext cx="614363" cy="339725"/>
          </a:xfrm>
        </p:spPr>
        <p:txBody>
          <a:bodyPr/>
          <a:lstStyle/>
          <a:p>
            <a:pPr>
              <a:defRPr/>
            </a:pPr>
            <a:fld id="{D2E4AEE9-8ED3-4084-9FB0-33674E7AE552}" type="slidenum">
              <a:rPr lang="en-US" altLang="ja-JP" smtClean="0"/>
              <a:pPr>
                <a:defRPr/>
              </a:pPr>
              <a:t>48</a:t>
            </a:fld>
            <a:endParaRPr lang="en-US" altLang="ja-JP" dirty="0"/>
          </a:p>
        </p:txBody>
      </p:sp>
      <p:sp>
        <p:nvSpPr>
          <p:cNvPr id="39"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新ガスサービス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USEN GAS</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08777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5930" y="611458"/>
            <a:ext cx="1068757" cy="674653"/>
          </a:xfrm>
          <a:prstGeom prst="rect">
            <a:avLst/>
          </a:prstGeom>
          <a:effectLst>
            <a:softEdge rad="63500"/>
          </a:effectLst>
        </p:spPr>
      </p:pic>
      <p:pic>
        <p:nvPicPr>
          <p:cNvPr id="58" name="図 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8946" y="703386"/>
            <a:ext cx="1539598" cy="1024795"/>
          </a:xfrm>
          <a:prstGeom prst="rect">
            <a:avLst/>
          </a:prstGeom>
          <a:effectLst>
            <a:softEdge rad="76200"/>
          </a:effectLst>
        </p:spPr>
      </p:pic>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898" y="1069715"/>
            <a:ext cx="1764399" cy="1177185"/>
          </a:xfrm>
          <a:prstGeom prst="rect">
            <a:avLst/>
          </a:prstGeom>
          <a:effectLst>
            <a:softEdge rad="101600"/>
          </a:effectLst>
        </p:spPr>
      </p:pic>
      <p:pic>
        <p:nvPicPr>
          <p:cNvPr id="49" name="図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159" y="714862"/>
            <a:ext cx="1053372" cy="654490"/>
          </a:xfrm>
          <a:prstGeom prst="rect">
            <a:avLst/>
          </a:prstGeom>
          <a:effectLst>
            <a:softEdge rad="88900"/>
          </a:effectLst>
        </p:spPr>
      </p:pic>
      <p:pic>
        <p:nvPicPr>
          <p:cNvPr id="47" name="図 4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87507" y="1026880"/>
            <a:ext cx="983569" cy="947620"/>
          </a:xfrm>
          <a:prstGeom prst="rect">
            <a:avLst/>
          </a:prstGeom>
          <a:effectLst>
            <a:softEdge rad="63500"/>
          </a:effectLst>
        </p:spPr>
      </p:pic>
      <p:sp>
        <p:nvSpPr>
          <p:cNvPr id="4" name="スライド番号プレースホルダー 3"/>
          <p:cNvSpPr>
            <a:spLocks noGrp="1"/>
          </p:cNvSpPr>
          <p:nvPr>
            <p:ph type="sldNum" sz="quarter" idx="10"/>
          </p:nvPr>
        </p:nvSpPr>
        <p:spPr>
          <a:xfrm>
            <a:off x="8468474" y="6626013"/>
            <a:ext cx="614363" cy="339725"/>
          </a:xfrm>
        </p:spPr>
        <p:txBody>
          <a:bodyPr/>
          <a:lstStyle/>
          <a:p>
            <a:pPr>
              <a:defRPr/>
            </a:pPr>
            <a:fld id="{93AC5C73-E688-45DB-985C-07193E16C920}" type="slidenum">
              <a:rPr lang="en-US" altLang="ja-JP" smtClean="0"/>
              <a:pPr>
                <a:defRPr/>
              </a:pPr>
              <a:t>4</a:t>
            </a:fld>
            <a:endParaRPr lang="en-US" altLang="ja-JP" dirty="0"/>
          </a:p>
        </p:txBody>
      </p:sp>
      <p:pic>
        <p:nvPicPr>
          <p:cNvPr id="52" name="図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1027" y="2015010"/>
            <a:ext cx="2386050" cy="1591942"/>
          </a:xfrm>
          <a:prstGeom prst="rect">
            <a:avLst/>
          </a:prstGeom>
          <a:effectLst>
            <a:softEdge rad="76200"/>
          </a:effectLst>
        </p:spPr>
      </p:pic>
      <p:pic>
        <p:nvPicPr>
          <p:cNvPr id="48" name="図 4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67718" y="2433877"/>
            <a:ext cx="2458694" cy="1640410"/>
          </a:xfrm>
          <a:prstGeom prst="rect">
            <a:avLst/>
          </a:prstGeom>
          <a:effectLst>
            <a:softEdge rad="88900"/>
          </a:effectLst>
        </p:spPr>
      </p:pic>
      <p:pic>
        <p:nvPicPr>
          <p:cNvPr id="3" name="図 2"/>
          <p:cNvPicPr>
            <a:picLocks noChangeAspect="1"/>
          </p:cNvPicPr>
          <p:nvPr/>
        </p:nvPicPr>
        <p:blipFill rotWithShape="1">
          <a:blip r:embed="rId9" cstate="screen">
            <a:extLst>
              <a:ext uri="{28A0092B-C50C-407E-A947-70E740481C1C}">
                <a14:useLocalDpi xmlns:a14="http://schemas.microsoft.com/office/drawing/2010/main"/>
              </a:ext>
            </a:extLst>
          </a:blip>
          <a:srcRect l="-360"/>
          <a:stretch/>
        </p:blipFill>
        <p:spPr>
          <a:xfrm>
            <a:off x="7336276" y="2224040"/>
            <a:ext cx="1440466" cy="1389535"/>
          </a:xfrm>
          <a:prstGeom prst="rect">
            <a:avLst/>
          </a:prstGeom>
          <a:effectLst>
            <a:softEdge rad="76200"/>
          </a:effectLst>
        </p:spPr>
      </p:pic>
      <p:pic>
        <p:nvPicPr>
          <p:cNvPr id="40" name="図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463" y="2623578"/>
            <a:ext cx="1332523" cy="999392"/>
          </a:xfrm>
          <a:prstGeom prst="rect">
            <a:avLst/>
          </a:prstGeom>
          <a:effectLst>
            <a:softEdge rad="101600"/>
          </a:effectLst>
        </p:spPr>
      </p:pic>
      <p:pic>
        <p:nvPicPr>
          <p:cNvPr id="44" name="図 4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34960" y="4517870"/>
            <a:ext cx="1020557" cy="680903"/>
          </a:xfrm>
          <a:prstGeom prst="rect">
            <a:avLst/>
          </a:prstGeom>
          <a:effectLst>
            <a:softEdge rad="50800"/>
          </a:effectLst>
        </p:spPr>
      </p:pic>
      <p:pic>
        <p:nvPicPr>
          <p:cNvPr id="51" name="図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16546" y="714862"/>
            <a:ext cx="1996356" cy="1497267"/>
          </a:xfrm>
          <a:prstGeom prst="rect">
            <a:avLst/>
          </a:prstGeom>
          <a:effectLst>
            <a:softEdge rad="50800"/>
          </a:effectLst>
        </p:spPr>
      </p:pic>
      <p:sp>
        <p:nvSpPr>
          <p:cNvPr id="37" name="タイトル 17"/>
          <p:cNvSpPr txBox="1">
            <a:spLocks/>
          </p:cNvSpPr>
          <p:nvPr/>
        </p:nvSpPr>
        <p:spPr bwMode="auto">
          <a:xfrm>
            <a:off x="259080" y="215900"/>
            <a:ext cx="7747000" cy="30638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l" rtl="0" eaLnBrk="0" fontAlgn="base" hangingPunct="0">
              <a:spcBef>
                <a:spcPct val="0"/>
              </a:spcBef>
              <a:spcAft>
                <a:spcPct val="0"/>
              </a:spcAft>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en-US" altLang="ja-JP" kern="0" dirty="0">
                <a:solidFill>
                  <a:schemeClr val="tx1">
                    <a:lumMod val="65000"/>
                    <a:lumOff val="35000"/>
                  </a:schemeClr>
                </a:solidFill>
              </a:rPr>
              <a:t>USEN</a:t>
            </a:r>
            <a:r>
              <a:rPr kumimoji="0" lang="ja-JP" altLang="en-US" kern="0" dirty="0">
                <a:solidFill>
                  <a:schemeClr val="tx1">
                    <a:lumMod val="65000"/>
                    <a:lumOff val="35000"/>
                  </a:schemeClr>
                </a:solidFill>
              </a:rPr>
              <a:t>の顧客基盤</a:t>
            </a:r>
            <a:endParaRPr kumimoji="1" lang="ja-JP" altLang="en-US" kern="0" dirty="0">
              <a:solidFill>
                <a:schemeClr val="tx1">
                  <a:lumMod val="65000"/>
                  <a:lumOff val="35000"/>
                </a:schemeClr>
              </a:solidFill>
            </a:endParaRPr>
          </a:p>
        </p:txBody>
      </p:sp>
      <p:pic>
        <p:nvPicPr>
          <p:cNvPr id="55" name="図 5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95765" y="4276436"/>
            <a:ext cx="1174027" cy="780602"/>
          </a:xfrm>
          <a:prstGeom prst="rect">
            <a:avLst/>
          </a:prstGeom>
          <a:effectLst>
            <a:softEdge rad="63500"/>
          </a:effectLst>
        </p:spPr>
      </p:pic>
      <p:pic>
        <p:nvPicPr>
          <p:cNvPr id="59" name="図 5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83641" y="3624805"/>
            <a:ext cx="1058988" cy="676761"/>
          </a:xfrm>
          <a:prstGeom prst="rect">
            <a:avLst/>
          </a:prstGeom>
          <a:effectLst>
            <a:softEdge rad="38100"/>
          </a:effectLst>
        </p:spPr>
      </p:pic>
      <p:pic>
        <p:nvPicPr>
          <p:cNvPr id="46" name="図 4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27418" y="4099884"/>
            <a:ext cx="2295181" cy="1198739"/>
          </a:xfrm>
          <a:prstGeom prst="rect">
            <a:avLst/>
          </a:prstGeom>
          <a:effectLst>
            <a:softEdge rad="63500"/>
          </a:effectLst>
        </p:spPr>
      </p:pic>
      <p:pic>
        <p:nvPicPr>
          <p:cNvPr id="41" name="図 4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584317" y="4007972"/>
            <a:ext cx="2083338" cy="1383467"/>
          </a:xfrm>
          <a:prstGeom prst="rect">
            <a:avLst/>
          </a:prstGeom>
          <a:effectLst>
            <a:softEdge rad="63500"/>
          </a:effectLst>
        </p:spPr>
      </p:pic>
      <p:cxnSp>
        <p:nvCxnSpPr>
          <p:cNvPr id="43" name="直線コネクタ 42"/>
          <p:cNvCxnSpPr/>
          <p:nvPr/>
        </p:nvCxnSpPr>
        <p:spPr bwMode="auto">
          <a:xfrm flipH="1">
            <a:off x="811758" y="5358272"/>
            <a:ext cx="1042" cy="451436"/>
          </a:xfrm>
          <a:prstGeom prst="line">
            <a:avLst/>
          </a:prstGeom>
          <a:ln w="31750" cap="rnd">
            <a:prstDash val="sysDot"/>
          </a:ln>
          <a:extLst/>
        </p:spPr>
        <p:style>
          <a:lnRef idx="1">
            <a:schemeClr val="dk1"/>
          </a:lnRef>
          <a:fillRef idx="0">
            <a:schemeClr val="dk1"/>
          </a:fillRef>
          <a:effectRef idx="0">
            <a:schemeClr val="dk1"/>
          </a:effectRef>
          <a:fontRef idx="minor">
            <a:schemeClr val="tx1"/>
          </a:fontRef>
        </p:style>
      </p:cxnSp>
      <p:pic>
        <p:nvPicPr>
          <p:cNvPr id="45" name="図 4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977891" y="1887982"/>
            <a:ext cx="1198574" cy="706035"/>
          </a:xfrm>
          <a:prstGeom prst="rect">
            <a:avLst/>
          </a:prstGeom>
          <a:effectLst>
            <a:softEdge rad="76200"/>
          </a:effectLst>
        </p:spPr>
      </p:pic>
      <p:pic>
        <p:nvPicPr>
          <p:cNvPr id="11" name="図 10"/>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560288" y="622394"/>
            <a:ext cx="1164682" cy="798573"/>
          </a:xfrm>
          <a:prstGeom prst="rect">
            <a:avLst/>
          </a:prstGeom>
          <a:effectLst>
            <a:softEdge rad="38100"/>
          </a:effectLst>
        </p:spPr>
      </p:pic>
      <p:pic>
        <p:nvPicPr>
          <p:cNvPr id="56" name="図 5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92950" y="4658883"/>
            <a:ext cx="1340081" cy="894182"/>
          </a:xfrm>
          <a:prstGeom prst="rect">
            <a:avLst/>
          </a:prstGeom>
          <a:effectLst>
            <a:softEdge rad="63500"/>
          </a:effectLst>
        </p:spPr>
      </p:pic>
      <p:pic>
        <p:nvPicPr>
          <p:cNvPr id="67" name="図 6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flipH="1">
            <a:off x="179388" y="5797512"/>
            <a:ext cx="4307510" cy="566947"/>
          </a:xfrm>
          <a:prstGeom prst="rect">
            <a:avLst/>
          </a:prstGeom>
        </p:spPr>
      </p:pic>
      <p:pic>
        <p:nvPicPr>
          <p:cNvPr id="68" name="図 6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266610" y="5756345"/>
            <a:ext cx="4626565" cy="578321"/>
          </a:xfrm>
          <a:prstGeom prst="rect">
            <a:avLst/>
          </a:prstGeom>
        </p:spPr>
      </p:pic>
      <p:sp>
        <p:nvSpPr>
          <p:cNvPr id="22" name="テキスト ボックス 21"/>
          <p:cNvSpPr txBox="1"/>
          <p:nvPr/>
        </p:nvSpPr>
        <p:spPr>
          <a:xfrm>
            <a:off x="4268046" y="5491053"/>
            <a:ext cx="312951" cy="338554"/>
          </a:xfrm>
          <a:prstGeom prst="rect">
            <a:avLst/>
          </a:prstGeom>
          <a:noFill/>
        </p:spPr>
        <p:txBody>
          <a:bodyPr wrap="squar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3" name="テキスト ボックス 92"/>
          <p:cNvSpPr txBox="1"/>
          <p:nvPr/>
        </p:nvSpPr>
        <p:spPr>
          <a:xfrm>
            <a:off x="2490753" y="5655703"/>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4" name="テキスト ボックス 93"/>
          <p:cNvSpPr txBox="1"/>
          <p:nvPr/>
        </p:nvSpPr>
        <p:spPr>
          <a:xfrm>
            <a:off x="638785" y="5766765"/>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5" name="テキスト ボックス 94"/>
          <p:cNvSpPr txBox="1"/>
          <p:nvPr/>
        </p:nvSpPr>
        <p:spPr>
          <a:xfrm>
            <a:off x="6333602" y="5476187"/>
            <a:ext cx="302440" cy="339471"/>
          </a:xfrm>
          <a:prstGeom prst="rect">
            <a:avLst/>
          </a:prstGeom>
          <a:noFill/>
        </p:spPr>
        <p:txBody>
          <a:bodyPr wrap="squar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6" name="テキスト ボックス 95"/>
          <p:cNvSpPr txBox="1"/>
          <p:nvPr/>
        </p:nvSpPr>
        <p:spPr>
          <a:xfrm>
            <a:off x="8112286" y="5640431"/>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7" name="テキスト ボックス 96"/>
          <p:cNvSpPr txBox="1"/>
          <p:nvPr/>
        </p:nvSpPr>
        <p:spPr>
          <a:xfrm>
            <a:off x="7522599" y="5449476"/>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pic>
        <p:nvPicPr>
          <p:cNvPr id="27" name="図 26"/>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62314" y="3710584"/>
            <a:ext cx="1121513" cy="748260"/>
          </a:xfrm>
          <a:prstGeom prst="rect">
            <a:avLst/>
          </a:prstGeom>
          <a:effectLst>
            <a:softEdge rad="76200"/>
          </a:effectLst>
        </p:spPr>
      </p:pic>
      <p:sp>
        <p:nvSpPr>
          <p:cNvPr id="5" name="正方形/長方形 4"/>
          <p:cNvSpPr/>
          <p:nvPr/>
        </p:nvSpPr>
        <p:spPr bwMode="auto">
          <a:xfrm>
            <a:off x="108930" y="607757"/>
            <a:ext cx="8654070" cy="4932920"/>
          </a:xfrm>
          <a:prstGeom prst="rect">
            <a:avLst/>
          </a:prstGeom>
          <a:solidFill>
            <a:srgbClr val="FFFFFF">
              <a:alpha val="45098"/>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5" name="タイトル 34"/>
          <p:cNvSpPr txBox="1">
            <a:spLocks/>
          </p:cNvSpPr>
          <p:nvPr/>
        </p:nvSpPr>
        <p:spPr>
          <a:xfrm>
            <a:off x="241288" y="2103650"/>
            <a:ext cx="8406839" cy="2513652"/>
          </a:xfrm>
          <a:prstGeom prst="rect">
            <a:avLst/>
          </a:prstGeom>
          <a:ln>
            <a:noFill/>
          </a:ln>
        </p:spPr>
        <p:txBody>
          <a:bodyPr vert="horz" lIns="84406" tIns="42203" rIns="84406" bIns="42203" rtlCol="0" anchor="ctr">
            <a:normAutofit fontScale="97500"/>
          </a:bodyPr>
          <a:lstStyle>
            <a:lvl1pPr algn="ctr" defTabSz="914400" rtl="0" eaLnBrk="1" latinLnBrk="0" hangingPunct="1">
              <a:lnSpc>
                <a:spcPct val="90000"/>
              </a:lnSpc>
              <a:spcBef>
                <a:spcPct val="0"/>
              </a:spcBef>
              <a:buNone/>
              <a:defRPr kumimoji="1" sz="4400" b="1" kern="1200">
                <a:solidFill>
                  <a:schemeClr val="tx1"/>
                </a:solidFill>
                <a:latin typeface="+mn-ea"/>
                <a:ea typeface="+mn-ea"/>
                <a:cs typeface="+mj-cs"/>
              </a:defRPr>
            </a:lvl1pPr>
          </a:lstStyle>
          <a:p>
            <a:pPr>
              <a:lnSpc>
                <a:spcPct val="100000"/>
              </a:lnSpc>
              <a:spcBef>
                <a:spcPts val="554"/>
              </a:spcBef>
              <a:spcAft>
                <a:spcPts val="554"/>
              </a:spcAft>
            </a:pPr>
            <a:r>
              <a:rPr lang="ja-JP" altLang="en-US" sz="29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顧客数は全国</a:t>
            </a:r>
            <a:endParaRPr lang="en-US" altLang="ja-JP" sz="33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554"/>
              </a:spcBef>
              <a:spcAft>
                <a:spcPts val="554"/>
              </a:spcAft>
            </a:pP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4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75</a:t>
            </a: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万件</a:t>
            </a:r>
            <a:r>
              <a:rPr lang="en-US" altLang="ja-JP" sz="1000" dirty="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33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554"/>
              </a:spcBef>
              <a:spcAft>
                <a:spcPts val="554"/>
              </a:spcAft>
            </a:pPr>
            <a:r>
              <a:rPr lang="en-US" altLang="ja-JP"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うち チェーン店</a:t>
            </a:r>
            <a:r>
              <a:rPr lang="ja-JP" altLang="en-US" sz="2500" dirty="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は</a:t>
            </a:r>
            <a:r>
              <a:rPr lang="en-US" altLang="ja-JP"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万件</a:t>
            </a:r>
            <a:r>
              <a:rPr lang="en-US" altLang="ja-JP"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2500" dirty="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554"/>
              </a:spcBef>
              <a:spcAft>
                <a:spcPts val="554"/>
              </a:spcAft>
            </a:pPr>
            <a:r>
              <a:rPr lang="ja-JP" altLang="en-US" sz="25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あらゆ</a:t>
            </a:r>
            <a:r>
              <a:rPr lang="ja-JP" altLang="en-US" sz="2500" dirty="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る</a:t>
            </a:r>
            <a:r>
              <a:rPr lang="ja-JP" altLang="en-US" sz="25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業界・業種との取引実績がございます</a:t>
            </a:r>
            <a:endParaRPr lang="ja-JP" altLang="en-US" sz="2500" dirty="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bwMode="auto">
          <a:xfrm flipH="1">
            <a:off x="2656278" y="5324150"/>
            <a:ext cx="3961" cy="364595"/>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bwMode="auto">
          <a:xfrm>
            <a:off x="4435965" y="5000798"/>
            <a:ext cx="0" cy="552267"/>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bwMode="auto">
          <a:xfrm>
            <a:off x="6501756" y="5189219"/>
            <a:ext cx="1" cy="351458"/>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cxnSp>
        <p:nvCxnSpPr>
          <p:cNvPr id="72" name="直線コネクタ 71"/>
          <p:cNvCxnSpPr/>
          <p:nvPr/>
        </p:nvCxnSpPr>
        <p:spPr bwMode="auto">
          <a:xfrm flipH="1">
            <a:off x="7676401" y="4263891"/>
            <a:ext cx="1" cy="1149595"/>
          </a:xfrm>
          <a:prstGeom prst="line">
            <a:avLst/>
          </a:prstGeom>
          <a:ln w="25400" cap="rnd">
            <a:prstDash val="sysDot"/>
          </a:ln>
          <a:extLst/>
        </p:spPr>
        <p:style>
          <a:lnRef idx="1">
            <a:schemeClr val="dk1"/>
          </a:lnRef>
          <a:fillRef idx="0">
            <a:schemeClr val="dk1"/>
          </a:fillRef>
          <a:effectRef idx="0">
            <a:schemeClr val="dk1"/>
          </a:effectRef>
          <a:fontRef idx="minor">
            <a:schemeClr val="tx1"/>
          </a:fontRef>
        </p:style>
      </p:cxnSp>
      <p:cxnSp>
        <p:nvCxnSpPr>
          <p:cNvPr id="69" name="直線コネクタ 68"/>
          <p:cNvCxnSpPr/>
          <p:nvPr/>
        </p:nvCxnSpPr>
        <p:spPr bwMode="auto">
          <a:xfrm flipH="1">
            <a:off x="8275891" y="5128639"/>
            <a:ext cx="1" cy="536294"/>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sp>
        <p:nvSpPr>
          <p:cNvPr id="39" name="Text Box 41"/>
          <p:cNvSpPr txBox="1">
            <a:spLocks noChangeArrowheads="1"/>
          </p:cNvSpPr>
          <p:nvPr/>
        </p:nvSpPr>
        <p:spPr bwMode="auto">
          <a:xfrm>
            <a:off x="5977334" y="6326984"/>
            <a:ext cx="2833224" cy="215444"/>
          </a:xfrm>
          <a:prstGeom prst="rect">
            <a:avLst/>
          </a:prstGeom>
          <a:noFill/>
          <a:ln>
            <a:noFill/>
          </a:ln>
          <a:effectLst/>
          <a:extLst>
            <a:ext uri="{909E8E84-426E-40DD-AFC4-6F175D3DCCD1}">
              <a14:hiddenFill xmlns:a14="http://schemas.microsoft.com/office/drawing/2010/main">
                <a:gradFill rotWithShape="0">
                  <a:gsLst>
                    <a:gs pos="0">
                      <a:srgbClr val="FFA9A9"/>
                    </a:gs>
                    <a:gs pos="100000">
                      <a:srgbClr val="FF0000"/>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r">
              <a:spcBef>
                <a:spcPct val="50000"/>
              </a:spcBef>
              <a:buNone/>
              <a:defRPr/>
            </a:pPr>
            <a:r>
              <a:rPr lang="en-US" altLang="ja-JP" sz="800" dirty="0">
                <a:solidFill>
                  <a:prstClr val="black">
                    <a:lumMod val="75000"/>
                    <a:lumOff val="25000"/>
                  </a:prstClr>
                </a:solidFill>
                <a:latin typeface="Meiryo UI" panose="020B0604030504040204" pitchFamily="50" charset="-128"/>
                <a:ea typeface="Meiryo UI" panose="020B0604030504040204" pitchFamily="50" charset="-128"/>
                <a:cs typeface="メイリオ" pitchFamily="50" charset="-128"/>
              </a:rPr>
              <a:t>※ USEN</a:t>
            </a:r>
            <a:r>
              <a:rPr lang="ja-JP" altLang="en-US" sz="800" dirty="0">
                <a:solidFill>
                  <a:prstClr val="black">
                    <a:lumMod val="75000"/>
                    <a:lumOff val="25000"/>
                  </a:prstClr>
                </a:solidFill>
                <a:latin typeface="Meiryo UI" panose="020B0604030504040204" pitchFamily="50" charset="-128"/>
                <a:ea typeface="Meiryo UI" panose="020B0604030504040204" pitchFamily="50" charset="-128"/>
                <a:cs typeface="メイリオ" pitchFamily="50" charset="-128"/>
              </a:rPr>
              <a:t>及びキャンシステムの業務店顧客合計</a:t>
            </a:r>
            <a:endParaRPr lang="en-US" altLang="ja-JP" sz="800" dirty="0">
              <a:solidFill>
                <a:prstClr val="black">
                  <a:lumMod val="75000"/>
                  <a:lumOff val="25000"/>
                </a:prstClr>
              </a:solidFill>
              <a:latin typeface="Meiryo UI" panose="020B0604030504040204" pitchFamily="50" charset="-128"/>
              <a:ea typeface="Meiryo UI" panose="020B0604030504040204" pitchFamily="50" charset="-128"/>
              <a:cs typeface="メイリオ" pitchFamily="50" charset="-128"/>
            </a:endParaRPr>
          </a:p>
        </p:txBody>
      </p:sp>
    </p:spTree>
    <p:extLst>
      <p:ext uri="{BB962C8B-B14F-4D97-AF65-F5344CB8AC3E}">
        <p14:creationId xmlns:p14="http://schemas.microsoft.com/office/powerpoint/2010/main" val="29927874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グループ化 60"/>
          <p:cNvGrpSpPr/>
          <p:nvPr/>
        </p:nvGrpSpPr>
        <p:grpSpPr>
          <a:xfrm>
            <a:off x="3000140" y="1703553"/>
            <a:ext cx="5946853" cy="2883998"/>
            <a:chOff x="2949306" y="1602740"/>
            <a:chExt cx="5946853" cy="2883998"/>
          </a:xfrm>
        </p:grpSpPr>
        <p:cxnSp>
          <p:nvCxnSpPr>
            <p:cNvPr id="52" name="直線コネクタ 51"/>
            <p:cNvCxnSpPr/>
            <p:nvPr/>
          </p:nvCxnSpPr>
          <p:spPr bwMode="auto">
            <a:xfrm>
              <a:off x="6028672" y="2395941"/>
              <a:ext cx="435273" cy="823353"/>
            </a:xfrm>
            <a:prstGeom prst="line">
              <a:avLst/>
            </a:prstGeom>
            <a:ln w="38100">
              <a:solidFill>
                <a:srgbClr val="F98800"/>
              </a:solidFill>
              <a:prstDash val="sysDot"/>
            </a:ln>
            <a:extLst/>
          </p:spPr>
          <p:style>
            <a:lnRef idx="1">
              <a:schemeClr val="dk1"/>
            </a:lnRef>
            <a:fillRef idx="0">
              <a:schemeClr val="dk1"/>
            </a:fillRef>
            <a:effectRef idx="0">
              <a:schemeClr val="dk1"/>
            </a:effectRef>
            <a:fontRef idx="minor">
              <a:schemeClr val="tx1"/>
            </a:fontRef>
          </p:style>
        </p:cxnSp>
        <p:grpSp>
          <p:nvGrpSpPr>
            <p:cNvPr id="46" name="グループ化 45"/>
            <p:cNvGrpSpPr/>
            <p:nvPr/>
          </p:nvGrpSpPr>
          <p:grpSpPr>
            <a:xfrm>
              <a:off x="2949306" y="1602740"/>
              <a:ext cx="5855947" cy="2547102"/>
              <a:chOff x="3073485" y="1612900"/>
              <a:chExt cx="5855947" cy="2547102"/>
            </a:xfrm>
          </p:grpSpPr>
          <p:cxnSp>
            <p:nvCxnSpPr>
              <p:cNvPr id="34" name="直線コネクタ 33"/>
              <p:cNvCxnSpPr/>
              <p:nvPr/>
            </p:nvCxnSpPr>
            <p:spPr bwMode="auto">
              <a:xfrm flipV="1">
                <a:off x="3073485" y="4155239"/>
                <a:ext cx="5855947" cy="4763"/>
              </a:xfrm>
              <a:prstGeom prst="line">
                <a:avLst/>
              </a:prstGeom>
              <a:ln/>
              <a:extLst/>
            </p:spPr>
            <p:style>
              <a:lnRef idx="1">
                <a:schemeClr val="dk1"/>
              </a:lnRef>
              <a:fillRef idx="0">
                <a:schemeClr val="dk1"/>
              </a:fillRef>
              <a:effectRef idx="0">
                <a:schemeClr val="dk1"/>
              </a:effectRef>
              <a:fontRef idx="minor">
                <a:schemeClr val="tx1"/>
              </a:fontRef>
            </p:style>
          </p:cxnSp>
          <p:sp>
            <p:nvSpPr>
              <p:cNvPr id="42" name="正方形/長方形 41"/>
              <p:cNvSpPr/>
              <p:nvPr/>
            </p:nvSpPr>
            <p:spPr bwMode="auto">
              <a:xfrm>
                <a:off x="4946083" y="1612900"/>
                <a:ext cx="1244147" cy="2522537"/>
              </a:xfrm>
              <a:prstGeom prst="rect">
                <a:avLst/>
              </a:prstGeom>
              <a:noFill/>
              <a:ln w="28575" cap="flat" cmpd="sng" algn="ctr">
                <a:solidFill>
                  <a:srgbClr val="A4A3A4"/>
                </a:solidFill>
                <a:prstDash val="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3" name="正方形/長方形 42"/>
              <p:cNvSpPr/>
              <p:nvPr/>
            </p:nvSpPr>
            <p:spPr bwMode="auto">
              <a:xfrm>
                <a:off x="6600825" y="1612900"/>
                <a:ext cx="1244147" cy="2522537"/>
              </a:xfrm>
              <a:prstGeom prst="rect">
                <a:avLst/>
              </a:prstGeom>
              <a:noFill/>
              <a:ln w="28575">
                <a:solidFill>
                  <a:srgbClr val="A4A3A4"/>
                </a:solidFill>
                <a:prstDash val="dash"/>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45" name="グループ化 44"/>
              <p:cNvGrpSpPr/>
              <p:nvPr/>
            </p:nvGrpSpPr>
            <p:grpSpPr>
              <a:xfrm>
                <a:off x="3291341" y="1623060"/>
                <a:ext cx="1244147" cy="2532697"/>
                <a:chOff x="3291341" y="1623060"/>
                <a:chExt cx="1244147" cy="2532697"/>
              </a:xfrm>
            </p:grpSpPr>
            <p:sp>
              <p:nvSpPr>
                <p:cNvPr id="41" name="正方形/長方形 40"/>
                <p:cNvSpPr/>
                <p:nvPr/>
              </p:nvSpPr>
              <p:spPr bwMode="auto">
                <a:xfrm>
                  <a:off x="3291341" y="1633220"/>
                  <a:ext cx="1244147" cy="2522537"/>
                </a:xfrm>
                <a:prstGeom prst="rect">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照明電気代</a:t>
                  </a:r>
                </a:p>
              </p:txBody>
            </p:sp>
            <p:sp>
              <p:nvSpPr>
                <p:cNvPr id="44" name="正方形/長方形 43"/>
                <p:cNvSpPr/>
                <p:nvPr/>
              </p:nvSpPr>
              <p:spPr bwMode="auto">
                <a:xfrm>
                  <a:off x="3291341" y="1623060"/>
                  <a:ext cx="1231446" cy="408442"/>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電球交換代</a:t>
                  </a:r>
                </a:p>
              </p:txBody>
            </p:sp>
          </p:grpSp>
        </p:grpSp>
        <p:sp>
          <p:nvSpPr>
            <p:cNvPr id="47" name="正方形/長方形 46"/>
            <p:cNvSpPr/>
            <p:nvPr/>
          </p:nvSpPr>
          <p:spPr bwMode="auto">
            <a:xfrm>
              <a:off x="4834605" y="3240515"/>
              <a:ext cx="1244147" cy="916900"/>
            </a:xfrm>
            <a:prstGeom prst="rect">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照明電気代</a:t>
              </a:r>
            </a:p>
          </p:txBody>
        </p:sp>
        <p:sp>
          <p:nvSpPr>
            <p:cNvPr id="48" name="正方形/長方形 47"/>
            <p:cNvSpPr/>
            <p:nvPr/>
          </p:nvSpPr>
          <p:spPr bwMode="auto">
            <a:xfrm>
              <a:off x="6476646" y="3231017"/>
              <a:ext cx="1244147" cy="916900"/>
            </a:xfrm>
            <a:prstGeom prst="rect">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照明電気代</a:t>
              </a:r>
            </a:p>
          </p:txBody>
        </p:sp>
        <p:sp>
          <p:nvSpPr>
            <p:cNvPr id="49" name="正方形/長方形 48"/>
            <p:cNvSpPr/>
            <p:nvPr/>
          </p:nvSpPr>
          <p:spPr bwMode="auto">
            <a:xfrm>
              <a:off x="4834604" y="2370784"/>
              <a:ext cx="1213771" cy="873780"/>
            </a:xfrm>
            <a:prstGeom prst="rect">
              <a:avLst/>
            </a:prstGeom>
            <a:solidFill>
              <a:srgbClr val="76D33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LED</a:t>
              </a:r>
              <a:r>
                <a:rPr kumimoji="1" lang="ja-JP" altLang="en-US" sz="12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レンタル料</a:t>
              </a:r>
            </a:p>
          </p:txBody>
        </p:sp>
        <p:cxnSp>
          <p:nvCxnSpPr>
            <p:cNvPr id="51" name="直線コネクタ 50"/>
            <p:cNvCxnSpPr/>
            <p:nvPr/>
          </p:nvCxnSpPr>
          <p:spPr bwMode="auto">
            <a:xfrm>
              <a:off x="4398608" y="1623060"/>
              <a:ext cx="423296" cy="738297"/>
            </a:xfrm>
            <a:prstGeom prst="line">
              <a:avLst/>
            </a:prstGeom>
            <a:ln w="38100">
              <a:solidFill>
                <a:srgbClr val="F98800"/>
              </a:solidFill>
              <a:prstDash val="sysDot"/>
            </a:ln>
            <a:extLst/>
          </p:spPr>
          <p:style>
            <a:lnRef idx="1">
              <a:schemeClr val="dk1"/>
            </a:lnRef>
            <a:fillRef idx="0">
              <a:schemeClr val="dk1"/>
            </a:fillRef>
            <a:effectRef idx="0">
              <a:schemeClr val="dk1"/>
            </a:effectRef>
            <a:fontRef idx="minor">
              <a:schemeClr val="tx1"/>
            </a:fontRef>
          </p:style>
        </p:cxnSp>
        <p:sp>
          <p:nvSpPr>
            <p:cNvPr id="54" name="テキスト ボックス 53"/>
            <p:cNvSpPr txBox="1"/>
            <p:nvPr/>
          </p:nvSpPr>
          <p:spPr>
            <a:xfrm>
              <a:off x="3263188" y="4178961"/>
              <a:ext cx="1052093" cy="307777"/>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現在</a:t>
              </a:r>
              <a:endParaRPr kumimoji="1" lang="ja-JP" altLang="en-US" sz="1400" b="1"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4821904" y="4170500"/>
              <a:ext cx="1226471" cy="307777"/>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導入～</a:t>
              </a:r>
              <a:r>
                <a:rPr kumimoji="1" lang="en-US" altLang="ja-JP" sz="1400" b="1" dirty="0" smtClean="0">
                  <a:latin typeface="Meiryo UI" panose="020B0604030504040204" pitchFamily="50" charset="-128"/>
                  <a:ea typeface="Meiryo UI" panose="020B0604030504040204" pitchFamily="50" charset="-128"/>
                </a:rPr>
                <a:t>5</a:t>
              </a:r>
              <a:r>
                <a:rPr kumimoji="1" lang="ja-JP" altLang="en-US" sz="1400" b="1" dirty="0" smtClean="0">
                  <a:latin typeface="Meiryo UI" panose="020B0604030504040204" pitchFamily="50" charset="-128"/>
                  <a:ea typeface="Meiryo UI" panose="020B0604030504040204" pitchFamily="50" charset="-128"/>
                </a:rPr>
                <a:t>年目</a:t>
              </a:r>
              <a:endParaRPr kumimoji="1" lang="ja-JP" altLang="en-US" sz="1400" b="1"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6476646" y="4178961"/>
              <a:ext cx="1226471" cy="307777"/>
            </a:xfrm>
            <a:prstGeom prst="rect">
              <a:avLst/>
            </a:prstGeom>
            <a:noFill/>
          </p:spPr>
          <p:txBody>
            <a:bodyPr wrap="square" rtlCol="0">
              <a:spAutoFit/>
            </a:bodyPr>
            <a:lstStyle/>
            <a:p>
              <a:pPr algn="ctr"/>
              <a:r>
                <a:rPr lang="ja-JP" altLang="en-US" sz="1400" b="1" dirty="0" smtClean="0">
                  <a:latin typeface="Meiryo UI" panose="020B0604030504040204" pitchFamily="50" charset="-128"/>
                  <a:ea typeface="Meiryo UI" panose="020B0604030504040204" pitchFamily="50" charset="-128"/>
                </a:rPr>
                <a:t>６</a:t>
              </a:r>
              <a:r>
                <a:rPr kumimoji="1" lang="ja-JP" altLang="en-US" sz="1400" b="1" dirty="0" smtClean="0">
                  <a:latin typeface="Meiryo UI" panose="020B0604030504040204" pitchFamily="50" charset="-128"/>
                  <a:ea typeface="Meiryo UI" panose="020B0604030504040204" pitchFamily="50" charset="-128"/>
                </a:rPr>
                <a:t>年目～</a:t>
              </a:r>
              <a:endParaRPr kumimoji="1" lang="ja-JP" altLang="en-US" sz="1400" b="1" dirty="0">
                <a:latin typeface="Meiryo UI" panose="020B0604030504040204" pitchFamily="50" charset="-128"/>
                <a:ea typeface="Meiryo UI" panose="020B0604030504040204" pitchFamily="50" charset="-128"/>
              </a:endParaRPr>
            </a:p>
          </p:txBody>
        </p:sp>
        <p:sp>
          <p:nvSpPr>
            <p:cNvPr id="57" name="円形吹き出し 56"/>
            <p:cNvSpPr/>
            <p:nvPr/>
          </p:nvSpPr>
          <p:spPr bwMode="auto">
            <a:xfrm>
              <a:off x="3706144" y="3106841"/>
              <a:ext cx="944312" cy="964343"/>
            </a:xfrm>
            <a:prstGeom prst="wedgeEllipseCallout">
              <a:avLst>
                <a:gd name="adj1" fmla="val 81077"/>
                <a:gd name="adj2" fmla="val 13523"/>
              </a:avLst>
            </a:prstGeom>
            <a:solidFill>
              <a:srgbClr val="F988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8" name="テキスト ボックス 57"/>
            <p:cNvSpPr txBox="1"/>
            <p:nvPr/>
          </p:nvSpPr>
          <p:spPr>
            <a:xfrm>
              <a:off x="3655822" y="3325771"/>
              <a:ext cx="1081742" cy="615553"/>
            </a:xfrm>
            <a:prstGeom prst="rect">
              <a:avLst/>
            </a:prstGeom>
            <a:noFill/>
          </p:spPr>
          <p:txBody>
            <a:bodyPr wrap="square" rtlCol="0">
              <a:spAutoFit/>
            </a:bodyPr>
            <a:lstStyle/>
            <a:p>
              <a:pPr algn="ctr">
                <a:lnSpc>
                  <a:spcPct val="80000"/>
                </a:lnSpc>
              </a:pPr>
              <a:r>
                <a:rPr kumimoji="1" lang="ja-JP" altLang="en-US" sz="1000" b="1" dirty="0" smtClean="0">
                  <a:latin typeface="Meiryo UI" panose="020B0604030504040204" pitchFamily="50" charset="-128"/>
                  <a:ea typeface="Meiryo UI" panose="020B0604030504040204" pitchFamily="50" charset="-128"/>
                </a:rPr>
                <a:t>照明電気代</a:t>
              </a:r>
              <a:endParaRPr kumimoji="1" lang="en-US" altLang="ja-JP" sz="1000" b="1" dirty="0" smtClean="0">
                <a:latin typeface="Meiryo UI" panose="020B0604030504040204" pitchFamily="50" charset="-128"/>
                <a:ea typeface="Meiryo UI" panose="020B0604030504040204" pitchFamily="50" charset="-128"/>
              </a:endParaRPr>
            </a:p>
            <a:p>
              <a:pPr algn="ctr">
                <a:lnSpc>
                  <a:spcPct val="80000"/>
                </a:lnSpc>
              </a:pPr>
              <a:r>
                <a:rPr lang="en-US" altLang="ja-JP" sz="1600" b="1" dirty="0" smtClean="0">
                  <a:latin typeface="Meiryo UI" panose="020B0604030504040204" pitchFamily="50" charset="-128"/>
                  <a:ea typeface="Meiryo UI" panose="020B0604030504040204" pitchFamily="50" charset="-128"/>
                </a:rPr>
                <a:t>50</a:t>
              </a:r>
              <a:r>
                <a:rPr lang="ja-JP" altLang="en-US" sz="1000" b="1" dirty="0" smtClean="0">
                  <a:latin typeface="Meiryo UI" panose="020B0604030504040204" pitchFamily="50" charset="-128"/>
                  <a:ea typeface="Meiryo UI" panose="020B0604030504040204" pitchFamily="50" charset="-128"/>
                </a:rPr>
                <a:t>～</a:t>
              </a:r>
              <a:r>
                <a:rPr lang="en-US" altLang="ja-JP" sz="1600" b="1" dirty="0" smtClean="0">
                  <a:latin typeface="Meiryo UI" panose="020B0604030504040204" pitchFamily="50" charset="-128"/>
                  <a:ea typeface="Meiryo UI" panose="020B0604030504040204" pitchFamily="50" charset="-128"/>
                </a:rPr>
                <a:t>90</a:t>
              </a: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a:lnSpc>
                  <a:spcPct val="80000"/>
                </a:lnSpc>
              </a:pPr>
              <a:r>
                <a:rPr lang="ja-JP" altLang="en-US" sz="1000" b="1" dirty="0" smtClean="0">
                  <a:latin typeface="Meiryo UI" panose="020B0604030504040204" pitchFamily="50" charset="-128"/>
                  <a:ea typeface="Meiryo UI" panose="020B0604030504040204" pitchFamily="50" charset="-128"/>
                </a:rPr>
                <a:t>もダウン！</a:t>
              </a:r>
              <a:endParaRPr kumimoji="1" lang="ja-JP" altLang="en-US" sz="1000" b="1" dirty="0">
                <a:latin typeface="Meiryo UI" panose="020B0604030504040204" pitchFamily="50" charset="-128"/>
                <a:ea typeface="Meiryo UI" panose="020B0604030504040204" pitchFamily="50" charset="-128"/>
              </a:endParaRPr>
            </a:p>
          </p:txBody>
        </p:sp>
        <p:sp>
          <p:nvSpPr>
            <p:cNvPr id="59" name="円形吹き出し 58"/>
            <p:cNvSpPr/>
            <p:nvPr/>
          </p:nvSpPr>
          <p:spPr bwMode="auto">
            <a:xfrm rot="8813356">
              <a:off x="7907513" y="2812084"/>
              <a:ext cx="944312" cy="964343"/>
            </a:xfrm>
            <a:prstGeom prst="wedgeEllipseCallout">
              <a:avLst>
                <a:gd name="adj1" fmla="val 54473"/>
                <a:gd name="adj2" fmla="val 38089"/>
              </a:avLst>
            </a:prstGeom>
            <a:solidFill>
              <a:srgbClr val="F988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0" name="テキスト ボックス 59"/>
            <p:cNvSpPr txBox="1"/>
            <p:nvPr/>
          </p:nvSpPr>
          <p:spPr>
            <a:xfrm>
              <a:off x="7884395" y="3081332"/>
              <a:ext cx="1011764" cy="492443"/>
            </a:xfrm>
            <a:prstGeom prst="rect">
              <a:avLst/>
            </a:prstGeom>
            <a:noFill/>
          </p:spPr>
          <p:txBody>
            <a:bodyPr wrap="square" rtlCol="0">
              <a:spAutoFit/>
            </a:bodyPr>
            <a:lstStyle/>
            <a:p>
              <a:pPr algn="ctr"/>
              <a:r>
                <a:rPr kumimoji="1" lang="ja-JP" altLang="en-US" sz="1000" b="1" dirty="0" smtClean="0">
                  <a:latin typeface="Meiryo UI" panose="020B0604030504040204" pitchFamily="50" charset="-128"/>
                  <a:ea typeface="Meiryo UI" panose="020B0604030504040204" pitchFamily="50" charset="-128"/>
                </a:rPr>
                <a:t>レンタル費用が</a:t>
              </a:r>
              <a:r>
                <a:rPr kumimoji="1" lang="ja-JP" altLang="en-US" sz="1600" b="1" dirty="0" smtClean="0">
                  <a:latin typeface="Meiryo UI" panose="020B0604030504040204" pitchFamily="50" charset="-128"/>
                  <a:ea typeface="Meiryo UI" panose="020B0604030504040204" pitchFamily="50" charset="-128"/>
                </a:rPr>
                <a:t>不要</a:t>
              </a:r>
              <a:r>
                <a:rPr kumimoji="1" lang="ja-JP" altLang="en-US" sz="1000" b="1" dirty="0" smtClean="0">
                  <a:latin typeface="Meiryo UI" panose="020B0604030504040204" pitchFamily="50" charset="-128"/>
                  <a:ea typeface="Meiryo UI" panose="020B0604030504040204" pitchFamily="50" charset="-128"/>
                </a:rPr>
                <a:t>に</a:t>
              </a:r>
              <a:r>
                <a:rPr lang="ja-JP" altLang="en-US" sz="1000" b="1" dirty="0" smtClean="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grpSp>
      <p:sp>
        <p:nvSpPr>
          <p:cNvPr id="2" name="スライド番号プレースホルダー 1"/>
          <p:cNvSpPr>
            <a:spLocks noGrp="1"/>
          </p:cNvSpPr>
          <p:nvPr>
            <p:ph type="sldNum" sz="quarter" idx="10"/>
          </p:nvPr>
        </p:nvSpPr>
        <p:spPr>
          <a:xfrm>
            <a:off x="8460890" y="6602811"/>
            <a:ext cx="614363" cy="339725"/>
          </a:xfrm>
        </p:spPr>
        <p:txBody>
          <a:bodyPr/>
          <a:lstStyle/>
          <a:p>
            <a:pPr>
              <a:defRPr/>
            </a:pPr>
            <a:fld id="{D2E4AEE9-8ED3-4084-9FB0-33674E7AE552}" type="slidenum">
              <a:rPr lang="en-US" altLang="ja-JP" smtClean="0"/>
              <a:pPr>
                <a:defRPr/>
              </a:pPr>
              <a:t>49</a:t>
            </a:fld>
            <a:endParaRPr lang="en-US" altLang="ja-JP" dirty="0"/>
          </a:p>
        </p:txBody>
      </p:sp>
      <p:grpSp>
        <p:nvGrpSpPr>
          <p:cNvPr id="28" name="グループ化 27"/>
          <p:cNvGrpSpPr/>
          <p:nvPr/>
        </p:nvGrpSpPr>
        <p:grpSpPr>
          <a:xfrm>
            <a:off x="331163" y="1654951"/>
            <a:ext cx="2432843" cy="2844327"/>
            <a:chOff x="637381" y="1731169"/>
            <a:chExt cx="2271712" cy="2744787"/>
          </a:xfrm>
        </p:grpSpPr>
        <p:pic>
          <p:nvPicPr>
            <p:cNvPr id="4" name="Picture 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7381" y="1731169"/>
              <a:ext cx="2271712"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2320925"/>
              <a:ext cx="1181100" cy="115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5025" y="3694113"/>
              <a:ext cx="1876425" cy="59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4" descr="C:\Users\Chieko Miyawaki\Desktop\USEN用\zer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8825" y="1828800"/>
              <a:ext cx="12525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タイトル 1"/>
          <p:cNvSpPr txBox="1">
            <a:spLocks/>
          </p:cNvSpPr>
          <p:nvPr/>
        </p:nvSpPr>
        <p:spPr bwMode="auto">
          <a:xfrm>
            <a:off x="3084107" y="893137"/>
            <a:ext cx="568801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経済面</a:t>
            </a:r>
            <a:r>
              <a:rPr lang="ja-JP" altLang="en-US"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、性能面、衛生面すべてにおいて優秀</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LED</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照明をクレジット</a:t>
            </a:r>
            <a:r>
              <a:rPr lang="ja-JP" altLang="en-US"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でもリースでも</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なくレンタル導入する新サービス</a:t>
            </a:r>
            <a:endParaRPr lang="en-US" altLang="ja-JP"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1"/>
          <p:cNvSpPr txBox="1">
            <a:spLocks/>
          </p:cNvSpPr>
          <p:nvPr/>
        </p:nvSpPr>
        <p:spPr bwMode="auto">
          <a:xfrm>
            <a:off x="3782509" y="4546865"/>
            <a:ext cx="5036558" cy="45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lnSpc>
                <a:spcPct val="200000"/>
              </a:lnSpc>
            </a:pPr>
            <a:r>
              <a:rPr lang="ja-JP" altLang="en-US" sz="1300" dirty="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消費電力が</a:t>
            </a:r>
            <a:r>
              <a:rPr lang="ja-JP" altLang="en-US" sz="13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低い</a:t>
            </a:r>
            <a:r>
              <a:rPr lang="ja-JP" altLang="en-US"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寿命が</a:t>
            </a: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長い</a:t>
            </a:r>
            <a:r>
              <a:rPr lang="ja-JP" altLang="en-US"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熱を</a:t>
            </a: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持ちにくい</a:t>
            </a:r>
            <a:r>
              <a:rPr lang="ja-JP" altLang="en-US" sz="13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rgbClr val="339966"/>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割れにくい</a:t>
            </a:r>
            <a:endParaRPr lang="en-US" altLang="ja-JP"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292474" y="4651892"/>
            <a:ext cx="3394758" cy="335120"/>
          </a:xfrm>
          <a:prstGeom prst="roundRect">
            <a:avLst>
              <a:gd name="adj" fmla="val 50000"/>
            </a:avLst>
          </a:prstGeom>
          <a:solidFill>
            <a:srgbClr val="33CC33"/>
          </a:solidFill>
          <a:ln w="9525" cap="flat" cmpd="sng" algn="ctr">
            <a:noFill/>
            <a:prstDash val="solid"/>
          </a:ln>
          <a:effectLst/>
        </p:spPr>
        <p:txBody>
          <a:bodyPr lIns="144000" tIns="0" rIns="144000" bIns="25200" anchor="ctr"/>
          <a:lstStyle/>
          <a:p>
            <a:pPr algn="ctr" defTabSz="1042988" eaLnBrk="1" fontAlgn="auto" hangingPunct="1">
              <a:spcBef>
                <a:spcPts val="0"/>
              </a:spcBef>
              <a:spcAft>
                <a:spcPts val="0"/>
              </a:spcAft>
              <a:defRPr/>
            </a:pPr>
            <a:r>
              <a:rPr kumimoji="0" lang="ja-JP" altLang="en-US" sz="16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ＬＥＤ</a:t>
            </a:r>
            <a:r>
              <a:rPr kumimoji="0" lang="ja-JP" altLang="en-US" sz="1600" b="1" kern="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照明の</a:t>
            </a:r>
            <a:r>
              <a:rPr kumimoji="0" lang="en-US" altLang="ja-JP" sz="1600" b="1" kern="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4</a:t>
            </a:r>
            <a:r>
              <a:rPr kumimoji="0" lang="ja-JP" altLang="en-US" sz="1600" b="1" kern="0" dirty="0" err="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つの</a:t>
            </a:r>
            <a:r>
              <a:rPr kumimoji="0" lang="ja-JP" altLang="en-US" sz="1600" b="1" kern="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メリット</a:t>
            </a:r>
            <a:endParaRPr kumimoji="0" lang="ja-JP" altLang="en-US" sz="16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556578" y="5112923"/>
            <a:ext cx="3162300" cy="1169987"/>
          </a:xfrm>
          <a:prstGeom prst="rect">
            <a:avLst/>
          </a:prstGeom>
          <a:noFill/>
          <a:ln w="25400" cap="flat" cmpd="sng" algn="ctr">
            <a:noFill/>
            <a:prstDash val="solid"/>
          </a:ln>
          <a:effectLst/>
        </p:spPr>
        <p:txBody>
          <a:bodyPr anchor="ctr">
            <a:spAutoFit/>
          </a:bodyPr>
          <a:lstStyle/>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初期コスト</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完全０円！</a:t>
            </a:r>
            <a:endParaRPr kumimoji="0" lang="en-US" altLang="ja-JP"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工事費を含めてレンタル！</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3,000</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種類</a:t>
            </a:r>
            <a:r>
              <a:rPr kumimoji="0" lang="ja-JP" altLang="en-US" sz="1400" b="1" kern="0" dirty="0" smtClean="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を超える</a:t>
            </a: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ラインナップ！</a:t>
            </a:r>
          </a:p>
        </p:txBody>
      </p:sp>
      <p:sp>
        <p:nvSpPr>
          <p:cNvPr id="13" name="正方形/長方形 12"/>
          <p:cNvSpPr/>
          <p:nvPr/>
        </p:nvSpPr>
        <p:spPr>
          <a:xfrm>
            <a:off x="3723640" y="5084348"/>
            <a:ext cx="3162300" cy="1169987"/>
          </a:xfrm>
          <a:prstGeom prst="rect">
            <a:avLst/>
          </a:prstGeom>
          <a:noFill/>
          <a:ln w="25400" cap="flat" cmpd="sng" algn="ctr">
            <a:noFill/>
            <a:prstDash val="solid"/>
          </a:ln>
          <a:effectLst/>
        </p:spPr>
        <p:txBody>
          <a:bodyPr anchor="ctr">
            <a:spAutoFit/>
          </a:bodyPr>
          <a:lstStyle/>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試算結果を見て導入判断！</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借入枠を使用しない！</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安心の最大</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５年保証！</a:t>
            </a:r>
          </a:p>
        </p:txBody>
      </p:sp>
      <p:sp>
        <p:nvSpPr>
          <p:cNvPr id="14" name="正方形/長方形 13"/>
          <p:cNvSpPr/>
          <p:nvPr/>
        </p:nvSpPr>
        <p:spPr>
          <a:xfrm>
            <a:off x="6382703" y="5084348"/>
            <a:ext cx="2663825" cy="1169987"/>
          </a:xfrm>
          <a:prstGeom prst="rect">
            <a:avLst/>
          </a:prstGeom>
          <a:noFill/>
          <a:ln w="25400" cap="flat" cmpd="sng" algn="ctr">
            <a:noFill/>
            <a:prstDash val="solid"/>
          </a:ln>
          <a:effectLst/>
        </p:spPr>
        <p:txBody>
          <a:bodyPr anchor="ctr">
            <a:spAutoFit/>
          </a:bodyPr>
          <a:lstStyle/>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資産計上不要</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５年後は</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お客様のものに！</a:t>
            </a:r>
            <a:endParaRPr kumimoji="0" lang="en-US" altLang="ja-JP"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5765" y="5112923"/>
            <a:ext cx="2936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2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5290" y="5511385"/>
            <a:ext cx="2936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2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2590" y="5924135"/>
            <a:ext cx="2952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2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87115" y="5084348"/>
            <a:ext cx="2936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3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96640" y="5482810"/>
            <a:ext cx="2936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3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83940" y="5895560"/>
            <a:ext cx="2936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3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35065" y="5084348"/>
            <a:ext cx="2952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3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46178" y="5482810"/>
            <a:ext cx="29368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7" descr="http://www.busipla.net/common2/01647/E3838DE382AFE382B7E382A3E383BCE382BA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52227" y="6093204"/>
            <a:ext cx="1442964" cy="322262"/>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6276950" y="6138919"/>
            <a:ext cx="1208315" cy="230832"/>
          </a:xfrm>
          <a:prstGeom prst="rect">
            <a:avLst/>
          </a:prstGeom>
          <a:noFill/>
        </p:spPr>
        <p:txBody>
          <a:bodyPr wrap="square" rtlCol="0">
            <a:spAutoFit/>
          </a:bodyPr>
          <a:lstStyle/>
          <a:p>
            <a:pPr algn="r"/>
            <a:r>
              <a:rPr kumimoji="1" lang="en-US" altLang="ja-JP" b="1" dirty="0" err="1" smtClean="0">
                <a:latin typeface="メイリオ" panose="020B0604030504040204" pitchFamily="50" charset="-128"/>
                <a:ea typeface="メイリオ" panose="020B0604030504040204" pitchFamily="50" charset="-128"/>
                <a:cs typeface="メイリオ" panose="020B0604030504040204" pitchFamily="50" charset="-128"/>
              </a:rPr>
              <a:t>Powerd</a:t>
            </a:r>
            <a:r>
              <a:rPr kumimoji="1"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 by</a:t>
            </a:r>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タイトル 1"/>
          <p:cNvSpPr txBox="1">
            <a:spLocks/>
          </p:cNvSpPr>
          <p:nvPr/>
        </p:nvSpPr>
        <p:spPr>
          <a:xfrm>
            <a:off x="250825" y="676275"/>
            <a:ext cx="3254375" cy="835025"/>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LED</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照明</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レンタル</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kumimoji="0"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5" name="上下矢印 64"/>
          <p:cNvSpPr/>
          <p:nvPr/>
        </p:nvSpPr>
        <p:spPr bwMode="auto">
          <a:xfrm>
            <a:off x="6658689" y="1712416"/>
            <a:ext cx="949335" cy="1617455"/>
          </a:xfrm>
          <a:prstGeom prst="upDownArrow">
            <a:avLst/>
          </a:prstGeom>
          <a:solidFill>
            <a:srgbClr val="CFEFB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6" name="上下矢印 65"/>
          <p:cNvSpPr/>
          <p:nvPr/>
        </p:nvSpPr>
        <p:spPr bwMode="auto">
          <a:xfrm>
            <a:off x="5282830" y="1736807"/>
            <a:ext cx="401430" cy="751868"/>
          </a:xfrm>
          <a:prstGeom prst="upDownArrow">
            <a:avLst/>
          </a:prstGeom>
          <a:solidFill>
            <a:srgbClr val="CFEFB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3" name="角丸四角形 22"/>
          <p:cNvSpPr/>
          <p:nvPr/>
        </p:nvSpPr>
        <p:spPr>
          <a:xfrm>
            <a:off x="4929795" y="1900208"/>
            <a:ext cx="1149711" cy="407988"/>
          </a:xfrm>
          <a:prstGeom prst="roundRect">
            <a:avLst>
              <a:gd name="adj" fmla="val 8337"/>
            </a:avLst>
          </a:prstGeom>
          <a:noFill/>
          <a:ln w="25400" cap="flat" cmpd="sng" algn="ctr">
            <a:noFill/>
            <a:prstDash val="solid"/>
          </a:ln>
          <a:effectLst/>
        </p:spPr>
        <p:txBody>
          <a:bodyPr anchor="ctr"/>
          <a:lstStyle/>
          <a:p>
            <a:pPr algn="ctr" defTabSz="1042988" eaLnBrk="1" fontAlgn="auto" hangingPunct="1">
              <a:spcBef>
                <a:spcPts val="0"/>
              </a:spcBef>
              <a:spcAft>
                <a:spcPts val="0"/>
              </a:spcAft>
              <a:defRPr/>
            </a:pP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切り替え後の</a:t>
            </a:r>
            <a:endParaRPr kumimoji="0" lang="en-US" altLang="ja-JP" sz="1200" b="1"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defTabSz="1042988" eaLnBrk="1" fontAlgn="auto" hangingPunct="1">
              <a:spcBef>
                <a:spcPts val="0"/>
              </a:spcBef>
              <a:spcAft>
                <a:spcPts val="0"/>
              </a:spcAft>
              <a:defRPr/>
            </a:pP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お客</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様の利益</a:t>
            </a:r>
          </a:p>
        </p:txBody>
      </p:sp>
      <p:sp>
        <p:nvSpPr>
          <p:cNvPr id="67" name="角丸四角形 66"/>
          <p:cNvSpPr/>
          <p:nvPr/>
        </p:nvSpPr>
        <p:spPr>
          <a:xfrm>
            <a:off x="6570875" y="2146953"/>
            <a:ext cx="1167143" cy="705970"/>
          </a:xfrm>
          <a:prstGeom prst="roundRect">
            <a:avLst>
              <a:gd name="adj" fmla="val 8337"/>
            </a:avLst>
          </a:prstGeom>
          <a:noFill/>
          <a:ln w="25400" cap="flat" cmpd="sng" algn="ctr">
            <a:noFill/>
            <a:prstDash val="solid"/>
          </a:ln>
          <a:effectLst/>
        </p:spPr>
        <p:txBody>
          <a:bodyPr anchor="ctr"/>
          <a:lstStyle/>
          <a:p>
            <a:pPr algn="ctr" defTabSz="1042988" eaLnBrk="1" fontAlgn="auto" hangingPunct="1">
              <a:spcBef>
                <a:spcPts val="0"/>
              </a:spcBef>
              <a:spcAft>
                <a:spcPts val="0"/>
              </a:spcAft>
              <a:defRPr/>
            </a:pPr>
            <a:r>
              <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rPr>
              <a:t>6</a:t>
            </a: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年目以降</a:t>
            </a:r>
            <a:endPar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defTabSz="1042988" eaLnBrk="1" fontAlgn="auto" hangingPunct="1">
              <a:spcBef>
                <a:spcPts val="0"/>
              </a:spcBef>
              <a:spcAft>
                <a:spcPts val="0"/>
              </a:spcAft>
              <a:defRPr/>
            </a:pP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お客</a:t>
            </a:r>
            <a:r>
              <a:rPr kumimoji="0" lang="ja-JP" altLang="en-US" sz="1300" b="1" kern="0" dirty="0">
                <a:latin typeface="Meiryo UI" panose="020B0604030504040204" pitchFamily="50" charset="-128"/>
                <a:ea typeface="Meiryo UI" panose="020B0604030504040204" pitchFamily="50" charset="-128"/>
                <a:cs typeface="Meiryo UI" panose="020B0604030504040204" pitchFamily="50" charset="-128"/>
              </a:rPr>
              <a:t>様の</a:t>
            </a: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利益</a:t>
            </a:r>
            <a:endPar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defTabSz="1042988" eaLnBrk="1" fontAlgn="auto" hangingPunct="1">
              <a:spcBef>
                <a:spcPts val="0"/>
              </a:spcBef>
              <a:spcAft>
                <a:spcPts val="0"/>
              </a:spcAft>
              <a:defRPr/>
            </a:pP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は更に</a:t>
            </a:r>
            <a:r>
              <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rPr>
              <a:t>UP</a:t>
            </a: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300" b="1" kern="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3" name="グループ化 52"/>
          <p:cNvGrpSpPr/>
          <p:nvPr/>
        </p:nvGrpSpPr>
        <p:grpSpPr>
          <a:xfrm>
            <a:off x="354876" y="6508303"/>
            <a:ext cx="3221809" cy="339767"/>
            <a:chOff x="354876" y="6508303"/>
            <a:chExt cx="3221809" cy="339767"/>
          </a:xfrm>
        </p:grpSpPr>
        <p:sp>
          <p:nvSpPr>
            <p:cNvPr id="62"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63" name="図 62"/>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
        <p:nvSpPr>
          <p:cNvPr id="64"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店舗照明のコスト削減サービス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LED</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レンタルサービス</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4427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023" y="739171"/>
            <a:ext cx="2197204" cy="3302465"/>
          </a:xfrm>
          <a:prstGeom prst="rect">
            <a:avLst/>
          </a:prstGeom>
        </p:spPr>
      </p:pic>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5</a:t>
            </a:fld>
            <a:endParaRPr lang="en-US" altLang="ja-JP" dirty="0"/>
          </a:p>
        </p:txBody>
      </p:sp>
      <p:sp>
        <p:nvSpPr>
          <p:cNvPr id="39" name="タイトル 1"/>
          <p:cNvSpPr>
            <a:spLocks noGrp="1"/>
          </p:cNvSpPr>
          <p:nvPr>
            <p:ph type="title"/>
          </p:nvPr>
        </p:nvSpPr>
        <p:spPr>
          <a:xfrm>
            <a:off x="249936" y="215900"/>
            <a:ext cx="7747000" cy="306388"/>
          </a:xfrm>
        </p:spPr>
        <p:txBody>
          <a:bodyPr/>
          <a:lstStyle/>
          <a:p>
            <a:r>
              <a:rPr lang="ja-JP" altLang="en-US" dirty="0" smtClean="0">
                <a:solidFill>
                  <a:schemeClr val="tx1">
                    <a:lumMod val="65000"/>
                    <a:lumOff val="35000"/>
                  </a:schemeClr>
                </a:solidFill>
              </a:rPr>
              <a:t>数字で見る</a:t>
            </a:r>
            <a:r>
              <a:rPr lang="en-US" altLang="ja-JP" dirty="0" smtClean="0">
                <a:solidFill>
                  <a:schemeClr val="tx1">
                    <a:lumMod val="65000"/>
                    <a:lumOff val="35000"/>
                  </a:schemeClr>
                </a:solidFill>
              </a:rPr>
              <a:t>USEN</a:t>
            </a:r>
            <a:endParaRPr kumimoji="1" lang="ja-JP" altLang="en-US" dirty="0">
              <a:solidFill>
                <a:schemeClr val="tx1">
                  <a:lumMod val="65000"/>
                  <a:lumOff val="35000"/>
                </a:schemeClr>
              </a:solidFill>
            </a:endParaRPr>
          </a:p>
        </p:txBody>
      </p:sp>
      <p:grpSp>
        <p:nvGrpSpPr>
          <p:cNvPr id="54" name="グループ化 53"/>
          <p:cNvGrpSpPr/>
          <p:nvPr/>
        </p:nvGrpSpPr>
        <p:grpSpPr>
          <a:xfrm>
            <a:off x="-611684" y="-162914"/>
            <a:ext cx="5191794" cy="4636405"/>
            <a:chOff x="-557038" y="439261"/>
            <a:chExt cx="4764225" cy="4175919"/>
          </a:xfrm>
        </p:grpSpPr>
        <p:grpSp>
          <p:nvGrpSpPr>
            <p:cNvPr id="5" name="グループ化 4"/>
            <p:cNvGrpSpPr/>
            <p:nvPr/>
          </p:nvGrpSpPr>
          <p:grpSpPr>
            <a:xfrm>
              <a:off x="-557038" y="439261"/>
              <a:ext cx="4764225" cy="4175919"/>
              <a:chOff x="-606065" y="346074"/>
              <a:chExt cx="4845248" cy="4272354"/>
            </a:xfrm>
          </p:grpSpPr>
          <p:graphicFrame>
            <p:nvGraphicFramePr>
              <p:cNvPr id="11" name="グラフ 10"/>
              <p:cNvGraphicFramePr/>
              <p:nvPr>
                <p:extLst/>
              </p:nvPr>
            </p:nvGraphicFramePr>
            <p:xfrm>
              <a:off x="-606065" y="346074"/>
              <a:ext cx="4845248" cy="4272354"/>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642917" y="2271619"/>
                <a:ext cx="2369971" cy="743058"/>
              </a:xfrm>
              <a:prstGeom prst="rect">
                <a:avLst/>
              </a:prstGeom>
              <a:noFill/>
            </p:spPr>
            <p:txBody>
              <a:bodyPr wrap="none" rtlCol="0">
                <a:spAutoFit/>
              </a:bodyPr>
              <a:lstStyle/>
              <a:p>
                <a:pPr algn="ctr"/>
                <a:r>
                  <a:rPr lang="en-US" altLang="ja-JP" sz="1400" b="1" dirty="0" smtClean="0">
                    <a:latin typeface="Meiryo UI" panose="020B0604030504040204" pitchFamily="50" charset="-128"/>
                    <a:ea typeface="Meiryo UI" panose="020B0604030504040204" pitchFamily="50" charset="-128"/>
                  </a:rPr>
                  <a:t>USEN-NEXT</a:t>
                </a: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ホールディングス</a:t>
                </a:r>
                <a:endParaRPr lang="en-US" altLang="ja-JP" sz="1400" b="1" dirty="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セグメント　売上</a:t>
                </a:r>
                <a:r>
                  <a:rPr lang="ja-JP" altLang="en-US" sz="1400" b="1" dirty="0" smtClean="0">
                    <a:latin typeface="Meiryo UI" panose="020B0604030504040204" pitchFamily="50" charset="-128"/>
                    <a:ea typeface="Meiryo UI" panose="020B0604030504040204" pitchFamily="50" charset="-128"/>
                  </a:rPr>
                  <a:t>比率</a:t>
                </a:r>
                <a:endParaRPr kumimoji="1" lang="en-US" altLang="ja-JP" sz="1400" b="1" dirty="0" smtClean="0">
                  <a:latin typeface="Meiryo UI" panose="020B0604030504040204" pitchFamily="50" charset="-128"/>
                  <a:ea typeface="Meiryo UI" panose="020B0604030504040204" pitchFamily="50" charset="-128"/>
                </a:endParaRPr>
              </a:p>
              <a:p>
                <a:pPr algn="ctr"/>
                <a:endParaRPr kumimoji="1" lang="en-US" altLang="ja-JP" sz="4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第</a:t>
                </a:r>
                <a:r>
                  <a:rPr lang="en-US" altLang="ja-JP" b="1" dirty="0">
                    <a:solidFill>
                      <a:schemeClr val="tx1">
                        <a:lumMod val="75000"/>
                        <a:lumOff val="25000"/>
                      </a:schemeClr>
                    </a:solidFill>
                    <a:latin typeface="Meiryo UI" panose="020B0604030504040204" pitchFamily="50" charset="-128"/>
                    <a:ea typeface="Meiryo UI" panose="020B0604030504040204" pitchFamily="50" charset="-128"/>
                  </a:rPr>
                  <a:t>2</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四</a:t>
                </a:r>
                <a:r>
                  <a:rPr lang="ja-JP" altLang="en-US" b="1" dirty="0" smtClean="0">
                    <a:solidFill>
                      <a:schemeClr val="tx1">
                        <a:lumMod val="75000"/>
                        <a:lumOff val="25000"/>
                      </a:schemeClr>
                    </a:solidFill>
                    <a:latin typeface="Meiryo UI" panose="020B0604030504040204" pitchFamily="50" charset="-128"/>
                    <a:ea typeface="Meiryo UI" panose="020B0604030504040204" pitchFamily="50" charset="-128"/>
                  </a:rPr>
                  <a:t>半期（</a:t>
                </a:r>
                <a:r>
                  <a:rPr lang="en-US" altLang="ja-JP" b="1" dirty="0">
                    <a:solidFill>
                      <a:schemeClr val="tx1">
                        <a:lumMod val="75000"/>
                        <a:lumOff val="25000"/>
                      </a:schemeClr>
                    </a:solidFill>
                    <a:latin typeface="Meiryo UI" panose="020B0604030504040204" pitchFamily="50" charset="-128"/>
                    <a:ea typeface="Meiryo UI" panose="020B0604030504040204" pitchFamily="50" charset="-128"/>
                  </a:rPr>
                  <a:t>2019</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年</a:t>
                </a:r>
                <a:r>
                  <a:rPr lang="en-US" altLang="ja-JP" b="1" dirty="0">
                    <a:solidFill>
                      <a:schemeClr val="tx1">
                        <a:lumMod val="75000"/>
                        <a:lumOff val="25000"/>
                      </a:schemeClr>
                    </a:solidFill>
                    <a:latin typeface="Meiryo UI" panose="020B0604030504040204" pitchFamily="50" charset="-128"/>
                    <a:ea typeface="Meiryo UI" panose="020B0604030504040204" pitchFamily="50" charset="-128"/>
                  </a:rPr>
                  <a:t>8</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月期）</a:t>
                </a:r>
              </a:p>
            </p:txBody>
          </p:sp>
        </p:grpSp>
        <p:sp>
          <p:nvSpPr>
            <p:cNvPr id="7" name="テキスト ボックス 6"/>
            <p:cNvSpPr txBox="1"/>
            <p:nvPr/>
          </p:nvSpPr>
          <p:spPr>
            <a:xfrm>
              <a:off x="1921687" y="1355420"/>
              <a:ext cx="1352228" cy="953596"/>
            </a:xfrm>
            <a:prstGeom prst="rect">
              <a:avLst/>
            </a:prstGeom>
            <a:noFill/>
            <a:effectLst/>
          </p:spPr>
          <p:txBody>
            <a:bodyPr wrap="square" rtlCol="0">
              <a:spAutoFit/>
            </a:bodyPr>
            <a:lstStyle/>
            <a:p>
              <a:pPr algn="ctr">
                <a:lnSpc>
                  <a:spcPct val="90000"/>
                </a:lnSpc>
              </a:pPr>
              <a:r>
                <a:rPr kumimoji="1" lang="ja-JP" altLang="en-US" sz="1600" b="1" dirty="0" smtClean="0">
                  <a:latin typeface="Meiryo UI" panose="020B0604030504040204" pitchFamily="50" charset="-128"/>
                  <a:ea typeface="Meiryo UI" panose="020B0604030504040204" pitchFamily="50" charset="-128"/>
                </a:rPr>
                <a:t>店舗</a:t>
              </a:r>
              <a:r>
                <a:rPr lang="ja-JP" altLang="en-US" sz="1600" b="1" dirty="0" smtClean="0">
                  <a:latin typeface="Meiryo UI" panose="020B0604030504040204" pitchFamily="50" charset="-128"/>
                  <a:ea typeface="Meiryo UI" panose="020B0604030504040204" pitchFamily="50" charset="-128"/>
                </a:rPr>
                <a:t>サービス</a:t>
              </a:r>
              <a:endParaRPr lang="en-US" altLang="ja-JP" sz="1600" b="1" dirty="0" smtClean="0">
                <a:latin typeface="Meiryo UI" panose="020B0604030504040204" pitchFamily="50" charset="-128"/>
                <a:ea typeface="Meiryo UI" panose="020B0604030504040204" pitchFamily="50" charset="-128"/>
              </a:endParaRPr>
            </a:p>
            <a:p>
              <a:pPr algn="ctr">
                <a:lnSpc>
                  <a:spcPct val="90000"/>
                </a:lnSpc>
              </a:pPr>
              <a:r>
                <a:rPr kumimoji="1" lang="en-US" altLang="ja-JP" sz="44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27</a:t>
              </a:r>
              <a:r>
                <a:rPr kumimoji="1" lang="en-US" altLang="ja-JP" sz="20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.2</a:t>
              </a:r>
              <a:r>
                <a:rPr kumimoji="1" lang="ja-JP" altLang="en-US" sz="18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a:t>
              </a:r>
              <a:endParaRPr kumimoji="1" lang="ja-JP" altLang="en-US" sz="1800" b="1" dirty="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66820" y="3958634"/>
              <a:ext cx="2078800" cy="357599"/>
            </a:xfrm>
            <a:prstGeom prst="rect">
              <a:avLst/>
            </a:prstGeom>
            <a:noFill/>
          </p:spPr>
          <p:txBody>
            <a:bodyPr wrap="none" rtlCol="0">
              <a:spAutoFit/>
            </a:bodyPr>
            <a:lstStyle/>
            <a:p>
              <a:r>
                <a:rPr lang="ja-JP" altLang="en-US" dirty="0" smtClean="0">
                  <a:latin typeface="Meiryo UI" panose="020B0604030504040204" pitchFamily="50" charset="-128"/>
                  <a:ea typeface="Meiryo UI" panose="020B0604030504040204" pitchFamily="50" charset="-128"/>
                </a:rPr>
                <a:t>店舗サービスは全体の</a:t>
              </a:r>
              <a:r>
                <a:rPr lang="en-US" altLang="ja-JP" dirty="0" smtClean="0">
                  <a:latin typeface="Meiryo UI" panose="020B0604030504040204" pitchFamily="50" charset="-128"/>
                  <a:ea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rPr>
                <a:t>割を占めており</a:t>
              </a:r>
              <a:endParaRPr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ホールディングスで中核を担っている事業です。</a:t>
              </a:r>
              <a:endParaRPr kumimoji="1" lang="ja-JP" altLang="en-US" dirty="0">
                <a:latin typeface="Meiryo UI" panose="020B0604030504040204" pitchFamily="50" charset="-128"/>
                <a:ea typeface="Meiryo UI" panose="020B0604030504040204" pitchFamily="50" charset="-128"/>
              </a:endParaRPr>
            </a:p>
          </p:txBody>
        </p:sp>
      </p:grpSp>
      <p:grpSp>
        <p:nvGrpSpPr>
          <p:cNvPr id="23" name="グループ化 22"/>
          <p:cNvGrpSpPr/>
          <p:nvPr/>
        </p:nvGrpSpPr>
        <p:grpSpPr>
          <a:xfrm>
            <a:off x="6517563" y="1519724"/>
            <a:ext cx="2408739" cy="2429569"/>
            <a:chOff x="6357508" y="3148518"/>
            <a:chExt cx="2434461" cy="2429569"/>
          </a:xfrm>
        </p:grpSpPr>
        <p:grpSp>
          <p:nvGrpSpPr>
            <p:cNvPr id="22" name="グループ化 21"/>
            <p:cNvGrpSpPr/>
            <p:nvPr/>
          </p:nvGrpSpPr>
          <p:grpSpPr>
            <a:xfrm>
              <a:off x="6357508" y="3148518"/>
              <a:ext cx="2434461" cy="2159610"/>
              <a:chOff x="6092634" y="3679008"/>
              <a:chExt cx="2434461" cy="2159610"/>
            </a:xfrm>
          </p:grpSpPr>
          <p:pic>
            <p:nvPicPr>
              <p:cNvPr id="21" name="図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2634" y="3679008"/>
                <a:ext cx="2159610" cy="2159610"/>
              </a:xfrm>
              <a:prstGeom prst="rect">
                <a:avLst/>
              </a:prstGeom>
            </p:spPr>
          </p:pic>
          <p:sp>
            <p:nvSpPr>
              <p:cNvPr id="30" name="テキスト ボックス 29"/>
              <p:cNvSpPr txBox="1"/>
              <p:nvPr/>
            </p:nvSpPr>
            <p:spPr>
              <a:xfrm>
                <a:off x="6301886" y="4213846"/>
                <a:ext cx="2225209" cy="1531188"/>
              </a:xfrm>
              <a:prstGeom prst="rect">
                <a:avLst/>
              </a:prstGeom>
              <a:noFill/>
            </p:spPr>
            <p:txBody>
              <a:bodyPr wrap="square" rtlCol="0">
                <a:spAutoFit/>
              </a:bodyPr>
              <a:lstStyle/>
              <a:p>
                <a:pPr algn="ctr">
                  <a:lnSpc>
                    <a:spcPct val="90000"/>
                  </a:lnSpc>
                </a:pPr>
                <a:endParaRPr kumimoji="1" lang="en-US" altLang="ja-JP" sz="1100" b="1" dirty="0" smtClean="0">
                  <a:latin typeface="Meiryo UI" panose="020B0604030504040204" pitchFamily="50" charset="-128"/>
                  <a:ea typeface="Meiryo UI" panose="020B0604030504040204" pitchFamily="50" charset="-128"/>
                </a:endParaRPr>
              </a:p>
              <a:p>
                <a:pPr algn="ctr">
                  <a:lnSpc>
                    <a:spcPct val="90000"/>
                  </a:lnSpc>
                </a:pPr>
                <a:r>
                  <a:rPr kumimoji="1" lang="en-US" altLang="ja-JP" sz="1600" b="1" dirty="0" smtClean="0">
                    <a:latin typeface="Meiryo UI" panose="020B0604030504040204" pitchFamily="50" charset="-128"/>
                    <a:ea typeface="Meiryo UI" panose="020B0604030504040204" pitchFamily="50" charset="-128"/>
                  </a:rPr>
                  <a:t>USEN</a:t>
                </a:r>
                <a:r>
                  <a:rPr kumimoji="1" lang="ja-JP" altLang="en-US" sz="1600" b="1" dirty="0" err="1" smtClean="0">
                    <a:latin typeface="Meiryo UI" panose="020B0604030504040204" pitchFamily="50" charset="-128"/>
                    <a:ea typeface="Meiryo UI" panose="020B0604030504040204" pitchFamily="50" charset="-128"/>
                  </a:rPr>
                  <a:t>の拠</a:t>
                </a:r>
                <a:r>
                  <a:rPr kumimoji="1" lang="ja-JP" altLang="en-US" sz="1600" b="1" dirty="0" smtClean="0">
                    <a:latin typeface="Meiryo UI" panose="020B0604030504040204" pitchFamily="50" charset="-128"/>
                    <a:ea typeface="Meiryo UI" panose="020B0604030504040204" pitchFamily="50" charset="-128"/>
                  </a:rPr>
                  <a:t>点数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en-US" altLang="ja-JP" sz="60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141</a:t>
                </a:r>
                <a:r>
                  <a:rPr lang="ja-JP" altLang="en-US" sz="18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箇所</a:t>
                </a:r>
                <a:endParaRPr kumimoji="1" lang="en-US" altLang="ja-JP" sz="18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32" name="テキスト ボックス 31"/>
            <p:cNvSpPr txBox="1"/>
            <p:nvPr/>
          </p:nvSpPr>
          <p:spPr>
            <a:xfrm>
              <a:off x="6534173" y="5181055"/>
              <a:ext cx="2240173" cy="3970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rPr>
                <a:t>導入後の保守・メンテナンス体制も万全。</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各拠点</a:t>
              </a:r>
              <a:r>
                <a:rPr lang="ja-JP" altLang="en-US" dirty="0">
                  <a:latin typeface="Meiryo UI" panose="020B0604030504040204" pitchFamily="50" charset="-128"/>
                  <a:ea typeface="Meiryo UI" panose="020B0604030504040204" pitchFamily="50" charset="-128"/>
                </a:rPr>
                <a:t>の</a:t>
              </a:r>
              <a:r>
                <a:rPr lang="en-US" altLang="ja-JP" dirty="0" smtClean="0">
                  <a:latin typeface="Meiryo UI" panose="020B0604030504040204" pitchFamily="50" charset="-128"/>
                  <a:ea typeface="Meiryo UI" panose="020B0604030504040204" pitchFamily="50" charset="-128"/>
                </a:rPr>
                <a:t>USEN</a:t>
              </a:r>
              <a:r>
                <a:rPr lang="ja-JP" altLang="en-US" dirty="0" smtClean="0">
                  <a:latin typeface="Meiryo UI" panose="020B0604030504040204" pitchFamily="50" charset="-128"/>
                  <a:ea typeface="Meiryo UI" panose="020B0604030504040204" pitchFamily="50" charset="-128"/>
                </a:rPr>
                <a:t>社員がお伺いいたします。</a:t>
              </a:r>
              <a:endParaRPr lang="en-US" altLang="ja-JP" dirty="0" smtClean="0">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6078594" y="629598"/>
            <a:ext cx="1980110" cy="1709889"/>
            <a:chOff x="6913130" y="1059930"/>
            <a:chExt cx="1980110" cy="1709889"/>
          </a:xfrm>
        </p:grpSpPr>
        <p:pic>
          <p:nvPicPr>
            <p:cNvPr id="10" name="図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3130" y="1059930"/>
              <a:ext cx="995209" cy="1709889"/>
            </a:xfrm>
            <a:prstGeom prst="rect">
              <a:avLst/>
            </a:prstGeom>
          </p:spPr>
        </p:pic>
        <p:sp>
          <p:nvSpPr>
            <p:cNvPr id="18" name="テキスト ボックス 17"/>
            <p:cNvSpPr txBox="1"/>
            <p:nvPr/>
          </p:nvSpPr>
          <p:spPr>
            <a:xfrm>
              <a:off x="7247098" y="1358625"/>
              <a:ext cx="1547445" cy="718658"/>
            </a:xfrm>
            <a:prstGeom prst="rect">
              <a:avLst/>
            </a:prstGeom>
            <a:noFill/>
          </p:spPr>
          <p:txBody>
            <a:bodyPr wrap="square" rtlCol="0">
              <a:spAutoFit/>
            </a:bodyPr>
            <a:lstStyle/>
            <a:p>
              <a:pPr algn="ctr">
                <a:lnSpc>
                  <a:spcPct val="90000"/>
                </a:lnSpc>
              </a:pPr>
              <a:r>
                <a:rPr kumimoji="1" lang="ja-JP" altLang="en-US" sz="1100" b="1" dirty="0" smtClean="0">
                  <a:latin typeface="Meiryo UI" panose="020B0604030504040204" pitchFamily="50" charset="-128"/>
                  <a:ea typeface="Meiryo UI" panose="020B0604030504040204" pitchFamily="50" charset="-128"/>
                </a:rPr>
                <a:t>グループ社数</a:t>
              </a:r>
              <a:endParaRPr kumimoji="1" lang="en-US" altLang="ja-JP" sz="1100" b="1" dirty="0" smtClean="0">
                <a:latin typeface="Meiryo UI" panose="020B0604030504040204" pitchFamily="50" charset="-128"/>
                <a:ea typeface="Meiryo UI" panose="020B0604030504040204" pitchFamily="50" charset="-128"/>
              </a:endParaRPr>
            </a:p>
            <a:p>
              <a:pPr algn="ctr">
                <a:lnSpc>
                  <a:spcPct val="90000"/>
                </a:lnSpc>
              </a:pPr>
              <a:r>
                <a:rPr kumimoji="1" lang="en-US" altLang="ja-JP" sz="2800" b="1" dirty="0" smtClean="0">
                  <a:effectLst>
                    <a:outerShdw dist="50800" dir="5400000" sx="101000" sy="101000" algn="ctr" rotWithShape="0">
                      <a:schemeClr val="tx1">
                        <a:lumMod val="50000"/>
                        <a:lumOff val="50000"/>
                        <a:alpha val="50000"/>
                      </a:schemeClr>
                    </a:outerShdw>
                  </a:effectLst>
                  <a:latin typeface="Arial Black" panose="020B0A04020102020204" pitchFamily="34" charset="0"/>
                </a:rPr>
                <a:t>19</a:t>
              </a:r>
              <a:r>
                <a:rPr kumimoji="1" lang="en-US" altLang="ja-JP" sz="100" b="1" dirty="0" smtClean="0">
                  <a:effectLst>
                    <a:outerShdw dist="50800" dir="5400000" sx="101000" sy="101000" algn="ctr" rotWithShape="0">
                      <a:schemeClr val="tx1">
                        <a:lumMod val="50000"/>
                        <a:lumOff val="50000"/>
                        <a:alpha val="50000"/>
                      </a:schemeClr>
                    </a:outerShdw>
                  </a:effectLst>
                  <a:latin typeface="Arial Black" panose="020B0A04020102020204" pitchFamily="34" charset="0"/>
                </a:rPr>
                <a:t> </a:t>
              </a:r>
              <a:r>
                <a:rPr kumimoji="1" lang="ja-JP" altLang="en-US" sz="1800" b="1" dirty="0" smtClean="0">
                  <a:effectLst>
                    <a:outerShdw dist="50800" dir="5400000" sx="101000" sy="101000" algn="ctr" rotWithShape="0">
                      <a:schemeClr val="tx1">
                        <a:lumMod val="50000"/>
                        <a:lumOff val="50000"/>
                        <a:alpha val="50000"/>
                      </a:schemeClr>
                    </a:outerShdw>
                  </a:effectLst>
                  <a:latin typeface="Meiryo UI" panose="020B0604030504040204" pitchFamily="50" charset="-128"/>
                  <a:ea typeface="Meiryo UI" panose="020B0604030504040204" pitchFamily="50" charset="-128"/>
                </a:rPr>
                <a:t>社</a:t>
              </a:r>
              <a:endParaRPr kumimoji="1" lang="en-US" altLang="ja-JP" sz="1800" b="1" dirty="0" smtClean="0">
                <a:effectLst>
                  <a:outerShdw dist="50800" dir="5400000" sx="101000" sy="101000" algn="ctr" rotWithShape="0">
                    <a:schemeClr val="tx1">
                      <a:lumMod val="50000"/>
                      <a:lumOff val="50000"/>
                      <a:alpha val="50000"/>
                    </a:schemeClr>
                  </a:outerShdw>
                </a:effectLst>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7034699" y="2099123"/>
              <a:ext cx="1858541" cy="397032"/>
            </a:xfrm>
            <a:prstGeom prst="rect">
              <a:avLst/>
            </a:prstGeom>
            <a:noFill/>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rPr>
                <a:t>目黒セントラルビルのほか、</a:t>
              </a:r>
              <a:endParaRPr lang="en-US" altLang="ja-JP" dirty="0" smtClean="0">
                <a:latin typeface="Meiryo UI" panose="020B0604030504040204" pitchFamily="50" charset="-128"/>
                <a:ea typeface="Meiryo UI" panose="020B0604030504040204" pitchFamily="50" charset="-128"/>
              </a:endParaRPr>
            </a:p>
            <a:p>
              <a:pPr algn="ctr"/>
              <a:r>
                <a:rPr lang="ja-JP" altLang="en-US" dirty="0" smtClean="0">
                  <a:latin typeface="Meiryo UI" panose="020B0604030504040204" pitchFamily="50" charset="-128"/>
                  <a:ea typeface="Meiryo UI" panose="020B0604030504040204" pitchFamily="50" charset="-128"/>
                </a:rPr>
                <a:t>新宿・渋谷などにオフィスがあります。</a:t>
              </a:r>
              <a:endParaRPr kumimoji="1" lang="ja-JP" altLang="en-US" dirty="0">
                <a:latin typeface="Meiryo UI" panose="020B0604030504040204" pitchFamily="50" charset="-128"/>
                <a:ea typeface="Meiryo UI" panose="020B0604030504040204" pitchFamily="50" charset="-128"/>
              </a:endParaRPr>
            </a:p>
          </p:txBody>
        </p:sp>
      </p:grpSp>
      <p:grpSp>
        <p:nvGrpSpPr>
          <p:cNvPr id="15" name="グループ化 14"/>
          <p:cNvGrpSpPr/>
          <p:nvPr/>
        </p:nvGrpSpPr>
        <p:grpSpPr>
          <a:xfrm>
            <a:off x="3515203" y="1113529"/>
            <a:ext cx="2562408" cy="2095845"/>
            <a:chOff x="-3721521" y="-184332"/>
            <a:chExt cx="2562408" cy="2095845"/>
          </a:xfrm>
        </p:grpSpPr>
        <p:sp>
          <p:nvSpPr>
            <p:cNvPr id="48" name="テキスト ボックス 47"/>
            <p:cNvSpPr txBox="1"/>
            <p:nvPr/>
          </p:nvSpPr>
          <p:spPr>
            <a:xfrm>
              <a:off x="-3721521" y="-184332"/>
              <a:ext cx="2562408" cy="1734321"/>
            </a:xfrm>
            <a:prstGeom prst="rect">
              <a:avLst/>
            </a:prstGeom>
            <a:noFill/>
          </p:spPr>
          <p:txBody>
            <a:bodyPr wrap="square" rtlCol="0">
              <a:spAutoFit/>
            </a:bodyPr>
            <a:lstStyle/>
            <a:p>
              <a:pPr algn="ctr">
                <a:lnSpc>
                  <a:spcPct val="90000"/>
                </a:lnSpc>
              </a:pPr>
              <a:endParaRPr kumimoji="1" lang="en-US" altLang="ja-JP" sz="1100" b="1" dirty="0" smtClean="0">
                <a:latin typeface="Meiryo UI" panose="020B0604030504040204" pitchFamily="50" charset="-128"/>
                <a:ea typeface="Meiryo UI" panose="020B0604030504040204" pitchFamily="50" charset="-128"/>
              </a:endParaRPr>
            </a:p>
            <a:p>
              <a:pPr algn="ctr">
                <a:lnSpc>
                  <a:spcPct val="90000"/>
                </a:lnSpc>
              </a:pPr>
              <a:r>
                <a:rPr lang="en-US" altLang="ja-JP" sz="1600" b="1" dirty="0" smtClean="0">
                  <a:latin typeface="Meiryo UI" panose="020B0604030504040204" pitchFamily="50" charset="-128"/>
                  <a:ea typeface="Meiryo UI" panose="020B0604030504040204" pitchFamily="50" charset="-128"/>
                </a:rPr>
                <a:t>USEN</a:t>
              </a:r>
              <a:r>
                <a:rPr lang="ja-JP" altLang="en-US" sz="1600" b="1" dirty="0" smtClean="0">
                  <a:latin typeface="Meiryo UI" panose="020B0604030504040204" pitchFamily="50" charset="-128"/>
                  <a:ea typeface="Meiryo UI" panose="020B0604030504040204" pitchFamily="50" charset="-128"/>
                </a:rPr>
                <a:t>の取り扱い商材数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ja-JP" altLang="en-US" sz="2800" b="1" dirty="0" smtClean="0">
                  <a:effectLst>
                    <a:outerShdw dist="38100" dir="2700000" sx="101000" sy="101000" algn="tl" rotWithShape="0">
                      <a:schemeClr val="tx1">
                        <a:lumMod val="50000"/>
                        <a:lumOff val="50000"/>
                        <a:alpha val="50000"/>
                      </a:schemeClr>
                    </a:outerShdw>
                  </a:effectLst>
                  <a:latin typeface="Meiryo UI" panose="020B0604030504040204" pitchFamily="50" charset="-128"/>
                  <a:ea typeface="Meiryo UI" panose="020B0604030504040204" pitchFamily="50" charset="-128"/>
                </a:rPr>
                <a:t>約</a:t>
              </a:r>
              <a:r>
                <a:rPr lang="en-US" altLang="ja-JP" sz="7200" b="1" dirty="0" smtClean="0">
                  <a:effectLst>
                    <a:outerShdw dist="38100" dir="2700000" sx="101000" sy="101000" algn="tl" rotWithShape="0">
                      <a:schemeClr val="tx1">
                        <a:lumMod val="50000"/>
                        <a:lumOff val="50000"/>
                        <a:alpha val="50000"/>
                      </a:schemeClr>
                    </a:outerShdw>
                  </a:effectLst>
                  <a:latin typeface="Arial Black" panose="020B0A04020102020204" pitchFamily="34" charset="0"/>
                </a:rPr>
                <a:t>60</a:t>
              </a:r>
              <a:r>
                <a:rPr lang="ja-JP" altLang="en-US" sz="2000" b="1" dirty="0" smtClean="0">
                  <a:effectLst>
                    <a:outerShdw dist="38100" dir="2700000" sx="101000" sy="101000" algn="tl" rotWithShape="0">
                      <a:schemeClr val="tx1">
                        <a:lumMod val="50000"/>
                        <a:lumOff val="50000"/>
                        <a:alpha val="50000"/>
                      </a:schemeClr>
                    </a:outerShdw>
                  </a:effectLst>
                  <a:latin typeface="Meiryo UI" panose="020B0604030504040204" pitchFamily="50" charset="-128"/>
                  <a:ea typeface="Meiryo UI" panose="020B0604030504040204" pitchFamily="50" charset="-128"/>
                </a:rPr>
                <a:t>以上</a:t>
              </a:r>
              <a:endParaRPr kumimoji="1" lang="en-US" altLang="ja-JP" sz="2000" b="1" dirty="0" smtClean="0">
                <a:effectLst>
                  <a:outerShdw dist="38100" dir="2700000" sx="101000" sy="101000" algn="tl" rotWithShape="0">
                    <a:schemeClr val="tx1">
                      <a:lumMod val="50000"/>
                      <a:lumOff val="50000"/>
                      <a:alpha val="50000"/>
                    </a:schemeClr>
                  </a:outerShdw>
                </a:effectLst>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3476051" y="1514481"/>
              <a:ext cx="2100412" cy="397032"/>
            </a:xfrm>
            <a:prstGeom prst="rect">
              <a:avLst/>
            </a:prstGeom>
            <a:noFill/>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rPr>
                <a:t>店舗運営をあらゆる側面で</a:t>
              </a:r>
              <a:endParaRPr lang="en-US" altLang="ja-JP" dirty="0" smtClean="0">
                <a:latin typeface="Meiryo UI" panose="020B0604030504040204" pitchFamily="50" charset="-128"/>
                <a:ea typeface="Meiryo UI" panose="020B0604030504040204" pitchFamily="50" charset="-128"/>
              </a:endParaRPr>
            </a:p>
            <a:p>
              <a:pPr algn="ctr"/>
              <a:r>
                <a:rPr lang="ja-JP" altLang="en-US" dirty="0" smtClean="0">
                  <a:latin typeface="Meiryo UI" panose="020B0604030504040204" pitchFamily="50" charset="-128"/>
                  <a:ea typeface="Meiryo UI" panose="020B0604030504040204" pitchFamily="50" charset="-128"/>
                </a:rPr>
                <a:t>サポート致します。</a:t>
              </a:r>
              <a:endParaRPr kumimoji="1" lang="ja-JP" altLang="en-US" dirty="0">
                <a:latin typeface="Meiryo UI" panose="020B0604030504040204" pitchFamily="50" charset="-128"/>
                <a:ea typeface="Meiryo UI" panose="020B0604030504040204" pitchFamily="50" charset="-128"/>
              </a:endParaRPr>
            </a:p>
          </p:txBody>
        </p:sp>
      </p:grpSp>
      <p:grpSp>
        <p:nvGrpSpPr>
          <p:cNvPr id="75" name="グループ化 74"/>
          <p:cNvGrpSpPr/>
          <p:nvPr/>
        </p:nvGrpSpPr>
        <p:grpSpPr>
          <a:xfrm>
            <a:off x="4599594" y="3950072"/>
            <a:ext cx="4351579" cy="2609432"/>
            <a:chOff x="4599594" y="3950072"/>
            <a:chExt cx="4351579" cy="2609432"/>
          </a:xfrm>
        </p:grpSpPr>
        <p:grpSp>
          <p:nvGrpSpPr>
            <p:cNvPr id="35" name="グループ化 34"/>
            <p:cNvGrpSpPr/>
            <p:nvPr/>
          </p:nvGrpSpPr>
          <p:grpSpPr>
            <a:xfrm>
              <a:off x="4599594" y="3977891"/>
              <a:ext cx="2287093" cy="2218668"/>
              <a:chOff x="4453669" y="2154740"/>
              <a:chExt cx="2090058" cy="2218668"/>
            </a:xfrm>
          </p:grpSpPr>
          <p:grpSp>
            <p:nvGrpSpPr>
              <p:cNvPr id="34" name="グループ化 33"/>
              <p:cNvGrpSpPr/>
              <p:nvPr/>
            </p:nvGrpSpPr>
            <p:grpSpPr>
              <a:xfrm>
                <a:off x="4828400" y="3065580"/>
                <a:ext cx="1310380" cy="1307828"/>
                <a:chOff x="5485124" y="3169814"/>
                <a:chExt cx="1595078" cy="1640060"/>
              </a:xfrm>
            </p:grpSpPr>
            <p:pic>
              <p:nvPicPr>
                <p:cNvPr id="31" name="図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flipH="1" flipV="1">
                  <a:off x="6092855" y="3169814"/>
                  <a:ext cx="987347" cy="1640060"/>
                </a:xfrm>
                <a:prstGeom prst="rect">
                  <a:avLst/>
                </a:prstGeom>
              </p:spPr>
            </p:pic>
            <p:pic>
              <p:nvPicPr>
                <p:cNvPr id="33" name="図 3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5124" y="3221255"/>
                  <a:ext cx="815931" cy="1457635"/>
                </a:xfrm>
                <a:prstGeom prst="rect">
                  <a:avLst/>
                </a:prstGeom>
              </p:spPr>
            </p:pic>
          </p:grpSp>
          <p:sp>
            <p:nvSpPr>
              <p:cNvPr id="46" name="テキスト ボックス 45"/>
              <p:cNvSpPr txBox="1"/>
              <p:nvPr/>
            </p:nvSpPr>
            <p:spPr>
              <a:xfrm>
                <a:off x="4453669" y="2154740"/>
                <a:ext cx="2090058" cy="1058751"/>
              </a:xfrm>
              <a:prstGeom prst="rect">
                <a:avLst/>
              </a:prstGeom>
              <a:noFill/>
            </p:spPr>
            <p:txBody>
              <a:bodyPr wrap="square" rtlCol="0">
                <a:spAutoFit/>
              </a:bodyPr>
              <a:lstStyle/>
              <a:p>
                <a:pPr algn="ctr">
                  <a:lnSpc>
                    <a:spcPct val="90000"/>
                  </a:lnSpc>
                </a:pPr>
                <a:r>
                  <a:rPr kumimoji="1" lang="ja-JP" altLang="en-US" sz="1600" b="1" dirty="0" smtClean="0">
                    <a:latin typeface="Meiryo UI" panose="020B0604030504040204" pitchFamily="50" charset="-128"/>
                    <a:ea typeface="Meiryo UI" panose="020B0604030504040204" pitchFamily="50" charset="-128"/>
                  </a:rPr>
                  <a:t>エンジニア数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en-US" altLang="ja-JP" sz="4400" b="1" dirty="0">
                    <a:effectLst>
                      <a:outerShdw dist="38100" dir="2700000" sx="102000" sy="102000" algn="tl" rotWithShape="0">
                        <a:schemeClr val="tx1">
                          <a:lumMod val="50000"/>
                          <a:lumOff val="50000"/>
                          <a:alpha val="40000"/>
                        </a:schemeClr>
                      </a:outerShdw>
                    </a:effectLst>
                    <a:latin typeface="Arial Black" panose="020B0A04020102020204" pitchFamily="34" charset="0"/>
                  </a:rPr>
                  <a:t>700</a:t>
                </a:r>
                <a:r>
                  <a:rPr kumimoji="1" lang="en-US" altLang="ja-JP" sz="1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 </a:t>
                </a:r>
                <a:r>
                  <a:rPr lang="ja-JP" altLang="en-US" sz="18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名</a:t>
                </a:r>
                <a:r>
                  <a:rPr lang="ja-JP" altLang="en-US"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以上</a:t>
                </a:r>
                <a:endParaRPr kumimoji="1" lang="en-US" altLang="ja-JP"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grpSp>
          <p:nvGrpSpPr>
            <p:cNvPr id="70" name="グループ化 69"/>
            <p:cNvGrpSpPr/>
            <p:nvPr/>
          </p:nvGrpSpPr>
          <p:grpSpPr>
            <a:xfrm>
              <a:off x="6514430" y="3950072"/>
              <a:ext cx="2436743" cy="2370841"/>
              <a:chOff x="6541473" y="3963039"/>
              <a:chExt cx="2436743" cy="2370841"/>
            </a:xfrm>
          </p:grpSpPr>
          <p:pic>
            <p:nvPicPr>
              <p:cNvPr id="67" name="図 66"/>
              <p:cNvPicPr>
                <a:picLocks noChangeAspect="1"/>
              </p:cNvPicPr>
              <p:nvPr/>
            </p:nvPicPr>
            <p:blipFill>
              <a:blip r:embed="rId8"/>
              <a:stretch>
                <a:fillRect/>
              </a:stretch>
            </p:blipFill>
            <p:spPr>
              <a:xfrm>
                <a:off x="6541473" y="3963039"/>
                <a:ext cx="2211208" cy="1904639"/>
              </a:xfrm>
              <a:prstGeom prst="rect">
                <a:avLst/>
              </a:prstGeom>
            </p:spPr>
          </p:pic>
          <p:sp>
            <p:nvSpPr>
              <p:cNvPr id="68" name="テキスト ボックス 67"/>
              <p:cNvSpPr txBox="1"/>
              <p:nvPr/>
            </p:nvSpPr>
            <p:spPr>
              <a:xfrm>
                <a:off x="6691123" y="5275129"/>
                <a:ext cx="2287093" cy="1058751"/>
              </a:xfrm>
              <a:prstGeom prst="rect">
                <a:avLst/>
              </a:prstGeom>
              <a:noFill/>
            </p:spPr>
            <p:txBody>
              <a:bodyPr wrap="square" rtlCol="0">
                <a:spAutoFit/>
              </a:bodyPr>
              <a:lstStyle/>
              <a:p>
                <a:pPr algn="ctr">
                  <a:lnSpc>
                    <a:spcPct val="90000"/>
                  </a:lnSpc>
                </a:pPr>
                <a:r>
                  <a:rPr kumimoji="1" lang="ja-JP" altLang="en-US" sz="1600" b="1" dirty="0" smtClean="0">
                    <a:latin typeface="Meiryo UI" panose="020B0604030504040204" pitchFamily="50" charset="-128"/>
                    <a:ea typeface="Meiryo UI" panose="020B0604030504040204" pitchFamily="50" charset="-128"/>
                  </a:rPr>
                  <a:t>電気</a:t>
                </a:r>
                <a:r>
                  <a:rPr lang="ja-JP" altLang="en-US" sz="1600" b="1" dirty="0" smtClean="0">
                    <a:latin typeface="Meiryo UI" panose="020B0604030504040204" pitchFamily="50" charset="-128"/>
                    <a:ea typeface="Meiryo UI" panose="020B0604030504040204" pitchFamily="50" charset="-128"/>
                  </a:rPr>
                  <a:t>工事</a:t>
                </a:r>
                <a:r>
                  <a:rPr lang="ja-JP" altLang="en-US" sz="1600" b="1" dirty="0">
                    <a:latin typeface="Meiryo UI" panose="020B0604030504040204" pitchFamily="50" charset="-128"/>
                    <a:ea typeface="Meiryo UI" panose="020B0604030504040204" pitchFamily="50" charset="-128"/>
                  </a:rPr>
                  <a:t>士</a:t>
                </a:r>
                <a:r>
                  <a:rPr kumimoji="1" lang="ja-JP" altLang="en-US" sz="1600" b="1" dirty="0" smtClean="0">
                    <a:latin typeface="Meiryo UI" panose="020B0604030504040204" pitchFamily="50" charset="-128"/>
                    <a:ea typeface="Meiryo UI" panose="020B0604030504040204" pitchFamily="50" charset="-128"/>
                  </a:rPr>
                  <a:t>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en-US" altLang="ja-JP" sz="4400" b="1" dirty="0">
                    <a:effectLst>
                      <a:outerShdw dist="38100" dir="2700000" sx="102000" sy="102000" algn="tl" rotWithShape="0">
                        <a:schemeClr val="tx1">
                          <a:lumMod val="50000"/>
                          <a:lumOff val="50000"/>
                          <a:alpha val="40000"/>
                        </a:schemeClr>
                      </a:outerShdw>
                    </a:effectLst>
                    <a:latin typeface="Arial Black" panose="020B0A04020102020204" pitchFamily="34" charset="0"/>
                  </a:rPr>
                  <a:t>55</a:t>
                </a:r>
                <a:r>
                  <a:rPr lang="en-US" altLang="ja-JP" sz="44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0</a:t>
                </a:r>
                <a:r>
                  <a:rPr kumimoji="1" lang="en-US" altLang="ja-JP" sz="1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 </a:t>
                </a:r>
                <a:r>
                  <a:rPr lang="ja-JP" altLang="en-US" sz="18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名</a:t>
                </a:r>
                <a:r>
                  <a:rPr lang="ja-JP" altLang="en-US"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以上</a:t>
                </a:r>
                <a:endParaRPr kumimoji="1" lang="en-US" altLang="ja-JP"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71" name="テキスト ボックス 70"/>
            <p:cNvSpPr txBox="1"/>
            <p:nvPr/>
          </p:nvSpPr>
          <p:spPr>
            <a:xfrm>
              <a:off x="4989527" y="6162472"/>
              <a:ext cx="3702022" cy="397032"/>
            </a:xfrm>
            <a:prstGeom prst="rect">
              <a:avLst/>
            </a:prstGeom>
            <a:noFill/>
          </p:spPr>
          <p:txBody>
            <a:bodyPr wrap="square" rtlCol="0">
              <a:spAutoFit/>
            </a:bodyPr>
            <a:lstStyle/>
            <a:p>
              <a:pPr algn="ctr"/>
              <a:r>
                <a:rPr lang="ja-JP" altLang="en-US" dirty="0">
                  <a:latin typeface="Meiryo UI" panose="020B0604030504040204" pitchFamily="50" charset="-128"/>
                  <a:ea typeface="Meiryo UI" panose="020B0604030504040204" pitchFamily="50" charset="-128"/>
                </a:rPr>
                <a:t>多種多様なロケーションにおける設備導入工事や保守サービスで培って</a:t>
              </a:r>
              <a:r>
                <a:rPr lang="ja-JP" altLang="en-US" dirty="0" smtClean="0">
                  <a:latin typeface="Meiryo UI" panose="020B0604030504040204" pitchFamily="50" charset="-128"/>
                  <a:ea typeface="Meiryo UI" panose="020B0604030504040204" pitchFamily="50" charset="-128"/>
                </a:rPr>
                <a:t>きた</a:t>
              </a:r>
              <a:endParaRPr lang="en-US" altLang="ja-JP" dirty="0" smtClean="0">
                <a:latin typeface="Meiryo UI" panose="020B0604030504040204" pitchFamily="50" charset="-128"/>
                <a:ea typeface="Meiryo UI" panose="020B0604030504040204" pitchFamily="50" charset="-128"/>
              </a:endParaRPr>
            </a:p>
            <a:p>
              <a:pPr algn="ctr"/>
              <a:r>
                <a:rPr lang="ja-JP" altLang="en-US" dirty="0" smtClean="0">
                  <a:latin typeface="Meiryo UI" panose="020B0604030504040204" pitchFamily="50" charset="-128"/>
                  <a:ea typeface="Meiryo UI" panose="020B0604030504040204" pitchFamily="50" charset="-128"/>
                </a:rPr>
                <a:t>圧倒的な技術力でお客様のご要望にお応えします。</a:t>
              </a:r>
              <a:endParaRPr kumimoji="1" lang="ja-JP" altLang="en-US" dirty="0">
                <a:latin typeface="Meiryo UI" panose="020B0604030504040204" pitchFamily="50" charset="-128"/>
                <a:ea typeface="Meiryo UI" panose="020B0604030504040204" pitchFamily="50" charset="-128"/>
              </a:endParaRPr>
            </a:p>
          </p:txBody>
        </p:sp>
      </p:grpSp>
      <p:grpSp>
        <p:nvGrpSpPr>
          <p:cNvPr id="76" name="グループ化 75"/>
          <p:cNvGrpSpPr/>
          <p:nvPr/>
        </p:nvGrpSpPr>
        <p:grpSpPr>
          <a:xfrm>
            <a:off x="-58651" y="4061588"/>
            <a:ext cx="4467827" cy="2474991"/>
            <a:chOff x="-58651" y="4052161"/>
            <a:chExt cx="4467827" cy="2474991"/>
          </a:xfrm>
        </p:grpSpPr>
        <p:sp>
          <p:nvSpPr>
            <p:cNvPr id="73" name="テキスト ボックス 72"/>
            <p:cNvSpPr txBox="1"/>
            <p:nvPr/>
          </p:nvSpPr>
          <p:spPr>
            <a:xfrm>
              <a:off x="2774772" y="5227426"/>
              <a:ext cx="415498" cy="369332"/>
            </a:xfrm>
            <a:prstGeom prst="rect">
              <a:avLst/>
            </a:prstGeom>
            <a:noFill/>
          </p:spPr>
          <p:txBody>
            <a:bodyPr wrap="none" rtlCol="0">
              <a:spAutoFit/>
            </a:bodyPr>
            <a:lstStyle/>
            <a:p>
              <a:r>
                <a:rPr lang="ja-JP" altLang="en-US" sz="1800" dirty="0">
                  <a:solidFill>
                    <a:srgbClr val="769ECD"/>
                  </a:solidFill>
                  <a:latin typeface="Arial Black" panose="020B0A04020102020204" pitchFamily="34" charset="0"/>
                </a:rPr>
                <a:t>♩</a:t>
              </a:r>
            </a:p>
          </p:txBody>
        </p:sp>
        <p:sp>
          <p:nvSpPr>
            <p:cNvPr id="60" name="テキスト ボックス 59"/>
            <p:cNvSpPr txBox="1"/>
            <p:nvPr/>
          </p:nvSpPr>
          <p:spPr>
            <a:xfrm>
              <a:off x="2175263" y="4976937"/>
              <a:ext cx="415498" cy="369332"/>
            </a:xfrm>
            <a:prstGeom prst="rect">
              <a:avLst/>
            </a:prstGeom>
            <a:noFill/>
          </p:spPr>
          <p:txBody>
            <a:bodyPr wrap="none" rtlCol="0">
              <a:spAutoFit/>
            </a:bodyPr>
            <a:lstStyle/>
            <a:p>
              <a:r>
                <a:rPr lang="ja-JP" altLang="en-US" sz="1800" dirty="0" smtClean="0">
                  <a:solidFill>
                    <a:srgbClr val="FDD175"/>
                  </a:solidFill>
                  <a:latin typeface="Arial Black" panose="020B0A04020102020204" pitchFamily="34" charset="0"/>
                </a:rPr>
                <a:t>♬</a:t>
              </a:r>
              <a:endParaRPr lang="ja-JP" altLang="en-US" sz="1100" dirty="0">
                <a:solidFill>
                  <a:srgbClr val="FDD175"/>
                </a:solidFill>
                <a:latin typeface="Arial Black" panose="020B0A04020102020204" pitchFamily="34" charset="0"/>
              </a:endParaRPr>
            </a:p>
          </p:txBody>
        </p:sp>
        <p:grpSp>
          <p:nvGrpSpPr>
            <p:cNvPr id="55" name="グループ化 54"/>
            <p:cNvGrpSpPr/>
            <p:nvPr/>
          </p:nvGrpSpPr>
          <p:grpSpPr>
            <a:xfrm>
              <a:off x="-58651" y="4372103"/>
              <a:ext cx="4467827" cy="2073899"/>
              <a:chOff x="34547" y="4232310"/>
              <a:chExt cx="4467827" cy="2073899"/>
            </a:xfrm>
          </p:grpSpPr>
          <p:pic>
            <p:nvPicPr>
              <p:cNvPr id="52" name="図 51"/>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786653" y="4232310"/>
                <a:ext cx="687187" cy="1374373"/>
              </a:xfrm>
              <a:prstGeom prst="rect">
                <a:avLst/>
              </a:prstGeom>
            </p:spPr>
          </p:pic>
          <p:sp>
            <p:nvSpPr>
              <p:cNvPr id="53" name="テキスト ボックス 52"/>
              <p:cNvSpPr txBox="1"/>
              <p:nvPr/>
            </p:nvSpPr>
            <p:spPr>
              <a:xfrm>
                <a:off x="34547" y="4876587"/>
                <a:ext cx="4467827" cy="1429622"/>
              </a:xfrm>
              <a:prstGeom prst="rect">
                <a:avLst/>
              </a:prstGeom>
              <a:noFill/>
            </p:spPr>
            <p:txBody>
              <a:bodyPr wrap="square" rtlCol="0">
                <a:spAutoFit/>
              </a:bodyPr>
              <a:lstStyle/>
              <a:p>
                <a:pPr algn="ctr">
                  <a:lnSpc>
                    <a:spcPct val="90000"/>
                  </a:lnSpc>
                </a:pPr>
                <a:endParaRPr kumimoji="1" lang="en-US" altLang="ja-JP" sz="11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a:p>
                <a:pPr algn="ctr">
                  <a:lnSpc>
                    <a:spcPct val="90000"/>
                  </a:lnSpc>
                </a:pPr>
                <a:r>
                  <a:rPr lang="ja-JP" altLang="en-US"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年間</a:t>
                </a:r>
                <a:r>
                  <a:rPr lang="en-US" altLang="ja-JP"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CM</a:t>
                </a:r>
                <a:r>
                  <a:rPr lang="ja-JP" altLang="en-US"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作成数</a:t>
                </a:r>
                <a:endParaRPr lang="en-US" altLang="ja-JP"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a:p>
                <a:pPr algn="ctr">
                  <a:lnSpc>
                    <a:spcPct val="90000"/>
                  </a:lnSpc>
                </a:pPr>
                <a:r>
                  <a:rPr lang="ja-JP" altLang="en-US" sz="24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約</a:t>
                </a:r>
                <a:r>
                  <a:rPr lang="en-US" altLang="ja-JP" sz="54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20,000</a:t>
                </a:r>
                <a:r>
                  <a:rPr lang="ja-JP" altLang="en-US" sz="2400" b="1" dirty="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本</a:t>
                </a:r>
                <a:endParaRPr kumimoji="1" lang="en-US" altLang="ja-JP" sz="20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56" name="テキスト ボックス 55"/>
            <p:cNvSpPr txBox="1"/>
            <p:nvPr/>
          </p:nvSpPr>
          <p:spPr>
            <a:xfrm>
              <a:off x="291919" y="4172512"/>
              <a:ext cx="415498" cy="369332"/>
            </a:xfrm>
            <a:prstGeom prst="rect">
              <a:avLst/>
            </a:prstGeom>
            <a:noFill/>
          </p:spPr>
          <p:txBody>
            <a:bodyPr wrap="none" rtlCol="0">
              <a:spAutoFit/>
            </a:bodyPr>
            <a:lstStyle/>
            <a:p>
              <a:r>
                <a:rPr lang="ja-JP" altLang="en-US" sz="1800" dirty="0">
                  <a:solidFill>
                    <a:srgbClr val="769ECD"/>
                  </a:solidFill>
                  <a:latin typeface="Arial Black" panose="020B0A04020102020204" pitchFamily="34" charset="0"/>
                </a:rPr>
                <a:t>♩</a:t>
              </a:r>
            </a:p>
          </p:txBody>
        </p:sp>
        <p:sp>
          <p:nvSpPr>
            <p:cNvPr id="57" name="テキスト ボックス 56"/>
            <p:cNvSpPr txBox="1"/>
            <p:nvPr/>
          </p:nvSpPr>
          <p:spPr>
            <a:xfrm>
              <a:off x="1216473" y="4200810"/>
              <a:ext cx="543739" cy="523220"/>
            </a:xfrm>
            <a:prstGeom prst="rect">
              <a:avLst/>
            </a:prstGeom>
            <a:noFill/>
          </p:spPr>
          <p:txBody>
            <a:bodyPr wrap="none" rtlCol="0">
              <a:spAutoFit/>
            </a:bodyPr>
            <a:lstStyle/>
            <a:p>
              <a:r>
                <a:rPr lang="ja-JP" altLang="en-US" sz="2800" dirty="0">
                  <a:solidFill>
                    <a:srgbClr val="FF8B8B"/>
                  </a:solidFill>
                  <a:latin typeface="Arial Black" panose="020B0A04020102020204" pitchFamily="34" charset="0"/>
                </a:rPr>
                <a:t>♫</a:t>
              </a:r>
              <a:endParaRPr lang="ja-JP" altLang="en-US" sz="1100" dirty="0">
                <a:solidFill>
                  <a:srgbClr val="FF8B8B"/>
                </a:solidFill>
                <a:latin typeface="Arial Black" panose="020B0A04020102020204" pitchFamily="34" charset="0"/>
              </a:endParaRPr>
            </a:p>
          </p:txBody>
        </p:sp>
        <p:sp>
          <p:nvSpPr>
            <p:cNvPr id="58" name="テキスト ボックス 57"/>
            <p:cNvSpPr txBox="1"/>
            <p:nvPr/>
          </p:nvSpPr>
          <p:spPr>
            <a:xfrm>
              <a:off x="1433571" y="4626402"/>
              <a:ext cx="646331" cy="646331"/>
            </a:xfrm>
            <a:prstGeom prst="rect">
              <a:avLst/>
            </a:prstGeom>
            <a:noFill/>
          </p:spPr>
          <p:txBody>
            <a:bodyPr wrap="none" rtlCol="0">
              <a:spAutoFit/>
            </a:bodyPr>
            <a:lstStyle/>
            <a:p>
              <a:r>
                <a:rPr lang="ja-JP" altLang="en-US" sz="3600" b="1" dirty="0" smtClean="0">
                  <a:solidFill>
                    <a:srgbClr val="F8B076"/>
                  </a:solidFill>
                  <a:latin typeface="Meiryo UI" panose="020B0604030504040204" pitchFamily="50" charset="-128"/>
                  <a:ea typeface="Meiryo UI" panose="020B0604030504040204" pitchFamily="50" charset="-128"/>
                </a:rPr>
                <a:t>🎶</a:t>
              </a:r>
              <a:endParaRPr lang="ja-JP" altLang="en-US" sz="1400" b="1" dirty="0">
                <a:solidFill>
                  <a:srgbClr val="F8B076"/>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2029923" y="4730693"/>
              <a:ext cx="415498" cy="369332"/>
            </a:xfrm>
            <a:prstGeom prst="rect">
              <a:avLst/>
            </a:prstGeom>
            <a:noFill/>
          </p:spPr>
          <p:txBody>
            <a:bodyPr wrap="none" rtlCol="0">
              <a:spAutoFit/>
            </a:bodyPr>
            <a:lstStyle/>
            <a:p>
              <a:r>
                <a:rPr lang="ja-JP" altLang="en-US" sz="1800" dirty="0">
                  <a:solidFill>
                    <a:srgbClr val="B2D559"/>
                  </a:solidFill>
                  <a:latin typeface="Arial Black" panose="020B0A04020102020204" pitchFamily="34" charset="0"/>
                </a:rPr>
                <a:t>♩</a:t>
              </a:r>
            </a:p>
          </p:txBody>
        </p:sp>
        <p:sp>
          <p:nvSpPr>
            <p:cNvPr id="61" name="テキスト ボックス 60"/>
            <p:cNvSpPr txBox="1"/>
            <p:nvPr/>
          </p:nvSpPr>
          <p:spPr>
            <a:xfrm>
              <a:off x="508868" y="4052161"/>
              <a:ext cx="415498" cy="369332"/>
            </a:xfrm>
            <a:prstGeom prst="rect">
              <a:avLst/>
            </a:prstGeom>
            <a:noFill/>
          </p:spPr>
          <p:txBody>
            <a:bodyPr wrap="none" rtlCol="0">
              <a:spAutoFit/>
            </a:bodyPr>
            <a:lstStyle/>
            <a:p>
              <a:r>
                <a:rPr lang="ja-JP" altLang="en-US" sz="1800" dirty="0" smtClean="0">
                  <a:solidFill>
                    <a:srgbClr val="FDD175"/>
                  </a:solidFill>
                  <a:latin typeface="Arial Black" panose="020B0A04020102020204" pitchFamily="34" charset="0"/>
                </a:rPr>
                <a:t>♬</a:t>
              </a:r>
              <a:endParaRPr lang="ja-JP" altLang="en-US" sz="1100" dirty="0">
                <a:solidFill>
                  <a:srgbClr val="FDD175"/>
                </a:solidFill>
                <a:latin typeface="Arial Black" panose="020B0A04020102020204" pitchFamily="34" charset="0"/>
              </a:endParaRPr>
            </a:p>
          </p:txBody>
        </p:sp>
        <p:sp>
          <p:nvSpPr>
            <p:cNvPr id="72" name="テキスト ボックス 71"/>
            <p:cNvSpPr txBox="1"/>
            <p:nvPr/>
          </p:nvSpPr>
          <p:spPr>
            <a:xfrm>
              <a:off x="325619" y="6296320"/>
              <a:ext cx="3636310" cy="2308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圧倒的なノウハウの蓄積により、お客様のあらゆるニーズにお応えいたします。</a:t>
              </a:r>
              <a:endParaRPr kumimoji="1" lang="ja-JP" altLang="en-US" dirty="0">
                <a:latin typeface="Meiryo UI" panose="020B0604030504040204" pitchFamily="50" charset="-128"/>
                <a:ea typeface="Meiryo UI" panose="020B0604030504040204" pitchFamily="50" charset="-128"/>
              </a:endParaRPr>
            </a:p>
          </p:txBody>
        </p:sp>
      </p:grpSp>
      <p:grpSp>
        <p:nvGrpSpPr>
          <p:cNvPr id="20" name="グループ化 19"/>
          <p:cNvGrpSpPr/>
          <p:nvPr/>
        </p:nvGrpSpPr>
        <p:grpSpPr>
          <a:xfrm>
            <a:off x="2626448" y="3696168"/>
            <a:ext cx="1916578" cy="1558612"/>
            <a:chOff x="2912026" y="1896860"/>
            <a:chExt cx="3121140" cy="2585145"/>
          </a:xfrm>
        </p:grpSpPr>
        <p:grpSp>
          <p:nvGrpSpPr>
            <p:cNvPr id="17" name="グループ化 16"/>
            <p:cNvGrpSpPr/>
            <p:nvPr/>
          </p:nvGrpSpPr>
          <p:grpSpPr>
            <a:xfrm>
              <a:off x="2912026" y="1896860"/>
              <a:ext cx="3121140" cy="1645183"/>
              <a:chOff x="3763535" y="3838536"/>
              <a:chExt cx="3671234" cy="1998263"/>
            </a:xfrm>
          </p:grpSpPr>
          <p:pic>
            <p:nvPicPr>
              <p:cNvPr id="12" name="図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88864" y="3838536"/>
                <a:ext cx="1039705" cy="1033254"/>
              </a:xfrm>
              <a:prstGeom prst="rect">
                <a:avLst/>
              </a:prstGeom>
            </p:spPr>
          </p:pic>
          <p:pic>
            <p:nvPicPr>
              <p:cNvPr id="24" name="図 23"/>
              <p:cNvPicPr>
                <a:picLocks noChangeAspect="1"/>
              </p:cNvPicPr>
              <p:nvPr/>
            </p:nvPicPr>
            <p:blipFill rotWithShape="1">
              <a:blip r:embed="rId12" cstate="screen">
                <a:extLst>
                  <a:ext uri="{28A0092B-C50C-407E-A947-70E740481C1C}">
                    <a14:useLocalDpi xmlns:a14="http://schemas.microsoft.com/office/drawing/2010/main"/>
                  </a:ext>
                </a:extLst>
              </a:blip>
              <a:srcRect t="-917"/>
              <a:stretch/>
            </p:blipFill>
            <p:spPr>
              <a:xfrm>
                <a:off x="4558547" y="4294397"/>
                <a:ext cx="2309575" cy="1018128"/>
              </a:xfrm>
              <a:prstGeom prst="rect">
                <a:avLst/>
              </a:prstGeom>
            </p:spPr>
          </p:pic>
          <p:grpSp>
            <p:nvGrpSpPr>
              <p:cNvPr id="16" name="グループ化 15"/>
              <p:cNvGrpSpPr/>
              <p:nvPr/>
            </p:nvGrpSpPr>
            <p:grpSpPr>
              <a:xfrm>
                <a:off x="3763535" y="4581525"/>
                <a:ext cx="3671234" cy="1255274"/>
                <a:chOff x="3804175" y="4812981"/>
                <a:chExt cx="3671234" cy="1255274"/>
              </a:xfrm>
            </p:grpSpPr>
            <p:pic>
              <p:nvPicPr>
                <p:cNvPr id="14" name="図 1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804175" y="4881393"/>
                  <a:ext cx="1137199" cy="1118449"/>
                </a:xfrm>
                <a:prstGeom prst="rect">
                  <a:avLst/>
                </a:prstGeom>
              </p:spPr>
            </p:pic>
            <p:pic>
              <p:nvPicPr>
                <p:cNvPr id="13" name="図 1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92802" y="4812981"/>
                  <a:ext cx="2382607" cy="1255274"/>
                </a:xfrm>
                <a:prstGeom prst="rect">
                  <a:avLst/>
                </a:prstGeom>
              </p:spPr>
            </p:pic>
          </p:grpSp>
        </p:grpSp>
        <p:sp>
          <p:nvSpPr>
            <p:cNvPr id="27" name="テキスト ボックス 26"/>
            <p:cNvSpPr txBox="1"/>
            <p:nvPr/>
          </p:nvSpPr>
          <p:spPr>
            <a:xfrm>
              <a:off x="3128359" y="3563133"/>
              <a:ext cx="2704737" cy="918872"/>
            </a:xfrm>
            <a:prstGeom prst="rect">
              <a:avLst/>
            </a:prstGeom>
            <a:noFill/>
          </p:spPr>
          <p:txBody>
            <a:bodyPr wrap="square" rtlCol="0">
              <a:spAutoFit/>
            </a:bodyPr>
            <a:lstStyle/>
            <a:p>
              <a:pPr algn="ctr">
                <a:lnSpc>
                  <a:spcPct val="70000"/>
                </a:lnSpc>
              </a:pPr>
              <a:r>
                <a:rPr kumimoji="1" lang="ja-JP" altLang="en-US" sz="1200" b="1" dirty="0" smtClean="0">
                  <a:latin typeface="Meiryo UI" panose="020B0604030504040204" pitchFamily="50" charset="-128"/>
                  <a:ea typeface="Meiryo UI" panose="020B0604030504040204" pitchFamily="50" charset="-128"/>
                </a:rPr>
                <a:t>グループ総従業員数</a:t>
              </a:r>
              <a:endParaRPr kumimoji="1" lang="en-US" altLang="ja-JP" sz="1200" b="1" dirty="0" smtClean="0">
                <a:latin typeface="Meiryo UI" panose="020B0604030504040204" pitchFamily="50" charset="-128"/>
                <a:ea typeface="Meiryo UI" panose="020B0604030504040204" pitchFamily="50" charset="-128"/>
              </a:endParaRPr>
            </a:p>
            <a:p>
              <a:pPr algn="ctr">
                <a:lnSpc>
                  <a:spcPct val="70000"/>
                </a:lnSpc>
              </a:pPr>
              <a:r>
                <a:rPr lang="ja-JP" altLang="en-US" sz="1200" b="1" dirty="0" smtClean="0">
                  <a:effectLst>
                    <a:outerShdw dist="38100" dir="2700000" sx="103000" sy="103000" algn="tl" rotWithShape="0">
                      <a:schemeClr val="tx1">
                        <a:lumMod val="50000"/>
                        <a:lumOff val="50000"/>
                        <a:alpha val="40000"/>
                      </a:schemeClr>
                    </a:outerShdw>
                  </a:effectLst>
                  <a:latin typeface="Arial Black" panose="020B0A04020102020204" pitchFamily="34" charset="0"/>
                </a:rPr>
                <a:t>約</a:t>
              </a:r>
              <a:r>
                <a:rPr lang="en-US" altLang="ja-JP" sz="2400" b="1" dirty="0" smtClean="0">
                  <a:effectLst>
                    <a:outerShdw dist="38100" dir="2700000" sx="103000" sy="103000" algn="tl" rotWithShape="0">
                      <a:schemeClr val="tx1">
                        <a:lumMod val="50000"/>
                        <a:lumOff val="50000"/>
                        <a:alpha val="40000"/>
                      </a:schemeClr>
                    </a:outerShdw>
                  </a:effectLst>
                  <a:latin typeface="Arial Black" panose="020B0A04020102020204" pitchFamily="34" charset="0"/>
                </a:rPr>
                <a:t>5,000</a:t>
              </a:r>
              <a:r>
                <a:rPr lang="ja-JP" altLang="en-US" sz="1050" b="1" dirty="0">
                  <a:effectLst>
                    <a:outerShdw dist="38100" dir="2700000" sx="103000" sy="103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人</a:t>
              </a:r>
              <a:endParaRPr kumimoji="1" lang="ja-JP" altLang="en-US" sz="1050" b="1" dirty="0">
                <a:effectLst>
                  <a:outerShdw dist="38100" dir="2700000" sx="103000" sy="103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62" name="テキスト ボックス 61"/>
          <p:cNvSpPr txBox="1"/>
          <p:nvPr/>
        </p:nvSpPr>
        <p:spPr>
          <a:xfrm>
            <a:off x="1488950" y="869558"/>
            <a:ext cx="535571" cy="3693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メディア</a:t>
            </a:r>
            <a:endPar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a:p>
            <a:pPr algn="ctr">
              <a:lnSpc>
                <a:spcPct val="90000"/>
              </a:lnSpc>
            </a:pPr>
            <a:r>
              <a:rPr kumimoji="1" lang="en-US" altLang="ja-JP" dirty="0">
                <a:solidFill>
                  <a:schemeClr val="tx1">
                    <a:lumMod val="50000"/>
                    <a:lumOff val="50000"/>
                  </a:schemeClr>
                </a:solidFill>
                <a:latin typeface="Meiryo UI" panose="020B0604030504040204" pitchFamily="50" charset="-128"/>
                <a:ea typeface="Meiryo UI" panose="020B0604030504040204" pitchFamily="50" charset="-128"/>
              </a:rPr>
              <a:t>3.1%</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796076" y="1237636"/>
            <a:ext cx="719071" cy="3416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エネルギー</a:t>
            </a: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16.7%</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365856" y="2358503"/>
            <a:ext cx="849346" cy="3416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コンテンツ配信</a:t>
            </a: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18.6%</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966632" y="3168963"/>
            <a:ext cx="933878" cy="3416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業務用システム</a:t>
            </a: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11.3%</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2163088" y="2921811"/>
            <a:ext cx="933878" cy="3693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通信事業</a:t>
            </a:r>
            <a:endParaRPr lang="en-US" altLang="ja-JP" dirty="0">
              <a:solidFill>
                <a:schemeClr val="tx1">
                  <a:lumMod val="50000"/>
                  <a:lumOff val="50000"/>
                </a:schemeClr>
              </a:solidFill>
              <a:latin typeface="Meiryo UI" panose="020B0604030504040204" pitchFamily="50" charset="-128"/>
              <a:ea typeface="Meiryo UI" panose="020B0604030504040204" pitchFamily="50" charset="-128"/>
            </a:endParaRPr>
          </a:p>
          <a:p>
            <a:pPr algn="ctr">
              <a:lnSpc>
                <a:spcPct val="90000"/>
              </a:lnSpc>
            </a:pP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23.1%</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3513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下矢印 4"/>
          <p:cNvSpPr/>
          <p:nvPr/>
        </p:nvSpPr>
        <p:spPr bwMode="auto">
          <a:xfrm>
            <a:off x="3695442" y="4450653"/>
            <a:ext cx="1733361" cy="812727"/>
          </a:xfrm>
          <a:prstGeom prst="downArrow">
            <a:avLst/>
          </a:prstGeom>
          <a:solidFill>
            <a:schemeClr val="bg1">
              <a:lumMod val="8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5362"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75058350-F43B-4D7A-9B1E-6D75E163F090}"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6</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5364" name="Rectangle 4"/>
          <p:cNvSpPr>
            <a:spLocks noChangeArrowheads="1"/>
          </p:cNvSpPr>
          <p:nvPr/>
        </p:nvSpPr>
        <p:spPr bwMode="auto">
          <a:xfrm>
            <a:off x="272373" y="209742"/>
            <a:ext cx="5172075"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放送事業に伴うコンプライアンスについて</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5366" name="Rectangle 77"/>
          <p:cNvSpPr>
            <a:spLocks noChangeArrowheads="1"/>
          </p:cNvSpPr>
          <p:nvPr/>
        </p:nvSpPr>
        <p:spPr bwMode="auto">
          <a:xfrm>
            <a:off x="161925" y="738757"/>
            <a:ext cx="8731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200" dirty="0" smtClean="0">
                <a:latin typeface="Meiryo UI" panose="020B0604030504040204" pitchFamily="50" charset="-128"/>
                <a:ea typeface="Meiryo UI" panose="020B0604030504040204" pitchFamily="50" charset="-128"/>
              </a:rPr>
              <a:t>2011</a:t>
            </a:r>
            <a:r>
              <a:rPr lang="ja-JP" altLang="en-US" sz="1200" dirty="0" smtClean="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smtClean="0">
                <a:latin typeface="Meiryo UI" panose="020B0604030504040204" pitchFamily="50" charset="-128"/>
                <a:ea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rPr>
              <a:t>日</a:t>
            </a:r>
            <a:r>
              <a:rPr lang="ja-JP" altLang="en-US" sz="1200" dirty="0">
                <a:latin typeface="Meiryo UI" panose="020B0604030504040204" pitchFamily="50" charset="-128"/>
                <a:ea typeface="Meiryo UI" panose="020B0604030504040204" pitchFamily="50" charset="-128"/>
              </a:rPr>
              <a:t>の改正放送法施行に伴い</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USEN</a:t>
            </a:r>
            <a:r>
              <a:rPr lang="ja-JP" altLang="en-US" sz="1200" dirty="0" smtClean="0">
                <a:latin typeface="Meiryo UI" panose="020B0604030504040204" pitchFamily="50" charset="-128"/>
                <a:ea typeface="Meiryo UI" panose="020B0604030504040204" pitchFamily="50" charset="-128"/>
              </a:rPr>
              <a:t>は</a:t>
            </a:r>
            <a:r>
              <a:rPr lang="ja-JP" altLang="en-US" sz="1200" dirty="0">
                <a:latin typeface="Meiryo UI" panose="020B0604030504040204" pitchFamily="50" charset="-128"/>
                <a:ea typeface="Meiryo UI" panose="020B0604030504040204" pitchFamily="50" charset="-128"/>
              </a:rPr>
              <a:t>改正放送法を根拠法とする一般放送事業者と</a:t>
            </a:r>
            <a:r>
              <a:rPr lang="ja-JP" altLang="en-US" sz="1200" dirty="0" smtClean="0">
                <a:latin typeface="Meiryo UI" panose="020B0604030504040204" pitchFamily="50" charset="-128"/>
                <a:ea typeface="Meiryo UI" panose="020B0604030504040204" pitchFamily="50" charset="-128"/>
              </a:rPr>
              <a:t>して有線</a:t>
            </a:r>
            <a:r>
              <a:rPr lang="ja-JP" altLang="en-US" sz="1200" dirty="0">
                <a:latin typeface="Meiryo UI" panose="020B0604030504040204" pitchFamily="50" charset="-128"/>
                <a:ea typeface="Meiryo UI" panose="020B0604030504040204" pitchFamily="50" charset="-128"/>
              </a:rPr>
              <a:t>放送サービスを提供しています</a:t>
            </a:r>
            <a:r>
              <a:rPr lang="ja-JP" altLang="en-US" sz="1200" dirty="0" smtClean="0">
                <a:latin typeface="Meiryo UI" panose="020B0604030504040204" pitchFamily="50" charset="-128"/>
                <a:ea typeface="Meiryo UI" panose="020B0604030504040204" pitchFamily="50" charset="-128"/>
              </a:rPr>
              <a:t>。</a:t>
            </a:r>
            <a:endParaRPr lang="en-US" altLang="ja-JP" sz="1200" u="sng"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200" dirty="0" smtClean="0">
                <a:latin typeface="Meiryo UI" panose="020B0604030504040204" pitchFamily="50" charset="-128"/>
                <a:ea typeface="Meiryo UI" panose="020B0604030504040204" pitchFamily="50" charset="-128"/>
              </a:rPr>
              <a:t>なお、</a:t>
            </a:r>
            <a:r>
              <a:rPr lang="en-US" altLang="ja-JP" sz="1200" dirty="0" smtClean="0">
                <a:latin typeface="Meiryo UI" panose="020B0604030504040204" pitchFamily="50" charset="-128"/>
                <a:ea typeface="Meiryo UI" panose="020B0604030504040204" pitchFamily="50" charset="-128"/>
              </a:rPr>
              <a:t>USEN</a:t>
            </a:r>
            <a:r>
              <a:rPr lang="ja-JP" altLang="en-US" sz="1200" dirty="0" smtClean="0">
                <a:latin typeface="Meiryo UI" panose="020B0604030504040204" pitchFamily="50" charset="-128"/>
                <a:ea typeface="Meiryo UI" panose="020B0604030504040204" pitchFamily="50" charset="-128"/>
              </a:rPr>
              <a:t>は日本</a:t>
            </a:r>
            <a:r>
              <a:rPr lang="ja-JP" altLang="en-US" sz="1200" dirty="0">
                <a:latin typeface="Meiryo UI" panose="020B0604030504040204" pitchFamily="50" charset="-128"/>
                <a:ea typeface="Meiryo UI" panose="020B0604030504040204" pitchFamily="50" charset="-128"/>
              </a:rPr>
              <a:t>全国をエリアに有線放送サービスを提供する一般放送事業者と</a:t>
            </a:r>
            <a:r>
              <a:rPr lang="ja-JP" altLang="en-US" sz="1200" dirty="0" smtClean="0">
                <a:latin typeface="Meiryo UI" panose="020B0604030504040204" pitchFamily="50" charset="-128"/>
                <a:ea typeface="Meiryo UI" panose="020B0604030504040204" pitchFamily="50" charset="-128"/>
              </a:rPr>
              <a:t>して、必要</a:t>
            </a:r>
            <a:r>
              <a:rPr lang="ja-JP" altLang="en-US" sz="1200" dirty="0">
                <a:latin typeface="Meiryo UI" panose="020B0604030504040204" pitchFamily="50" charset="-128"/>
                <a:ea typeface="Meiryo UI" panose="020B0604030504040204" pitchFamily="50" charset="-128"/>
              </a:rPr>
              <a:t>な関係者から</a:t>
            </a:r>
            <a:r>
              <a:rPr lang="ja-JP" altLang="en-US" sz="1200" dirty="0" smtClean="0">
                <a:latin typeface="Meiryo UI" panose="020B0604030504040204" pitchFamily="50" charset="-128"/>
                <a:ea typeface="Meiryo UI" panose="020B0604030504040204" pitchFamily="50" charset="-128"/>
              </a:rPr>
              <a:t>の許諾</a:t>
            </a:r>
            <a:r>
              <a:rPr lang="ja-JP" altLang="en-US" sz="1200" dirty="0">
                <a:latin typeface="Meiryo UI" panose="020B0604030504040204" pitchFamily="50" charset="-128"/>
                <a:ea typeface="Meiryo UI" panose="020B0604030504040204" pitchFamily="50" charset="-128"/>
              </a:rPr>
              <a:t>等を得ております</a:t>
            </a:r>
            <a:r>
              <a:rPr lang="ja-JP" altLang="en-US" sz="1200" dirty="0" smtClean="0">
                <a:latin typeface="Meiryo UI" panose="020B0604030504040204" pitchFamily="50" charset="-128"/>
                <a:ea typeface="Meiryo UI" panose="020B0604030504040204" pitchFamily="50" charset="-128"/>
              </a:rPr>
              <a:t>ので</a:t>
            </a:r>
            <a:endParaRPr lang="en-US" altLang="ja-JP" sz="1200" dirty="0" smtClean="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200" dirty="0" smtClean="0">
                <a:latin typeface="Meiryo UI" panose="020B0604030504040204" pitchFamily="50" charset="-128"/>
                <a:ea typeface="Meiryo UI" panose="020B0604030504040204" pitchFamily="50" charset="-128"/>
              </a:rPr>
              <a:t>コンプライアンス</a:t>
            </a:r>
            <a:r>
              <a:rPr lang="ja-JP" altLang="en-US" sz="1200" dirty="0">
                <a:latin typeface="Meiryo UI" panose="020B0604030504040204" pitchFamily="50" charset="-128"/>
                <a:ea typeface="Meiryo UI" panose="020B0604030504040204" pitchFamily="50" charset="-128"/>
              </a:rPr>
              <a:t>の観点からも安心してお取引いただけます。</a:t>
            </a:r>
          </a:p>
        </p:txBody>
      </p:sp>
      <p:sp>
        <p:nvSpPr>
          <p:cNvPr id="15372" name="Text Box 83"/>
          <p:cNvSpPr txBox="1">
            <a:spLocks noChangeArrowheads="1"/>
          </p:cNvSpPr>
          <p:nvPr/>
        </p:nvSpPr>
        <p:spPr bwMode="auto">
          <a:xfrm>
            <a:off x="438796" y="3648986"/>
            <a:ext cx="1832285" cy="600673"/>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FF99CC">
                        <a:alpha val="70000"/>
                      </a:srgbClr>
                    </a:gs>
                  </a:gsLst>
                  <a:lin ang="2700000" scaled="1"/>
                </a:gradFill>
              </a14:hiddenFill>
            </a:ext>
            <a:ext uri="{91240B29-F687-4F45-9708-019B960494DF}">
              <a14:hiddenLine xmlns:a14="http://schemas.microsoft.com/office/drawing/2010/main" w="38100">
                <a:solidFill>
                  <a:srgbClr val="808080"/>
                </a:solidFill>
                <a:miter lim="800000"/>
                <a:headEnd/>
                <a:tailEn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wrap="square" lIns="36000" tIns="36000" rIns="90000" bIns="46800">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800" dirty="0">
                <a:solidFill>
                  <a:srgbClr val="5F5F5F"/>
                </a:solidFill>
                <a:latin typeface="Meiryo UI" panose="020B0604030504040204" pitchFamily="50" charset="-128"/>
                <a:ea typeface="Meiryo UI" panose="020B0604030504040204" pitchFamily="50" charset="-128"/>
              </a:rPr>
              <a:t>他事業者の放送を再放送する場合</a:t>
            </a:r>
            <a:r>
              <a:rPr lang="ja-JP" altLang="en-US" sz="800" dirty="0" smtClean="0">
                <a:solidFill>
                  <a:srgbClr val="5F5F5F"/>
                </a:solidFill>
                <a:latin typeface="Meiryo UI" panose="020B0604030504040204" pitchFamily="50" charset="-128"/>
                <a:ea typeface="Meiryo UI" panose="020B0604030504040204" pitchFamily="50" charset="-128"/>
              </a:rPr>
              <a:t>、その</a:t>
            </a:r>
            <a:r>
              <a:rPr lang="ja-JP" altLang="en-US" sz="800" dirty="0">
                <a:solidFill>
                  <a:srgbClr val="5F5F5F"/>
                </a:solidFill>
                <a:latin typeface="Meiryo UI" panose="020B0604030504040204" pitchFamily="50" charset="-128"/>
                <a:ea typeface="Meiryo UI" panose="020B0604030504040204" pitchFamily="50" charset="-128"/>
              </a:rPr>
              <a:t>放送事業者の同意が</a:t>
            </a:r>
            <a:r>
              <a:rPr lang="ja-JP" altLang="en-US" sz="800" dirty="0" smtClean="0">
                <a:solidFill>
                  <a:srgbClr val="5F5F5F"/>
                </a:solidFill>
                <a:latin typeface="Meiryo UI" panose="020B0604030504040204" pitchFamily="50" charset="-128"/>
                <a:ea typeface="Meiryo UI" panose="020B0604030504040204" pitchFamily="50" charset="-128"/>
              </a:rPr>
              <a:t>必要　　　　　　　</a:t>
            </a:r>
            <a:r>
              <a:rPr lang="ja-JP" altLang="en-US" sz="800" dirty="0" smtClean="0">
                <a:solidFill>
                  <a:srgbClr val="FF0000"/>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放送法第</a:t>
            </a:r>
            <a:r>
              <a:rPr lang="en-US" altLang="ja-JP" sz="800" dirty="0">
                <a:solidFill>
                  <a:srgbClr val="FF0000"/>
                </a:solidFill>
                <a:latin typeface="Meiryo UI" panose="020B0604030504040204" pitchFamily="50" charset="-128"/>
                <a:ea typeface="Meiryo UI" panose="020B0604030504040204" pitchFamily="50" charset="-128"/>
              </a:rPr>
              <a:t>11</a:t>
            </a:r>
            <a:r>
              <a:rPr lang="ja-JP" altLang="en-US" sz="800" dirty="0">
                <a:solidFill>
                  <a:srgbClr val="FF0000"/>
                </a:solidFill>
                <a:latin typeface="Meiryo UI" panose="020B0604030504040204" pitchFamily="50" charset="-128"/>
                <a:ea typeface="Meiryo UI" panose="020B0604030504040204" pitchFamily="50" charset="-128"/>
              </a:rPr>
              <a:t>条より）</a:t>
            </a:r>
          </a:p>
          <a:p>
            <a:pPr algn="ctr" eaLnBrk="1" hangingPunct="1">
              <a:buFontTx/>
              <a:buNone/>
            </a:pPr>
            <a:endParaRPr lang="en-US" altLang="ja-JP" sz="800" dirty="0">
              <a:solidFill>
                <a:srgbClr val="FF0000"/>
              </a:solidFill>
              <a:latin typeface="Meiryo UI" panose="020B0604030504040204" pitchFamily="50" charset="-128"/>
              <a:ea typeface="Meiryo UI" panose="020B0604030504040204" pitchFamily="50" charset="-128"/>
            </a:endParaRPr>
          </a:p>
        </p:txBody>
      </p:sp>
      <p:pic>
        <p:nvPicPr>
          <p:cNvPr id="15375" name="Picture 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9594" y="2089037"/>
            <a:ext cx="435444" cy="40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6075" y="2067274"/>
            <a:ext cx="373048" cy="38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88" descr="mark">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0516" y="2920824"/>
            <a:ext cx="454561" cy="48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Text Box 89"/>
          <p:cNvSpPr txBox="1">
            <a:spLocks noChangeArrowheads="1"/>
          </p:cNvSpPr>
          <p:nvPr/>
        </p:nvSpPr>
        <p:spPr bwMode="auto">
          <a:xfrm>
            <a:off x="7251733" y="2496155"/>
            <a:ext cx="116605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FontTx/>
              <a:buNone/>
            </a:pPr>
            <a:r>
              <a:rPr lang="en-US" altLang="ja-JP" sz="900" dirty="0" smtClean="0">
                <a:solidFill>
                  <a:schemeClr val="bg2"/>
                </a:solidFill>
                <a:latin typeface="Meiryo UI" panose="020B0604030504040204" pitchFamily="50" charset="-128"/>
                <a:ea typeface="Meiryo UI" panose="020B0604030504040204" pitchFamily="50" charset="-128"/>
              </a:rPr>
              <a:t>NTT</a:t>
            </a:r>
            <a:r>
              <a:rPr lang="ja-JP" altLang="en-US" sz="900" dirty="0" err="1" smtClean="0">
                <a:solidFill>
                  <a:schemeClr val="bg2"/>
                </a:solidFill>
                <a:latin typeface="Meiryo UI" panose="020B0604030504040204" pitchFamily="50" charset="-128"/>
                <a:ea typeface="Meiryo UI" panose="020B0604030504040204" pitchFamily="50" charset="-128"/>
              </a:rPr>
              <a:t>、</a:t>
            </a:r>
            <a:r>
              <a:rPr lang="en-US" altLang="ja-JP" sz="900" dirty="0" smtClean="0">
                <a:solidFill>
                  <a:schemeClr val="bg2"/>
                </a:solidFill>
                <a:latin typeface="Meiryo UI" panose="020B0604030504040204" pitchFamily="50" charset="-128"/>
                <a:ea typeface="Meiryo UI" panose="020B0604030504040204" pitchFamily="50" charset="-128"/>
              </a:rPr>
              <a:t>TEPCO</a:t>
            </a:r>
            <a:r>
              <a:rPr lang="ja-JP" altLang="en-US" sz="900" dirty="0" smtClean="0">
                <a:solidFill>
                  <a:schemeClr val="bg2"/>
                </a:solidFill>
                <a:latin typeface="Meiryo UI" panose="020B0604030504040204" pitchFamily="50" charset="-128"/>
                <a:ea typeface="Meiryo UI" panose="020B0604030504040204" pitchFamily="50" charset="-128"/>
              </a:rPr>
              <a:t>など</a:t>
            </a:r>
            <a:endParaRPr lang="ja-JP" altLang="en-US" sz="900" dirty="0">
              <a:solidFill>
                <a:schemeClr val="bg2"/>
              </a:solidFill>
              <a:latin typeface="Meiryo UI" panose="020B0604030504040204" pitchFamily="50" charset="-128"/>
              <a:ea typeface="Meiryo UI" panose="020B0604030504040204" pitchFamily="50" charset="-128"/>
            </a:endParaRPr>
          </a:p>
        </p:txBody>
      </p:sp>
      <p:sp>
        <p:nvSpPr>
          <p:cNvPr id="15380" name="Text Box 91"/>
          <p:cNvSpPr txBox="1">
            <a:spLocks noChangeArrowheads="1"/>
          </p:cNvSpPr>
          <p:nvPr/>
        </p:nvSpPr>
        <p:spPr bwMode="auto">
          <a:xfrm>
            <a:off x="7147594" y="3401072"/>
            <a:ext cx="13743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None/>
            </a:pPr>
            <a:r>
              <a:rPr lang="ja-JP" altLang="en-US" sz="900" dirty="0">
                <a:solidFill>
                  <a:schemeClr val="bg2"/>
                </a:solidFill>
                <a:latin typeface="Meiryo UI" panose="020B0604030504040204" pitchFamily="50" charset="-128"/>
                <a:ea typeface="Meiryo UI" panose="020B0604030504040204" pitchFamily="50" charset="-128"/>
              </a:rPr>
              <a:t>国土交通省、東京都</a:t>
            </a:r>
            <a:r>
              <a:rPr lang="ja-JP" altLang="en-US" sz="900" dirty="0" smtClean="0">
                <a:solidFill>
                  <a:schemeClr val="bg2"/>
                </a:solidFill>
                <a:latin typeface="Meiryo UI" panose="020B0604030504040204" pitchFamily="50" charset="-128"/>
                <a:ea typeface="Meiryo UI" panose="020B0604030504040204" pitchFamily="50" charset="-128"/>
              </a:rPr>
              <a:t>など</a:t>
            </a:r>
            <a:endParaRPr lang="ja-JP" altLang="en-US" sz="900" dirty="0">
              <a:solidFill>
                <a:schemeClr val="bg2"/>
              </a:solidFill>
              <a:latin typeface="Meiryo UI" panose="020B0604030504040204" pitchFamily="50" charset="-128"/>
              <a:ea typeface="Meiryo UI" panose="020B0604030504040204" pitchFamily="50" charset="-128"/>
            </a:endParaRPr>
          </a:p>
        </p:txBody>
      </p:sp>
      <p:pic>
        <p:nvPicPr>
          <p:cNvPr id="15384" name="Picture 1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9232" y="2920824"/>
            <a:ext cx="3825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6" name="Rectangle 103"/>
          <p:cNvSpPr>
            <a:spLocks noChangeArrowheads="1"/>
          </p:cNvSpPr>
          <p:nvPr/>
        </p:nvSpPr>
        <p:spPr bwMode="auto">
          <a:xfrm>
            <a:off x="2240424" y="2215110"/>
            <a:ext cx="1882467" cy="407709"/>
          </a:xfrm>
          <a:prstGeom prst="rect">
            <a:avLst/>
          </a:prstGeom>
          <a:noFill/>
          <a:ln>
            <a:noFill/>
          </a:ln>
          <a:effectLst>
            <a:prstShdw prst="shdw17" dist="17961" dir="2700000">
              <a:srgbClr val="7A997A"/>
            </a:prstShdw>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38100">
                <a:solidFill>
                  <a:srgbClr val="808080"/>
                </a:solidFill>
                <a:miter lim="800000"/>
                <a:headEnd/>
                <a:tailEnd/>
              </a14:hiddenLine>
            </a:ext>
          </a:extLst>
        </p:spPr>
        <p:txBody>
          <a:bodyPr anchor="ctr" anchorCtr="1"/>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著作物包括的利用許諾契約</a:t>
            </a:r>
          </a:p>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再放送の同意</a:t>
            </a:r>
          </a:p>
        </p:txBody>
      </p:sp>
      <p:sp>
        <p:nvSpPr>
          <p:cNvPr id="15388" name="Rectangle 105"/>
          <p:cNvSpPr>
            <a:spLocks noChangeArrowheads="1"/>
          </p:cNvSpPr>
          <p:nvPr/>
        </p:nvSpPr>
        <p:spPr bwMode="auto">
          <a:xfrm>
            <a:off x="5227787" y="2240146"/>
            <a:ext cx="1527458" cy="428625"/>
          </a:xfrm>
          <a:prstGeom prst="rect">
            <a:avLst/>
          </a:prstGeom>
          <a:noFill/>
          <a:ln>
            <a:noFill/>
          </a:ln>
          <a:effectLst>
            <a:prstShdw prst="shdw17" dist="17961" dir="2700000">
              <a:srgbClr val="7A997A"/>
            </a:prstShdw>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38100">
                <a:solidFill>
                  <a:srgbClr val="808080"/>
                </a:solidFill>
                <a:miter lim="800000"/>
                <a:headEnd/>
                <a:tailEnd/>
              </a14:hiddenLine>
            </a:ext>
          </a:extLst>
        </p:spPr>
        <p:txBody>
          <a:bodyPr anchor="ctr" anchorCtr="1"/>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道路占用の許可</a:t>
            </a:r>
          </a:p>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電柱使用の承諾</a:t>
            </a:r>
          </a:p>
        </p:txBody>
      </p:sp>
      <p:sp>
        <p:nvSpPr>
          <p:cNvPr id="11" name="楕円 10"/>
          <p:cNvSpPr/>
          <p:nvPr/>
        </p:nvSpPr>
        <p:spPr bwMode="auto">
          <a:xfrm>
            <a:off x="365015" y="1722514"/>
            <a:ext cx="1875631" cy="2580203"/>
          </a:xfrm>
          <a:prstGeom prst="roundRect">
            <a:avLst/>
          </a:prstGeom>
          <a:noFill/>
          <a:ln w="38100">
            <a:solidFill>
              <a:srgbClr val="FF714F"/>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FF714F"/>
              </a:solidFill>
              <a:effectLst/>
              <a:latin typeface="HGP創英角ｺﾞｼｯｸUB" pitchFamily="50" charset="-128"/>
              <a:ea typeface="HGP創英角ｺﾞｼｯｸUB" pitchFamily="50" charset="-128"/>
            </a:endParaRPr>
          </a:p>
        </p:txBody>
      </p:sp>
      <p:sp>
        <p:nvSpPr>
          <p:cNvPr id="15369" name="AutoShape 80"/>
          <p:cNvSpPr>
            <a:spLocks noChangeArrowheads="1"/>
          </p:cNvSpPr>
          <p:nvPr/>
        </p:nvSpPr>
        <p:spPr bwMode="auto">
          <a:xfrm>
            <a:off x="350462" y="1845203"/>
            <a:ext cx="1875631" cy="418800"/>
          </a:xfrm>
          <a:prstGeom prst="roundRect">
            <a:avLst/>
          </a:prstGeom>
          <a:noFill/>
          <a:ln w="38100" algn="ctr">
            <a:noFill/>
            <a:miter lim="800000"/>
            <a:headEnd/>
            <a:tailEnd/>
          </a:ln>
          <a:effectLst/>
        </p:spPr>
        <p:txBody>
          <a:bodyPr lIns="54000" rIns="54000"/>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90000"/>
              </a:lnSpc>
              <a:spcBef>
                <a:spcPct val="50000"/>
              </a:spcBef>
              <a:buFontTx/>
              <a:buNone/>
            </a:pPr>
            <a:r>
              <a:rPr lang="ja-JP" altLang="en-US" sz="1000" b="1" dirty="0">
                <a:latin typeface="Meiryo UI" panose="020B0604030504040204" pitchFamily="50" charset="-128"/>
                <a:ea typeface="Meiryo UI" panose="020B0604030504040204" pitchFamily="50" charset="-128"/>
              </a:rPr>
              <a:t>各著作権団体・コンテンツ事</a:t>
            </a:r>
            <a:r>
              <a:rPr lang="ja-JP" altLang="en-US" sz="1000" b="1" dirty="0" smtClean="0">
                <a:latin typeface="Meiryo UI" panose="020B0604030504040204" pitchFamily="50" charset="-128"/>
                <a:ea typeface="Meiryo UI" panose="020B0604030504040204" pitchFamily="50" charset="-128"/>
              </a:rPr>
              <a:t>業者</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90000"/>
              </a:lnSpc>
              <a:spcBef>
                <a:spcPct val="50000"/>
              </a:spcBef>
              <a:buFontTx/>
              <a:buNone/>
            </a:pPr>
            <a:r>
              <a:rPr lang="ja-JP" altLang="en-US" sz="1000" b="1" dirty="0" smtClean="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放送事業者等）</a:t>
            </a:r>
          </a:p>
        </p:txBody>
      </p:sp>
      <p:pic>
        <p:nvPicPr>
          <p:cNvPr id="15392" name="Picture 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395" y="2514783"/>
            <a:ext cx="730230" cy="15398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3" name="Picture 9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4224" y="2459706"/>
            <a:ext cx="509364" cy="30602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5" name="Picture 9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1499" y="2954907"/>
            <a:ext cx="503322" cy="15947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6" name="Picture 9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546" y="2902529"/>
            <a:ext cx="579175" cy="21224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7" name="Picture 9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7718" y="3322234"/>
            <a:ext cx="562376" cy="2096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13"/>
          <a:stretch>
            <a:fillRect/>
          </a:stretch>
        </p:blipFill>
        <p:spPr>
          <a:xfrm>
            <a:off x="652126" y="3310481"/>
            <a:ext cx="556868" cy="292816"/>
          </a:xfrm>
          <a:prstGeom prst="roundRect">
            <a:avLst/>
          </a:prstGeom>
        </p:spPr>
      </p:pic>
      <p:cxnSp>
        <p:nvCxnSpPr>
          <p:cNvPr id="15" name="直線コネクタ 14"/>
          <p:cNvCxnSpPr/>
          <p:nvPr/>
        </p:nvCxnSpPr>
        <p:spPr bwMode="auto">
          <a:xfrm>
            <a:off x="2456976" y="3442337"/>
            <a:ext cx="1473773" cy="1"/>
          </a:xfrm>
          <a:prstGeom prst="line">
            <a:avLst/>
          </a:prstGeom>
          <a:ln w="107950">
            <a:solidFill>
              <a:srgbClr val="FF714F"/>
            </a:solidFill>
            <a:headEnd type="none" w="med" len="sm"/>
            <a:tailEnd type="triangle" w="med" len="sm"/>
          </a:ln>
          <a:ex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bwMode="auto">
          <a:xfrm>
            <a:off x="2418685" y="2954678"/>
            <a:ext cx="1473773" cy="1"/>
          </a:xfrm>
          <a:prstGeom prst="line">
            <a:avLst/>
          </a:prstGeom>
          <a:ln w="107950">
            <a:solidFill>
              <a:srgbClr val="FF714F"/>
            </a:solidFill>
            <a:headEnd type="triangle" w="med" len="sm"/>
            <a:tailEnd type="none" w="med" len="sm"/>
          </a:ln>
          <a:extLst/>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14"/>
          <a:stretch>
            <a:fillRect/>
          </a:stretch>
        </p:blipFill>
        <p:spPr>
          <a:xfrm>
            <a:off x="2805780" y="2761576"/>
            <a:ext cx="833314" cy="834377"/>
          </a:xfrm>
          <a:prstGeom prst="rect">
            <a:avLst/>
          </a:prstGeom>
        </p:spPr>
      </p:pic>
      <p:cxnSp>
        <p:nvCxnSpPr>
          <p:cNvPr id="53" name="直線コネクタ 52"/>
          <p:cNvCxnSpPr/>
          <p:nvPr/>
        </p:nvCxnSpPr>
        <p:spPr bwMode="auto">
          <a:xfrm>
            <a:off x="5213731" y="3467045"/>
            <a:ext cx="1473773" cy="1"/>
          </a:xfrm>
          <a:prstGeom prst="line">
            <a:avLst/>
          </a:prstGeom>
          <a:ln w="107950">
            <a:solidFill>
              <a:schemeClr val="accent1">
                <a:lumMod val="20000"/>
                <a:lumOff val="80000"/>
              </a:schemeClr>
            </a:solidFill>
            <a:headEnd type="none" w="med" len="sm"/>
            <a:tailEnd type="triangle" w="med" len="sm"/>
          </a:ln>
          <a:extLst/>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bwMode="auto">
          <a:xfrm>
            <a:off x="5179209" y="2957026"/>
            <a:ext cx="1473773" cy="1"/>
          </a:xfrm>
          <a:prstGeom prst="line">
            <a:avLst/>
          </a:prstGeom>
          <a:ln w="107950">
            <a:solidFill>
              <a:schemeClr val="accent1">
                <a:lumMod val="20000"/>
                <a:lumOff val="80000"/>
              </a:schemeClr>
            </a:solidFill>
            <a:headEnd type="triangle" w="med" len="sm"/>
            <a:tailEnd type="none" w="med" len="sm"/>
          </a:ln>
          <a:extLst/>
        </p:spPr>
        <p:style>
          <a:lnRef idx="1">
            <a:schemeClr val="accent1"/>
          </a:lnRef>
          <a:fillRef idx="0">
            <a:schemeClr val="accent1"/>
          </a:fillRef>
          <a:effectRef idx="0">
            <a:schemeClr val="accent1"/>
          </a:effectRef>
          <a:fontRef idx="minor">
            <a:schemeClr val="tx1"/>
          </a:fontRef>
        </p:style>
      </p:cxnSp>
      <p:sp>
        <p:nvSpPr>
          <p:cNvPr id="56" name="楕円 10"/>
          <p:cNvSpPr/>
          <p:nvPr/>
        </p:nvSpPr>
        <p:spPr bwMode="auto">
          <a:xfrm>
            <a:off x="6854330" y="1722514"/>
            <a:ext cx="1875631" cy="2580204"/>
          </a:xfrm>
          <a:prstGeom prst="roundRect">
            <a:avLst/>
          </a:prstGeom>
          <a:noFill/>
          <a:ln w="38100">
            <a:solidFill>
              <a:schemeClr val="accent1">
                <a:lumMod val="20000"/>
                <a:lumOff val="8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FF714F"/>
              </a:solidFill>
              <a:effectLst/>
              <a:latin typeface="HGP創英角ｺﾞｼｯｸUB" pitchFamily="50" charset="-128"/>
              <a:ea typeface="HGP創英角ｺﾞｼｯｸUB" pitchFamily="50" charset="-128"/>
            </a:endParaRPr>
          </a:p>
        </p:txBody>
      </p:sp>
      <p:pic>
        <p:nvPicPr>
          <p:cNvPr id="18" name="図 17"/>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534015" y="2772393"/>
            <a:ext cx="327706" cy="642542"/>
          </a:xfrm>
          <a:prstGeom prst="rect">
            <a:avLst/>
          </a:prstGeom>
        </p:spPr>
      </p:pic>
      <p:pic>
        <p:nvPicPr>
          <p:cNvPr id="20" name="図 19"/>
          <p:cNvPicPr>
            <a:picLocks noChangeAspect="1"/>
          </p:cNvPicPr>
          <p:nvPr/>
        </p:nvPicPr>
        <p:blipFill>
          <a:blip r:embed="rId16"/>
          <a:stretch>
            <a:fillRect/>
          </a:stretch>
        </p:blipFill>
        <p:spPr>
          <a:xfrm>
            <a:off x="5805497" y="2886811"/>
            <a:ext cx="591154" cy="499970"/>
          </a:xfrm>
          <a:prstGeom prst="rect">
            <a:avLst/>
          </a:prstGeom>
        </p:spPr>
      </p:pic>
      <p:pic>
        <p:nvPicPr>
          <p:cNvPr id="60" name="図 59"/>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29906" y="2671183"/>
            <a:ext cx="187785" cy="415284"/>
          </a:xfrm>
          <a:prstGeom prst="rect">
            <a:avLst/>
          </a:prstGeom>
        </p:spPr>
      </p:pic>
      <p:sp>
        <p:nvSpPr>
          <p:cNvPr id="61" name="AutoShape 80"/>
          <p:cNvSpPr>
            <a:spLocks noChangeArrowheads="1"/>
          </p:cNvSpPr>
          <p:nvPr/>
        </p:nvSpPr>
        <p:spPr bwMode="auto">
          <a:xfrm>
            <a:off x="6877578" y="1815053"/>
            <a:ext cx="1875631" cy="320542"/>
          </a:xfrm>
          <a:prstGeom prst="roundRect">
            <a:avLst/>
          </a:prstGeom>
          <a:noFill/>
          <a:ln w="38100" algn="ctr">
            <a:noFill/>
            <a:miter lim="800000"/>
            <a:headEnd/>
            <a:tailEnd/>
          </a:ln>
          <a:effectLst/>
        </p:spPr>
        <p:txBody>
          <a:bodyPr lIns="54000" rIns="54000"/>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FontTx/>
              <a:buNone/>
            </a:pPr>
            <a:r>
              <a:rPr lang="ja-JP" altLang="en-US" sz="1000" b="1" dirty="0">
                <a:latin typeface="Meiryo UI" panose="020B0604030504040204" pitchFamily="50" charset="-128"/>
                <a:ea typeface="Meiryo UI" panose="020B0604030504040204" pitchFamily="50" charset="-128"/>
              </a:rPr>
              <a:t>各事業</a:t>
            </a:r>
            <a:r>
              <a:rPr lang="ja-JP" altLang="en-US" sz="1000" b="1" dirty="0" smtClean="0">
                <a:latin typeface="Meiryo UI" panose="020B0604030504040204" pitchFamily="50" charset="-128"/>
                <a:ea typeface="Meiryo UI" panose="020B0604030504040204" pitchFamily="50" charset="-128"/>
              </a:rPr>
              <a:t>団体</a:t>
            </a:r>
            <a:endParaRPr lang="ja-JP" altLang="en-US" sz="1000" b="1" dirty="0">
              <a:latin typeface="Meiryo UI" panose="020B0604030504040204" pitchFamily="50" charset="-128"/>
              <a:ea typeface="Meiryo UI" panose="020B0604030504040204" pitchFamily="50" charset="-128"/>
            </a:endParaRPr>
          </a:p>
        </p:txBody>
      </p:sp>
      <p:sp>
        <p:nvSpPr>
          <p:cNvPr id="62" name="AutoShape 80"/>
          <p:cNvSpPr>
            <a:spLocks noChangeArrowheads="1"/>
          </p:cNvSpPr>
          <p:nvPr/>
        </p:nvSpPr>
        <p:spPr bwMode="auto">
          <a:xfrm>
            <a:off x="6904210" y="2680230"/>
            <a:ext cx="1875631" cy="320542"/>
          </a:xfrm>
          <a:prstGeom prst="roundRect">
            <a:avLst/>
          </a:prstGeom>
          <a:noFill/>
          <a:ln w="38100" algn="ctr">
            <a:noFill/>
            <a:miter lim="800000"/>
            <a:headEnd/>
            <a:tailEnd/>
          </a:ln>
          <a:effectLst/>
        </p:spPr>
        <p:txBody>
          <a:bodyPr lIns="54000" rIns="54000"/>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FontTx/>
              <a:buNone/>
            </a:pPr>
            <a:r>
              <a:rPr lang="ja-JP" altLang="en-US" sz="1000" b="1" dirty="0" smtClean="0">
                <a:latin typeface="Meiryo UI" panose="020B0604030504040204" pitchFamily="50" charset="-128"/>
                <a:ea typeface="Meiryo UI" panose="020B0604030504040204" pitchFamily="50" charset="-128"/>
              </a:rPr>
              <a:t>各自治体</a:t>
            </a:r>
            <a:endParaRPr lang="ja-JP" altLang="en-US" sz="10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6841013" y="3633800"/>
            <a:ext cx="1902263" cy="750975"/>
          </a:xfrm>
          <a:prstGeom prst="rect">
            <a:avLst/>
          </a:prstGeom>
          <a:noFill/>
        </p:spPr>
        <p:txBody>
          <a:bodyPr wrap="square" rtlCol="0">
            <a:spAutoFit/>
          </a:bodyPr>
          <a:lstStyle/>
          <a:p>
            <a:pPr algn="ctr"/>
            <a:r>
              <a:rPr lang="ja-JP" altLang="en-US" sz="800" dirty="0">
                <a:solidFill>
                  <a:srgbClr val="5F5F5F"/>
                </a:solidFill>
                <a:latin typeface="Meiryo UI" panose="020B0604030504040204" pitchFamily="50" charset="-128"/>
                <a:ea typeface="Meiryo UI" panose="020B0604030504040204" pitchFamily="50" charset="-128"/>
              </a:rPr>
              <a:t>他者の土地・電柱にケーブル等を架設</a:t>
            </a:r>
            <a:r>
              <a:rPr lang="ja-JP" altLang="en-US" sz="800" dirty="0" smtClean="0">
                <a:solidFill>
                  <a:srgbClr val="5F5F5F"/>
                </a:solidFill>
                <a:latin typeface="Meiryo UI" panose="020B0604030504040204" pitchFamily="50" charset="-128"/>
                <a:ea typeface="Meiryo UI" panose="020B0604030504040204" pitchFamily="50" charset="-128"/>
              </a:rPr>
              <a:t>する　場合</a:t>
            </a:r>
            <a:r>
              <a:rPr lang="ja-JP" altLang="en-US" sz="800" dirty="0">
                <a:solidFill>
                  <a:srgbClr val="5F5F5F"/>
                </a:solidFill>
                <a:latin typeface="Meiryo UI" panose="020B0604030504040204" pitchFamily="50" charset="-128"/>
                <a:ea typeface="Meiryo UI" panose="020B0604030504040204" pitchFamily="50" charset="-128"/>
              </a:rPr>
              <a:t>、道路管理者の道路占用許可、及び電柱所有者の電柱使用承諾が必要　</a:t>
            </a:r>
            <a:r>
              <a:rPr lang="ja-JP" altLang="en-US" sz="800" dirty="0" smtClean="0">
                <a:solidFill>
                  <a:srgbClr val="5F5F5F"/>
                </a:solidFill>
                <a:latin typeface="Meiryo UI" panose="020B0604030504040204" pitchFamily="50" charset="-128"/>
                <a:ea typeface="Meiryo UI" panose="020B0604030504040204" pitchFamily="50" charset="-128"/>
              </a:rPr>
              <a:t>　　　　</a:t>
            </a:r>
            <a:r>
              <a:rPr lang="ja-JP" altLang="en-US" sz="800" dirty="0" smtClean="0">
                <a:solidFill>
                  <a:srgbClr val="FF0000"/>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放送法第１４５条より）</a:t>
            </a:r>
          </a:p>
          <a:p>
            <a:endParaRPr kumimoji="1" lang="ja-JP" altLang="en-US" dirty="0"/>
          </a:p>
        </p:txBody>
      </p:sp>
      <p:sp>
        <p:nvSpPr>
          <p:cNvPr id="22" name="角丸四角形 21"/>
          <p:cNvSpPr/>
          <p:nvPr/>
        </p:nvSpPr>
        <p:spPr bwMode="auto">
          <a:xfrm>
            <a:off x="250825" y="1597528"/>
            <a:ext cx="8642350" cy="2846334"/>
          </a:xfrm>
          <a:prstGeom prst="roundRect">
            <a:avLst>
              <a:gd name="adj" fmla="val 6907"/>
            </a:avLst>
          </a:prstGeom>
          <a:noFill/>
          <a:ln w="9525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65" name="図 6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00654" y="1731851"/>
            <a:ext cx="1592371" cy="2537842"/>
          </a:xfrm>
          <a:prstGeom prst="rect">
            <a:avLst/>
          </a:prstGeom>
        </p:spPr>
      </p:pic>
      <p:grpSp>
        <p:nvGrpSpPr>
          <p:cNvPr id="12" name="グループ化 11"/>
          <p:cNvGrpSpPr/>
          <p:nvPr/>
        </p:nvGrpSpPr>
        <p:grpSpPr>
          <a:xfrm>
            <a:off x="250825" y="5360817"/>
            <a:ext cx="8642350" cy="922793"/>
            <a:chOff x="250825" y="5610701"/>
            <a:chExt cx="8642350" cy="922793"/>
          </a:xfrm>
        </p:grpSpPr>
        <p:sp>
          <p:nvSpPr>
            <p:cNvPr id="15374" name="AutoShape 85"/>
            <p:cNvSpPr>
              <a:spLocks noChangeArrowheads="1"/>
            </p:cNvSpPr>
            <p:nvPr/>
          </p:nvSpPr>
          <p:spPr bwMode="auto">
            <a:xfrm>
              <a:off x="250825" y="5610701"/>
              <a:ext cx="8642350" cy="922793"/>
            </a:xfrm>
            <a:prstGeom prst="roundRect">
              <a:avLst>
                <a:gd name="adj" fmla="val 16667"/>
              </a:avLst>
            </a:prstGeom>
            <a:noFill/>
            <a:ln w="57150" algn="ctr">
              <a:solidFill>
                <a:srgbClr val="FB940B"/>
              </a:solidFill>
              <a:round/>
              <a:headEnd/>
              <a:tailEnd/>
            </a:ln>
            <a:effectLst/>
            <a:extLst/>
          </p:spPr>
          <p:txBody>
            <a:bodyPr wrap="none" anchor="ctr"/>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endParaRPr lang="en-US" altLang="ja-JP" sz="1000" dirty="0" smtClean="0">
                <a:solidFill>
                  <a:srgbClr val="FF9933"/>
                </a:solidFill>
                <a:latin typeface="Meiryo UI" panose="020B0604030504040204" pitchFamily="50" charset="-128"/>
                <a:ea typeface="Meiryo UI" panose="020B0604030504040204" pitchFamily="50" charset="-128"/>
              </a:endParaRPr>
            </a:p>
            <a:p>
              <a:pPr algn="ctr" eaLnBrk="1" hangingPunct="1">
                <a:buFontTx/>
                <a:buNone/>
              </a:pPr>
              <a:endParaRPr lang="en-US" altLang="ja-JP" sz="1000" dirty="0">
                <a:solidFill>
                  <a:srgbClr val="FF9933"/>
                </a:solidFill>
                <a:latin typeface="Meiryo UI" panose="020B0604030504040204" pitchFamily="50" charset="-128"/>
                <a:ea typeface="Meiryo UI" panose="020B0604030504040204" pitchFamily="50" charset="-128"/>
              </a:endParaRPr>
            </a:p>
            <a:p>
              <a:pPr algn="ctr" eaLnBrk="1" hangingPunct="1">
                <a:buFontTx/>
                <a:buNone/>
              </a:pPr>
              <a:endParaRPr lang="en-US" altLang="ja-JP" sz="1000" dirty="0" smtClean="0">
                <a:solidFill>
                  <a:srgbClr val="FF9933"/>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563785" y="5638701"/>
              <a:ext cx="1973526" cy="447815"/>
            </a:xfrm>
            <a:prstGeom prst="rect">
              <a:avLst/>
            </a:prstGeom>
            <a:noFill/>
          </p:spPr>
          <p:txBody>
            <a:bodyPr wrap="square" rtlCol="0">
              <a:spAutoFit/>
            </a:bodyPr>
            <a:lstStyle/>
            <a:p>
              <a:pPr algn="ctr"/>
              <a:r>
                <a:rPr lang="ja-JP" altLang="en-US" sz="1050" b="1" dirty="0">
                  <a:latin typeface="Meiryo UI" panose="020B0604030504040204" pitchFamily="50" charset="-128"/>
                  <a:ea typeface="Meiryo UI" panose="020B0604030504040204" pitchFamily="50" charset="-128"/>
                </a:rPr>
                <a:t>「放送法」による主な規制</a:t>
              </a:r>
              <a:endParaRPr lang="en-US" altLang="ja-JP" sz="1050" b="1" dirty="0">
                <a:latin typeface="Meiryo UI" panose="020B0604030504040204" pitchFamily="50" charset="-128"/>
                <a:ea typeface="Meiryo UI" panose="020B0604030504040204" pitchFamily="50" charset="-128"/>
              </a:endParaRPr>
            </a:p>
            <a:p>
              <a:pPr algn="ctr"/>
              <a:endParaRPr kumimoji="1" lang="ja-JP" altLang="en-US" sz="1050" dirty="0"/>
            </a:p>
          </p:txBody>
        </p:sp>
        <p:grpSp>
          <p:nvGrpSpPr>
            <p:cNvPr id="8" name="グループ化 7"/>
            <p:cNvGrpSpPr/>
            <p:nvPr/>
          </p:nvGrpSpPr>
          <p:grpSpPr>
            <a:xfrm>
              <a:off x="1073050" y="5820889"/>
              <a:ext cx="6958860" cy="587254"/>
              <a:chOff x="1411548" y="5768821"/>
              <a:chExt cx="6958860" cy="587254"/>
            </a:xfrm>
          </p:grpSpPr>
          <p:grpSp>
            <p:nvGrpSpPr>
              <p:cNvPr id="3" name="グループ化 2"/>
              <p:cNvGrpSpPr/>
              <p:nvPr/>
            </p:nvGrpSpPr>
            <p:grpSpPr>
              <a:xfrm>
                <a:off x="1411548" y="5768821"/>
                <a:ext cx="1687301" cy="587254"/>
                <a:chOff x="3588214" y="5225000"/>
                <a:chExt cx="1687301" cy="587254"/>
              </a:xfrm>
            </p:grpSpPr>
            <p:pic>
              <p:nvPicPr>
                <p:cNvPr id="15382" name="Picture 9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88214" y="5225000"/>
                  <a:ext cx="587254" cy="58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7" name="WordArt 104"/>
                <p:cNvSpPr>
                  <a:spLocks noChangeArrowheads="1" noChangeShapeType="1" noTextEdit="1"/>
                </p:cNvSpPr>
                <p:nvPr/>
              </p:nvSpPr>
              <p:spPr bwMode="auto">
                <a:xfrm>
                  <a:off x="4265865" y="5407400"/>
                  <a:ext cx="1009650" cy="276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ja-JP" altLang="en-US" sz="2400" kern="10" dirty="0">
                      <a:solidFill>
                        <a:srgbClr val="FF9933"/>
                      </a:solidFill>
                      <a:latin typeface="Meiryo UI" panose="020B0604030504040204" pitchFamily="50" charset="-128"/>
                      <a:ea typeface="Meiryo UI" panose="020B0604030504040204" pitchFamily="50" charset="-128"/>
                    </a:rPr>
                    <a:t>総務省</a:t>
                  </a:r>
                </a:p>
              </p:txBody>
            </p:sp>
          </p:grpSp>
          <p:sp>
            <p:nvSpPr>
              <p:cNvPr id="6" name="テキスト ボックス 5"/>
              <p:cNvSpPr txBox="1"/>
              <p:nvPr/>
            </p:nvSpPr>
            <p:spPr>
              <a:xfrm>
                <a:off x="3163389" y="5927357"/>
                <a:ext cx="5207019" cy="420115"/>
              </a:xfrm>
              <a:prstGeom prst="rect">
                <a:avLst/>
              </a:prstGeom>
              <a:noFill/>
            </p:spPr>
            <p:txBody>
              <a:bodyPr wrap="square" rtlCol="0">
                <a:spAutoFit/>
              </a:bodyPr>
              <a:lstStyle/>
              <a:p>
                <a:pPr eaLnBrk="1" hangingPunct="1">
                  <a:buFontTx/>
                  <a:buNone/>
                </a:pPr>
                <a:r>
                  <a:rPr lang="ja-JP" altLang="en-US" sz="1050" b="1" dirty="0">
                    <a:solidFill>
                      <a:srgbClr val="F28C04"/>
                    </a:solidFill>
                    <a:latin typeface="Meiryo UI" panose="020B0604030504040204" pitchFamily="50" charset="-128"/>
                    <a:ea typeface="Meiryo UI" panose="020B0604030504040204" pitchFamily="50" charset="-128"/>
                  </a:rPr>
                  <a:t>総務大臣に設備設置及び業務開始の届出が</a:t>
                </a:r>
                <a:r>
                  <a:rPr lang="ja-JP" altLang="en-US" sz="1050" b="1" dirty="0" smtClean="0">
                    <a:solidFill>
                      <a:srgbClr val="F28C04"/>
                    </a:solidFill>
                    <a:latin typeface="Meiryo UI" panose="020B0604030504040204" pitchFamily="50" charset="-128"/>
                    <a:ea typeface="Meiryo UI" panose="020B0604030504040204" pitchFamily="50" charset="-128"/>
                  </a:rPr>
                  <a:t>必要</a:t>
                </a:r>
                <a:r>
                  <a:rPr lang="ja-JP" altLang="en-US" sz="1050" b="1" dirty="0" smtClean="0">
                    <a:solidFill>
                      <a:srgbClr val="FF0000"/>
                    </a:solidFill>
                    <a:latin typeface="Meiryo UI" panose="020B0604030504040204" pitchFamily="50" charset="-128"/>
                    <a:ea typeface="Meiryo UI" panose="020B0604030504040204" pitchFamily="50" charset="-128"/>
                  </a:rPr>
                  <a:t> </a:t>
                </a:r>
                <a:r>
                  <a:rPr lang="ja-JP" altLang="en-US" sz="1050" b="1" dirty="0" smtClean="0">
                    <a:solidFill>
                      <a:srgbClr val="FB940B"/>
                    </a:solidFill>
                    <a:latin typeface="Meiryo UI" panose="020B0604030504040204" pitchFamily="50" charset="-128"/>
                    <a:ea typeface="Meiryo UI" panose="020B0604030504040204" pitchFamily="50" charset="-128"/>
                  </a:rPr>
                  <a:t>➡ 放送</a:t>
                </a:r>
                <a:r>
                  <a:rPr lang="ja-JP" altLang="en-US" sz="1050" b="1" dirty="0">
                    <a:solidFill>
                      <a:srgbClr val="FB940B"/>
                    </a:solidFill>
                    <a:latin typeface="Meiryo UI" panose="020B0604030504040204" pitchFamily="50" charset="-128"/>
                    <a:ea typeface="Meiryo UI" panose="020B0604030504040204" pitchFamily="50" charset="-128"/>
                  </a:rPr>
                  <a:t>設備を備えた事業所ごとに</a:t>
                </a:r>
                <a:r>
                  <a:rPr lang="ja-JP" altLang="en-US" sz="1050" b="1" dirty="0" smtClean="0">
                    <a:solidFill>
                      <a:srgbClr val="FB940B"/>
                    </a:solidFill>
                    <a:latin typeface="Meiryo UI" panose="020B0604030504040204" pitchFamily="50" charset="-128"/>
                    <a:ea typeface="Meiryo UI" panose="020B0604030504040204" pitchFamily="50" charset="-128"/>
                  </a:rPr>
                  <a:t>行う</a:t>
                </a:r>
                <a:endParaRPr lang="en-US" altLang="ja-JP" sz="1000" b="1" dirty="0" smtClean="0">
                  <a:solidFill>
                    <a:srgbClr val="FB940B"/>
                  </a:solidFill>
                  <a:latin typeface="Meiryo UI" panose="020B0604030504040204" pitchFamily="50" charset="-128"/>
                  <a:ea typeface="Meiryo UI" panose="020B0604030504040204" pitchFamily="50" charset="-128"/>
                </a:endParaRPr>
              </a:p>
              <a:p>
                <a:pPr eaLnBrk="1" hangingPunct="1">
                  <a:buFontTx/>
                  <a:buNone/>
                </a:pPr>
                <a:r>
                  <a:rPr lang="ja-JP" altLang="en-US" dirty="0">
                    <a:solidFill>
                      <a:srgbClr val="FF0000"/>
                    </a:solidFill>
                    <a:latin typeface="Meiryo UI" panose="020B0604030504040204" pitchFamily="50" charset="-128"/>
                    <a:ea typeface="Meiryo UI" panose="020B0604030504040204" pitchFamily="50" charset="-128"/>
                  </a:rPr>
                  <a:t>（放送法第１３３条、及び関連省令による</a:t>
                </a:r>
                <a:r>
                  <a:rPr lang="ja-JP" altLang="en-US" dirty="0" smtClean="0">
                    <a:solidFill>
                      <a:srgbClr val="FF0000"/>
                    </a:solidFill>
                    <a:latin typeface="Meiryo UI" panose="020B0604030504040204" pitchFamily="50" charset="-128"/>
                    <a:ea typeface="Meiryo UI" panose="020B0604030504040204" pitchFamily="50" charset="-128"/>
                  </a:rPr>
                  <a:t>）</a:t>
                </a:r>
                <a:endParaRPr lang="ja-JP" altLang="en-US" b="1" dirty="0">
                  <a:solidFill>
                    <a:srgbClr val="FB940B"/>
                  </a:solidFill>
                  <a:latin typeface="Meiryo UI" panose="020B0604030504040204" pitchFamily="50" charset="-128"/>
                  <a:ea typeface="Meiryo UI" panose="020B0604030504040204" pitchFamily="50" charset="-128"/>
                </a:endParaRPr>
              </a:p>
            </p:txBody>
          </p:sp>
        </p:grpSp>
      </p:grpSp>
      <p:sp>
        <p:nvSpPr>
          <p:cNvPr id="7" name="テキスト ボックス 6"/>
          <p:cNvSpPr txBox="1"/>
          <p:nvPr/>
        </p:nvSpPr>
        <p:spPr>
          <a:xfrm>
            <a:off x="4210362" y="4549236"/>
            <a:ext cx="723275" cy="369332"/>
          </a:xfrm>
          <a:prstGeom prst="rect">
            <a:avLst/>
          </a:prstGeom>
          <a:noFill/>
        </p:spPr>
        <p:txBody>
          <a:bodyPr wrap="none" rtlCol="0">
            <a:spAutoFit/>
          </a:bodyPr>
          <a:lstStyle/>
          <a:p>
            <a:r>
              <a:rPr lang="ja-JP" altLang="en-US" sz="1800" b="1" spc="300" dirty="0" smtClean="0">
                <a:latin typeface="Meiryo UI" panose="020B0604030504040204" pitchFamily="50" charset="-128"/>
                <a:ea typeface="Meiryo UI" panose="020B0604030504040204" pitchFamily="50" charset="-128"/>
              </a:rPr>
              <a:t>届出</a:t>
            </a:r>
            <a:endParaRPr kumimoji="1" lang="ja-JP" altLang="en-US" sz="1800" b="1" spc="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4440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7</a:t>
            </a:fld>
            <a:endParaRPr lang="en-US" altLang="ja-JP"/>
          </a:p>
        </p:txBody>
      </p:sp>
      <p:grpSp>
        <p:nvGrpSpPr>
          <p:cNvPr id="10" name="グループ化 1"/>
          <p:cNvGrpSpPr>
            <a:grpSpLocks/>
          </p:cNvGrpSpPr>
          <p:nvPr/>
        </p:nvGrpSpPr>
        <p:grpSpPr bwMode="auto">
          <a:xfrm>
            <a:off x="501709" y="2617773"/>
            <a:ext cx="2728150" cy="1807309"/>
            <a:chOff x="3136900" y="1876791"/>
            <a:chExt cx="2562888" cy="1701950"/>
          </a:xfrm>
        </p:grpSpPr>
        <p:sp>
          <p:nvSpPr>
            <p:cNvPr id="13" name="AutoShape 86"/>
            <p:cNvSpPr>
              <a:spLocks noChangeArrowheads="1"/>
            </p:cNvSpPr>
            <p:nvPr/>
          </p:nvSpPr>
          <p:spPr bwMode="auto">
            <a:xfrm>
              <a:off x="3209925" y="1876791"/>
              <a:ext cx="2489863" cy="1591379"/>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4" name="Text Box 97"/>
            <p:cNvSpPr txBox="1">
              <a:spLocks noChangeArrowheads="1"/>
            </p:cNvSpPr>
            <p:nvPr/>
          </p:nvSpPr>
          <p:spPr bwMode="auto">
            <a:xfrm>
              <a:off x="3136900" y="1928835"/>
              <a:ext cx="2505738" cy="28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キャッシュレス決済端末</a:t>
              </a:r>
            </a:p>
          </p:txBody>
        </p:sp>
        <p:sp>
          <p:nvSpPr>
            <p:cNvPr id="15"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 name="Text Box 140"/>
            <p:cNvSpPr txBox="1">
              <a:spLocks noChangeArrowheads="1"/>
            </p:cNvSpPr>
            <p:nvPr/>
          </p:nvSpPr>
          <p:spPr bwMode="auto">
            <a:xfrm>
              <a:off x="3209925" y="2690015"/>
              <a:ext cx="2482850" cy="68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修理も交換も無料！無償レンタルを実現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クレジットカード・交通系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どちらも対応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持ち運び</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OK</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！場所を選ばず決済可能</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5" name="グループ化 24"/>
          <p:cNvGrpSpPr/>
          <p:nvPr/>
        </p:nvGrpSpPr>
        <p:grpSpPr>
          <a:xfrm>
            <a:off x="3367869" y="4673292"/>
            <a:ext cx="2728139" cy="1735652"/>
            <a:chOff x="6253162" y="4694855"/>
            <a:chExt cx="2505075" cy="1733575"/>
          </a:xfrm>
        </p:grpSpPr>
        <p:sp>
          <p:nvSpPr>
            <p:cNvPr id="26" name="AutoShape 86"/>
            <p:cNvSpPr>
              <a:spLocks noChangeArrowheads="1"/>
            </p:cNvSpPr>
            <p:nvPr/>
          </p:nvSpPr>
          <p:spPr bwMode="auto">
            <a:xfrm>
              <a:off x="6310312" y="4694855"/>
              <a:ext cx="2441575" cy="170287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ts val="1600"/>
                </a:lnSpc>
                <a:spcBef>
                  <a:spcPct val="0"/>
                </a:spcBef>
                <a:spcAft>
                  <a:spcPts val="0"/>
                </a:spcAft>
                <a:buClr>
                  <a:srgbClr val="FF6600"/>
                </a:buClr>
                <a:buNone/>
              </a:pPr>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お待たせさせず、お客様満足度を向上</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人件費削減につながるソリューション</a:t>
              </a:r>
              <a:endParaRPr lang="en-US" altLang="ja-JP"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放題メニューにも対応</a:t>
              </a:r>
              <a:endParaRPr lang="en-US" altLang="ja-JP"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自由度</a:t>
              </a: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高いオーダーシステム</a:t>
              </a:r>
              <a:endParaRPr lang="ja-JP" altLang="en-US" sz="10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Text Box 97"/>
            <p:cNvSpPr txBox="1">
              <a:spLocks noChangeArrowheads="1"/>
            </p:cNvSpPr>
            <p:nvPr/>
          </p:nvSpPr>
          <p:spPr bwMode="auto">
            <a:xfrm>
              <a:off x="6253162" y="4779018"/>
              <a:ext cx="2505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テーブルトップオーダー　</a:t>
              </a:r>
              <a:endPar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Line 162"/>
            <p:cNvSpPr>
              <a:spLocks noChangeShapeType="1"/>
            </p:cNvSpPr>
            <p:nvPr/>
          </p:nvSpPr>
          <p:spPr bwMode="auto">
            <a:xfrm>
              <a:off x="6361112" y="5082117"/>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9"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sp>
        <p:nvSpPr>
          <p:cNvPr id="40" name="角丸四角形吹き出し 39"/>
          <p:cNvSpPr/>
          <p:nvPr/>
        </p:nvSpPr>
        <p:spPr bwMode="auto">
          <a:xfrm>
            <a:off x="9255176" y="1198837"/>
            <a:ext cx="2535771" cy="1171556"/>
          </a:xfrm>
          <a:prstGeom prst="wedgeRoundRectCallout">
            <a:avLst>
              <a:gd name="adj1" fmla="val -40096"/>
              <a:gd name="adj2" fmla="val 66748"/>
              <a:gd name="adj3" fmla="val 16667"/>
            </a:avLst>
          </a:prstGeom>
          <a:solidFill>
            <a:schemeClr val="bg1">
              <a:lumMod val="85000"/>
            </a:schemeClr>
          </a:solidFill>
          <a:ln>
            <a:solidFill>
              <a:schemeClr val="tx1">
                <a:lumMod val="65000"/>
                <a:lumOff val="35000"/>
              </a:schemeClr>
            </a:solidFill>
          </a:ln>
          <a:effectLst/>
          <a:extLst/>
        </p:spPr>
        <p:txBody>
          <a:bodyPr vert="horz" wrap="square" lIns="91440" tIns="45720" rIns="91440" bIns="45720" numCol="1" rtlCol="0" anchor="ctr" anchorCtr="0" compatLnSpc="1">
            <a:prstTxWarp prst="textNoShape">
              <a:avLst/>
            </a:prstTxWarp>
            <a:normAutofit/>
          </a:bodyPr>
          <a:lstStyle/>
          <a:p>
            <a:pPr marL="182563" indent="-182563">
              <a:spcBef>
                <a:spcPts val="0"/>
              </a:spcBef>
              <a:spcAft>
                <a:spcPts val="600"/>
              </a:spcAft>
              <a:buFont typeface="Wingdings" panose="05000000000000000000" pitchFamily="2" charset="2"/>
              <a:buChar char="l"/>
            </a:pP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相手先</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に応じて、不要な頁やパーツ・価格等は削除し、提案したい部分だけ残して利用下さい</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1" name="グループ化 40"/>
          <p:cNvGrpSpPr/>
          <p:nvPr/>
        </p:nvGrpSpPr>
        <p:grpSpPr>
          <a:xfrm>
            <a:off x="549138" y="4675346"/>
            <a:ext cx="2794281" cy="1696731"/>
            <a:chOff x="442913" y="4557437"/>
            <a:chExt cx="2794281" cy="1696731"/>
          </a:xfrm>
        </p:grpSpPr>
        <p:sp>
          <p:nvSpPr>
            <p:cNvPr id="42" name="AutoShape 86"/>
            <p:cNvSpPr>
              <a:spLocks noChangeArrowheads="1"/>
            </p:cNvSpPr>
            <p:nvPr/>
          </p:nvSpPr>
          <p:spPr bwMode="auto">
            <a:xfrm>
              <a:off x="505784" y="4557437"/>
              <a:ext cx="2686003" cy="1696731"/>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43" name="Text Box 97"/>
            <p:cNvSpPr txBox="1">
              <a:spLocks noChangeArrowheads="1"/>
            </p:cNvSpPr>
            <p:nvPr/>
          </p:nvSpPr>
          <p:spPr bwMode="auto">
            <a:xfrm>
              <a:off x="442913" y="4653256"/>
              <a:ext cx="2755860" cy="29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タブレット</a:t>
              </a: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レジ</a:t>
              </a:r>
            </a:p>
          </p:txBody>
        </p:sp>
        <p:sp>
          <p:nvSpPr>
            <p:cNvPr id="44" name="Line 162"/>
            <p:cNvSpPr>
              <a:spLocks noChangeShapeType="1"/>
            </p:cNvSpPr>
            <p:nvPr/>
          </p:nvSpPr>
          <p:spPr bwMode="auto">
            <a:xfrm>
              <a:off x="561670" y="4943316"/>
              <a:ext cx="24973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 name="Text Box 140"/>
            <p:cNvSpPr txBox="1">
              <a:spLocks noChangeArrowheads="1"/>
            </p:cNvSpPr>
            <p:nvPr/>
          </p:nvSpPr>
          <p:spPr bwMode="auto">
            <a:xfrm>
              <a:off x="505784" y="5566000"/>
              <a:ext cx="2731410" cy="43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ts val="16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iPad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を利用したレジアプリ</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クラウド型</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タブレット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POS</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レジシステム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いつ</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でもどこでも売上の閲覧・分析可能</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7" name="図 46"/>
            <p:cNvPicPr>
              <a:picLocks noChangeAspect="1"/>
            </p:cNvPicPr>
            <p:nvPr/>
          </p:nvPicPr>
          <p:blipFill rotWithShape="1">
            <a:blip r:embed="rId2" cstate="print">
              <a:extLst>
                <a:ext uri="{28A0092B-C50C-407E-A947-70E740481C1C}">
                  <a14:useLocalDpi xmlns:a14="http://schemas.microsoft.com/office/drawing/2010/main" val="0"/>
                </a:ext>
              </a:extLst>
            </a:blip>
            <a:srcRect t="27951" b="32150"/>
            <a:stretch/>
          </p:blipFill>
          <p:spPr>
            <a:xfrm>
              <a:off x="1285352" y="5030266"/>
              <a:ext cx="1111689" cy="354846"/>
            </a:xfrm>
            <a:prstGeom prst="rect">
              <a:avLst/>
            </a:prstGeom>
          </p:spPr>
        </p:pic>
      </p:grpSp>
      <p:pic>
        <p:nvPicPr>
          <p:cNvPr id="48" name="図 47"/>
          <p:cNvPicPr>
            <a:picLocks noChangeAspect="1"/>
          </p:cNvPicPr>
          <p:nvPr/>
        </p:nvPicPr>
        <p:blipFill rotWithShape="1">
          <a:blip r:embed="rId3" cstate="print">
            <a:extLst>
              <a:ext uri="{28A0092B-C50C-407E-A947-70E740481C1C}">
                <a14:useLocalDpi xmlns:a14="http://schemas.microsoft.com/office/drawing/2010/main" val="0"/>
              </a:ext>
            </a:extLst>
          </a:blip>
          <a:srcRect t="27951" b="31100"/>
          <a:stretch/>
        </p:blipFill>
        <p:spPr>
          <a:xfrm>
            <a:off x="3485431" y="5219202"/>
            <a:ext cx="682709" cy="223653"/>
          </a:xfrm>
          <a:prstGeom prst="rect">
            <a:avLst/>
          </a:prstGeom>
        </p:spPr>
      </p:pic>
      <p:sp>
        <p:nvSpPr>
          <p:cNvPr id="49" name="正方形/長方形 48"/>
          <p:cNvSpPr/>
          <p:nvPr/>
        </p:nvSpPr>
        <p:spPr>
          <a:xfrm>
            <a:off x="231644" y="747250"/>
            <a:ext cx="279636" cy="3694593"/>
          </a:xfrm>
          <a:prstGeom prst="rect">
            <a:avLst/>
          </a:prstGeom>
          <a:solidFill>
            <a:srgbClr val="F9C9C1"/>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通信・決済</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rotWithShape="1">
          <a:blip r:embed="rId4" cstate="print">
            <a:extLst>
              <a:ext uri="{28A0092B-C50C-407E-A947-70E740481C1C}">
                <a14:useLocalDpi xmlns:a14="http://schemas.microsoft.com/office/drawing/2010/main" val="0"/>
              </a:ext>
            </a:extLst>
          </a:blip>
          <a:srcRect t="26422" r="13677" b="24754"/>
          <a:stretch/>
        </p:blipFill>
        <p:spPr>
          <a:xfrm>
            <a:off x="4196990" y="5238204"/>
            <a:ext cx="1105309" cy="149561"/>
          </a:xfrm>
          <a:prstGeom prst="rect">
            <a:avLst/>
          </a:prstGeom>
        </p:spPr>
      </p:pic>
      <p:grpSp>
        <p:nvGrpSpPr>
          <p:cNvPr id="74" name="グループ化 73"/>
          <p:cNvGrpSpPr/>
          <p:nvPr/>
        </p:nvGrpSpPr>
        <p:grpSpPr>
          <a:xfrm>
            <a:off x="521526" y="819916"/>
            <a:ext cx="2684177" cy="1714214"/>
            <a:chOff x="-8040646" y="4671846"/>
            <a:chExt cx="2505075" cy="1722437"/>
          </a:xfrm>
        </p:grpSpPr>
        <p:grpSp>
          <p:nvGrpSpPr>
            <p:cNvPr id="75" name="グループ化 1"/>
            <p:cNvGrpSpPr>
              <a:grpSpLocks/>
            </p:cNvGrpSpPr>
            <p:nvPr/>
          </p:nvGrpSpPr>
          <p:grpSpPr bwMode="auto">
            <a:xfrm>
              <a:off x="-8040646" y="4671846"/>
              <a:ext cx="2505075" cy="1722437"/>
              <a:chOff x="3136900" y="1855788"/>
              <a:chExt cx="2505738" cy="1722953"/>
            </a:xfrm>
          </p:grpSpPr>
          <p:sp>
            <p:nvSpPr>
              <p:cNvPr id="78" name="AutoShape 86"/>
              <p:cNvSpPr>
                <a:spLocks noChangeArrowheads="1"/>
              </p:cNvSpPr>
              <p:nvPr/>
            </p:nvSpPr>
            <p:spPr bwMode="auto">
              <a:xfrm>
                <a:off x="3194050" y="1855788"/>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79" name="Text Box 97"/>
              <p:cNvSpPr txBox="1">
                <a:spLocks noChangeArrowheads="1"/>
              </p:cNvSpPr>
              <p:nvPr/>
            </p:nvSpPr>
            <p:spPr bwMode="auto">
              <a:xfrm>
                <a:off x="3136900" y="1928835"/>
                <a:ext cx="2505738" cy="30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フレッツ光開通手続き</a:t>
                </a:r>
              </a:p>
            </p:txBody>
          </p:sp>
          <p:sp>
            <p:nvSpPr>
              <p:cNvPr id="80"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77" name="図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85082" y="5156860"/>
              <a:ext cx="1193944" cy="4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4" name="グループ化 83"/>
          <p:cNvGrpSpPr/>
          <p:nvPr/>
        </p:nvGrpSpPr>
        <p:grpSpPr>
          <a:xfrm>
            <a:off x="6101516" y="819916"/>
            <a:ext cx="2779319" cy="1686388"/>
            <a:chOff x="489088" y="863547"/>
            <a:chExt cx="2779319" cy="1762783"/>
          </a:xfrm>
        </p:grpSpPr>
        <p:sp>
          <p:nvSpPr>
            <p:cNvPr id="85" name="Line 162"/>
            <p:cNvSpPr>
              <a:spLocks noChangeShapeType="1"/>
            </p:cNvSpPr>
            <p:nvPr/>
          </p:nvSpPr>
          <p:spPr bwMode="auto">
            <a:xfrm>
              <a:off x="607437" y="1252903"/>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86" name="AutoShape 86"/>
            <p:cNvSpPr>
              <a:spLocks noChangeArrowheads="1"/>
            </p:cNvSpPr>
            <p:nvPr/>
          </p:nvSpPr>
          <p:spPr bwMode="auto">
            <a:xfrm>
              <a:off x="551742" y="863547"/>
              <a:ext cx="2716665" cy="176278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87" name="Text Box 97"/>
            <p:cNvSpPr txBox="1">
              <a:spLocks noChangeArrowheads="1"/>
            </p:cNvSpPr>
            <p:nvPr/>
          </p:nvSpPr>
          <p:spPr bwMode="auto">
            <a:xfrm>
              <a:off x="489088" y="939118"/>
              <a:ext cx="2746383" cy="31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フリー</a:t>
              </a:r>
              <a:r>
                <a:rPr lang="en-US" altLang="ja-JP" sz="1400" b="1" dirty="0" err="1" smtClean="0">
                  <a:solidFill>
                    <a:schemeClr val="tx1">
                      <a:lumMod val="75000"/>
                      <a:lumOff val="25000"/>
                    </a:schemeClr>
                  </a:solidFill>
                  <a:latin typeface="Meiryo UI" panose="020B0604030504040204" pitchFamily="50" charset="-128"/>
                  <a:ea typeface="Meiryo UI" panose="020B0604030504040204" pitchFamily="50" charset="-128"/>
                </a:rPr>
                <a:t>wi-fi</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構築サービス</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8" name="Text Box 140"/>
            <p:cNvSpPr txBox="1">
              <a:spLocks noChangeArrowheads="1"/>
            </p:cNvSpPr>
            <p:nvPr/>
          </p:nvSpPr>
          <p:spPr bwMode="auto">
            <a:xfrm>
              <a:off x="636196" y="1633077"/>
              <a:ext cx="2547444" cy="94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高速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＆大容量の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V6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プロバイダ</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自社</a:t>
              </a:r>
              <a:r>
                <a:rPr lang="ja-JP" altLang="en-US" sz="1000" dirty="0">
                  <a:latin typeface="Meiryo UI" panose="020B0604030504040204" pitchFamily="50" charset="-128"/>
                  <a:ea typeface="Meiryo UI" panose="020B0604030504040204" pitchFamily="50" charset="-128"/>
                </a:rPr>
                <a:t>ブランド名での</a:t>
              </a:r>
              <a:r>
                <a:rPr lang="ja-JP" altLang="en-US" sz="1000" dirty="0" smtClean="0">
                  <a:latin typeface="Meiryo UI" panose="020B0604030504040204" pitchFamily="50" charset="-128"/>
                  <a:ea typeface="Meiryo UI" panose="020B0604030504040204" pitchFamily="50" charset="-128"/>
                </a:rPr>
                <a:t>オリジナル</a:t>
              </a:r>
              <a:r>
                <a:rPr lang="en-US" altLang="ja-JP" sz="1000" dirty="0" smtClean="0">
                  <a:latin typeface="Meiryo UI" panose="020B0604030504040204" pitchFamily="50" charset="-128"/>
                  <a:ea typeface="Meiryo UI" panose="020B0604030504040204" pitchFamily="50" charset="-128"/>
                </a:rPr>
                <a:t>Wi-Fi</a:t>
              </a:r>
              <a:r>
                <a:rPr lang="ja-JP" altLang="en-US" sz="1000" dirty="0" smtClean="0">
                  <a:latin typeface="Meiryo UI" panose="020B0604030504040204" pitchFamily="50" charset="-128"/>
                  <a:ea typeface="Meiryo UI" panose="020B0604030504040204" pitchFamily="50" charset="-128"/>
                </a:rPr>
                <a:t>スポット</a:t>
              </a:r>
              <a:endParaRPr lang="en-US" altLang="ja-JP" sz="1000" dirty="0">
                <a:latin typeface="Meiryo UI" panose="020B0604030504040204" pitchFamily="50" charset="-128"/>
                <a:ea typeface="Meiryo UI" panose="020B0604030504040204" pitchFamily="50" charset="-128"/>
              </a:endParaRPr>
            </a:p>
            <a:p>
              <a:pPr eaLnBrk="1" hangingPunct="1">
                <a:spcBef>
                  <a:spcPct val="0"/>
                </a:spcBef>
                <a:spcAft>
                  <a:spcPts val="600"/>
                </a:spcAft>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訪日</a:t>
              </a:r>
              <a:r>
                <a:rPr lang="ja-JP" altLang="en-US" sz="1000" dirty="0">
                  <a:latin typeface="Meiryo UI" panose="020B0604030504040204" pitchFamily="50" charset="-128"/>
                  <a:ea typeface="Meiryo UI" panose="020B0604030504040204" pitchFamily="50" charset="-128"/>
                </a:rPr>
                <a:t>外国人観光客への「おもてなし」</a:t>
              </a:r>
              <a:endParaRPr lang="en-US" altLang="ja-JP" sz="1000" dirty="0">
                <a:latin typeface="Meiryo UI" panose="020B0604030504040204" pitchFamily="50" charset="-128"/>
                <a:ea typeface="Meiryo UI" panose="020B0604030504040204" pitchFamily="50" charset="-128"/>
              </a:endParaRPr>
            </a:p>
            <a:p>
              <a:pPr eaLnBrk="1" hangingPunct="1">
                <a:spcBef>
                  <a:spcPct val="0"/>
                </a:spcBef>
                <a:spcAft>
                  <a:spcPts val="600"/>
                </a:spcAft>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本社</a:t>
              </a:r>
              <a:r>
                <a:rPr lang="ja-JP" altLang="en-US" sz="1000" dirty="0">
                  <a:latin typeface="Meiryo UI" panose="020B0604030504040204" pitchFamily="50" charset="-128"/>
                  <a:ea typeface="Meiryo UI" panose="020B0604030504040204" pitchFamily="50" charset="-128"/>
                </a:rPr>
                <a:t>・本部主導でのオペレーション</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Line 162"/>
            <p:cNvSpPr>
              <a:spLocks noChangeShapeType="1"/>
            </p:cNvSpPr>
            <p:nvPr/>
          </p:nvSpPr>
          <p:spPr bwMode="auto">
            <a:xfrm>
              <a:off x="647467" y="1243046"/>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grpSp>
      <p:grpSp>
        <p:nvGrpSpPr>
          <p:cNvPr id="105" name="グループ化 104"/>
          <p:cNvGrpSpPr/>
          <p:nvPr/>
        </p:nvGrpSpPr>
        <p:grpSpPr>
          <a:xfrm>
            <a:off x="3257268" y="819916"/>
            <a:ext cx="2793923" cy="1686388"/>
            <a:chOff x="489088" y="863547"/>
            <a:chExt cx="2815589" cy="1762783"/>
          </a:xfrm>
        </p:grpSpPr>
        <p:sp>
          <p:nvSpPr>
            <p:cNvPr id="106" name="Line 162"/>
            <p:cNvSpPr>
              <a:spLocks noChangeShapeType="1"/>
            </p:cNvSpPr>
            <p:nvPr/>
          </p:nvSpPr>
          <p:spPr bwMode="auto">
            <a:xfrm>
              <a:off x="607437" y="1252903"/>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107" name="AutoShape 86"/>
            <p:cNvSpPr>
              <a:spLocks noChangeArrowheads="1"/>
            </p:cNvSpPr>
            <p:nvPr/>
          </p:nvSpPr>
          <p:spPr bwMode="auto">
            <a:xfrm>
              <a:off x="551742" y="863547"/>
              <a:ext cx="2752935" cy="176278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08" name="Text Box 97"/>
            <p:cNvSpPr txBox="1">
              <a:spLocks noChangeArrowheads="1"/>
            </p:cNvSpPr>
            <p:nvPr/>
          </p:nvSpPr>
          <p:spPr bwMode="auto">
            <a:xfrm>
              <a:off x="489088" y="939118"/>
              <a:ext cx="2746383" cy="31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光コラボレーション</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09" name="Text Box 140"/>
            <p:cNvSpPr txBox="1">
              <a:spLocks noChangeArrowheads="1"/>
            </p:cNvSpPr>
            <p:nvPr/>
          </p:nvSpPr>
          <p:spPr bwMode="auto">
            <a:xfrm>
              <a:off x="624329" y="1832228"/>
              <a:ext cx="2547444" cy="66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フレッツ光の品質・速度はそのまま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フレッツ光からの切り替えは工事不要</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利用料金がおトクになるサービス</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Line 162"/>
            <p:cNvSpPr>
              <a:spLocks noChangeShapeType="1"/>
            </p:cNvSpPr>
            <p:nvPr/>
          </p:nvSpPr>
          <p:spPr bwMode="auto">
            <a:xfrm>
              <a:off x="647467" y="1243046"/>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grpSp>
      <p:pic>
        <p:nvPicPr>
          <p:cNvPr id="112" name="図 111"/>
          <p:cNvPicPr>
            <a:picLocks noChangeAspect="1"/>
          </p:cNvPicPr>
          <p:nvPr/>
        </p:nvPicPr>
        <p:blipFill>
          <a:blip r:embed="rId6"/>
          <a:stretch>
            <a:fillRect/>
          </a:stretch>
        </p:blipFill>
        <p:spPr>
          <a:xfrm>
            <a:off x="4072153" y="1268413"/>
            <a:ext cx="1273270" cy="295525"/>
          </a:xfrm>
          <a:prstGeom prst="rect">
            <a:avLst/>
          </a:prstGeom>
        </p:spPr>
      </p:pic>
      <p:sp>
        <p:nvSpPr>
          <p:cNvPr id="113" name="Text Box 140"/>
          <p:cNvSpPr txBox="1">
            <a:spLocks noChangeArrowheads="1"/>
          </p:cNvSpPr>
          <p:nvPr/>
        </p:nvSpPr>
        <p:spPr bwMode="auto">
          <a:xfrm>
            <a:off x="694105" y="1678842"/>
            <a:ext cx="2547444" cy="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BGM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と一緒にお申込み</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窓口の一本化で業務効率化</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工事日調整まで全て</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USEN</a:t>
            </a:r>
            <a:r>
              <a:rPr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にて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対応</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2" name="グループ化 1"/>
          <p:cNvGrpSpPr>
            <a:grpSpLocks/>
          </p:cNvGrpSpPr>
          <p:nvPr/>
        </p:nvGrpSpPr>
        <p:grpSpPr bwMode="auto">
          <a:xfrm>
            <a:off x="3284847" y="2627475"/>
            <a:ext cx="2794391" cy="1792013"/>
            <a:chOff x="3136900" y="1855788"/>
            <a:chExt cx="2569536" cy="1722953"/>
          </a:xfrm>
        </p:grpSpPr>
        <p:sp>
          <p:nvSpPr>
            <p:cNvPr id="124" name="AutoShape 86"/>
            <p:cNvSpPr>
              <a:spLocks noChangeArrowheads="1"/>
            </p:cNvSpPr>
            <p:nvPr/>
          </p:nvSpPr>
          <p:spPr bwMode="auto">
            <a:xfrm>
              <a:off x="3194049" y="1855788"/>
              <a:ext cx="2488571" cy="161641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25" name="Text Box 97"/>
            <p:cNvSpPr txBox="1">
              <a:spLocks noChangeArrowheads="1"/>
            </p:cNvSpPr>
            <p:nvPr/>
          </p:nvSpPr>
          <p:spPr bwMode="auto">
            <a:xfrm>
              <a:off x="3136900" y="1928835"/>
              <a:ext cx="2505738" cy="29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ＱＲコード決済サービス</a:t>
              </a:r>
            </a:p>
          </p:txBody>
        </p:sp>
        <p:sp>
          <p:nvSpPr>
            <p:cNvPr id="126"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7" name="Text Box 140"/>
            <p:cNvSpPr txBox="1">
              <a:spLocks noChangeArrowheads="1"/>
            </p:cNvSpPr>
            <p:nvPr/>
          </p:nvSpPr>
          <p:spPr bwMode="auto">
            <a:xfrm>
              <a:off x="3223586" y="2742601"/>
              <a:ext cx="2482850" cy="68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国内・海外の複数決済ブランドに対応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月額</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円で利用可能</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～のお得な決済手数料</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29" name="図 1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42939" y="3046218"/>
            <a:ext cx="740151" cy="336337"/>
          </a:xfrm>
          <a:prstGeom prst="rect">
            <a:avLst/>
          </a:prstGeom>
        </p:spPr>
      </p:pic>
      <p:pic>
        <p:nvPicPr>
          <p:cNvPr id="130" name="図 1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2697" y="3041743"/>
            <a:ext cx="593210" cy="338123"/>
          </a:xfrm>
          <a:prstGeom prst="rect">
            <a:avLst/>
          </a:prstGeom>
        </p:spPr>
      </p:pic>
      <p:sp>
        <p:nvSpPr>
          <p:cNvPr id="131" name="正方形/長方形 130"/>
          <p:cNvSpPr/>
          <p:nvPr/>
        </p:nvSpPr>
        <p:spPr>
          <a:xfrm>
            <a:off x="231645" y="4585101"/>
            <a:ext cx="279636" cy="1904599"/>
          </a:xfrm>
          <a:prstGeom prst="rect">
            <a:avLst/>
          </a:prstGeom>
          <a:solidFill>
            <a:srgbClr val="FBDCBE"/>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オペレーション</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2" name="図 1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8347" y="5132964"/>
            <a:ext cx="546184" cy="379598"/>
          </a:xfrm>
          <a:prstGeom prst="rect">
            <a:avLst/>
          </a:prstGeom>
        </p:spPr>
      </p:pic>
      <p:grpSp>
        <p:nvGrpSpPr>
          <p:cNvPr id="133" name="グループ化 132"/>
          <p:cNvGrpSpPr/>
          <p:nvPr/>
        </p:nvGrpSpPr>
        <p:grpSpPr>
          <a:xfrm>
            <a:off x="6144416" y="4692282"/>
            <a:ext cx="2794281" cy="1686008"/>
            <a:chOff x="442913" y="4557438"/>
            <a:chExt cx="2794281" cy="1686008"/>
          </a:xfrm>
        </p:grpSpPr>
        <p:sp>
          <p:nvSpPr>
            <p:cNvPr id="134" name="AutoShape 86"/>
            <p:cNvSpPr>
              <a:spLocks noChangeArrowheads="1"/>
            </p:cNvSpPr>
            <p:nvPr/>
          </p:nvSpPr>
          <p:spPr bwMode="auto">
            <a:xfrm>
              <a:off x="505784" y="4557438"/>
              <a:ext cx="2686003" cy="168600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35" name="Text Box 97"/>
            <p:cNvSpPr txBox="1">
              <a:spLocks noChangeArrowheads="1"/>
            </p:cNvSpPr>
            <p:nvPr/>
          </p:nvSpPr>
          <p:spPr bwMode="auto">
            <a:xfrm>
              <a:off x="442913" y="4653256"/>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勤怠管理システム</a:t>
              </a:r>
            </a:p>
          </p:txBody>
        </p:sp>
        <p:sp>
          <p:nvSpPr>
            <p:cNvPr id="136" name="Line 162"/>
            <p:cNvSpPr>
              <a:spLocks noChangeShapeType="1"/>
            </p:cNvSpPr>
            <p:nvPr/>
          </p:nvSpPr>
          <p:spPr bwMode="auto">
            <a:xfrm>
              <a:off x="561670" y="4943316"/>
              <a:ext cx="24973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 name="Text Box 140"/>
            <p:cNvSpPr txBox="1">
              <a:spLocks noChangeArrowheads="1"/>
            </p:cNvSpPr>
            <p:nvPr/>
          </p:nvSpPr>
          <p:spPr bwMode="auto">
            <a:xfrm>
              <a:off x="505784" y="5525046"/>
              <a:ext cx="2731410" cy="62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ts val="16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スタッフの勤怠の不正防止に</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タブレット・モバイル端末</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台で簡単導入</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勤怠やシフト管理が出来、給与ソフトとも連携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39" name="図 13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906998" y="5135178"/>
            <a:ext cx="1090986" cy="357720"/>
          </a:xfrm>
          <a:prstGeom prst="rect">
            <a:avLst/>
          </a:prstGeom>
        </p:spPr>
      </p:pic>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1625" y="1228849"/>
            <a:ext cx="1605280" cy="295511"/>
          </a:xfrm>
          <a:prstGeom prst="rect">
            <a:avLst/>
          </a:prstGeom>
        </p:spPr>
      </p:pic>
    </p:spTree>
    <p:extLst>
      <p:ext uri="{BB962C8B-B14F-4D97-AF65-F5344CB8AC3E}">
        <p14:creationId xmlns:p14="http://schemas.microsoft.com/office/powerpoint/2010/main" val="84207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8</a:t>
            </a:fld>
            <a:endParaRPr lang="en-US" altLang="ja-JP"/>
          </a:p>
        </p:txBody>
      </p:sp>
      <p:grpSp>
        <p:nvGrpSpPr>
          <p:cNvPr id="3" name="グループ化 2"/>
          <p:cNvGrpSpPr>
            <a:grpSpLocks noChangeAspect="1"/>
          </p:cNvGrpSpPr>
          <p:nvPr/>
        </p:nvGrpSpPr>
        <p:grpSpPr>
          <a:xfrm>
            <a:off x="663315" y="4626272"/>
            <a:ext cx="2742124" cy="1682806"/>
            <a:chOff x="423863" y="912805"/>
            <a:chExt cx="2505075" cy="1630546"/>
          </a:xfrm>
        </p:grpSpPr>
        <p:sp>
          <p:nvSpPr>
            <p:cNvPr id="4" name="AutoShape 86"/>
            <p:cNvSpPr>
              <a:spLocks noChangeArrowheads="1"/>
            </p:cNvSpPr>
            <p:nvPr/>
          </p:nvSpPr>
          <p:spPr bwMode="auto">
            <a:xfrm>
              <a:off x="426056" y="912805"/>
              <a:ext cx="2408610" cy="163054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5" name="Text Box 97"/>
            <p:cNvSpPr txBox="1">
              <a:spLocks noChangeArrowheads="1"/>
            </p:cNvSpPr>
            <p:nvPr/>
          </p:nvSpPr>
          <p:spPr bwMode="auto">
            <a:xfrm>
              <a:off x="423863" y="976313"/>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店舗オリジナル放送サービス</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 name="Line 162"/>
            <p:cNvSpPr>
              <a:spLocks noChangeShapeType="1"/>
            </p:cNvSpPr>
            <p:nvPr/>
          </p:nvSpPr>
          <p:spPr bwMode="auto">
            <a:xfrm>
              <a:off x="531813" y="12795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7" name="Text Box 140"/>
            <p:cNvSpPr txBox="1">
              <a:spLocks noChangeArrowheads="1"/>
            </p:cNvSpPr>
            <p:nvPr/>
          </p:nvSpPr>
          <p:spPr bwMode="auto">
            <a:xfrm>
              <a:off x="423863" y="1395413"/>
              <a:ext cx="2404532" cy="66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500"/>
                </a:lnSpc>
                <a:spcBef>
                  <a:spcPct val="0"/>
                </a:spcBef>
                <a:buFontTx/>
                <a:buNone/>
              </a:pP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9"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sp>
        <p:nvSpPr>
          <p:cNvPr id="40" name="角丸四角形吹き出し 39"/>
          <p:cNvSpPr/>
          <p:nvPr/>
        </p:nvSpPr>
        <p:spPr bwMode="auto">
          <a:xfrm>
            <a:off x="9255176" y="1198837"/>
            <a:ext cx="2535771" cy="1171556"/>
          </a:xfrm>
          <a:prstGeom prst="wedgeRoundRectCallout">
            <a:avLst>
              <a:gd name="adj1" fmla="val -40096"/>
              <a:gd name="adj2" fmla="val 66748"/>
              <a:gd name="adj3" fmla="val 16667"/>
            </a:avLst>
          </a:prstGeom>
          <a:solidFill>
            <a:schemeClr val="bg1">
              <a:lumMod val="85000"/>
            </a:schemeClr>
          </a:solidFill>
          <a:ln>
            <a:solidFill>
              <a:schemeClr val="tx1">
                <a:lumMod val="65000"/>
                <a:lumOff val="35000"/>
              </a:schemeClr>
            </a:solidFill>
          </a:ln>
          <a:effectLst/>
          <a:extLst/>
        </p:spPr>
        <p:txBody>
          <a:bodyPr vert="horz" wrap="square" lIns="91440" tIns="45720" rIns="91440" bIns="45720" numCol="1" rtlCol="0" anchor="ctr" anchorCtr="0" compatLnSpc="1">
            <a:prstTxWarp prst="textNoShape">
              <a:avLst/>
            </a:prstTxWarp>
            <a:normAutofit/>
          </a:bodyPr>
          <a:lstStyle/>
          <a:p>
            <a:pPr marL="182563" indent="-182563">
              <a:spcBef>
                <a:spcPts val="0"/>
              </a:spcBef>
              <a:spcAft>
                <a:spcPts val="600"/>
              </a:spcAft>
              <a:buFont typeface="Wingdings" panose="05000000000000000000" pitchFamily="2" charset="2"/>
              <a:buChar char="l"/>
            </a:pP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相手先</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に応じて、不要な頁やパーツ・価格等は削除し、提案したい部分だけ残して利用下さい</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p:cNvGrpSpPr>
            <a:grpSpLocks noChangeAspect="1"/>
          </p:cNvGrpSpPr>
          <p:nvPr/>
        </p:nvGrpSpPr>
        <p:grpSpPr>
          <a:xfrm>
            <a:off x="663315" y="780530"/>
            <a:ext cx="2622185" cy="1654396"/>
            <a:chOff x="3328882" y="2835503"/>
            <a:chExt cx="2441575" cy="1638063"/>
          </a:xfrm>
        </p:grpSpPr>
        <p:sp>
          <p:nvSpPr>
            <p:cNvPr id="58" name="AutoShape 90"/>
            <p:cNvSpPr>
              <a:spLocks noChangeArrowheads="1"/>
            </p:cNvSpPr>
            <p:nvPr/>
          </p:nvSpPr>
          <p:spPr bwMode="auto">
            <a:xfrm>
              <a:off x="3328882" y="2835503"/>
              <a:ext cx="2441575" cy="163806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59" name="Text Box 96"/>
            <p:cNvSpPr txBox="1">
              <a:spLocks noChangeArrowheads="1"/>
            </p:cNvSpPr>
            <p:nvPr/>
          </p:nvSpPr>
          <p:spPr bwMode="auto">
            <a:xfrm>
              <a:off x="3328882" y="2902178"/>
              <a:ext cx="239236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rPr>
                <a:t>監視カメラ</a:t>
              </a:r>
            </a:p>
          </p:txBody>
        </p:sp>
        <p:sp>
          <p:nvSpPr>
            <p:cNvPr id="60" name="Line 106"/>
            <p:cNvSpPr>
              <a:spLocks noChangeShapeType="1"/>
            </p:cNvSpPr>
            <p:nvPr/>
          </p:nvSpPr>
          <p:spPr bwMode="auto">
            <a:xfrm>
              <a:off x="3382857" y="3224441"/>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61" name="Text Box 137"/>
            <p:cNvSpPr txBox="1">
              <a:spLocks noChangeArrowheads="1"/>
            </p:cNvSpPr>
            <p:nvPr/>
          </p:nvSpPr>
          <p:spPr bwMode="auto">
            <a:xfrm>
              <a:off x="3428784" y="3742424"/>
              <a:ext cx="22733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防犯</a:t>
              </a:r>
              <a:r>
                <a:rPr lang="ja-JP" altLang="en-US" sz="1000" dirty="0">
                  <a:latin typeface="Meiryo UI" panose="020B0604030504040204" pitchFamily="50" charset="-128"/>
                  <a:ea typeface="Meiryo UI" panose="020B0604030504040204" pitchFamily="50" charset="-128"/>
                </a:rPr>
                <a:t>やスタッフオペレーションの向上</a:t>
              </a:r>
              <a:r>
                <a:rPr lang="ja-JP" altLang="en-US" sz="1000" dirty="0" smtClean="0">
                  <a:latin typeface="Meiryo UI" panose="020B0604030504040204" pitchFamily="50" charset="-128"/>
                  <a:ea typeface="Meiryo UI" panose="020B0604030504040204" pitchFamily="50" charset="-128"/>
                </a:rPr>
                <a:t>等</a:t>
              </a:r>
              <a:endParaRPr lang="en-US" altLang="ja-JP" sz="1000" dirty="0" smtClean="0">
                <a:latin typeface="Meiryo UI" panose="020B0604030504040204" pitchFamily="50" charset="-128"/>
                <a:ea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各種</a:t>
              </a:r>
              <a:r>
                <a:rPr lang="ja-JP" altLang="en-US" sz="1000" dirty="0">
                  <a:latin typeface="Meiryo UI" panose="020B0604030504040204" pitchFamily="50" charset="-128"/>
                  <a:ea typeface="Meiryo UI" panose="020B0604030504040204" pitchFamily="50" charset="-128"/>
                </a:rPr>
                <a:t>店舗向け監視カメラの販売と</a:t>
              </a:r>
              <a:r>
                <a:rPr lang="ja-JP" altLang="en-US" sz="1000" dirty="0" smtClean="0">
                  <a:latin typeface="Meiryo UI" panose="020B0604030504040204" pitchFamily="50" charset="-128"/>
                  <a:ea typeface="Meiryo UI" panose="020B0604030504040204" pitchFamily="50" charset="-128"/>
                </a:rPr>
                <a:t>設置</a:t>
              </a:r>
              <a:endParaRPr lang="ja-JP" altLang="en-US" sz="1000" dirty="0">
                <a:latin typeface="Meiryo UI" panose="020B0604030504040204" pitchFamily="50" charset="-128"/>
                <a:ea typeface="Meiryo UI" panose="020B0604030504040204" pitchFamily="50" charset="-128"/>
              </a:endParaRPr>
            </a:p>
          </p:txBody>
        </p:sp>
      </p:grpSp>
      <p:grpSp>
        <p:nvGrpSpPr>
          <p:cNvPr id="65" name="グループ化 1"/>
          <p:cNvGrpSpPr>
            <a:grpSpLocks/>
          </p:cNvGrpSpPr>
          <p:nvPr/>
        </p:nvGrpSpPr>
        <p:grpSpPr bwMode="auto">
          <a:xfrm>
            <a:off x="593714" y="2587651"/>
            <a:ext cx="2708533" cy="1773203"/>
            <a:chOff x="3136900" y="1855789"/>
            <a:chExt cx="2505075" cy="1722952"/>
          </a:xfrm>
        </p:grpSpPr>
        <p:sp>
          <p:nvSpPr>
            <p:cNvPr id="69" name="AutoShape 86"/>
            <p:cNvSpPr>
              <a:spLocks noChangeArrowheads="1"/>
            </p:cNvSpPr>
            <p:nvPr/>
          </p:nvSpPr>
          <p:spPr bwMode="auto">
            <a:xfrm>
              <a:off x="3194050" y="1855789"/>
              <a:ext cx="2441575" cy="1599589"/>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70" name="Text Box 97"/>
            <p:cNvSpPr txBox="1">
              <a:spLocks noChangeArrowheads="1"/>
            </p:cNvSpPr>
            <p:nvPr/>
          </p:nvSpPr>
          <p:spPr bwMode="auto">
            <a:xfrm>
              <a:off x="3136900" y="1928835"/>
              <a:ext cx="2505075" cy="30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defRPr/>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デジタルサイネージ</a:t>
              </a:r>
              <a:r>
                <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（電子看板）</a:t>
              </a:r>
            </a:p>
          </p:txBody>
        </p:sp>
        <p:sp>
          <p:nvSpPr>
            <p:cNvPr id="71"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3"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600">
                <a:latin typeface="メイリオ" pitchFamily="50" charset="-128"/>
                <a:ea typeface="メイリオ" pitchFamily="50" charset="-128"/>
                <a:cs typeface="メイリオ" pitchFamily="50" charset="-128"/>
              </a:endParaRPr>
            </a:p>
          </p:txBody>
        </p:sp>
      </p:grpSp>
      <p:grpSp>
        <p:nvGrpSpPr>
          <p:cNvPr id="90" name="グループ化 1"/>
          <p:cNvGrpSpPr>
            <a:grpSpLocks/>
          </p:cNvGrpSpPr>
          <p:nvPr/>
        </p:nvGrpSpPr>
        <p:grpSpPr bwMode="auto">
          <a:xfrm>
            <a:off x="3394614" y="776423"/>
            <a:ext cx="2869333" cy="1775369"/>
            <a:chOff x="3136900" y="1855788"/>
            <a:chExt cx="2592528" cy="1722953"/>
          </a:xfrm>
        </p:grpSpPr>
        <p:sp>
          <p:nvSpPr>
            <p:cNvPr id="93" name="AutoShape 86"/>
            <p:cNvSpPr>
              <a:spLocks noChangeArrowheads="1"/>
            </p:cNvSpPr>
            <p:nvPr/>
          </p:nvSpPr>
          <p:spPr bwMode="auto">
            <a:xfrm>
              <a:off x="3194050" y="1855788"/>
              <a:ext cx="2396402" cy="161527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94" name="Text Box 97"/>
            <p:cNvSpPr txBox="1">
              <a:spLocks noChangeArrowheads="1"/>
            </p:cNvSpPr>
            <p:nvPr/>
          </p:nvSpPr>
          <p:spPr bwMode="auto">
            <a:xfrm>
              <a:off x="3136900" y="1928835"/>
              <a:ext cx="2505738" cy="30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顧客滞在検知システム</a:t>
              </a:r>
            </a:p>
          </p:txBody>
        </p:sp>
        <p:sp>
          <p:nvSpPr>
            <p:cNvPr id="95"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6" name="Text Box 140"/>
            <p:cNvSpPr txBox="1">
              <a:spLocks noChangeArrowheads="1"/>
            </p:cNvSpPr>
            <p:nvPr/>
          </p:nvSpPr>
          <p:spPr bwMode="auto">
            <a:xfrm>
              <a:off x="3246578" y="2597097"/>
              <a:ext cx="2482850" cy="68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滞在検知から店内放送に連動</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人が通るだけでは鳴らない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その場にいても鳴り続けない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店内放送でどこにいても聞こえる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98" name="グループ化 97"/>
          <p:cNvGrpSpPr>
            <a:grpSpLocks noChangeAspect="1"/>
          </p:cNvGrpSpPr>
          <p:nvPr/>
        </p:nvGrpSpPr>
        <p:grpSpPr>
          <a:xfrm>
            <a:off x="6257509" y="759003"/>
            <a:ext cx="2735392" cy="1675924"/>
            <a:chOff x="3129618" y="1920965"/>
            <a:chExt cx="2512357" cy="1627695"/>
          </a:xfrm>
        </p:grpSpPr>
        <p:sp>
          <p:nvSpPr>
            <p:cNvPr id="99" name="AutoShape 86"/>
            <p:cNvSpPr>
              <a:spLocks noChangeArrowheads="1"/>
            </p:cNvSpPr>
            <p:nvPr/>
          </p:nvSpPr>
          <p:spPr bwMode="auto">
            <a:xfrm>
              <a:off x="3129618" y="1920965"/>
              <a:ext cx="2420761" cy="1627695"/>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Text Box 97"/>
            <p:cNvSpPr txBox="1">
              <a:spLocks noChangeArrowheads="1"/>
            </p:cNvSpPr>
            <p:nvPr/>
          </p:nvSpPr>
          <p:spPr bwMode="auto">
            <a:xfrm>
              <a:off x="3136900" y="1928813"/>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スタッフ呼び出しシステム</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74" name="正方形/長方形 73"/>
          <p:cNvSpPr/>
          <p:nvPr/>
        </p:nvSpPr>
        <p:spPr>
          <a:xfrm>
            <a:off x="231644" y="747250"/>
            <a:ext cx="279636" cy="3694593"/>
          </a:xfrm>
          <a:prstGeom prst="rect">
            <a:avLst/>
          </a:prstGeom>
          <a:solidFill>
            <a:srgbClr val="FEF2BB"/>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店舗設備</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231645" y="4585101"/>
            <a:ext cx="279636" cy="1904599"/>
          </a:xfrm>
          <a:prstGeom prst="rect">
            <a:avLst/>
          </a:prstGeom>
          <a:solidFill>
            <a:srgbClr val="D4ECC6"/>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空間演出</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1" name="図 80"/>
          <p:cNvPicPr>
            <a:picLocks noChangeAspect="1"/>
          </p:cNvPicPr>
          <p:nvPr/>
        </p:nvPicPr>
        <p:blipFill>
          <a:blip r:embed="rId2"/>
          <a:stretch>
            <a:fillRect/>
          </a:stretch>
        </p:blipFill>
        <p:spPr>
          <a:xfrm>
            <a:off x="761160" y="5107142"/>
            <a:ext cx="608876" cy="162509"/>
          </a:xfrm>
          <a:prstGeom prst="rect">
            <a:avLst/>
          </a:prstGeom>
        </p:spPr>
      </p:pic>
      <p:pic>
        <p:nvPicPr>
          <p:cNvPr id="82" name="図 81"/>
          <p:cNvPicPr>
            <a:picLocks noChangeAspect="1"/>
          </p:cNvPicPr>
          <p:nvPr/>
        </p:nvPicPr>
        <p:blipFill>
          <a:blip r:embed="rId3"/>
          <a:stretch>
            <a:fillRect/>
          </a:stretch>
        </p:blipFill>
        <p:spPr>
          <a:xfrm>
            <a:off x="1464018" y="5129792"/>
            <a:ext cx="866409" cy="139083"/>
          </a:xfrm>
          <a:prstGeom prst="rect">
            <a:avLst/>
          </a:prstGeom>
        </p:spPr>
      </p:pic>
      <p:pic>
        <p:nvPicPr>
          <p:cNvPr id="83" name="図 8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4409" y="4897721"/>
            <a:ext cx="821692" cy="581347"/>
          </a:xfrm>
          <a:prstGeom prst="rect">
            <a:avLst/>
          </a:prstGeom>
        </p:spPr>
      </p:pic>
      <p:grpSp>
        <p:nvGrpSpPr>
          <p:cNvPr id="84" name="グループ化 83"/>
          <p:cNvGrpSpPr>
            <a:grpSpLocks noChangeAspect="1"/>
          </p:cNvGrpSpPr>
          <p:nvPr/>
        </p:nvGrpSpPr>
        <p:grpSpPr>
          <a:xfrm>
            <a:off x="3457709" y="4624785"/>
            <a:ext cx="2742124" cy="1682806"/>
            <a:chOff x="423863" y="912805"/>
            <a:chExt cx="2505075" cy="1630546"/>
          </a:xfrm>
        </p:grpSpPr>
        <p:sp>
          <p:nvSpPr>
            <p:cNvPr id="85" name="AutoShape 86"/>
            <p:cNvSpPr>
              <a:spLocks noChangeArrowheads="1"/>
            </p:cNvSpPr>
            <p:nvPr/>
          </p:nvSpPr>
          <p:spPr bwMode="auto">
            <a:xfrm>
              <a:off x="426056" y="912805"/>
              <a:ext cx="2408610" cy="163054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86" name="Text Box 97"/>
            <p:cNvSpPr txBox="1">
              <a:spLocks noChangeArrowheads="1"/>
            </p:cNvSpPr>
            <p:nvPr/>
          </p:nvSpPr>
          <p:spPr bwMode="auto">
            <a:xfrm>
              <a:off x="423863" y="976313"/>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オフィス</a:t>
              </a: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rPr>
                <a:t>BGM</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7" name="Line 162"/>
            <p:cNvSpPr>
              <a:spLocks noChangeShapeType="1"/>
            </p:cNvSpPr>
            <p:nvPr/>
          </p:nvSpPr>
          <p:spPr bwMode="auto">
            <a:xfrm>
              <a:off x="531813" y="12795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grpSp>
      <p:sp>
        <p:nvSpPr>
          <p:cNvPr id="104" name="Text Box 140"/>
          <p:cNvSpPr txBox="1">
            <a:spLocks noChangeArrowheads="1"/>
          </p:cNvSpPr>
          <p:nvPr/>
        </p:nvSpPr>
        <p:spPr bwMode="auto">
          <a:xfrm>
            <a:off x="718977" y="5469447"/>
            <a:ext cx="2547444" cy="8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BGM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と一緒にお申込み</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窓口の一本化で業務効率化</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工事日調整まで全て</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USEN</a:t>
            </a:r>
            <a:r>
              <a:rPr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にて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対応</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None/>
            </a:pPr>
            <a:r>
              <a:rPr lang="ja-JP" altLang="en-US" sz="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工事日調整まで全て</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USEN</a:t>
            </a:r>
            <a:r>
              <a:rPr lang="ja-JP" altLang="en-US" sz="900" dirty="0" err="1">
                <a:latin typeface="Meiryo UI" panose="020B0604030504040204" pitchFamily="50" charset="-128"/>
                <a:ea typeface="Meiryo UI" panose="020B0604030504040204" pitchFamily="50" charset="-128"/>
                <a:cs typeface="Meiryo UI" panose="020B0604030504040204" pitchFamily="50" charset="-128"/>
              </a:rPr>
              <a:t>にて</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対応</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5" name="図 10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3078" y="5065168"/>
            <a:ext cx="664747" cy="470309"/>
          </a:xfrm>
          <a:prstGeom prst="rect">
            <a:avLst/>
          </a:prstGeom>
        </p:spPr>
      </p:pic>
      <p:sp>
        <p:nvSpPr>
          <p:cNvPr id="106" name="Text Box 140"/>
          <p:cNvSpPr txBox="1">
            <a:spLocks noChangeArrowheads="1"/>
          </p:cNvSpPr>
          <p:nvPr/>
        </p:nvSpPr>
        <p:spPr bwMode="auto">
          <a:xfrm>
            <a:off x="3579938" y="5540391"/>
            <a:ext cx="2547444" cy="8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オフィスのメンタルヘルス対策</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それぞれの会話を守るマスキング効果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ノー残業デーのアナウンスで意識</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付</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け</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159439" y="5145764"/>
            <a:ext cx="1789272" cy="246221"/>
          </a:xfrm>
          <a:prstGeom prst="rect">
            <a:avLst/>
          </a:prstGeom>
          <a:noFill/>
        </p:spPr>
        <p:txBody>
          <a:bodyPr wrap="none" rtlCol="0">
            <a:spAutoFit/>
          </a:bodyPr>
          <a:lstStyle/>
          <a:p>
            <a:r>
              <a:rPr lang="en-US" altLang="ja-JP" sz="1000" b="1" dirty="0" smtClean="0">
                <a:latin typeface="Meiryo UI" panose="020B0604030504040204" pitchFamily="50" charset="-128"/>
                <a:ea typeface="Meiryo UI" panose="020B0604030504040204" pitchFamily="50" charset="-128"/>
              </a:rPr>
              <a:t>S</a:t>
            </a:r>
            <a:r>
              <a:rPr kumimoji="1" lang="en-US" altLang="ja-JP" sz="1000" b="1" dirty="0" smtClean="0">
                <a:latin typeface="Meiryo UI" panose="020B0604030504040204" pitchFamily="50" charset="-128"/>
                <a:ea typeface="Meiryo UI" panose="020B0604030504040204" pitchFamily="50" charset="-128"/>
              </a:rPr>
              <a:t>ound Design for Office</a:t>
            </a:r>
            <a:endParaRPr kumimoji="1" lang="ja-JP" altLang="en-US" sz="1000" b="1" dirty="0">
              <a:latin typeface="Meiryo UI" panose="020B0604030504040204" pitchFamily="50" charset="-128"/>
              <a:ea typeface="Meiryo UI" panose="020B0604030504040204" pitchFamily="50" charset="-128"/>
            </a:endParaRPr>
          </a:p>
        </p:txBody>
      </p:sp>
      <p:grpSp>
        <p:nvGrpSpPr>
          <p:cNvPr id="107" name="グループ化 106"/>
          <p:cNvGrpSpPr>
            <a:grpSpLocks noChangeAspect="1"/>
          </p:cNvGrpSpPr>
          <p:nvPr/>
        </p:nvGrpSpPr>
        <p:grpSpPr>
          <a:xfrm>
            <a:off x="6263947" y="4624785"/>
            <a:ext cx="2742124" cy="1682806"/>
            <a:chOff x="423863" y="912805"/>
            <a:chExt cx="2505075" cy="1630546"/>
          </a:xfrm>
        </p:grpSpPr>
        <p:sp>
          <p:nvSpPr>
            <p:cNvPr id="108" name="AutoShape 86"/>
            <p:cNvSpPr>
              <a:spLocks noChangeArrowheads="1"/>
            </p:cNvSpPr>
            <p:nvPr/>
          </p:nvSpPr>
          <p:spPr bwMode="auto">
            <a:xfrm>
              <a:off x="426056" y="912805"/>
              <a:ext cx="2408610" cy="163054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09" name="Text Box 97"/>
            <p:cNvSpPr txBox="1">
              <a:spLocks noChangeArrowheads="1"/>
            </p:cNvSpPr>
            <p:nvPr/>
          </p:nvSpPr>
          <p:spPr bwMode="auto">
            <a:xfrm>
              <a:off x="423863" y="976313"/>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香りマーケティング</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10" name="Line 162"/>
            <p:cNvSpPr>
              <a:spLocks noChangeShapeType="1"/>
            </p:cNvSpPr>
            <p:nvPr/>
          </p:nvSpPr>
          <p:spPr bwMode="auto">
            <a:xfrm>
              <a:off x="531813" y="12795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grpSp>
      <p:pic>
        <p:nvPicPr>
          <p:cNvPr id="111" name="図 1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8511" y="5097282"/>
            <a:ext cx="1003289" cy="316035"/>
          </a:xfrm>
          <a:prstGeom prst="rect">
            <a:avLst/>
          </a:prstGeom>
        </p:spPr>
      </p:pic>
      <p:sp>
        <p:nvSpPr>
          <p:cNvPr id="112" name="Text Box 140"/>
          <p:cNvSpPr txBox="1">
            <a:spLocks noChangeArrowheads="1"/>
          </p:cNvSpPr>
          <p:nvPr/>
        </p:nvSpPr>
        <p:spPr bwMode="auto">
          <a:xfrm>
            <a:off x="6370904" y="5494806"/>
            <a:ext cx="2547444" cy="8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心地よい香りで空間を演出</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ブランドイメージアップにつながる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消臭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効果で香りが長く続く</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13" name="図 1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96909" y="1322585"/>
            <a:ext cx="1209555" cy="402720"/>
          </a:xfrm>
          <a:prstGeom prst="rect">
            <a:avLst/>
          </a:prstGeom>
        </p:spPr>
      </p:pic>
      <p:sp>
        <p:nvSpPr>
          <p:cNvPr id="114" name="テキスト ボックス 113"/>
          <p:cNvSpPr txBox="1"/>
          <p:nvPr/>
        </p:nvSpPr>
        <p:spPr>
          <a:xfrm>
            <a:off x="3967078" y="1205391"/>
            <a:ext cx="1606530" cy="246221"/>
          </a:xfrm>
          <a:prstGeom prst="rect">
            <a:avLst/>
          </a:prstGeom>
          <a:noFill/>
        </p:spPr>
        <p:txBody>
          <a:bodyPr wrap="none" rtlCol="0">
            <a:spAutoFit/>
          </a:bodyPr>
          <a:lstStyle/>
          <a:p>
            <a:r>
              <a:rPr lang="en-US" altLang="ja-JP" sz="1000" b="1" dirty="0" smtClean="0">
                <a:latin typeface="Meiryo UI" panose="020B0604030504040204" pitchFamily="50" charset="-128"/>
                <a:ea typeface="Meiryo UI" panose="020B0604030504040204" pitchFamily="50" charset="-128"/>
              </a:rPr>
              <a:t>USEN</a:t>
            </a:r>
            <a:r>
              <a:rPr lang="ja-JP" altLang="en-US" sz="1000" b="1" dirty="0" smtClean="0">
                <a:latin typeface="Meiryo UI" panose="020B0604030504040204" pitchFamily="50" charset="-128"/>
                <a:ea typeface="Meiryo UI" panose="020B0604030504040204" pitchFamily="50" charset="-128"/>
              </a:rPr>
              <a:t>モニタリングセンサー</a:t>
            </a:r>
            <a:endParaRPr kumimoji="1" lang="ja-JP" altLang="en-US" sz="1000" b="1" dirty="0">
              <a:latin typeface="Meiryo UI" panose="020B0604030504040204" pitchFamily="50" charset="-128"/>
              <a:ea typeface="Meiryo UI" panose="020B0604030504040204" pitchFamily="50" charset="-128"/>
            </a:endParaRPr>
          </a:p>
        </p:txBody>
      </p:sp>
      <p:sp>
        <p:nvSpPr>
          <p:cNvPr id="115" name="テキスト ボックス 114"/>
          <p:cNvSpPr txBox="1"/>
          <p:nvPr/>
        </p:nvSpPr>
        <p:spPr>
          <a:xfrm>
            <a:off x="7099550" y="1111298"/>
            <a:ext cx="901209" cy="246221"/>
          </a:xfrm>
          <a:prstGeom prst="rect">
            <a:avLst/>
          </a:prstGeom>
          <a:noFill/>
        </p:spPr>
        <p:txBody>
          <a:bodyPr wrap="none" rtlCol="0">
            <a:spAutoFit/>
          </a:bodyPr>
          <a:lstStyle/>
          <a:p>
            <a:r>
              <a:rPr lang="ja-JP" altLang="en-US" sz="1000" b="1" dirty="0" smtClean="0">
                <a:latin typeface="Meiryo UI" panose="020B0604030504040204" pitchFamily="50" charset="-128"/>
                <a:ea typeface="Meiryo UI" panose="020B0604030504040204" pitchFamily="50" charset="-128"/>
              </a:rPr>
              <a:t>スタッフコール</a:t>
            </a:r>
            <a:endParaRPr kumimoji="1" lang="ja-JP" altLang="en-US" sz="1000" b="1" dirty="0">
              <a:latin typeface="Meiryo UI" panose="020B0604030504040204" pitchFamily="50" charset="-128"/>
              <a:ea typeface="Meiryo UI" panose="020B0604030504040204" pitchFamily="50" charset="-128"/>
            </a:endParaRPr>
          </a:p>
        </p:txBody>
      </p:sp>
      <p:sp>
        <p:nvSpPr>
          <p:cNvPr id="116" name="Text Box 140"/>
          <p:cNvSpPr txBox="1">
            <a:spLocks noChangeArrowheads="1"/>
          </p:cNvSpPr>
          <p:nvPr/>
        </p:nvSpPr>
        <p:spPr bwMode="auto">
          <a:xfrm>
            <a:off x="6348145" y="1439008"/>
            <a:ext cx="2747945" cy="70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必要な時にボタンを押すだけで呼び出し</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無線免許等手続き不要</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販売機会ロスの軽減、業務効率化</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Text Box 140"/>
          <p:cNvSpPr txBox="1">
            <a:spLocks noChangeArrowheads="1"/>
          </p:cNvSpPr>
          <p:nvPr/>
        </p:nvSpPr>
        <p:spPr bwMode="auto">
          <a:xfrm>
            <a:off x="658338" y="3299096"/>
            <a:ext cx="2747945" cy="70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購買意欲</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UP</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や情報伝達を手助け</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器材販売からコンテンツ制作まで対応</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トラブル時のサポートもあり安心して運用可能</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8" name="テキスト ボックス 117"/>
          <p:cNvSpPr txBox="1"/>
          <p:nvPr/>
        </p:nvSpPr>
        <p:spPr>
          <a:xfrm>
            <a:off x="1110387" y="3054851"/>
            <a:ext cx="1552028" cy="246221"/>
          </a:xfrm>
          <a:prstGeom prst="rect">
            <a:avLst/>
          </a:prstGeom>
          <a:noFill/>
        </p:spPr>
        <p:txBody>
          <a:bodyPr wrap="none" rtlCol="0">
            <a:spAutoFit/>
          </a:bodyPr>
          <a:lstStyle/>
          <a:p>
            <a:r>
              <a:rPr lang="en-US" altLang="ja-JP" sz="1000" b="1" dirty="0" smtClean="0">
                <a:latin typeface="Meiryo UI" panose="020B0604030504040204" pitchFamily="50" charset="-128"/>
                <a:ea typeface="Meiryo UI" panose="020B0604030504040204" pitchFamily="50" charset="-128"/>
              </a:rPr>
              <a:t>USEN</a:t>
            </a:r>
            <a:r>
              <a:rPr lang="ja-JP" altLang="en-US" sz="1000" b="1" dirty="0" smtClean="0">
                <a:latin typeface="Meiryo UI" panose="020B0604030504040204" pitchFamily="50" charset="-128"/>
                <a:ea typeface="Meiryo UI" panose="020B0604030504040204" pitchFamily="50" charset="-128"/>
              </a:rPr>
              <a:t>デジタルサイネージ</a:t>
            </a:r>
            <a:endParaRPr kumimoji="1" lang="ja-JP" altLang="en-US" sz="1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20739789"/>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ＭＳ ゴシック"/>
        <a:ea typeface="ＭＳ 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D6C0CAA82D9EB54D875FC73CBC33423E" ma:contentTypeVersion="7" ma:contentTypeDescription="新しいドキュメントを作成します。" ma:contentTypeScope="" ma:versionID="dbffb0408bd249334c8440f3e20ae1ae">
  <xsd:schema xmlns:xsd="http://www.w3.org/2001/XMLSchema" xmlns:xs="http://www.w3.org/2001/XMLSchema" xmlns:p="http://schemas.microsoft.com/office/2006/metadata/properties" xmlns:ns3="0c6ea857-7cc7-4ae2-a2c0-b079dc439a9b" targetNamespace="http://schemas.microsoft.com/office/2006/metadata/properties" ma:root="true" ma:fieldsID="1372dae413b5c7a6c9907754c5b624da" ns3:_="">
    <xsd:import namespace="0c6ea857-7cc7-4ae2-a2c0-b079dc439a9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6ea857-7cc7-4ae2-a2c0-b079dc439a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6C3E42-F916-42A4-9812-BA5CD0CA9B84}">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0c6ea857-7cc7-4ae2-a2c0-b079dc439a9b"/>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4A4AA00-D3CB-4266-99EC-E13C64B7C69E}">
  <ds:schemaRefs>
    <ds:schemaRef ds:uri="http://schemas.microsoft.com/sharepoint/v3/contenttype/forms"/>
  </ds:schemaRefs>
</ds:datastoreItem>
</file>

<file path=customXml/itemProps3.xml><?xml version="1.0" encoding="utf-8"?>
<ds:datastoreItem xmlns:ds="http://schemas.openxmlformats.org/officeDocument/2006/customXml" ds:itemID="{01EA1A66-8673-4025-A734-7367D5B350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6ea857-7cc7-4ae2-a2c0-b079dc439a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55752</TotalTime>
  <Words>8739</Words>
  <Application>Microsoft Office PowerPoint</Application>
  <PresentationFormat>画面に合わせる (4:3)</PresentationFormat>
  <Paragraphs>1559</Paragraphs>
  <Slides>50</Slides>
  <Notes>23</Notes>
  <HiddenSlides>0</HiddenSlides>
  <MMClips>0</MMClips>
  <ScaleCrop>false</ScaleCrop>
  <HeadingPairs>
    <vt:vector size="6" baseType="variant">
      <vt:variant>
        <vt:lpstr>使用されているフォント</vt:lpstr>
      </vt:variant>
      <vt:variant>
        <vt:i4>23</vt:i4>
      </vt:variant>
      <vt:variant>
        <vt:lpstr>テーマ</vt:lpstr>
      </vt:variant>
      <vt:variant>
        <vt:i4>1</vt:i4>
      </vt:variant>
      <vt:variant>
        <vt:lpstr>スライド タイトル</vt:lpstr>
      </vt:variant>
      <vt:variant>
        <vt:i4>50</vt:i4>
      </vt:variant>
    </vt:vector>
  </HeadingPairs>
  <TitlesOfParts>
    <vt:vector size="74" baseType="lpstr">
      <vt:lpstr>Adobe Gothic Std B</vt:lpstr>
      <vt:lpstr>BIZ UDPゴシック</vt:lpstr>
      <vt:lpstr>HGPｺﾞｼｯｸE</vt:lpstr>
      <vt:lpstr>HGP創英角ｺﾞｼｯｸUB</vt:lpstr>
      <vt:lpstr>HiraKakuStdN-W8</vt:lpstr>
      <vt:lpstr>Meiryo UI</vt:lpstr>
      <vt:lpstr>ＭＳ Ｐゴシック</vt:lpstr>
      <vt:lpstr>ＭＳ Ｐ明朝</vt:lpstr>
      <vt:lpstr>ＭＳ ゴシック</vt:lpstr>
      <vt:lpstr>UD デジタル 教科書体 NP-B</vt:lpstr>
      <vt:lpstr>ヒラギノ角ゴ Pro W6</vt:lpstr>
      <vt:lpstr>ヒラギノ角ゴ ProN W6</vt:lpstr>
      <vt:lpstr>メイリオ</vt:lpstr>
      <vt:lpstr>小塚ゴシック Pro B</vt:lpstr>
      <vt:lpstr>小塚明朝 Pro H</vt:lpstr>
      <vt:lpstr>游ゴシック</vt:lpstr>
      <vt:lpstr>Arial</vt:lpstr>
      <vt:lpstr>Arial Black</vt:lpstr>
      <vt:lpstr>Bahnschrift SemiLight</vt:lpstr>
      <vt:lpstr>Consolas</vt:lpstr>
      <vt:lpstr>Cooper Black</vt:lpstr>
      <vt:lpstr>Times New Roman</vt:lpstr>
      <vt:lpstr>Wingdings</vt:lpstr>
      <vt:lpstr>標準デザイン</vt:lpstr>
      <vt:lpstr>PowerPoint プレゼンテーション</vt:lpstr>
      <vt:lpstr>USEN-NEXT GROUP 概要</vt:lpstr>
      <vt:lpstr>PowerPoint プレゼンテーション</vt:lpstr>
      <vt:lpstr>PowerPoint プレゼンテーション</vt:lpstr>
      <vt:lpstr>PowerPoint プレゼンテーション</vt:lpstr>
      <vt:lpstr>数字で見るUSEN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【ＱＲコード決済サービス】　UペイQR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USEN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チェーン店向け総合提案書200906</dc:title>
  <dc:creator>sakamoto</dc:creator>
  <cp:lastModifiedBy>大池　つかさ</cp:lastModifiedBy>
  <cp:revision>2996</cp:revision>
  <cp:lastPrinted>2019-08-21T12:25:23Z</cp:lastPrinted>
  <dcterms:created xsi:type="dcterms:W3CDTF">2004-06-28T04:19:53Z</dcterms:created>
  <dcterms:modified xsi:type="dcterms:W3CDTF">2020-08-27T02:35:06Z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0x010100D6C0CAA82D9EB54D875FC73CBC33423E</vt:lpwstr>
  </property>
</Properties>
</file>