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p:sldMasterIdLst>
    <p:sldMasterId id="2147483708" r:id="rId1"/>
    <p:sldMasterId id="2147483756" r:id="rId2"/>
    <p:sldMasterId id="2147483744" r:id="rId3"/>
    <p:sldMasterId id="2147483732" r:id="rId4"/>
    <p:sldMasterId id="2147483720" r:id="rId5"/>
    <p:sldMasterId id="2147483780" r:id="rId6"/>
  </p:sldMasterIdLst>
  <p:notesMasterIdLst>
    <p:notesMasterId r:id="rId28"/>
  </p:notesMasterIdLst>
  <p:handoutMasterIdLst>
    <p:handoutMasterId r:id="rId29"/>
  </p:handoutMasterIdLst>
  <p:sldIdLst>
    <p:sldId id="318" r:id="rId7"/>
    <p:sldId id="279" r:id="rId8"/>
    <p:sldId id="298" r:id="rId9"/>
    <p:sldId id="319" r:id="rId10"/>
    <p:sldId id="278" r:id="rId11"/>
    <p:sldId id="286" r:id="rId12"/>
    <p:sldId id="290" r:id="rId13"/>
    <p:sldId id="323" r:id="rId14"/>
    <p:sldId id="320" r:id="rId15"/>
    <p:sldId id="294" r:id="rId16"/>
    <p:sldId id="295" r:id="rId17"/>
    <p:sldId id="293" r:id="rId18"/>
    <p:sldId id="292" r:id="rId19"/>
    <p:sldId id="321" r:id="rId20"/>
    <p:sldId id="301" r:id="rId21"/>
    <p:sldId id="303" r:id="rId22"/>
    <p:sldId id="288" r:id="rId23"/>
    <p:sldId id="322" r:id="rId24"/>
    <p:sldId id="324" r:id="rId25"/>
    <p:sldId id="281" r:id="rId26"/>
    <p:sldId id="313" r:id="rId27"/>
  </p:sldIdLst>
  <p:sldSz cx="9906000" cy="6858000" type="A4"/>
  <p:notesSz cx="6807200" cy="9939338"/>
  <p:embeddedFontLst>
    <p:embeddedFont>
      <p:font typeface="メイリオ" panose="020B0604030504040204" pitchFamily="50" charset="-128"/>
      <p:regular r:id="rId30"/>
      <p:bold r:id="rId31"/>
      <p:italic r:id="rId32"/>
      <p:boldItalic r:id="rId33"/>
    </p:embeddedFont>
    <p:embeddedFont>
      <p:font typeface="Meiryo UI" panose="020B0604030504040204" pitchFamily="50" charset="-128"/>
      <p:regular r:id="rId34"/>
      <p:bold r:id="rId35"/>
      <p:italic r:id="rId36"/>
      <p:boldItalic r:id="rId37"/>
    </p:embeddedFont>
    <p:embeddedFont>
      <p:font typeface="Calibri Light" panose="020F0302020204030204" pitchFamily="34" charset="0"/>
      <p:regular r:id="rId38"/>
      <p:italic r:id="rId39"/>
    </p:embeddedFont>
    <p:embeddedFont>
      <p:font typeface="游ゴシック" panose="020B0400000000000000" pitchFamily="50" charset="-128"/>
      <p:regular r:id="rId40"/>
      <p:bold r:id="rId41"/>
    </p:embeddedFont>
    <p:embeddedFont>
      <p:font typeface="Calibri" panose="020F0502020204030204" pitchFamily="34" charset="0"/>
      <p:regular r:id="rId42"/>
      <p:bold r:id="rId43"/>
      <p:italic r:id="rId44"/>
      <p:boldItalic r:id="rId45"/>
    </p:embeddedFont>
  </p:embeddedFontLst>
  <p:defaultTextStyle>
    <a:defPPr>
      <a:defRPr lang="ja-JP"/>
    </a:defPPr>
    <a:lvl1pPr marL="0" algn="l" defTabSz="990893" rtl="0" eaLnBrk="1" latinLnBrk="0" hangingPunct="1">
      <a:defRPr kumimoji="1" sz="1900" kern="1200">
        <a:solidFill>
          <a:schemeClr val="tx1"/>
        </a:solidFill>
        <a:latin typeface="+mn-lt"/>
        <a:ea typeface="+mn-ea"/>
        <a:cs typeface="+mn-cs"/>
      </a:defRPr>
    </a:lvl1pPr>
    <a:lvl2pPr marL="495446" algn="l" defTabSz="990893" rtl="0" eaLnBrk="1" latinLnBrk="0" hangingPunct="1">
      <a:defRPr kumimoji="1" sz="1900" kern="1200">
        <a:solidFill>
          <a:schemeClr val="tx1"/>
        </a:solidFill>
        <a:latin typeface="+mn-lt"/>
        <a:ea typeface="+mn-ea"/>
        <a:cs typeface="+mn-cs"/>
      </a:defRPr>
    </a:lvl2pPr>
    <a:lvl3pPr marL="990893" algn="l" defTabSz="990893" rtl="0" eaLnBrk="1" latinLnBrk="0" hangingPunct="1">
      <a:defRPr kumimoji="1" sz="1900" kern="1200">
        <a:solidFill>
          <a:schemeClr val="tx1"/>
        </a:solidFill>
        <a:latin typeface="+mn-lt"/>
        <a:ea typeface="+mn-ea"/>
        <a:cs typeface="+mn-cs"/>
      </a:defRPr>
    </a:lvl3pPr>
    <a:lvl4pPr marL="1486338" algn="l" defTabSz="990893" rtl="0" eaLnBrk="1" latinLnBrk="0" hangingPunct="1">
      <a:defRPr kumimoji="1" sz="1900" kern="1200">
        <a:solidFill>
          <a:schemeClr val="tx1"/>
        </a:solidFill>
        <a:latin typeface="+mn-lt"/>
        <a:ea typeface="+mn-ea"/>
        <a:cs typeface="+mn-cs"/>
      </a:defRPr>
    </a:lvl4pPr>
    <a:lvl5pPr marL="1981784" algn="l" defTabSz="990893" rtl="0" eaLnBrk="1" latinLnBrk="0" hangingPunct="1">
      <a:defRPr kumimoji="1" sz="1900" kern="1200">
        <a:solidFill>
          <a:schemeClr val="tx1"/>
        </a:solidFill>
        <a:latin typeface="+mn-lt"/>
        <a:ea typeface="+mn-ea"/>
        <a:cs typeface="+mn-cs"/>
      </a:defRPr>
    </a:lvl5pPr>
    <a:lvl6pPr marL="2477231" algn="l" defTabSz="990893" rtl="0" eaLnBrk="1" latinLnBrk="0" hangingPunct="1">
      <a:defRPr kumimoji="1" sz="1900" kern="1200">
        <a:solidFill>
          <a:schemeClr val="tx1"/>
        </a:solidFill>
        <a:latin typeface="+mn-lt"/>
        <a:ea typeface="+mn-ea"/>
        <a:cs typeface="+mn-cs"/>
      </a:defRPr>
    </a:lvl6pPr>
    <a:lvl7pPr marL="2972678" algn="l" defTabSz="990893" rtl="0" eaLnBrk="1" latinLnBrk="0" hangingPunct="1">
      <a:defRPr kumimoji="1" sz="1900" kern="1200">
        <a:solidFill>
          <a:schemeClr val="tx1"/>
        </a:solidFill>
        <a:latin typeface="+mn-lt"/>
        <a:ea typeface="+mn-ea"/>
        <a:cs typeface="+mn-cs"/>
      </a:defRPr>
    </a:lvl7pPr>
    <a:lvl8pPr marL="3468124" algn="l" defTabSz="990893" rtl="0" eaLnBrk="1" latinLnBrk="0" hangingPunct="1">
      <a:defRPr kumimoji="1" sz="1900" kern="1200">
        <a:solidFill>
          <a:schemeClr val="tx1"/>
        </a:solidFill>
        <a:latin typeface="+mn-lt"/>
        <a:ea typeface="+mn-ea"/>
        <a:cs typeface="+mn-cs"/>
      </a:defRPr>
    </a:lvl8pPr>
    <a:lvl9pPr marL="3963569" algn="l" defTabSz="990893" rtl="0" eaLnBrk="1" latinLnBrk="0" hangingPunct="1">
      <a:defRPr kumimoji="1"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 userDrawn="1">
          <p15:clr>
            <a:srgbClr val="A4A3A4"/>
          </p15:clr>
        </p15:guide>
        <p15:guide id="2" pos="179" userDrawn="1">
          <p15:clr>
            <a:srgbClr val="A4A3A4"/>
          </p15:clr>
        </p15:guide>
        <p15:guide id="4" orient="horz" pos="2201" userDrawn="1">
          <p15:clr>
            <a:srgbClr val="A4A3A4"/>
          </p15:clr>
        </p15:guide>
        <p15:guide id="5" pos="1783" userDrawn="1">
          <p15:clr>
            <a:srgbClr val="A4A3A4"/>
          </p15:clr>
        </p15:guide>
        <p15:guide id="6" orient="horz" pos="4201" userDrawn="1">
          <p15:clr>
            <a:srgbClr val="A4A3A4"/>
          </p15:clr>
        </p15:guide>
        <p15:guide id="7" orient="horz" pos="3847" userDrawn="1">
          <p15:clr>
            <a:srgbClr val="A4A3A4"/>
          </p15:clr>
        </p15:guide>
        <p15:guide id="8" orient="horz" pos="1872" userDrawn="1">
          <p15:clr>
            <a:srgbClr val="A4A3A4"/>
          </p15:clr>
        </p15:guide>
        <p15:guide id="9" orient="horz" pos="3067" userDrawn="1">
          <p15:clr>
            <a:srgbClr val="A4A3A4"/>
          </p15:clr>
        </p15:guide>
        <p15:guide id="10" orient="horz" pos="1888" userDrawn="1">
          <p15:clr>
            <a:srgbClr val="A4A3A4"/>
          </p15:clr>
        </p15:guide>
        <p15:guide id="11" orient="horz" pos="1049" userDrawn="1">
          <p15:clr>
            <a:srgbClr val="A4A3A4"/>
          </p15:clr>
        </p15:guide>
        <p15:guide id="12" pos="3120" userDrawn="1">
          <p15:clr>
            <a:srgbClr val="A4A3A4"/>
          </p15:clr>
        </p15:guide>
        <p15:guide id="13" pos="6106"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411"/>
    <a:srgbClr val="FBB705"/>
    <a:srgbClr val="D35402"/>
    <a:srgbClr val="FCBA03"/>
    <a:srgbClr val="F4DDD9"/>
    <a:srgbClr val="C5FFD7"/>
    <a:srgbClr val="FFF2CC"/>
    <a:srgbClr val="D3EDF1"/>
    <a:srgbClr val="E1EAF3"/>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24" autoAdjust="0"/>
    <p:restoredTop sz="94632" autoAdjust="0"/>
  </p:normalViewPr>
  <p:slideViewPr>
    <p:cSldViewPr>
      <p:cViewPr varScale="1">
        <p:scale>
          <a:sx n="47" d="100"/>
          <a:sy n="47" d="100"/>
        </p:scale>
        <p:origin x="53" y="422"/>
      </p:cViewPr>
      <p:guideLst>
        <p:guide orient="horz" pos="73"/>
        <p:guide pos="179"/>
        <p:guide orient="horz" pos="2201"/>
        <p:guide pos="1783"/>
        <p:guide orient="horz" pos="4201"/>
        <p:guide orient="horz" pos="3847"/>
        <p:guide orient="horz" pos="1872"/>
        <p:guide orient="horz" pos="3067"/>
        <p:guide orient="horz" pos="1888"/>
        <p:guide orient="horz" pos="1049"/>
        <p:guide pos="3120"/>
        <p:guide pos="6106"/>
      </p:guideLst>
    </p:cSldViewPr>
  </p:slideViewPr>
  <p:outlineViewPr>
    <p:cViewPr>
      <p:scale>
        <a:sx n="33" d="100"/>
        <a:sy n="33" d="100"/>
      </p:scale>
      <p:origin x="0" y="0"/>
    </p:cViewPr>
  </p:outlineViewPr>
  <p:notesTextViewPr>
    <p:cViewPr>
      <p:scale>
        <a:sx n="20" d="100"/>
        <a:sy n="20" d="100"/>
      </p:scale>
      <p:origin x="0" y="0"/>
    </p:cViewPr>
  </p:notesTextViewPr>
  <p:sorterViewPr>
    <p:cViewPr>
      <p:scale>
        <a:sx n="125" d="100"/>
        <a:sy n="125" d="100"/>
      </p:scale>
      <p:origin x="0" y="2928"/>
    </p:cViewPr>
  </p:sorterViewPr>
  <p:notesViewPr>
    <p:cSldViewPr>
      <p:cViewPr varScale="1">
        <p:scale>
          <a:sx n="66" d="100"/>
          <a:sy n="66" d="100"/>
        </p:scale>
        <p:origin x="-3384" y="-108"/>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6967"/>
          </a:xfrm>
          <a:prstGeom prst="rect">
            <a:avLst/>
          </a:prstGeom>
        </p:spPr>
        <p:txBody>
          <a:bodyPr vert="horz" lIns="92225" tIns="46112" rIns="92225" bIns="46112" rtlCol="0"/>
          <a:lstStyle>
            <a:lvl1pPr algn="l">
              <a:defRPr sz="1300"/>
            </a:lvl1pPr>
          </a:lstStyle>
          <a:p>
            <a:endParaRPr kumimoji="1" lang="ja-JP" altLang="en-US" dirty="0">
              <a:ea typeface="游ゴシック" panose="020B0400000000000000" pitchFamily="50" charset="-128"/>
            </a:endParaRPr>
          </a:p>
        </p:txBody>
      </p:sp>
      <p:sp>
        <p:nvSpPr>
          <p:cNvPr id="3" name="日付プレースホルダー 2"/>
          <p:cNvSpPr>
            <a:spLocks noGrp="1"/>
          </p:cNvSpPr>
          <p:nvPr>
            <p:ph type="dt" sz="quarter" idx="1"/>
          </p:nvPr>
        </p:nvSpPr>
        <p:spPr>
          <a:xfrm>
            <a:off x="3855838" y="1"/>
            <a:ext cx="2949787" cy="496967"/>
          </a:xfrm>
          <a:prstGeom prst="rect">
            <a:avLst/>
          </a:prstGeom>
        </p:spPr>
        <p:txBody>
          <a:bodyPr vert="horz" lIns="92225" tIns="46112" rIns="92225" bIns="46112" rtlCol="0"/>
          <a:lstStyle>
            <a:lvl1pPr algn="r">
              <a:defRPr sz="1300"/>
            </a:lvl1pPr>
          </a:lstStyle>
          <a:p>
            <a:fld id="{0526FAA6-0A37-2B46-AFFD-FF93273CF6DA}" type="datetimeFigureOut">
              <a:rPr kumimoji="1" lang="ja-JP" altLang="en-US" smtClean="0">
                <a:ea typeface="游ゴシック" panose="020B0400000000000000" pitchFamily="50" charset="-128"/>
              </a:rPr>
              <a:t>2020/7/6</a:t>
            </a:fld>
            <a:endParaRPr kumimoji="1" lang="ja-JP" altLang="en-US" dirty="0">
              <a:ea typeface="游ゴシック" panose="020B0400000000000000" pitchFamily="50" charset="-128"/>
            </a:endParaRPr>
          </a:p>
        </p:txBody>
      </p:sp>
      <p:sp>
        <p:nvSpPr>
          <p:cNvPr id="4" name="フッター プレースホルダー 3"/>
          <p:cNvSpPr>
            <a:spLocks noGrp="1"/>
          </p:cNvSpPr>
          <p:nvPr>
            <p:ph type="ftr" sz="quarter" idx="2"/>
          </p:nvPr>
        </p:nvSpPr>
        <p:spPr>
          <a:xfrm>
            <a:off x="0" y="9440647"/>
            <a:ext cx="2949787" cy="496967"/>
          </a:xfrm>
          <a:prstGeom prst="rect">
            <a:avLst/>
          </a:prstGeom>
        </p:spPr>
        <p:txBody>
          <a:bodyPr vert="horz" lIns="92225" tIns="46112" rIns="92225" bIns="46112" rtlCol="0" anchor="b"/>
          <a:lstStyle>
            <a:lvl1pPr algn="l">
              <a:defRPr sz="1300"/>
            </a:lvl1pPr>
          </a:lstStyle>
          <a:p>
            <a:endParaRPr kumimoji="1" lang="ja-JP" altLang="en-US" dirty="0">
              <a:ea typeface="游ゴシック" panose="020B0400000000000000" pitchFamily="50" charset="-128"/>
            </a:endParaRPr>
          </a:p>
        </p:txBody>
      </p:sp>
      <p:sp>
        <p:nvSpPr>
          <p:cNvPr id="5" name="スライド番号プレースホルダー 4"/>
          <p:cNvSpPr>
            <a:spLocks noGrp="1"/>
          </p:cNvSpPr>
          <p:nvPr>
            <p:ph type="sldNum" sz="quarter" idx="3"/>
          </p:nvPr>
        </p:nvSpPr>
        <p:spPr>
          <a:xfrm>
            <a:off x="3855838" y="9440647"/>
            <a:ext cx="2949787" cy="496967"/>
          </a:xfrm>
          <a:prstGeom prst="rect">
            <a:avLst/>
          </a:prstGeom>
        </p:spPr>
        <p:txBody>
          <a:bodyPr vert="horz" lIns="92225" tIns="46112" rIns="92225" bIns="46112" rtlCol="0" anchor="b"/>
          <a:lstStyle>
            <a:lvl1pPr algn="r">
              <a:defRPr sz="1300"/>
            </a:lvl1pPr>
          </a:lstStyle>
          <a:p>
            <a:fld id="{75C25054-A584-804F-ADE2-7C70339F12FB}" type="slidenum">
              <a:rPr kumimoji="1" lang="ja-JP" altLang="en-US" smtClean="0">
                <a:ea typeface="游ゴシック" panose="020B0400000000000000" pitchFamily="50" charset="-128"/>
              </a:rPr>
              <a:t>‹#›</a:t>
            </a:fld>
            <a:endParaRPr kumimoji="1" lang="ja-JP" altLang="en-US" dirty="0">
              <a:ea typeface="游ゴシック" panose="020B0400000000000000" pitchFamily="50" charset="-128"/>
            </a:endParaRPr>
          </a:p>
        </p:txBody>
      </p:sp>
    </p:spTree>
    <p:extLst>
      <p:ext uri="{BB962C8B-B14F-4D97-AF65-F5344CB8AC3E}">
        <p14:creationId xmlns:p14="http://schemas.microsoft.com/office/powerpoint/2010/main" val="42243736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1"/>
            <a:ext cx="2949787" cy="496967"/>
          </a:xfrm>
          <a:prstGeom prst="rect">
            <a:avLst/>
          </a:prstGeom>
        </p:spPr>
        <p:txBody>
          <a:bodyPr vert="horz" lIns="92225" tIns="46112" rIns="92225" bIns="46112" rtlCol="0"/>
          <a:lstStyle>
            <a:lvl1pPr algn="l">
              <a:defRPr sz="1300">
                <a:ea typeface="游ゴシック" panose="020B0400000000000000" pitchFamily="50" charset="-128"/>
              </a:defRPr>
            </a:lvl1pPr>
          </a:lstStyle>
          <a:p>
            <a:endParaRPr lang="ja-JP" altLang="en-US" dirty="0"/>
          </a:p>
        </p:txBody>
      </p:sp>
      <p:sp>
        <p:nvSpPr>
          <p:cNvPr id="3" name="日付プレースホルダ 2"/>
          <p:cNvSpPr>
            <a:spLocks noGrp="1"/>
          </p:cNvSpPr>
          <p:nvPr>
            <p:ph type="dt" idx="1"/>
          </p:nvPr>
        </p:nvSpPr>
        <p:spPr>
          <a:xfrm>
            <a:off x="3855838" y="1"/>
            <a:ext cx="2949787" cy="496967"/>
          </a:xfrm>
          <a:prstGeom prst="rect">
            <a:avLst/>
          </a:prstGeom>
        </p:spPr>
        <p:txBody>
          <a:bodyPr vert="horz" lIns="92225" tIns="46112" rIns="92225" bIns="46112" rtlCol="0"/>
          <a:lstStyle>
            <a:lvl1pPr algn="r">
              <a:defRPr sz="1300">
                <a:ea typeface="游ゴシック" panose="020B0400000000000000" pitchFamily="50" charset="-128"/>
              </a:defRPr>
            </a:lvl1pPr>
          </a:lstStyle>
          <a:p>
            <a:fld id="{3A52A93A-4768-49C7-8518-DBE5E48023AB}" type="datetimeFigureOut">
              <a:rPr lang="ja-JP" altLang="en-US" smtClean="0"/>
              <a:pPr/>
              <a:t>2020/7/6</a:t>
            </a:fld>
            <a:endParaRPr lang="ja-JP" altLang="en-US" dirty="0"/>
          </a:p>
        </p:txBody>
      </p:sp>
      <p:sp>
        <p:nvSpPr>
          <p:cNvPr id="4" name="スライド イメージ プレースホルダ 3"/>
          <p:cNvSpPr>
            <a:spLocks noGrp="1" noRot="1" noChangeAspect="1"/>
          </p:cNvSpPr>
          <p:nvPr>
            <p:ph type="sldImg" idx="2"/>
          </p:nvPr>
        </p:nvSpPr>
        <p:spPr>
          <a:xfrm>
            <a:off x="712788" y="744538"/>
            <a:ext cx="5381625" cy="3727450"/>
          </a:xfrm>
          <a:prstGeom prst="rect">
            <a:avLst/>
          </a:prstGeom>
          <a:noFill/>
          <a:ln w="12700">
            <a:solidFill>
              <a:prstClr val="black"/>
            </a:solidFill>
          </a:ln>
        </p:spPr>
        <p:txBody>
          <a:bodyPr vert="horz" lIns="92225" tIns="46112" rIns="92225" bIns="46112" rtlCol="0" anchor="ctr"/>
          <a:lstStyle/>
          <a:p>
            <a:endParaRPr lang="ja-JP" altLang="en-US" dirty="0"/>
          </a:p>
        </p:txBody>
      </p:sp>
      <p:sp>
        <p:nvSpPr>
          <p:cNvPr id="5" name="ノート プレースホルダ 4"/>
          <p:cNvSpPr>
            <a:spLocks noGrp="1"/>
          </p:cNvSpPr>
          <p:nvPr>
            <p:ph type="body" sz="quarter" idx="3"/>
          </p:nvPr>
        </p:nvSpPr>
        <p:spPr>
          <a:xfrm>
            <a:off x="680720" y="4721186"/>
            <a:ext cx="5445760" cy="4472702"/>
          </a:xfrm>
          <a:prstGeom prst="rect">
            <a:avLst/>
          </a:prstGeom>
        </p:spPr>
        <p:txBody>
          <a:bodyPr vert="horz" lIns="92225" tIns="46112" rIns="92225" bIns="46112"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フッター プレースホルダ 5"/>
          <p:cNvSpPr>
            <a:spLocks noGrp="1"/>
          </p:cNvSpPr>
          <p:nvPr>
            <p:ph type="ftr" sz="quarter" idx="4"/>
          </p:nvPr>
        </p:nvSpPr>
        <p:spPr>
          <a:xfrm>
            <a:off x="0" y="9440647"/>
            <a:ext cx="2949787" cy="496967"/>
          </a:xfrm>
          <a:prstGeom prst="rect">
            <a:avLst/>
          </a:prstGeom>
        </p:spPr>
        <p:txBody>
          <a:bodyPr vert="horz" lIns="92225" tIns="46112" rIns="92225" bIns="46112" rtlCol="0" anchor="b"/>
          <a:lstStyle>
            <a:lvl1pPr algn="l">
              <a:defRPr sz="1300">
                <a:ea typeface="游ゴシック" panose="020B0400000000000000" pitchFamily="50" charset="-128"/>
              </a:defRPr>
            </a:lvl1pPr>
          </a:lstStyle>
          <a:p>
            <a:endParaRPr lang="ja-JP" altLang="en-US" dirty="0"/>
          </a:p>
        </p:txBody>
      </p:sp>
      <p:sp>
        <p:nvSpPr>
          <p:cNvPr id="7" name="スライド番号プレースホルダ 6"/>
          <p:cNvSpPr>
            <a:spLocks noGrp="1"/>
          </p:cNvSpPr>
          <p:nvPr>
            <p:ph type="sldNum" sz="quarter" idx="5"/>
          </p:nvPr>
        </p:nvSpPr>
        <p:spPr>
          <a:xfrm>
            <a:off x="3855838" y="9440647"/>
            <a:ext cx="2949787" cy="496967"/>
          </a:xfrm>
          <a:prstGeom prst="rect">
            <a:avLst/>
          </a:prstGeom>
        </p:spPr>
        <p:txBody>
          <a:bodyPr vert="horz" lIns="92225" tIns="46112" rIns="92225" bIns="46112" rtlCol="0" anchor="b"/>
          <a:lstStyle>
            <a:lvl1pPr algn="r">
              <a:defRPr sz="1300">
                <a:ea typeface="游ゴシック" panose="020B0400000000000000" pitchFamily="50" charset="-128"/>
              </a:defRPr>
            </a:lvl1pPr>
          </a:lstStyle>
          <a:p>
            <a:fld id="{19E4D030-1751-4CD0-AC2A-C9DF4C3F4C39}" type="slidenum">
              <a:rPr lang="ja-JP" altLang="en-US" smtClean="0"/>
              <a:pPr/>
              <a:t>‹#›</a:t>
            </a:fld>
            <a:endParaRPr lang="ja-JP" altLang="en-US" dirty="0"/>
          </a:p>
        </p:txBody>
      </p:sp>
    </p:spTree>
    <p:extLst>
      <p:ext uri="{BB962C8B-B14F-4D97-AF65-F5344CB8AC3E}">
        <p14:creationId xmlns:p14="http://schemas.microsoft.com/office/powerpoint/2010/main" val="2920743182"/>
      </p:ext>
    </p:extLst>
  </p:cSld>
  <p:clrMap bg1="lt1" tx1="dk1" bg2="lt2" tx2="dk2" accent1="accent1" accent2="accent2" accent3="accent3" accent4="accent4" accent5="accent5" accent6="accent6" hlink="hlink" folHlink="folHlink"/>
  <p:hf hdr="0" ftr="0" dt="0"/>
  <p:notesStyle>
    <a:lvl1pPr marL="0" algn="l" defTabSz="990893" rtl="0" eaLnBrk="1" latinLnBrk="0" hangingPunct="1">
      <a:defRPr kumimoji="1" sz="1330" kern="1200">
        <a:solidFill>
          <a:schemeClr val="tx1"/>
        </a:solidFill>
        <a:latin typeface="+mn-lt"/>
        <a:ea typeface="游ゴシック" panose="020B0400000000000000" pitchFamily="50" charset="-128"/>
        <a:cs typeface="+mn-cs"/>
      </a:defRPr>
    </a:lvl1pPr>
    <a:lvl2pPr marL="495446" algn="l" defTabSz="990893" rtl="0" eaLnBrk="1" latinLnBrk="0" hangingPunct="1">
      <a:defRPr kumimoji="1" sz="1330" kern="1200">
        <a:solidFill>
          <a:schemeClr val="tx1"/>
        </a:solidFill>
        <a:latin typeface="+mn-lt"/>
        <a:ea typeface="游ゴシック" panose="020B0400000000000000" pitchFamily="50" charset="-128"/>
        <a:cs typeface="+mn-cs"/>
      </a:defRPr>
    </a:lvl2pPr>
    <a:lvl3pPr marL="990893" algn="l" defTabSz="990893" rtl="0" eaLnBrk="1" latinLnBrk="0" hangingPunct="1">
      <a:defRPr kumimoji="1" sz="1330" kern="1200">
        <a:solidFill>
          <a:schemeClr val="tx1"/>
        </a:solidFill>
        <a:latin typeface="+mn-lt"/>
        <a:ea typeface="游ゴシック" panose="020B0400000000000000" pitchFamily="50" charset="-128"/>
        <a:cs typeface="+mn-cs"/>
      </a:defRPr>
    </a:lvl3pPr>
    <a:lvl4pPr marL="1486338" algn="l" defTabSz="990893" rtl="0" eaLnBrk="1" latinLnBrk="0" hangingPunct="1">
      <a:defRPr kumimoji="1" sz="1330" kern="1200">
        <a:solidFill>
          <a:schemeClr val="tx1"/>
        </a:solidFill>
        <a:latin typeface="+mn-lt"/>
        <a:ea typeface="游ゴシック" panose="020B0400000000000000" pitchFamily="50" charset="-128"/>
        <a:cs typeface="+mn-cs"/>
      </a:defRPr>
    </a:lvl4pPr>
    <a:lvl5pPr marL="1981784" algn="l" defTabSz="990893" rtl="0" eaLnBrk="1" latinLnBrk="0" hangingPunct="1">
      <a:defRPr kumimoji="1" sz="1330" kern="1200">
        <a:solidFill>
          <a:schemeClr val="tx1"/>
        </a:solidFill>
        <a:latin typeface="+mn-lt"/>
        <a:ea typeface="游ゴシック" panose="020B0400000000000000" pitchFamily="50" charset="-128"/>
        <a:cs typeface="+mn-cs"/>
      </a:defRPr>
    </a:lvl5pPr>
    <a:lvl6pPr marL="2477231" algn="l" defTabSz="990893" rtl="0" eaLnBrk="1" latinLnBrk="0" hangingPunct="1">
      <a:defRPr kumimoji="1" sz="1330" kern="1200">
        <a:solidFill>
          <a:schemeClr val="tx1"/>
        </a:solidFill>
        <a:latin typeface="+mn-lt"/>
        <a:ea typeface="+mn-ea"/>
        <a:cs typeface="+mn-cs"/>
      </a:defRPr>
    </a:lvl6pPr>
    <a:lvl7pPr marL="2972678" algn="l" defTabSz="990893" rtl="0" eaLnBrk="1" latinLnBrk="0" hangingPunct="1">
      <a:defRPr kumimoji="1" sz="1330" kern="1200">
        <a:solidFill>
          <a:schemeClr val="tx1"/>
        </a:solidFill>
        <a:latin typeface="+mn-lt"/>
        <a:ea typeface="+mn-ea"/>
        <a:cs typeface="+mn-cs"/>
      </a:defRPr>
    </a:lvl7pPr>
    <a:lvl8pPr marL="3468124" algn="l" defTabSz="990893" rtl="0" eaLnBrk="1" latinLnBrk="0" hangingPunct="1">
      <a:defRPr kumimoji="1" sz="1330" kern="1200">
        <a:solidFill>
          <a:schemeClr val="tx1"/>
        </a:solidFill>
        <a:latin typeface="+mn-lt"/>
        <a:ea typeface="+mn-ea"/>
        <a:cs typeface="+mn-cs"/>
      </a:defRPr>
    </a:lvl8pPr>
    <a:lvl9pPr marL="3963569" algn="l" defTabSz="990893" rtl="0" eaLnBrk="1" latinLnBrk="0" hangingPunct="1">
      <a:defRPr kumimoji="1" sz="133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4538"/>
            <a:ext cx="53816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1</a:t>
            </a:fld>
            <a:endParaRPr kumimoji="1" lang="ja-JP" altLang="en-US"/>
          </a:p>
        </p:txBody>
      </p:sp>
    </p:spTree>
    <p:extLst>
      <p:ext uri="{BB962C8B-B14F-4D97-AF65-F5344CB8AC3E}">
        <p14:creationId xmlns:p14="http://schemas.microsoft.com/office/powerpoint/2010/main" val="2661324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4538"/>
            <a:ext cx="53816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18</a:t>
            </a:fld>
            <a:endParaRPr kumimoji="1" lang="ja-JP" altLang="en-US"/>
          </a:p>
        </p:txBody>
      </p:sp>
    </p:spTree>
    <p:extLst>
      <p:ext uri="{BB962C8B-B14F-4D97-AF65-F5344CB8AC3E}">
        <p14:creationId xmlns:p14="http://schemas.microsoft.com/office/powerpoint/2010/main" val="396894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4538"/>
            <a:ext cx="53816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2</a:t>
            </a:fld>
            <a:endParaRPr kumimoji="1" lang="ja-JP" altLang="en-US"/>
          </a:p>
        </p:txBody>
      </p:sp>
    </p:spTree>
    <p:extLst>
      <p:ext uri="{BB962C8B-B14F-4D97-AF65-F5344CB8AC3E}">
        <p14:creationId xmlns:p14="http://schemas.microsoft.com/office/powerpoint/2010/main" val="255102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4538"/>
            <a:ext cx="53816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4</a:t>
            </a:fld>
            <a:endParaRPr kumimoji="1" lang="ja-JP" altLang="en-US"/>
          </a:p>
        </p:txBody>
      </p:sp>
    </p:spTree>
    <p:extLst>
      <p:ext uri="{BB962C8B-B14F-4D97-AF65-F5344CB8AC3E}">
        <p14:creationId xmlns:p14="http://schemas.microsoft.com/office/powerpoint/2010/main" val="1132165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4538"/>
            <a:ext cx="53816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5</a:t>
            </a:fld>
            <a:endParaRPr kumimoji="1" lang="ja-JP" altLang="en-US"/>
          </a:p>
        </p:txBody>
      </p:sp>
    </p:spTree>
    <p:extLst>
      <p:ext uri="{BB962C8B-B14F-4D97-AF65-F5344CB8AC3E}">
        <p14:creationId xmlns:p14="http://schemas.microsoft.com/office/powerpoint/2010/main" val="166089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4538"/>
            <a:ext cx="53816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6</a:t>
            </a:fld>
            <a:endParaRPr kumimoji="1" lang="ja-JP" altLang="en-US"/>
          </a:p>
        </p:txBody>
      </p:sp>
    </p:spTree>
    <p:extLst>
      <p:ext uri="{BB962C8B-B14F-4D97-AF65-F5344CB8AC3E}">
        <p14:creationId xmlns:p14="http://schemas.microsoft.com/office/powerpoint/2010/main" val="217532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4538"/>
            <a:ext cx="53816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7</a:t>
            </a:fld>
            <a:endParaRPr kumimoji="1" lang="ja-JP" altLang="en-US"/>
          </a:p>
        </p:txBody>
      </p:sp>
    </p:spTree>
    <p:extLst>
      <p:ext uri="{BB962C8B-B14F-4D97-AF65-F5344CB8AC3E}">
        <p14:creationId xmlns:p14="http://schemas.microsoft.com/office/powerpoint/2010/main" val="3621118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88508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22896" indent="-278037" defTabSz="88508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12142" indent="-222429" defTabSz="88508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57001" indent="-222429" defTabSz="88508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01861" indent="-222429" defTabSz="88508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46717" indent="-222429" defTabSz="88508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91574" indent="-222429" defTabSz="88508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36430" indent="-222429" defTabSz="88508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781288" indent="-222429" defTabSz="88508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游ゴシック" panose="020B0400000000000000" pitchFamily="50" charset="-128"/>
              </a:rPr>
              <a:pPr>
                <a:spcBef>
                  <a:spcPct val="0"/>
                </a:spcBef>
              </a:pPr>
              <a:t>9</a:t>
            </a:fld>
            <a:endParaRPr lang="en-US" altLang="ja-JP" sz="1100" dirty="0">
              <a:ea typeface="游ゴシック" panose="020B0400000000000000" pitchFamily="50" charset="-128"/>
            </a:endParaRPr>
          </a:p>
        </p:txBody>
      </p:sp>
      <p:sp>
        <p:nvSpPr>
          <p:cNvPr id="6147" name="Rectangle 2"/>
          <p:cNvSpPr>
            <a:spLocks noGrp="1" noRot="1" noChangeAspect="1" noChangeArrowheads="1" noTextEdit="1"/>
          </p:cNvSpPr>
          <p:nvPr>
            <p:ph type="sldImg"/>
          </p:nvPr>
        </p:nvSpPr>
        <p:spPr>
          <a:xfrm>
            <a:off x="712788" y="744538"/>
            <a:ext cx="5381625" cy="3727450"/>
          </a:xfrm>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299527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879471">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18311" indent="-276273" defTabSz="879471">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05093" indent="-221019" defTabSz="879471">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47130" indent="-221019" defTabSz="879471">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89168" indent="-221019" defTabSz="879471">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31206" indent="-221019" defTabSz="879471"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73243" indent="-221019" defTabSz="879471"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15280" indent="-221019" defTabSz="879471"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757317" indent="-221019" defTabSz="879471"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游ゴシック" panose="020B0400000000000000" pitchFamily="50" charset="-128"/>
              </a:rPr>
              <a:pPr>
                <a:spcBef>
                  <a:spcPct val="0"/>
                </a:spcBef>
              </a:pPr>
              <a:t>11</a:t>
            </a:fld>
            <a:endParaRPr lang="en-US" altLang="ja-JP" sz="1100" dirty="0">
              <a:ea typeface="游ゴシック" panose="020B0400000000000000" pitchFamily="50" charset="-128"/>
            </a:endParaRPr>
          </a:p>
        </p:txBody>
      </p:sp>
      <p:sp>
        <p:nvSpPr>
          <p:cNvPr id="6147" name="Rectangle 2"/>
          <p:cNvSpPr>
            <a:spLocks noGrp="1" noRot="1" noChangeAspect="1" noChangeArrowheads="1" noTextEdit="1"/>
          </p:cNvSpPr>
          <p:nvPr>
            <p:ph type="sldImg"/>
          </p:nvPr>
        </p:nvSpPr>
        <p:spPr>
          <a:xfrm>
            <a:off x="712788" y="744538"/>
            <a:ext cx="5381625" cy="3727450"/>
          </a:xfrm>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748871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4538"/>
            <a:ext cx="53816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16</a:t>
            </a:fld>
            <a:endParaRPr kumimoji="1" lang="ja-JP" altLang="en-US"/>
          </a:p>
        </p:txBody>
      </p:sp>
    </p:spTree>
    <p:extLst>
      <p:ext uri="{BB962C8B-B14F-4D97-AF65-F5344CB8AC3E}">
        <p14:creationId xmlns:p14="http://schemas.microsoft.com/office/powerpoint/2010/main" val="414718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445" y="1123084"/>
            <a:ext cx="7429110" cy="2387269"/>
          </a:xfrm>
        </p:spPr>
        <p:txBody>
          <a:bodyPr anchor="b"/>
          <a:lstStyle>
            <a:lvl1pPr algn="ctr">
              <a:defRPr sz="5442"/>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238445" y="3602502"/>
            <a:ext cx="7429110" cy="1655826"/>
          </a:xfrm>
        </p:spPr>
        <p:txBody>
          <a:bodyPr/>
          <a:lstStyle>
            <a:lvl1pPr marL="0" indent="0" algn="ctr">
              <a:buNone/>
              <a:defRPr sz="2177"/>
            </a:lvl1pPr>
            <a:lvl2pPr marL="414680" indent="0" algn="ctr">
              <a:buNone/>
              <a:defRPr sz="1814"/>
            </a:lvl2pPr>
            <a:lvl3pPr marL="829361" indent="0" algn="ctr">
              <a:buNone/>
              <a:defRPr sz="1633"/>
            </a:lvl3pPr>
            <a:lvl4pPr marL="1244041" indent="0" algn="ctr">
              <a:buNone/>
              <a:defRPr sz="1451"/>
            </a:lvl4pPr>
            <a:lvl5pPr marL="1658722" indent="0" algn="ctr">
              <a:buNone/>
              <a:defRPr sz="1451"/>
            </a:lvl5pPr>
            <a:lvl6pPr marL="2073402" indent="0" algn="ctr">
              <a:buNone/>
              <a:defRPr sz="1451"/>
            </a:lvl6pPr>
            <a:lvl7pPr marL="2488082" indent="0" algn="ctr">
              <a:buNone/>
              <a:defRPr sz="1451"/>
            </a:lvl7pPr>
            <a:lvl8pPr marL="2902763" indent="0" algn="ctr">
              <a:buNone/>
              <a:defRPr sz="1451"/>
            </a:lvl8pPr>
            <a:lvl9pPr marL="3317443" indent="0" algn="ctr">
              <a:buNone/>
              <a:defRPr sz="1451"/>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B309C59-57F0-439E-A222-15F45530FFFF}"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CA55BBA-4EC3-4A8D-9B31-7E96536CC556}" type="slidenum">
              <a:rPr kumimoji="1" lang="ja-JP" altLang="en-US" smtClean="0"/>
              <a:t>‹#›</a:t>
            </a:fld>
            <a:endParaRPr kumimoji="1" lang="ja-JP" altLang="en-US"/>
          </a:p>
        </p:txBody>
      </p:sp>
    </p:spTree>
    <p:extLst>
      <p:ext uri="{BB962C8B-B14F-4D97-AF65-F5344CB8AC3E}">
        <p14:creationId xmlns:p14="http://schemas.microsoft.com/office/powerpoint/2010/main" val="10686398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B309C59-57F0-439E-A222-15F45530FFFF}"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CA55BBA-4EC3-4A8D-9B31-7E96536CC556}" type="slidenum">
              <a:rPr kumimoji="1" lang="ja-JP" altLang="en-US" smtClean="0"/>
              <a:t>‹#›</a:t>
            </a:fld>
            <a:endParaRPr kumimoji="1" lang="ja-JP" altLang="en-US"/>
          </a:p>
        </p:txBody>
      </p:sp>
    </p:spTree>
    <p:extLst>
      <p:ext uri="{BB962C8B-B14F-4D97-AF65-F5344CB8AC3E}">
        <p14:creationId xmlns:p14="http://schemas.microsoft.com/office/powerpoint/2010/main" val="366989714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085" y="365721"/>
            <a:ext cx="2135303" cy="5811230"/>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81613" y="365721"/>
            <a:ext cx="6257734" cy="5811230"/>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B309C59-57F0-439E-A222-15F45530FFFF}"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CA55BBA-4EC3-4A8D-9B31-7E96536CC556}" type="slidenum">
              <a:rPr kumimoji="1" lang="ja-JP" altLang="en-US" smtClean="0"/>
              <a:t>‹#›</a:t>
            </a:fld>
            <a:endParaRPr kumimoji="1" lang="ja-JP" altLang="en-US"/>
          </a:p>
        </p:txBody>
      </p:sp>
    </p:spTree>
    <p:extLst>
      <p:ext uri="{BB962C8B-B14F-4D97-AF65-F5344CB8AC3E}">
        <p14:creationId xmlns:p14="http://schemas.microsoft.com/office/powerpoint/2010/main" val="7566722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445" y="1123084"/>
            <a:ext cx="7429110" cy="2387269"/>
          </a:xfrm>
        </p:spPr>
        <p:txBody>
          <a:bodyPr anchor="b"/>
          <a:lstStyle>
            <a:lvl1pPr algn="ctr">
              <a:defRPr sz="5442"/>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238445" y="3602502"/>
            <a:ext cx="7429110" cy="1655826"/>
          </a:xfrm>
        </p:spPr>
        <p:txBody>
          <a:bodyPr/>
          <a:lstStyle>
            <a:lvl1pPr marL="0" indent="0" algn="ctr">
              <a:buNone/>
              <a:defRPr sz="2177"/>
            </a:lvl1pPr>
            <a:lvl2pPr marL="414680" indent="0" algn="ctr">
              <a:buNone/>
              <a:defRPr sz="1814"/>
            </a:lvl2pPr>
            <a:lvl3pPr marL="829361" indent="0" algn="ctr">
              <a:buNone/>
              <a:defRPr sz="1633"/>
            </a:lvl3pPr>
            <a:lvl4pPr marL="1244041" indent="0" algn="ctr">
              <a:buNone/>
              <a:defRPr sz="1451"/>
            </a:lvl4pPr>
            <a:lvl5pPr marL="1658722" indent="0" algn="ctr">
              <a:buNone/>
              <a:defRPr sz="1451"/>
            </a:lvl5pPr>
            <a:lvl6pPr marL="2073402" indent="0" algn="ctr">
              <a:buNone/>
              <a:defRPr sz="1451"/>
            </a:lvl6pPr>
            <a:lvl7pPr marL="2488082" indent="0" algn="ctr">
              <a:buNone/>
              <a:defRPr sz="1451"/>
            </a:lvl7pPr>
            <a:lvl8pPr marL="2902763" indent="0" algn="ctr">
              <a:buNone/>
              <a:defRPr sz="1451"/>
            </a:lvl8pPr>
            <a:lvl9pPr marL="3317443" indent="0" algn="ctr">
              <a:buNone/>
              <a:defRPr sz="1451"/>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08FE728-4444-4F7E-BEB7-4EB627E5FA5A}"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2889349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08FE728-4444-4F7E-BEB7-4EB627E5FA5A}"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3396137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376" y="1709101"/>
            <a:ext cx="8544334" cy="2853780"/>
          </a:xfrm>
        </p:spPr>
        <p:txBody>
          <a:bodyPr anchor="b"/>
          <a:lstStyle>
            <a:lvl1pPr>
              <a:defRPr sz="5442"/>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75376" y="4588799"/>
            <a:ext cx="8544334" cy="1500322"/>
          </a:xfrm>
        </p:spPr>
        <p:txBody>
          <a:bodyPr/>
          <a:lstStyle>
            <a:lvl1pPr marL="0" indent="0">
              <a:buNone/>
              <a:defRPr sz="2177">
                <a:solidFill>
                  <a:schemeClr val="tx1">
                    <a:tint val="75000"/>
                  </a:schemeClr>
                </a:solidFill>
              </a:defRPr>
            </a:lvl1pPr>
            <a:lvl2pPr marL="414680" indent="0">
              <a:buNone/>
              <a:defRPr sz="1814">
                <a:solidFill>
                  <a:schemeClr val="tx1">
                    <a:tint val="75000"/>
                  </a:schemeClr>
                </a:solidFill>
              </a:defRPr>
            </a:lvl2pPr>
            <a:lvl3pPr marL="829361" indent="0">
              <a:buNone/>
              <a:defRPr sz="1633">
                <a:solidFill>
                  <a:schemeClr val="tx1">
                    <a:tint val="75000"/>
                  </a:schemeClr>
                </a:solidFill>
              </a:defRPr>
            </a:lvl3pPr>
            <a:lvl4pPr marL="1244041" indent="0">
              <a:buNone/>
              <a:defRPr sz="1451">
                <a:solidFill>
                  <a:schemeClr val="tx1">
                    <a:tint val="75000"/>
                  </a:schemeClr>
                </a:solidFill>
              </a:defRPr>
            </a:lvl4pPr>
            <a:lvl5pPr marL="1658722" indent="0">
              <a:buNone/>
              <a:defRPr sz="1451">
                <a:solidFill>
                  <a:schemeClr val="tx1">
                    <a:tint val="75000"/>
                  </a:schemeClr>
                </a:solidFill>
              </a:defRPr>
            </a:lvl5pPr>
            <a:lvl6pPr marL="2073402" indent="0">
              <a:buNone/>
              <a:defRPr sz="1451">
                <a:solidFill>
                  <a:schemeClr val="tx1">
                    <a:tint val="75000"/>
                  </a:schemeClr>
                </a:solidFill>
              </a:defRPr>
            </a:lvl6pPr>
            <a:lvl7pPr marL="2488082" indent="0">
              <a:buNone/>
              <a:defRPr sz="1451">
                <a:solidFill>
                  <a:schemeClr val="tx1">
                    <a:tint val="75000"/>
                  </a:schemeClr>
                </a:solidFill>
              </a:defRPr>
            </a:lvl7pPr>
            <a:lvl8pPr marL="2902763" indent="0">
              <a:buNone/>
              <a:defRPr sz="1451">
                <a:solidFill>
                  <a:schemeClr val="tx1">
                    <a:tint val="75000"/>
                  </a:schemeClr>
                </a:solidFill>
              </a:defRPr>
            </a:lvl8pPr>
            <a:lvl9pPr marL="3317443" indent="0">
              <a:buNone/>
              <a:defRPr sz="1451">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08FE728-4444-4F7E-BEB7-4EB627E5FA5A}"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2316632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81615" y="1825730"/>
            <a:ext cx="4195739" cy="435122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27089" y="1825730"/>
            <a:ext cx="4197298" cy="435122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08FE728-4444-4F7E-BEB7-4EB627E5FA5A}"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4141682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365722"/>
            <a:ext cx="8544334" cy="1324661"/>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1613" y="1681745"/>
            <a:ext cx="4191059"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81613" y="2505338"/>
            <a:ext cx="4191059" cy="368457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14610" y="1681745"/>
            <a:ext cx="4211337"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14610" y="2505338"/>
            <a:ext cx="4211337" cy="368457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08FE728-4444-4F7E-BEB7-4EB627E5FA5A}" type="datetimeFigureOut">
              <a:rPr kumimoji="1" lang="ja-JP" altLang="en-US" smtClean="0"/>
              <a:t>2020/7/6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286651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08FE728-4444-4F7E-BEB7-4EB627E5FA5A}" type="datetimeFigureOut">
              <a:rPr kumimoji="1" lang="ja-JP" altLang="en-US" smtClean="0"/>
              <a:t>2020/7/6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3901036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08FE728-4444-4F7E-BEB7-4EB627E5FA5A}" type="datetimeFigureOut">
              <a:rPr kumimoji="1" lang="ja-JP" altLang="en-US" smtClean="0"/>
              <a:t>2020/7/6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2899382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457873"/>
            <a:ext cx="3195936" cy="1599672"/>
          </a:xfrm>
        </p:spPr>
        <p:txBody>
          <a:bodyPr anchor="b"/>
          <a:lstStyle>
            <a:lvl1pPr>
              <a:defRPr sz="2902"/>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211338" y="987736"/>
            <a:ext cx="5014611" cy="4873888"/>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81615" y="2057544"/>
            <a:ext cx="3195936"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08FE728-4444-4F7E-BEB7-4EB627E5FA5A}"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2522716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B309C59-57F0-439E-A222-15F45530FFFF}"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CA55BBA-4EC3-4A8D-9B31-7E96536CC556}" type="slidenum">
              <a:rPr kumimoji="1" lang="ja-JP" altLang="en-US" smtClean="0"/>
              <a:t>‹#›</a:t>
            </a:fld>
            <a:endParaRPr kumimoji="1" lang="ja-JP" altLang="en-US"/>
          </a:p>
        </p:txBody>
      </p:sp>
    </p:spTree>
    <p:extLst>
      <p:ext uri="{BB962C8B-B14F-4D97-AF65-F5344CB8AC3E}">
        <p14:creationId xmlns:p14="http://schemas.microsoft.com/office/powerpoint/2010/main" val="55142720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457873"/>
            <a:ext cx="3195936" cy="1599672"/>
          </a:xfrm>
        </p:spPr>
        <p:txBody>
          <a:bodyPr anchor="b"/>
          <a:lstStyle>
            <a:lvl1pPr>
              <a:defRPr sz="2902"/>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4211338" y="987736"/>
            <a:ext cx="5014611" cy="487388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endParaRPr kumimoji="1" lang="ja-JP" altLang="en-US"/>
          </a:p>
        </p:txBody>
      </p:sp>
      <p:sp>
        <p:nvSpPr>
          <p:cNvPr id="4" name="テキスト プレースホルダー 3"/>
          <p:cNvSpPr>
            <a:spLocks noGrp="1"/>
          </p:cNvSpPr>
          <p:nvPr>
            <p:ph type="body" sz="half" idx="2"/>
          </p:nvPr>
        </p:nvSpPr>
        <p:spPr>
          <a:xfrm>
            <a:off x="681615" y="2057544"/>
            <a:ext cx="3195936"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08FE728-4444-4F7E-BEB7-4EB627E5FA5A}"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2330284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08FE728-4444-4F7E-BEB7-4EB627E5FA5A}"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2211447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085" y="365721"/>
            <a:ext cx="2135303" cy="5811230"/>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81613" y="365721"/>
            <a:ext cx="6257734" cy="5811230"/>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08FE728-4444-4F7E-BEB7-4EB627E5FA5A}"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2819987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445" y="1123084"/>
            <a:ext cx="7429110" cy="2387269"/>
          </a:xfrm>
        </p:spPr>
        <p:txBody>
          <a:bodyPr anchor="b"/>
          <a:lstStyle>
            <a:lvl1pPr algn="ctr">
              <a:defRPr sz="5442"/>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238445" y="3602502"/>
            <a:ext cx="7429110" cy="1655826"/>
          </a:xfrm>
        </p:spPr>
        <p:txBody>
          <a:bodyPr/>
          <a:lstStyle>
            <a:lvl1pPr marL="0" indent="0" algn="ctr">
              <a:buNone/>
              <a:defRPr sz="2177"/>
            </a:lvl1pPr>
            <a:lvl2pPr marL="414680" indent="0" algn="ctr">
              <a:buNone/>
              <a:defRPr sz="1814"/>
            </a:lvl2pPr>
            <a:lvl3pPr marL="829361" indent="0" algn="ctr">
              <a:buNone/>
              <a:defRPr sz="1633"/>
            </a:lvl3pPr>
            <a:lvl4pPr marL="1244041" indent="0" algn="ctr">
              <a:buNone/>
              <a:defRPr sz="1451"/>
            </a:lvl4pPr>
            <a:lvl5pPr marL="1658722" indent="0" algn="ctr">
              <a:buNone/>
              <a:defRPr sz="1451"/>
            </a:lvl5pPr>
            <a:lvl6pPr marL="2073402" indent="0" algn="ctr">
              <a:buNone/>
              <a:defRPr sz="1451"/>
            </a:lvl6pPr>
            <a:lvl7pPr marL="2488082" indent="0" algn="ctr">
              <a:buNone/>
              <a:defRPr sz="1451"/>
            </a:lvl7pPr>
            <a:lvl8pPr marL="2902763" indent="0" algn="ctr">
              <a:buNone/>
              <a:defRPr sz="1451"/>
            </a:lvl8pPr>
            <a:lvl9pPr marL="3317443" indent="0" algn="ctr">
              <a:buNone/>
              <a:defRPr sz="1451"/>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A2E770C-CEB3-48DA-AED7-467192651288}"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440074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A2E770C-CEB3-48DA-AED7-467192651288}"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3737735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376" y="1709101"/>
            <a:ext cx="8544334" cy="2853780"/>
          </a:xfrm>
        </p:spPr>
        <p:txBody>
          <a:bodyPr anchor="b"/>
          <a:lstStyle>
            <a:lvl1pPr>
              <a:defRPr sz="5442"/>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75376" y="4588799"/>
            <a:ext cx="8544334" cy="1500322"/>
          </a:xfrm>
        </p:spPr>
        <p:txBody>
          <a:bodyPr/>
          <a:lstStyle>
            <a:lvl1pPr marL="0" indent="0">
              <a:buNone/>
              <a:defRPr sz="2177">
                <a:solidFill>
                  <a:schemeClr val="tx1">
                    <a:tint val="75000"/>
                  </a:schemeClr>
                </a:solidFill>
              </a:defRPr>
            </a:lvl1pPr>
            <a:lvl2pPr marL="414680" indent="0">
              <a:buNone/>
              <a:defRPr sz="1814">
                <a:solidFill>
                  <a:schemeClr val="tx1">
                    <a:tint val="75000"/>
                  </a:schemeClr>
                </a:solidFill>
              </a:defRPr>
            </a:lvl2pPr>
            <a:lvl3pPr marL="829361" indent="0">
              <a:buNone/>
              <a:defRPr sz="1633">
                <a:solidFill>
                  <a:schemeClr val="tx1">
                    <a:tint val="75000"/>
                  </a:schemeClr>
                </a:solidFill>
              </a:defRPr>
            </a:lvl3pPr>
            <a:lvl4pPr marL="1244041" indent="0">
              <a:buNone/>
              <a:defRPr sz="1451">
                <a:solidFill>
                  <a:schemeClr val="tx1">
                    <a:tint val="75000"/>
                  </a:schemeClr>
                </a:solidFill>
              </a:defRPr>
            </a:lvl4pPr>
            <a:lvl5pPr marL="1658722" indent="0">
              <a:buNone/>
              <a:defRPr sz="1451">
                <a:solidFill>
                  <a:schemeClr val="tx1">
                    <a:tint val="75000"/>
                  </a:schemeClr>
                </a:solidFill>
              </a:defRPr>
            </a:lvl5pPr>
            <a:lvl6pPr marL="2073402" indent="0">
              <a:buNone/>
              <a:defRPr sz="1451">
                <a:solidFill>
                  <a:schemeClr val="tx1">
                    <a:tint val="75000"/>
                  </a:schemeClr>
                </a:solidFill>
              </a:defRPr>
            </a:lvl6pPr>
            <a:lvl7pPr marL="2488082" indent="0">
              <a:buNone/>
              <a:defRPr sz="1451">
                <a:solidFill>
                  <a:schemeClr val="tx1">
                    <a:tint val="75000"/>
                  </a:schemeClr>
                </a:solidFill>
              </a:defRPr>
            </a:lvl7pPr>
            <a:lvl8pPr marL="2902763" indent="0">
              <a:buNone/>
              <a:defRPr sz="1451">
                <a:solidFill>
                  <a:schemeClr val="tx1">
                    <a:tint val="75000"/>
                  </a:schemeClr>
                </a:solidFill>
              </a:defRPr>
            </a:lvl8pPr>
            <a:lvl9pPr marL="3317443" indent="0">
              <a:buNone/>
              <a:defRPr sz="1451">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A2E770C-CEB3-48DA-AED7-467192651288}"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3692195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81615" y="1825730"/>
            <a:ext cx="4195739" cy="435122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27089" y="1825730"/>
            <a:ext cx="4197298" cy="435122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A2E770C-CEB3-48DA-AED7-467192651288}"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2980439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365722"/>
            <a:ext cx="8544334" cy="1324661"/>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1613" y="1681745"/>
            <a:ext cx="4191059"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81613" y="2505338"/>
            <a:ext cx="4191059" cy="368457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14610" y="1681745"/>
            <a:ext cx="4211337"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14610" y="2505338"/>
            <a:ext cx="4211337" cy="368457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A2E770C-CEB3-48DA-AED7-467192651288}" type="datetimeFigureOut">
              <a:rPr kumimoji="1" lang="ja-JP" altLang="en-US" smtClean="0"/>
              <a:t>2020/7/6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2001915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A2E770C-CEB3-48DA-AED7-467192651288}" type="datetimeFigureOut">
              <a:rPr kumimoji="1" lang="ja-JP" altLang="en-US" smtClean="0"/>
              <a:t>2020/7/6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1132780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A2E770C-CEB3-48DA-AED7-467192651288}" type="datetimeFigureOut">
              <a:rPr kumimoji="1" lang="ja-JP" altLang="en-US" smtClean="0"/>
              <a:t>2020/7/6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3125604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376" y="1709101"/>
            <a:ext cx="8544334" cy="2853780"/>
          </a:xfrm>
        </p:spPr>
        <p:txBody>
          <a:bodyPr anchor="b"/>
          <a:lstStyle>
            <a:lvl1pPr>
              <a:defRPr sz="5442"/>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75376" y="4588799"/>
            <a:ext cx="8544334" cy="1500322"/>
          </a:xfrm>
        </p:spPr>
        <p:txBody>
          <a:bodyPr/>
          <a:lstStyle>
            <a:lvl1pPr marL="0" indent="0">
              <a:buNone/>
              <a:defRPr sz="2177">
                <a:solidFill>
                  <a:schemeClr val="tx1">
                    <a:tint val="75000"/>
                  </a:schemeClr>
                </a:solidFill>
              </a:defRPr>
            </a:lvl1pPr>
            <a:lvl2pPr marL="414680" indent="0">
              <a:buNone/>
              <a:defRPr sz="1814">
                <a:solidFill>
                  <a:schemeClr val="tx1">
                    <a:tint val="75000"/>
                  </a:schemeClr>
                </a:solidFill>
              </a:defRPr>
            </a:lvl2pPr>
            <a:lvl3pPr marL="829361" indent="0">
              <a:buNone/>
              <a:defRPr sz="1633">
                <a:solidFill>
                  <a:schemeClr val="tx1">
                    <a:tint val="75000"/>
                  </a:schemeClr>
                </a:solidFill>
              </a:defRPr>
            </a:lvl3pPr>
            <a:lvl4pPr marL="1244041" indent="0">
              <a:buNone/>
              <a:defRPr sz="1451">
                <a:solidFill>
                  <a:schemeClr val="tx1">
                    <a:tint val="75000"/>
                  </a:schemeClr>
                </a:solidFill>
              </a:defRPr>
            </a:lvl4pPr>
            <a:lvl5pPr marL="1658722" indent="0">
              <a:buNone/>
              <a:defRPr sz="1451">
                <a:solidFill>
                  <a:schemeClr val="tx1">
                    <a:tint val="75000"/>
                  </a:schemeClr>
                </a:solidFill>
              </a:defRPr>
            </a:lvl5pPr>
            <a:lvl6pPr marL="2073402" indent="0">
              <a:buNone/>
              <a:defRPr sz="1451">
                <a:solidFill>
                  <a:schemeClr val="tx1">
                    <a:tint val="75000"/>
                  </a:schemeClr>
                </a:solidFill>
              </a:defRPr>
            </a:lvl6pPr>
            <a:lvl7pPr marL="2488082" indent="0">
              <a:buNone/>
              <a:defRPr sz="1451">
                <a:solidFill>
                  <a:schemeClr val="tx1">
                    <a:tint val="75000"/>
                  </a:schemeClr>
                </a:solidFill>
              </a:defRPr>
            </a:lvl7pPr>
            <a:lvl8pPr marL="2902763" indent="0">
              <a:buNone/>
              <a:defRPr sz="1451">
                <a:solidFill>
                  <a:schemeClr val="tx1">
                    <a:tint val="75000"/>
                  </a:schemeClr>
                </a:solidFill>
              </a:defRPr>
            </a:lvl8pPr>
            <a:lvl9pPr marL="3317443" indent="0">
              <a:buNone/>
              <a:defRPr sz="1451">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B309C59-57F0-439E-A222-15F45530FFFF}"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CA55BBA-4EC3-4A8D-9B31-7E96536CC556}" type="slidenum">
              <a:rPr kumimoji="1" lang="ja-JP" altLang="en-US" smtClean="0"/>
              <a:t>‹#›</a:t>
            </a:fld>
            <a:endParaRPr kumimoji="1" lang="ja-JP" altLang="en-US"/>
          </a:p>
        </p:txBody>
      </p:sp>
    </p:spTree>
    <p:extLst>
      <p:ext uri="{BB962C8B-B14F-4D97-AF65-F5344CB8AC3E}">
        <p14:creationId xmlns:p14="http://schemas.microsoft.com/office/powerpoint/2010/main" val="58929535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457873"/>
            <a:ext cx="3195936" cy="1599672"/>
          </a:xfrm>
        </p:spPr>
        <p:txBody>
          <a:bodyPr anchor="b"/>
          <a:lstStyle>
            <a:lvl1pPr>
              <a:defRPr sz="2902"/>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211338" y="987736"/>
            <a:ext cx="5014611" cy="4873888"/>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81615" y="2057544"/>
            <a:ext cx="3195936"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A2E770C-CEB3-48DA-AED7-467192651288}"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1361226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457873"/>
            <a:ext cx="3195936" cy="1599672"/>
          </a:xfrm>
        </p:spPr>
        <p:txBody>
          <a:bodyPr anchor="b"/>
          <a:lstStyle>
            <a:lvl1pPr>
              <a:defRPr sz="2902"/>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4211338" y="987736"/>
            <a:ext cx="5014611" cy="487388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endParaRPr kumimoji="1" lang="ja-JP" altLang="en-US"/>
          </a:p>
        </p:txBody>
      </p:sp>
      <p:sp>
        <p:nvSpPr>
          <p:cNvPr id="4" name="テキスト プレースホルダー 3"/>
          <p:cNvSpPr>
            <a:spLocks noGrp="1"/>
          </p:cNvSpPr>
          <p:nvPr>
            <p:ph type="body" sz="half" idx="2"/>
          </p:nvPr>
        </p:nvSpPr>
        <p:spPr>
          <a:xfrm>
            <a:off x="681615" y="2057544"/>
            <a:ext cx="3195936"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A2E770C-CEB3-48DA-AED7-467192651288}"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3043599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A2E770C-CEB3-48DA-AED7-467192651288}"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4065156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085" y="365721"/>
            <a:ext cx="2135303" cy="5811230"/>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81613" y="365721"/>
            <a:ext cx="6257734" cy="5811230"/>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A2E770C-CEB3-48DA-AED7-467192651288}"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3893209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445" y="1123084"/>
            <a:ext cx="7429110" cy="2387269"/>
          </a:xfrm>
        </p:spPr>
        <p:txBody>
          <a:bodyPr anchor="b"/>
          <a:lstStyle>
            <a:lvl1pPr algn="ctr">
              <a:defRPr sz="5442"/>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238445" y="3602502"/>
            <a:ext cx="7429110" cy="1655826"/>
          </a:xfrm>
        </p:spPr>
        <p:txBody>
          <a:bodyPr/>
          <a:lstStyle>
            <a:lvl1pPr marL="0" indent="0" algn="ctr">
              <a:buNone/>
              <a:defRPr sz="2177"/>
            </a:lvl1pPr>
            <a:lvl2pPr marL="414680" indent="0" algn="ctr">
              <a:buNone/>
              <a:defRPr sz="1814"/>
            </a:lvl2pPr>
            <a:lvl3pPr marL="829361" indent="0" algn="ctr">
              <a:buNone/>
              <a:defRPr sz="1633"/>
            </a:lvl3pPr>
            <a:lvl4pPr marL="1244041" indent="0" algn="ctr">
              <a:buNone/>
              <a:defRPr sz="1451"/>
            </a:lvl4pPr>
            <a:lvl5pPr marL="1658722" indent="0" algn="ctr">
              <a:buNone/>
              <a:defRPr sz="1451"/>
            </a:lvl5pPr>
            <a:lvl6pPr marL="2073402" indent="0" algn="ctr">
              <a:buNone/>
              <a:defRPr sz="1451"/>
            </a:lvl6pPr>
            <a:lvl7pPr marL="2488082" indent="0" algn="ctr">
              <a:buNone/>
              <a:defRPr sz="1451"/>
            </a:lvl7pPr>
            <a:lvl8pPr marL="2902763" indent="0" algn="ctr">
              <a:buNone/>
              <a:defRPr sz="1451"/>
            </a:lvl8pPr>
            <a:lvl9pPr marL="3317443" indent="0" algn="ctr">
              <a:buNone/>
              <a:defRPr sz="1451"/>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CE4AB38-A7A7-4654-A9FC-FAE557007DF3}"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4008592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CE4AB38-A7A7-4654-A9FC-FAE557007DF3}"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63943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376" y="1709101"/>
            <a:ext cx="8544334" cy="2853780"/>
          </a:xfrm>
        </p:spPr>
        <p:txBody>
          <a:bodyPr anchor="b"/>
          <a:lstStyle>
            <a:lvl1pPr>
              <a:defRPr sz="5442"/>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75376" y="4588799"/>
            <a:ext cx="8544334" cy="1500322"/>
          </a:xfrm>
        </p:spPr>
        <p:txBody>
          <a:bodyPr/>
          <a:lstStyle>
            <a:lvl1pPr marL="0" indent="0">
              <a:buNone/>
              <a:defRPr sz="2177">
                <a:solidFill>
                  <a:schemeClr val="tx1">
                    <a:tint val="75000"/>
                  </a:schemeClr>
                </a:solidFill>
              </a:defRPr>
            </a:lvl1pPr>
            <a:lvl2pPr marL="414680" indent="0">
              <a:buNone/>
              <a:defRPr sz="1814">
                <a:solidFill>
                  <a:schemeClr val="tx1">
                    <a:tint val="75000"/>
                  </a:schemeClr>
                </a:solidFill>
              </a:defRPr>
            </a:lvl2pPr>
            <a:lvl3pPr marL="829361" indent="0">
              <a:buNone/>
              <a:defRPr sz="1633">
                <a:solidFill>
                  <a:schemeClr val="tx1">
                    <a:tint val="75000"/>
                  </a:schemeClr>
                </a:solidFill>
              </a:defRPr>
            </a:lvl3pPr>
            <a:lvl4pPr marL="1244041" indent="0">
              <a:buNone/>
              <a:defRPr sz="1451">
                <a:solidFill>
                  <a:schemeClr val="tx1">
                    <a:tint val="75000"/>
                  </a:schemeClr>
                </a:solidFill>
              </a:defRPr>
            </a:lvl4pPr>
            <a:lvl5pPr marL="1658722" indent="0">
              <a:buNone/>
              <a:defRPr sz="1451">
                <a:solidFill>
                  <a:schemeClr val="tx1">
                    <a:tint val="75000"/>
                  </a:schemeClr>
                </a:solidFill>
              </a:defRPr>
            </a:lvl5pPr>
            <a:lvl6pPr marL="2073402" indent="0">
              <a:buNone/>
              <a:defRPr sz="1451">
                <a:solidFill>
                  <a:schemeClr val="tx1">
                    <a:tint val="75000"/>
                  </a:schemeClr>
                </a:solidFill>
              </a:defRPr>
            </a:lvl6pPr>
            <a:lvl7pPr marL="2488082" indent="0">
              <a:buNone/>
              <a:defRPr sz="1451">
                <a:solidFill>
                  <a:schemeClr val="tx1">
                    <a:tint val="75000"/>
                  </a:schemeClr>
                </a:solidFill>
              </a:defRPr>
            </a:lvl7pPr>
            <a:lvl8pPr marL="2902763" indent="0">
              <a:buNone/>
              <a:defRPr sz="1451">
                <a:solidFill>
                  <a:schemeClr val="tx1">
                    <a:tint val="75000"/>
                  </a:schemeClr>
                </a:solidFill>
              </a:defRPr>
            </a:lvl8pPr>
            <a:lvl9pPr marL="3317443" indent="0">
              <a:buNone/>
              <a:defRPr sz="1451">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CE4AB38-A7A7-4654-A9FC-FAE557007DF3}"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757048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81615" y="1825730"/>
            <a:ext cx="4195739" cy="435122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27089" y="1825730"/>
            <a:ext cx="4197298" cy="435122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CE4AB38-A7A7-4654-A9FC-FAE557007DF3}"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185432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365722"/>
            <a:ext cx="8544334" cy="1324661"/>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1613" y="1681745"/>
            <a:ext cx="4191059"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81613" y="2505338"/>
            <a:ext cx="4191059" cy="368457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14610" y="1681745"/>
            <a:ext cx="4211337"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14610" y="2505338"/>
            <a:ext cx="4211337" cy="368457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CE4AB38-A7A7-4654-A9FC-FAE557007DF3}" type="datetimeFigureOut">
              <a:rPr kumimoji="1" lang="ja-JP" altLang="en-US" smtClean="0"/>
              <a:t>2020/7/6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1779880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CE4AB38-A7A7-4654-A9FC-FAE557007DF3}" type="datetimeFigureOut">
              <a:rPr kumimoji="1" lang="ja-JP" altLang="en-US" smtClean="0"/>
              <a:t>2020/7/6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2410224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81615" y="1825730"/>
            <a:ext cx="4195739" cy="435122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27089" y="1825730"/>
            <a:ext cx="4197298" cy="435122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B309C59-57F0-439E-A222-15F45530FFFF}"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CA55BBA-4EC3-4A8D-9B31-7E96536CC556}" type="slidenum">
              <a:rPr kumimoji="1" lang="ja-JP" altLang="en-US" smtClean="0"/>
              <a:t>‹#›</a:t>
            </a:fld>
            <a:endParaRPr kumimoji="1" lang="ja-JP" altLang="en-US"/>
          </a:p>
        </p:txBody>
      </p:sp>
    </p:spTree>
    <p:extLst>
      <p:ext uri="{BB962C8B-B14F-4D97-AF65-F5344CB8AC3E}">
        <p14:creationId xmlns:p14="http://schemas.microsoft.com/office/powerpoint/2010/main" val="411498515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CE4AB38-A7A7-4654-A9FC-FAE557007DF3}" type="datetimeFigureOut">
              <a:rPr kumimoji="1" lang="ja-JP" altLang="en-US" smtClean="0"/>
              <a:t>2020/7/6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4273439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457873"/>
            <a:ext cx="3195936" cy="1599672"/>
          </a:xfrm>
        </p:spPr>
        <p:txBody>
          <a:bodyPr anchor="b"/>
          <a:lstStyle>
            <a:lvl1pPr>
              <a:defRPr sz="2902"/>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211338" y="987736"/>
            <a:ext cx="5014611" cy="4873888"/>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81615" y="2057544"/>
            <a:ext cx="3195936"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CE4AB38-A7A7-4654-A9FC-FAE557007DF3}"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1834565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457873"/>
            <a:ext cx="3195936" cy="1599672"/>
          </a:xfrm>
        </p:spPr>
        <p:txBody>
          <a:bodyPr anchor="b"/>
          <a:lstStyle>
            <a:lvl1pPr>
              <a:defRPr sz="2902"/>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4211338" y="987736"/>
            <a:ext cx="5014611" cy="487388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endParaRPr kumimoji="1" lang="ja-JP" altLang="en-US"/>
          </a:p>
        </p:txBody>
      </p:sp>
      <p:sp>
        <p:nvSpPr>
          <p:cNvPr id="4" name="テキスト プレースホルダー 3"/>
          <p:cNvSpPr>
            <a:spLocks noGrp="1"/>
          </p:cNvSpPr>
          <p:nvPr>
            <p:ph type="body" sz="half" idx="2"/>
          </p:nvPr>
        </p:nvSpPr>
        <p:spPr>
          <a:xfrm>
            <a:off x="681615" y="2057544"/>
            <a:ext cx="3195936"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CE4AB38-A7A7-4654-A9FC-FAE557007DF3}"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3124122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CE4AB38-A7A7-4654-A9FC-FAE557007DF3}"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2776499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085" y="365721"/>
            <a:ext cx="2135303" cy="5811230"/>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81613" y="365721"/>
            <a:ext cx="6257734" cy="5811230"/>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CE4AB38-A7A7-4654-A9FC-FAE557007DF3}"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340118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445" y="1123084"/>
            <a:ext cx="7429110" cy="2387269"/>
          </a:xfrm>
        </p:spPr>
        <p:txBody>
          <a:bodyPr anchor="b"/>
          <a:lstStyle>
            <a:lvl1pPr algn="ctr">
              <a:defRPr sz="5442"/>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238445" y="3602502"/>
            <a:ext cx="7429110" cy="1655826"/>
          </a:xfrm>
        </p:spPr>
        <p:txBody>
          <a:bodyPr/>
          <a:lstStyle>
            <a:lvl1pPr marL="0" indent="0" algn="ctr">
              <a:buNone/>
              <a:defRPr sz="2177"/>
            </a:lvl1pPr>
            <a:lvl2pPr marL="414680" indent="0" algn="ctr">
              <a:buNone/>
              <a:defRPr sz="1814"/>
            </a:lvl2pPr>
            <a:lvl3pPr marL="829361" indent="0" algn="ctr">
              <a:buNone/>
              <a:defRPr sz="1633"/>
            </a:lvl3pPr>
            <a:lvl4pPr marL="1244041" indent="0" algn="ctr">
              <a:buNone/>
              <a:defRPr sz="1451"/>
            </a:lvl4pPr>
            <a:lvl5pPr marL="1658722" indent="0" algn="ctr">
              <a:buNone/>
              <a:defRPr sz="1451"/>
            </a:lvl5pPr>
            <a:lvl6pPr marL="2073402" indent="0" algn="ctr">
              <a:buNone/>
              <a:defRPr sz="1451"/>
            </a:lvl6pPr>
            <a:lvl7pPr marL="2488082" indent="0" algn="ctr">
              <a:buNone/>
              <a:defRPr sz="1451"/>
            </a:lvl7pPr>
            <a:lvl8pPr marL="2902763" indent="0" algn="ctr">
              <a:buNone/>
              <a:defRPr sz="1451"/>
            </a:lvl8pPr>
            <a:lvl9pPr marL="3317443" indent="0" algn="ctr">
              <a:buNone/>
              <a:defRPr sz="1451"/>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5499" y="6356934"/>
            <a:ext cx="2228888" cy="364281"/>
          </a:xfrm>
          <a:prstGeom prst="rect">
            <a:avLst/>
          </a:prstGeom>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327358417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5499" y="6356934"/>
            <a:ext cx="2228888" cy="364281"/>
          </a:xfrm>
          <a:prstGeom prst="rect">
            <a:avLst/>
          </a:prstGeom>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335866675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376" y="1709101"/>
            <a:ext cx="8544334" cy="2853780"/>
          </a:xfrm>
        </p:spPr>
        <p:txBody>
          <a:bodyPr anchor="b"/>
          <a:lstStyle>
            <a:lvl1pPr>
              <a:defRPr sz="5442"/>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75376" y="4588799"/>
            <a:ext cx="8544334" cy="1500322"/>
          </a:xfrm>
        </p:spPr>
        <p:txBody>
          <a:bodyPr/>
          <a:lstStyle>
            <a:lvl1pPr marL="0" indent="0">
              <a:buNone/>
              <a:defRPr sz="2177">
                <a:solidFill>
                  <a:schemeClr val="tx1">
                    <a:tint val="75000"/>
                  </a:schemeClr>
                </a:solidFill>
              </a:defRPr>
            </a:lvl1pPr>
            <a:lvl2pPr marL="414680" indent="0">
              <a:buNone/>
              <a:defRPr sz="1814">
                <a:solidFill>
                  <a:schemeClr val="tx1">
                    <a:tint val="75000"/>
                  </a:schemeClr>
                </a:solidFill>
              </a:defRPr>
            </a:lvl2pPr>
            <a:lvl3pPr marL="829361" indent="0">
              <a:buNone/>
              <a:defRPr sz="1633">
                <a:solidFill>
                  <a:schemeClr val="tx1">
                    <a:tint val="75000"/>
                  </a:schemeClr>
                </a:solidFill>
              </a:defRPr>
            </a:lvl3pPr>
            <a:lvl4pPr marL="1244041" indent="0">
              <a:buNone/>
              <a:defRPr sz="1451">
                <a:solidFill>
                  <a:schemeClr val="tx1">
                    <a:tint val="75000"/>
                  </a:schemeClr>
                </a:solidFill>
              </a:defRPr>
            </a:lvl4pPr>
            <a:lvl5pPr marL="1658722" indent="0">
              <a:buNone/>
              <a:defRPr sz="1451">
                <a:solidFill>
                  <a:schemeClr val="tx1">
                    <a:tint val="75000"/>
                  </a:schemeClr>
                </a:solidFill>
              </a:defRPr>
            </a:lvl5pPr>
            <a:lvl6pPr marL="2073402" indent="0">
              <a:buNone/>
              <a:defRPr sz="1451">
                <a:solidFill>
                  <a:schemeClr val="tx1">
                    <a:tint val="75000"/>
                  </a:schemeClr>
                </a:solidFill>
              </a:defRPr>
            </a:lvl6pPr>
            <a:lvl7pPr marL="2488082" indent="0">
              <a:buNone/>
              <a:defRPr sz="1451">
                <a:solidFill>
                  <a:schemeClr val="tx1">
                    <a:tint val="75000"/>
                  </a:schemeClr>
                </a:solidFill>
              </a:defRPr>
            </a:lvl7pPr>
            <a:lvl8pPr marL="2902763" indent="0">
              <a:buNone/>
              <a:defRPr sz="1451">
                <a:solidFill>
                  <a:schemeClr val="tx1">
                    <a:tint val="75000"/>
                  </a:schemeClr>
                </a:solidFill>
              </a:defRPr>
            </a:lvl8pPr>
            <a:lvl9pPr marL="3317443" indent="0">
              <a:buNone/>
              <a:defRPr sz="1451">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5499" y="6356934"/>
            <a:ext cx="2228888" cy="364281"/>
          </a:xfrm>
          <a:prstGeom prst="rect">
            <a:avLst/>
          </a:prstGeom>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277184152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81615" y="1825730"/>
            <a:ext cx="4195739" cy="435122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27089" y="1825730"/>
            <a:ext cx="4197298" cy="435122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5499" y="6356934"/>
            <a:ext cx="2228888" cy="364281"/>
          </a:xfrm>
          <a:prstGeom prst="rect">
            <a:avLst/>
          </a:prstGeom>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91008144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365722"/>
            <a:ext cx="8544334" cy="1324661"/>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1613" y="1681745"/>
            <a:ext cx="4191059"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81613" y="2505338"/>
            <a:ext cx="4191059" cy="368457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14610" y="1681745"/>
            <a:ext cx="4211337"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14610" y="2505338"/>
            <a:ext cx="4211337" cy="368457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6995499" y="6356934"/>
            <a:ext cx="2228888" cy="364281"/>
          </a:xfrm>
          <a:prstGeom prst="rect">
            <a:avLst/>
          </a:prstGeom>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22571757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365722"/>
            <a:ext cx="8544334" cy="1324661"/>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1613" y="1681745"/>
            <a:ext cx="4191059"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81613" y="2505338"/>
            <a:ext cx="4191059" cy="368457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14610" y="1681745"/>
            <a:ext cx="4211337" cy="8235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14610" y="2505338"/>
            <a:ext cx="4211337" cy="368457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B309C59-57F0-439E-A222-15F45530FFFF}" type="datetimeFigureOut">
              <a:rPr kumimoji="1" lang="ja-JP" altLang="en-US" smtClean="0"/>
              <a:t>2020/7/6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CA55BBA-4EC3-4A8D-9B31-7E96536CC556}" type="slidenum">
              <a:rPr kumimoji="1" lang="ja-JP" altLang="en-US" smtClean="0"/>
              <a:t>‹#›</a:t>
            </a:fld>
            <a:endParaRPr kumimoji="1" lang="ja-JP" altLang="en-US"/>
          </a:p>
        </p:txBody>
      </p:sp>
    </p:spTree>
    <p:extLst>
      <p:ext uri="{BB962C8B-B14F-4D97-AF65-F5344CB8AC3E}">
        <p14:creationId xmlns:p14="http://schemas.microsoft.com/office/powerpoint/2010/main" val="266297843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6995499" y="6356934"/>
            <a:ext cx="2228888" cy="364281"/>
          </a:xfrm>
          <a:prstGeom prst="rect">
            <a:avLst/>
          </a:prstGeom>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315283819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6995499" y="6356934"/>
            <a:ext cx="2228888" cy="364281"/>
          </a:xfrm>
          <a:prstGeom prst="rect">
            <a:avLst/>
          </a:prstGeom>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374019606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457873"/>
            <a:ext cx="3195936" cy="1599672"/>
          </a:xfrm>
        </p:spPr>
        <p:txBody>
          <a:bodyPr anchor="b"/>
          <a:lstStyle>
            <a:lvl1pPr>
              <a:defRPr sz="2902"/>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211338" y="987736"/>
            <a:ext cx="5014611" cy="4873888"/>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81615" y="2057544"/>
            <a:ext cx="3195936"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5499" y="6356934"/>
            <a:ext cx="2228888" cy="364281"/>
          </a:xfrm>
          <a:prstGeom prst="rect">
            <a:avLst/>
          </a:prstGeom>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64953202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457873"/>
            <a:ext cx="3195936" cy="1599672"/>
          </a:xfrm>
        </p:spPr>
        <p:txBody>
          <a:bodyPr anchor="b"/>
          <a:lstStyle>
            <a:lvl1pPr>
              <a:defRPr sz="2902"/>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4211338" y="987736"/>
            <a:ext cx="5014611" cy="487388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endParaRPr kumimoji="1" lang="ja-JP" altLang="en-US"/>
          </a:p>
        </p:txBody>
      </p:sp>
      <p:sp>
        <p:nvSpPr>
          <p:cNvPr id="4" name="テキスト プレースホルダー 3"/>
          <p:cNvSpPr>
            <a:spLocks noGrp="1"/>
          </p:cNvSpPr>
          <p:nvPr>
            <p:ph type="body" sz="half" idx="2"/>
          </p:nvPr>
        </p:nvSpPr>
        <p:spPr>
          <a:xfrm>
            <a:off x="681615" y="2057544"/>
            <a:ext cx="3195936"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5499" y="6356934"/>
            <a:ext cx="2228888" cy="364281"/>
          </a:xfrm>
          <a:prstGeom prst="rect">
            <a:avLst/>
          </a:prstGeom>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354372342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5499" y="6356934"/>
            <a:ext cx="2228888" cy="364281"/>
          </a:xfrm>
          <a:prstGeom prst="rect">
            <a:avLst/>
          </a:prstGeom>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280197722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085" y="365721"/>
            <a:ext cx="2135303" cy="5811230"/>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81613" y="365721"/>
            <a:ext cx="6257734" cy="5811230"/>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5499" y="6356934"/>
            <a:ext cx="2228888" cy="364281"/>
          </a:xfrm>
          <a:prstGeom prst="rect">
            <a:avLst/>
          </a:prstGeom>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258589722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1365148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23272764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763760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3047425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B309C59-57F0-439E-A222-15F45530FFFF}" type="datetimeFigureOut">
              <a:rPr kumimoji="1" lang="ja-JP" altLang="en-US" smtClean="0"/>
              <a:t>2020/7/6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CA55BBA-4EC3-4A8D-9B31-7E96536CC556}" type="slidenum">
              <a:rPr kumimoji="1" lang="ja-JP" altLang="en-US" smtClean="0"/>
              <a:t>‹#›</a:t>
            </a:fld>
            <a:endParaRPr kumimoji="1" lang="ja-JP" altLang="en-US"/>
          </a:p>
        </p:txBody>
      </p:sp>
    </p:spTree>
    <p:extLst>
      <p:ext uri="{BB962C8B-B14F-4D97-AF65-F5344CB8AC3E}">
        <p14:creationId xmlns:p14="http://schemas.microsoft.com/office/powerpoint/2010/main" val="43717388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2553762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28007489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2058023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4249602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2750885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579821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F1E3DD-1971-449A-BCC3-3A9264172967}" type="datetimeFigureOut">
              <a:rPr kumimoji="1" lang="ja-JP" altLang="en-US" smtClean="0"/>
              <a:t>2020/7/6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C6BE0E-9531-406F-B6F3-CD5A785B1D94}" type="slidenum">
              <a:rPr kumimoji="1" lang="ja-JP" altLang="en-US" smtClean="0"/>
              <a:t>‹#›</a:t>
            </a:fld>
            <a:endParaRPr kumimoji="1" lang="ja-JP" altLang="en-US"/>
          </a:p>
        </p:txBody>
      </p:sp>
    </p:spTree>
    <p:extLst>
      <p:ext uri="{BB962C8B-B14F-4D97-AF65-F5344CB8AC3E}">
        <p14:creationId xmlns:p14="http://schemas.microsoft.com/office/powerpoint/2010/main" val="353544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B309C59-57F0-439E-A222-15F45530FFFF}" type="datetimeFigureOut">
              <a:rPr kumimoji="1" lang="ja-JP" altLang="en-US" smtClean="0"/>
              <a:t>2020/7/6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CA55BBA-4EC3-4A8D-9B31-7E96536CC556}" type="slidenum">
              <a:rPr kumimoji="1" lang="ja-JP" altLang="en-US" smtClean="0"/>
              <a:t>‹#›</a:t>
            </a:fld>
            <a:endParaRPr kumimoji="1" lang="ja-JP" altLang="en-US"/>
          </a:p>
        </p:txBody>
      </p:sp>
    </p:spTree>
    <p:extLst>
      <p:ext uri="{BB962C8B-B14F-4D97-AF65-F5344CB8AC3E}">
        <p14:creationId xmlns:p14="http://schemas.microsoft.com/office/powerpoint/2010/main" val="32297005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457873"/>
            <a:ext cx="3195936" cy="1599672"/>
          </a:xfrm>
        </p:spPr>
        <p:txBody>
          <a:bodyPr anchor="b"/>
          <a:lstStyle>
            <a:lvl1pPr>
              <a:defRPr sz="2902"/>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211338" y="987736"/>
            <a:ext cx="5014611" cy="4873888"/>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81615" y="2057544"/>
            <a:ext cx="3195936"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B309C59-57F0-439E-A222-15F45530FFFF}"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CA55BBA-4EC3-4A8D-9B31-7E96536CC556}" type="slidenum">
              <a:rPr kumimoji="1" lang="ja-JP" altLang="en-US" smtClean="0"/>
              <a:t>‹#›</a:t>
            </a:fld>
            <a:endParaRPr kumimoji="1" lang="ja-JP" altLang="en-US"/>
          </a:p>
        </p:txBody>
      </p:sp>
    </p:spTree>
    <p:extLst>
      <p:ext uri="{BB962C8B-B14F-4D97-AF65-F5344CB8AC3E}">
        <p14:creationId xmlns:p14="http://schemas.microsoft.com/office/powerpoint/2010/main" val="307740253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1615" y="457873"/>
            <a:ext cx="3195936" cy="1599672"/>
          </a:xfrm>
        </p:spPr>
        <p:txBody>
          <a:bodyPr anchor="b"/>
          <a:lstStyle>
            <a:lvl1pPr>
              <a:defRPr sz="2902"/>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4211338" y="987736"/>
            <a:ext cx="5014611" cy="487388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endParaRPr kumimoji="1" lang="ja-JP" altLang="en-US"/>
          </a:p>
        </p:txBody>
      </p:sp>
      <p:sp>
        <p:nvSpPr>
          <p:cNvPr id="4" name="テキスト プレースホルダー 3"/>
          <p:cNvSpPr>
            <a:spLocks noGrp="1"/>
          </p:cNvSpPr>
          <p:nvPr>
            <p:ph type="body" sz="half" idx="2"/>
          </p:nvPr>
        </p:nvSpPr>
        <p:spPr>
          <a:xfrm>
            <a:off x="681615" y="2057544"/>
            <a:ext cx="3195936" cy="3811279"/>
          </a:xfrm>
        </p:spPr>
        <p:txBody>
          <a:bodyPr/>
          <a:lstStyle>
            <a:lvl1pPr marL="0" indent="0">
              <a:buNone/>
              <a:defRPr sz="1451"/>
            </a:lvl1pPr>
            <a:lvl2pPr marL="414680" indent="0">
              <a:buNone/>
              <a:defRPr sz="1270"/>
            </a:lvl2pPr>
            <a:lvl3pPr marL="829361" indent="0">
              <a:buNone/>
              <a:defRPr sz="1088"/>
            </a:lvl3pPr>
            <a:lvl4pPr marL="1244041" indent="0">
              <a:buNone/>
              <a:defRPr sz="907"/>
            </a:lvl4pPr>
            <a:lvl5pPr marL="1658722" indent="0">
              <a:buNone/>
              <a:defRPr sz="907"/>
            </a:lvl5pPr>
            <a:lvl6pPr marL="2073402" indent="0">
              <a:buNone/>
              <a:defRPr sz="907"/>
            </a:lvl6pPr>
            <a:lvl7pPr marL="2488082" indent="0">
              <a:buNone/>
              <a:defRPr sz="907"/>
            </a:lvl7pPr>
            <a:lvl8pPr marL="2902763" indent="0">
              <a:buNone/>
              <a:defRPr sz="907"/>
            </a:lvl8pPr>
            <a:lvl9pPr marL="3317443" indent="0">
              <a:buNone/>
              <a:defRPr sz="907"/>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B309C59-57F0-439E-A222-15F45530FFFF}" type="datetimeFigureOut">
              <a:rPr kumimoji="1" lang="ja-JP" altLang="en-US" smtClean="0"/>
              <a:t>2020/7/6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CA55BBA-4EC3-4A8D-9B31-7E96536CC556}" type="slidenum">
              <a:rPr kumimoji="1" lang="ja-JP" altLang="en-US" smtClean="0"/>
              <a:t>‹#›</a:t>
            </a:fld>
            <a:endParaRPr kumimoji="1" lang="ja-JP" altLang="en-US"/>
          </a:p>
        </p:txBody>
      </p:sp>
    </p:spTree>
    <p:extLst>
      <p:ext uri="{BB962C8B-B14F-4D97-AF65-F5344CB8AC3E}">
        <p14:creationId xmlns:p14="http://schemas.microsoft.com/office/powerpoint/2010/main" val="22008881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952" y="365722"/>
            <a:ext cx="9920953" cy="6482347"/>
          </a:xfrm>
          <a:prstGeom prst="rect">
            <a:avLst/>
          </a:prstGeom>
        </p:spPr>
      </p:pic>
      <p:sp>
        <p:nvSpPr>
          <p:cNvPr id="2" name="タイトル プレースホルダー 1"/>
          <p:cNvSpPr>
            <a:spLocks noGrp="1"/>
          </p:cNvSpPr>
          <p:nvPr>
            <p:ph type="title"/>
          </p:nvPr>
        </p:nvSpPr>
        <p:spPr>
          <a:xfrm>
            <a:off x="681613" y="365722"/>
            <a:ext cx="8542774" cy="1324661"/>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681613" y="1825730"/>
            <a:ext cx="8542774" cy="435122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681615" y="6356934"/>
            <a:ext cx="2228888" cy="364281"/>
          </a:xfrm>
          <a:prstGeom prst="rect">
            <a:avLst/>
          </a:prstGeom>
        </p:spPr>
        <p:txBody>
          <a:bodyPr vert="horz" lIns="91440" tIns="45720" rIns="91440" bIns="45720" rtlCol="0" anchor="ctr"/>
          <a:lstStyle>
            <a:lvl1pPr algn="l">
              <a:defRPr sz="1088">
                <a:solidFill>
                  <a:schemeClr val="tx1">
                    <a:tint val="75000"/>
                  </a:schemeClr>
                </a:solidFill>
              </a:defRPr>
            </a:lvl1pPr>
          </a:lstStyle>
          <a:p>
            <a:fld id="{CB309C59-57F0-439E-A222-15F45530FFFF}" type="datetimeFigureOut">
              <a:rPr kumimoji="1" lang="ja-JP" altLang="en-US" smtClean="0"/>
              <a:t>2020/7/6</a:t>
            </a:fld>
            <a:endParaRPr kumimoji="1" lang="ja-JP" altLang="en-US"/>
          </a:p>
        </p:txBody>
      </p:sp>
      <p:sp>
        <p:nvSpPr>
          <p:cNvPr id="5" name="フッター プレースホルダー 4"/>
          <p:cNvSpPr>
            <a:spLocks noGrp="1"/>
          </p:cNvSpPr>
          <p:nvPr>
            <p:ph type="ftr" sz="quarter" idx="3"/>
          </p:nvPr>
        </p:nvSpPr>
        <p:spPr>
          <a:xfrm>
            <a:off x="3281723" y="6356934"/>
            <a:ext cx="3342554" cy="364281"/>
          </a:xfrm>
          <a:prstGeom prst="rect">
            <a:avLst/>
          </a:prstGeom>
        </p:spPr>
        <p:txBody>
          <a:bodyPr vert="horz" lIns="91440" tIns="45720" rIns="91440" bIns="45720" rtlCol="0" anchor="ctr"/>
          <a:lstStyle>
            <a:lvl1pPr algn="ctr">
              <a:defRPr sz="1088">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499981" y="6356934"/>
            <a:ext cx="2228888" cy="364281"/>
          </a:xfrm>
          <a:prstGeom prst="rect">
            <a:avLst/>
          </a:prstGeom>
        </p:spPr>
        <p:txBody>
          <a:bodyPr vert="horz" lIns="91440" tIns="45720" rIns="91440" bIns="45720" rtlCol="0" anchor="ctr"/>
          <a:lstStyle>
            <a:lvl1pPr algn="r">
              <a:defRPr sz="907">
                <a:solidFill>
                  <a:schemeClr val="tx1"/>
                </a:solidFill>
              </a:defRPr>
            </a:lvl1pPr>
          </a:lstStyle>
          <a:p>
            <a:fld id="{ECA55BBA-4EC3-4A8D-9B31-7E96536CC556}" type="slidenum">
              <a:rPr lang="ja-JP" altLang="en-US" smtClean="0"/>
              <a:pPr/>
              <a:t>‹#›</a:t>
            </a:fld>
            <a:endParaRPr lang="ja-JP" altLang="en-US"/>
          </a:p>
        </p:txBody>
      </p:sp>
    </p:spTree>
    <p:extLst>
      <p:ext uri="{BB962C8B-B14F-4D97-AF65-F5344CB8AC3E}">
        <p14:creationId xmlns:p14="http://schemas.microsoft.com/office/powerpoint/2010/main" val="34788968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829361" rtl="0" eaLnBrk="1" latinLnBrk="0" hangingPunct="1">
        <a:lnSpc>
          <a:spcPct val="90000"/>
        </a:lnSpc>
        <a:spcBef>
          <a:spcPct val="0"/>
        </a:spcBef>
        <a:buNone/>
        <a:defRPr kumimoji="1" sz="3991"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207340" indent="-207340" algn="l" defTabSz="829361" rtl="0" eaLnBrk="1" latinLnBrk="0" hangingPunct="1">
        <a:lnSpc>
          <a:spcPct val="90000"/>
        </a:lnSpc>
        <a:spcBef>
          <a:spcPts val="907"/>
        </a:spcBef>
        <a:buFont typeface="Arial" panose="020B0604020202020204" pitchFamily="34" charset="0"/>
        <a:buChar char="•"/>
        <a:defRPr kumimoji="1" sz="2540" kern="1200">
          <a:solidFill>
            <a:schemeClr val="tx1"/>
          </a:solidFill>
          <a:latin typeface="+mn-lt"/>
          <a:ea typeface="+mn-ea"/>
          <a:cs typeface="+mn-cs"/>
        </a:defRPr>
      </a:lvl1pPr>
      <a:lvl2pPr marL="622021" indent="-207340" algn="l" defTabSz="829361" rtl="0" eaLnBrk="1" latinLnBrk="0" hangingPunct="1">
        <a:lnSpc>
          <a:spcPct val="90000"/>
        </a:lnSpc>
        <a:spcBef>
          <a:spcPts val="454"/>
        </a:spcBef>
        <a:buFont typeface="Arial" panose="020B0604020202020204" pitchFamily="34" charset="0"/>
        <a:buChar char="•"/>
        <a:defRPr kumimoji="1" sz="2177" kern="1200">
          <a:solidFill>
            <a:schemeClr val="tx1"/>
          </a:solidFill>
          <a:latin typeface="+mn-lt"/>
          <a:ea typeface="+mn-ea"/>
          <a:cs typeface="+mn-cs"/>
        </a:defRPr>
      </a:lvl2pPr>
      <a:lvl3pPr marL="1036701" indent="-207340" algn="l" defTabSz="829361" rtl="0" eaLnBrk="1" latinLnBrk="0" hangingPunct="1">
        <a:lnSpc>
          <a:spcPct val="90000"/>
        </a:lnSpc>
        <a:spcBef>
          <a:spcPts val="454"/>
        </a:spcBef>
        <a:buFont typeface="Arial" panose="020B0604020202020204" pitchFamily="34" charset="0"/>
        <a:buChar char="•"/>
        <a:defRPr kumimoji="1" sz="1814" kern="1200">
          <a:solidFill>
            <a:schemeClr val="tx1"/>
          </a:solidFill>
          <a:latin typeface="+mn-lt"/>
          <a:ea typeface="+mn-ea"/>
          <a:cs typeface="+mn-cs"/>
        </a:defRPr>
      </a:lvl3pPr>
      <a:lvl4pPr marL="1451381"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4pPr>
      <a:lvl5pPr marL="1866062"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5pPr>
      <a:lvl6pPr marL="2280742"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6pPr>
      <a:lvl7pPr marL="269542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7pPr>
      <a:lvl8pPr marL="311010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8pPr>
      <a:lvl9pPr marL="352478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9pPr>
    </p:bodyStyle>
    <p:otherStyle>
      <a:defPPr>
        <a:defRPr lang="ja-JP"/>
      </a:defPPr>
      <a:lvl1pPr marL="0" algn="l" defTabSz="829361" rtl="0" eaLnBrk="1" latinLnBrk="0" hangingPunct="1">
        <a:defRPr kumimoji="1" sz="1633" kern="1200">
          <a:solidFill>
            <a:schemeClr val="tx1"/>
          </a:solidFill>
          <a:latin typeface="+mn-lt"/>
          <a:ea typeface="+mn-ea"/>
          <a:cs typeface="+mn-cs"/>
        </a:defRPr>
      </a:lvl1pPr>
      <a:lvl2pPr marL="414680" algn="l" defTabSz="829361" rtl="0" eaLnBrk="1" latinLnBrk="0" hangingPunct="1">
        <a:defRPr kumimoji="1" sz="1633" kern="1200">
          <a:solidFill>
            <a:schemeClr val="tx1"/>
          </a:solidFill>
          <a:latin typeface="+mn-lt"/>
          <a:ea typeface="+mn-ea"/>
          <a:cs typeface="+mn-cs"/>
        </a:defRPr>
      </a:lvl2pPr>
      <a:lvl3pPr marL="829361" algn="l" defTabSz="829361" rtl="0" eaLnBrk="1" latinLnBrk="0" hangingPunct="1">
        <a:defRPr kumimoji="1" sz="1633" kern="1200">
          <a:solidFill>
            <a:schemeClr val="tx1"/>
          </a:solidFill>
          <a:latin typeface="+mn-lt"/>
          <a:ea typeface="+mn-ea"/>
          <a:cs typeface="+mn-cs"/>
        </a:defRPr>
      </a:lvl3pPr>
      <a:lvl4pPr marL="1244041" algn="l" defTabSz="829361" rtl="0" eaLnBrk="1" latinLnBrk="0" hangingPunct="1">
        <a:defRPr kumimoji="1" sz="1633" kern="1200">
          <a:solidFill>
            <a:schemeClr val="tx1"/>
          </a:solidFill>
          <a:latin typeface="+mn-lt"/>
          <a:ea typeface="+mn-ea"/>
          <a:cs typeface="+mn-cs"/>
        </a:defRPr>
      </a:lvl4pPr>
      <a:lvl5pPr marL="1658722" algn="l" defTabSz="829361" rtl="0" eaLnBrk="1" latinLnBrk="0" hangingPunct="1">
        <a:defRPr kumimoji="1" sz="1633" kern="1200">
          <a:solidFill>
            <a:schemeClr val="tx1"/>
          </a:solidFill>
          <a:latin typeface="+mn-lt"/>
          <a:ea typeface="+mn-ea"/>
          <a:cs typeface="+mn-cs"/>
        </a:defRPr>
      </a:lvl5pPr>
      <a:lvl6pPr marL="2073402" algn="l" defTabSz="829361" rtl="0" eaLnBrk="1" latinLnBrk="0" hangingPunct="1">
        <a:defRPr kumimoji="1" sz="1633" kern="1200">
          <a:solidFill>
            <a:schemeClr val="tx1"/>
          </a:solidFill>
          <a:latin typeface="+mn-lt"/>
          <a:ea typeface="+mn-ea"/>
          <a:cs typeface="+mn-cs"/>
        </a:defRPr>
      </a:lvl6pPr>
      <a:lvl7pPr marL="2488082" algn="l" defTabSz="829361" rtl="0" eaLnBrk="1" latinLnBrk="0" hangingPunct="1">
        <a:defRPr kumimoji="1" sz="1633" kern="1200">
          <a:solidFill>
            <a:schemeClr val="tx1"/>
          </a:solidFill>
          <a:latin typeface="+mn-lt"/>
          <a:ea typeface="+mn-ea"/>
          <a:cs typeface="+mn-cs"/>
        </a:defRPr>
      </a:lvl7pPr>
      <a:lvl8pPr marL="2902763" algn="l" defTabSz="829361" rtl="0" eaLnBrk="1" latinLnBrk="0" hangingPunct="1">
        <a:defRPr kumimoji="1" sz="1633" kern="1200">
          <a:solidFill>
            <a:schemeClr val="tx1"/>
          </a:solidFill>
          <a:latin typeface="+mn-lt"/>
          <a:ea typeface="+mn-ea"/>
          <a:cs typeface="+mn-cs"/>
        </a:defRPr>
      </a:lvl8pPr>
      <a:lvl9pPr marL="3317443" algn="l" defTabSz="829361" rtl="0" eaLnBrk="1" latinLnBrk="0" hangingPunct="1">
        <a:defRPr kumimoji="1" sz="16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グループ化 8"/>
          <p:cNvGrpSpPr/>
          <p:nvPr userDrawn="1"/>
        </p:nvGrpSpPr>
        <p:grpSpPr>
          <a:xfrm>
            <a:off x="-88487" y="0"/>
            <a:ext cx="9973629" cy="6858000"/>
            <a:chOff x="17858530" y="-3780632"/>
            <a:chExt cx="10151045" cy="7561263"/>
          </a:xfrm>
        </p:grpSpPr>
        <p:pic>
          <p:nvPicPr>
            <p:cNvPr id="7" name="図 6"/>
            <p:cNvPicPr>
              <a:picLocks noChangeAspect="1"/>
            </p:cNvPicPr>
            <p:nvPr userDrawn="1"/>
          </p:nvPicPr>
          <p:blipFill rotWithShape="1">
            <a:blip r:embed="rId13">
              <a:extLst>
                <a:ext uri="{28A0092B-C50C-407E-A947-70E740481C1C}">
                  <a14:useLocalDpi xmlns:a14="http://schemas.microsoft.com/office/drawing/2010/main" val="0"/>
                </a:ext>
              </a:extLst>
            </a:blip>
            <a:srcRect l="9069"/>
            <a:stretch/>
          </p:blipFill>
          <p:spPr>
            <a:xfrm rot="10800000">
              <a:off x="17858530" y="-3767696"/>
              <a:ext cx="10151045" cy="7535392"/>
            </a:xfrm>
            <a:prstGeom prst="rect">
              <a:avLst/>
            </a:prstGeom>
          </p:spPr>
        </p:pic>
        <p:sp>
          <p:nvSpPr>
            <p:cNvPr id="8" name="正方形/長方形 7"/>
            <p:cNvSpPr/>
            <p:nvPr userDrawn="1"/>
          </p:nvSpPr>
          <p:spPr>
            <a:xfrm>
              <a:off x="17932582" y="-3780632"/>
              <a:ext cx="10076993" cy="756126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23"/>
            </a:p>
          </p:txBody>
        </p:sp>
      </p:grpSp>
      <p:sp>
        <p:nvSpPr>
          <p:cNvPr id="2" name="タイトル プレースホルダー 1"/>
          <p:cNvSpPr>
            <a:spLocks noGrp="1"/>
          </p:cNvSpPr>
          <p:nvPr>
            <p:ph type="title"/>
          </p:nvPr>
        </p:nvSpPr>
        <p:spPr>
          <a:xfrm>
            <a:off x="681613" y="365722"/>
            <a:ext cx="8542774" cy="1324661"/>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681613" y="1825730"/>
            <a:ext cx="8542774" cy="435122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81615" y="6356934"/>
            <a:ext cx="2228888" cy="364281"/>
          </a:xfrm>
          <a:prstGeom prst="rect">
            <a:avLst/>
          </a:prstGeom>
        </p:spPr>
        <p:txBody>
          <a:bodyPr vert="horz" lIns="91440" tIns="45720" rIns="91440" bIns="45720" rtlCol="0" anchor="ctr"/>
          <a:lstStyle>
            <a:lvl1pPr algn="l">
              <a:defRPr sz="1088">
                <a:solidFill>
                  <a:schemeClr val="tx1">
                    <a:tint val="75000"/>
                  </a:schemeClr>
                </a:solidFill>
              </a:defRPr>
            </a:lvl1pPr>
          </a:lstStyle>
          <a:p>
            <a:fld id="{208FE728-4444-4F7E-BEB7-4EB627E5FA5A}" type="datetimeFigureOut">
              <a:rPr kumimoji="1" lang="ja-JP" altLang="en-US" smtClean="0"/>
              <a:t>2020/7/6</a:t>
            </a:fld>
            <a:endParaRPr kumimoji="1" lang="ja-JP" altLang="en-US"/>
          </a:p>
        </p:txBody>
      </p:sp>
      <p:sp>
        <p:nvSpPr>
          <p:cNvPr id="5" name="フッター プレースホルダー 4"/>
          <p:cNvSpPr>
            <a:spLocks noGrp="1"/>
          </p:cNvSpPr>
          <p:nvPr>
            <p:ph type="ftr" sz="quarter" idx="3"/>
          </p:nvPr>
        </p:nvSpPr>
        <p:spPr>
          <a:xfrm>
            <a:off x="3281723" y="6356934"/>
            <a:ext cx="3342554" cy="364281"/>
          </a:xfrm>
          <a:prstGeom prst="rect">
            <a:avLst/>
          </a:prstGeom>
        </p:spPr>
        <p:txBody>
          <a:bodyPr vert="horz" lIns="91440" tIns="45720" rIns="91440" bIns="45720" rtlCol="0" anchor="ctr"/>
          <a:lstStyle>
            <a:lvl1pPr algn="ctr">
              <a:defRPr sz="1088">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5499" y="6356934"/>
            <a:ext cx="2228888" cy="364281"/>
          </a:xfrm>
          <a:prstGeom prst="rect">
            <a:avLst/>
          </a:prstGeom>
        </p:spPr>
        <p:txBody>
          <a:bodyPr vert="horz" lIns="91440" tIns="45720" rIns="91440" bIns="45720" rtlCol="0" anchor="ctr"/>
          <a:lstStyle>
            <a:lvl1pPr algn="r">
              <a:defRPr sz="1088">
                <a:solidFill>
                  <a:schemeClr val="tx1">
                    <a:tint val="75000"/>
                  </a:schemeClr>
                </a:solidFill>
              </a:defRPr>
            </a:lvl1pPr>
          </a:lstStyle>
          <a:p>
            <a:fld id="{1A4EB28B-687D-4EA2-A48F-B0F920A1DF07}" type="slidenum">
              <a:rPr kumimoji="1" lang="ja-JP" altLang="en-US" smtClean="0"/>
              <a:t>‹#›</a:t>
            </a:fld>
            <a:endParaRPr kumimoji="1" lang="ja-JP" altLang="en-US"/>
          </a:p>
        </p:txBody>
      </p:sp>
    </p:spTree>
    <p:extLst>
      <p:ext uri="{BB962C8B-B14F-4D97-AF65-F5344CB8AC3E}">
        <p14:creationId xmlns:p14="http://schemas.microsoft.com/office/powerpoint/2010/main" val="17950788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l" defTabSz="829361" rtl="0" eaLnBrk="1" latinLnBrk="0" hangingPunct="1">
        <a:lnSpc>
          <a:spcPct val="90000"/>
        </a:lnSpc>
        <a:spcBef>
          <a:spcPct val="0"/>
        </a:spcBef>
        <a:buNone/>
        <a:defRPr kumimoji="1" sz="3991"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207340" indent="-207340" algn="l" defTabSz="829361" rtl="0" eaLnBrk="1" latinLnBrk="0" hangingPunct="1">
        <a:lnSpc>
          <a:spcPct val="90000"/>
        </a:lnSpc>
        <a:spcBef>
          <a:spcPts val="907"/>
        </a:spcBef>
        <a:buFont typeface="Arial" panose="020B0604020202020204" pitchFamily="34" charset="0"/>
        <a:buChar char="•"/>
        <a:defRPr kumimoji="1" sz="2540" kern="1200">
          <a:solidFill>
            <a:schemeClr val="tx1"/>
          </a:solidFill>
          <a:latin typeface="+mn-lt"/>
          <a:ea typeface="+mn-ea"/>
          <a:cs typeface="+mn-cs"/>
        </a:defRPr>
      </a:lvl1pPr>
      <a:lvl2pPr marL="622021" indent="-207340" algn="l" defTabSz="829361" rtl="0" eaLnBrk="1" latinLnBrk="0" hangingPunct="1">
        <a:lnSpc>
          <a:spcPct val="90000"/>
        </a:lnSpc>
        <a:spcBef>
          <a:spcPts val="454"/>
        </a:spcBef>
        <a:buFont typeface="Arial" panose="020B0604020202020204" pitchFamily="34" charset="0"/>
        <a:buChar char="•"/>
        <a:defRPr kumimoji="1" sz="2177" kern="1200">
          <a:solidFill>
            <a:schemeClr val="tx1"/>
          </a:solidFill>
          <a:latin typeface="+mn-lt"/>
          <a:ea typeface="+mn-ea"/>
          <a:cs typeface="+mn-cs"/>
        </a:defRPr>
      </a:lvl2pPr>
      <a:lvl3pPr marL="1036701" indent="-207340" algn="l" defTabSz="829361" rtl="0" eaLnBrk="1" latinLnBrk="0" hangingPunct="1">
        <a:lnSpc>
          <a:spcPct val="90000"/>
        </a:lnSpc>
        <a:spcBef>
          <a:spcPts val="454"/>
        </a:spcBef>
        <a:buFont typeface="Arial" panose="020B0604020202020204" pitchFamily="34" charset="0"/>
        <a:buChar char="•"/>
        <a:defRPr kumimoji="1" sz="1814" kern="1200">
          <a:solidFill>
            <a:schemeClr val="tx1"/>
          </a:solidFill>
          <a:latin typeface="+mn-lt"/>
          <a:ea typeface="+mn-ea"/>
          <a:cs typeface="+mn-cs"/>
        </a:defRPr>
      </a:lvl3pPr>
      <a:lvl4pPr marL="1451381"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4pPr>
      <a:lvl5pPr marL="1866062"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5pPr>
      <a:lvl6pPr marL="2280742"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6pPr>
      <a:lvl7pPr marL="269542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7pPr>
      <a:lvl8pPr marL="311010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8pPr>
      <a:lvl9pPr marL="352478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9pPr>
    </p:bodyStyle>
    <p:otherStyle>
      <a:defPPr>
        <a:defRPr lang="ja-JP"/>
      </a:defPPr>
      <a:lvl1pPr marL="0" algn="l" defTabSz="829361" rtl="0" eaLnBrk="1" latinLnBrk="0" hangingPunct="1">
        <a:defRPr kumimoji="1" sz="1633" kern="1200">
          <a:solidFill>
            <a:schemeClr val="tx1"/>
          </a:solidFill>
          <a:latin typeface="+mn-lt"/>
          <a:ea typeface="+mn-ea"/>
          <a:cs typeface="+mn-cs"/>
        </a:defRPr>
      </a:lvl1pPr>
      <a:lvl2pPr marL="414680" algn="l" defTabSz="829361" rtl="0" eaLnBrk="1" latinLnBrk="0" hangingPunct="1">
        <a:defRPr kumimoji="1" sz="1633" kern="1200">
          <a:solidFill>
            <a:schemeClr val="tx1"/>
          </a:solidFill>
          <a:latin typeface="+mn-lt"/>
          <a:ea typeface="+mn-ea"/>
          <a:cs typeface="+mn-cs"/>
        </a:defRPr>
      </a:lvl2pPr>
      <a:lvl3pPr marL="829361" algn="l" defTabSz="829361" rtl="0" eaLnBrk="1" latinLnBrk="0" hangingPunct="1">
        <a:defRPr kumimoji="1" sz="1633" kern="1200">
          <a:solidFill>
            <a:schemeClr val="tx1"/>
          </a:solidFill>
          <a:latin typeface="+mn-lt"/>
          <a:ea typeface="+mn-ea"/>
          <a:cs typeface="+mn-cs"/>
        </a:defRPr>
      </a:lvl3pPr>
      <a:lvl4pPr marL="1244041" algn="l" defTabSz="829361" rtl="0" eaLnBrk="1" latinLnBrk="0" hangingPunct="1">
        <a:defRPr kumimoji="1" sz="1633" kern="1200">
          <a:solidFill>
            <a:schemeClr val="tx1"/>
          </a:solidFill>
          <a:latin typeface="+mn-lt"/>
          <a:ea typeface="+mn-ea"/>
          <a:cs typeface="+mn-cs"/>
        </a:defRPr>
      </a:lvl4pPr>
      <a:lvl5pPr marL="1658722" algn="l" defTabSz="829361" rtl="0" eaLnBrk="1" latinLnBrk="0" hangingPunct="1">
        <a:defRPr kumimoji="1" sz="1633" kern="1200">
          <a:solidFill>
            <a:schemeClr val="tx1"/>
          </a:solidFill>
          <a:latin typeface="+mn-lt"/>
          <a:ea typeface="+mn-ea"/>
          <a:cs typeface="+mn-cs"/>
        </a:defRPr>
      </a:lvl5pPr>
      <a:lvl6pPr marL="2073402" algn="l" defTabSz="829361" rtl="0" eaLnBrk="1" latinLnBrk="0" hangingPunct="1">
        <a:defRPr kumimoji="1" sz="1633" kern="1200">
          <a:solidFill>
            <a:schemeClr val="tx1"/>
          </a:solidFill>
          <a:latin typeface="+mn-lt"/>
          <a:ea typeface="+mn-ea"/>
          <a:cs typeface="+mn-cs"/>
        </a:defRPr>
      </a:lvl6pPr>
      <a:lvl7pPr marL="2488082" algn="l" defTabSz="829361" rtl="0" eaLnBrk="1" latinLnBrk="0" hangingPunct="1">
        <a:defRPr kumimoji="1" sz="1633" kern="1200">
          <a:solidFill>
            <a:schemeClr val="tx1"/>
          </a:solidFill>
          <a:latin typeface="+mn-lt"/>
          <a:ea typeface="+mn-ea"/>
          <a:cs typeface="+mn-cs"/>
        </a:defRPr>
      </a:lvl7pPr>
      <a:lvl8pPr marL="2902763" algn="l" defTabSz="829361" rtl="0" eaLnBrk="1" latinLnBrk="0" hangingPunct="1">
        <a:defRPr kumimoji="1" sz="1633" kern="1200">
          <a:solidFill>
            <a:schemeClr val="tx1"/>
          </a:solidFill>
          <a:latin typeface="+mn-lt"/>
          <a:ea typeface="+mn-ea"/>
          <a:cs typeface="+mn-cs"/>
        </a:defRPr>
      </a:lvl8pPr>
      <a:lvl9pPr marL="3317443" algn="l" defTabSz="829361" rtl="0" eaLnBrk="1" latinLnBrk="0" hangingPunct="1">
        <a:defRPr kumimoji="1"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グループ化 9"/>
          <p:cNvGrpSpPr/>
          <p:nvPr userDrawn="1"/>
        </p:nvGrpSpPr>
        <p:grpSpPr>
          <a:xfrm>
            <a:off x="0" y="0"/>
            <a:ext cx="9906000" cy="6877033"/>
            <a:chOff x="10441706" y="-3817729"/>
            <a:chExt cx="10082213" cy="7582248"/>
          </a:xfrm>
        </p:grpSpPr>
        <p:pic>
          <p:nvPicPr>
            <p:cNvPr id="8" name="図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41706" y="-3764520"/>
              <a:ext cx="10082213" cy="7529039"/>
            </a:xfrm>
            <a:prstGeom prst="rect">
              <a:avLst/>
            </a:prstGeom>
          </p:spPr>
        </p:pic>
        <p:sp>
          <p:nvSpPr>
            <p:cNvPr id="9" name="正方形/長方形 8"/>
            <p:cNvSpPr/>
            <p:nvPr userDrawn="1"/>
          </p:nvSpPr>
          <p:spPr>
            <a:xfrm>
              <a:off x="10441706" y="-3817729"/>
              <a:ext cx="10082213" cy="7561263"/>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23"/>
            </a:p>
          </p:txBody>
        </p:sp>
      </p:grpSp>
      <p:sp>
        <p:nvSpPr>
          <p:cNvPr id="2" name="タイトル プレースホルダー 1"/>
          <p:cNvSpPr>
            <a:spLocks noGrp="1"/>
          </p:cNvSpPr>
          <p:nvPr>
            <p:ph type="title"/>
          </p:nvPr>
        </p:nvSpPr>
        <p:spPr>
          <a:xfrm>
            <a:off x="681613" y="365722"/>
            <a:ext cx="8542774" cy="1324661"/>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681613" y="1825730"/>
            <a:ext cx="8542774" cy="435122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81615" y="6356934"/>
            <a:ext cx="2228888" cy="364281"/>
          </a:xfrm>
          <a:prstGeom prst="rect">
            <a:avLst/>
          </a:prstGeom>
        </p:spPr>
        <p:txBody>
          <a:bodyPr vert="horz" lIns="91440" tIns="45720" rIns="91440" bIns="45720" rtlCol="0" anchor="ctr"/>
          <a:lstStyle>
            <a:lvl1pPr algn="l">
              <a:defRPr sz="1088">
                <a:solidFill>
                  <a:schemeClr val="tx1">
                    <a:tint val="75000"/>
                  </a:schemeClr>
                </a:solidFill>
              </a:defRPr>
            </a:lvl1pPr>
          </a:lstStyle>
          <a:p>
            <a:fld id="{FA2E770C-CEB3-48DA-AED7-467192651288}" type="datetimeFigureOut">
              <a:rPr kumimoji="1" lang="ja-JP" altLang="en-US" smtClean="0"/>
              <a:t>2020/7/6</a:t>
            </a:fld>
            <a:endParaRPr kumimoji="1" lang="ja-JP" altLang="en-US"/>
          </a:p>
        </p:txBody>
      </p:sp>
      <p:sp>
        <p:nvSpPr>
          <p:cNvPr id="5" name="フッター プレースホルダー 4"/>
          <p:cNvSpPr>
            <a:spLocks noGrp="1"/>
          </p:cNvSpPr>
          <p:nvPr>
            <p:ph type="ftr" sz="quarter" idx="3"/>
          </p:nvPr>
        </p:nvSpPr>
        <p:spPr>
          <a:xfrm>
            <a:off x="3281723" y="6356934"/>
            <a:ext cx="3342554" cy="364281"/>
          </a:xfrm>
          <a:prstGeom prst="rect">
            <a:avLst/>
          </a:prstGeom>
        </p:spPr>
        <p:txBody>
          <a:bodyPr vert="horz" lIns="91440" tIns="45720" rIns="91440" bIns="45720" rtlCol="0" anchor="ctr"/>
          <a:lstStyle>
            <a:lvl1pPr algn="ctr">
              <a:defRPr sz="1088">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5499" y="6356934"/>
            <a:ext cx="2228888" cy="364281"/>
          </a:xfrm>
          <a:prstGeom prst="rect">
            <a:avLst/>
          </a:prstGeom>
        </p:spPr>
        <p:txBody>
          <a:bodyPr vert="horz" lIns="91440" tIns="45720" rIns="91440" bIns="45720" rtlCol="0" anchor="ctr"/>
          <a:lstStyle>
            <a:lvl1pPr algn="r">
              <a:defRPr sz="1088">
                <a:solidFill>
                  <a:schemeClr val="tx1">
                    <a:tint val="75000"/>
                  </a:schemeClr>
                </a:solidFill>
              </a:defRPr>
            </a:lvl1pPr>
          </a:lstStyle>
          <a:p>
            <a:fld id="{02E77165-0A7A-4875-A673-1538DC2198D3}" type="slidenum">
              <a:rPr kumimoji="1" lang="ja-JP" altLang="en-US" smtClean="0"/>
              <a:t>‹#›</a:t>
            </a:fld>
            <a:endParaRPr kumimoji="1" lang="ja-JP" altLang="en-US"/>
          </a:p>
        </p:txBody>
      </p:sp>
    </p:spTree>
    <p:extLst>
      <p:ext uri="{BB962C8B-B14F-4D97-AF65-F5344CB8AC3E}">
        <p14:creationId xmlns:p14="http://schemas.microsoft.com/office/powerpoint/2010/main" val="26124186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defTabSz="829361" rtl="0" eaLnBrk="1" latinLnBrk="0" hangingPunct="1">
        <a:lnSpc>
          <a:spcPct val="90000"/>
        </a:lnSpc>
        <a:spcBef>
          <a:spcPct val="0"/>
        </a:spcBef>
        <a:buNone/>
        <a:defRPr kumimoji="1" sz="3991"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207340" indent="-207340" algn="l" defTabSz="829361" rtl="0" eaLnBrk="1" latinLnBrk="0" hangingPunct="1">
        <a:lnSpc>
          <a:spcPct val="90000"/>
        </a:lnSpc>
        <a:spcBef>
          <a:spcPts val="907"/>
        </a:spcBef>
        <a:buFont typeface="Arial" panose="020B0604020202020204" pitchFamily="34" charset="0"/>
        <a:buChar char="•"/>
        <a:defRPr kumimoji="1" sz="2540" kern="1200">
          <a:solidFill>
            <a:schemeClr val="tx1"/>
          </a:solidFill>
          <a:latin typeface="+mn-lt"/>
          <a:ea typeface="+mn-ea"/>
          <a:cs typeface="+mn-cs"/>
        </a:defRPr>
      </a:lvl1pPr>
      <a:lvl2pPr marL="622021" indent="-207340" algn="l" defTabSz="829361" rtl="0" eaLnBrk="1" latinLnBrk="0" hangingPunct="1">
        <a:lnSpc>
          <a:spcPct val="90000"/>
        </a:lnSpc>
        <a:spcBef>
          <a:spcPts val="454"/>
        </a:spcBef>
        <a:buFont typeface="Arial" panose="020B0604020202020204" pitchFamily="34" charset="0"/>
        <a:buChar char="•"/>
        <a:defRPr kumimoji="1" sz="2177" kern="1200">
          <a:solidFill>
            <a:schemeClr val="tx1"/>
          </a:solidFill>
          <a:latin typeface="+mn-lt"/>
          <a:ea typeface="+mn-ea"/>
          <a:cs typeface="+mn-cs"/>
        </a:defRPr>
      </a:lvl2pPr>
      <a:lvl3pPr marL="1036701" indent="-207340" algn="l" defTabSz="829361" rtl="0" eaLnBrk="1" latinLnBrk="0" hangingPunct="1">
        <a:lnSpc>
          <a:spcPct val="90000"/>
        </a:lnSpc>
        <a:spcBef>
          <a:spcPts val="454"/>
        </a:spcBef>
        <a:buFont typeface="Arial" panose="020B0604020202020204" pitchFamily="34" charset="0"/>
        <a:buChar char="•"/>
        <a:defRPr kumimoji="1" sz="1814" kern="1200">
          <a:solidFill>
            <a:schemeClr val="tx1"/>
          </a:solidFill>
          <a:latin typeface="+mn-lt"/>
          <a:ea typeface="+mn-ea"/>
          <a:cs typeface="+mn-cs"/>
        </a:defRPr>
      </a:lvl3pPr>
      <a:lvl4pPr marL="1451381"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4pPr>
      <a:lvl5pPr marL="1866062"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5pPr>
      <a:lvl6pPr marL="2280742"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6pPr>
      <a:lvl7pPr marL="269542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7pPr>
      <a:lvl8pPr marL="311010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8pPr>
      <a:lvl9pPr marL="352478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9pPr>
    </p:bodyStyle>
    <p:otherStyle>
      <a:defPPr>
        <a:defRPr lang="ja-JP"/>
      </a:defPPr>
      <a:lvl1pPr marL="0" algn="l" defTabSz="829361" rtl="0" eaLnBrk="1" latinLnBrk="0" hangingPunct="1">
        <a:defRPr kumimoji="1" sz="1633" kern="1200">
          <a:solidFill>
            <a:schemeClr val="tx1"/>
          </a:solidFill>
          <a:latin typeface="+mn-lt"/>
          <a:ea typeface="+mn-ea"/>
          <a:cs typeface="+mn-cs"/>
        </a:defRPr>
      </a:lvl1pPr>
      <a:lvl2pPr marL="414680" algn="l" defTabSz="829361" rtl="0" eaLnBrk="1" latinLnBrk="0" hangingPunct="1">
        <a:defRPr kumimoji="1" sz="1633" kern="1200">
          <a:solidFill>
            <a:schemeClr val="tx1"/>
          </a:solidFill>
          <a:latin typeface="+mn-lt"/>
          <a:ea typeface="+mn-ea"/>
          <a:cs typeface="+mn-cs"/>
        </a:defRPr>
      </a:lvl2pPr>
      <a:lvl3pPr marL="829361" algn="l" defTabSz="829361" rtl="0" eaLnBrk="1" latinLnBrk="0" hangingPunct="1">
        <a:defRPr kumimoji="1" sz="1633" kern="1200">
          <a:solidFill>
            <a:schemeClr val="tx1"/>
          </a:solidFill>
          <a:latin typeface="+mn-lt"/>
          <a:ea typeface="+mn-ea"/>
          <a:cs typeface="+mn-cs"/>
        </a:defRPr>
      </a:lvl3pPr>
      <a:lvl4pPr marL="1244041" algn="l" defTabSz="829361" rtl="0" eaLnBrk="1" latinLnBrk="0" hangingPunct="1">
        <a:defRPr kumimoji="1" sz="1633" kern="1200">
          <a:solidFill>
            <a:schemeClr val="tx1"/>
          </a:solidFill>
          <a:latin typeface="+mn-lt"/>
          <a:ea typeface="+mn-ea"/>
          <a:cs typeface="+mn-cs"/>
        </a:defRPr>
      </a:lvl4pPr>
      <a:lvl5pPr marL="1658722" algn="l" defTabSz="829361" rtl="0" eaLnBrk="1" latinLnBrk="0" hangingPunct="1">
        <a:defRPr kumimoji="1" sz="1633" kern="1200">
          <a:solidFill>
            <a:schemeClr val="tx1"/>
          </a:solidFill>
          <a:latin typeface="+mn-lt"/>
          <a:ea typeface="+mn-ea"/>
          <a:cs typeface="+mn-cs"/>
        </a:defRPr>
      </a:lvl5pPr>
      <a:lvl6pPr marL="2073402" algn="l" defTabSz="829361" rtl="0" eaLnBrk="1" latinLnBrk="0" hangingPunct="1">
        <a:defRPr kumimoji="1" sz="1633" kern="1200">
          <a:solidFill>
            <a:schemeClr val="tx1"/>
          </a:solidFill>
          <a:latin typeface="+mn-lt"/>
          <a:ea typeface="+mn-ea"/>
          <a:cs typeface="+mn-cs"/>
        </a:defRPr>
      </a:lvl6pPr>
      <a:lvl7pPr marL="2488082" algn="l" defTabSz="829361" rtl="0" eaLnBrk="1" latinLnBrk="0" hangingPunct="1">
        <a:defRPr kumimoji="1" sz="1633" kern="1200">
          <a:solidFill>
            <a:schemeClr val="tx1"/>
          </a:solidFill>
          <a:latin typeface="+mn-lt"/>
          <a:ea typeface="+mn-ea"/>
          <a:cs typeface="+mn-cs"/>
        </a:defRPr>
      </a:lvl7pPr>
      <a:lvl8pPr marL="2902763" algn="l" defTabSz="829361" rtl="0" eaLnBrk="1" latinLnBrk="0" hangingPunct="1">
        <a:defRPr kumimoji="1" sz="1633" kern="1200">
          <a:solidFill>
            <a:schemeClr val="tx1"/>
          </a:solidFill>
          <a:latin typeface="+mn-lt"/>
          <a:ea typeface="+mn-ea"/>
          <a:cs typeface="+mn-cs"/>
        </a:defRPr>
      </a:lvl8pPr>
      <a:lvl9pPr marL="3317443" algn="l" defTabSz="829361" rtl="0" eaLnBrk="1" latinLnBrk="0" hangingPunct="1">
        <a:defRPr kumimoji="1" sz="16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グループ化 8"/>
          <p:cNvGrpSpPr/>
          <p:nvPr userDrawn="1"/>
        </p:nvGrpSpPr>
        <p:grpSpPr>
          <a:xfrm>
            <a:off x="0" y="-30438"/>
            <a:ext cx="9905464" cy="6924136"/>
            <a:chOff x="-23834102" y="-1840600"/>
            <a:chExt cx="10081667" cy="7634181"/>
          </a:xfrm>
        </p:grpSpPr>
        <p:pic>
          <p:nvPicPr>
            <p:cNvPr id="7" name="図 6"/>
            <p:cNvPicPr>
              <a:picLocks noChangeAspect="1"/>
            </p:cNvPicPr>
            <p:nvPr userDrawn="1"/>
          </p:nvPicPr>
          <p:blipFill rotWithShape="1">
            <a:blip r:embed="rId13">
              <a:extLst>
                <a:ext uri="{28A0092B-C50C-407E-A947-70E740481C1C}">
                  <a14:useLocalDpi xmlns:a14="http://schemas.microsoft.com/office/drawing/2010/main" val="0"/>
                </a:ext>
              </a:extLst>
            </a:blip>
            <a:srcRect l="11042" t="-474" b="480"/>
            <a:stretch/>
          </p:blipFill>
          <p:spPr>
            <a:xfrm>
              <a:off x="-23834102" y="-1840600"/>
              <a:ext cx="10081667" cy="7560839"/>
            </a:xfrm>
            <a:prstGeom prst="rect">
              <a:avLst/>
            </a:prstGeom>
          </p:spPr>
        </p:pic>
        <p:sp>
          <p:nvSpPr>
            <p:cNvPr id="8" name="正方形/長方形 7"/>
            <p:cNvSpPr/>
            <p:nvPr userDrawn="1"/>
          </p:nvSpPr>
          <p:spPr>
            <a:xfrm>
              <a:off x="-23834102" y="-1840600"/>
              <a:ext cx="10081120" cy="7634181"/>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23"/>
            </a:p>
          </p:txBody>
        </p:sp>
      </p:grpSp>
      <p:sp>
        <p:nvSpPr>
          <p:cNvPr id="2" name="タイトル プレースホルダー 1"/>
          <p:cNvSpPr>
            <a:spLocks noGrp="1"/>
          </p:cNvSpPr>
          <p:nvPr>
            <p:ph type="title"/>
          </p:nvPr>
        </p:nvSpPr>
        <p:spPr>
          <a:xfrm>
            <a:off x="681613" y="365722"/>
            <a:ext cx="8542774" cy="1324661"/>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681613" y="1825730"/>
            <a:ext cx="8542774" cy="435122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81615" y="6356934"/>
            <a:ext cx="2228888" cy="364281"/>
          </a:xfrm>
          <a:prstGeom prst="rect">
            <a:avLst/>
          </a:prstGeom>
        </p:spPr>
        <p:txBody>
          <a:bodyPr vert="horz" lIns="91440" tIns="45720" rIns="91440" bIns="45720" rtlCol="0" anchor="ctr"/>
          <a:lstStyle>
            <a:lvl1pPr algn="l">
              <a:defRPr sz="1088">
                <a:solidFill>
                  <a:schemeClr val="tx1">
                    <a:tint val="75000"/>
                  </a:schemeClr>
                </a:solidFill>
              </a:defRPr>
            </a:lvl1pPr>
          </a:lstStyle>
          <a:p>
            <a:fld id="{6CE4AB38-A7A7-4654-A9FC-FAE557007DF3}" type="datetimeFigureOut">
              <a:rPr kumimoji="1" lang="ja-JP" altLang="en-US" smtClean="0"/>
              <a:t>2020/7/6</a:t>
            </a:fld>
            <a:endParaRPr kumimoji="1" lang="ja-JP" altLang="en-US"/>
          </a:p>
        </p:txBody>
      </p:sp>
      <p:sp>
        <p:nvSpPr>
          <p:cNvPr id="5" name="フッター プレースホルダー 4"/>
          <p:cNvSpPr>
            <a:spLocks noGrp="1"/>
          </p:cNvSpPr>
          <p:nvPr>
            <p:ph type="ftr" sz="quarter" idx="3"/>
          </p:nvPr>
        </p:nvSpPr>
        <p:spPr>
          <a:xfrm>
            <a:off x="3281723" y="6356934"/>
            <a:ext cx="3342554" cy="364281"/>
          </a:xfrm>
          <a:prstGeom prst="rect">
            <a:avLst/>
          </a:prstGeom>
        </p:spPr>
        <p:txBody>
          <a:bodyPr vert="horz" lIns="91440" tIns="45720" rIns="91440" bIns="45720" rtlCol="0" anchor="ctr"/>
          <a:lstStyle>
            <a:lvl1pPr algn="ctr">
              <a:defRPr sz="1088">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5499" y="6356934"/>
            <a:ext cx="2228888" cy="364281"/>
          </a:xfrm>
          <a:prstGeom prst="rect">
            <a:avLst/>
          </a:prstGeom>
        </p:spPr>
        <p:txBody>
          <a:bodyPr vert="horz" lIns="91440" tIns="45720" rIns="91440" bIns="45720" rtlCol="0" anchor="ctr"/>
          <a:lstStyle>
            <a:lvl1pPr algn="r">
              <a:defRPr sz="1088">
                <a:solidFill>
                  <a:schemeClr val="tx1">
                    <a:tint val="75000"/>
                  </a:schemeClr>
                </a:solidFill>
              </a:defRPr>
            </a:lvl1pPr>
          </a:lstStyle>
          <a:p>
            <a:fld id="{DCF60625-3EF3-42F7-9410-A12280EE2562}" type="slidenum">
              <a:rPr kumimoji="1" lang="ja-JP" altLang="en-US" smtClean="0"/>
              <a:t>‹#›</a:t>
            </a:fld>
            <a:endParaRPr kumimoji="1" lang="ja-JP" altLang="en-US"/>
          </a:p>
        </p:txBody>
      </p:sp>
    </p:spTree>
    <p:extLst>
      <p:ext uri="{BB962C8B-B14F-4D97-AF65-F5344CB8AC3E}">
        <p14:creationId xmlns:p14="http://schemas.microsoft.com/office/powerpoint/2010/main" val="11071123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l" defTabSz="829361" rtl="0" eaLnBrk="1" latinLnBrk="0" hangingPunct="1">
        <a:lnSpc>
          <a:spcPct val="90000"/>
        </a:lnSpc>
        <a:spcBef>
          <a:spcPct val="0"/>
        </a:spcBef>
        <a:buNone/>
        <a:defRPr kumimoji="1" sz="3991"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207340" indent="-207340" algn="l" defTabSz="829361" rtl="0" eaLnBrk="1" latinLnBrk="0" hangingPunct="1">
        <a:lnSpc>
          <a:spcPct val="90000"/>
        </a:lnSpc>
        <a:spcBef>
          <a:spcPts val="907"/>
        </a:spcBef>
        <a:buFont typeface="Arial" panose="020B0604020202020204" pitchFamily="34" charset="0"/>
        <a:buChar char="•"/>
        <a:defRPr kumimoji="1" sz="2540" kern="1200">
          <a:solidFill>
            <a:schemeClr val="tx1"/>
          </a:solidFill>
          <a:latin typeface="+mn-lt"/>
          <a:ea typeface="+mn-ea"/>
          <a:cs typeface="+mn-cs"/>
        </a:defRPr>
      </a:lvl1pPr>
      <a:lvl2pPr marL="622021" indent="-207340" algn="l" defTabSz="829361" rtl="0" eaLnBrk="1" latinLnBrk="0" hangingPunct="1">
        <a:lnSpc>
          <a:spcPct val="90000"/>
        </a:lnSpc>
        <a:spcBef>
          <a:spcPts val="454"/>
        </a:spcBef>
        <a:buFont typeface="Arial" panose="020B0604020202020204" pitchFamily="34" charset="0"/>
        <a:buChar char="•"/>
        <a:defRPr kumimoji="1" sz="2177" kern="1200">
          <a:solidFill>
            <a:schemeClr val="tx1"/>
          </a:solidFill>
          <a:latin typeface="+mn-lt"/>
          <a:ea typeface="+mn-ea"/>
          <a:cs typeface="+mn-cs"/>
        </a:defRPr>
      </a:lvl2pPr>
      <a:lvl3pPr marL="1036701" indent="-207340" algn="l" defTabSz="829361" rtl="0" eaLnBrk="1" latinLnBrk="0" hangingPunct="1">
        <a:lnSpc>
          <a:spcPct val="90000"/>
        </a:lnSpc>
        <a:spcBef>
          <a:spcPts val="454"/>
        </a:spcBef>
        <a:buFont typeface="Arial" panose="020B0604020202020204" pitchFamily="34" charset="0"/>
        <a:buChar char="•"/>
        <a:defRPr kumimoji="1" sz="1814" kern="1200">
          <a:solidFill>
            <a:schemeClr val="tx1"/>
          </a:solidFill>
          <a:latin typeface="+mn-lt"/>
          <a:ea typeface="+mn-ea"/>
          <a:cs typeface="+mn-cs"/>
        </a:defRPr>
      </a:lvl3pPr>
      <a:lvl4pPr marL="1451381"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4pPr>
      <a:lvl5pPr marL="1866062"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5pPr>
      <a:lvl6pPr marL="2280742"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6pPr>
      <a:lvl7pPr marL="269542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7pPr>
      <a:lvl8pPr marL="311010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8pPr>
      <a:lvl9pPr marL="352478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9pPr>
    </p:bodyStyle>
    <p:otherStyle>
      <a:defPPr>
        <a:defRPr lang="ja-JP"/>
      </a:defPPr>
      <a:lvl1pPr marL="0" algn="l" defTabSz="829361" rtl="0" eaLnBrk="1" latinLnBrk="0" hangingPunct="1">
        <a:defRPr kumimoji="1" sz="1633" kern="1200">
          <a:solidFill>
            <a:schemeClr val="tx1"/>
          </a:solidFill>
          <a:latin typeface="+mn-lt"/>
          <a:ea typeface="+mn-ea"/>
          <a:cs typeface="+mn-cs"/>
        </a:defRPr>
      </a:lvl1pPr>
      <a:lvl2pPr marL="414680" algn="l" defTabSz="829361" rtl="0" eaLnBrk="1" latinLnBrk="0" hangingPunct="1">
        <a:defRPr kumimoji="1" sz="1633" kern="1200">
          <a:solidFill>
            <a:schemeClr val="tx1"/>
          </a:solidFill>
          <a:latin typeface="+mn-lt"/>
          <a:ea typeface="+mn-ea"/>
          <a:cs typeface="+mn-cs"/>
        </a:defRPr>
      </a:lvl2pPr>
      <a:lvl3pPr marL="829361" algn="l" defTabSz="829361" rtl="0" eaLnBrk="1" latinLnBrk="0" hangingPunct="1">
        <a:defRPr kumimoji="1" sz="1633" kern="1200">
          <a:solidFill>
            <a:schemeClr val="tx1"/>
          </a:solidFill>
          <a:latin typeface="+mn-lt"/>
          <a:ea typeface="+mn-ea"/>
          <a:cs typeface="+mn-cs"/>
        </a:defRPr>
      </a:lvl3pPr>
      <a:lvl4pPr marL="1244041" algn="l" defTabSz="829361" rtl="0" eaLnBrk="1" latinLnBrk="0" hangingPunct="1">
        <a:defRPr kumimoji="1" sz="1633" kern="1200">
          <a:solidFill>
            <a:schemeClr val="tx1"/>
          </a:solidFill>
          <a:latin typeface="+mn-lt"/>
          <a:ea typeface="+mn-ea"/>
          <a:cs typeface="+mn-cs"/>
        </a:defRPr>
      </a:lvl4pPr>
      <a:lvl5pPr marL="1658722" algn="l" defTabSz="829361" rtl="0" eaLnBrk="1" latinLnBrk="0" hangingPunct="1">
        <a:defRPr kumimoji="1" sz="1633" kern="1200">
          <a:solidFill>
            <a:schemeClr val="tx1"/>
          </a:solidFill>
          <a:latin typeface="+mn-lt"/>
          <a:ea typeface="+mn-ea"/>
          <a:cs typeface="+mn-cs"/>
        </a:defRPr>
      </a:lvl5pPr>
      <a:lvl6pPr marL="2073402" algn="l" defTabSz="829361" rtl="0" eaLnBrk="1" latinLnBrk="0" hangingPunct="1">
        <a:defRPr kumimoji="1" sz="1633" kern="1200">
          <a:solidFill>
            <a:schemeClr val="tx1"/>
          </a:solidFill>
          <a:latin typeface="+mn-lt"/>
          <a:ea typeface="+mn-ea"/>
          <a:cs typeface="+mn-cs"/>
        </a:defRPr>
      </a:lvl6pPr>
      <a:lvl7pPr marL="2488082" algn="l" defTabSz="829361" rtl="0" eaLnBrk="1" latinLnBrk="0" hangingPunct="1">
        <a:defRPr kumimoji="1" sz="1633" kern="1200">
          <a:solidFill>
            <a:schemeClr val="tx1"/>
          </a:solidFill>
          <a:latin typeface="+mn-lt"/>
          <a:ea typeface="+mn-ea"/>
          <a:cs typeface="+mn-cs"/>
        </a:defRPr>
      </a:lvl7pPr>
      <a:lvl8pPr marL="2902763" algn="l" defTabSz="829361" rtl="0" eaLnBrk="1" latinLnBrk="0" hangingPunct="1">
        <a:defRPr kumimoji="1" sz="1633" kern="1200">
          <a:solidFill>
            <a:schemeClr val="tx1"/>
          </a:solidFill>
          <a:latin typeface="+mn-lt"/>
          <a:ea typeface="+mn-ea"/>
          <a:cs typeface="+mn-cs"/>
        </a:defRPr>
      </a:lvl8pPr>
      <a:lvl9pPr marL="3317443" algn="l" defTabSz="829361" rtl="0" eaLnBrk="1" latinLnBrk="0" hangingPunct="1">
        <a:defRPr kumimoji="1" sz="16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613" y="163469"/>
            <a:ext cx="8542774" cy="522485"/>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681613" y="1012508"/>
            <a:ext cx="8542774" cy="5164445"/>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681615" y="6356934"/>
            <a:ext cx="2228888" cy="364281"/>
          </a:xfrm>
          <a:prstGeom prst="rect">
            <a:avLst/>
          </a:prstGeom>
        </p:spPr>
        <p:txBody>
          <a:bodyPr vert="horz" lIns="91440" tIns="45720" rIns="91440" bIns="45720" rtlCol="0" anchor="ctr"/>
          <a:lstStyle>
            <a:lvl1pPr algn="l">
              <a:defRPr sz="1088">
                <a:solidFill>
                  <a:schemeClr val="tx1">
                    <a:tint val="75000"/>
                  </a:schemeClr>
                </a:solidFill>
              </a:defRPr>
            </a:lvl1pPr>
          </a:lstStyle>
          <a:p>
            <a:fld id="{55F1E3DD-1971-449A-BCC3-3A9264172967}" type="datetimeFigureOut">
              <a:rPr kumimoji="1" lang="ja-JP" altLang="en-US" smtClean="0"/>
              <a:t>2020/7/6</a:t>
            </a:fld>
            <a:endParaRPr kumimoji="1" lang="ja-JP" altLang="en-US"/>
          </a:p>
        </p:txBody>
      </p:sp>
      <p:sp>
        <p:nvSpPr>
          <p:cNvPr id="5" name="フッター プレースホルダー 4"/>
          <p:cNvSpPr>
            <a:spLocks noGrp="1"/>
          </p:cNvSpPr>
          <p:nvPr>
            <p:ph type="ftr" sz="quarter" idx="3"/>
          </p:nvPr>
        </p:nvSpPr>
        <p:spPr>
          <a:xfrm>
            <a:off x="3281723" y="6356934"/>
            <a:ext cx="3342554" cy="364281"/>
          </a:xfrm>
          <a:prstGeom prst="rect">
            <a:avLst/>
          </a:prstGeom>
        </p:spPr>
        <p:txBody>
          <a:bodyPr vert="horz" lIns="91440" tIns="45720" rIns="91440" bIns="45720" rtlCol="0" anchor="ctr"/>
          <a:lstStyle>
            <a:lvl1pPr algn="ctr">
              <a:defRPr sz="1088">
                <a:solidFill>
                  <a:schemeClr val="tx1">
                    <a:tint val="75000"/>
                  </a:schemeClr>
                </a:solidFill>
              </a:defRPr>
            </a:lvl1pPr>
          </a:lstStyle>
          <a:p>
            <a:endParaRPr kumimoji="1" lang="ja-JP" altLang="en-US"/>
          </a:p>
        </p:txBody>
      </p:sp>
      <p:sp>
        <p:nvSpPr>
          <p:cNvPr id="8" name="スライド番号プレースホルダー 5"/>
          <p:cNvSpPr>
            <a:spLocks noGrp="1"/>
          </p:cNvSpPr>
          <p:nvPr>
            <p:ph type="sldNum" sz="quarter" idx="4"/>
          </p:nvPr>
        </p:nvSpPr>
        <p:spPr>
          <a:xfrm>
            <a:off x="7499981" y="6356934"/>
            <a:ext cx="2228888" cy="364281"/>
          </a:xfrm>
          <a:prstGeom prst="rect">
            <a:avLst/>
          </a:prstGeom>
        </p:spPr>
        <p:txBody>
          <a:bodyPr vert="horz" lIns="91440" tIns="45720" rIns="91440" bIns="45720" rtlCol="0" anchor="ctr"/>
          <a:lstStyle>
            <a:lvl1pPr algn="r">
              <a:defRPr sz="816">
                <a:solidFill>
                  <a:schemeClr val="tx1"/>
                </a:solidFill>
              </a:defRPr>
            </a:lvl1pPr>
          </a:lstStyle>
          <a:p>
            <a:fld id="{ECA55BBA-4EC3-4A8D-9B31-7E96536CC556}" type="slidenum">
              <a:rPr lang="ja-JP" altLang="en-US" smtClean="0"/>
              <a:pPr/>
              <a:t>‹#›</a:t>
            </a:fld>
            <a:endParaRPr lang="ja-JP" altLang="en-US"/>
          </a:p>
        </p:txBody>
      </p:sp>
      <p:sp>
        <p:nvSpPr>
          <p:cNvPr id="11" name="正方形/長方形 10"/>
          <p:cNvSpPr/>
          <p:nvPr userDrawn="1"/>
        </p:nvSpPr>
        <p:spPr>
          <a:xfrm>
            <a:off x="0" y="685953"/>
            <a:ext cx="9906000" cy="130621"/>
          </a:xfrm>
          <a:prstGeom prst="rect">
            <a:avLst/>
          </a:prstGeom>
          <a:gradFill>
            <a:gsLst>
              <a:gs pos="95000">
                <a:schemeClr val="bg1"/>
              </a:gs>
              <a:gs pos="0">
                <a:schemeClr val="bg1">
                  <a:lumMod val="50000"/>
                </a:schemeClr>
              </a:gs>
              <a:gs pos="28000">
                <a:schemeClr val="bg1">
                  <a:lumMod val="75000"/>
                </a:schemeClr>
              </a:gs>
              <a:gs pos="5800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23"/>
          </a:p>
        </p:txBody>
      </p:sp>
    </p:spTree>
    <p:extLst>
      <p:ext uri="{BB962C8B-B14F-4D97-AF65-F5344CB8AC3E}">
        <p14:creationId xmlns:p14="http://schemas.microsoft.com/office/powerpoint/2010/main" val="21271121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defTabSz="829361" rtl="0" eaLnBrk="1" latinLnBrk="0" hangingPunct="1">
        <a:lnSpc>
          <a:spcPct val="90000"/>
        </a:lnSpc>
        <a:spcBef>
          <a:spcPct val="0"/>
        </a:spcBef>
        <a:buNone/>
        <a:defRPr kumimoji="1" sz="2540" b="1" kern="1200">
          <a:solidFill>
            <a:schemeClr val="tx1"/>
          </a:solidFill>
          <a:latin typeface="+mn-ea"/>
          <a:ea typeface="+mn-ea"/>
          <a:cs typeface="+mj-cs"/>
        </a:defRPr>
      </a:lvl1pPr>
    </p:titleStyle>
    <p:bodyStyle>
      <a:lvl1pPr marL="207340" indent="-207340" algn="l" defTabSz="829361" rtl="0" eaLnBrk="1" latinLnBrk="0" hangingPunct="1">
        <a:lnSpc>
          <a:spcPct val="90000"/>
        </a:lnSpc>
        <a:spcBef>
          <a:spcPts val="907"/>
        </a:spcBef>
        <a:buFont typeface="Arial" panose="020B0604020202020204" pitchFamily="34" charset="0"/>
        <a:buChar char="•"/>
        <a:defRPr kumimoji="1" sz="2540" kern="1200">
          <a:solidFill>
            <a:schemeClr val="tx1"/>
          </a:solidFill>
          <a:latin typeface="+mn-lt"/>
          <a:ea typeface="+mn-ea"/>
          <a:cs typeface="+mn-cs"/>
        </a:defRPr>
      </a:lvl1pPr>
      <a:lvl2pPr marL="622021" indent="-207340" algn="l" defTabSz="829361" rtl="0" eaLnBrk="1" latinLnBrk="0" hangingPunct="1">
        <a:lnSpc>
          <a:spcPct val="90000"/>
        </a:lnSpc>
        <a:spcBef>
          <a:spcPts val="454"/>
        </a:spcBef>
        <a:buFont typeface="Arial" panose="020B0604020202020204" pitchFamily="34" charset="0"/>
        <a:buChar char="•"/>
        <a:defRPr kumimoji="1" sz="2177" kern="1200">
          <a:solidFill>
            <a:schemeClr val="tx1"/>
          </a:solidFill>
          <a:latin typeface="+mn-lt"/>
          <a:ea typeface="+mn-ea"/>
          <a:cs typeface="+mn-cs"/>
        </a:defRPr>
      </a:lvl2pPr>
      <a:lvl3pPr marL="1036701" indent="-207340" algn="l" defTabSz="829361" rtl="0" eaLnBrk="1" latinLnBrk="0" hangingPunct="1">
        <a:lnSpc>
          <a:spcPct val="90000"/>
        </a:lnSpc>
        <a:spcBef>
          <a:spcPts val="454"/>
        </a:spcBef>
        <a:buFont typeface="Arial" panose="020B0604020202020204" pitchFamily="34" charset="0"/>
        <a:buChar char="•"/>
        <a:defRPr kumimoji="1" sz="1814" kern="1200">
          <a:solidFill>
            <a:schemeClr val="tx1"/>
          </a:solidFill>
          <a:latin typeface="+mn-lt"/>
          <a:ea typeface="+mn-ea"/>
          <a:cs typeface="+mn-cs"/>
        </a:defRPr>
      </a:lvl3pPr>
      <a:lvl4pPr marL="1451381"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4pPr>
      <a:lvl5pPr marL="1866062"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5pPr>
      <a:lvl6pPr marL="2280742"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6pPr>
      <a:lvl7pPr marL="269542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7pPr>
      <a:lvl8pPr marL="311010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8pPr>
      <a:lvl9pPr marL="3524783" indent="-207340" algn="l" defTabSz="829361" rtl="0" eaLnBrk="1" latinLnBrk="0" hangingPunct="1">
        <a:lnSpc>
          <a:spcPct val="90000"/>
        </a:lnSpc>
        <a:spcBef>
          <a:spcPts val="454"/>
        </a:spcBef>
        <a:buFont typeface="Arial" panose="020B0604020202020204" pitchFamily="34" charset="0"/>
        <a:buChar char="•"/>
        <a:defRPr kumimoji="1" sz="1633" kern="1200">
          <a:solidFill>
            <a:schemeClr val="tx1"/>
          </a:solidFill>
          <a:latin typeface="+mn-lt"/>
          <a:ea typeface="+mn-ea"/>
          <a:cs typeface="+mn-cs"/>
        </a:defRPr>
      </a:lvl9pPr>
    </p:bodyStyle>
    <p:otherStyle>
      <a:defPPr>
        <a:defRPr lang="ja-JP"/>
      </a:defPPr>
      <a:lvl1pPr marL="0" algn="l" defTabSz="829361" rtl="0" eaLnBrk="1" latinLnBrk="0" hangingPunct="1">
        <a:defRPr kumimoji="1" sz="1633" kern="1200">
          <a:solidFill>
            <a:schemeClr val="tx1"/>
          </a:solidFill>
          <a:latin typeface="+mn-lt"/>
          <a:ea typeface="+mn-ea"/>
          <a:cs typeface="+mn-cs"/>
        </a:defRPr>
      </a:lvl1pPr>
      <a:lvl2pPr marL="414680" algn="l" defTabSz="829361" rtl="0" eaLnBrk="1" latinLnBrk="0" hangingPunct="1">
        <a:defRPr kumimoji="1" sz="1633" kern="1200">
          <a:solidFill>
            <a:schemeClr val="tx1"/>
          </a:solidFill>
          <a:latin typeface="+mn-lt"/>
          <a:ea typeface="+mn-ea"/>
          <a:cs typeface="+mn-cs"/>
        </a:defRPr>
      </a:lvl2pPr>
      <a:lvl3pPr marL="829361" algn="l" defTabSz="829361" rtl="0" eaLnBrk="1" latinLnBrk="0" hangingPunct="1">
        <a:defRPr kumimoji="1" sz="1633" kern="1200">
          <a:solidFill>
            <a:schemeClr val="tx1"/>
          </a:solidFill>
          <a:latin typeface="+mn-lt"/>
          <a:ea typeface="+mn-ea"/>
          <a:cs typeface="+mn-cs"/>
        </a:defRPr>
      </a:lvl3pPr>
      <a:lvl4pPr marL="1244041" algn="l" defTabSz="829361" rtl="0" eaLnBrk="1" latinLnBrk="0" hangingPunct="1">
        <a:defRPr kumimoji="1" sz="1633" kern="1200">
          <a:solidFill>
            <a:schemeClr val="tx1"/>
          </a:solidFill>
          <a:latin typeface="+mn-lt"/>
          <a:ea typeface="+mn-ea"/>
          <a:cs typeface="+mn-cs"/>
        </a:defRPr>
      </a:lvl4pPr>
      <a:lvl5pPr marL="1658722" algn="l" defTabSz="829361" rtl="0" eaLnBrk="1" latinLnBrk="0" hangingPunct="1">
        <a:defRPr kumimoji="1" sz="1633" kern="1200">
          <a:solidFill>
            <a:schemeClr val="tx1"/>
          </a:solidFill>
          <a:latin typeface="+mn-lt"/>
          <a:ea typeface="+mn-ea"/>
          <a:cs typeface="+mn-cs"/>
        </a:defRPr>
      </a:lvl5pPr>
      <a:lvl6pPr marL="2073402" algn="l" defTabSz="829361" rtl="0" eaLnBrk="1" latinLnBrk="0" hangingPunct="1">
        <a:defRPr kumimoji="1" sz="1633" kern="1200">
          <a:solidFill>
            <a:schemeClr val="tx1"/>
          </a:solidFill>
          <a:latin typeface="+mn-lt"/>
          <a:ea typeface="+mn-ea"/>
          <a:cs typeface="+mn-cs"/>
        </a:defRPr>
      </a:lvl6pPr>
      <a:lvl7pPr marL="2488082" algn="l" defTabSz="829361" rtl="0" eaLnBrk="1" latinLnBrk="0" hangingPunct="1">
        <a:defRPr kumimoji="1" sz="1633" kern="1200">
          <a:solidFill>
            <a:schemeClr val="tx1"/>
          </a:solidFill>
          <a:latin typeface="+mn-lt"/>
          <a:ea typeface="+mn-ea"/>
          <a:cs typeface="+mn-cs"/>
        </a:defRPr>
      </a:lvl7pPr>
      <a:lvl8pPr marL="2902763" algn="l" defTabSz="829361" rtl="0" eaLnBrk="1" latinLnBrk="0" hangingPunct="1">
        <a:defRPr kumimoji="1" sz="1633" kern="1200">
          <a:solidFill>
            <a:schemeClr val="tx1"/>
          </a:solidFill>
          <a:latin typeface="+mn-lt"/>
          <a:ea typeface="+mn-ea"/>
          <a:cs typeface="+mn-cs"/>
        </a:defRPr>
      </a:lvl8pPr>
      <a:lvl9pPr marL="3317443" algn="l" defTabSz="829361" rtl="0" eaLnBrk="1" latinLnBrk="0" hangingPunct="1">
        <a:defRPr kumimoji="1" sz="16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09C59-57F0-439E-A222-15F45530FFFF}" type="datetimeFigureOut">
              <a:rPr kumimoji="1" lang="ja-JP" altLang="en-US" smtClean="0"/>
              <a:t>2020/7/6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55BBA-4EC3-4A8D-9B31-7E96536CC556}" type="slidenum">
              <a:rPr lang="ja-JP" altLang="en-US" smtClean="0"/>
              <a:pPr/>
              <a:t>‹#›</a:t>
            </a:fld>
            <a:endParaRPr lang="ja-JP" altLang="en-US"/>
          </a:p>
        </p:txBody>
      </p:sp>
      <p:sp>
        <p:nvSpPr>
          <p:cNvPr id="7" name="正方形/長方形 6"/>
          <p:cNvSpPr/>
          <p:nvPr userDrawn="1"/>
        </p:nvSpPr>
        <p:spPr>
          <a:xfrm>
            <a:off x="0" y="685953"/>
            <a:ext cx="9906000" cy="130621"/>
          </a:xfrm>
          <a:prstGeom prst="rect">
            <a:avLst/>
          </a:prstGeom>
          <a:gradFill>
            <a:gsLst>
              <a:gs pos="95000">
                <a:schemeClr val="bg1"/>
              </a:gs>
              <a:gs pos="0">
                <a:schemeClr val="bg1">
                  <a:lumMod val="50000"/>
                </a:schemeClr>
              </a:gs>
              <a:gs pos="28000">
                <a:schemeClr val="bg1">
                  <a:lumMod val="75000"/>
                </a:schemeClr>
              </a:gs>
              <a:gs pos="5800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23"/>
          </a:p>
        </p:txBody>
      </p:sp>
    </p:spTree>
    <p:extLst>
      <p:ext uri="{BB962C8B-B14F-4D97-AF65-F5344CB8AC3E}">
        <p14:creationId xmlns:p14="http://schemas.microsoft.com/office/powerpoint/2010/main" val="5850905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gif"/><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png"/><Relationship Id="rId2" Type="http://schemas.openxmlformats.org/officeDocument/2006/relationships/image" Target="../media/image42.emf"/><Relationship Id="rId1" Type="http://schemas.openxmlformats.org/officeDocument/2006/relationships/slideLayout" Target="../slideLayouts/slideLayout6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2.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2.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jpeg"/><Relationship Id="rId1" Type="http://schemas.openxmlformats.org/officeDocument/2006/relationships/slideLayout" Target="../slideLayouts/slideLayout6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80474" y="2506877"/>
            <a:ext cx="8556302" cy="1404231"/>
          </a:xfrm>
          <a:prstGeom prst="rect">
            <a:avLst/>
          </a:prstGeom>
          <a:noFill/>
        </p:spPr>
        <p:txBody>
          <a:bodyPr wrap="square" rtlCol="0">
            <a:spAutoFit/>
          </a:bodyPr>
          <a:lstStyle/>
          <a:p>
            <a:pPr fontAlgn="t"/>
            <a:r>
              <a:rPr lang="ja-JP" altLang="en-US" sz="1723" b="1" dirty="0"/>
              <a:t>ーお店の未来を創造するー</a:t>
            </a:r>
            <a:endParaRPr lang="en-US" altLang="ja-JP" sz="1723" b="1" dirty="0"/>
          </a:p>
          <a:p>
            <a:pPr fontAlgn="t"/>
            <a:r>
              <a:rPr lang="ja-JP" altLang="en-US" sz="998" b="1" dirty="0"/>
              <a:t/>
            </a:r>
            <a:br>
              <a:rPr lang="ja-JP" altLang="en-US" sz="998" b="1" dirty="0"/>
            </a:br>
            <a:r>
              <a:rPr lang="ja-JP" altLang="en-US" sz="2902" b="1" dirty="0">
                <a:latin typeface="+mn-ea"/>
              </a:rPr>
              <a:t>これからのお店づくりに必要な</a:t>
            </a:r>
            <a:br>
              <a:rPr lang="ja-JP" altLang="en-US" sz="2902" b="1" dirty="0">
                <a:latin typeface="+mn-ea"/>
              </a:rPr>
            </a:br>
            <a:r>
              <a:rPr lang="ja-JP" altLang="en-US" sz="2902" b="1" dirty="0">
                <a:latin typeface="+mn-ea"/>
              </a:rPr>
              <a:t> </a:t>
            </a:r>
            <a:r>
              <a:rPr lang="en-US" altLang="ja-JP" sz="2902" b="1" dirty="0">
                <a:latin typeface="+mn-ea"/>
              </a:rPr>
              <a:t>USEN-NEXT GROUP</a:t>
            </a:r>
            <a:r>
              <a:rPr lang="ja-JP" altLang="en-US" sz="2902" b="1" dirty="0">
                <a:latin typeface="+mn-ea"/>
              </a:rPr>
              <a:t>サービスラインアップ</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2292" y="151944"/>
            <a:ext cx="1658767" cy="637988"/>
          </a:xfrm>
          <a:prstGeom prst="rect">
            <a:avLst/>
          </a:prstGeom>
        </p:spPr>
      </p:pic>
      <p:sp>
        <p:nvSpPr>
          <p:cNvPr id="4" name="サブタイトル 1"/>
          <p:cNvSpPr txBox="1">
            <a:spLocks/>
          </p:cNvSpPr>
          <p:nvPr/>
        </p:nvSpPr>
        <p:spPr>
          <a:xfrm>
            <a:off x="7022048" y="5949280"/>
            <a:ext cx="2649011" cy="792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814" b="1" dirty="0" smtClean="0">
                <a:latin typeface="+mn-ea"/>
                <a:cs typeface="Meiryo UI" panose="020B0604030504040204" pitchFamily="50" charset="-128"/>
              </a:rPr>
              <a:t>株式</a:t>
            </a:r>
            <a:r>
              <a:rPr lang="ja-JP" altLang="en-US" sz="1814" b="1" dirty="0">
                <a:latin typeface="+mn-ea"/>
                <a:cs typeface="Meiryo UI" panose="020B0604030504040204" pitchFamily="50" charset="-128"/>
              </a:rPr>
              <a:t>会社 </a:t>
            </a:r>
            <a:r>
              <a:rPr lang="en-US" altLang="ja-JP" sz="1814" b="1" dirty="0" smtClean="0">
                <a:latin typeface="+mn-ea"/>
                <a:cs typeface="Meiryo UI" panose="020B0604030504040204" pitchFamily="50" charset="-128"/>
              </a:rPr>
              <a:t>USEN</a:t>
            </a:r>
            <a:endParaRPr lang="en-US" altLang="ja-JP" sz="1814" b="1" dirty="0">
              <a:latin typeface="+mn-ea"/>
              <a:cs typeface="Meiryo UI" panose="020B0604030504040204" pitchFamily="50" charset="-128"/>
            </a:endParaRPr>
          </a:p>
        </p:txBody>
      </p:sp>
      <p:sp>
        <p:nvSpPr>
          <p:cNvPr id="5" name="サブタイトル 1"/>
          <p:cNvSpPr txBox="1">
            <a:spLocks/>
          </p:cNvSpPr>
          <p:nvPr/>
        </p:nvSpPr>
        <p:spPr>
          <a:xfrm>
            <a:off x="7022048" y="5949280"/>
            <a:ext cx="2649011" cy="792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814" b="1" dirty="0" smtClean="0">
                <a:latin typeface="+mn-ea"/>
                <a:cs typeface="Meiryo UI" panose="020B0604030504040204" pitchFamily="50" charset="-128"/>
              </a:rPr>
              <a:t>株式</a:t>
            </a:r>
            <a:r>
              <a:rPr lang="ja-JP" altLang="en-US" sz="1814" b="1" dirty="0">
                <a:latin typeface="+mn-ea"/>
                <a:cs typeface="Meiryo UI" panose="020B0604030504040204" pitchFamily="50" charset="-128"/>
              </a:rPr>
              <a:t>会社 </a:t>
            </a:r>
            <a:r>
              <a:rPr lang="en-US" altLang="ja-JP" sz="1814" b="1" dirty="0">
                <a:latin typeface="+mn-ea"/>
                <a:cs typeface="Meiryo UI" panose="020B0604030504040204" pitchFamily="50" charset="-128"/>
              </a:rPr>
              <a:t>USEN</a:t>
            </a:r>
          </a:p>
          <a:p>
            <a:pPr marL="0" indent="0" algn="r">
              <a:buNone/>
            </a:pPr>
            <a:r>
              <a:rPr lang="ja-JP" altLang="en-US" sz="1814" b="1" dirty="0" smtClean="0">
                <a:latin typeface="+mn-ea"/>
                <a:cs typeface="Meiryo UI" panose="020B0604030504040204" pitchFamily="50" charset="-128"/>
              </a:rPr>
              <a:t>法人営業統括部</a:t>
            </a:r>
            <a:endParaRPr lang="en-US" altLang="ja-JP" sz="1814" b="1" dirty="0" smtClean="0">
              <a:latin typeface="+mn-ea"/>
              <a:cs typeface="Meiryo UI" panose="020B0604030504040204" pitchFamily="50" charset="-128"/>
            </a:endParaRPr>
          </a:p>
        </p:txBody>
      </p:sp>
      <p:sp>
        <p:nvSpPr>
          <p:cNvPr id="6" name="テキスト ボックス 5"/>
          <p:cNvSpPr txBox="1"/>
          <p:nvPr/>
        </p:nvSpPr>
        <p:spPr>
          <a:xfrm>
            <a:off x="7947510" y="5656892"/>
            <a:ext cx="1723549" cy="292388"/>
          </a:xfrm>
          <a:prstGeom prst="rect">
            <a:avLst/>
          </a:prstGeom>
          <a:noFill/>
        </p:spPr>
        <p:txBody>
          <a:bodyPr wrap="none" rtlCol="0">
            <a:spAutoFit/>
          </a:bodyPr>
          <a:lstStyle/>
          <a:p>
            <a:pPr algn="r"/>
            <a:r>
              <a:rPr kumimoji="1" lang="en-US" altLang="ja-JP" sz="1300" b="1" dirty="0" smtClean="0">
                <a:latin typeface="+mn-ea"/>
              </a:rPr>
              <a:t>2020</a:t>
            </a:r>
            <a:r>
              <a:rPr kumimoji="1" lang="ja-JP" altLang="en-US" sz="1300" b="1" dirty="0" smtClean="0">
                <a:latin typeface="+mn-ea"/>
              </a:rPr>
              <a:t>年　〇月　〇日</a:t>
            </a:r>
            <a:endParaRPr kumimoji="1" lang="ja-JP" altLang="en-US" sz="1300" b="1" dirty="0">
              <a:latin typeface="+mn-ea"/>
            </a:endParaRPr>
          </a:p>
        </p:txBody>
      </p:sp>
    </p:spTree>
    <p:extLst>
      <p:ext uri="{BB962C8B-B14F-4D97-AF65-F5344CB8AC3E}">
        <p14:creationId xmlns:p14="http://schemas.microsoft.com/office/powerpoint/2010/main" val="2412257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241" y="839194"/>
            <a:ext cx="2330475" cy="80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32"/>
          <p:cNvSpPr txBox="1"/>
          <p:nvPr/>
        </p:nvSpPr>
        <p:spPr>
          <a:xfrm>
            <a:off x="806350" y="1668839"/>
            <a:ext cx="7661962" cy="609398"/>
          </a:xfrm>
          <a:prstGeom prst="rect">
            <a:avLst/>
          </a:prstGeom>
          <a:noFill/>
          <a:ln w="19050">
            <a:noFill/>
          </a:ln>
        </p:spPr>
        <p:txBody>
          <a:bodyPr wrap="square" lIns="0" rtlCol="0">
            <a:spAutoFit/>
          </a:bodyPr>
          <a:lstStyle/>
          <a:p>
            <a:pPr>
              <a:lnSpc>
                <a:spcPct val="120000"/>
              </a:lnSpc>
            </a:pPr>
            <a:r>
              <a:rPr lang="en-US" altLang="ja-JP" sz="1400" dirty="0">
                <a:latin typeface="+mn-ea"/>
                <a:cs typeface="メイリオ" panose="020B0604030504040204" pitchFamily="50" charset="-128"/>
              </a:rPr>
              <a:t>USEN-NEXT</a:t>
            </a:r>
            <a:r>
              <a:rPr lang="ja-JP" altLang="en-US" sz="1400" dirty="0">
                <a:latin typeface="+mn-ea"/>
                <a:cs typeface="メイリオ" panose="020B0604030504040204" pitchFamily="50" charset="-128"/>
              </a:rPr>
              <a:t> グループにて、</a:t>
            </a:r>
            <a:r>
              <a:rPr lang="ja-JP" altLang="en-US" sz="1400" b="1" dirty="0">
                <a:latin typeface="+mn-ea"/>
                <a:cs typeface="メイリオ" panose="020B0604030504040204" pitchFamily="50" charset="-128"/>
              </a:rPr>
              <a:t>フレッツのお申込みから</a:t>
            </a:r>
            <a:r>
              <a:rPr lang="en-US" altLang="ja-JP" sz="1400" b="1" dirty="0">
                <a:latin typeface="+mn-ea"/>
                <a:cs typeface="メイリオ" panose="020B0604030504040204" pitchFamily="50" charset="-128"/>
              </a:rPr>
              <a:t>NTT</a:t>
            </a:r>
            <a:r>
              <a:rPr lang="ja-JP" altLang="en-US" sz="1400" b="1" dirty="0">
                <a:latin typeface="+mn-ea"/>
                <a:cs typeface="メイリオ" panose="020B0604030504040204" pitchFamily="50" charset="-128"/>
              </a:rPr>
              <a:t>との工事調整まで全て対応</a:t>
            </a:r>
            <a:endParaRPr lang="en-US" altLang="ja-JP" sz="1400" b="1" dirty="0">
              <a:latin typeface="+mn-ea"/>
              <a:cs typeface="メイリオ" panose="020B0604030504040204" pitchFamily="50" charset="-128"/>
            </a:endParaRPr>
          </a:p>
          <a:p>
            <a:pPr>
              <a:lnSpc>
                <a:spcPct val="120000"/>
              </a:lnSpc>
            </a:pPr>
            <a:r>
              <a:rPr lang="ja-JP" altLang="en-US" sz="1400" dirty="0">
                <a:latin typeface="+mn-ea"/>
                <a:cs typeface="メイリオ" panose="020B0604030504040204" pitchFamily="50" charset="-128"/>
              </a:rPr>
              <a:t>新店</a:t>
            </a:r>
            <a:r>
              <a:rPr lang="en-US" altLang="ja-JP" sz="1400" dirty="0">
                <a:latin typeface="+mn-ea"/>
                <a:cs typeface="メイリオ" panose="020B0604030504040204" pitchFamily="50" charset="-128"/>
              </a:rPr>
              <a:t>OPEN</a:t>
            </a:r>
            <a:r>
              <a:rPr lang="ja-JP" altLang="en-US" sz="1400" dirty="0">
                <a:latin typeface="+mn-ea"/>
                <a:cs typeface="メイリオ" panose="020B0604030504040204" pitchFamily="50" charset="-128"/>
              </a:rPr>
              <a:t>時に</a:t>
            </a:r>
            <a:r>
              <a:rPr lang="en-US" altLang="ja-JP" sz="1400" dirty="0">
                <a:latin typeface="+mn-ea"/>
                <a:cs typeface="メイリオ" panose="020B0604030504040204" pitchFamily="50" charset="-128"/>
              </a:rPr>
              <a:t>BGM</a:t>
            </a:r>
            <a:r>
              <a:rPr lang="ja-JP" altLang="en-US" sz="1400" dirty="0">
                <a:latin typeface="+mn-ea"/>
                <a:cs typeface="メイリオ" panose="020B0604030504040204" pitchFamily="50" charset="-128"/>
              </a:rPr>
              <a:t>と一緒に光回線も</a:t>
            </a:r>
            <a:r>
              <a:rPr lang="ja-JP" altLang="en-US" sz="1400" b="1" dirty="0">
                <a:latin typeface="+mn-ea"/>
                <a:cs typeface="メイリオ" panose="020B0604030504040204" pitchFamily="50" charset="-128"/>
              </a:rPr>
              <a:t>窓口１つでＯＫ</a:t>
            </a:r>
          </a:p>
        </p:txBody>
      </p:sp>
      <p:sp>
        <p:nvSpPr>
          <p:cNvPr id="40" name="テキスト ボックス 39"/>
          <p:cNvSpPr txBox="1"/>
          <p:nvPr/>
        </p:nvSpPr>
        <p:spPr>
          <a:xfrm>
            <a:off x="806350" y="2364649"/>
            <a:ext cx="1595492" cy="289223"/>
          </a:xfrm>
          <a:prstGeom prst="rect">
            <a:avLst/>
          </a:prstGeom>
          <a:solidFill>
            <a:srgbClr val="2D3091"/>
          </a:solidFill>
        </p:spPr>
        <p:txBody>
          <a:bodyPr wrap="square" rtlCol="0" anchor="ctr">
            <a:noAutofit/>
          </a:bodyPr>
          <a:lstStyle/>
          <a:p>
            <a:pPr algn="ctr" defTabSz="914370">
              <a:lnSpc>
                <a:spcPct val="150000"/>
              </a:lnSpc>
              <a:defRPr/>
            </a:pPr>
            <a:r>
              <a:rPr kumimoji="0" lang="ja-JP" altLang="en-US" sz="1200" b="1" kern="0" dirty="0">
                <a:solidFill>
                  <a:prstClr val="white"/>
                </a:solidFill>
                <a:latin typeface="+mn-ea"/>
                <a:cs typeface="メイリオ" panose="020B0604030504040204" pitchFamily="50" charset="-128"/>
              </a:rPr>
              <a:t>お申込みイメージ</a:t>
            </a:r>
          </a:p>
        </p:txBody>
      </p:sp>
      <p:pic>
        <p:nvPicPr>
          <p:cNvPr id="7" name="図 6"/>
          <p:cNvPicPr>
            <a:picLocks noChangeAspect="1"/>
          </p:cNvPicPr>
          <p:nvPr/>
        </p:nvPicPr>
        <p:blipFill rotWithShape="1">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t="27683" b="29718"/>
          <a:stretch/>
        </p:blipFill>
        <p:spPr>
          <a:xfrm>
            <a:off x="7873226" y="2725530"/>
            <a:ext cx="1119148" cy="476740"/>
          </a:xfrm>
          <a:prstGeom prst="rect">
            <a:avLst/>
          </a:prstGeom>
        </p:spPr>
      </p:pic>
      <p:sp>
        <p:nvSpPr>
          <p:cNvPr id="8" name="角丸四角形 7"/>
          <p:cNvSpPr/>
          <p:nvPr/>
        </p:nvSpPr>
        <p:spPr bwMode="auto">
          <a:xfrm>
            <a:off x="3236649" y="3133429"/>
            <a:ext cx="1078813" cy="382102"/>
          </a:xfrm>
          <a:prstGeom prst="roundRect">
            <a:avLst/>
          </a:prstGeom>
          <a:noFill/>
          <a:ln w="19050" algn="ctr">
            <a:noFill/>
            <a:miter lim="800000"/>
            <a:headEnd/>
            <a:tailEnd/>
          </a:ln>
          <a:effectLst/>
          <a:extLst/>
        </p:spPr>
        <p:txBody>
          <a:bodyPr wrap="square" lIns="90000" tIns="46800" rIns="90000" bIns="46800" rtlCol="0" anchor="ctr">
            <a:noAutofit/>
          </a:bodyPr>
          <a:lstStyle/>
          <a:p>
            <a:pPr algn="ctr" defTabSz="1067637"/>
            <a:r>
              <a:rPr lang="ja-JP" altLang="en-US" sz="1600" b="1" kern="0" dirty="0">
                <a:solidFill>
                  <a:schemeClr val="tx1">
                    <a:lumMod val="75000"/>
                    <a:lumOff val="25000"/>
                  </a:schemeClr>
                </a:solidFill>
                <a:latin typeface="+mn-ea"/>
              </a:rPr>
              <a:t>お客様</a:t>
            </a:r>
          </a:p>
        </p:txBody>
      </p:sp>
      <p:cxnSp>
        <p:nvCxnSpPr>
          <p:cNvPr id="11" name="直線コネクタ 10"/>
          <p:cNvCxnSpPr/>
          <p:nvPr/>
        </p:nvCxnSpPr>
        <p:spPr bwMode="auto">
          <a:xfrm flipV="1">
            <a:off x="569414" y="3617339"/>
            <a:ext cx="8812820" cy="1012"/>
          </a:xfrm>
          <a:prstGeom prst="line">
            <a:avLst/>
          </a:prstGeom>
          <a:solidFill>
            <a:schemeClr val="accent1"/>
          </a:solidFill>
          <a:ln w="28575" cap="flat" cmpd="sng" algn="ctr">
            <a:solidFill>
              <a:schemeClr val="bg1">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図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4128" y="2775647"/>
            <a:ext cx="972048" cy="373865"/>
          </a:xfrm>
          <a:prstGeom prst="rect">
            <a:avLst/>
          </a:prstGeom>
        </p:spPr>
      </p:pic>
      <p:sp>
        <p:nvSpPr>
          <p:cNvPr id="24" name="タイトル 1"/>
          <p:cNvSpPr txBox="1">
            <a:spLocks/>
          </p:cNvSpPr>
          <p:nvPr/>
        </p:nvSpPr>
        <p:spPr>
          <a:xfrm>
            <a:off x="642813" y="229417"/>
            <a:ext cx="7747000" cy="413066"/>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814" b="1" dirty="0">
                <a:solidFill>
                  <a:schemeClr val="tx1">
                    <a:lumMod val="75000"/>
                    <a:lumOff val="25000"/>
                  </a:schemeClr>
                </a:solidFill>
                <a:latin typeface="+mn-ea"/>
                <a:ea typeface="+mn-ea"/>
                <a:cs typeface="Meiryo UI" panose="020B0604030504040204" pitchFamily="50" charset="-128"/>
              </a:rPr>
              <a:t>【</a:t>
            </a:r>
            <a:r>
              <a:rPr kumimoji="0" lang="ja-JP" altLang="en-US" sz="1814" b="1" dirty="0">
                <a:solidFill>
                  <a:schemeClr val="tx1">
                    <a:lumMod val="75000"/>
                    <a:lumOff val="25000"/>
                  </a:schemeClr>
                </a:solidFill>
                <a:latin typeface="+mn-ea"/>
                <a:ea typeface="+mn-ea"/>
                <a:cs typeface="Meiryo UI" panose="020B0604030504040204" pitchFamily="50" charset="-128"/>
              </a:rPr>
              <a:t>光回線</a:t>
            </a:r>
            <a:r>
              <a:rPr kumimoji="0" lang="en-US" altLang="ja-JP" sz="1814" b="1" dirty="0">
                <a:solidFill>
                  <a:schemeClr val="tx1">
                    <a:lumMod val="75000"/>
                    <a:lumOff val="25000"/>
                  </a:schemeClr>
                </a:solidFill>
                <a:latin typeface="+mn-ea"/>
                <a:ea typeface="+mn-ea"/>
                <a:cs typeface="Meiryo UI" panose="020B0604030504040204" pitchFamily="50" charset="-128"/>
              </a:rPr>
              <a:t>】</a:t>
            </a:r>
            <a:r>
              <a:rPr kumimoji="0" lang="ja-JP" altLang="en-US" sz="1814" b="1" dirty="0">
                <a:solidFill>
                  <a:schemeClr val="tx1">
                    <a:lumMod val="75000"/>
                    <a:lumOff val="25000"/>
                  </a:schemeClr>
                </a:solidFill>
                <a:latin typeface="+mn-ea"/>
                <a:ea typeface="+mn-ea"/>
                <a:cs typeface="Meiryo UI" panose="020B0604030504040204" pitchFamily="50" charset="-128"/>
              </a:rPr>
              <a:t>フレッツ光／</a:t>
            </a:r>
            <a:r>
              <a:rPr kumimoji="0" lang="en-US" altLang="ja-JP" sz="1814" b="1" dirty="0">
                <a:solidFill>
                  <a:schemeClr val="tx1">
                    <a:lumMod val="75000"/>
                    <a:lumOff val="25000"/>
                  </a:schemeClr>
                </a:solidFill>
                <a:latin typeface="+mn-ea"/>
                <a:ea typeface="+mn-ea"/>
                <a:cs typeface="Meiryo UI" panose="020B0604030504040204" pitchFamily="50" charset="-128"/>
              </a:rPr>
              <a:t>USEN</a:t>
            </a:r>
            <a:r>
              <a:rPr kumimoji="0" lang="ja-JP" altLang="en-US" sz="1814" b="1" dirty="0">
                <a:solidFill>
                  <a:schemeClr val="tx1">
                    <a:lumMod val="75000"/>
                    <a:lumOff val="25000"/>
                  </a:schemeClr>
                </a:solidFill>
                <a:latin typeface="+mn-ea"/>
                <a:ea typeface="+mn-ea"/>
                <a:cs typeface="Meiryo UI" panose="020B0604030504040204" pitchFamily="50" charset="-128"/>
              </a:rPr>
              <a:t>光＋</a:t>
            </a:r>
          </a:p>
        </p:txBody>
      </p:sp>
      <p:sp>
        <p:nvSpPr>
          <p:cNvPr id="59" name="テキスト ボックス 58"/>
          <p:cNvSpPr txBox="1"/>
          <p:nvPr/>
        </p:nvSpPr>
        <p:spPr>
          <a:xfrm>
            <a:off x="3674136" y="3836280"/>
            <a:ext cx="5708098" cy="615553"/>
          </a:xfrm>
          <a:prstGeom prst="rect">
            <a:avLst/>
          </a:prstGeom>
          <a:noFill/>
        </p:spPr>
        <p:txBody>
          <a:bodyPr wrap="square" rtlCol="0">
            <a:spAutoFit/>
          </a:bodyPr>
          <a:lstStyle/>
          <a:p>
            <a:r>
              <a:rPr lang="ja-JP" altLang="en-US" sz="1700" b="1" dirty="0">
                <a:latin typeface="+mn-ea"/>
              </a:rPr>
              <a:t>「フレッツ光」から切り替える（転用）方も、</a:t>
            </a:r>
            <a:endParaRPr lang="en-US" altLang="ja-JP" sz="1700" b="1" dirty="0">
              <a:latin typeface="+mn-ea"/>
            </a:endParaRPr>
          </a:p>
          <a:p>
            <a:r>
              <a:rPr lang="ja-JP" altLang="en-US" sz="1700" b="1" dirty="0">
                <a:latin typeface="+mn-ea"/>
              </a:rPr>
              <a:t> 新規に導入する方にも、おトクな光回線をご提供</a:t>
            </a:r>
            <a:endParaRPr lang="ja-JP" altLang="en-US" sz="1700" dirty="0">
              <a:latin typeface="+mn-ea"/>
            </a:endParaRPr>
          </a:p>
        </p:txBody>
      </p:sp>
      <p:pic>
        <p:nvPicPr>
          <p:cNvPr id="29" name="図 28"/>
          <p:cNvPicPr>
            <a:picLocks noChangeAspect="1"/>
          </p:cNvPicPr>
          <p:nvPr/>
        </p:nvPicPr>
        <p:blipFill>
          <a:blip r:embed="rId6"/>
          <a:stretch>
            <a:fillRect/>
          </a:stretch>
        </p:blipFill>
        <p:spPr>
          <a:xfrm>
            <a:off x="757291" y="3799853"/>
            <a:ext cx="2330419" cy="540888"/>
          </a:xfrm>
          <a:prstGeom prst="rect">
            <a:avLst/>
          </a:prstGeom>
        </p:spPr>
      </p:pic>
      <p:grpSp>
        <p:nvGrpSpPr>
          <p:cNvPr id="19" name="グループ化 18"/>
          <p:cNvGrpSpPr/>
          <p:nvPr/>
        </p:nvGrpSpPr>
        <p:grpSpPr>
          <a:xfrm>
            <a:off x="806352" y="5307595"/>
            <a:ext cx="1871532" cy="603990"/>
            <a:chOff x="409647" y="4606845"/>
            <a:chExt cx="1871532" cy="603990"/>
          </a:xfrm>
        </p:grpSpPr>
        <p:pic>
          <p:nvPicPr>
            <p:cNvPr id="13" name="図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647" y="4606845"/>
              <a:ext cx="603990" cy="603990"/>
            </a:xfrm>
            <a:prstGeom prst="rect">
              <a:avLst/>
            </a:prstGeom>
          </p:spPr>
        </p:pic>
        <p:sp>
          <p:nvSpPr>
            <p:cNvPr id="14" name="テキスト ボックス 13"/>
            <p:cNvSpPr txBox="1"/>
            <p:nvPr/>
          </p:nvSpPr>
          <p:spPr>
            <a:xfrm>
              <a:off x="1070591" y="4756707"/>
              <a:ext cx="1210588" cy="400110"/>
            </a:xfrm>
            <a:prstGeom prst="rect">
              <a:avLst/>
            </a:prstGeom>
            <a:noFill/>
          </p:spPr>
          <p:txBody>
            <a:bodyPr wrap="none" rtlCol="0">
              <a:spAutoFit/>
            </a:bodyPr>
            <a:lstStyle/>
            <a:p>
              <a:r>
                <a:rPr lang="ja-JP" altLang="en-US" sz="2000" b="1" dirty="0">
                  <a:solidFill>
                    <a:schemeClr val="tx1">
                      <a:lumMod val="75000"/>
                      <a:lumOff val="25000"/>
                    </a:schemeClr>
                  </a:solidFill>
                  <a:latin typeface="+mn-ea"/>
                </a:rPr>
                <a:t>工事不要</a:t>
              </a:r>
            </a:p>
          </p:txBody>
        </p:sp>
      </p:grpSp>
      <p:grpSp>
        <p:nvGrpSpPr>
          <p:cNvPr id="18" name="グループ化 17"/>
          <p:cNvGrpSpPr/>
          <p:nvPr/>
        </p:nvGrpSpPr>
        <p:grpSpPr>
          <a:xfrm>
            <a:off x="3087708" y="5355151"/>
            <a:ext cx="3210998" cy="489058"/>
            <a:chOff x="2651148" y="4717658"/>
            <a:chExt cx="3210998" cy="489058"/>
          </a:xfrm>
        </p:grpSpPr>
        <p:pic>
          <p:nvPicPr>
            <p:cNvPr id="15" name="図 14"/>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651148" y="4717658"/>
              <a:ext cx="641988" cy="489058"/>
            </a:xfrm>
            <a:prstGeom prst="rect">
              <a:avLst/>
            </a:prstGeom>
          </p:spPr>
        </p:pic>
        <p:sp>
          <p:nvSpPr>
            <p:cNvPr id="35" name="テキスト ボックス 34"/>
            <p:cNvSpPr txBox="1"/>
            <p:nvPr/>
          </p:nvSpPr>
          <p:spPr>
            <a:xfrm>
              <a:off x="3369156" y="4769485"/>
              <a:ext cx="2492990" cy="400110"/>
            </a:xfrm>
            <a:prstGeom prst="rect">
              <a:avLst/>
            </a:prstGeom>
            <a:noFill/>
          </p:spPr>
          <p:txBody>
            <a:bodyPr wrap="none" rtlCol="0">
              <a:spAutoFit/>
            </a:bodyPr>
            <a:lstStyle/>
            <a:p>
              <a:r>
                <a:rPr lang="ja-JP" altLang="en-US" sz="2000" b="1" dirty="0">
                  <a:solidFill>
                    <a:schemeClr val="tx1">
                      <a:lumMod val="75000"/>
                      <a:lumOff val="25000"/>
                    </a:schemeClr>
                  </a:solidFill>
                  <a:latin typeface="+mn-ea"/>
                </a:rPr>
                <a:t>速度・品質そのまま</a:t>
              </a:r>
            </a:p>
          </p:txBody>
        </p:sp>
      </p:grpSp>
      <p:grpSp>
        <p:nvGrpSpPr>
          <p:cNvPr id="17" name="グループ化 16"/>
          <p:cNvGrpSpPr/>
          <p:nvPr/>
        </p:nvGrpSpPr>
        <p:grpSpPr>
          <a:xfrm>
            <a:off x="6453658" y="5185912"/>
            <a:ext cx="2820281" cy="787239"/>
            <a:chOff x="5660282" y="4500709"/>
            <a:chExt cx="2820281" cy="787239"/>
          </a:xfrm>
        </p:grpSpPr>
        <p:pic>
          <p:nvPicPr>
            <p:cNvPr id="16" name="図 15"/>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660282" y="4500709"/>
              <a:ext cx="787239" cy="787239"/>
            </a:xfrm>
            <a:prstGeom prst="rect">
              <a:avLst/>
            </a:prstGeom>
          </p:spPr>
        </p:pic>
        <p:sp>
          <p:nvSpPr>
            <p:cNvPr id="37" name="テキスト ボックス 36"/>
            <p:cNvSpPr txBox="1"/>
            <p:nvPr/>
          </p:nvSpPr>
          <p:spPr>
            <a:xfrm>
              <a:off x="6500534" y="4738595"/>
              <a:ext cx="1980029" cy="400110"/>
            </a:xfrm>
            <a:prstGeom prst="rect">
              <a:avLst/>
            </a:prstGeom>
            <a:noFill/>
          </p:spPr>
          <p:txBody>
            <a:bodyPr wrap="none" rtlCol="0">
              <a:spAutoFit/>
            </a:bodyPr>
            <a:lstStyle/>
            <a:p>
              <a:r>
                <a:rPr lang="ja-JP" altLang="en-US" sz="2000" b="1" dirty="0">
                  <a:solidFill>
                    <a:schemeClr val="tx1">
                      <a:lumMod val="75000"/>
                      <a:lumOff val="25000"/>
                    </a:schemeClr>
                  </a:solidFill>
                  <a:latin typeface="+mn-ea"/>
                </a:rPr>
                <a:t>利用料金おトク</a:t>
              </a:r>
            </a:p>
          </p:txBody>
        </p:sp>
      </p:grpSp>
      <p:sp>
        <p:nvSpPr>
          <p:cNvPr id="20" name="テキスト ボックス 19"/>
          <p:cNvSpPr txBox="1"/>
          <p:nvPr/>
        </p:nvSpPr>
        <p:spPr>
          <a:xfrm>
            <a:off x="766309" y="4510442"/>
            <a:ext cx="8536340" cy="609398"/>
          </a:xfrm>
          <a:prstGeom prst="rect">
            <a:avLst/>
          </a:prstGeom>
          <a:noFill/>
        </p:spPr>
        <p:txBody>
          <a:bodyPr wrap="square" rtlCol="0">
            <a:spAutoFit/>
          </a:bodyPr>
          <a:lstStyle/>
          <a:p>
            <a:pPr>
              <a:lnSpc>
                <a:spcPct val="120000"/>
              </a:lnSpc>
            </a:pPr>
            <a:r>
              <a:rPr lang="ja-JP" altLang="en-US" sz="1400" b="1" dirty="0">
                <a:latin typeface="+mn-ea"/>
                <a:cs typeface="メイリオ" panose="020B0604030504040204" pitchFamily="50" charset="-128"/>
              </a:rPr>
              <a:t>「</a:t>
            </a:r>
            <a:r>
              <a:rPr lang="en-US" altLang="ja-JP" sz="1400" b="1" dirty="0">
                <a:latin typeface="+mn-ea"/>
                <a:cs typeface="メイリオ" panose="020B0604030504040204" pitchFamily="50" charset="-128"/>
              </a:rPr>
              <a:t>USEN</a:t>
            </a:r>
            <a:r>
              <a:rPr lang="ja-JP" altLang="en-US" sz="1400" b="1" dirty="0">
                <a:latin typeface="+mn-ea"/>
                <a:cs typeface="メイリオ" panose="020B0604030504040204" pitchFamily="50" charset="-128"/>
              </a:rPr>
              <a:t>光」は、</a:t>
            </a:r>
            <a:r>
              <a:rPr lang="en-US" altLang="ja-JP" sz="1400" b="1" dirty="0">
                <a:latin typeface="+mn-ea"/>
                <a:cs typeface="メイリオ" panose="020B0604030504040204" pitchFamily="50" charset="-128"/>
              </a:rPr>
              <a:t>NTT</a:t>
            </a:r>
            <a:r>
              <a:rPr lang="ja-JP" altLang="en-US" sz="1400" b="1" dirty="0">
                <a:latin typeface="+mn-ea"/>
                <a:cs typeface="メイリオ" panose="020B0604030504040204" pitchFamily="50" charset="-128"/>
              </a:rPr>
              <a:t>東日本が提供している「フレッツ光」のサービス品質・速度はそのままに</a:t>
            </a:r>
            <a:endParaRPr lang="en-US" altLang="ja-JP" sz="1400" b="1" dirty="0">
              <a:latin typeface="+mn-ea"/>
              <a:cs typeface="メイリオ" panose="020B0604030504040204" pitchFamily="50" charset="-128"/>
            </a:endParaRPr>
          </a:p>
          <a:p>
            <a:pPr>
              <a:lnSpc>
                <a:spcPct val="120000"/>
              </a:lnSpc>
            </a:pPr>
            <a:r>
              <a:rPr lang="ja-JP" altLang="en-US" sz="1400" b="1" dirty="0">
                <a:latin typeface="+mn-ea"/>
                <a:cs typeface="メイリオ" panose="020B0604030504040204" pitchFamily="50" charset="-128"/>
              </a:rPr>
              <a:t>おトクな料金でご利用いただける光インターネットサービスです。</a:t>
            </a:r>
            <a:endParaRPr lang="en-US" altLang="ja-JP" sz="1400" b="1" dirty="0">
              <a:latin typeface="+mn-ea"/>
              <a:cs typeface="メイリオ" panose="020B0604030504040204" pitchFamily="50" charset="-128"/>
            </a:endParaRPr>
          </a:p>
        </p:txBody>
      </p:sp>
      <p:sp>
        <p:nvSpPr>
          <p:cNvPr id="31" name="テキスト ボックス 30"/>
          <p:cNvSpPr txBox="1"/>
          <p:nvPr/>
        </p:nvSpPr>
        <p:spPr>
          <a:xfrm>
            <a:off x="567076" y="6098129"/>
            <a:ext cx="8890445" cy="323165"/>
          </a:xfrm>
          <a:prstGeom prst="rect">
            <a:avLst/>
          </a:prstGeom>
          <a:noFill/>
        </p:spPr>
        <p:txBody>
          <a:bodyPr wrap="square" rtlCol="0">
            <a:spAutoFit/>
          </a:bodyPr>
          <a:lstStyle/>
          <a:p>
            <a:pPr algn="ctr"/>
            <a:r>
              <a:rPr lang="ja-JP" altLang="en-US" sz="1500" b="1" dirty="0">
                <a:solidFill>
                  <a:srgbClr val="006EBC"/>
                </a:solidFill>
                <a:latin typeface="+mn-ea"/>
              </a:rPr>
              <a:t>オプション「</a:t>
            </a:r>
            <a:r>
              <a:rPr lang="en-US" altLang="ja-JP" sz="1500" b="1" dirty="0">
                <a:solidFill>
                  <a:srgbClr val="006EBC"/>
                </a:solidFill>
                <a:latin typeface="+mn-ea"/>
              </a:rPr>
              <a:t>USEN</a:t>
            </a:r>
            <a:r>
              <a:rPr lang="ja-JP" altLang="en-US" sz="1500" b="1" dirty="0">
                <a:solidFill>
                  <a:srgbClr val="006EBC"/>
                </a:solidFill>
                <a:latin typeface="+mn-ea"/>
              </a:rPr>
              <a:t>ひかり電話」（</a:t>
            </a:r>
            <a:r>
              <a:rPr lang="en-US" altLang="ja-JP" sz="1500" b="1" dirty="0">
                <a:solidFill>
                  <a:srgbClr val="006EBC"/>
                </a:solidFill>
                <a:latin typeface="+mn-ea"/>
              </a:rPr>
              <a:t>IP</a:t>
            </a:r>
            <a:r>
              <a:rPr lang="ja-JP" altLang="en-US" sz="1500" b="1" dirty="0">
                <a:solidFill>
                  <a:srgbClr val="006EBC"/>
                </a:solidFill>
                <a:latin typeface="+mn-ea"/>
              </a:rPr>
              <a:t>電話サービス）を使えば通信費をさらにコストダウン可能！</a:t>
            </a:r>
            <a:endParaRPr lang="ja-JP" altLang="en-US" sz="1500" dirty="0">
              <a:solidFill>
                <a:srgbClr val="006EBC"/>
              </a:solidFill>
              <a:latin typeface="+mn-ea"/>
            </a:endParaRPr>
          </a:p>
        </p:txBody>
      </p:sp>
      <p:cxnSp>
        <p:nvCxnSpPr>
          <p:cNvPr id="12" name="直線コネクタ 11"/>
          <p:cNvCxnSpPr/>
          <p:nvPr/>
        </p:nvCxnSpPr>
        <p:spPr bwMode="auto">
          <a:xfrm flipV="1">
            <a:off x="631827" y="6405568"/>
            <a:ext cx="8632052" cy="15728"/>
          </a:xfrm>
          <a:prstGeom prst="line">
            <a:avLst/>
          </a:prstGeom>
          <a:ln w="38100">
            <a:solidFill>
              <a:srgbClr val="006EBC"/>
            </a:solidFill>
          </a:ln>
          <a:extLst/>
        </p:spPr>
        <p:style>
          <a:lnRef idx="1">
            <a:schemeClr val="accent2"/>
          </a:lnRef>
          <a:fillRef idx="0">
            <a:schemeClr val="accent2"/>
          </a:fillRef>
          <a:effectRef idx="0">
            <a:schemeClr val="accent2"/>
          </a:effectRef>
          <a:fontRef idx="minor">
            <a:schemeClr val="tx1"/>
          </a:fontRef>
        </p:style>
      </p:cxnSp>
      <p:sp>
        <p:nvSpPr>
          <p:cNvPr id="2" name="テキスト ボックス 1"/>
          <p:cNvSpPr txBox="1"/>
          <p:nvPr/>
        </p:nvSpPr>
        <p:spPr>
          <a:xfrm>
            <a:off x="3151250" y="959543"/>
            <a:ext cx="6359433" cy="584775"/>
          </a:xfrm>
          <a:prstGeom prst="rect">
            <a:avLst/>
          </a:prstGeom>
          <a:noFill/>
        </p:spPr>
        <p:txBody>
          <a:bodyPr wrap="none" rtlCol="0">
            <a:spAutoFit/>
          </a:bodyPr>
          <a:lstStyle/>
          <a:p>
            <a:r>
              <a:rPr lang="ja-JP" altLang="en-US" sz="1600" b="1" dirty="0">
                <a:latin typeface="+mn-ea"/>
              </a:rPr>
              <a:t>沢山データを使う環境でも、</a:t>
            </a:r>
            <a:r>
              <a:rPr lang="en-US" altLang="ja-JP" sz="1600" b="1" dirty="0">
                <a:latin typeface="+mn-ea"/>
              </a:rPr>
              <a:t>NTT</a:t>
            </a:r>
            <a:r>
              <a:rPr lang="ja-JP" altLang="en-US" sz="1600" b="1" dirty="0">
                <a:latin typeface="+mn-ea"/>
              </a:rPr>
              <a:t>の安定した通信でサクサク快適。</a:t>
            </a:r>
            <a:endParaRPr lang="en-US" altLang="ja-JP" sz="1600" b="1" dirty="0">
              <a:latin typeface="+mn-ea"/>
            </a:endParaRPr>
          </a:p>
          <a:p>
            <a:r>
              <a:rPr lang="ja-JP" altLang="en-US" sz="1600" b="1" dirty="0">
                <a:latin typeface="+mn-ea"/>
              </a:rPr>
              <a:t>面倒な開通手続きも</a:t>
            </a:r>
            <a:r>
              <a:rPr lang="en-US" altLang="ja-JP" sz="1600" b="1" dirty="0">
                <a:latin typeface="+mn-ea"/>
              </a:rPr>
              <a:t>USEN</a:t>
            </a:r>
            <a:r>
              <a:rPr lang="ja-JP" altLang="en-US" sz="1600" b="1" dirty="0">
                <a:latin typeface="+mn-ea"/>
              </a:rPr>
              <a:t>にお任せください！</a:t>
            </a:r>
          </a:p>
        </p:txBody>
      </p:sp>
      <p:sp>
        <p:nvSpPr>
          <p:cNvPr id="22" name="左右矢印 21"/>
          <p:cNvSpPr/>
          <p:nvPr/>
        </p:nvSpPr>
        <p:spPr bwMode="auto">
          <a:xfrm>
            <a:off x="6355505" y="2844996"/>
            <a:ext cx="1398397" cy="218623"/>
          </a:xfrm>
          <a:prstGeom prst="leftRightArrow">
            <a:avLst/>
          </a:prstGeom>
          <a:solidFill>
            <a:srgbClr val="F7921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889" indent="-342889" defTabSz="914370" fontAlgn="base">
              <a:spcBef>
                <a:spcPct val="20000"/>
              </a:spcBef>
              <a:spcAft>
                <a:spcPct val="0"/>
              </a:spcAft>
            </a:pPr>
            <a:endParaRPr lang="ja-JP" altLang="en-US" sz="900">
              <a:latin typeface="+mn-ea"/>
            </a:endParaRPr>
          </a:p>
        </p:txBody>
      </p:sp>
      <p:grpSp>
        <p:nvGrpSpPr>
          <p:cNvPr id="32" name="グループ化 31"/>
          <p:cNvGrpSpPr/>
          <p:nvPr/>
        </p:nvGrpSpPr>
        <p:grpSpPr>
          <a:xfrm>
            <a:off x="3237717" y="2404349"/>
            <a:ext cx="1207886" cy="722935"/>
            <a:chOff x="3135048" y="2496671"/>
            <a:chExt cx="1207886" cy="722935"/>
          </a:xfrm>
        </p:grpSpPr>
        <p:pic>
          <p:nvPicPr>
            <p:cNvPr id="25" name="図 2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19999" y="2496671"/>
              <a:ext cx="722935" cy="722935"/>
            </a:xfrm>
            <a:prstGeom prst="rect">
              <a:avLst/>
            </a:prstGeom>
          </p:spPr>
        </p:pic>
        <p:pic>
          <p:nvPicPr>
            <p:cNvPr id="27" name="図 2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35048" y="2763680"/>
              <a:ext cx="452044" cy="452044"/>
            </a:xfrm>
            <a:prstGeom prst="rect">
              <a:avLst/>
            </a:prstGeom>
          </p:spPr>
        </p:pic>
      </p:grpSp>
      <p:sp>
        <p:nvSpPr>
          <p:cNvPr id="28" name="左右矢印 27"/>
          <p:cNvSpPr/>
          <p:nvPr/>
        </p:nvSpPr>
        <p:spPr bwMode="auto">
          <a:xfrm>
            <a:off x="4522266" y="2861535"/>
            <a:ext cx="617898" cy="202086"/>
          </a:xfrm>
          <a:prstGeom prst="leftRightArrow">
            <a:avLst/>
          </a:prstGeom>
          <a:solidFill>
            <a:srgbClr val="F7921C"/>
          </a:solidFill>
          <a:ln>
            <a:noFill/>
          </a:ln>
          <a:effectLst/>
          <a:extLst/>
        </p:spPr>
        <p:txBody>
          <a:bodyPr vert="horz" wrap="none" lIns="91440" tIns="45720" rIns="91440" bIns="45720" numCol="1" rtlCol="0" anchor="ctr" anchorCtr="0" compatLnSpc="1">
            <a:prstTxWarp prst="textNoShape">
              <a:avLst/>
            </a:prstTxWarp>
          </a:bodyPr>
          <a:lstStyle/>
          <a:p>
            <a:pPr marL="342889" indent="-342889" defTabSz="914370" fontAlgn="base">
              <a:spcBef>
                <a:spcPct val="20000"/>
              </a:spcBef>
              <a:spcAft>
                <a:spcPct val="0"/>
              </a:spcAft>
            </a:pPr>
            <a:endParaRPr lang="ja-JP" altLang="en-US" sz="900">
              <a:latin typeface="+mn-ea"/>
            </a:endParaRPr>
          </a:p>
        </p:txBody>
      </p:sp>
      <p:sp>
        <p:nvSpPr>
          <p:cNvPr id="34" name="テキスト ボックス 33"/>
          <p:cNvSpPr txBox="1"/>
          <p:nvPr/>
        </p:nvSpPr>
        <p:spPr>
          <a:xfrm>
            <a:off x="4492308" y="2408543"/>
            <a:ext cx="742511" cy="259751"/>
          </a:xfrm>
          <a:prstGeom prst="rect">
            <a:avLst/>
          </a:prstGeom>
          <a:noFill/>
        </p:spPr>
        <p:txBody>
          <a:bodyPr wrap="none" rtlCol="0">
            <a:spAutoFit/>
          </a:bodyPr>
          <a:lstStyle/>
          <a:p>
            <a:r>
              <a:rPr lang="ja-JP" altLang="en-US" sz="1088" b="1" dirty="0">
                <a:latin typeface="+mn-ea"/>
              </a:rPr>
              <a:t>お取次ぎ</a:t>
            </a:r>
          </a:p>
        </p:txBody>
      </p:sp>
      <p:sp>
        <p:nvSpPr>
          <p:cNvPr id="43" name="テキスト ボックス 42"/>
          <p:cNvSpPr txBox="1"/>
          <p:nvPr/>
        </p:nvSpPr>
        <p:spPr>
          <a:xfrm>
            <a:off x="6236178" y="2029945"/>
            <a:ext cx="1718740" cy="845809"/>
          </a:xfrm>
          <a:prstGeom prst="rect">
            <a:avLst/>
          </a:prstGeom>
          <a:noFill/>
        </p:spPr>
        <p:txBody>
          <a:bodyPr wrap="none" rtlCol="0">
            <a:spAutoFit/>
          </a:bodyPr>
          <a:lstStyle/>
          <a:p>
            <a:pPr>
              <a:lnSpc>
                <a:spcPct val="150000"/>
              </a:lnSpc>
            </a:pPr>
            <a:r>
              <a:rPr lang="ja-JP" altLang="en-US" sz="1088" b="1" dirty="0">
                <a:latin typeface="+mn-ea"/>
              </a:rPr>
              <a:t>・現場調査</a:t>
            </a:r>
            <a:endParaRPr lang="en-US" altLang="ja-JP" sz="1088" b="1" dirty="0">
              <a:latin typeface="+mn-ea"/>
            </a:endParaRPr>
          </a:p>
          <a:p>
            <a:pPr>
              <a:lnSpc>
                <a:spcPct val="150000"/>
              </a:lnSpc>
            </a:pPr>
            <a:r>
              <a:rPr lang="ja-JP" altLang="en-US" sz="1088" b="1" dirty="0">
                <a:latin typeface="+mn-ea"/>
              </a:rPr>
              <a:t>・内容確認の対応</a:t>
            </a:r>
            <a:endParaRPr lang="en-US" altLang="ja-JP" sz="1088" b="1" dirty="0">
              <a:latin typeface="+mn-ea"/>
            </a:endParaRPr>
          </a:p>
          <a:p>
            <a:pPr>
              <a:lnSpc>
                <a:spcPct val="150000"/>
              </a:lnSpc>
            </a:pPr>
            <a:r>
              <a:rPr lang="ja-JP" altLang="en-US" sz="1088" b="1" dirty="0">
                <a:latin typeface="+mn-ea"/>
              </a:rPr>
              <a:t>・工事スケジューリング</a:t>
            </a:r>
          </a:p>
        </p:txBody>
      </p:sp>
      <p:sp>
        <p:nvSpPr>
          <p:cNvPr id="44" name="テキスト ボックス 43"/>
          <p:cNvSpPr txBox="1"/>
          <p:nvPr/>
        </p:nvSpPr>
        <p:spPr>
          <a:xfrm>
            <a:off x="766311" y="2779322"/>
            <a:ext cx="2253388" cy="430887"/>
          </a:xfrm>
          <a:prstGeom prst="rect">
            <a:avLst/>
          </a:prstGeom>
          <a:noFill/>
          <a:ln w="19050">
            <a:noFill/>
          </a:ln>
        </p:spPr>
        <p:txBody>
          <a:bodyPr wrap="square" lIns="0" rtlCol="0">
            <a:spAutoFit/>
          </a:bodyPr>
          <a:lstStyle/>
          <a:p>
            <a:r>
              <a:rPr lang="ja-JP" altLang="en-US" sz="1100" dirty="0">
                <a:latin typeface="+mn-ea"/>
                <a:cs typeface="メイリオ" panose="020B0604030504040204" pitchFamily="50" charset="-128"/>
              </a:rPr>
              <a:t>お申込みいただいた後は</a:t>
            </a:r>
            <a:r>
              <a:rPr lang="en-US" altLang="ja-JP" sz="1100" dirty="0">
                <a:latin typeface="+mn-ea"/>
                <a:cs typeface="メイリオ" panose="020B0604030504040204" pitchFamily="50" charset="-128"/>
              </a:rPr>
              <a:t>USEN</a:t>
            </a:r>
            <a:r>
              <a:rPr lang="ja-JP" altLang="en-US" sz="1100" dirty="0">
                <a:latin typeface="+mn-ea"/>
                <a:cs typeface="メイリオ" panose="020B0604030504040204" pitchFamily="50" charset="-128"/>
              </a:rPr>
              <a:t>が窓口となって一括対応いたします</a:t>
            </a:r>
          </a:p>
        </p:txBody>
      </p:sp>
    </p:spTree>
    <p:extLst>
      <p:ext uri="{BB962C8B-B14F-4D97-AF65-F5344CB8AC3E}">
        <p14:creationId xmlns:p14="http://schemas.microsoft.com/office/powerpoint/2010/main" val="4223822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147" y="318045"/>
            <a:ext cx="2734931" cy="1934963"/>
          </a:xfrm>
          <a:prstGeom prst="rect">
            <a:avLst/>
          </a:prstGeom>
        </p:spPr>
      </p:pic>
      <p:sp>
        <p:nvSpPr>
          <p:cNvPr id="10" name="Shape 418"/>
          <p:cNvSpPr/>
          <p:nvPr/>
        </p:nvSpPr>
        <p:spPr>
          <a:xfrm>
            <a:off x="716156" y="5300173"/>
            <a:ext cx="5027017"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600" b="1" dirty="0">
                <a:solidFill>
                  <a:schemeClr val="tx1"/>
                </a:solidFill>
                <a:latin typeface="+mn-ea"/>
                <a:ea typeface="+mn-ea"/>
                <a:cs typeface="Meiryo UI" panose="020B0604030504040204" pitchFamily="50" charset="-128"/>
              </a:rPr>
              <a:t>■まずはお得になるか、料金シュミレーションから！</a:t>
            </a:r>
            <a:endParaRPr lang="en-US" altLang="ja-JP" sz="1600" b="1" dirty="0">
              <a:solidFill>
                <a:schemeClr val="tx1"/>
              </a:solidFill>
              <a:latin typeface="+mn-ea"/>
              <a:ea typeface="+mn-ea"/>
              <a:cs typeface="Meiryo UI" panose="020B0604030504040204" pitchFamily="50" charset="-128"/>
            </a:endParaRPr>
          </a:p>
        </p:txBody>
      </p:sp>
      <p:sp>
        <p:nvSpPr>
          <p:cNvPr id="43" name="タイトル 1"/>
          <p:cNvSpPr txBox="1">
            <a:spLocks/>
          </p:cNvSpPr>
          <p:nvPr/>
        </p:nvSpPr>
        <p:spPr>
          <a:xfrm>
            <a:off x="642813" y="228779"/>
            <a:ext cx="7747000" cy="429163"/>
          </a:xfrm>
          <a:prstGeom prst="rect">
            <a:avLst/>
          </a:prstGeom>
        </p:spPr>
        <p:txBody>
          <a:bodyPr anchor="ct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lang="en-US" altLang="ja-JP" sz="1814" b="1" dirty="0">
                <a:solidFill>
                  <a:schemeClr val="tx1">
                    <a:lumMod val="75000"/>
                    <a:lumOff val="25000"/>
                  </a:schemeClr>
                </a:solidFill>
                <a:latin typeface="+mn-ea"/>
                <a:ea typeface="+mn-ea"/>
              </a:rPr>
              <a:t>【</a:t>
            </a:r>
            <a:r>
              <a:rPr lang="ja-JP" altLang="en-US" sz="1814" b="1" dirty="0">
                <a:solidFill>
                  <a:schemeClr val="tx1">
                    <a:lumMod val="75000"/>
                    <a:lumOff val="25000"/>
                  </a:schemeClr>
                </a:solidFill>
                <a:latin typeface="+mn-ea"/>
                <a:ea typeface="+mn-ea"/>
              </a:rPr>
              <a:t>新電力サービス</a:t>
            </a:r>
            <a:r>
              <a:rPr lang="en-US" altLang="ja-JP" sz="1814" b="1" dirty="0">
                <a:solidFill>
                  <a:schemeClr val="tx1">
                    <a:lumMod val="75000"/>
                    <a:lumOff val="25000"/>
                  </a:schemeClr>
                </a:solidFill>
                <a:latin typeface="+mn-ea"/>
                <a:ea typeface="+mn-ea"/>
              </a:rPr>
              <a:t>】</a:t>
            </a:r>
            <a:r>
              <a:rPr lang="ja-JP" altLang="en-US" sz="1814" b="1" dirty="0">
                <a:solidFill>
                  <a:schemeClr val="tx1">
                    <a:lumMod val="75000"/>
                    <a:lumOff val="25000"/>
                  </a:schemeClr>
                </a:solidFill>
                <a:latin typeface="+mn-ea"/>
                <a:ea typeface="+mn-ea"/>
              </a:rPr>
              <a:t> </a:t>
            </a:r>
            <a:r>
              <a:rPr lang="en-US" altLang="ja-JP" sz="1814" b="1" dirty="0">
                <a:solidFill>
                  <a:schemeClr val="tx1">
                    <a:lumMod val="75000"/>
                    <a:lumOff val="25000"/>
                  </a:schemeClr>
                </a:solidFill>
                <a:latin typeface="+mn-ea"/>
                <a:ea typeface="+mn-ea"/>
              </a:rPr>
              <a:t>USEN</a:t>
            </a:r>
            <a:r>
              <a:rPr lang="ja-JP" altLang="en-US" sz="1814" b="1" dirty="0">
                <a:solidFill>
                  <a:schemeClr val="tx1">
                    <a:lumMod val="75000"/>
                    <a:lumOff val="25000"/>
                  </a:schemeClr>
                </a:solidFill>
                <a:latin typeface="+mn-ea"/>
                <a:ea typeface="+mn-ea"/>
              </a:rPr>
              <a:t>でんき</a:t>
            </a:r>
            <a:endParaRPr lang="en-US" altLang="ja-JP" sz="1814" b="1" dirty="0">
              <a:solidFill>
                <a:schemeClr val="tx1">
                  <a:lumMod val="75000"/>
                  <a:lumOff val="25000"/>
                </a:schemeClr>
              </a:solidFill>
              <a:latin typeface="+mn-ea"/>
              <a:ea typeface="+mn-ea"/>
            </a:endParaRPr>
          </a:p>
        </p:txBody>
      </p:sp>
      <p:sp>
        <p:nvSpPr>
          <p:cNvPr id="49" name="タイトル 1"/>
          <p:cNvSpPr txBox="1">
            <a:spLocks/>
          </p:cNvSpPr>
          <p:nvPr/>
        </p:nvSpPr>
        <p:spPr bwMode="auto">
          <a:xfrm>
            <a:off x="5527405" y="1773700"/>
            <a:ext cx="3749297" cy="4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200" dirty="0">
                <a:latin typeface="+mn-ea"/>
                <a:ea typeface="+mn-ea"/>
              </a:rPr>
              <a:t>飲食店や美容室、小規模な事務所や倉庫など、</a:t>
            </a:r>
            <a:endParaRPr lang="en-US" altLang="ja-JP" sz="1200" dirty="0">
              <a:latin typeface="+mn-ea"/>
              <a:ea typeface="+mn-ea"/>
            </a:endParaRPr>
          </a:p>
          <a:p>
            <a:pPr eaLnBrk="1" hangingPunct="1"/>
            <a:r>
              <a:rPr lang="ja-JP" altLang="en-US" sz="1200" dirty="0">
                <a:latin typeface="+mn-ea"/>
                <a:ea typeface="+mn-ea"/>
              </a:rPr>
              <a:t>いわゆる業務店のお客様向けサービス</a:t>
            </a:r>
            <a:endParaRPr lang="en-US" altLang="ja-JP" sz="1200"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endParaRPr>
          </a:p>
        </p:txBody>
      </p:sp>
      <p:sp>
        <p:nvSpPr>
          <p:cNvPr id="52" name="タイトル 1"/>
          <p:cNvSpPr txBox="1">
            <a:spLocks/>
          </p:cNvSpPr>
          <p:nvPr/>
        </p:nvSpPr>
        <p:spPr bwMode="auto">
          <a:xfrm>
            <a:off x="5474903" y="3548201"/>
            <a:ext cx="3801799"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200" dirty="0">
                <a:latin typeface="+mn-ea"/>
                <a:ea typeface="+mn-ea"/>
              </a:rPr>
              <a:t>オフィスビル、工場、老健施設、病院など大きな</a:t>
            </a:r>
            <a:endParaRPr lang="en-US" altLang="ja-JP" sz="1200" dirty="0">
              <a:latin typeface="+mn-ea"/>
              <a:ea typeface="+mn-ea"/>
            </a:endParaRPr>
          </a:p>
          <a:p>
            <a:pPr eaLnBrk="1" hangingPunct="1"/>
            <a:r>
              <a:rPr lang="ja-JP" altLang="en-US" sz="1200" dirty="0">
                <a:latin typeface="+mn-ea"/>
                <a:ea typeface="+mn-ea"/>
              </a:rPr>
              <a:t>規模の建物のお客様向けサービス</a:t>
            </a:r>
            <a:endParaRPr lang="en-US" altLang="ja-JP" sz="1200"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endParaRPr>
          </a:p>
        </p:txBody>
      </p:sp>
      <p:cxnSp>
        <p:nvCxnSpPr>
          <p:cNvPr id="18" name="直線コネクタ 17"/>
          <p:cNvCxnSpPr/>
          <p:nvPr/>
        </p:nvCxnSpPr>
        <p:spPr bwMode="auto">
          <a:xfrm>
            <a:off x="678166" y="3479023"/>
            <a:ext cx="8598534" cy="17607"/>
          </a:xfrm>
          <a:prstGeom prst="line">
            <a:avLst/>
          </a:prstGeom>
          <a:solidFill>
            <a:schemeClr val="accent1"/>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線コネクタ 54"/>
          <p:cNvCxnSpPr/>
          <p:nvPr/>
        </p:nvCxnSpPr>
        <p:spPr bwMode="auto">
          <a:xfrm flipV="1">
            <a:off x="699225" y="5212656"/>
            <a:ext cx="8501766" cy="7631"/>
          </a:xfrm>
          <a:prstGeom prst="line">
            <a:avLst/>
          </a:prstGeom>
          <a:solidFill>
            <a:schemeClr val="accent1"/>
          </a:solidFill>
          <a:ln w="28575" cap="flat" cmpd="sng" algn="ctr">
            <a:solidFill>
              <a:srgbClr val="00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グループ化 6"/>
          <p:cNvGrpSpPr/>
          <p:nvPr/>
        </p:nvGrpSpPr>
        <p:grpSpPr>
          <a:xfrm>
            <a:off x="756643" y="5657873"/>
            <a:ext cx="2336523" cy="1032457"/>
            <a:chOff x="394331" y="5345310"/>
            <a:chExt cx="2336523" cy="1032457"/>
          </a:xfrm>
        </p:grpSpPr>
        <p:sp>
          <p:nvSpPr>
            <p:cNvPr id="56" name="角丸四角形 55"/>
            <p:cNvSpPr/>
            <p:nvPr/>
          </p:nvSpPr>
          <p:spPr bwMode="auto">
            <a:xfrm>
              <a:off x="394331" y="5345310"/>
              <a:ext cx="2336523" cy="297314"/>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algn="ctr" defTabSz="1067637"/>
              <a:r>
                <a:rPr lang="ja-JP" altLang="en-US" sz="1270" b="1" kern="0" dirty="0">
                  <a:solidFill>
                    <a:schemeClr val="bg1"/>
                  </a:solidFill>
                  <a:latin typeface="+mn-ea"/>
                </a:rPr>
                <a:t>料金シュミレーション</a:t>
              </a:r>
            </a:p>
          </p:txBody>
        </p:sp>
        <p:sp>
          <p:nvSpPr>
            <p:cNvPr id="57" name="角丸四角形 56"/>
            <p:cNvSpPr/>
            <p:nvPr/>
          </p:nvSpPr>
          <p:spPr bwMode="auto">
            <a:xfrm>
              <a:off x="396838" y="5636242"/>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pPr defTabSz="1067637"/>
              <a:r>
                <a:rPr lang="ja-JP" altLang="en-US" sz="1000" dirty="0">
                  <a:latin typeface="+mn-ea"/>
                </a:rPr>
                <a:t>「電気料金計算内訳書」など現在の契約状況、使用実績がわかる書類を</a:t>
              </a:r>
              <a:r>
                <a:rPr lang="en-US" altLang="ja-JP" sz="1000" dirty="0">
                  <a:latin typeface="+mn-ea"/>
                </a:rPr>
                <a:t>12</a:t>
              </a:r>
              <a:r>
                <a:rPr lang="ja-JP" altLang="en-US" sz="1000" dirty="0">
                  <a:latin typeface="+mn-ea"/>
                </a:rPr>
                <a:t>ヵ月分ご準備ください。それを元にお見積もりを作成いたします。</a:t>
              </a:r>
              <a:endParaRPr lang="ja-JP" altLang="en-US" sz="1000" b="1" kern="0" dirty="0">
                <a:latin typeface="+mn-ea"/>
              </a:endParaRPr>
            </a:p>
          </p:txBody>
        </p:sp>
      </p:grpSp>
      <p:grpSp>
        <p:nvGrpSpPr>
          <p:cNvPr id="12" name="グループ化 11"/>
          <p:cNvGrpSpPr/>
          <p:nvPr/>
        </p:nvGrpSpPr>
        <p:grpSpPr>
          <a:xfrm>
            <a:off x="3818104" y="5657873"/>
            <a:ext cx="2336523" cy="1032457"/>
            <a:chOff x="3455792" y="5351692"/>
            <a:chExt cx="2336523" cy="1032457"/>
          </a:xfrm>
        </p:grpSpPr>
        <p:sp>
          <p:nvSpPr>
            <p:cNvPr id="58" name="角丸四角形 57"/>
            <p:cNvSpPr/>
            <p:nvPr/>
          </p:nvSpPr>
          <p:spPr bwMode="auto">
            <a:xfrm>
              <a:off x="3455792" y="5351692"/>
              <a:ext cx="2336523" cy="297314"/>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algn="ctr" defTabSz="1067637"/>
              <a:r>
                <a:rPr lang="ja-JP" altLang="en-US" sz="1270" b="1" kern="0" dirty="0">
                  <a:solidFill>
                    <a:schemeClr val="bg1"/>
                  </a:solidFill>
                  <a:latin typeface="+mn-ea"/>
                </a:rPr>
                <a:t>お申し込み</a:t>
              </a:r>
            </a:p>
          </p:txBody>
        </p:sp>
        <p:sp>
          <p:nvSpPr>
            <p:cNvPr id="60" name="角丸四角形 59"/>
            <p:cNvSpPr/>
            <p:nvPr/>
          </p:nvSpPr>
          <p:spPr bwMode="auto">
            <a:xfrm>
              <a:off x="3455792" y="5642624"/>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pPr defTabSz="1067637"/>
              <a:r>
                <a:rPr lang="ja-JP" altLang="en-US" sz="1000" dirty="0">
                  <a:latin typeface="+mn-ea"/>
                </a:rPr>
                <a:t>お見積結果、契約内容についてご確認の上、お申込みいただきます。</a:t>
              </a:r>
              <a:endParaRPr lang="ja-JP" altLang="en-US" sz="1000" b="1" kern="0" dirty="0">
                <a:latin typeface="+mn-ea"/>
              </a:endParaRPr>
            </a:p>
          </p:txBody>
        </p:sp>
      </p:grpSp>
      <p:grpSp>
        <p:nvGrpSpPr>
          <p:cNvPr id="13" name="グループ化 12"/>
          <p:cNvGrpSpPr/>
          <p:nvPr/>
        </p:nvGrpSpPr>
        <p:grpSpPr>
          <a:xfrm>
            <a:off x="6928455" y="5657873"/>
            <a:ext cx="2336523" cy="1032457"/>
            <a:chOff x="6566143" y="5345310"/>
            <a:chExt cx="2336523" cy="1032457"/>
          </a:xfrm>
        </p:grpSpPr>
        <p:sp>
          <p:nvSpPr>
            <p:cNvPr id="61" name="角丸四角形 60"/>
            <p:cNvSpPr/>
            <p:nvPr/>
          </p:nvSpPr>
          <p:spPr bwMode="auto">
            <a:xfrm>
              <a:off x="6566143" y="5345310"/>
              <a:ext cx="2336523" cy="290932"/>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algn="ctr" defTabSz="1067637"/>
              <a:r>
                <a:rPr lang="ja-JP" altLang="en-US" sz="1270" b="1" kern="0" dirty="0">
                  <a:solidFill>
                    <a:schemeClr val="bg1"/>
                  </a:solidFill>
                  <a:latin typeface="+mn-ea"/>
                </a:rPr>
                <a:t>ご利用開始</a:t>
              </a:r>
            </a:p>
          </p:txBody>
        </p:sp>
        <p:sp>
          <p:nvSpPr>
            <p:cNvPr id="62" name="角丸四角形 61"/>
            <p:cNvSpPr/>
            <p:nvPr/>
          </p:nvSpPr>
          <p:spPr bwMode="auto">
            <a:xfrm>
              <a:off x="6566143" y="5636242"/>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r>
                <a:rPr lang="ja-JP" altLang="en-US" sz="1000" dirty="0">
                  <a:latin typeface="+mn-ea"/>
                </a:rPr>
                <a:t>お申し込み後、約</a:t>
              </a:r>
              <a:r>
                <a:rPr lang="en-US" altLang="ja-JP" sz="1000" dirty="0">
                  <a:latin typeface="+mn-ea"/>
                </a:rPr>
                <a:t>3</a:t>
              </a:r>
              <a:r>
                <a:rPr lang="ja-JP" altLang="en-US" sz="1000" dirty="0">
                  <a:latin typeface="+mn-ea"/>
                </a:rPr>
                <a:t>～</a:t>
              </a:r>
              <a:r>
                <a:rPr lang="en-US" altLang="ja-JP" sz="1000" dirty="0">
                  <a:latin typeface="+mn-ea"/>
                </a:rPr>
                <a:t>4</a:t>
              </a:r>
              <a:r>
                <a:rPr lang="ja-JP" altLang="en-US" sz="1000" dirty="0">
                  <a:latin typeface="+mn-ea"/>
                </a:rPr>
                <a:t>ヵ月で供給開始となります。</a:t>
              </a:r>
              <a:r>
                <a:rPr lang="en-US" altLang="ja-JP" sz="1000" dirty="0">
                  <a:latin typeface="+mn-ea"/>
                </a:rPr>
                <a:t>※</a:t>
              </a:r>
              <a:r>
                <a:rPr lang="ja-JP" altLang="en-US" sz="1000" dirty="0">
                  <a:latin typeface="+mn-ea"/>
                </a:rPr>
                <a:t>電力供給はテプコカスタマーサービス株式会社が行います</a:t>
              </a:r>
            </a:p>
          </p:txBody>
        </p:sp>
      </p:grpSp>
      <p:sp>
        <p:nvSpPr>
          <p:cNvPr id="28" name="二等辺三角形 27"/>
          <p:cNvSpPr/>
          <p:nvPr/>
        </p:nvSpPr>
        <p:spPr bwMode="auto">
          <a:xfrm rot="5400000">
            <a:off x="3289443" y="6067892"/>
            <a:ext cx="361769" cy="196969"/>
          </a:xfrm>
          <a:prstGeom prst="triangle">
            <a:avLst/>
          </a:prstGeom>
          <a:solidFill>
            <a:schemeClr val="tx1"/>
          </a:solidFill>
          <a:ln>
            <a:noFill/>
          </a:ln>
          <a:effectLst/>
          <a:extLst/>
        </p:spPr>
        <p:txBody>
          <a:bodyPr vert="horz" wrap="none" lIns="91440" tIns="45720" rIns="91440" bIns="45720" numCol="1" rtlCol="0" anchor="ctr" anchorCtr="0" compatLnSpc="1">
            <a:prstTxWarp prst="textNoShape">
              <a:avLst/>
            </a:prstTxWarp>
          </a:bodyPr>
          <a:lstStyle/>
          <a:p>
            <a:pPr marL="342889" indent="-342889" defTabSz="914370" fontAlgn="base">
              <a:spcBef>
                <a:spcPct val="20000"/>
              </a:spcBef>
              <a:spcAft>
                <a:spcPct val="0"/>
              </a:spcAft>
            </a:pPr>
            <a:endParaRPr lang="ja-JP" altLang="en-US" sz="900">
              <a:latin typeface="+mn-ea"/>
            </a:endParaRPr>
          </a:p>
        </p:txBody>
      </p:sp>
      <p:sp>
        <p:nvSpPr>
          <p:cNvPr id="64" name="二等辺三角形 63"/>
          <p:cNvSpPr/>
          <p:nvPr/>
        </p:nvSpPr>
        <p:spPr bwMode="auto">
          <a:xfrm rot="5400000">
            <a:off x="6406294" y="6067892"/>
            <a:ext cx="361769" cy="196969"/>
          </a:xfrm>
          <a:prstGeom prst="triangle">
            <a:avLst/>
          </a:prstGeom>
          <a:solidFill>
            <a:schemeClr val="tx1"/>
          </a:solidFill>
          <a:ln>
            <a:noFill/>
          </a:ln>
          <a:effectLst/>
          <a:extLst/>
        </p:spPr>
        <p:txBody>
          <a:bodyPr vert="horz" wrap="none" lIns="91440" tIns="45720" rIns="91440" bIns="45720" numCol="1" rtlCol="0" anchor="ctr" anchorCtr="0" compatLnSpc="1">
            <a:prstTxWarp prst="textNoShape">
              <a:avLst/>
            </a:prstTxWarp>
          </a:bodyPr>
          <a:lstStyle/>
          <a:p>
            <a:pPr marL="342889" indent="-342889" defTabSz="914370" fontAlgn="base">
              <a:spcBef>
                <a:spcPct val="20000"/>
              </a:spcBef>
              <a:spcAft>
                <a:spcPct val="0"/>
              </a:spcAft>
            </a:pPr>
            <a:endParaRPr lang="ja-JP" altLang="en-US" sz="900">
              <a:latin typeface="+mn-ea"/>
            </a:endParaRPr>
          </a:p>
        </p:txBody>
      </p:sp>
      <p:sp>
        <p:nvSpPr>
          <p:cNvPr id="66" name="Shape 418"/>
          <p:cNvSpPr/>
          <p:nvPr/>
        </p:nvSpPr>
        <p:spPr>
          <a:xfrm>
            <a:off x="3752880" y="985704"/>
            <a:ext cx="5448109" cy="60516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633" b="1" dirty="0">
                <a:solidFill>
                  <a:schemeClr val="tx1"/>
                </a:solidFill>
                <a:latin typeface="+mn-ea"/>
                <a:ea typeface="+mn-ea"/>
                <a:cs typeface="Meiryo UI" panose="020B0604030504040204" pitchFamily="50" charset="-128"/>
              </a:rPr>
              <a:t>現在の送電環境・電気設備はそのまま！契約会社の　　切替手続きで電気料金が安くなる新電力サービス</a:t>
            </a:r>
            <a:endParaRPr sz="1633" b="1" dirty="0">
              <a:solidFill>
                <a:schemeClr val="tx1"/>
              </a:solidFill>
              <a:latin typeface="游ゴシック" panose="020B0400000000000000" pitchFamily="50" charset="-128"/>
              <a:ea typeface="+mn-ea"/>
              <a:cs typeface="Meiryo UI" panose="020B0604030504040204" pitchFamily="50" charset="-128"/>
            </a:endParaRPr>
          </a:p>
        </p:txBody>
      </p:sp>
      <p:sp>
        <p:nvSpPr>
          <p:cNvPr id="67" name="タイトル 1"/>
          <p:cNvSpPr txBox="1">
            <a:spLocks/>
          </p:cNvSpPr>
          <p:nvPr/>
        </p:nvSpPr>
        <p:spPr bwMode="auto">
          <a:xfrm>
            <a:off x="5521807" y="2207156"/>
            <a:ext cx="3729284" cy="33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850" dirty="0">
                <a:solidFill>
                  <a:srgbClr val="FF0000"/>
                </a:solidFill>
                <a:latin typeface="+mn-ea"/>
                <a:ea typeface="+mn-ea"/>
                <a:cs typeface="Meiryo UI" panose="020B0604030504040204" pitchFamily="50" charset="-128"/>
              </a:rPr>
              <a:t>※</a:t>
            </a:r>
            <a:r>
              <a:rPr lang="ja-JP" altLang="en-US" sz="850" dirty="0">
                <a:solidFill>
                  <a:srgbClr val="FF0000"/>
                </a:solidFill>
                <a:latin typeface="+mn-ea"/>
                <a:ea typeface="+mn-ea"/>
                <a:cs typeface="Meiryo UI" panose="020B0604030504040204" pitchFamily="50" charset="-128"/>
              </a:rPr>
              <a:t>東北、北陸、中部、関西、中国、四国、九州エリアへの</a:t>
            </a:r>
            <a:endParaRPr lang="en-US" altLang="ja-JP" sz="850" dirty="0">
              <a:solidFill>
                <a:srgbClr val="FF0000"/>
              </a:solidFill>
              <a:latin typeface="+mn-ea"/>
              <a:ea typeface="+mn-ea"/>
              <a:cs typeface="Meiryo UI" panose="020B0604030504040204" pitchFamily="50" charset="-128"/>
            </a:endParaRPr>
          </a:p>
          <a:p>
            <a:pPr eaLnBrk="1" hangingPunct="1"/>
            <a:r>
              <a:rPr lang="ja-JP" altLang="en-US" sz="850" dirty="0">
                <a:solidFill>
                  <a:srgbClr val="FF0000"/>
                </a:solidFill>
                <a:latin typeface="+mn-ea"/>
                <a:ea typeface="+mn-ea"/>
                <a:cs typeface="Meiryo UI" panose="020B0604030504040204" pitchFamily="50" charset="-128"/>
              </a:rPr>
              <a:t>ご提供となります</a:t>
            </a:r>
            <a:endParaRPr lang="en-US" altLang="ja-JP" sz="850" dirty="0">
              <a:solidFill>
                <a:srgbClr val="FF0000"/>
              </a:solidFill>
              <a:latin typeface="+mn-ea"/>
              <a:ea typeface="+mn-ea"/>
              <a:cs typeface="Meiryo UI" panose="020B0604030504040204" pitchFamily="50" charset="-128"/>
            </a:endParaRPr>
          </a:p>
        </p:txBody>
      </p:sp>
      <p:sp>
        <p:nvSpPr>
          <p:cNvPr id="68" name="タイトル 1"/>
          <p:cNvSpPr txBox="1">
            <a:spLocks/>
          </p:cNvSpPr>
          <p:nvPr/>
        </p:nvSpPr>
        <p:spPr bwMode="auto">
          <a:xfrm>
            <a:off x="5448702" y="3939957"/>
            <a:ext cx="3939788" cy="33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850" dirty="0">
                <a:solidFill>
                  <a:srgbClr val="FF0000"/>
                </a:solidFill>
                <a:latin typeface="+mn-ea"/>
                <a:ea typeface="+mn-ea"/>
                <a:cs typeface="Meiryo UI" panose="020B0604030504040204" pitchFamily="50" charset="-128"/>
              </a:rPr>
              <a:t>※</a:t>
            </a:r>
            <a:r>
              <a:rPr lang="ja-JP" altLang="en-US" sz="850" dirty="0">
                <a:solidFill>
                  <a:srgbClr val="FF0000"/>
                </a:solidFill>
                <a:latin typeface="+mn-ea"/>
                <a:ea typeface="+mn-ea"/>
                <a:cs typeface="Meiryo UI" panose="020B0604030504040204" pitchFamily="50" charset="-128"/>
              </a:rPr>
              <a:t>東北、一部東京、北陸、中部、関西、中国、四国、九州エリアへの</a:t>
            </a:r>
            <a:endParaRPr lang="en-US" altLang="ja-JP" sz="850" dirty="0">
              <a:solidFill>
                <a:srgbClr val="FF0000"/>
              </a:solidFill>
              <a:latin typeface="+mn-ea"/>
              <a:ea typeface="+mn-ea"/>
              <a:cs typeface="Meiryo UI" panose="020B0604030504040204" pitchFamily="50" charset="-128"/>
            </a:endParaRPr>
          </a:p>
          <a:p>
            <a:pPr eaLnBrk="1" hangingPunct="1"/>
            <a:r>
              <a:rPr lang="ja-JP" altLang="en-US" sz="850" dirty="0">
                <a:solidFill>
                  <a:srgbClr val="FF0000"/>
                </a:solidFill>
                <a:latin typeface="+mn-ea"/>
                <a:ea typeface="+mn-ea"/>
                <a:cs typeface="Meiryo UI" panose="020B0604030504040204" pitchFamily="50" charset="-128"/>
              </a:rPr>
              <a:t>ご提供となります</a:t>
            </a:r>
            <a:endParaRPr lang="en-US" altLang="ja-JP" sz="850" dirty="0">
              <a:solidFill>
                <a:srgbClr val="FF0000"/>
              </a:solidFill>
              <a:latin typeface="+mn-ea"/>
              <a:ea typeface="+mn-ea"/>
              <a:cs typeface="Meiryo UI" panose="020B0604030504040204" pitchFamily="50" charset="-128"/>
            </a:endParaRPr>
          </a:p>
        </p:txBody>
      </p:sp>
      <p:grpSp>
        <p:nvGrpSpPr>
          <p:cNvPr id="11" name="グループ化 10"/>
          <p:cNvGrpSpPr/>
          <p:nvPr/>
        </p:nvGrpSpPr>
        <p:grpSpPr>
          <a:xfrm>
            <a:off x="793147" y="1923934"/>
            <a:ext cx="4645434" cy="322810"/>
            <a:chOff x="473016" y="1884886"/>
            <a:chExt cx="4645434" cy="322810"/>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016" y="1925127"/>
              <a:ext cx="2189329" cy="257568"/>
            </a:xfrm>
            <a:prstGeom prst="rect">
              <a:avLst/>
            </a:prstGeom>
          </p:spPr>
        </p:pic>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6328" y="1884886"/>
              <a:ext cx="2232122" cy="322810"/>
            </a:xfrm>
            <a:prstGeom prst="rect">
              <a:avLst/>
            </a:prstGeom>
          </p:spPr>
        </p:pic>
      </p:grpSp>
      <p:grpSp>
        <p:nvGrpSpPr>
          <p:cNvPr id="17" name="グループ化 16"/>
          <p:cNvGrpSpPr/>
          <p:nvPr/>
        </p:nvGrpSpPr>
        <p:grpSpPr>
          <a:xfrm>
            <a:off x="738074" y="3702948"/>
            <a:ext cx="4614514" cy="324008"/>
            <a:chOff x="494433" y="2596477"/>
            <a:chExt cx="4614514" cy="324008"/>
          </a:xfrm>
        </p:grpSpPr>
        <p:pic>
          <p:nvPicPr>
            <p:cNvPr id="14" name="図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4433" y="2616024"/>
              <a:ext cx="2177994" cy="260244"/>
            </a:xfrm>
            <a:prstGeom prst="rect">
              <a:avLst/>
            </a:prstGeom>
          </p:spPr>
        </p:pic>
        <p:pic>
          <p:nvPicPr>
            <p:cNvPr id="16" name="図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7923" y="2596477"/>
              <a:ext cx="2221024" cy="324008"/>
            </a:xfrm>
            <a:prstGeom prst="rect">
              <a:avLst/>
            </a:prstGeom>
          </p:spPr>
        </p:pic>
      </p:grpSp>
      <p:graphicFrame>
        <p:nvGraphicFramePr>
          <p:cNvPr id="31" name="表 30"/>
          <p:cNvGraphicFramePr>
            <a:graphicFrameLocks noGrp="1"/>
          </p:cNvGraphicFramePr>
          <p:nvPr>
            <p:extLst>
              <p:ext uri="{D42A27DB-BD31-4B8C-83A1-F6EECF244321}">
                <p14:modId xmlns:p14="http://schemas.microsoft.com/office/powerpoint/2010/main" val="4117742463"/>
              </p:ext>
            </p:extLst>
          </p:nvPr>
        </p:nvGraphicFramePr>
        <p:xfrm>
          <a:off x="740713" y="4290350"/>
          <a:ext cx="8396002" cy="819968"/>
        </p:xfrm>
        <a:graphic>
          <a:graphicData uri="http://schemas.openxmlformats.org/drawingml/2006/table">
            <a:tbl>
              <a:tblPr firstRow="1" bandRow="1">
                <a:tableStyleId>{21E4AEA4-8DFA-4A89-87EB-49C32662AFE0}</a:tableStyleId>
              </a:tblPr>
              <a:tblGrid>
                <a:gridCol w="1860547">
                  <a:extLst>
                    <a:ext uri="{9D8B030D-6E8A-4147-A177-3AD203B41FA5}">
                      <a16:colId xmlns:a16="http://schemas.microsoft.com/office/drawing/2014/main" val="2915303940"/>
                    </a:ext>
                  </a:extLst>
                </a:gridCol>
                <a:gridCol w="1577797">
                  <a:extLst>
                    <a:ext uri="{9D8B030D-6E8A-4147-A177-3AD203B41FA5}">
                      <a16:colId xmlns:a16="http://schemas.microsoft.com/office/drawing/2014/main" val="3214780441"/>
                    </a:ext>
                  </a:extLst>
                </a:gridCol>
                <a:gridCol w="1599257">
                  <a:extLst>
                    <a:ext uri="{9D8B030D-6E8A-4147-A177-3AD203B41FA5}">
                      <a16:colId xmlns:a16="http://schemas.microsoft.com/office/drawing/2014/main" val="1336435193"/>
                    </a:ext>
                  </a:extLst>
                </a:gridCol>
                <a:gridCol w="1677705">
                  <a:extLst>
                    <a:ext uri="{9D8B030D-6E8A-4147-A177-3AD203B41FA5}">
                      <a16:colId xmlns:a16="http://schemas.microsoft.com/office/drawing/2014/main" val="631345734"/>
                    </a:ext>
                  </a:extLst>
                </a:gridCol>
                <a:gridCol w="1680696">
                  <a:extLst>
                    <a:ext uri="{9D8B030D-6E8A-4147-A177-3AD203B41FA5}">
                      <a16:colId xmlns:a16="http://schemas.microsoft.com/office/drawing/2014/main" val="1082294351"/>
                    </a:ext>
                  </a:extLst>
                </a:gridCol>
              </a:tblGrid>
              <a:tr h="204992">
                <a:tc>
                  <a:txBody>
                    <a:bodyPr/>
                    <a:lstStyle/>
                    <a:p>
                      <a:pPr algn="ctr" fontAlgn="ctr"/>
                      <a:r>
                        <a:rPr lang="ja-JP" altLang="en-US" sz="1100" b="1" u="none" strike="noStrike" dirty="0">
                          <a:effectLst/>
                          <a:latin typeface="游ゴシック" panose="020B0400000000000000" pitchFamily="50" charset="-128"/>
                          <a:ea typeface="游ゴシック" panose="020B0400000000000000" pitchFamily="50" charset="-128"/>
                        </a:rPr>
                        <a:t>業種</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009E96"/>
                    </a:solidFill>
                  </a:tcPr>
                </a:tc>
                <a:tc>
                  <a:txBody>
                    <a:bodyPr/>
                    <a:lstStyle/>
                    <a:p>
                      <a:pPr algn="ctr" fontAlgn="ctr"/>
                      <a:r>
                        <a:rPr lang="zh-TW" altLang="en-US" sz="1100" b="1" u="none" strike="noStrike" dirty="0">
                          <a:effectLst/>
                          <a:latin typeface="游ゴシック" panose="020B0400000000000000" pitchFamily="50" charset="-128"/>
                          <a:ea typeface="游ゴシック" panose="020B0400000000000000" pitchFamily="50" charset="-128"/>
                        </a:rPr>
                        <a:t>現行年間電気料金</a:t>
                      </a:r>
                      <a:endParaRPr lang="zh-TW"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009E96"/>
                    </a:solidFill>
                  </a:tcPr>
                </a:tc>
                <a:tc>
                  <a:txBody>
                    <a:bodyPr/>
                    <a:lstStyle/>
                    <a:p>
                      <a:pPr algn="ctr" fontAlgn="ctr"/>
                      <a:r>
                        <a:rPr lang="zh-TW" altLang="en-US" sz="1100" b="1" u="none" strike="noStrike" dirty="0">
                          <a:effectLst/>
                          <a:latin typeface="游ゴシック" panose="020B0400000000000000" pitchFamily="50" charset="-128"/>
                          <a:ea typeface="游ゴシック" panose="020B0400000000000000" pitchFamily="50" charset="-128"/>
                        </a:rPr>
                        <a:t>削減後電気料金</a:t>
                      </a:r>
                      <a:endParaRPr lang="zh-TW"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009E96"/>
                    </a:solidFill>
                  </a:tcPr>
                </a:tc>
                <a:tc>
                  <a:txBody>
                    <a:bodyPr/>
                    <a:lstStyle/>
                    <a:p>
                      <a:pPr algn="ctr" fontAlgn="ctr"/>
                      <a:r>
                        <a:rPr lang="ja-JP" altLang="en-US" sz="1100" b="1" u="none" strike="noStrike" dirty="0">
                          <a:effectLst/>
                          <a:latin typeface="游ゴシック" panose="020B0400000000000000" pitchFamily="50" charset="-128"/>
                          <a:ea typeface="游ゴシック" panose="020B0400000000000000" pitchFamily="50" charset="-128"/>
                        </a:rPr>
                        <a:t>削減額</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009E96"/>
                    </a:solidFill>
                  </a:tcPr>
                </a:tc>
                <a:tc>
                  <a:txBody>
                    <a:bodyPr/>
                    <a:lstStyle/>
                    <a:p>
                      <a:pPr algn="ctr" fontAlgn="ctr"/>
                      <a:r>
                        <a:rPr lang="ja-JP" altLang="en-US" sz="1100" b="1" u="none" strike="noStrike" dirty="0">
                          <a:effectLst/>
                          <a:latin typeface="游ゴシック" panose="020B0400000000000000" pitchFamily="50" charset="-128"/>
                          <a:ea typeface="游ゴシック" panose="020B0400000000000000" pitchFamily="50" charset="-128"/>
                        </a:rPr>
                        <a:t>削減率</a:t>
                      </a:r>
                      <a:endPar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009E96"/>
                    </a:solidFill>
                  </a:tcPr>
                </a:tc>
                <a:extLst>
                  <a:ext uri="{0D108BD9-81ED-4DB2-BD59-A6C34878D82A}">
                    <a16:rowId xmlns:a16="http://schemas.microsoft.com/office/drawing/2014/main" val="971718688"/>
                  </a:ext>
                </a:extLst>
              </a:tr>
              <a:tr h="204992">
                <a:tc>
                  <a:txBody>
                    <a:bodyPr/>
                    <a:lstStyle/>
                    <a:p>
                      <a:pPr algn="ctr" fontAlgn="ctr"/>
                      <a:r>
                        <a:rPr lang="ja-JP" altLang="en-US" sz="1000" b="1" u="none" strike="noStrike" dirty="0">
                          <a:effectLst/>
                          <a:latin typeface="游ゴシック" panose="020B0400000000000000" pitchFamily="50" charset="-128"/>
                          <a:ea typeface="游ゴシック" panose="020B0400000000000000" pitchFamily="50" charset="-128"/>
                        </a:rPr>
                        <a:t>工場</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游ゴシック" panose="020B0400000000000000" pitchFamily="50" charset="-128"/>
                          <a:ea typeface="游ゴシック" panose="020B0400000000000000" pitchFamily="50" charset="-128"/>
                        </a:rPr>
                        <a:t>\2,560,560</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游ゴシック" panose="020B0400000000000000" pitchFamily="50" charset="-128"/>
                          <a:ea typeface="游ゴシック" panose="020B0400000000000000" pitchFamily="50" charset="-128"/>
                        </a:rPr>
                        <a:t>\1,867,795</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游ゴシック" panose="020B0400000000000000" pitchFamily="50" charset="-128"/>
                          <a:ea typeface="游ゴシック" panose="020B0400000000000000" pitchFamily="50" charset="-128"/>
                        </a:rPr>
                        <a:t>\692,765</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游ゴシック" panose="020B0400000000000000" pitchFamily="50" charset="-128"/>
                          <a:ea typeface="游ゴシック" panose="020B0400000000000000" pitchFamily="50" charset="-128"/>
                        </a:rPr>
                        <a:t>▲</a:t>
                      </a:r>
                      <a:r>
                        <a:rPr lang="en-US" altLang="ja-JP" sz="1100" b="1" u="none" strike="noStrike" dirty="0" smtClean="0">
                          <a:effectLst/>
                          <a:latin typeface="游ゴシック" panose="020B0400000000000000" pitchFamily="50" charset="-128"/>
                          <a:ea typeface="游ゴシック" panose="020B0400000000000000" pitchFamily="50" charset="-128"/>
                        </a:rPr>
                        <a:t>27.1</a:t>
                      </a:r>
                      <a:r>
                        <a:rPr lang="en-US" altLang="ja-JP" sz="1100" b="1" u="none" strike="noStrike" dirty="0">
                          <a:effectLst/>
                          <a:latin typeface="游ゴシック" panose="020B0400000000000000" pitchFamily="50" charset="-128"/>
                          <a:ea typeface="游ゴシック" panose="020B0400000000000000" pitchFamily="50" charset="-128"/>
                        </a:rPr>
                        <a:t>%</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extLst>
                  <a:ext uri="{0D108BD9-81ED-4DB2-BD59-A6C34878D82A}">
                    <a16:rowId xmlns:a16="http://schemas.microsoft.com/office/drawing/2014/main" val="4115374843"/>
                  </a:ext>
                </a:extLst>
              </a:tr>
              <a:tr h="204992">
                <a:tc>
                  <a:txBody>
                    <a:bodyPr/>
                    <a:lstStyle/>
                    <a:p>
                      <a:pPr algn="ctr" fontAlgn="ctr"/>
                      <a:r>
                        <a:rPr lang="ja-JP" altLang="en-US" sz="1000" b="1" u="none" strike="noStrike" dirty="0">
                          <a:effectLst/>
                          <a:latin typeface="游ゴシック" panose="020B0400000000000000" pitchFamily="50" charset="-128"/>
                          <a:ea typeface="游ゴシック" panose="020B0400000000000000" pitchFamily="50" charset="-128"/>
                        </a:rPr>
                        <a:t>カーディーラー</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游ゴシック" panose="020B0400000000000000" pitchFamily="50" charset="-128"/>
                          <a:ea typeface="游ゴシック" panose="020B0400000000000000" pitchFamily="50" charset="-128"/>
                        </a:rPr>
                        <a:t>\8,261,468</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游ゴシック" panose="020B0400000000000000" pitchFamily="50" charset="-128"/>
                          <a:ea typeface="游ゴシック" panose="020B0400000000000000" pitchFamily="50" charset="-128"/>
                        </a:rPr>
                        <a:t>\6,797,324</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游ゴシック" panose="020B0400000000000000" pitchFamily="50" charset="-128"/>
                          <a:ea typeface="游ゴシック" panose="020B0400000000000000" pitchFamily="50" charset="-128"/>
                        </a:rPr>
                        <a:t>\1,464,144</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游ゴシック" panose="020B0400000000000000" pitchFamily="50" charset="-128"/>
                          <a:ea typeface="游ゴシック" panose="020B0400000000000000" pitchFamily="50" charset="-128"/>
                        </a:rPr>
                        <a:t>▲</a:t>
                      </a:r>
                      <a:r>
                        <a:rPr lang="en-US" altLang="ja-JP" sz="1100" b="1" u="none" strike="noStrike" dirty="0" smtClean="0">
                          <a:effectLst/>
                          <a:latin typeface="游ゴシック" panose="020B0400000000000000" pitchFamily="50" charset="-128"/>
                          <a:ea typeface="游ゴシック" panose="020B0400000000000000" pitchFamily="50" charset="-128"/>
                        </a:rPr>
                        <a:t>17.7</a:t>
                      </a:r>
                      <a:r>
                        <a:rPr lang="en-US" altLang="ja-JP" sz="1100" b="1" u="none" strike="noStrike" dirty="0">
                          <a:effectLst/>
                          <a:latin typeface="游ゴシック" panose="020B0400000000000000" pitchFamily="50" charset="-128"/>
                          <a:ea typeface="游ゴシック" panose="020B0400000000000000" pitchFamily="50" charset="-128"/>
                        </a:rPr>
                        <a:t>%</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extLst>
                  <a:ext uri="{0D108BD9-81ED-4DB2-BD59-A6C34878D82A}">
                    <a16:rowId xmlns:a16="http://schemas.microsoft.com/office/drawing/2014/main" val="1360203957"/>
                  </a:ext>
                </a:extLst>
              </a:tr>
              <a:tr h="204992">
                <a:tc>
                  <a:txBody>
                    <a:bodyPr/>
                    <a:lstStyle/>
                    <a:p>
                      <a:pPr algn="ctr" fontAlgn="ctr"/>
                      <a:r>
                        <a:rPr lang="ja-JP" altLang="en-US" sz="1000" b="1" u="none" strike="noStrike" dirty="0">
                          <a:effectLst/>
                          <a:latin typeface="游ゴシック" panose="020B0400000000000000" pitchFamily="50" charset="-128"/>
                          <a:ea typeface="游ゴシック" panose="020B0400000000000000" pitchFamily="50" charset="-128"/>
                        </a:rPr>
                        <a:t>宿泊</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游ゴシック" panose="020B0400000000000000" pitchFamily="50" charset="-128"/>
                          <a:ea typeface="游ゴシック" panose="020B0400000000000000" pitchFamily="50" charset="-128"/>
                        </a:rPr>
                        <a:t>\7,076,533</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游ゴシック" panose="020B0400000000000000" pitchFamily="50" charset="-128"/>
                          <a:ea typeface="游ゴシック" panose="020B0400000000000000" pitchFamily="50" charset="-128"/>
                        </a:rPr>
                        <a:t>\5,741,609</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游ゴシック" panose="020B0400000000000000" pitchFamily="50" charset="-128"/>
                          <a:ea typeface="游ゴシック" panose="020B0400000000000000" pitchFamily="50" charset="-128"/>
                        </a:rPr>
                        <a:t>\1,334,924</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游ゴシック" panose="020B0400000000000000" pitchFamily="50" charset="-128"/>
                          <a:ea typeface="游ゴシック" panose="020B0400000000000000" pitchFamily="50" charset="-128"/>
                        </a:rPr>
                        <a:t>▲</a:t>
                      </a:r>
                      <a:r>
                        <a:rPr lang="en-US" altLang="ja-JP" sz="1100" b="1" u="none" strike="noStrike" dirty="0" smtClean="0">
                          <a:effectLst/>
                          <a:latin typeface="游ゴシック" panose="020B0400000000000000" pitchFamily="50" charset="-128"/>
                          <a:ea typeface="游ゴシック" panose="020B0400000000000000" pitchFamily="50" charset="-128"/>
                        </a:rPr>
                        <a:t>18.9</a:t>
                      </a:r>
                      <a:r>
                        <a:rPr lang="en-US" altLang="ja-JP" sz="1100" b="1" u="none" strike="noStrike" dirty="0">
                          <a:effectLst/>
                          <a:latin typeface="游ゴシック" panose="020B0400000000000000" pitchFamily="50" charset="-128"/>
                          <a:ea typeface="游ゴシック" panose="020B0400000000000000" pitchFamily="50" charset="-128"/>
                        </a:rPr>
                        <a:t>%</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solidFill>
                      <a:srgbClr val="CCFFCC"/>
                    </a:solidFill>
                  </a:tcPr>
                </a:tc>
                <a:extLst>
                  <a:ext uri="{0D108BD9-81ED-4DB2-BD59-A6C34878D82A}">
                    <a16:rowId xmlns:a16="http://schemas.microsoft.com/office/drawing/2014/main" val="3987932499"/>
                  </a:ext>
                </a:extLst>
              </a:tr>
            </a:tbl>
          </a:graphicData>
        </a:graphic>
      </p:graphicFrame>
      <p:sp>
        <p:nvSpPr>
          <p:cNvPr id="32" name="Shape 418"/>
          <p:cNvSpPr/>
          <p:nvPr/>
        </p:nvSpPr>
        <p:spPr>
          <a:xfrm>
            <a:off x="738074" y="4011817"/>
            <a:ext cx="1853071" cy="26417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050" b="1" dirty="0">
                <a:solidFill>
                  <a:schemeClr val="tx1"/>
                </a:solidFill>
                <a:latin typeface="+mn-ea"/>
                <a:ea typeface="+mn-ea"/>
                <a:cs typeface="Meiryo UI" panose="020B0604030504040204" pitchFamily="50" charset="-128"/>
              </a:rPr>
              <a:t>■高圧電力　業種別　削減例</a:t>
            </a:r>
            <a:endParaRPr lang="en-US" altLang="ja-JP" sz="1050" b="1" dirty="0">
              <a:solidFill>
                <a:schemeClr val="tx1"/>
              </a:solidFill>
              <a:latin typeface="+mn-ea"/>
              <a:ea typeface="+mn-ea"/>
              <a:cs typeface="Meiryo UI" panose="020B0604030504040204" pitchFamily="50" charset="-128"/>
            </a:endParaRPr>
          </a:p>
        </p:txBody>
      </p:sp>
      <p:graphicFrame>
        <p:nvGraphicFramePr>
          <p:cNvPr id="33" name="表 32"/>
          <p:cNvGraphicFramePr>
            <a:graphicFrameLocks noGrp="1"/>
          </p:cNvGraphicFramePr>
          <p:nvPr>
            <p:extLst>
              <p:ext uri="{D42A27DB-BD31-4B8C-83A1-F6EECF244321}">
                <p14:modId xmlns:p14="http://schemas.microsoft.com/office/powerpoint/2010/main" val="885619585"/>
              </p:ext>
            </p:extLst>
          </p:nvPr>
        </p:nvGraphicFramePr>
        <p:xfrm>
          <a:off x="778229" y="2594346"/>
          <a:ext cx="8358485" cy="776772"/>
        </p:xfrm>
        <a:graphic>
          <a:graphicData uri="http://schemas.openxmlformats.org/drawingml/2006/table">
            <a:tbl>
              <a:tblPr firstRow="1" bandRow="1">
                <a:tableStyleId>{21E4AEA4-8DFA-4A89-87EB-49C32662AFE0}</a:tableStyleId>
              </a:tblPr>
              <a:tblGrid>
                <a:gridCol w="1665180">
                  <a:extLst>
                    <a:ext uri="{9D8B030D-6E8A-4147-A177-3AD203B41FA5}">
                      <a16:colId xmlns:a16="http://schemas.microsoft.com/office/drawing/2014/main" val="2915303940"/>
                    </a:ext>
                  </a:extLst>
                </a:gridCol>
                <a:gridCol w="1678214">
                  <a:extLst>
                    <a:ext uri="{9D8B030D-6E8A-4147-A177-3AD203B41FA5}">
                      <a16:colId xmlns:a16="http://schemas.microsoft.com/office/drawing/2014/main" val="3214780441"/>
                    </a:ext>
                  </a:extLst>
                </a:gridCol>
                <a:gridCol w="1671697">
                  <a:extLst>
                    <a:ext uri="{9D8B030D-6E8A-4147-A177-3AD203B41FA5}">
                      <a16:colId xmlns:a16="http://schemas.microsoft.com/office/drawing/2014/main" val="1336435193"/>
                    </a:ext>
                  </a:extLst>
                </a:gridCol>
                <a:gridCol w="1671697">
                  <a:extLst>
                    <a:ext uri="{9D8B030D-6E8A-4147-A177-3AD203B41FA5}">
                      <a16:colId xmlns:a16="http://schemas.microsoft.com/office/drawing/2014/main" val="631345734"/>
                    </a:ext>
                  </a:extLst>
                </a:gridCol>
                <a:gridCol w="1671697">
                  <a:extLst>
                    <a:ext uri="{9D8B030D-6E8A-4147-A177-3AD203B41FA5}">
                      <a16:colId xmlns:a16="http://schemas.microsoft.com/office/drawing/2014/main" val="1082294351"/>
                    </a:ext>
                  </a:extLst>
                </a:gridCol>
              </a:tblGrid>
              <a:tr h="194193">
                <a:tc>
                  <a:txBody>
                    <a:bodyPr/>
                    <a:lstStyle/>
                    <a:p>
                      <a:pPr algn="ctr" fontAlgn="ctr"/>
                      <a:r>
                        <a:rPr lang="ja-JP" altLang="en-US" sz="1100" b="1" u="none" strike="noStrike" dirty="0">
                          <a:solidFill>
                            <a:schemeClr val="bg1"/>
                          </a:solidFill>
                          <a:effectLst/>
                          <a:latin typeface="游ゴシック" panose="020B0400000000000000" pitchFamily="50" charset="-128"/>
                          <a:ea typeface="游ゴシック" panose="020B0400000000000000" pitchFamily="50" charset="-128"/>
                        </a:rPr>
                        <a:t>業種</a:t>
                      </a:r>
                      <a:endParaRPr lang="ja-JP" altLang="en-US" sz="11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7620" marR="7620" marT="7620" marB="0">
                    <a:solidFill>
                      <a:srgbClr val="FF9933"/>
                    </a:solidFill>
                  </a:tcPr>
                </a:tc>
                <a:tc>
                  <a:txBody>
                    <a:bodyPr/>
                    <a:lstStyle/>
                    <a:p>
                      <a:pPr algn="ctr" fontAlgn="ctr"/>
                      <a:r>
                        <a:rPr lang="zh-TW" altLang="en-US" sz="1100" b="1" u="none" strike="noStrike" dirty="0">
                          <a:solidFill>
                            <a:schemeClr val="bg1"/>
                          </a:solidFill>
                          <a:effectLst/>
                          <a:latin typeface="游ゴシック" panose="020B0400000000000000" pitchFamily="50" charset="-128"/>
                          <a:ea typeface="游ゴシック" panose="020B0400000000000000" pitchFamily="50" charset="-128"/>
                        </a:rPr>
                        <a:t>現行年間電気料金</a:t>
                      </a:r>
                      <a:endParaRPr lang="zh-TW" altLang="en-US" sz="11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7620" marR="7620" marT="7620" marB="0">
                    <a:solidFill>
                      <a:srgbClr val="FF9933"/>
                    </a:solidFill>
                  </a:tcPr>
                </a:tc>
                <a:tc>
                  <a:txBody>
                    <a:bodyPr/>
                    <a:lstStyle/>
                    <a:p>
                      <a:pPr algn="ctr" fontAlgn="ctr"/>
                      <a:r>
                        <a:rPr lang="zh-TW" altLang="en-US" sz="1100" b="1" u="none" strike="noStrike" dirty="0">
                          <a:solidFill>
                            <a:schemeClr val="bg1"/>
                          </a:solidFill>
                          <a:effectLst/>
                          <a:latin typeface="游ゴシック" panose="020B0400000000000000" pitchFamily="50" charset="-128"/>
                          <a:ea typeface="游ゴシック" panose="020B0400000000000000" pitchFamily="50" charset="-128"/>
                        </a:rPr>
                        <a:t>削減後電気料金</a:t>
                      </a:r>
                      <a:endParaRPr lang="zh-TW" altLang="en-US" sz="11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7620" marR="7620" marT="7620" marB="0">
                    <a:solidFill>
                      <a:srgbClr val="FF9933"/>
                    </a:solidFill>
                  </a:tcPr>
                </a:tc>
                <a:tc>
                  <a:txBody>
                    <a:bodyPr/>
                    <a:lstStyle/>
                    <a:p>
                      <a:pPr algn="ctr" fontAlgn="ctr"/>
                      <a:r>
                        <a:rPr lang="ja-JP" altLang="en-US" sz="1100" b="1" u="none" strike="noStrike" dirty="0">
                          <a:solidFill>
                            <a:schemeClr val="bg1"/>
                          </a:solidFill>
                          <a:effectLst/>
                          <a:latin typeface="游ゴシック" panose="020B0400000000000000" pitchFamily="50" charset="-128"/>
                          <a:ea typeface="游ゴシック" panose="020B0400000000000000" pitchFamily="50" charset="-128"/>
                        </a:rPr>
                        <a:t>削減額</a:t>
                      </a:r>
                      <a:endParaRPr lang="ja-JP" altLang="en-US" sz="11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7620" marR="7620" marT="7620" marB="0">
                    <a:solidFill>
                      <a:srgbClr val="FF9933"/>
                    </a:solidFill>
                  </a:tcPr>
                </a:tc>
                <a:tc>
                  <a:txBody>
                    <a:bodyPr/>
                    <a:lstStyle/>
                    <a:p>
                      <a:pPr algn="ctr" fontAlgn="ctr"/>
                      <a:r>
                        <a:rPr lang="ja-JP" altLang="en-US" sz="1100" b="1" u="none" strike="noStrike" dirty="0">
                          <a:solidFill>
                            <a:schemeClr val="bg1"/>
                          </a:solidFill>
                          <a:effectLst/>
                          <a:latin typeface="游ゴシック" panose="020B0400000000000000" pitchFamily="50" charset="-128"/>
                          <a:ea typeface="游ゴシック" panose="020B0400000000000000" pitchFamily="50" charset="-128"/>
                        </a:rPr>
                        <a:t>削減率</a:t>
                      </a:r>
                      <a:endParaRPr lang="ja-JP" altLang="en-US" sz="11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7620" marR="7620" marT="7620" marB="0">
                    <a:solidFill>
                      <a:srgbClr val="FF9933"/>
                    </a:solidFill>
                  </a:tcPr>
                </a:tc>
                <a:extLst>
                  <a:ext uri="{0D108BD9-81ED-4DB2-BD59-A6C34878D82A}">
                    <a16:rowId xmlns:a16="http://schemas.microsoft.com/office/drawing/2014/main" val="971718688"/>
                  </a:ext>
                </a:extLst>
              </a:tr>
              <a:tr h="194193">
                <a:tc>
                  <a:txBody>
                    <a:bodyPr/>
                    <a:lstStyle/>
                    <a:p>
                      <a:pPr algn="ctr" fontAlgn="ctr"/>
                      <a:r>
                        <a:rPr lang="ja-JP" altLang="en-US" sz="1000" b="1" i="0" u="none" strike="noStrike" dirty="0" smtClean="0">
                          <a:solidFill>
                            <a:schemeClr val="dk1"/>
                          </a:solidFill>
                          <a:effectLst/>
                          <a:latin typeface="游ゴシック" panose="020B0400000000000000" pitchFamily="50" charset="-128"/>
                          <a:ea typeface="游ゴシック" panose="020B0400000000000000" pitchFamily="50" charset="-128"/>
                        </a:rPr>
                        <a:t>レストラン・カフェ</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\1,047,330</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\947,321</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1C5"/>
                    </a:solidFill>
                  </a:tcPr>
                </a:tc>
                <a:tc>
                  <a:txBody>
                    <a:bodyPr/>
                    <a:lstStyle/>
                    <a:p>
                      <a:pPr algn="r" fontAlgn="ct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¥100,009</a:t>
                      </a:r>
                    </a:p>
                  </a:txBody>
                  <a:tcPr marL="7620" marR="7620" marT="7620" marB="0" anchor="ctr">
                    <a:solidFill>
                      <a:srgbClr val="FFF1C5"/>
                    </a:solidFill>
                  </a:tcPr>
                </a:tc>
                <a:tc>
                  <a:txBody>
                    <a:bodyPr/>
                    <a:lstStyle/>
                    <a:p>
                      <a:pPr algn="ctr" fontAlgn="ctr"/>
                      <a:r>
                        <a:rPr lang="ja-JP" altLang="en-US" sz="1100" b="1" u="none" strike="noStrike" dirty="0" smtClean="0">
                          <a:effectLst/>
                          <a:latin typeface="游ゴシック" panose="020B0400000000000000" pitchFamily="50" charset="-128"/>
                          <a:ea typeface="游ゴシック" panose="020B0400000000000000" pitchFamily="50" charset="-128"/>
                        </a:rPr>
                        <a:t>▲</a:t>
                      </a:r>
                      <a:r>
                        <a:rPr lang="en-US" altLang="ja-JP" sz="1100" b="1" u="none" strike="noStrike" dirty="0" smtClean="0">
                          <a:effectLst/>
                          <a:latin typeface="游ゴシック" panose="020B0400000000000000" pitchFamily="50" charset="-128"/>
                          <a:ea typeface="游ゴシック" panose="020B0400000000000000" pitchFamily="50" charset="-128"/>
                        </a:rPr>
                        <a:t>9.5%</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1C5"/>
                    </a:solidFill>
                  </a:tcPr>
                </a:tc>
                <a:extLst>
                  <a:ext uri="{0D108BD9-81ED-4DB2-BD59-A6C34878D82A}">
                    <a16:rowId xmlns:a16="http://schemas.microsoft.com/office/drawing/2014/main" val="1360203957"/>
                  </a:ext>
                </a:extLst>
              </a:tr>
              <a:tr h="194193">
                <a:tc>
                  <a:txBody>
                    <a:bodyPr/>
                    <a:lstStyle/>
                    <a:p>
                      <a:pPr algn="ctr" fontAlgn="ctr"/>
                      <a:r>
                        <a:rPr lang="ja-JP" altLang="en-US" sz="1000" b="1" i="0" u="none" strike="noStrike" dirty="0" smtClean="0">
                          <a:solidFill>
                            <a:srgbClr val="000000"/>
                          </a:solidFill>
                          <a:effectLst/>
                          <a:latin typeface="游ゴシック" panose="020B0400000000000000" pitchFamily="50" charset="-128"/>
                          <a:ea typeface="游ゴシック" panose="020B0400000000000000" pitchFamily="50" charset="-128"/>
                        </a:rPr>
                        <a:t>エステサロン</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\561,603</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\498,856</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1C5"/>
                    </a:solidFill>
                  </a:tcPr>
                </a:tc>
                <a:tc>
                  <a:txBody>
                    <a:bodyPr/>
                    <a:lstStyle/>
                    <a:p>
                      <a:pPr algn="r" fontAlgn="ct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¥62,747</a:t>
                      </a:r>
                    </a:p>
                  </a:txBody>
                  <a:tcPr marL="7620" marR="7620" marT="7620" marB="0" anchor="ctr">
                    <a:solidFill>
                      <a:srgbClr val="FFF1C5"/>
                    </a:solidFill>
                  </a:tcPr>
                </a:tc>
                <a:tc>
                  <a:txBody>
                    <a:bodyPr/>
                    <a:lstStyle/>
                    <a:p>
                      <a:pPr algn="ctr" fontAlgn="ctr"/>
                      <a:r>
                        <a:rPr lang="ja-JP" altLang="en-US" sz="1100" b="1" u="none" strike="noStrike" dirty="0" smtClean="0">
                          <a:effectLst/>
                          <a:latin typeface="游ゴシック" panose="020B0400000000000000" pitchFamily="50" charset="-128"/>
                          <a:ea typeface="游ゴシック" panose="020B0400000000000000" pitchFamily="50" charset="-128"/>
                        </a:rPr>
                        <a:t>▲</a:t>
                      </a:r>
                      <a:r>
                        <a:rPr lang="en-US" altLang="ja-JP" sz="1100" b="1" u="none" strike="noStrike" dirty="0" smtClean="0">
                          <a:effectLst/>
                          <a:latin typeface="游ゴシック" panose="020B0400000000000000" pitchFamily="50" charset="-128"/>
                          <a:ea typeface="游ゴシック" panose="020B0400000000000000" pitchFamily="50" charset="-128"/>
                        </a:rPr>
                        <a:t>11.2%</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1C5"/>
                    </a:solidFill>
                  </a:tcPr>
                </a:tc>
                <a:extLst>
                  <a:ext uri="{0D108BD9-81ED-4DB2-BD59-A6C34878D82A}">
                    <a16:rowId xmlns:a16="http://schemas.microsoft.com/office/drawing/2014/main" val="3338716352"/>
                  </a:ext>
                </a:extLst>
              </a:tr>
              <a:tr h="194193">
                <a:tc>
                  <a:txBody>
                    <a:bodyPr/>
                    <a:lstStyle/>
                    <a:p>
                      <a:pPr algn="ctr" fontAlgn="ctr"/>
                      <a:r>
                        <a:rPr lang="ja-JP" altLang="en-US" sz="1000" b="1" i="0" u="none" strike="noStrike" dirty="0" smtClean="0">
                          <a:solidFill>
                            <a:schemeClr val="dk1"/>
                          </a:solidFill>
                          <a:effectLst/>
                          <a:latin typeface="游ゴシック" panose="020B0400000000000000" pitchFamily="50" charset="-128"/>
                          <a:ea typeface="游ゴシック" panose="020B0400000000000000" pitchFamily="50" charset="-128"/>
                        </a:rPr>
                        <a:t>アパレルショップ</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FCC"/>
                    </a:solidFill>
                  </a:tcPr>
                </a:tc>
                <a:tc>
                  <a:txBody>
                    <a:bodyPr/>
                    <a:lstStyle/>
                    <a:p>
                      <a:pPr algn="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\643,610</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FCC"/>
                    </a:solidFill>
                  </a:tcPr>
                </a:tc>
                <a:tc>
                  <a:txBody>
                    <a:bodyPr/>
                    <a:lstStyle/>
                    <a:p>
                      <a:pPr algn="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\581,829</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FCC"/>
                    </a:solidFill>
                  </a:tcPr>
                </a:tc>
                <a:tc>
                  <a:txBody>
                    <a:bodyPr/>
                    <a:lstStyle/>
                    <a:p>
                      <a:pPr algn="r" fontAlgn="ct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¥61,781</a:t>
                      </a:r>
                    </a:p>
                  </a:txBody>
                  <a:tcPr marL="7620" marR="7620" marT="7620" marB="0" anchor="ctr">
                    <a:solidFill>
                      <a:srgbClr val="FFFFCC"/>
                    </a:solidFill>
                  </a:tcPr>
                </a:tc>
                <a:tc>
                  <a:txBody>
                    <a:bodyPr/>
                    <a:lstStyle/>
                    <a:p>
                      <a:pPr algn="ctr" fontAlgn="ctr"/>
                      <a:r>
                        <a:rPr lang="ja-JP" altLang="en-US" sz="1100" b="1" u="none" strike="noStrike" dirty="0" smtClean="0">
                          <a:effectLst/>
                          <a:latin typeface="游ゴシック" panose="020B0400000000000000" pitchFamily="50" charset="-128"/>
                          <a:ea typeface="游ゴシック" panose="020B0400000000000000" pitchFamily="50" charset="-128"/>
                        </a:rPr>
                        <a:t>▲</a:t>
                      </a:r>
                      <a:r>
                        <a:rPr lang="en-US" altLang="ja-JP" sz="1100" b="1" u="none" strike="noStrike" dirty="0" smtClean="0">
                          <a:effectLst/>
                          <a:latin typeface="游ゴシック" panose="020B0400000000000000" pitchFamily="50" charset="-128"/>
                          <a:ea typeface="游ゴシック" panose="020B0400000000000000" pitchFamily="50" charset="-128"/>
                        </a:rPr>
                        <a:t>9.6%</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solidFill>
                      <a:srgbClr val="FFFFCC"/>
                    </a:solidFill>
                  </a:tcPr>
                </a:tc>
                <a:extLst>
                  <a:ext uri="{0D108BD9-81ED-4DB2-BD59-A6C34878D82A}">
                    <a16:rowId xmlns:a16="http://schemas.microsoft.com/office/drawing/2014/main" val="4051848871"/>
                  </a:ext>
                </a:extLst>
              </a:tr>
            </a:tbl>
          </a:graphicData>
        </a:graphic>
      </p:graphicFrame>
      <p:sp>
        <p:nvSpPr>
          <p:cNvPr id="34" name="Shape 418"/>
          <p:cNvSpPr/>
          <p:nvPr/>
        </p:nvSpPr>
        <p:spPr>
          <a:xfrm>
            <a:off x="756643" y="2315813"/>
            <a:ext cx="1853071" cy="26417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050" b="1" dirty="0">
                <a:solidFill>
                  <a:schemeClr val="tx1"/>
                </a:solidFill>
                <a:latin typeface="+mn-ea"/>
                <a:ea typeface="+mn-ea"/>
                <a:cs typeface="Meiryo UI" panose="020B0604030504040204" pitchFamily="50" charset="-128"/>
              </a:rPr>
              <a:t>■低圧電力　業種別　削減例</a:t>
            </a:r>
            <a:endParaRPr lang="en-US" altLang="ja-JP" sz="1050" b="1" dirty="0">
              <a:solidFill>
                <a:schemeClr val="tx1"/>
              </a:solidFill>
              <a:latin typeface="+mn-ea"/>
              <a:ea typeface="+mn-ea"/>
              <a:cs typeface="Meiryo UI" panose="020B0604030504040204" pitchFamily="50" charset="-128"/>
            </a:endParaRPr>
          </a:p>
        </p:txBody>
      </p:sp>
    </p:spTree>
    <p:extLst>
      <p:ext uri="{BB962C8B-B14F-4D97-AF65-F5344CB8AC3E}">
        <p14:creationId xmlns:p14="http://schemas.microsoft.com/office/powerpoint/2010/main" val="3184693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auto">
          <a:xfrm>
            <a:off x="631828" y="1478189"/>
            <a:ext cx="8615848" cy="2111396"/>
          </a:xfrm>
          <a:prstGeom prst="rect">
            <a:avLst/>
          </a:prstGeom>
          <a:solidFill>
            <a:srgbClr val="FFFFD4"/>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889" indent="-342889" defTabSz="914370" fontAlgn="base">
              <a:spcBef>
                <a:spcPct val="20000"/>
              </a:spcBef>
              <a:spcAft>
                <a:spcPct val="0"/>
              </a:spcAft>
            </a:pPr>
            <a:endParaRPr lang="ja-JP" altLang="en-US" sz="900">
              <a:latin typeface="+mn-ea"/>
            </a:endParaRPr>
          </a:p>
        </p:txBody>
      </p:sp>
      <p:sp>
        <p:nvSpPr>
          <p:cNvPr id="45" name="角丸四角形 44"/>
          <p:cNvSpPr/>
          <p:nvPr/>
        </p:nvSpPr>
        <p:spPr bwMode="auto">
          <a:xfrm>
            <a:off x="618683" y="1548628"/>
            <a:ext cx="8628992" cy="571761"/>
          </a:xfrm>
          <a:prstGeom prst="roundRect">
            <a:avLst>
              <a:gd name="adj" fmla="val 7567"/>
            </a:avLst>
          </a:prstGeom>
          <a:solidFill>
            <a:srgbClr val="FFFFD4"/>
          </a:solidFill>
          <a:ln w="19050" algn="ctr">
            <a:noFill/>
            <a:miter lim="800000"/>
            <a:headEnd/>
            <a:tailEnd/>
          </a:ln>
          <a:effectLst/>
          <a:extLst/>
        </p:spPr>
        <p:txBody>
          <a:bodyPr wrap="square" lIns="90000" tIns="46800" rIns="90000" bIns="46800" rtlCol="0" anchor="ctr">
            <a:noAutofit/>
          </a:bodyPr>
          <a:lstStyle/>
          <a:p>
            <a:pPr algn="ctr" defTabSz="1067637"/>
            <a:endParaRPr lang="ja-JP" altLang="en-US" sz="1800" b="1" kern="0" dirty="0">
              <a:solidFill>
                <a:schemeClr val="bg1"/>
              </a:solidFill>
              <a:latin typeface="+mn-ea"/>
            </a:endParaRPr>
          </a:p>
        </p:txBody>
      </p:sp>
      <p:pic>
        <p:nvPicPr>
          <p:cNvPr id="5" name="図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565" y="17433"/>
            <a:ext cx="3057901" cy="2293426"/>
          </a:xfrm>
          <a:prstGeom prst="rect">
            <a:avLst/>
          </a:prstGeom>
        </p:spPr>
      </p:pic>
      <p:sp>
        <p:nvSpPr>
          <p:cNvPr id="27" name="タイトル 1"/>
          <p:cNvSpPr txBox="1">
            <a:spLocks/>
          </p:cNvSpPr>
          <p:nvPr/>
        </p:nvSpPr>
        <p:spPr bwMode="auto">
          <a:xfrm>
            <a:off x="3814260" y="780601"/>
            <a:ext cx="5774066"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633" b="1" dirty="0">
                <a:solidFill>
                  <a:srgbClr val="595959"/>
                </a:solidFill>
                <a:latin typeface="+mn-ea"/>
                <a:ea typeface="+mn-ea"/>
                <a:cs typeface="Meiryo UI" panose="020B0604030504040204" pitchFamily="50" charset="-128"/>
              </a:rPr>
              <a:t>都市ガスの一般契約料金より</a:t>
            </a:r>
            <a:r>
              <a:rPr lang="ja-JP" altLang="en-US" sz="1633" b="1" dirty="0">
                <a:solidFill>
                  <a:srgbClr val="FF3300"/>
                </a:solidFill>
                <a:latin typeface="+mn-ea"/>
                <a:ea typeface="+mn-ea"/>
                <a:cs typeface="Meiryo UI" panose="020B0604030504040204" pitchFamily="50" charset="-128"/>
              </a:rPr>
              <a:t>必ず</a:t>
            </a:r>
            <a:r>
              <a:rPr lang="ja-JP" altLang="en-US" sz="1633" b="1" dirty="0">
                <a:solidFill>
                  <a:srgbClr val="595959"/>
                </a:solidFill>
                <a:latin typeface="+mn-ea"/>
                <a:ea typeface="+mn-ea"/>
                <a:cs typeface="Meiryo UI" panose="020B0604030504040204" pitchFamily="50" charset="-128"/>
              </a:rPr>
              <a:t>お得になるサービス</a:t>
            </a:r>
            <a:r>
              <a:rPr lang="en-US" altLang="ja-JP" sz="1633" b="1" dirty="0">
                <a:solidFill>
                  <a:srgbClr val="595959"/>
                </a:solidFill>
                <a:latin typeface="+mn-ea"/>
                <a:ea typeface="+mn-ea"/>
                <a:cs typeface="Meiryo UI" panose="020B0604030504040204" pitchFamily="50" charset="-128"/>
              </a:rPr>
              <a:t>!!</a:t>
            </a:r>
          </a:p>
        </p:txBody>
      </p:sp>
      <p:cxnSp>
        <p:nvCxnSpPr>
          <p:cNvPr id="12" name="直線コネクタ 11"/>
          <p:cNvCxnSpPr/>
          <p:nvPr/>
        </p:nvCxnSpPr>
        <p:spPr bwMode="auto">
          <a:xfrm flipV="1">
            <a:off x="3814258" y="1273749"/>
            <a:ext cx="5220000" cy="0"/>
          </a:xfrm>
          <a:prstGeom prst="line">
            <a:avLst/>
          </a:prstGeom>
          <a:solidFill>
            <a:schemeClr val="accent1"/>
          </a:solidFill>
          <a:ln w="28575" cap="flat" cmpd="sng" algn="ctr">
            <a:solidFill>
              <a:srgbClr val="005AA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角丸四角形 13"/>
          <p:cNvSpPr/>
          <p:nvPr/>
        </p:nvSpPr>
        <p:spPr bwMode="auto">
          <a:xfrm>
            <a:off x="836944" y="1892567"/>
            <a:ext cx="2555330" cy="411036"/>
          </a:xfrm>
          <a:prstGeom prst="roundRect">
            <a:avLst/>
          </a:prstGeom>
          <a:solidFill>
            <a:srgbClr val="005AAD"/>
          </a:solidFill>
          <a:ln w="19050" algn="ctr">
            <a:solidFill>
              <a:srgbClr val="005AAD"/>
            </a:solidFill>
            <a:miter lim="800000"/>
            <a:headEnd/>
            <a:tailEnd/>
          </a:ln>
          <a:effectLst/>
          <a:extLst/>
        </p:spPr>
        <p:txBody>
          <a:bodyPr wrap="square" lIns="90000" tIns="46800" rIns="90000" bIns="46800" rtlCol="0" anchor="ctr">
            <a:spAutoFit/>
          </a:bodyPr>
          <a:lstStyle/>
          <a:p>
            <a:pPr algn="ctr" defTabSz="1067637"/>
            <a:r>
              <a:rPr lang="ja-JP" altLang="en-US" sz="1800" b="1" kern="0" dirty="0">
                <a:solidFill>
                  <a:schemeClr val="bg1"/>
                </a:solidFill>
                <a:latin typeface="+mn-ea"/>
              </a:rPr>
              <a:t>東京ガスエリア</a:t>
            </a:r>
          </a:p>
        </p:txBody>
      </p:sp>
      <p:sp>
        <p:nvSpPr>
          <p:cNvPr id="38" name="タイトル 1"/>
          <p:cNvSpPr txBox="1">
            <a:spLocks/>
          </p:cNvSpPr>
          <p:nvPr/>
        </p:nvSpPr>
        <p:spPr bwMode="auto">
          <a:xfrm>
            <a:off x="3534609" y="1892566"/>
            <a:ext cx="5681468"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1270" b="1" dirty="0">
                <a:solidFill>
                  <a:srgbClr val="595959"/>
                </a:solidFill>
                <a:latin typeface="+mn-ea"/>
                <a:ea typeface="+mn-ea"/>
                <a:cs typeface="Meiryo UI" panose="020B0604030504040204" pitchFamily="50" charset="-128"/>
              </a:rPr>
              <a:t>2</a:t>
            </a:r>
            <a:r>
              <a:rPr lang="ja-JP" altLang="en-US" sz="1270" b="1" dirty="0">
                <a:solidFill>
                  <a:srgbClr val="595959"/>
                </a:solidFill>
                <a:latin typeface="+mn-ea"/>
                <a:ea typeface="+mn-ea"/>
                <a:cs typeface="Meiryo UI" panose="020B0604030504040204" pitchFamily="50" charset="-128"/>
              </a:rPr>
              <a:t>年契約：</a:t>
            </a:r>
            <a:r>
              <a:rPr lang="en-US" altLang="ja-JP" sz="254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5</a:t>
            </a:r>
            <a:r>
              <a:rPr lang="ja-JP" altLang="en-US" sz="127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a:t>
            </a:r>
            <a:r>
              <a:rPr lang="ja-JP" altLang="en-US" sz="1088"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割引</a:t>
            </a:r>
            <a:r>
              <a:rPr lang="ja-JP" altLang="en-US" sz="1633"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 </a:t>
            </a:r>
            <a:r>
              <a:rPr lang="ja-JP" altLang="en-US" sz="1270" b="1" dirty="0">
                <a:solidFill>
                  <a:schemeClr val="tx1">
                    <a:lumMod val="75000"/>
                    <a:lumOff val="25000"/>
                  </a:schemeClr>
                </a:solidFill>
                <a:latin typeface="+mn-ea"/>
                <a:ea typeface="+mn-ea"/>
                <a:cs typeface="Meiryo UI" panose="020B0604030504040204" pitchFamily="50" charset="-128"/>
              </a:rPr>
              <a:t>／ 単年契約：</a:t>
            </a:r>
            <a:r>
              <a:rPr lang="en-US" altLang="ja-JP" sz="254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3</a:t>
            </a:r>
            <a:r>
              <a:rPr lang="ja-JP" altLang="en-US" sz="127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a:t>
            </a:r>
            <a:r>
              <a:rPr lang="ja-JP" altLang="en-US" sz="1088"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割引</a:t>
            </a:r>
            <a:endParaRPr lang="en-US" altLang="ja-JP" sz="1633"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endParaRPr>
          </a:p>
        </p:txBody>
      </p:sp>
      <p:sp>
        <p:nvSpPr>
          <p:cNvPr id="41" name="タイトル 1"/>
          <p:cNvSpPr txBox="1">
            <a:spLocks/>
          </p:cNvSpPr>
          <p:nvPr/>
        </p:nvSpPr>
        <p:spPr bwMode="auto">
          <a:xfrm>
            <a:off x="3529936" y="1532981"/>
            <a:ext cx="5504322" cy="32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lgn="ctr" eaLnBrk="1" hangingPunct="1"/>
            <a:r>
              <a:rPr lang="ja-JP" altLang="en-US" sz="1200" b="1" u="sng" dirty="0">
                <a:solidFill>
                  <a:schemeClr val="tx1">
                    <a:lumMod val="75000"/>
                    <a:lumOff val="25000"/>
                  </a:schemeClr>
                </a:solidFill>
                <a:latin typeface="+mn-ea"/>
                <a:ea typeface="+mn-ea"/>
                <a:cs typeface="Meiryo UI" panose="020B0604030504040204" pitchFamily="50" charset="-128"/>
              </a:rPr>
              <a:t>各都市ガスの一般契約料金に対して契約プラン毎に割引！</a:t>
            </a:r>
            <a:endParaRPr lang="en-US" altLang="ja-JP" sz="1200" b="1" u="sng" dirty="0">
              <a:solidFill>
                <a:schemeClr val="tx1">
                  <a:lumMod val="75000"/>
                  <a:lumOff val="25000"/>
                </a:schemeClr>
              </a:solidFill>
              <a:latin typeface="+mn-ea"/>
              <a:ea typeface="+mn-ea"/>
              <a:cs typeface="Meiryo UI" panose="020B0604030504040204" pitchFamily="50" charset="-128"/>
            </a:endParaRPr>
          </a:p>
        </p:txBody>
      </p:sp>
      <p:sp>
        <p:nvSpPr>
          <p:cNvPr id="42" name="片側の 2 つの角を丸めた四角形 41"/>
          <p:cNvSpPr/>
          <p:nvPr/>
        </p:nvSpPr>
        <p:spPr bwMode="auto">
          <a:xfrm>
            <a:off x="684528" y="4896938"/>
            <a:ext cx="4829277" cy="389478"/>
          </a:xfrm>
          <a:prstGeom prst="round2SameRect">
            <a:avLst/>
          </a:prstGeom>
          <a:solidFill>
            <a:srgbClr val="005AAD"/>
          </a:solidFill>
          <a:ln w="19050" algn="ctr">
            <a:solidFill>
              <a:srgbClr val="005AAD"/>
            </a:solidFill>
            <a:miter lim="800000"/>
            <a:headEnd/>
            <a:tailEnd/>
          </a:ln>
          <a:effectLst/>
          <a:extLst/>
        </p:spPr>
        <p:txBody>
          <a:bodyPr wrap="square" lIns="90000" tIns="46800" rIns="90000" bIns="46800" rtlCol="0" anchor="ctr">
            <a:spAutoFit/>
          </a:bodyPr>
          <a:lstStyle/>
          <a:p>
            <a:pPr algn="ctr" defTabSz="1067637"/>
            <a:r>
              <a:rPr lang="ja-JP" altLang="en-US" sz="1800" b="1" kern="0" dirty="0">
                <a:solidFill>
                  <a:schemeClr val="bg1"/>
                </a:solidFill>
                <a:latin typeface="+mn-ea"/>
              </a:rPr>
              <a:t>ガスの品質は変わらず提供</a:t>
            </a:r>
          </a:p>
        </p:txBody>
      </p:sp>
      <p:sp>
        <p:nvSpPr>
          <p:cNvPr id="43" name="角丸四角形 42"/>
          <p:cNvSpPr/>
          <p:nvPr/>
        </p:nvSpPr>
        <p:spPr bwMode="auto">
          <a:xfrm>
            <a:off x="683630" y="5310896"/>
            <a:ext cx="4830178" cy="1111431"/>
          </a:xfrm>
          <a:prstGeom prst="roundRect">
            <a:avLst>
              <a:gd name="adj" fmla="val 0"/>
            </a:avLst>
          </a:prstGeom>
          <a:noFill/>
          <a:ln w="19050" algn="ctr">
            <a:solidFill>
              <a:srgbClr val="005AAD"/>
            </a:solidFill>
            <a:miter lim="800000"/>
            <a:headEnd/>
            <a:tailEnd/>
          </a:ln>
          <a:effectLst/>
          <a:extLst/>
        </p:spPr>
        <p:txBody>
          <a:bodyPr wrap="square" lIns="90000" tIns="46800" rIns="90000" bIns="46800" rtlCol="0" anchor="ctr">
            <a:noAutofit/>
          </a:bodyPr>
          <a:lstStyle/>
          <a:p>
            <a:pPr defTabSz="1067637">
              <a:lnSpc>
                <a:spcPct val="150000"/>
              </a:lnSpc>
            </a:pPr>
            <a:r>
              <a:rPr lang="ja-JP" altLang="en-US" sz="1043" kern="0" dirty="0">
                <a:latin typeface="+mn-ea"/>
              </a:rPr>
              <a:t>■託送・ガス漏れなど緊急の場合の対応は従来通り東京ガスにて対応</a:t>
            </a:r>
            <a:endParaRPr lang="en-US" altLang="ja-JP" sz="1043" kern="0" dirty="0">
              <a:latin typeface="+mn-ea"/>
            </a:endParaRPr>
          </a:p>
          <a:p>
            <a:pPr defTabSz="1067637">
              <a:lnSpc>
                <a:spcPct val="150000"/>
              </a:lnSpc>
            </a:pPr>
            <a:r>
              <a:rPr lang="ja-JP" altLang="en-US" sz="1043" kern="0" dirty="0">
                <a:latin typeface="+mn-ea"/>
              </a:rPr>
              <a:t>■配管・メーターなど、今までお使いの都市ガスの設備はそのままご利用可能</a:t>
            </a:r>
            <a:endParaRPr lang="en-US" altLang="ja-JP" sz="1043" kern="0" dirty="0">
              <a:latin typeface="+mn-ea"/>
            </a:endParaRPr>
          </a:p>
          <a:p>
            <a:pPr defTabSz="1067637">
              <a:lnSpc>
                <a:spcPct val="150000"/>
              </a:lnSpc>
            </a:pPr>
            <a:r>
              <a:rPr lang="ja-JP" altLang="en-US" sz="1043" kern="0" dirty="0">
                <a:latin typeface="+mn-ea"/>
              </a:rPr>
              <a:t>■ガス設備定期保安点検は、４年に１度東電</a:t>
            </a:r>
            <a:r>
              <a:rPr lang="en-US" altLang="ja-JP" sz="1043" kern="0" dirty="0">
                <a:latin typeface="+mn-ea"/>
              </a:rPr>
              <a:t>EP</a:t>
            </a:r>
            <a:r>
              <a:rPr lang="ja-JP" altLang="en-US" sz="1043" kern="0" dirty="0">
                <a:latin typeface="+mn-ea"/>
              </a:rPr>
              <a:t>の委託でニチガスが実施</a:t>
            </a:r>
          </a:p>
        </p:txBody>
      </p:sp>
      <p:sp>
        <p:nvSpPr>
          <p:cNvPr id="44" name="角丸四角形 43"/>
          <p:cNvSpPr/>
          <p:nvPr/>
        </p:nvSpPr>
        <p:spPr bwMode="auto">
          <a:xfrm>
            <a:off x="598629" y="3691478"/>
            <a:ext cx="8665507" cy="528160"/>
          </a:xfrm>
          <a:prstGeom prst="roundRect">
            <a:avLst/>
          </a:prstGeom>
          <a:noFill/>
          <a:ln w="19050" algn="ctr">
            <a:noFill/>
            <a:miter lim="800000"/>
            <a:headEnd/>
            <a:tailEnd/>
          </a:ln>
          <a:effectLst/>
          <a:extLst/>
        </p:spPr>
        <p:txBody>
          <a:bodyPr wrap="square" lIns="90000" tIns="46800" rIns="90000" bIns="46800" rtlCol="0" anchor="ctr">
            <a:spAutoFit/>
          </a:bodyPr>
          <a:lstStyle/>
          <a:p>
            <a:r>
              <a:rPr lang="ja-JP" altLang="en-US" sz="1400" b="1" kern="0" dirty="0">
                <a:latin typeface="+mn-ea"/>
              </a:rPr>
              <a:t>＜供給対象エリア＞</a:t>
            </a:r>
            <a:r>
              <a:rPr lang="ja-JP" altLang="en-US" sz="1088" dirty="0">
                <a:latin typeface="+mn-ea"/>
              </a:rPr>
              <a:t>東京ガスの一部エリア（東京都・神奈川県・千葉県</a:t>
            </a:r>
            <a:r>
              <a:rPr lang="en-US" altLang="ja-JP" sz="1088" dirty="0">
                <a:latin typeface="+mn-ea"/>
              </a:rPr>
              <a:t>※1 </a:t>
            </a:r>
            <a:r>
              <a:rPr lang="ja-JP" altLang="en-US" sz="1088" dirty="0">
                <a:latin typeface="+mn-ea"/>
              </a:rPr>
              <a:t>・埼玉県・茨城県・栃木県・群馬県</a:t>
            </a:r>
            <a:r>
              <a:rPr lang="en-US" altLang="ja-JP" sz="1088" dirty="0">
                <a:latin typeface="+mn-ea"/>
              </a:rPr>
              <a:t>※</a:t>
            </a:r>
            <a:r>
              <a:rPr lang="ja-JP" altLang="en-US" sz="1088" dirty="0">
                <a:latin typeface="+mn-ea"/>
              </a:rPr>
              <a:t>）、東邦ガス、</a:t>
            </a:r>
            <a:endParaRPr lang="en-US" altLang="ja-JP" sz="1088" dirty="0">
              <a:latin typeface="+mn-ea"/>
            </a:endParaRPr>
          </a:p>
          <a:p>
            <a:r>
              <a:rPr lang="en-US" altLang="ja-JP" sz="1088" dirty="0">
                <a:latin typeface="+mn-ea"/>
              </a:rPr>
              <a:t>                                         </a:t>
            </a:r>
            <a:r>
              <a:rPr lang="ja-JP" altLang="en-US" sz="1088" dirty="0">
                <a:latin typeface="+mn-ea"/>
              </a:rPr>
              <a:t>大阪ガス供給対象の</a:t>
            </a:r>
            <a:r>
              <a:rPr lang="ja-JP" altLang="en-US" sz="1088" u="sng" kern="0" dirty="0">
                <a:latin typeface="+mn-ea"/>
              </a:rPr>
              <a:t>法人のお客様</a:t>
            </a:r>
            <a:r>
              <a:rPr lang="ja-JP" altLang="en-US" sz="1088" kern="0" dirty="0">
                <a:latin typeface="+mn-ea"/>
              </a:rPr>
              <a:t> 　</a:t>
            </a:r>
            <a:r>
              <a:rPr lang="en-US" altLang="ja-JP" sz="1088" kern="0" dirty="0">
                <a:latin typeface="+mn-ea"/>
              </a:rPr>
              <a:t>※</a:t>
            </a:r>
            <a:r>
              <a:rPr lang="ja-JP" altLang="en-US" sz="1088" kern="0" dirty="0">
                <a:latin typeface="+mn-ea"/>
              </a:rPr>
              <a:t>一部対象外エリアあり</a:t>
            </a:r>
            <a:endParaRPr lang="en-US" altLang="ja-JP" sz="1088" kern="0" dirty="0">
              <a:latin typeface="+mn-ea"/>
            </a:endParaRPr>
          </a:p>
        </p:txBody>
      </p:sp>
      <p:sp>
        <p:nvSpPr>
          <p:cNvPr id="46" name="タイトル 1"/>
          <p:cNvSpPr txBox="1">
            <a:spLocks/>
          </p:cNvSpPr>
          <p:nvPr/>
        </p:nvSpPr>
        <p:spPr bwMode="auto">
          <a:xfrm>
            <a:off x="5538110" y="4839922"/>
            <a:ext cx="3709565" cy="31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lgn="ctr" eaLnBrk="1" hangingPunct="1"/>
            <a:r>
              <a:rPr lang="ja-JP" altLang="en-US" sz="1088" b="1" dirty="0">
                <a:solidFill>
                  <a:srgbClr val="FF3300"/>
                </a:solidFill>
                <a:latin typeface="+mn-ea"/>
                <a:ea typeface="+mn-ea"/>
                <a:cs typeface="Meiryo UI" panose="020B0604030504040204" pitchFamily="50" charset="-128"/>
              </a:rPr>
              <a:t>まずは契約内容が確認できる資料をご準備ください</a:t>
            </a:r>
            <a:r>
              <a:rPr lang="en-US" altLang="ja-JP" sz="1088" b="1" dirty="0">
                <a:solidFill>
                  <a:srgbClr val="FF3300"/>
                </a:solidFill>
                <a:latin typeface="+mn-ea"/>
                <a:ea typeface="+mn-ea"/>
                <a:cs typeface="Meiryo UI" panose="020B0604030504040204" pitchFamily="50" charset="-128"/>
              </a:rPr>
              <a:t>!</a:t>
            </a:r>
          </a:p>
        </p:txBody>
      </p:sp>
      <p:sp>
        <p:nvSpPr>
          <p:cNvPr id="16" name="ホームベース 15"/>
          <p:cNvSpPr>
            <a:spLocks/>
          </p:cNvSpPr>
          <p:nvPr/>
        </p:nvSpPr>
        <p:spPr bwMode="auto">
          <a:xfrm>
            <a:off x="4815223" y="4275252"/>
            <a:ext cx="1427044" cy="224327"/>
          </a:xfrm>
          <a:prstGeom prst="homePlate">
            <a:avLst/>
          </a:prstGeom>
          <a:solidFill>
            <a:srgbClr val="005AAD"/>
          </a:solidFill>
          <a:ln w="19050" algn="ctr">
            <a:noFill/>
            <a:miter lim="800000"/>
            <a:headEnd/>
            <a:tailEnd/>
          </a:ln>
          <a:effectLst/>
          <a:extLst/>
        </p:spPr>
        <p:txBody>
          <a:bodyPr wrap="square" lIns="90000" tIns="46800" rIns="90000" bIns="46800" rtlCol="0" anchor="ctr">
            <a:noAutofit/>
          </a:bodyPr>
          <a:lstStyle/>
          <a:p>
            <a:pPr algn="ctr" defTabSz="1067637"/>
            <a:r>
              <a:rPr lang="ja-JP" altLang="en-US" sz="1400" b="1" kern="0" dirty="0">
                <a:solidFill>
                  <a:schemeClr val="bg1"/>
                </a:solidFill>
                <a:latin typeface="+mn-ea"/>
              </a:rPr>
              <a:t>お申込</a:t>
            </a:r>
          </a:p>
        </p:txBody>
      </p:sp>
      <p:sp>
        <p:nvSpPr>
          <p:cNvPr id="17" name="山形 16"/>
          <p:cNvSpPr/>
          <p:nvPr/>
        </p:nvSpPr>
        <p:spPr bwMode="auto">
          <a:xfrm>
            <a:off x="6254120" y="4275252"/>
            <a:ext cx="1427044" cy="224327"/>
          </a:xfrm>
          <a:prstGeom prst="chevron">
            <a:avLst/>
          </a:prstGeom>
          <a:solidFill>
            <a:srgbClr val="005AAD"/>
          </a:solidFill>
          <a:ln w="19050" algn="ctr">
            <a:noFill/>
            <a:miter lim="800000"/>
            <a:headEnd/>
            <a:tailEnd/>
          </a:ln>
          <a:effectLst/>
          <a:extLst/>
        </p:spPr>
        <p:txBody>
          <a:bodyPr wrap="square" lIns="90000" tIns="46800" rIns="90000" bIns="46800" rtlCol="0" anchor="ctr">
            <a:noAutofit/>
          </a:bodyPr>
          <a:lstStyle/>
          <a:p>
            <a:pPr algn="ctr" defTabSz="1067637"/>
            <a:r>
              <a:rPr lang="ja-JP" altLang="en-US" sz="1400" b="1" kern="0" dirty="0">
                <a:solidFill>
                  <a:schemeClr val="bg1"/>
                </a:solidFill>
                <a:latin typeface="+mn-ea"/>
              </a:rPr>
              <a:t>切替処理</a:t>
            </a:r>
          </a:p>
        </p:txBody>
      </p:sp>
      <p:sp>
        <p:nvSpPr>
          <p:cNvPr id="48" name="山形 47"/>
          <p:cNvSpPr/>
          <p:nvPr/>
        </p:nvSpPr>
        <p:spPr bwMode="auto">
          <a:xfrm>
            <a:off x="7670157" y="4270200"/>
            <a:ext cx="1427044" cy="224327"/>
          </a:xfrm>
          <a:prstGeom prst="chevron">
            <a:avLst/>
          </a:prstGeom>
          <a:solidFill>
            <a:srgbClr val="FF3300"/>
          </a:solidFill>
          <a:ln w="19050" algn="ctr">
            <a:noFill/>
            <a:miter lim="800000"/>
            <a:headEnd/>
            <a:tailEnd/>
          </a:ln>
          <a:effectLst/>
          <a:extLst/>
        </p:spPr>
        <p:txBody>
          <a:bodyPr wrap="square" lIns="90000" tIns="46800" rIns="90000" bIns="46800" rtlCol="0" anchor="ctr">
            <a:noAutofit/>
          </a:bodyPr>
          <a:lstStyle/>
          <a:p>
            <a:pPr algn="ctr" defTabSz="1067637"/>
            <a:r>
              <a:rPr lang="ja-JP" altLang="en-US" sz="1400" b="1" kern="0" dirty="0">
                <a:solidFill>
                  <a:schemeClr val="bg1"/>
                </a:solidFill>
                <a:latin typeface="+mn-ea"/>
              </a:rPr>
              <a:t>ご利用開始</a:t>
            </a:r>
          </a:p>
        </p:txBody>
      </p:sp>
      <p:sp>
        <p:nvSpPr>
          <p:cNvPr id="51" name="ホームベース 50"/>
          <p:cNvSpPr>
            <a:spLocks/>
          </p:cNvSpPr>
          <p:nvPr/>
        </p:nvSpPr>
        <p:spPr bwMode="auto">
          <a:xfrm>
            <a:off x="4815223" y="4545413"/>
            <a:ext cx="1427044" cy="224327"/>
          </a:xfrm>
          <a:prstGeom prst="homePlate">
            <a:avLst/>
          </a:prstGeom>
          <a:solidFill>
            <a:srgbClr val="005AAD"/>
          </a:solidFill>
          <a:ln w="19050" algn="ctr">
            <a:noFill/>
            <a:miter lim="800000"/>
            <a:headEnd/>
            <a:tailEnd/>
          </a:ln>
          <a:effectLst/>
          <a:extLst/>
        </p:spPr>
        <p:txBody>
          <a:bodyPr wrap="square" lIns="90000" tIns="46800" rIns="90000" bIns="46800" rtlCol="0" anchor="ctr">
            <a:noAutofit/>
          </a:bodyPr>
          <a:lstStyle/>
          <a:p>
            <a:pPr algn="ctr" defTabSz="1067637"/>
            <a:r>
              <a:rPr lang="ja-JP" altLang="en-US" sz="1400" b="1" kern="0" dirty="0">
                <a:solidFill>
                  <a:schemeClr val="bg1"/>
                </a:solidFill>
                <a:latin typeface="+mn-ea"/>
              </a:rPr>
              <a:t>お申込</a:t>
            </a:r>
          </a:p>
        </p:txBody>
      </p:sp>
      <p:sp>
        <p:nvSpPr>
          <p:cNvPr id="52" name="山形 51"/>
          <p:cNvSpPr/>
          <p:nvPr/>
        </p:nvSpPr>
        <p:spPr bwMode="auto">
          <a:xfrm>
            <a:off x="6254120" y="4545413"/>
            <a:ext cx="1427044" cy="224327"/>
          </a:xfrm>
          <a:prstGeom prst="chevron">
            <a:avLst/>
          </a:prstGeom>
          <a:solidFill>
            <a:srgbClr val="005AAD"/>
          </a:solidFill>
          <a:ln w="19050" algn="ctr">
            <a:noFill/>
            <a:miter lim="800000"/>
            <a:headEnd/>
            <a:tailEnd/>
          </a:ln>
          <a:effectLst/>
          <a:extLst/>
        </p:spPr>
        <p:txBody>
          <a:bodyPr wrap="square" lIns="90000" tIns="46800" rIns="90000" bIns="46800" rtlCol="0" anchor="ctr">
            <a:noAutofit/>
          </a:bodyPr>
          <a:lstStyle/>
          <a:p>
            <a:pPr algn="ctr" defTabSz="1067637"/>
            <a:r>
              <a:rPr lang="ja-JP" altLang="en-US" sz="1400" b="1" kern="0" dirty="0">
                <a:solidFill>
                  <a:schemeClr val="bg1"/>
                </a:solidFill>
                <a:latin typeface="+mn-ea"/>
              </a:rPr>
              <a:t>開栓作業</a:t>
            </a:r>
          </a:p>
        </p:txBody>
      </p:sp>
      <p:sp>
        <p:nvSpPr>
          <p:cNvPr id="53" name="山形 52"/>
          <p:cNvSpPr/>
          <p:nvPr/>
        </p:nvSpPr>
        <p:spPr bwMode="auto">
          <a:xfrm>
            <a:off x="7670157" y="4540362"/>
            <a:ext cx="1427044" cy="224327"/>
          </a:xfrm>
          <a:prstGeom prst="chevron">
            <a:avLst/>
          </a:prstGeom>
          <a:solidFill>
            <a:srgbClr val="FF3300"/>
          </a:solidFill>
          <a:ln w="19050" algn="ctr">
            <a:noFill/>
            <a:miter lim="800000"/>
            <a:headEnd/>
            <a:tailEnd/>
          </a:ln>
          <a:effectLst/>
          <a:extLst/>
        </p:spPr>
        <p:txBody>
          <a:bodyPr wrap="square" lIns="90000" tIns="46800" rIns="90000" bIns="46800" rtlCol="0" anchor="ctr">
            <a:noAutofit/>
          </a:bodyPr>
          <a:lstStyle/>
          <a:p>
            <a:pPr algn="ctr" defTabSz="1067637"/>
            <a:r>
              <a:rPr lang="ja-JP" altLang="en-US" sz="1400" b="1" kern="0" dirty="0">
                <a:solidFill>
                  <a:schemeClr val="bg1"/>
                </a:solidFill>
                <a:latin typeface="+mn-ea"/>
              </a:rPr>
              <a:t>ご利用開始</a:t>
            </a:r>
          </a:p>
        </p:txBody>
      </p:sp>
      <p:sp>
        <p:nvSpPr>
          <p:cNvPr id="54" name="ホームベース 53"/>
          <p:cNvSpPr>
            <a:spLocks/>
          </p:cNvSpPr>
          <p:nvPr/>
        </p:nvSpPr>
        <p:spPr bwMode="auto">
          <a:xfrm>
            <a:off x="2319643" y="4321279"/>
            <a:ext cx="2586908" cy="158384"/>
          </a:xfrm>
          <a:prstGeom prst="homePlate">
            <a:avLst>
              <a:gd name="adj" fmla="val 0"/>
            </a:avLst>
          </a:prstGeom>
          <a:noFill/>
          <a:ln w="19050" algn="ctr">
            <a:noFill/>
            <a:miter lim="800000"/>
            <a:headEnd/>
            <a:tailEnd/>
          </a:ln>
          <a:effectLst/>
          <a:extLst/>
        </p:spPr>
        <p:txBody>
          <a:bodyPr wrap="square" lIns="90000" tIns="46800" rIns="90000" bIns="46800" rtlCol="0" anchor="ctr">
            <a:noAutofit/>
          </a:bodyPr>
          <a:lstStyle/>
          <a:p>
            <a:pPr defTabSz="1067637"/>
            <a:r>
              <a:rPr lang="ja-JP" altLang="en-US" sz="1400" kern="0" dirty="0">
                <a:latin typeface="+mn-ea"/>
              </a:rPr>
              <a:t>■現在の契約か切替のお客様</a:t>
            </a:r>
          </a:p>
        </p:txBody>
      </p:sp>
      <p:sp>
        <p:nvSpPr>
          <p:cNvPr id="55" name="ホームベース 54"/>
          <p:cNvSpPr>
            <a:spLocks/>
          </p:cNvSpPr>
          <p:nvPr/>
        </p:nvSpPr>
        <p:spPr bwMode="auto">
          <a:xfrm>
            <a:off x="2319643" y="4574543"/>
            <a:ext cx="2688731" cy="153526"/>
          </a:xfrm>
          <a:prstGeom prst="homePlate">
            <a:avLst>
              <a:gd name="adj" fmla="val 0"/>
            </a:avLst>
          </a:prstGeom>
          <a:noFill/>
          <a:ln w="19050" algn="ctr">
            <a:noFill/>
            <a:miter lim="800000"/>
            <a:headEnd/>
            <a:tailEnd/>
          </a:ln>
          <a:effectLst/>
          <a:extLst/>
        </p:spPr>
        <p:txBody>
          <a:bodyPr wrap="square" lIns="90000" tIns="46800" rIns="90000" bIns="46800" rtlCol="0" anchor="ctr">
            <a:noAutofit/>
          </a:bodyPr>
          <a:lstStyle/>
          <a:p>
            <a:pPr defTabSz="1067637"/>
            <a:r>
              <a:rPr lang="ja-JP" altLang="en-US" sz="1400" kern="0" dirty="0">
                <a:latin typeface="+mn-ea"/>
              </a:rPr>
              <a:t>■ご新規のお客様</a:t>
            </a:r>
          </a:p>
        </p:txBody>
      </p:sp>
      <p:sp>
        <p:nvSpPr>
          <p:cNvPr id="56" name="角丸四角形 55"/>
          <p:cNvSpPr/>
          <p:nvPr/>
        </p:nvSpPr>
        <p:spPr bwMode="auto">
          <a:xfrm>
            <a:off x="598629" y="4382402"/>
            <a:ext cx="1645953" cy="289797"/>
          </a:xfrm>
          <a:prstGeom prst="roundRect">
            <a:avLst/>
          </a:prstGeom>
          <a:noFill/>
          <a:ln w="19050" algn="ctr">
            <a:noFill/>
            <a:miter lim="800000"/>
            <a:headEnd/>
            <a:tailEnd/>
          </a:ln>
          <a:effectLst/>
          <a:extLst/>
        </p:spPr>
        <p:txBody>
          <a:bodyPr wrap="square" lIns="90000" tIns="46800" rIns="90000" bIns="46800" rtlCol="0" anchor="ctr">
            <a:spAutoFit/>
          </a:bodyPr>
          <a:lstStyle/>
          <a:p>
            <a:pPr algn="ctr" defTabSz="1067637"/>
            <a:r>
              <a:rPr lang="ja-JP" altLang="en-US" sz="1088" b="1" kern="0" dirty="0">
                <a:latin typeface="+mn-ea"/>
              </a:rPr>
              <a:t>＜ご利用までの流れ＞</a:t>
            </a:r>
            <a:endParaRPr lang="en-US" altLang="ja-JP" sz="952" kern="0" dirty="0">
              <a:latin typeface="+mn-ea"/>
            </a:endParaRPr>
          </a:p>
        </p:txBody>
      </p:sp>
      <p:grpSp>
        <p:nvGrpSpPr>
          <p:cNvPr id="3" name="グループ化 2"/>
          <p:cNvGrpSpPr/>
          <p:nvPr/>
        </p:nvGrpSpPr>
        <p:grpSpPr>
          <a:xfrm>
            <a:off x="5672200" y="5551969"/>
            <a:ext cx="3403124" cy="887865"/>
            <a:chOff x="5281040" y="5191653"/>
            <a:chExt cx="3403124" cy="887865"/>
          </a:xfrm>
        </p:grpSpPr>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1040" y="5191653"/>
              <a:ext cx="1406283" cy="887865"/>
            </a:xfrm>
            <a:prstGeom prst="rect">
              <a:avLst/>
            </a:prstGeom>
            <a:ln w="3175">
              <a:solidFill>
                <a:schemeClr val="tx1"/>
              </a:solidFill>
            </a:ln>
          </p:spPr>
        </p:pic>
        <p:pic>
          <p:nvPicPr>
            <p:cNvPr id="2" name="図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37855" y="5195337"/>
              <a:ext cx="1646309" cy="884181"/>
            </a:xfrm>
            <a:prstGeom prst="rect">
              <a:avLst/>
            </a:prstGeom>
            <a:ln>
              <a:solidFill>
                <a:schemeClr val="tx1"/>
              </a:solidFill>
            </a:ln>
          </p:spPr>
        </p:pic>
      </p:grpSp>
      <p:sp>
        <p:nvSpPr>
          <p:cNvPr id="30" name="タイトル 1"/>
          <p:cNvSpPr txBox="1">
            <a:spLocks/>
          </p:cNvSpPr>
          <p:nvPr/>
        </p:nvSpPr>
        <p:spPr bwMode="auto">
          <a:xfrm>
            <a:off x="5574274" y="5097955"/>
            <a:ext cx="833936" cy="40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100" dirty="0">
                <a:solidFill>
                  <a:srgbClr val="FF3300"/>
                </a:solidFill>
                <a:latin typeface="+mn-ea"/>
                <a:ea typeface="+mn-ea"/>
                <a:cs typeface="Meiryo UI" panose="020B0604030504040204" pitchFamily="50" charset="-128"/>
              </a:rPr>
              <a:t>■検針票　</a:t>
            </a:r>
            <a:endParaRPr lang="en-US" altLang="ja-JP" sz="1100" dirty="0">
              <a:solidFill>
                <a:srgbClr val="FF3300"/>
              </a:solidFill>
              <a:latin typeface="+mn-ea"/>
              <a:ea typeface="+mn-ea"/>
              <a:cs typeface="Meiryo UI" panose="020B0604030504040204" pitchFamily="50" charset="-128"/>
            </a:endParaRPr>
          </a:p>
        </p:txBody>
      </p:sp>
      <p:sp>
        <p:nvSpPr>
          <p:cNvPr id="32" name="タイトル 1"/>
          <p:cNvSpPr txBox="1">
            <a:spLocks/>
          </p:cNvSpPr>
          <p:nvPr/>
        </p:nvSpPr>
        <p:spPr bwMode="auto">
          <a:xfrm>
            <a:off x="6408210" y="5037804"/>
            <a:ext cx="2855926" cy="59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lnSpc>
                <a:spcPct val="90000"/>
              </a:lnSpc>
            </a:pPr>
            <a:r>
              <a:rPr lang="ja-JP" altLang="en-US" sz="1100" dirty="0">
                <a:solidFill>
                  <a:srgbClr val="FF3300"/>
                </a:solidFill>
                <a:latin typeface="+mn-ea"/>
                <a:ea typeface="+mn-ea"/>
                <a:cs typeface="Meiryo UI" panose="020B0604030504040204" pitchFamily="50" charset="-128"/>
              </a:rPr>
              <a:t>■契約管理表</a:t>
            </a:r>
            <a:endParaRPr lang="en-US" altLang="ja-JP" sz="1100" dirty="0">
              <a:solidFill>
                <a:srgbClr val="FF3300"/>
              </a:solidFill>
              <a:latin typeface="+mn-ea"/>
              <a:ea typeface="+mn-ea"/>
              <a:cs typeface="Meiryo UI" panose="020B0604030504040204" pitchFamily="50" charset="-128"/>
            </a:endParaRPr>
          </a:p>
          <a:p>
            <a:pPr eaLnBrk="1" hangingPunct="1">
              <a:lnSpc>
                <a:spcPct val="90000"/>
              </a:lnSpc>
            </a:pPr>
            <a:r>
              <a:rPr lang="ja-JP" altLang="en-US" sz="907" dirty="0">
                <a:solidFill>
                  <a:srgbClr val="FF3300"/>
                </a:solidFill>
                <a:latin typeface="+mn-ea"/>
                <a:ea typeface="+mn-ea"/>
                <a:cs typeface="Meiryo UI" panose="020B0604030504040204" pitchFamily="50" charset="-128"/>
              </a:rPr>
              <a:t>（契約名義、お客様番号、契約種別が分かるもの）</a:t>
            </a:r>
            <a:endParaRPr lang="en-US" altLang="ja-JP" sz="907" dirty="0">
              <a:solidFill>
                <a:srgbClr val="FF3300"/>
              </a:solidFill>
              <a:latin typeface="+mn-ea"/>
              <a:ea typeface="+mn-ea"/>
              <a:cs typeface="Meiryo UI" panose="020B0604030504040204" pitchFamily="50" charset="-128"/>
            </a:endParaRPr>
          </a:p>
        </p:txBody>
      </p:sp>
      <p:sp>
        <p:nvSpPr>
          <p:cNvPr id="39" name="Rectangle 4"/>
          <p:cNvSpPr>
            <a:spLocks noChangeArrowheads="1"/>
          </p:cNvSpPr>
          <p:nvPr/>
        </p:nvSpPr>
        <p:spPr bwMode="auto">
          <a:xfrm>
            <a:off x="683627" y="211447"/>
            <a:ext cx="7747000" cy="430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814" b="1" dirty="0">
                <a:solidFill>
                  <a:schemeClr val="tx1">
                    <a:lumMod val="75000"/>
                    <a:lumOff val="25000"/>
                  </a:schemeClr>
                </a:solidFill>
                <a:latin typeface="+mn-ea"/>
                <a:ea typeface="+mn-ea"/>
                <a:cs typeface="Meiryo UI" panose="020B0604030504040204" pitchFamily="50" charset="-128"/>
              </a:rPr>
              <a:t>【</a:t>
            </a:r>
            <a:r>
              <a:rPr kumimoji="0" lang="ja-JP" altLang="en-US" sz="1814" b="1" dirty="0">
                <a:solidFill>
                  <a:schemeClr val="tx1">
                    <a:lumMod val="75000"/>
                    <a:lumOff val="25000"/>
                  </a:schemeClr>
                </a:solidFill>
                <a:latin typeface="+mn-ea"/>
                <a:ea typeface="+mn-ea"/>
                <a:cs typeface="Meiryo UI" panose="020B0604030504040204" pitchFamily="50" charset="-128"/>
              </a:rPr>
              <a:t>新ガスサービス</a:t>
            </a:r>
            <a:r>
              <a:rPr kumimoji="0" lang="en-US" altLang="ja-JP" sz="1814" b="1" dirty="0">
                <a:solidFill>
                  <a:schemeClr val="tx1">
                    <a:lumMod val="75000"/>
                    <a:lumOff val="25000"/>
                  </a:schemeClr>
                </a:solidFill>
                <a:latin typeface="+mn-ea"/>
                <a:ea typeface="+mn-ea"/>
                <a:cs typeface="Meiryo UI" panose="020B0604030504040204" pitchFamily="50" charset="-128"/>
              </a:rPr>
              <a:t>】 USEN GAS</a:t>
            </a:r>
            <a:endParaRPr kumimoji="0" lang="ja-JP" altLang="en-US" sz="1814" b="1" dirty="0">
              <a:solidFill>
                <a:schemeClr val="tx1">
                  <a:lumMod val="75000"/>
                  <a:lumOff val="25000"/>
                </a:schemeClr>
              </a:solidFill>
              <a:latin typeface="+mn-ea"/>
              <a:ea typeface="+mn-ea"/>
              <a:cs typeface="Meiryo UI" panose="020B0604030504040204" pitchFamily="50" charset="-128"/>
            </a:endParaRPr>
          </a:p>
        </p:txBody>
      </p:sp>
      <p:sp>
        <p:nvSpPr>
          <p:cNvPr id="40" name="角丸四角形 39"/>
          <p:cNvSpPr/>
          <p:nvPr/>
        </p:nvSpPr>
        <p:spPr bwMode="auto">
          <a:xfrm>
            <a:off x="838430" y="2457846"/>
            <a:ext cx="2555330" cy="411036"/>
          </a:xfrm>
          <a:prstGeom prst="roundRect">
            <a:avLst/>
          </a:prstGeom>
          <a:solidFill>
            <a:srgbClr val="005AAD"/>
          </a:solidFill>
          <a:ln w="19050" algn="ctr">
            <a:solidFill>
              <a:srgbClr val="005AAD"/>
            </a:solidFill>
            <a:miter lim="800000"/>
            <a:headEnd/>
            <a:tailEnd/>
          </a:ln>
          <a:effectLst/>
          <a:extLst/>
        </p:spPr>
        <p:txBody>
          <a:bodyPr wrap="square" lIns="90000" tIns="46800" rIns="90000" bIns="46800" rtlCol="0" anchor="ctr">
            <a:spAutoFit/>
          </a:bodyPr>
          <a:lstStyle/>
          <a:p>
            <a:pPr algn="ctr" defTabSz="1067637"/>
            <a:r>
              <a:rPr lang="ja-JP" altLang="en-US" sz="1800" b="1" kern="0" dirty="0">
                <a:solidFill>
                  <a:schemeClr val="bg1"/>
                </a:solidFill>
                <a:latin typeface="+mn-ea"/>
              </a:rPr>
              <a:t>東邦ガスエリア</a:t>
            </a:r>
          </a:p>
        </p:txBody>
      </p:sp>
      <p:sp>
        <p:nvSpPr>
          <p:cNvPr id="47" name="角丸四角形 46"/>
          <p:cNvSpPr/>
          <p:nvPr/>
        </p:nvSpPr>
        <p:spPr bwMode="auto">
          <a:xfrm>
            <a:off x="847524" y="3039900"/>
            <a:ext cx="2555330" cy="411036"/>
          </a:xfrm>
          <a:prstGeom prst="roundRect">
            <a:avLst/>
          </a:prstGeom>
          <a:solidFill>
            <a:srgbClr val="005AAD"/>
          </a:solidFill>
          <a:ln w="19050" algn="ctr">
            <a:solidFill>
              <a:srgbClr val="005AAD"/>
            </a:solidFill>
            <a:miter lim="800000"/>
            <a:headEnd/>
            <a:tailEnd/>
          </a:ln>
          <a:effectLst/>
          <a:extLst/>
        </p:spPr>
        <p:txBody>
          <a:bodyPr wrap="square" lIns="90000" tIns="46800" rIns="90000" bIns="46800" rtlCol="0" anchor="ctr">
            <a:spAutoFit/>
          </a:bodyPr>
          <a:lstStyle/>
          <a:p>
            <a:pPr algn="ctr" defTabSz="1067637"/>
            <a:r>
              <a:rPr lang="ja-JP" altLang="en-US" sz="1800" b="1" kern="0" dirty="0">
                <a:solidFill>
                  <a:schemeClr val="bg1"/>
                </a:solidFill>
                <a:latin typeface="+mn-ea"/>
              </a:rPr>
              <a:t>大阪ガスエリア</a:t>
            </a:r>
          </a:p>
        </p:txBody>
      </p:sp>
      <p:sp>
        <p:nvSpPr>
          <p:cNvPr id="49" name="タイトル 1"/>
          <p:cNvSpPr txBox="1">
            <a:spLocks/>
          </p:cNvSpPr>
          <p:nvPr/>
        </p:nvSpPr>
        <p:spPr bwMode="auto">
          <a:xfrm>
            <a:off x="3527240" y="2448200"/>
            <a:ext cx="5681468"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r>
              <a:rPr lang="en-US" altLang="ja-JP" sz="1270" b="1" dirty="0">
                <a:solidFill>
                  <a:srgbClr val="595959"/>
                </a:solidFill>
                <a:latin typeface="+mn-ea"/>
                <a:ea typeface="+mn-ea"/>
                <a:cs typeface="Meiryo UI" panose="020B0604030504040204" pitchFamily="50" charset="-128"/>
              </a:rPr>
              <a:t>2</a:t>
            </a:r>
            <a:r>
              <a:rPr lang="ja-JP" altLang="en-US" sz="1270" b="1" dirty="0">
                <a:solidFill>
                  <a:srgbClr val="595959"/>
                </a:solidFill>
                <a:latin typeface="+mn-ea"/>
                <a:ea typeface="+mn-ea"/>
                <a:cs typeface="Meiryo UI" panose="020B0604030504040204" pitchFamily="50" charset="-128"/>
              </a:rPr>
              <a:t>年契約：</a:t>
            </a:r>
            <a:r>
              <a:rPr lang="en-US" altLang="ja-JP" sz="254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4</a:t>
            </a:r>
            <a:r>
              <a:rPr lang="ja-JP" altLang="en-US" sz="127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a:t>
            </a:r>
            <a:r>
              <a:rPr lang="ja-JP" altLang="en-US" sz="1088"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割引</a:t>
            </a:r>
            <a:r>
              <a:rPr lang="ja-JP" altLang="en-US" sz="1633"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 </a:t>
            </a:r>
            <a:r>
              <a:rPr lang="ja-JP" altLang="en-US" sz="1270" b="1" dirty="0">
                <a:solidFill>
                  <a:schemeClr val="tx1">
                    <a:lumMod val="75000"/>
                    <a:lumOff val="25000"/>
                  </a:schemeClr>
                </a:solidFill>
                <a:latin typeface="+mn-ea"/>
                <a:ea typeface="+mn-ea"/>
                <a:cs typeface="Meiryo UI" panose="020B0604030504040204" pitchFamily="50" charset="-128"/>
              </a:rPr>
              <a:t>／ 単年契約：</a:t>
            </a:r>
            <a:r>
              <a:rPr lang="en-US" altLang="ja-JP" sz="254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3</a:t>
            </a:r>
            <a:r>
              <a:rPr lang="ja-JP" altLang="en-US" sz="127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a:t>
            </a:r>
            <a:r>
              <a:rPr lang="ja-JP" altLang="en-US" sz="1088"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割引</a:t>
            </a:r>
            <a:r>
              <a:rPr lang="ja-JP" altLang="en-US" sz="1270" b="1" dirty="0">
                <a:solidFill>
                  <a:schemeClr val="tx1">
                    <a:lumMod val="75000"/>
                    <a:lumOff val="25000"/>
                  </a:schemeClr>
                </a:solidFill>
                <a:latin typeface="+mn-ea"/>
                <a:ea typeface="+mn-ea"/>
                <a:cs typeface="Meiryo UI" panose="020B0604030504040204" pitchFamily="50" charset="-128"/>
              </a:rPr>
              <a:t>／でん</a:t>
            </a:r>
            <a:r>
              <a:rPr lang="ja-JP" altLang="en-US" sz="1270" b="1" dirty="0" err="1">
                <a:solidFill>
                  <a:schemeClr val="tx1">
                    <a:lumMod val="75000"/>
                    <a:lumOff val="25000"/>
                  </a:schemeClr>
                </a:solidFill>
                <a:latin typeface="+mn-ea"/>
                <a:ea typeface="+mn-ea"/>
                <a:cs typeface="Meiryo UI" panose="020B0604030504040204" pitchFamily="50" charset="-128"/>
              </a:rPr>
              <a:t>きと</a:t>
            </a:r>
            <a:r>
              <a:rPr lang="ja-JP" altLang="en-US" sz="1270" b="1" dirty="0">
                <a:solidFill>
                  <a:schemeClr val="tx1">
                    <a:lumMod val="75000"/>
                    <a:lumOff val="25000"/>
                  </a:schemeClr>
                </a:solidFill>
                <a:latin typeface="+mn-ea"/>
                <a:ea typeface="+mn-ea"/>
                <a:cs typeface="Meiryo UI" panose="020B0604030504040204" pitchFamily="50" charset="-128"/>
              </a:rPr>
              <a:t>セット割：</a:t>
            </a:r>
            <a:r>
              <a:rPr lang="en-US" altLang="ja-JP" sz="1633"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 </a:t>
            </a:r>
            <a:r>
              <a:rPr lang="en-US" altLang="ja-JP" sz="254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5</a:t>
            </a:r>
            <a:r>
              <a:rPr lang="ja-JP" altLang="en-US" sz="127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a:t>
            </a:r>
            <a:r>
              <a:rPr lang="ja-JP" altLang="en-US" sz="1088"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割引</a:t>
            </a:r>
            <a:endParaRPr lang="en-US" altLang="ja-JP" sz="254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endParaRPr>
          </a:p>
        </p:txBody>
      </p:sp>
      <p:sp>
        <p:nvSpPr>
          <p:cNvPr id="50" name="タイトル 1"/>
          <p:cNvSpPr txBox="1">
            <a:spLocks/>
          </p:cNvSpPr>
          <p:nvPr/>
        </p:nvSpPr>
        <p:spPr bwMode="auto">
          <a:xfrm>
            <a:off x="3529938" y="3024811"/>
            <a:ext cx="5681468"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r>
              <a:rPr lang="en-US" altLang="ja-JP" sz="1270" b="1" dirty="0">
                <a:solidFill>
                  <a:srgbClr val="595959"/>
                </a:solidFill>
                <a:latin typeface="+mn-ea"/>
                <a:ea typeface="+mn-ea"/>
                <a:cs typeface="Meiryo UI" panose="020B0604030504040204" pitchFamily="50" charset="-128"/>
              </a:rPr>
              <a:t>2</a:t>
            </a:r>
            <a:r>
              <a:rPr lang="ja-JP" altLang="en-US" sz="1270" b="1" dirty="0">
                <a:solidFill>
                  <a:srgbClr val="595959"/>
                </a:solidFill>
                <a:latin typeface="+mn-ea"/>
                <a:ea typeface="+mn-ea"/>
                <a:cs typeface="Meiryo UI" panose="020B0604030504040204" pitchFamily="50" charset="-128"/>
              </a:rPr>
              <a:t>年契約：</a:t>
            </a:r>
            <a:r>
              <a:rPr lang="en-US" altLang="ja-JP" sz="254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4</a:t>
            </a:r>
            <a:r>
              <a:rPr lang="ja-JP" altLang="en-US" sz="127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a:t>
            </a:r>
            <a:r>
              <a:rPr lang="ja-JP" altLang="en-US" sz="1088"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割引</a:t>
            </a:r>
            <a:r>
              <a:rPr lang="ja-JP" altLang="en-US" sz="1633"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 </a:t>
            </a:r>
            <a:r>
              <a:rPr lang="ja-JP" altLang="en-US" sz="1270" b="1" dirty="0">
                <a:solidFill>
                  <a:schemeClr val="tx1">
                    <a:lumMod val="75000"/>
                    <a:lumOff val="25000"/>
                  </a:schemeClr>
                </a:solidFill>
                <a:latin typeface="+mn-ea"/>
                <a:ea typeface="+mn-ea"/>
                <a:cs typeface="Meiryo UI" panose="020B0604030504040204" pitchFamily="50" charset="-128"/>
              </a:rPr>
              <a:t>／ 単年契約：</a:t>
            </a:r>
            <a:r>
              <a:rPr lang="en-US" altLang="ja-JP" sz="254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3</a:t>
            </a:r>
            <a:r>
              <a:rPr lang="ja-JP" altLang="en-US" sz="127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a:t>
            </a:r>
            <a:r>
              <a:rPr lang="ja-JP" altLang="en-US" sz="1088"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割引</a:t>
            </a:r>
            <a:r>
              <a:rPr lang="ja-JP" altLang="en-US" sz="1270" b="1" dirty="0">
                <a:solidFill>
                  <a:schemeClr val="tx1">
                    <a:lumMod val="75000"/>
                    <a:lumOff val="25000"/>
                  </a:schemeClr>
                </a:solidFill>
                <a:latin typeface="+mn-ea"/>
                <a:ea typeface="+mn-ea"/>
                <a:cs typeface="Meiryo UI" panose="020B0604030504040204" pitchFamily="50" charset="-128"/>
              </a:rPr>
              <a:t>／でん</a:t>
            </a:r>
            <a:r>
              <a:rPr lang="ja-JP" altLang="en-US" sz="1270" b="1" dirty="0" err="1">
                <a:solidFill>
                  <a:schemeClr val="tx1">
                    <a:lumMod val="75000"/>
                    <a:lumOff val="25000"/>
                  </a:schemeClr>
                </a:solidFill>
                <a:latin typeface="+mn-ea"/>
                <a:ea typeface="+mn-ea"/>
                <a:cs typeface="Meiryo UI" panose="020B0604030504040204" pitchFamily="50" charset="-128"/>
              </a:rPr>
              <a:t>きと</a:t>
            </a:r>
            <a:r>
              <a:rPr lang="ja-JP" altLang="en-US" sz="1270" b="1" dirty="0">
                <a:solidFill>
                  <a:schemeClr val="tx1">
                    <a:lumMod val="75000"/>
                    <a:lumOff val="25000"/>
                  </a:schemeClr>
                </a:solidFill>
                <a:latin typeface="+mn-ea"/>
                <a:ea typeface="+mn-ea"/>
                <a:cs typeface="Meiryo UI" panose="020B0604030504040204" pitchFamily="50" charset="-128"/>
              </a:rPr>
              <a:t>セット割：</a:t>
            </a:r>
            <a:r>
              <a:rPr lang="en-US" altLang="ja-JP" sz="1633"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 </a:t>
            </a:r>
            <a:r>
              <a:rPr lang="en-US" altLang="ja-JP" sz="254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5</a:t>
            </a:r>
            <a:r>
              <a:rPr lang="ja-JP" altLang="en-US" sz="127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a:t>
            </a:r>
            <a:r>
              <a:rPr lang="ja-JP" altLang="en-US" sz="1088"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rPr>
              <a:t>割引</a:t>
            </a:r>
            <a:endParaRPr lang="en-US" altLang="ja-JP" sz="2540" b="1" dirty="0">
              <a:solidFill>
                <a:srgbClr val="FF3300"/>
              </a:solidFill>
              <a:effectLst>
                <a:outerShdw blurRad="38100" dist="38100" dir="2700000" algn="tl">
                  <a:srgbClr val="000000">
                    <a:alpha val="43137"/>
                  </a:srgbClr>
                </a:outerShdw>
              </a:effectLst>
              <a:latin typeface="+mn-ea"/>
              <a:ea typeface="+mn-ea"/>
              <a:cs typeface="Meiryo UI" panose="020B0604030504040204" pitchFamily="50" charset="-128"/>
            </a:endParaRPr>
          </a:p>
        </p:txBody>
      </p:sp>
    </p:spTree>
    <p:extLst>
      <p:ext uri="{BB962C8B-B14F-4D97-AF65-F5344CB8AC3E}">
        <p14:creationId xmlns:p14="http://schemas.microsoft.com/office/powerpoint/2010/main" val="393510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1"/>
          <p:cNvSpPr txBox="1">
            <a:spLocks noChangeArrowheads="1"/>
          </p:cNvSpPr>
          <p:nvPr/>
        </p:nvSpPr>
        <p:spPr bwMode="auto">
          <a:xfrm>
            <a:off x="723901" y="5110800"/>
            <a:ext cx="8528050" cy="1500411"/>
          </a:xfrm>
          <a:prstGeom prst="rect">
            <a:avLst/>
          </a:prstGeom>
          <a:noFill/>
          <a:ln w="57150" cmpd="thickThin">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ts val="2075"/>
              </a:lnSpc>
              <a:spcBef>
                <a:spcPct val="0"/>
              </a:spcBef>
              <a:buNone/>
            </a:pPr>
            <a:r>
              <a:rPr lang="ja-JP" altLang="en-US" sz="1400" b="1" dirty="0">
                <a:latin typeface="+mn-ea"/>
                <a:ea typeface="+mn-ea"/>
                <a:cs typeface="メイリオ" panose="020B0604030504040204" pitchFamily="50" charset="-128"/>
              </a:rPr>
              <a:t>＜チェーン店企業様向け特別機能について＞　</a:t>
            </a:r>
            <a:endParaRPr lang="en-US" altLang="ja-JP" sz="1400" b="1" dirty="0">
              <a:latin typeface="+mn-ea"/>
              <a:ea typeface="+mn-ea"/>
              <a:cs typeface="メイリオ" panose="020B0604030504040204" pitchFamily="50" charset="-128"/>
            </a:endParaRPr>
          </a:p>
          <a:p>
            <a:pPr>
              <a:lnSpc>
                <a:spcPts val="2075"/>
              </a:lnSpc>
              <a:spcBef>
                <a:spcPct val="0"/>
              </a:spcBef>
              <a:buNone/>
            </a:pPr>
            <a:r>
              <a:rPr lang="ja-JP" altLang="en-US" sz="1400" b="1" dirty="0">
                <a:solidFill>
                  <a:srgbClr val="FF0000"/>
                </a:solidFill>
                <a:latin typeface="+mn-ea"/>
                <a:ea typeface="+mn-ea"/>
                <a:cs typeface="メイリオ" panose="020B0604030504040204" pitchFamily="50" charset="-128"/>
              </a:rPr>
              <a:t>　</a:t>
            </a:r>
            <a:r>
              <a:rPr lang="en-US" altLang="ja-JP" sz="1400" b="1" dirty="0">
                <a:solidFill>
                  <a:srgbClr val="FF0000"/>
                </a:solidFill>
                <a:latin typeface="+mn-ea"/>
                <a:ea typeface="+mn-ea"/>
                <a:cs typeface="メイリオ" panose="020B0604030504040204" pitchFamily="50" charset="-128"/>
              </a:rPr>
              <a:t>● </a:t>
            </a:r>
            <a:r>
              <a:rPr lang="ja-JP" altLang="en-US" sz="1400" b="1" dirty="0">
                <a:solidFill>
                  <a:srgbClr val="000000"/>
                </a:solidFill>
                <a:latin typeface="+mn-ea"/>
                <a:ea typeface="+mn-ea"/>
                <a:cs typeface="メイリオ" panose="020B0604030504040204" pitchFamily="50" charset="-128"/>
              </a:rPr>
              <a:t>包括契約締結の場合、</a:t>
            </a:r>
            <a:r>
              <a:rPr lang="ja-JP" altLang="en-US" sz="1400" b="1" dirty="0">
                <a:solidFill>
                  <a:srgbClr val="FF0000"/>
                </a:solidFill>
                <a:latin typeface="+mn-ea"/>
                <a:ea typeface="+mn-ea"/>
                <a:cs typeface="メイリオ" panose="020B0604030504040204" pitchFamily="50" charset="-128"/>
              </a:rPr>
              <a:t>店舗ごとでのアカウントの初回登録不要</a:t>
            </a:r>
            <a:r>
              <a:rPr lang="ja-JP" altLang="en-US" sz="1400" b="1" dirty="0">
                <a:latin typeface="+mn-ea"/>
                <a:ea typeface="+mn-ea"/>
                <a:cs typeface="メイリオ" panose="020B0604030504040204" pitchFamily="50" charset="-128"/>
              </a:rPr>
              <a:t>です。</a:t>
            </a:r>
            <a:endParaRPr lang="en-US" altLang="ja-JP" sz="1400" b="1" dirty="0">
              <a:latin typeface="+mn-ea"/>
              <a:ea typeface="+mn-ea"/>
              <a:cs typeface="メイリオ" panose="020B0604030504040204" pitchFamily="50" charset="-128"/>
            </a:endParaRPr>
          </a:p>
          <a:p>
            <a:pPr>
              <a:lnSpc>
                <a:spcPts val="2075"/>
              </a:lnSpc>
              <a:spcBef>
                <a:spcPct val="0"/>
              </a:spcBef>
              <a:buNone/>
            </a:pPr>
            <a:r>
              <a:rPr lang="ja-JP" altLang="en-US" sz="1400" b="1" dirty="0">
                <a:solidFill>
                  <a:srgbClr val="FF0000"/>
                </a:solidFill>
                <a:latin typeface="+mn-ea"/>
                <a:ea typeface="+mn-ea"/>
                <a:cs typeface="メイリオ" panose="020B0604030504040204" pitchFamily="50" charset="-128"/>
              </a:rPr>
              <a:t>　</a:t>
            </a:r>
            <a:r>
              <a:rPr lang="en-US" altLang="ja-JP" sz="1400" b="1" dirty="0">
                <a:solidFill>
                  <a:srgbClr val="FF0000"/>
                </a:solidFill>
                <a:latin typeface="+mn-ea"/>
                <a:ea typeface="+mn-ea"/>
                <a:cs typeface="メイリオ" panose="020B0604030504040204" pitchFamily="50" charset="-128"/>
              </a:rPr>
              <a:t>● </a:t>
            </a:r>
            <a:r>
              <a:rPr lang="ja-JP" altLang="en-US" sz="1400" b="1" dirty="0">
                <a:solidFill>
                  <a:srgbClr val="000000"/>
                </a:solidFill>
                <a:latin typeface="+mn-ea"/>
                <a:ea typeface="+mn-ea"/>
                <a:cs typeface="メイリオ" panose="020B0604030504040204" pitchFamily="50" charset="-128"/>
              </a:rPr>
              <a:t>商品代金は、</a:t>
            </a:r>
            <a:r>
              <a:rPr lang="ja-JP" altLang="en-US" sz="1400" b="1" dirty="0">
                <a:solidFill>
                  <a:srgbClr val="FF0000"/>
                </a:solidFill>
                <a:latin typeface="+mn-ea"/>
                <a:ea typeface="+mn-ea"/>
                <a:cs typeface="メイリオ" panose="020B0604030504040204" pitchFamily="50" charset="-128"/>
              </a:rPr>
              <a:t>一括請求又は店舗への個別請求</a:t>
            </a:r>
            <a:r>
              <a:rPr lang="ja-JP" altLang="en-US" sz="1400" b="1" dirty="0">
                <a:solidFill>
                  <a:srgbClr val="000000"/>
                </a:solidFill>
                <a:latin typeface="+mn-ea"/>
                <a:ea typeface="+mn-ea"/>
                <a:cs typeface="メイリオ" panose="020B0604030504040204" pitchFamily="50" charset="-128"/>
              </a:rPr>
              <a:t>のいずれかを選択可能です。</a:t>
            </a:r>
            <a:endParaRPr lang="en-US" altLang="ja-JP" sz="1400" b="1" dirty="0">
              <a:solidFill>
                <a:srgbClr val="000000"/>
              </a:solidFill>
              <a:latin typeface="+mn-ea"/>
              <a:ea typeface="+mn-ea"/>
              <a:cs typeface="メイリオ" panose="020B0604030504040204" pitchFamily="50" charset="-128"/>
            </a:endParaRPr>
          </a:p>
          <a:p>
            <a:pPr>
              <a:lnSpc>
                <a:spcPct val="150000"/>
              </a:lnSpc>
              <a:spcBef>
                <a:spcPct val="0"/>
              </a:spcBef>
              <a:buNone/>
            </a:pPr>
            <a:r>
              <a:rPr lang="ja-JP" altLang="en-US" sz="1400" b="1" dirty="0">
                <a:solidFill>
                  <a:srgbClr val="FF0000"/>
                </a:solidFill>
                <a:latin typeface="+mn-ea"/>
                <a:ea typeface="+mn-ea"/>
                <a:cs typeface="メイリオ" panose="020B0604030504040204" pitchFamily="50" charset="-128"/>
              </a:rPr>
              <a:t>　</a:t>
            </a:r>
            <a:r>
              <a:rPr lang="en-US" altLang="ja-JP" sz="1400" b="1" dirty="0">
                <a:solidFill>
                  <a:srgbClr val="FF0000"/>
                </a:solidFill>
                <a:latin typeface="+mn-ea"/>
                <a:ea typeface="+mn-ea"/>
                <a:cs typeface="メイリオ" panose="020B0604030504040204" pitchFamily="50" charset="-128"/>
              </a:rPr>
              <a:t>● </a:t>
            </a:r>
            <a:r>
              <a:rPr lang="ja-JP" altLang="en-US" sz="1400" b="1" dirty="0">
                <a:solidFill>
                  <a:srgbClr val="FF0000"/>
                </a:solidFill>
                <a:latin typeface="+mn-ea"/>
                <a:ea typeface="+mn-ea"/>
                <a:cs typeface="メイリオ" panose="020B0604030504040204" pitchFamily="50" charset="-128"/>
              </a:rPr>
              <a:t>本部指定の商品だけを「</a:t>
            </a:r>
            <a:r>
              <a:rPr lang="en-US" altLang="ja-JP" sz="1400" b="1" dirty="0">
                <a:solidFill>
                  <a:srgbClr val="FF0000"/>
                </a:solidFill>
                <a:latin typeface="+mn-ea"/>
                <a:ea typeface="+mn-ea"/>
                <a:cs typeface="メイリオ" panose="020B0604030504040204" pitchFamily="50" charset="-128"/>
              </a:rPr>
              <a:t>★</a:t>
            </a:r>
            <a:r>
              <a:rPr lang="ja-JP" altLang="en-US" sz="1400" b="1" dirty="0">
                <a:solidFill>
                  <a:srgbClr val="FF0000"/>
                </a:solidFill>
                <a:latin typeface="+mn-ea"/>
                <a:ea typeface="+mn-ea"/>
                <a:cs typeface="メイリオ" panose="020B0604030504040204" pitchFamily="50" charset="-128"/>
              </a:rPr>
              <a:t>いつもの」に登録し全店で共有が可能</a:t>
            </a:r>
            <a:r>
              <a:rPr lang="ja-JP" altLang="en-US" sz="1400" b="1" dirty="0">
                <a:solidFill>
                  <a:srgbClr val="000000"/>
                </a:solidFill>
                <a:latin typeface="+mn-ea"/>
                <a:ea typeface="+mn-ea"/>
                <a:cs typeface="メイリオ" panose="020B0604030504040204" pitchFamily="50" charset="-128"/>
              </a:rPr>
              <a:t>です。</a:t>
            </a:r>
            <a:endParaRPr lang="en-US" altLang="ja-JP" sz="1400" b="1" dirty="0">
              <a:solidFill>
                <a:srgbClr val="000000"/>
              </a:solidFill>
              <a:latin typeface="+mn-ea"/>
              <a:ea typeface="+mn-ea"/>
              <a:cs typeface="メイリオ" panose="020B0604030504040204" pitchFamily="50" charset="-128"/>
            </a:endParaRPr>
          </a:p>
          <a:p>
            <a:pPr>
              <a:lnSpc>
                <a:spcPct val="150000"/>
              </a:lnSpc>
              <a:spcBef>
                <a:spcPct val="0"/>
              </a:spcBef>
              <a:buFontTx/>
              <a:buNone/>
            </a:pPr>
            <a:r>
              <a:rPr lang="ja-JP" altLang="en-US" sz="1200" b="1" dirty="0">
                <a:latin typeface="+mn-ea"/>
                <a:ea typeface="+mn-ea"/>
                <a:cs typeface="メイリオ" panose="020B0604030504040204" pitchFamily="50" charset="-128"/>
              </a:rPr>
              <a:t>　</a:t>
            </a:r>
            <a:r>
              <a:rPr lang="en-US" altLang="ja-JP" sz="1200" b="1" dirty="0">
                <a:latin typeface="+mn-ea"/>
                <a:ea typeface="+mn-ea"/>
                <a:cs typeface="メイリオ" panose="020B0604030504040204" pitchFamily="50" charset="-128"/>
              </a:rPr>
              <a:t> </a:t>
            </a:r>
            <a:r>
              <a:rPr lang="ja-JP" altLang="en-US" sz="1200" b="1" dirty="0">
                <a:latin typeface="+mn-ea"/>
                <a:ea typeface="+mn-ea"/>
                <a:cs typeface="メイリオ" panose="020B0604030504040204" pitchFamily="50" charset="-128"/>
              </a:rPr>
              <a:t>　＝支店で発注できる商品を本部指定商品（</a:t>
            </a:r>
            <a:r>
              <a:rPr lang="en-US" altLang="ja-JP" sz="1200" b="1" dirty="0">
                <a:latin typeface="+mn-ea"/>
                <a:ea typeface="+mn-ea"/>
                <a:cs typeface="メイリオ" panose="020B0604030504040204" pitchFamily="50" charset="-128"/>
              </a:rPr>
              <a:t>=★</a:t>
            </a:r>
            <a:r>
              <a:rPr lang="ja-JP" altLang="en-US" sz="1200" b="1" dirty="0">
                <a:latin typeface="+mn-ea"/>
                <a:ea typeface="+mn-ea"/>
                <a:cs typeface="メイリオ" panose="020B0604030504040204" pitchFamily="50" charset="-128"/>
              </a:rPr>
              <a:t>いつもの）だけに限定することが可能です。</a:t>
            </a:r>
            <a:endParaRPr lang="en-US" altLang="ja-JP" sz="1200" b="1" dirty="0">
              <a:latin typeface="+mn-ea"/>
              <a:ea typeface="+mn-ea"/>
              <a:cs typeface="メイリオ" panose="020B0604030504040204" pitchFamily="50" charset="-128"/>
            </a:endParaRPr>
          </a:p>
        </p:txBody>
      </p:sp>
      <p:pic>
        <p:nvPicPr>
          <p:cNvPr id="4" name="図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87484" y="3751845"/>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8"/>
          <p:cNvSpPr>
            <a:spLocks noChangeArrowheads="1"/>
          </p:cNvSpPr>
          <p:nvPr/>
        </p:nvSpPr>
        <p:spPr bwMode="auto">
          <a:xfrm>
            <a:off x="1937961" y="4346013"/>
            <a:ext cx="1226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dirty="0">
                <a:solidFill>
                  <a:srgbClr val="FF0000"/>
                </a:solidFill>
                <a:latin typeface="+mn-ea"/>
                <a:ea typeface="+mn-ea"/>
              </a:rPr>
              <a:t>税別</a:t>
            </a:r>
            <a:r>
              <a:rPr lang="ja-JP" altLang="en-US" sz="2000" b="1" dirty="0">
                <a:solidFill>
                  <a:srgbClr val="FF0000"/>
                </a:solidFill>
                <a:latin typeface="+mn-ea"/>
                <a:ea typeface="+mn-ea"/>
              </a:rPr>
              <a:t>￥</a:t>
            </a:r>
            <a:r>
              <a:rPr lang="en-US" altLang="ja-JP" sz="2400" b="1" dirty="0">
                <a:solidFill>
                  <a:srgbClr val="FF0000"/>
                </a:solidFill>
                <a:latin typeface="+mn-ea"/>
                <a:ea typeface="+mn-ea"/>
              </a:rPr>
              <a:t>299</a:t>
            </a:r>
            <a:endParaRPr lang="ja-JP" altLang="en-US" sz="2400" dirty="0">
              <a:latin typeface="+mn-ea"/>
              <a:ea typeface="+mn-ea"/>
            </a:endParaRPr>
          </a:p>
        </p:txBody>
      </p:sp>
      <p:sp>
        <p:nvSpPr>
          <p:cNvPr id="6" name="正方形/長方形 9"/>
          <p:cNvSpPr>
            <a:spLocks noChangeArrowheads="1"/>
          </p:cNvSpPr>
          <p:nvPr/>
        </p:nvSpPr>
        <p:spPr bwMode="auto">
          <a:xfrm>
            <a:off x="1937962" y="3812615"/>
            <a:ext cx="1530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dirty="0">
                <a:latin typeface="+mn-ea"/>
                <a:ea typeface="+mn-ea"/>
                <a:cs typeface="メイリオ" panose="020B0604030504040204" pitchFamily="50" charset="-128"/>
              </a:rPr>
              <a:t>コピー用紙（</a:t>
            </a:r>
            <a:r>
              <a:rPr lang="en-US" altLang="ja-JP" sz="1200" b="1" dirty="0">
                <a:latin typeface="+mn-ea"/>
                <a:ea typeface="+mn-ea"/>
                <a:cs typeface="メイリオ" panose="020B0604030504040204" pitchFamily="50" charset="-128"/>
              </a:rPr>
              <a:t>A4</a:t>
            </a:r>
            <a:r>
              <a:rPr lang="ja-JP" altLang="en-US" sz="1200" b="1" dirty="0">
                <a:latin typeface="+mn-ea"/>
                <a:ea typeface="+mn-ea"/>
                <a:cs typeface="メイリオ" panose="020B0604030504040204" pitchFamily="50" charset="-128"/>
              </a:rPr>
              <a:t>）</a:t>
            </a:r>
            <a:endParaRPr lang="en-US" altLang="ja-JP" sz="1200" b="1" dirty="0">
              <a:latin typeface="+mn-ea"/>
              <a:ea typeface="+mn-ea"/>
              <a:cs typeface="メイリオ" panose="020B0604030504040204" pitchFamily="50" charset="-128"/>
            </a:endParaRPr>
          </a:p>
          <a:p>
            <a:pPr>
              <a:lnSpc>
                <a:spcPct val="150000"/>
              </a:lnSpc>
              <a:spcBef>
                <a:spcPct val="0"/>
              </a:spcBef>
              <a:buFontTx/>
              <a:buNone/>
            </a:pPr>
            <a:r>
              <a:rPr lang="en-US" altLang="ja-JP" sz="1200" b="1" dirty="0">
                <a:latin typeface="+mn-ea"/>
                <a:ea typeface="+mn-ea"/>
                <a:cs typeface="メイリオ" panose="020B0604030504040204" pitchFamily="50" charset="-128"/>
              </a:rPr>
              <a:t>500</a:t>
            </a:r>
            <a:r>
              <a:rPr lang="ja-JP" altLang="en-US" sz="1200" b="1" dirty="0">
                <a:latin typeface="+mn-ea"/>
                <a:ea typeface="+mn-ea"/>
                <a:cs typeface="メイリオ" panose="020B0604030504040204" pitchFamily="50" charset="-128"/>
              </a:rPr>
              <a:t>冊あたり</a:t>
            </a:r>
            <a:endParaRPr lang="en-US" altLang="ja-JP" sz="1200" b="1" dirty="0">
              <a:latin typeface="+mn-ea"/>
              <a:ea typeface="+mn-ea"/>
              <a:cs typeface="メイリオ" panose="020B0604030504040204" pitchFamily="50" charset="-128"/>
            </a:endParaRPr>
          </a:p>
        </p:txBody>
      </p:sp>
      <p:pic>
        <p:nvPicPr>
          <p:cNvPr id="7" name="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32102" y="3834121"/>
            <a:ext cx="1055687"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16"/>
          <p:cNvSpPr>
            <a:spLocks noChangeArrowheads="1"/>
          </p:cNvSpPr>
          <p:nvPr/>
        </p:nvSpPr>
        <p:spPr bwMode="auto">
          <a:xfrm>
            <a:off x="4654476" y="3733368"/>
            <a:ext cx="25683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dirty="0">
                <a:latin typeface="+mn-ea"/>
                <a:ea typeface="+mn-ea"/>
                <a:cs typeface="メイリオ" panose="020B0604030504040204" pitchFamily="50" charset="-128"/>
              </a:rPr>
              <a:t>感熱レジロール</a:t>
            </a:r>
            <a:endParaRPr lang="en-US" altLang="ja-JP" sz="1200" b="1" dirty="0">
              <a:latin typeface="+mn-ea"/>
              <a:ea typeface="+mn-ea"/>
              <a:cs typeface="メイリオ" panose="020B0604030504040204" pitchFamily="50" charset="-128"/>
            </a:endParaRPr>
          </a:p>
          <a:p>
            <a:pPr>
              <a:spcBef>
                <a:spcPct val="0"/>
              </a:spcBef>
              <a:buFontTx/>
              <a:buNone/>
            </a:pPr>
            <a:r>
              <a:rPr lang="en-US" altLang="ja-JP" sz="1200" b="1" dirty="0">
                <a:latin typeface="+mn-ea"/>
                <a:ea typeface="+mn-ea"/>
                <a:cs typeface="メイリオ" panose="020B0604030504040204" pitchFamily="50" charset="-128"/>
              </a:rPr>
              <a:t>58mm</a:t>
            </a:r>
            <a:r>
              <a:rPr lang="ja-JP" altLang="en-US" sz="1200" b="1" dirty="0">
                <a:latin typeface="+mn-ea"/>
                <a:ea typeface="+mn-ea"/>
                <a:cs typeface="メイリオ" panose="020B0604030504040204" pitchFamily="50" charset="-128"/>
              </a:rPr>
              <a:t>幅</a:t>
            </a:r>
            <a:endParaRPr lang="en-US" altLang="ja-JP" sz="1200" b="1" dirty="0">
              <a:latin typeface="+mn-ea"/>
              <a:ea typeface="+mn-ea"/>
              <a:cs typeface="メイリオ" panose="020B0604030504040204" pitchFamily="50" charset="-128"/>
            </a:endParaRPr>
          </a:p>
          <a:p>
            <a:pPr>
              <a:spcBef>
                <a:spcPct val="0"/>
              </a:spcBef>
              <a:buFontTx/>
              <a:buNone/>
            </a:pPr>
            <a:r>
              <a:rPr lang="en-US" altLang="ja-JP" sz="1200" b="1" dirty="0">
                <a:latin typeface="+mn-ea"/>
                <a:ea typeface="+mn-ea"/>
                <a:cs typeface="メイリオ" panose="020B0604030504040204" pitchFamily="50" charset="-128"/>
              </a:rPr>
              <a:t>1</a:t>
            </a:r>
            <a:r>
              <a:rPr lang="ja-JP" altLang="en-US" sz="1200" b="1" dirty="0">
                <a:latin typeface="+mn-ea"/>
                <a:ea typeface="+mn-ea"/>
                <a:cs typeface="メイリオ" panose="020B0604030504040204" pitchFamily="50" charset="-128"/>
              </a:rPr>
              <a:t>巻あたり</a:t>
            </a:r>
            <a:endParaRPr lang="en-US" altLang="ja-JP" sz="1200" b="1" dirty="0">
              <a:latin typeface="+mn-ea"/>
              <a:ea typeface="+mn-ea"/>
              <a:cs typeface="メイリオ" panose="020B0604030504040204" pitchFamily="50" charset="-128"/>
            </a:endParaRPr>
          </a:p>
        </p:txBody>
      </p:sp>
      <p:sp>
        <p:nvSpPr>
          <p:cNvPr id="9" name="正方形/長方形 17"/>
          <p:cNvSpPr>
            <a:spLocks noChangeArrowheads="1"/>
          </p:cNvSpPr>
          <p:nvPr/>
        </p:nvSpPr>
        <p:spPr bwMode="auto">
          <a:xfrm>
            <a:off x="4654475" y="4414159"/>
            <a:ext cx="97357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dirty="0">
                <a:solidFill>
                  <a:srgbClr val="FF0000"/>
                </a:solidFill>
                <a:latin typeface="+mn-ea"/>
                <a:ea typeface="+mn-ea"/>
              </a:rPr>
              <a:t>税別</a:t>
            </a:r>
            <a:r>
              <a:rPr lang="ja-JP" altLang="en-US" sz="2000" b="1" dirty="0">
                <a:solidFill>
                  <a:srgbClr val="FF0000"/>
                </a:solidFill>
                <a:latin typeface="+mn-ea"/>
                <a:ea typeface="+mn-ea"/>
              </a:rPr>
              <a:t>￥</a:t>
            </a:r>
            <a:r>
              <a:rPr lang="en-US" altLang="ja-JP" sz="2400" b="1" dirty="0">
                <a:solidFill>
                  <a:srgbClr val="FF0000"/>
                </a:solidFill>
                <a:latin typeface="+mn-ea"/>
                <a:ea typeface="+mn-ea"/>
              </a:rPr>
              <a:t>79</a:t>
            </a:r>
            <a:endParaRPr lang="ja-JP" altLang="en-US" sz="2400" dirty="0">
              <a:latin typeface="+mn-ea"/>
              <a:ea typeface="+mn-ea"/>
            </a:endParaRPr>
          </a:p>
        </p:txBody>
      </p:sp>
      <p:sp>
        <p:nvSpPr>
          <p:cNvPr id="10" name="正方形/長方形 18"/>
          <p:cNvSpPr>
            <a:spLocks noChangeArrowheads="1"/>
          </p:cNvSpPr>
          <p:nvPr/>
        </p:nvSpPr>
        <p:spPr bwMode="auto">
          <a:xfrm>
            <a:off x="6961392" y="4357436"/>
            <a:ext cx="1050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dirty="0">
                <a:solidFill>
                  <a:srgbClr val="FF0000"/>
                </a:solidFill>
                <a:latin typeface="+mn-ea"/>
                <a:ea typeface="+mn-ea"/>
              </a:rPr>
              <a:t>税別</a:t>
            </a:r>
            <a:r>
              <a:rPr lang="ja-JP" altLang="en-US" sz="2000" b="1" dirty="0">
                <a:solidFill>
                  <a:srgbClr val="FF0000"/>
                </a:solidFill>
                <a:latin typeface="+mn-ea"/>
                <a:ea typeface="+mn-ea"/>
              </a:rPr>
              <a:t>￥</a:t>
            </a:r>
            <a:r>
              <a:rPr lang="en-US" altLang="ja-JP" sz="2400" b="1" dirty="0">
                <a:solidFill>
                  <a:srgbClr val="FF0000"/>
                </a:solidFill>
                <a:latin typeface="+mn-ea"/>
                <a:ea typeface="+mn-ea"/>
              </a:rPr>
              <a:t>96</a:t>
            </a:r>
          </a:p>
        </p:txBody>
      </p:sp>
      <p:sp>
        <p:nvSpPr>
          <p:cNvPr id="11" name="正方形/長方形 19"/>
          <p:cNvSpPr>
            <a:spLocks noChangeArrowheads="1"/>
          </p:cNvSpPr>
          <p:nvPr/>
        </p:nvSpPr>
        <p:spPr bwMode="auto">
          <a:xfrm>
            <a:off x="6977950" y="3800947"/>
            <a:ext cx="2416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dirty="0">
                <a:latin typeface="+mn-ea"/>
                <a:ea typeface="+mn-ea"/>
                <a:cs typeface="メイリオ" panose="020B0604030504040204" pitchFamily="50" charset="-128"/>
              </a:rPr>
              <a:t>ペーパータオル</a:t>
            </a:r>
            <a:endParaRPr lang="en-US" altLang="ja-JP" sz="1200" b="1" dirty="0">
              <a:latin typeface="+mn-ea"/>
              <a:ea typeface="+mn-ea"/>
              <a:cs typeface="メイリオ" panose="020B0604030504040204" pitchFamily="50" charset="-128"/>
            </a:endParaRPr>
          </a:p>
          <a:p>
            <a:pPr>
              <a:lnSpc>
                <a:spcPct val="150000"/>
              </a:lnSpc>
              <a:spcBef>
                <a:spcPct val="0"/>
              </a:spcBef>
              <a:buFontTx/>
              <a:buNone/>
            </a:pPr>
            <a:r>
              <a:rPr lang="en-US" altLang="ja-JP" sz="1200" b="1" dirty="0">
                <a:latin typeface="+mn-ea"/>
                <a:ea typeface="+mn-ea"/>
                <a:cs typeface="メイリオ" panose="020B0604030504040204" pitchFamily="50" charset="-128"/>
              </a:rPr>
              <a:t>200</a:t>
            </a:r>
            <a:r>
              <a:rPr lang="ja-JP" altLang="en-US" sz="1200" b="1" dirty="0">
                <a:latin typeface="+mn-ea"/>
                <a:ea typeface="+mn-ea"/>
                <a:cs typeface="メイリオ" panose="020B0604030504040204" pitchFamily="50" charset="-128"/>
              </a:rPr>
              <a:t>枚あたり</a:t>
            </a:r>
            <a:endParaRPr lang="en-US" altLang="ja-JP" sz="1200" b="1" dirty="0">
              <a:latin typeface="+mn-ea"/>
              <a:ea typeface="+mn-ea"/>
              <a:cs typeface="メイリオ" panose="020B0604030504040204" pitchFamily="50" charset="-128"/>
            </a:endParaRPr>
          </a:p>
        </p:txBody>
      </p:sp>
      <p:pic>
        <p:nvPicPr>
          <p:cNvPr id="12" name="図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52540" y="3782937"/>
            <a:ext cx="1084263"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a:spLocks noChangeArrowheads="1"/>
          </p:cNvSpPr>
          <p:nvPr/>
        </p:nvSpPr>
        <p:spPr bwMode="auto">
          <a:xfrm>
            <a:off x="6370281" y="3674269"/>
            <a:ext cx="6270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n-ea"/>
              <a:ea typeface="+mn-ea"/>
            </a:endParaRPr>
          </a:p>
        </p:txBody>
      </p:sp>
      <p:sp>
        <p:nvSpPr>
          <p:cNvPr id="14" name="正方形/長方形 15"/>
          <p:cNvSpPr>
            <a:spLocks noChangeArrowheads="1"/>
          </p:cNvSpPr>
          <p:nvPr/>
        </p:nvSpPr>
        <p:spPr bwMode="auto">
          <a:xfrm>
            <a:off x="2905128" y="1411374"/>
            <a:ext cx="6111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400" b="1" dirty="0">
                <a:latin typeface="+mn-ea"/>
                <a:ea typeface="+mn-ea"/>
                <a:cs typeface="メイリオ" panose="020B0604030504040204" pitchFamily="50" charset="-128"/>
              </a:rPr>
              <a:t>USEN</a:t>
            </a:r>
            <a:r>
              <a:rPr lang="ja-JP" altLang="en-US" sz="1400" b="1" dirty="0">
                <a:latin typeface="+mn-ea"/>
                <a:ea typeface="+mn-ea"/>
                <a:cs typeface="メイリオ" panose="020B0604030504040204" pitchFamily="50" charset="-128"/>
              </a:rPr>
              <a:t>加入店が無料でご利用いただける店舗用品の通販サービス</a:t>
            </a:r>
            <a:endParaRPr lang="en-US" altLang="ja-JP" sz="1400" b="1" dirty="0">
              <a:latin typeface="+mn-ea"/>
              <a:ea typeface="+mn-ea"/>
              <a:cs typeface="メイリオ" panose="020B0604030504040204" pitchFamily="50" charset="-128"/>
            </a:endParaRPr>
          </a:p>
        </p:txBody>
      </p:sp>
      <p:pic>
        <p:nvPicPr>
          <p:cNvPr id="15" name="図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3903" y="882736"/>
            <a:ext cx="20923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27"/>
          <p:cNvSpPr>
            <a:spLocks noChangeArrowheads="1"/>
          </p:cNvSpPr>
          <p:nvPr/>
        </p:nvSpPr>
        <p:spPr bwMode="auto">
          <a:xfrm>
            <a:off x="2578103" y="3478301"/>
            <a:ext cx="7696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100" b="1" dirty="0">
                <a:latin typeface="+mn-ea"/>
                <a:ea typeface="+mn-ea"/>
                <a:cs typeface="メイリオ" panose="020B0604030504040204" pitchFamily="50" charset="-128"/>
              </a:rPr>
              <a:t>※</a:t>
            </a:r>
            <a:r>
              <a:rPr lang="ja-JP" altLang="en-US" sz="1100" b="1" dirty="0">
                <a:latin typeface="+mn-ea"/>
                <a:ea typeface="+mn-ea"/>
                <a:cs typeface="メイリオ" panose="020B0604030504040204" pitchFamily="50" charset="-128"/>
              </a:rPr>
              <a:t>コピー用紙、レジロール、ペーパータオル等、</a:t>
            </a:r>
            <a:r>
              <a:rPr lang="en-US" altLang="ja-JP" sz="1200" b="1" dirty="0">
                <a:solidFill>
                  <a:srgbClr val="FF0000"/>
                </a:solidFill>
                <a:latin typeface="+mn-ea"/>
                <a:ea typeface="+mn-ea"/>
                <a:cs typeface="メイリオ" panose="020B0604030504040204" pitchFamily="50" charset="-128"/>
              </a:rPr>
              <a:t>USEN</a:t>
            </a:r>
            <a:r>
              <a:rPr lang="ja-JP" altLang="en-US" sz="1200" b="1" dirty="0">
                <a:solidFill>
                  <a:srgbClr val="FF0000"/>
                </a:solidFill>
                <a:latin typeface="+mn-ea"/>
                <a:ea typeface="+mn-ea"/>
                <a:cs typeface="メイリオ" panose="020B0604030504040204" pitchFamily="50" charset="-128"/>
              </a:rPr>
              <a:t>加入店限定の還元特価</a:t>
            </a:r>
            <a:r>
              <a:rPr lang="ja-JP" altLang="en-US" sz="1100" b="1" dirty="0">
                <a:latin typeface="+mn-ea"/>
                <a:ea typeface="+mn-ea"/>
                <a:cs typeface="メイリオ" panose="020B0604030504040204" pitchFamily="50" charset="-128"/>
              </a:rPr>
              <a:t>でご提供中！</a:t>
            </a:r>
            <a:endParaRPr lang="en-US" altLang="ja-JP" sz="1100" b="1" dirty="0">
              <a:latin typeface="+mn-ea"/>
              <a:ea typeface="+mn-ea"/>
              <a:cs typeface="メイリオ" panose="020B0604030504040204" pitchFamily="50" charset="-128"/>
            </a:endParaRPr>
          </a:p>
        </p:txBody>
      </p:sp>
      <p:pic>
        <p:nvPicPr>
          <p:cNvPr id="17" name="図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70226" y="1868573"/>
            <a:ext cx="61817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2"/>
          <p:cNvSpPr>
            <a:spLocks noChangeArrowheads="1"/>
          </p:cNvSpPr>
          <p:nvPr/>
        </p:nvSpPr>
        <p:spPr bwMode="auto">
          <a:xfrm>
            <a:off x="620714" y="3522751"/>
            <a:ext cx="1436687" cy="436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n-ea"/>
              <a:ea typeface="+mn-ea"/>
            </a:endParaRPr>
          </a:p>
        </p:txBody>
      </p:sp>
      <p:sp>
        <p:nvSpPr>
          <p:cNvPr id="19" name="テキスト ボックス 5"/>
          <p:cNvSpPr txBox="1">
            <a:spLocks noChangeArrowheads="1"/>
          </p:cNvSpPr>
          <p:nvPr/>
        </p:nvSpPr>
        <p:spPr bwMode="auto">
          <a:xfrm>
            <a:off x="695325" y="3425911"/>
            <a:ext cx="2584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400" dirty="0">
                <a:latin typeface="+mn-ea"/>
                <a:ea typeface="+mn-ea"/>
              </a:rPr>
              <a:t>【</a:t>
            </a:r>
            <a:r>
              <a:rPr lang="ja-JP" altLang="en-US" sz="1400" dirty="0">
                <a:latin typeface="+mn-ea"/>
                <a:ea typeface="+mn-ea"/>
              </a:rPr>
              <a:t>還元特価商品の一例</a:t>
            </a:r>
            <a:r>
              <a:rPr lang="en-US" altLang="ja-JP" sz="1400" dirty="0">
                <a:latin typeface="+mn-ea"/>
                <a:ea typeface="+mn-ea"/>
              </a:rPr>
              <a:t>】</a:t>
            </a:r>
            <a:endParaRPr lang="ja-JP" altLang="en-US" sz="1400" dirty="0">
              <a:latin typeface="+mn-ea"/>
              <a:ea typeface="+mn-ea"/>
            </a:endParaRPr>
          </a:p>
        </p:txBody>
      </p:sp>
      <p:pic>
        <p:nvPicPr>
          <p:cNvPr id="20" name="図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95613" y="876386"/>
            <a:ext cx="32131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タイトル 1"/>
          <p:cNvSpPr txBox="1">
            <a:spLocks/>
          </p:cNvSpPr>
          <p:nvPr/>
        </p:nvSpPr>
        <p:spPr>
          <a:xfrm>
            <a:off x="642813" y="222293"/>
            <a:ext cx="7747000" cy="414407"/>
          </a:xfrm>
          <a:prstGeom prst="rect">
            <a:avLst/>
          </a:prstGeom>
        </p:spPr>
        <p:txBody>
          <a:bodyPr anchor="ct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814" b="1" dirty="0">
                <a:solidFill>
                  <a:schemeClr val="tx1">
                    <a:lumMod val="75000"/>
                    <a:lumOff val="25000"/>
                  </a:schemeClr>
                </a:solidFill>
                <a:latin typeface="+mn-ea"/>
                <a:ea typeface="+mn-ea"/>
                <a:cs typeface="Meiryo UI" panose="020B0604030504040204" pitchFamily="50" charset="-128"/>
              </a:rPr>
              <a:t>【</a:t>
            </a:r>
            <a:r>
              <a:rPr lang="ja-JP" altLang="en-US" sz="1814" b="1" dirty="0">
                <a:solidFill>
                  <a:schemeClr val="tx1">
                    <a:lumMod val="75000"/>
                    <a:lumOff val="25000"/>
                  </a:schemeClr>
                </a:solidFill>
                <a:latin typeface="+mn-ea"/>
                <a:ea typeface="+mn-ea"/>
                <a:cs typeface="Meiryo UI" panose="020B0604030504040204" pitchFamily="50" charset="-128"/>
              </a:rPr>
              <a:t>店舗用品通販サービス</a:t>
            </a:r>
            <a:r>
              <a:rPr lang="en-US" altLang="ja-JP" sz="1814" b="1" dirty="0">
                <a:solidFill>
                  <a:schemeClr val="tx1">
                    <a:lumMod val="75000"/>
                    <a:lumOff val="25000"/>
                  </a:schemeClr>
                </a:solidFill>
                <a:latin typeface="+mn-ea"/>
                <a:ea typeface="+mn-ea"/>
                <a:cs typeface="Meiryo UI" panose="020B0604030504040204" pitchFamily="50" charset="-128"/>
              </a:rPr>
              <a:t>】</a:t>
            </a:r>
            <a:r>
              <a:rPr lang="ja-JP" altLang="en-US" sz="1814" b="1" dirty="0">
                <a:solidFill>
                  <a:schemeClr val="tx1">
                    <a:lumMod val="75000"/>
                    <a:lumOff val="25000"/>
                  </a:schemeClr>
                </a:solidFill>
                <a:latin typeface="+mn-ea"/>
                <a:ea typeface="+mn-ea"/>
                <a:cs typeface="Meiryo UI" panose="020B0604030504040204" pitchFamily="50" charset="-128"/>
              </a:rPr>
              <a:t> </a:t>
            </a:r>
            <a:r>
              <a:rPr lang="en-US" altLang="ja-JP" sz="1814" b="1" dirty="0">
                <a:solidFill>
                  <a:schemeClr val="tx1">
                    <a:lumMod val="75000"/>
                    <a:lumOff val="25000"/>
                  </a:schemeClr>
                </a:solidFill>
                <a:latin typeface="+mn-ea"/>
                <a:ea typeface="+mn-ea"/>
                <a:cs typeface="Meiryo UI" panose="020B0604030504040204" pitchFamily="50" charset="-128"/>
              </a:rPr>
              <a:t>USEN CART</a:t>
            </a:r>
            <a:endParaRPr kumimoji="0" lang="ja-JP" altLang="en-US" sz="1633" b="1" dirty="0">
              <a:solidFill>
                <a:schemeClr val="tx1">
                  <a:lumMod val="75000"/>
                  <a:lumOff val="25000"/>
                </a:schemeClr>
              </a:solidFill>
              <a:latin typeface="+mn-ea"/>
              <a:ea typeface="+mn-ea"/>
              <a:cs typeface="Meiryo UI" panose="020B0604030504040204" pitchFamily="50" charset="-128"/>
            </a:endParaRPr>
          </a:p>
        </p:txBody>
      </p:sp>
    </p:spTree>
    <p:extLst>
      <p:ext uri="{BB962C8B-B14F-4D97-AF65-F5344CB8AC3E}">
        <p14:creationId xmlns:p14="http://schemas.microsoft.com/office/powerpoint/2010/main" val="1018095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42815" y="3037063"/>
            <a:ext cx="6526146" cy="483209"/>
          </a:xfrm>
          <a:prstGeom prst="rect">
            <a:avLst/>
          </a:prstGeom>
          <a:noFill/>
        </p:spPr>
        <p:txBody>
          <a:bodyPr wrap="none" rtlCol="0">
            <a:spAutoFit/>
          </a:bodyPr>
          <a:lstStyle/>
          <a:p>
            <a:r>
              <a:rPr lang="en-US" altLang="ja-JP" sz="2540" b="1" dirty="0"/>
              <a:t>With</a:t>
            </a:r>
            <a:r>
              <a:rPr lang="ja-JP" altLang="en-US" sz="2540" b="1" dirty="0"/>
              <a:t> コロナ／新しい生活様式対応サービス</a:t>
            </a:r>
            <a:endParaRPr lang="ja-JP" altLang="en-US" sz="2540" dirty="0"/>
          </a:p>
        </p:txBody>
      </p:sp>
    </p:spTree>
    <p:extLst>
      <p:ext uri="{BB962C8B-B14F-4D97-AF65-F5344CB8AC3E}">
        <p14:creationId xmlns:p14="http://schemas.microsoft.com/office/powerpoint/2010/main" val="3169365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42813" y="294090"/>
            <a:ext cx="5420074" cy="357470"/>
          </a:xfrm>
          <a:prstGeom prst="rect">
            <a:avLst/>
          </a:prstGeom>
          <a:noFill/>
        </p:spPr>
        <p:txBody>
          <a:bodyPr wrap="none" rtlCol="0">
            <a:spAutoFit/>
          </a:bodyPr>
          <a:lstStyle/>
          <a:p>
            <a:r>
              <a:rPr lang="ja-JP" altLang="en-US" sz="1723" b="1" dirty="0">
                <a:latin typeface="+mn-ea"/>
              </a:rPr>
              <a:t>非接触型メニュー表サービス　＜</a:t>
            </a:r>
            <a:r>
              <a:rPr lang="en-US" altLang="ja-JP" sz="1723" b="1" dirty="0">
                <a:latin typeface="+mn-ea"/>
              </a:rPr>
              <a:t>USEN</a:t>
            </a:r>
            <a:r>
              <a:rPr lang="ja-JP" altLang="en-US" sz="1723" b="1" dirty="0">
                <a:latin typeface="+mn-ea"/>
              </a:rPr>
              <a:t> </a:t>
            </a:r>
            <a:r>
              <a:rPr lang="en-US" altLang="ja-JP" sz="1723" b="1" dirty="0">
                <a:latin typeface="+mn-ea"/>
              </a:rPr>
              <a:t>My Menu</a:t>
            </a:r>
            <a:r>
              <a:rPr lang="ja-JP" altLang="en-US" sz="1723" b="1" dirty="0">
                <a:latin typeface="+mn-ea"/>
              </a:rPr>
              <a:t>＞</a:t>
            </a:r>
            <a:endParaRPr lang="en-US" altLang="ja-JP" sz="1723" b="1" dirty="0">
              <a:latin typeface="+mn-ea"/>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a:ext>
            </a:extLst>
          </a:blip>
          <a:srcRect t="8223"/>
          <a:stretch/>
        </p:blipFill>
        <p:spPr>
          <a:xfrm>
            <a:off x="642815" y="906459"/>
            <a:ext cx="2908113" cy="1139747"/>
          </a:xfrm>
          <a:prstGeom prst="rect">
            <a:avLst/>
          </a:prstGeom>
        </p:spPr>
      </p:pic>
      <p:sp>
        <p:nvSpPr>
          <p:cNvPr id="5" name="テキスト ボックス 4"/>
          <p:cNvSpPr txBox="1"/>
          <p:nvPr/>
        </p:nvSpPr>
        <p:spPr>
          <a:xfrm>
            <a:off x="3550928" y="1115156"/>
            <a:ext cx="5577168" cy="896015"/>
          </a:xfrm>
          <a:prstGeom prst="rect">
            <a:avLst/>
          </a:prstGeom>
          <a:noFill/>
        </p:spPr>
        <p:txBody>
          <a:bodyPr wrap="none" rtlCol="0">
            <a:spAutoFit/>
          </a:bodyPr>
          <a:lstStyle/>
          <a:p>
            <a:pPr>
              <a:lnSpc>
                <a:spcPct val="120000"/>
              </a:lnSpc>
            </a:pPr>
            <a:r>
              <a:rPr lang="ja-JP" altLang="en-US" sz="1451" b="1" dirty="0">
                <a:latin typeface="+mn-ea"/>
              </a:rPr>
              <a:t>お店のメニュ</a:t>
            </a:r>
            <a:r>
              <a:rPr lang="en-US" altLang="ja-JP" sz="1451" b="1" dirty="0">
                <a:latin typeface="+mn-ea"/>
              </a:rPr>
              <a:t>―</a:t>
            </a:r>
            <a:r>
              <a:rPr lang="ja-JP" altLang="en-US" sz="1451" b="1" dirty="0">
                <a:latin typeface="+mn-ea"/>
              </a:rPr>
              <a:t>表をお客様のスマートフォンでも見れるように。</a:t>
            </a:r>
            <a:endParaRPr lang="en-US" altLang="ja-JP" sz="1451" b="1" dirty="0">
              <a:latin typeface="+mn-ea"/>
            </a:endParaRPr>
          </a:p>
          <a:p>
            <a:pPr>
              <a:lnSpc>
                <a:spcPct val="120000"/>
              </a:lnSpc>
            </a:pPr>
            <a:r>
              <a:rPr lang="ja-JP" altLang="en-US" sz="1451" b="1" dirty="0">
                <a:latin typeface="+mn-ea"/>
              </a:rPr>
              <a:t>非接触型メニュ</a:t>
            </a:r>
            <a:r>
              <a:rPr lang="en-US" altLang="ja-JP" sz="1451" b="1" dirty="0">
                <a:latin typeface="+mn-ea"/>
              </a:rPr>
              <a:t>―</a:t>
            </a:r>
            <a:r>
              <a:rPr lang="ja-JP" altLang="en-US" sz="1451" b="1" dirty="0">
                <a:latin typeface="+mn-ea"/>
              </a:rPr>
              <a:t>表サービス「</a:t>
            </a:r>
            <a:r>
              <a:rPr lang="en-US" altLang="ja-JP" sz="1451" b="1" dirty="0">
                <a:latin typeface="+mn-ea"/>
              </a:rPr>
              <a:t>USEN</a:t>
            </a:r>
            <a:r>
              <a:rPr lang="ja-JP" altLang="en-US" sz="1451" b="1" dirty="0">
                <a:latin typeface="+mn-ea"/>
              </a:rPr>
              <a:t> </a:t>
            </a:r>
            <a:r>
              <a:rPr lang="en-US" altLang="ja-JP" sz="1451" b="1" dirty="0">
                <a:latin typeface="+mn-ea"/>
              </a:rPr>
              <a:t>My Menu</a:t>
            </a:r>
            <a:r>
              <a:rPr lang="ja-JP" altLang="en-US" sz="1451" b="1" dirty="0">
                <a:latin typeface="+mn-ea"/>
              </a:rPr>
              <a:t>」のご紹介</a:t>
            </a:r>
            <a:endParaRPr lang="en-US" altLang="ja-JP" sz="1451" b="1" dirty="0">
              <a:latin typeface="+mn-ea"/>
            </a:endParaRPr>
          </a:p>
          <a:p>
            <a:pPr>
              <a:lnSpc>
                <a:spcPct val="120000"/>
              </a:lnSpc>
            </a:pPr>
            <a:endParaRPr lang="en-US" altLang="ja-JP" sz="1451" b="1" dirty="0">
              <a:latin typeface="+mn-ea"/>
            </a:endParaRPr>
          </a:p>
        </p:txBody>
      </p:sp>
      <p:grpSp>
        <p:nvGrpSpPr>
          <p:cNvPr id="15" name="グループ化 14"/>
          <p:cNvGrpSpPr/>
          <p:nvPr/>
        </p:nvGrpSpPr>
        <p:grpSpPr>
          <a:xfrm>
            <a:off x="446567" y="2566934"/>
            <a:ext cx="4729228" cy="3915419"/>
            <a:chOff x="109538" y="2410781"/>
            <a:chExt cx="5214193" cy="4316931"/>
          </a:xfrm>
        </p:grpSpPr>
        <p:pic>
          <p:nvPicPr>
            <p:cNvPr id="12" name="図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634" y="2933967"/>
              <a:ext cx="4350097" cy="3793745"/>
            </a:xfrm>
            <a:prstGeom prst="rect">
              <a:avLst/>
            </a:prstGeom>
          </p:spPr>
        </p:pic>
        <p:pic>
          <p:nvPicPr>
            <p:cNvPr id="14" name="図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538" y="2410781"/>
              <a:ext cx="2557651" cy="2230542"/>
            </a:xfrm>
            <a:prstGeom prst="rect">
              <a:avLst/>
            </a:prstGeom>
          </p:spPr>
        </p:pic>
      </p:grpSp>
      <p:sp>
        <p:nvSpPr>
          <p:cNvPr id="16" name="正方形/長方形 15"/>
          <p:cNvSpPr/>
          <p:nvPr/>
        </p:nvSpPr>
        <p:spPr>
          <a:xfrm>
            <a:off x="4943878" y="2566936"/>
            <a:ext cx="4375701" cy="354159"/>
          </a:xfrm>
          <a:prstGeom prst="rect">
            <a:avLst/>
          </a:prstGeom>
          <a:solidFill>
            <a:srgbClr val="F5C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b="1" dirty="0">
                <a:solidFill>
                  <a:schemeClr val="bg1"/>
                </a:solidFill>
                <a:latin typeface="+mn-ea"/>
              </a:rPr>
              <a:t>サービス概要</a:t>
            </a:r>
          </a:p>
        </p:txBody>
      </p:sp>
      <p:sp>
        <p:nvSpPr>
          <p:cNvPr id="17" name="角丸四角形 16"/>
          <p:cNvSpPr/>
          <p:nvPr/>
        </p:nvSpPr>
        <p:spPr>
          <a:xfrm>
            <a:off x="4943877" y="3043723"/>
            <a:ext cx="4375701" cy="573902"/>
          </a:xfrm>
          <a:prstGeom prst="roundRect">
            <a:avLst>
              <a:gd name="adj" fmla="val 50000"/>
            </a:avLst>
          </a:prstGeom>
          <a:solidFill>
            <a:srgbClr val="F5CE20">
              <a:alpha val="25000"/>
            </a:srgb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8" b="1" dirty="0">
                <a:solidFill>
                  <a:schemeClr val="tx1">
                    <a:lumMod val="75000"/>
                    <a:lumOff val="25000"/>
                  </a:schemeClr>
                </a:solidFill>
                <a:latin typeface="+mn-ea"/>
              </a:rPr>
              <a:t>お店のメニュ</a:t>
            </a:r>
            <a:r>
              <a:rPr lang="en-US" altLang="ja-JP" sz="1088" b="1" dirty="0">
                <a:solidFill>
                  <a:schemeClr val="tx1">
                    <a:lumMod val="75000"/>
                    <a:lumOff val="25000"/>
                  </a:schemeClr>
                </a:solidFill>
                <a:latin typeface="+mn-ea"/>
              </a:rPr>
              <a:t>―</a:t>
            </a:r>
            <a:r>
              <a:rPr lang="ja-JP" altLang="en-US" sz="1088" b="1" dirty="0">
                <a:solidFill>
                  <a:schemeClr val="tx1">
                    <a:lumMod val="75000"/>
                    <a:lumOff val="25000"/>
                  </a:schemeClr>
                </a:solidFill>
                <a:latin typeface="+mn-ea"/>
              </a:rPr>
              <a:t>表をデータ変換し、</a:t>
            </a:r>
            <a:r>
              <a:rPr lang="en-US" altLang="ja-JP" sz="1088" b="1" dirty="0">
                <a:solidFill>
                  <a:schemeClr val="tx1">
                    <a:lumMod val="75000"/>
                    <a:lumOff val="25000"/>
                  </a:schemeClr>
                </a:solidFill>
                <a:latin typeface="+mn-ea"/>
              </a:rPr>
              <a:t>QR</a:t>
            </a:r>
            <a:r>
              <a:rPr lang="ja-JP" altLang="en-US" sz="1088" b="1" dirty="0">
                <a:solidFill>
                  <a:schemeClr val="tx1">
                    <a:lumMod val="75000"/>
                    <a:lumOff val="25000"/>
                  </a:schemeClr>
                </a:solidFill>
                <a:latin typeface="+mn-ea"/>
              </a:rPr>
              <a:t>コードにして</a:t>
            </a:r>
            <a:r>
              <a:rPr lang="en-US" altLang="ja-JP" sz="1088" b="1" dirty="0">
                <a:solidFill>
                  <a:schemeClr val="tx1">
                    <a:lumMod val="75000"/>
                    <a:lumOff val="25000"/>
                  </a:schemeClr>
                </a:solidFill>
                <a:latin typeface="+mn-ea"/>
              </a:rPr>
              <a:t/>
            </a:r>
            <a:br>
              <a:rPr lang="en-US" altLang="ja-JP" sz="1088" b="1" dirty="0">
                <a:solidFill>
                  <a:schemeClr val="tx1">
                    <a:lumMod val="75000"/>
                    <a:lumOff val="25000"/>
                  </a:schemeClr>
                </a:solidFill>
                <a:latin typeface="+mn-ea"/>
              </a:rPr>
            </a:br>
            <a:r>
              <a:rPr lang="ja-JP" altLang="en-US" sz="1088" b="1" dirty="0">
                <a:solidFill>
                  <a:schemeClr val="tx1">
                    <a:lumMod val="75000"/>
                    <a:lumOff val="25000"/>
                  </a:schemeClr>
                </a:solidFill>
                <a:latin typeface="+mn-ea"/>
              </a:rPr>
              <a:t>各テーブルにメニュー</a:t>
            </a:r>
            <a:r>
              <a:rPr lang="en-US" altLang="ja-JP" sz="1088" b="1" dirty="0">
                <a:solidFill>
                  <a:schemeClr val="tx1">
                    <a:lumMod val="75000"/>
                    <a:lumOff val="25000"/>
                  </a:schemeClr>
                </a:solidFill>
                <a:latin typeface="+mn-ea"/>
              </a:rPr>
              <a:t>QR</a:t>
            </a:r>
            <a:r>
              <a:rPr lang="ja-JP" altLang="en-US" sz="1088" b="1" dirty="0">
                <a:solidFill>
                  <a:schemeClr val="tx1">
                    <a:lumMod val="75000"/>
                    <a:lumOff val="25000"/>
                  </a:schemeClr>
                </a:solidFill>
                <a:latin typeface="+mn-ea"/>
              </a:rPr>
              <a:t>コードを設置</a:t>
            </a:r>
            <a:endParaRPr lang="en-US" altLang="ja-JP" sz="907" b="1" dirty="0">
              <a:solidFill>
                <a:schemeClr val="tx1">
                  <a:lumMod val="75000"/>
                  <a:lumOff val="25000"/>
                </a:schemeClr>
              </a:solidFill>
              <a:latin typeface="+mn-ea"/>
            </a:endParaRPr>
          </a:p>
        </p:txBody>
      </p:sp>
      <p:sp>
        <p:nvSpPr>
          <p:cNvPr id="18" name="角丸四角形 17"/>
          <p:cNvSpPr/>
          <p:nvPr/>
        </p:nvSpPr>
        <p:spPr>
          <a:xfrm>
            <a:off x="4943878" y="3697631"/>
            <a:ext cx="4375701" cy="573902"/>
          </a:xfrm>
          <a:prstGeom prst="roundRect">
            <a:avLst>
              <a:gd name="adj" fmla="val 50000"/>
            </a:avLst>
          </a:prstGeom>
          <a:solidFill>
            <a:srgbClr val="F5CE20">
              <a:alpha val="25000"/>
            </a:srgb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8" b="1" dirty="0">
                <a:solidFill>
                  <a:schemeClr val="tx1">
                    <a:lumMod val="75000"/>
                    <a:lumOff val="25000"/>
                  </a:schemeClr>
                </a:solidFill>
                <a:latin typeface="+mn-ea"/>
              </a:rPr>
              <a:t>不特定多数が触れるメニュー表を触れることなく</a:t>
            </a:r>
            <a:endParaRPr lang="en-US" altLang="ja-JP" sz="1088" b="1" dirty="0">
              <a:solidFill>
                <a:schemeClr val="tx1">
                  <a:lumMod val="75000"/>
                  <a:lumOff val="25000"/>
                </a:schemeClr>
              </a:solidFill>
              <a:latin typeface="+mn-ea"/>
            </a:endParaRPr>
          </a:p>
          <a:p>
            <a:pPr algn="ctr"/>
            <a:r>
              <a:rPr lang="ja-JP" altLang="en-US" sz="1088" b="1" dirty="0">
                <a:solidFill>
                  <a:schemeClr val="tx1">
                    <a:lumMod val="75000"/>
                    <a:lumOff val="25000"/>
                  </a:schemeClr>
                </a:solidFill>
                <a:latin typeface="+mn-ea"/>
              </a:rPr>
              <a:t>お客様のお手元でメニューの閲覧をすることが可能に</a:t>
            </a:r>
            <a:endParaRPr lang="en-US" altLang="ja-JP" sz="1088" b="1" dirty="0">
              <a:solidFill>
                <a:schemeClr val="tx1">
                  <a:lumMod val="75000"/>
                  <a:lumOff val="25000"/>
                </a:schemeClr>
              </a:solidFill>
              <a:latin typeface="+mn-ea"/>
            </a:endParaRPr>
          </a:p>
        </p:txBody>
      </p:sp>
      <p:sp>
        <p:nvSpPr>
          <p:cNvPr id="19" name="角丸四角形 18"/>
          <p:cNvSpPr/>
          <p:nvPr/>
        </p:nvSpPr>
        <p:spPr>
          <a:xfrm>
            <a:off x="4953722" y="4357581"/>
            <a:ext cx="4375701" cy="573902"/>
          </a:xfrm>
          <a:prstGeom prst="roundRect">
            <a:avLst>
              <a:gd name="adj" fmla="val 50000"/>
            </a:avLst>
          </a:prstGeom>
          <a:solidFill>
            <a:srgbClr val="F5CE20">
              <a:alpha val="25000"/>
            </a:srgb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8" b="1" dirty="0">
                <a:solidFill>
                  <a:schemeClr val="tx1">
                    <a:lumMod val="75000"/>
                    <a:lumOff val="25000"/>
                  </a:schemeClr>
                </a:solidFill>
                <a:latin typeface="+mn-ea"/>
              </a:rPr>
              <a:t>店舗側では必要な情報とメニューファイルを</a:t>
            </a:r>
            <a:endParaRPr lang="en-US" altLang="ja-JP" sz="1088" b="1" dirty="0">
              <a:solidFill>
                <a:schemeClr val="tx1">
                  <a:lumMod val="75000"/>
                  <a:lumOff val="25000"/>
                </a:schemeClr>
              </a:solidFill>
              <a:latin typeface="+mn-ea"/>
            </a:endParaRPr>
          </a:p>
          <a:p>
            <a:pPr algn="ctr"/>
            <a:r>
              <a:rPr lang="ja-JP" altLang="en-US" sz="1088" b="1" dirty="0">
                <a:solidFill>
                  <a:schemeClr val="tx1">
                    <a:lumMod val="75000"/>
                    <a:lumOff val="25000"/>
                  </a:schemeClr>
                </a:solidFill>
                <a:latin typeface="+mn-ea"/>
              </a:rPr>
              <a:t>提供するだけの簡単作業</a:t>
            </a:r>
            <a:endParaRPr lang="en-US" altLang="ja-JP" sz="907" b="1" dirty="0">
              <a:solidFill>
                <a:schemeClr val="tx1">
                  <a:lumMod val="75000"/>
                  <a:lumOff val="25000"/>
                </a:schemeClr>
              </a:solidFill>
              <a:latin typeface="+mn-ea"/>
            </a:endParaRPr>
          </a:p>
        </p:txBody>
      </p:sp>
      <p:sp>
        <p:nvSpPr>
          <p:cNvPr id="20" name="正方形/長方形 19"/>
          <p:cNvSpPr/>
          <p:nvPr/>
        </p:nvSpPr>
        <p:spPr>
          <a:xfrm>
            <a:off x="4943878" y="5127077"/>
            <a:ext cx="4375701" cy="306503"/>
          </a:xfrm>
          <a:prstGeom prst="rect">
            <a:avLst/>
          </a:prstGeom>
          <a:solidFill>
            <a:srgbClr val="F5C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b="1" dirty="0">
                <a:solidFill>
                  <a:schemeClr val="bg1"/>
                </a:solidFill>
                <a:latin typeface="+mn-ea"/>
              </a:rPr>
              <a:t>費用・必要器材</a:t>
            </a:r>
            <a:endParaRPr lang="ja-JP" altLang="en-US" sz="1633" b="1" dirty="0">
              <a:solidFill>
                <a:schemeClr val="bg1"/>
              </a:solidFill>
              <a:latin typeface="+mn-ea"/>
            </a:endParaRPr>
          </a:p>
        </p:txBody>
      </p:sp>
      <p:graphicFrame>
        <p:nvGraphicFramePr>
          <p:cNvPr id="21" name="表 20"/>
          <p:cNvGraphicFramePr>
            <a:graphicFrameLocks noGrp="1"/>
          </p:cNvGraphicFramePr>
          <p:nvPr>
            <p:extLst>
              <p:ext uri="{D42A27DB-BD31-4B8C-83A1-F6EECF244321}">
                <p14:modId xmlns:p14="http://schemas.microsoft.com/office/powerpoint/2010/main" val="4084723324"/>
              </p:ext>
            </p:extLst>
          </p:nvPr>
        </p:nvGraphicFramePr>
        <p:xfrm>
          <a:off x="4943876" y="5433604"/>
          <a:ext cx="4375700" cy="623603"/>
        </p:xfrm>
        <a:graphic>
          <a:graphicData uri="http://schemas.openxmlformats.org/drawingml/2006/table">
            <a:tbl>
              <a:tblPr firstRow="1" bandRow="1">
                <a:tableStyleId>{5C22544A-7EE6-4342-B048-85BDC9FD1C3A}</a:tableStyleId>
              </a:tblPr>
              <a:tblGrid>
                <a:gridCol w="2154350">
                  <a:extLst>
                    <a:ext uri="{9D8B030D-6E8A-4147-A177-3AD203B41FA5}">
                      <a16:colId xmlns:a16="http://schemas.microsoft.com/office/drawing/2014/main" val="12638229"/>
                    </a:ext>
                  </a:extLst>
                </a:gridCol>
                <a:gridCol w="2221350">
                  <a:extLst>
                    <a:ext uri="{9D8B030D-6E8A-4147-A177-3AD203B41FA5}">
                      <a16:colId xmlns:a16="http://schemas.microsoft.com/office/drawing/2014/main" val="2883213852"/>
                    </a:ext>
                  </a:extLst>
                </a:gridCol>
              </a:tblGrid>
              <a:tr h="234983">
                <a:tc>
                  <a:txBody>
                    <a:bodyPr/>
                    <a:lstStyle/>
                    <a:p>
                      <a:pPr algn="ctr"/>
                      <a:r>
                        <a:rPr kumimoji="1" lang="ja-JP" altLang="en-US" sz="1000" b="1" dirty="0" smtClean="0">
                          <a:solidFill>
                            <a:srgbClr val="000000"/>
                          </a:solidFill>
                        </a:rPr>
                        <a:t>初期費用</a:t>
                      </a:r>
                      <a:endParaRPr kumimoji="1" lang="ja-JP" altLang="en-US" sz="1000" b="1" dirty="0">
                        <a:solidFill>
                          <a:srgbClr val="000000"/>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DF3CB"/>
                    </a:solidFill>
                  </a:tcPr>
                </a:tc>
                <a:tc>
                  <a:txBody>
                    <a:bodyPr/>
                    <a:lstStyle/>
                    <a:p>
                      <a:pPr algn="ctr"/>
                      <a:r>
                        <a:rPr kumimoji="1" lang="ja-JP" altLang="en-US" sz="1000" dirty="0" smtClean="0">
                          <a:solidFill>
                            <a:srgbClr val="000000"/>
                          </a:solidFill>
                        </a:rPr>
                        <a:t>月額費用</a:t>
                      </a:r>
                      <a:endParaRPr kumimoji="1" lang="ja-JP" altLang="en-US" sz="1000" dirty="0">
                        <a:solidFill>
                          <a:srgbClr val="000000"/>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DF3CB"/>
                    </a:solidFill>
                  </a:tcPr>
                </a:tc>
                <a:extLst>
                  <a:ext uri="{0D108BD9-81ED-4DB2-BD59-A6C34878D82A}">
                    <a16:rowId xmlns:a16="http://schemas.microsoft.com/office/drawing/2014/main" val="198376999"/>
                  </a:ext>
                </a:extLst>
              </a:tr>
              <a:tr h="388267">
                <a:tc>
                  <a:txBody>
                    <a:bodyPr/>
                    <a:lstStyle/>
                    <a:p>
                      <a:pPr algn="ctr"/>
                      <a:r>
                        <a:rPr kumimoji="1" lang="ja-JP" altLang="en-US" sz="1500" b="1" dirty="0" smtClean="0">
                          <a:solidFill>
                            <a:srgbClr val="000000"/>
                          </a:solidFill>
                        </a:rPr>
                        <a:t>無料</a:t>
                      </a:r>
                      <a:endParaRPr kumimoji="1" lang="en-US" altLang="ja-JP" sz="1500" b="1" dirty="0" smtClean="0">
                        <a:solidFill>
                          <a:srgbClr val="000000"/>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500" b="1" dirty="0" smtClean="0">
                          <a:solidFill>
                            <a:srgbClr val="000000"/>
                          </a:solidFill>
                        </a:rPr>
                        <a:t>無料</a:t>
                      </a:r>
                      <a:endParaRPr kumimoji="1" lang="ja-JP" altLang="en-US" sz="1500" b="1" dirty="0">
                        <a:solidFill>
                          <a:srgbClr val="000000"/>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1658191"/>
                  </a:ext>
                </a:extLst>
              </a:tr>
            </a:tbl>
          </a:graphicData>
        </a:graphic>
      </p:graphicFrame>
      <p:sp>
        <p:nvSpPr>
          <p:cNvPr id="22" name="テキスト ボックス 21"/>
          <p:cNvSpPr txBox="1"/>
          <p:nvPr/>
        </p:nvSpPr>
        <p:spPr>
          <a:xfrm>
            <a:off x="4926806" y="6122517"/>
            <a:ext cx="4376519" cy="238848"/>
          </a:xfrm>
          <a:prstGeom prst="rect">
            <a:avLst/>
          </a:prstGeom>
          <a:noFill/>
        </p:spPr>
        <p:txBody>
          <a:bodyPr wrap="none" rtlCol="0">
            <a:spAutoFit/>
          </a:bodyPr>
          <a:lstStyle/>
          <a:p>
            <a:r>
              <a:rPr lang="en-US" altLang="ja-JP" sz="952" dirty="0"/>
              <a:t>※QR</a:t>
            </a:r>
            <a:r>
              <a:rPr lang="ja-JP" altLang="en-US" sz="952" dirty="0"/>
              <a:t>コード掲示（印刷・ラミネート等）についてはお客様負担となります。</a:t>
            </a:r>
          </a:p>
        </p:txBody>
      </p:sp>
      <p:sp>
        <p:nvSpPr>
          <p:cNvPr id="23" name="正方形/長方形 22"/>
          <p:cNvSpPr/>
          <p:nvPr/>
        </p:nvSpPr>
        <p:spPr>
          <a:xfrm>
            <a:off x="642813" y="2066512"/>
            <a:ext cx="8686608" cy="32581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dirty="0"/>
              <a:t>従業員やお客様同士の物理的な接触を最小限にすることで店内の衛生管理と安心感を提供</a:t>
            </a:r>
          </a:p>
        </p:txBody>
      </p:sp>
      <p:sp>
        <p:nvSpPr>
          <p:cNvPr id="24" name="テキスト ボックス 23"/>
          <p:cNvSpPr txBox="1"/>
          <p:nvPr/>
        </p:nvSpPr>
        <p:spPr>
          <a:xfrm>
            <a:off x="4926807" y="6333611"/>
            <a:ext cx="3595856" cy="238848"/>
          </a:xfrm>
          <a:prstGeom prst="rect">
            <a:avLst/>
          </a:prstGeom>
          <a:noFill/>
        </p:spPr>
        <p:txBody>
          <a:bodyPr wrap="none" rtlCol="0">
            <a:spAutoFit/>
          </a:bodyPr>
          <a:lstStyle/>
          <a:p>
            <a:r>
              <a:rPr lang="en-US" altLang="ja-JP" sz="952" dirty="0"/>
              <a:t>※</a:t>
            </a:r>
            <a:r>
              <a:rPr lang="ja-JP" altLang="en-US" sz="952" dirty="0"/>
              <a:t>無償提供に関しては、予告なく終了する場合がございます。</a:t>
            </a:r>
          </a:p>
        </p:txBody>
      </p:sp>
    </p:spTree>
    <p:extLst>
      <p:ext uri="{BB962C8B-B14F-4D97-AF65-F5344CB8AC3E}">
        <p14:creationId xmlns:p14="http://schemas.microsoft.com/office/powerpoint/2010/main" val="63027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20429" y="855983"/>
            <a:ext cx="2262158" cy="357470"/>
          </a:xfrm>
          <a:prstGeom prst="rect">
            <a:avLst/>
          </a:prstGeom>
          <a:noFill/>
        </p:spPr>
        <p:txBody>
          <a:bodyPr wrap="none" rtlCol="0">
            <a:spAutoFit/>
          </a:bodyPr>
          <a:lstStyle/>
          <a:p>
            <a:r>
              <a:rPr lang="en-US" altLang="ja-JP" sz="1723" b="1" dirty="0">
                <a:latin typeface="+mn-ea"/>
              </a:rPr>
              <a:t>U</a:t>
            </a:r>
            <a:r>
              <a:rPr lang="ja-JP" altLang="en-US" sz="1723" b="1" dirty="0">
                <a:latin typeface="+mn-ea"/>
              </a:rPr>
              <a:t>レジ </a:t>
            </a:r>
            <a:r>
              <a:rPr lang="en-US" altLang="ja-JP" sz="1723" b="1" dirty="0">
                <a:latin typeface="+mn-ea"/>
              </a:rPr>
              <a:t>Mobile Order</a:t>
            </a:r>
          </a:p>
        </p:txBody>
      </p:sp>
      <p:sp>
        <p:nvSpPr>
          <p:cNvPr id="3" name="テキスト ボックス 2"/>
          <p:cNvSpPr txBox="1"/>
          <p:nvPr/>
        </p:nvSpPr>
        <p:spPr>
          <a:xfrm>
            <a:off x="629548" y="294090"/>
            <a:ext cx="5296643" cy="357470"/>
          </a:xfrm>
          <a:prstGeom prst="rect">
            <a:avLst/>
          </a:prstGeom>
          <a:noFill/>
        </p:spPr>
        <p:txBody>
          <a:bodyPr wrap="none" rtlCol="0">
            <a:spAutoFit/>
          </a:bodyPr>
          <a:lstStyle/>
          <a:p>
            <a:r>
              <a:rPr lang="ja-JP" altLang="en-US" sz="1723" b="1" dirty="0">
                <a:latin typeface="+mn-ea"/>
              </a:rPr>
              <a:t>セルフオーダーシステム　＜</a:t>
            </a:r>
            <a:r>
              <a:rPr lang="en-US" altLang="ja-JP" sz="1723" b="1" dirty="0">
                <a:latin typeface="+mn-ea"/>
              </a:rPr>
              <a:t>U</a:t>
            </a:r>
            <a:r>
              <a:rPr lang="ja-JP" altLang="en-US" sz="1723" b="1" dirty="0">
                <a:latin typeface="+mn-ea"/>
              </a:rPr>
              <a:t>レジ</a:t>
            </a:r>
            <a:r>
              <a:rPr lang="en-US" altLang="ja-JP" sz="1723" b="1" dirty="0">
                <a:latin typeface="+mn-ea"/>
              </a:rPr>
              <a:t>Mobile</a:t>
            </a:r>
            <a:r>
              <a:rPr lang="ja-JP" altLang="en-US" sz="1723" b="1" dirty="0">
                <a:latin typeface="+mn-ea"/>
              </a:rPr>
              <a:t> </a:t>
            </a:r>
            <a:r>
              <a:rPr lang="en-US" altLang="ja-JP" sz="1723" b="1" dirty="0">
                <a:latin typeface="+mn-ea"/>
              </a:rPr>
              <a:t>Order</a:t>
            </a:r>
            <a:r>
              <a:rPr lang="ja-JP" altLang="en-US" sz="1723" b="1" dirty="0">
                <a:latin typeface="+mn-ea"/>
              </a:rPr>
              <a:t>＞</a:t>
            </a:r>
            <a:endParaRPr lang="en-US" altLang="ja-JP" sz="1723" b="1" dirty="0">
              <a:latin typeface="+mn-ea"/>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5762" y="911673"/>
            <a:ext cx="831708" cy="834221"/>
          </a:xfrm>
          <a:prstGeom prst="rect">
            <a:avLst/>
          </a:prstGeom>
        </p:spPr>
      </p:pic>
      <p:sp>
        <p:nvSpPr>
          <p:cNvPr id="5" name="テキスト ボックス 4"/>
          <p:cNvSpPr txBox="1"/>
          <p:nvPr/>
        </p:nvSpPr>
        <p:spPr>
          <a:xfrm>
            <a:off x="1820431" y="1163276"/>
            <a:ext cx="6267482" cy="628121"/>
          </a:xfrm>
          <a:prstGeom prst="rect">
            <a:avLst/>
          </a:prstGeom>
          <a:noFill/>
        </p:spPr>
        <p:txBody>
          <a:bodyPr wrap="square" rtlCol="0">
            <a:spAutoFit/>
          </a:bodyPr>
          <a:lstStyle/>
          <a:p>
            <a:pPr>
              <a:lnSpc>
                <a:spcPct val="120000"/>
              </a:lnSpc>
            </a:pPr>
            <a:r>
              <a:rPr lang="ja-JP" altLang="en-US" sz="1451" b="1" dirty="0">
                <a:latin typeface="+mn-ea"/>
              </a:rPr>
              <a:t>お席にいながら、お客様の好きなタイミングで</a:t>
            </a:r>
            <a:endParaRPr lang="en-US" altLang="ja-JP" sz="1451" b="1" dirty="0">
              <a:latin typeface="+mn-ea"/>
            </a:endParaRPr>
          </a:p>
          <a:p>
            <a:pPr>
              <a:lnSpc>
                <a:spcPct val="120000"/>
              </a:lnSpc>
            </a:pPr>
            <a:r>
              <a:rPr lang="ja-JP" altLang="en-US" sz="1451" b="1" dirty="0">
                <a:latin typeface="+mn-ea"/>
              </a:rPr>
              <a:t>お客様自身のスマートフォンから注文が出来るセルフオーダーシステム</a:t>
            </a:r>
            <a:endParaRPr lang="en-US" altLang="ja-JP" sz="1451" b="1" dirty="0">
              <a:latin typeface="+mn-ea"/>
            </a:endParaRPr>
          </a:p>
        </p:txBody>
      </p:sp>
      <p:sp>
        <p:nvSpPr>
          <p:cNvPr id="6" name="正方形/長方形 5"/>
          <p:cNvSpPr/>
          <p:nvPr/>
        </p:nvSpPr>
        <p:spPr>
          <a:xfrm>
            <a:off x="642813" y="1862283"/>
            <a:ext cx="8686608" cy="27383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dirty="0"/>
              <a:t>注文時の物理的な接触を最小限にし、衛生面配慮だけでなくオペレーション向上につながる</a:t>
            </a:r>
          </a:p>
        </p:txBody>
      </p:sp>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497" y="2334522"/>
            <a:ext cx="2149946" cy="4119476"/>
          </a:xfrm>
          <a:prstGeom prst="rect">
            <a:avLst/>
          </a:prstGeom>
        </p:spPr>
      </p:pic>
      <p:sp>
        <p:nvSpPr>
          <p:cNvPr id="8" name="正方形/長方形 7"/>
          <p:cNvSpPr/>
          <p:nvPr/>
        </p:nvSpPr>
        <p:spPr>
          <a:xfrm>
            <a:off x="2994086" y="2318719"/>
            <a:ext cx="6335335" cy="256717"/>
          </a:xfrm>
          <a:prstGeom prst="rect">
            <a:avLst/>
          </a:prstGeom>
          <a:solidFill>
            <a:srgbClr val="57C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b="1" dirty="0">
                <a:solidFill>
                  <a:schemeClr val="bg1"/>
                </a:solidFill>
                <a:latin typeface="+mn-ea"/>
              </a:rPr>
              <a:t>サービス概要・メリット</a:t>
            </a:r>
          </a:p>
        </p:txBody>
      </p:sp>
      <p:sp>
        <p:nvSpPr>
          <p:cNvPr id="9" name="正方形/長方形 8"/>
          <p:cNvSpPr/>
          <p:nvPr/>
        </p:nvSpPr>
        <p:spPr>
          <a:xfrm>
            <a:off x="2994085" y="5504378"/>
            <a:ext cx="6335335" cy="256717"/>
          </a:xfrm>
          <a:prstGeom prst="rect">
            <a:avLst/>
          </a:prstGeom>
          <a:solidFill>
            <a:srgbClr val="57C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b="1" dirty="0">
                <a:solidFill>
                  <a:schemeClr val="bg1"/>
                </a:solidFill>
                <a:latin typeface="+mn-ea"/>
              </a:rPr>
              <a:t>費用・必要器材</a:t>
            </a:r>
          </a:p>
        </p:txBody>
      </p:sp>
      <p:sp>
        <p:nvSpPr>
          <p:cNvPr id="10" name="角丸四角形 9"/>
          <p:cNvSpPr/>
          <p:nvPr/>
        </p:nvSpPr>
        <p:spPr>
          <a:xfrm>
            <a:off x="3008840" y="2633967"/>
            <a:ext cx="6320583" cy="297188"/>
          </a:xfrm>
          <a:prstGeom prst="roundRect">
            <a:avLst>
              <a:gd name="adj" fmla="val 50000"/>
            </a:avLst>
          </a:prstGeom>
          <a:solidFill>
            <a:srgbClr val="85D3FF">
              <a:alpha val="20000"/>
            </a:srgb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ja-JP" altLang="en-US" sz="907" dirty="0">
                <a:solidFill>
                  <a:srgbClr val="4E4C4B"/>
                </a:solidFill>
                <a:latin typeface="+mn-ea"/>
              </a:rPr>
              <a:t>お客様のスマートフォンの注文画面で自由に注文、データがキッチンプリンターに連携され、</a:t>
            </a:r>
            <a:r>
              <a:rPr lang="ja-JP" altLang="en-US" sz="907" b="1" dirty="0">
                <a:solidFill>
                  <a:srgbClr val="4E4C4B"/>
                </a:solidFill>
                <a:latin typeface="+mn-ea"/>
              </a:rPr>
              <a:t>配膳するだけで</a:t>
            </a:r>
            <a:r>
              <a:rPr lang="en-US" altLang="ja-JP" sz="907" b="1" dirty="0">
                <a:solidFill>
                  <a:srgbClr val="4E4C4B"/>
                </a:solidFill>
                <a:latin typeface="+mn-ea"/>
              </a:rPr>
              <a:t>OK</a:t>
            </a:r>
          </a:p>
        </p:txBody>
      </p:sp>
      <p:sp>
        <p:nvSpPr>
          <p:cNvPr id="11" name="角丸四角形 10"/>
          <p:cNvSpPr/>
          <p:nvPr/>
        </p:nvSpPr>
        <p:spPr>
          <a:xfrm>
            <a:off x="3001464" y="3037136"/>
            <a:ext cx="6320583" cy="311943"/>
          </a:xfrm>
          <a:prstGeom prst="roundRect">
            <a:avLst>
              <a:gd name="adj" fmla="val 50000"/>
            </a:avLst>
          </a:prstGeom>
          <a:solidFill>
            <a:srgbClr val="85D3FF">
              <a:alpha val="20000"/>
            </a:srgb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ja-JP" altLang="en-US" sz="907" dirty="0">
                <a:solidFill>
                  <a:srgbClr val="4E4C4B"/>
                </a:solidFill>
                <a:latin typeface="+mn-ea"/>
              </a:rPr>
              <a:t>注文されたデータはテーブルごとにすべて</a:t>
            </a:r>
            <a:r>
              <a:rPr lang="en-US" altLang="ja-JP" sz="907" dirty="0">
                <a:solidFill>
                  <a:srgbClr val="4E4C4B"/>
                </a:solidFill>
                <a:latin typeface="+mn-ea"/>
              </a:rPr>
              <a:t>POS</a:t>
            </a:r>
            <a:r>
              <a:rPr lang="ja-JP" altLang="en-US" sz="907" dirty="0">
                <a:solidFill>
                  <a:srgbClr val="4E4C4B"/>
                </a:solidFill>
                <a:latin typeface="+mn-ea"/>
              </a:rPr>
              <a:t>連携されるため、</a:t>
            </a:r>
            <a:r>
              <a:rPr lang="ja-JP" altLang="en-US" sz="907" b="1" dirty="0">
                <a:solidFill>
                  <a:srgbClr val="4E4C4B"/>
                </a:solidFill>
                <a:latin typeface="+mn-ea"/>
              </a:rPr>
              <a:t>会計時もスムーズでオペレーション向上に</a:t>
            </a:r>
            <a:endParaRPr lang="en-US" altLang="ja-JP" sz="907" b="1" dirty="0">
              <a:solidFill>
                <a:srgbClr val="4E4C4B"/>
              </a:solidFill>
              <a:latin typeface="+mn-ea"/>
            </a:endParaRPr>
          </a:p>
        </p:txBody>
      </p:sp>
      <p:sp>
        <p:nvSpPr>
          <p:cNvPr id="12" name="角丸四角形 11"/>
          <p:cNvSpPr/>
          <p:nvPr/>
        </p:nvSpPr>
        <p:spPr>
          <a:xfrm>
            <a:off x="3001464" y="3429000"/>
            <a:ext cx="6320583" cy="311943"/>
          </a:xfrm>
          <a:prstGeom prst="roundRect">
            <a:avLst>
              <a:gd name="adj" fmla="val 50000"/>
            </a:avLst>
          </a:prstGeom>
          <a:solidFill>
            <a:srgbClr val="85D3FF">
              <a:alpha val="20000"/>
            </a:srgb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ja-JP" altLang="en-US" sz="907" dirty="0">
                <a:solidFill>
                  <a:srgbClr val="4E4C4B"/>
                </a:solidFill>
                <a:latin typeface="+mn-ea"/>
              </a:rPr>
              <a:t>注文用タブレットが不要なため、</a:t>
            </a:r>
            <a:r>
              <a:rPr lang="ja-JP" altLang="en-US" sz="907" b="1" dirty="0">
                <a:solidFill>
                  <a:srgbClr val="4E4C4B"/>
                </a:solidFill>
                <a:latin typeface="+mn-ea"/>
              </a:rPr>
              <a:t>安価な導入費用</a:t>
            </a:r>
            <a:r>
              <a:rPr lang="ja-JP" altLang="en-US" sz="907" dirty="0">
                <a:solidFill>
                  <a:srgbClr val="4E4C4B"/>
                </a:solidFill>
                <a:latin typeface="+mn-ea"/>
              </a:rPr>
              <a:t>で</a:t>
            </a:r>
            <a:r>
              <a:rPr lang="ja-JP" altLang="en-US" sz="907" b="1" dirty="0">
                <a:solidFill>
                  <a:srgbClr val="4E4C4B"/>
                </a:solidFill>
                <a:latin typeface="+mn-ea"/>
              </a:rPr>
              <a:t>人手不足解消＆店内の衛生面配慮</a:t>
            </a:r>
            <a:r>
              <a:rPr lang="ja-JP" altLang="en-US" sz="907" dirty="0">
                <a:solidFill>
                  <a:srgbClr val="4E4C4B"/>
                </a:solidFill>
                <a:latin typeface="+mn-ea"/>
              </a:rPr>
              <a:t>が可能に</a:t>
            </a:r>
            <a:endParaRPr lang="en-US" altLang="ja-JP" sz="907" dirty="0">
              <a:solidFill>
                <a:srgbClr val="4E4C4B"/>
              </a:solidFill>
              <a:latin typeface="+mn-ea"/>
            </a:endParaRPr>
          </a:p>
        </p:txBody>
      </p:sp>
      <p:graphicFrame>
        <p:nvGraphicFramePr>
          <p:cNvPr id="13" name="表 12"/>
          <p:cNvGraphicFramePr>
            <a:graphicFrameLocks noGrp="1"/>
          </p:cNvGraphicFramePr>
          <p:nvPr>
            <p:extLst>
              <p:ext uri="{D42A27DB-BD31-4B8C-83A1-F6EECF244321}">
                <p14:modId xmlns:p14="http://schemas.microsoft.com/office/powerpoint/2010/main" val="4126741621"/>
              </p:ext>
            </p:extLst>
          </p:nvPr>
        </p:nvGraphicFramePr>
        <p:xfrm>
          <a:off x="2994085" y="5751017"/>
          <a:ext cx="6335335" cy="546872"/>
        </p:xfrm>
        <a:graphic>
          <a:graphicData uri="http://schemas.openxmlformats.org/drawingml/2006/table">
            <a:tbl>
              <a:tblPr firstRow="1" bandRow="1">
                <a:tableStyleId>{5C22544A-7EE6-4342-B048-85BDC9FD1C3A}</a:tableStyleId>
              </a:tblPr>
              <a:tblGrid>
                <a:gridCol w="3119165">
                  <a:extLst>
                    <a:ext uri="{9D8B030D-6E8A-4147-A177-3AD203B41FA5}">
                      <a16:colId xmlns:a16="http://schemas.microsoft.com/office/drawing/2014/main" val="12638229"/>
                    </a:ext>
                  </a:extLst>
                </a:gridCol>
                <a:gridCol w="3216170">
                  <a:extLst>
                    <a:ext uri="{9D8B030D-6E8A-4147-A177-3AD203B41FA5}">
                      <a16:colId xmlns:a16="http://schemas.microsoft.com/office/drawing/2014/main" val="2883213852"/>
                    </a:ext>
                  </a:extLst>
                </a:gridCol>
              </a:tblGrid>
              <a:tr h="234983">
                <a:tc>
                  <a:txBody>
                    <a:bodyPr/>
                    <a:lstStyle/>
                    <a:p>
                      <a:pPr algn="ctr"/>
                      <a:r>
                        <a:rPr kumimoji="1" lang="ja-JP" altLang="en-US" sz="1000" b="1" dirty="0" smtClean="0">
                          <a:solidFill>
                            <a:srgbClr val="000000"/>
                          </a:solidFill>
                          <a:latin typeface="+mn-ea"/>
                          <a:ea typeface="+mn-ea"/>
                        </a:rPr>
                        <a:t>初期設定費用</a:t>
                      </a:r>
                      <a:endParaRPr kumimoji="1" lang="ja-JP" altLang="en-US" sz="1000" b="1"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C5EAFF"/>
                    </a:solidFill>
                  </a:tcPr>
                </a:tc>
                <a:tc>
                  <a:txBody>
                    <a:bodyPr/>
                    <a:lstStyle/>
                    <a:p>
                      <a:pPr algn="ctr"/>
                      <a:r>
                        <a:rPr kumimoji="1" lang="ja-JP" altLang="en-US" sz="1000" dirty="0" smtClean="0">
                          <a:solidFill>
                            <a:srgbClr val="000000"/>
                          </a:solidFill>
                          <a:latin typeface="+mn-ea"/>
                          <a:ea typeface="+mn-ea"/>
                        </a:rPr>
                        <a:t>月額費用</a:t>
                      </a:r>
                      <a:endParaRPr kumimoji="1" lang="ja-JP" altLang="en-US" sz="1000"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C5EAFF"/>
                    </a:solidFill>
                  </a:tcPr>
                </a:tc>
                <a:extLst>
                  <a:ext uri="{0D108BD9-81ED-4DB2-BD59-A6C34878D82A}">
                    <a16:rowId xmlns:a16="http://schemas.microsoft.com/office/drawing/2014/main" val="198376999"/>
                  </a:ext>
                </a:extLst>
              </a:tr>
              <a:tr h="304096">
                <a:tc>
                  <a:txBody>
                    <a:bodyPr/>
                    <a:lstStyle/>
                    <a:p>
                      <a:pPr algn="ctr"/>
                      <a:r>
                        <a:rPr kumimoji="1" lang="en-US" altLang="ja-JP" sz="1500" b="1" dirty="0" smtClean="0">
                          <a:solidFill>
                            <a:srgbClr val="000000"/>
                          </a:solidFill>
                          <a:latin typeface="+mn-ea"/>
                          <a:ea typeface="+mn-ea"/>
                        </a:rPr>
                        <a:t>20,000</a:t>
                      </a:r>
                      <a:r>
                        <a:rPr kumimoji="1" lang="ja-JP" altLang="en-US" sz="1000" b="1" dirty="0" smtClean="0">
                          <a:solidFill>
                            <a:srgbClr val="000000"/>
                          </a:solidFill>
                          <a:latin typeface="+mn-ea"/>
                          <a:ea typeface="+mn-ea"/>
                        </a:rPr>
                        <a:t>円（税別）</a:t>
                      </a:r>
                      <a:endParaRPr kumimoji="1" lang="en-US" altLang="ja-JP" sz="1500" b="1" dirty="0" smtClean="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800" b="1" dirty="0" smtClean="0">
                          <a:solidFill>
                            <a:srgbClr val="000000"/>
                          </a:solidFill>
                          <a:latin typeface="+mn-ea"/>
                          <a:ea typeface="+mn-ea"/>
                        </a:rPr>
                        <a:t>10</a:t>
                      </a:r>
                      <a:r>
                        <a:rPr kumimoji="1" lang="ja-JP" altLang="en-US" sz="800" b="1" dirty="0" smtClean="0">
                          <a:solidFill>
                            <a:srgbClr val="000000"/>
                          </a:solidFill>
                          <a:latin typeface="+mn-ea"/>
                          <a:ea typeface="+mn-ea"/>
                        </a:rPr>
                        <a:t>テーブルまで　</a:t>
                      </a:r>
                      <a:r>
                        <a:rPr kumimoji="1" lang="en-US" altLang="ja-JP" sz="1500" b="1" dirty="0" smtClean="0">
                          <a:solidFill>
                            <a:srgbClr val="000000"/>
                          </a:solidFill>
                          <a:latin typeface="+mn-ea"/>
                          <a:ea typeface="+mn-ea"/>
                        </a:rPr>
                        <a:t>5,000</a:t>
                      </a:r>
                      <a:r>
                        <a:rPr kumimoji="1" lang="ja-JP" altLang="en-US" sz="1000" b="1" dirty="0" smtClean="0">
                          <a:solidFill>
                            <a:srgbClr val="000000"/>
                          </a:solidFill>
                          <a:latin typeface="+mn-ea"/>
                          <a:ea typeface="+mn-ea"/>
                        </a:rPr>
                        <a:t>円（税別）</a:t>
                      </a:r>
                      <a:endParaRPr kumimoji="1" lang="ja-JP" altLang="en-US" sz="1500" b="1"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1658191"/>
                  </a:ext>
                </a:extLst>
              </a:tr>
            </a:tbl>
          </a:graphicData>
        </a:graphic>
      </p:graphicFrame>
      <p:sp>
        <p:nvSpPr>
          <p:cNvPr id="14" name="テキスト ボックス 13"/>
          <p:cNvSpPr txBox="1"/>
          <p:nvPr/>
        </p:nvSpPr>
        <p:spPr>
          <a:xfrm>
            <a:off x="2971958" y="6334593"/>
            <a:ext cx="4727576" cy="371512"/>
          </a:xfrm>
          <a:prstGeom prst="rect">
            <a:avLst/>
          </a:prstGeom>
          <a:noFill/>
        </p:spPr>
        <p:txBody>
          <a:bodyPr wrap="none" rtlCol="0">
            <a:spAutoFit/>
          </a:bodyPr>
          <a:lstStyle/>
          <a:p>
            <a:r>
              <a:rPr lang="en-US" altLang="ja-JP" sz="907" dirty="0">
                <a:latin typeface="+mn-ea"/>
              </a:rPr>
              <a:t>※</a:t>
            </a:r>
            <a:r>
              <a:rPr lang="ja-JP" altLang="en-US" sz="907" dirty="0">
                <a:latin typeface="+mn-ea"/>
              </a:rPr>
              <a:t> 別途</a:t>
            </a:r>
            <a:r>
              <a:rPr lang="en-US" altLang="ja-JP" sz="907" dirty="0">
                <a:latin typeface="+mn-ea"/>
              </a:rPr>
              <a:t>U</a:t>
            </a:r>
            <a:r>
              <a:rPr lang="ja-JP" altLang="en-US" sz="907" dirty="0">
                <a:latin typeface="+mn-ea"/>
              </a:rPr>
              <a:t>レジ</a:t>
            </a:r>
            <a:r>
              <a:rPr lang="en-US" altLang="ja-JP" sz="907" dirty="0">
                <a:latin typeface="+mn-ea"/>
              </a:rPr>
              <a:t>FOOD</a:t>
            </a:r>
            <a:r>
              <a:rPr lang="ja-JP" altLang="en-US" sz="907" dirty="0">
                <a:latin typeface="+mn-ea"/>
              </a:rPr>
              <a:t>との連携用タブレット</a:t>
            </a:r>
            <a:r>
              <a:rPr lang="en-US" altLang="ja-JP" sz="907" dirty="0">
                <a:latin typeface="+mn-ea"/>
              </a:rPr>
              <a:t>23,800</a:t>
            </a:r>
            <a:r>
              <a:rPr lang="ja-JP" altLang="en-US" sz="907" dirty="0">
                <a:latin typeface="+mn-ea"/>
              </a:rPr>
              <a:t>円（税別）の購入が必要となります。</a:t>
            </a:r>
            <a:endParaRPr lang="en-US" altLang="ja-JP" sz="907" dirty="0">
              <a:latin typeface="+mn-ea"/>
            </a:endParaRPr>
          </a:p>
          <a:p>
            <a:r>
              <a:rPr lang="en-US" altLang="ja-JP" sz="907" dirty="0">
                <a:latin typeface="+mn-ea"/>
              </a:rPr>
              <a:t>※</a:t>
            </a:r>
            <a:r>
              <a:rPr lang="ja-JP" altLang="en-US" sz="907" dirty="0">
                <a:latin typeface="+mn-ea"/>
              </a:rPr>
              <a:t> </a:t>
            </a:r>
            <a:r>
              <a:rPr lang="en-US" altLang="ja-JP" sz="907" dirty="0">
                <a:latin typeface="+mn-ea"/>
              </a:rPr>
              <a:t>11</a:t>
            </a:r>
            <a:r>
              <a:rPr lang="ja-JP" altLang="en-US" sz="907" dirty="0">
                <a:latin typeface="+mn-ea"/>
              </a:rPr>
              <a:t>テーブル以上は</a:t>
            </a:r>
            <a:r>
              <a:rPr lang="en-US" altLang="ja-JP" sz="907" dirty="0">
                <a:latin typeface="+mn-ea"/>
              </a:rPr>
              <a:t>500</a:t>
            </a:r>
            <a:r>
              <a:rPr lang="ja-JP" altLang="en-US" sz="907" dirty="0">
                <a:latin typeface="+mn-ea"/>
              </a:rPr>
              <a:t>円／テーブルの追加料金が発生いたします。</a:t>
            </a:r>
            <a:r>
              <a:rPr lang="ja-JP" altLang="en-US" sz="907" dirty="0"/>
              <a:t>	</a:t>
            </a:r>
            <a:endParaRPr lang="ja-JP" altLang="en-US" sz="952" dirty="0"/>
          </a:p>
        </p:txBody>
      </p:sp>
      <p:pic>
        <p:nvPicPr>
          <p:cNvPr id="15" name="図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00857" y="3873894"/>
            <a:ext cx="6327958" cy="1514425"/>
          </a:xfrm>
          <a:prstGeom prst="rect">
            <a:avLst/>
          </a:prstGeom>
        </p:spPr>
      </p:pic>
    </p:spTree>
    <p:extLst>
      <p:ext uri="{BB962C8B-B14F-4D97-AF65-F5344CB8AC3E}">
        <p14:creationId xmlns:p14="http://schemas.microsoft.com/office/powerpoint/2010/main" val="149614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666788" y="2196538"/>
            <a:ext cx="4187209" cy="4497320"/>
          </a:xfrm>
          <a:prstGeom prst="roundRect">
            <a:avLst>
              <a:gd name="adj" fmla="val 0"/>
            </a:avLst>
          </a:prstGeom>
          <a:solidFill>
            <a:srgbClr val="EBE0D1">
              <a:alpha val="47843"/>
            </a:srgbClr>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1179" b="1" dirty="0">
              <a:solidFill>
                <a:srgbClr val="000000"/>
              </a:solidFill>
              <a:latin typeface="+mn-ea"/>
            </a:endParaRPr>
          </a:p>
        </p:txBody>
      </p:sp>
      <p:sp>
        <p:nvSpPr>
          <p:cNvPr id="2" name="タイトル 1"/>
          <p:cNvSpPr>
            <a:spLocks noGrp="1"/>
          </p:cNvSpPr>
          <p:nvPr>
            <p:ph type="title"/>
          </p:nvPr>
        </p:nvSpPr>
        <p:spPr>
          <a:xfrm>
            <a:off x="642813" y="164143"/>
            <a:ext cx="9992213" cy="522485"/>
          </a:xfrm>
        </p:spPr>
        <p:txBody>
          <a:bodyPr/>
          <a:lstStyle/>
          <a:p>
            <a:pPr>
              <a:lnSpc>
                <a:spcPct val="150000"/>
              </a:lnSpc>
            </a:pPr>
            <a:r>
              <a:rPr lang="ja-JP" altLang="en-US" sz="1633" b="1" dirty="0">
                <a:latin typeface="+mn-ea"/>
                <a:ea typeface="+mn-ea"/>
              </a:rPr>
              <a:t>飲食店広告・テイクアウト注文連携</a:t>
            </a:r>
            <a:r>
              <a:rPr lang="ja-JP" altLang="en-US" sz="1451" b="1" dirty="0">
                <a:latin typeface="+mn-ea"/>
                <a:ea typeface="+mn-ea"/>
              </a:rPr>
              <a:t>＜ヒトサラ </a:t>
            </a:r>
            <a:r>
              <a:rPr lang="en-US" altLang="ja-JP" sz="1451" b="1" dirty="0">
                <a:latin typeface="+mn-ea"/>
                <a:ea typeface="+mn-ea"/>
              </a:rPr>
              <a:t>Instagram</a:t>
            </a:r>
            <a:r>
              <a:rPr lang="ja-JP" altLang="en-US" sz="1451" b="1" dirty="0">
                <a:latin typeface="+mn-ea"/>
                <a:ea typeface="+mn-ea"/>
              </a:rPr>
              <a:t>／料理を注文機能・</a:t>
            </a:r>
            <a:r>
              <a:rPr lang="en-US" altLang="ja-JP" sz="1451" b="1" dirty="0">
                <a:latin typeface="+mn-ea"/>
                <a:ea typeface="+mn-ea"/>
              </a:rPr>
              <a:t>Picks</a:t>
            </a:r>
            <a:r>
              <a:rPr lang="ja-JP" altLang="en-US" sz="1451" b="1" dirty="0">
                <a:latin typeface="+mn-ea"/>
                <a:ea typeface="+mn-ea"/>
              </a:rPr>
              <a:t>連携＞</a:t>
            </a:r>
            <a:endParaRPr lang="en-US" altLang="ja-JP" sz="1451" b="1" dirty="0">
              <a:latin typeface="+mn-ea"/>
              <a:ea typeface="+mn-ea"/>
            </a:endParaRPr>
          </a:p>
        </p:txBody>
      </p:sp>
      <p:sp>
        <p:nvSpPr>
          <p:cNvPr id="8" name="正方形/長方形 7"/>
          <p:cNvSpPr/>
          <p:nvPr/>
        </p:nvSpPr>
        <p:spPr>
          <a:xfrm>
            <a:off x="3005473" y="1050483"/>
            <a:ext cx="6008265" cy="538865"/>
          </a:xfrm>
          <a:prstGeom prst="rect">
            <a:avLst/>
          </a:prstGeom>
        </p:spPr>
        <p:txBody>
          <a:bodyPr wrap="square">
            <a:spAutoFit/>
          </a:bodyPr>
          <a:lstStyle/>
          <a:p>
            <a:r>
              <a:rPr lang="ja-JP" altLang="en-US" sz="1451" b="1" dirty="0">
                <a:latin typeface="+mn-ea"/>
              </a:rPr>
              <a:t>グルメメディアの</a:t>
            </a:r>
            <a:r>
              <a:rPr lang="en-US" altLang="ja-JP" sz="1451" b="1" dirty="0">
                <a:latin typeface="+mn-ea"/>
              </a:rPr>
              <a:t>『</a:t>
            </a:r>
            <a:r>
              <a:rPr lang="ja-JP" altLang="en-US" sz="1451" b="1" dirty="0">
                <a:latin typeface="+mn-ea"/>
              </a:rPr>
              <a:t>ヒトサラ</a:t>
            </a:r>
            <a:r>
              <a:rPr lang="en-US" altLang="ja-JP" sz="1451" b="1" dirty="0">
                <a:latin typeface="+mn-ea"/>
              </a:rPr>
              <a:t>』</a:t>
            </a:r>
            <a:r>
              <a:rPr lang="ja-JP" altLang="en-US" sz="1451" b="1" dirty="0">
                <a:latin typeface="+mn-ea"/>
              </a:rPr>
              <a:t>と連携した各サービスで</a:t>
            </a:r>
            <a:endParaRPr lang="en-US" altLang="ja-JP" sz="1451" b="1" dirty="0">
              <a:latin typeface="+mn-ea"/>
            </a:endParaRPr>
          </a:p>
          <a:p>
            <a:r>
              <a:rPr lang="ja-JP" altLang="en-US" sz="1451" b="1" dirty="0">
                <a:latin typeface="+mn-ea"/>
              </a:rPr>
              <a:t>テイクアウト注文をより便利に、簡単決済が可能に</a:t>
            </a:r>
            <a:endParaRPr lang="en-US" altLang="ja-JP" sz="1451" b="1" dirty="0">
              <a:solidFill>
                <a:srgbClr val="111111"/>
              </a:solidFill>
              <a:latin typeface="+mn-ea"/>
            </a:endParaRPr>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75037" y="5303181"/>
            <a:ext cx="2451785" cy="1235992"/>
          </a:xfrm>
          <a:prstGeom prst="rect">
            <a:avLst/>
          </a:prstGeom>
        </p:spPr>
      </p:pic>
      <p:sp>
        <p:nvSpPr>
          <p:cNvPr id="22" name="角丸四角形 21"/>
          <p:cNvSpPr/>
          <p:nvPr/>
        </p:nvSpPr>
        <p:spPr>
          <a:xfrm>
            <a:off x="4988027" y="2196538"/>
            <a:ext cx="4341394" cy="4497320"/>
          </a:xfrm>
          <a:prstGeom prst="roundRect">
            <a:avLst>
              <a:gd name="adj" fmla="val 45"/>
            </a:avLst>
          </a:prstGeom>
          <a:solidFill>
            <a:srgbClr val="EBE0D1">
              <a:alpha val="47843"/>
            </a:srgbClr>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907" dirty="0">
              <a:solidFill>
                <a:srgbClr val="000000"/>
              </a:solidFill>
              <a:latin typeface="+mn-ea"/>
            </a:endParaRPr>
          </a:p>
        </p:txBody>
      </p:sp>
      <p:pic>
        <p:nvPicPr>
          <p:cNvPr id="30" name="図 2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47653" y="2674146"/>
            <a:ext cx="3666085" cy="666561"/>
          </a:xfrm>
          <a:prstGeom prst="rect">
            <a:avLst/>
          </a:prstGeom>
        </p:spPr>
      </p:pic>
      <p:sp>
        <p:nvSpPr>
          <p:cNvPr id="33" name="テキスト ボックス 32"/>
          <p:cNvSpPr txBox="1"/>
          <p:nvPr/>
        </p:nvSpPr>
        <p:spPr>
          <a:xfrm>
            <a:off x="4986117" y="2306433"/>
            <a:ext cx="4343304" cy="287771"/>
          </a:xfrm>
          <a:prstGeom prst="rect">
            <a:avLst/>
          </a:prstGeom>
          <a:noFill/>
        </p:spPr>
        <p:txBody>
          <a:bodyPr wrap="square" rtlCol="0">
            <a:spAutoFit/>
          </a:bodyPr>
          <a:lstStyle/>
          <a:p>
            <a:pPr algn="ctr"/>
            <a:r>
              <a:rPr lang="ja-JP" altLang="en-US" sz="1270" b="1" dirty="0">
                <a:latin typeface="+mn-ea"/>
              </a:rPr>
              <a:t>モバイルオーダー＆ペイアプリ「</a:t>
            </a:r>
            <a:r>
              <a:rPr lang="en-US" altLang="ja-JP" sz="1270" b="1" dirty="0">
                <a:latin typeface="+mn-ea"/>
              </a:rPr>
              <a:t>Picks</a:t>
            </a:r>
            <a:r>
              <a:rPr lang="ja-JP" altLang="en-US" sz="1270" b="1" dirty="0">
                <a:latin typeface="+mn-ea"/>
              </a:rPr>
              <a:t>」とヒトサラ連携</a:t>
            </a:r>
          </a:p>
        </p:txBody>
      </p:sp>
      <p:sp>
        <p:nvSpPr>
          <p:cNvPr id="36" name="テキスト ボックス 35"/>
          <p:cNvSpPr txBox="1"/>
          <p:nvPr/>
        </p:nvSpPr>
        <p:spPr>
          <a:xfrm>
            <a:off x="2227379" y="3523394"/>
            <a:ext cx="2547095" cy="1498552"/>
          </a:xfrm>
          <a:prstGeom prst="rect">
            <a:avLst/>
          </a:prstGeom>
          <a:noFill/>
        </p:spPr>
        <p:txBody>
          <a:bodyPr wrap="square" rtlCol="0">
            <a:spAutoFit/>
          </a:bodyPr>
          <a:lstStyle/>
          <a:p>
            <a:pPr>
              <a:lnSpc>
                <a:spcPct val="120000"/>
              </a:lnSpc>
            </a:pPr>
            <a:r>
              <a:rPr lang="ja-JP" altLang="en-US" sz="1088" dirty="0">
                <a:solidFill>
                  <a:srgbClr val="000000"/>
                </a:solidFill>
                <a:latin typeface="+mn-ea"/>
              </a:rPr>
              <a:t>●</a:t>
            </a:r>
            <a:r>
              <a:rPr lang="en-US" altLang="ja-JP" sz="1088" dirty="0">
                <a:solidFill>
                  <a:srgbClr val="000000"/>
                </a:solidFill>
                <a:latin typeface="+mn-ea"/>
              </a:rPr>
              <a:t>Instagram</a:t>
            </a:r>
            <a:r>
              <a:rPr lang="ja-JP" altLang="en-US" sz="1088" dirty="0">
                <a:solidFill>
                  <a:srgbClr val="000000"/>
                </a:solidFill>
                <a:latin typeface="+mn-ea"/>
              </a:rPr>
              <a:t>「料理を注文」機能の</a:t>
            </a:r>
            <a:endParaRPr lang="en-US" altLang="ja-JP" sz="1088" dirty="0">
              <a:solidFill>
                <a:srgbClr val="000000"/>
              </a:solidFill>
              <a:latin typeface="+mn-ea"/>
            </a:endParaRPr>
          </a:p>
          <a:p>
            <a:pPr>
              <a:lnSpc>
                <a:spcPct val="120000"/>
              </a:lnSpc>
            </a:pPr>
            <a:r>
              <a:rPr lang="ja-JP" altLang="en-US" sz="1088" dirty="0">
                <a:solidFill>
                  <a:srgbClr val="000000"/>
                </a:solidFill>
                <a:latin typeface="+mn-ea"/>
              </a:rPr>
              <a:t>国内パートナーに「ヒトサラ」が加盟</a:t>
            </a:r>
            <a:endParaRPr lang="en-US" altLang="ja-JP" sz="1088" dirty="0">
              <a:solidFill>
                <a:srgbClr val="000000"/>
              </a:solidFill>
              <a:latin typeface="+mn-ea"/>
            </a:endParaRPr>
          </a:p>
          <a:p>
            <a:pPr>
              <a:lnSpc>
                <a:spcPct val="120000"/>
              </a:lnSpc>
            </a:pPr>
            <a:endParaRPr lang="en-US" altLang="ja-JP" sz="1088" dirty="0">
              <a:solidFill>
                <a:srgbClr val="000000"/>
              </a:solidFill>
              <a:latin typeface="+mn-ea"/>
            </a:endParaRPr>
          </a:p>
          <a:p>
            <a:pPr>
              <a:lnSpc>
                <a:spcPct val="120000"/>
              </a:lnSpc>
            </a:pPr>
            <a:r>
              <a:rPr lang="ja-JP" altLang="en-US" sz="1088" dirty="0">
                <a:solidFill>
                  <a:srgbClr val="000000"/>
                </a:solidFill>
                <a:latin typeface="+mn-ea"/>
              </a:rPr>
              <a:t>●</a:t>
            </a:r>
            <a:r>
              <a:rPr lang="en-US" altLang="ja-JP" sz="1088" dirty="0">
                <a:solidFill>
                  <a:srgbClr val="000000"/>
                </a:solidFill>
                <a:latin typeface="+mn-ea"/>
              </a:rPr>
              <a:t>『</a:t>
            </a:r>
            <a:r>
              <a:rPr lang="ja-JP" altLang="en-US" sz="1088" dirty="0">
                <a:solidFill>
                  <a:srgbClr val="000000"/>
                </a:solidFill>
                <a:latin typeface="+mn-ea"/>
              </a:rPr>
              <a:t>ヒトサラ</a:t>
            </a:r>
            <a:r>
              <a:rPr lang="en-US" altLang="ja-JP" sz="1088" dirty="0">
                <a:solidFill>
                  <a:srgbClr val="000000"/>
                </a:solidFill>
                <a:latin typeface="+mn-ea"/>
              </a:rPr>
              <a:t>』</a:t>
            </a:r>
            <a:r>
              <a:rPr lang="ja-JP" altLang="en-US" sz="1088" dirty="0">
                <a:solidFill>
                  <a:srgbClr val="000000"/>
                </a:solidFill>
                <a:latin typeface="+mn-ea"/>
              </a:rPr>
              <a:t>に</a:t>
            </a:r>
            <a:r>
              <a:rPr lang="en-US" altLang="ja-JP" sz="1088" dirty="0">
                <a:solidFill>
                  <a:srgbClr val="000000"/>
                </a:solidFill>
                <a:latin typeface="+mn-ea"/>
              </a:rPr>
              <a:t> </a:t>
            </a:r>
            <a:r>
              <a:rPr lang="ja-JP" altLang="en-US" sz="1088" dirty="0">
                <a:solidFill>
                  <a:srgbClr val="000000"/>
                </a:solidFill>
                <a:latin typeface="+mn-ea"/>
              </a:rPr>
              <a:t>掲載している飲食店は</a:t>
            </a:r>
            <a:r>
              <a:rPr lang="en-US" altLang="ja-JP" sz="1088" dirty="0">
                <a:solidFill>
                  <a:srgbClr val="000000"/>
                </a:solidFill>
                <a:latin typeface="+mn-ea"/>
              </a:rPr>
              <a:t>『</a:t>
            </a:r>
            <a:r>
              <a:rPr lang="ja-JP" altLang="en-US" sz="1088" dirty="0">
                <a:solidFill>
                  <a:srgbClr val="000000"/>
                </a:solidFill>
                <a:latin typeface="+mn-ea"/>
              </a:rPr>
              <a:t>ヒトサラ</a:t>
            </a:r>
            <a:r>
              <a:rPr lang="en-US" altLang="ja-JP" sz="1088" dirty="0">
                <a:solidFill>
                  <a:srgbClr val="000000"/>
                </a:solidFill>
                <a:latin typeface="+mn-ea"/>
              </a:rPr>
              <a:t>』</a:t>
            </a:r>
            <a:r>
              <a:rPr lang="ja-JP" altLang="en-US" sz="1088" dirty="0">
                <a:solidFill>
                  <a:srgbClr val="000000"/>
                </a:solidFill>
                <a:latin typeface="+mn-ea"/>
              </a:rPr>
              <a:t>店舗ページのテイクアウト情報をプラットフォームとして</a:t>
            </a:r>
            <a:r>
              <a:rPr lang="en-US" altLang="ja-JP" sz="1088" dirty="0">
                <a:solidFill>
                  <a:srgbClr val="000000"/>
                </a:solidFill>
                <a:latin typeface="+mn-ea"/>
              </a:rPr>
              <a:t>『Instagram』</a:t>
            </a:r>
            <a:r>
              <a:rPr lang="ja-JP" altLang="en-US" sz="1088" dirty="0">
                <a:solidFill>
                  <a:srgbClr val="000000"/>
                </a:solidFill>
                <a:latin typeface="+mn-ea"/>
              </a:rPr>
              <a:t>に設定が可能</a:t>
            </a:r>
            <a:endParaRPr lang="en-US" altLang="ja-JP" sz="1088" dirty="0">
              <a:solidFill>
                <a:srgbClr val="000000"/>
              </a:solidFill>
              <a:latin typeface="+mn-ea"/>
            </a:endParaRPr>
          </a:p>
        </p:txBody>
      </p:sp>
      <p:sp>
        <p:nvSpPr>
          <p:cNvPr id="37" name="テキスト ボックス 36"/>
          <p:cNvSpPr txBox="1"/>
          <p:nvPr/>
        </p:nvSpPr>
        <p:spPr>
          <a:xfrm>
            <a:off x="5314986" y="3576665"/>
            <a:ext cx="3698752" cy="929422"/>
          </a:xfrm>
          <a:prstGeom prst="rect">
            <a:avLst/>
          </a:prstGeom>
          <a:noFill/>
        </p:spPr>
        <p:txBody>
          <a:bodyPr wrap="square" rtlCol="0">
            <a:spAutoFit/>
          </a:bodyPr>
          <a:lstStyle/>
          <a:p>
            <a:r>
              <a:rPr lang="ja-JP" altLang="en-US" sz="1088" dirty="0">
                <a:latin typeface="+mn-ea"/>
              </a:rPr>
              <a:t>●「</a:t>
            </a:r>
            <a:r>
              <a:rPr lang="en-US" altLang="ja-JP" sz="1088" dirty="0">
                <a:latin typeface="+mn-ea"/>
              </a:rPr>
              <a:t>Picks</a:t>
            </a:r>
            <a:r>
              <a:rPr lang="ja-JP" altLang="en-US" sz="1088" dirty="0">
                <a:latin typeface="+mn-ea"/>
              </a:rPr>
              <a:t>」と連携することで「ヒトサラ」の</a:t>
            </a:r>
            <a:r>
              <a:rPr lang="ja-JP" altLang="en-US" sz="1088" dirty="0" smtClean="0">
                <a:latin typeface="+mn-ea"/>
              </a:rPr>
              <a:t>店舗</a:t>
            </a:r>
            <a:endParaRPr lang="en-US" altLang="ja-JP" sz="1088" dirty="0" smtClean="0">
              <a:latin typeface="+mn-ea"/>
            </a:endParaRPr>
          </a:p>
          <a:p>
            <a:r>
              <a:rPr lang="en-US" altLang="ja-JP" sz="1088" dirty="0">
                <a:latin typeface="+mn-ea"/>
              </a:rPr>
              <a:t> </a:t>
            </a:r>
            <a:r>
              <a:rPr lang="en-US" altLang="ja-JP" sz="1088" dirty="0" smtClean="0">
                <a:latin typeface="+mn-ea"/>
              </a:rPr>
              <a:t>     </a:t>
            </a:r>
            <a:r>
              <a:rPr lang="ja-JP" altLang="en-US" sz="1088" dirty="0" smtClean="0">
                <a:latin typeface="+mn-ea"/>
              </a:rPr>
              <a:t>ページで</a:t>
            </a:r>
            <a:r>
              <a:rPr lang="ja-JP" altLang="en-US" sz="1088" dirty="0">
                <a:latin typeface="+mn-ea"/>
              </a:rPr>
              <a:t>テイクアウト情報が表示されるように</a:t>
            </a:r>
            <a:endParaRPr lang="en-US" altLang="ja-JP" sz="1088" dirty="0">
              <a:latin typeface="+mn-ea"/>
            </a:endParaRPr>
          </a:p>
          <a:p>
            <a:endParaRPr lang="en-US" altLang="ja-JP" sz="1088" dirty="0">
              <a:latin typeface="+mn-ea"/>
            </a:endParaRPr>
          </a:p>
          <a:p>
            <a:r>
              <a:rPr lang="ja-JP" altLang="en-US" sz="1088" dirty="0">
                <a:latin typeface="+mn-ea"/>
              </a:rPr>
              <a:t>● ユーザーは気になるお店の料理をスマートに注文・</a:t>
            </a:r>
            <a:endParaRPr lang="en-US" altLang="ja-JP" sz="1088" dirty="0">
              <a:latin typeface="+mn-ea"/>
            </a:endParaRPr>
          </a:p>
          <a:p>
            <a:r>
              <a:rPr lang="ja-JP" altLang="en-US" sz="1088" dirty="0">
                <a:latin typeface="+mn-ea"/>
              </a:rPr>
              <a:t>　 決済できるため利便性が</a:t>
            </a:r>
            <a:r>
              <a:rPr lang="en-US" altLang="ja-JP" sz="1088" dirty="0">
                <a:latin typeface="+mn-ea"/>
              </a:rPr>
              <a:t>UP</a:t>
            </a:r>
          </a:p>
        </p:txBody>
      </p:sp>
      <p:pic>
        <p:nvPicPr>
          <p:cNvPr id="26" name="図 25"/>
          <p:cNvPicPr>
            <a:picLocks noChangeAspect="1"/>
          </p:cNvPicPr>
          <p:nvPr/>
        </p:nvPicPr>
        <p:blipFill rotWithShape="1">
          <a:blip r:embed="rId5" cstate="print">
            <a:extLst>
              <a:ext uri="{28A0092B-C50C-407E-A947-70E740481C1C}">
                <a14:useLocalDpi xmlns:a14="http://schemas.microsoft.com/office/drawing/2010/main"/>
              </a:ext>
            </a:extLst>
          </a:blip>
          <a:srcRect l="-20"/>
          <a:stretch/>
        </p:blipFill>
        <p:spPr>
          <a:xfrm>
            <a:off x="769602" y="815779"/>
            <a:ext cx="1875716" cy="864233"/>
          </a:xfrm>
          <a:prstGeom prst="rect">
            <a:avLst/>
          </a:prstGeom>
        </p:spPr>
      </p:pic>
      <p:sp>
        <p:nvSpPr>
          <p:cNvPr id="4" name="テキスト ボックス 3"/>
          <p:cNvSpPr txBox="1"/>
          <p:nvPr/>
        </p:nvSpPr>
        <p:spPr>
          <a:xfrm>
            <a:off x="738110" y="2306433"/>
            <a:ext cx="4091185" cy="287771"/>
          </a:xfrm>
          <a:prstGeom prst="rect">
            <a:avLst/>
          </a:prstGeom>
          <a:noFill/>
        </p:spPr>
        <p:txBody>
          <a:bodyPr wrap="none" rtlCol="0">
            <a:spAutoFit/>
          </a:bodyPr>
          <a:lstStyle/>
          <a:p>
            <a:r>
              <a:rPr lang="en-US" altLang="ja-JP" sz="1270" b="1" dirty="0">
                <a:solidFill>
                  <a:srgbClr val="000000"/>
                </a:solidFill>
                <a:latin typeface="+mn-ea"/>
              </a:rPr>
              <a:t>Instagram</a:t>
            </a:r>
            <a:r>
              <a:rPr lang="ja-JP" altLang="en-US" sz="1270" b="1" dirty="0">
                <a:solidFill>
                  <a:srgbClr val="000000"/>
                </a:solidFill>
                <a:latin typeface="+mn-ea"/>
              </a:rPr>
              <a:t>連携／ヒトサラ掲載店のテイクアウト注文</a:t>
            </a:r>
            <a:endParaRPr lang="ja-JP" altLang="en-US" sz="1270" dirty="0"/>
          </a:p>
        </p:txBody>
      </p:sp>
      <p:sp>
        <p:nvSpPr>
          <p:cNvPr id="28" name="正方形/長方形 27"/>
          <p:cNvSpPr/>
          <p:nvPr/>
        </p:nvSpPr>
        <p:spPr>
          <a:xfrm>
            <a:off x="642813" y="1730923"/>
            <a:ext cx="8686608" cy="325815"/>
          </a:xfrm>
          <a:prstGeom prst="rect">
            <a:avLst/>
          </a:prstGeom>
          <a:solidFill>
            <a:schemeClr val="tx1">
              <a:lumMod val="50000"/>
              <a:lumOff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dirty="0"/>
              <a:t>グルメメディア「ヒトサラ」の他サービス連携でテイクアウト注文の機会損失を防ぐ</a:t>
            </a:r>
          </a:p>
        </p:txBody>
      </p:sp>
      <p:pic>
        <p:nvPicPr>
          <p:cNvPr id="11" name="図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9602" y="3512204"/>
            <a:ext cx="1402619" cy="3037137"/>
          </a:xfrm>
          <a:prstGeom prst="rect">
            <a:avLst/>
          </a:prstGeom>
        </p:spPr>
      </p:pic>
      <p:pic>
        <p:nvPicPr>
          <p:cNvPr id="13" name="図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386689" y="2674146"/>
            <a:ext cx="2747412" cy="666561"/>
          </a:xfrm>
          <a:prstGeom prst="rect">
            <a:avLst/>
          </a:prstGeom>
        </p:spPr>
      </p:pic>
      <p:pic>
        <p:nvPicPr>
          <p:cNvPr id="15" name="図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13854" y="4457374"/>
            <a:ext cx="3984337" cy="2217027"/>
          </a:xfrm>
          <a:prstGeom prst="rect">
            <a:avLst/>
          </a:prstGeom>
        </p:spPr>
      </p:pic>
    </p:spTree>
    <p:extLst>
      <p:ext uri="{BB962C8B-B14F-4D97-AF65-F5344CB8AC3E}">
        <p14:creationId xmlns:p14="http://schemas.microsoft.com/office/powerpoint/2010/main" val="375531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169272" y="994443"/>
            <a:ext cx="5029528" cy="538609"/>
          </a:xfrm>
          <a:prstGeom prst="rect">
            <a:avLst/>
          </a:prstGeom>
          <a:noFill/>
        </p:spPr>
        <p:txBody>
          <a:bodyPr wrap="square" rtlCol="0">
            <a:spAutoFit/>
          </a:bodyPr>
          <a:lstStyle/>
          <a:p>
            <a:r>
              <a:rPr lang="ja-JP" altLang="en-US" sz="1450" b="1" dirty="0">
                <a:latin typeface="+mn-ea"/>
              </a:rPr>
              <a:t>飲食店、理美容・</a:t>
            </a:r>
            <a:r>
              <a:rPr lang="ja-JP" altLang="en-US" sz="1450" b="1" dirty="0" smtClean="0">
                <a:latin typeface="+mn-ea"/>
              </a:rPr>
              <a:t>サロン店に手厚い補償</a:t>
            </a:r>
            <a:endParaRPr lang="en-US" altLang="ja-JP" sz="1450" b="1" dirty="0">
              <a:latin typeface="+mn-ea"/>
            </a:endParaRPr>
          </a:p>
          <a:p>
            <a:r>
              <a:rPr lang="ja-JP" altLang="en-US" sz="1450" b="1" dirty="0">
                <a:latin typeface="+mn-ea"/>
              </a:rPr>
              <a:t>店舗の運営リスク</a:t>
            </a:r>
            <a:r>
              <a:rPr lang="ja-JP" altLang="en-US" sz="1450" b="1" dirty="0" smtClean="0">
                <a:latin typeface="+mn-ea"/>
              </a:rPr>
              <a:t>を</a:t>
            </a:r>
            <a:r>
              <a:rPr lang="ja-JP" altLang="en-US" sz="1450" b="1" dirty="0">
                <a:latin typeface="+mn-ea"/>
              </a:rPr>
              <a:t>重点的</a:t>
            </a:r>
            <a:r>
              <a:rPr lang="ja-JP" altLang="en-US" sz="1450" b="1" dirty="0" smtClean="0">
                <a:latin typeface="+mn-ea"/>
              </a:rPr>
              <a:t>に</a:t>
            </a:r>
            <a:r>
              <a:rPr lang="ja-JP" altLang="en-US" sz="1450" b="1" dirty="0">
                <a:latin typeface="+mn-ea"/>
              </a:rPr>
              <a:t>補償する保険です。</a:t>
            </a:r>
            <a:endParaRPr lang="en-US" altLang="ja-JP" sz="1450" b="1" dirty="0">
              <a:latin typeface="+mn-ea"/>
            </a:endParaRPr>
          </a:p>
        </p:txBody>
      </p:sp>
      <p:pic>
        <p:nvPicPr>
          <p:cNvPr id="3" name="図 2"/>
          <p:cNvPicPr>
            <a:picLocks noChangeAspect="1"/>
          </p:cNvPicPr>
          <p:nvPr/>
        </p:nvPicPr>
        <p:blipFill>
          <a:blip r:embed="rId2"/>
          <a:stretch>
            <a:fillRect/>
          </a:stretch>
        </p:blipFill>
        <p:spPr>
          <a:xfrm>
            <a:off x="642813" y="978120"/>
            <a:ext cx="3330842" cy="491763"/>
          </a:xfrm>
          <a:prstGeom prst="rect">
            <a:avLst/>
          </a:prstGeom>
        </p:spPr>
      </p:pic>
      <p:sp>
        <p:nvSpPr>
          <p:cNvPr id="4" name="テキスト ボックス 3"/>
          <p:cNvSpPr txBox="1"/>
          <p:nvPr/>
        </p:nvSpPr>
        <p:spPr>
          <a:xfrm>
            <a:off x="642813" y="294090"/>
            <a:ext cx="6053260" cy="357470"/>
          </a:xfrm>
          <a:prstGeom prst="rect">
            <a:avLst/>
          </a:prstGeom>
          <a:noFill/>
        </p:spPr>
        <p:txBody>
          <a:bodyPr wrap="none" rtlCol="0">
            <a:spAutoFit/>
          </a:bodyPr>
          <a:lstStyle/>
          <a:p>
            <a:r>
              <a:rPr lang="ja-JP" altLang="en-US" sz="1723" b="1" dirty="0">
                <a:latin typeface="+mn-ea"/>
              </a:rPr>
              <a:t>お店の運営リスクに備える保険  ＜ビジネスリスク</a:t>
            </a:r>
            <a:r>
              <a:rPr lang="en-US" altLang="ja-JP" sz="1723" b="1" dirty="0">
                <a:latin typeface="+mn-ea"/>
              </a:rPr>
              <a:t>Guard</a:t>
            </a:r>
            <a:r>
              <a:rPr lang="ja-JP" altLang="en-US" sz="1723" b="1" dirty="0">
                <a:latin typeface="+mn-ea"/>
              </a:rPr>
              <a:t>＞</a:t>
            </a:r>
            <a:endParaRPr lang="en-US" altLang="ja-JP" sz="1723" b="1" dirty="0">
              <a:latin typeface="+mn-ea"/>
            </a:endParaRPr>
          </a:p>
        </p:txBody>
      </p:sp>
      <p:sp>
        <p:nvSpPr>
          <p:cNvPr id="5" name="正方形/長方形 4"/>
          <p:cNvSpPr/>
          <p:nvPr/>
        </p:nvSpPr>
        <p:spPr>
          <a:xfrm>
            <a:off x="642813" y="1692541"/>
            <a:ext cx="8686608" cy="325815"/>
          </a:xfrm>
          <a:prstGeom prst="rect">
            <a:avLst/>
          </a:prstGeom>
          <a:solidFill>
            <a:schemeClr val="tx1">
              <a:lumMod val="50000"/>
              <a:lumOff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dirty="0"/>
              <a:t>災害時の休業 や 食中毒・施術中の事故 といった予期せぬトラブルからお店を守る</a:t>
            </a:r>
          </a:p>
        </p:txBody>
      </p:sp>
      <p:sp>
        <p:nvSpPr>
          <p:cNvPr id="8" name="正方形/長方形 7"/>
          <p:cNvSpPr/>
          <p:nvPr/>
        </p:nvSpPr>
        <p:spPr>
          <a:xfrm>
            <a:off x="4169272" y="2132856"/>
            <a:ext cx="5160149" cy="261243"/>
          </a:xfrm>
          <a:prstGeom prst="rect">
            <a:avLst/>
          </a:prstGeom>
          <a:solidFill>
            <a:srgbClr val="008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b="1" dirty="0">
                <a:solidFill>
                  <a:schemeClr val="bg1"/>
                </a:solidFill>
                <a:latin typeface="+mn-ea"/>
              </a:rPr>
              <a:t>保険の概要・メリット</a:t>
            </a:r>
          </a:p>
        </p:txBody>
      </p:sp>
      <p:sp>
        <p:nvSpPr>
          <p:cNvPr id="11" name="角丸四角形 10"/>
          <p:cNvSpPr/>
          <p:nvPr/>
        </p:nvSpPr>
        <p:spPr>
          <a:xfrm>
            <a:off x="4169273" y="2448790"/>
            <a:ext cx="5160149" cy="2873669"/>
          </a:xfrm>
          <a:prstGeom prst="roundRect">
            <a:avLst>
              <a:gd name="adj" fmla="val 4024"/>
            </a:avLst>
          </a:prstGeom>
          <a:solidFill>
            <a:srgbClr val="85D3FF">
              <a:alpha val="20000"/>
            </a:srgbClr>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0000"/>
              </a:lnSpc>
            </a:pPr>
            <a:endParaRPr lang="en-US" altLang="ja-JP" sz="454" b="1" dirty="0">
              <a:solidFill>
                <a:srgbClr val="4E4C4B"/>
              </a:solidFill>
              <a:latin typeface="+mn-ea"/>
            </a:endParaRPr>
          </a:p>
          <a:p>
            <a:pPr algn="ctr">
              <a:lnSpc>
                <a:spcPct val="120000"/>
              </a:lnSpc>
            </a:pPr>
            <a:r>
              <a:rPr lang="ja-JP" altLang="en-US" sz="998" b="1" dirty="0">
                <a:solidFill>
                  <a:srgbClr val="4E4C4B"/>
                </a:solidFill>
                <a:latin typeface="+mn-ea"/>
              </a:rPr>
              <a:t>すでに火災保険にご加入されていても、</a:t>
            </a:r>
            <a:endParaRPr lang="en-US" altLang="ja-JP" sz="998" b="1" dirty="0">
              <a:solidFill>
                <a:srgbClr val="4E4C4B"/>
              </a:solidFill>
              <a:latin typeface="+mn-ea"/>
            </a:endParaRPr>
          </a:p>
          <a:p>
            <a:pPr algn="ctr">
              <a:lnSpc>
                <a:spcPct val="120000"/>
              </a:lnSpc>
            </a:pPr>
            <a:r>
              <a:rPr lang="ja-JP" altLang="en-US" sz="998" b="1" dirty="0">
                <a:solidFill>
                  <a:srgbClr val="4E4C4B"/>
                </a:solidFill>
                <a:latin typeface="+mn-ea"/>
              </a:rPr>
              <a:t>業務特有のリスク補償を手厚くするなら「ビジネスリスク</a:t>
            </a:r>
            <a:r>
              <a:rPr lang="en-US" altLang="ja-JP" sz="998" b="1" dirty="0">
                <a:solidFill>
                  <a:srgbClr val="4E4C4B"/>
                </a:solidFill>
                <a:latin typeface="+mn-ea"/>
              </a:rPr>
              <a:t>Guard</a:t>
            </a:r>
            <a:r>
              <a:rPr lang="ja-JP" altLang="en-US" sz="998" b="1" dirty="0">
                <a:solidFill>
                  <a:srgbClr val="4E4C4B"/>
                </a:solidFill>
                <a:latin typeface="+mn-ea"/>
              </a:rPr>
              <a:t>」がオススメです。</a:t>
            </a:r>
            <a:endParaRPr lang="en-US" altLang="ja-JP" sz="998" b="1" dirty="0">
              <a:solidFill>
                <a:srgbClr val="4E4C4B"/>
              </a:solidFill>
              <a:latin typeface="+mn-ea"/>
            </a:endParaRPr>
          </a:p>
          <a:p>
            <a:pPr algn="ctr">
              <a:lnSpc>
                <a:spcPct val="120000"/>
              </a:lnSpc>
            </a:pPr>
            <a:endParaRPr lang="en-US" altLang="ja-JP" sz="998" b="1" dirty="0">
              <a:solidFill>
                <a:srgbClr val="4E4C4B"/>
              </a:solidFill>
              <a:latin typeface="+mn-ea"/>
            </a:endParaRPr>
          </a:p>
          <a:p>
            <a:pPr algn="ctr">
              <a:lnSpc>
                <a:spcPct val="120000"/>
              </a:lnSpc>
            </a:pPr>
            <a:endParaRPr lang="en-US" altLang="ja-JP" sz="998" b="1" dirty="0">
              <a:solidFill>
                <a:srgbClr val="4E4C4B"/>
              </a:solidFill>
              <a:latin typeface="+mn-ea"/>
            </a:endParaRPr>
          </a:p>
        </p:txBody>
      </p:sp>
      <p:sp>
        <p:nvSpPr>
          <p:cNvPr id="13" name="正方形/長方形 12"/>
          <p:cNvSpPr/>
          <p:nvPr/>
        </p:nvSpPr>
        <p:spPr>
          <a:xfrm>
            <a:off x="4169272" y="5412821"/>
            <a:ext cx="5160149" cy="320436"/>
          </a:xfrm>
          <a:prstGeom prst="rect">
            <a:avLst/>
          </a:prstGeom>
          <a:solidFill>
            <a:srgbClr val="008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b="1" dirty="0">
                <a:solidFill>
                  <a:schemeClr val="bg1"/>
                </a:solidFill>
                <a:latin typeface="+mn-ea"/>
              </a:rPr>
              <a:t>保険料</a:t>
            </a:r>
          </a:p>
        </p:txBody>
      </p:sp>
      <p:graphicFrame>
        <p:nvGraphicFramePr>
          <p:cNvPr id="14" name="表 13"/>
          <p:cNvGraphicFramePr>
            <a:graphicFrameLocks noGrp="1"/>
          </p:cNvGraphicFramePr>
          <p:nvPr>
            <p:extLst/>
          </p:nvPr>
        </p:nvGraphicFramePr>
        <p:xfrm>
          <a:off x="4169272" y="5696628"/>
          <a:ext cx="5160149" cy="718943"/>
        </p:xfrm>
        <a:graphic>
          <a:graphicData uri="http://schemas.openxmlformats.org/drawingml/2006/table">
            <a:tbl>
              <a:tblPr firstRow="1" bandRow="1">
                <a:tableStyleId>{5C22544A-7EE6-4342-B048-85BDC9FD1C3A}</a:tableStyleId>
              </a:tblPr>
              <a:tblGrid>
                <a:gridCol w="2540569">
                  <a:extLst>
                    <a:ext uri="{9D8B030D-6E8A-4147-A177-3AD203B41FA5}">
                      <a16:colId xmlns:a16="http://schemas.microsoft.com/office/drawing/2014/main" val="12638229"/>
                    </a:ext>
                  </a:extLst>
                </a:gridCol>
                <a:gridCol w="2619580">
                  <a:extLst>
                    <a:ext uri="{9D8B030D-6E8A-4147-A177-3AD203B41FA5}">
                      <a16:colId xmlns:a16="http://schemas.microsoft.com/office/drawing/2014/main" val="2883213852"/>
                    </a:ext>
                  </a:extLst>
                </a:gridCol>
              </a:tblGrid>
              <a:tr h="316736">
                <a:tc>
                  <a:txBody>
                    <a:bodyPr/>
                    <a:lstStyle/>
                    <a:p>
                      <a:pPr algn="ctr"/>
                      <a:r>
                        <a:rPr lang="en-US" altLang="ja-JP" sz="1100" dirty="0" smtClean="0">
                          <a:solidFill>
                            <a:srgbClr val="4E4C4B"/>
                          </a:solidFill>
                        </a:rPr>
                        <a:t>For Food Business</a:t>
                      </a:r>
                      <a:r>
                        <a:rPr lang="en-US" altLang="ja-JP" sz="1000" dirty="0" smtClean="0">
                          <a:solidFill>
                            <a:srgbClr val="4E4C4B"/>
                          </a:solidFill>
                        </a:rPr>
                        <a:t>(</a:t>
                      </a:r>
                      <a:r>
                        <a:rPr lang="ja-JP" altLang="en-US" sz="1000" dirty="0" smtClean="0">
                          <a:solidFill>
                            <a:srgbClr val="4E4C4B"/>
                          </a:solidFill>
                        </a:rPr>
                        <a:t>飲食業向け</a:t>
                      </a:r>
                      <a:r>
                        <a:rPr lang="en-US" altLang="ja-JP" sz="1000" dirty="0" smtClean="0">
                          <a:solidFill>
                            <a:srgbClr val="4E4C4B"/>
                          </a:solidFill>
                        </a:rPr>
                        <a:t>)</a:t>
                      </a:r>
                      <a:endParaRPr lang="ja-JP" altLang="en-US" sz="1000" dirty="0">
                        <a:solidFill>
                          <a:srgbClr val="4E4C4B"/>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BCD6EE"/>
                    </a:solidFill>
                  </a:tcPr>
                </a:tc>
                <a:tc>
                  <a:txBody>
                    <a:bodyPr/>
                    <a:lstStyle/>
                    <a:p>
                      <a:pPr algn="ctr"/>
                      <a:r>
                        <a:rPr lang="en-US" altLang="ja-JP" sz="1100" dirty="0" smtClean="0">
                          <a:solidFill>
                            <a:srgbClr val="4E4C4B"/>
                          </a:solidFill>
                        </a:rPr>
                        <a:t>For Beauty Salon</a:t>
                      </a:r>
                      <a:r>
                        <a:rPr lang="en-US" altLang="ja-JP" sz="1000" dirty="0" smtClean="0">
                          <a:solidFill>
                            <a:srgbClr val="4E4C4B"/>
                          </a:solidFill>
                        </a:rPr>
                        <a:t>(</a:t>
                      </a:r>
                      <a:r>
                        <a:rPr lang="ja-JP" altLang="en-US" sz="1000" dirty="0" smtClean="0">
                          <a:solidFill>
                            <a:srgbClr val="4E4C4B"/>
                          </a:solidFill>
                        </a:rPr>
                        <a:t>理美容サロン業向け</a:t>
                      </a:r>
                      <a:r>
                        <a:rPr lang="en-US" altLang="ja-JP" sz="1000" dirty="0" smtClean="0">
                          <a:solidFill>
                            <a:srgbClr val="4E4C4B"/>
                          </a:solidFill>
                        </a:rPr>
                        <a:t>)</a:t>
                      </a:r>
                      <a:endParaRPr lang="ja-JP" altLang="en-US" sz="1100" dirty="0">
                        <a:solidFill>
                          <a:srgbClr val="4E4C4B"/>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BCD6EE"/>
                    </a:solidFill>
                  </a:tcPr>
                </a:tc>
                <a:extLst>
                  <a:ext uri="{0D108BD9-81ED-4DB2-BD59-A6C34878D82A}">
                    <a16:rowId xmlns:a16="http://schemas.microsoft.com/office/drawing/2014/main" val="198376999"/>
                  </a:ext>
                </a:extLst>
              </a:tr>
              <a:tr h="402207">
                <a:tc>
                  <a:txBody>
                    <a:bodyPr/>
                    <a:lstStyle/>
                    <a:p>
                      <a:pPr algn="ctr"/>
                      <a:r>
                        <a:rPr lang="en-US" altLang="ja-JP" sz="1300" b="1" dirty="0" smtClean="0">
                          <a:solidFill>
                            <a:srgbClr val="0081BA"/>
                          </a:solidFill>
                        </a:rPr>
                        <a:t>950</a:t>
                      </a:r>
                      <a:r>
                        <a:rPr lang="ja-JP" altLang="en-US" sz="1300" b="1" dirty="0" smtClean="0">
                          <a:solidFill>
                            <a:srgbClr val="0081BA"/>
                          </a:solidFill>
                        </a:rPr>
                        <a:t>円 </a:t>
                      </a:r>
                      <a:r>
                        <a:rPr lang="en-US" altLang="ja-JP" sz="1000" b="1" dirty="0" smtClean="0">
                          <a:solidFill>
                            <a:srgbClr val="0081BA"/>
                          </a:solidFill>
                        </a:rPr>
                        <a:t>/</a:t>
                      </a:r>
                      <a:r>
                        <a:rPr lang="ja-JP" altLang="en-US" sz="1000" b="1" dirty="0" smtClean="0">
                          <a:solidFill>
                            <a:srgbClr val="0081BA"/>
                          </a:solidFill>
                        </a:rPr>
                        <a:t>月</a:t>
                      </a:r>
                      <a:endParaRPr lang="ja-JP" altLang="en-US" sz="1000" b="1" dirty="0">
                        <a:solidFill>
                          <a:srgbClr val="0081BA"/>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300" b="1" dirty="0" smtClean="0">
                          <a:solidFill>
                            <a:srgbClr val="0081BA"/>
                          </a:solidFill>
                        </a:rPr>
                        <a:t>940</a:t>
                      </a:r>
                      <a:r>
                        <a:rPr lang="ja-JP" altLang="en-US" sz="1300" b="1" dirty="0" smtClean="0">
                          <a:solidFill>
                            <a:srgbClr val="0081BA"/>
                          </a:solidFill>
                        </a:rPr>
                        <a:t>円 </a:t>
                      </a:r>
                      <a:r>
                        <a:rPr lang="en-US" altLang="ja-JP" sz="1000" b="1" dirty="0" smtClean="0">
                          <a:solidFill>
                            <a:srgbClr val="0081BA"/>
                          </a:solidFill>
                        </a:rPr>
                        <a:t>/</a:t>
                      </a:r>
                      <a:r>
                        <a:rPr lang="ja-JP" altLang="en-US" sz="1000" b="1" dirty="0" smtClean="0">
                          <a:solidFill>
                            <a:srgbClr val="0081BA"/>
                          </a:solidFill>
                        </a:rPr>
                        <a:t>月</a:t>
                      </a:r>
                      <a:endParaRPr lang="ja-JP" altLang="en-US" sz="1000" b="1" dirty="0">
                        <a:solidFill>
                          <a:srgbClr val="0081BA"/>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1658191"/>
                  </a:ext>
                </a:extLst>
              </a:tr>
            </a:tbl>
          </a:graphicData>
        </a:graphic>
      </p:graphicFrame>
      <p:sp>
        <p:nvSpPr>
          <p:cNvPr id="9" name="角丸四角形 8"/>
          <p:cNvSpPr/>
          <p:nvPr/>
        </p:nvSpPr>
        <p:spPr>
          <a:xfrm>
            <a:off x="4376936" y="3168262"/>
            <a:ext cx="1779730" cy="228587"/>
          </a:xfrm>
          <a:prstGeom prst="roundRect">
            <a:avLst/>
          </a:prstGeom>
          <a:solidFill>
            <a:srgbClr val="008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70" b="1" dirty="0"/>
              <a:t>災害休業補償</a:t>
            </a:r>
          </a:p>
        </p:txBody>
      </p:sp>
      <p:sp>
        <p:nvSpPr>
          <p:cNvPr id="15" name="角丸四角形 14"/>
          <p:cNvSpPr/>
          <p:nvPr/>
        </p:nvSpPr>
        <p:spPr>
          <a:xfrm>
            <a:off x="6352598" y="3181045"/>
            <a:ext cx="1894008" cy="1959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98" b="1" dirty="0">
                <a:solidFill>
                  <a:srgbClr val="0081BA"/>
                </a:solidFill>
              </a:rPr>
              <a:t>台風・水災等の被害に備えて</a:t>
            </a:r>
          </a:p>
        </p:txBody>
      </p:sp>
      <p:sp>
        <p:nvSpPr>
          <p:cNvPr id="16" name="角丸四角形 15"/>
          <p:cNvSpPr/>
          <p:nvPr/>
        </p:nvSpPr>
        <p:spPr>
          <a:xfrm>
            <a:off x="4654522" y="3451540"/>
            <a:ext cx="2607169" cy="177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98" b="1" dirty="0">
                <a:solidFill>
                  <a:srgbClr val="4E4C4B"/>
                </a:solidFill>
              </a:rPr>
              <a:t>＜補償内容</a:t>
            </a:r>
            <a:r>
              <a:rPr lang="ja-JP" altLang="en-US" sz="998" b="1" dirty="0" smtClean="0">
                <a:solidFill>
                  <a:srgbClr val="4E4C4B"/>
                </a:solidFill>
              </a:rPr>
              <a:t>＞災害</a:t>
            </a:r>
            <a:r>
              <a:rPr lang="ja-JP" altLang="en-US" sz="998" b="1" dirty="0">
                <a:solidFill>
                  <a:srgbClr val="4E4C4B"/>
                </a:solidFill>
              </a:rPr>
              <a:t>時の店舗休業補償</a:t>
            </a:r>
          </a:p>
        </p:txBody>
      </p:sp>
      <p:sp>
        <p:nvSpPr>
          <p:cNvPr id="17" name="角丸四角形 16"/>
          <p:cNvSpPr/>
          <p:nvPr/>
        </p:nvSpPr>
        <p:spPr>
          <a:xfrm>
            <a:off x="4376936" y="3758863"/>
            <a:ext cx="1779730" cy="228587"/>
          </a:xfrm>
          <a:prstGeom prst="roundRect">
            <a:avLst/>
          </a:prstGeom>
          <a:solidFill>
            <a:srgbClr val="008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70" b="1" dirty="0"/>
              <a:t>飲食業リスクの補償</a:t>
            </a:r>
          </a:p>
        </p:txBody>
      </p:sp>
      <p:sp>
        <p:nvSpPr>
          <p:cNvPr id="18" name="角丸四角形 17"/>
          <p:cNvSpPr/>
          <p:nvPr/>
        </p:nvSpPr>
        <p:spPr>
          <a:xfrm>
            <a:off x="6352598" y="3761361"/>
            <a:ext cx="3330842" cy="2158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98" b="1" dirty="0">
                <a:solidFill>
                  <a:srgbClr val="0081BA"/>
                </a:solidFill>
              </a:rPr>
              <a:t>テイクアウト・デリバリーの食中毒も</a:t>
            </a:r>
          </a:p>
        </p:txBody>
      </p:sp>
      <p:sp>
        <p:nvSpPr>
          <p:cNvPr id="19" name="角丸四角形 18"/>
          <p:cNvSpPr/>
          <p:nvPr/>
        </p:nvSpPr>
        <p:spPr>
          <a:xfrm>
            <a:off x="4654521" y="4042140"/>
            <a:ext cx="4179881" cy="1894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98" b="1" dirty="0">
                <a:solidFill>
                  <a:srgbClr val="4E4C4B"/>
                </a:solidFill>
              </a:rPr>
              <a:t>＜補償内容＞食中毒</a:t>
            </a:r>
            <a:r>
              <a:rPr lang="ja-JP" altLang="en-US" sz="998" b="1" dirty="0" smtClean="0">
                <a:solidFill>
                  <a:srgbClr val="4E4C4B"/>
                </a:solidFill>
              </a:rPr>
              <a:t>の賠償補償</a:t>
            </a:r>
            <a:r>
              <a:rPr lang="ja-JP" altLang="en-US" sz="998" b="1" dirty="0">
                <a:solidFill>
                  <a:srgbClr val="4E4C4B"/>
                </a:solidFill>
              </a:rPr>
              <a:t>、営業停止の補償、人格権侵害の補償</a:t>
            </a:r>
          </a:p>
        </p:txBody>
      </p:sp>
      <p:sp>
        <p:nvSpPr>
          <p:cNvPr id="26" name="角丸四角形 25"/>
          <p:cNvSpPr/>
          <p:nvPr/>
        </p:nvSpPr>
        <p:spPr>
          <a:xfrm>
            <a:off x="4376935" y="4382726"/>
            <a:ext cx="2493698" cy="246366"/>
          </a:xfrm>
          <a:prstGeom prst="roundRect">
            <a:avLst/>
          </a:prstGeom>
          <a:solidFill>
            <a:srgbClr val="008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70" b="1" dirty="0"/>
              <a:t>理美容・サロン業リスクの補償</a:t>
            </a:r>
          </a:p>
        </p:txBody>
      </p:sp>
      <p:sp>
        <p:nvSpPr>
          <p:cNvPr id="27" name="角丸四角形 26"/>
          <p:cNvSpPr/>
          <p:nvPr/>
        </p:nvSpPr>
        <p:spPr>
          <a:xfrm>
            <a:off x="7168981" y="4398007"/>
            <a:ext cx="3330842" cy="2158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98" b="1" dirty="0" smtClean="0">
                <a:solidFill>
                  <a:srgbClr val="0081BA"/>
                </a:solidFill>
              </a:rPr>
              <a:t>施術中に怪我をさせたなどに</a:t>
            </a:r>
            <a:endParaRPr lang="ja-JP" altLang="en-US" sz="998" b="1" dirty="0">
              <a:solidFill>
                <a:srgbClr val="0081BA"/>
              </a:solidFill>
            </a:endParaRPr>
          </a:p>
        </p:txBody>
      </p:sp>
      <p:sp>
        <p:nvSpPr>
          <p:cNvPr id="28" name="角丸四角形 27"/>
          <p:cNvSpPr/>
          <p:nvPr/>
        </p:nvSpPr>
        <p:spPr>
          <a:xfrm>
            <a:off x="4658970" y="4666003"/>
            <a:ext cx="4179881" cy="1894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98" b="1" dirty="0">
                <a:solidFill>
                  <a:srgbClr val="4E4C4B"/>
                </a:solidFill>
              </a:rPr>
              <a:t>＜補償内容</a:t>
            </a:r>
            <a:r>
              <a:rPr lang="ja-JP" altLang="en-US" sz="998" b="1" dirty="0" smtClean="0">
                <a:solidFill>
                  <a:srgbClr val="4E4C4B"/>
                </a:solidFill>
              </a:rPr>
              <a:t>＞預り物の</a:t>
            </a:r>
            <a:r>
              <a:rPr lang="ja-JP" altLang="en-US" sz="998" b="1" dirty="0">
                <a:solidFill>
                  <a:srgbClr val="4E4C4B"/>
                </a:solidFill>
              </a:rPr>
              <a:t>補償</a:t>
            </a:r>
            <a:r>
              <a:rPr lang="ja-JP" altLang="en-US" sz="998" b="1" dirty="0" smtClean="0">
                <a:solidFill>
                  <a:srgbClr val="4E4C4B"/>
                </a:solidFill>
              </a:rPr>
              <a:t>、施術中の</a:t>
            </a:r>
            <a:r>
              <a:rPr lang="ja-JP" altLang="en-US" sz="998" b="1" dirty="0">
                <a:solidFill>
                  <a:srgbClr val="4E4C4B"/>
                </a:solidFill>
              </a:rPr>
              <a:t>補償、人格権侵害の補償</a:t>
            </a:r>
          </a:p>
        </p:txBody>
      </p:sp>
      <p:pic>
        <p:nvPicPr>
          <p:cNvPr id="20" name="図 19"/>
          <p:cNvPicPr>
            <a:picLocks noChangeAspect="1"/>
          </p:cNvPicPr>
          <p:nvPr/>
        </p:nvPicPr>
        <p:blipFill rotWithShape="1">
          <a:blip r:embed="rId3" cstate="print">
            <a:extLst>
              <a:ext uri="{28A0092B-C50C-407E-A947-70E740481C1C}">
                <a14:useLocalDpi xmlns:a14="http://schemas.microsoft.com/office/drawing/2010/main" val="0"/>
              </a:ext>
            </a:extLst>
          </a:blip>
          <a:srcRect l="30177" t="10222" r="2599" b="4139"/>
          <a:stretch/>
        </p:blipFill>
        <p:spPr>
          <a:xfrm>
            <a:off x="674050" y="2178445"/>
            <a:ext cx="3300741" cy="2191648"/>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5929" t="7903" r="12522" b="11917"/>
          <a:stretch/>
        </p:blipFill>
        <p:spPr>
          <a:xfrm>
            <a:off x="675501" y="4364211"/>
            <a:ext cx="3297839" cy="2161133"/>
          </a:xfrm>
          <a:prstGeom prst="rect">
            <a:avLst/>
          </a:prstGeom>
        </p:spPr>
      </p:pic>
      <p:sp>
        <p:nvSpPr>
          <p:cNvPr id="21" name="角丸四角形 20"/>
          <p:cNvSpPr/>
          <p:nvPr/>
        </p:nvSpPr>
        <p:spPr>
          <a:xfrm>
            <a:off x="4376935" y="4939202"/>
            <a:ext cx="4975304" cy="1626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dirty="0" smtClean="0">
                <a:solidFill>
                  <a:srgbClr val="4E4C4B"/>
                </a:solidFill>
              </a:rPr>
              <a:t>※</a:t>
            </a:r>
            <a:r>
              <a:rPr lang="ja-JP" altLang="en-US" sz="800" dirty="0" smtClean="0">
                <a:solidFill>
                  <a:srgbClr val="4E4C4B"/>
                </a:solidFill>
              </a:rPr>
              <a:t>上記は保険の概要を説明したものです。詳しくは「ご契約のしおり</a:t>
            </a:r>
            <a:r>
              <a:rPr lang="en-US" altLang="ja-JP" sz="800" dirty="0" smtClean="0">
                <a:solidFill>
                  <a:srgbClr val="4E4C4B"/>
                </a:solidFill>
              </a:rPr>
              <a:t>(</a:t>
            </a:r>
            <a:r>
              <a:rPr lang="ja-JP" altLang="en-US" sz="800" dirty="0" smtClean="0">
                <a:solidFill>
                  <a:srgbClr val="4E4C4B"/>
                </a:solidFill>
              </a:rPr>
              <a:t>約款</a:t>
            </a:r>
            <a:r>
              <a:rPr lang="en-US" altLang="ja-JP" sz="800" dirty="0" smtClean="0">
                <a:solidFill>
                  <a:srgbClr val="4E4C4B"/>
                </a:solidFill>
              </a:rPr>
              <a:t>)</a:t>
            </a:r>
            <a:r>
              <a:rPr lang="ja-JP" altLang="en-US" sz="800" dirty="0" smtClean="0">
                <a:solidFill>
                  <a:srgbClr val="4E4C4B"/>
                </a:solidFill>
              </a:rPr>
              <a:t>」をご確認ください。</a:t>
            </a:r>
            <a:endParaRPr lang="ja-JP" altLang="en-US" sz="800" dirty="0">
              <a:solidFill>
                <a:srgbClr val="4E4C4B"/>
              </a:solidFill>
            </a:endParaRPr>
          </a:p>
        </p:txBody>
      </p:sp>
      <p:sp>
        <p:nvSpPr>
          <p:cNvPr id="6" name="テキスト ボックス 5"/>
          <p:cNvSpPr txBox="1"/>
          <p:nvPr/>
        </p:nvSpPr>
        <p:spPr>
          <a:xfrm>
            <a:off x="7982496" y="6438528"/>
            <a:ext cx="1459054" cy="230832"/>
          </a:xfrm>
          <a:prstGeom prst="rect">
            <a:avLst/>
          </a:prstGeom>
          <a:noFill/>
        </p:spPr>
        <p:txBody>
          <a:bodyPr wrap="none" rtlCol="0">
            <a:spAutoFit/>
          </a:bodyPr>
          <a:lstStyle/>
          <a:p>
            <a:r>
              <a:rPr lang="ja-JP" altLang="en-US" sz="900" dirty="0" smtClean="0">
                <a:latin typeface="+mn-ea"/>
              </a:rPr>
              <a:t>募集番号：</a:t>
            </a:r>
            <a:r>
              <a:rPr lang="en-US" altLang="ja-JP" sz="900" dirty="0" smtClean="0">
                <a:latin typeface="+mn-ea"/>
              </a:rPr>
              <a:t>USSI2006-01</a:t>
            </a:r>
            <a:endParaRPr kumimoji="1" lang="ja-JP" altLang="en-US" sz="900" dirty="0">
              <a:latin typeface="+mn-ea"/>
            </a:endParaRPr>
          </a:p>
        </p:txBody>
      </p:sp>
    </p:spTree>
    <p:extLst>
      <p:ext uri="{BB962C8B-B14F-4D97-AF65-F5344CB8AC3E}">
        <p14:creationId xmlns:p14="http://schemas.microsoft.com/office/powerpoint/2010/main" val="510022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577187" y="294090"/>
            <a:ext cx="6098144" cy="357470"/>
          </a:xfrm>
          <a:prstGeom prst="rect">
            <a:avLst/>
          </a:prstGeom>
          <a:noFill/>
        </p:spPr>
        <p:txBody>
          <a:bodyPr wrap="none" rtlCol="0">
            <a:spAutoFit/>
          </a:bodyPr>
          <a:lstStyle/>
          <a:p>
            <a:r>
              <a:rPr lang="ja-JP" altLang="en-US" sz="1723" b="1" dirty="0">
                <a:latin typeface="+mn-ea"/>
              </a:rPr>
              <a:t>チェーン向けテイクアウト・デリバリーアプリ　＜</a:t>
            </a:r>
            <a:r>
              <a:rPr lang="en-US" altLang="ja-JP" sz="1723" b="1" dirty="0">
                <a:latin typeface="+mn-ea"/>
              </a:rPr>
              <a:t>menu</a:t>
            </a:r>
            <a:r>
              <a:rPr lang="ja-JP" altLang="en-US" sz="1723" b="1" dirty="0">
                <a:latin typeface="+mn-ea"/>
              </a:rPr>
              <a:t>＞</a:t>
            </a:r>
            <a:endParaRPr lang="en-US" altLang="ja-JP" sz="1723" b="1" dirty="0">
              <a:latin typeface="+mn-ea"/>
            </a:endParaRPr>
          </a:p>
        </p:txBody>
      </p:sp>
      <p:sp>
        <p:nvSpPr>
          <p:cNvPr id="9" name="テキスト ボックス 8"/>
          <p:cNvSpPr txBox="1"/>
          <p:nvPr/>
        </p:nvSpPr>
        <p:spPr>
          <a:xfrm>
            <a:off x="2877181" y="930838"/>
            <a:ext cx="6267482" cy="628121"/>
          </a:xfrm>
          <a:prstGeom prst="rect">
            <a:avLst/>
          </a:prstGeom>
          <a:noFill/>
        </p:spPr>
        <p:txBody>
          <a:bodyPr wrap="square" rtlCol="0">
            <a:spAutoFit/>
          </a:bodyPr>
          <a:lstStyle/>
          <a:p>
            <a:pPr>
              <a:lnSpc>
                <a:spcPct val="120000"/>
              </a:lnSpc>
            </a:pPr>
            <a:r>
              <a:rPr lang="ja-JP" altLang="en-US" sz="1451" b="1" dirty="0">
                <a:latin typeface="+mn-ea"/>
              </a:rPr>
              <a:t>タブレット１つで簡単にテイクアウト＆デリバリー注文を受けられる</a:t>
            </a:r>
            <a:endParaRPr lang="en-US" altLang="ja-JP" sz="1451" b="1" dirty="0">
              <a:latin typeface="+mn-ea"/>
            </a:endParaRPr>
          </a:p>
          <a:p>
            <a:pPr>
              <a:lnSpc>
                <a:spcPct val="120000"/>
              </a:lnSpc>
            </a:pPr>
            <a:r>
              <a:rPr lang="ja-JP" altLang="en-US" sz="1451" b="1" dirty="0">
                <a:latin typeface="+mn-ea"/>
              </a:rPr>
              <a:t>注文＆決済アプリサービス</a:t>
            </a:r>
            <a:endParaRPr lang="en-US" altLang="ja-JP" sz="1451" b="1" dirty="0">
              <a:latin typeface="+mn-ea"/>
            </a:endParaRPr>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a:ext>
            </a:extLst>
          </a:blip>
          <a:srcRect t="-1127" b="-269"/>
          <a:stretch/>
        </p:blipFill>
        <p:spPr>
          <a:xfrm>
            <a:off x="504584" y="2058157"/>
            <a:ext cx="3877592" cy="2743046"/>
          </a:xfrm>
          <a:prstGeom prst="rect">
            <a:avLst/>
          </a:prstGeom>
        </p:spPr>
      </p:pic>
      <p:sp>
        <p:nvSpPr>
          <p:cNvPr id="11" name="正方形/長方形 10"/>
          <p:cNvSpPr/>
          <p:nvPr/>
        </p:nvSpPr>
        <p:spPr>
          <a:xfrm>
            <a:off x="504582" y="1628800"/>
            <a:ext cx="8686608" cy="32581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dirty="0">
                <a:latin typeface="+mn-ea"/>
              </a:rPr>
              <a:t>テイクアウト＆デリバリー需要の高まる今、機会損失を防ぎ売上</a:t>
            </a:r>
            <a:r>
              <a:rPr lang="en-US" altLang="ja-JP" sz="1451" dirty="0">
                <a:latin typeface="+mn-ea"/>
              </a:rPr>
              <a:t>UP</a:t>
            </a:r>
            <a:r>
              <a:rPr lang="ja-JP" altLang="en-US" sz="1451" dirty="0">
                <a:latin typeface="+mn-ea"/>
              </a:rPr>
              <a:t>に</a:t>
            </a:r>
          </a:p>
        </p:txBody>
      </p:sp>
      <p:grpSp>
        <p:nvGrpSpPr>
          <p:cNvPr id="15" name="グループ化 14"/>
          <p:cNvGrpSpPr/>
          <p:nvPr/>
        </p:nvGrpSpPr>
        <p:grpSpPr>
          <a:xfrm>
            <a:off x="2730963" y="2862451"/>
            <a:ext cx="1627202" cy="1632919"/>
            <a:chOff x="2736850" y="3244139"/>
            <a:chExt cx="2192676" cy="2192676"/>
          </a:xfrm>
        </p:grpSpPr>
        <p:sp>
          <p:nvSpPr>
            <p:cNvPr id="14" name="楕円 13"/>
            <p:cNvSpPr/>
            <p:nvPr/>
          </p:nvSpPr>
          <p:spPr>
            <a:xfrm>
              <a:off x="2736850" y="3244139"/>
              <a:ext cx="2192676" cy="2192676"/>
            </a:xfrm>
            <a:prstGeom prst="ellipse">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23"/>
            </a:p>
          </p:txBody>
        </p:sp>
        <p:pic>
          <p:nvPicPr>
            <p:cNvPr id="13" name="図 12"/>
            <p:cNvPicPr>
              <a:picLocks noChangeAspect="1"/>
            </p:cNvPicPr>
            <p:nvPr/>
          </p:nvPicPr>
          <p:blipFill rotWithShape="1">
            <a:blip r:embed="rId4" cstate="print">
              <a:extLst>
                <a:ext uri="{28A0092B-C50C-407E-A947-70E740481C1C}">
                  <a14:useLocalDpi xmlns:a14="http://schemas.microsoft.com/office/drawing/2010/main"/>
                </a:ext>
              </a:extLst>
            </a:blip>
            <a:srcRect l="40521"/>
            <a:stretch/>
          </p:blipFill>
          <p:spPr>
            <a:xfrm>
              <a:off x="2933881" y="3440377"/>
              <a:ext cx="1798614" cy="1800200"/>
            </a:xfrm>
            <a:prstGeom prst="rect">
              <a:avLst/>
            </a:prstGeom>
          </p:spPr>
        </p:pic>
      </p:grpSp>
      <p:grpSp>
        <p:nvGrpSpPr>
          <p:cNvPr id="19" name="グループ化 18"/>
          <p:cNvGrpSpPr/>
          <p:nvPr/>
        </p:nvGrpSpPr>
        <p:grpSpPr>
          <a:xfrm>
            <a:off x="517145" y="3429682"/>
            <a:ext cx="2232548" cy="2240393"/>
            <a:chOff x="3200109" y="3729697"/>
            <a:chExt cx="1536926" cy="1542327"/>
          </a:xfrm>
        </p:grpSpPr>
        <p:sp>
          <p:nvSpPr>
            <p:cNvPr id="17" name="楕円 16"/>
            <p:cNvSpPr/>
            <p:nvPr/>
          </p:nvSpPr>
          <p:spPr>
            <a:xfrm>
              <a:off x="3200109" y="3729697"/>
              <a:ext cx="1536926" cy="1542327"/>
            </a:xfrm>
            <a:prstGeom prst="ellipse">
              <a:avLst/>
            </a:prstGeom>
            <a:solidFill>
              <a:schemeClr val="bg2">
                <a:lumMod val="9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23"/>
            </a:p>
          </p:txBody>
        </p:sp>
        <p:pic>
          <p:nvPicPr>
            <p:cNvPr id="18" name="図 17"/>
            <p:cNvPicPr>
              <a:picLocks noChangeAspect="1"/>
            </p:cNvPicPr>
            <p:nvPr/>
          </p:nvPicPr>
          <p:blipFill rotWithShape="1">
            <a:blip r:embed="rId5" cstate="print">
              <a:extLst>
                <a:ext uri="{28A0092B-C50C-407E-A947-70E740481C1C}">
                  <a14:useLocalDpi xmlns:a14="http://schemas.microsoft.com/office/drawing/2010/main"/>
                </a:ext>
              </a:extLst>
            </a:blip>
            <a:srcRect l="2761" t="5714" r="35828"/>
            <a:stretch/>
          </p:blipFill>
          <p:spPr>
            <a:xfrm>
              <a:off x="3335316" y="3849143"/>
              <a:ext cx="1266511" cy="1296359"/>
            </a:xfrm>
            <a:prstGeom prst="rect">
              <a:avLst/>
            </a:prstGeom>
          </p:spPr>
        </p:pic>
      </p:grpSp>
      <p:sp>
        <p:nvSpPr>
          <p:cNvPr id="20" name="角丸四角形 19"/>
          <p:cNvSpPr/>
          <p:nvPr/>
        </p:nvSpPr>
        <p:spPr>
          <a:xfrm>
            <a:off x="4535597" y="2477545"/>
            <a:ext cx="4655595" cy="424472"/>
          </a:xfrm>
          <a:prstGeom prst="roundRect">
            <a:avLst>
              <a:gd name="adj" fmla="val 50000"/>
            </a:avLst>
          </a:prstGeom>
          <a:solidFill>
            <a:srgbClr val="F9EFE4"/>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7" b="1" dirty="0">
                <a:solidFill>
                  <a:schemeClr val="tx1">
                    <a:lumMod val="65000"/>
                    <a:lumOff val="35000"/>
                  </a:schemeClr>
                </a:solidFill>
                <a:latin typeface="+mn-ea"/>
              </a:rPr>
              <a:t>初期費用・手数料が</a:t>
            </a:r>
            <a:r>
              <a:rPr lang="en-US" altLang="ja-JP" sz="907" b="1" dirty="0">
                <a:solidFill>
                  <a:schemeClr val="tx1">
                    <a:lumMod val="65000"/>
                    <a:lumOff val="35000"/>
                  </a:schemeClr>
                </a:solidFill>
                <a:latin typeface="+mn-ea"/>
              </a:rPr>
              <a:t>0</a:t>
            </a:r>
            <a:r>
              <a:rPr lang="ja-JP" altLang="en-US" sz="907" b="1" dirty="0">
                <a:solidFill>
                  <a:schemeClr val="tx1">
                    <a:lumMod val="65000"/>
                    <a:lumOff val="35000"/>
                  </a:schemeClr>
                </a:solidFill>
                <a:latin typeface="+mn-ea"/>
              </a:rPr>
              <a:t>円から始められる</a:t>
            </a:r>
            <a:r>
              <a:rPr lang="ja-JP" altLang="en-US" sz="907" dirty="0">
                <a:solidFill>
                  <a:schemeClr val="tx1">
                    <a:lumMod val="65000"/>
                    <a:lumOff val="35000"/>
                  </a:schemeClr>
                </a:solidFill>
                <a:latin typeface="+mn-ea"/>
              </a:rPr>
              <a:t>テイクアウト・デリバリー受注アプリ</a:t>
            </a:r>
            <a:endParaRPr lang="en-US" altLang="ja-JP" sz="907" dirty="0">
              <a:solidFill>
                <a:schemeClr val="tx1">
                  <a:lumMod val="65000"/>
                  <a:lumOff val="35000"/>
                </a:schemeClr>
              </a:solidFill>
              <a:latin typeface="+mn-ea"/>
            </a:endParaRPr>
          </a:p>
        </p:txBody>
      </p:sp>
      <p:sp>
        <p:nvSpPr>
          <p:cNvPr id="21" name="角丸四角形 20"/>
          <p:cNvSpPr/>
          <p:nvPr/>
        </p:nvSpPr>
        <p:spPr>
          <a:xfrm>
            <a:off x="4530355" y="2965227"/>
            <a:ext cx="4655595" cy="424472"/>
          </a:xfrm>
          <a:prstGeom prst="roundRect">
            <a:avLst>
              <a:gd name="adj" fmla="val 50000"/>
            </a:avLst>
          </a:prstGeom>
          <a:solidFill>
            <a:srgbClr val="F9EFE4"/>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ja-JP" altLang="en-US" sz="907" dirty="0">
                <a:solidFill>
                  <a:schemeClr val="tx1">
                    <a:lumMod val="65000"/>
                    <a:lumOff val="35000"/>
                  </a:schemeClr>
                </a:solidFill>
              </a:rPr>
              <a:t>店舗側は通信ができるタブレットの用意だけ。</a:t>
            </a:r>
            <a:r>
              <a:rPr lang="ja-JP" altLang="en-US" sz="907" b="1" dirty="0">
                <a:solidFill>
                  <a:schemeClr val="tx1">
                    <a:lumMod val="65000"/>
                    <a:lumOff val="35000"/>
                  </a:schemeClr>
                </a:solidFill>
              </a:rPr>
              <a:t>レンタルタブレットも無料</a:t>
            </a:r>
            <a:endParaRPr lang="en-US" altLang="ja-JP" sz="907" b="1" dirty="0">
              <a:solidFill>
                <a:schemeClr val="tx1">
                  <a:lumMod val="65000"/>
                  <a:lumOff val="35000"/>
                </a:schemeClr>
              </a:solidFill>
            </a:endParaRPr>
          </a:p>
        </p:txBody>
      </p:sp>
      <p:sp>
        <p:nvSpPr>
          <p:cNvPr id="22" name="角丸四角形 21"/>
          <p:cNvSpPr/>
          <p:nvPr/>
        </p:nvSpPr>
        <p:spPr>
          <a:xfrm>
            <a:off x="4535597" y="3940592"/>
            <a:ext cx="4655595" cy="424472"/>
          </a:xfrm>
          <a:prstGeom prst="roundRect">
            <a:avLst>
              <a:gd name="adj" fmla="val 50000"/>
            </a:avLst>
          </a:prstGeom>
          <a:solidFill>
            <a:srgbClr val="F9EFE4"/>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7" b="1" dirty="0">
                <a:solidFill>
                  <a:schemeClr val="tx1">
                    <a:lumMod val="65000"/>
                    <a:lumOff val="35000"/>
                  </a:schemeClr>
                </a:solidFill>
              </a:rPr>
              <a:t>事前注文・事前決済でキャンセル損失なども安心</a:t>
            </a:r>
            <a:endParaRPr lang="en-US" altLang="ja-JP" sz="907" b="1" dirty="0">
              <a:solidFill>
                <a:schemeClr val="tx1">
                  <a:lumMod val="65000"/>
                  <a:lumOff val="35000"/>
                </a:schemeClr>
              </a:solidFill>
            </a:endParaRPr>
          </a:p>
        </p:txBody>
      </p:sp>
      <p:sp>
        <p:nvSpPr>
          <p:cNvPr id="23" name="正方形/長方形 22"/>
          <p:cNvSpPr/>
          <p:nvPr/>
        </p:nvSpPr>
        <p:spPr>
          <a:xfrm>
            <a:off x="4529154" y="2072785"/>
            <a:ext cx="4662038" cy="326553"/>
          </a:xfrm>
          <a:prstGeom prst="rect">
            <a:avLst/>
          </a:prstGeom>
          <a:solidFill>
            <a:srgbClr val="E94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b="1" dirty="0">
                <a:solidFill>
                  <a:schemeClr val="bg1"/>
                </a:solidFill>
                <a:latin typeface="+mn-ea"/>
              </a:rPr>
              <a:t>サービス概要・メリット</a:t>
            </a:r>
          </a:p>
        </p:txBody>
      </p:sp>
      <p:sp>
        <p:nvSpPr>
          <p:cNvPr id="24" name="角丸四角形 23"/>
          <p:cNvSpPr/>
          <p:nvPr/>
        </p:nvSpPr>
        <p:spPr>
          <a:xfrm>
            <a:off x="4525671" y="3452909"/>
            <a:ext cx="4655595" cy="424472"/>
          </a:xfrm>
          <a:prstGeom prst="roundRect">
            <a:avLst>
              <a:gd name="adj" fmla="val 50000"/>
            </a:avLst>
          </a:prstGeom>
          <a:solidFill>
            <a:srgbClr val="F9EFE4"/>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7" b="1" dirty="0">
                <a:solidFill>
                  <a:schemeClr val="tx1">
                    <a:lumMod val="65000"/>
                    <a:lumOff val="35000"/>
                  </a:schemeClr>
                </a:solidFill>
              </a:rPr>
              <a:t>アプリで注文から会計までワンストップで、お客様も店舗も時間の無駄をカット</a:t>
            </a:r>
            <a:endParaRPr lang="en-US" altLang="ja-JP" sz="907" b="1" dirty="0">
              <a:solidFill>
                <a:schemeClr val="tx1">
                  <a:lumMod val="65000"/>
                  <a:lumOff val="35000"/>
                </a:schemeClr>
              </a:solidFill>
            </a:endParaRPr>
          </a:p>
        </p:txBody>
      </p:sp>
      <p:grpSp>
        <p:nvGrpSpPr>
          <p:cNvPr id="29" name="グループ化 28"/>
          <p:cNvGrpSpPr/>
          <p:nvPr/>
        </p:nvGrpSpPr>
        <p:grpSpPr>
          <a:xfrm>
            <a:off x="4525671" y="4442431"/>
            <a:ext cx="4649404" cy="1104714"/>
            <a:chOff x="4740130" y="5026627"/>
            <a:chExt cx="5126183" cy="1217998"/>
          </a:xfrm>
        </p:grpSpPr>
        <p:sp>
          <p:nvSpPr>
            <p:cNvPr id="25" name="正方形/長方形 24"/>
            <p:cNvSpPr/>
            <p:nvPr/>
          </p:nvSpPr>
          <p:spPr>
            <a:xfrm>
              <a:off x="4741617" y="5026627"/>
              <a:ext cx="5124696" cy="236926"/>
            </a:xfrm>
            <a:prstGeom prst="rect">
              <a:avLst/>
            </a:prstGeom>
            <a:solidFill>
              <a:srgbClr val="E94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98" b="1" dirty="0">
                  <a:solidFill>
                    <a:schemeClr val="bg1"/>
                  </a:solidFill>
                  <a:latin typeface="+mn-ea"/>
                </a:rPr>
                <a:t>お申込みまでの流れ</a:t>
              </a:r>
              <a:endParaRPr lang="en-US" altLang="ja-JP" sz="998" b="1" dirty="0">
                <a:solidFill>
                  <a:schemeClr val="bg1"/>
                </a:solidFill>
                <a:latin typeface="+mn-ea"/>
              </a:endParaRPr>
            </a:p>
          </p:txBody>
        </p:sp>
        <p:pic>
          <p:nvPicPr>
            <p:cNvPr id="26" name="図 25"/>
            <p:cNvPicPr>
              <a:picLocks noChangeAspect="1"/>
            </p:cNvPicPr>
            <p:nvPr/>
          </p:nvPicPr>
          <p:blipFill rotWithShape="1">
            <a:blip r:embed="rId6" cstate="print">
              <a:extLst>
                <a:ext uri="{28A0092B-C50C-407E-A947-70E740481C1C}">
                  <a14:useLocalDpi xmlns:a14="http://schemas.microsoft.com/office/drawing/2010/main"/>
                </a:ext>
              </a:extLst>
            </a:blip>
            <a:srcRect t="-2084" r="16" b="2084"/>
            <a:stretch/>
          </p:blipFill>
          <p:spPr>
            <a:xfrm>
              <a:off x="4740130" y="5236886"/>
              <a:ext cx="5115240" cy="1007739"/>
            </a:xfrm>
            <a:prstGeom prst="rect">
              <a:avLst/>
            </a:prstGeom>
          </p:spPr>
        </p:pic>
      </p:grpSp>
      <p:sp>
        <p:nvSpPr>
          <p:cNvPr id="27" name="正方形/長方形 26"/>
          <p:cNvSpPr/>
          <p:nvPr/>
        </p:nvSpPr>
        <p:spPr>
          <a:xfrm>
            <a:off x="504584" y="5677766"/>
            <a:ext cx="2216356" cy="528118"/>
          </a:xfrm>
          <a:prstGeom prst="rect">
            <a:avLst/>
          </a:prstGeom>
          <a:solidFill>
            <a:srgbClr val="E94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b="1" dirty="0">
                <a:solidFill>
                  <a:schemeClr val="bg1"/>
                </a:solidFill>
                <a:latin typeface="+mn-ea"/>
              </a:rPr>
              <a:t>費用</a:t>
            </a:r>
          </a:p>
        </p:txBody>
      </p:sp>
      <p:graphicFrame>
        <p:nvGraphicFramePr>
          <p:cNvPr id="28" name="表 27"/>
          <p:cNvGraphicFramePr>
            <a:graphicFrameLocks noGrp="1"/>
          </p:cNvGraphicFramePr>
          <p:nvPr>
            <p:extLst/>
          </p:nvPr>
        </p:nvGraphicFramePr>
        <p:xfrm>
          <a:off x="2720939" y="5677766"/>
          <a:ext cx="6460326" cy="546872"/>
        </p:xfrm>
        <a:graphic>
          <a:graphicData uri="http://schemas.openxmlformats.org/drawingml/2006/table">
            <a:tbl>
              <a:tblPr firstRow="1" bandRow="1">
                <a:tableStyleId>{5C22544A-7EE6-4342-B048-85BDC9FD1C3A}</a:tableStyleId>
              </a:tblPr>
              <a:tblGrid>
                <a:gridCol w="3233102">
                  <a:extLst>
                    <a:ext uri="{9D8B030D-6E8A-4147-A177-3AD203B41FA5}">
                      <a16:colId xmlns:a16="http://schemas.microsoft.com/office/drawing/2014/main" val="12638229"/>
                    </a:ext>
                  </a:extLst>
                </a:gridCol>
                <a:gridCol w="3227224">
                  <a:extLst>
                    <a:ext uri="{9D8B030D-6E8A-4147-A177-3AD203B41FA5}">
                      <a16:colId xmlns:a16="http://schemas.microsoft.com/office/drawing/2014/main" val="2883213852"/>
                    </a:ext>
                  </a:extLst>
                </a:gridCol>
              </a:tblGrid>
              <a:tr h="234983">
                <a:tc>
                  <a:txBody>
                    <a:bodyPr/>
                    <a:lstStyle/>
                    <a:p>
                      <a:pPr algn="ctr"/>
                      <a:r>
                        <a:rPr kumimoji="1" lang="ja-JP" altLang="en-US" sz="1000" b="1" dirty="0" smtClean="0">
                          <a:solidFill>
                            <a:srgbClr val="000000"/>
                          </a:solidFill>
                        </a:rPr>
                        <a:t>初期設定費用</a:t>
                      </a:r>
                      <a:endParaRPr kumimoji="1" lang="ja-JP" altLang="en-US" sz="1000" b="1" dirty="0">
                        <a:solidFill>
                          <a:srgbClr val="000000"/>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9EFE4"/>
                    </a:solidFill>
                  </a:tcPr>
                </a:tc>
                <a:tc>
                  <a:txBody>
                    <a:bodyPr/>
                    <a:lstStyle/>
                    <a:p>
                      <a:pPr algn="ctr"/>
                      <a:r>
                        <a:rPr kumimoji="1" lang="ja-JP" altLang="en-US" sz="1000" dirty="0" smtClean="0">
                          <a:solidFill>
                            <a:srgbClr val="000000"/>
                          </a:solidFill>
                        </a:rPr>
                        <a:t>月額費用</a:t>
                      </a:r>
                      <a:endParaRPr kumimoji="1" lang="en-US" altLang="ja-JP" sz="1000" dirty="0" smtClean="0">
                        <a:solidFill>
                          <a:srgbClr val="000000"/>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9EFE4"/>
                    </a:solidFill>
                  </a:tcPr>
                </a:tc>
                <a:extLst>
                  <a:ext uri="{0D108BD9-81ED-4DB2-BD59-A6C34878D82A}">
                    <a16:rowId xmlns:a16="http://schemas.microsoft.com/office/drawing/2014/main" val="198376999"/>
                  </a:ext>
                </a:extLst>
              </a:tr>
              <a:tr h="304096">
                <a:tc>
                  <a:txBody>
                    <a:bodyPr/>
                    <a:lstStyle/>
                    <a:p>
                      <a:pPr algn="ctr"/>
                      <a:r>
                        <a:rPr kumimoji="1" lang="ja-JP" altLang="en-US" sz="1500" b="1" dirty="0" smtClean="0">
                          <a:solidFill>
                            <a:srgbClr val="000000"/>
                          </a:solidFill>
                        </a:rPr>
                        <a:t>無料</a:t>
                      </a:r>
                      <a:endParaRPr kumimoji="1" lang="en-US" altLang="ja-JP" sz="1500" b="1" dirty="0" smtClean="0">
                        <a:solidFill>
                          <a:srgbClr val="000000"/>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500" b="1" dirty="0" smtClean="0">
                          <a:solidFill>
                            <a:srgbClr val="000000"/>
                          </a:solidFill>
                        </a:rPr>
                        <a:t>無料</a:t>
                      </a:r>
                      <a:endParaRPr kumimoji="1" lang="ja-JP" altLang="en-US" sz="1800" b="1" dirty="0">
                        <a:solidFill>
                          <a:srgbClr val="000000"/>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1658191"/>
                  </a:ext>
                </a:extLst>
              </a:tr>
            </a:tbl>
          </a:graphicData>
        </a:graphic>
      </p:graphicFrame>
      <p:sp>
        <p:nvSpPr>
          <p:cNvPr id="30" name="テキスト ボックス 29"/>
          <p:cNvSpPr txBox="1"/>
          <p:nvPr/>
        </p:nvSpPr>
        <p:spPr>
          <a:xfrm>
            <a:off x="467610" y="6429404"/>
            <a:ext cx="8949886" cy="231923"/>
          </a:xfrm>
          <a:prstGeom prst="rect">
            <a:avLst/>
          </a:prstGeom>
          <a:noFill/>
        </p:spPr>
        <p:txBody>
          <a:bodyPr wrap="none" rtlCol="0">
            <a:spAutoFit/>
          </a:bodyPr>
          <a:lstStyle/>
          <a:p>
            <a:r>
              <a:rPr lang="en-US" altLang="ja-JP" sz="907" dirty="0">
                <a:latin typeface="+mn-ea"/>
              </a:rPr>
              <a:t>※</a:t>
            </a:r>
            <a:r>
              <a:rPr lang="ja-JP" altLang="en-US" sz="907" dirty="0">
                <a:latin typeface="+mn-ea"/>
              </a:rPr>
              <a:t>入金額が</a:t>
            </a:r>
            <a:r>
              <a:rPr lang="en-US" altLang="ja-JP" sz="907" dirty="0">
                <a:latin typeface="+mn-ea"/>
              </a:rPr>
              <a:t>5,000</a:t>
            </a:r>
            <a:r>
              <a:rPr lang="ja-JP" altLang="en-US" sz="907" dirty="0">
                <a:latin typeface="+mn-ea"/>
              </a:rPr>
              <a:t>円に満たない場合は、</a:t>
            </a:r>
            <a:r>
              <a:rPr lang="en-US" altLang="ja-JP" sz="907" dirty="0">
                <a:latin typeface="+mn-ea"/>
              </a:rPr>
              <a:t>5,000</a:t>
            </a:r>
            <a:r>
              <a:rPr lang="ja-JP" altLang="en-US" sz="907" dirty="0">
                <a:latin typeface="+mn-ea"/>
              </a:rPr>
              <a:t>円を超える月まで振込保留となります。（最大</a:t>
            </a:r>
            <a:r>
              <a:rPr lang="en-US" altLang="ja-JP" sz="907" dirty="0">
                <a:latin typeface="+mn-ea"/>
              </a:rPr>
              <a:t>6</a:t>
            </a:r>
            <a:r>
              <a:rPr lang="ja-JP" altLang="en-US" sz="907" dirty="0">
                <a:latin typeface="+mn-ea"/>
              </a:rPr>
              <a:t>ヶ月を預り期間上限として、期間経過時は、</a:t>
            </a:r>
            <a:r>
              <a:rPr lang="en-US" altLang="ja-JP" sz="907" dirty="0">
                <a:latin typeface="+mn-ea"/>
              </a:rPr>
              <a:t>5,000</a:t>
            </a:r>
            <a:r>
              <a:rPr lang="ja-JP" altLang="en-US" sz="907" dirty="0">
                <a:latin typeface="+mn-ea"/>
              </a:rPr>
              <a:t>円に満たなくても振込）</a:t>
            </a:r>
          </a:p>
        </p:txBody>
      </p:sp>
      <p:pic>
        <p:nvPicPr>
          <p:cNvPr id="2" name="図 1"/>
          <p:cNvPicPr>
            <a:picLocks noChangeAspect="1"/>
          </p:cNvPicPr>
          <p:nvPr/>
        </p:nvPicPr>
        <p:blipFill rotWithShape="1">
          <a:blip r:embed="rId7" cstate="print">
            <a:extLst>
              <a:ext uri="{28A0092B-C50C-407E-A947-70E740481C1C}">
                <a14:useLocalDpi xmlns:a14="http://schemas.microsoft.com/office/drawing/2010/main"/>
              </a:ext>
            </a:extLst>
          </a:blip>
          <a:srcRect t="9515" b="10116"/>
          <a:stretch/>
        </p:blipFill>
        <p:spPr>
          <a:xfrm>
            <a:off x="559820" y="908720"/>
            <a:ext cx="2270693" cy="648072"/>
          </a:xfrm>
          <a:prstGeom prst="rect">
            <a:avLst/>
          </a:prstGeom>
        </p:spPr>
      </p:pic>
      <p:sp>
        <p:nvSpPr>
          <p:cNvPr id="31" name="テキスト ボックス 30"/>
          <p:cNvSpPr txBox="1"/>
          <p:nvPr/>
        </p:nvSpPr>
        <p:spPr>
          <a:xfrm>
            <a:off x="478057" y="6235125"/>
            <a:ext cx="4706738" cy="231923"/>
          </a:xfrm>
          <a:prstGeom prst="rect">
            <a:avLst/>
          </a:prstGeom>
          <a:noFill/>
        </p:spPr>
        <p:txBody>
          <a:bodyPr wrap="none" rtlCol="0">
            <a:spAutoFit/>
          </a:bodyPr>
          <a:lstStyle/>
          <a:p>
            <a:r>
              <a:rPr lang="en-US" altLang="ja-JP" sz="907" dirty="0">
                <a:latin typeface="+mn-ea"/>
              </a:rPr>
              <a:t>※</a:t>
            </a:r>
            <a:r>
              <a:rPr lang="ja-JP" altLang="en-US" sz="907" dirty="0">
                <a:latin typeface="+mn-ea"/>
              </a:rPr>
              <a:t>入金は当月末翌月払いとなります。振込手数料（</a:t>
            </a:r>
            <a:r>
              <a:rPr lang="en-US" altLang="ja-JP" sz="907" dirty="0">
                <a:latin typeface="+mn-ea"/>
              </a:rPr>
              <a:t>440</a:t>
            </a:r>
            <a:r>
              <a:rPr lang="ja-JP" altLang="en-US" sz="907" dirty="0">
                <a:latin typeface="+mn-ea"/>
              </a:rPr>
              <a:t>円）は店舗様負担等なります。</a:t>
            </a:r>
          </a:p>
        </p:txBody>
      </p:sp>
    </p:spTree>
    <p:extLst>
      <p:ext uri="{BB962C8B-B14F-4D97-AF65-F5344CB8AC3E}">
        <p14:creationId xmlns:p14="http://schemas.microsoft.com/office/powerpoint/2010/main" val="3473920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498" y="163468"/>
            <a:ext cx="7886052" cy="522485"/>
          </a:xfrm>
        </p:spPr>
        <p:txBody>
          <a:bodyPr/>
          <a:lstStyle/>
          <a:p>
            <a:r>
              <a:rPr lang="ja-JP" altLang="en-US" sz="1814" b="1" dirty="0"/>
              <a:t>サービスラインアップ</a:t>
            </a:r>
          </a:p>
        </p:txBody>
      </p:sp>
      <p:sp>
        <p:nvSpPr>
          <p:cNvPr id="3" name="コンテンツ プレースホルダー 2"/>
          <p:cNvSpPr>
            <a:spLocks noGrp="1"/>
          </p:cNvSpPr>
          <p:nvPr>
            <p:ph idx="1"/>
          </p:nvPr>
        </p:nvSpPr>
        <p:spPr>
          <a:xfrm>
            <a:off x="642813" y="1469681"/>
            <a:ext cx="8620375" cy="3461464"/>
          </a:xfrm>
        </p:spPr>
        <p:txBody>
          <a:bodyPr>
            <a:noAutofit/>
          </a:bodyPr>
          <a:lstStyle/>
          <a:p>
            <a:pPr marL="0" indent="0">
              <a:lnSpc>
                <a:spcPct val="150000"/>
              </a:lnSpc>
              <a:buNone/>
            </a:pPr>
            <a:r>
              <a:rPr lang="ja-JP" altLang="en-US" sz="1179" b="1" dirty="0">
                <a:latin typeface="+mn-ea"/>
              </a:rPr>
              <a:t>■ 人材支援サービス　＜</a:t>
            </a:r>
            <a:r>
              <a:rPr lang="en-US" altLang="ja-JP" sz="1179" b="1" dirty="0" err="1" smtClean="0">
                <a:latin typeface="+mn-ea"/>
              </a:rPr>
              <a:t>Baitry</a:t>
            </a:r>
            <a:r>
              <a:rPr lang="ja-JP" altLang="en-US" sz="1179" b="1" dirty="0" smtClean="0">
                <a:latin typeface="+mn-ea"/>
              </a:rPr>
              <a:t>＞</a:t>
            </a:r>
            <a:endParaRPr lang="en-US" altLang="ja-JP" sz="1179" b="1" dirty="0">
              <a:latin typeface="+mn-ea"/>
            </a:endParaRPr>
          </a:p>
          <a:p>
            <a:pPr marL="0" indent="0">
              <a:lnSpc>
                <a:spcPct val="150000"/>
              </a:lnSpc>
              <a:buNone/>
            </a:pPr>
            <a:r>
              <a:rPr lang="ja-JP" altLang="en-US" sz="1179" b="1" dirty="0" smtClean="0">
                <a:latin typeface="+mn-ea"/>
              </a:rPr>
              <a:t>■ </a:t>
            </a:r>
            <a:r>
              <a:rPr lang="en-US" altLang="ja-JP" sz="1179" b="1" dirty="0">
                <a:latin typeface="+mn-ea"/>
              </a:rPr>
              <a:t>BGM</a:t>
            </a:r>
            <a:r>
              <a:rPr lang="ja-JP" altLang="en-US" sz="1179" b="1" dirty="0">
                <a:latin typeface="+mn-ea"/>
              </a:rPr>
              <a:t>　＜ソーシャル・ディスタンス・プロジェクト＞</a:t>
            </a:r>
            <a:endParaRPr lang="en-US" altLang="ja-JP" sz="1179" b="1" dirty="0">
              <a:latin typeface="+mn-ea"/>
            </a:endParaRPr>
          </a:p>
          <a:p>
            <a:pPr marL="0" indent="0">
              <a:lnSpc>
                <a:spcPct val="150000"/>
              </a:lnSpc>
              <a:buNone/>
            </a:pPr>
            <a:r>
              <a:rPr lang="ja-JP" altLang="en-US" sz="1179" b="1" dirty="0" smtClean="0">
                <a:latin typeface="+mn-ea"/>
              </a:rPr>
              <a:t>■ </a:t>
            </a:r>
            <a:r>
              <a:rPr lang="ja-JP" altLang="en-US" sz="1179" b="1" dirty="0">
                <a:latin typeface="+mn-ea"/>
              </a:rPr>
              <a:t>自動音声応答サービス　＜</a:t>
            </a:r>
            <a:r>
              <a:rPr lang="en-US" altLang="ja-JP" sz="1179" b="1" dirty="0">
                <a:latin typeface="+mn-ea"/>
              </a:rPr>
              <a:t>AI</a:t>
            </a:r>
            <a:r>
              <a:rPr lang="ja-JP" altLang="en-US" sz="1179" b="1" dirty="0">
                <a:latin typeface="+mn-ea"/>
              </a:rPr>
              <a:t>コンシェルジュ＞</a:t>
            </a:r>
            <a:endParaRPr lang="en-US" altLang="ja-JP" sz="1179" b="1" dirty="0">
              <a:latin typeface="+mn-ea"/>
            </a:endParaRPr>
          </a:p>
          <a:p>
            <a:pPr marL="0" indent="0">
              <a:lnSpc>
                <a:spcPct val="150000"/>
              </a:lnSpc>
              <a:buNone/>
            </a:pPr>
            <a:r>
              <a:rPr lang="ja-JP" altLang="en-US" sz="1179" b="1" dirty="0" smtClean="0">
                <a:latin typeface="+mn-ea"/>
              </a:rPr>
              <a:t>■ </a:t>
            </a:r>
            <a:r>
              <a:rPr lang="ja-JP" altLang="en-US" sz="1179" b="1" dirty="0">
                <a:latin typeface="+mn-ea"/>
              </a:rPr>
              <a:t>飲食店支援　</a:t>
            </a:r>
            <a:r>
              <a:rPr lang="en-US" altLang="ja-JP" sz="1179" b="1" dirty="0">
                <a:latin typeface="+mn-ea"/>
              </a:rPr>
              <a:t>&lt;</a:t>
            </a:r>
            <a:r>
              <a:rPr lang="ja-JP" altLang="en-US" sz="1179" b="1" dirty="0">
                <a:latin typeface="+mn-ea"/>
              </a:rPr>
              <a:t>ヒトサラ：成果課金プラン</a:t>
            </a:r>
            <a:r>
              <a:rPr lang="en-US" altLang="ja-JP" sz="1179" b="1" dirty="0">
                <a:latin typeface="+mn-ea"/>
              </a:rPr>
              <a:t>&gt;</a:t>
            </a:r>
          </a:p>
          <a:p>
            <a:pPr marL="0" indent="0">
              <a:lnSpc>
                <a:spcPct val="150000"/>
              </a:lnSpc>
              <a:buNone/>
            </a:pPr>
            <a:endParaRPr lang="en-US" altLang="ja-JP" sz="1179" b="1" dirty="0">
              <a:latin typeface="+mn-ea"/>
            </a:endParaRPr>
          </a:p>
        </p:txBody>
      </p:sp>
      <p:sp>
        <p:nvSpPr>
          <p:cNvPr id="7" name="テキスト ボックス 6"/>
          <p:cNvSpPr txBox="1"/>
          <p:nvPr/>
        </p:nvSpPr>
        <p:spPr>
          <a:xfrm>
            <a:off x="637919" y="1045498"/>
            <a:ext cx="8625271" cy="343620"/>
          </a:xfrm>
          <a:prstGeom prst="rect">
            <a:avLst/>
          </a:prstGeom>
          <a:solidFill>
            <a:srgbClr val="F1A411"/>
          </a:solidFill>
        </p:spPr>
        <p:txBody>
          <a:bodyPr wrap="square" rtlCol="0">
            <a:spAutoFit/>
          </a:bodyPr>
          <a:lstStyle/>
          <a:p>
            <a:r>
              <a:rPr lang="ja-JP" altLang="en-US" sz="1633" b="1" dirty="0" smtClean="0">
                <a:solidFill>
                  <a:schemeClr val="bg1"/>
                </a:solidFill>
              </a:rPr>
              <a:t>コロナウ</a:t>
            </a:r>
            <a:r>
              <a:rPr lang="ja-JP" altLang="en-US" sz="1633" b="1" dirty="0">
                <a:solidFill>
                  <a:schemeClr val="bg1"/>
                </a:solidFill>
              </a:rPr>
              <a:t>イ</a:t>
            </a:r>
            <a:r>
              <a:rPr lang="ja-JP" altLang="en-US" sz="1633" b="1" dirty="0" smtClean="0">
                <a:solidFill>
                  <a:schemeClr val="bg1"/>
                </a:solidFill>
              </a:rPr>
              <a:t>ルス</a:t>
            </a:r>
            <a:r>
              <a:rPr lang="ja-JP" altLang="en-US" sz="1633" b="1" dirty="0">
                <a:solidFill>
                  <a:schemeClr val="bg1"/>
                </a:solidFill>
              </a:rPr>
              <a:t>特別支援対策サービス　</a:t>
            </a:r>
          </a:p>
        </p:txBody>
      </p:sp>
    </p:spTree>
    <p:extLst>
      <p:ext uri="{BB962C8B-B14F-4D97-AF65-F5344CB8AC3E}">
        <p14:creationId xmlns:p14="http://schemas.microsoft.com/office/powerpoint/2010/main" val="1506737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7074" y="164143"/>
            <a:ext cx="7886052" cy="522485"/>
          </a:xfrm>
        </p:spPr>
        <p:txBody>
          <a:bodyPr/>
          <a:lstStyle/>
          <a:p>
            <a:r>
              <a:rPr lang="ja-JP" altLang="en-US" sz="2177" b="1" dirty="0"/>
              <a:t>会社概要</a:t>
            </a: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504" y="1196752"/>
            <a:ext cx="3264753" cy="5203199"/>
          </a:xfrm>
          <a:prstGeom prst="rect">
            <a:avLst/>
          </a:prstGeom>
        </p:spPr>
      </p:pic>
      <p:sp>
        <p:nvSpPr>
          <p:cNvPr id="5" name="正方形/長方形 4"/>
          <p:cNvSpPr/>
          <p:nvPr/>
        </p:nvSpPr>
        <p:spPr>
          <a:xfrm>
            <a:off x="4038651" y="1077819"/>
            <a:ext cx="5450853" cy="5841279"/>
          </a:xfrm>
          <a:prstGeom prst="rect">
            <a:avLst/>
          </a:prstGeom>
        </p:spPr>
        <p:txBody>
          <a:bodyPr wrap="square">
            <a:spAutoFit/>
          </a:bodyPr>
          <a:lstStyle/>
          <a:p>
            <a:r>
              <a:rPr lang="ja-JP" altLang="en-US" sz="1451" b="1" dirty="0">
                <a:latin typeface="+mn-ea"/>
                <a:cs typeface="Meiryo UI" panose="020B0604030504040204" pitchFamily="50" charset="-128"/>
              </a:rPr>
              <a:t>商号</a:t>
            </a:r>
            <a:endParaRPr lang="en-US" altLang="ja-JP" sz="1451" b="1" dirty="0">
              <a:latin typeface="+mn-ea"/>
              <a:cs typeface="Meiryo UI" panose="020B0604030504040204" pitchFamily="50" charset="-128"/>
            </a:endParaRPr>
          </a:p>
          <a:p>
            <a:r>
              <a:rPr lang="ja-JP" altLang="en-US" sz="1451" b="1" dirty="0">
                <a:latin typeface="+mn-ea"/>
                <a:cs typeface="Meiryo UI" panose="020B0604030504040204" pitchFamily="50" charset="-128"/>
              </a:rPr>
              <a:t>　</a:t>
            </a:r>
            <a:r>
              <a:rPr lang="ja-JP" altLang="en-US" sz="1451" dirty="0">
                <a:latin typeface="+mn-ea"/>
                <a:cs typeface="Meiryo UI" panose="020B0604030504040204" pitchFamily="50" charset="-128"/>
              </a:rPr>
              <a:t>株式会社 </a:t>
            </a:r>
            <a:r>
              <a:rPr lang="en-US" altLang="ja-JP" sz="1451" dirty="0">
                <a:latin typeface="+mn-ea"/>
                <a:cs typeface="Meiryo UI" panose="020B0604030504040204" pitchFamily="50" charset="-128"/>
              </a:rPr>
              <a:t>USEN</a:t>
            </a:r>
            <a:br>
              <a:rPr lang="en-US" altLang="ja-JP" sz="1451" dirty="0">
                <a:latin typeface="+mn-ea"/>
                <a:cs typeface="Meiryo UI" panose="020B0604030504040204" pitchFamily="50" charset="-128"/>
              </a:rPr>
            </a:br>
            <a:r>
              <a:rPr lang="ja-JP" altLang="en-US" sz="1451" dirty="0">
                <a:latin typeface="+mn-ea"/>
                <a:cs typeface="Meiryo UI" panose="020B0604030504040204" pitchFamily="50" charset="-128"/>
              </a:rPr>
              <a:t> </a:t>
            </a:r>
            <a:r>
              <a:rPr lang="ja-JP" altLang="en-US" sz="1270" dirty="0">
                <a:latin typeface="+mn-ea"/>
                <a:cs typeface="Meiryo UI" panose="020B0604030504040204" pitchFamily="50" charset="-128"/>
              </a:rPr>
              <a:t>（平成</a:t>
            </a:r>
            <a:r>
              <a:rPr lang="en-US" altLang="ja-JP" sz="1270" dirty="0">
                <a:latin typeface="+mn-ea"/>
                <a:cs typeface="Meiryo UI" panose="020B0604030504040204" pitchFamily="50" charset="-128"/>
              </a:rPr>
              <a:t>29</a:t>
            </a:r>
            <a:r>
              <a:rPr lang="ja-JP" altLang="en-US" sz="1270" dirty="0">
                <a:latin typeface="+mn-ea"/>
                <a:cs typeface="Meiryo UI" panose="020B0604030504040204" pitchFamily="50" charset="-128"/>
              </a:rPr>
              <a:t>年</a:t>
            </a:r>
            <a:r>
              <a:rPr lang="en-US" altLang="ja-JP" sz="1270" dirty="0">
                <a:latin typeface="+mn-ea"/>
                <a:cs typeface="Meiryo UI" panose="020B0604030504040204" pitchFamily="50" charset="-128"/>
              </a:rPr>
              <a:t>12</a:t>
            </a:r>
            <a:r>
              <a:rPr lang="ja-JP" altLang="en-US" sz="1270" dirty="0">
                <a:latin typeface="+mn-ea"/>
                <a:cs typeface="Meiryo UI" panose="020B0604030504040204" pitchFamily="50" charset="-128"/>
              </a:rPr>
              <a:t>月</a:t>
            </a:r>
            <a:r>
              <a:rPr lang="en-US" altLang="ja-JP" sz="1270" dirty="0">
                <a:latin typeface="+mn-ea"/>
                <a:cs typeface="Meiryo UI" panose="020B0604030504040204" pitchFamily="50" charset="-128"/>
              </a:rPr>
              <a:t>1</a:t>
            </a:r>
            <a:r>
              <a:rPr lang="ja-JP" altLang="en-US" sz="1270" dirty="0">
                <a:latin typeface="+mn-ea"/>
                <a:cs typeface="Meiryo UI" panose="020B0604030504040204" pitchFamily="50" charset="-128"/>
              </a:rPr>
              <a:t>日に</a:t>
            </a:r>
            <a:r>
              <a:rPr lang="en-US" altLang="ja-JP" sz="1270" dirty="0">
                <a:latin typeface="+mn-ea"/>
                <a:cs typeface="Meiryo UI" panose="020B0604030504040204" pitchFamily="50" charset="-128"/>
              </a:rPr>
              <a:t>USEN</a:t>
            </a:r>
            <a:r>
              <a:rPr lang="ja-JP" altLang="en-US" sz="1270" dirty="0">
                <a:latin typeface="+mn-ea"/>
                <a:cs typeface="Meiryo UI" panose="020B0604030504040204" pitchFamily="50" charset="-128"/>
              </a:rPr>
              <a:t>分割準備会社から商号変更）</a:t>
            </a:r>
            <a:endParaRPr lang="en-US" altLang="ja-JP" sz="1270" dirty="0">
              <a:latin typeface="+mn-ea"/>
              <a:cs typeface="Meiryo UI" panose="020B0604030504040204" pitchFamily="50" charset="-128"/>
            </a:endParaRPr>
          </a:p>
          <a:p>
            <a:endParaRPr lang="ja-JP" altLang="en-US" sz="1451" dirty="0">
              <a:latin typeface="+mn-ea"/>
              <a:cs typeface="Meiryo UI" panose="020B0604030504040204" pitchFamily="50" charset="-128"/>
            </a:endParaRPr>
          </a:p>
          <a:p>
            <a:r>
              <a:rPr lang="ja-JP" altLang="en-US" sz="1451" b="1" dirty="0">
                <a:latin typeface="+mn-ea"/>
                <a:cs typeface="Meiryo UI" panose="020B0604030504040204" pitchFamily="50" charset="-128"/>
              </a:rPr>
              <a:t>所在地</a:t>
            </a:r>
          </a:p>
          <a:p>
            <a:r>
              <a:rPr lang="ja-JP" altLang="en-US" sz="1451" dirty="0">
                <a:latin typeface="+mn-ea"/>
                <a:cs typeface="Meiryo UI" panose="020B0604030504040204" pitchFamily="50" charset="-128"/>
              </a:rPr>
              <a:t>　本社：東京都品川区上大崎三丁目</a:t>
            </a:r>
            <a:r>
              <a:rPr lang="en-US" altLang="ja-JP" sz="1451" dirty="0">
                <a:latin typeface="+mn-ea"/>
                <a:cs typeface="Meiryo UI" panose="020B0604030504040204" pitchFamily="50" charset="-128"/>
              </a:rPr>
              <a:t>1</a:t>
            </a:r>
            <a:r>
              <a:rPr lang="ja-JP" altLang="en-US" sz="1451" dirty="0">
                <a:latin typeface="+mn-ea"/>
                <a:cs typeface="Meiryo UI" panose="020B0604030504040204" pitchFamily="50" charset="-128"/>
              </a:rPr>
              <a:t>番</a:t>
            </a:r>
            <a:r>
              <a:rPr lang="en-US" altLang="ja-JP" sz="1451" dirty="0">
                <a:latin typeface="+mn-ea"/>
                <a:cs typeface="Meiryo UI" panose="020B0604030504040204" pitchFamily="50" charset="-128"/>
              </a:rPr>
              <a:t>1</a:t>
            </a:r>
            <a:r>
              <a:rPr lang="ja-JP" altLang="en-US" sz="1451" dirty="0">
                <a:latin typeface="+mn-ea"/>
                <a:cs typeface="Meiryo UI" panose="020B0604030504040204" pitchFamily="50" charset="-128"/>
              </a:rPr>
              <a:t>号 </a:t>
            </a:r>
            <a:endParaRPr lang="en-US" altLang="ja-JP" sz="1451" dirty="0">
              <a:latin typeface="+mn-ea"/>
              <a:cs typeface="Meiryo UI" panose="020B0604030504040204" pitchFamily="50" charset="-128"/>
            </a:endParaRPr>
          </a:p>
          <a:p>
            <a:r>
              <a:rPr lang="ja-JP" altLang="en-US" sz="1451" dirty="0">
                <a:latin typeface="+mn-ea"/>
                <a:cs typeface="Meiryo UI" panose="020B0604030504040204" pitchFamily="50" charset="-128"/>
              </a:rPr>
              <a:t>　　　　目黒セントラルスクエア</a:t>
            </a:r>
          </a:p>
          <a:p>
            <a:r>
              <a:rPr lang="ja-JP" altLang="en-US" sz="1451" dirty="0">
                <a:latin typeface="+mn-ea"/>
                <a:cs typeface="Meiryo UI" panose="020B0604030504040204" pitchFamily="50" charset="-128"/>
              </a:rPr>
              <a:t> </a:t>
            </a:r>
          </a:p>
          <a:p>
            <a:r>
              <a:rPr lang="ja-JP" altLang="en-US" sz="1451" b="1" dirty="0">
                <a:latin typeface="+mn-ea"/>
                <a:cs typeface="Meiryo UI" panose="020B0604030504040204" pitchFamily="50" charset="-128"/>
              </a:rPr>
              <a:t>代表者</a:t>
            </a:r>
          </a:p>
          <a:p>
            <a:r>
              <a:rPr lang="ja-JP" altLang="en-US" sz="1451" dirty="0">
                <a:latin typeface="+mn-ea"/>
                <a:cs typeface="Meiryo UI" panose="020B0604030504040204" pitchFamily="50" charset="-128"/>
              </a:rPr>
              <a:t>　代表取締役社長　田村　公正（たむら きみまさ）</a:t>
            </a:r>
          </a:p>
          <a:p>
            <a:endParaRPr lang="en-US" altLang="ja-JP" sz="1451" b="1" dirty="0">
              <a:latin typeface="+mn-ea"/>
              <a:cs typeface="Meiryo UI" panose="020B0604030504040204" pitchFamily="50" charset="-128"/>
            </a:endParaRPr>
          </a:p>
          <a:p>
            <a:endParaRPr lang="en-US" altLang="ja-JP" sz="1451" b="1" dirty="0">
              <a:latin typeface="+mn-ea"/>
              <a:cs typeface="Meiryo UI" panose="020B0604030504040204" pitchFamily="50" charset="-128"/>
            </a:endParaRPr>
          </a:p>
          <a:p>
            <a:r>
              <a:rPr lang="ja-JP" altLang="en-US" sz="1451" b="1" dirty="0">
                <a:latin typeface="+mn-ea"/>
                <a:cs typeface="Meiryo UI" panose="020B0604030504040204" pitchFamily="50" charset="-128"/>
              </a:rPr>
              <a:t>事業内容</a:t>
            </a:r>
          </a:p>
          <a:p>
            <a:r>
              <a:rPr lang="ja-JP" altLang="en-US" sz="1451" dirty="0">
                <a:latin typeface="+mn-ea"/>
                <a:cs typeface="Meiryo UI" panose="020B0604030504040204" pitchFamily="50" charset="-128"/>
              </a:rPr>
              <a:t>　</a:t>
            </a:r>
            <a:r>
              <a:rPr lang="en-US" altLang="ja-JP" sz="1451" dirty="0" err="1">
                <a:latin typeface="+mn-ea"/>
                <a:cs typeface="Meiryo UI" panose="020B0604030504040204" pitchFamily="50" charset="-128"/>
              </a:rPr>
              <a:t>IoT</a:t>
            </a:r>
            <a:r>
              <a:rPr lang="en-US" altLang="ja-JP" sz="1451" dirty="0">
                <a:latin typeface="+mn-ea"/>
                <a:cs typeface="Meiryo UI" panose="020B0604030504040204" pitchFamily="50" charset="-128"/>
              </a:rPr>
              <a:t> </a:t>
            </a:r>
            <a:r>
              <a:rPr lang="ja-JP" altLang="en-US" sz="1451" dirty="0">
                <a:latin typeface="+mn-ea"/>
                <a:cs typeface="Meiryo UI" panose="020B0604030504040204" pitchFamily="50" charset="-128"/>
              </a:rPr>
              <a:t>プラットフォーム事業</a:t>
            </a:r>
            <a:endParaRPr lang="en-US" altLang="ja-JP" sz="1451" dirty="0">
              <a:latin typeface="+mn-ea"/>
              <a:cs typeface="Meiryo UI" panose="020B0604030504040204" pitchFamily="50" charset="-128"/>
            </a:endParaRPr>
          </a:p>
          <a:p>
            <a:r>
              <a:rPr lang="ja-JP" altLang="en-US" sz="1451" dirty="0">
                <a:latin typeface="+mn-ea"/>
                <a:cs typeface="Meiryo UI" panose="020B0604030504040204" pitchFamily="50" charset="-128"/>
              </a:rPr>
              <a:t>　音楽配信事業</a:t>
            </a:r>
            <a:endParaRPr lang="en-US" altLang="ja-JP" sz="1451" dirty="0">
              <a:latin typeface="+mn-ea"/>
              <a:cs typeface="Meiryo UI" panose="020B0604030504040204" pitchFamily="50" charset="-128"/>
            </a:endParaRPr>
          </a:p>
          <a:p>
            <a:r>
              <a:rPr lang="ja-JP" altLang="en-US" sz="1451" dirty="0">
                <a:latin typeface="+mn-ea"/>
                <a:cs typeface="Meiryo UI" panose="020B0604030504040204" pitchFamily="50" charset="-128"/>
              </a:rPr>
              <a:t>　エネルギー事業</a:t>
            </a:r>
            <a:br>
              <a:rPr lang="ja-JP" altLang="en-US" sz="1451" dirty="0">
                <a:latin typeface="+mn-ea"/>
                <a:cs typeface="Meiryo UI" panose="020B0604030504040204" pitchFamily="50" charset="-128"/>
              </a:rPr>
            </a:br>
            <a:endParaRPr lang="en-US" altLang="ja-JP" sz="1451" b="1" dirty="0">
              <a:latin typeface="+mn-ea"/>
              <a:cs typeface="Meiryo UI" panose="020B0604030504040204" pitchFamily="50" charset="-128"/>
            </a:endParaRPr>
          </a:p>
          <a:p>
            <a:r>
              <a:rPr lang="ja-JP" altLang="en-US" sz="1451" b="1" dirty="0">
                <a:latin typeface="+mn-ea"/>
                <a:cs typeface="Meiryo UI" panose="020B0604030504040204" pitchFamily="50" charset="-128"/>
              </a:rPr>
              <a:t>事業所数</a:t>
            </a:r>
          </a:p>
          <a:p>
            <a:r>
              <a:rPr lang="ja-JP" altLang="en-US" sz="1451" dirty="0">
                <a:latin typeface="+mn-ea"/>
                <a:cs typeface="Meiryo UI" panose="020B0604030504040204" pitchFamily="50" charset="-128"/>
              </a:rPr>
              <a:t>　</a:t>
            </a:r>
            <a:r>
              <a:rPr lang="en-US" altLang="ja-JP" sz="1451" dirty="0">
                <a:latin typeface="+mn-ea"/>
                <a:cs typeface="Meiryo UI" panose="020B0604030504040204" pitchFamily="50" charset="-128"/>
              </a:rPr>
              <a:t>141</a:t>
            </a:r>
            <a:r>
              <a:rPr lang="ja-JP" altLang="en-US" sz="1451" dirty="0">
                <a:latin typeface="+mn-ea"/>
                <a:cs typeface="Meiryo UI" panose="020B0604030504040204" pitchFamily="50" charset="-128"/>
              </a:rPr>
              <a:t>ヵ所（</a:t>
            </a:r>
            <a:r>
              <a:rPr lang="en-US" altLang="ja-JP" sz="1451" dirty="0">
                <a:latin typeface="+mn-ea"/>
                <a:cs typeface="Meiryo UI" panose="020B0604030504040204" pitchFamily="50" charset="-128"/>
              </a:rPr>
              <a:t>2020</a:t>
            </a:r>
            <a:r>
              <a:rPr lang="ja-JP" altLang="en-US" sz="1451" dirty="0">
                <a:latin typeface="+mn-ea"/>
                <a:cs typeface="Meiryo UI" panose="020B0604030504040204" pitchFamily="50" charset="-128"/>
              </a:rPr>
              <a:t>年</a:t>
            </a:r>
            <a:r>
              <a:rPr lang="en-US" altLang="ja-JP" sz="1451" dirty="0">
                <a:latin typeface="+mn-ea"/>
                <a:cs typeface="Meiryo UI" panose="020B0604030504040204" pitchFamily="50" charset="-128"/>
              </a:rPr>
              <a:t>4</a:t>
            </a:r>
            <a:r>
              <a:rPr lang="ja-JP" altLang="en-US" sz="1451" dirty="0">
                <a:latin typeface="+mn-ea"/>
                <a:cs typeface="Meiryo UI" panose="020B0604030504040204" pitchFamily="50" charset="-128"/>
              </a:rPr>
              <a:t>月現在）</a:t>
            </a:r>
            <a:br>
              <a:rPr lang="ja-JP" altLang="en-US" sz="1451" dirty="0">
                <a:latin typeface="+mn-ea"/>
                <a:cs typeface="Meiryo UI" panose="020B0604030504040204" pitchFamily="50" charset="-128"/>
              </a:rPr>
            </a:br>
            <a:r>
              <a:rPr lang="ja-JP" altLang="en-US" sz="1451" dirty="0">
                <a:latin typeface="+mn-ea"/>
                <a:cs typeface="Meiryo UI" panose="020B0604030504040204" pitchFamily="50" charset="-128"/>
              </a:rPr>
              <a:t> </a:t>
            </a:r>
          </a:p>
          <a:p>
            <a:r>
              <a:rPr lang="ja-JP" altLang="en-US" sz="1451" b="1" dirty="0">
                <a:latin typeface="+mn-ea"/>
                <a:cs typeface="Meiryo UI" panose="020B0604030504040204" pitchFamily="50" charset="-128"/>
              </a:rPr>
              <a:t>許認可・登録</a:t>
            </a:r>
          </a:p>
          <a:p>
            <a:pPr marL="86392">
              <a:buFont typeface="Arial" panose="020B0604020202020204" pitchFamily="34" charset="0"/>
              <a:buChar char="•"/>
            </a:pPr>
            <a:r>
              <a:rPr lang="ja-JP" altLang="en-US" sz="1088" dirty="0">
                <a:latin typeface="+mn-ea"/>
                <a:cs typeface="Meiryo UI" panose="020B0604030504040204" pitchFamily="50" charset="-128"/>
              </a:rPr>
              <a:t>放送法に基づく一般放送事業登録事業者（登録番号：</a:t>
            </a:r>
            <a:r>
              <a:rPr lang="en-US" altLang="ja-JP" sz="1088" dirty="0">
                <a:latin typeface="+mn-ea"/>
                <a:cs typeface="Meiryo UI" panose="020B0604030504040204" pitchFamily="50" charset="-128"/>
              </a:rPr>
              <a:t>GS</a:t>
            </a:r>
            <a:r>
              <a:rPr lang="ja-JP" altLang="en-US" sz="1088" dirty="0">
                <a:latin typeface="+mn-ea"/>
                <a:cs typeface="Meiryo UI" panose="020B0604030504040204" pitchFamily="50" charset="-128"/>
              </a:rPr>
              <a:t>第</a:t>
            </a:r>
            <a:r>
              <a:rPr lang="en-US" altLang="ja-JP" sz="1088" dirty="0">
                <a:latin typeface="+mn-ea"/>
                <a:cs typeface="Meiryo UI" panose="020B0604030504040204" pitchFamily="50" charset="-128"/>
              </a:rPr>
              <a:t>50</a:t>
            </a:r>
            <a:r>
              <a:rPr lang="ja-JP" altLang="en-US" sz="1088" dirty="0">
                <a:latin typeface="+mn-ea"/>
                <a:cs typeface="Meiryo UI" panose="020B0604030504040204" pitchFamily="50" charset="-128"/>
              </a:rPr>
              <a:t>号）</a:t>
            </a:r>
            <a:endParaRPr lang="en-US" altLang="ja-JP" sz="1088" dirty="0">
              <a:latin typeface="+mn-ea"/>
              <a:cs typeface="Meiryo UI" panose="020B0604030504040204" pitchFamily="50" charset="-128"/>
            </a:endParaRPr>
          </a:p>
          <a:p>
            <a:pPr marL="86392">
              <a:buFont typeface="Arial" panose="020B0604020202020204" pitchFamily="34" charset="0"/>
              <a:buChar char="•"/>
            </a:pPr>
            <a:r>
              <a:rPr lang="ja-JP" altLang="en-US" sz="1088" dirty="0">
                <a:latin typeface="+mn-ea"/>
                <a:cs typeface="Meiryo UI" panose="020B0604030504040204" pitchFamily="50" charset="-128"/>
              </a:rPr>
              <a:t>放送法に基づく一般放送事業届出事業者</a:t>
            </a:r>
          </a:p>
          <a:p>
            <a:pPr marL="86392">
              <a:buFont typeface="Arial" panose="020B0604020202020204" pitchFamily="34" charset="0"/>
              <a:buChar char="•"/>
            </a:pPr>
            <a:r>
              <a:rPr lang="ja-JP" altLang="en-US" sz="1088" dirty="0">
                <a:latin typeface="+mn-ea"/>
                <a:cs typeface="Meiryo UI" panose="020B0604030504040204" pitchFamily="50" charset="-128"/>
              </a:rPr>
              <a:t>電気通信事業法に基づく電気通信事業届出事業者（届出番号：</a:t>
            </a:r>
            <a:r>
              <a:rPr lang="en-US" altLang="ja-JP" sz="1088" dirty="0">
                <a:latin typeface="+mn-ea"/>
                <a:cs typeface="Meiryo UI" panose="020B0604030504040204" pitchFamily="50" charset="-128"/>
              </a:rPr>
              <a:t>A-29-16071</a:t>
            </a:r>
            <a:r>
              <a:rPr lang="ja-JP" altLang="en-US" sz="1088" dirty="0">
                <a:latin typeface="+mn-ea"/>
                <a:cs typeface="Meiryo UI" panose="020B0604030504040204" pitchFamily="50" charset="-128"/>
              </a:rPr>
              <a:t>）</a:t>
            </a:r>
          </a:p>
          <a:p>
            <a:pPr marL="86392">
              <a:buFont typeface="Arial" panose="020B0604020202020204" pitchFamily="34" charset="0"/>
              <a:buChar char="•"/>
            </a:pPr>
            <a:r>
              <a:rPr lang="ja-JP" altLang="en-US" sz="1088" dirty="0">
                <a:latin typeface="+mn-ea"/>
                <a:cs typeface="Meiryo UI" panose="020B0604030504040204" pitchFamily="50" charset="-128"/>
              </a:rPr>
              <a:t>電気工事業法に基づく電気工事業者（登録番号：東京都知事登録 第</a:t>
            </a:r>
            <a:r>
              <a:rPr lang="en-US" altLang="ja-JP" sz="1088" dirty="0">
                <a:latin typeface="+mn-ea"/>
                <a:cs typeface="Meiryo UI" panose="020B0604030504040204" pitchFamily="50" charset="-128"/>
              </a:rPr>
              <a:t>264880</a:t>
            </a:r>
            <a:r>
              <a:rPr lang="ja-JP" altLang="en-US" sz="1088" dirty="0">
                <a:latin typeface="+mn-ea"/>
                <a:cs typeface="Meiryo UI" panose="020B0604030504040204" pitchFamily="50" charset="-128"/>
              </a:rPr>
              <a:t>号）</a:t>
            </a:r>
            <a:endParaRPr lang="en-US" altLang="ja-JP" sz="1088" dirty="0">
              <a:latin typeface="+mn-ea"/>
              <a:cs typeface="Meiryo UI" panose="020B0604030504040204" pitchFamily="50" charset="-128"/>
            </a:endParaRPr>
          </a:p>
          <a:p>
            <a:pPr>
              <a:buFont typeface="Arial" panose="020B0604020202020204" pitchFamily="34" charset="0"/>
              <a:buChar char="•"/>
            </a:pPr>
            <a:endParaRPr lang="en-US" altLang="ja-JP" sz="1451" dirty="0">
              <a:latin typeface="+mn-ea"/>
              <a:cs typeface="Meiryo UI" panose="020B0604030504040204" pitchFamily="50" charset="-128"/>
            </a:endParaRPr>
          </a:p>
        </p:txBody>
      </p:sp>
    </p:spTree>
    <p:extLst>
      <p:ext uri="{BB962C8B-B14F-4D97-AF65-F5344CB8AC3E}">
        <p14:creationId xmlns:p14="http://schemas.microsoft.com/office/powerpoint/2010/main" val="3982592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7"/>
          <p:cNvSpPr txBox="1">
            <a:spLocks/>
          </p:cNvSpPr>
          <p:nvPr/>
        </p:nvSpPr>
        <p:spPr>
          <a:xfrm>
            <a:off x="642813" y="228779"/>
            <a:ext cx="7026462" cy="277891"/>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177" dirty="0"/>
              <a:t>USEN-NEXT GROUP </a:t>
            </a:r>
            <a:r>
              <a:rPr lang="ja-JP" altLang="en-US" sz="2177" dirty="0"/>
              <a:t>概要</a:t>
            </a:r>
          </a:p>
        </p:txBody>
      </p:sp>
      <p:grpSp>
        <p:nvGrpSpPr>
          <p:cNvPr id="37" name="グループ化 36"/>
          <p:cNvGrpSpPr/>
          <p:nvPr/>
        </p:nvGrpSpPr>
        <p:grpSpPr>
          <a:xfrm>
            <a:off x="599625" y="980727"/>
            <a:ext cx="8745862" cy="5498076"/>
            <a:chOff x="602094" y="982240"/>
            <a:chExt cx="7964673" cy="5006982"/>
          </a:xfrm>
        </p:grpSpPr>
        <p:sp>
          <p:nvSpPr>
            <p:cNvPr id="3" name="正方形/長方形 2"/>
            <p:cNvSpPr/>
            <p:nvPr/>
          </p:nvSpPr>
          <p:spPr>
            <a:xfrm>
              <a:off x="2030141" y="982240"/>
              <a:ext cx="4934834" cy="1975897"/>
            </a:xfrm>
            <a:prstGeom prst="rect">
              <a:avLst/>
            </a:prstGeom>
          </p:spPr>
          <p:txBody>
            <a:bodyPr wrap="square">
              <a:spAutoFit/>
            </a:bodyPr>
            <a:lstStyle/>
            <a:p>
              <a:pPr defTabSz="765583">
                <a:lnSpc>
                  <a:spcPct val="120000"/>
                </a:lnSpc>
                <a:spcAft>
                  <a:spcPts val="544"/>
                </a:spcAft>
              </a:pPr>
              <a:r>
                <a:rPr lang="ja-JP" altLang="en-US" sz="1600" dirty="0">
                  <a:latin typeface="游ゴシック" panose="020B0400000000000000" pitchFamily="50" charset="-128"/>
                  <a:ea typeface="游ゴシック" panose="020B0400000000000000" pitchFamily="50" charset="-128"/>
                </a:rPr>
                <a:t>商号	　　</a:t>
              </a:r>
              <a:r>
                <a:rPr lang="ja-JP" altLang="en-US" sz="1600" dirty="0" smtClean="0">
                  <a:latin typeface="游ゴシック" panose="020B0400000000000000" pitchFamily="50" charset="-128"/>
                  <a:ea typeface="游ゴシック" panose="020B0400000000000000" pitchFamily="50" charset="-128"/>
                </a:rPr>
                <a:t> 株式</a:t>
              </a:r>
              <a:r>
                <a:rPr lang="ja-JP" altLang="en-US" sz="1600" dirty="0">
                  <a:latin typeface="游ゴシック" panose="020B0400000000000000" pitchFamily="50" charset="-128"/>
                  <a:ea typeface="游ゴシック" panose="020B0400000000000000" pitchFamily="50" charset="-128"/>
                </a:rPr>
                <a:t>会社 </a:t>
              </a:r>
              <a:r>
                <a:rPr lang="en-US" altLang="ja-JP" sz="1600" dirty="0">
                  <a:latin typeface="游ゴシック" panose="020B0400000000000000" pitchFamily="50" charset="-128"/>
                  <a:ea typeface="游ゴシック" panose="020B0400000000000000" pitchFamily="50" charset="-128"/>
                </a:rPr>
                <a:t>USEN-NEXT HOLDINGS</a:t>
              </a:r>
            </a:p>
            <a:p>
              <a:pPr defTabSz="765583">
                <a:lnSpc>
                  <a:spcPct val="120000"/>
                </a:lnSpc>
                <a:spcAft>
                  <a:spcPts val="544"/>
                </a:spcAft>
              </a:pPr>
              <a:r>
                <a:rPr lang="ja-JP" altLang="en-US" sz="1600" dirty="0">
                  <a:latin typeface="游ゴシック" panose="020B0400000000000000" pitchFamily="50" charset="-128"/>
                  <a:ea typeface="游ゴシック" panose="020B0400000000000000" pitchFamily="50" charset="-128"/>
                </a:rPr>
                <a:t>所在地	　　</a:t>
              </a:r>
              <a:r>
                <a:rPr lang="ja-JP" altLang="en-US" sz="1600" dirty="0" smtClean="0">
                  <a:latin typeface="游ゴシック" panose="020B0400000000000000" pitchFamily="50" charset="-128"/>
                  <a:ea typeface="游ゴシック" panose="020B0400000000000000" pitchFamily="50" charset="-128"/>
                </a:rPr>
                <a:t> </a:t>
              </a:r>
              <a:r>
                <a:rPr lang="zh-CN" altLang="en-US" sz="1600" dirty="0" smtClean="0">
                  <a:latin typeface="游ゴシック" panose="020B0400000000000000" pitchFamily="50" charset="-128"/>
                  <a:ea typeface="游ゴシック" panose="020B0400000000000000" pitchFamily="50" charset="-128"/>
                </a:rPr>
                <a:t>東京都</a:t>
              </a:r>
              <a:r>
                <a:rPr lang="zh-CN" altLang="en-US" sz="1600" dirty="0">
                  <a:latin typeface="游ゴシック" panose="020B0400000000000000" pitchFamily="50" charset="-128"/>
                  <a:ea typeface="游ゴシック" panose="020B0400000000000000" pitchFamily="50" charset="-128"/>
                </a:rPr>
                <a:t>品川区上大崎三丁目</a:t>
              </a:r>
              <a:r>
                <a:rPr lang="en-US" altLang="zh-CN" sz="1600" dirty="0">
                  <a:latin typeface="游ゴシック" panose="020B0400000000000000" pitchFamily="50" charset="-128"/>
                  <a:ea typeface="游ゴシック" panose="020B0400000000000000" pitchFamily="50" charset="-128"/>
                </a:rPr>
                <a:t>1</a:t>
              </a:r>
              <a:r>
                <a:rPr lang="zh-CN" altLang="en-US" sz="1600" dirty="0">
                  <a:latin typeface="游ゴシック" panose="020B0400000000000000" pitchFamily="50" charset="-128"/>
                  <a:ea typeface="游ゴシック" panose="020B0400000000000000" pitchFamily="50" charset="-128"/>
                </a:rPr>
                <a:t>番</a:t>
              </a:r>
              <a:r>
                <a:rPr lang="en-US" altLang="zh-CN" sz="1600" dirty="0">
                  <a:latin typeface="游ゴシック" panose="020B0400000000000000" pitchFamily="50" charset="-128"/>
                  <a:ea typeface="游ゴシック" panose="020B0400000000000000" pitchFamily="50" charset="-128"/>
                </a:rPr>
                <a:t>1</a:t>
              </a:r>
              <a:r>
                <a:rPr lang="zh-CN" altLang="en-US" sz="1600" dirty="0">
                  <a:latin typeface="游ゴシック" panose="020B0400000000000000" pitchFamily="50" charset="-128"/>
                  <a:ea typeface="游ゴシック" panose="020B0400000000000000" pitchFamily="50" charset="-128"/>
                </a:rPr>
                <a:t>号</a:t>
              </a:r>
              <a:endParaRPr lang="en-US" altLang="ja-JP" sz="1600" dirty="0">
                <a:latin typeface="游ゴシック" panose="020B0400000000000000" pitchFamily="50" charset="-128"/>
                <a:ea typeface="游ゴシック" panose="020B0400000000000000" pitchFamily="50" charset="-128"/>
              </a:endParaRPr>
            </a:p>
            <a:p>
              <a:pPr defTabSz="765583">
                <a:lnSpc>
                  <a:spcPct val="120000"/>
                </a:lnSpc>
                <a:spcAft>
                  <a:spcPts val="544"/>
                </a:spcAft>
              </a:pPr>
              <a:r>
                <a:rPr lang="ja-JP" altLang="en-US" sz="1600" dirty="0">
                  <a:latin typeface="游ゴシック" panose="020B0400000000000000" pitchFamily="50" charset="-128"/>
                  <a:ea typeface="游ゴシック" panose="020B0400000000000000" pitchFamily="50" charset="-128"/>
                </a:rPr>
                <a:t>代表者</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　　</a:t>
              </a:r>
              <a:r>
                <a:rPr lang="ja-JP" altLang="en-US" sz="1600" dirty="0" smtClean="0">
                  <a:latin typeface="游ゴシック" panose="020B0400000000000000" pitchFamily="50" charset="-128"/>
                  <a:ea typeface="游ゴシック" panose="020B0400000000000000" pitchFamily="50" charset="-128"/>
                </a:rPr>
                <a:t> 代表</a:t>
              </a:r>
              <a:r>
                <a:rPr lang="ja-JP" altLang="en-US" sz="1600" dirty="0">
                  <a:latin typeface="游ゴシック" panose="020B0400000000000000" pitchFamily="50" charset="-128"/>
                  <a:ea typeface="游ゴシック" panose="020B0400000000000000" pitchFamily="50" charset="-128"/>
                </a:rPr>
                <a:t>取締役社長</a:t>
              </a:r>
              <a:r>
                <a:rPr lang="en-US" altLang="ja-JP" sz="1600" dirty="0">
                  <a:latin typeface="游ゴシック" panose="020B0400000000000000" pitchFamily="50" charset="-128"/>
                  <a:ea typeface="游ゴシック" panose="020B0400000000000000" pitchFamily="50" charset="-128"/>
                </a:rPr>
                <a:t>CEO</a:t>
              </a:r>
              <a:r>
                <a:rPr lang="ja-JP" altLang="en-US" sz="1600" dirty="0">
                  <a:latin typeface="游ゴシック" panose="020B0400000000000000" pitchFamily="50" charset="-128"/>
                  <a:ea typeface="游ゴシック" panose="020B0400000000000000" pitchFamily="50" charset="-128"/>
                </a:rPr>
                <a:t>　 宇野 康秀　</a:t>
              </a:r>
              <a:endParaRPr lang="en-US" altLang="ja-JP" sz="1600" dirty="0">
                <a:latin typeface="游ゴシック" panose="020B0400000000000000" pitchFamily="50" charset="-128"/>
                <a:ea typeface="游ゴシック" panose="020B0400000000000000" pitchFamily="50" charset="-128"/>
              </a:endParaRPr>
            </a:p>
            <a:p>
              <a:pPr defTabSz="765583">
                <a:lnSpc>
                  <a:spcPct val="120000"/>
                </a:lnSpc>
                <a:spcAft>
                  <a:spcPts val="544"/>
                </a:spcAft>
              </a:pPr>
              <a:r>
                <a:rPr lang="ja-JP" altLang="en-US" sz="1600" dirty="0">
                  <a:latin typeface="游ゴシック" panose="020B0400000000000000" pitchFamily="50" charset="-128"/>
                  <a:ea typeface="游ゴシック" panose="020B0400000000000000" pitchFamily="50" charset="-128"/>
                </a:rPr>
                <a:t>設立</a:t>
              </a:r>
              <a:r>
                <a:rPr lang="ja-JP" altLang="en-US" sz="1600" dirty="0" smtClean="0">
                  <a:latin typeface="游ゴシック" panose="020B0400000000000000" pitchFamily="50" charset="-128"/>
                  <a:ea typeface="游ゴシック" panose="020B0400000000000000" pitchFamily="50" charset="-128"/>
                </a:rPr>
                <a:t>年月日</a:t>
              </a:r>
              <a:r>
                <a:rPr lang="ja-JP" altLang="en-US" sz="1600" dirty="0">
                  <a:latin typeface="游ゴシック" panose="020B0400000000000000" pitchFamily="50" charset="-128"/>
                  <a:ea typeface="游ゴシック" panose="020B0400000000000000" pitchFamily="50" charset="-128"/>
                </a:rPr>
                <a:t>　</a:t>
              </a:r>
              <a:r>
                <a:rPr lang="en-US" altLang="ja-JP" sz="1600" dirty="0" smtClean="0">
                  <a:latin typeface="游ゴシック" panose="020B0400000000000000" pitchFamily="50" charset="-128"/>
                  <a:ea typeface="游ゴシック" panose="020B0400000000000000" pitchFamily="50" charset="-128"/>
                </a:rPr>
                <a:t>2009</a:t>
              </a:r>
              <a:r>
                <a:rPr lang="ja-JP" altLang="en-US" sz="1600" dirty="0">
                  <a:latin typeface="游ゴシック" panose="020B0400000000000000" pitchFamily="50" charset="-128"/>
                  <a:ea typeface="游ゴシック" panose="020B0400000000000000" pitchFamily="50" charset="-128"/>
                </a:rPr>
                <a:t>年</a:t>
              </a:r>
              <a:r>
                <a:rPr lang="en-US" altLang="ja-JP" sz="1600" dirty="0">
                  <a:latin typeface="游ゴシック" panose="020B0400000000000000" pitchFamily="50" charset="-128"/>
                  <a:ea typeface="游ゴシック" panose="020B0400000000000000" pitchFamily="50" charset="-128"/>
                </a:rPr>
                <a:t>2</a:t>
              </a:r>
              <a:r>
                <a:rPr lang="ja-JP" altLang="en-US" sz="1600" dirty="0">
                  <a:latin typeface="游ゴシック" panose="020B0400000000000000" pitchFamily="50" charset="-128"/>
                  <a:ea typeface="游ゴシック" panose="020B0400000000000000" pitchFamily="50" charset="-128"/>
                </a:rPr>
                <a:t>月</a:t>
              </a:r>
              <a:r>
                <a:rPr lang="en-US" altLang="ja-JP" sz="1600" dirty="0">
                  <a:latin typeface="游ゴシック" panose="020B0400000000000000" pitchFamily="50" charset="-128"/>
                  <a:ea typeface="游ゴシック" panose="020B0400000000000000" pitchFamily="50" charset="-128"/>
                </a:rPr>
                <a:t>3</a:t>
              </a:r>
              <a:r>
                <a:rPr lang="ja-JP" altLang="en-US" sz="1600" dirty="0">
                  <a:latin typeface="游ゴシック" panose="020B0400000000000000" pitchFamily="50" charset="-128"/>
                  <a:ea typeface="游ゴシック" panose="020B0400000000000000" pitchFamily="50" charset="-128"/>
                </a:rPr>
                <a:t>日</a:t>
              </a:r>
            </a:p>
            <a:p>
              <a:pPr defTabSz="765583">
                <a:lnSpc>
                  <a:spcPct val="120000"/>
                </a:lnSpc>
                <a:spcAft>
                  <a:spcPts val="544"/>
                </a:spcAft>
              </a:pPr>
              <a:r>
                <a:rPr lang="ja-JP" altLang="en-US" sz="1600" dirty="0">
                  <a:latin typeface="游ゴシック" panose="020B0400000000000000" pitchFamily="50" charset="-128"/>
                  <a:ea typeface="游ゴシック" panose="020B0400000000000000" pitchFamily="50" charset="-128"/>
                </a:rPr>
                <a:t>資本金	　　</a:t>
              </a:r>
              <a:r>
                <a:rPr lang="ja-JP" altLang="en-US" sz="1600" dirty="0" smtClean="0">
                  <a:latin typeface="游ゴシック" panose="020B0400000000000000" pitchFamily="50" charset="-128"/>
                  <a:ea typeface="游ゴシック" panose="020B0400000000000000" pitchFamily="50" charset="-128"/>
                </a:rPr>
                <a:t> </a:t>
              </a:r>
              <a:r>
                <a:rPr lang="en-US" altLang="ja-JP" sz="1600" dirty="0" smtClean="0">
                  <a:latin typeface="游ゴシック" panose="020B0400000000000000" pitchFamily="50" charset="-128"/>
                  <a:ea typeface="游ゴシック" panose="020B0400000000000000" pitchFamily="50" charset="-128"/>
                </a:rPr>
                <a:t>9,445</a:t>
              </a:r>
              <a:r>
                <a:rPr lang="ja-JP" altLang="en-US" sz="1600" dirty="0">
                  <a:latin typeface="游ゴシック" panose="020B0400000000000000" pitchFamily="50" charset="-128"/>
                  <a:ea typeface="游ゴシック" panose="020B0400000000000000" pitchFamily="50" charset="-128"/>
                </a:rPr>
                <a:t>万円（平成</a:t>
              </a:r>
              <a:r>
                <a:rPr lang="en-US" altLang="ja-JP" sz="1600" dirty="0">
                  <a:latin typeface="游ゴシック" panose="020B0400000000000000" pitchFamily="50" charset="-128"/>
                  <a:ea typeface="游ゴシック" panose="020B0400000000000000" pitchFamily="50" charset="-128"/>
                </a:rPr>
                <a:t>29</a:t>
              </a:r>
              <a:r>
                <a:rPr lang="ja-JP" altLang="en-US" sz="1600" dirty="0">
                  <a:latin typeface="游ゴシック" panose="020B0400000000000000" pitchFamily="50" charset="-128"/>
                  <a:ea typeface="游ゴシック" panose="020B0400000000000000" pitchFamily="50" charset="-128"/>
                </a:rPr>
                <a:t>年</a:t>
              </a:r>
              <a:r>
                <a:rPr lang="en-US" altLang="ja-JP" sz="1600" dirty="0">
                  <a:latin typeface="游ゴシック" panose="020B0400000000000000" pitchFamily="50" charset="-128"/>
                  <a:ea typeface="游ゴシック" panose="020B0400000000000000" pitchFamily="50" charset="-128"/>
                </a:rPr>
                <a:t>12</a:t>
              </a:r>
              <a:r>
                <a:rPr lang="ja-JP" altLang="en-US" sz="1600" dirty="0">
                  <a:latin typeface="游ゴシック" panose="020B0400000000000000" pitchFamily="50" charset="-128"/>
                  <a:ea typeface="游ゴシック" panose="020B0400000000000000" pitchFamily="50" charset="-128"/>
                </a:rPr>
                <a:t>月</a:t>
              </a:r>
              <a:r>
                <a:rPr lang="en-US" altLang="ja-JP" sz="1600" dirty="0">
                  <a:latin typeface="游ゴシック" panose="020B0400000000000000" pitchFamily="50" charset="-128"/>
                  <a:ea typeface="游ゴシック" panose="020B0400000000000000" pitchFamily="50" charset="-128"/>
                </a:rPr>
                <a:t>1</a:t>
              </a:r>
              <a:r>
                <a:rPr lang="ja-JP" altLang="en-US" sz="1600" dirty="0">
                  <a:latin typeface="游ゴシック" panose="020B0400000000000000" pitchFamily="50" charset="-128"/>
                  <a:ea typeface="游ゴシック" panose="020B0400000000000000" pitchFamily="50" charset="-128"/>
                </a:rPr>
                <a:t>日現在）</a:t>
              </a:r>
            </a:p>
            <a:p>
              <a:pPr defTabSz="765583">
                <a:lnSpc>
                  <a:spcPct val="120000"/>
                </a:lnSpc>
                <a:spcAft>
                  <a:spcPts val="544"/>
                </a:spcAft>
              </a:pPr>
              <a:r>
                <a:rPr lang="ja-JP" altLang="en-US" sz="1600" dirty="0">
                  <a:latin typeface="游ゴシック" panose="020B0400000000000000" pitchFamily="50" charset="-128"/>
                  <a:ea typeface="游ゴシック" panose="020B0400000000000000" pitchFamily="50" charset="-128"/>
                </a:rPr>
                <a:t>事業</a:t>
              </a:r>
              <a:r>
                <a:rPr lang="ja-JP" altLang="en-US" sz="1600" dirty="0" smtClean="0">
                  <a:latin typeface="游ゴシック" panose="020B0400000000000000" pitchFamily="50" charset="-128"/>
                  <a:ea typeface="游ゴシック" panose="020B0400000000000000" pitchFamily="50" charset="-128"/>
                </a:rPr>
                <a:t>内容　　グループ</a:t>
              </a:r>
              <a:r>
                <a:rPr lang="ja-JP" altLang="en-US" sz="1600" dirty="0">
                  <a:latin typeface="游ゴシック" panose="020B0400000000000000" pitchFamily="50" charset="-128"/>
                  <a:ea typeface="游ゴシック" panose="020B0400000000000000" pitchFamily="50" charset="-128"/>
                </a:rPr>
                <a:t>会社の経営管理など</a:t>
              </a:r>
            </a:p>
          </p:txBody>
        </p:sp>
        <p:sp>
          <p:nvSpPr>
            <p:cNvPr id="4" name="正方形/長方形 3"/>
            <p:cNvSpPr/>
            <p:nvPr/>
          </p:nvSpPr>
          <p:spPr>
            <a:xfrm>
              <a:off x="3958656" y="2965700"/>
              <a:ext cx="1236490" cy="287771"/>
            </a:xfrm>
            <a:prstGeom prst="rect">
              <a:avLst/>
            </a:prstGeom>
          </p:spPr>
          <p:txBody>
            <a:bodyPr wrap="square">
              <a:spAutoFit/>
            </a:bodyPr>
            <a:lstStyle/>
            <a:p>
              <a:pPr algn="ctr" defTabSz="765583"/>
              <a:r>
                <a:rPr lang="ja-JP" altLang="en-US" sz="1270" b="1" dirty="0">
                  <a:solidFill>
                    <a:schemeClr val="tx1">
                      <a:lumMod val="75000"/>
                      <a:lumOff val="25000"/>
                    </a:schemeClr>
                  </a:solidFill>
                  <a:latin typeface="游ゴシック" panose="020B0400000000000000" pitchFamily="50" charset="-128"/>
                  <a:ea typeface="游ゴシック" panose="020B0400000000000000" pitchFamily="50" charset="-128"/>
                  <a:cs typeface="Meiryo UI" panose="020B0604030504040204" pitchFamily="50" charset="-128"/>
                </a:rPr>
                <a:t>事業領域</a:t>
              </a:r>
            </a:p>
          </p:txBody>
        </p:sp>
        <p:sp>
          <p:nvSpPr>
            <p:cNvPr id="5" name="正方形/長方形 4"/>
            <p:cNvSpPr/>
            <p:nvPr/>
          </p:nvSpPr>
          <p:spPr>
            <a:xfrm>
              <a:off x="2226566" y="4041295"/>
              <a:ext cx="1502793" cy="929870"/>
            </a:xfrm>
            <a:prstGeom prst="rect">
              <a:avLst/>
            </a:prstGeom>
          </p:spPr>
          <p:txBody>
            <a:bodyPr wrap="square">
              <a:spAutoFit/>
            </a:bodyPr>
            <a:lstStyle/>
            <a:p>
              <a:pPr defTabSz="765583"/>
              <a:r>
                <a:rPr lang="ja-JP" altLang="en-US" sz="907" dirty="0">
                  <a:solidFill>
                    <a:schemeClr val="tx1">
                      <a:lumMod val="65000"/>
                      <a:lumOff val="35000"/>
                    </a:schemeClr>
                  </a:solidFill>
                  <a:latin typeface="+mn-ea"/>
                </a:rPr>
                <a:t>店舗やオフィス向け</a:t>
              </a:r>
              <a:r>
                <a:rPr lang="en-US" altLang="ja-JP" sz="907" dirty="0">
                  <a:solidFill>
                    <a:schemeClr val="tx1">
                      <a:lumMod val="65000"/>
                      <a:lumOff val="35000"/>
                    </a:schemeClr>
                  </a:solidFill>
                  <a:latin typeface="+mn-ea"/>
                </a:rPr>
                <a:t>BGM</a:t>
              </a:r>
              <a:r>
                <a:rPr lang="ja-JP" altLang="en-US" sz="907" dirty="0" err="1">
                  <a:solidFill>
                    <a:schemeClr val="tx1">
                      <a:lumMod val="65000"/>
                      <a:lumOff val="35000"/>
                    </a:schemeClr>
                  </a:solidFill>
                  <a:latin typeface="+mn-ea"/>
                </a:rPr>
                <a:t>、</a:t>
              </a:r>
              <a:r>
                <a:rPr lang="ja-JP" altLang="en-US" sz="907" dirty="0">
                  <a:solidFill>
                    <a:schemeClr val="tx1">
                      <a:lumMod val="65000"/>
                      <a:lumOff val="35000"/>
                    </a:schemeClr>
                  </a:solidFill>
                  <a:latin typeface="+mn-ea"/>
                </a:rPr>
                <a:t>タブレット</a:t>
              </a:r>
              <a:r>
                <a:rPr lang="en-US" altLang="ja-JP" sz="907" dirty="0">
                  <a:solidFill>
                    <a:schemeClr val="tx1">
                      <a:lumMod val="65000"/>
                      <a:lumOff val="35000"/>
                    </a:schemeClr>
                  </a:solidFill>
                  <a:latin typeface="+mn-ea"/>
                </a:rPr>
                <a:t>POS</a:t>
              </a:r>
              <a:r>
                <a:rPr lang="ja-JP" altLang="en-US" sz="907" dirty="0">
                  <a:solidFill>
                    <a:schemeClr val="tx1">
                      <a:lumMod val="65000"/>
                      <a:lumOff val="35000"/>
                    </a:schemeClr>
                  </a:solidFill>
                  <a:latin typeface="+mn-ea"/>
                </a:rPr>
                <a:t>レジ、</a:t>
              </a:r>
              <a:r>
                <a:rPr lang="en-US" altLang="ja-JP" sz="907" dirty="0">
                  <a:solidFill>
                    <a:schemeClr val="tx1">
                      <a:lumMod val="65000"/>
                      <a:lumOff val="35000"/>
                    </a:schemeClr>
                  </a:solidFill>
                  <a:latin typeface="+mn-ea"/>
                </a:rPr>
                <a:t>IP</a:t>
              </a:r>
              <a:r>
                <a:rPr lang="ja-JP" altLang="en-US" sz="907" dirty="0">
                  <a:solidFill>
                    <a:schemeClr val="tx1">
                      <a:lumMod val="65000"/>
                      <a:lumOff val="35000"/>
                    </a:schemeClr>
                  </a:solidFill>
                  <a:latin typeface="+mn-ea"/>
                </a:rPr>
                <a:t>カメラ、損害保険等、業務店に必要とされる様々なサービスの提供及び、各種施工設置・保守対応</a:t>
              </a:r>
              <a:endParaRPr lang="ja-JP" altLang="en-US" sz="952" b="1" dirty="0">
                <a:solidFill>
                  <a:schemeClr val="tx1">
                    <a:lumMod val="65000"/>
                    <a:lumOff val="35000"/>
                  </a:schemeClr>
                </a:solidFill>
                <a:latin typeface="+mn-ea"/>
                <a:cs typeface="Meiryo UI" panose="020B0604030504040204" pitchFamily="50" charset="-128"/>
              </a:endParaRPr>
            </a:p>
          </p:txBody>
        </p:sp>
        <p:sp>
          <p:nvSpPr>
            <p:cNvPr id="6" name="正方形/長方形 5"/>
            <p:cNvSpPr/>
            <p:nvPr/>
          </p:nvSpPr>
          <p:spPr>
            <a:xfrm>
              <a:off x="602094" y="4020026"/>
              <a:ext cx="1599298" cy="465450"/>
            </a:xfrm>
            <a:prstGeom prst="rect">
              <a:avLst/>
            </a:prstGeom>
          </p:spPr>
          <p:txBody>
            <a:bodyPr wrap="square">
              <a:spAutoFit/>
            </a:bodyPr>
            <a:lstStyle/>
            <a:p>
              <a:pPr defTabSz="765583"/>
              <a:r>
                <a:rPr lang="ja-JP" altLang="en-US" sz="907" spc="-20" dirty="0">
                  <a:solidFill>
                    <a:schemeClr val="tx1">
                      <a:lumMod val="65000"/>
                      <a:lumOff val="35000"/>
                    </a:schemeClr>
                  </a:solidFill>
                  <a:latin typeface="+mn-ea"/>
                </a:rPr>
                <a:t>ブロードバンドインターネット回線の販売代理店、オフィスの</a:t>
              </a:r>
              <a:r>
                <a:rPr lang="en-US" altLang="ja-JP" sz="907" spc="-20" dirty="0">
                  <a:solidFill>
                    <a:schemeClr val="tx1">
                      <a:lumMod val="65000"/>
                      <a:lumOff val="35000"/>
                    </a:schemeClr>
                  </a:solidFill>
                  <a:latin typeface="+mn-ea"/>
                </a:rPr>
                <a:t>ICT</a:t>
              </a:r>
              <a:r>
                <a:rPr lang="ja-JP" altLang="en-US" sz="907" spc="-20" dirty="0">
                  <a:solidFill>
                    <a:schemeClr val="tx1">
                      <a:lumMod val="65000"/>
                      <a:lumOff val="35000"/>
                    </a:schemeClr>
                  </a:solidFill>
                  <a:latin typeface="+mn-ea"/>
                </a:rPr>
                <a:t>環境構築の提案・販売</a:t>
              </a:r>
              <a:endParaRPr lang="ja-JP" altLang="en-US" sz="952" spc="-20" dirty="0">
                <a:solidFill>
                  <a:schemeClr val="tx1">
                    <a:lumMod val="65000"/>
                    <a:lumOff val="35000"/>
                  </a:schemeClr>
                </a:solidFill>
                <a:latin typeface="+mn-ea"/>
                <a:cs typeface="Meiryo UI" panose="020B0604030504040204" pitchFamily="50" charset="-128"/>
              </a:endParaRPr>
            </a:p>
          </p:txBody>
        </p:sp>
        <p:sp>
          <p:nvSpPr>
            <p:cNvPr id="7" name="正方形/長方形 6"/>
            <p:cNvSpPr/>
            <p:nvPr/>
          </p:nvSpPr>
          <p:spPr>
            <a:xfrm>
              <a:off x="5442571" y="4020026"/>
              <a:ext cx="1522405" cy="719692"/>
            </a:xfrm>
            <a:prstGeom prst="rect">
              <a:avLst/>
            </a:prstGeom>
          </p:spPr>
          <p:txBody>
            <a:bodyPr wrap="square">
              <a:spAutoFit/>
            </a:bodyPr>
            <a:lstStyle/>
            <a:p>
              <a:pPr defTabSz="765583"/>
              <a:r>
                <a:rPr lang="ja-JP" altLang="en-US" sz="907" spc="-20" dirty="0">
                  <a:solidFill>
                    <a:schemeClr val="tx1">
                      <a:lumMod val="65000"/>
                      <a:lumOff val="35000"/>
                    </a:schemeClr>
                  </a:solidFill>
                  <a:latin typeface="+mn-ea"/>
                  <a:cs typeface="Meiryo UI" panose="020B0604030504040204" pitchFamily="50" charset="-128"/>
                </a:rPr>
                <a:t>病院やビジネスホテル、レジャーホテル、飲食店、ゴルフ場向けの自動精算機をはじめとしたトータルソリューションサービスの提供</a:t>
              </a:r>
            </a:p>
          </p:txBody>
        </p:sp>
        <p:sp>
          <p:nvSpPr>
            <p:cNvPr id="8" name="正方形/長方形 7"/>
            <p:cNvSpPr/>
            <p:nvPr/>
          </p:nvSpPr>
          <p:spPr>
            <a:xfrm>
              <a:off x="7033979" y="4041293"/>
              <a:ext cx="1532788" cy="1488228"/>
            </a:xfrm>
            <a:prstGeom prst="rect">
              <a:avLst/>
            </a:prstGeom>
          </p:spPr>
          <p:txBody>
            <a:bodyPr wrap="square">
              <a:spAutoFit/>
            </a:bodyPr>
            <a:lstStyle/>
            <a:p>
              <a:pPr defTabSz="765583"/>
              <a:r>
                <a:rPr lang="ja-JP" altLang="en-US" sz="907" dirty="0">
                  <a:solidFill>
                    <a:schemeClr val="tx1">
                      <a:lumMod val="65000"/>
                      <a:lumOff val="35000"/>
                    </a:schemeClr>
                  </a:solidFill>
                  <a:latin typeface="+mn-ea"/>
                </a:rPr>
                <a:t>日本最大級の映像配信及び多様な電子書籍コンテンツを提供する「</a:t>
              </a:r>
              <a:r>
                <a:rPr lang="en-US" altLang="ja-JP" sz="907" dirty="0">
                  <a:solidFill>
                    <a:schemeClr val="tx1">
                      <a:lumMod val="65000"/>
                      <a:lumOff val="35000"/>
                    </a:schemeClr>
                  </a:solidFill>
                  <a:latin typeface="+mn-ea"/>
                </a:rPr>
                <a:t>U-NEXT</a:t>
              </a:r>
              <a:r>
                <a:rPr lang="ja-JP" altLang="en-US" sz="907" dirty="0">
                  <a:solidFill>
                    <a:schemeClr val="tx1">
                      <a:lumMod val="65000"/>
                      <a:lumOff val="35000"/>
                    </a:schemeClr>
                  </a:solidFill>
                  <a:latin typeface="+mn-ea"/>
                </a:rPr>
                <a:t>」をはじめ、</a:t>
              </a:r>
              <a:r>
                <a:rPr lang="en-US" altLang="ja-JP" sz="907" dirty="0">
                  <a:solidFill>
                    <a:schemeClr val="tx1">
                      <a:lumMod val="65000"/>
                      <a:lumOff val="35000"/>
                    </a:schemeClr>
                  </a:solidFill>
                  <a:latin typeface="+mn-ea"/>
                </a:rPr>
                <a:t>MVNO</a:t>
              </a:r>
              <a:r>
                <a:rPr lang="ja-JP" altLang="en-US" sz="907" dirty="0">
                  <a:solidFill>
                    <a:schemeClr val="tx1">
                      <a:lumMod val="65000"/>
                      <a:lumOff val="35000"/>
                    </a:schemeClr>
                  </a:solidFill>
                  <a:latin typeface="+mn-ea"/>
                </a:rPr>
                <a:t>サービス「</a:t>
              </a:r>
              <a:r>
                <a:rPr lang="en-US" altLang="ja-JP" sz="907" dirty="0">
                  <a:solidFill>
                    <a:schemeClr val="tx1">
                      <a:lumMod val="65000"/>
                      <a:lumOff val="35000"/>
                    </a:schemeClr>
                  </a:solidFill>
                  <a:latin typeface="+mn-ea"/>
                </a:rPr>
                <a:t>U-mobile</a:t>
              </a:r>
              <a:r>
                <a:rPr lang="ja-JP" altLang="en-US" sz="907" dirty="0">
                  <a:solidFill>
                    <a:schemeClr val="tx1">
                      <a:lumMod val="65000"/>
                      <a:lumOff val="35000"/>
                    </a:schemeClr>
                  </a:solidFill>
                  <a:latin typeface="+mn-ea"/>
                </a:rPr>
                <a:t>」、個人向けブロードバンド回線サービス「</a:t>
              </a:r>
              <a:r>
                <a:rPr lang="en-US" altLang="ja-JP" sz="907" dirty="0">
                  <a:solidFill>
                    <a:schemeClr val="tx1">
                      <a:lumMod val="65000"/>
                      <a:lumOff val="35000"/>
                    </a:schemeClr>
                  </a:solidFill>
                  <a:latin typeface="+mn-ea"/>
                </a:rPr>
                <a:t>U-NEXT</a:t>
              </a:r>
              <a:r>
                <a:rPr lang="ja-JP" altLang="en-US" sz="907" dirty="0">
                  <a:solidFill>
                    <a:schemeClr val="tx1">
                      <a:lumMod val="65000"/>
                      <a:lumOff val="35000"/>
                    </a:schemeClr>
                  </a:solidFill>
                  <a:latin typeface="+mn-ea"/>
                </a:rPr>
                <a:t>光」など、コンシューマー向けサービスを提供</a:t>
              </a:r>
              <a:endParaRPr lang="en-US" altLang="ja-JP" sz="907" dirty="0">
                <a:solidFill>
                  <a:schemeClr val="tx1">
                    <a:lumMod val="65000"/>
                    <a:lumOff val="35000"/>
                  </a:schemeClr>
                </a:solidFill>
                <a:latin typeface="+mn-ea"/>
              </a:endParaRPr>
            </a:p>
          </p:txBody>
        </p:sp>
        <p:sp>
          <p:nvSpPr>
            <p:cNvPr id="9" name="正方形/長方形 8"/>
            <p:cNvSpPr/>
            <p:nvPr/>
          </p:nvSpPr>
          <p:spPr>
            <a:xfrm>
              <a:off x="683604" y="3404222"/>
              <a:ext cx="1419966" cy="601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5583"/>
              <a:r>
                <a:rPr lang="en-US" altLang="ja-JP" sz="1270" b="1" dirty="0" err="1">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BtoB</a:t>
              </a:r>
              <a:endParaRPr lang="ja-JP" altLang="en-US" sz="1270" b="1" dirty="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0" name="正方形/長方形 9"/>
            <p:cNvSpPr/>
            <p:nvPr/>
          </p:nvSpPr>
          <p:spPr>
            <a:xfrm>
              <a:off x="3874938" y="3404222"/>
              <a:ext cx="1418357" cy="601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5583"/>
              <a:r>
                <a:rPr lang="ja-JP" altLang="en-US" sz="1270" b="1" dirty="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メディア</a:t>
              </a:r>
            </a:p>
          </p:txBody>
        </p:sp>
        <p:sp>
          <p:nvSpPr>
            <p:cNvPr id="11" name="正方形/長方形 10"/>
            <p:cNvSpPr/>
            <p:nvPr/>
          </p:nvSpPr>
          <p:spPr>
            <a:xfrm>
              <a:off x="2281165" y="3404222"/>
              <a:ext cx="1404003" cy="601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5583"/>
              <a:r>
                <a:rPr lang="ja-JP" altLang="en-US" sz="1270" b="1" dirty="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業務店</a:t>
              </a:r>
            </a:p>
          </p:txBody>
        </p:sp>
        <p:sp>
          <p:nvSpPr>
            <p:cNvPr id="12" name="正方形/長方形 11"/>
            <p:cNvSpPr/>
            <p:nvPr/>
          </p:nvSpPr>
          <p:spPr>
            <a:xfrm>
              <a:off x="5483066" y="3404222"/>
              <a:ext cx="1418357" cy="601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5583"/>
              <a:r>
                <a:rPr lang="ja-JP" altLang="en-US" sz="1270" b="1" dirty="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業務用システム</a:t>
              </a:r>
            </a:p>
          </p:txBody>
        </p:sp>
        <p:pic>
          <p:nvPicPr>
            <p:cNvPr id="13" name="図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0670" y="5555291"/>
              <a:ext cx="447929" cy="195558"/>
            </a:xfrm>
            <a:prstGeom prst="rect">
              <a:avLst/>
            </a:prstGeom>
          </p:spPr>
        </p:pic>
        <p:pic>
          <p:nvPicPr>
            <p:cNvPr id="14" name="図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8590" y="4986476"/>
              <a:ext cx="420964" cy="258215"/>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3316" y="5879814"/>
              <a:ext cx="710856" cy="109408"/>
            </a:xfrm>
            <a:prstGeom prst="rect">
              <a:avLst/>
            </a:prstGeom>
          </p:spPr>
        </p:pic>
        <p:pic>
          <p:nvPicPr>
            <p:cNvPr id="16" name="図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190" y="4997319"/>
              <a:ext cx="614888" cy="160225"/>
            </a:xfrm>
            <a:prstGeom prst="rect">
              <a:avLst/>
            </a:prstGeom>
          </p:spPr>
        </p:pic>
        <p:pic>
          <p:nvPicPr>
            <p:cNvPr id="17" name="図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103" y="5255133"/>
              <a:ext cx="529061" cy="213492"/>
            </a:xfrm>
            <a:prstGeom prst="rect">
              <a:avLst/>
            </a:prstGeom>
          </p:spPr>
        </p:pic>
        <p:pic>
          <p:nvPicPr>
            <p:cNvPr id="18" name="図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75775" y="4656828"/>
              <a:ext cx="444419" cy="228477"/>
            </a:xfrm>
            <a:prstGeom prst="rect">
              <a:avLst/>
            </a:prstGeom>
          </p:spPr>
        </p:pic>
        <p:pic>
          <p:nvPicPr>
            <p:cNvPr id="19" name="図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4106" y="4654505"/>
              <a:ext cx="477519" cy="230801"/>
            </a:xfrm>
            <a:prstGeom prst="rect">
              <a:avLst/>
            </a:prstGeom>
          </p:spPr>
        </p:pic>
        <p:pic>
          <p:nvPicPr>
            <p:cNvPr id="20" name="図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36877" y="4916810"/>
              <a:ext cx="657027" cy="114072"/>
            </a:xfrm>
            <a:prstGeom prst="rect">
              <a:avLst/>
            </a:prstGeom>
          </p:spPr>
        </p:pic>
        <p:pic>
          <p:nvPicPr>
            <p:cNvPr id="21" name="図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68067" y="5011000"/>
              <a:ext cx="491576" cy="131527"/>
            </a:xfrm>
            <a:prstGeom prst="rect">
              <a:avLst/>
            </a:prstGeom>
          </p:spPr>
        </p:pic>
        <p:pic>
          <p:nvPicPr>
            <p:cNvPr id="22" name="図 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34400" y="5281767"/>
              <a:ext cx="530986" cy="159782"/>
            </a:xfrm>
            <a:prstGeom prst="rect">
              <a:avLst/>
            </a:prstGeom>
          </p:spPr>
        </p:pic>
        <p:pic>
          <p:nvPicPr>
            <p:cNvPr id="23" name="図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36690" y="5110283"/>
              <a:ext cx="547684" cy="198396"/>
            </a:xfrm>
            <a:prstGeom prst="rect">
              <a:avLst/>
            </a:prstGeom>
          </p:spPr>
        </p:pic>
        <p:pic>
          <p:nvPicPr>
            <p:cNvPr id="24" name="図 2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93122" y="5555290"/>
              <a:ext cx="604429" cy="219106"/>
            </a:xfrm>
            <a:prstGeom prst="rect">
              <a:avLst/>
            </a:prstGeom>
          </p:spPr>
        </p:pic>
        <p:pic>
          <p:nvPicPr>
            <p:cNvPr id="25" name="図 2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333318" y="4974761"/>
              <a:ext cx="536996" cy="158294"/>
            </a:xfrm>
            <a:prstGeom prst="rect">
              <a:avLst/>
            </a:prstGeom>
          </p:spPr>
        </p:pic>
        <p:pic>
          <p:nvPicPr>
            <p:cNvPr id="26" name="図 2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38137" y="5268285"/>
              <a:ext cx="554238" cy="132413"/>
            </a:xfrm>
            <a:prstGeom prst="rect">
              <a:avLst/>
            </a:prstGeom>
          </p:spPr>
        </p:pic>
        <p:pic>
          <p:nvPicPr>
            <p:cNvPr id="27" name="図 2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150982" y="5244691"/>
              <a:ext cx="618661" cy="137006"/>
            </a:xfrm>
            <a:prstGeom prst="rect">
              <a:avLst/>
            </a:prstGeom>
          </p:spPr>
        </p:pic>
        <p:pic>
          <p:nvPicPr>
            <p:cNvPr id="28" name="図 2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169465" y="5524411"/>
              <a:ext cx="581698" cy="127873"/>
            </a:xfrm>
            <a:prstGeom prst="rect">
              <a:avLst/>
            </a:prstGeom>
          </p:spPr>
        </p:pic>
        <p:sp>
          <p:nvSpPr>
            <p:cNvPr id="29" name="正方形/長方形 28"/>
            <p:cNvSpPr/>
            <p:nvPr/>
          </p:nvSpPr>
          <p:spPr>
            <a:xfrm>
              <a:off x="7091195" y="3393525"/>
              <a:ext cx="1418357" cy="601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5583"/>
              <a:r>
                <a:rPr lang="ja-JP" altLang="en-US" sz="1270" b="1" dirty="0">
                  <a:solidFill>
                    <a:prstClr val="white"/>
                  </a:solidFill>
                  <a:latin typeface="游ゴシック" panose="020B0400000000000000" pitchFamily="50" charset="-128"/>
                  <a:ea typeface="游ゴシック" panose="020B0400000000000000" pitchFamily="50" charset="-128"/>
                  <a:cs typeface="Meiryo UI" panose="020B0604030504040204" pitchFamily="50" charset="-128"/>
                </a:rPr>
                <a:t>コンシューマー</a:t>
              </a:r>
            </a:p>
          </p:txBody>
        </p:sp>
        <p:sp>
          <p:nvSpPr>
            <p:cNvPr id="30" name="テキスト ボックス 29"/>
            <p:cNvSpPr txBox="1"/>
            <p:nvPr/>
          </p:nvSpPr>
          <p:spPr>
            <a:xfrm>
              <a:off x="3779707" y="3998744"/>
              <a:ext cx="1568325" cy="846813"/>
            </a:xfrm>
            <a:prstGeom prst="rect">
              <a:avLst/>
            </a:prstGeom>
            <a:noFill/>
          </p:spPr>
          <p:txBody>
            <a:bodyPr wrap="square" rtlCol="0">
              <a:spAutoFit/>
            </a:bodyPr>
            <a:lstStyle/>
            <a:p>
              <a:r>
                <a:rPr lang="ja-JP" altLang="en-US" sz="907" dirty="0">
                  <a:solidFill>
                    <a:schemeClr val="tx1">
                      <a:lumMod val="65000"/>
                      <a:lumOff val="35000"/>
                    </a:schemeClr>
                  </a:solidFill>
                  <a:latin typeface="+mn-ea"/>
                </a:rPr>
                <a:t>グルメサイトの「ヒトサラ」、「</a:t>
              </a:r>
              <a:r>
                <a:rPr lang="en-US" altLang="ja-JP" sz="907" dirty="0">
                  <a:solidFill>
                    <a:schemeClr val="tx1">
                      <a:lumMod val="65000"/>
                      <a:lumOff val="35000"/>
                    </a:schemeClr>
                  </a:solidFill>
                  <a:latin typeface="+mn-ea"/>
                </a:rPr>
                <a:t>SAVOR JAPAN</a:t>
              </a:r>
              <a:r>
                <a:rPr lang="ja-JP" altLang="en-US" sz="907" dirty="0">
                  <a:solidFill>
                    <a:schemeClr val="tx1">
                      <a:lumMod val="65000"/>
                      <a:lumOff val="35000"/>
                    </a:schemeClr>
                  </a:solidFill>
                  <a:latin typeface="+mn-ea"/>
                </a:rPr>
                <a:t>」やウェディングメディア「ウエコレ」他、スタイリスト探しの</a:t>
              </a:r>
              <a:r>
                <a:rPr lang="en-US" altLang="ja-JP" sz="907" dirty="0">
                  <a:solidFill>
                    <a:schemeClr val="tx1">
                      <a:lumMod val="65000"/>
                      <a:lumOff val="35000"/>
                    </a:schemeClr>
                  </a:solidFill>
                  <a:latin typeface="+mn-ea"/>
                </a:rPr>
                <a:t>WEB</a:t>
              </a:r>
              <a:r>
                <a:rPr lang="ja-JP" altLang="en-US" sz="907" dirty="0">
                  <a:solidFill>
                    <a:schemeClr val="tx1">
                      <a:lumMod val="65000"/>
                      <a:lumOff val="35000"/>
                    </a:schemeClr>
                  </a:solidFill>
                  <a:latin typeface="+mn-ea"/>
                </a:rPr>
                <a:t>マガジン「</a:t>
              </a:r>
              <a:r>
                <a:rPr lang="en-US" altLang="ja-JP" sz="907" dirty="0">
                  <a:solidFill>
                    <a:schemeClr val="tx1">
                      <a:lumMod val="65000"/>
                      <a:lumOff val="35000"/>
                    </a:schemeClr>
                  </a:solidFill>
                  <a:latin typeface="+mn-ea"/>
                </a:rPr>
                <a:t>bangs</a:t>
              </a:r>
              <a:r>
                <a:rPr lang="ja-JP" altLang="en-US" sz="907" dirty="0">
                  <a:solidFill>
                    <a:schemeClr val="tx1">
                      <a:lumMod val="65000"/>
                      <a:lumOff val="35000"/>
                    </a:schemeClr>
                  </a:solidFill>
                  <a:latin typeface="+mn-ea"/>
                </a:rPr>
                <a:t>」等のメディアを展開</a:t>
              </a:r>
            </a:p>
          </p:txBody>
        </p:sp>
        <p:pic>
          <p:nvPicPr>
            <p:cNvPr id="31" name="図 3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468065" y="5215881"/>
              <a:ext cx="449280" cy="278358"/>
            </a:xfrm>
            <a:prstGeom prst="rect">
              <a:avLst/>
            </a:prstGeom>
          </p:spPr>
        </p:pic>
        <p:pic>
          <p:nvPicPr>
            <p:cNvPr id="32" name="図 3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060534" y="4916810"/>
              <a:ext cx="478714" cy="314660"/>
            </a:xfrm>
            <a:prstGeom prst="rect">
              <a:avLst/>
            </a:prstGeom>
          </p:spPr>
        </p:pic>
        <p:cxnSp>
          <p:nvCxnSpPr>
            <p:cNvPr id="33" name="直線コネクタ 32"/>
            <p:cNvCxnSpPr/>
            <p:nvPr/>
          </p:nvCxnSpPr>
          <p:spPr bwMode="auto">
            <a:xfrm>
              <a:off x="670383" y="3134133"/>
              <a:ext cx="3356567" cy="0"/>
            </a:xfrm>
            <a:prstGeom prst="line">
              <a:avLst/>
            </a:prstGeom>
            <a:ln w="15875"/>
            <a:extLst/>
          </p:spPr>
          <p:style>
            <a:lnRef idx="1">
              <a:schemeClr val="dk1"/>
            </a:lnRef>
            <a:fillRef idx="0">
              <a:schemeClr val="dk1"/>
            </a:fillRef>
            <a:effectRef idx="0">
              <a:schemeClr val="dk1"/>
            </a:effectRef>
            <a:fontRef idx="minor">
              <a:schemeClr val="tx1"/>
            </a:fontRef>
          </p:style>
        </p:cxnSp>
        <p:cxnSp>
          <p:nvCxnSpPr>
            <p:cNvPr id="34" name="直線コネクタ 33"/>
            <p:cNvCxnSpPr/>
            <p:nvPr/>
          </p:nvCxnSpPr>
          <p:spPr bwMode="auto">
            <a:xfrm>
              <a:off x="5139162" y="3105274"/>
              <a:ext cx="3356567" cy="0"/>
            </a:xfrm>
            <a:prstGeom prst="line">
              <a:avLst/>
            </a:prstGeom>
            <a:ln w="15875"/>
            <a:extLst/>
          </p:spPr>
          <p:style>
            <a:lnRef idx="1">
              <a:schemeClr val="dk1"/>
            </a:lnRef>
            <a:fillRef idx="0">
              <a:schemeClr val="dk1"/>
            </a:fillRef>
            <a:effectRef idx="0">
              <a:schemeClr val="dk1"/>
            </a:effectRef>
            <a:fontRef idx="minor">
              <a:schemeClr val="tx1"/>
            </a:fontRef>
          </p:style>
        </p:cxnSp>
        <p:pic>
          <p:nvPicPr>
            <p:cNvPr id="35" name="図 3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9114" y="1014860"/>
              <a:ext cx="1228267" cy="1965227"/>
            </a:xfrm>
            <a:prstGeom prst="rect">
              <a:avLst/>
            </a:prstGeom>
          </p:spPr>
        </p:pic>
        <p:pic>
          <p:nvPicPr>
            <p:cNvPr id="36" name="図 3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49281" y="5681665"/>
              <a:ext cx="601881" cy="240396"/>
            </a:xfrm>
            <a:prstGeom prst="rect">
              <a:avLst/>
            </a:prstGeom>
          </p:spPr>
        </p:pic>
      </p:grpSp>
    </p:spTree>
    <p:extLst>
      <p:ext uri="{BB962C8B-B14F-4D97-AF65-F5344CB8AC3E}">
        <p14:creationId xmlns:p14="http://schemas.microsoft.com/office/powerpoint/2010/main" val="1648724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3835" y="163468"/>
            <a:ext cx="7886052" cy="522485"/>
          </a:xfrm>
        </p:spPr>
        <p:txBody>
          <a:bodyPr/>
          <a:lstStyle/>
          <a:p>
            <a:r>
              <a:rPr lang="ja-JP" altLang="en-US" sz="1814" b="1" dirty="0"/>
              <a:t>サービスラインアップ</a:t>
            </a:r>
          </a:p>
        </p:txBody>
      </p:sp>
      <p:sp>
        <p:nvSpPr>
          <p:cNvPr id="8" name="テキスト ボックス 7"/>
          <p:cNvSpPr txBox="1"/>
          <p:nvPr/>
        </p:nvSpPr>
        <p:spPr>
          <a:xfrm>
            <a:off x="642815" y="1068207"/>
            <a:ext cx="8625271" cy="343620"/>
          </a:xfrm>
          <a:prstGeom prst="rect">
            <a:avLst/>
          </a:prstGeom>
          <a:solidFill>
            <a:srgbClr val="F1A411"/>
          </a:solidFill>
        </p:spPr>
        <p:txBody>
          <a:bodyPr wrap="square" rtlCol="0">
            <a:spAutoFit/>
          </a:bodyPr>
          <a:lstStyle/>
          <a:p>
            <a:r>
              <a:rPr lang="ja-JP" altLang="en-US" sz="1633" b="1" dirty="0" smtClean="0">
                <a:solidFill>
                  <a:schemeClr val="bg1"/>
                </a:solidFill>
              </a:rPr>
              <a:t>コスト</a:t>
            </a:r>
            <a:r>
              <a:rPr lang="ja-JP" altLang="en-US" sz="1633" b="1" dirty="0">
                <a:solidFill>
                  <a:schemeClr val="bg1"/>
                </a:solidFill>
              </a:rPr>
              <a:t>削減サービス　</a:t>
            </a:r>
          </a:p>
        </p:txBody>
      </p:sp>
      <p:sp>
        <p:nvSpPr>
          <p:cNvPr id="9" name="コンテンツ プレースホルダー 2"/>
          <p:cNvSpPr txBox="1">
            <a:spLocks/>
          </p:cNvSpPr>
          <p:nvPr/>
        </p:nvSpPr>
        <p:spPr>
          <a:xfrm>
            <a:off x="660860" y="1505249"/>
            <a:ext cx="4310907" cy="1436834"/>
          </a:xfrm>
          <a:prstGeom prst="rect">
            <a:avLst/>
          </a:prstGeom>
        </p:spPr>
        <p:txBody>
          <a:bodyPr vert="horz" lIns="82935" tIns="41468" rIns="82935" bIns="4146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1179" b="1" dirty="0">
                <a:latin typeface="+mn-ea"/>
              </a:rPr>
              <a:t>■ 光回線乗り換え　＜</a:t>
            </a:r>
            <a:r>
              <a:rPr lang="en-US" altLang="ja-JP" sz="1179" b="1" dirty="0">
                <a:latin typeface="+mn-ea"/>
              </a:rPr>
              <a:t>USEN</a:t>
            </a:r>
            <a:r>
              <a:rPr lang="ja-JP" altLang="en-US" sz="1179" b="1" dirty="0">
                <a:latin typeface="+mn-ea"/>
              </a:rPr>
              <a:t>光</a:t>
            </a:r>
            <a:r>
              <a:rPr lang="en-US" altLang="ja-JP" sz="1179" b="1" dirty="0">
                <a:latin typeface="+mn-ea"/>
              </a:rPr>
              <a:t>Plus</a:t>
            </a:r>
            <a:r>
              <a:rPr lang="ja-JP" altLang="en-US" sz="1179" b="1" dirty="0">
                <a:latin typeface="+mn-ea"/>
              </a:rPr>
              <a:t>＞</a:t>
            </a:r>
            <a:endParaRPr lang="en-US" altLang="ja-JP" sz="1179" b="1" dirty="0">
              <a:latin typeface="+mn-ea"/>
            </a:endParaRPr>
          </a:p>
          <a:p>
            <a:pPr marL="0" indent="0">
              <a:lnSpc>
                <a:spcPct val="150000"/>
              </a:lnSpc>
              <a:buNone/>
            </a:pPr>
            <a:r>
              <a:rPr lang="ja-JP" altLang="en-US" sz="1179" b="1" dirty="0">
                <a:latin typeface="+mn-ea"/>
              </a:rPr>
              <a:t>■ 新電力サービス　＜</a:t>
            </a:r>
            <a:r>
              <a:rPr lang="en-US" altLang="ja-JP" sz="1179" b="1" dirty="0">
                <a:latin typeface="+mn-ea"/>
              </a:rPr>
              <a:t>USEN</a:t>
            </a:r>
            <a:r>
              <a:rPr lang="ja-JP" altLang="en-US" sz="1179" b="1" dirty="0">
                <a:latin typeface="+mn-ea"/>
              </a:rPr>
              <a:t>でんき＞</a:t>
            </a:r>
            <a:endParaRPr lang="en-US" altLang="ja-JP" sz="1179" b="1" dirty="0">
              <a:latin typeface="+mn-ea"/>
            </a:endParaRPr>
          </a:p>
          <a:p>
            <a:pPr marL="0" indent="0">
              <a:lnSpc>
                <a:spcPct val="150000"/>
              </a:lnSpc>
              <a:buNone/>
            </a:pPr>
            <a:r>
              <a:rPr lang="ja-JP" altLang="en-US" sz="1179" b="1" dirty="0">
                <a:latin typeface="+mn-ea"/>
              </a:rPr>
              <a:t>■ 新ガスサービス　＜</a:t>
            </a:r>
            <a:r>
              <a:rPr lang="en-US" altLang="ja-JP" sz="1179" b="1" dirty="0">
                <a:latin typeface="+mn-ea"/>
              </a:rPr>
              <a:t>USEN GAS</a:t>
            </a:r>
            <a:r>
              <a:rPr lang="ja-JP" altLang="en-US" sz="1179" b="1" dirty="0">
                <a:latin typeface="+mn-ea"/>
              </a:rPr>
              <a:t>＞</a:t>
            </a:r>
            <a:endParaRPr lang="en-US" altLang="ja-JP" sz="1179" b="1" dirty="0">
              <a:latin typeface="+mn-ea"/>
            </a:endParaRPr>
          </a:p>
          <a:p>
            <a:pPr marL="0" indent="0">
              <a:lnSpc>
                <a:spcPct val="150000"/>
              </a:lnSpc>
              <a:buNone/>
            </a:pPr>
            <a:r>
              <a:rPr lang="ja-JP" altLang="en-US" sz="1179" b="1" dirty="0">
                <a:latin typeface="+mn-ea"/>
              </a:rPr>
              <a:t>■ 店舗備品通販サービス　＜</a:t>
            </a:r>
            <a:r>
              <a:rPr lang="en-US" altLang="ja-JP" sz="1179" b="1" dirty="0">
                <a:latin typeface="+mn-ea"/>
              </a:rPr>
              <a:t>USEN CART</a:t>
            </a:r>
            <a:r>
              <a:rPr lang="ja-JP" altLang="en-US" sz="1179" b="1" dirty="0">
                <a:latin typeface="+mn-ea"/>
              </a:rPr>
              <a:t>＞</a:t>
            </a:r>
            <a:endParaRPr lang="en-US" altLang="ja-JP" sz="1179" b="1" dirty="0">
              <a:latin typeface="+mn-ea"/>
            </a:endParaRPr>
          </a:p>
        </p:txBody>
      </p:sp>
      <p:sp>
        <p:nvSpPr>
          <p:cNvPr id="10" name="テキスト ボックス 9"/>
          <p:cNvSpPr txBox="1"/>
          <p:nvPr/>
        </p:nvSpPr>
        <p:spPr>
          <a:xfrm>
            <a:off x="637919" y="3494514"/>
            <a:ext cx="8625271" cy="343620"/>
          </a:xfrm>
          <a:prstGeom prst="rect">
            <a:avLst/>
          </a:prstGeom>
          <a:solidFill>
            <a:srgbClr val="F1A411"/>
          </a:solidFill>
        </p:spPr>
        <p:txBody>
          <a:bodyPr wrap="square" rtlCol="0">
            <a:spAutoFit/>
          </a:bodyPr>
          <a:lstStyle/>
          <a:p>
            <a:r>
              <a:rPr lang="en-US" altLang="ja-JP" sz="1633" b="1" dirty="0">
                <a:solidFill>
                  <a:schemeClr val="bg1"/>
                </a:solidFill>
                <a:latin typeface="+mn-ea"/>
              </a:rPr>
              <a:t>With</a:t>
            </a:r>
            <a:r>
              <a:rPr lang="ja-JP" altLang="en-US" sz="1633" b="1" dirty="0">
                <a:solidFill>
                  <a:schemeClr val="bg1"/>
                </a:solidFill>
                <a:latin typeface="+mn-ea"/>
              </a:rPr>
              <a:t> コロナ／新しい生活様式　対応サービス　</a:t>
            </a:r>
          </a:p>
        </p:txBody>
      </p:sp>
      <p:sp>
        <p:nvSpPr>
          <p:cNvPr id="11" name="コンテンツ プレースホルダー 2"/>
          <p:cNvSpPr txBox="1">
            <a:spLocks/>
          </p:cNvSpPr>
          <p:nvPr/>
        </p:nvSpPr>
        <p:spPr>
          <a:xfrm>
            <a:off x="637765" y="4016797"/>
            <a:ext cx="7319524" cy="2677062"/>
          </a:xfrm>
          <a:prstGeom prst="rect">
            <a:avLst/>
          </a:prstGeom>
        </p:spPr>
        <p:txBody>
          <a:bodyPr vert="horz" lIns="82935" tIns="41468" rIns="82935" bIns="4146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1179" b="1" dirty="0">
                <a:latin typeface="+mn-ea"/>
              </a:rPr>
              <a:t>■ 非接触型メニュー表サービス　＜</a:t>
            </a:r>
            <a:r>
              <a:rPr lang="en-US" altLang="ja-JP" sz="1179" b="1" dirty="0">
                <a:latin typeface="+mn-ea"/>
              </a:rPr>
              <a:t>USEN</a:t>
            </a:r>
            <a:r>
              <a:rPr lang="ja-JP" altLang="en-US" sz="1179" b="1" dirty="0">
                <a:latin typeface="+mn-ea"/>
              </a:rPr>
              <a:t> </a:t>
            </a:r>
            <a:r>
              <a:rPr lang="en-US" altLang="ja-JP" sz="1179" b="1" dirty="0">
                <a:latin typeface="+mn-ea"/>
              </a:rPr>
              <a:t>My Menu</a:t>
            </a:r>
            <a:r>
              <a:rPr lang="ja-JP" altLang="en-US" sz="1179" b="1" dirty="0">
                <a:latin typeface="+mn-ea"/>
              </a:rPr>
              <a:t>＞</a:t>
            </a:r>
            <a:endParaRPr lang="en-US" altLang="ja-JP" sz="1179" b="1" dirty="0">
              <a:latin typeface="+mn-ea"/>
            </a:endParaRPr>
          </a:p>
          <a:p>
            <a:pPr marL="0" indent="0">
              <a:lnSpc>
                <a:spcPct val="150000"/>
              </a:lnSpc>
              <a:buNone/>
            </a:pPr>
            <a:r>
              <a:rPr lang="ja-JP" altLang="en-US" sz="1179" b="1" dirty="0">
                <a:latin typeface="+mn-ea"/>
              </a:rPr>
              <a:t>■ セルフオーダーシステム　＜</a:t>
            </a:r>
            <a:r>
              <a:rPr lang="en-US" altLang="ja-JP" sz="1179" b="1" dirty="0">
                <a:latin typeface="+mn-ea"/>
              </a:rPr>
              <a:t>U</a:t>
            </a:r>
            <a:r>
              <a:rPr lang="ja-JP" altLang="en-US" sz="1179" b="1" dirty="0">
                <a:latin typeface="+mn-ea"/>
              </a:rPr>
              <a:t>レジ</a:t>
            </a:r>
            <a:r>
              <a:rPr lang="en-US" altLang="ja-JP" sz="1179" b="1" dirty="0">
                <a:latin typeface="+mn-ea"/>
              </a:rPr>
              <a:t>Mobile</a:t>
            </a:r>
            <a:r>
              <a:rPr lang="ja-JP" altLang="en-US" sz="1179" b="1" dirty="0">
                <a:latin typeface="+mn-ea"/>
              </a:rPr>
              <a:t> </a:t>
            </a:r>
            <a:r>
              <a:rPr lang="en-US" altLang="ja-JP" sz="1179" b="1" dirty="0">
                <a:latin typeface="+mn-ea"/>
              </a:rPr>
              <a:t>Order</a:t>
            </a:r>
            <a:r>
              <a:rPr lang="ja-JP" altLang="en-US" sz="1179" b="1" dirty="0">
                <a:latin typeface="+mn-ea"/>
              </a:rPr>
              <a:t>＞</a:t>
            </a:r>
            <a:endParaRPr lang="en-US" altLang="ja-JP" sz="1179" b="1" dirty="0">
              <a:latin typeface="+mn-ea"/>
            </a:endParaRPr>
          </a:p>
          <a:p>
            <a:pPr marL="0" indent="0">
              <a:lnSpc>
                <a:spcPct val="150000"/>
              </a:lnSpc>
              <a:buNone/>
            </a:pPr>
            <a:r>
              <a:rPr lang="ja-JP" altLang="en-US" sz="1179" b="1" dirty="0" smtClean="0">
                <a:latin typeface="+mn-ea"/>
              </a:rPr>
              <a:t>■ </a:t>
            </a:r>
            <a:r>
              <a:rPr lang="ja-JP" altLang="en-US" sz="1179" b="1" dirty="0">
                <a:latin typeface="+mn-ea"/>
              </a:rPr>
              <a:t>飲食店広告・テイクアウト注文</a:t>
            </a:r>
            <a:r>
              <a:rPr lang="ja-JP" altLang="en-US" sz="1179" b="1" dirty="0" smtClean="0">
                <a:latin typeface="+mn-ea"/>
              </a:rPr>
              <a:t>連携　＜</a:t>
            </a:r>
            <a:r>
              <a:rPr lang="ja-JP" altLang="en-US" sz="1179" b="1" dirty="0">
                <a:latin typeface="+mn-ea"/>
              </a:rPr>
              <a:t>ヒトサラ </a:t>
            </a:r>
            <a:r>
              <a:rPr lang="en-US" altLang="ja-JP" sz="1179" b="1" dirty="0">
                <a:latin typeface="+mn-ea"/>
              </a:rPr>
              <a:t>Instagram</a:t>
            </a:r>
            <a:r>
              <a:rPr lang="ja-JP" altLang="en-US" sz="1179" b="1" dirty="0">
                <a:latin typeface="+mn-ea"/>
              </a:rPr>
              <a:t>／料理を注文機能・</a:t>
            </a:r>
            <a:r>
              <a:rPr lang="en-US" altLang="ja-JP" sz="1179" b="1" dirty="0">
                <a:latin typeface="+mn-ea"/>
              </a:rPr>
              <a:t>Picks</a:t>
            </a:r>
            <a:r>
              <a:rPr lang="ja-JP" altLang="en-US" sz="1179" b="1" dirty="0">
                <a:latin typeface="+mn-ea"/>
              </a:rPr>
              <a:t>連携</a:t>
            </a:r>
            <a:r>
              <a:rPr lang="ja-JP" altLang="en-US" sz="1179" b="1" dirty="0" smtClean="0">
                <a:latin typeface="+mn-ea"/>
              </a:rPr>
              <a:t>＞</a:t>
            </a:r>
            <a:endParaRPr lang="en-US" altLang="ja-JP" sz="1179" b="1" dirty="0" smtClean="0">
              <a:latin typeface="+mn-ea"/>
            </a:endParaRPr>
          </a:p>
          <a:p>
            <a:pPr marL="0" indent="0">
              <a:lnSpc>
                <a:spcPct val="150000"/>
              </a:lnSpc>
              <a:buNone/>
            </a:pPr>
            <a:r>
              <a:rPr lang="ja-JP" altLang="en-US" sz="1180" b="1" dirty="0">
                <a:latin typeface="+mn-ea"/>
              </a:rPr>
              <a:t>■お店の運営リスクに備える保険  ＜ビジネスリスク</a:t>
            </a:r>
            <a:r>
              <a:rPr lang="en-US" altLang="ja-JP" sz="1180" b="1" dirty="0">
                <a:latin typeface="+mn-ea"/>
              </a:rPr>
              <a:t>Guard</a:t>
            </a:r>
            <a:r>
              <a:rPr lang="ja-JP" altLang="en-US" sz="1180" b="1" dirty="0">
                <a:latin typeface="+mn-ea"/>
              </a:rPr>
              <a:t>＞</a:t>
            </a:r>
            <a:endParaRPr lang="en-US" altLang="ja-JP" sz="1180" b="1" dirty="0">
              <a:latin typeface="+mn-ea"/>
            </a:endParaRPr>
          </a:p>
          <a:p>
            <a:pPr marL="0" indent="0">
              <a:lnSpc>
                <a:spcPct val="150000"/>
              </a:lnSpc>
              <a:buNone/>
            </a:pPr>
            <a:endParaRPr lang="ja-JP" altLang="en-US" sz="1179" b="1" dirty="0" smtClean="0">
              <a:latin typeface="+mn-ea"/>
            </a:endParaRPr>
          </a:p>
        </p:txBody>
      </p:sp>
    </p:spTree>
    <p:extLst>
      <p:ext uri="{BB962C8B-B14F-4D97-AF65-F5344CB8AC3E}">
        <p14:creationId xmlns:p14="http://schemas.microsoft.com/office/powerpoint/2010/main" val="1813072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42813" y="3037241"/>
            <a:ext cx="6042039" cy="483209"/>
          </a:xfrm>
          <a:prstGeom prst="rect">
            <a:avLst/>
          </a:prstGeom>
          <a:noFill/>
        </p:spPr>
        <p:txBody>
          <a:bodyPr wrap="none" rtlCol="0">
            <a:spAutoFit/>
          </a:bodyPr>
          <a:lstStyle/>
          <a:p>
            <a:r>
              <a:rPr lang="ja-JP" altLang="en-US" sz="2540" b="1" dirty="0" smtClean="0">
                <a:solidFill>
                  <a:schemeClr val="tx1">
                    <a:lumMod val="75000"/>
                    <a:lumOff val="25000"/>
                  </a:schemeClr>
                </a:solidFill>
              </a:rPr>
              <a:t>コロナウイルス</a:t>
            </a:r>
            <a:r>
              <a:rPr lang="ja-JP" altLang="en-US" sz="2540" b="1" dirty="0">
                <a:solidFill>
                  <a:schemeClr val="tx1">
                    <a:lumMod val="75000"/>
                    <a:lumOff val="25000"/>
                  </a:schemeClr>
                </a:solidFill>
              </a:rPr>
              <a:t>特別支援対策サービス　</a:t>
            </a:r>
          </a:p>
        </p:txBody>
      </p:sp>
    </p:spTree>
    <p:extLst>
      <p:ext uri="{BB962C8B-B14F-4D97-AF65-F5344CB8AC3E}">
        <p14:creationId xmlns:p14="http://schemas.microsoft.com/office/powerpoint/2010/main" val="706638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813" y="163468"/>
            <a:ext cx="7886052" cy="522485"/>
          </a:xfrm>
        </p:spPr>
        <p:txBody>
          <a:bodyPr/>
          <a:lstStyle/>
          <a:p>
            <a:r>
              <a:rPr lang="ja-JP" altLang="en-US" sz="1814" b="1" dirty="0">
                <a:latin typeface="+mn-ea"/>
                <a:ea typeface="+mn-ea"/>
              </a:rPr>
              <a:t>人材支援サービス </a:t>
            </a:r>
            <a:r>
              <a:rPr lang="en-US" altLang="ja-JP" sz="1814" b="1" dirty="0">
                <a:latin typeface="+mn-ea"/>
                <a:ea typeface="+mn-ea"/>
              </a:rPr>
              <a:t>&lt;</a:t>
            </a:r>
            <a:r>
              <a:rPr lang="ja-JP" altLang="en-US" sz="1814" b="1" dirty="0">
                <a:latin typeface="+mn-ea"/>
                <a:ea typeface="+mn-ea"/>
              </a:rPr>
              <a:t> </a:t>
            </a:r>
            <a:r>
              <a:rPr lang="en-US" altLang="ja-JP" sz="1814" b="1" dirty="0" err="1">
                <a:latin typeface="+mn-ea"/>
                <a:ea typeface="+mn-ea"/>
              </a:rPr>
              <a:t>Baitry</a:t>
            </a:r>
            <a:r>
              <a:rPr lang="en-US" altLang="ja-JP" sz="1814" b="1" dirty="0">
                <a:latin typeface="+mn-ea"/>
                <a:ea typeface="+mn-ea"/>
              </a:rPr>
              <a:t> &gt;</a:t>
            </a:r>
            <a:endParaRPr lang="ja-JP" altLang="en-US" sz="1814" b="1" dirty="0">
              <a:latin typeface="+mn-ea"/>
              <a:ea typeface="+mn-ea"/>
            </a:endParaRPr>
          </a:p>
        </p:txBody>
      </p:sp>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5958" y="1471044"/>
            <a:ext cx="2097998" cy="1371768"/>
          </a:xfrm>
          <a:prstGeom prst="rect">
            <a:avLst/>
          </a:prstGeom>
        </p:spPr>
      </p:pic>
      <p:sp>
        <p:nvSpPr>
          <p:cNvPr id="5" name="テキスト ボックス 4"/>
          <p:cNvSpPr txBox="1"/>
          <p:nvPr/>
        </p:nvSpPr>
        <p:spPr>
          <a:xfrm>
            <a:off x="2903956" y="1680098"/>
            <a:ext cx="4166525" cy="357470"/>
          </a:xfrm>
          <a:prstGeom prst="rect">
            <a:avLst/>
          </a:prstGeom>
          <a:noFill/>
        </p:spPr>
        <p:txBody>
          <a:bodyPr wrap="none" rtlCol="0">
            <a:spAutoFit/>
          </a:bodyPr>
          <a:lstStyle/>
          <a:p>
            <a:r>
              <a:rPr lang="ja-JP" altLang="en-US" sz="1723" b="1" dirty="0">
                <a:latin typeface="+mn-ea"/>
              </a:rPr>
              <a:t>～新コンセプト！体験型採用サービス～</a:t>
            </a:r>
          </a:p>
        </p:txBody>
      </p:sp>
      <p:sp>
        <p:nvSpPr>
          <p:cNvPr id="6" name="正方形/長方形 5"/>
          <p:cNvSpPr/>
          <p:nvPr/>
        </p:nvSpPr>
        <p:spPr>
          <a:xfrm>
            <a:off x="642815" y="963762"/>
            <a:ext cx="8620375" cy="576038"/>
          </a:xfrm>
          <a:prstGeom prst="rect">
            <a:avLst/>
          </a:prstGeom>
          <a:solidFill>
            <a:srgbClr val="FCC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23" b="1" dirty="0">
                <a:latin typeface="+mn-ea"/>
              </a:rPr>
              <a:t>月額利用料を</a:t>
            </a:r>
            <a:r>
              <a:rPr lang="en-US" altLang="ja-JP" sz="1723" b="1" dirty="0">
                <a:latin typeface="+mn-ea"/>
              </a:rPr>
              <a:t>8</a:t>
            </a:r>
            <a:r>
              <a:rPr lang="ja-JP" altLang="en-US" sz="1723" b="1" dirty="0">
                <a:latin typeface="+mn-ea"/>
              </a:rPr>
              <a:t>月末まで無料開放！求人無料掲載キャンペーン　</a:t>
            </a:r>
          </a:p>
        </p:txBody>
      </p:sp>
      <p:sp>
        <p:nvSpPr>
          <p:cNvPr id="8" name="正方形/長方形 7"/>
          <p:cNvSpPr/>
          <p:nvPr/>
        </p:nvSpPr>
        <p:spPr>
          <a:xfrm>
            <a:off x="2958845" y="2017234"/>
            <a:ext cx="6304346" cy="706604"/>
          </a:xfrm>
          <a:prstGeom prst="rect">
            <a:avLst/>
          </a:prstGeom>
        </p:spPr>
        <p:txBody>
          <a:bodyPr wrap="square">
            <a:spAutoFit/>
          </a:bodyPr>
          <a:lstStyle/>
          <a:p>
            <a:r>
              <a:rPr lang="ja-JP" altLang="en-US" sz="998" dirty="0">
                <a:latin typeface="+mn-ea"/>
              </a:rPr>
              <a:t>「</a:t>
            </a:r>
            <a:r>
              <a:rPr lang="en-US" altLang="ja-JP" sz="998" dirty="0" err="1">
                <a:latin typeface="+mn-ea"/>
              </a:rPr>
              <a:t>Baitry</a:t>
            </a:r>
            <a:r>
              <a:rPr lang="ja-JP" altLang="en-US" sz="998" dirty="0">
                <a:latin typeface="+mn-ea"/>
              </a:rPr>
              <a:t>」は、体験型の採用をコンセプトとしており、アプリ上で候補者と担当者がマッチングして直接やりとりができるサービスです。飲食店のみならず急拡大しているデリバリー業態やオフィスワークなど、幅広い業種がラインナップされており、従来の求人サービスの課題であった求職者・採用者双方の情報の不透明さや、マッチングまでのスピード感も解消することができます。</a:t>
            </a:r>
            <a:endParaRPr lang="ja-JP" altLang="en-US" sz="998" b="1" dirty="0">
              <a:solidFill>
                <a:srgbClr val="111111"/>
              </a:solidFill>
              <a:latin typeface="+mn-ea"/>
            </a:endParaRPr>
          </a:p>
        </p:txBody>
      </p:sp>
      <p:pic>
        <p:nvPicPr>
          <p:cNvPr id="11" name="図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2815" y="2803999"/>
            <a:ext cx="3647347" cy="2055752"/>
          </a:xfrm>
          <a:prstGeom prst="rect">
            <a:avLst/>
          </a:prstGeom>
        </p:spPr>
      </p:pic>
      <p:sp>
        <p:nvSpPr>
          <p:cNvPr id="12" name="角丸四角形 11"/>
          <p:cNvSpPr/>
          <p:nvPr/>
        </p:nvSpPr>
        <p:spPr>
          <a:xfrm>
            <a:off x="4504938" y="3179284"/>
            <a:ext cx="4745767" cy="293865"/>
          </a:xfrm>
          <a:prstGeom prst="roundRect">
            <a:avLst>
              <a:gd name="adj" fmla="val 50000"/>
            </a:avLst>
          </a:prstGeom>
          <a:solidFill>
            <a:srgbClr val="FFF2CC">
              <a:alpha val="40000"/>
            </a:srgbClr>
          </a:solidFill>
          <a:ln w="25400">
            <a:solidFill>
              <a:srgbClr val="FCC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8" b="1" dirty="0">
                <a:solidFill>
                  <a:srgbClr val="4E4C4B"/>
                </a:solidFill>
                <a:latin typeface="+mn-ea"/>
              </a:rPr>
              <a:t>求職側はお試しバイトで自分に合っている職を探すことが可能</a:t>
            </a:r>
          </a:p>
        </p:txBody>
      </p:sp>
      <p:sp>
        <p:nvSpPr>
          <p:cNvPr id="13" name="正方形/長方形 12"/>
          <p:cNvSpPr/>
          <p:nvPr/>
        </p:nvSpPr>
        <p:spPr>
          <a:xfrm>
            <a:off x="4504938" y="2804354"/>
            <a:ext cx="4745767" cy="294414"/>
          </a:xfrm>
          <a:prstGeom prst="rect">
            <a:avLst/>
          </a:prstGeom>
          <a:solidFill>
            <a:srgbClr val="FCC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33" b="1" dirty="0">
                <a:solidFill>
                  <a:srgbClr val="4E4C4B"/>
                </a:solidFill>
                <a:latin typeface="+mn-ea"/>
              </a:rPr>
              <a:t>サービス特徴・メリット</a:t>
            </a:r>
          </a:p>
        </p:txBody>
      </p:sp>
      <p:sp>
        <p:nvSpPr>
          <p:cNvPr id="15" name="角丸四角形 14"/>
          <p:cNvSpPr/>
          <p:nvPr/>
        </p:nvSpPr>
        <p:spPr>
          <a:xfrm>
            <a:off x="4504938" y="3610846"/>
            <a:ext cx="4745767" cy="293865"/>
          </a:xfrm>
          <a:prstGeom prst="roundRect">
            <a:avLst>
              <a:gd name="adj" fmla="val 50000"/>
            </a:avLst>
          </a:prstGeom>
          <a:solidFill>
            <a:srgbClr val="FFF2CC">
              <a:alpha val="40000"/>
            </a:srgbClr>
          </a:solidFill>
          <a:ln w="25400">
            <a:solidFill>
              <a:srgbClr val="FCC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8" b="1" dirty="0">
                <a:solidFill>
                  <a:srgbClr val="4E4C4B"/>
                </a:solidFill>
                <a:latin typeface="+mn-ea"/>
              </a:rPr>
              <a:t>募集側はミスマッチのない採用が実現</a:t>
            </a:r>
          </a:p>
        </p:txBody>
      </p:sp>
      <p:sp>
        <p:nvSpPr>
          <p:cNvPr id="16" name="角丸四角形 15"/>
          <p:cNvSpPr/>
          <p:nvPr/>
        </p:nvSpPr>
        <p:spPr>
          <a:xfrm>
            <a:off x="4504938" y="4042408"/>
            <a:ext cx="4745767" cy="293865"/>
          </a:xfrm>
          <a:prstGeom prst="roundRect">
            <a:avLst>
              <a:gd name="adj" fmla="val 50000"/>
            </a:avLst>
          </a:prstGeom>
          <a:solidFill>
            <a:srgbClr val="FFF2CC">
              <a:alpha val="40000"/>
            </a:srgbClr>
          </a:solidFill>
          <a:ln w="25400">
            <a:solidFill>
              <a:srgbClr val="FCC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8" b="1" dirty="0">
                <a:solidFill>
                  <a:srgbClr val="4E4C4B"/>
                </a:solidFill>
                <a:latin typeface="+mn-ea"/>
              </a:rPr>
              <a:t>履歴書いらずの手軽さで求人募集を行いやすい</a:t>
            </a:r>
          </a:p>
        </p:txBody>
      </p:sp>
      <p:sp>
        <p:nvSpPr>
          <p:cNvPr id="18" name="角丸四角形 17"/>
          <p:cNvSpPr/>
          <p:nvPr/>
        </p:nvSpPr>
        <p:spPr>
          <a:xfrm>
            <a:off x="4504938" y="4473970"/>
            <a:ext cx="4745767" cy="293865"/>
          </a:xfrm>
          <a:prstGeom prst="roundRect">
            <a:avLst>
              <a:gd name="adj" fmla="val 50000"/>
            </a:avLst>
          </a:prstGeom>
          <a:solidFill>
            <a:srgbClr val="FFF2CC">
              <a:alpha val="40000"/>
            </a:srgbClr>
          </a:solidFill>
          <a:ln w="25400">
            <a:solidFill>
              <a:srgbClr val="FCC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8" b="1" dirty="0">
                <a:solidFill>
                  <a:srgbClr val="4E4C4B"/>
                </a:solidFill>
                <a:latin typeface="+mn-ea"/>
              </a:rPr>
              <a:t>一度働くことで、長期雇用にもつながりやすい</a:t>
            </a:r>
          </a:p>
        </p:txBody>
      </p:sp>
      <p:sp>
        <p:nvSpPr>
          <p:cNvPr id="19" name="正方形/長方形 18"/>
          <p:cNvSpPr/>
          <p:nvPr/>
        </p:nvSpPr>
        <p:spPr>
          <a:xfrm>
            <a:off x="631766" y="5605132"/>
            <a:ext cx="2362321" cy="50599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70" b="1" dirty="0">
                <a:solidFill>
                  <a:srgbClr val="4E4C4B"/>
                </a:solidFill>
                <a:latin typeface="+mn-ea"/>
              </a:rPr>
              <a:t>費用</a:t>
            </a:r>
            <a:endParaRPr lang="ja-JP" altLang="en-US" sz="1451" b="1" dirty="0">
              <a:solidFill>
                <a:srgbClr val="4E4C4B"/>
              </a:solidFill>
              <a:latin typeface="+mn-ea"/>
            </a:endParaRPr>
          </a:p>
        </p:txBody>
      </p:sp>
      <p:sp>
        <p:nvSpPr>
          <p:cNvPr id="22" name="正方形/長方形 21"/>
          <p:cNvSpPr/>
          <p:nvPr/>
        </p:nvSpPr>
        <p:spPr>
          <a:xfrm>
            <a:off x="631768" y="6256448"/>
            <a:ext cx="8631423" cy="44338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33" b="1" dirty="0">
                <a:solidFill>
                  <a:schemeClr val="tx1">
                    <a:lumMod val="75000"/>
                    <a:lumOff val="25000"/>
                  </a:schemeClr>
                </a:solidFill>
                <a:latin typeface="+mn-ea"/>
              </a:rPr>
              <a:t>無償提供期間：</a:t>
            </a:r>
            <a:r>
              <a:rPr lang="en-US" altLang="ja-JP" sz="1633" b="1" dirty="0">
                <a:solidFill>
                  <a:schemeClr val="tx1">
                    <a:lumMod val="75000"/>
                    <a:lumOff val="25000"/>
                  </a:schemeClr>
                </a:solidFill>
                <a:latin typeface="+mn-ea"/>
              </a:rPr>
              <a:t> 2020</a:t>
            </a:r>
            <a:r>
              <a:rPr lang="ja-JP" altLang="en-US" sz="1633" b="1" dirty="0">
                <a:solidFill>
                  <a:schemeClr val="tx1">
                    <a:lumMod val="75000"/>
                    <a:lumOff val="25000"/>
                  </a:schemeClr>
                </a:solidFill>
                <a:latin typeface="+mn-ea"/>
              </a:rPr>
              <a:t>年</a:t>
            </a:r>
            <a:r>
              <a:rPr lang="en-US" altLang="ja-JP" sz="1633" b="1" dirty="0">
                <a:solidFill>
                  <a:schemeClr val="tx1">
                    <a:lumMod val="75000"/>
                    <a:lumOff val="25000"/>
                  </a:schemeClr>
                </a:solidFill>
                <a:latin typeface="+mn-ea"/>
              </a:rPr>
              <a:t>8</a:t>
            </a:r>
            <a:r>
              <a:rPr lang="ja-JP" altLang="en-US" sz="1633" b="1" dirty="0">
                <a:solidFill>
                  <a:schemeClr val="tx1">
                    <a:lumMod val="75000"/>
                    <a:lumOff val="25000"/>
                  </a:schemeClr>
                </a:solidFill>
                <a:latin typeface="+mn-ea"/>
              </a:rPr>
              <a:t>月</a:t>
            </a:r>
            <a:r>
              <a:rPr lang="en-US" altLang="ja-JP" sz="1633" b="1" dirty="0">
                <a:solidFill>
                  <a:schemeClr val="tx1">
                    <a:lumMod val="75000"/>
                    <a:lumOff val="25000"/>
                  </a:schemeClr>
                </a:solidFill>
                <a:latin typeface="+mn-ea"/>
              </a:rPr>
              <a:t>31</a:t>
            </a:r>
            <a:r>
              <a:rPr lang="ja-JP" altLang="en-US" sz="1633" b="1" dirty="0">
                <a:solidFill>
                  <a:schemeClr val="tx1">
                    <a:lumMod val="75000"/>
                    <a:lumOff val="25000"/>
                  </a:schemeClr>
                </a:solidFill>
                <a:latin typeface="+mn-ea"/>
              </a:rPr>
              <a:t>日</a:t>
            </a:r>
            <a:r>
              <a:rPr lang="en-US" altLang="ja-JP" sz="1633" b="1" dirty="0">
                <a:solidFill>
                  <a:schemeClr val="tx1">
                    <a:lumMod val="75000"/>
                    <a:lumOff val="25000"/>
                  </a:schemeClr>
                </a:solidFill>
                <a:latin typeface="+mn-ea"/>
              </a:rPr>
              <a:t>(</a:t>
            </a:r>
            <a:r>
              <a:rPr lang="ja-JP" altLang="en-US" sz="1633" b="1" dirty="0">
                <a:solidFill>
                  <a:schemeClr val="tx1">
                    <a:lumMod val="75000"/>
                    <a:lumOff val="25000"/>
                  </a:schemeClr>
                </a:solidFill>
                <a:latin typeface="+mn-ea"/>
              </a:rPr>
              <a:t>月）まで ／ 申込受付期限：</a:t>
            </a:r>
            <a:r>
              <a:rPr lang="en-US" altLang="ja-JP" sz="1633" b="1" dirty="0">
                <a:solidFill>
                  <a:schemeClr val="tx1">
                    <a:lumMod val="75000"/>
                    <a:lumOff val="25000"/>
                  </a:schemeClr>
                </a:solidFill>
                <a:latin typeface="+mn-ea"/>
              </a:rPr>
              <a:t>2020</a:t>
            </a:r>
            <a:r>
              <a:rPr lang="ja-JP" altLang="en-US" sz="1633" b="1" dirty="0" smtClean="0">
                <a:solidFill>
                  <a:schemeClr val="tx1">
                    <a:lumMod val="75000"/>
                    <a:lumOff val="25000"/>
                  </a:schemeClr>
                </a:solidFill>
                <a:latin typeface="+mn-ea"/>
              </a:rPr>
              <a:t>年</a:t>
            </a:r>
            <a:r>
              <a:rPr lang="en-US" altLang="ja-JP" sz="1633" b="1" dirty="0" smtClean="0">
                <a:solidFill>
                  <a:schemeClr val="tx1">
                    <a:lumMod val="75000"/>
                    <a:lumOff val="25000"/>
                  </a:schemeClr>
                </a:solidFill>
                <a:latin typeface="+mn-ea"/>
              </a:rPr>
              <a:t>7</a:t>
            </a:r>
            <a:r>
              <a:rPr lang="ja-JP" altLang="en-US" sz="1633" b="1" dirty="0" smtClean="0">
                <a:solidFill>
                  <a:schemeClr val="tx1">
                    <a:lumMod val="75000"/>
                    <a:lumOff val="25000"/>
                  </a:schemeClr>
                </a:solidFill>
                <a:latin typeface="+mn-ea"/>
              </a:rPr>
              <a:t>月</a:t>
            </a:r>
            <a:r>
              <a:rPr lang="en-US" altLang="ja-JP" sz="1633" b="1" dirty="0" smtClean="0">
                <a:solidFill>
                  <a:schemeClr val="tx1">
                    <a:lumMod val="75000"/>
                    <a:lumOff val="25000"/>
                  </a:schemeClr>
                </a:solidFill>
                <a:latin typeface="+mn-ea"/>
              </a:rPr>
              <a:t>31</a:t>
            </a:r>
            <a:r>
              <a:rPr lang="ja-JP" altLang="en-US" sz="1633" b="1" dirty="0" smtClean="0">
                <a:solidFill>
                  <a:schemeClr val="tx1">
                    <a:lumMod val="75000"/>
                    <a:lumOff val="25000"/>
                  </a:schemeClr>
                </a:solidFill>
                <a:latin typeface="+mn-ea"/>
              </a:rPr>
              <a:t>日</a:t>
            </a:r>
            <a:r>
              <a:rPr lang="en-US" altLang="ja-JP" sz="1633" b="1" dirty="0" smtClean="0">
                <a:solidFill>
                  <a:schemeClr val="tx1">
                    <a:lumMod val="75000"/>
                    <a:lumOff val="25000"/>
                  </a:schemeClr>
                </a:solidFill>
                <a:latin typeface="+mn-ea"/>
              </a:rPr>
              <a:t>(</a:t>
            </a:r>
            <a:r>
              <a:rPr lang="ja-JP" altLang="en-US" sz="1633" b="1" dirty="0">
                <a:solidFill>
                  <a:schemeClr val="tx1">
                    <a:lumMod val="75000"/>
                    <a:lumOff val="25000"/>
                  </a:schemeClr>
                </a:solidFill>
                <a:latin typeface="+mn-ea"/>
              </a:rPr>
              <a:t>金</a:t>
            </a:r>
            <a:r>
              <a:rPr lang="ja-JP" altLang="en-US" sz="1633" b="1" dirty="0" smtClean="0">
                <a:solidFill>
                  <a:schemeClr val="tx1">
                    <a:lumMod val="75000"/>
                    <a:lumOff val="25000"/>
                  </a:schemeClr>
                </a:solidFill>
                <a:latin typeface="+mn-ea"/>
              </a:rPr>
              <a:t>）</a:t>
            </a:r>
            <a:r>
              <a:rPr lang="ja-JP" altLang="en-US" sz="1723" b="1" dirty="0">
                <a:solidFill>
                  <a:schemeClr val="tx1">
                    <a:lumMod val="75000"/>
                    <a:lumOff val="25000"/>
                  </a:schemeClr>
                </a:solidFill>
                <a:latin typeface="+mn-ea"/>
              </a:rPr>
              <a:t>　　</a:t>
            </a:r>
          </a:p>
        </p:txBody>
      </p:sp>
      <p:pic>
        <p:nvPicPr>
          <p:cNvPr id="24" name="図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18532" y="163469"/>
            <a:ext cx="1054187" cy="405457"/>
          </a:xfrm>
          <a:prstGeom prst="rect">
            <a:avLst/>
          </a:prstGeom>
        </p:spPr>
      </p:pic>
      <p:graphicFrame>
        <p:nvGraphicFramePr>
          <p:cNvPr id="3" name="表 2"/>
          <p:cNvGraphicFramePr>
            <a:graphicFrameLocks noGrp="1"/>
          </p:cNvGraphicFramePr>
          <p:nvPr>
            <p:extLst>
              <p:ext uri="{D42A27DB-BD31-4B8C-83A1-F6EECF244321}">
                <p14:modId xmlns:p14="http://schemas.microsoft.com/office/powerpoint/2010/main" val="1242867021"/>
              </p:ext>
            </p:extLst>
          </p:nvPr>
        </p:nvGraphicFramePr>
        <p:xfrm>
          <a:off x="2984048" y="5620757"/>
          <a:ext cx="6279456" cy="485643"/>
        </p:xfrm>
        <a:graphic>
          <a:graphicData uri="http://schemas.openxmlformats.org/drawingml/2006/table">
            <a:tbl>
              <a:tblPr firstRow="1" bandRow="1">
                <a:tableStyleId>{5C22544A-7EE6-4342-B048-85BDC9FD1C3A}</a:tableStyleId>
              </a:tblPr>
              <a:tblGrid>
                <a:gridCol w="1713012">
                  <a:extLst>
                    <a:ext uri="{9D8B030D-6E8A-4147-A177-3AD203B41FA5}">
                      <a16:colId xmlns:a16="http://schemas.microsoft.com/office/drawing/2014/main" val="3051418396"/>
                    </a:ext>
                  </a:extLst>
                </a:gridCol>
                <a:gridCol w="4566444">
                  <a:extLst>
                    <a:ext uri="{9D8B030D-6E8A-4147-A177-3AD203B41FA5}">
                      <a16:colId xmlns:a16="http://schemas.microsoft.com/office/drawing/2014/main" val="3719377841"/>
                    </a:ext>
                  </a:extLst>
                </a:gridCol>
              </a:tblGrid>
              <a:tr h="485643">
                <a:tc>
                  <a:txBody>
                    <a:bodyPr/>
                    <a:lstStyle/>
                    <a:p>
                      <a:pPr algn="ctr"/>
                      <a:r>
                        <a:rPr kumimoji="1" lang="ja-JP" altLang="en-US" sz="1300" dirty="0" smtClean="0">
                          <a:solidFill>
                            <a:schemeClr val="tx1">
                              <a:lumMod val="65000"/>
                              <a:lumOff val="35000"/>
                            </a:schemeClr>
                          </a:solidFill>
                        </a:rPr>
                        <a:t>月額費用</a:t>
                      </a:r>
                      <a:endParaRPr kumimoji="1" lang="ja-JP" altLang="en-US" sz="1300" dirty="0">
                        <a:solidFill>
                          <a:schemeClr val="tx1">
                            <a:lumMod val="65000"/>
                            <a:lumOff val="35000"/>
                          </a:schemeClr>
                        </a:solidFill>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4">
                        <a:lumMod val="20000"/>
                        <a:lumOff val="80000"/>
                      </a:schemeClr>
                    </a:solidFill>
                  </a:tcPr>
                </a:tc>
                <a:tc>
                  <a:txBody>
                    <a:bodyPr/>
                    <a:lstStyle/>
                    <a:p>
                      <a:r>
                        <a:rPr kumimoji="1" lang="ja-JP" altLang="en-US" sz="1500" b="1" dirty="0" smtClean="0">
                          <a:solidFill>
                            <a:srgbClr val="4E4C4B"/>
                          </a:solidFill>
                          <a:latin typeface="+mn-ea"/>
                        </a:rPr>
                        <a:t>￥</a:t>
                      </a:r>
                      <a:r>
                        <a:rPr kumimoji="1" lang="en-US" altLang="ja-JP" sz="1500" b="1" dirty="0" smtClean="0">
                          <a:solidFill>
                            <a:srgbClr val="4E4C4B"/>
                          </a:solidFill>
                          <a:latin typeface="+mn-ea"/>
                        </a:rPr>
                        <a:t>15,000</a:t>
                      </a:r>
                      <a:r>
                        <a:rPr kumimoji="1" lang="ja-JP" altLang="en-US" sz="1000" b="1" dirty="0" smtClean="0">
                          <a:solidFill>
                            <a:srgbClr val="4E4C4B"/>
                          </a:solidFill>
                          <a:latin typeface="+mn-ea"/>
                        </a:rPr>
                        <a:t>（税抜）→ </a:t>
                      </a:r>
                      <a:r>
                        <a:rPr kumimoji="1" lang="ja-JP" altLang="en-US" sz="1600" b="1" dirty="0" smtClean="0">
                          <a:solidFill>
                            <a:srgbClr val="4E4C4B"/>
                          </a:solidFill>
                          <a:latin typeface="+mn-ea"/>
                        </a:rPr>
                        <a:t>￥０</a:t>
                      </a:r>
                      <a:r>
                        <a:rPr kumimoji="1" lang="ja-JP" altLang="en-US" sz="1100" b="1" dirty="0" smtClean="0">
                          <a:solidFill>
                            <a:srgbClr val="4E4C4B"/>
                          </a:solidFill>
                          <a:latin typeface="+mn-ea"/>
                        </a:rPr>
                        <a:t>（</a:t>
                      </a:r>
                      <a:r>
                        <a:rPr kumimoji="1" lang="en-US" altLang="ja-JP" sz="1100" b="1" dirty="0" smtClean="0">
                          <a:solidFill>
                            <a:srgbClr val="4E4C4B"/>
                          </a:solidFill>
                          <a:latin typeface="+mn-ea"/>
                        </a:rPr>
                        <a:t>2020</a:t>
                      </a:r>
                      <a:r>
                        <a:rPr kumimoji="1" lang="ja-JP" altLang="en-US" sz="1100" b="1" dirty="0" smtClean="0">
                          <a:solidFill>
                            <a:srgbClr val="4E4C4B"/>
                          </a:solidFill>
                          <a:latin typeface="+mn-ea"/>
                        </a:rPr>
                        <a:t>月</a:t>
                      </a:r>
                      <a:r>
                        <a:rPr kumimoji="1" lang="en-US" altLang="ja-JP" sz="1100" b="1" dirty="0" smtClean="0">
                          <a:solidFill>
                            <a:srgbClr val="4E4C4B"/>
                          </a:solidFill>
                          <a:latin typeface="+mn-ea"/>
                        </a:rPr>
                        <a:t>8</a:t>
                      </a:r>
                      <a:r>
                        <a:rPr kumimoji="1" lang="ja-JP" altLang="en-US" sz="1100" b="1" dirty="0" smtClean="0">
                          <a:solidFill>
                            <a:srgbClr val="4E4C4B"/>
                          </a:solidFill>
                          <a:latin typeface="+mn-ea"/>
                        </a:rPr>
                        <a:t>月</a:t>
                      </a:r>
                      <a:r>
                        <a:rPr kumimoji="1" lang="en-US" altLang="ja-JP" sz="1100" b="1" dirty="0" smtClean="0">
                          <a:solidFill>
                            <a:srgbClr val="4E4C4B"/>
                          </a:solidFill>
                          <a:latin typeface="+mn-ea"/>
                        </a:rPr>
                        <a:t>31</a:t>
                      </a:r>
                      <a:r>
                        <a:rPr kumimoji="1" lang="ja-JP" altLang="en-US" sz="1100" b="1" dirty="0" smtClean="0">
                          <a:solidFill>
                            <a:srgbClr val="4E4C4B"/>
                          </a:solidFill>
                          <a:latin typeface="+mn-ea"/>
                        </a:rPr>
                        <a:t>日まで）</a:t>
                      </a:r>
                      <a:endParaRPr kumimoji="1" lang="ja-JP" altLang="en-US" sz="1500" dirty="0"/>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58346331"/>
                  </a:ext>
                </a:extLst>
              </a:tr>
            </a:tbl>
          </a:graphicData>
        </a:graphic>
      </p:graphicFrame>
      <p:grpSp>
        <p:nvGrpSpPr>
          <p:cNvPr id="10" name="グループ化 9"/>
          <p:cNvGrpSpPr/>
          <p:nvPr/>
        </p:nvGrpSpPr>
        <p:grpSpPr>
          <a:xfrm>
            <a:off x="643734" y="4989313"/>
            <a:ext cx="8606972" cy="436437"/>
            <a:chOff x="289938" y="5500948"/>
            <a:chExt cx="9489585" cy="481192"/>
          </a:xfrm>
        </p:grpSpPr>
        <p:sp>
          <p:nvSpPr>
            <p:cNvPr id="14" name="フリーフォーム 13"/>
            <p:cNvSpPr/>
            <p:nvPr/>
          </p:nvSpPr>
          <p:spPr>
            <a:xfrm>
              <a:off x="289938" y="5500948"/>
              <a:ext cx="2064812" cy="481192"/>
            </a:xfrm>
            <a:custGeom>
              <a:avLst/>
              <a:gdLst>
                <a:gd name="connsiteX0" fmla="*/ 0 w 2064812"/>
                <a:gd name="connsiteY0" fmla="*/ 0 h 481192"/>
                <a:gd name="connsiteX1" fmla="*/ 1824216 w 2064812"/>
                <a:gd name="connsiteY1" fmla="*/ 0 h 481192"/>
                <a:gd name="connsiteX2" fmla="*/ 2064812 w 2064812"/>
                <a:gd name="connsiteY2" fmla="*/ 240596 h 481192"/>
                <a:gd name="connsiteX3" fmla="*/ 1824216 w 2064812"/>
                <a:gd name="connsiteY3" fmla="*/ 481192 h 481192"/>
                <a:gd name="connsiteX4" fmla="*/ 0 w 2064812"/>
                <a:gd name="connsiteY4" fmla="*/ 481192 h 481192"/>
                <a:gd name="connsiteX5" fmla="*/ 240596 w 2064812"/>
                <a:gd name="connsiteY5" fmla="*/ 240596 h 481192"/>
                <a:gd name="connsiteX6" fmla="*/ 0 w 2064812"/>
                <a:gd name="connsiteY6" fmla="*/ 0 h 48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812" h="481192">
                  <a:moveTo>
                    <a:pt x="0" y="0"/>
                  </a:moveTo>
                  <a:lnTo>
                    <a:pt x="1824216" y="0"/>
                  </a:lnTo>
                  <a:lnTo>
                    <a:pt x="2064812" y="240596"/>
                  </a:lnTo>
                  <a:lnTo>
                    <a:pt x="1824216" y="481192"/>
                  </a:lnTo>
                  <a:lnTo>
                    <a:pt x="0" y="481192"/>
                  </a:lnTo>
                  <a:lnTo>
                    <a:pt x="240596" y="240596"/>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61760" tIns="14514" rIns="232732" bIns="14514" numCol="1" spcCol="1270" anchor="ctr" anchorCtr="0">
              <a:noAutofit/>
            </a:bodyPr>
            <a:lstStyle/>
            <a:p>
              <a:pPr algn="ctr" defTabSz="483794">
                <a:lnSpc>
                  <a:spcPct val="90000"/>
                </a:lnSpc>
                <a:spcBef>
                  <a:spcPct val="0"/>
                </a:spcBef>
                <a:spcAft>
                  <a:spcPct val="35000"/>
                </a:spcAft>
              </a:pPr>
              <a:r>
                <a:rPr lang="ja-JP" altLang="en-US" sz="1088" b="1" dirty="0">
                  <a:latin typeface="+mn-ea"/>
                </a:rPr>
                <a:t>お申込み</a:t>
              </a:r>
            </a:p>
          </p:txBody>
        </p:sp>
        <p:sp>
          <p:nvSpPr>
            <p:cNvPr id="17" name="フリーフォーム 16"/>
            <p:cNvSpPr/>
            <p:nvPr/>
          </p:nvSpPr>
          <p:spPr>
            <a:xfrm>
              <a:off x="2148269" y="5500948"/>
              <a:ext cx="2064812" cy="481192"/>
            </a:xfrm>
            <a:custGeom>
              <a:avLst/>
              <a:gdLst>
                <a:gd name="connsiteX0" fmla="*/ 0 w 2064812"/>
                <a:gd name="connsiteY0" fmla="*/ 0 h 481192"/>
                <a:gd name="connsiteX1" fmla="*/ 1824216 w 2064812"/>
                <a:gd name="connsiteY1" fmla="*/ 0 h 481192"/>
                <a:gd name="connsiteX2" fmla="*/ 2064812 w 2064812"/>
                <a:gd name="connsiteY2" fmla="*/ 240596 h 481192"/>
                <a:gd name="connsiteX3" fmla="*/ 1824216 w 2064812"/>
                <a:gd name="connsiteY3" fmla="*/ 481192 h 481192"/>
                <a:gd name="connsiteX4" fmla="*/ 0 w 2064812"/>
                <a:gd name="connsiteY4" fmla="*/ 481192 h 481192"/>
                <a:gd name="connsiteX5" fmla="*/ 240596 w 2064812"/>
                <a:gd name="connsiteY5" fmla="*/ 240596 h 481192"/>
                <a:gd name="connsiteX6" fmla="*/ 0 w 2064812"/>
                <a:gd name="connsiteY6" fmla="*/ 0 h 48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812" h="481192">
                  <a:moveTo>
                    <a:pt x="0" y="0"/>
                  </a:moveTo>
                  <a:lnTo>
                    <a:pt x="1824216" y="0"/>
                  </a:lnTo>
                  <a:lnTo>
                    <a:pt x="2064812" y="240596"/>
                  </a:lnTo>
                  <a:lnTo>
                    <a:pt x="1824216" y="481192"/>
                  </a:lnTo>
                  <a:lnTo>
                    <a:pt x="0" y="481192"/>
                  </a:lnTo>
                  <a:lnTo>
                    <a:pt x="240596" y="240596"/>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61760" tIns="14514" rIns="232732" bIns="14514" numCol="1" spcCol="1270" anchor="ctr" anchorCtr="0">
              <a:noAutofit/>
            </a:bodyPr>
            <a:lstStyle/>
            <a:p>
              <a:pPr algn="ctr" defTabSz="483794">
                <a:lnSpc>
                  <a:spcPct val="90000"/>
                </a:lnSpc>
                <a:spcBef>
                  <a:spcPct val="0"/>
                </a:spcBef>
                <a:spcAft>
                  <a:spcPct val="35000"/>
                </a:spcAft>
              </a:pPr>
              <a:r>
                <a:rPr lang="ja-JP" altLang="en-US" sz="1088" b="1" dirty="0">
                  <a:latin typeface="+mn-ea"/>
                </a:rPr>
                <a:t>求人を掲載</a:t>
              </a:r>
            </a:p>
          </p:txBody>
        </p:sp>
        <p:sp>
          <p:nvSpPr>
            <p:cNvPr id="21" name="フリーフォーム 20"/>
            <p:cNvSpPr/>
            <p:nvPr/>
          </p:nvSpPr>
          <p:spPr>
            <a:xfrm>
              <a:off x="4006601" y="5500948"/>
              <a:ext cx="2064812" cy="481192"/>
            </a:xfrm>
            <a:custGeom>
              <a:avLst/>
              <a:gdLst>
                <a:gd name="connsiteX0" fmla="*/ 0 w 2064812"/>
                <a:gd name="connsiteY0" fmla="*/ 0 h 481192"/>
                <a:gd name="connsiteX1" fmla="*/ 1824216 w 2064812"/>
                <a:gd name="connsiteY1" fmla="*/ 0 h 481192"/>
                <a:gd name="connsiteX2" fmla="*/ 2064812 w 2064812"/>
                <a:gd name="connsiteY2" fmla="*/ 240596 h 481192"/>
                <a:gd name="connsiteX3" fmla="*/ 1824216 w 2064812"/>
                <a:gd name="connsiteY3" fmla="*/ 481192 h 481192"/>
                <a:gd name="connsiteX4" fmla="*/ 0 w 2064812"/>
                <a:gd name="connsiteY4" fmla="*/ 481192 h 481192"/>
                <a:gd name="connsiteX5" fmla="*/ 240596 w 2064812"/>
                <a:gd name="connsiteY5" fmla="*/ 240596 h 481192"/>
                <a:gd name="connsiteX6" fmla="*/ 0 w 2064812"/>
                <a:gd name="connsiteY6" fmla="*/ 0 h 48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812" h="481192">
                  <a:moveTo>
                    <a:pt x="0" y="0"/>
                  </a:moveTo>
                  <a:lnTo>
                    <a:pt x="1824216" y="0"/>
                  </a:lnTo>
                  <a:lnTo>
                    <a:pt x="2064812" y="240596"/>
                  </a:lnTo>
                  <a:lnTo>
                    <a:pt x="1824216" y="481192"/>
                  </a:lnTo>
                  <a:lnTo>
                    <a:pt x="0" y="481192"/>
                  </a:lnTo>
                  <a:lnTo>
                    <a:pt x="240596" y="240596"/>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61760" tIns="14514" rIns="232732" bIns="14514" numCol="1" spcCol="1270" anchor="ctr" anchorCtr="0">
              <a:noAutofit/>
            </a:bodyPr>
            <a:lstStyle/>
            <a:p>
              <a:pPr algn="ctr" defTabSz="483794">
                <a:lnSpc>
                  <a:spcPct val="90000"/>
                </a:lnSpc>
                <a:spcBef>
                  <a:spcPct val="0"/>
                </a:spcBef>
                <a:spcAft>
                  <a:spcPct val="35000"/>
                </a:spcAft>
              </a:pPr>
              <a:r>
                <a:rPr lang="ja-JP" altLang="en-US" sz="1088" b="1" dirty="0">
                  <a:latin typeface="+mn-ea"/>
                </a:rPr>
                <a:t>応募を待つ</a:t>
              </a:r>
            </a:p>
          </p:txBody>
        </p:sp>
        <p:sp>
          <p:nvSpPr>
            <p:cNvPr id="23" name="フリーフォーム 22"/>
            <p:cNvSpPr/>
            <p:nvPr/>
          </p:nvSpPr>
          <p:spPr>
            <a:xfrm>
              <a:off x="5864932" y="5500948"/>
              <a:ext cx="2064812" cy="481192"/>
            </a:xfrm>
            <a:custGeom>
              <a:avLst/>
              <a:gdLst>
                <a:gd name="connsiteX0" fmla="*/ 0 w 2064812"/>
                <a:gd name="connsiteY0" fmla="*/ 0 h 481192"/>
                <a:gd name="connsiteX1" fmla="*/ 1824216 w 2064812"/>
                <a:gd name="connsiteY1" fmla="*/ 0 h 481192"/>
                <a:gd name="connsiteX2" fmla="*/ 2064812 w 2064812"/>
                <a:gd name="connsiteY2" fmla="*/ 240596 h 481192"/>
                <a:gd name="connsiteX3" fmla="*/ 1824216 w 2064812"/>
                <a:gd name="connsiteY3" fmla="*/ 481192 h 481192"/>
                <a:gd name="connsiteX4" fmla="*/ 0 w 2064812"/>
                <a:gd name="connsiteY4" fmla="*/ 481192 h 481192"/>
                <a:gd name="connsiteX5" fmla="*/ 240596 w 2064812"/>
                <a:gd name="connsiteY5" fmla="*/ 240596 h 481192"/>
                <a:gd name="connsiteX6" fmla="*/ 0 w 2064812"/>
                <a:gd name="connsiteY6" fmla="*/ 0 h 48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812" h="481192">
                  <a:moveTo>
                    <a:pt x="0" y="0"/>
                  </a:moveTo>
                  <a:lnTo>
                    <a:pt x="1824216" y="0"/>
                  </a:lnTo>
                  <a:lnTo>
                    <a:pt x="2064812" y="240596"/>
                  </a:lnTo>
                  <a:lnTo>
                    <a:pt x="1824216" y="481192"/>
                  </a:lnTo>
                  <a:lnTo>
                    <a:pt x="0" y="481192"/>
                  </a:lnTo>
                  <a:lnTo>
                    <a:pt x="240596" y="240596"/>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61760" tIns="14514" rIns="232732" bIns="14514" numCol="1" spcCol="1270" anchor="ctr" anchorCtr="0">
              <a:noAutofit/>
            </a:bodyPr>
            <a:lstStyle/>
            <a:p>
              <a:pPr algn="ctr" defTabSz="483794">
                <a:lnSpc>
                  <a:spcPct val="90000"/>
                </a:lnSpc>
                <a:spcBef>
                  <a:spcPct val="0"/>
                </a:spcBef>
                <a:spcAft>
                  <a:spcPct val="35000"/>
                </a:spcAft>
              </a:pPr>
              <a:r>
                <a:rPr lang="ja-JP" altLang="en-US" sz="1088" b="1" dirty="0">
                  <a:latin typeface="+mn-ea"/>
                </a:rPr>
                <a:t>体験バイトの採用</a:t>
              </a:r>
            </a:p>
          </p:txBody>
        </p:sp>
        <p:sp>
          <p:nvSpPr>
            <p:cNvPr id="25" name="フリーフォーム 24"/>
            <p:cNvSpPr/>
            <p:nvPr/>
          </p:nvSpPr>
          <p:spPr>
            <a:xfrm>
              <a:off x="7714711" y="5500948"/>
              <a:ext cx="2064812" cy="481192"/>
            </a:xfrm>
            <a:custGeom>
              <a:avLst/>
              <a:gdLst>
                <a:gd name="connsiteX0" fmla="*/ 0 w 2064812"/>
                <a:gd name="connsiteY0" fmla="*/ 0 h 481192"/>
                <a:gd name="connsiteX1" fmla="*/ 1824216 w 2064812"/>
                <a:gd name="connsiteY1" fmla="*/ 0 h 481192"/>
                <a:gd name="connsiteX2" fmla="*/ 2064812 w 2064812"/>
                <a:gd name="connsiteY2" fmla="*/ 240596 h 481192"/>
                <a:gd name="connsiteX3" fmla="*/ 1824216 w 2064812"/>
                <a:gd name="connsiteY3" fmla="*/ 481192 h 481192"/>
                <a:gd name="connsiteX4" fmla="*/ 0 w 2064812"/>
                <a:gd name="connsiteY4" fmla="*/ 481192 h 481192"/>
                <a:gd name="connsiteX5" fmla="*/ 240596 w 2064812"/>
                <a:gd name="connsiteY5" fmla="*/ 240596 h 481192"/>
                <a:gd name="connsiteX6" fmla="*/ 0 w 2064812"/>
                <a:gd name="connsiteY6" fmla="*/ 0 h 48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812" h="481192">
                  <a:moveTo>
                    <a:pt x="0" y="0"/>
                  </a:moveTo>
                  <a:lnTo>
                    <a:pt x="1824216" y="0"/>
                  </a:lnTo>
                  <a:lnTo>
                    <a:pt x="2064812" y="240596"/>
                  </a:lnTo>
                  <a:lnTo>
                    <a:pt x="1824216" y="481192"/>
                  </a:lnTo>
                  <a:lnTo>
                    <a:pt x="0" y="481192"/>
                  </a:lnTo>
                  <a:lnTo>
                    <a:pt x="240596" y="240596"/>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61760" tIns="14514" rIns="232732" bIns="14514" numCol="1" spcCol="1270" anchor="ctr" anchorCtr="0">
              <a:noAutofit/>
            </a:bodyPr>
            <a:lstStyle/>
            <a:p>
              <a:pPr algn="ctr" defTabSz="483794">
                <a:lnSpc>
                  <a:spcPct val="90000"/>
                </a:lnSpc>
                <a:spcBef>
                  <a:spcPct val="0"/>
                </a:spcBef>
                <a:spcAft>
                  <a:spcPct val="35000"/>
                </a:spcAft>
              </a:pPr>
              <a:r>
                <a:rPr lang="ja-JP" altLang="en-US" sz="1088" b="1" dirty="0">
                  <a:latin typeface="+mn-ea"/>
                </a:rPr>
                <a:t>体験</a:t>
              </a:r>
            </a:p>
          </p:txBody>
        </p:sp>
      </p:grpSp>
    </p:spTree>
    <p:extLst>
      <p:ext uri="{BB962C8B-B14F-4D97-AF65-F5344CB8AC3E}">
        <p14:creationId xmlns:p14="http://schemas.microsoft.com/office/powerpoint/2010/main" val="3855896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角丸四角形 34"/>
          <p:cNvSpPr/>
          <p:nvPr/>
        </p:nvSpPr>
        <p:spPr>
          <a:xfrm>
            <a:off x="734365" y="5018286"/>
            <a:ext cx="3551144" cy="1185390"/>
          </a:xfrm>
          <a:prstGeom prst="roundRect">
            <a:avLst>
              <a:gd name="adj" fmla="val 19215"/>
            </a:avLst>
          </a:prstGeom>
          <a:solidFill>
            <a:srgbClr val="FAB4A4">
              <a:alpha val="2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907" spc="-36" dirty="0">
              <a:solidFill>
                <a:srgbClr val="4E4C4B"/>
              </a:solidFill>
              <a:latin typeface="+mn-ea"/>
            </a:endParaRPr>
          </a:p>
        </p:txBody>
      </p:sp>
      <p:sp>
        <p:nvSpPr>
          <p:cNvPr id="2" name="タイトル 1"/>
          <p:cNvSpPr>
            <a:spLocks noGrp="1"/>
          </p:cNvSpPr>
          <p:nvPr>
            <p:ph type="title"/>
          </p:nvPr>
        </p:nvSpPr>
        <p:spPr>
          <a:xfrm>
            <a:off x="642813" y="163468"/>
            <a:ext cx="7886052" cy="522485"/>
          </a:xfrm>
        </p:spPr>
        <p:txBody>
          <a:bodyPr/>
          <a:lstStyle/>
          <a:p>
            <a:r>
              <a:rPr lang="en-US" altLang="ja-JP" sz="1814" b="1" dirty="0">
                <a:latin typeface="+mn-ea"/>
                <a:ea typeface="+mn-ea"/>
              </a:rPr>
              <a:t>BGM</a:t>
            </a:r>
            <a:r>
              <a:rPr lang="ja-JP" altLang="en-US" sz="1814" b="1" dirty="0">
                <a:latin typeface="+mn-ea"/>
                <a:ea typeface="+mn-ea"/>
              </a:rPr>
              <a:t> </a:t>
            </a:r>
            <a:r>
              <a:rPr lang="en-US" altLang="ja-JP" sz="1633" b="1" dirty="0">
                <a:latin typeface="+mn-ea"/>
                <a:ea typeface="+mn-ea"/>
              </a:rPr>
              <a:t>&lt;</a:t>
            </a:r>
            <a:r>
              <a:rPr lang="ja-JP" altLang="en-US" sz="1633" b="1" dirty="0">
                <a:latin typeface="+mn-ea"/>
                <a:ea typeface="+mn-ea"/>
              </a:rPr>
              <a:t>ソーシャル・ディスタンス・プロジェクト＞</a:t>
            </a:r>
          </a:p>
        </p:txBody>
      </p:sp>
      <p:sp>
        <p:nvSpPr>
          <p:cNvPr id="5" name="テキスト ボックス 4"/>
          <p:cNvSpPr txBox="1"/>
          <p:nvPr/>
        </p:nvSpPr>
        <p:spPr>
          <a:xfrm>
            <a:off x="2994086" y="1600303"/>
            <a:ext cx="6183851" cy="357470"/>
          </a:xfrm>
          <a:prstGeom prst="rect">
            <a:avLst/>
          </a:prstGeom>
          <a:noFill/>
        </p:spPr>
        <p:txBody>
          <a:bodyPr wrap="square" rtlCol="0">
            <a:spAutoFit/>
          </a:bodyPr>
          <a:lstStyle/>
          <a:p>
            <a:r>
              <a:rPr lang="ja-JP" altLang="en-US" sz="1633" b="1" dirty="0">
                <a:latin typeface="+mn-ea"/>
              </a:rPr>
              <a:t>～</a:t>
            </a:r>
            <a:r>
              <a:rPr lang="ja-JP" altLang="en-US" sz="1723" b="1" dirty="0">
                <a:latin typeface="+mn-ea"/>
              </a:rPr>
              <a:t>声で広げる！ソーシャル ディスタンス プロジェクト</a:t>
            </a:r>
            <a:r>
              <a:rPr lang="ja-JP" altLang="en-US" sz="1633" b="1" dirty="0">
                <a:latin typeface="+mn-ea"/>
              </a:rPr>
              <a:t>～</a:t>
            </a:r>
          </a:p>
        </p:txBody>
      </p:sp>
      <p:sp>
        <p:nvSpPr>
          <p:cNvPr id="6" name="正方形/長方形 5"/>
          <p:cNvSpPr/>
          <p:nvPr/>
        </p:nvSpPr>
        <p:spPr>
          <a:xfrm>
            <a:off x="642815" y="963761"/>
            <a:ext cx="8620375" cy="502313"/>
          </a:xfrm>
          <a:prstGeom prst="rect">
            <a:avLst/>
          </a:prstGeom>
          <a:solidFill>
            <a:srgbClr val="E73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23" b="1" dirty="0">
                <a:latin typeface="+mn-ea"/>
              </a:rPr>
              <a:t>新型コロナウイルス感染防止メッセージ放送を５万店舗に無償で提供！</a:t>
            </a:r>
            <a:endParaRPr lang="en-US" altLang="ja-JP" sz="1723" b="1" dirty="0">
              <a:latin typeface="+mn-ea"/>
            </a:endParaRPr>
          </a:p>
        </p:txBody>
      </p:sp>
      <p:sp>
        <p:nvSpPr>
          <p:cNvPr id="8" name="正方形/長方形 7"/>
          <p:cNvSpPr/>
          <p:nvPr/>
        </p:nvSpPr>
        <p:spPr>
          <a:xfrm>
            <a:off x="2994088" y="1899497"/>
            <a:ext cx="6220529" cy="594586"/>
          </a:xfrm>
          <a:prstGeom prst="rect">
            <a:avLst/>
          </a:prstGeom>
        </p:spPr>
        <p:txBody>
          <a:bodyPr wrap="square">
            <a:spAutoFit/>
          </a:bodyPr>
          <a:lstStyle/>
          <a:p>
            <a:r>
              <a:rPr lang="en-US" altLang="ja-JP" sz="1088" dirty="0">
                <a:latin typeface="+mn-ea"/>
              </a:rPr>
              <a:t>USEN</a:t>
            </a:r>
            <a:r>
              <a:rPr lang="ja-JP" altLang="en-US" sz="1088" dirty="0">
                <a:latin typeface="+mn-ea"/>
              </a:rPr>
              <a:t>では安心かつ安全な社会・経済活動の再開に向けてサービスの特性である「音」と「声」で政府の休業要請を受けているなか営業せざるを得ない、または休業要請の対象外として営業されている店舗・施設の皆様を応援します</a:t>
            </a:r>
            <a:r>
              <a:rPr lang="en-US" altLang="ja-JP" sz="1088" dirty="0">
                <a:latin typeface="+mn-ea"/>
              </a:rPr>
              <a:t>!</a:t>
            </a:r>
            <a:endParaRPr lang="ja-JP" altLang="en-US" sz="363" b="1" dirty="0">
              <a:solidFill>
                <a:srgbClr val="111111"/>
              </a:solidFill>
              <a:latin typeface="+mn-ea"/>
            </a:endParaRPr>
          </a:p>
        </p:txBody>
      </p:sp>
      <p:sp>
        <p:nvSpPr>
          <p:cNvPr id="12" name="角丸四角形 11"/>
          <p:cNvSpPr/>
          <p:nvPr/>
        </p:nvSpPr>
        <p:spPr>
          <a:xfrm>
            <a:off x="4412908" y="3662782"/>
            <a:ext cx="4745767" cy="600008"/>
          </a:xfrm>
          <a:prstGeom prst="roundRect">
            <a:avLst>
              <a:gd name="adj" fmla="val 50000"/>
            </a:avLst>
          </a:prstGeom>
          <a:solidFill>
            <a:srgbClr val="FAB4A4">
              <a:alpha val="25000"/>
            </a:srgbClr>
          </a:solidFill>
          <a:ln w="25400">
            <a:solidFill>
              <a:srgbClr val="E738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8" b="1" dirty="0">
                <a:solidFill>
                  <a:srgbClr val="000000"/>
                </a:solidFill>
                <a:latin typeface="+mn-ea"/>
              </a:rPr>
              <a:t>コロナ対策に有効なコメントと</a:t>
            </a:r>
            <a:r>
              <a:rPr lang="en-US" altLang="ja-JP" sz="1088" b="1" dirty="0">
                <a:solidFill>
                  <a:srgbClr val="000000"/>
                </a:solidFill>
                <a:latin typeface="+mn-ea"/>
              </a:rPr>
              <a:t>BGM</a:t>
            </a:r>
            <a:r>
              <a:rPr lang="ja-JP" altLang="en-US" sz="1088" b="1" dirty="0">
                <a:solidFill>
                  <a:srgbClr val="000000"/>
                </a:solidFill>
                <a:latin typeface="+mn-ea"/>
              </a:rPr>
              <a:t>がセットになった放送をご用意</a:t>
            </a:r>
            <a:endParaRPr lang="en-US" altLang="ja-JP" sz="1088" b="1" dirty="0">
              <a:solidFill>
                <a:srgbClr val="000000"/>
              </a:solidFill>
              <a:latin typeface="+mn-ea"/>
            </a:endParaRPr>
          </a:p>
          <a:p>
            <a:pPr algn="ctr"/>
            <a:r>
              <a:rPr lang="ja-JP" altLang="en-US" sz="907" spc="-20" dirty="0">
                <a:solidFill>
                  <a:srgbClr val="4E4C4B"/>
                </a:solidFill>
                <a:latin typeface="+mn-ea"/>
              </a:rPr>
              <a:t>ソーシャルディスタンスやマスク着用などの呼び掛けと働く方々へ応援メッセージを</a:t>
            </a:r>
            <a:r>
              <a:rPr lang="en-US" altLang="ja-JP" sz="907" spc="-20" dirty="0">
                <a:solidFill>
                  <a:srgbClr val="4E4C4B"/>
                </a:solidFill>
                <a:latin typeface="+mn-ea"/>
              </a:rPr>
              <a:t>BGM</a:t>
            </a:r>
            <a:r>
              <a:rPr lang="ja-JP" altLang="en-US" sz="907" spc="-20" dirty="0">
                <a:solidFill>
                  <a:srgbClr val="4E4C4B"/>
                </a:solidFill>
                <a:latin typeface="+mn-ea"/>
              </a:rPr>
              <a:t>と合わせて店舗内の放送として提供。業種・場面に合わせたコメントをご用意。</a:t>
            </a:r>
            <a:endParaRPr lang="en-US" altLang="ja-JP" sz="907" spc="-20" dirty="0">
              <a:solidFill>
                <a:srgbClr val="4E4C4B"/>
              </a:solidFill>
              <a:latin typeface="+mn-ea"/>
            </a:endParaRPr>
          </a:p>
        </p:txBody>
      </p:sp>
      <p:sp>
        <p:nvSpPr>
          <p:cNvPr id="13" name="正方形/長方形 12"/>
          <p:cNvSpPr/>
          <p:nvPr/>
        </p:nvSpPr>
        <p:spPr>
          <a:xfrm>
            <a:off x="4412908" y="2588631"/>
            <a:ext cx="4745767" cy="294414"/>
          </a:xfrm>
          <a:prstGeom prst="rect">
            <a:avLst/>
          </a:prstGeom>
          <a:solidFill>
            <a:srgbClr val="E73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33" b="1" dirty="0">
                <a:solidFill>
                  <a:schemeClr val="bg1"/>
                </a:solidFill>
                <a:latin typeface="+mn-ea"/>
              </a:rPr>
              <a:t>サービス概要・メリット</a:t>
            </a:r>
          </a:p>
        </p:txBody>
      </p:sp>
      <p:sp>
        <p:nvSpPr>
          <p:cNvPr id="15" name="角丸四角形 14"/>
          <p:cNvSpPr/>
          <p:nvPr/>
        </p:nvSpPr>
        <p:spPr>
          <a:xfrm>
            <a:off x="4412908" y="2985960"/>
            <a:ext cx="4745767" cy="573902"/>
          </a:xfrm>
          <a:prstGeom prst="roundRect">
            <a:avLst>
              <a:gd name="adj" fmla="val 50000"/>
            </a:avLst>
          </a:prstGeom>
          <a:solidFill>
            <a:srgbClr val="FAB4A4">
              <a:alpha val="25000"/>
            </a:srgbClr>
          </a:solidFill>
          <a:ln w="25400">
            <a:solidFill>
              <a:srgbClr val="E738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8" b="1" dirty="0">
                <a:solidFill>
                  <a:srgbClr val="000000"/>
                </a:solidFill>
                <a:latin typeface="+mn-ea"/>
              </a:rPr>
              <a:t>インターネット回線があれば無料で設置！</a:t>
            </a:r>
            <a:endParaRPr lang="en-US" altLang="ja-JP" sz="1088" b="1" dirty="0">
              <a:solidFill>
                <a:srgbClr val="000000"/>
              </a:solidFill>
              <a:latin typeface="+mn-ea"/>
            </a:endParaRPr>
          </a:p>
          <a:p>
            <a:pPr algn="ctr"/>
            <a:r>
              <a:rPr lang="ja-JP" altLang="en-US" sz="907" dirty="0">
                <a:solidFill>
                  <a:srgbClr val="4E4C4B"/>
                </a:solidFill>
                <a:latin typeface="+mn-ea"/>
              </a:rPr>
              <a:t>放送機器・コンテンツ使用料が無料！</a:t>
            </a:r>
            <a:endParaRPr lang="en-US" altLang="ja-JP" sz="907" dirty="0">
              <a:solidFill>
                <a:srgbClr val="4E4C4B"/>
              </a:solidFill>
              <a:latin typeface="+mn-ea"/>
            </a:endParaRPr>
          </a:p>
          <a:p>
            <a:pPr algn="ctr"/>
            <a:r>
              <a:rPr lang="ja-JP" altLang="en-US" sz="907" dirty="0">
                <a:solidFill>
                  <a:srgbClr val="4E4C4B"/>
                </a:solidFill>
                <a:latin typeface="+mn-ea"/>
              </a:rPr>
              <a:t>放送用の機器は貸与となり、その他設置に関わる費用などは一切発生いたしません。</a:t>
            </a:r>
            <a:endParaRPr lang="en-US" altLang="ja-JP" sz="907" b="1" dirty="0">
              <a:solidFill>
                <a:srgbClr val="4E4C4B"/>
              </a:solidFill>
              <a:latin typeface="+mn-ea"/>
            </a:endParaRPr>
          </a:p>
        </p:txBody>
      </p:sp>
      <p:sp>
        <p:nvSpPr>
          <p:cNvPr id="16" name="角丸四角形 15"/>
          <p:cNvSpPr/>
          <p:nvPr/>
        </p:nvSpPr>
        <p:spPr>
          <a:xfrm>
            <a:off x="4412908" y="4365707"/>
            <a:ext cx="4745767" cy="583701"/>
          </a:xfrm>
          <a:prstGeom prst="roundRect">
            <a:avLst>
              <a:gd name="adj" fmla="val 50000"/>
            </a:avLst>
          </a:prstGeom>
          <a:solidFill>
            <a:srgbClr val="FAB4A4">
              <a:alpha val="25000"/>
            </a:srgbClr>
          </a:solidFill>
          <a:ln w="25400">
            <a:solidFill>
              <a:srgbClr val="E738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8" b="1" dirty="0">
                <a:solidFill>
                  <a:srgbClr val="000000"/>
                </a:solidFill>
                <a:latin typeface="+mn-ea"/>
              </a:rPr>
              <a:t>著名人のアンバサダーによるコロナ対策コメント</a:t>
            </a:r>
          </a:p>
          <a:p>
            <a:pPr algn="ctr"/>
            <a:r>
              <a:rPr lang="ja-JP" altLang="en-US" sz="907" spc="-50" dirty="0">
                <a:solidFill>
                  <a:srgbClr val="4E4C4B"/>
                </a:solidFill>
                <a:latin typeface="+mn-ea"/>
              </a:rPr>
              <a:t>コロナ感染防止行動呼びかけチャンネル「</a:t>
            </a:r>
            <a:r>
              <a:rPr lang="en-US" altLang="ja-JP" sz="907" spc="-50" dirty="0">
                <a:solidFill>
                  <a:srgbClr val="4E4C4B"/>
                </a:solidFill>
                <a:latin typeface="+mn-ea"/>
              </a:rPr>
              <a:t>We believe future</a:t>
            </a:r>
            <a:r>
              <a:rPr lang="ja-JP" altLang="en-US" sz="907" spc="-50" dirty="0">
                <a:solidFill>
                  <a:srgbClr val="4E4C4B"/>
                </a:solidFill>
                <a:latin typeface="+mn-ea"/>
              </a:rPr>
              <a:t>！」にて賛同いただいたアーティスト、俳優や声優など多くの方々から頂いた呼びかけ・応援のメッセージを放送。</a:t>
            </a:r>
            <a:endParaRPr lang="en-US" altLang="ja-JP" sz="907" spc="-50" dirty="0">
              <a:solidFill>
                <a:srgbClr val="4E4C4B"/>
              </a:solidFill>
              <a:latin typeface="+mn-ea"/>
            </a:endParaRPr>
          </a:p>
        </p:txBody>
      </p:sp>
      <p:sp>
        <p:nvSpPr>
          <p:cNvPr id="22" name="正方形/長方形 21"/>
          <p:cNvSpPr/>
          <p:nvPr/>
        </p:nvSpPr>
        <p:spPr>
          <a:xfrm>
            <a:off x="642813" y="6319446"/>
            <a:ext cx="8633000" cy="374414"/>
          </a:xfrm>
          <a:prstGeom prst="rect">
            <a:avLst/>
          </a:prstGeom>
          <a:solidFill>
            <a:srgbClr val="E73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33" b="1" dirty="0">
                <a:solidFill>
                  <a:schemeClr val="bg1"/>
                </a:solidFill>
                <a:latin typeface="+mn-ea"/>
              </a:rPr>
              <a:t>無償提供期間：</a:t>
            </a:r>
            <a:r>
              <a:rPr lang="en-US" altLang="ja-JP" sz="1633" b="1" dirty="0">
                <a:solidFill>
                  <a:schemeClr val="bg1"/>
                </a:solidFill>
                <a:latin typeface="+mn-ea"/>
              </a:rPr>
              <a:t> 2020</a:t>
            </a:r>
            <a:r>
              <a:rPr lang="ja-JP" altLang="en-US" sz="1633" b="1" dirty="0">
                <a:solidFill>
                  <a:schemeClr val="bg1"/>
                </a:solidFill>
                <a:latin typeface="+mn-ea"/>
              </a:rPr>
              <a:t>年</a:t>
            </a:r>
            <a:r>
              <a:rPr lang="en-US" altLang="ja-JP" sz="1633" b="1" dirty="0">
                <a:solidFill>
                  <a:schemeClr val="bg1"/>
                </a:solidFill>
                <a:latin typeface="+mn-ea"/>
              </a:rPr>
              <a:t>8</a:t>
            </a:r>
            <a:r>
              <a:rPr lang="ja-JP" altLang="en-US" sz="1633" b="1" dirty="0">
                <a:solidFill>
                  <a:schemeClr val="bg1"/>
                </a:solidFill>
                <a:latin typeface="+mn-ea"/>
              </a:rPr>
              <a:t>月</a:t>
            </a:r>
            <a:r>
              <a:rPr lang="en-US" altLang="ja-JP" sz="1633" b="1" dirty="0">
                <a:solidFill>
                  <a:schemeClr val="bg1"/>
                </a:solidFill>
                <a:latin typeface="+mn-ea"/>
              </a:rPr>
              <a:t>31</a:t>
            </a:r>
            <a:r>
              <a:rPr lang="ja-JP" altLang="en-US" sz="1633" b="1" dirty="0">
                <a:solidFill>
                  <a:schemeClr val="bg1"/>
                </a:solidFill>
                <a:latin typeface="+mn-ea"/>
              </a:rPr>
              <a:t>日</a:t>
            </a:r>
            <a:r>
              <a:rPr lang="en-US" altLang="ja-JP" sz="1633" b="1" dirty="0">
                <a:solidFill>
                  <a:schemeClr val="bg1"/>
                </a:solidFill>
                <a:latin typeface="+mn-ea"/>
              </a:rPr>
              <a:t>(</a:t>
            </a:r>
            <a:r>
              <a:rPr lang="ja-JP" altLang="en-US" sz="1633" b="1" dirty="0">
                <a:solidFill>
                  <a:schemeClr val="bg1"/>
                </a:solidFill>
                <a:latin typeface="+mn-ea"/>
              </a:rPr>
              <a:t>月）</a:t>
            </a:r>
            <a:r>
              <a:rPr lang="ja-JP" altLang="en-US" sz="1633" b="1" dirty="0" smtClean="0">
                <a:solidFill>
                  <a:schemeClr val="bg1"/>
                </a:solidFill>
                <a:latin typeface="+mn-ea"/>
              </a:rPr>
              <a:t>まで</a:t>
            </a:r>
            <a:endParaRPr lang="ja-JP" altLang="en-US" sz="1723" b="1" dirty="0">
              <a:solidFill>
                <a:srgbClr val="4E4C4B"/>
              </a:solidFill>
              <a:latin typeface="+mn-ea"/>
            </a:endParaRPr>
          </a:p>
        </p:txBody>
      </p:sp>
      <p:pic>
        <p:nvPicPr>
          <p:cNvPr id="9" name="図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4363" y="1544628"/>
            <a:ext cx="2194330" cy="976218"/>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3402" y="2577649"/>
            <a:ext cx="3551144" cy="2358700"/>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18532" y="162098"/>
            <a:ext cx="1044656" cy="358708"/>
          </a:xfrm>
          <a:prstGeom prst="rect">
            <a:avLst/>
          </a:prstGeom>
        </p:spPr>
      </p:pic>
      <p:sp>
        <p:nvSpPr>
          <p:cNvPr id="14" name="テキスト ボックス 13"/>
          <p:cNvSpPr txBox="1"/>
          <p:nvPr/>
        </p:nvSpPr>
        <p:spPr>
          <a:xfrm>
            <a:off x="4744873" y="5065178"/>
            <a:ext cx="4108817" cy="287771"/>
          </a:xfrm>
          <a:prstGeom prst="rect">
            <a:avLst/>
          </a:prstGeom>
          <a:noFill/>
        </p:spPr>
        <p:txBody>
          <a:bodyPr wrap="none" rtlCol="0">
            <a:spAutoFit/>
          </a:bodyPr>
          <a:lstStyle/>
          <a:p>
            <a:r>
              <a:rPr lang="ja-JP" altLang="en-US" sz="1270" b="1" dirty="0">
                <a:latin typeface="+mn-ea"/>
              </a:rPr>
              <a:t>新型コロナ感染対策啓蒙ポスター・チラシを無償提供</a:t>
            </a:r>
          </a:p>
        </p:txBody>
      </p:sp>
      <p:pic>
        <p:nvPicPr>
          <p:cNvPr id="17" name="図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95950" y="5367175"/>
            <a:ext cx="620382" cy="873498"/>
          </a:xfrm>
          <a:prstGeom prst="rect">
            <a:avLst/>
          </a:prstGeom>
        </p:spPr>
      </p:pic>
      <p:pic>
        <p:nvPicPr>
          <p:cNvPr id="18" name="図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56572" y="5361312"/>
            <a:ext cx="620382" cy="877617"/>
          </a:xfrm>
          <a:prstGeom prst="rect">
            <a:avLst/>
          </a:prstGeom>
        </p:spPr>
      </p:pic>
      <p:pic>
        <p:nvPicPr>
          <p:cNvPr id="19" name="図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17194" y="5367176"/>
            <a:ext cx="620382" cy="869017"/>
          </a:xfrm>
          <a:prstGeom prst="rect">
            <a:avLst/>
          </a:prstGeom>
        </p:spPr>
      </p:pic>
      <p:sp>
        <p:nvSpPr>
          <p:cNvPr id="25" name="正方形/長方形 24"/>
          <p:cNvSpPr/>
          <p:nvPr/>
        </p:nvSpPr>
        <p:spPr>
          <a:xfrm>
            <a:off x="4532867" y="5329962"/>
            <a:ext cx="2563083" cy="650691"/>
          </a:xfrm>
          <a:prstGeom prst="rect">
            <a:avLst/>
          </a:prstGeom>
        </p:spPr>
        <p:txBody>
          <a:bodyPr wrap="square">
            <a:spAutoFit/>
          </a:bodyPr>
          <a:lstStyle/>
          <a:p>
            <a:r>
              <a:rPr lang="ja-JP" altLang="en-US" sz="907" dirty="0">
                <a:latin typeface="+mn-ea"/>
              </a:rPr>
              <a:t>無料でダウンロード可能なポスター・チラシデザインを提供中です。</a:t>
            </a:r>
            <a:endParaRPr lang="en-US" altLang="ja-JP" sz="907" dirty="0">
              <a:latin typeface="+mn-ea"/>
            </a:endParaRPr>
          </a:p>
          <a:p>
            <a:r>
              <a:rPr lang="ja-JP" altLang="en-US" sz="907" dirty="0">
                <a:latin typeface="+mn-ea"/>
              </a:rPr>
              <a:t>店内環境や衛生管理の状況についての店頭告知や</a:t>
            </a:r>
            <a:r>
              <a:rPr lang="en-US" altLang="ja-JP" sz="907" dirty="0">
                <a:latin typeface="+mn-ea"/>
              </a:rPr>
              <a:t>HP</a:t>
            </a:r>
            <a:r>
              <a:rPr lang="ja-JP" altLang="en-US" sz="907" dirty="0" err="1">
                <a:latin typeface="+mn-ea"/>
              </a:rPr>
              <a:t>での</a:t>
            </a:r>
            <a:r>
              <a:rPr lang="ja-JP" altLang="en-US" sz="907" dirty="0">
                <a:latin typeface="+mn-ea"/>
              </a:rPr>
              <a:t>告知にご活用ください。</a:t>
            </a:r>
            <a:endParaRPr lang="ja-JP" altLang="en-US" sz="100" b="1" dirty="0">
              <a:solidFill>
                <a:srgbClr val="111111"/>
              </a:solidFill>
              <a:latin typeface="+mn-ea"/>
            </a:endParaRPr>
          </a:p>
        </p:txBody>
      </p:sp>
      <p:sp>
        <p:nvSpPr>
          <p:cNvPr id="20" name="テキスト ボックス 19"/>
          <p:cNvSpPr txBox="1"/>
          <p:nvPr/>
        </p:nvSpPr>
        <p:spPr>
          <a:xfrm>
            <a:off x="740147" y="5058640"/>
            <a:ext cx="3545360" cy="238848"/>
          </a:xfrm>
          <a:prstGeom prst="rect">
            <a:avLst/>
          </a:prstGeom>
          <a:noFill/>
        </p:spPr>
        <p:txBody>
          <a:bodyPr wrap="square" rtlCol="0">
            <a:spAutoFit/>
          </a:bodyPr>
          <a:lstStyle/>
          <a:p>
            <a:pPr algn="ctr"/>
            <a:r>
              <a:rPr lang="ja-JP" altLang="en-US" sz="952" b="1" u="sng" dirty="0">
                <a:latin typeface="+mn-ea"/>
              </a:rPr>
              <a:t>以下よりコメントのデモ試聴が可能です</a:t>
            </a:r>
          </a:p>
        </p:txBody>
      </p:sp>
      <p:grpSp>
        <p:nvGrpSpPr>
          <p:cNvPr id="3" name="グループ化 2"/>
          <p:cNvGrpSpPr/>
          <p:nvPr/>
        </p:nvGrpSpPr>
        <p:grpSpPr>
          <a:xfrm>
            <a:off x="1298154" y="5240104"/>
            <a:ext cx="1059906" cy="894423"/>
            <a:chOff x="528051" y="5874349"/>
            <a:chExt cx="1168595" cy="986143"/>
          </a:xfrm>
        </p:grpSpPr>
        <p:sp>
          <p:nvSpPr>
            <p:cNvPr id="23" name="正方形/長方形 22"/>
            <p:cNvSpPr/>
            <p:nvPr/>
          </p:nvSpPr>
          <p:spPr>
            <a:xfrm>
              <a:off x="735788" y="6104492"/>
              <a:ext cx="756000" cy="756000"/>
            </a:xfrm>
            <a:prstGeom prst="rect">
              <a:avLst/>
            </a:prstGeom>
            <a:solidFill>
              <a:schemeClr val="bg1"/>
            </a:solidFill>
            <a:ln w="19050">
              <a:solidFill>
                <a:srgbClr val="EB6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23" dirty="0">
                <a:solidFill>
                  <a:schemeClr val="tx1"/>
                </a:solidFill>
                <a:latin typeface="+mn-ea"/>
              </a:endParaRPr>
            </a:p>
          </p:txBody>
        </p:sp>
        <p:sp>
          <p:nvSpPr>
            <p:cNvPr id="24" name="テキスト ボックス 23"/>
            <p:cNvSpPr txBox="1"/>
            <p:nvPr/>
          </p:nvSpPr>
          <p:spPr>
            <a:xfrm>
              <a:off x="528051" y="5874349"/>
              <a:ext cx="1168595" cy="224953"/>
            </a:xfrm>
            <a:prstGeom prst="rect">
              <a:avLst/>
            </a:prstGeom>
            <a:noFill/>
          </p:spPr>
          <p:txBody>
            <a:bodyPr wrap="none" rtlCol="0">
              <a:spAutoFit/>
            </a:bodyPr>
            <a:lstStyle/>
            <a:p>
              <a:pPr algn="ctr"/>
              <a:r>
                <a:rPr lang="en-US" altLang="ja-JP" sz="726" dirty="0">
                  <a:latin typeface="+mn-ea"/>
                </a:rPr>
                <a:t>BGM</a:t>
              </a:r>
              <a:r>
                <a:rPr lang="ja-JP" altLang="en-US" sz="726" dirty="0">
                  <a:latin typeface="+mn-ea"/>
                </a:rPr>
                <a:t>＋</a:t>
              </a:r>
              <a:r>
                <a:rPr lang="ja-JP" altLang="en-US" sz="726" dirty="0" smtClean="0">
                  <a:latin typeface="+mn-ea"/>
                </a:rPr>
                <a:t>コメント</a:t>
              </a:r>
              <a:r>
                <a:rPr lang="en-US" altLang="ja-JP" sz="726" dirty="0" smtClean="0">
                  <a:latin typeface="+mn-ea"/>
                </a:rPr>
                <a:t>25</a:t>
              </a:r>
              <a:r>
                <a:rPr lang="ja-JP" altLang="en-US" sz="726" dirty="0" smtClean="0">
                  <a:latin typeface="+mn-ea"/>
                </a:rPr>
                <a:t>種</a:t>
              </a:r>
              <a:endParaRPr lang="ja-JP" altLang="en-US" sz="726" dirty="0">
                <a:latin typeface="+mn-ea"/>
              </a:endParaRPr>
            </a:p>
          </p:txBody>
        </p:sp>
      </p:grpSp>
      <p:grpSp>
        <p:nvGrpSpPr>
          <p:cNvPr id="7" name="グループ化 6"/>
          <p:cNvGrpSpPr/>
          <p:nvPr/>
        </p:nvGrpSpPr>
        <p:grpSpPr>
          <a:xfrm>
            <a:off x="2601817" y="5240101"/>
            <a:ext cx="1070016" cy="890920"/>
            <a:chOff x="1717024" y="5878212"/>
            <a:chExt cx="1179742" cy="982280"/>
          </a:xfrm>
        </p:grpSpPr>
        <p:sp>
          <p:nvSpPr>
            <p:cNvPr id="27" name="正方形/長方形 26"/>
            <p:cNvSpPr/>
            <p:nvPr/>
          </p:nvSpPr>
          <p:spPr>
            <a:xfrm>
              <a:off x="1921246" y="6104492"/>
              <a:ext cx="756000" cy="756000"/>
            </a:xfrm>
            <a:prstGeom prst="rect">
              <a:avLst/>
            </a:prstGeom>
            <a:solidFill>
              <a:schemeClr val="bg1"/>
            </a:solidFill>
            <a:ln w="19050">
              <a:solidFill>
                <a:srgbClr val="EB6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23" dirty="0">
                <a:solidFill>
                  <a:schemeClr val="tx1"/>
                </a:solidFill>
                <a:latin typeface="+mn-ea"/>
              </a:endParaRPr>
            </a:p>
          </p:txBody>
        </p:sp>
        <p:grpSp>
          <p:nvGrpSpPr>
            <p:cNvPr id="4" name="グループ化 3"/>
            <p:cNvGrpSpPr/>
            <p:nvPr/>
          </p:nvGrpSpPr>
          <p:grpSpPr>
            <a:xfrm>
              <a:off x="1717024" y="5878212"/>
              <a:ext cx="1179742" cy="909861"/>
              <a:chOff x="1717024" y="5878212"/>
              <a:chExt cx="1179742" cy="909861"/>
            </a:xfrm>
          </p:grpSpPr>
          <p:sp>
            <p:nvSpPr>
              <p:cNvPr id="28" name="テキスト ボックス 27"/>
              <p:cNvSpPr txBox="1"/>
              <p:nvPr/>
            </p:nvSpPr>
            <p:spPr>
              <a:xfrm>
                <a:off x="1717024" y="5878212"/>
                <a:ext cx="1179742" cy="224952"/>
              </a:xfrm>
              <a:prstGeom prst="rect">
                <a:avLst/>
              </a:prstGeom>
              <a:noFill/>
            </p:spPr>
            <p:txBody>
              <a:bodyPr wrap="square" rtlCol="0">
                <a:spAutoFit/>
              </a:bodyPr>
              <a:lstStyle/>
              <a:p>
                <a:pPr algn="ctr"/>
                <a:r>
                  <a:rPr lang="ja-JP" altLang="en-US" sz="726" dirty="0">
                    <a:latin typeface="+mn-ea"/>
                  </a:rPr>
                  <a:t>業種別汎用コメント</a:t>
                </a:r>
              </a:p>
            </p:txBody>
          </p:sp>
          <p:pic>
            <p:nvPicPr>
              <p:cNvPr id="29" name="図 28"/>
              <p:cNvPicPr>
                <a:picLocks/>
              </p:cNvPicPr>
              <p:nvPr/>
            </p:nvPicPr>
            <p:blipFill rotWithShape="1">
              <a:blip r:embed="rId9" cstate="print">
                <a:extLst>
                  <a:ext uri="{28A0092B-C50C-407E-A947-70E740481C1C}">
                    <a14:useLocalDpi xmlns:a14="http://schemas.microsoft.com/office/drawing/2010/main"/>
                  </a:ext>
                </a:extLst>
              </a:blip>
              <a:srcRect b="6677"/>
              <a:stretch/>
            </p:blipFill>
            <p:spPr>
              <a:xfrm>
                <a:off x="1971646" y="6132873"/>
                <a:ext cx="655200" cy="655200"/>
              </a:xfrm>
              <a:prstGeom prst="rect">
                <a:avLst/>
              </a:prstGeom>
            </p:spPr>
          </p:pic>
        </p:grpSp>
      </p:grpSp>
      <p:pic>
        <p:nvPicPr>
          <p:cNvPr id="21" name="図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0590" y="5462940"/>
            <a:ext cx="655033" cy="657488"/>
          </a:xfrm>
          <a:prstGeom prst="rect">
            <a:avLst/>
          </a:prstGeom>
        </p:spPr>
      </p:pic>
    </p:spTree>
    <p:extLst>
      <p:ext uri="{BB962C8B-B14F-4D97-AF65-F5344CB8AC3E}">
        <p14:creationId xmlns:p14="http://schemas.microsoft.com/office/powerpoint/2010/main" val="2908935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42498" y="2651316"/>
            <a:ext cx="4179881" cy="254469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23">
              <a:latin typeface="+mn-ea"/>
            </a:endParaRPr>
          </a:p>
        </p:txBody>
      </p:sp>
      <p:sp>
        <p:nvSpPr>
          <p:cNvPr id="2" name="タイトル 1"/>
          <p:cNvSpPr>
            <a:spLocks noGrp="1"/>
          </p:cNvSpPr>
          <p:nvPr>
            <p:ph type="title"/>
          </p:nvPr>
        </p:nvSpPr>
        <p:spPr>
          <a:xfrm>
            <a:off x="642813" y="163468"/>
            <a:ext cx="7886052" cy="522485"/>
          </a:xfrm>
        </p:spPr>
        <p:txBody>
          <a:bodyPr/>
          <a:lstStyle/>
          <a:p>
            <a:r>
              <a:rPr lang="ja-JP" altLang="en-US" sz="1814" b="1" dirty="0">
                <a:latin typeface="+mn-ea"/>
                <a:ea typeface="+mn-ea"/>
              </a:rPr>
              <a:t>自動音声応答サービス　</a:t>
            </a:r>
            <a:r>
              <a:rPr lang="ja-JP" altLang="en-US" sz="1633" b="1" dirty="0">
                <a:latin typeface="+mn-ea"/>
                <a:ea typeface="+mn-ea"/>
              </a:rPr>
              <a:t>＜</a:t>
            </a:r>
            <a:r>
              <a:rPr lang="en-US" altLang="ja-JP" sz="1633" b="1" dirty="0">
                <a:latin typeface="+mn-ea"/>
                <a:ea typeface="+mn-ea"/>
              </a:rPr>
              <a:t>AI</a:t>
            </a:r>
            <a:r>
              <a:rPr lang="ja-JP" altLang="en-US" sz="1633" b="1" dirty="0">
                <a:latin typeface="+mn-ea"/>
                <a:ea typeface="+mn-ea"/>
              </a:rPr>
              <a:t>コンシェルジュ＞</a:t>
            </a:r>
          </a:p>
        </p:txBody>
      </p:sp>
      <p:sp>
        <p:nvSpPr>
          <p:cNvPr id="5" name="テキスト ボックス 4"/>
          <p:cNvSpPr txBox="1"/>
          <p:nvPr/>
        </p:nvSpPr>
        <p:spPr>
          <a:xfrm>
            <a:off x="3151946" y="1634792"/>
            <a:ext cx="5988325" cy="357470"/>
          </a:xfrm>
          <a:prstGeom prst="rect">
            <a:avLst/>
          </a:prstGeom>
          <a:noFill/>
        </p:spPr>
        <p:txBody>
          <a:bodyPr wrap="square" rtlCol="0">
            <a:spAutoFit/>
          </a:bodyPr>
          <a:lstStyle/>
          <a:p>
            <a:r>
              <a:rPr lang="ja-JP" altLang="en-US" sz="1633" b="1" dirty="0">
                <a:latin typeface="+mn-ea"/>
              </a:rPr>
              <a:t>～</a:t>
            </a:r>
            <a:r>
              <a:rPr lang="ja-JP" altLang="en-US" sz="1723" b="1" dirty="0">
                <a:latin typeface="+mn-ea"/>
              </a:rPr>
              <a:t>テレワーク・在宅ワークを推進～</a:t>
            </a:r>
            <a:endParaRPr lang="ja-JP" altLang="en-US" sz="1633" b="1" dirty="0">
              <a:latin typeface="+mn-ea"/>
            </a:endParaRPr>
          </a:p>
        </p:txBody>
      </p:sp>
      <p:sp>
        <p:nvSpPr>
          <p:cNvPr id="6" name="正方形/長方形 5"/>
          <p:cNvSpPr/>
          <p:nvPr/>
        </p:nvSpPr>
        <p:spPr>
          <a:xfrm>
            <a:off x="642815" y="963762"/>
            <a:ext cx="8620375" cy="495902"/>
          </a:xfrm>
          <a:prstGeom prst="rect">
            <a:avLst/>
          </a:prstGeom>
          <a:solidFill>
            <a:srgbClr val="46E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723" b="1" dirty="0">
                <a:latin typeface="+mn-ea"/>
              </a:rPr>
              <a:t>『AI</a:t>
            </a:r>
            <a:r>
              <a:rPr lang="ja-JP" altLang="en-US" sz="1723" b="1" dirty="0">
                <a:latin typeface="+mn-ea"/>
              </a:rPr>
              <a:t>コンシェルジュ</a:t>
            </a:r>
            <a:r>
              <a:rPr lang="en-US" altLang="ja-JP" sz="1723" b="1" dirty="0">
                <a:latin typeface="+mn-ea"/>
              </a:rPr>
              <a:t>®』 </a:t>
            </a:r>
            <a:r>
              <a:rPr lang="ja-JP" altLang="en-US" sz="1723" b="1" dirty="0">
                <a:latin typeface="+mn-ea"/>
              </a:rPr>
              <a:t>代表電話の自動受付サービスを提供開始</a:t>
            </a:r>
          </a:p>
        </p:txBody>
      </p:sp>
      <p:sp>
        <p:nvSpPr>
          <p:cNvPr id="8" name="正方形/長方形 7"/>
          <p:cNvSpPr/>
          <p:nvPr/>
        </p:nvSpPr>
        <p:spPr>
          <a:xfrm>
            <a:off x="3168049" y="1940635"/>
            <a:ext cx="5956113" cy="552780"/>
          </a:xfrm>
          <a:prstGeom prst="rect">
            <a:avLst/>
          </a:prstGeom>
        </p:spPr>
        <p:txBody>
          <a:bodyPr wrap="square">
            <a:spAutoFit/>
          </a:bodyPr>
          <a:lstStyle/>
          <a:p>
            <a:r>
              <a:rPr lang="en-US" altLang="ja-JP" sz="1088" dirty="0">
                <a:latin typeface="+mn-ea"/>
              </a:rPr>
              <a:t>TACT</a:t>
            </a:r>
            <a:r>
              <a:rPr lang="ja-JP" altLang="en-US" sz="1088" dirty="0">
                <a:latin typeface="+mn-ea"/>
              </a:rPr>
              <a:t>では</a:t>
            </a:r>
            <a:r>
              <a:rPr lang="ja-JP" altLang="en-US" sz="952" dirty="0">
                <a:latin typeface="+mn-ea"/>
              </a:rPr>
              <a:t>音声認識による自動音声応答サービス</a:t>
            </a:r>
            <a:r>
              <a:rPr lang="en-US" altLang="ja-JP" sz="952" dirty="0">
                <a:latin typeface="+mn-ea"/>
              </a:rPr>
              <a:t>『AI</a:t>
            </a:r>
            <a:r>
              <a:rPr lang="ja-JP" altLang="en-US" sz="952" dirty="0">
                <a:latin typeface="+mn-ea"/>
              </a:rPr>
              <a:t>コンシェルジュ</a:t>
            </a:r>
            <a:r>
              <a:rPr lang="en-US" altLang="ja-JP" sz="952" dirty="0">
                <a:latin typeface="+mn-ea"/>
              </a:rPr>
              <a:t>®』</a:t>
            </a:r>
            <a:r>
              <a:rPr lang="ja-JP" altLang="en-US" sz="952" dirty="0">
                <a:latin typeface="+mn-ea"/>
              </a:rPr>
              <a:t>を活用し、企業や組織、団体などの代表電話への問い合わせを自動的に受け付けた後、その内容を文字にして社員へ連携するサービスを</a:t>
            </a:r>
            <a:r>
              <a:rPr lang="en-US" altLang="ja-JP" sz="952" dirty="0">
                <a:latin typeface="+mn-ea"/>
              </a:rPr>
              <a:t>5</a:t>
            </a:r>
            <a:r>
              <a:rPr lang="ja-JP" altLang="en-US" sz="952" dirty="0">
                <a:latin typeface="+mn-ea"/>
              </a:rPr>
              <a:t>月</a:t>
            </a:r>
            <a:r>
              <a:rPr lang="en-US" altLang="ja-JP" sz="952" dirty="0">
                <a:latin typeface="+mn-ea"/>
              </a:rPr>
              <a:t>11</a:t>
            </a:r>
            <a:r>
              <a:rPr lang="ja-JP" altLang="en-US" sz="952" dirty="0">
                <a:latin typeface="+mn-ea"/>
              </a:rPr>
              <a:t>日より提供開始しました</a:t>
            </a:r>
            <a:endParaRPr lang="ja-JP" altLang="en-US" sz="100" b="1" dirty="0">
              <a:solidFill>
                <a:srgbClr val="111111"/>
              </a:solidFill>
              <a:latin typeface="+mn-ea"/>
            </a:endParaRPr>
          </a:p>
        </p:txBody>
      </p:sp>
      <p:sp>
        <p:nvSpPr>
          <p:cNvPr id="12" name="角丸四角形 11"/>
          <p:cNvSpPr/>
          <p:nvPr/>
        </p:nvSpPr>
        <p:spPr>
          <a:xfrm>
            <a:off x="4962684" y="3036642"/>
            <a:ext cx="4309468" cy="682914"/>
          </a:xfrm>
          <a:prstGeom prst="roundRect">
            <a:avLst>
              <a:gd name="adj" fmla="val 14643"/>
            </a:avLst>
          </a:prstGeom>
          <a:solidFill>
            <a:srgbClr val="DEF9FA">
              <a:alpha val="50000"/>
            </a:srgbClr>
          </a:solidFill>
          <a:ln w="25400">
            <a:solidFill>
              <a:srgbClr val="46E1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88" b="1" dirty="0">
                <a:solidFill>
                  <a:schemeClr val="tx1"/>
                </a:solidFill>
                <a:latin typeface="+mn-ea"/>
              </a:rPr>
              <a:t>音声認識や</a:t>
            </a:r>
            <a:r>
              <a:rPr lang="en-US" altLang="ja-JP" sz="1088" b="1" dirty="0">
                <a:solidFill>
                  <a:schemeClr val="tx1"/>
                </a:solidFill>
                <a:latin typeface="+mn-ea"/>
              </a:rPr>
              <a:t>AI</a:t>
            </a:r>
            <a:r>
              <a:rPr lang="ja-JP" altLang="en-US" sz="1088" b="1" dirty="0">
                <a:solidFill>
                  <a:schemeClr val="tx1"/>
                </a:solidFill>
                <a:latin typeface="+mn-ea"/>
              </a:rPr>
              <a:t>を活用した電話の自動応答サービス</a:t>
            </a:r>
            <a:endParaRPr lang="en-US" altLang="ja-JP" sz="1088" b="1" dirty="0">
              <a:solidFill>
                <a:schemeClr val="tx1"/>
              </a:solidFill>
              <a:latin typeface="+mn-ea"/>
            </a:endParaRPr>
          </a:p>
          <a:p>
            <a:pPr algn="ctr"/>
            <a:endParaRPr lang="en-US" altLang="ja-JP" sz="272" b="1" dirty="0">
              <a:solidFill>
                <a:schemeClr val="tx1"/>
              </a:solidFill>
              <a:latin typeface="+mn-ea"/>
            </a:endParaRPr>
          </a:p>
          <a:p>
            <a:pPr algn="ctr"/>
            <a:r>
              <a:rPr lang="en-US" altLang="ja-JP" sz="907" dirty="0">
                <a:solidFill>
                  <a:schemeClr val="tx1"/>
                </a:solidFill>
                <a:latin typeface="+mn-ea"/>
              </a:rPr>
              <a:t>『AI</a:t>
            </a:r>
            <a:r>
              <a:rPr lang="ja-JP" altLang="en-US" sz="907" dirty="0">
                <a:solidFill>
                  <a:schemeClr val="tx1"/>
                </a:solidFill>
                <a:latin typeface="+mn-ea"/>
              </a:rPr>
              <a:t>コンシェルジュ</a:t>
            </a:r>
            <a:r>
              <a:rPr lang="en-US" altLang="ja-JP" sz="907" dirty="0">
                <a:solidFill>
                  <a:schemeClr val="tx1"/>
                </a:solidFill>
                <a:latin typeface="+mn-ea"/>
              </a:rPr>
              <a:t>®』</a:t>
            </a:r>
            <a:r>
              <a:rPr lang="ja-JP" altLang="en-US" sz="907" dirty="0">
                <a:solidFill>
                  <a:schemeClr val="tx1"/>
                </a:solidFill>
                <a:latin typeface="+mn-ea"/>
              </a:rPr>
              <a:t>は</a:t>
            </a:r>
            <a:r>
              <a:rPr lang="en-US" altLang="ja-JP" sz="907" dirty="0">
                <a:solidFill>
                  <a:schemeClr val="tx1"/>
                </a:solidFill>
                <a:latin typeface="+mn-ea"/>
              </a:rPr>
              <a:t>24</a:t>
            </a:r>
            <a:r>
              <a:rPr lang="ja-JP" altLang="en-US" sz="907" dirty="0">
                <a:solidFill>
                  <a:srgbClr val="4E4C4B"/>
                </a:solidFill>
                <a:latin typeface="+mn-ea"/>
              </a:rPr>
              <a:t>時間</a:t>
            </a:r>
            <a:r>
              <a:rPr lang="en-US" altLang="ja-JP" sz="907" dirty="0">
                <a:solidFill>
                  <a:srgbClr val="4E4C4B"/>
                </a:solidFill>
                <a:latin typeface="+mn-ea"/>
              </a:rPr>
              <a:t>365</a:t>
            </a:r>
            <a:r>
              <a:rPr lang="ja-JP" altLang="en-US" sz="907" dirty="0">
                <a:solidFill>
                  <a:srgbClr val="4E4C4B"/>
                </a:solidFill>
                <a:latin typeface="+mn-ea"/>
              </a:rPr>
              <a:t>日、オペレーターの配置が必要なく</a:t>
            </a:r>
            <a:endParaRPr lang="en-US" altLang="ja-JP" sz="907" dirty="0">
              <a:solidFill>
                <a:srgbClr val="4E4C4B"/>
              </a:solidFill>
              <a:latin typeface="+mn-ea"/>
            </a:endParaRPr>
          </a:p>
          <a:p>
            <a:pPr algn="ctr"/>
            <a:r>
              <a:rPr lang="ja-JP" altLang="en-US" sz="907" dirty="0">
                <a:solidFill>
                  <a:srgbClr val="4E4C4B"/>
                </a:solidFill>
                <a:latin typeface="+mn-ea"/>
              </a:rPr>
              <a:t>自動で対応できるため人手不足や人件費削減で幅広く利用されています</a:t>
            </a:r>
            <a:endParaRPr lang="en-US" altLang="ja-JP" sz="907" dirty="0">
              <a:solidFill>
                <a:srgbClr val="4E4C4B"/>
              </a:solidFill>
              <a:latin typeface="+mn-ea"/>
            </a:endParaRPr>
          </a:p>
        </p:txBody>
      </p:sp>
      <p:sp>
        <p:nvSpPr>
          <p:cNvPr id="13" name="正方形/長方形 12"/>
          <p:cNvSpPr/>
          <p:nvPr/>
        </p:nvSpPr>
        <p:spPr>
          <a:xfrm>
            <a:off x="4962684" y="2644583"/>
            <a:ext cx="4310188" cy="296892"/>
          </a:xfrm>
          <a:prstGeom prst="rect">
            <a:avLst/>
          </a:prstGeom>
          <a:solidFill>
            <a:srgbClr val="46E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33" b="1" dirty="0">
                <a:solidFill>
                  <a:schemeClr val="bg1"/>
                </a:solidFill>
                <a:latin typeface="+mn-ea"/>
              </a:rPr>
              <a:t>サービス概要・メリット</a:t>
            </a:r>
          </a:p>
        </p:txBody>
      </p:sp>
      <p:sp>
        <p:nvSpPr>
          <p:cNvPr id="15" name="角丸四角形 14"/>
          <p:cNvSpPr/>
          <p:nvPr/>
        </p:nvSpPr>
        <p:spPr>
          <a:xfrm>
            <a:off x="4943317" y="3814728"/>
            <a:ext cx="4329557" cy="1355853"/>
          </a:xfrm>
          <a:prstGeom prst="roundRect">
            <a:avLst>
              <a:gd name="adj" fmla="val 13449"/>
            </a:avLst>
          </a:prstGeom>
          <a:solidFill>
            <a:srgbClr val="DEF9FA">
              <a:alpha val="50000"/>
            </a:srgbClr>
          </a:solidFill>
          <a:ln w="25400">
            <a:solidFill>
              <a:srgbClr val="46E1E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088" b="1" dirty="0">
                <a:solidFill>
                  <a:schemeClr val="tx1"/>
                </a:solidFill>
                <a:latin typeface="+mn-ea"/>
              </a:rPr>
              <a:t>『AI</a:t>
            </a:r>
            <a:r>
              <a:rPr lang="ja-JP" altLang="en-US" sz="1088" b="1" dirty="0">
                <a:solidFill>
                  <a:schemeClr val="tx1"/>
                </a:solidFill>
                <a:latin typeface="+mn-ea"/>
              </a:rPr>
              <a:t>コンシェルジュ</a:t>
            </a:r>
            <a:r>
              <a:rPr lang="en-US" altLang="ja-JP" sz="1088" b="1" dirty="0">
                <a:solidFill>
                  <a:schemeClr val="tx1"/>
                </a:solidFill>
                <a:latin typeface="+mn-ea"/>
              </a:rPr>
              <a:t>®』</a:t>
            </a:r>
            <a:r>
              <a:rPr lang="ja-JP" altLang="en-US" sz="1088" b="1" dirty="0">
                <a:solidFill>
                  <a:schemeClr val="tx1"/>
                </a:solidFill>
                <a:latin typeface="+mn-ea"/>
              </a:rPr>
              <a:t>代表電話受付サービス</a:t>
            </a:r>
            <a:endParaRPr lang="en-US" altLang="ja-JP" sz="1088" b="1" dirty="0">
              <a:solidFill>
                <a:schemeClr val="tx1"/>
              </a:solidFill>
              <a:latin typeface="+mn-ea"/>
            </a:endParaRPr>
          </a:p>
          <a:p>
            <a:pPr algn="ctr"/>
            <a:endParaRPr lang="en-US" altLang="ja-JP" sz="1088" b="1" dirty="0">
              <a:solidFill>
                <a:srgbClr val="4E4C4B"/>
              </a:solidFill>
              <a:latin typeface="+mn-ea"/>
            </a:endParaRPr>
          </a:p>
          <a:p>
            <a:r>
              <a:rPr lang="ja-JP" altLang="en-US" sz="907" dirty="0">
                <a:solidFill>
                  <a:srgbClr val="4E4C4B"/>
                </a:solidFill>
                <a:latin typeface="+mn-ea"/>
              </a:rPr>
              <a:t>ユーザーが電話をかけると、名前や会社名、電話番号、問い合わせ内容をリアルタイムで音声認識し、自動的にテキストデータとして受け付けます。受け付けた結果は、</a:t>
            </a:r>
            <a:r>
              <a:rPr lang="en-US" altLang="ja-JP" sz="907" dirty="0">
                <a:solidFill>
                  <a:srgbClr val="4E4C4B"/>
                </a:solidFill>
                <a:latin typeface="+mn-ea"/>
              </a:rPr>
              <a:t>E</a:t>
            </a:r>
            <a:r>
              <a:rPr lang="ja-JP" altLang="en-US" sz="907" dirty="0">
                <a:solidFill>
                  <a:srgbClr val="4E4C4B"/>
                </a:solidFill>
                <a:latin typeface="+mn-ea"/>
              </a:rPr>
              <a:t>メールや</a:t>
            </a:r>
            <a:r>
              <a:rPr lang="en-US" altLang="ja-JP" sz="907" dirty="0">
                <a:solidFill>
                  <a:srgbClr val="4E4C4B"/>
                </a:solidFill>
                <a:latin typeface="+mn-ea"/>
              </a:rPr>
              <a:t>SMS</a:t>
            </a:r>
            <a:r>
              <a:rPr lang="ja-JP" altLang="en-US" sz="907" dirty="0" err="1">
                <a:solidFill>
                  <a:srgbClr val="4E4C4B"/>
                </a:solidFill>
                <a:latin typeface="+mn-ea"/>
              </a:rPr>
              <a:t>、</a:t>
            </a:r>
            <a:r>
              <a:rPr lang="ja-JP" altLang="en-US" sz="907" dirty="0">
                <a:solidFill>
                  <a:srgbClr val="4E4C4B"/>
                </a:solidFill>
                <a:latin typeface="+mn-ea"/>
              </a:rPr>
              <a:t>チャットツールへ自動的に連携され、社員</a:t>
            </a:r>
            <a:r>
              <a:rPr lang="ja-JP" altLang="en-US" sz="907" dirty="0" smtClean="0">
                <a:solidFill>
                  <a:srgbClr val="4E4C4B"/>
                </a:solidFill>
                <a:latin typeface="+mn-ea"/>
              </a:rPr>
              <a:t>はオフィス</a:t>
            </a:r>
            <a:r>
              <a:rPr lang="ja-JP" altLang="en-US" sz="907" dirty="0">
                <a:solidFill>
                  <a:srgbClr val="4E4C4B"/>
                </a:solidFill>
                <a:latin typeface="+mn-ea"/>
              </a:rPr>
              <a:t>の外でもその内容を見ながら、折り返し連絡することができます。</a:t>
            </a:r>
            <a:endParaRPr lang="en-US" altLang="ja-JP" sz="907" dirty="0">
              <a:solidFill>
                <a:srgbClr val="4E4C4B"/>
              </a:solidFill>
              <a:latin typeface="+mn-ea"/>
            </a:endParaRPr>
          </a:p>
          <a:p>
            <a:r>
              <a:rPr lang="ja-JP" altLang="en-US" sz="907" dirty="0">
                <a:solidFill>
                  <a:srgbClr val="4E4C4B"/>
                </a:solidFill>
                <a:latin typeface="+mn-ea"/>
              </a:rPr>
              <a:t>また、早朝や深夜、休日を含む「</a:t>
            </a:r>
            <a:r>
              <a:rPr lang="en-US" altLang="ja-JP" sz="907" dirty="0">
                <a:solidFill>
                  <a:srgbClr val="4E4C4B"/>
                </a:solidFill>
                <a:latin typeface="+mn-ea"/>
              </a:rPr>
              <a:t>24</a:t>
            </a:r>
            <a:r>
              <a:rPr lang="ja-JP" altLang="en-US" sz="907" dirty="0">
                <a:solidFill>
                  <a:srgbClr val="4E4C4B"/>
                </a:solidFill>
                <a:latin typeface="+mn-ea"/>
              </a:rPr>
              <a:t>時間</a:t>
            </a:r>
            <a:r>
              <a:rPr lang="en-US" altLang="ja-JP" sz="907" dirty="0">
                <a:solidFill>
                  <a:srgbClr val="4E4C4B"/>
                </a:solidFill>
                <a:latin typeface="+mn-ea"/>
              </a:rPr>
              <a:t>365</a:t>
            </a:r>
            <a:r>
              <a:rPr lang="ja-JP" altLang="en-US" sz="907" dirty="0">
                <a:solidFill>
                  <a:srgbClr val="4E4C4B"/>
                </a:solidFill>
                <a:latin typeface="+mn-ea"/>
              </a:rPr>
              <a:t>日」の受付対応が可能になります。</a:t>
            </a:r>
            <a:endParaRPr lang="en-US" altLang="ja-JP" sz="907" b="1" dirty="0">
              <a:solidFill>
                <a:srgbClr val="4E4C4B"/>
              </a:solidFill>
              <a:latin typeface="+mn-ea"/>
            </a:endParaRPr>
          </a:p>
        </p:txBody>
      </p:sp>
      <p:sp>
        <p:nvSpPr>
          <p:cNvPr id="22" name="正方形/長方形 21"/>
          <p:cNvSpPr/>
          <p:nvPr/>
        </p:nvSpPr>
        <p:spPr>
          <a:xfrm>
            <a:off x="643534" y="6158525"/>
            <a:ext cx="8620375" cy="500845"/>
          </a:xfrm>
          <a:prstGeom prst="rect">
            <a:avLst/>
          </a:prstGeom>
          <a:solidFill>
            <a:srgbClr val="E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33" b="1" dirty="0">
                <a:solidFill>
                  <a:srgbClr val="4E4C4B"/>
                </a:solidFill>
                <a:latin typeface="+mn-ea"/>
              </a:rPr>
              <a:t>申込受付期限：なし</a:t>
            </a:r>
            <a:r>
              <a:rPr lang="ja-JP" altLang="en-US" sz="1723" b="1" dirty="0">
                <a:solidFill>
                  <a:srgbClr val="4E4C4B"/>
                </a:solidFill>
                <a:latin typeface="+mn-ea"/>
              </a:rPr>
              <a:t>　　</a:t>
            </a:r>
          </a:p>
        </p:txBody>
      </p:sp>
      <p:pic>
        <p:nvPicPr>
          <p:cNvPr id="18" name="図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83842" y="163468"/>
            <a:ext cx="979346" cy="336282"/>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6872" y="1699533"/>
            <a:ext cx="2178599" cy="748075"/>
          </a:xfrm>
          <a:prstGeom prst="rect">
            <a:avLst/>
          </a:prstGeom>
        </p:spPr>
      </p:pic>
      <p:pic>
        <p:nvPicPr>
          <p:cNvPr id="3" name="図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8964" y="2870833"/>
            <a:ext cx="4173417" cy="2089256"/>
          </a:xfrm>
          <a:prstGeom prst="rect">
            <a:avLst/>
          </a:prstGeom>
        </p:spPr>
      </p:pic>
      <p:sp>
        <p:nvSpPr>
          <p:cNvPr id="20" name="正方形/長方形 19"/>
          <p:cNvSpPr/>
          <p:nvPr/>
        </p:nvSpPr>
        <p:spPr>
          <a:xfrm>
            <a:off x="642500" y="5341661"/>
            <a:ext cx="2351588" cy="672829"/>
          </a:xfrm>
          <a:prstGeom prst="rect">
            <a:avLst/>
          </a:prstGeom>
          <a:solidFill>
            <a:srgbClr val="58B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33" b="1" dirty="0">
                <a:solidFill>
                  <a:srgbClr val="4E4C4B"/>
                </a:solidFill>
                <a:latin typeface="+mn-ea"/>
              </a:rPr>
              <a:t>費用（価格プラン）</a:t>
            </a:r>
            <a:endParaRPr lang="ja-JP" altLang="en-US" sz="1723" b="1" dirty="0">
              <a:solidFill>
                <a:srgbClr val="4E4C4B"/>
              </a:solidFill>
              <a:latin typeface="+mn-ea"/>
            </a:endParaRPr>
          </a:p>
        </p:txBody>
      </p:sp>
      <p:graphicFrame>
        <p:nvGraphicFramePr>
          <p:cNvPr id="21" name="表 20"/>
          <p:cNvGraphicFramePr>
            <a:graphicFrameLocks noGrp="1"/>
          </p:cNvGraphicFramePr>
          <p:nvPr>
            <p:extLst>
              <p:ext uri="{D42A27DB-BD31-4B8C-83A1-F6EECF244321}">
                <p14:modId xmlns:p14="http://schemas.microsoft.com/office/powerpoint/2010/main" val="3768739389"/>
              </p:ext>
            </p:extLst>
          </p:nvPr>
        </p:nvGraphicFramePr>
        <p:xfrm>
          <a:off x="2994089" y="5340048"/>
          <a:ext cx="6269102" cy="654898"/>
        </p:xfrm>
        <a:graphic>
          <a:graphicData uri="http://schemas.openxmlformats.org/drawingml/2006/table">
            <a:tbl>
              <a:tblPr firstRow="1" bandRow="1">
                <a:tableStyleId>{5C22544A-7EE6-4342-B048-85BDC9FD1C3A}</a:tableStyleId>
              </a:tblPr>
              <a:tblGrid>
                <a:gridCol w="2884234">
                  <a:extLst>
                    <a:ext uri="{9D8B030D-6E8A-4147-A177-3AD203B41FA5}">
                      <a16:colId xmlns:a16="http://schemas.microsoft.com/office/drawing/2014/main" val="2548966245"/>
                    </a:ext>
                  </a:extLst>
                </a:gridCol>
                <a:gridCol w="3384868">
                  <a:extLst>
                    <a:ext uri="{9D8B030D-6E8A-4147-A177-3AD203B41FA5}">
                      <a16:colId xmlns:a16="http://schemas.microsoft.com/office/drawing/2014/main" val="2883213852"/>
                    </a:ext>
                  </a:extLst>
                </a:gridCol>
              </a:tblGrid>
              <a:tr h="327449">
                <a:tc>
                  <a:txBody>
                    <a:bodyPr/>
                    <a:lstStyle/>
                    <a:p>
                      <a:pPr algn="ctr"/>
                      <a:r>
                        <a:rPr kumimoji="1" lang="ja-JP" altLang="en-US" sz="1100" b="1" dirty="0" smtClean="0">
                          <a:solidFill>
                            <a:srgbClr val="000000"/>
                          </a:solidFill>
                          <a:latin typeface="+mn-ea"/>
                          <a:ea typeface="+mn-ea"/>
                        </a:rPr>
                        <a:t>初期導入費用</a:t>
                      </a:r>
                      <a:endParaRPr kumimoji="1" lang="ja-JP" altLang="en-US" sz="1100" b="1"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3EDF1"/>
                    </a:solidFill>
                  </a:tcPr>
                </a:tc>
                <a:tc>
                  <a:txBody>
                    <a:bodyPr/>
                    <a:lstStyle/>
                    <a:p>
                      <a:pPr algn="ctr"/>
                      <a:r>
                        <a:rPr kumimoji="1" lang="ja-JP" altLang="en-US" sz="1500" dirty="0" smtClean="0">
                          <a:solidFill>
                            <a:srgbClr val="000000"/>
                          </a:solidFill>
                          <a:latin typeface="+mn-ea"/>
                          <a:ea typeface="+mn-ea"/>
                        </a:rPr>
                        <a:t>￥</a:t>
                      </a:r>
                      <a:r>
                        <a:rPr kumimoji="1" lang="en-US" altLang="ja-JP" sz="1500" dirty="0" smtClean="0">
                          <a:solidFill>
                            <a:srgbClr val="000000"/>
                          </a:solidFill>
                          <a:latin typeface="+mn-ea"/>
                          <a:ea typeface="+mn-ea"/>
                        </a:rPr>
                        <a:t>3,000</a:t>
                      </a:r>
                      <a:r>
                        <a:rPr kumimoji="1" lang="en-US" altLang="ja-JP" sz="1000" dirty="0" smtClean="0">
                          <a:solidFill>
                            <a:srgbClr val="000000"/>
                          </a:solidFill>
                          <a:latin typeface="+mn-ea"/>
                          <a:ea typeface="+mn-ea"/>
                        </a:rPr>
                        <a:t>(</a:t>
                      </a:r>
                      <a:r>
                        <a:rPr kumimoji="1" lang="ja-JP" altLang="en-US" sz="1000" dirty="0" smtClean="0">
                          <a:solidFill>
                            <a:srgbClr val="000000"/>
                          </a:solidFill>
                          <a:latin typeface="+mn-ea"/>
                          <a:ea typeface="+mn-ea"/>
                        </a:rPr>
                        <a:t>税別</a:t>
                      </a:r>
                      <a:r>
                        <a:rPr kumimoji="1" lang="en-US" altLang="ja-JP" sz="1000" dirty="0" smtClean="0">
                          <a:solidFill>
                            <a:srgbClr val="000000"/>
                          </a:solidFill>
                          <a:latin typeface="+mn-ea"/>
                          <a:ea typeface="+mn-ea"/>
                        </a:rPr>
                        <a:t>)</a:t>
                      </a:r>
                      <a:endParaRPr kumimoji="1" lang="ja-JP" altLang="en-US" sz="1500"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376999"/>
                  </a:ext>
                </a:extLst>
              </a:tr>
              <a:tr h="327449">
                <a:tc>
                  <a:txBody>
                    <a:bodyPr/>
                    <a:lstStyle/>
                    <a:p>
                      <a:pPr algn="ctr"/>
                      <a:r>
                        <a:rPr kumimoji="1" lang="ja-JP" altLang="en-US" sz="1100" b="1" dirty="0" smtClean="0">
                          <a:solidFill>
                            <a:srgbClr val="000000"/>
                          </a:solidFill>
                          <a:latin typeface="+mn-ea"/>
                          <a:ea typeface="+mn-ea"/>
                        </a:rPr>
                        <a:t>月額費用</a:t>
                      </a:r>
                      <a:endParaRPr kumimoji="1" lang="ja-JP" altLang="en-US" sz="1100" b="1"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3EDF1"/>
                    </a:solidFill>
                  </a:tcPr>
                </a:tc>
                <a:tc>
                  <a:txBody>
                    <a:bodyPr/>
                    <a:lstStyle/>
                    <a:p>
                      <a:pPr algn="ctr"/>
                      <a:r>
                        <a:rPr kumimoji="1" lang="ja-JP" altLang="en-US" sz="1500" b="1" dirty="0" smtClean="0">
                          <a:solidFill>
                            <a:srgbClr val="000000"/>
                          </a:solidFill>
                          <a:latin typeface="+mn-ea"/>
                          <a:ea typeface="+mn-ea"/>
                        </a:rPr>
                        <a:t>￥</a:t>
                      </a:r>
                      <a:r>
                        <a:rPr kumimoji="1" lang="en-US" altLang="ja-JP" sz="1500" b="1" dirty="0" smtClean="0">
                          <a:solidFill>
                            <a:srgbClr val="000000"/>
                          </a:solidFill>
                          <a:latin typeface="+mn-ea"/>
                          <a:ea typeface="+mn-ea"/>
                        </a:rPr>
                        <a:t>45,000</a:t>
                      </a:r>
                      <a:r>
                        <a:rPr kumimoji="1" lang="en-US" altLang="ja-JP" sz="900" b="1" dirty="0" smtClean="0">
                          <a:solidFill>
                            <a:srgbClr val="000000"/>
                          </a:solidFill>
                          <a:latin typeface="+mn-ea"/>
                          <a:ea typeface="+mn-ea"/>
                        </a:rPr>
                        <a:t>(</a:t>
                      </a:r>
                      <a:r>
                        <a:rPr kumimoji="1" lang="ja-JP" altLang="en-US" sz="900" b="1" dirty="0" smtClean="0">
                          <a:solidFill>
                            <a:srgbClr val="000000"/>
                          </a:solidFill>
                          <a:latin typeface="+mn-ea"/>
                          <a:ea typeface="+mn-ea"/>
                        </a:rPr>
                        <a:t>税別</a:t>
                      </a:r>
                      <a:r>
                        <a:rPr kumimoji="1" lang="en-US" altLang="ja-JP" sz="900" b="1" dirty="0" smtClean="0">
                          <a:solidFill>
                            <a:srgbClr val="000000"/>
                          </a:solidFill>
                          <a:latin typeface="+mn-ea"/>
                          <a:ea typeface="+mn-ea"/>
                        </a:rPr>
                        <a:t>)</a:t>
                      </a:r>
                      <a:endParaRPr kumimoji="1" lang="ja-JP" altLang="en-US" sz="900" b="1"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1658191"/>
                  </a:ext>
                </a:extLst>
              </a:tr>
            </a:tbl>
          </a:graphicData>
        </a:graphic>
      </p:graphicFrame>
    </p:spTree>
    <p:extLst>
      <p:ext uri="{BB962C8B-B14F-4D97-AF65-F5344CB8AC3E}">
        <p14:creationId xmlns:p14="http://schemas.microsoft.com/office/powerpoint/2010/main" val="1861971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271" y="884293"/>
            <a:ext cx="2267985" cy="2267985"/>
          </a:xfrm>
          <a:prstGeom prst="rect">
            <a:avLst/>
          </a:prstGeom>
        </p:spPr>
      </p:pic>
      <p:sp>
        <p:nvSpPr>
          <p:cNvPr id="2" name="タイトル 1"/>
          <p:cNvSpPr>
            <a:spLocks noGrp="1"/>
          </p:cNvSpPr>
          <p:nvPr>
            <p:ph type="title"/>
          </p:nvPr>
        </p:nvSpPr>
        <p:spPr>
          <a:xfrm>
            <a:off x="642813" y="163468"/>
            <a:ext cx="7886052" cy="522485"/>
          </a:xfrm>
        </p:spPr>
        <p:txBody>
          <a:bodyPr/>
          <a:lstStyle/>
          <a:p>
            <a:r>
              <a:rPr lang="ja-JP" altLang="en-US" sz="1814" b="1" dirty="0">
                <a:latin typeface="+mn-ea"/>
                <a:ea typeface="+mn-ea"/>
              </a:rPr>
              <a:t>グルメメディア</a:t>
            </a:r>
            <a:r>
              <a:rPr lang="ja-JP" altLang="en-US" sz="2177" b="1" dirty="0">
                <a:latin typeface="+mn-ea"/>
                <a:ea typeface="+mn-ea"/>
              </a:rPr>
              <a:t> </a:t>
            </a:r>
            <a:r>
              <a:rPr lang="en-US" altLang="ja-JP" sz="1451" b="1" dirty="0">
                <a:latin typeface="+mn-ea"/>
                <a:ea typeface="+mn-ea"/>
              </a:rPr>
              <a:t>&lt;</a:t>
            </a:r>
            <a:r>
              <a:rPr lang="ja-JP" altLang="en-US" sz="1451" b="1" dirty="0">
                <a:latin typeface="+mn-ea"/>
                <a:ea typeface="+mn-ea"/>
              </a:rPr>
              <a:t>ヒトサラ＞</a:t>
            </a:r>
          </a:p>
        </p:txBody>
      </p:sp>
      <p:sp>
        <p:nvSpPr>
          <p:cNvPr id="5" name="テキスト ボックス 4"/>
          <p:cNvSpPr txBox="1"/>
          <p:nvPr/>
        </p:nvSpPr>
        <p:spPr>
          <a:xfrm>
            <a:off x="3189613" y="1597639"/>
            <a:ext cx="6046431" cy="343620"/>
          </a:xfrm>
          <a:prstGeom prst="rect">
            <a:avLst/>
          </a:prstGeom>
          <a:noFill/>
        </p:spPr>
        <p:txBody>
          <a:bodyPr wrap="square" rtlCol="0">
            <a:spAutoFit/>
          </a:bodyPr>
          <a:lstStyle/>
          <a:p>
            <a:r>
              <a:rPr lang="ja-JP" altLang="en-US" sz="1451" b="1" dirty="0">
                <a:latin typeface="+mn-ea"/>
              </a:rPr>
              <a:t>～</a:t>
            </a:r>
            <a:r>
              <a:rPr lang="ja-JP" altLang="en-US" sz="1633" b="1" dirty="0">
                <a:latin typeface="+mn-ea"/>
              </a:rPr>
              <a:t>環境の変化に対応し</a:t>
            </a:r>
            <a:r>
              <a:rPr lang="en-US" altLang="ja-JP" sz="1633" b="1" dirty="0">
                <a:latin typeface="+mn-ea"/>
              </a:rPr>
              <a:t>『</a:t>
            </a:r>
            <a:r>
              <a:rPr lang="ja-JP" altLang="en-US" sz="1633" b="1" dirty="0">
                <a:latin typeface="+mn-ea"/>
              </a:rPr>
              <a:t>飲食店の今と未来に貢献する</a:t>
            </a:r>
            <a:r>
              <a:rPr lang="en-US" altLang="ja-JP" sz="1633" b="1" dirty="0">
                <a:latin typeface="+mn-ea"/>
              </a:rPr>
              <a:t>』</a:t>
            </a:r>
            <a:r>
              <a:rPr lang="ja-JP" altLang="en-US" sz="1451" b="1" dirty="0">
                <a:latin typeface="+mn-ea"/>
              </a:rPr>
              <a:t>～</a:t>
            </a:r>
          </a:p>
        </p:txBody>
      </p:sp>
      <p:sp>
        <p:nvSpPr>
          <p:cNvPr id="6" name="正方形/長方形 5"/>
          <p:cNvSpPr/>
          <p:nvPr/>
        </p:nvSpPr>
        <p:spPr>
          <a:xfrm>
            <a:off x="642815" y="963761"/>
            <a:ext cx="8620375" cy="502313"/>
          </a:xfrm>
          <a:prstGeom prst="rect">
            <a:avLst/>
          </a:prstGeom>
          <a:solidFill>
            <a:srgbClr val="9E7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33" b="1" dirty="0">
                <a:latin typeface="+mn-ea"/>
              </a:rPr>
              <a:t>グルメメディア「ヒトサラ」を期間限定で固定費無料で提供</a:t>
            </a:r>
            <a:endParaRPr lang="en-US" altLang="ja-JP" sz="1633" b="1" dirty="0">
              <a:latin typeface="+mn-ea"/>
            </a:endParaRPr>
          </a:p>
        </p:txBody>
      </p:sp>
      <p:sp>
        <p:nvSpPr>
          <p:cNvPr id="8" name="正方形/長方形 7"/>
          <p:cNvSpPr/>
          <p:nvPr/>
        </p:nvSpPr>
        <p:spPr>
          <a:xfrm>
            <a:off x="3262504" y="1917695"/>
            <a:ext cx="5760181" cy="427168"/>
          </a:xfrm>
          <a:prstGeom prst="rect">
            <a:avLst/>
          </a:prstGeom>
        </p:spPr>
        <p:txBody>
          <a:bodyPr wrap="square">
            <a:spAutoFit/>
          </a:bodyPr>
          <a:lstStyle/>
          <a:p>
            <a:r>
              <a:rPr lang="en-US" altLang="ja-JP" sz="1088" dirty="0" err="1">
                <a:latin typeface="+mn-ea"/>
              </a:rPr>
              <a:t>USENMedia</a:t>
            </a:r>
            <a:r>
              <a:rPr lang="ja-JP" altLang="en-US" sz="1088" dirty="0">
                <a:latin typeface="+mn-ea"/>
              </a:rPr>
              <a:t>では飲食店のお役に立ちたいという思いから、グルメメディアの</a:t>
            </a:r>
            <a:r>
              <a:rPr lang="en-US" altLang="ja-JP" sz="1088" dirty="0">
                <a:latin typeface="+mn-ea"/>
              </a:rPr>
              <a:t>『</a:t>
            </a:r>
            <a:r>
              <a:rPr lang="ja-JP" altLang="en-US" sz="1088" dirty="0">
                <a:latin typeface="+mn-ea"/>
              </a:rPr>
              <a:t>ヒトサラ</a:t>
            </a:r>
            <a:r>
              <a:rPr lang="en-US" altLang="ja-JP" sz="1088" dirty="0">
                <a:latin typeface="+mn-ea"/>
              </a:rPr>
              <a:t>』</a:t>
            </a:r>
            <a:r>
              <a:rPr lang="ja-JP" altLang="en-US" sz="1088" dirty="0">
                <a:latin typeface="+mn-ea"/>
              </a:rPr>
              <a:t>のコロナ対策特別プログラムとして期間限定で月額費用を無料提供いたします。</a:t>
            </a:r>
            <a:endParaRPr lang="ja-JP" altLang="en-US" sz="363" b="1" dirty="0">
              <a:solidFill>
                <a:srgbClr val="111111"/>
              </a:solidFill>
              <a:latin typeface="+mn-ea"/>
            </a:endParaRPr>
          </a:p>
        </p:txBody>
      </p:sp>
      <p:pic>
        <p:nvPicPr>
          <p:cNvPr id="14" name="図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24325" y="172493"/>
            <a:ext cx="640635" cy="219977"/>
          </a:xfrm>
          <a:prstGeom prst="rect">
            <a:avLst/>
          </a:prstGeom>
        </p:spPr>
      </p:pic>
      <p:pic>
        <p:nvPicPr>
          <p:cNvPr id="41" name="図 4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24325" y="445645"/>
            <a:ext cx="638863" cy="219369"/>
          </a:xfrm>
          <a:prstGeom prst="rect">
            <a:avLst/>
          </a:prstGeom>
        </p:spPr>
      </p:pic>
      <p:sp>
        <p:nvSpPr>
          <p:cNvPr id="23" name="角丸四角形 22"/>
          <p:cNvSpPr/>
          <p:nvPr/>
        </p:nvSpPr>
        <p:spPr>
          <a:xfrm>
            <a:off x="4038653" y="2906516"/>
            <a:ext cx="5197392" cy="1482608"/>
          </a:xfrm>
          <a:prstGeom prst="roundRect">
            <a:avLst>
              <a:gd name="adj" fmla="val 5571"/>
            </a:avLst>
          </a:prstGeom>
          <a:solidFill>
            <a:srgbClr val="EBE0D1">
              <a:alpha val="47843"/>
            </a:srgbClr>
          </a:solidFill>
          <a:ln w="25400">
            <a:solidFill>
              <a:srgbClr val="9E75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635" b="1" dirty="0">
              <a:solidFill>
                <a:srgbClr val="000000"/>
              </a:solidFill>
              <a:latin typeface="+mn-ea"/>
            </a:endParaRPr>
          </a:p>
        </p:txBody>
      </p:sp>
      <p:sp>
        <p:nvSpPr>
          <p:cNvPr id="24" name="正方形/長方形 23"/>
          <p:cNvSpPr/>
          <p:nvPr/>
        </p:nvSpPr>
        <p:spPr>
          <a:xfrm>
            <a:off x="642815" y="6319446"/>
            <a:ext cx="8593229" cy="374414"/>
          </a:xfrm>
          <a:prstGeom prst="rect">
            <a:avLst/>
          </a:prstGeom>
          <a:solidFill>
            <a:srgbClr val="9E7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33" b="1" dirty="0" smtClean="0">
                <a:solidFill>
                  <a:schemeClr val="bg1"/>
                </a:solidFill>
                <a:latin typeface="+mn-ea"/>
              </a:rPr>
              <a:t>2020</a:t>
            </a:r>
            <a:r>
              <a:rPr lang="ja-JP" altLang="en-US" sz="1633" b="1" dirty="0" smtClean="0">
                <a:solidFill>
                  <a:schemeClr val="bg1"/>
                </a:solidFill>
                <a:latin typeface="+mn-ea"/>
              </a:rPr>
              <a:t>年</a:t>
            </a:r>
            <a:r>
              <a:rPr lang="en-US" altLang="ja-JP" sz="1633" b="1" dirty="0" smtClean="0">
                <a:solidFill>
                  <a:schemeClr val="bg1"/>
                </a:solidFill>
                <a:latin typeface="+mn-ea"/>
              </a:rPr>
              <a:t>9</a:t>
            </a:r>
            <a:r>
              <a:rPr lang="ja-JP" altLang="en-US" sz="1633" b="1" dirty="0" smtClean="0">
                <a:solidFill>
                  <a:schemeClr val="bg1"/>
                </a:solidFill>
                <a:latin typeface="+mn-ea"/>
              </a:rPr>
              <a:t>月予約来店分まで無料／ </a:t>
            </a:r>
            <a:r>
              <a:rPr lang="ja-JP" altLang="en-US" sz="1633" b="1" dirty="0">
                <a:solidFill>
                  <a:schemeClr val="bg1"/>
                </a:solidFill>
                <a:latin typeface="+mn-ea"/>
              </a:rPr>
              <a:t>申込受付期限：</a:t>
            </a:r>
            <a:r>
              <a:rPr lang="en-US" altLang="ja-JP" sz="1723" b="1" dirty="0">
                <a:solidFill>
                  <a:schemeClr val="bg1"/>
                </a:solidFill>
                <a:latin typeface="+mn-ea"/>
              </a:rPr>
              <a:t>2020</a:t>
            </a:r>
            <a:r>
              <a:rPr lang="ja-JP" altLang="en-US" sz="1723" b="1" dirty="0">
                <a:solidFill>
                  <a:schemeClr val="bg1"/>
                </a:solidFill>
                <a:latin typeface="+mn-ea"/>
              </a:rPr>
              <a:t>年</a:t>
            </a:r>
            <a:r>
              <a:rPr lang="en-US" altLang="ja-JP" sz="1723" b="1" dirty="0">
                <a:solidFill>
                  <a:schemeClr val="bg1"/>
                </a:solidFill>
                <a:latin typeface="+mn-ea"/>
              </a:rPr>
              <a:t>7</a:t>
            </a:r>
            <a:r>
              <a:rPr lang="ja-JP" altLang="en-US" sz="1723" b="1" dirty="0">
                <a:solidFill>
                  <a:schemeClr val="bg1"/>
                </a:solidFill>
                <a:latin typeface="+mn-ea"/>
              </a:rPr>
              <a:t>月</a:t>
            </a:r>
            <a:r>
              <a:rPr lang="en-US" altLang="ja-JP" sz="1723" b="1" dirty="0">
                <a:solidFill>
                  <a:schemeClr val="bg1"/>
                </a:solidFill>
                <a:latin typeface="+mn-ea"/>
              </a:rPr>
              <a:t>31</a:t>
            </a:r>
            <a:r>
              <a:rPr lang="ja-JP" altLang="en-US" sz="1723" b="1" dirty="0">
                <a:solidFill>
                  <a:schemeClr val="bg1"/>
                </a:solidFill>
                <a:latin typeface="+mn-ea"/>
              </a:rPr>
              <a:t>日</a:t>
            </a:r>
            <a:r>
              <a:rPr lang="en-US" altLang="ja-JP" sz="1723" b="1" dirty="0">
                <a:solidFill>
                  <a:schemeClr val="bg1"/>
                </a:solidFill>
                <a:latin typeface="+mn-ea"/>
              </a:rPr>
              <a:t>(</a:t>
            </a:r>
            <a:r>
              <a:rPr lang="ja-JP" altLang="en-US" sz="1723" b="1" dirty="0">
                <a:solidFill>
                  <a:schemeClr val="bg1"/>
                </a:solidFill>
                <a:latin typeface="+mn-ea"/>
              </a:rPr>
              <a:t>金）　</a:t>
            </a:r>
            <a:r>
              <a:rPr lang="ja-JP" altLang="en-US" sz="1723" b="1" dirty="0">
                <a:solidFill>
                  <a:srgbClr val="4E4C4B"/>
                </a:solidFill>
                <a:latin typeface="+mn-ea"/>
              </a:rPr>
              <a:t>　</a:t>
            </a:r>
          </a:p>
        </p:txBody>
      </p:sp>
      <p:pic>
        <p:nvPicPr>
          <p:cNvPr id="3" name="図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8271" y="2521172"/>
            <a:ext cx="2985495" cy="2551607"/>
          </a:xfrm>
          <a:prstGeom prst="rect">
            <a:avLst/>
          </a:prstGeom>
          <a:effectLst>
            <a:outerShdw blurRad="50800" dist="38100" dir="2700000" algn="tl" rotWithShape="0">
              <a:prstClr val="black">
                <a:alpha val="40000"/>
              </a:prstClr>
            </a:outerShdw>
          </a:effectLst>
        </p:spPr>
      </p:pic>
      <p:pic>
        <p:nvPicPr>
          <p:cNvPr id="4" name="図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71619" y="4458554"/>
            <a:ext cx="2594589" cy="1623430"/>
          </a:xfrm>
          <a:prstGeom prst="rect">
            <a:avLst/>
          </a:prstGeom>
          <a:effectLst>
            <a:outerShdw blurRad="50800" dist="38100" dir="2700000" algn="tl" rotWithShape="0">
              <a:prstClr val="black">
                <a:alpha val="40000"/>
              </a:prstClr>
            </a:outerShdw>
          </a:effectLst>
        </p:spPr>
      </p:pic>
      <p:sp>
        <p:nvSpPr>
          <p:cNvPr id="27" name="正方形/長方形 26"/>
          <p:cNvSpPr/>
          <p:nvPr/>
        </p:nvSpPr>
        <p:spPr>
          <a:xfrm>
            <a:off x="4038652" y="2505302"/>
            <a:ext cx="5197393" cy="356768"/>
          </a:xfrm>
          <a:prstGeom prst="rect">
            <a:avLst/>
          </a:prstGeom>
          <a:solidFill>
            <a:srgbClr val="9E7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b="1" dirty="0">
                <a:solidFill>
                  <a:schemeClr val="bg1"/>
                </a:solidFill>
                <a:latin typeface="+mn-ea"/>
              </a:rPr>
              <a:t>サービス概要・メリット</a:t>
            </a:r>
          </a:p>
        </p:txBody>
      </p:sp>
      <p:grpSp>
        <p:nvGrpSpPr>
          <p:cNvPr id="28" name="グループ化 27"/>
          <p:cNvGrpSpPr/>
          <p:nvPr/>
        </p:nvGrpSpPr>
        <p:grpSpPr>
          <a:xfrm>
            <a:off x="4124306" y="2934354"/>
            <a:ext cx="5004092" cy="722137"/>
            <a:chOff x="4521950" y="1780661"/>
            <a:chExt cx="4347937" cy="796190"/>
          </a:xfrm>
        </p:grpSpPr>
        <p:sp>
          <p:nvSpPr>
            <p:cNvPr id="29" name="角丸四角形 28"/>
            <p:cNvSpPr/>
            <p:nvPr/>
          </p:nvSpPr>
          <p:spPr bwMode="auto">
            <a:xfrm>
              <a:off x="4530764" y="1780661"/>
              <a:ext cx="4339123" cy="336649"/>
            </a:xfrm>
            <a:prstGeom prst="roundRect">
              <a:avLst>
                <a:gd name="adj" fmla="val 5824"/>
              </a:avLst>
            </a:prstGeom>
            <a:noFill/>
            <a:ln w="19050" algn="ctr">
              <a:no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square" lIns="81629" tIns="42447" rIns="81629" bIns="42447" rtlCol="0" anchor="ctr">
              <a:noAutofit/>
            </a:bodyPr>
            <a:lstStyle/>
            <a:p>
              <a:pPr algn="ctr" defTabSz="968379"/>
              <a:r>
                <a:rPr kumimoji="0" lang="ja-JP" altLang="en-US" sz="1179" b="1" u="sng" kern="0" dirty="0">
                  <a:solidFill>
                    <a:schemeClr val="tx1">
                      <a:lumMod val="75000"/>
                      <a:lumOff val="25000"/>
                    </a:schemeClr>
                  </a:solidFill>
                  <a:latin typeface="+mn-ea"/>
                  <a:cs typeface="メイリオ" panose="020B0604030504040204" pitchFamily="50" charset="-128"/>
                </a:rPr>
                <a:t>料理人にフォーカスしたコンテンツ</a:t>
              </a:r>
            </a:p>
          </p:txBody>
        </p:sp>
        <p:sp>
          <p:nvSpPr>
            <p:cNvPr id="32" name="テキスト ボックス 31"/>
            <p:cNvSpPr txBox="1"/>
            <p:nvPr/>
          </p:nvSpPr>
          <p:spPr>
            <a:xfrm>
              <a:off x="4521950" y="2068693"/>
              <a:ext cx="4258212" cy="508158"/>
            </a:xfrm>
            <a:prstGeom prst="rect">
              <a:avLst/>
            </a:prstGeom>
            <a:noFill/>
          </p:spPr>
          <p:txBody>
            <a:bodyPr wrap="square" rtlCol="0">
              <a:spAutoFit/>
            </a:bodyPr>
            <a:lstStyle/>
            <a:p>
              <a:pPr>
                <a:lnSpc>
                  <a:spcPct val="120000"/>
                </a:lnSpc>
              </a:pPr>
              <a:r>
                <a:rPr lang="ja-JP" altLang="en-US" sz="998" dirty="0">
                  <a:solidFill>
                    <a:prstClr val="black"/>
                  </a:solidFill>
                  <a:latin typeface="+mn-ea"/>
                </a:rPr>
                <a:t>● 約</a:t>
              </a:r>
              <a:r>
                <a:rPr lang="en-US" altLang="ja-JP" sz="998" dirty="0">
                  <a:solidFill>
                    <a:prstClr val="black"/>
                  </a:solidFill>
                  <a:latin typeface="+mn-ea"/>
                </a:rPr>
                <a:t>14,000</a:t>
              </a:r>
              <a:r>
                <a:rPr lang="ja-JP" altLang="en-US" sz="998" dirty="0">
                  <a:solidFill>
                    <a:prstClr val="black"/>
                  </a:solidFill>
                  <a:latin typeface="+mn-ea"/>
                </a:rPr>
                <a:t>人の料理人情報を掲載する「料理人名鑑」</a:t>
              </a:r>
              <a:endParaRPr lang="en-US" altLang="ja-JP" sz="998" dirty="0">
                <a:solidFill>
                  <a:prstClr val="black"/>
                </a:solidFill>
                <a:latin typeface="+mn-ea"/>
              </a:endParaRPr>
            </a:p>
            <a:p>
              <a:pPr>
                <a:lnSpc>
                  <a:spcPct val="120000"/>
                </a:lnSpc>
              </a:pPr>
              <a:r>
                <a:rPr lang="ja-JP" altLang="en-US" sz="998" dirty="0">
                  <a:solidFill>
                    <a:prstClr val="black"/>
                  </a:solidFill>
                  <a:latin typeface="+mn-ea"/>
                </a:rPr>
                <a:t>●「シェフがオススメするお店」など、料理人にフォーカスしたコンテンツ</a:t>
              </a:r>
              <a:endParaRPr lang="en-US" altLang="ja-JP" sz="998" dirty="0">
                <a:solidFill>
                  <a:prstClr val="black"/>
                </a:solidFill>
                <a:latin typeface="+mn-ea"/>
              </a:endParaRPr>
            </a:p>
          </p:txBody>
        </p:sp>
      </p:grpSp>
      <p:grpSp>
        <p:nvGrpSpPr>
          <p:cNvPr id="35" name="グループ化 34"/>
          <p:cNvGrpSpPr/>
          <p:nvPr/>
        </p:nvGrpSpPr>
        <p:grpSpPr>
          <a:xfrm>
            <a:off x="4140795" y="3687883"/>
            <a:ext cx="5004637" cy="664138"/>
            <a:chOff x="4520154" y="2795663"/>
            <a:chExt cx="4348411" cy="747554"/>
          </a:xfrm>
        </p:grpSpPr>
        <p:sp>
          <p:nvSpPr>
            <p:cNvPr id="40" name="テキスト ボックス 39"/>
            <p:cNvSpPr txBox="1"/>
            <p:nvPr/>
          </p:nvSpPr>
          <p:spPr>
            <a:xfrm>
              <a:off x="4520154" y="3024433"/>
              <a:ext cx="4348411" cy="518784"/>
            </a:xfrm>
            <a:prstGeom prst="rect">
              <a:avLst/>
            </a:prstGeom>
            <a:noFill/>
          </p:spPr>
          <p:txBody>
            <a:bodyPr wrap="square" rtlCol="0">
              <a:spAutoFit/>
            </a:bodyPr>
            <a:lstStyle/>
            <a:p>
              <a:pPr>
                <a:lnSpc>
                  <a:spcPct val="120000"/>
                </a:lnSpc>
              </a:pPr>
              <a:r>
                <a:rPr lang="ja-JP" altLang="en-US" sz="998" dirty="0">
                  <a:solidFill>
                    <a:prstClr val="black"/>
                  </a:solidFill>
                  <a:latin typeface="+mn-ea"/>
                </a:rPr>
                <a:t>● プロカメラマンとライター取材によるクオリティの高い店舗ページ</a:t>
              </a:r>
              <a:endParaRPr lang="en-US" altLang="ja-JP" sz="998" dirty="0">
                <a:solidFill>
                  <a:prstClr val="black"/>
                </a:solidFill>
                <a:latin typeface="+mn-ea"/>
              </a:endParaRPr>
            </a:p>
            <a:p>
              <a:pPr>
                <a:lnSpc>
                  <a:spcPct val="120000"/>
                </a:lnSpc>
              </a:pPr>
              <a:r>
                <a:rPr lang="ja-JP" altLang="en-US" sz="998" dirty="0">
                  <a:solidFill>
                    <a:prstClr val="black"/>
                  </a:solidFill>
                  <a:latin typeface="+mn-ea"/>
                </a:rPr>
                <a:t>● オリジナリティの高い編集コンテンツで食に関心の高いユーザーにアプローチ</a:t>
              </a:r>
              <a:endParaRPr lang="en-US" altLang="ja-JP" sz="998" dirty="0">
                <a:solidFill>
                  <a:prstClr val="black"/>
                </a:solidFill>
                <a:latin typeface="+mn-ea"/>
              </a:endParaRPr>
            </a:p>
          </p:txBody>
        </p:sp>
        <p:sp>
          <p:nvSpPr>
            <p:cNvPr id="43" name="テキスト ボックス 42"/>
            <p:cNvSpPr txBox="1"/>
            <p:nvPr/>
          </p:nvSpPr>
          <p:spPr>
            <a:xfrm>
              <a:off x="5230560" y="2795663"/>
              <a:ext cx="2909862" cy="308182"/>
            </a:xfrm>
            <a:prstGeom prst="rect">
              <a:avLst/>
            </a:prstGeom>
            <a:noFill/>
          </p:spPr>
          <p:txBody>
            <a:bodyPr wrap="none" rtlCol="0">
              <a:spAutoFit/>
            </a:bodyPr>
            <a:lstStyle/>
            <a:p>
              <a:pPr algn="ctr"/>
              <a:r>
                <a:rPr kumimoji="0" lang="ja-JP" altLang="en-US" sz="1179" b="1" u="sng" kern="0" dirty="0">
                  <a:solidFill>
                    <a:schemeClr val="tx1">
                      <a:lumMod val="75000"/>
                      <a:lumOff val="25000"/>
                    </a:schemeClr>
                  </a:solidFill>
                  <a:latin typeface="+mn-ea"/>
                  <a:cs typeface="メイリオ" panose="020B0604030504040204" pitchFamily="50" charset="-128"/>
                </a:rPr>
                <a:t>クオリティの高い店舗ページと編集コンテンツ</a:t>
              </a:r>
            </a:p>
          </p:txBody>
        </p:sp>
      </p:grpSp>
      <p:sp>
        <p:nvSpPr>
          <p:cNvPr id="45" name="正方形/長方形 44"/>
          <p:cNvSpPr/>
          <p:nvPr/>
        </p:nvSpPr>
        <p:spPr>
          <a:xfrm>
            <a:off x="4038653" y="4479349"/>
            <a:ext cx="5197392" cy="408745"/>
          </a:xfrm>
          <a:prstGeom prst="rect">
            <a:avLst/>
          </a:prstGeom>
          <a:solidFill>
            <a:srgbClr val="9E7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51" b="1" dirty="0">
                <a:solidFill>
                  <a:schemeClr val="bg1"/>
                </a:solidFill>
                <a:latin typeface="+mn-ea"/>
              </a:rPr>
              <a:t>費用（</a:t>
            </a:r>
            <a:r>
              <a:rPr kumimoji="0" lang="ja-JP" altLang="en-US" sz="1451" b="1" kern="0" dirty="0">
                <a:solidFill>
                  <a:schemeClr val="bg1"/>
                </a:solidFill>
                <a:latin typeface="+mn-ea"/>
                <a:cs typeface="メイリオ" panose="020B0604030504040204" pitchFamily="50" charset="-128"/>
              </a:rPr>
              <a:t>成果課金プラン</a:t>
            </a:r>
            <a:r>
              <a:rPr lang="ja-JP" altLang="en-US" sz="1451" b="1" dirty="0">
                <a:solidFill>
                  <a:schemeClr val="bg1"/>
                </a:solidFill>
                <a:latin typeface="+mn-ea"/>
              </a:rPr>
              <a:t>）</a:t>
            </a:r>
          </a:p>
        </p:txBody>
      </p:sp>
      <p:graphicFrame>
        <p:nvGraphicFramePr>
          <p:cNvPr id="47" name="表 46"/>
          <p:cNvGraphicFramePr>
            <a:graphicFrameLocks noGrp="1"/>
          </p:cNvGraphicFramePr>
          <p:nvPr>
            <p:extLst/>
          </p:nvPr>
        </p:nvGraphicFramePr>
        <p:xfrm>
          <a:off x="4038651" y="4813049"/>
          <a:ext cx="5197393" cy="1285267"/>
        </p:xfrm>
        <a:graphic>
          <a:graphicData uri="http://schemas.openxmlformats.org/drawingml/2006/table">
            <a:tbl>
              <a:tblPr firstRow="1" bandRow="1">
                <a:tableStyleId>{5C22544A-7EE6-4342-B048-85BDC9FD1C3A}</a:tableStyleId>
              </a:tblPr>
              <a:tblGrid>
                <a:gridCol w="849183">
                  <a:extLst>
                    <a:ext uri="{9D8B030D-6E8A-4147-A177-3AD203B41FA5}">
                      <a16:colId xmlns:a16="http://schemas.microsoft.com/office/drawing/2014/main" val="2548966245"/>
                    </a:ext>
                  </a:extLst>
                </a:gridCol>
                <a:gridCol w="641230">
                  <a:extLst>
                    <a:ext uri="{9D8B030D-6E8A-4147-A177-3AD203B41FA5}">
                      <a16:colId xmlns:a16="http://schemas.microsoft.com/office/drawing/2014/main" val="2883213852"/>
                    </a:ext>
                  </a:extLst>
                </a:gridCol>
                <a:gridCol w="1224135">
                  <a:extLst>
                    <a:ext uri="{9D8B030D-6E8A-4147-A177-3AD203B41FA5}">
                      <a16:colId xmlns:a16="http://schemas.microsoft.com/office/drawing/2014/main" val="1874392229"/>
                    </a:ext>
                  </a:extLst>
                </a:gridCol>
                <a:gridCol w="1584177">
                  <a:extLst>
                    <a:ext uri="{9D8B030D-6E8A-4147-A177-3AD203B41FA5}">
                      <a16:colId xmlns:a16="http://schemas.microsoft.com/office/drawing/2014/main" val="3454703695"/>
                    </a:ext>
                  </a:extLst>
                </a:gridCol>
                <a:gridCol w="898668">
                  <a:extLst>
                    <a:ext uri="{9D8B030D-6E8A-4147-A177-3AD203B41FA5}">
                      <a16:colId xmlns:a16="http://schemas.microsoft.com/office/drawing/2014/main" val="809082236"/>
                    </a:ext>
                  </a:extLst>
                </a:gridCol>
              </a:tblGrid>
              <a:tr h="308764">
                <a:tc>
                  <a:txBody>
                    <a:bodyPr/>
                    <a:lstStyle/>
                    <a:p>
                      <a:pPr algn="ctr"/>
                      <a:r>
                        <a:rPr kumimoji="1" lang="ja-JP" altLang="en-US" sz="1100" b="1" dirty="0" smtClean="0">
                          <a:solidFill>
                            <a:srgbClr val="000000"/>
                          </a:solidFill>
                          <a:latin typeface="+mn-ea"/>
                          <a:ea typeface="+mn-ea"/>
                        </a:rPr>
                        <a:t>初期費用</a:t>
                      </a:r>
                      <a:endParaRPr kumimoji="1" lang="ja-JP" altLang="en-US" sz="1100" b="1"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6D6C0"/>
                    </a:solidFill>
                  </a:tcPr>
                </a:tc>
                <a:tc gridSpan="4">
                  <a:txBody>
                    <a:bodyPr/>
                    <a:lstStyle/>
                    <a:p>
                      <a:pPr algn="ctr"/>
                      <a:r>
                        <a:rPr kumimoji="1" lang="en-US" altLang="ja-JP" sz="1200" dirty="0" smtClean="0">
                          <a:solidFill>
                            <a:srgbClr val="000000"/>
                          </a:solidFill>
                          <a:latin typeface="+mn-ea"/>
                          <a:ea typeface="+mn-ea"/>
                        </a:rPr>
                        <a:t>30,000</a:t>
                      </a:r>
                      <a:r>
                        <a:rPr kumimoji="1" lang="ja-JP" altLang="en-US" sz="900" dirty="0" smtClean="0">
                          <a:solidFill>
                            <a:srgbClr val="000000"/>
                          </a:solidFill>
                          <a:latin typeface="+mn-ea"/>
                          <a:ea typeface="+mn-ea"/>
                        </a:rPr>
                        <a:t>円</a:t>
                      </a:r>
                      <a:r>
                        <a:rPr kumimoji="1" lang="ja-JP" altLang="en-US" sz="1200" dirty="0" smtClean="0">
                          <a:solidFill>
                            <a:srgbClr val="000000"/>
                          </a:solidFill>
                          <a:latin typeface="+mn-ea"/>
                          <a:ea typeface="+mn-ea"/>
                        </a:rPr>
                        <a:t>　→　</a:t>
                      </a:r>
                      <a:r>
                        <a:rPr kumimoji="1" lang="en-US" altLang="ja-JP" sz="1600" dirty="0" smtClean="0">
                          <a:solidFill>
                            <a:srgbClr val="000000"/>
                          </a:solidFill>
                          <a:latin typeface="+mn-ea"/>
                          <a:ea typeface="+mn-ea"/>
                        </a:rPr>
                        <a:t>0</a:t>
                      </a:r>
                      <a:r>
                        <a:rPr kumimoji="1" lang="ja-JP" altLang="en-US" sz="1200" dirty="0" smtClean="0">
                          <a:solidFill>
                            <a:srgbClr val="000000"/>
                          </a:solidFill>
                          <a:latin typeface="+mn-ea"/>
                          <a:ea typeface="+mn-ea"/>
                        </a:rPr>
                        <a:t>円</a:t>
                      </a:r>
                      <a:r>
                        <a:rPr kumimoji="1" lang="en-US" altLang="ja-JP" sz="800" dirty="0" smtClean="0">
                          <a:solidFill>
                            <a:srgbClr val="000000"/>
                          </a:solidFill>
                          <a:latin typeface="+mn-ea"/>
                          <a:ea typeface="+mn-ea"/>
                        </a:rPr>
                        <a:t>(</a:t>
                      </a:r>
                      <a:r>
                        <a:rPr kumimoji="1" lang="ja-JP" altLang="en-US" sz="800" dirty="0" smtClean="0">
                          <a:solidFill>
                            <a:srgbClr val="000000"/>
                          </a:solidFill>
                          <a:latin typeface="+mn-ea"/>
                          <a:ea typeface="+mn-ea"/>
                        </a:rPr>
                        <a:t>税別</a:t>
                      </a:r>
                      <a:r>
                        <a:rPr kumimoji="1" lang="en-US" altLang="ja-JP" sz="800" dirty="0" smtClean="0">
                          <a:solidFill>
                            <a:srgbClr val="000000"/>
                          </a:solidFill>
                          <a:latin typeface="+mn-ea"/>
                          <a:ea typeface="+mn-ea"/>
                        </a:rPr>
                        <a:t>)</a:t>
                      </a:r>
                      <a:r>
                        <a:rPr kumimoji="1" lang="ja-JP" altLang="en-US" sz="800" baseline="0" dirty="0" smtClean="0">
                          <a:solidFill>
                            <a:srgbClr val="000000"/>
                          </a:solidFill>
                          <a:latin typeface="+mn-ea"/>
                          <a:ea typeface="+mn-ea"/>
                        </a:rPr>
                        <a:t> </a:t>
                      </a:r>
                      <a:r>
                        <a:rPr kumimoji="1" lang="en-US" altLang="ja-JP" sz="500" baseline="0" dirty="0" smtClean="0">
                          <a:solidFill>
                            <a:srgbClr val="000000"/>
                          </a:solidFill>
                          <a:latin typeface="+mn-ea"/>
                          <a:ea typeface="+mn-ea"/>
                        </a:rPr>
                        <a:t>※</a:t>
                      </a:r>
                      <a:r>
                        <a:rPr kumimoji="1" lang="ja-JP" altLang="en-US" sz="100" dirty="0" smtClean="0">
                          <a:solidFill>
                            <a:srgbClr val="000000"/>
                          </a:solidFill>
                          <a:latin typeface="+mn-ea"/>
                          <a:ea typeface="+mn-ea"/>
                        </a:rPr>
                        <a:t>　</a:t>
                      </a:r>
                      <a:endParaRPr kumimoji="1" lang="ja-JP" altLang="en-US" sz="1000" b="0"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kumimoji="1" lang="ja-JP" altLang="en-US" sz="1400" dirty="0">
                        <a:solidFill>
                          <a:srgbClr val="000000"/>
                        </a:solidFill>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kumimoji="1" lang="ja-JP" altLang="en-US" sz="1400" dirty="0">
                        <a:solidFill>
                          <a:srgbClr val="000000"/>
                        </a:solidFill>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kumimoji="1" lang="ja-JP" altLang="en-US" sz="1000" b="0"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376999"/>
                  </a:ext>
                </a:extLst>
              </a:tr>
              <a:tr h="235260">
                <a:tc rowSpan="3">
                  <a:txBody>
                    <a:bodyPr/>
                    <a:lstStyle/>
                    <a:p>
                      <a:pPr algn="ctr"/>
                      <a:r>
                        <a:rPr kumimoji="1" lang="ja-JP" altLang="en-US" sz="1100" b="1" dirty="0" smtClean="0">
                          <a:solidFill>
                            <a:srgbClr val="000000"/>
                          </a:solidFill>
                          <a:latin typeface="+mn-ea"/>
                          <a:ea typeface="+mn-ea"/>
                        </a:rPr>
                        <a:t>月額費用</a:t>
                      </a:r>
                      <a:endParaRPr kumimoji="1" lang="ja-JP" altLang="en-US" sz="1100" b="1"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6D6C0"/>
                    </a:solidFill>
                  </a:tcPr>
                </a:tc>
                <a:tc gridSpan="4">
                  <a:txBody>
                    <a:bodyPr/>
                    <a:lstStyle/>
                    <a:p>
                      <a:pPr algn="ctr"/>
                      <a:r>
                        <a:rPr kumimoji="1" lang="ja-JP" altLang="en-US" sz="1100" b="1" dirty="0" smtClean="0">
                          <a:solidFill>
                            <a:srgbClr val="000000"/>
                          </a:solidFill>
                          <a:latin typeface="+mn-ea"/>
                          <a:ea typeface="+mn-ea"/>
                        </a:rPr>
                        <a:t>従量課金</a:t>
                      </a: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6D6C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dirty="0" smtClean="0">
                        <a:solidFill>
                          <a:srgbClr val="000000"/>
                        </a:solidFill>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dirty="0" smtClean="0">
                        <a:solidFill>
                          <a:srgbClr val="000000"/>
                        </a:solidFill>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kumimoji="1" lang="ja-JP" altLang="en-US" sz="1100" b="1" dirty="0" smtClean="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6D6C0"/>
                    </a:solidFill>
                  </a:tcPr>
                </a:tc>
                <a:extLst>
                  <a:ext uri="{0D108BD9-81ED-4DB2-BD59-A6C34878D82A}">
                    <a16:rowId xmlns:a16="http://schemas.microsoft.com/office/drawing/2014/main" val="3241658191"/>
                  </a:ext>
                </a:extLst>
              </a:tr>
              <a:tr h="335419">
                <a:tc vMerge="1">
                  <a:txBody>
                    <a:bodyPr/>
                    <a:lstStyle/>
                    <a:p>
                      <a:pPr algn="ctr"/>
                      <a:endParaRPr kumimoji="1" lang="ja-JP" altLang="en-US" sz="1200" b="1" dirty="0">
                        <a:solidFill>
                          <a:srgbClr val="000000"/>
                        </a:solidFill>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6D6C0"/>
                    </a:solidFill>
                  </a:tcPr>
                </a:tc>
                <a:tc>
                  <a:txBody>
                    <a:bodyPr/>
                    <a:lstStyle/>
                    <a:p>
                      <a:pPr algn="ctr"/>
                      <a:r>
                        <a:rPr kumimoji="1" lang="ja-JP" altLang="en-US" sz="900" b="1" dirty="0" smtClean="0">
                          <a:solidFill>
                            <a:srgbClr val="000000"/>
                          </a:solidFill>
                          <a:latin typeface="+mn-ea"/>
                          <a:ea typeface="+mn-ea"/>
                        </a:rPr>
                        <a:t>固定費</a:t>
                      </a:r>
                      <a:endParaRPr kumimoji="1" lang="ja-JP" altLang="en-US" sz="900" b="1"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6D6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smtClean="0">
                          <a:solidFill>
                            <a:srgbClr val="000000"/>
                          </a:solidFill>
                          <a:latin typeface="+mn-ea"/>
                          <a:ea typeface="+mn-ea"/>
                        </a:rPr>
                        <a:t>プラン予約</a:t>
                      </a: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6D6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smtClean="0">
                          <a:solidFill>
                            <a:srgbClr val="000000"/>
                          </a:solidFill>
                          <a:latin typeface="+mn-ea"/>
                          <a:ea typeface="+mn-ea"/>
                        </a:rPr>
                        <a:t>席予約</a:t>
                      </a:r>
                      <a:endParaRPr kumimoji="1" lang="ja-JP" altLang="en-US" sz="1300" b="1" dirty="0" smtClean="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6D6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smtClean="0">
                          <a:solidFill>
                            <a:srgbClr val="000000"/>
                          </a:solidFill>
                          <a:latin typeface="+mn-ea"/>
                          <a:ea typeface="+mn-ea"/>
                        </a:rPr>
                        <a:t>予約コール</a:t>
                      </a: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6D6C0"/>
                    </a:solidFill>
                  </a:tcPr>
                </a:tc>
                <a:extLst>
                  <a:ext uri="{0D108BD9-81ED-4DB2-BD59-A6C34878D82A}">
                    <a16:rowId xmlns:a16="http://schemas.microsoft.com/office/drawing/2014/main" val="3314226643"/>
                  </a:ext>
                </a:extLst>
              </a:tr>
              <a:tr h="353747">
                <a:tc vMerge="1">
                  <a:txBody>
                    <a:bodyPr/>
                    <a:lstStyle/>
                    <a:p>
                      <a:pPr algn="ctr"/>
                      <a:endParaRPr kumimoji="1" lang="ja-JP" altLang="en-US" sz="1200" b="1" dirty="0">
                        <a:solidFill>
                          <a:srgbClr val="000000"/>
                        </a:solidFill>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6D6C0"/>
                    </a:solidFill>
                  </a:tcPr>
                </a:tc>
                <a:tc>
                  <a:txBody>
                    <a:bodyPr/>
                    <a:lstStyle/>
                    <a:p>
                      <a:pPr algn="ctr"/>
                      <a:r>
                        <a:rPr kumimoji="1" lang="en-US" altLang="ja-JP" sz="1300" b="1" dirty="0" smtClean="0">
                          <a:solidFill>
                            <a:srgbClr val="000000"/>
                          </a:solidFill>
                          <a:latin typeface="+mn-ea"/>
                          <a:ea typeface="+mn-ea"/>
                        </a:rPr>
                        <a:t>0</a:t>
                      </a:r>
                      <a:r>
                        <a:rPr kumimoji="1" lang="ja-JP" altLang="en-US" sz="1300" b="1" dirty="0" smtClean="0">
                          <a:solidFill>
                            <a:srgbClr val="000000"/>
                          </a:solidFill>
                          <a:latin typeface="+mn-ea"/>
                          <a:ea typeface="+mn-ea"/>
                        </a:rPr>
                        <a:t>円</a:t>
                      </a:r>
                      <a:endParaRPr kumimoji="1" lang="ja-JP" altLang="en-US" sz="1300" b="1" dirty="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smtClean="0">
                          <a:solidFill>
                            <a:srgbClr val="000000"/>
                          </a:solidFill>
                          <a:latin typeface="+mn-ea"/>
                          <a:ea typeface="+mn-ea"/>
                        </a:rPr>
                        <a:t>プラン料金</a:t>
                      </a:r>
                      <a:r>
                        <a:rPr kumimoji="1" lang="en-US" altLang="ja-JP" sz="900" b="1" dirty="0" smtClean="0">
                          <a:solidFill>
                            <a:srgbClr val="000000"/>
                          </a:solidFill>
                          <a:latin typeface="+mn-ea"/>
                          <a:ea typeface="+mn-ea"/>
                        </a:rPr>
                        <a:t>×7%</a:t>
                      </a:r>
                      <a:r>
                        <a:rPr kumimoji="1" lang="ja-JP" altLang="en-US" sz="900" b="1" dirty="0" smtClean="0">
                          <a:solidFill>
                            <a:srgbClr val="000000"/>
                          </a:solidFill>
                          <a:latin typeface="+mn-ea"/>
                          <a:ea typeface="+mn-ea"/>
                        </a:rPr>
                        <a:t>→ </a:t>
                      </a:r>
                      <a:r>
                        <a:rPr kumimoji="1" lang="en-US" altLang="ja-JP" sz="1000" b="1" dirty="0" smtClean="0">
                          <a:solidFill>
                            <a:srgbClr val="000000"/>
                          </a:solidFill>
                          <a:latin typeface="+mn-ea"/>
                          <a:ea typeface="+mn-ea"/>
                        </a:rPr>
                        <a:t>0</a:t>
                      </a:r>
                      <a:r>
                        <a:rPr kumimoji="1" lang="ja-JP" altLang="en-US" sz="1000" b="1" dirty="0" smtClean="0">
                          <a:solidFill>
                            <a:srgbClr val="000000"/>
                          </a:solidFill>
                          <a:latin typeface="+mn-ea"/>
                          <a:ea typeface="+mn-ea"/>
                        </a:rPr>
                        <a:t>円</a:t>
                      </a:r>
                      <a:endParaRPr kumimoji="1" lang="ja-JP" altLang="en-US" sz="1000" b="0" dirty="0" smtClean="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smtClean="0">
                          <a:solidFill>
                            <a:srgbClr val="000000"/>
                          </a:solidFill>
                          <a:latin typeface="+mn-ea"/>
                          <a:ea typeface="+mn-ea"/>
                        </a:rPr>
                        <a:t>ディナー：</a:t>
                      </a:r>
                      <a:r>
                        <a:rPr kumimoji="1" lang="en-US" altLang="ja-JP" sz="900" b="1" dirty="0" smtClean="0">
                          <a:solidFill>
                            <a:srgbClr val="000000"/>
                          </a:solidFill>
                          <a:latin typeface="+mn-ea"/>
                          <a:ea typeface="+mn-ea"/>
                        </a:rPr>
                        <a:t>700</a:t>
                      </a:r>
                      <a:r>
                        <a:rPr kumimoji="1" lang="ja-JP" altLang="en-US" sz="900" b="1" dirty="0" smtClean="0">
                          <a:solidFill>
                            <a:srgbClr val="000000"/>
                          </a:solidFill>
                          <a:latin typeface="+mn-ea"/>
                          <a:ea typeface="+mn-ea"/>
                        </a:rPr>
                        <a:t>円</a:t>
                      </a:r>
                      <a:r>
                        <a:rPr kumimoji="1" lang="en-US" altLang="ja-JP" sz="900" b="1" dirty="0" smtClean="0">
                          <a:solidFill>
                            <a:srgbClr val="000000"/>
                          </a:solidFill>
                          <a:latin typeface="+mn-ea"/>
                          <a:ea typeface="+mn-ea"/>
                        </a:rPr>
                        <a:t>/</a:t>
                      </a:r>
                      <a:r>
                        <a:rPr kumimoji="1" lang="ja-JP" altLang="en-US" sz="900" b="1" dirty="0" smtClean="0">
                          <a:solidFill>
                            <a:srgbClr val="000000"/>
                          </a:solidFill>
                          <a:latin typeface="+mn-ea"/>
                          <a:ea typeface="+mn-ea"/>
                        </a:rPr>
                        <a:t>人 → </a:t>
                      </a:r>
                      <a:r>
                        <a:rPr kumimoji="1" lang="en-US" altLang="ja-JP" sz="900" b="1" dirty="0" smtClean="0">
                          <a:solidFill>
                            <a:srgbClr val="000000"/>
                          </a:solidFill>
                          <a:latin typeface="+mn-ea"/>
                          <a:ea typeface="+mn-ea"/>
                        </a:rPr>
                        <a:t>0</a:t>
                      </a:r>
                      <a:r>
                        <a:rPr kumimoji="1" lang="ja-JP" altLang="en-US" sz="900" b="1" dirty="0" smtClean="0">
                          <a:solidFill>
                            <a:srgbClr val="000000"/>
                          </a:solidFill>
                          <a:latin typeface="+mn-ea"/>
                          <a:ea typeface="+mn-ea"/>
                        </a:rPr>
                        <a:t>円</a:t>
                      </a:r>
                      <a:endParaRPr kumimoji="1" lang="en-US" altLang="ja-JP" sz="900" b="0" dirty="0" smtClean="0">
                        <a:solidFill>
                          <a:srgbClr val="000000"/>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smtClean="0">
                          <a:solidFill>
                            <a:srgbClr val="000000"/>
                          </a:solidFill>
                          <a:latin typeface="+mn-ea"/>
                          <a:ea typeface="+mn-ea"/>
                        </a:rPr>
                        <a:t>ランチ：</a:t>
                      </a:r>
                      <a:r>
                        <a:rPr kumimoji="1" lang="en-US" altLang="ja-JP" sz="900" b="1" dirty="0" smtClean="0">
                          <a:solidFill>
                            <a:srgbClr val="000000"/>
                          </a:solidFill>
                          <a:latin typeface="+mn-ea"/>
                          <a:ea typeface="+mn-ea"/>
                        </a:rPr>
                        <a:t>200</a:t>
                      </a:r>
                      <a:r>
                        <a:rPr kumimoji="1" lang="ja-JP" altLang="en-US" sz="900" b="1" dirty="0" smtClean="0">
                          <a:solidFill>
                            <a:srgbClr val="000000"/>
                          </a:solidFill>
                          <a:latin typeface="+mn-ea"/>
                          <a:ea typeface="+mn-ea"/>
                        </a:rPr>
                        <a:t>円</a:t>
                      </a:r>
                      <a:r>
                        <a:rPr kumimoji="1" lang="en-US" altLang="ja-JP" sz="900" b="1" dirty="0" smtClean="0">
                          <a:solidFill>
                            <a:srgbClr val="000000"/>
                          </a:solidFill>
                          <a:latin typeface="+mn-ea"/>
                          <a:ea typeface="+mn-ea"/>
                        </a:rPr>
                        <a:t>/</a:t>
                      </a:r>
                      <a:r>
                        <a:rPr kumimoji="1" lang="ja-JP" altLang="en-US" sz="900" b="1" dirty="0" smtClean="0">
                          <a:solidFill>
                            <a:srgbClr val="000000"/>
                          </a:solidFill>
                          <a:latin typeface="+mn-ea"/>
                          <a:ea typeface="+mn-ea"/>
                        </a:rPr>
                        <a:t>人</a:t>
                      </a:r>
                      <a:r>
                        <a:rPr kumimoji="1" lang="ja-JP" altLang="en-US" sz="900" b="1" baseline="0" dirty="0" smtClean="0">
                          <a:solidFill>
                            <a:srgbClr val="000000"/>
                          </a:solidFill>
                          <a:latin typeface="+mn-ea"/>
                          <a:ea typeface="+mn-ea"/>
                        </a:rPr>
                        <a:t> → </a:t>
                      </a:r>
                      <a:r>
                        <a:rPr kumimoji="1" lang="en-US" altLang="ja-JP" sz="900" b="1" baseline="0" dirty="0" smtClean="0">
                          <a:solidFill>
                            <a:srgbClr val="000000"/>
                          </a:solidFill>
                          <a:latin typeface="+mn-ea"/>
                          <a:ea typeface="+mn-ea"/>
                        </a:rPr>
                        <a:t>0</a:t>
                      </a:r>
                      <a:r>
                        <a:rPr kumimoji="1" lang="ja-JP" altLang="en-US" sz="900" b="1" baseline="0" dirty="0" smtClean="0">
                          <a:solidFill>
                            <a:srgbClr val="000000"/>
                          </a:solidFill>
                          <a:latin typeface="+mn-ea"/>
                          <a:ea typeface="+mn-ea"/>
                        </a:rPr>
                        <a:t>円</a:t>
                      </a:r>
                      <a:endParaRPr kumimoji="1" lang="ja-JP" altLang="en-US" sz="900" b="0" dirty="0" smtClean="0">
                        <a:solidFill>
                          <a:srgbClr val="000000"/>
                        </a:solidFill>
                        <a:latin typeface="+mn-ea"/>
                        <a:ea typeface="+mn-ea"/>
                      </a:endParaRP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rgbClr val="000000"/>
                          </a:solidFill>
                          <a:latin typeface="+mn-ea"/>
                          <a:ea typeface="+mn-ea"/>
                        </a:rPr>
                        <a:t>200</a:t>
                      </a:r>
                      <a:r>
                        <a:rPr kumimoji="1" lang="ja-JP" altLang="en-US" sz="900" b="1" dirty="0" smtClean="0">
                          <a:solidFill>
                            <a:srgbClr val="000000"/>
                          </a:solidFill>
                          <a:latin typeface="+mn-ea"/>
                          <a:ea typeface="+mn-ea"/>
                        </a:rPr>
                        <a:t>円</a:t>
                      </a:r>
                      <a:r>
                        <a:rPr kumimoji="1" lang="en-US" altLang="ja-JP" sz="900" b="1" dirty="0" smtClean="0">
                          <a:solidFill>
                            <a:srgbClr val="000000"/>
                          </a:solidFill>
                          <a:latin typeface="+mn-ea"/>
                          <a:ea typeface="+mn-ea"/>
                        </a:rPr>
                        <a:t>/</a:t>
                      </a:r>
                      <a:r>
                        <a:rPr kumimoji="1" lang="ja-JP" altLang="en-US" sz="900" b="1" dirty="0" smtClean="0">
                          <a:solidFill>
                            <a:srgbClr val="000000"/>
                          </a:solidFill>
                          <a:latin typeface="+mn-ea"/>
                          <a:ea typeface="+mn-ea"/>
                        </a:rPr>
                        <a:t>コール</a:t>
                      </a:r>
                      <a:endParaRPr kumimoji="1" lang="en-US" altLang="ja-JP" sz="900" b="1" dirty="0" smtClean="0">
                        <a:solidFill>
                          <a:srgbClr val="000000"/>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smtClean="0">
                          <a:solidFill>
                            <a:srgbClr val="000000"/>
                          </a:solidFill>
                          <a:latin typeface="+mn-ea"/>
                          <a:ea typeface="+mn-ea"/>
                        </a:rPr>
                        <a:t>　　→</a:t>
                      </a:r>
                      <a:r>
                        <a:rPr kumimoji="1" lang="ja-JP" altLang="en-US" sz="900" b="1" baseline="0" dirty="0" smtClean="0">
                          <a:solidFill>
                            <a:srgbClr val="000000"/>
                          </a:solidFill>
                          <a:latin typeface="+mn-ea"/>
                          <a:ea typeface="+mn-ea"/>
                        </a:rPr>
                        <a:t> </a:t>
                      </a:r>
                      <a:r>
                        <a:rPr kumimoji="1" lang="en-US" altLang="ja-JP" sz="900" b="1" dirty="0" smtClean="0">
                          <a:solidFill>
                            <a:srgbClr val="000000"/>
                          </a:solidFill>
                          <a:latin typeface="+mn-ea"/>
                          <a:ea typeface="+mn-ea"/>
                        </a:rPr>
                        <a:t>0</a:t>
                      </a:r>
                      <a:r>
                        <a:rPr kumimoji="1" lang="ja-JP" altLang="en-US" sz="900" b="1" dirty="0" smtClean="0">
                          <a:solidFill>
                            <a:srgbClr val="000000"/>
                          </a:solidFill>
                          <a:latin typeface="+mn-ea"/>
                          <a:ea typeface="+mn-ea"/>
                        </a:rPr>
                        <a:t>円</a:t>
                      </a:r>
                    </a:p>
                  </a:txBody>
                  <a:tcPr marL="82935" marR="82935" marT="41468" marB="41468"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7384533"/>
                  </a:ext>
                </a:extLst>
              </a:tr>
            </a:tbl>
          </a:graphicData>
        </a:graphic>
      </p:graphicFrame>
      <p:sp>
        <p:nvSpPr>
          <p:cNvPr id="9" name="テキスト ボックス 8"/>
          <p:cNvSpPr txBox="1"/>
          <p:nvPr/>
        </p:nvSpPr>
        <p:spPr>
          <a:xfrm>
            <a:off x="4038651" y="6104458"/>
            <a:ext cx="5197393" cy="215444"/>
          </a:xfrm>
          <a:prstGeom prst="rect">
            <a:avLst/>
          </a:prstGeom>
          <a:noFill/>
        </p:spPr>
        <p:txBody>
          <a:bodyPr wrap="square" rtlCol="0">
            <a:spAutoFit/>
          </a:bodyPr>
          <a:lstStyle/>
          <a:p>
            <a:r>
              <a:rPr kumimoji="1" lang="en-US" altLang="ja-JP" sz="800" dirty="0" smtClean="0"/>
              <a:t>※   12</a:t>
            </a:r>
            <a:r>
              <a:rPr kumimoji="1" lang="ja-JP" altLang="en-US" sz="800" dirty="0" smtClean="0"/>
              <a:t>か月の契約期間内での中途解約は</a:t>
            </a:r>
            <a:r>
              <a:rPr lang="ja-JP" altLang="en-US" sz="800" dirty="0"/>
              <a:t>違約金</a:t>
            </a:r>
            <a:r>
              <a:rPr lang="ja-JP" altLang="en-US" sz="800" dirty="0" smtClean="0"/>
              <a:t>が</a:t>
            </a:r>
            <a:r>
              <a:rPr kumimoji="1" lang="en-US" altLang="ja-JP" sz="800" dirty="0" smtClean="0"/>
              <a:t>30,000</a:t>
            </a:r>
            <a:r>
              <a:rPr kumimoji="1" lang="ja-JP" altLang="en-US" sz="800" dirty="0" smtClean="0"/>
              <a:t>円（税別）が発生します。</a:t>
            </a:r>
            <a:endParaRPr kumimoji="1" lang="ja-JP" altLang="en-US" sz="800" dirty="0"/>
          </a:p>
        </p:txBody>
      </p:sp>
    </p:spTree>
    <p:extLst>
      <p:ext uri="{BB962C8B-B14F-4D97-AF65-F5344CB8AC3E}">
        <p14:creationId xmlns:p14="http://schemas.microsoft.com/office/powerpoint/2010/main" val="3448571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42813" y="3019958"/>
            <a:ext cx="3113353" cy="483209"/>
          </a:xfrm>
          <a:prstGeom prst="rect">
            <a:avLst/>
          </a:prstGeom>
          <a:noFill/>
        </p:spPr>
        <p:txBody>
          <a:bodyPr wrap="none" rtlCol="0">
            <a:spAutoFit/>
          </a:bodyPr>
          <a:lstStyle/>
          <a:p>
            <a:r>
              <a:rPr lang="ja-JP" altLang="en-US" sz="2540" b="1" dirty="0" smtClean="0"/>
              <a:t>コスト</a:t>
            </a:r>
            <a:r>
              <a:rPr lang="ja-JP" altLang="en-US" sz="2540" b="1" dirty="0"/>
              <a:t>削減サービス</a:t>
            </a:r>
            <a:endParaRPr lang="ja-JP" altLang="en-US" sz="2540" dirty="0"/>
          </a:p>
        </p:txBody>
      </p:sp>
    </p:spTree>
    <p:extLst>
      <p:ext uri="{BB962C8B-B14F-4D97-AF65-F5344CB8AC3E}">
        <p14:creationId xmlns:p14="http://schemas.microsoft.com/office/powerpoint/2010/main" val="1592940973"/>
      </p:ext>
    </p:extLst>
  </p:cSld>
  <p:clrMapOvr>
    <a:masterClrMapping/>
  </p:clrMapOvr>
  <p:timing>
    <p:tnLst>
      <p:par>
        <p:cTn id="1" dur="indefinite" restart="never" nodeType="tmRoot"/>
      </p:par>
    </p:tnLst>
  </p:timing>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デザインの設定">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2894</Words>
  <Application>Microsoft Office PowerPoint</Application>
  <PresentationFormat>A4 210 x 297 mm</PresentationFormat>
  <Paragraphs>376</Paragraphs>
  <Slides>21</Slides>
  <Notes>10</Notes>
  <HiddenSlides>0</HiddenSlides>
  <MMClips>0</MMClips>
  <ScaleCrop>false</ScaleCrop>
  <HeadingPairs>
    <vt:vector size="6" baseType="variant">
      <vt:variant>
        <vt:lpstr>使用されているフォント</vt:lpstr>
      </vt:variant>
      <vt:variant>
        <vt:i4>8</vt:i4>
      </vt:variant>
      <vt:variant>
        <vt:lpstr>テーマ</vt:lpstr>
      </vt:variant>
      <vt:variant>
        <vt:i4>6</vt:i4>
      </vt:variant>
      <vt:variant>
        <vt:lpstr>スライド タイトル</vt:lpstr>
      </vt:variant>
      <vt:variant>
        <vt:i4>21</vt:i4>
      </vt:variant>
    </vt:vector>
  </HeadingPairs>
  <TitlesOfParts>
    <vt:vector size="35" baseType="lpstr">
      <vt:lpstr>Times New Roman</vt:lpstr>
      <vt:lpstr>メイリオ</vt:lpstr>
      <vt:lpstr>Meiryo UI</vt:lpstr>
      <vt:lpstr>ヒラギノ角ゴ ProN W6</vt:lpstr>
      <vt:lpstr>Calibri Light</vt:lpstr>
      <vt:lpstr>Arial</vt:lpstr>
      <vt:lpstr>游ゴシック</vt:lpstr>
      <vt:lpstr>Calibri</vt:lpstr>
      <vt:lpstr>デザインの設定</vt:lpstr>
      <vt:lpstr>4_デザインの設定</vt:lpstr>
      <vt:lpstr>3_デザインの設定</vt:lpstr>
      <vt:lpstr>2_デザインの設定</vt:lpstr>
      <vt:lpstr>1_デザインの設定</vt:lpstr>
      <vt:lpstr>6_デザインの設定</vt:lpstr>
      <vt:lpstr>PowerPoint プレゼンテーション</vt:lpstr>
      <vt:lpstr>サービスラインアップ</vt:lpstr>
      <vt:lpstr>サービスラインアップ</vt:lpstr>
      <vt:lpstr>PowerPoint プレゼンテーション</vt:lpstr>
      <vt:lpstr>人材支援サービス &lt; Baitry &gt;</vt:lpstr>
      <vt:lpstr>BGM &lt;ソーシャル・ディスタンス・プロジェクト＞</vt:lpstr>
      <vt:lpstr>自動音声応答サービス　＜AIコンシェルジュ＞</vt:lpstr>
      <vt:lpstr>グルメメディア &lt;ヒトサラ＞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飲食店広告・テイクアウト注文連携＜ヒトサラ Instagram／料理を注文機能・Picks連携＞</vt:lpstr>
      <vt:lpstr>PowerPoint プレゼンテーション</vt:lpstr>
      <vt:lpstr>PowerPoint プレゼンテーション</vt:lpstr>
      <vt:lpstr>会社概要</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2020-06-04T05:58:55Z</dcterms:created>
  <dcterms:modified xsi:type="dcterms:W3CDTF">2020-07-06T06:46:07Z</dcterms:modified>
</cp:coreProperties>
</file>